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3"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537EBA7-55FD-4830-A26C-167014A0BB97}" type="datetimeFigureOut">
              <a:rPr lang="en-IN" smtClean="0"/>
              <a:pPr/>
              <a:t>18-11-2020</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974A830-DE78-4E8E-9FF5-D5659FED621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537EBA7-55FD-4830-A26C-167014A0BB97}" type="datetimeFigureOut">
              <a:rPr lang="en-IN" smtClean="0"/>
              <a:pPr/>
              <a:t>18-11-2020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74A830-DE78-4E8E-9FF5-D5659FED621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537EBA7-55FD-4830-A26C-167014A0BB97}" type="datetimeFigureOut">
              <a:rPr lang="en-IN" smtClean="0"/>
              <a:pPr/>
              <a:t>18-11-2020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74A830-DE78-4E8E-9FF5-D5659FED621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A537EBA7-55FD-4830-A26C-167014A0BB97}" type="datetimeFigureOut">
              <a:rPr lang="en-IN" smtClean="0"/>
              <a:pPr/>
              <a:t>18-11-2020</a:t>
            </a:fld>
            <a:endParaRPr lang="en-IN"/>
          </a:p>
        </p:txBody>
      </p:sp>
      <p:sp>
        <p:nvSpPr>
          <p:cNvPr id="9" name="Slide Number Placeholder 8"/>
          <p:cNvSpPr>
            <a:spLocks noGrp="1"/>
          </p:cNvSpPr>
          <p:nvPr>
            <p:ph type="sldNum" sz="quarter" idx="15"/>
          </p:nvPr>
        </p:nvSpPr>
        <p:spPr/>
        <p:txBody>
          <a:bodyPr rtlCol="0"/>
          <a:lstStyle/>
          <a:p>
            <a:fld id="{6974A830-DE78-4E8E-9FF5-D5659FED621A}"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A537EBA7-55FD-4830-A26C-167014A0BB97}" type="datetimeFigureOut">
              <a:rPr lang="en-IN" smtClean="0"/>
              <a:pPr/>
              <a:t>18-11-2020</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974A830-DE78-4E8E-9FF5-D5659FED621A}"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537EBA7-55FD-4830-A26C-167014A0BB97}" type="datetimeFigureOut">
              <a:rPr lang="en-IN" smtClean="0"/>
              <a:pPr/>
              <a:t>18-11-2020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74A830-DE78-4E8E-9FF5-D5659FED621A}"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537EBA7-55FD-4830-A26C-167014A0BB97}" type="datetimeFigureOut">
              <a:rPr lang="en-IN" smtClean="0"/>
              <a:pPr/>
              <a:t>18-11-2020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74A830-DE78-4E8E-9FF5-D5659FED621A}"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A537EBA7-55FD-4830-A26C-167014A0BB97}" type="datetimeFigureOut">
              <a:rPr lang="en-IN" smtClean="0"/>
              <a:pPr/>
              <a:t>18-11-2020</a:t>
            </a:fld>
            <a:endParaRPr lang="en-IN"/>
          </a:p>
        </p:txBody>
      </p:sp>
      <p:sp>
        <p:nvSpPr>
          <p:cNvPr id="7" name="Slide Number Placeholder 6"/>
          <p:cNvSpPr>
            <a:spLocks noGrp="1"/>
          </p:cNvSpPr>
          <p:nvPr>
            <p:ph type="sldNum" sz="quarter" idx="11"/>
          </p:nvPr>
        </p:nvSpPr>
        <p:spPr/>
        <p:txBody>
          <a:bodyPr rtlCol="0"/>
          <a:lstStyle/>
          <a:p>
            <a:fld id="{6974A830-DE78-4E8E-9FF5-D5659FED621A}"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37EBA7-55FD-4830-A26C-167014A0BB97}" type="datetimeFigureOut">
              <a:rPr lang="en-IN" smtClean="0"/>
              <a:pPr/>
              <a:t>18-11-2020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74A830-DE78-4E8E-9FF5-D5659FED621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A537EBA7-55FD-4830-A26C-167014A0BB97}" type="datetimeFigureOut">
              <a:rPr lang="en-IN" smtClean="0"/>
              <a:pPr/>
              <a:t>18-11-2020</a:t>
            </a:fld>
            <a:endParaRPr lang="en-IN"/>
          </a:p>
        </p:txBody>
      </p:sp>
      <p:sp>
        <p:nvSpPr>
          <p:cNvPr id="22" name="Slide Number Placeholder 21"/>
          <p:cNvSpPr>
            <a:spLocks noGrp="1"/>
          </p:cNvSpPr>
          <p:nvPr>
            <p:ph type="sldNum" sz="quarter" idx="15"/>
          </p:nvPr>
        </p:nvSpPr>
        <p:spPr/>
        <p:txBody>
          <a:bodyPr rtlCol="0"/>
          <a:lstStyle/>
          <a:p>
            <a:fld id="{6974A830-DE78-4E8E-9FF5-D5659FED621A}"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537EBA7-55FD-4830-A26C-167014A0BB97}" type="datetimeFigureOut">
              <a:rPr lang="en-IN" smtClean="0"/>
              <a:pPr/>
              <a:t>18-11-2020</a:t>
            </a:fld>
            <a:endParaRPr lang="en-IN"/>
          </a:p>
        </p:txBody>
      </p:sp>
      <p:sp>
        <p:nvSpPr>
          <p:cNvPr id="18" name="Slide Number Placeholder 17"/>
          <p:cNvSpPr>
            <a:spLocks noGrp="1"/>
          </p:cNvSpPr>
          <p:nvPr>
            <p:ph type="sldNum" sz="quarter" idx="11"/>
          </p:nvPr>
        </p:nvSpPr>
        <p:spPr/>
        <p:txBody>
          <a:bodyPr rtlCol="0"/>
          <a:lstStyle/>
          <a:p>
            <a:fld id="{6974A830-DE78-4E8E-9FF5-D5659FED621A}"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537EBA7-55FD-4830-A26C-167014A0BB97}" type="datetimeFigureOut">
              <a:rPr lang="en-IN" smtClean="0"/>
              <a:pPr/>
              <a:t>18-11-2020</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974A830-DE78-4E8E-9FF5-D5659FED621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3688" y="2564904"/>
            <a:ext cx="7200800" cy="936104"/>
          </a:xfrm>
        </p:spPr>
        <p:txBody>
          <a:bodyPr>
            <a:noAutofit/>
          </a:bodyPr>
          <a:lstStyle/>
          <a:p>
            <a:r>
              <a:rPr lang="en-IN" sz="2800" dirty="0">
                <a:solidFill>
                  <a:srgbClr val="FF0000"/>
                </a:solidFill>
              </a:rPr>
              <a:t>Types </a:t>
            </a:r>
            <a:r>
              <a:rPr lang="en-IN" sz="2800" dirty="0" smtClean="0">
                <a:solidFill>
                  <a:srgbClr val="FF0000"/>
                </a:solidFill>
              </a:rPr>
              <a:t>of Business Organization </a:t>
            </a:r>
            <a:endParaRPr lang="en-IN" sz="2800" dirty="0">
              <a:solidFill>
                <a:srgbClr val="FF0000"/>
              </a:solidFill>
            </a:endParaRPr>
          </a:p>
        </p:txBody>
      </p:sp>
    </p:spTree>
    <p:extLst>
      <p:ext uri="{BB962C8B-B14F-4D97-AF65-F5344CB8AC3E}">
        <p14:creationId xmlns:p14="http://schemas.microsoft.com/office/powerpoint/2010/main" xmlns="" val="4156530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332656"/>
            <a:ext cx="6172200" cy="576064"/>
          </a:xfrm>
        </p:spPr>
        <p:txBody>
          <a:bodyPr/>
          <a:lstStyle/>
          <a:p>
            <a:pPr algn="ctr"/>
            <a:r>
              <a:rPr lang="en-IN" dirty="0" smtClean="0">
                <a:solidFill>
                  <a:srgbClr val="FF0000"/>
                </a:solidFill>
                <a:latin typeface="Times New Roman" panose="02020603050405020304" pitchFamily="18" charset="0"/>
                <a:cs typeface="Times New Roman" panose="02020603050405020304" pitchFamily="18" charset="0"/>
              </a:rPr>
              <a:t>Partnership:-</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763688" y="836712"/>
            <a:ext cx="7128792" cy="5538210"/>
          </a:xfrm>
        </p:spPr>
        <p:txBody>
          <a:bodyPr/>
          <a:lstStyle/>
          <a:p>
            <a:pPr algn="just"/>
            <a:r>
              <a:rPr lang="en-IN" dirty="0">
                <a:latin typeface="Times New Roman" panose="02020603050405020304" pitchFamily="18" charset="0"/>
                <a:cs typeface="Times New Roman" panose="02020603050405020304" pitchFamily="18" charset="0"/>
              </a:rPr>
              <a:t>It is an agreement between two or more persons to carry on legal business with profit motive, carried on by all or any one of them acting for all</a:t>
            </a:r>
            <a:r>
              <a:rPr lang="en-IN" dirty="0" smtClean="0">
                <a:latin typeface="Times New Roman" panose="02020603050405020304" pitchFamily="18" charset="0"/>
                <a:cs typeface="Times New Roman" panose="02020603050405020304" pitchFamily="18" charset="0"/>
              </a:rPr>
              <a:t>.</a:t>
            </a:r>
          </a:p>
          <a:p>
            <a:pPr algn="just">
              <a:lnSpc>
                <a:spcPct val="115000"/>
              </a:lnSpc>
              <a:spcAft>
                <a:spcPts val="0"/>
              </a:spcAft>
              <a:tabLst>
                <a:tab pos="2055495" algn="l"/>
              </a:tabLst>
            </a:pPr>
            <a:r>
              <a:rPr lang="en-US" dirty="0">
                <a:latin typeface="Times New Roman" panose="02020603050405020304" pitchFamily="18" charset="0"/>
                <a:ea typeface="Calibri"/>
                <a:cs typeface="Times New Roman" panose="02020603050405020304" pitchFamily="18" charset="0"/>
              </a:rPr>
              <a:t>According to partnership act, 1932 “partnership is relationship between persons who have agreed to share the profits of the business carried by on all or any one of them acting for all</a:t>
            </a:r>
            <a:r>
              <a:rPr lang="en-US" dirty="0" smtClean="0">
                <a:latin typeface="Times New Roman" panose="02020603050405020304" pitchFamily="18" charset="0"/>
                <a:ea typeface="Calibri"/>
                <a:cs typeface="Times New Roman" panose="02020603050405020304" pitchFamily="18" charset="0"/>
              </a:rPr>
              <a:t>”.</a:t>
            </a:r>
            <a:endParaRPr lang="en-IN" dirty="0" smtClean="0"/>
          </a:p>
          <a:p>
            <a:pPr algn="just"/>
            <a:r>
              <a:rPr lang="en-IN" dirty="0">
                <a:solidFill>
                  <a:srgbClr val="FF0000"/>
                </a:solidFill>
              </a:rPr>
              <a:t>Characteristics/features of partnership:</a:t>
            </a:r>
          </a:p>
          <a:p>
            <a:pPr marL="342900" indent="-342900" algn="just">
              <a:buFont typeface="+mj-lt"/>
              <a:buAutoNum type="arabicPeriod"/>
            </a:pPr>
            <a:r>
              <a:rPr lang="en-IN" dirty="0" smtClean="0"/>
              <a:t>Agreement </a:t>
            </a:r>
            <a:r>
              <a:rPr lang="en-IN" dirty="0"/>
              <a:t>between two or more persons</a:t>
            </a:r>
          </a:p>
          <a:p>
            <a:pPr marL="342900" indent="-342900" algn="just">
              <a:buFont typeface="+mj-lt"/>
              <a:buAutoNum type="arabicPeriod"/>
            </a:pPr>
            <a:r>
              <a:rPr lang="en-IN" dirty="0" smtClean="0"/>
              <a:t>Legal </a:t>
            </a:r>
            <a:r>
              <a:rPr lang="en-IN" dirty="0"/>
              <a:t>business</a:t>
            </a:r>
          </a:p>
          <a:p>
            <a:pPr marL="342900" indent="-342900" algn="just">
              <a:buFont typeface="+mj-lt"/>
              <a:buAutoNum type="arabicPeriod"/>
            </a:pPr>
            <a:r>
              <a:rPr lang="en-IN" dirty="0" smtClean="0"/>
              <a:t>Profit </a:t>
            </a:r>
            <a:r>
              <a:rPr lang="en-IN" dirty="0"/>
              <a:t>motive</a:t>
            </a:r>
          </a:p>
          <a:p>
            <a:pPr marL="342900" indent="-342900" algn="just">
              <a:buFont typeface="+mj-lt"/>
              <a:buAutoNum type="arabicPeriod"/>
            </a:pPr>
            <a:r>
              <a:rPr lang="en-IN" dirty="0" smtClean="0"/>
              <a:t>Unlimited </a:t>
            </a:r>
            <a:r>
              <a:rPr lang="en-IN" dirty="0"/>
              <a:t>liability</a:t>
            </a:r>
          </a:p>
          <a:p>
            <a:pPr marL="342900" indent="-342900" algn="just">
              <a:buFont typeface="+mj-lt"/>
              <a:buAutoNum type="arabicPeriod"/>
            </a:pPr>
            <a:r>
              <a:rPr lang="en-IN" dirty="0" smtClean="0"/>
              <a:t>Utmost </a:t>
            </a:r>
            <a:r>
              <a:rPr lang="en-IN" dirty="0"/>
              <a:t>good faith</a:t>
            </a:r>
          </a:p>
          <a:p>
            <a:pPr marL="342900" indent="-342900" algn="just">
              <a:buFont typeface="+mj-lt"/>
              <a:buAutoNum type="arabicPeriod"/>
            </a:pPr>
            <a:r>
              <a:rPr lang="en-IN" dirty="0" smtClean="0"/>
              <a:t>Mutual </a:t>
            </a:r>
            <a:r>
              <a:rPr lang="en-IN" dirty="0"/>
              <a:t>agency</a:t>
            </a:r>
          </a:p>
          <a:p>
            <a:pPr marL="342900" indent="-342900" algn="just">
              <a:buFont typeface="+mj-lt"/>
              <a:buAutoNum type="arabicPeriod"/>
            </a:pPr>
            <a:r>
              <a:rPr lang="en-IN" dirty="0" smtClean="0"/>
              <a:t>Restriction </a:t>
            </a:r>
            <a:r>
              <a:rPr lang="en-IN" dirty="0"/>
              <a:t>on transfer of interest</a:t>
            </a:r>
          </a:p>
          <a:p>
            <a:pPr algn="just"/>
            <a:endParaRPr lang="en-IN" dirty="0"/>
          </a:p>
        </p:txBody>
      </p:sp>
    </p:spTree>
    <p:extLst>
      <p:ext uri="{BB962C8B-B14F-4D97-AF65-F5344CB8AC3E}">
        <p14:creationId xmlns:p14="http://schemas.microsoft.com/office/powerpoint/2010/main" xmlns="" val="2002834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additive="base">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additive="base">
                                        <p:cTn id="5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anim calcmode="lin" valueType="num">
                                      <p:cBhvr additive="base">
                                        <p:cTn id="6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3">
                                            <p:txEl>
                                              <p:pRg st="9" end="9"/>
                                            </p:txEl>
                                          </p:spTgt>
                                        </p:tgtEl>
                                        <p:attrNameLst>
                                          <p:attrName>style.visibility</p:attrName>
                                        </p:attrNameLst>
                                      </p:cBhvr>
                                      <p:to>
                                        <p:strVal val="visible"/>
                                      </p:to>
                                    </p:set>
                                    <p:anim calcmode="lin" valueType="num">
                                      <p:cBhvr additive="base">
                                        <p:cTn id="6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63688" y="260648"/>
            <a:ext cx="7056784" cy="6114274"/>
          </a:xfrm>
        </p:spPr>
        <p:txBody>
          <a:bodyPr>
            <a:normAutofit/>
          </a:bodyPr>
          <a:lstStyle/>
          <a:p>
            <a:pPr algn="just"/>
            <a:r>
              <a:rPr lang="en-IN" dirty="0">
                <a:solidFill>
                  <a:srgbClr val="FF0000"/>
                </a:solidFill>
              </a:rPr>
              <a:t>Partnership deed:</a:t>
            </a:r>
          </a:p>
          <a:p>
            <a:pPr marL="438150" algn="just">
              <a:lnSpc>
                <a:spcPct val="115000"/>
              </a:lnSpc>
              <a:spcAft>
                <a:spcPts val="0"/>
              </a:spcAft>
              <a:tabLst>
                <a:tab pos="2055495" algn="l"/>
              </a:tabLst>
            </a:pPr>
            <a:r>
              <a:rPr lang="en-IN" dirty="0">
                <a:latin typeface="Times New Roman" panose="02020603050405020304" pitchFamily="18" charset="0"/>
                <a:cs typeface="Times New Roman" panose="02020603050405020304" pitchFamily="18" charset="0"/>
              </a:rPr>
              <a:t>The written agreement between partners is known as partnership deed</a:t>
            </a:r>
            <a:r>
              <a:rPr lang="en-IN"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ea typeface="Calibri"/>
                <a:cs typeface="Times New Roman" panose="02020603050405020304" pitchFamily="18" charset="0"/>
              </a:rPr>
              <a:t> This agreement may be oral or written or implied in the conduct of persons concerned</a:t>
            </a:r>
            <a:r>
              <a:rPr lang="en-US" dirty="0" smtClean="0">
                <a:latin typeface="Times New Roman" panose="02020603050405020304" pitchFamily="18" charset="0"/>
                <a:ea typeface="Calibri"/>
                <a:cs typeface="Times New Roman" panose="02020603050405020304" pitchFamily="18" charset="0"/>
              </a:rPr>
              <a:t>.</a:t>
            </a:r>
            <a:endParaRPr lang="en-IN" dirty="0"/>
          </a:p>
          <a:p>
            <a:pPr algn="just"/>
            <a:r>
              <a:rPr lang="en-IN" dirty="0">
                <a:solidFill>
                  <a:srgbClr val="FF0000"/>
                </a:solidFill>
              </a:rPr>
              <a:t>Contents of Partnership deed:</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Name </a:t>
            </a:r>
            <a:r>
              <a:rPr lang="en-IN" dirty="0">
                <a:latin typeface="Times New Roman" panose="02020603050405020304" pitchFamily="18" charset="0"/>
                <a:cs typeface="Times New Roman" panose="02020603050405020304" pitchFamily="18" charset="0"/>
              </a:rPr>
              <a:t>and address of the firm</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Name </a:t>
            </a:r>
            <a:r>
              <a:rPr lang="en-IN" dirty="0">
                <a:latin typeface="Times New Roman" panose="02020603050405020304" pitchFamily="18" charset="0"/>
                <a:cs typeface="Times New Roman" panose="02020603050405020304" pitchFamily="18" charset="0"/>
              </a:rPr>
              <a:t>and address of partners</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Duration </a:t>
            </a:r>
            <a:r>
              <a:rPr lang="en-IN" dirty="0">
                <a:latin typeface="Times New Roman" panose="02020603050405020304" pitchFamily="18" charset="0"/>
                <a:cs typeface="Times New Roman" panose="02020603050405020304" pitchFamily="18" charset="0"/>
              </a:rPr>
              <a:t>of the partnership</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Nature </a:t>
            </a:r>
            <a:r>
              <a:rPr lang="en-IN" dirty="0">
                <a:latin typeface="Times New Roman" panose="02020603050405020304" pitchFamily="18" charset="0"/>
                <a:cs typeface="Times New Roman" panose="02020603050405020304" pitchFamily="18" charset="0"/>
              </a:rPr>
              <a:t>of the business</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Profit </a:t>
            </a:r>
            <a:r>
              <a:rPr lang="en-IN" dirty="0">
                <a:latin typeface="Times New Roman" panose="02020603050405020304" pitchFamily="18" charset="0"/>
                <a:cs typeface="Times New Roman" panose="02020603050405020304" pitchFamily="18" charset="0"/>
              </a:rPr>
              <a:t>sharing ratio</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Amount </a:t>
            </a:r>
            <a:r>
              <a:rPr lang="en-IN" dirty="0">
                <a:latin typeface="Times New Roman" panose="02020603050405020304" pitchFamily="18" charset="0"/>
                <a:cs typeface="Times New Roman" panose="02020603050405020304" pitchFamily="18" charset="0"/>
              </a:rPr>
              <a:t>of capital </a:t>
            </a:r>
            <a:r>
              <a:rPr lang="en-IN" dirty="0" smtClean="0">
                <a:latin typeface="Times New Roman" panose="02020603050405020304" pitchFamily="18" charset="0"/>
                <a:cs typeface="Times New Roman" panose="02020603050405020304" pitchFamily="18" charset="0"/>
              </a:rPr>
              <a:t>contribution </a:t>
            </a:r>
            <a:r>
              <a:rPr lang="en-US" dirty="0">
                <a:latin typeface="Times New Roman" panose="02020603050405020304" pitchFamily="18" charset="0"/>
                <a:ea typeface="Calibri"/>
                <a:cs typeface="Times New Roman" panose="02020603050405020304" pitchFamily="18" charset="0"/>
              </a:rPr>
              <a:t>by each </a:t>
            </a:r>
            <a:r>
              <a:rPr lang="en-US" dirty="0" smtClean="0">
                <a:latin typeface="Times New Roman" panose="02020603050405020304" pitchFamily="18" charset="0"/>
                <a:ea typeface="Calibri"/>
                <a:cs typeface="Times New Roman" panose="02020603050405020304" pitchFamily="18" charset="0"/>
              </a:rPr>
              <a:t>partner</a:t>
            </a:r>
          </a:p>
          <a:p>
            <a:pPr marL="342900" lvl="0" indent="-342900">
              <a:lnSpc>
                <a:spcPct val="115000"/>
              </a:lnSpc>
              <a:spcAft>
                <a:spcPts val="0"/>
              </a:spcAft>
              <a:buFont typeface="+mj-lt"/>
              <a:buAutoNum type="arabicPeriod"/>
              <a:tabLst>
                <a:tab pos="2055495" algn="l"/>
              </a:tabLst>
            </a:pPr>
            <a:r>
              <a:rPr lang="en-US" dirty="0">
                <a:latin typeface="Times New Roman" panose="02020603050405020304" pitchFamily="18" charset="0"/>
                <a:ea typeface="Calibri"/>
                <a:cs typeface="Times New Roman" panose="02020603050405020304" pitchFamily="18" charset="0"/>
              </a:rPr>
              <a:t>Rate of capital, if </a:t>
            </a:r>
            <a:r>
              <a:rPr lang="en-US" dirty="0" smtClean="0">
                <a:latin typeface="Times New Roman" panose="02020603050405020304" pitchFamily="18" charset="0"/>
                <a:ea typeface="Calibri"/>
                <a:cs typeface="Times New Roman" panose="02020603050405020304" pitchFamily="18" charset="0"/>
              </a:rPr>
              <a:t>allowed</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Remuneration </a:t>
            </a:r>
            <a:r>
              <a:rPr lang="en-IN" dirty="0">
                <a:latin typeface="Times New Roman" panose="02020603050405020304" pitchFamily="18" charset="0"/>
                <a:cs typeface="Times New Roman" panose="02020603050405020304" pitchFamily="18" charset="0"/>
              </a:rPr>
              <a:t>payable to partners etc</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dirty="0">
                <a:solidFill>
                  <a:srgbClr val="FF0000"/>
                </a:solidFill>
              </a:rPr>
              <a:t>Registration of partnership:</a:t>
            </a:r>
          </a:p>
          <a:p>
            <a:pPr algn="just"/>
            <a:r>
              <a:rPr lang="en-IN" dirty="0"/>
              <a:t>Registration of partnership is not compulsory but it is useful.</a:t>
            </a:r>
          </a:p>
          <a:p>
            <a:pPr algn="just"/>
            <a:endParaRPr lang="en-IN" dirty="0"/>
          </a:p>
        </p:txBody>
      </p:sp>
    </p:spTree>
    <p:extLst>
      <p:ext uri="{BB962C8B-B14F-4D97-AF65-F5344CB8AC3E}">
        <p14:creationId xmlns:p14="http://schemas.microsoft.com/office/powerpoint/2010/main" xmlns="" val="339678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1000"/>
                                        <p:tgtEl>
                                          <p:spTgt spid="3">
                                            <p:txEl>
                                              <p:pRg st="11" end="11"/>
                                            </p:txEl>
                                          </p:spTgt>
                                        </p:tgtEl>
                                      </p:cBhvr>
                                    </p:animEffect>
                                    <p:anim calcmode="lin" valueType="num">
                                      <p:cBhvr>
                                        <p:cTn id="8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
                                            <p:txEl>
                                              <p:pRg st="12" end="12"/>
                                            </p:txEl>
                                          </p:spTgt>
                                        </p:tgtEl>
                                        <p:attrNameLst>
                                          <p:attrName>style.visibility</p:attrName>
                                        </p:attrNameLst>
                                      </p:cBhvr>
                                      <p:to>
                                        <p:strVal val="visible"/>
                                      </p:to>
                                    </p:set>
                                    <p:animEffect transition="in" filter="fade">
                                      <p:cBhvr>
                                        <p:cTn id="91" dur="1000"/>
                                        <p:tgtEl>
                                          <p:spTgt spid="3">
                                            <p:txEl>
                                              <p:pRg st="12" end="12"/>
                                            </p:txEl>
                                          </p:spTgt>
                                        </p:tgtEl>
                                      </p:cBhvr>
                                    </p:animEffect>
                                    <p:anim calcmode="lin" valueType="num">
                                      <p:cBhvr>
                                        <p:cTn id="92"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63688" y="260648"/>
            <a:ext cx="7128792" cy="6114274"/>
          </a:xfrm>
        </p:spPr>
        <p:txBody>
          <a:bodyPr>
            <a:normAutofit fontScale="92500" lnSpcReduction="10000"/>
          </a:bodyPr>
          <a:lstStyle/>
          <a:p>
            <a:pPr algn="just"/>
            <a:r>
              <a:rPr lang="en-IN" dirty="0">
                <a:solidFill>
                  <a:srgbClr val="FF0000"/>
                </a:solidFill>
              </a:rPr>
              <a:t>Advantages/merits of partnership:</a:t>
            </a:r>
          </a:p>
          <a:p>
            <a:pPr marL="342900" indent="-342900" algn="just">
              <a:buFont typeface="+mj-lt"/>
              <a:buAutoNum type="arabicPeriod"/>
            </a:pPr>
            <a:r>
              <a:rPr lang="en-IN" dirty="0" smtClean="0"/>
              <a:t>Easy </a:t>
            </a:r>
            <a:r>
              <a:rPr lang="en-IN" dirty="0"/>
              <a:t>to form</a:t>
            </a:r>
          </a:p>
          <a:p>
            <a:pPr marL="342900" indent="-342900" algn="just">
              <a:buFont typeface="+mj-lt"/>
              <a:buAutoNum type="arabicPeriod"/>
            </a:pPr>
            <a:r>
              <a:rPr lang="en-IN" dirty="0" smtClean="0"/>
              <a:t>Availability </a:t>
            </a:r>
            <a:r>
              <a:rPr lang="en-IN" dirty="0"/>
              <a:t>of large resources</a:t>
            </a:r>
          </a:p>
          <a:p>
            <a:pPr marL="342900" indent="-342900" algn="just">
              <a:buFont typeface="+mj-lt"/>
              <a:buAutoNum type="arabicPeriod"/>
            </a:pPr>
            <a:r>
              <a:rPr lang="en-IN" dirty="0" smtClean="0"/>
              <a:t>Better </a:t>
            </a:r>
            <a:r>
              <a:rPr lang="en-IN" dirty="0"/>
              <a:t>decision making</a:t>
            </a:r>
          </a:p>
          <a:p>
            <a:pPr marL="342900" indent="-342900" algn="just">
              <a:buFont typeface="+mj-lt"/>
              <a:buAutoNum type="arabicPeriod"/>
            </a:pPr>
            <a:r>
              <a:rPr lang="en-IN" dirty="0" smtClean="0"/>
              <a:t>Sharing </a:t>
            </a:r>
            <a:r>
              <a:rPr lang="en-IN" dirty="0"/>
              <a:t>of risk</a:t>
            </a:r>
          </a:p>
          <a:p>
            <a:pPr marL="342900" indent="-342900" algn="just">
              <a:buFont typeface="+mj-lt"/>
              <a:buAutoNum type="arabicPeriod"/>
            </a:pPr>
            <a:r>
              <a:rPr lang="en-IN" dirty="0" smtClean="0"/>
              <a:t>Democratic </a:t>
            </a:r>
            <a:r>
              <a:rPr lang="en-IN" dirty="0"/>
              <a:t>management</a:t>
            </a:r>
          </a:p>
          <a:p>
            <a:pPr marL="342900" indent="-342900" algn="just">
              <a:buFont typeface="+mj-lt"/>
              <a:buAutoNum type="arabicPeriod"/>
            </a:pPr>
            <a:r>
              <a:rPr lang="en-IN" dirty="0" smtClean="0"/>
              <a:t>Flexibility</a:t>
            </a:r>
          </a:p>
          <a:p>
            <a:pPr marL="342900" lvl="0" indent="-342900" algn="just">
              <a:lnSpc>
                <a:spcPct val="115000"/>
              </a:lnSpc>
              <a:spcAft>
                <a:spcPts val="0"/>
              </a:spcAft>
              <a:buFont typeface="+mj-lt"/>
              <a:buAutoNum type="arabicPeriod"/>
              <a:tabLst>
                <a:tab pos="2055495" algn="l"/>
              </a:tabLst>
            </a:pPr>
            <a:r>
              <a:rPr lang="en-US" dirty="0">
                <a:latin typeface="Georgia"/>
                <a:ea typeface="Calibri"/>
                <a:cs typeface="Times New Roman"/>
              </a:rPr>
              <a:t>Division of </a:t>
            </a:r>
            <a:r>
              <a:rPr lang="en-US" dirty="0" err="1">
                <a:latin typeface="Georgia"/>
                <a:ea typeface="Calibri"/>
                <a:cs typeface="Times New Roman"/>
              </a:rPr>
              <a:t>labour</a:t>
            </a:r>
            <a:endParaRPr lang="en-IN" sz="2400" dirty="0">
              <a:latin typeface="Calibri"/>
              <a:ea typeface="Calibri"/>
              <a:cs typeface="Times New Roman"/>
            </a:endParaRPr>
          </a:p>
          <a:p>
            <a:pPr marL="342900" lvl="0" indent="-342900" algn="just">
              <a:lnSpc>
                <a:spcPct val="115000"/>
              </a:lnSpc>
              <a:spcAft>
                <a:spcPts val="0"/>
              </a:spcAft>
              <a:buFont typeface="+mj-lt"/>
              <a:buAutoNum type="arabicPeriod"/>
              <a:tabLst>
                <a:tab pos="2055495" algn="l"/>
              </a:tabLst>
            </a:pPr>
            <a:r>
              <a:rPr lang="en-US" dirty="0">
                <a:latin typeface="Georgia"/>
                <a:ea typeface="Calibri"/>
                <a:cs typeface="Times New Roman"/>
              </a:rPr>
              <a:t>Personal touch with customers</a:t>
            </a:r>
            <a:endParaRPr lang="en-IN" sz="2400" dirty="0">
              <a:latin typeface="Calibri"/>
              <a:ea typeface="Calibri"/>
              <a:cs typeface="Times New Roman"/>
            </a:endParaRPr>
          </a:p>
          <a:p>
            <a:pPr marL="342900" lvl="0" indent="-342900" algn="just">
              <a:lnSpc>
                <a:spcPct val="115000"/>
              </a:lnSpc>
              <a:spcAft>
                <a:spcPts val="0"/>
              </a:spcAft>
              <a:buFont typeface="+mj-lt"/>
              <a:buAutoNum type="arabicPeriod"/>
              <a:tabLst>
                <a:tab pos="2055495" algn="l"/>
              </a:tabLst>
            </a:pPr>
            <a:r>
              <a:rPr lang="en-US" dirty="0">
                <a:latin typeface="Georgia"/>
                <a:ea typeface="Calibri"/>
                <a:cs typeface="Times New Roman"/>
              </a:rPr>
              <a:t>Quick decisions and prompt actions</a:t>
            </a:r>
            <a:r>
              <a:rPr lang="en-US" dirty="0" smtClean="0">
                <a:latin typeface="Georgia"/>
                <a:ea typeface="Calibri"/>
                <a:cs typeface="Times New Roman"/>
              </a:rPr>
              <a:t>.</a:t>
            </a:r>
            <a:endParaRPr lang="en-IN" dirty="0"/>
          </a:p>
          <a:p>
            <a:pPr algn="just"/>
            <a:r>
              <a:rPr lang="en-IN" dirty="0">
                <a:solidFill>
                  <a:srgbClr val="FF0000"/>
                </a:solidFill>
              </a:rPr>
              <a:t>Disadvantages/demerits of partnership:</a:t>
            </a:r>
          </a:p>
          <a:p>
            <a:pPr marL="342900" indent="-342900" algn="just">
              <a:buFont typeface="+mj-lt"/>
              <a:buAutoNum type="arabicPeriod"/>
            </a:pPr>
            <a:r>
              <a:rPr lang="en-IN" dirty="0" smtClean="0"/>
              <a:t>Unlimited </a:t>
            </a:r>
            <a:r>
              <a:rPr lang="en-IN" dirty="0"/>
              <a:t>liability</a:t>
            </a:r>
          </a:p>
          <a:p>
            <a:pPr marL="342900" indent="-342900" algn="just">
              <a:buFont typeface="+mj-lt"/>
              <a:buAutoNum type="arabicPeriod"/>
            </a:pPr>
            <a:r>
              <a:rPr lang="en-IN" dirty="0" smtClean="0"/>
              <a:t>Limited </a:t>
            </a:r>
            <a:r>
              <a:rPr lang="en-IN" dirty="0"/>
              <a:t>resources</a:t>
            </a:r>
          </a:p>
          <a:p>
            <a:pPr marL="342900" indent="-342900" algn="just">
              <a:buFont typeface="+mj-lt"/>
              <a:buAutoNum type="arabicPeriod"/>
            </a:pPr>
            <a:r>
              <a:rPr lang="en-IN" dirty="0" smtClean="0"/>
              <a:t>Instability</a:t>
            </a:r>
            <a:endParaRPr lang="en-IN" dirty="0"/>
          </a:p>
          <a:p>
            <a:pPr marL="342900" indent="-342900" algn="just">
              <a:buFont typeface="+mj-lt"/>
              <a:buAutoNum type="arabicPeriod"/>
            </a:pPr>
            <a:r>
              <a:rPr lang="en-IN" dirty="0" smtClean="0"/>
              <a:t>Mutual </a:t>
            </a:r>
            <a:r>
              <a:rPr lang="en-IN" dirty="0"/>
              <a:t>distrust</a:t>
            </a:r>
          </a:p>
          <a:p>
            <a:pPr marL="342900" indent="-342900" algn="just">
              <a:buFont typeface="+mj-lt"/>
              <a:buAutoNum type="arabicPeriod"/>
            </a:pPr>
            <a:r>
              <a:rPr lang="en-IN" dirty="0" smtClean="0"/>
              <a:t>Lack </a:t>
            </a:r>
            <a:r>
              <a:rPr lang="en-IN" dirty="0"/>
              <a:t>of public confidence</a:t>
            </a:r>
          </a:p>
          <a:p>
            <a:pPr marL="342900" indent="-342900" algn="just">
              <a:buFont typeface="+mj-lt"/>
              <a:buAutoNum type="arabicPeriod"/>
            </a:pPr>
            <a:r>
              <a:rPr lang="en-IN" dirty="0" smtClean="0"/>
              <a:t>Limitation </a:t>
            </a:r>
            <a:r>
              <a:rPr lang="en-IN" dirty="0"/>
              <a:t>on transfer of </a:t>
            </a:r>
            <a:r>
              <a:rPr lang="en-IN" dirty="0" smtClean="0"/>
              <a:t>share</a:t>
            </a:r>
          </a:p>
          <a:p>
            <a:pPr marL="342900" lvl="0" indent="-342900" algn="just">
              <a:lnSpc>
                <a:spcPct val="115000"/>
              </a:lnSpc>
              <a:spcAft>
                <a:spcPts val="0"/>
              </a:spcAft>
              <a:buFont typeface="+mj-lt"/>
              <a:buAutoNum type="arabicPeriod"/>
              <a:tabLst>
                <a:tab pos="2055495" algn="l"/>
              </a:tabLst>
            </a:pPr>
            <a:r>
              <a:rPr lang="en-US" i="1" dirty="0">
                <a:latin typeface="Georgia"/>
                <a:ea typeface="Calibri"/>
                <a:cs typeface="Times New Roman"/>
              </a:rPr>
              <a:t>High tax rate</a:t>
            </a:r>
            <a:endParaRPr lang="en-IN" sz="2400" dirty="0">
              <a:latin typeface="Calibri"/>
              <a:ea typeface="Calibri"/>
              <a:cs typeface="Times New Roman"/>
            </a:endParaRPr>
          </a:p>
          <a:p>
            <a:pPr marL="342900" lvl="0" indent="-342900" algn="just">
              <a:lnSpc>
                <a:spcPct val="115000"/>
              </a:lnSpc>
              <a:spcAft>
                <a:spcPts val="0"/>
              </a:spcAft>
              <a:buFont typeface="+mj-lt"/>
              <a:buAutoNum type="arabicPeriod"/>
              <a:tabLst>
                <a:tab pos="2055495" algn="l"/>
              </a:tabLst>
            </a:pPr>
            <a:r>
              <a:rPr lang="en-US" i="1" dirty="0">
                <a:latin typeface="Georgia"/>
                <a:ea typeface="Calibri"/>
                <a:cs typeface="Times New Roman"/>
              </a:rPr>
              <a:t>Limited growth</a:t>
            </a:r>
            <a:endParaRPr lang="en-IN" sz="2400" dirty="0">
              <a:latin typeface="Calibri"/>
              <a:ea typeface="Calibri"/>
              <a:cs typeface="Times New Roman"/>
            </a:endParaRPr>
          </a:p>
          <a:p>
            <a:pPr marL="342900" indent="-342900" algn="just">
              <a:buFont typeface="+mj-lt"/>
              <a:buAutoNum type="arabicPeriod"/>
            </a:pPr>
            <a:endParaRPr lang="en-IN" dirty="0"/>
          </a:p>
          <a:p>
            <a:pPr algn="just"/>
            <a:endParaRPr lang="en-IN" dirty="0"/>
          </a:p>
        </p:txBody>
      </p:sp>
    </p:spTree>
    <p:extLst>
      <p:ext uri="{BB962C8B-B14F-4D97-AF65-F5344CB8AC3E}">
        <p14:creationId xmlns:p14="http://schemas.microsoft.com/office/powerpoint/2010/main" xmlns="" val="369195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1000"/>
                                        <p:tgtEl>
                                          <p:spTgt spid="3">
                                            <p:txEl>
                                              <p:pRg st="11" end="11"/>
                                            </p:txEl>
                                          </p:spTgt>
                                        </p:tgtEl>
                                      </p:cBhvr>
                                    </p:animEffect>
                                    <p:anim calcmode="lin" valueType="num">
                                      <p:cBhvr>
                                        <p:cTn id="8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
                                            <p:txEl>
                                              <p:pRg st="12" end="12"/>
                                            </p:txEl>
                                          </p:spTgt>
                                        </p:tgtEl>
                                        <p:attrNameLst>
                                          <p:attrName>style.visibility</p:attrName>
                                        </p:attrNameLst>
                                      </p:cBhvr>
                                      <p:to>
                                        <p:strVal val="visible"/>
                                      </p:to>
                                    </p:set>
                                    <p:animEffect transition="in" filter="fade">
                                      <p:cBhvr>
                                        <p:cTn id="91" dur="1000"/>
                                        <p:tgtEl>
                                          <p:spTgt spid="3">
                                            <p:txEl>
                                              <p:pRg st="12" end="12"/>
                                            </p:txEl>
                                          </p:spTgt>
                                        </p:tgtEl>
                                      </p:cBhvr>
                                    </p:animEffect>
                                    <p:anim calcmode="lin" valueType="num">
                                      <p:cBhvr>
                                        <p:cTn id="92"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3">
                                            <p:txEl>
                                              <p:pRg st="13" end="13"/>
                                            </p:txEl>
                                          </p:spTgt>
                                        </p:tgtEl>
                                        <p:attrNameLst>
                                          <p:attrName>style.visibility</p:attrName>
                                        </p:attrNameLst>
                                      </p:cBhvr>
                                      <p:to>
                                        <p:strVal val="visible"/>
                                      </p:to>
                                    </p:set>
                                    <p:animEffect transition="in" filter="fade">
                                      <p:cBhvr>
                                        <p:cTn id="98" dur="1000"/>
                                        <p:tgtEl>
                                          <p:spTgt spid="3">
                                            <p:txEl>
                                              <p:pRg st="13" end="13"/>
                                            </p:txEl>
                                          </p:spTgt>
                                        </p:tgtEl>
                                      </p:cBhvr>
                                    </p:animEffect>
                                    <p:anim calcmode="lin" valueType="num">
                                      <p:cBhvr>
                                        <p:cTn id="99"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100"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3">
                                            <p:txEl>
                                              <p:pRg st="14" end="14"/>
                                            </p:txEl>
                                          </p:spTgt>
                                        </p:tgtEl>
                                        <p:attrNameLst>
                                          <p:attrName>style.visibility</p:attrName>
                                        </p:attrNameLst>
                                      </p:cBhvr>
                                      <p:to>
                                        <p:strVal val="visible"/>
                                      </p:to>
                                    </p:set>
                                    <p:animEffect transition="in" filter="fade">
                                      <p:cBhvr>
                                        <p:cTn id="105" dur="1000"/>
                                        <p:tgtEl>
                                          <p:spTgt spid="3">
                                            <p:txEl>
                                              <p:pRg st="14" end="14"/>
                                            </p:txEl>
                                          </p:spTgt>
                                        </p:tgtEl>
                                      </p:cBhvr>
                                    </p:animEffect>
                                    <p:anim calcmode="lin" valueType="num">
                                      <p:cBhvr>
                                        <p:cTn id="106"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107"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3">
                                            <p:txEl>
                                              <p:pRg st="15" end="15"/>
                                            </p:txEl>
                                          </p:spTgt>
                                        </p:tgtEl>
                                        <p:attrNameLst>
                                          <p:attrName>style.visibility</p:attrName>
                                        </p:attrNameLst>
                                      </p:cBhvr>
                                      <p:to>
                                        <p:strVal val="visible"/>
                                      </p:to>
                                    </p:set>
                                    <p:animEffect transition="in" filter="fade">
                                      <p:cBhvr>
                                        <p:cTn id="112" dur="1000"/>
                                        <p:tgtEl>
                                          <p:spTgt spid="3">
                                            <p:txEl>
                                              <p:pRg st="15" end="15"/>
                                            </p:txEl>
                                          </p:spTgt>
                                        </p:tgtEl>
                                      </p:cBhvr>
                                    </p:animEffect>
                                    <p:anim calcmode="lin" valueType="num">
                                      <p:cBhvr>
                                        <p:cTn id="113"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114"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grpId="0" nodeType="clickEffect">
                                  <p:stCondLst>
                                    <p:cond delay="0"/>
                                  </p:stCondLst>
                                  <p:childTnLst>
                                    <p:set>
                                      <p:cBhvr>
                                        <p:cTn id="118" dur="1" fill="hold">
                                          <p:stCondLst>
                                            <p:cond delay="0"/>
                                          </p:stCondLst>
                                        </p:cTn>
                                        <p:tgtEl>
                                          <p:spTgt spid="3">
                                            <p:txEl>
                                              <p:pRg st="16" end="16"/>
                                            </p:txEl>
                                          </p:spTgt>
                                        </p:tgtEl>
                                        <p:attrNameLst>
                                          <p:attrName>style.visibility</p:attrName>
                                        </p:attrNameLst>
                                      </p:cBhvr>
                                      <p:to>
                                        <p:strVal val="visible"/>
                                      </p:to>
                                    </p:set>
                                    <p:animEffect transition="in" filter="fade">
                                      <p:cBhvr>
                                        <p:cTn id="119" dur="1000"/>
                                        <p:tgtEl>
                                          <p:spTgt spid="3">
                                            <p:txEl>
                                              <p:pRg st="16" end="16"/>
                                            </p:txEl>
                                          </p:spTgt>
                                        </p:tgtEl>
                                      </p:cBhvr>
                                    </p:animEffect>
                                    <p:anim calcmode="lin" valueType="num">
                                      <p:cBhvr>
                                        <p:cTn id="120"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121" dur="1000" fill="hold"/>
                                        <p:tgtEl>
                                          <p:spTgt spid="3">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grpId="0" nodeType="clickEffect">
                                  <p:stCondLst>
                                    <p:cond delay="0"/>
                                  </p:stCondLst>
                                  <p:childTnLst>
                                    <p:set>
                                      <p:cBhvr>
                                        <p:cTn id="125" dur="1" fill="hold">
                                          <p:stCondLst>
                                            <p:cond delay="0"/>
                                          </p:stCondLst>
                                        </p:cTn>
                                        <p:tgtEl>
                                          <p:spTgt spid="3">
                                            <p:txEl>
                                              <p:pRg st="17" end="17"/>
                                            </p:txEl>
                                          </p:spTgt>
                                        </p:tgtEl>
                                        <p:attrNameLst>
                                          <p:attrName>style.visibility</p:attrName>
                                        </p:attrNameLst>
                                      </p:cBhvr>
                                      <p:to>
                                        <p:strVal val="visible"/>
                                      </p:to>
                                    </p:set>
                                    <p:animEffect transition="in" filter="fade">
                                      <p:cBhvr>
                                        <p:cTn id="126" dur="1000"/>
                                        <p:tgtEl>
                                          <p:spTgt spid="3">
                                            <p:txEl>
                                              <p:pRg st="17" end="17"/>
                                            </p:txEl>
                                          </p:spTgt>
                                        </p:tgtEl>
                                      </p:cBhvr>
                                    </p:animEffect>
                                    <p:anim calcmode="lin" valueType="num">
                                      <p:cBhvr>
                                        <p:cTn id="127"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128" dur="1000" fill="hold"/>
                                        <p:tgtEl>
                                          <p:spTgt spid="3">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grpId="0" nodeType="clickEffect">
                                  <p:stCondLst>
                                    <p:cond delay="0"/>
                                  </p:stCondLst>
                                  <p:childTnLst>
                                    <p:set>
                                      <p:cBhvr>
                                        <p:cTn id="132" dur="1" fill="hold">
                                          <p:stCondLst>
                                            <p:cond delay="0"/>
                                          </p:stCondLst>
                                        </p:cTn>
                                        <p:tgtEl>
                                          <p:spTgt spid="3">
                                            <p:txEl>
                                              <p:pRg st="18" end="18"/>
                                            </p:txEl>
                                          </p:spTgt>
                                        </p:tgtEl>
                                        <p:attrNameLst>
                                          <p:attrName>style.visibility</p:attrName>
                                        </p:attrNameLst>
                                      </p:cBhvr>
                                      <p:to>
                                        <p:strVal val="visible"/>
                                      </p:to>
                                    </p:set>
                                    <p:animEffect transition="in" filter="fade">
                                      <p:cBhvr>
                                        <p:cTn id="133" dur="1000"/>
                                        <p:tgtEl>
                                          <p:spTgt spid="3">
                                            <p:txEl>
                                              <p:pRg st="18" end="18"/>
                                            </p:txEl>
                                          </p:spTgt>
                                        </p:tgtEl>
                                      </p:cBhvr>
                                    </p:animEffect>
                                    <p:anim calcmode="lin" valueType="num">
                                      <p:cBhvr>
                                        <p:cTn id="134" dur="1000" fill="hold"/>
                                        <p:tgtEl>
                                          <p:spTgt spid="3">
                                            <p:txEl>
                                              <p:pRg st="18" end="18"/>
                                            </p:txEl>
                                          </p:spTgt>
                                        </p:tgtEl>
                                        <p:attrNameLst>
                                          <p:attrName>ppt_x</p:attrName>
                                        </p:attrNameLst>
                                      </p:cBhvr>
                                      <p:tavLst>
                                        <p:tav tm="0">
                                          <p:val>
                                            <p:strVal val="#ppt_x"/>
                                          </p:val>
                                        </p:tav>
                                        <p:tav tm="100000">
                                          <p:val>
                                            <p:strVal val="#ppt_x"/>
                                          </p:val>
                                        </p:tav>
                                      </p:tavLst>
                                    </p:anim>
                                    <p:anim calcmode="lin" valueType="num">
                                      <p:cBhvr>
                                        <p:cTn id="135" dur="1000" fill="hold"/>
                                        <p:tgtEl>
                                          <p:spTgt spid="3">
                                            <p:txEl>
                                              <p:pRg st="18" end="1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52600" y="152400"/>
            <a:ext cx="7239000" cy="6553200"/>
          </a:xfrm>
        </p:spPr>
        <p:txBody>
          <a:bodyPr>
            <a:normAutofit fontScale="92500" lnSpcReduction="20000"/>
          </a:bodyPr>
          <a:lstStyle/>
          <a:p>
            <a:r>
              <a:rPr lang="en-IN" dirty="0">
                <a:solidFill>
                  <a:srgbClr val="FF0000"/>
                </a:solidFill>
                <a:latin typeface="Times New Roman" pitchFamily="18" charset="0"/>
                <a:cs typeface="Times New Roman" pitchFamily="18" charset="0"/>
              </a:rPr>
              <a:t>Kinds of partners:</a:t>
            </a:r>
          </a:p>
          <a:p>
            <a:pPr marL="342900" indent="-342900" algn="just">
              <a:buFont typeface="+mj-lt"/>
              <a:buAutoNum type="arabicPeriod"/>
            </a:pPr>
            <a:r>
              <a:rPr lang="en-IN" dirty="0" smtClean="0">
                <a:latin typeface="Times New Roman" pitchFamily="18" charset="0"/>
                <a:cs typeface="Times New Roman" pitchFamily="18" charset="0"/>
              </a:rPr>
              <a:t>General or ordinary partner: </a:t>
            </a:r>
            <a:r>
              <a:rPr lang="en-IN" b="0" dirty="0" smtClean="0">
                <a:latin typeface="Times New Roman" pitchFamily="18" charset="0"/>
                <a:cs typeface="Times New Roman" pitchFamily="18" charset="0"/>
              </a:rPr>
              <a:t>He participates in the working of the firm and responsible jointly with other partners for all liabilities, obligations and defects of the firm.</a:t>
            </a:r>
          </a:p>
          <a:p>
            <a:pPr marL="342900" indent="-342900" algn="just">
              <a:buFont typeface="+mj-lt"/>
              <a:buAutoNum type="arabicPeriod"/>
            </a:pPr>
            <a:r>
              <a:rPr lang="en-IN" dirty="0" smtClean="0">
                <a:latin typeface="Times New Roman" pitchFamily="18" charset="0"/>
                <a:cs typeface="Times New Roman" pitchFamily="18" charset="0"/>
              </a:rPr>
              <a:t>Active or managing partner: </a:t>
            </a:r>
            <a:r>
              <a:rPr lang="en-IN" b="0" dirty="0" smtClean="0">
                <a:latin typeface="Times New Roman" pitchFamily="18" charset="0"/>
                <a:cs typeface="Times New Roman" pitchFamily="18" charset="0"/>
              </a:rPr>
              <a:t>He takes active part in the business and manages its affairs. In addition to his share of profits he is paid salary also for having active in the business.</a:t>
            </a:r>
          </a:p>
          <a:p>
            <a:pPr marL="342900" indent="-342900" algn="just">
              <a:buFont typeface="+mj-lt"/>
              <a:buAutoNum type="arabicPeriod"/>
            </a:pPr>
            <a:r>
              <a:rPr lang="en-IN" dirty="0" smtClean="0">
                <a:latin typeface="Times New Roman" pitchFamily="18" charset="0"/>
                <a:cs typeface="Times New Roman" pitchFamily="18" charset="0"/>
              </a:rPr>
              <a:t>Limited partner: </a:t>
            </a:r>
            <a:r>
              <a:rPr lang="en-IN" b="0" dirty="0" smtClean="0">
                <a:latin typeface="Times New Roman" pitchFamily="18" charset="0"/>
                <a:cs typeface="Times New Roman" pitchFamily="18" charset="0"/>
              </a:rPr>
              <a:t>He contributes his share of capital and his liability is limited to his capital only. He does not take any active part in the administration.</a:t>
            </a:r>
            <a:endParaRPr lang="en-IN" b="0" dirty="0">
              <a:latin typeface="Times New Roman" pitchFamily="18" charset="0"/>
              <a:cs typeface="Times New Roman" pitchFamily="18" charset="0"/>
            </a:endParaRPr>
          </a:p>
          <a:p>
            <a:pPr marL="342900" indent="-342900" algn="just">
              <a:buFont typeface="+mj-lt"/>
              <a:buAutoNum type="arabicPeriod"/>
            </a:pPr>
            <a:r>
              <a:rPr lang="en-IN" dirty="0" smtClean="0">
                <a:latin typeface="Times New Roman" pitchFamily="18" charset="0"/>
                <a:cs typeface="Times New Roman" pitchFamily="18" charset="0"/>
              </a:rPr>
              <a:t>Sleeping </a:t>
            </a:r>
            <a:r>
              <a:rPr lang="en-IN" dirty="0">
                <a:latin typeface="Times New Roman" pitchFamily="18" charset="0"/>
                <a:cs typeface="Times New Roman" pitchFamily="18" charset="0"/>
              </a:rPr>
              <a:t>or dormant </a:t>
            </a:r>
            <a:r>
              <a:rPr lang="en-IN" dirty="0" smtClean="0">
                <a:latin typeface="Times New Roman" pitchFamily="18" charset="0"/>
                <a:cs typeface="Times New Roman" pitchFamily="18" charset="0"/>
              </a:rPr>
              <a:t>partner: </a:t>
            </a:r>
            <a:r>
              <a:rPr lang="en-IN" b="0" dirty="0" smtClean="0">
                <a:latin typeface="Times New Roman" pitchFamily="18" charset="0"/>
                <a:cs typeface="Times New Roman" pitchFamily="18" charset="0"/>
              </a:rPr>
              <a:t>He does not take part in the business. He simply invests the money , share the profits and contribute losses of the business.</a:t>
            </a:r>
          </a:p>
          <a:p>
            <a:pPr marL="342900" indent="-342900" algn="just">
              <a:buFont typeface="+mj-lt"/>
              <a:buAutoNum type="arabicPeriod"/>
            </a:pPr>
            <a:r>
              <a:rPr lang="en-IN" dirty="0" smtClean="0">
                <a:latin typeface="Times New Roman" pitchFamily="18" charset="0"/>
                <a:cs typeface="Times New Roman" pitchFamily="18" charset="0"/>
              </a:rPr>
              <a:t>Minor partner: </a:t>
            </a:r>
            <a:r>
              <a:rPr lang="en-IN" b="0" dirty="0" smtClean="0">
                <a:latin typeface="Times New Roman" pitchFamily="18" charset="0"/>
                <a:cs typeface="Times New Roman" pitchFamily="18" charset="0"/>
              </a:rPr>
              <a:t>He is treated as minor partner since he is not attained the age of maturity. He cannot enter directly into the partnership agreement. However, he is admitted to the benefits of  partnership with the consent of  other partners. On attaining majority, he will be treated as general partner.</a:t>
            </a:r>
            <a:endParaRPr lang="en-IN" b="0" dirty="0">
              <a:latin typeface="Times New Roman" pitchFamily="18" charset="0"/>
              <a:cs typeface="Times New Roman" pitchFamily="18" charset="0"/>
            </a:endParaRPr>
          </a:p>
          <a:p>
            <a:pPr marL="342900" indent="-342900" algn="just">
              <a:buFont typeface="+mj-lt"/>
              <a:buAutoNum type="arabicPeriod"/>
            </a:pPr>
            <a:r>
              <a:rPr lang="en-IN" dirty="0" smtClean="0">
                <a:latin typeface="Times New Roman" pitchFamily="18" charset="0"/>
                <a:cs typeface="Times New Roman" pitchFamily="18" charset="0"/>
              </a:rPr>
              <a:t>Nominal partner</a:t>
            </a:r>
            <a:r>
              <a:rPr lang="en-IN" b="0" dirty="0" smtClean="0">
                <a:latin typeface="Times New Roman" pitchFamily="18" charset="0"/>
                <a:cs typeface="Times New Roman" pitchFamily="18" charset="0"/>
              </a:rPr>
              <a:t>: He does not contribute any money and does not take part in the business. Yet, they are considered for the partnership only on the basis of their reputation.</a:t>
            </a:r>
          </a:p>
          <a:p>
            <a:pPr marL="342900" indent="-342900" algn="just"/>
            <a:r>
              <a:rPr lang="en-IN" b="0" dirty="0" smtClean="0">
                <a:latin typeface="Times New Roman" pitchFamily="18" charset="0"/>
                <a:cs typeface="Times New Roman" pitchFamily="18" charset="0"/>
              </a:rPr>
              <a:t>                                                        Or</a:t>
            </a:r>
          </a:p>
          <a:p>
            <a:pPr marL="342900" indent="-342900" algn="just"/>
            <a:r>
              <a:rPr lang="en-IN" dirty="0" smtClean="0">
                <a:latin typeface="Times New Roman" pitchFamily="18" charset="0"/>
                <a:cs typeface="Times New Roman" pitchFamily="18" charset="0"/>
              </a:rPr>
              <a:t>      Partner </a:t>
            </a:r>
            <a:r>
              <a:rPr lang="en-IN" dirty="0">
                <a:latin typeface="Times New Roman" pitchFamily="18" charset="0"/>
                <a:cs typeface="Times New Roman" pitchFamily="18" charset="0"/>
              </a:rPr>
              <a:t>by </a:t>
            </a:r>
            <a:r>
              <a:rPr lang="en-IN" dirty="0" smtClean="0">
                <a:latin typeface="Times New Roman" pitchFamily="18" charset="0"/>
                <a:cs typeface="Times New Roman" pitchFamily="18" charset="0"/>
              </a:rPr>
              <a:t>estoppels: </a:t>
            </a:r>
            <a:r>
              <a:rPr lang="en-IN" b="0" dirty="0" smtClean="0">
                <a:latin typeface="Times New Roman" pitchFamily="18" charset="0"/>
                <a:cs typeface="Times New Roman" pitchFamily="18" charset="0"/>
              </a:rPr>
              <a:t>a partner by estoppels is a person who gives an impression to others that he is a partner of the firm through his own initiative, conduct or behaviour. Such partners are held liable for debts of the firm because in the eyes of the others, they are considered partners, even though do not contribute capital or take part in its management.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2355665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35696" y="188640"/>
            <a:ext cx="7128792" cy="6186282"/>
          </a:xfrm>
        </p:spPr>
        <p:txBody>
          <a:bodyPr/>
          <a:lstStyle/>
          <a:p>
            <a:pPr algn="ctr"/>
            <a:r>
              <a:rPr lang="en-IN" dirty="0">
                <a:solidFill>
                  <a:srgbClr val="FF0000"/>
                </a:solidFill>
              </a:rPr>
              <a:t>Difference between partnership and sole </a:t>
            </a:r>
            <a:r>
              <a:rPr lang="en-IN" dirty="0" smtClean="0">
                <a:solidFill>
                  <a:srgbClr val="FF0000"/>
                </a:solidFill>
              </a:rPr>
              <a:t>trader</a:t>
            </a:r>
            <a:endParaRPr lang="en-IN"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xmlns="" val="1856098054"/>
              </p:ext>
            </p:extLst>
          </p:nvPr>
        </p:nvGraphicFramePr>
        <p:xfrm>
          <a:off x="1835696" y="548681"/>
          <a:ext cx="6912768" cy="5867441"/>
        </p:xfrm>
        <a:graphic>
          <a:graphicData uri="http://schemas.openxmlformats.org/drawingml/2006/table">
            <a:tbl>
              <a:tblPr firstRow="1" firstCol="1" bandRow="1">
                <a:tableStyleId>{5C22544A-7EE6-4342-B048-85BDC9FD1C3A}</a:tableStyleId>
              </a:tblPr>
              <a:tblGrid>
                <a:gridCol w="2304256"/>
                <a:gridCol w="2304256"/>
                <a:gridCol w="2304256"/>
              </a:tblGrid>
              <a:tr h="301315">
                <a:tc>
                  <a:txBody>
                    <a:bodyPr/>
                    <a:lstStyle/>
                    <a:p>
                      <a:pPr algn="ctr">
                        <a:lnSpc>
                          <a:spcPct val="115000"/>
                        </a:lnSpc>
                        <a:spcAft>
                          <a:spcPts val="0"/>
                        </a:spcAft>
                        <a:tabLst>
                          <a:tab pos="2055495" algn="l"/>
                        </a:tabLst>
                      </a:pPr>
                      <a:r>
                        <a:rPr lang="en-US" sz="1800" dirty="0">
                          <a:effectLst/>
                          <a:latin typeface="Times New Roman" panose="02020603050405020304" pitchFamily="18" charset="0"/>
                          <a:cs typeface="Times New Roman" panose="02020603050405020304" pitchFamily="18" charset="0"/>
                        </a:rPr>
                        <a:t>Point of difference</a:t>
                      </a:r>
                      <a:endParaRPr lang="en-IN" sz="18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tabLst>
                          <a:tab pos="2055495" algn="l"/>
                        </a:tabLst>
                      </a:pPr>
                      <a:r>
                        <a:rPr lang="en-US" sz="1800">
                          <a:effectLst/>
                          <a:latin typeface="Times New Roman" panose="02020603050405020304" pitchFamily="18" charset="0"/>
                          <a:cs typeface="Times New Roman" panose="02020603050405020304" pitchFamily="18" charset="0"/>
                        </a:rPr>
                        <a:t>partnership</a:t>
                      </a:r>
                      <a:endParaRPr lang="en-IN" sz="180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tabLst>
                          <a:tab pos="2055495" algn="l"/>
                        </a:tabLst>
                      </a:pPr>
                      <a:r>
                        <a:rPr lang="en-US" sz="1800" dirty="0">
                          <a:effectLst/>
                          <a:latin typeface="Times New Roman" panose="02020603050405020304" pitchFamily="18" charset="0"/>
                          <a:cs typeface="Times New Roman" panose="02020603050405020304" pitchFamily="18" charset="0"/>
                        </a:rPr>
                        <a:t>Sole </a:t>
                      </a:r>
                      <a:r>
                        <a:rPr lang="en-US" sz="1800" dirty="0" smtClean="0">
                          <a:effectLst/>
                          <a:latin typeface="Times New Roman" panose="02020603050405020304" pitchFamily="18" charset="0"/>
                          <a:cs typeface="Times New Roman" panose="02020603050405020304" pitchFamily="18" charset="0"/>
                        </a:rPr>
                        <a:t>trader</a:t>
                      </a:r>
                      <a:endParaRPr lang="en-IN" sz="1800" dirty="0">
                        <a:effectLst/>
                        <a:latin typeface="Times New Roman" panose="02020603050405020304" pitchFamily="18" charset="0"/>
                        <a:ea typeface="Calibri"/>
                        <a:cs typeface="Times New Roman" panose="02020603050405020304" pitchFamily="18" charset="0"/>
                      </a:endParaRPr>
                    </a:p>
                  </a:txBody>
                  <a:tcPr marL="68580" marR="68580" marT="0" marB="0"/>
                </a:tc>
              </a:tr>
              <a:tr h="579192">
                <a:tc>
                  <a:txBody>
                    <a:bodyPr/>
                    <a:lstStyle/>
                    <a:p>
                      <a:pPr>
                        <a:lnSpc>
                          <a:spcPct val="115000"/>
                        </a:lnSpc>
                        <a:spcAft>
                          <a:spcPts val="0"/>
                        </a:spcAft>
                        <a:tabLst>
                          <a:tab pos="2055495" algn="l"/>
                        </a:tabLst>
                      </a:pPr>
                      <a:r>
                        <a:rPr lang="en-US" sz="1400" dirty="0">
                          <a:effectLst/>
                          <a:latin typeface="Times New Roman" panose="02020603050405020304" pitchFamily="18" charset="0"/>
                          <a:cs typeface="Times New Roman" panose="02020603050405020304" pitchFamily="18" charset="0"/>
                        </a:rPr>
                        <a:t>1  Legislation</a:t>
                      </a:r>
                      <a:endParaRPr lang="en-IN" sz="14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nSpc>
                          <a:spcPct val="115000"/>
                        </a:lnSpc>
                        <a:spcAft>
                          <a:spcPts val="0"/>
                        </a:spcAft>
                        <a:tabLst>
                          <a:tab pos="2055495" algn="l"/>
                        </a:tabLst>
                      </a:pPr>
                      <a:r>
                        <a:rPr lang="en-US" sz="1400" dirty="0">
                          <a:effectLst/>
                          <a:latin typeface="Times New Roman" panose="02020603050405020304" pitchFamily="18" charset="0"/>
                          <a:cs typeface="Times New Roman" panose="02020603050405020304" pitchFamily="18" charset="0"/>
                        </a:rPr>
                        <a:t>It is established according to partnership Act 1932</a:t>
                      </a:r>
                      <a:endParaRPr lang="en-IN" sz="14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nSpc>
                          <a:spcPct val="115000"/>
                        </a:lnSpc>
                        <a:spcAft>
                          <a:spcPts val="0"/>
                        </a:spcAft>
                        <a:tabLst>
                          <a:tab pos="2055495" algn="l"/>
                        </a:tabLst>
                      </a:pPr>
                      <a:r>
                        <a:rPr lang="en-US" sz="1400">
                          <a:effectLst/>
                          <a:latin typeface="Times New Roman" panose="02020603050405020304" pitchFamily="18" charset="0"/>
                          <a:cs typeface="Times New Roman" panose="02020603050405020304" pitchFamily="18" charset="0"/>
                        </a:rPr>
                        <a:t>It has no specific legislation</a:t>
                      </a:r>
                      <a:endParaRPr lang="en-IN" sz="1400">
                        <a:effectLst/>
                        <a:latin typeface="Times New Roman" panose="02020603050405020304" pitchFamily="18" charset="0"/>
                        <a:ea typeface="Calibri"/>
                        <a:cs typeface="Times New Roman" panose="02020603050405020304" pitchFamily="18" charset="0"/>
                      </a:endParaRPr>
                    </a:p>
                  </a:txBody>
                  <a:tcPr marL="68580" marR="68580" marT="0" marB="0"/>
                </a:tc>
              </a:tr>
              <a:tr h="1477769">
                <a:tc>
                  <a:txBody>
                    <a:bodyPr/>
                    <a:lstStyle/>
                    <a:p>
                      <a:pPr>
                        <a:lnSpc>
                          <a:spcPct val="115000"/>
                        </a:lnSpc>
                        <a:spcAft>
                          <a:spcPts val="0"/>
                        </a:spcAft>
                        <a:tabLst>
                          <a:tab pos="2055495" algn="l"/>
                        </a:tabLst>
                      </a:pPr>
                      <a:r>
                        <a:rPr lang="en-US" sz="1400" dirty="0">
                          <a:effectLst/>
                          <a:latin typeface="Times New Roman" panose="02020603050405020304" pitchFamily="18" charset="0"/>
                          <a:cs typeface="Times New Roman" panose="02020603050405020304" pitchFamily="18" charset="0"/>
                        </a:rPr>
                        <a:t>2  No of members</a:t>
                      </a:r>
                      <a:endParaRPr lang="en-IN" sz="14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nSpc>
                          <a:spcPct val="115000"/>
                        </a:lnSpc>
                        <a:spcAft>
                          <a:spcPts val="0"/>
                        </a:spcAft>
                        <a:tabLst>
                          <a:tab pos="2055495" algn="l"/>
                        </a:tabLst>
                      </a:pPr>
                      <a:r>
                        <a:rPr lang="en-US" sz="1400" dirty="0">
                          <a:effectLst/>
                          <a:latin typeface="Times New Roman" panose="02020603050405020304" pitchFamily="18" charset="0"/>
                          <a:cs typeface="Times New Roman" panose="02020603050405020304" pitchFamily="18" charset="0"/>
                        </a:rPr>
                        <a:t>The minimum no of partners is two and maximum number in case of banking business is ten and in other business is twenty</a:t>
                      </a:r>
                      <a:endParaRPr lang="en-IN" sz="14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nSpc>
                          <a:spcPct val="115000"/>
                        </a:lnSpc>
                        <a:spcAft>
                          <a:spcPts val="0"/>
                        </a:spcAft>
                        <a:tabLst>
                          <a:tab pos="2055495" algn="l"/>
                        </a:tabLst>
                      </a:pPr>
                      <a:r>
                        <a:rPr lang="en-US" sz="1400">
                          <a:effectLst/>
                          <a:latin typeface="Times New Roman" panose="02020603050405020304" pitchFamily="18" charset="0"/>
                          <a:cs typeface="Times New Roman" panose="02020603050405020304" pitchFamily="18" charset="0"/>
                        </a:rPr>
                        <a:t>It is owned and carried on by only one person. He may employ other persons or take help from the members of his family</a:t>
                      </a:r>
                      <a:endParaRPr lang="en-IN" sz="1400">
                        <a:effectLst/>
                        <a:latin typeface="Times New Roman" panose="02020603050405020304" pitchFamily="18" charset="0"/>
                        <a:ea typeface="Calibri"/>
                        <a:cs typeface="Times New Roman" panose="02020603050405020304" pitchFamily="18" charset="0"/>
                      </a:endParaRPr>
                    </a:p>
                  </a:txBody>
                  <a:tcPr marL="68580" marR="68580" marT="0" marB="0"/>
                </a:tc>
              </a:tr>
              <a:tr h="579192">
                <a:tc>
                  <a:txBody>
                    <a:bodyPr/>
                    <a:lstStyle/>
                    <a:p>
                      <a:pPr>
                        <a:lnSpc>
                          <a:spcPct val="115000"/>
                        </a:lnSpc>
                        <a:spcAft>
                          <a:spcPts val="0"/>
                        </a:spcAft>
                        <a:tabLst>
                          <a:tab pos="2055495" algn="l"/>
                        </a:tabLst>
                      </a:pPr>
                      <a:r>
                        <a:rPr lang="en-US" sz="1400">
                          <a:effectLst/>
                          <a:latin typeface="Times New Roman" panose="02020603050405020304" pitchFamily="18" charset="0"/>
                          <a:cs typeface="Times New Roman" panose="02020603050405020304" pitchFamily="18" charset="0"/>
                        </a:rPr>
                        <a:t>3  Agreement</a:t>
                      </a:r>
                      <a:endParaRPr lang="en-IN" sz="140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nSpc>
                          <a:spcPct val="115000"/>
                        </a:lnSpc>
                        <a:spcAft>
                          <a:spcPts val="0"/>
                        </a:spcAft>
                        <a:tabLst>
                          <a:tab pos="2055495" algn="l"/>
                        </a:tabLst>
                      </a:pPr>
                      <a:r>
                        <a:rPr lang="en-US" sz="1400" dirty="0">
                          <a:effectLst/>
                          <a:latin typeface="Times New Roman" panose="02020603050405020304" pitchFamily="18" charset="0"/>
                          <a:cs typeface="Times New Roman" panose="02020603050405020304" pitchFamily="18" charset="0"/>
                        </a:rPr>
                        <a:t>There must be agreement among partners</a:t>
                      </a:r>
                      <a:endParaRPr lang="en-IN" sz="14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nSpc>
                          <a:spcPct val="115000"/>
                        </a:lnSpc>
                        <a:spcAft>
                          <a:spcPts val="0"/>
                        </a:spcAft>
                        <a:tabLst>
                          <a:tab pos="2055495" algn="l"/>
                        </a:tabLst>
                      </a:pPr>
                      <a:r>
                        <a:rPr lang="en-US" sz="1400">
                          <a:effectLst/>
                          <a:latin typeface="Times New Roman" panose="02020603050405020304" pitchFamily="18" charset="0"/>
                          <a:cs typeface="Times New Roman" panose="02020603050405020304" pitchFamily="18" charset="0"/>
                        </a:rPr>
                        <a:t>No agreement required</a:t>
                      </a:r>
                      <a:endParaRPr lang="en-IN" sz="1400">
                        <a:effectLst/>
                        <a:latin typeface="Times New Roman" panose="02020603050405020304" pitchFamily="18" charset="0"/>
                        <a:ea typeface="Calibri"/>
                        <a:cs typeface="Times New Roman" panose="02020603050405020304" pitchFamily="18" charset="0"/>
                      </a:endParaRPr>
                    </a:p>
                  </a:txBody>
                  <a:tcPr marL="68580" marR="68580" marT="0" marB="0"/>
                </a:tc>
              </a:tr>
              <a:tr h="579192">
                <a:tc>
                  <a:txBody>
                    <a:bodyPr/>
                    <a:lstStyle/>
                    <a:p>
                      <a:pPr>
                        <a:lnSpc>
                          <a:spcPct val="115000"/>
                        </a:lnSpc>
                        <a:spcAft>
                          <a:spcPts val="0"/>
                        </a:spcAft>
                        <a:tabLst>
                          <a:tab pos="2055495" algn="l"/>
                        </a:tabLst>
                      </a:pPr>
                      <a:r>
                        <a:rPr lang="en-US" sz="1400">
                          <a:effectLst/>
                          <a:latin typeface="Times New Roman" panose="02020603050405020304" pitchFamily="18" charset="0"/>
                          <a:cs typeface="Times New Roman" panose="02020603050405020304" pitchFamily="18" charset="0"/>
                        </a:rPr>
                        <a:t>4  Distribution of profit</a:t>
                      </a:r>
                      <a:endParaRPr lang="en-IN" sz="140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nSpc>
                          <a:spcPct val="115000"/>
                        </a:lnSpc>
                        <a:spcAft>
                          <a:spcPts val="0"/>
                        </a:spcAft>
                        <a:tabLst>
                          <a:tab pos="2055495" algn="l"/>
                        </a:tabLst>
                      </a:pPr>
                      <a:r>
                        <a:rPr lang="en-US" sz="1400" dirty="0">
                          <a:effectLst/>
                          <a:latin typeface="Times New Roman" panose="02020603050405020304" pitchFamily="18" charset="0"/>
                          <a:cs typeface="Times New Roman" panose="02020603050405020304" pitchFamily="18" charset="0"/>
                        </a:rPr>
                        <a:t>Profit is shared among partners</a:t>
                      </a:r>
                      <a:endParaRPr lang="en-IN" sz="14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nSpc>
                          <a:spcPct val="115000"/>
                        </a:lnSpc>
                        <a:spcAft>
                          <a:spcPts val="0"/>
                        </a:spcAft>
                        <a:tabLst>
                          <a:tab pos="2055495" algn="l"/>
                        </a:tabLst>
                      </a:pPr>
                      <a:r>
                        <a:rPr lang="en-US" sz="1400">
                          <a:effectLst/>
                          <a:latin typeface="Times New Roman" panose="02020603050405020304" pitchFamily="18" charset="0"/>
                          <a:cs typeface="Times New Roman" panose="02020603050405020304" pitchFamily="18" charset="0"/>
                        </a:rPr>
                        <a:t>The entire profit is enjoyed by the proprietor alone</a:t>
                      </a:r>
                      <a:endParaRPr lang="en-IN" sz="1400">
                        <a:effectLst/>
                        <a:latin typeface="Times New Roman" panose="02020603050405020304" pitchFamily="18" charset="0"/>
                        <a:ea typeface="Calibri"/>
                        <a:cs typeface="Times New Roman" panose="02020603050405020304" pitchFamily="18" charset="0"/>
                      </a:endParaRPr>
                    </a:p>
                  </a:txBody>
                  <a:tcPr marL="68580" marR="68580" marT="0" marB="0"/>
                </a:tc>
              </a:tr>
              <a:tr h="878718">
                <a:tc>
                  <a:txBody>
                    <a:bodyPr/>
                    <a:lstStyle/>
                    <a:p>
                      <a:pPr>
                        <a:lnSpc>
                          <a:spcPct val="115000"/>
                        </a:lnSpc>
                        <a:spcAft>
                          <a:spcPts val="0"/>
                        </a:spcAft>
                        <a:tabLst>
                          <a:tab pos="2055495" algn="l"/>
                        </a:tabLst>
                      </a:pPr>
                      <a:r>
                        <a:rPr lang="en-US" sz="1400">
                          <a:effectLst/>
                          <a:latin typeface="Times New Roman" panose="02020603050405020304" pitchFamily="18" charset="0"/>
                          <a:cs typeface="Times New Roman" panose="02020603050405020304" pitchFamily="18" charset="0"/>
                        </a:rPr>
                        <a:t>5  capital</a:t>
                      </a:r>
                      <a:endParaRPr lang="en-IN" sz="140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nSpc>
                          <a:spcPct val="115000"/>
                        </a:lnSpc>
                        <a:spcAft>
                          <a:spcPts val="0"/>
                        </a:spcAft>
                        <a:tabLst>
                          <a:tab pos="2055495" algn="l"/>
                        </a:tabLst>
                      </a:pPr>
                      <a:r>
                        <a:rPr lang="en-US" sz="1400" dirty="0">
                          <a:effectLst/>
                          <a:latin typeface="Times New Roman" panose="02020603050405020304" pitchFamily="18" charset="0"/>
                          <a:cs typeface="Times New Roman" panose="02020603050405020304" pitchFamily="18" charset="0"/>
                        </a:rPr>
                        <a:t>It has got more capital, because there are more members</a:t>
                      </a:r>
                      <a:endParaRPr lang="en-IN" sz="14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nSpc>
                          <a:spcPct val="115000"/>
                        </a:lnSpc>
                        <a:spcAft>
                          <a:spcPts val="0"/>
                        </a:spcAft>
                        <a:tabLst>
                          <a:tab pos="2055495" algn="l"/>
                        </a:tabLst>
                      </a:pPr>
                      <a:r>
                        <a:rPr lang="en-US" sz="1400">
                          <a:effectLst/>
                          <a:latin typeface="Times New Roman" panose="02020603050405020304" pitchFamily="18" charset="0"/>
                          <a:cs typeface="Times New Roman" panose="02020603050405020304" pitchFamily="18" charset="0"/>
                        </a:rPr>
                        <a:t>It has limited capital, because the capital is contributed by one person only.</a:t>
                      </a:r>
                      <a:endParaRPr lang="en-IN" sz="1400">
                        <a:effectLst/>
                        <a:latin typeface="Times New Roman" panose="02020603050405020304" pitchFamily="18" charset="0"/>
                        <a:ea typeface="Calibri"/>
                        <a:cs typeface="Times New Roman" panose="02020603050405020304" pitchFamily="18" charset="0"/>
                      </a:endParaRPr>
                    </a:p>
                  </a:txBody>
                  <a:tcPr marL="68580" marR="68580" marT="0" marB="0"/>
                </a:tc>
              </a:tr>
              <a:tr h="579192">
                <a:tc>
                  <a:txBody>
                    <a:bodyPr/>
                    <a:lstStyle/>
                    <a:p>
                      <a:pPr>
                        <a:lnSpc>
                          <a:spcPct val="115000"/>
                        </a:lnSpc>
                        <a:spcAft>
                          <a:spcPts val="0"/>
                        </a:spcAft>
                        <a:tabLst>
                          <a:tab pos="2055495" algn="l"/>
                        </a:tabLst>
                      </a:pPr>
                      <a:r>
                        <a:rPr lang="en-US" sz="1400">
                          <a:effectLst/>
                          <a:latin typeface="Times New Roman" panose="02020603050405020304" pitchFamily="18" charset="0"/>
                          <a:cs typeface="Times New Roman" panose="02020603050405020304" pitchFamily="18" charset="0"/>
                        </a:rPr>
                        <a:t>6  secrecy</a:t>
                      </a:r>
                      <a:endParaRPr lang="en-IN" sz="140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nSpc>
                          <a:spcPct val="115000"/>
                        </a:lnSpc>
                        <a:spcAft>
                          <a:spcPts val="0"/>
                        </a:spcAft>
                        <a:tabLst>
                          <a:tab pos="2055495" algn="l"/>
                        </a:tabLst>
                      </a:pPr>
                      <a:r>
                        <a:rPr lang="en-US" sz="1400" dirty="0">
                          <a:effectLst/>
                          <a:latin typeface="Times New Roman" panose="02020603050405020304" pitchFamily="18" charset="0"/>
                          <a:cs typeface="Times New Roman" panose="02020603050405020304" pitchFamily="18" charset="0"/>
                        </a:rPr>
                        <a:t>Business secrecy cannot be maintained</a:t>
                      </a:r>
                      <a:endParaRPr lang="en-IN" sz="14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nSpc>
                          <a:spcPct val="115000"/>
                        </a:lnSpc>
                        <a:spcAft>
                          <a:spcPts val="0"/>
                        </a:spcAft>
                        <a:tabLst>
                          <a:tab pos="2055495" algn="l"/>
                        </a:tabLst>
                      </a:pPr>
                      <a:r>
                        <a:rPr lang="en-US" sz="1400" dirty="0">
                          <a:effectLst/>
                          <a:latin typeface="Times New Roman" panose="02020603050405020304" pitchFamily="18" charset="0"/>
                          <a:cs typeface="Times New Roman" panose="02020603050405020304" pitchFamily="18" charset="0"/>
                        </a:rPr>
                        <a:t> Business secrecy is maintained</a:t>
                      </a:r>
                      <a:endParaRPr lang="en-IN" sz="1400" dirty="0">
                        <a:effectLst/>
                        <a:latin typeface="Times New Roman" panose="02020603050405020304" pitchFamily="18" charset="0"/>
                        <a:ea typeface="Calibri"/>
                        <a:cs typeface="Times New Roman" panose="02020603050405020304" pitchFamily="18" charset="0"/>
                      </a:endParaRPr>
                    </a:p>
                  </a:txBody>
                  <a:tcPr marL="68580" marR="68580" marT="0" marB="0"/>
                </a:tc>
              </a:tr>
              <a:tr h="878718">
                <a:tc>
                  <a:txBody>
                    <a:bodyPr/>
                    <a:lstStyle/>
                    <a:p>
                      <a:pPr>
                        <a:lnSpc>
                          <a:spcPct val="115000"/>
                        </a:lnSpc>
                        <a:spcAft>
                          <a:spcPts val="0"/>
                        </a:spcAft>
                        <a:tabLst>
                          <a:tab pos="2055495" algn="l"/>
                        </a:tabLst>
                      </a:pPr>
                      <a:r>
                        <a:rPr lang="en-US" sz="1400" dirty="0">
                          <a:effectLst/>
                          <a:latin typeface="Times New Roman" panose="02020603050405020304" pitchFamily="18" charset="0"/>
                          <a:cs typeface="Times New Roman" panose="02020603050405020304" pitchFamily="18" charset="0"/>
                        </a:rPr>
                        <a:t>7  personal touch</a:t>
                      </a:r>
                      <a:endParaRPr lang="en-IN" sz="14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nSpc>
                          <a:spcPct val="115000"/>
                        </a:lnSpc>
                        <a:spcAft>
                          <a:spcPts val="0"/>
                        </a:spcAft>
                        <a:tabLst>
                          <a:tab pos="2055495" algn="l"/>
                        </a:tabLst>
                      </a:pPr>
                      <a:r>
                        <a:rPr lang="en-US" sz="1400" dirty="0">
                          <a:effectLst/>
                          <a:latin typeface="Times New Roman" panose="02020603050405020304" pitchFamily="18" charset="0"/>
                          <a:cs typeface="Times New Roman" panose="02020603050405020304" pitchFamily="18" charset="0"/>
                        </a:rPr>
                        <a:t>It does not have personal touch as much as the sole trader has with his customers</a:t>
                      </a:r>
                      <a:endParaRPr lang="en-IN" sz="14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nSpc>
                          <a:spcPct val="115000"/>
                        </a:lnSpc>
                        <a:spcAft>
                          <a:spcPts val="0"/>
                        </a:spcAft>
                        <a:tabLst>
                          <a:tab pos="2055495" algn="l"/>
                        </a:tabLst>
                      </a:pPr>
                      <a:r>
                        <a:rPr lang="en-US" sz="1400" dirty="0">
                          <a:effectLst/>
                          <a:latin typeface="Times New Roman" panose="02020603050405020304" pitchFamily="18" charset="0"/>
                          <a:cs typeface="Times New Roman" panose="02020603050405020304" pitchFamily="18" charset="0"/>
                        </a:rPr>
                        <a:t>It is located amidst consumers, so it has personal contact and touch with them</a:t>
                      </a:r>
                      <a:endParaRPr lang="en-IN" sz="1400" dirty="0">
                        <a:effectLst/>
                        <a:latin typeface="Times New Roman" panose="02020603050405020304" pitchFamily="18" charset="0"/>
                        <a:ea typeface="Calibri"/>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xmlns="" val="66618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91680" y="332656"/>
            <a:ext cx="7128792" cy="6336704"/>
          </a:xfrm>
        </p:spPr>
        <p:txBody>
          <a:bodyPr>
            <a:normAutofit lnSpcReduction="10000"/>
          </a:bodyPr>
          <a:lstStyle/>
          <a:p>
            <a:pPr algn="ctr"/>
            <a:r>
              <a:rPr lang="en-IN" sz="3200" dirty="0">
                <a:solidFill>
                  <a:srgbClr val="FF0000"/>
                </a:solidFill>
                <a:latin typeface="Times New Roman" pitchFamily="18" charset="0"/>
                <a:cs typeface="Times New Roman" pitchFamily="18" charset="0"/>
              </a:rPr>
              <a:t>Joint stock </a:t>
            </a:r>
            <a:r>
              <a:rPr lang="en-IN" sz="3200" dirty="0" smtClean="0">
                <a:solidFill>
                  <a:srgbClr val="FF0000"/>
                </a:solidFill>
                <a:latin typeface="Times New Roman" pitchFamily="18" charset="0"/>
                <a:cs typeface="Times New Roman" pitchFamily="18" charset="0"/>
              </a:rPr>
              <a:t>company:-</a:t>
            </a:r>
            <a:endParaRPr lang="en-IN" sz="3200" dirty="0">
              <a:solidFill>
                <a:srgbClr val="FF0000"/>
              </a:solidFill>
              <a:latin typeface="Times New Roman" pitchFamily="18" charset="0"/>
              <a:cs typeface="Times New Roman" pitchFamily="18" charset="0"/>
            </a:endParaRPr>
          </a:p>
          <a:p>
            <a:pPr algn="just"/>
            <a:r>
              <a:rPr lang="en-IN" dirty="0">
                <a:latin typeface="Times New Roman" pitchFamily="18" charset="0"/>
                <a:cs typeface="Times New Roman" pitchFamily="18" charset="0"/>
              </a:rPr>
              <a:t>The drawbacks of sole proprietary ship and partnership gave rise to company form of organization</a:t>
            </a:r>
            <a:r>
              <a:rPr lang="en-IN" dirty="0" smtClean="0">
                <a:latin typeface="Times New Roman" pitchFamily="18" charset="0"/>
                <a:cs typeface="Times New Roman" pitchFamily="18" charset="0"/>
              </a:rPr>
              <a:t>.</a:t>
            </a:r>
          </a:p>
          <a:p>
            <a:pPr algn="just"/>
            <a:r>
              <a:rPr lang="en-IN" dirty="0" smtClean="0">
                <a:latin typeface="Times New Roman" pitchFamily="18" charset="0"/>
                <a:cs typeface="Times New Roman" pitchFamily="18" charset="0"/>
              </a:rPr>
              <a:t>First </a:t>
            </a:r>
            <a:r>
              <a:rPr lang="en-IN" dirty="0">
                <a:latin typeface="Times New Roman" pitchFamily="18" charset="0"/>
                <a:cs typeface="Times New Roman" pitchFamily="18" charset="0"/>
              </a:rPr>
              <a:t>Joint Stock Company was started in Italy in 13th century. In India the first companies Act was passed in 1850. In 1956, a comprehensive Act was passed, which is still in existence.</a:t>
            </a:r>
          </a:p>
          <a:p>
            <a:pPr algn="just"/>
            <a:r>
              <a:rPr lang="en-IN" dirty="0">
                <a:solidFill>
                  <a:srgbClr val="FF0000"/>
                </a:solidFill>
                <a:latin typeface="Times New Roman" pitchFamily="18" charset="0"/>
                <a:cs typeface="Times New Roman" pitchFamily="18" charset="0"/>
              </a:rPr>
              <a:t>Meaning:</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A joint stock company is an association of individuals called share holders, who join together for profit and agree to supply capital divided into shares that are transferable for carrying on a specific business.</a:t>
            </a:r>
          </a:p>
          <a:p>
            <a:pPr algn="just"/>
            <a:r>
              <a:rPr lang="en-IN" dirty="0" smtClean="0">
                <a:latin typeface="Times New Roman" pitchFamily="18" charset="0"/>
                <a:cs typeface="Times New Roman" pitchFamily="18" charset="0"/>
              </a:rPr>
              <a:t>                                               Or</a:t>
            </a:r>
          </a:p>
          <a:p>
            <a:pPr algn="just"/>
            <a:r>
              <a:rPr lang="en-IN" dirty="0" smtClean="0">
                <a:latin typeface="Times New Roman" pitchFamily="18" charset="0"/>
                <a:cs typeface="Times New Roman" pitchFamily="18" charset="0"/>
              </a:rPr>
              <a:t>A </a:t>
            </a:r>
            <a:r>
              <a:rPr lang="en-IN" dirty="0">
                <a:latin typeface="Times New Roman" pitchFamily="18" charset="0"/>
                <a:cs typeface="Times New Roman" pitchFamily="18" charset="0"/>
              </a:rPr>
              <a:t>joint stock company is an artificial person, created by law with a fixed capital, divisible into transferable shares, with perpetual succession and common seal.</a:t>
            </a:r>
          </a:p>
          <a:p>
            <a:pPr algn="just"/>
            <a:r>
              <a:rPr lang="en-IN" dirty="0">
                <a:solidFill>
                  <a:srgbClr val="FF0000"/>
                </a:solidFill>
                <a:latin typeface="Times New Roman" pitchFamily="18" charset="0"/>
                <a:cs typeface="Times New Roman" pitchFamily="18" charset="0"/>
              </a:rPr>
              <a:t>Definitions: </a:t>
            </a:r>
          </a:p>
          <a:p>
            <a:pPr algn="just"/>
            <a:r>
              <a:rPr lang="en-IN" dirty="0">
                <a:latin typeface="Times New Roman" pitchFamily="18" charset="0"/>
                <a:cs typeface="Times New Roman" pitchFamily="18" charset="0"/>
              </a:rPr>
              <a:t>      According to Haney, “A joint stock company is a voluntary association of persons for profit, whose capital is divided into transferable shares and ownership is required for its membership</a:t>
            </a:r>
            <a:r>
              <a:rPr lang="en-IN" dirty="0" smtClean="0">
                <a:latin typeface="Times New Roman" pitchFamily="18" charset="0"/>
                <a:cs typeface="Times New Roman" pitchFamily="18" charset="0"/>
              </a:rPr>
              <a:t>”.</a:t>
            </a:r>
          </a:p>
          <a:p>
            <a:pPr algn="just"/>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In the opinion of </a:t>
            </a:r>
            <a:r>
              <a:rPr lang="en-IN" dirty="0" err="1">
                <a:latin typeface="Times New Roman" pitchFamily="18" charset="0"/>
                <a:cs typeface="Times New Roman" pitchFamily="18" charset="0"/>
              </a:rPr>
              <a:t>kimbal</a:t>
            </a:r>
            <a:r>
              <a:rPr lang="en-IN" dirty="0">
                <a:latin typeface="Times New Roman" pitchFamily="18" charset="0"/>
                <a:cs typeface="Times New Roman" pitchFamily="18" charset="0"/>
              </a:rPr>
              <a:t> and </a:t>
            </a:r>
            <a:r>
              <a:rPr lang="en-IN" dirty="0" err="1">
                <a:latin typeface="Times New Roman" pitchFamily="18" charset="0"/>
                <a:cs typeface="Times New Roman" pitchFamily="18" charset="0"/>
              </a:rPr>
              <a:t>kimbel</a:t>
            </a:r>
            <a:r>
              <a:rPr lang="en-IN" dirty="0">
                <a:latin typeface="Times New Roman" pitchFamily="18" charset="0"/>
                <a:cs typeface="Times New Roman" pitchFamily="18" charset="0"/>
              </a:rPr>
              <a:t> “corporation by nature is an artificial person, which is created by law for specific purpose”.</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161340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91680" y="332656"/>
            <a:ext cx="7200800" cy="6120680"/>
          </a:xfrm>
        </p:spPr>
        <p:txBody>
          <a:bodyPr>
            <a:normAutofit fontScale="92500" lnSpcReduction="10000"/>
          </a:bodyPr>
          <a:lstStyle/>
          <a:p>
            <a:pPr algn="just">
              <a:buFont typeface="Wingdings" pitchFamily="2" charset="2"/>
              <a:buChar char="Ø"/>
            </a:pPr>
            <a:r>
              <a:rPr lang="en-IN" dirty="0" smtClean="0">
                <a:latin typeface="Times New Roman" pitchFamily="18" charset="0"/>
                <a:cs typeface="Times New Roman" pitchFamily="18" charset="0"/>
              </a:rPr>
              <a:t>The persons who take initiative efforts in starting the business are called “promoters”.</a:t>
            </a:r>
          </a:p>
          <a:p>
            <a:pPr algn="just">
              <a:buFont typeface="Wingdings" pitchFamily="2" charset="2"/>
              <a:buChar char="Ø"/>
            </a:pPr>
            <a:r>
              <a:rPr lang="en-IN" dirty="0" smtClean="0">
                <a:latin typeface="Times New Roman" pitchFamily="18" charset="0"/>
                <a:cs typeface="Times New Roman" pitchFamily="18" charset="0"/>
              </a:rPr>
              <a:t>The capital required for the joint stock companies can be raised in the form of shares.</a:t>
            </a:r>
          </a:p>
          <a:p>
            <a:pPr algn="just">
              <a:buFont typeface="Wingdings" pitchFamily="2" charset="2"/>
              <a:buChar char="Ø"/>
            </a:pPr>
            <a:r>
              <a:rPr lang="en-IN" dirty="0" smtClean="0">
                <a:latin typeface="Times New Roman" pitchFamily="18" charset="0"/>
                <a:cs typeface="Times New Roman" pitchFamily="18" charset="0"/>
              </a:rPr>
              <a:t>The persons who purchases the shares are called “share holders”.</a:t>
            </a:r>
          </a:p>
          <a:p>
            <a:pPr algn="just">
              <a:buFont typeface="Wingdings" pitchFamily="2" charset="2"/>
              <a:buChar char="Ø"/>
            </a:pPr>
            <a:r>
              <a:rPr lang="en-IN" dirty="0" smtClean="0">
                <a:latin typeface="Times New Roman" pitchFamily="18" charset="0"/>
                <a:cs typeface="Times New Roman" pitchFamily="18" charset="0"/>
              </a:rPr>
              <a:t>The share holders will get their share of profit and having voting authority in electing the managing body known as “Board of Directors”.</a:t>
            </a:r>
          </a:p>
          <a:p>
            <a:pPr algn="just">
              <a:buFont typeface="Wingdings" pitchFamily="2" charset="2"/>
              <a:buChar char="Ø"/>
            </a:pPr>
            <a:r>
              <a:rPr lang="en-IN" dirty="0" smtClean="0">
                <a:latin typeface="Times New Roman" pitchFamily="18" charset="0"/>
                <a:cs typeface="Times New Roman" pitchFamily="18" charset="0"/>
              </a:rPr>
              <a:t>Board of Directors are responsible for policy making, financial and technical decisions and efficient working of the business.</a:t>
            </a:r>
          </a:p>
          <a:p>
            <a:pPr algn="just">
              <a:buFont typeface="Wingdings" pitchFamily="2" charset="2"/>
              <a:buChar char="Ø"/>
            </a:pPr>
            <a:r>
              <a:rPr lang="en-IN" dirty="0" smtClean="0">
                <a:latin typeface="Times New Roman" pitchFamily="18" charset="0"/>
                <a:cs typeface="Times New Roman" pitchFamily="18" charset="0"/>
              </a:rPr>
              <a:t>The liability of share holders is limited to the extent of their shares and they are free from responsibility of debts and claims of the company beyond the value of shares.</a:t>
            </a:r>
          </a:p>
          <a:p>
            <a:r>
              <a:rPr lang="en-IN" dirty="0" smtClean="0">
                <a:solidFill>
                  <a:srgbClr val="FF0000"/>
                </a:solidFill>
              </a:rPr>
              <a:t>Features/characteristics </a:t>
            </a:r>
            <a:r>
              <a:rPr lang="en-IN" dirty="0">
                <a:solidFill>
                  <a:srgbClr val="FF0000"/>
                </a:solidFill>
              </a:rPr>
              <a:t>of a joint stock company:</a:t>
            </a:r>
          </a:p>
          <a:p>
            <a:pPr marL="342900" indent="-342900" algn="just">
              <a:buFont typeface="+mj-lt"/>
              <a:buAutoNum type="arabicPeriod"/>
            </a:pPr>
            <a:r>
              <a:rPr lang="en-IN" dirty="0" smtClean="0"/>
              <a:t>Artificial </a:t>
            </a:r>
            <a:r>
              <a:rPr lang="en-IN" dirty="0"/>
              <a:t>person</a:t>
            </a:r>
          </a:p>
          <a:p>
            <a:pPr marL="342900" indent="-342900" algn="just">
              <a:buFont typeface="+mj-lt"/>
              <a:buAutoNum type="arabicPeriod"/>
            </a:pPr>
            <a:r>
              <a:rPr lang="en-IN" dirty="0" smtClean="0"/>
              <a:t>Created </a:t>
            </a:r>
            <a:r>
              <a:rPr lang="en-IN" dirty="0"/>
              <a:t>by law</a:t>
            </a:r>
          </a:p>
          <a:p>
            <a:pPr marL="342900" indent="-342900" algn="just">
              <a:buFont typeface="+mj-lt"/>
              <a:buAutoNum type="arabicPeriod"/>
            </a:pPr>
            <a:r>
              <a:rPr lang="en-IN" dirty="0" smtClean="0"/>
              <a:t>Fixed </a:t>
            </a:r>
            <a:r>
              <a:rPr lang="en-IN" dirty="0"/>
              <a:t>capital</a:t>
            </a:r>
          </a:p>
          <a:p>
            <a:pPr marL="342900" indent="-342900" algn="just">
              <a:buFont typeface="+mj-lt"/>
              <a:buAutoNum type="arabicPeriod"/>
            </a:pPr>
            <a:r>
              <a:rPr lang="en-IN" dirty="0" smtClean="0"/>
              <a:t>Limited </a:t>
            </a:r>
            <a:r>
              <a:rPr lang="en-IN" dirty="0"/>
              <a:t>liability</a:t>
            </a:r>
          </a:p>
          <a:p>
            <a:pPr marL="342900" indent="-342900" algn="just">
              <a:buFont typeface="+mj-lt"/>
              <a:buAutoNum type="arabicPeriod"/>
            </a:pPr>
            <a:r>
              <a:rPr lang="en-IN" dirty="0" smtClean="0"/>
              <a:t>Perpetual </a:t>
            </a:r>
            <a:r>
              <a:rPr lang="en-IN" dirty="0"/>
              <a:t>succession(permanent life)</a:t>
            </a:r>
          </a:p>
          <a:p>
            <a:pPr marL="342900" indent="-342900" algn="just">
              <a:buFont typeface="+mj-lt"/>
              <a:buAutoNum type="arabicPeriod"/>
            </a:pPr>
            <a:r>
              <a:rPr lang="en-IN" dirty="0" smtClean="0"/>
              <a:t>Democratic </a:t>
            </a:r>
            <a:r>
              <a:rPr lang="en-IN" dirty="0"/>
              <a:t>management</a:t>
            </a:r>
          </a:p>
          <a:p>
            <a:pPr marL="342900" indent="-342900" algn="just">
              <a:buFont typeface="+mj-lt"/>
              <a:buAutoNum type="arabicPeriod"/>
            </a:pPr>
            <a:r>
              <a:rPr lang="en-IN" dirty="0" smtClean="0"/>
              <a:t>Common </a:t>
            </a:r>
            <a:r>
              <a:rPr lang="en-IN" dirty="0"/>
              <a:t>seal.</a:t>
            </a:r>
          </a:p>
          <a:p>
            <a:endParaRPr lang="en-IN" dirty="0"/>
          </a:p>
        </p:txBody>
      </p:sp>
    </p:spTree>
    <p:extLst>
      <p:ext uri="{BB962C8B-B14F-4D97-AF65-F5344CB8AC3E}">
        <p14:creationId xmlns:p14="http://schemas.microsoft.com/office/powerpoint/2010/main" xmlns="" val="429076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arn(inVertic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arn(inVertical)">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barn(inVertical)">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barn(inVertical)">
                                      <p:cBhvr>
                                        <p:cTn id="7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63688" y="332656"/>
            <a:ext cx="7128792" cy="6042266"/>
          </a:xfrm>
        </p:spPr>
        <p:txBody>
          <a:bodyPr>
            <a:normAutofit lnSpcReduction="10000"/>
          </a:bodyPr>
          <a:lstStyle/>
          <a:p>
            <a:r>
              <a:rPr lang="en-IN" dirty="0">
                <a:solidFill>
                  <a:srgbClr val="FF0000"/>
                </a:solidFill>
              </a:rPr>
              <a:t>Types/kinds of companies:</a:t>
            </a:r>
          </a:p>
          <a:p>
            <a:r>
              <a:rPr lang="en-IN" sz="1600" i="1" dirty="0" smtClean="0">
                <a:solidFill>
                  <a:srgbClr val="00B050"/>
                </a:solidFill>
              </a:rPr>
              <a:t>A</a:t>
            </a:r>
            <a:r>
              <a:rPr lang="en-IN" i="1" dirty="0" smtClean="0">
                <a:solidFill>
                  <a:srgbClr val="00B050"/>
                </a:solidFill>
              </a:rPr>
              <a:t>.  On </a:t>
            </a:r>
            <a:r>
              <a:rPr lang="en-IN" i="1" dirty="0">
                <a:solidFill>
                  <a:srgbClr val="00B050"/>
                </a:solidFill>
              </a:rPr>
              <a:t>the basis of corporation </a:t>
            </a:r>
          </a:p>
          <a:p>
            <a:pPr marL="342900" indent="-342900">
              <a:buFont typeface="+mj-lt"/>
              <a:buAutoNum type="arabicPeriod"/>
            </a:pPr>
            <a:r>
              <a:rPr lang="en-IN" dirty="0" smtClean="0"/>
              <a:t>Chartered </a:t>
            </a:r>
            <a:r>
              <a:rPr lang="en-IN" dirty="0"/>
              <a:t>companies</a:t>
            </a:r>
          </a:p>
          <a:p>
            <a:pPr marL="342900" indent="-342900">
              <a:buFont typeface="+mj-lt"/>
              <a:buAutoNum type="arabicPeriod"/>
            </a:pPr>
            <a:r>
              <a:rPr lang="en-IN" dirty="0" smtClean="0"/>
              <a:t>Statutory </a:t>
            </a:r>
            <a:r>
              <a:rPr lang="en-IN" dirty="0"/>
              <a:t>companies</a:t>
            </a:r>
          </a:p>
          <a:p>
            <a:pPr marL="342900" indent="-342900">
              <a:buFont typeface="+mj-lt"/>
              <a:buAutoNum type="arabicPeriod"/>
            </a:pPr>
            <a:r>
              <a:rPr lang="en-IN" dirty="0" smtClean="0"/>
              <a:t>Registered </a:t>
            </a:r>
            <a:r>
              <a:rPr lang="en-IN" dirty="0"/>
              <a:t>companies</a:t>
            </a:r>
          </a:p>
          <a:p>
            <a:r>
              <a:rPr lang="en-IN" sz="1600" i="1" dirty="0" smtClean="0">
                <a:solidFill>
                  <a:srgbClr val="00B050"/>
                </a:solidFill>
                <a:latin typeface="Times New Roman" panose="02020603050405020304" pitchFamily="18" charset="0"/>
                <a:cs typeface="Times New Roman" panose="02020603050405020304" pitchFamily="18" charset="0"/>
              </a:rPr>
              <a:t>B.</a:t>
            </a:r>
            <a:r>
              <a:rPr lang="en-IN" dirty="0" smtClean="0">
                <a:solidFill>
                  <a:srgbClr val="00B050"/>
                </a:solidFill>
              </a:rPr>
              <a:t>  On the basis of liability</a:t>
            </a:r>
          </a:p>
          <a:p>
            <a:pPr marL="342900" indent="-342900">
              <a:buFont typeface="+mj-lt"/>
              <a:buAutoNum type="arabicPeriod"/>
            </a:pPr>
            <a:r>
              <a:rPr lang="en-IN" dirty="0" smtClean="0"/>
              <a:t>Unlimited </a:t>
            </a:r>
            <a:r>
              <a:rPr lang="en-IN" dirty="0"/>
              <a:t>liability companies </a:t>
            </a:r>
          </a:p>
          <a:p>
            <a:pPr marL="342900" indent="-342900">
              <a:buFont typeface="+mj-lt"/>
              <a:buAutoNum type="arabicPeriod"/>
            </a:pPr>
            <a:r>
              <a:rPr lang="en-IN" dirty="0" smtClean="0"/>
              <a:t>Limited </a:t>
            </a:r>
            <a:r>
              <a:rPr lang="en-IN" dirty="0"/>
              <a:t>liability companies</a:t>
            </a:r>
          </a:p>
          <a:p>
            <a:pPr marL="342900" indent="-342900">
              <a:buFont typeface="+mj-lt"/>
              <a:buAutoNum type="arabicPeriod"/>
            </a:pPr>
            <a:r>
              <a:rPr lang="en-IN" dirty="0" smtClean="0"/>
              <a:t>Limited </a:t>
            </a:r>
            <a:r>
              <a:rPr lang="en-IN" dirty="0"/>
              <a:t>by shares</a:t>
            </a:r>
          </a:p>
          <a:p>
            <a:pPr marL="342900" indent="-342900">
              <a:buFont typeface="+mj-lt"/>
              <a:buAutoNum type="arabicPeriod"/>
            </a:pPr>
            <a:r>
              <a:rPr lang="en-IN" dirty="0" smtClean="0"/>
              <a:t>Limited </a:t>
            </a:r>
            <a:r>
              <a:rPr lang="en-IN" dirty="0"/>
              <a:t>by guarantee.</a:t>
            </a:r>
          </a:p>
          <a:p>
            <a:r>
              <a:rPr lang="en-IN" sz="1600" i="1" dirty="0" smtClean="0">
                <a:solidFill>
                  <a:srgbClr val="00B050"/>
                </a:solidFill>
                <a:latin typeface="Times New Roman" panose="02020603050405020304" pitchFamily="18" charset="0"/>
                <a:cs typeface="Times New Roman" panose="02020603050405020304" pitchFamily="18" charset="0"/>
              </a:rPr>
              <a:t>C.  </a:t>
            </a:r>
            <a:r>
              <a:rPr lang="en-IN" dirty="0" smtClean="0">
                <a:solidFill>
                  <a:srgbClr val="00B050"/>
                </a:solidFill>
              </a:rPr>
              <a:t>On the basis of ownership</a:t>
            </a:r>
          </a:p>
          <a:p>
            <a:pPr marL="342900" indent="-342900">
              <a:buFont typeface="+mj-lt"/>
              <a:buAutoNum type="arabicPeriod"/>
            </a:pPr>
            <a:r>
              <a:rPr lang="en-IN" dirty="0" smtClean="0"/>
              <a:t>Public </a:t>
            </a:r>
            <a:r>
              <a:rPr lang="en-IN" dirty="0"/>
              <a:t>company</a:t>
            </a:r>
          </a:p>
          <a:p>
            <a:pPr marL="342900" indent="-342900">
              <a:buFont typeface="+mj-lt"/>
              <a:buAutoNum type="arabicPeriod"/>
            </a:pPr>
            <a:r>
              <a:rPr lang="en-IN" dirty="0" smtClean="0"/>
              <a:t>Private </a:t>
            </a:r>
            <a:r>
              <a:rPr lang="en-IN" dirty="0"/>
              <a:t>company</a:t>
            </a:r>
          </a:p>
          <a:p>
            <a:pPr marL="342900" indent="-342900">
              <a:buFont typeface="+mj-lt"/>
              <a:buAutoNum type="arabicPeriod"/>
            </a:pPr>
            <a:r>
              <a:rPr lang="en-IN" dirty="0" smtClean="0"/>
              <a:t>Government </a:t>
            </a:r>
            <a:r>
              <a:rPr lang="en-IN" dirty="0"/>
              <a:t>company</a:t>
            </a:r>
          </a:p>
          <a:p>
            <a:pPr marL="342900" indent="-342900">
              <a:buFont typeface="+mj-lt"/>
              <a:buAutoNum type="arabicPeriod"/>
            </a:pPr>
            <a:r>
              <a:rPr lang="en-IN" dirty="0" smtClean="0"/>
              <a:t>Holding </a:t>
            </a:r>
            <a:r>
              <a:rPr lang="en-IN" dirty="0"/>
              <a:t>company</a:t>
            </a:r>
          </a:p>
          <a:p>
            <a:pPr marL="342900" indent="-342900">
              <a:buFont typeface="+mj-lt"/>
              <a:buAutoNum type="arabicPeriod"/>
            </a:pPr>
            <a:r>
              <a:rPr lang="en-IN" dirty="0" smtClean="0"/>
              <a:t>Subsidiary </a:t>
            </a:r>
            <a:r>
              <a:rPr lang="en-IN" dirty="0"/>
              <a:t>company</a:t>
            </a:r>
          </a:p>
          <a:p>
            <a:pPr marL="342900" indent="-342900">
              <a:buFont typeface="+mj-lt"/>
              <a:buAutoNum type="arabicPeriod"/>
            </a:pPr>
            <a:r>
              <a:rPr lang="en-IN" dirty="0" smtClean="0"/>
              <a:t>Foreign </a:t>
            </a:r>
            <a:r>
              <a:rPr lang="en-IN" dirty="0"/>
              <a:t>collaboration and Multinational </a:t>
            </a:r>
            <a:r>
              <a:rPr lang="en-IN" dirty="0" smtClean="0"/>
              <a:t>Company</a:t>
            </a:r>
          </a:p>
          <a:p>
            <a:pPr marL="342900" lvl="0" indent="-342900" algn="just">
              <a:lnSpc>
                <a:spcPct val="115000"/>
              </a:lnSpc>
              <a:spcAft>
                <a:spcPts val="0"/>
              </a:spcAft>
              <a:buFont typeface="+mj-lt"/>
              <a:buAutoNum type="arabicPeriod"/>
              <a:tabLst>
                <a:tab pos="2055495" algn="l"/>
              </a:tabLst>
            </a:pPr>
            <a:r>
              <a:rPr lang="en-US" dirty="0">
                <a:latin typeface="Georgia"/>
                <a:ea typeface="Calibri"/>
                <a:cs typeface="Times New Roman"/>
              </a:rPr>
              <a:t>Deemed public company</a:t>
            </a:r>
            <a:endParaRPr lang="en-IN" sz="2400" dirty="0">
              <a:latin typeface="Calibri"/>
              <a:ea typeface="Calibri"/>
              <a:cs typeface="Times New Roman"/>
            </a:endParaRPr>
          </a:p>
          <a:p>
            <a:pPr marL="342900" indent="-342900">
              <a:buFont typeface="+mj-lt"/>
              <a:buAutoNum type="arabicPeriod"/>
            </a:pPr>
            <a:endParaRPr lang="en-IN" dirty="0"/>
          </a:p>
          <a:p>
            <a:endParaRPr lang="en-IN" dirty="0"/>
          </a:p>
        </p:txBody>
      </p:sp>
    </p:spTree>
    <p:extLst>
      <p:ext uri="{BB962C8B-B14F-4D97-AF65-F5344CB8AC3E}">
        <p14:creationId xmlns:p14="http://schemas.microsoft.com/office/powerpoint/2010/main" xmlns="" val="731752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additive="base">
                                        <p:cTn id="10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3">
                                            <p:txEl>
                                              <p:pRg st="17" end="17"/>
                                            </p:txEl>
                                          </p:spTgt>
                                        </p:tgtEl>
                                        <p:attrNameLst>
                                          <p:attrName>style.visibility</p:attrName>
                                        </p:attrNameLst>
                                      </p:cBhvr>
                                      <p:to>
                                        <p:strVal val="visible"/>
                                      </p:to>
                                    </p:set>
                                    <p:anim calcmode="lin" valueType="num">
                                      <p:cBhvr additive="base">
                                        <p:cTn id="10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63688" y="260648"/>
            <a:ext cx="6694512" cy="6114274"/>
          </a:xfrm>
        </p:spPr>
        <p:txBody>
          <a:bodyPr>
            <a:normAutofit/>
          </a:bodyPr>
          <a:lstStyle/>
          <a:p>
            <a:pPr algn="just"/>
            <a:r>
              <a:rPr lang="en-IN" dirty="0">
                <a:solidFill>
                  <a:srgbClr val="FF0000"/>
                </a:solidFill>
              </a:rPr>
              <a:t>Advantages/merits of Joint Stock Company:</a:t>
            </a:r>
          </a:p>
          <a:p>
            <a:pPr marL="342900" indent="-342900" algn="just">
              <a:buFont typeface="+mj-lt"/>
              <a:buAutoNum type="arabicPeriod"/>
            </a:pPr>
            <a:r>
              <a:rPr lang="en-IN" dirty="0" smtClean="0">
                <a:solidFill>
                  <a:schemeClr val="tx1"/>
                </a:solidFill>
              </a:rPr>
              <a:t>Mobilization of larger resources</a:t>
            </a:r>
          </a:p>
          <a:p>
            <a:pPr marL="342900" indent="-342900" algn="just">
              <a:buFont typeface="+mj-lt"/>
              <a:buAutoNum type="arabicPeriod"/>
            </a:pPr>
            <a:r>
              <a:rPr lang="en-IN" dirty="0" smtClean="0">
                <a:solidFill>
                  <a:schemeClr val="tx1"/>
                </a:solidFill>
              </a:rPr>
              <a:t>Separate legal entity</a:t>
            </a:r>
            <a:endParaRPr lang="en-IN" dirty="0" smtClean="0">
              <a:solidFill>
                <a:schemeClr val="tx1"/>
              </a:solidFill>
            </a:endParaRPr>
          </a:p>
          <a:p>
            <a:pPr marL="342900" indent="-342900" algn="just">
              <a:buFont typeface="+mj-lt"/>
              <a:buAutoNum type="arabicPeriod"/>
            </a:pPr>
            <a:r>
              <a:rPr lang="en-IN" dirty="0" smtClean="0">
                <a:solidFill>
                  <a:schemeClr val="tx1"/>
                </a:solidFill>
              </a:rPr>
              <a:t>Limited </a:t>
            </a:r>
            <a:r>
              <a:rPr lang="en-IN" dirty="0">
                <a:solidFill>
                  <a:schemeClr val="tx1"/>
                </a:solidFill>
              </a:rPr>
              <a:t>liability</a:t>
            </a:r>
          </a:p>
          <a:p>
            <a:pPr marL="342900" indent="-342900" algn="just">
              <a:buFont typeface="+mj-lt"/>
              <a:buAutoNum type="arabicPeriod"/>
            </a:pPr>
            <a:r>
              <a:rPr lang="en-IN" dirty="0" smtClean="0">
                <a:solidFill>
                  <a:schemeClr val="tx1"/>
                </a:solidFill>
              </a:rPr>
              <a:t>Transferability of shares</a:t>
            </a:r>
            <a:endParaRPr lang="en-IN" dirty="0">
              <a:solidFill>
                <a:schemeClr val="tx1"/>
              </a:solidFill>
            </a:endParaRPr>
          </a:p>
          <a:p>
            <a:pPr marL="342900" indent="-342900" algn="just">
              <a:buFont typeface="+mj-lt"/>
              <a:buAutoNum type="arabicPeriod"/>
            </a:pPr>
            <a:r>
              <a:rPr lang="en-IN" dirty="0" smtClean="0">
                <a:solidFill>
                  <a:schemeClr val="tx1"/>
                </a:solidFill>
              </a:rPr>
              <a:t>Permanent </a:t>
            </a:r>
            <a:r>
              <a:rPr lang="en-IN" dirty="0" smtClean="0">
                <a:solidFill>
                  <a:schemeClr val="tx1"/>
                </a:solidFill>
              </a:rPr>
              <a:t>existence</a:t>
            </a:r>
          </a:p>
          <a:p>
            <a:pPr marL="342900" indent="-342900" algn="just">
              <a:buFont typeface="+mj-lt"/>
              <a:buAutoNum type="arabicPeriod"/>
            </a:pPr>
            <a:r>
              <a:rPr lang="en-IN" dirty="0" smtClean="0">
                <a:solidFill>
                  <a:schemeClr val="tx1"/>
                </a:solidFill>
              </a:rPr>
              <a:t>Liquidity of investments</a:t>
            </a:r>
            <a:endParaRPr lang="en-IN" dirty="0" smtClean="0">
              <a:solidFill>
                <a:schemeClr val="tx1"/>
              </a:solidFill>
            </a:endParaRPr>
          </a:p>
          <a:p>
            <a:pPr marL="342900" indent="-342900" algn="just">
              <a:buFont typeface="+mj-lt"/>
              <a:buAutoNum type="arabicPeriod"/>
            </a:pPr>
            <a:r>
              <a:rPr lang="en-IN" dirty="0" smtClean="0">
                <a:solidFill>
                  <a:schemeClr val="tx1"/>
                </a:solidFill>
              </a:rPr>
              <a:t>Economies </a:t>
            </a:r>
            <a:r>
              <a:rPr lang="en-IN" dirty="0">
                <a:solidFill>
                  <a:schemeClr val="tx1"/>
                </a:solidFill>
              </a:rPr>
              <a:t>of large </a:t>
            </a:r>
            <a:r>
              <a:rPr lang="en-IN" dirty="0" smtClean="0">
                <a:solidFill>
                  <a:schemeClr val="tx1"/>
                </a:solidFill>
              </a:rPr>
              <a:t>scale production</a:t>
            </a:r>
            <a:endParaRPr lang="en-IN" dirty="0">
              <a:solidFill>
                <a:schemeClr val="tx1"/>
              </a:solidFill>
            </a:endParaRPr>
          </a:p>
          <a:p>
            <a:pPr marL="342900" indent="-342900" algn="just">
              <a:buFont typeface="+mj-lt"/>
              <a:buAutoNum type="arabicPeriod"/>
            </a:pPr>
            <a:r>
              <a:rPr lang="en-IN" dirty="0" smtClean="0">
                <a:solidFill>
                  <a:schemeClr val="tx1"/>
                </a:solidFill>
              </a:rPr>
              <a:t>Democracy in Management</a:t>
            </a:r>
            <a:endParaRPr lang="en-IN" dirty="0">
              <a:solidFill>
                <a:schemeClr val="tx1"/>
              </a:solidFill>
            </a:endParaRPr>
          </a:p>
          <a:p>
            <a:pPr marL="342900" indent="-342900" algn="just">
              <a:buFont typeface="+mj-lt"/>
              <a:buAutoNum type="arabicPeriod"/>
            </a:pPr>
            <a:r>
              <a:rPr lang="en-IN" dirty="0" smtClean="0">
                <a:solidFill>
                  <a:schemeClr val="tx1"/>
                </a:solidFill>
              </a:rPr>
              <a:t>Diffused </a:t>
            </a:r>
            <a:r>
              <a:rPr lang="en-IN" dirty="0">
                <a:solidFill>
                  <a:schemeClr val="tx1"/>
                </a:solidFill>
              </a:rPr>
              <a:t>risk</a:t>
            </a:r>
            <a:r>
              <a:rPr lang="en-IN" dirty="0" smtClean="0">
                <a:solidFill>
                  <a:schemeClr val="tx1"/>
                </a:solidFill>
              </a:rPr>
              <a:t>.</a:t>
            </a:r>
          </a:p>
          <a:p>
            <a:pPr marL="342900" indent="-342900" algn="just">
              <a:buFont typeface="+mj-lt"/>
              <a:buAutoNum type="arabicPeriod"/>
            </a:pPr>
            <a:r>
              <a:rPr lang="en-IN" dirty="0" smtClean="0">
                <a:solidFill>
                  <a:schemeClr val="tx1"/>
                </a:solidFill>
              </a:rPr>
              <a:t>Professional management</a:t>
            </a:r>
          </a:p>
          <a:p>
            <a:pPr marL="342900" indent="-342900" algn="just">
              <a:buFont typeface="+mj-lt"/>
              <a:buAutoNum type="arabicPeriod"/>
            </a:pPr>
            <a:r>
              <a:rPr lang="en-IN" dirty="0" smtClean="0">
                <a:solidFill>
                  <a:schemeClr val="tx1"/>
                </a:solidFill>
              </a:rPr>
              <a:t>Growth and expansion</a:t>
            </a:r>
            <a:endParaRPr lang="en-IN" dirty="0">
              <a:solidFill>
                <a:schemeClr val="tx1"/>
              </a:solidFill>
            </a:endParaRPr>
          </a:p>
          <a:p>
            <a:endParaRPr lang="en-IN" dirty="0"/>
          </a:p>
        </p:txBody>
      </p:sp>
    </p:spTree>
    <p:extLst>
      <p:ext uri="{BB962C8B-B14F-4D97-AF65-F5344CB8AC3E}">
        <p14:creationId xmlns:p14="http://schemas.microsoft.com/office/powerpoint/2010/main" xmlns="" val="221257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ircle(in)">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ircle(in)">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circle(in)">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circle(in)">
                                      <p:cBhvr>
                                        <p:cTn id="57" dur="2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circle(in)">
                                      <p:cBhvr>
                                        <p:cTn id="62"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63688" y="332656"/>
            <a:ext cx="7151712" cy="6296744"/>
          </a:xfrm>
        </p:spPr>
        <p:txBody>
          <a:bodyPr/>
          <a:lstStyle/>
          <a:p>
            <a:r>
              <a:rPr lang="en-IN" dirty="0">
                <a:solidFill>
                  <a:srgbClr val="FF0000"/>
                </a:solidFill>
              </a:rPr>
              <a:t>Disadvantages /demerits of company:</a:t>
            </a:r>
          </a:p>
          <a:p>
            <a:pPr marL="342900" indent="-342900">
              <a:buFont typeface="+mj-lt"/>
              <a:buAutoNum type="arabicPeriod"/>
            </a:pPr>
            <a:r>
              <a:rPr lang="en-IN" dirty="0" smtClean="0">
                <a:solidFill>
                  <a:schemeClr val="tx1"/>
                </a:solidFill>
              </a:rPr>
              <a:t>Excessive </a:t>
            </a:r>
            <a:r>
              <a:rPr lang="en-IN" dirty="0">
                <a:solidFill>
                  <a:schemeClr val="tx1"/>
                </a:solidFill>
              </a:rPr>
              <a:t>legal </a:t>
            </a:r>
            <a:r>
              <a:rPr lang="en-IN" dirty="0" smtClean="0">
                <a:solidFill>
                  <a:schemeClr val="tx1"/>
                </a:solidFill>
              </a:rPr>
              <a:t>formalities</a:t>
            </a:r>
          </a:p>
          <a:p>
            <a:pPr marL="342900" indent="-342900">
              <a:buFont typeface="+mj-lt"/>
              <a:buAutoNum type="arabicPeriod"/>
            </a:pPr>
            <a:r>
              <a:rPr lang="en-IN" dirty="0" smtClean="0">
                <a:solidFill>
                  <a:schemeClr val="tx1"/>
                </a:solidFill>
              </a:rPr>
              <a:t>High degree of government interference</a:t>
            </a:r>
          </a:p>
          <a:p>
            <a:pPr marL="342900" indent="-342900">
              <a:buFont typeface="+mj-lt"/>
              <a:buAutoNum type="arabicPeriod"/>
            </a:pPr>
            <a:r>
              <a:rPr lang="en-IN" dirty="0" smtClean="0">
                <a:solidFill>
                  <a:schemeClr val="tx1"/>
                </a:solidFill>
              </a:rPr>
              <a:t>Delays in decision making</a:t>
            </a:r>
          </a:p>
          <a:p>
            <a:pPr marL="342900" indent="-342900">
              <a:buFont typeface="+mj-lt"/>
              <a:buAutoNum type="arabicPeriod"/>
            </a:pPr>
            <a:r>
              <a:rPr lang="en-IN" dirty="0" smtClean="0">
                <a:solidFill>
                  <a:schemeClr val="tx1"/>
                </a:solidFill>
              </a:rPr>
              <a:t>Lack of initiative</a:t>
            </a:r>
          </a:p>
          <a:p>
            <a:pPr marL="342900" indent="-342900">
              <a:buFont typeface="+mj-lt"/>
              <a:buAutoNum type="arabicPeriod"/>
            </a:pPr>
            <a:r>
              <a:rPr lang="en-IN" dirty="0" smtClean="0">
                <a:solidFill>
                  <a:schemeClr val="tx1"/>
                </a:solidFill>
              </a:rPr>
              <a:t>Lack of responsibility  commitment</a:t>
            </a:r>
            <a:endParaRPr lang="en-IN" dirty="0">
              <a:solidFill>
                <a:schemeClr val="tx1"/>
              </a:solidFill>
            </a:endParaRPr>
          </a:p>
          <a:p>
            <a:pPr marL="342900" indent="-342900">
              <a:buFont typeface="+mj-lt"/>
              <a:buAutoNum type="arabicPeriod"/>
            </a:pPr>
            <a:r>
              <a:rPr lang="en-IN" dirty="0" smtClean="0">
                <a:solidFill>
                  <a:schemeClr val="tx1"/>
                </a:solidFill>
              </a:rPr>
              <a:t>Fraud </a:t>
            </a:r>
            <a:r>
              <a:rPr lang="en-IN" dirty="0">
                <a:solidFill>
                  <a:schemeClr val="tx1"/>
                </a:solidFill>
              </a:rPr>
              <a:t>by promoters</a:t>
            </a:r>
          </a:p>
          <a:p>
            <a:pPr marL="342900" indent="-342900">
              <a:buFont typeface="+mj-lt"/>
              <a:buAutoNum type="arabicPeriod"/>
            </a:pPr>
            <a:r>
              <a:rPr lang="en-IN" dirty="0" smtClean="0">
                <a:solidFill>
                  <a:schemeClr val="tx1"/>
                </a:solidFill>
              </a:rPr>
              <a:t>Speculation </a:t>
            </a:r>
            <a:r>
              <a:rPr lang="en-IN" dirty="0">
                <a:solidFill>
                  <a:schemeClr val="tx1"/>
                </a:solidFill>
              </a:rPr>
              <a:t>in </a:t>
            </a:r>
            <a:r>
              <a:rPr lang="en-IN" dirty="0" smtClean="0">
                <a:solidFill>
                  <a:schemeClr val="tx1"/>
                </a:solidFill>
              </a:rPr>
              <a:t>shares</a:t>
            </a:r>
          </a:p>
          <a:p>
            <a:pPr marL="342900" indent="-342900">
              <a:buFont typeface="+mj-lt"/>
              <a:buAutoNum type="arabicPeriod"/>
            </a:pPr>
            <a:r>
              <a:rPr lang="en-IN" dirty="0" smtClean="0">
                <a:solidFill>
                  <a:schemeClr val="tx1"/>
                </a:solidFill>
              </a:rPr>
              <a:t>Conflicting interests</a:t>
            </a:r>
            <a:endParaRPr lang="en-IN" dirty="0">
              <a:solidFill>
                <a:schemeClr val="tx1"/>
              </a:solidFill>
            </a:endParaRPr>
          </a:p>
          <a:p>
            <a:pPr marL="342900" indent="-342900">
              <a:buFont typeface="+mj-lt"/>
              <a:buAutoNum type="arabicPeriod"/>
            </a:pPr>
            <a:r>
              <a:rPr lang="en-IN" dirty="0" smtClean="0">
                <a:solidFill>
                  <a:schemeClr val="tx1"/>
                </a:solidFill>
              </a:rPr>
              <a:t>Lack </a:t>
            </a:r>
            <a:r>
              <a:rPr lang="en-IN" dirty="0">
                <a:solidFill>
                  <a:schemeClr val="tx1"/>
                </a:solidFill>
              </a:rPr>
              <a:t>of </a:t>
            </a:r>
            <a:r>
              <a:rPr lang="en-IN" dirty="0" smtClean="0">
                <a:solidFill>
                  <a:schemeClr val="tx1"/>
                </a:solidFill>
              </a:rPr>
              <a:t>secrecy</a:t>
            </a:r>
          </a:p>
          <a:p>
            <a:pPr marL="342900" indent="-342900">
              <a:buFont typeface="+mj-lt"/>
              <a:buAutoNum type="arabicPeriod"/>
            </a:pPr>
            <a:r>
              <a:rPr lang="en-IN" dirty="0" smtClean="0">
                <a:solidFill>
                  <a:schemeClr val="tx1"/>
                </a:solidFill>
              </a:rPr>
              <a:t>Higher taxes.</a:t>
            </a:r>
          </a:p>
          <a:p>
            <a:pPr marL="342900" indent="-342900"/>
            <a:r>
              <a:rPr lang="en-IN" dirty="0" smtClean="0">
                <a:solidFill>
                  <a:srgbClr val="FF0000"/>
                </a:solidFill>
              </a:rPr>
              <a:t>Suitability:</a:t>
            </a:r>
          </a:p>
          <a:p>
            <a:pPr marL="342900" indent="-342900">
              <a:buFont typeface="+mj-lt"/>
              <a:buAutoNum type="arabicPeriod"/>
            </a:pPr>
            <a:r>
              <a:rPr lang="en-IN" dirty="0" smtClean="0">
                <a:solidFill>
                  <a:schemeClr val="tx1"/>
                </a:solidFill>
              </a:rPr>
              <a:t>It is more suitable where</a:t>
            </a:r>
          </a:p>
          <a:p>
            <a:pPr marL="342900" indent="-342900">
              <a:buFont typeface="+mj-lt"/>
              <a:buAutoNum type="arabicPeriod"/>
            </a:pPr>
            <a:r>
              <a:rPr lang="en-IN" dirty="0" smtClean="0">
                <a:solidFill>
                  <a:schemeClr val="tx1"/>
                </a:solidFill>
              </a:rPr>
              <a:t>. There is need for a high degree of specialization</a:t>
            </a:r>
          </a:p>
          <a:p>
            <a:pPr marL="342900" indent="-342900">
              <a:buFont typeface="+mj-lt"/>
              <a:buAutoNum type="arabicPeriod"/>
            </a:pPr>
            <a:r>
              <a:rPr lang="en-IN" dirty="0" smtClean="0">
                <a:solidFill>
                  <a:schemeClr val="tx1"/>
                </a:solidFill>
              </a:rPr>
              <a:t>There is need for large funds</a:t>
            </a:r>
          </a:p>
          <a:p>
            <a:pPr marL="342900" indent="-342900">
              <a:buFont typeface="+mj-lt"/>
              <a:buAutoNum type="arabicPeriod"/>
            </a:pPr>
            <a:r>
              <a:rPr lang="en-IN" dirty="0" smtClean="0">
                <a:solidFill>
                  <a:schemeClr val="tx1"/>
                </a:solidFill>
              </a:rPr>
              <a:t>There is a need for growth and expansion</a:t>
            </a:r>
          </a:p>
          <a:p>
            <a:pPr marL="342900" indent="-342900">
              <a:buFont typeface="+mj-lt"/>
              <a:buAutoNum type="arabicPeriod"/>
            </a:pPr>
            <a:r>
              <a:rPr lang="en-IN" dirty="0" smtClean="0">
                <a:solidFill>
                  <a:schemeClr val="tx1"/>
                </a:solidFill>
              </a:rPr>
              <a:t>There is need for government control or interference.</a:t>
            </a:r>
          </a:p>
          <a:p>
            <a:pPr marL="342900" indent="-342900"/>
            <a:endParaRPr lang="en-IN" dirty="0"/>
          </a:p>
          <a:p>
            <a:pPr marL="342900" indent="-342900"/>
            <a:endParaRPr lang="en-IN" dirty="0"/>
          </a:p>
          <a:p>
            <a:endParaRPr lang="en-IN" dirty="0"/>
          </a:p>
          <a:p>
            <a:endParaRPr lang="en-IN" dirty="0"/>
          </a:p>
        </p:txBody>
      </p:sp>
    </p:spTree>
    <p:extLst>
      <p:ext uri="{BB962C8B-B14F-4D97-AF65-F5344CB8AC3E}">
        <p14:creationId xmlns:p14="http://schemas.microsoft.com/office/powerpoint/2010/main" xmlns="" val="326683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3688" y="260648"/>
            <a:ext cx="6694512" cy="648072"/>
          </a:xfrm>
        </p:spPr>
        <p:txBody>
          <a:bodyPr/>
          <a:lstStyle/>
          <a:p>
            <a:r>
              <a:rPr lang="en-IN" dirty="0" smtClean="0">
                <a:solidFill>
                  <a:srgbClr val="FF0000"/>
                </a:solidFill>
              </a:rPr>
              <a:t>what is business enterprise?</a:t>
            </a:r>
            <a:endParaRPr lang="en-IN" dirty="0">
              <a:solidFill>
                <a:srgbClr val="FF0000"/>
              </a:solidFill>
            </a:endParaRPr>
          </a:p>
        </p:txBody>
      </p:sp>
      <p:sp>
        <p:nvSpPr>
          <p:cNvPr id="3" name="Subtitle 2"/>
          <p:cNvSpPr>
            <a:spLocks noGrp="1"/>
          </p:cNvSpPr>
          <p:nvPr>
            <p:ph type="subTitle" idx="1"/>
          </p:nvPr>
        </p:nvSpPr>
        <p:spPr>
          <a:xfrm>
            <a:off x="1763688" y="908720"/>
            <a:ext cx="6694512" cy="5466202"/>
          </a:xfrm>
        </p:spPr>
        <p:txBody>
          <a:bodyPr>
            <a:normAutofit fontScale="92500" lnSpcReduction="20000"/>
          </a:bodyPr>
          <a:lstStyle/>
          <a:p>
            <a:pPr algn="just"/>
            <a:r>
              <a:rPr lang="en-IN" sz="2000" dirty="0">
                <a:latin typeface="Times New Roman" panose="02020603050405020304" pitchFamily="18" charset="0"/>
                <a:cs typeface="Times New Roman" panose="02020603050405020304" pitchFamily="18" charset="0"/>
              </a:rPr>
              <a:t>B</a:t>
            </a:r>
            <a:r>
              <a:rPr lang="en-IN" sz="2000" dirty="0" smtClean="0">
                <a:latin typeface="Times New Roman" panose="02020603050405020304" pitchFamily="18" charset="0"/>
                <a:cs typeface="Times New Roman" panose="02020603050405020304" pitchFamily="18" charset="0"/>
              </a:rPr>
              <a:t>usiness </a:t>
            </a:r>
            <a:r>
              <a:rPr lang="en-IN" sz="2000" dirty="0">
                <a:latin typeface="Times New Roman" panose="02020603050405020304" pitchFamily="18" charset="0"/>
                <a:cs typeface="Times New Roman" panose="02020603050405020304" pitchFamily="18" charset="0"/>
              </a:rPr>
              <a:t>enterprises </a:t>
            </a:r>
            <a:r>
              <a:rPr lang="en-IN" sz="2000" dirty="0" smtClean="0">
                <a:latin typeface="Times New Roman" panose="02020603050405020304" pitchFamily="18" charset="0"/>
                <a:cs typeface="Times New Roman" panose="02020603050405020304" pitchFamily="18" charset="0"/>
              </a:rPr>
              <a:t>are concerned directly or indirectly </a:t>
            </a:r>
            <a:r>
              <a:rPr lang="en-IN" sz="2000" dirty="0">
                <a:latin typeface="Times New Roman" panose="02020603050405020304" pitchFamily="18" charset="0"/>
                <a:cs typeface="Times New Roman" panose="02020603050405020304" pitchFamily="18" charset="0"/>
              </a:rPr>
              <a:t>with the production, purchase, sale, transfer and exchange of goods and services on regular basis with profit motive</a:t>
            </a:r>
            <a:r>
              <a:rPr lang="en-IN" sz="2000" dirty="0" smtClean="0">
                <a:latin typeface="Times New Roman" panose="02020603050405020304" pitchFamily="18" charset="0"/>
                <a:cs typeface="Times New Roman" panose="02020603050405020304" pitchFamily="18" charset="0"/>
              </a:rPr>
              <a:t>.</a:t>
            </a:r>
          </a:p>
          <a:p>
            <a:pPr algn="just"/>
            <a:endParaRPr lang="en-IN" sz="2000" dirty="0" smtClean="0">
              <a:latin typeface="Times New Roman" panose="02020603050405020304" pitchFamily="18" charset="0"/>
              <a:cs typeface="Times New Roman" panose="02020603050405020304" pitchFamily="18" charset="0"/>
            </a:endParaRPr>
          </a:p>
          <a:p>
            <a:pPr algn="just"/>
            <a:r>
              <a:rPr lang="en-IN" sz="2000" dirty="0" smtClean="0">
                <a:latin typeface="Times New Roman" panose="02020603050405020304" pitchFamily="18" charset="0"/>
                <a:cs typeface="Times New Roman" panose="02020603050405020304" pitchFamily="18" charset="0"/>
              </a:rPr>
              <a:t>According to W.O. Wheeler, “Business unit is a concern, company or enterprise which buys and sells, is owned by one person or </a:t>
            </a:r>
            <a:r>
              <a:rPr lang="en-IN" sz="2000" smtClean="0">
                <a:latin typeface="Times New Roman" panose="02020603050405020304" pitchFamily="18" charset="0"/>
                <a:cs typeface="Times New Roman" panose="02020603050405020304" pitchFamily="18" charset="0"/>
              </a:rPr>
              <a:t>group of </a:t>
            </a:r>
            <a:r>
              <a:rPr lang="en-IN" sz="2000" dirty="0" smtClean="0">
                <a:latin typeface="Times New Roman" panose="02020603050405020304" pitchFamily="18" charset="0"/>
                <a:cs typeface="Times New Roman" panose="02020603050405020304" pitchFamily="18" charset="0"/>
              </a:rPr>
              <a:t>persons and is managed under a specific set of  operating polices”. </a:t>
            </a:r>
          </a:p>
          <a:p>
            <a:pPr algn="just"/>
            <a:endParaRPr lang="en-IN" sz="2000" dirty="0" smtClean="0">
              <a:latin typeface="Times New Roman" panose="02020603050405020304" pitchFamily="18" charset="0"/>
              <a:cs typeface="Times New Roman" panose="02020603050405020304" pitchFamily="18" charset="0"/>
            </a:endParaRPr>
          </a:p>
          <a:p>
            <a:pPr algn="just"/>
            <a:r>
              <a:rPr lang="en-IN" sz="2000" dirty="0">
                <a:solidFill>
                  <a:srgbClr val="FF0000"/>
                </a:solidFill>
                <a:latin typeface="Times New Roman" panose="02020603050405020304" pitchFamily="18" charset="0"/>
                <a:cs typeface="Times New Roman" panose="02020603050405020304" pitchFamily="18" charset="0"/>
              </a:rPr>
              <a:t>Characteristics of business organization:</a:t>
            </a:r>
          </a:p>
          <a:p>
            <a:pPr marL="285750" indent="-285750" algn="just">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Business should be an economic </a:t>
            </a:r>
            <a:r>
              <a:rPr lang="en-IN" sz="2000" dirty="0" smtClean="0">
                <a:latin typeface="Times New Roman" panose="02020603050405020304" pitchFamily="18" charset="0"/>
                <a:cs typeface="Times New Roman" panose="02020603050405020304" pitchFamily="18" charset="0"/>
              </a:rPr>
              <a:t>activity</a:t>
            </a:r>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Business units must be concerned with Production, purchase, sale and transfer of goods and </a:t>
            </a:r>
            <a:r>
              <a:rPr lang="en-IN" sz="2000" dirty="0" smtClean="0">
                <a:latin typeface="Times New Roman" panose="02020603050405020304" pitchFamily="18" charset="0"/>
                <a:cs typeface="Times New Roman" panose="02020603050405020304" pitchFamily="18" charset="0"/>
              </a:rPr>
              <a:t>services</a:t>
            </a:r>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Business units must have Profit </a:t>
            </a:r>
            <a:r>
              <a:rPr lang="en-IN" sz="2000" dirty="0" smtClean="0">
                <a:latin typeface="Times New Roman" panose="02020603050405020304" pitchFamily="18" charset="0"/>
                <a:cs typeface="Times New Roman" panose="02020603050405020304" pitchFamily="18" charset="0"/>
              </a:rPr>
              <a:t>motive</a:t>
            </a:r>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There must be regulatory in the business </a:t>
            </a:r>
            <a:r>
              <a:rPr lang="en-IN" sz="2000" dirty="0" smtClean="0">
                <a:latin typeface="Times New Roman" panose="02020603050405020304" pitchFamily="18" charset="0"/>
                <a:cs typeface="Times New Roman" panose="02020603050405020304" pitchFamily="18" charset="0"/>
              </a:rPr>
              <a:t>dealings</a:t>
            </a:r>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Business activity Satisfy human </a:t>
            </a:r>
            <a:r>
              <a:rPr lang="en-IN" sz="2000" dirty="0" smtClean="0">
                <a:latin typeface="Times New Roman" panose="02020603050405020304" pitchFamily="18" charset="0"/>
                <a:cs typeface="Times New Roman" panose="02020603050405020304" pitchFamily="18" charset="0"/>
              </a:rPr>
              <a:t>needs</a:t>
            </a:r>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Business activity is aimed at transfer of ownership of goods and services for </a:t>
            </a:r>
            <a:r>
              <a:rPr lang="en-IN" sz="2000" dirty="0" smtClean="0">
                <a:latin typeface="Times New Roman" panose="02020603050405020304" pitchFamily="18" charset="0"/>
                <a:cs typeface="Times New Roman" panose="02020603050405020304" pitchFamily="18" charset="0"/>
              </a:rPr>
              <a:t>value</a:t>
            </a:r>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Business activity involves coordination of resources.</a:t>
            </a:r>
          </a:p>
          <a:p>
            <a:pPr marL="285750" indent="-285750" algn="just">
              <a:buFont typeface="Wingdings" panose="05000000000000000000" pitchFamily="2" charset="2"/>
              <a:buChar char="v"/>
            </a:pPr>
            <a:endParaRPr lang="en-IN" dirty="0"/>
          </a:p>
        </p:txBody>
      </p:sp>
    </p:spTree>
    <p:extLst>
      <p:ext uri="{BB962C8B-B14F-4D97-AF65-F5344CB8AC3E}">
        <p14:creationId xmlns:p14="http://schemas.microsoft.com/office/powerpoint/2010/main" xmlns="" val="291600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 calcmode="lin" valueType="num">
                                      <p:cBhvr additive="base">
                                        <p:cTn id="3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 calcmode="lin" valueType="num">
                                      <p:cBhvr additive="base">
                                        <p:cTn id="4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 calcmode="lin" valueType="num">
                                      <p:cBhvr additive="base">
                                        <p:cTn id="5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 calcmode="lin" valueType="num">
                                      <p:cBhvr additive="base">
                                        <p:cTn id="56"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 calcmode="lin" valueType="num">
                                      <p:cBhvr additive="base">
                                        <p:cTn id="62"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3">
                                            <p:txEl>
                                              <p:pRg st="11" end="11"/>
                                            </p:txEl>
                                          </p:spTgt>
                                        </p:tgtEl>
                                        <p:attrNameLst>
                                          <p:attrName>style.visibility</p:attrName>
                                        </p:attrNameLst>
                                      </p:cBhvr>
                                      <p:to>
                                        <p:strVal val="visible"/>
                                      </p:to>
                                    </p:set>
                                    <p:anim calcmode="lin" valueType="num">
                                      <p:cBhvr additive="base">
                                        <p:cTn id="68"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63688" y="260648"/>
            <a:ext cx="7056784" cy="6264696"/>
          </a:xfrm>
        </p:spPr>
        <p:txBody>
          <a:bodyPr>
            <a:normAutofit/>
          </a:bodyPr>
          <a:lstStyle/>
          <a:p>
            <a:pPr algn="ctr"/>
            <a:r>
              <a:rPr lang="en-IN" sz="2800" dirty="0" smtClean="0">
                <a:solidFill>
                  <a:srgbClr val="FF0000"/>
                </a:solidFill>
                <a:latin typeface="Times New Roman" panose="02020603050405020304" pitchFamily="18" charset="0"/>
                <a:cs typeface="Times New Roman" panose="02020603050405020304" pitchFamily="18" charset="0"/>
              </a:rPr>
              <a:t>P</a:t>
            </a:r>
            <a:r>
              <a:rPr lang="en-IN" sz="2800" dirty="0" smtClean="0">
                <a:solidFill>
                  <a:srgbClr val="FF0000"/>
                </a:solidFill>
                <a:latin typeface="Times New Roman" panose="02020603050405020304" pitchFamily="18" charset="0"/>
                <a:cs typeface="Times New Roman" panose="02020603050405020304" pitchFamily="18" charset="0"/>
              </a:rPr>
              <a:t>ublic </a:t>
            </a:r>
            <a:r>
              <a:rPr lang="en-IN" sz="2800" dirty="0">
                <a:solidFill>
                  <a:srgbClr val="FF0000"/>
                </a:solidFill>
                <a:latin typeface="Times New Roman" panose="02020603050405020304" pitchFamily="18" charset="0"/>
                <a:cs typeface="Times New Roman" panose="02020603050405020304" pitchFamily="18" charset="0"/>
              </a:rPr>
              <a:t>enterprises:</a:t>
            </a:r>
          </a:p>
          <a:p>
            <a:pPr algn="just"/>
            <a:r>
              <a:rPr lang="en-IN" dirty="0">
                <a:solidFill>
                  <a:schemeClr val="tx1"/>
                </a:solidFill>
                <a:latin typeface="Times New Roman" panose="02020603050405020304" pitchFamily="18" charset="0"/>
                <a:cs typeface="Times New Roman" panose="02020603050405020304" pitchFamily="18" charset="0"/>
              </a:rPr>
              <a:t>Public enterprises or public sector are owned and controlled by the </a:t>
            </a:r>
            <a:r>
              <a:rPr lang="en-IN" dirty="0" smtClean="0">
                <a:solidFill>
                  <a:schemeClr val="tx1"/>
                </a:solidFill>
                <a:latin typeface="Times New Roman" panose="02020603050405020304" pitchFamily="18" charset="0"/>
                <a:cs typeface="Times New Roman" panose="02020603050405020304" pitchFamily="18" charset="0"/>
              </a:rPr>
              <a:t>government.</a:t>
            </a:r>
          </a:p>
          <a:p>
            <a:pPr algn="just"/>
            <a:r>
              <a:rPr lang="en-IN" dirty="0" smtClean="0">
                <a:solidFill>
                  <a:schemeClr val="tx1"/>
                </a:solidFill>
                <a:latin typeface="Times New Roman" panose="02020603050405020304" pitchFamily="18" charset="0"/>
                <a:cs typeface="Times New Roman" panose="02020603050405020304" pitchFamily="18" charset="0"/>
              </a:rPr>
              <a:t>I</a:t>
            </a:r>
            <a:r>
              <a:rPr lang="en-IN" dirty="0" smtClean="0">
                <a:solidFill>
                  <a:schemeClr val="tx1"/>
                </a:solidFill>
                <a:latin typeface="Times New Roman" panose="02020603050405020304" pitchFamily="18" charset="0"/>
                <a:cs typeface="Times New Roman" panose="02020603050405020304" pitchFamily="18" charset="0"/>
              </a:rPr>
              <a:t>t </a:t>
            </a:r>
            <a:r>
              <a:rPr lang="en-IN" dirty="0">
                <a:solidFill>
                  <a:schemeClr val="tx1"/>
                </a:solidFill>
                <a:latin typeface="Times New Roman" panose="02020603050405020304" pitchFamily="18" charset="0"/>
                <a:cs typeface="Times New Roman" panose="02020603050405020304" pitchFamily="18" charset="0"/>
              </a:rPr>
              <a:t>may be central government or state government or local body individually or </a:t>
            </a:r>
            <a:r>
              <a:rPr lang="en-IN" dirty="0" smtClean="0">
                <a:solidFill>
                  <a:schemeClr val="tx1"/>
                </a:solidFill>
                <a:latin typeface="Times New Roman" panose="02020603050405020304" pitchFamily="18" charset="0"/>
                <a:cs typeface="Times New Roman" panose="02020603050405020304" pitchFamily="18" charset="0"/>
              </a:rPr>
              <a:t>jointly. The </a:t>
            </a:r>
            <a:r>
              <a:rPr lang="en-IN" dirty="0">
                <a:solidFill>
                  <a:schemeClr val="tx1"/>
                </a:solidFill>
                <a:latin typeface="Times New Roman" panose="02020603050405020304" pitchFamily="18" charset="0"/>
                <a:cs typeface="Times New Roman" panose="02020603050405020304" pitchFamily="18" charset="0"/>
              </a:rPr>
              <a:t>whole or major part of capital is contributed by the govt. </a:t>
            </a:r>
            <a:endParaRPr lang="en-IN" dirty="0" smtClean="0">
              <a:solidFill>
                <a:schemeClr val="tx1"/>
              </a:solidFill>
              <a:latin typeface="Times New Roman" panose="02020603050405020304" pitchFamily="18" charset="0"/>
              <a:cs typeface="Times New Roman" panose="02020603050405020304" pitchFamily="18" charset="0"/>
            </a:endParaRPr>
          </a:p>
          <a:p>
            <a:pPr algn="just"/>
            <a:r>
              <a:rPr lang="en-IN" dirty="0" smtClean="0">
                <a:solidFill>
                  <a:schemeClr val="tx1"/>
                </a:solidFill>
                <a:latin typeface="Times New Roman" panose="02020603050405020304" pitchFamily="18" charset="0"/>
                <a:cs typeface="Times New Roman" panose="02020603050405020304" pitchFamily="18" charset="0"/>
              </a:rPr>
              <a:t>S</a:t>
            </a:r>
            <a:r>
              <a:rPr lang="en-IN" dirty="0" smtClean="0">
                <a:solidFill>
                  <a:schemeClr val="tx1"/>
                </a:solidFill>
                <a:latin typeface="Times New Roman" panose="02020603050405020304" pitchFamily="18" charset="0"/>
                <a:cs typeface="Times New Roman" panose="02020603050405020304" pitchFamily="18" charset="0"/>
              </a:rPr>
              <a:t>ervice </a:t>
            </a:r>
            <a:r>
              <a:rPr lang="en-IN" dirty="0">
                <a:solidFill>
                  <a:schemeClr val="tx1"/>
                </a:solidFill>
                <a:latin typeface="Times New Roman" panose="02020603050405020304" pitchFamily="18" charset="0"/>
                <a:cs typeface="Times New Roman" panose="02020603050405020304" pitchFamily="18" charset="0"/>
              </a:rPr>
              <a:t>motive and public interest is the main objective of these enterprises. These industries supply goods and services at nominal rate or even free of </a:t>
            </a:r>
            <a:r>
              <a:rPr lang="en-IN" dirty="0" smtClean="0">
                <a:solidFill>
                  <a:schemeClr val="tx1"/>
                </a:solidFill>
                <a:latin typeface="Times New Roman" panose="02020603050405020304" pitchFamily="18" charset="0"/>
                <a:cs typeface="Times New Roman" panose="02020603050405020304" pitchFamily="18" charset="0"/>
              </a:rPr>
              <a:t>cost.</a:t>
            </a:r>
          </a:p>
          <a:p>
            <a:pPr algn="just"/>
            <a:r>
              <a:rPr lang="en-US" dirty="0" smtClean="0">
                <a:solidFill>
                  <a:srgbClr val="FF0000"/>
                </a:solidFill>
                <a:latin typeface="Times New Roman" panose="02020603050405020304" pitchFamily="18" charset="0"/>
                <a:ea typeface="Calibri"/>
                <a:cs typeface="Times New Roman" panose="02020603050405020304" pitchFamily="18" charset="0"/>
              </a:rPr>
              <a:t>Definition</a:t>
            </a:r>
            <a:r>
              <a:rPr lang="en-US" dirty="0">
                <a:solidFill>
                  <a:srgbClr val="FF0000"/>
                </a:solidFill>
                <a:latin typeface="Times New Roman" panose="02020603050405020304" pitchFamily="18" charset="0"/>
                <a:ea typeface="Calibri"/>
                <a:cs typeface="Times New Roman" panose="02020603050405020304" pitchFamily="18" charset="0"/>
              </a:rPr>
              <a:t>: </a:t>
            </a:r>
            <a:r>
              <a:rPr lang="en-US" dirty="0">
                <a:solidFill>
                  <a:schemeClr val="tx1"/>
                </a:solidFill>
                <a:latin typeface="Times New Roman" panose="02020603050405020304" pitchFamily="18" charset="0"/>
                <a:ea typeface="Calibri"/>
                <a:cs typeface="Times New Roman" panose="02020603050405020304" pitchFamily="18" charset="0"/>
              </a:rPr>
              <a:t>public enterprise is an undertaking owned and operated by the central or state or local government. The basic aim of these enterprises is to provide goods and services to citizens at a reasonable price</a:t>
            </a:r>
            <a:r>
              <a:rPr lang="en-US" dirty="0" smtClean="0">
                <a:solidFill>
                  <a:schemeClr val="tx1"/>
                </a:solidFill>
                <a:latin typeface="Times New Roman" panose="02020603050405020304" pitchFamily="18" charset="0"/>
                <a:ea typeface="Calibri"/>
                <a:cs typeface="Times New Roman" panose="02020603050405020304" pitchFamily="18" charset="0"/>
              </a:rPr>
              <a:t>.</a:t>
            </a:r>
            <a:endParaRPr lang="en-IN" dirty="0">
              <a:solidFill>
                <a:schemeClr val="tx1"/>
              </a:solidFill>
            </a:endParaRPr>
          </a:p>
          <a:p>
            <a:pPr algn="just"/>
            <a:r>
              <a:rPr lang="en-IN" i="1" dirty="0">
                <a:solidFill>
                  <a:srgbClr val="FF0000"/>
                </a:solidFill>
              </a:rPr>
              <a:t>Characteristics/features of public enterprises:</a:t>
            </a:r>
          </a:p>
          <a:p>
            <a:pPr marL="342900" indent="-342900" algn="just">
              <a:buFont typeface="+mj-lt"/>
              <a:buAutoNum type="arabicPeriod"/>
            </a:pPr>
            <a:r>
              <a:rPr lang="en-IN" dirty="0" smtClean="0">
                <a:solidFill>
                  <a:schemeClr val="tx1"/>
                </a:solidFill>
              </a:rPr>
              <a:t>Government </a:t>
            </a:r>
            <a:r>
              <a:rPr lang="en-IN" dirty="0">
                <a:solidFill>
                  <a:schemeClr val="tx1"/>
                </a:solidFill>
              </a:rPr>
              <a:t>ownership and control</a:t>
            </a:r>
          </a:p>
          <a:p>
            <a:pPr marL="342900" indent="-342900" algn="just">
              <a:buFont typeface="+mj-lt"/>
              <a:buAutoNum type="arabicPeriod"/>
            </a:pPr>
            <a:r>
              <a:rPr lang="en-IN" dirty="0" smtClean="0">
                <a:solidFill>
                  <a:schemeClr val="tx1"/>
                </a:solidFill>
              </a:rPr>
              <a:t>Satisfying </a:t>
            </a:r>
            <a:r>
              <a:rPr lang="en-IN" dirty="0">
                <a:solidFill>
                  <a:schemeClr val="tx1"/>
                </a:solidFill>
              </a:rPr>
              <a:t>basic needs</a:t>
            </a:r>
          </a:p>
          <a:p>
            <a:pPr marL="342900" indent="-342900" algn="just">
              <a:buFont typeface="+mj-lt"/>
              <a:buAutoNum type="arabicPeriod"/>
            </a:pPr>
            <a:r>
              <a:rPr lang="en-IN" dirty="0" smtClean="0">
                <a:solidFill>
                  <a:schemeClr val="tx1"/>
                </a:solidFill>
              </a:rPr>
              <a:t>Investment </a:t>
            </a:r>
            <a:r>
              <a:rPr lang="en-IN" dirty="0">
                <a:solidFill>
                  <a:schemeClr val="tx1"/>
                </a:solidFill>
              </a:rPr>
              <a:t>of heavy fixed capital</a:t>
            </a:r>
          </a:p>
          <a:p>
            <a:pPr marL="342900" indent="-342900" algn="just">
              <a:buFont typeface="+mj-lt"/>
              <a:buAutoNum type="arabicPeriod"/>
            </a:pPr>
            <a:r>
              <a:rPr lang="en-IN" dirty="0" smtClean="0">
                <a:solidFill>
                  <a:schemeClr val="tx1"/>
                </a:solidFill>
              </a:rPr>
              <a:t>Service </a:t>
            </a:r>
            <a:r>
              <a:rPr lang="en-IN" dirty="0">
                <a:solidFill>
                  <a:schemeClr val="tx1"/>
                </a:solidFill>
              </a:rPr>
              <a:t>motive</a:t>
            </a:r>
          </a:p>
          <a:p>
            <a:pPr marL="342900" indent="-342900" algn="just">
              <a:buFont typeface="+mj-lt"/>
              <a:buAutoNum type="arabicPeriod"/>
            </a:pPr>
            <a:r>
              <a:rPr lang="en-IN" dirty="0" smtClean="0">
                <a:solidFill>
                  <a:schemeClr val="tx1"/>
                </a:solidFill>
              </a:rPr>
              <a:t>Public </a:t>
            </a:r>
            <a:r>
              <a:rPr lang="en-IN" dirty="0">
                <a:solidFill>
                  <a:schemeClr val="tx1"/>
                </a:solidFill>
              </a:rPr>
              <a:t>interest</a:t>
            </a:r>
          </a:p>
          <a:p>
            <a:endParaRPr lang="en-IN" dirty="0"/>
          </a:p>
        </p:txBody>
      </p:sp>
    </p:spTree>
    <p:extLst>
      <p:ext uri="{BB962C8B-B14F-4D97-AF65-F5344CB8AC3E}">
        <p14:creationId xmlns:p14="http://schemas.microsoft.com/office/powerpoint/2010/main" xmlns="" val="560447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91680" y="260648"/>
            <a:ext cx="7200800" cy="6444952"/>
          </a:xfrm>
        </p:spPr>
        <p:txBody>
          <a:bodyPr>
            <a:normAutofit fontScale="85000" lnSpcReduction="10000"/>
          </a:bodyPr>
          <a:lstStyle/>
          <a:p>
            <a:pPr algn="just"/>
            <a:r>
              <a:rPr lang="en-IN" dirty="0">
                <a:solidFill>
                  <a:srgbClr val="FF0000"/>
                </a:solidFill>
              </a:rPr>
              <a:t>Forms of public enterprises:</a:t>
            </a:r>
          </a:p>
          <a:p>
            <a:pPr marL="342900" indent="-342900" algn="just">
              <a:buFont typeface="+mj-lt"/>
              <a:buAutoNum type="alphaUcPeriod"/>
            </a:pPr>
            <a:r>
              <a:rPr lang="en-IN" dirty="0" smtClean="0"/>
              <a:t>Departmental </a:t>
            </a:r>
            <a:r>
              <a:rPr lang="en-IN" dirty="0"/>
              <a:t>undertaking</a:t>
            </a:r>
          </a:p>
          <a:p>
            <a:pPr marL="342900" indent="-342900" algn="just">
              <a:buFont typeface="+mj-lt"/>
              <a:buAutoNum type="alphaUcPeriod"/>
            </a:pPr>
            <a:r>
              <a:rPr lang="en-IN" dirty="0" smtClean="0"/>
              <a:t>Statutory </a:t>
            </a:r>
            <a:r>
              <a:rPr lang="en-IN" dirty="0"/>
              <a:t>undertaking</a:t>
            </a:r>
          </a:p>
          <a:p>
            <a:pPr marL="342900" indent="-342900" algn="just">
              <a:buFont typeface="+mj-lt"/>
              <a:buAutoNum type="alphaUcPeriod"/>
            </a:pPr>
            <a:r>
              <a:rPr lang="en-IN" dirty="0" smtClean="0"/>
              <a:t>Government </a:t>
            </a:r>
            <a:r>
              <a:rPr lang="en-IN" dirty="0"/>
              <a:t>companies</a:t>
            </a:r>
          </a:p>
          <a:p>
            <a:pPr algn="ctr"/>
            <a:r>
              <a:rPr lang="en-IN" sz="2800" dirty="0" smtClean="0">
                <a:solidFill>
                  <a:srgbClr val="FF0000"/>
                </a:solidFill>
                <a:latin typeface="Times New Roman" panose="02020603050405020304" pitchFamily="18" charset="0"/>
                <a:cs typeface="Times New Roman" panose="02020603050405020304" pitchFamily="18" charset="0"/>
              </a:rPr>
              <a:t>A. Departmental </a:t>
            </a:r>
            <a:r>
              <a:rPr lang="en-IN" sz="2800" dirty="0">
                <a:solidFill>
                  <a:srgbClr val="FF0000"/>
                </a:solidFill>
                <a:latin typeface="Times New Roman" panose="02020603050405020304" pitchFamily="18" charset="0"/>
                <a:cs typeface="Times New Roman" panose="02020603050405020304" pitchFamily="18" charset="0"/>
              </a:rPr>
              <a:t>undertaking:</a:t>
            </a:r>
          </a:p>
          <a:p>
            <a:pPr algn="just">
              <a:buFont typeface="Wingdings" pitchFamily="2" charset="2"/>
              <a:buChar char="Ø"/>
            </a:pPr>
            <a:r>
              <a:rPr lang="en-IN" dirty="0" smtClean="0"/>
              <a:t>T</a:t>
            </a:r>
            <a:r>
              <a:rPr lang="en-IN" dirty="0" smtClean="0"/>
              <a:t>his is earliest form of public enterprise. It </a:t>
            </a:r>
            <a:r>
              <a:rPr lang="en-IN" dirty="0"/>
              <a:t>works as the ministry or a department of the government. </a:t>
            </a:r>
            <a:endParaRPr lang="en-IN" dirty="0" smtClean="0"/>
          </a:p>
          <a:p>
            <a:pPr algn="just">
              <a:buFont typeface="Wingdings" pitchFamily="2" charset="2"/>
              <a:buChar char="Ø"/>
            </a:pPr>
            <a:r>
              <a:rPr lang="en-IN" dirty="0" smtClean="0"/>
              <a:t>The government department appoints a managing director (Normally a civil servant) for the departmental undertaking.</a:t>
            </a:r>
          </a:p>
          <a:p>
            <a:pPr algn="just">
              <a:buFont typeface="Wingdings" pitchFamily="2" charset="2"/>
              <a:buChar char="Ø"/>
            </a:pPr>
            <a:r>
              <a:rPr lang="en-IN" dirty="0" smtClean="0"/>
              <a:t>He will be given the executive authority to take necessary decisions. </a:t>
            </a:r>
          </a:p>
          <a:p>
            <a:pPr algn="just">
              <a:buFont typeface="Wingdings" pitchFamily="2" charset="2"/>
              <a:buChar char="Ø"/>
            </a:pPr>
            <a:r>
              <a:rPr lang="en-IN" dirty="0" smtClean="0"/>
              <a:t>It can draw funds from government account as per the needs and deposit back when convenient. </a:t>
            </a:r>
            <a:r>
              <a:rPr lang="en-IN" dirty="0" smtClean="0"/>
              <a:t>The </a:t>
            </a:r>
            <a:r>
              <a:rPr lang="en-IN" dirty="0"/>
              <a:t>budget of these departmental organizations is presented to the parliament just like other ministries</a:t>
            </a:r>
            <a:r>
              <a:rPr lang="en-IN" dirty="0" smtClean="0"/>
              <a:t>.</a:t>
            </a:r>
          </a:p>
          <a:p>
            <a:pPr algn="just">
              <a:buFont typeface="Wingdings" pitchFamily="2" charset="2"/>
              <a:buChar char="Ø"/>
            </a:pPr>
            <a:r>
              <a:rPr lang="en-IN" dirty="0" smtClean="0"/>
              <a:t> </a:t>
            </a:r>
            <a:r>
              <a:rPr lang="en-IN" dirty="0"/>
              <a:t>Indian </a:t>
            </a:r>
            <a:r>
              <a:rPr lang="en-IN" dirty="0" smtClean="0"/>
              <a:t>railways, post </a:t>
            </a:r>
            <a:r>
              <a:rPr lang="en-IN" dirty="0"/>
              <a:t>and telegraph </a:t>
            </a:r>
            <a:r>
              <a:rPr lang="en-IN" dirty="0" smtClean="0"/>
              <a:t>departments, all </a:t>
            </a:r>
            <a:r>
              <a:rPr lang="en-IN" dirty="0" smtClean="0"/>
              <a:t>I</a:t>
            </a:r>
            <a:r>
              <a:rPr lang="en-IN" dirty="0" smtClean="0"/>
              <a:t>ndia Radio, defence undertakings like DRDL,DLRL, Etc </a:t>
            </a:r>
            <a:r>
              <a:rPr lang="en-IN" dirty="0"/>
              <a:t>are the examples. </a:t>
            </a:r>
          </a:p>
          <a:p>
            <a:pPr algn="just">
              <a:buFont typeface="Wingdings" pitchFamily="2" charset="2"/>
              <a:buChar char="Ø"/>
            </a:pPr>
            <a:r>
              <a:rPr lang="en-IN" dirty="0" smtClean="0"/>
              <a:t>These </a:t>
            </a:r>
            <a:r>
              <a:rPr lang="en-IN" dirty="0"/>
              <a:t>are entirely owned and controlled by </a:t>
            </a:r>
            <a:r>
              <a:rPr lang="en-IN" dirty="0" smtClean="0"/>
              <a:t>the government</a:t>
            </a:r>
            <a:r>
              <a:rPr lang="en-IN" dirty="0"/>
              <a:t>.  </a:t>
            </a:r>
          </a:p>
          <a:p>
            <a:pPr algn="just"/>
            <a:r>
              <a:rPr lang="en-IN" dirty="0">
                <a:solidFill>
                  <a:srgbClr val="FF0000"/>
                </a:solidFill>
              </a:rPr>
              <a:t>Features of departmental undertaking:</a:t>
            </a:r>
          </a:p>
          <a:p>
            <a:pPr marL="342900" indent="-342900" algn="just">
              <a:buFont typeface="+mj-lt"/>
              <a:buAutoNum type="arabicPeriod"/>
            </a:pPr>
            <a:r>
              <a:rPr lang="en-IN" dirty="0" smtClean="0"/>
              <a:t>Under the control </a:t>
            </a:r>
            <a:r>
              <a:rPr lang="en-IN" dirty="0" smtClean="0"/>
              <a:t>of government </a:t>
            </a:r>
            <a:r>
              <a:rPr lang="en-IN" dirty="0" smtClean="0"/>
              <a:t>Department</a:t>
            </a:r>
            <a:endParaRPr lang="en-IN" dirty="0"/>
          </a:p>
          <a:p>
            <a:pPr marL="342900" indent="-342900" algn="just">
              <a:buFont typeface="+mj-lt"/>
              <a:buAutoNum type="arabicPeriod"/>
            </a:pPr>
            <a:r>
              <a:rPr lang="en-IN" dirty="0" smtClean="0"/>
              <a:t>Government </a:t>
            </a:r>
            <a:r>
              <a:rPr lang="en-IN" dirty="0"/>
              <a:t>treasury</a:t>
            </a:r>
          </a:p>
          <a:p>
            <a:pPr marL="342900" indent="-342900" algn="just">
              <a:buFont typeface="+mj-lt"/>
              <a:buAutoNum type="arabicPeriod"/>
            </a:pPr>
            <a:r>
              <a:rPr lang="en-IN" dirty="0" smtClean="0"/>
              <a:t>Staff </a:t>
            </a:r>
            <a:r>
              <a:rPr lang="en-IN" dirty="0"/>
              <a:t>from civil service</a:t>
            </a:r>
          </a:p>
          <a:p>
            <a:pPr marL="342900" indent="-342900" algn="just">
              <a:buFont typeface="+mj-lt"/>
              <a:buAutoNum type="arabicPeriod"/>
            </a:pPr>
            <a:r>
              <a:rPr lang="en-IN" dirty="0" smtClean="0"/>
              <a:t>Full </a:t>
            </a:r>
            <a:r>
              <a:rPr lang="en-IN" dirty="0"/>
              <a:t>government control</a:t>
            </a:r>
          </a:p>
          <a:p>
            <a:pPr marL="342900" indent="-342900" algn="just">
              <a:buFont typeface="+mj-lt"/>
              <a:buAutoNum type="arabicPeriod"/>
            </a:pPr>
            <a:r>
              <a:rPr lang="en-IN" dirty="0" smtClean="0"/>
              <a:t>Meeting </a:t>
            </a:r>
            <a:r>
              <a:rPr lang="en-IN" dirty="0"/>
              <a:t>government </a:t>
            </a:r>
            <a:r>
              <a:rPr lang="en-IN" dirty="0" smtClean="0"/>
              <a:t>needs</a:t>
            </a:r>
          </a:p>
          <a:p>
            <a:pPr marL="342900" indent="-342900" algn="just">
              <a:buFont typeface="+mj-lt"/>
              <a:buAutoNum type="arabicPeriod"/>
            </a:pPr>
            <a:r>
              <a:rPr lang="en-IN" dirty="0" smtClean="0"/>
              <a:t>More a government organization less a business organization.</a:t>
            </a:r>
            <a:endParaRPr lang="en-IN" dirty="0"/>
          </a:p>
          <a:p>
            <a:pPr marL="342900" indent="-342900">
              <a:buFont typeface="+mj-lt"/>
              <a:buAutoNum type="arabicPeriod"/>
            </a:pPr>
            <a:endParaRPr lang="en-IN" dirty="0"/>
          </a:p>
        </p:txBody>
      </p:sp>
    </p:spTree>
    <p:extLst>
      <p:ext uri="{BB962C8B-B14F-4D97-AF65-F5344CB8AC3E}">
        <p14:creationId xmlns:p14="http://schemas.microsoft.com/office/powerpoint/2010/main" xmlns="" val="153516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down)">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wipe(down)">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wipe(down)">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wipe(down)">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wipe(down)">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wipe(down)">
                                      <p:cBhvr>
                                        <p:cTn id="82" dur="500"/>
                                        <p:tgtEl>
                                          <p:spTgt spid="3">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Effect transition="in" filter="wipe(down)">
                                      <p:cBhvr>
                                        <p:cTn id="87" dur="500"/>
                                        <p:tgtEl>
                                          <p:spTgt spid="3">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3">
                                            <p:txEl>
                                              <p:pRg st="17" end="17"/>
                                            </p:txEl>
                                          </p:spTgt>
                                        </p:tgtEl>
                                        <p:attrNameLst>
                                          <p:attrName>style.visibility</p:attrName>
                                        </p:attrNameLst>
                                      </p:cBhvr>
                                      <p:to>
                                        <p:strVal val="visible"/>
                                      </p:to>
                                    </p:set>
                                    <p:animEffect transition="in" filter="wipe(down)">
                                      <p:cBhvr>
                                        <p:cTn id="92"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63688" y="332656"/>
            <a:ext cx="7056784" cy="6042266"/>
          </a:xfrm>
        </p:spPr>
        <p:txBody>
          <a:bodyPr/>
          <a:lstStyle/>
          <a:p>
            <a:pPr>
              <a:lnSpc>
                <a:spcPct val="115000"/>
              </a:lnSpc>
              <a:spcAft>
                <a:spcPts val="0"/>
              </a:spcAft>
              <a:tabLst>
                <a:tab pos="2055495" algn="l"/>
              </a:tabLst>
            </a:pPr>
            <a:r>
              <a:rPr lang="en-US" dirty="0">
                <a:solidFill>
                  <a:srgbClr val="FF0000"/>
                </a:solidFill>
                <a:latin typeface="Georgia"/>
                <a:ea typeface="Calibri"/>
                <a:cs typeface="Times New Roman"/>
              </a:rPr>
              <a:t>Advantages/merits:</a:t>
            </a:r>
            <a:endParaRPr lang="en-IN" sz="2400" dirty="0">
              <a:solidFill>
                <a:srgbClr val="FF0000"/>
              </a:solidFill>
              <a:latin typeface="Calibri"/>
              <a:ea typeface="Calibri"/>
              <a:cs typeface="Times New Roman"/>
            </a:endParaRPr>
          </a:p>
          <a:p>
            <a:pPr marL="342900" lvl="0" indent="-342900">
              <a:lnSpc>
                <a:spcPct val="115000"/>
              </a:lnSpc>
              <a:spcAft>
                <a:spcPts val="0"/>
              </a:spcAft>
              <a:buFont typeface="+mj-lt"/>
              <a:buAutoNum type="arabicPeriod"/>
              <a:tabLst>
                <a:tab pos="2055495" algn="l"/>
              </a:tabLst>
            </a:pPr>
            <a:r>
              <a:rPr lang="en-US" dirty="0" smtClean="0">
                <a:latin typeface="Georgia"/>
                <a:ea typeface="Calibri"/>
                <a:cs typeface="Times New Roman"/>
              </a:rPr>
              <a:t>Effective control</a:t>
            </a:r>
          </a:p>
          <a:p>
            <a:pPr marL="342900" lvl="0" indent="-342900">
              <a:lnSpc>
                <a:spcPct val="115000"/>
              </a:lnSpc>
              <a:spcAft>
                <a:spcPts val="0"/>
              </a:spcAft>
              <a:buFont typeface="+mj-lt"/>
              <a:buAutoNum type="arabicPeriod"/>
              <a:tabLst>
                <a:tab pos="2055495" algn="l"/>
              </a:tabLst>
            </a:pPr>
            <a:r>
              <a:rPr lang="en-US" dirty="0" smtClean="0">
                <a:latin typeface="Georgia"/>
                <a:ea typeface="Calibri"/>
                <a:cs typeface="Times New Roman"/>
              </a:rPr>
              <a:t>Responsibility executives</a:t>
            </a:r>
          </a:p>
          <a:p>
            <a:pPr marL="342900" lvl="0" indent="-342900">
              <a:lnSpc>
                <a:spcPct val="115000"/>
              </a:lnSpc>
              <a:spcAft>
                <a:spcPts val="0"/>
              </a:spcAft>
              <a:buFont typeface="+mj-lt"/>
              <a:buAutoNum type="arabicPeriod"/>
              <a:tabLst>
                <a:tab pos="2055495" algn="l"/>
              </a:tabLst>
            </a:pPr>
            <a:r>
              <a:rPr lang="en-US" dirty="0" smtClean="0">
                <a:latin typeface="Georgia"/>
                <a:ea typeface="Calibri"/>
                <a:cs typeface="Times New Roman"/>
              </a:rPr>
              <a:t>Service </a:t>
            </a:r>
            <a:r>
              <a:rPr lang="en-US" dirty="0">
                <a:latin typeface="Georgia"/>
                <a:ea typeface="Calibri"/>
                <a:cs typeface="Times New Roman"/>
              </a:rPr>
              <a:t>motive</a:t>
            </a:r>
            <a:endParaRPr lang="en-IN" sz="2400" dirty="0">
              <a:latin typeface="Calibri"/>
              <a:ea typeface="Calibri"/>
              <a:cs typeface="Times New Roman"/>
            </a:endParaRPr>
          </a:p>
          <a:p>
            <a:pPr marL="342900" lvl="0" indent="-342900">
              <a:lnSpc>
                <a:spcPct val="115000"/>
              </a:lnSpc>
              <a:spcAft>
                <a:spcPts val="0"/>
              </a:spcAft>
              <a:buFont typeface="+mj-lt"/>
              <a:buAutoNum type="arabicPeriod"/>
              <a:tabLst>
                <a:tab pos="2055495" algn="l"/>
              </a:tabLst>
            </a:pPr>
            <a:r>
              <a:rPr lang="en-US" dirty="0" smtClean="0">
                <a:latin typeface="Georgia"/>
                <a:ea typeface="Calibri"/>
                <a:cs typeface="Times New Roman"/>
              </a:rPr>
              <a:t>Less scope of </a:t>
            </a:r>
            <a:r>
              <a:rPr lang="en-US" dirty="0" err="1" smtClean="0">
                <a:latin typeface="Georgia"/>
                <a:ea typeface="Calibri"/>
                <a:cs typeface="Times New Roman"/>
              </a:rPr>
              <a:t>misutilisation</a:t>
            </a:r>
            <a:r>
              <a:rPr lang="en-US" dirty="0" smtClean="0">
                <a:latin typeface="Georgia"/>
                <a:ea typeface="Calibri"/>
                <a:cs typeface="Times New Roman"/>
              </a:rPr>
              <a:t> of funds</a:t>
            </a:r>
            <a:endParaRPr lang="en-IN" sz="2400" dirty="0">
              <a:latin typeface="Calibri"/>
              <a:ea typeface="Calibri"/>
              <a:cs typeface="Times New Roman"/>
            </a:endParaRPr>
          </a:p>
          <a:p>
            <a:pPr marL="342900" lvl="0" indent="-342900">
              <a:lnSpc>
                <a:spcPct val="115000"/>
              </a:lnSpc>
              <a:spcAft>
                <a:spcPts val="0"/>
              </a:spcAft>
              <a:buFont typeface="+mj-lt"/>
              <a:buAutoNum type="arabicPeriod"/>
              <a:tabLst>
                <a:tab pos="2055495" algn="l"/>
              </a:tabLst>
            </a:pPr>
            <a:r>
              <a:rPr lang="en-US" dirty="0">
                <a:latin typeface="Georgia"/>
                <a:ea typeface="Calibri"/>
                <a:cs typeface="Times New Roman"/>
              </a:rPr>
              <a:t>Secrecy</a:t>
            </a:r>
            <a:endParaRPr lang="en-IN" sz="2400" dirty="0">
              <a:latin typeface="Calibri"/>
              <a:ea typeface="Calibri"/>
              <a:cs typeface="Times New Roman"/>
            </a:endParaRPr>
          </a:p>
          <a:p>
            <a:pPr marL="342900" lvl="0" indent="-342900">
              <a:lnSpc>
                <a:spcPct val="115000"/>
              </a:lnSpc>
              <a:spcAft>
                <a:spcPts val="0"/>
              </a:spcAft>
              <a:buFont typeface="+mj-lt"/>
              <a:buAutoNum type="arabicPeriod"/>
              <a:tabLst>
                <a:tab pos="2055495" algn="l"/>
              </a:tabLst>
            </a:pPr>
            <a:r>
              <a:rPr lang="en-US" dirty="0">
                <a:latin typeface="Georgia"/>
                <a:ea typeface="Calibri"/>
                <a:cs typeface="Times New Roman"/>
              </a:rPr>
              <a:t>Proper </a:t>
            </a:r>
            <a:r>
              <a:rPr lang="en-US" dirty="0" smtClean="0">
                <a:latin typeface="Georgia"/>
                <a:ea typeface="Calibri"/>
                <a:cs typeface="Times New Roman"/>
              </a:rPr>
              <a:t>management</a:t>
            </a:r>
          </a:p>
          <a:p>
            <a:pPr marL="342900" lvl="0" indent="-342900">
              <a:lnSpc>
                <a:spcPct val="115000"/>
              </a:lnSpc>
              <a:spcAft>
                <a:spcPts val="0"/>
              </a:spcAft>
              <a:buFont typeface="+mj-lt"/>
              <a:buAutoNum type="arabicPeriod"/>
              <a:tabLst>
                <a:tab pos="2055495" algn="l"/>
              </a:tabLst>
            </a:pPr>
            <a:r>
              <a:rPr lang="en-US" dirty="0" smtClean="0">
                <a:latin typeface="Georgia"/>
                <a:ea typeface="Calibri"/>
                <a:cs typeface="Times New Roman"/>
              </a:rPr>
              <a:t>Adds to government revenue</a:t>
            </a:r>
            <a:endParaRPr lang="en-IN" dirty="0">
              <a:latin typeface="Calibri"/>
              <a:ea typeface="Calibri"/>
              <a:cs typeface="Times New Roman"/>
            </a:endParaRPr>
          </a:p>
          <a:p>
            <a:pPr>
              <a:lnSpc>
                <a:spcPct val="115000"/>
              </a:lnSpc>
              <a:spcAft>
                <a:spcPts val="0"/>
              </a:spcAft>
              <a:tabLst>
                <a:tab pos="2055495" algn="l"/>
              </a:tabLst>
            </a:pPr>
            <a:r>
              <a:rPr lang="en-US" dirty="0">
                <a:solidFill>
                  <a:srgbClr val="FF0000"/>
                </a:solidFill>
                <a:latin typeface="Georgia"/>
                <a:ea typeface="Calibri"/>
                <a:cs typeface="Times New Roman"/>
              </a:rPr>
              <a:t>Disadvantages/demerits:</a:t>
            </a:r>
            <a:endParaRPr lang="en-IN" sz="2400" dirty="0">
              <a:solidFill>
                <a:srgbClr val="FF0000"/>
              </a:solidFill>
              <a:latin typeface="Calibri"/>
              <a:ea typeface="Calibri"/>
              <a:cs typeface="Times New Roman"/>
            </a:endParaRPr>
          </a:p>
          <a:p>
            <a:pPr marL="342900" lvl="0" indent="-342900">
              <a:lnSpc>
                <a:spcPct val="115000"/>
              </a:lnSpc>
              <a:spcAft>
                <a:spcPts val="0"/>
              </a:spcAft>
              <a:buFont typeface="+mj-lt"/>
              <a:buAutoNum type="arabicPeriod"/>
              <a:tabLst>
                <a:tab pos="2055495" algn="l"/>
              </a:tabLst>
            </a:pPr>
            <a:r>
              <a:rPr lang="en-US" dirty="0">
                <a:latin typeface="Georgia"/>
                <a:ea typeface="Calibri"/>
                <a:cs typeface="Times New Roman"/>
              </a:rPr>
              <a:t>Least profit earning </a:t>
            </a:r>
            <a:r>
              <a:rPr lang="en-US" dirty="0" smtClean="0">
                <a:latin typeface="Georgia"/>
                <a:ea typeface="Calibri"/>
                <a:cs typeface="Times New Roman"/>
              </a:rPr>
              <a:t>venture</a:t>
            </a:r>
          </a:p>
          <a:p>
            <a:pPr marL="342900" lvl="0" indent="-342900">
              <a:lnSpc>
                <a:spcPct val="115000"/>
              </a:lnSpc>
              <a:spcAft>
                <a:spcPts val="0"/>
              </a:spcAft>
              <a:buFont typeface="+mj-lt"/>
              <a:buAutoNum type="arabicPeriod"/>
              <a:tabLst>
                <a:tab pos="2055495" algn="l"/>
              </a:tabLst>
            </a:pPr>
            <a:r>
              <a:rPr lang="en-US" dirty="0" smtClean="0">
                <a:latin typeface="Georgia"/>
                <a:ea typeface="Calibri"/>
                <a:cs typeface="Times New Roman"/>
              </a:rPr>
              <a:t>Decisions delayed</a:t>
            </a:r>
            <a:endParaRPr lang="en-IN" dirty="0">
              <a:latin typeface="Calibri"/>
              <a:ea typeface="Calibri"/>
              <a:cs typeface="Times New Roman"/>
            </a:endParaRPr>
          </a:p>
          <a:p>
            <a:pPr marL="342900" lvl="0" indent="-342900">
              <a:lnSpc>
                <a:spcPct val="115000"/>
              </a:lnSpc>
              <a:spcAft>
                <a:spcPts val="0"/>
              </a:spcAft>
              <a:buFont typeface="+mj-lt"/>
              <a:buAutoNum type="arabicPeriod"/>
              <a:tabLst>
                <a:tab pos="2055495" algn="l"/>
              </a:tabLst>
            </a:pPr>
            <a:r>
              <a:rPr lang="en-US" dirty="0" smtClean="0">
                <a:latin typeface="Georgia"/>
                <a:ea typeface="Calibri"/>
                <a:cs typeface="Times New Roman"/>
              </a:rPr>
              <a:t>Redtapism</a:t>
            </a:r>
            <a:endParaRPr lang="en-IN" sz="2400" dirty="0">
              <a:latin typeface="Calibri"/>
              <a:ea typeface="Calibri"/>
              <a:cs typeface="Times New Roman"/>
            </a:endParaRPr>
          </a:p>
          <a:p>
            <a:pPr marL="342900" lvl="0" indent="-342900">
              <a:lnSpc>
                <a:spcPct val="115000"/>
              </a:lnSpc>
              <a:spcAft>
                <a:spcPts val="0"/>
              </a:spcAft>
              <a:buFont typeface="+mj-lt"/>
              <a:buAutoNum type="arabicPeriod"/>
              <a:tabLst>
                <a:tab pos="2055495" algn="l"/>
              </a:tabLst>
            </a:pPr>
            <a:r>
              <a:rPr lang="en-US" dirty="0">
                <a:latin typeface="Georgia"/>
                <a:ea typeface="Calibri"/>
                <a:cs typeface="Times New Roman"/>
              </a:rPr>
              <a:t>Lack of competent workers</a:t>
            </a:r>
            <a:endParaRPr lang="en-IN" sz="2400" dirty="0">
              <a:latin typeface="Calibri"/>
              <a:ea typeface="Calibri"/>
              <a:cs typeface="Times New Roman"/>
            </a:endParaRPr>
          </a:p>
          <a:p>
            <a:pPr marL="342900" lvl="0" indent="-342900">
              <a:lnSpc>
                <a:spcPct val="115000"/>
              </a:lnSpc>
              <a:spcAft>
                <a:spcPts val="0"/>
              </a:spcAft>
              <a:buFont typeface="+mj-lt"/>
              <a:buAutoNum type="arabicPeriod"/>
              <a:tabLst>
                <a:tab pos="2055495" algn="l"/>
              </a:tabLst>
            </a:pPr>
            <a:r>
              <a:rPr lang="en-US" dirty="0">
                <a:latin typeface="Georgia"/>
                <a:ea typeface="Calibri"/>
                <a:cs typeface="Times New Roman"/>
              </a:rPr>
              <a:t>Political evils</a:t>
            </a:r>
            <a:endParaRPr lang="en-IN" sz="2400" dirty="0">
              <a:latin typeface="Calibri"/>
              <a:ea typeface="Calibri"/>
              <a:cs typeface="Times New Roman"/>
            </a:endParaRPr>
          </a:p>
          <a:p>
            <a:pPr marL="342900" lvl="0" indent="-342900">
              <a:lnSpc>
                <a:spcPct val="115000"/>
              </a:lnSpc>
              <a:spcAft>
                <a:spcPts val="0"/>
              </a:spcAft>
              <a:buFont typeface="+mj-lt"/>
              <a:buAutoNum type="arabicPeriod"/>
              <a:tabLst>
                <a:tab pos="2055495" algn="l"/>
              </a:tabLst>
            </a:pPr>
            <a:r>
              <a:rPr lang="en-US" dirty="0">
                <a:latin typeface="Georgia"/>
                <a:ea typeface="Calibri"/>
                <a:cs typeface="Times New Roman"/>
              </a:rPr>
              <a:t>Lack of competition</a:t>
            </a:r>
            <a:endParaRPr lang="en-IN" sz="2400" dirty="0">
              <a:latin typeface="Calibri"/>
              <a:ea typeface="Calibri"/>
              <a:cs typeface="Times New Roman"/>
            </a:endParaRPr>
          </a:p>
          <a:p>
            <a:endParaRPr lang="en-IN" dirty="0"/>
          </a:p>
        </p:txBody>
      </p:sp>
    </p:spTree>
    <p:extLst>
      <p:ext uri="{BB962C8B-B14F-4D97-AF65-F5344CB8AC3E}">
        <p14:creationId xmlns:p14="http://schemas.microsoft.com/office/powerpoint/2010/main" xmlns="" val="429085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arn(inVertic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arn(inVertical)">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barn(inVertical)">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barn(inVertical)">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barn(inVertical)">
                                      <p:cBhvr>
                                        <p:cTn id="7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63688" y="332656"/>
            <a:ext cx="7128792" cy="6192688"/>
          </a:xfrm>
        </p:spPr>
        <p:txBody>
          <a:bodyPr>
            <a:normAutofit lnSpcReduction="10000"/>
          </a:bodyPr>
          <a:lstStyle/>
          <a:p>
            <a:pPr algn="ctr">
              <a:lnSpc>
                <a:spcPct val="115000"/>
              </a:lnSpc>
              <a:spcAft>
                <a:spcPts val="0"/>
              </a:spcAft>
              <a:tabLst>
                <a:tab pos="2055495" algn="l"/>
              </a:tabLst>
            </a:pPr>
            <a:r>
              <a:rPr lang="en-US" sz="2800" dirty="0" smtClean="0">
                <a:solidFill>
                  <a:srgbClr val="FF0000"/>
                </a:solidFill>
                <a:latin typeface="Times New Roman" panose="02020603050405020304" pitchFamily="18" charset="0"/>
                <a:ea typeface="Calibri"/>
                <a:cs typeface="Times New Roman" panose="02020603050405020304" pitchFamily="18" charset="0"/>
              </a:rPr>
              <a:t>B. Statutory/public </a:t>
            </a:r>
            <a:r>
              <a:rPr lang="en-US" sz="2800" dirty="0">
                <a:solidFill>
                  <a:srgbClr val="FF0000"/>
                </a:solidFill>
                <a:latin typeface="Times New Roman" panose="02020603050405020304" pitchFamily="18" charset="0"/>
                <a:ea typeface="Calibri"/>
                <a:cs typeface="Times New Roman" panose="02020603050405020304" pitchFamily="18" charset="0"/>
              </a:rPr>
              <a:t>corporations:</a:t>
            </a:r>
            <a:endParaRPr lang="en-IN" sz="2800" dirty="0">
              <a:solidFill>
                <a:srgbClr val="FF0000"/>
              </a:solidFill>
              <a:latin typeface="Times New Roman" panose="02020603050405020304" pitchFamily="18" charset="0"/>
              <a:ea typeface="Calibri"/>
              <a:cs typeface="Times New Roman" panose="02020603050405020304" pitchFamily="18" charset="0"/>
            </a:endParaRPr>
          </a:p>
          <a:p>
            <a:pPr algn="just">
              <a:lnSpc>
                <a:spcPct val="115000"/>
              </a:lnSpc>
              <a:spcAft>
                <a:spcPts val="0"/>
              </a:spcAft>
              <a:tabLst>
                <a:tab pos="2055495" algn="l"/>
              </a:tabLst>
            </a:pPr>
            <a:r>
              <a:rPr lang="en-US" dirty="0">
                <a:latin typeface="Georgia"/>
                <a:ea typeface="Calibri"/>
                <a:cs typeface="Times New Roman"/>
              </a:rPr>
              <a:t> Public corporations are formed by the special act of parliament or legislative assemblies. Their existence is separate from the government. This is why, these corporations are called autonomous bodies. Though these corporations are independent in financial matters, even then they remain under the control of government.</a:t>
            </a:r>
            <a:endParaRPr lang="en-IN" sz="2400" dirty="0">
              <a:latin typeface="Calibri"/>
              <a:ea typeface="Calibri"/>
              <a:cs typeface="Times New Roman"/>
            </a:endParaRPr>
          </a:p>
          <a:p>
            <a:pPr algn="just">
              <a:lnSpc>
                <a:spcPct val="115000"/>
              </a:lnSpc>
              <a:spcAft>
                <a:spcPts val="0"/>
              </a:spcAft>
              <a:tabLst>
                <a:tab pos="2055495" algn="l"/>
              </a:tabLst>
            </a:pPr>
            <a:r>
              <a:rPr lang="en-US" dirty="0">
                <a:latin typeface="Georgia"/>
                <a:ea typeface="Calibri"/>
                <a:cs typeface="Times New Roman"/>
              </a:rPr>
              <a:t>According to Morrison, “public corporation is a combination of public ownership, public accountability and business management for public end</a:t>
            </a:r>
            <a:r>
              <a:rPr lang="en-US" dirty="0" smtClean="0">
                <a:latin typeface="Georgia"/>
                <a:ea typeface="Calibri"/>
                <a:cs typeface="Times New Roman"/>
              </a:rPr>
              <a:t>”.</a:t>
            </a:r>
            <a:endParaRPr lang="en-IN" sz="2400" dirty="0" smtClean="0">
              <a:latin typeface="Calibri"/>
              <a:ea typeface="Calibri"/>
              <a:cs typeface="Times New Roman"/>
            </a:endParaRPr>
          </a:p>
          <a:p>
            <a:pPr algn="just">
              <a:lnSpc>
                <a:spcPct val="115000"/>
              </a:lnSpc>
              <a:spcAft>
                <a:spcPts val="0"/>
              </a:spcAft>
              <a:tabLst>
                <a:tab pos="2055495" algn="l"/>
              </a:tabLst>
            </a:pPr>
            <a:r>
              <a:rPr lang="en-US" dirty="0" smtClean="0">
                <a:solidFill>
                  <a:srgbClr val="FF0000"/>
                </a:solidFill>
                <a:latin typeface="Georgia"/>
                <a:ea typeface="Calibri"/>
                <a:cs typeface="Times New Roman"/>
              </a:rPr>
              <a:t>Features</a:t>
            </a:r>
            <a:r>
              <a:rPr lang="en-US" dirty="0">
                <a:solidFill>
                  <a:srgbClr val="FF0000"/>
                </a:solidFill>
                <a:latin typeface="Georgia"/>
                <a:ea typeface="Calibri"/>
                <a:cs typeface="Times New Roman"/>
              </a:rPr>
              <a:t>:</a:t>
            </a:r>
            <a:endParaRPr lang="en-IN" sz="2400" dirty="0">
              <a:solidFill>
                <a:srgbClr val="FF0000"/>
              </a:solidFill>
              <a:latin typeface="Calibri"/>
              <a:ea typeface="Calibri"/>
              <a:cs typeface="Times New Roman"/>
            </a:endParaRPr>
          </a:p>
          <a:p>
            <a:pPr marL="342900" lvl="0" indent="-342900" algn="just">
              <a:lnSpc>
                <a:spcPct val="115000"/>
              </a:lnSpc>
              <a:spcAft>
                <a:spcPts val="0"/>
              </a:spcAft>
              <a:buFont typeface="+mj-lt"/>
              <a:buAutoNum type="arabicPeriod"/>
              <a:tabLst>
                <a:tab pos="2055495" algn="l"/>
              </a:tabLst>
            </a:pPr>
            <a:r>
              <a:rPr lang="en-US" dirty="0">
                <a:latin typeface="Georgia"/>
                <a:ea typeface="Calibri"/>
                <a:cs typeface="Times New Roman"/>
              </a:rPr>
              <a:t>Created by parliament/state legislature</a:t>
            </a:r>
            <a:endParaRPr lang="en-IN" sz="2400" dirty="0">
              <a:latin typeface="Calibri"/>
              <a:ea typeface="Calibri"/>
              <a:cs typeface="Times New Roman"/>
            </a:endParaRPr>
          </a:p>
          <a:p>
            <a:pPr marL="342900" lvl="0" indent="-342900" algn="just">
              <a:lnSpc>
                <a:spcPct val="115000"/>
              </a:lnSpc>
              <a:spcAft>
                <a:spcPts val="0"/>
              </a:spcAft>
              <a:buFont typeface="+mj-lt"/>
              <a:buAutoNum type="arabicPeriod"/>
              <a:tabLst>
                <a:tab pos="2055495" algn="l"/>
              </a:tabLst>
            </a:pPr>
            <a:r>
              <a:rPr lang="en-US" dirty="0">
                <a:latin typeface="Georgia"/>
                <a:ea typeface="Calibri"/>
                <a:cs typeface="Times New Roman"/>
              </a:rPr>
              <a:t>Separate entity</a:t>
            </a:r>
            <a:endParaRPr lang="en-IN" sz="2400" dirty="0">
              <a:latin typeface="Calibri"/>
              <a:ea typeface="Calibri"/>
              <a:cs typeface="Times New Roman"/>
            </a:endParaRPr>
          </a:p>
          <a:p>
            <a:pPr marL="342900" lvl="0" indent="-342900" algn="just">
              <a:lnSpc>
                <a:spcPct val="115000"/>
              </a:lnSpc>
              <a:spcAft>
                <a:spcPts val="0"/>
              </a:spcAft>
              <a:buFont typeface="+mj-lt"/>
              <a:buAutoNum type="arabicPeriod"/>
              <a:tabLst>
                <a:tab pos="2055495" algn="l"/>
              </a:tabLst>
            </a:pPr>
            <a:r>
              <a:rPr lang="en-US" dirty="0">
                <a:latin typeface="Georgia"/>
                <a:ea typeface="Calibri"/>
                <a:cs typeface="Times New Roman"/>
              </a:rPr>
              <a:t>Government control</a:t>
            </a:r>
            <a:endParaRPr lang="en-IN" sz="2400" dirty="0">
              <a:latin typeface="Calibri"/>
              <a:ea typeface="Calibri"/>
              <a:cs typeface="Times New Roman"/>
            </a:endParaRPr>
          </a:p>
          <a:p>
            <a:pPr marL="342900" lvl="0" indent="-342900" algn="just">
              <a:lnSpc>
                <a:spcPct val="115000"/>
              </a:lnSpc>
              <a:spcAft>
                <a:spcPts val="0"/>
              </a:spcAft>
              <a:buFont typeface="+mj-lt"/>
              <a:buAutoNum type="arabicPeriod"/>
              <a:tabLst>
                <a:tab pos="2055495" algn="l"/>
              </a:tabLst>
            </a:pPr>
            <a:r>
              <a:rPr lang="en-US" dirty="0">
                <a:latin typeface="Georgia"/>
                <a:ea typeface="Calibri"/>
                <a:cs typeface="Times New Roman"/>
              </a:rPr>
              <a:t>Appointment of employees</a:t>
            </a:r>
            <a:endParaRPr lang="en-IN" sz="2400" dirty="0">
              <a:latin typeface="Calibri"/>
              <a:ea typeface="Calibri"/>
              <a:cs typeface="Times New Roman"/>
            </a:endParaRPr>
          </a:p>
          <a:p>
            <a:pPr marL="342900" lvl="0" indent="-342900" algn="just">
              <a:lnSpc>
                <a:spcPct val="115000"/>
              </a:lnSpc>
              <a:spcAft>
                <a:spcPts val="0"/>
              </a:spcAft>
              <a:buFont typeface="+mj-lt"/>
              <a:buAutoNum type="arabicPeriod"/>
              <a:tabLst>
                <a:tab pos="2055495" algn="l"/>
              </a:tabLst>
            </a:pPr>
            <a:r>
              <a:rPr lang="en-US" dirty="0">
                <a:latin typeface="Georgia"/>
                <a:ea typeface="Calibri"/>
                <a:cs typeface="Times New Roman"/>
              </a:rPr>
              <a:t>Free from government budgeting</a:t>
            </a:r>
            <a:endParaRPr lang="en-IN" sz="2400" dirty="0">
              <a:latin typeface="Calibri"/>
              <a:ea typeface="Calibri"/>
              <a:cs typeface="Times New Roman"/>
            </a:endParaRPr>
          </a:p>
          <a:p>
            <a:pPr marL="342900" lvl="0" indent="-342900" algn="just">
              <a:lnSpc>
                <a:spcPct val="115000"/>
              </a:lnSpc>
              <a:spcAft>
                <a:spcPts val="0"/>
              </a:spcAft>
              <a:buFont typeface="+mj-lt"/>
              <a:buAutoNum type="arabicPeriod"/>
              <a:tabLst>
                <a:tab pos="2055495" algn="l"/>
              </a:tabLst>
            </a:pPr>
            <a:r>
              <a:rPr lang="en-US" dirty="0">
                <a:latin typeface="Georgia"/>
                <a:ea typeface="Calibri"/>
                <a:cs typeface="Times New Roman"/>
              </a:rPr>
              <a:t>Managed by board of directors</a:t>
            </a:r>
            <a:endParaRPr lang="en-IN" sz="2400" dirty="0">
              <a:latin typeface="Calibri"/>
              <a:ea typeface="Calibri"/>
              <a:cs typeface="Times New Roman"/>
            </a:endParaRPr>
          </a:p>
          <a:p>
            <a:endParaRPr lang="en-IN" dirty="0"/>
          </a:p>
        </p:txBody>
      </p:sp>
    </p:spTree>
    <p:extLst>
      <p:ext uri="{BB962C8B-B14F-4D97-AF65-F5344CB8AC3E}">
        <p14:creationId xmlns:p14="http://schemas.microsoft.com/office/powerpoint/2010/main" xmlns="" val="259882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63688" y="404664"/>
            <a:ext cx="7056784" cy="6048672"/>
          </a:xfrm>
        </p:spPr>
        <p:txBody>
          <a:bodyPr/>
          <a:lstStyle/>
          <a:p>
            <a:pPr>
              <a:lnSpc>
                <a:spcPct val="115000"/>
              </a:lnSpc>
              <a:spcAft>
                <a:spcPts val="0"/>
              </a:spcAft>
              <a:tabLst>
                <a:tab pos="2055495" algn="l"/>
              </a:tabLst>
            </a:pPr>
            <a:r>
              <a:rPr lang="en-US" dirty="0">
                <a:solidFill>
                  <a:srgbClr val="FF0000"/>
                </a:solidFill>
                <a:latin typeface="Georgia"/>
                <a:ea typeface="Calibri"/>
                <a:cs typeface="Times New Roman"/>
              </a:rPr>
              <a:t>Advantages:</a:t>
            </a:r>
            <a:endParaRPr lang="en-IN" sz="2400" dirty="0">
              <a:solidFill>
                <a:srgbClr val="FF0000"/>
              </a:solidFill>
              <a:latin typeface="Calibri"/>
              <a:ea typeface="Calibri"/>
              <a:cs typeface="Times New Roman"/>
            </a:endParaRPr>
          </a:p>
          <a:p>
            <a:pPr marL="342900" lvl="0" indent="-342900">
              <a:lnSpc>
                <a:spcPct val="115000"/>
              </a:lnSpc>
              <a:spcAft>
                <a:spcPts val="0"/>
              </a:spcAft>
              <a:buFont typeface="+mj-lt"/>
              <a:buAutoNum type="arabicPeriod"/>
              <a:tabLst>
                <a:tab pos="2055495" algn="l"/>
              </a:tabLst>
            </a:pPr>
            <a:r>
              <a:rPr lang="en-US" dirty="0">
                <a:latin typeface="Georgia"/>
                <a:ea typeface="Calibri"/>
                <a:cs typeface="Times New Roman"/>
              </a:rPr>
              <a:t>Free from government control</a:t>
            </a:r>
            <a:endParaRPr lang="en-IN" sz="2400" dirty="0">
              <a:latin typeface="Calibri"/>
              <a:ea typeface="Calibri"/>
              <a:cs typeface="Times New Roman"/>
            </a:endParaRPr>
          </a:p>
          <a:p>
            <a:pPr marL="342900" lvl="0" indent="-342900">
              <a:lnSpc>
                <a:spcPct val="115000"/>
              </a:lnSpc>
              <a:spcAft>
                <a:spcPts val="0"/>
              </a:spcAft>
              <a:buFont typeface="+mj-lt"/>
              <a:buAutoNum type="arabicPeriod"/>
              <a:tabLst>
                <a:tab pos="2055495" algn="l"/>
              </a:tabLst>
            </a:pPr>
            <a:r>
              <a:rPr lang="en-US" dirty="0">
                <a:latin typeface="Georgia"/>
                <a:ea typeface="Calibri"/>
                <a:cs typeface="Times New Roman"/>
              </a:rPr>
              <a:t>Service motive</a:t>
            </a:r>
            <a:endParaRPr lang="en-IN" sz="2400" dirty="0">
              <a:latin typeface="Calibri"/>
              <a:ea typeface="Calibri"/>
              <a:cs typeface="Times New Roman"/>
            </a:endParaRPr>
          </a:p>
          <a:p>
            <a:pPr marL="342900" lvl="0" indent="-342900">
              <a:lnSpc>
                <a:spcPct val="115000"/>
              </a:lnSpc>
              <a:spcAft>
                <a:spcPts val="0"/>
              </a:spcAft>
              <a:buFont typeface="+mj-lt"/>
              <a:buAutoNum type="arabicPeriod"/>
              <a:tabLst>
                <a:tab pos="2055495" algn="l"/>
              </a:tabLst>
            </a:pPr>
            <a:r>
              <a:rPr lang="en-US" dirty="0">
                <a:latin typeface="Georgia"/>
                <a:ea typeface="Calibri"/>
                <a:cs typeface="Times New Roman"/>
              </a:rPr>
              <a:t>Independent decision</a:t>
            </a:r>
            <a:endParaRPr lang="en-IN" sz="2400" dirty="0">
              <a:latin typeface="Calibri"/>
              <a:ea typeface="Calibri"/>
              <a:cs typeface="Times New Roman"/>
            </a:endParaRPr>
          </a:p>
          <a:p>
            <a:pPr marL="342900" lvl="0" indent="-342900">
              <a:lnSpc>
                <a:spcPct val="115000"/>
              </a:lnSpc>
              <a:spcAft>
                <a:spcPts val="0"/>
              </a:spcAft>
              <a:buFont typeface="+mj-lt"/>
              <a:buAutoNum type="arabicPeriod"/>
              <a:tabLst>
                <a:tab pos="2055495" algn="l"/>
              </a:tabLst>
            </a:pPr>
            <a:r>
              <a:rPr lang="en-US" dirty="0">
                <a:latin typeface="Georgia"/>
                <a:ea typeface="Calibri"/>
                <a:cs typeface="Times New Roman"/>
              </a:rPr>
              <a:t>Efficient management</a:t>
            </a:r>
            <a:endParaRPr lang="en-IN" sz="2400" dirty="0">
              <a:latin typeface="Calibri"/>
              <a:ea typeface="Calibri"/>
              <a:cs typeface="Times New Roman"/>
            </a:endParaRPr>
          </a:p>
          <a:p>
            <a:pPr marL="342900" lvl="0" indent="-342900">
              <a:lnSpc>
                <a:spcPct val="115000"/>
              </a:lnSpc>
              <a:spcAft>
                <a:spcPts val="0"/>
              </a:spcAft>
              <a:buFont typeface="+mj-lt"/>
              <a:buAutoNum type="arabicPeriod"/>
              <a:tabLst>
                <a:tab pos="2055495" algn="l"/>
              </a:tabLst>
            </a:pPr>
            <a:r>
              <a:rPr lang="en-US" dirty="0">
                <a:latin typeface="Georgia"/>
                <a:ea typeface="Calibri"/>
                <a:cs typeface="Times New Roman"/>
              </a:rPr>
              <a:t>Economic self independence</a:t>
            </a:r>
            <a:endParaRPr lang="en-IN" sz="2400" dirty="0">
              <a:latin typeface="Calibri"/>
              <a:ea typeface="Calibri"/>
              <a:cs typeface="Times New Roman"/>
            </a:endParaRPr>
          </a:p>
          <a:p>
            <a:pPr>
              <a:lnSpc>
                <a:spcPct val="115000"/>
              </a:lnSpc>
              <a:spcAft>
                <a:spcPts val="0"/>
              </a:spcAft>
              <a:tabLst>
                <a:tab pos="2055495" algn="l"/>
              </a:tabLst>
            </a:pPr>
            <a:r>
              <a:rPr lang="en-US" dirty="0">
                <a:solidFill>
                  <a:srgbClr val="FF0000"/>
                </a:solidFill>
                <a:latin typeface="Georgia"/>
                <a:ea typeface="Calibri"/>
                <a:cs typeface="Times New Roman"/>
              </a:rPr>
              <a:t>Disadvantages:</a:t>
            </a:r>
            <a:endParaRPr lang="en-IN" sz="2400" dirty="0">
              <a:solidFill>
                <a:srgbClr val="FF0000"/>
              </a:solidFill>
              <a:latin typeface="Calibri"/>
              <a:ea typeface="Calibri"/>
              <a:cs typeface="Times New Roman"/>
            </a:endParaRPr>
          </a:p>
          <a:p>
            <a:pPr marL="342900" lvl="0" indent="-342900">
              <a:lnSpc>
                <a:spcPct val="115000"/>
              </a:lnSpc>
              <a:spcAft>
                <a:spcPts val="0"/>
              </a:spcAft>
              <a:buFont typeface="+mj-lt"/>
              <a:buAutoNum type="arabicPeriod"/>
              <a:tabLst>
                <a:tab pos="2055495" algn="l"/>
              </a:tabLst>
            </a:pPr>
            <a:r>
              <a:rPr lang="en-US" dirty="0" smtClean="0">
                <a:latin typeface="Georgia"/>
                <a:ea typeface="Calibri"/>
                <a:cs typeface="Times New Roman"/>
              </a:rPr>
              <a:t>Redtapism</a:t>
            </a:r>
            <a:endParaRPr lang="en-IN" sz="2400" dirty="0">
              <a:latin typeface="Calibri"/>
              <a:ea typeface="Calibri"/>
              <a:cs typeface="Times New Roman"/>
            </a:endParaRPr>
          </a:p>
          <a:p>
            <a:pPr marL="342900" lvl="0" indent="-342900">
              <a:lnSpc>
                <a:spcPct val="115000"/>
              </a:lnSpc>
              <a:spcAft>
                <a:spcPts val="0"/>
              </a:spcAft>
              <a:buFont typeface="+mj-lt"/>
              <a:buAutoNum type="arabicPeriod"/>
              <a:tabLst>
                <a:tab pos="2055495" algn="l"/>
              </a:tabLst>
            </a:pPr>
            <a:r>
              <a:rPr lang="en-US" dirty="0" smtClean="0">
                <a:latin typeface="Georgia"/>
                <a:ea typeface="Calibri"/>
                <a:cs typeface="Times New Roman"/>
              </a:rPr>
              <a:t>Continued political interference: the autonomy is on paper only and in reality the continued.</a:t>
            </a:r>
          </a:p>
          <a:p>
            <a:pPr marL="342900" lvl="0" indent="-342900">
              <a:lnSpc>
                <a:spcPct val="115000"/>
              </a:lnSpc>
              <a:spcAft>
                <a:spcPts val="0"/>
              </a:spcAft>
              <a:buFont typeface="+mj-lt"/>
              <a:buAutoNum type="arabicPeriod"/>
              <a:tabLst>
                <a:tab pos="2055495" algn="l"/>
              </a:tabLst>
            </a:pPr>
            <a:r>
              <a:rPr lang="en-US" dirty="0" smtClean="0">
                <a:latin typeface="Georgia" panose="02040502050405020303" pitchFamily="18" charset="0"/>
                <a:ea typeface="Calibri"/>
                <a:cs typeface="Times New Roman"/>
              </a:rPr>
              <a:t>Misuse of power: in some cases, the greater autonomy leads to misuses of power.</a:t>
            </a:r>
            <a:endParaRPr lang="en-IN" dirty="0">
              <a:latin typeface="Georgia" panose="02040502050405020303" pitchFamily="18" charset="0"/>
              <a:ea typeface="Calibri"/>
              <a:cs typeface="Times New Roman"/>
            </a:endParaRPr>
          </a:p>
          <a:p>
            <a:pPr marL="342900" lvl="0" indent="-342900">
              <a:lnSpc>
                <a:spcPct val="115000"/>
              </a:lnSpc>
              <a:spcAft>
                <a:spcPts val="0"/>
              </a:spcAft>
              <a:buFont typeface="+mj-lt"/>
              <a:buAutoNum type="arabicPeriod"/>
              <a:tabLst>
                <a:tab pos="2055495" algn="l"/>
              </a:tabLst>
            </a:pPr>
            <a:r>
              <a:rPr lang="en-US" dirty="0">
                <a:latin typeface="Georgia"/>
                <a:ea typeface="Calibri"/>
                <a:cs typeface="Times New Roman"/>
              </a:rPr>
              <a:t>Inefficient management</a:t>
            </a:r>
            <a:endParaRPr lang="en-IN" sz="2400" dirty="0">
              <a:latin typeface="Calibri"/>
              <a:ea typeface="Calibri"/>
              <a:cs typeface="Times New Roman"/>
            </a:endParaRPr>
          </a:p>
          <a:p>
            <a:pPr marL="342900" lvl="0" indent="-342900">
              <a:lnSpc>
                <a:spcPct val="115000"/>
              </a:lnSpc>
              <a:spcAft>
                <a:spcPts val="0"/>
              </a:spcAft>
              <a:buFont typeface="+mj-lt"/>
              <a:buAutoNum type="arabicPeriod"/>
              <a:tabLst>
                <a:tab pos="2055495" algn="l"/>
              </a:tabLst>
            </a:pPr>
            <a:r>
              <a:rPr lang="en-US" dirty="0">
                <a:latin typeface="Georgia"/>
                <a:ea typeface="Calibri"/>
                <a:cs typeface="Times New Roman"/>
              </a:rPr>
              <a:t>Danger of monopoly</a:t>
            </a:r>
            <a:endParaRPr lang="en-IN" sz="2400" dirty="0">
              <a:latin typeface="Calibri"/>
              <a:ea typeface="Calibri"/>
              <a:cs typeface="Times New Roman"/>
            </a:endParaRPr>
          </a:p>
          <a:p>
            <a:endParaRPr lang="en-IN" dirty="0"/>
          </a:p>
        </p:txBody>
      </p:sp>
    </p:spTree>
    <p:extLst>
      <p:ext uri="{BB962C8B-B14F-4D97-AF65-F5344CB8AC3E}">
        <p14:creationId xmlns:p14="http://schemas.microsoft.com/office/powerpoint/2010/main" xmlns="" val="378838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arn(inVertic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arn(inVertical)">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63688" y="332656"/>
            <a:ext cx="7227912" cy="6372944"/>
          </a:xfrm>
        </p:spPr>
        <p:txBody>
          <a:bodyPr>
            <a:normAutofit fontScale="85000" lnSpcReduction="10000"/>
          </a:bodyPr>
          <a:lstStyle/>
          <a:p>
            <a:pPr algn="ctr">
              <a:lnSpc>
                <a:spcPct val="115000"/>
              </a:lnSpc>
              <a:spcAft>
                <a:spcPts val="0"/>
              </a:spcAft>
              <a:tabLst>
                <a:tab pos="2055495" algn="l"/>
              </a:tabLst>
            </a:pPr>
            <a:r>
              <a:rPr lang="en-US" sz="2800" dirty="0" smtClean="0">
                <a:solidFill>
                  <a:srgbClr val="FF0000"/>
                </a:solidFill>
                <a:latin typeface="Times New Roman" pitchFamily="18" charset="0"/>
                <a:ea typeface="Calibri"/>
                <a:cs typeface="Times New Roman" pitchFamily="18" charset="0"/>
              </a:rPr>
              <a:t>C. Government </a:t>
            </a:r>
            <a:r>
              <a:rPr lang="en-US" sz="2800" dirty="0">
                <a:solidFill>
                  <a:srgbClr val="FF0000"/>
                </a:solidFill>
                <a:latin typeface="Times New Roman" pitchFamily="18" charset="0"/>
                <a:ea typeface="Calibri"/>
                <a:cs typeface="Times New Roman" pitchFamily="18" charset="0"/>
              </a:rPr>
              <a:t>Company:</a:t>
            </a:r>
            <a:endParaRPr lang="en-IN" sz="2800" dirty="0">
              <a:solidFill>
                <a:srgbClr val="FF0000"/>
              </a:solidFill>
              <a:latin typeface="Times New Roman" pitchFamily="18" charset="0"/>
              <a:ea typeface="Calibri"/>
              <a:cs typeface="Times New Roman" pitchFamily="18" charset="0"/>
            </a:endParaRPr>
          </a:p>
          <a:p>
            <a:pPr algn="just">
              <a:lnSpc>
                <a:spcPct val="115000"/>
              </a:lnSpc>
              <a:spcAft>
                <a:spcPts val="0"/>
              </a:spcAft>
              <a:tabLst>
                <a:tab pos="2055495" algn="l"/>
              </a:tabLst>
            </a:pPr>
            <a:r>
              <a:rPr lang="en-US" dirty="0" smtClean="0">
                <a:latin typeface="Times New Roman" pitchFamily="18" charset="0"/>
                <a:ea typeface="Calibri"/>
                <a:cs typeface="Times New Roman" pitchFamily="18" charset="0"/>
              </a:rPr>
              <a:t>A company owned by state or central government is called government company. </a:t>
            </a:r>
          </a:p>
          <a:p>
            <a:pPr algn="just">
              <a:lnSpc>
                <a:spcPct val="115000"/>
              </a:lnSpc>
              <a:spcAft>
                <a:spcPts val="0"/>
              </a:spcAft>
              <a:tabLst>
                <a:tab pos="2055495" algn="l"/>
              </a:tabLst>
            </a:pPr>
            <a:r>
              <a:rPr lang="en-US" dirty="0" smtClean="0">
                <a:latin typeface="Times New Roman" pitchFamily="18" charset="0"/>
                <a:ea typeface="Calibri"/>
                <a:cs typeface="Times New Roman" pitchFamily="18" charset="0"/>
              </a:rPr>
              <a:t>Either whole of the capital or majority of the shares are owned by the government. </a:t>
            </a:r>
          </a:p>
          <a:p>
            <a:pPr algn="just">
              <a:lnSpc>
                <a:spcPct val="115000"/>
              </a:lnSpc>
              <a:spcAft>
                <a:spcPts val="0"/>
              </a:spcAft>
              <a:tabLst>
                <a:tab pos="2055495" algn="l"/>
              </a:tabLst>
            </a:pPr>
            <a:r>
              <a:rPr lang="en-US" dirty="0" smtClean="0">
                <a:latin typeface="Times New Roman" pitchFamily="18" charset="0"/>
                <a:ea typeface="Calibri"/>
                <a:cs typeface="Times New Roman" pitchFamily="18" charset="0"/>
              </a:rPr>
              <a:t>In some cases private investment is also encouraged, but at </a:t>
            </a:r>
            <a:r>
              <a:rPr lang="en-US" dirty="0">
                <a:latin typeface="Times New Roman" pitchFamily="18" charset="0"/>
                <a:ea typeface="Calibri"/>
                <a:cs typeface="Times New Roman" pitchFamily="18" charset="0"/>
              </a:rPr>
              <a:t>least 51% of the paid up share capital is held by the </a:t>
            </a:r>
            <a:r>
              <a:rPr lang="en-US" dirty="0" smtClean="0">
                <a:latin typeface="Times New Roman" pitchFamily="18" charset="0"/>
                <a:ea typeface="Calibri"/>
                <a:cs typeface="Times New Roman" pitchFamily="18" charset="0"/>
              </a:rPr>
              <a:t>government. </a:t>
            </a:r>
          </a:p>
          <a:p>
            <a:pPr algn="just">
              <a:lnSpc>
                <a:spcPct val="115000"/>
              </a:lnSpc>
              <a:spcAft>
                <a:spcPts val="0"/>
              </a:spcAft>
              <a:tabLst>
                <a:tab pos="2055495" algn="l"/>
              </a:tabLst>
            </a:pPr>
            <a:r>
              <a:rPr lang="en-US" dirty="0" smtClean="0">
                <a:latin typeface="Times New Roman" pitchFamily="18" charset="0"/>
                <a:ea typeface="Calibri"/>
                <a:cs typeface="Times New Roman" pitchFamily="18" charset="0"/>
              </a:rPr>
              <a:t>Shares </a:t>
            </a:r>
            <a:r>
              <a:rPr lang="en-US" dirty="0">
                <a:latin typeface="Times New Roman" pitchFamily="18" charset="0"/>
                <a:ea typeface="Calibri"/>
                <a:cs typeface="Times New Roman" pitchFamily="18" charset="0"/>
              </a:rPr>
              <a:t>may be held by the central government or state government jointly or individually. </a:t>
            </a:r>
            <a:endParaRPr lang="en-IN" sz="2400" dirty="0">
              <a:latin typeface="Times New Roman" pitchFamily="18" charset="0"/>
              <a:ea typeface="Calibri"/>
              <a:cs typeface="Times New Roman" pitchFamily="18" charset="0"/>
            </a:endParaRPr>
          </a:p>
          <a:p>
            <a:pPr algn="just">
              <a:lnSpc>
                <a:spcPct val="115000"/>
              </a:lnSpc>
              <a:spcAft>
                <a:spcPts val="0"/>
              </a:spcAft>
              <a:tabLst>
                <a:tab pos="2055495" algn="l"/>
              </a:tabLst>
            </a:pPr>
            <a:r>
              <a:rPr lang="en-US" dirty="0" smtClean="0">
                <a:latin typeface="Times New Roman" pitchFamily="18" charset="0"/>
                <a:ea typeface="Calibri"/>
                <a:cs typeface="Times New Roman" pitchFamily="18" charset="0"/>
              </a:rPr>
              <a:t>This type of organization is managed by elected board of directors which may include private individuals.  </a:t>
            </a:r>
          </a:p>
          <a:p>
            <a:pPr algn="just">
              <a:lnSpc>
                <a:spcPct val="115000"/>
              </a:lnSpc>
              <a:spcAft>
                <a:spcPts val="0"/>
              </a:spcAft>
              <a:tabLst>
                <a:tab pos="2055495" algn="l"/>
              </a:tabLst>
            </a:pPr>
            <a:r>
              <a:rPr lang="en-US" dirty="0" smtClean="0">
                <a:latin typeface="Times New Roman" pitchFamily="18" charset="0"/>
                <a:ea typeface="Calibri"/>
                <a:cs typeface="Times New Roman" pitchFamily="18" charset="0"/>
              </a:rPr>
              <a:t>These are accountable for its working to the concerned ministry or department and its annual report is required to be placed every year on the table of parliament or legislature.</a:t>
            </a:r>
            <a:endParaRPr lang="en-IN" sz="2400" dirty="0">
              <a:latin typeface="Times New Roman" pitchFamily="18" charset="0"/>
              <a:ea typeface="Calibri"/>
              <a:cs typeface="Times New Roman" pitchFamily="18" charset="0"/>
            </a:endParaRPr>
          </a:p>
          <a:p>
            <a:pPr algn="just">
              <a:lnSpc>
                <a:spcPct val="115000"/>
              </a:lnSpc>
              <a:spcAft>
                <a:spcPts val="0"/>
              </a:spcAft>
              <a:tabLst>
                <a:tab pos="2055495" algn="l"/>
              </a:tabLst>
            </a:pPr>
            <a:r>
              <a:rPr lang="en-US" dirty="0">
                <a:solidFill>
                  <a:srgbClr val="FF0000"/>
                </a:solidFill>
                <a:latin typeface="Times New Roman" pitchFamily="18" charset="0"/>
                <a:ea typeface="Calibri"/>
                <a:cs typeface="Times New Roman" pitchFamily="18" charset="0"/>
              </a:rPr>
              <a:t>Examples of government companies:</a:t>
            </a:r>
            <a:endParaRPr lang="en-IN" sz="2400" dirty="0">
              <a:solidFill>
                <a:srgbClr val="FF0000"/>
              </a:solidFill>
              <a:latin typeface="Times New Roman" pitchFamily="18" charset="0"/>
              <a:ea typeface="Calibri"/>
              <a:cs typeface="Times New Roman" pitchFamily="18" charset="0"/>
            </a:endParaRPr>
          </a:p>
          <a:p>
            <a:pPr marL="342900" lvl="0" indent="-342900" algn="just">
              <a:lnSpc>
                <a:spcPct val="115000"/>
              </a:lnSpc>
              <a:spcAft>
                <a:spcPts val="0"/>
              </a:spcAft>
              <a:buFont typeface="+mj-lt"/>
              <a:buAutoNum type="arabicPeriod"/>
              <a:tabLst>
                <a:tab pos="2055495" algn="l"/>
              </a:tabLst>
            </a:pPr>
            <a:r>
              <a:rPr lang="en-US" sz="2100" dirty="0" smtClean="0">
                <a:latin typeface="Times New Roman" pitchFamily="18" charset="0"/>
                <a:ea typeface="Calibri"/>
                <a:cs typeface="Times New Roman" pitchFamily="18" charset="0"/>
              </a:rPr>
              <a:t>Hindustan </a:t>
            </a:r>
            <a:r>
              <a:rPr lang="en-US" sz="2100" dirty="0">
                <a:latin typeface="Times New Roman" pitchFamily="18" charset="0"/>
                <a:ea typeface="Calibri"/>
                <a:cs typeface="Times New Roman" pitchFamily="18" charset="0"/>
              </a:rPr>
              <a:t>Machine tools </a:t>
            </a:r>
            <a:r>
              <a:rPr lang="en-US" sz="2100" dirty="0" smtClean="0">
                <a:latin typeface="Times New Roman" pitchFamily="18" charset="0"/>
                <a:ea typeface="Calibri"/>
                <a:cs typeface="Times New Roman" pitchFamily="18" charset="0"/>
              </a:rPr>
              <a:t>Ltd (HMT).</a:t>
            </a:r>
            <a:endParaRPr lang="en-IN" sz="2100" dirty="0">
              <a:latin typeface="Times New Roman" pitchFamily="18" charset="0"/>
              <a:ea typeface="Calibri"/>
              <a:cs typeface="Times New Roman" pitchFamily="18" charset="0"/>
            </a:endParaRPr>
          </a:p>
          <a:p>
            <a:pPr marL="342900" lvl="0" indent="-342900" algn="just">
              <a:lnSpc>
                <a:spcPct val="115000"/>
              </a:lnSpc>
              <a:spcAft>
                <a:spcPts val="0"/>
              </a:spcAft>
              <a:buFont typeface="+mj-lt"/>
              <a:buAutoNum type="arabicPeriod"/>
              <a:tabLst>
                <a:tab pos="2055495" algn="l"/>
              </a:tabLst>
            </a:pPr>
            <a:r>
              <a:rPr lang="en-US" sz="2100" dirty="0" smtClean="0">
                <a:latin typeface="Times New Roman" pitchFamily="18" charset="0"/>
                <a:ea typeface="Calibri"/>
                <a:cs typeface="Times New Roman" pitchFamily="18" charset="0"/>
              </a:rPr>
              <a:t>Bharat Heavy Electrical Ltd (BHEL).</a:t>
            </a:r>
          </a:p>
          <a:p>
            <a:pPr marL="342900" lvl="0" indent="-342900" algn="just">
              <a:lnSpc>
                <a:spcPct val="115000"/>
              </a:lnSpc>
              <a:spcAft>
                <a:spcPts val="0"/>
              </a:spcAft>
              <a:buFont typeface="+mj-lt"/>
              <a:buAutoNum type="arabicPeriod"/>
              <a:tabLst>
                <a:tab pos="2055495" algn="l"/>
              </a:tabLst>
            </a:pPr>
            <a:r>
              <a:rPr lang="en-US" sz="2100" dirty="0" smtClean="0">
                <a:latin typeface="Times New Roman" pitchFamily="18" charset="0"/>
                <a:ea typeface="Calibri"/>
                <a:cs typeface="Times New Roman" pitchFamily="18" charset="0"/>
              </a:rPr>
              <a:t>Indian Oil corporation (IOL).</a:t>
            </a:r>
          </a:p>
          <a:p>
            <a:pPr marL="342900" lvl="0" indent="-342900" algn="just">
              <a:lnSpc>
                <a:spcPct val="115000"/>
              </a:lnSpc>
              <a:spcAft>
                <a:spcPts val="0"/>
              </a:spcAft>
              <a:buFont typeface="+mj-lt"/>
              <a:buAutoNum type="arabicPeriod"/>
              <a:tabLst>
                <a:tab pos="2055495" algn="l"/>
              </a:tabLst>
            </a:pPr>
            <a:r>
              <a:rPr lang="en-US" sz="2100" dirty="0" smtClean="0">
                <a:latin typeface="Times New Roman" pitchFamily="18" charset="0"/>
                <a:ea typeface="Calibri"/>
                <a:cs typeface="Times New Roman" pitchFamily="18" charset="0"/>
              </a:rPr>
              <a:t>Hindustan Aeronautical Ltd (HAL).</a:t>
            </a:r>
          </a:p>
          <a:p>
            <a:pPr marL="342900" lvl="0" indent="-342900" algn="just">
              <a:lnSpc>
                <a:spcPct val="115000"/>
              </a:lnSpc>
              <a:spcAft>
                <a:spcPts val="0"/>
              </a:spcAft>
              <a:buFont typeface="+mj-lt"/>
              <a:buAutoNum type="arabicPeriod"/>
              <a:tabLst>
                <a:tab pos="2055495" algn="l"/>
              </a:tabLst>
            </a:pPr>
            <a:r>
              <a:rPr lang="en-US" sz="2100" dirty="0" smtClean="0">
                <a:latin typeface="Times New Roman" pitchFamily="18" charset="0"/>
                <a:ea typeface="Calibri"/>
                <a:cs typeface="Times New Roman" pitchFamily="18" charset="0"/>
              </a:rPr>
              <a:t>Steel Authority of India Ltd (SAIL).</a:t>
            </a:r>
          </a:p>
          <a:p>
            <a:pPr marL="342900" lvl="0" indent="-342900" algn="just">
              <a:lnSpc>
                <a:spcPct val="115000"/>
              </a:lnSpc>
              <a:spcAft>
                <a:spcPts val="0"/>
              </a:spcAft>
              <a:buFont typeface="+mj-lt"/>
              <a:buAutoNum type="arabicPeriod"/>
              <a:tabLst>
                <a:tab pos="2055495" algn="l"/>
              </a:tabLst>
            </a:pPr>
            <a:r>
              <a:rPr lang="en-US" sz="2100" dirty="0" smtClean="0">
                <a:latin typeface="Times New Roman" pitchFamily="18" charset="0"/>
                <a:ea typeface="Calibri"/>
                <a:cs typeface="Times New Roman" pitchFamily="18" charset="0"/>
              </a:rPr>
              <a:t>Electronic Corporation of India Ltd (ECIL)</a:t>
            </a:r>
            <a:endParaRPr lang="en-IN" sz="2100" dirty="0">
              <a:latin typeface="Times New Roman" pitchFamily="18" charset="0"/>
              <a:ea typeface="Calibri"/>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156240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35696" y="476672"/>
            <a:ext cx="6622504" cy="5898250"/>
          </a:xfrm>
        </p:spPr>
        <p:txBody>
          <a:bodyPr>
            <a:normAutofit/>
          </a:bodyPr>
          <a:lstStyle/>
          <a:p>
            <a:pPr algn="just">
              <a:lnSpc>
                <a:spcPct val="115000"/>
              </a:lnSpc>
              <a:spcAft>
                <a:spcPts val="0"/>
              </a:spcAft>
              <a:tabLst>
                <a:tab pos="2055495" algn="l"/>
              </a:tabLst>
            </a:pPr>
            <a:r>
              <a:rPr lang="en-US" dirty="0">
                <a:solidFill>
                  <a:srgbClr val="FF0000"/>
                </a:solidFill>
                <a:latin typeface="Georgia"/>
                <a:ea typeface="Calibri"/>
                <a:cs typeface="Times New Roman"/>
              </a:rPr>
              <a:t>Features:</a:t>
            </a:r>
            <a:endParaRPr lang="en-IN" sz="2400" dirty="0">
              <a:solidFill>
                <a:srgbClr val="FF0000"/>
              </a:solidFill>
              <a:latin typeface="Calibri"/>
              <a:ea typeface="Calibri"/>
              <a:cs typeface="Times New Roman"/>
            </a:endParaRPr>
          </a:p>
          <a:p>
            <a:pPr marL="342900" lvl="0" indent="-342900" algn="just">
              <a:lnSpc>
                <a:spcPct val="115000"/>
              </a:lnSpc>
              <a:spcAft>
                <a:spcPts val="0"/>
              </a:spcAft>
              <a:buFont typeface="+mj-lt"/>
              <a:buAutoNum type="arabicPeriod"/>
              <a:tabLst>
                <a:tab pos="2055495" algn="l"/>
              </a:tabLst>
            </a:pPr>
            <a:r>
              <a:rPr lang="en-US" dirty="0">
                <a:latin typeface="Georgia"/>
                <a:ea typeface="Calibri"/>
                <a:cs typeface="Times New Roman"/>
              </a:rPr>
              <a:t>Formation</a:t>
            </a:r>
            <a:endParaRPr lang="en-IN" sz="2400" dirty="0">
              <a:latin typeface="Calibri"/>
              <a:ea typeface="Calibri"/>
              <a:cs typeface="Times New Roman"/>
            </a:endParaRPr>
          </a:p>
          <a:p>
            <a:pPr marL="342900" lvl="0" indent="-342900" algn="just">
              <a:lnSpc>
                <a:spcPct val="115000"/>
              </a:lnSpc>
              <a:spcAft>
                <a:spcPts val="0"/>
              </a:spcAft>
              <a:buFont typeface="+mj-lt"/>
              <a:buAutoNum type="arabicPeriod"/>
              <a:tabLst>
                <a:tab pos="2055495" algn="l"/>
              </a:tabLst>
            </a:pPr>
            <a:r>
              <a:rPr lang="en-US" dirty="0">
                <a:latin typeface="Georgia"/>
                <a:ea typeface="Calibri"/>
                <a:cs typeface="Times New Roman"/>
              </a:rPr>
              <a:t>Separate legal entity</a:t>
            </a:r>
            <a:endParaRPr lang="en-IN" sz="2400" dirty="0">
              <a:latin typeface="Calibri"/>
              <a:ea typeface="Calibri"/>
              <a:cs typeface="Times New Roman"/>
            </a:endParaRPr>
          </a:p>
          <a:p>
            <a:pPr marL="342900" lvl="0" indent="-342900" algn="just">
              <a:lnSpc>
                <a:spcPct val="115000"/>
              </a:lnSpc>
              <a:spcAft>
                <a:spcPts val="0"/>
              </a:spcAft>
              <a:buFont typeface="+mj-lt"/>
              <a:buAutoNum type="arabicPeriod"/>
              <a:tabLst>
                <a:tab pos="2055495" algn="l"/>
              </a:tabLst>
            </a:pPr>
            <a:r>
              <a:rPr lang="en-US" dirty="0">
                <a:latin typeface="Georgia"/>
                <a:ea typeface="Calibri"/>
                <a:cs typeface="Times New Roman"/>
              </a:rPr>
              <a:t>Source of capital</a:t>
            </a:r>
            <a:endParaRPr lang="en-IN" sz="2400" dirty="0">
              <a:latin typeface="Calibri"/>
              <a:ea typeface="Calibri"/>
              <a:cs typeface="Times New Roman"/>
            </a:endParaRPr>
          </a:p>
          <a:p>
            <a:pPr marL="342900" lvl="0" indent="-342900" algn="just">
              <a:lnSpc>
                <a:spcPct val="115000"/>
              </a:lnSpc>
              <a:spcAft>
                <a:spcPts val="0"/>
              </a:spcAft>
              <a:buFont typeface="+mj-lt"/>
              <a:buAutoNum type="arabicPeriod"/>
              <a:tabLst>
                <a:tab pos="2055495" algn="l"/>
              </a:tabLst>
            </a:pPr>
            <a:r>
              <a:rPr lang="en-US" dirty="0">
                <a:latin typeface="Georgia"/>
                <a:ea typeface="Calibri"/>
                <a:cs typeface="Times New Roman"/>
              </a:rPr>
              <a:t>Management</a:t>
            </a:r>
            <a:endParaRPr lang="en-IN" sz="2400" dirty="0">
              <a:latin typeface="Calibri"/>
              <a:ea typeface="Calibri"/>
              <a:cs typeface="Times New Roman"/>
            </a:endParaRPr>
          </a:p>
          <a:p>
            <a:pPr marL="342900" lvl="0" indent="-342900" algn="just">
              <a:lnSpc>
                <a:spcPct val="115000"/>
              </a:lnSpc>
              <a:spcAft>
                <a:spcPts val="0"/>
              </a:spcAft>
              <a:buFont typeface="+mj-lt"/>
              <a:buAutoNum type="arabicPeriod"/>
              <a:tabLst>
                <a:tab pos="2055495" algn="l"/>
              </a:tabLst>
            </a:pPr>
            <a:r>
              <a:rPr lang="en-US" dirty="0">
                <a:latin typeface="Georgia"/>
                <a:ea typeface="Calibri"/>
                <a:cs typeface="Times New Roman"/>
              </a:rPr>
              <a:t>Autonomy</a:t>
            </a:r>
            <a:endParaRPr lang="en-IN" sz="2400" dirty="0">
              <a:latin typeface="Calibri"/>
              <a:ea typeface="Calibri"/>
              <a:cs typeface="Times New Roman"/>
            </a:endParaRPr>
          </a:p>
          <a:p>
            <a:pPr algn="just">
              <a:lnSpc>
                <a:spcPct val="115000"/>
              </a:lnSpc>
              <a:spcAft>
                <a:spcPts val="0"/>
              </a:spcAft>
              <a:tabLst>
                <a:tab pos="2055495" algn="l"/>
              </a:tabLst>
            </a:pPr>
            <a:r>
              <a:rPr lang="en-US" dirty="0">
                <a:solidFill>
                  <a:srgbClr val="FF0000"/>
                </a:solidFill>
                <a:latin typeface="Georgia"/>
                <a:ea typeface="Calibri"/>
                <a:cs typeface="Times New Roman"/>
              </a:rPr>
              <a:t>Advantages:</a:t>
            </a:r>
            <a:endParaRPr lang="en-IN" sz="2400" dirty="0">
              <a:solidFill>
                <a:srgbClr val="FF0000"/>
              </a:solidFill>
              <a:latin typeface="Calibri"/>
              <a:ea typeface="Calibri"/>
              <a:cs typeface="Times New Roman"/>
            </a:endParaRPr>
          </a:p>
          <a:p>
            <a:pPr marL="342900" lvl="0" indent="-342900" algn="just">
              <a:lnSpc>
                <a:spcPct val="115000"/>
              </a:lnSpc>
              <a:spcAft>
                <a:spcPts val="0"/>
              </a:spcAft>
              <a:buFont typeface="+mj-lt"/>
              <a:buAutoNum type="arabicPeriod"/>
              <a:tabLst>
                <a:tab pos="2055495" algn="l"/>
              </a:tabLst>
            </a:pPr>
            <a:r>
              <a:rPr lang="en-US" dirty="0">
                <a:latin typeface="Georgia"/>
                <a:ea typeface="Calibri"/>
                <a:cs typeface="Times New Roman"/>
              </a:rPr>
              <a:t>Independent business policies</a:t>
            </a:r>
            <a:endParaRPr lang="en-IN" sz="2400" dirty="0">
              <a:latin typeface="Calibri"/>
              <a:ea typeface="Calibri"/>
              <a:cs typeface="Times New Roman"/>
            </a:endParaRPr>
          </a:p>
          <a:p>
            <a:pPr marL="342900" lvl="0" indent="-342900" algn="just">
              <a:lnSpc>
                <a:spcPct val="115000"/>
              </a:lnSpc>
              <a:spcAft>
                <a:spcPts val="0"/>
              </a:spcAft>
              <a:buFont typeface="+mj-lt"/>
              <a:buAutoNum type="arabicPeriod"/>
              <a:tabLst>
                <a:tab pos="2055495" algn="l"/>
              </a:tabLst>
            </a:pPr>
            <a:r>
              <a:rPr lang="en-US" dirty="0">
                <a:latin typeface="Georgia"/>
                <a:ea typeface="Calibri"/>
                <a:cs typeface="Times New Roman"/>
              </a:rPr>
              <a:t>Benefit of expertise</a:t>
            </a:r>
            <a:endParaRPr lang="en-IN" sz="2400" dirty="0">
              <a:latin typeface="Calibri"/>
              <a:ea typeface="Calibri"/>
              <a:cs typeface="Times New Roman"/>
            </a:endParaRPr>
          </a:p>
          <a:p>
            <a:pPr marL="342900" lvl="0" indent="-342900" algn="just">
              <a:lnSpc>
                <a:spcPct val="115000"/>
              </a:lnSpc>
              <a:spcAft>
                <a:spcPts val="0"/>
              </a:spcAft>
              <a:buFont typeface="+mj-lt"/>
              <a:buAutoNum type="arabicPeriod"/>
              <a:tabLst>
                <a:tab pos="2055495" algn="l"/>
              </a:tabLst>
            </a:pPr>
            <a:r>
              <a:rPr lang="en-US" dirty="0">
                <a:latin typeface="Georgia"/>
                <a:ea typeface="Calibri"/>
                <a:cs typeface="Times New Roman"/>
              </a:rPr>
              <a:t>Additional financial resources</a:t>
            </a:r>
            <a:endParaRPr lang="en-IN" sz="2400" dirty="0">
              <a:latin typeface="Calibri"/>
              <a:ea typeface="Calibri"/>
              <a:cs typeface="Times New Roman"/>
            </a:endParaRPr>
          </a:p>
          <a:p>
            <a:pPr marL="342900" lvl="0" indent="-342900" algn="just">
              <a:lnSpc>
                <a:spcPct val="115000"/>
              </a:lnSpc>
              <a:spcAft>
                <a:spcPts val="0"/>
              </a:spcAft>
              <a:buFont typeface="+mj-lt"/>
              <a:buAutoNum type="arabicPeriod"/>
              <a:tabLst>
                <a:tab pos="2055495" algn="l"/>
              </a:tabLst>
            </a:pPr>
            <a:r>
              <a:rPr lang="en-US" dirty="0">
                <a:latin typeface="Georgia"/>
                <a:ea typeface="Calibri"/>
                <a:cs typeface="Times New Roman"/>
              </a:rPr>
              <a:t>Doubly benefited</a:t>
            </a:r>
            <a:endParaRPr lang="en-IN" sz="2400" dirty="0">
              <a:latin typeface="Calibri"/>
              <a:ea typeface="Calibri"/>
              <a:cs typeface="Times New Roman"/>
            </a:endParaRPr>
          </a:p>
          <a:p>
            <a:pPr algn="just">
              <a:lnSpc>
                <a:spcPct val="115000"/>
              </a:lnSpc>
              <a:spcAft>
                <a:spcPts val="0"/>
              </a:spcAft>
              <a:tabLst>
                <a:tab pos="2055495" algn="l"/>
              </a:tabLst>
            </a:pPr>
            <a:r>
              <a:rPr lang="en-US" dirty="0">
                <a:solidFill>
                  <a:srgbClr val="FF0000"/>
                </a:solidFill>
                <a:latin typeface="Georgia"/>
                <a:ea typeface="Calibri"/>
                <a:cs typeface="Times New Roman"/>
              </a:rPr>
              <a:t>Disadvantages:</a:t>
            </a:r>
            <a:endParaRPr lang="en-IN" sz="2400" dirty="0">
              <a:solidFill>
                <a:srgbClr val="FF0000"/>
              </a:solidFill>
              <a:latin typeface="Calibri"/>
              <a:ea typeface="Calibri"/>
              <a:cs typeface="Times New Roman"/>
            </a:endParaRPr>
          </a:p>
          <a:p>
            <a:pPr marL="342900" lvl="0" indent="-342900" algn="just">
              <a:lnSpc>
                <a:spcPct val="115000"/>
              </a:lnSpc>
              <a:spcAft>
                <a:spcPts val="0"/>
              </a:spcAft>
              <a:buFont typeface="+mj-lt"/>
              <a:buAutoNum type="arabicPeriod"/>
              <a:tabLst>
                <a:tab pos="2055495" algn="l"/>
              </a:tabLst>
            </a:pPr>
            <a:r>
              <a:rPr lang="en-US" dirty="0">
                <a:latin typeface="Georgia"/>
                <a:ea typeface="Calibri"/>
                <a:cs typeface="Times New Roman"/>
              </a:rPr>
              <a:t>Undue government intervention</a:t>
            </a:r>
            <a:endParaRPr lang="en-IN" sz="2400" dirty="0">
              <a:latin typeface="Calibri"/>
              <a:ea typeface="Calibri"/>
              <a:cs typeface="Times New Roman"/>
            </a:endParaRPr>
          </a:p>
          <a:p>
            <a:pPr marL="342900" lvl="0" indent="-342900" algn="just">
              <a:lnSpc>
                <a:spcPct val="115000"/>
              </a:lnSpc>
              <a:spcAft>
                <a:spcPts val="0"/>
              </a:spcAft>
              <a:buFont typeface="+mj-lt"/>
              <a:buAutoNum type="arabicPeriod"/>
              <a:tabLst>
                <a:tab pos="2055495" algn="l"/>
              </a:tabLst>
            </a:pPr>
            <a:r>
              <a:rPr lang="en-US" dirty="0">
                <a:latin typeface="Georgia"/>
                <a:ea typeface="Calibri"/>
                <a:cs typeface="Times New Roman"/>
              </a:rPr>
              <a:t>Transfer of employees</a:t>
            </a:r>
            <a:endParaRPr lang="en-IN" sz="2400" dirty="0">
              <a:latin typeface="Calibri"/>
              <a:ea typeface="Calibri"/>
              <a:cs typeface="Times New Roman"/>
            </a:endParaRPr>
          </a:p>
          <a:p>
            <a:pPr marL="342900" lvl="0" indent="-342900" algn="just">
              <a:lnSpc>
                <a:spcPct val="115000"/>
              </a:lnSpc>
              <a:spcAft>
                <a:spcPts val="0"/>
              </a:spcAft>
              <a:buFont typeface="+mj-lt"/>
              <a:buAutoNum type="arabicPeriod"/>
              <a:tabLst>
                <a:tab pos="2055495" algn="l"/>
              </a:tabLst>
            </a:pPr>
            <a:r>
              <a:rPr lang="en-US" dirty="0">
                <a:latin typeface="Georgia"/>
                <a:ea typeface="Calibri"/>
                <a:cs typeface="Times New Roman"/>
              </a:rPr>
              <a:t>No professional managers</a:t>
            </a:r>
            <a:endParaRPr lang="en-IN" sz="2400" dirty="0">
              <a:latin typeface="Calibri"/>
              <a:ea typeface="Calibri"/>
              <a:cs typeface="Times New Roman"/>
            </a:endParaRPr>
          </a:p>
          <a:p>
            <a:endParaRPr lang="en-IN" dirty="0"/>
          </a:p>
        </p:txBody>
      </p:sp>
    </p:spTree>
    <p:extLst>
      <p:ext uri="{BB962C8B-B14F-4D97-AF65-F5344CB8AC3E}">
        <p14:creationId xmlns:p14="http://schemas.microsoft.com/office/powerpoint/2010/main" xmlns="" val="99546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9512" y="116632"/>
            <a:ext cx="8784976" cy="6552728"/>
          </a:xfrm>
        </p:spPr>
        <p:txBody>
          <a:bodyPr/>
          <a:lstStyle/>
          <a:p>
            <a:pPr marL="457200" algn="ctr">
              <a:lnSpc>
                <a:spcPct val="115000"/>
              </a:lnSpc>
              <a:spcAft>
                <a:spcPts val="0"/>
              </a:spcAft>
              <a:tabLst>
                <a:tab pos="2055495" algn="l"/>
              </a:tabLst>
            </a:pPr>
            <a:r>
              <a:rPr lang="en-US" sz="2000" dirty="0">
                <a:latin typeface="Georgia"/>
                <a:ea typeface="Calibri"/>
                <a:cs typeface="Times New Roman"/>
              </a:rPr>
              <a:t>Comparison between different forms of public enterprises</a:t>
            </a:r>
            <a:endParaRPr lang="en-IN" sz="2000" dirty="0">
              <a:latin typeface="Calibri"/>
              <a:ea typeface="Calibri"/>
              <a:cs typeface="Times New Roman"/>
            </a:endParaRPr>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xmlns="" val="2713991141"/>
              </p:ext>
            </p:extLst>
          </p:nvPr>
        </p:nvGraphicFramePr>
        <p:xfrm>
          <a:off x="251521" y="692696"/>
          <a:ext cx="8712968" cy="5776298"/>
        </p:xfrm>
        <a:graphic>
          <a:graphicData uri="http://schemas.openxmlformats.org/drawingml/2006/table">
            <a:tbl>
              <a:tblPr firstRow="1" firstCol="1" bandRow="1">
                <a:tableStyleId>{5C22544A-7EE6-4342-B048-85BDC9FD1C3A}</a:tableStyleId>
              </a:tblPr>
              <a:tblGrid>
                <a:gridCol w="1923798"/>
                <a:gridCol w="2489760"/>
                <a:gridCol w="2036352"/>
                <a:gridCol w="2263058"/>
              </a:tblGrid>
              <a:tr h="480875">
                <a:tc>
                  <a:txBody>
                    <a:bodyPr/>
                    <a:lstStyle/>
                    <a:p>
                      <a:pPr marL="457200" algn="ctr">
                        <a:lnSpc>
                          <a:spcPct val="115000"/>
                        </a:lnSpc>
                        <a:spcAft>
                          <a:spcPts val="0"/>
                        </a:spcAft>
                        <a:tabLst>
                          <a:tab pos="2055495" algn="l"/>
                        </a:tabLst>
                      </a:pPr>
                      <a:r>
                        <a:rPr lang="en-US" sz="1400" dirty="0">
                          <a:solidFill>
                            <a:schemeClr val="accent6">
                              <a:lumMod val="50000"/>
                            </a:schemeClr>
                          </a:solidFill>
                          <a:effectLst/>
                          <a:latin typeface="Georgia" panose="02040502050405020303" pitchFamily="18" charset="0"/>
                        </a:rPr>
                        <a:t>Points of difference</a:t>
                      </a:r>
                      <a:endParaRPr lang="en-IN" sz="1400" dirty="0">
                        <a:solidFill>
                          <a:schemeClr val="accent6">
                            <a:lumMod val="50000"/>
                          </a:schemeClr>
                        </a:solidFill>
                        <a:effectLst/>
                        <a:latin typeface="Georgia" panose="02040502050405020303" pitchFamily="18" charset="0"/>
                        <a:ea typeface="Calibri"/>
                        <a:cs typeface="Times New Roman"/>
                      </a:endParaRPr>
                    </a:p>
                  </a:txBody>
                  <a:tcPr marL="61225" marR="61225" marT="0" marB="0"/>
                </a:tc>
                <a:tc>
                  <a:txBody>
                    <a:bodyPr/>
                    <a:lstStyle/>
                    <a:p>
                      <a:pPr marL="457200" algn="ctr">
                        <a:lnSpc>
                          <a:spcPct val="115000"/>
                        </a:lnSpc>
                        <a:spcAft>
                          <a:spcPts val="0"/>
                        </a:spcAft>
                        <a:tabLst>
                          <a:tab pos="2055495" algn="l"/>
                        </a:tabLst>
                      </a:pPr>
                      <a:r>
                        <a:rPr lang="en-US" sz="1400" dirty="0">
                          <a:solidFill>
                            <a:schemeClr val="accent6">
                              <a:lumMod val="50000"/>
                            </a:schemeClr>
                          </a:solidFill>
                          <a:effectLst/>
                          <a:latin typeface="Georgia" panose="02040502050405020303" pitchFamily="18" charset="0"/>
                        </a:rPr>
                        <a:t>Departmental organizations</a:t>
                      </a:r>
                      <a:endParaRPr lang="en-IN" sz="1400" dirty="0">
                        <a:solidFill>
                          <a:schemeClr val="accent6">
                            <a:lumMod val="50000"/>
                          </a:schemeClr>
                        </a:solidFill>
                        <a:effectLst/>
                        <a:latin typeface="Georgia" panose="02040502050405020303" pitchFamily="18" charset="0"/>
                        <a:ea typeface="Calibri"/>
                        <a:cs typeface="Times New Roman"/>
                      </a:endParaRPr>
                    </a:p>
                  </a:txBody>
                  <a:tcPr marL="61225" marR="61225" marT="0" marB="0"/>
                </a:tc>
                <a:tc>
                  <a:txBody>
                    <a:bodyPr/>
                    <a:lstStyle/>
                    <a:p>
                      <a:pPr marL="457200" algn="ctr">
                        <a:lnSpc>
                          <a:spcPct val="115000"/>
                        </a:lnSpc>
                        <a:spcAft>
                          <a:spcPts val="0"/>
                        </a:spcAft>
                        <a:tabLst>
                          <a:tab pos="2055495" algn="l"/>
                        </a:tabLst>
                      </a:pPr>
                      <a:r>
                        <a:rPr lang="en-US" sz="1400" dirty="0">
                          <a:solidFill>
                            <a:schemeClr val="accent6">
                              <a:lumMod val="50000"/>
                            </a:schemeClr>
                          </a:solidFill>
                          <a:effectLst/>
                          <a:latin typeface="Georgia" panose="02040502050405020303" pitchFamily="18" charset="0"/>
                        </a:rPr>
                        <a:t>Public corporations</a:t>
                      </a:r>
                      <a:endParaRPr lang="en-IN" sz="1400" dirty="0">
                        <a:solidFill>
                          <a:schemeClr val="accent6">
                            <a:lumMod val="50000"/>
                          </a:schemeClr>
                        </a:solidFill>
                        <a:effectLst/>
                        <a:latin typeface="Georgia" panose="02040502050405020303" pitchFamily="18" charset="0"/>
                        <a:ea typeface="Calibri"/>
                        <a:cs typeface="Times New Roman"/>
                      </a:endParaRPr>
                    </a:p>
                  </a:txBody>
                  <a:tcPr marL="61225" marR="61225" marT="0" marB="0"/>
                </a:tc>
                <a:tc>
                  <a:txBody>
                    <a:bodyPr/>
                    <a:lstStyle/>
                    <a:p>
                      <a:pPr marL="457200" algn="ctr">
                        <a:lnSpc>
                          <a:spcPct val="115000"/>
                        </a:lnSpc>
                        <a:spcAft>
                          <a:spcPts val="0"/>
                        </a:spcAft>
                        <a:tabLst>
                          <a:tab pos="2055495" algn="l"/>
                        </a:tabLst>
                      </a:pPr>
                      <a:r>
                        <a:rPr lang="en-US" sz="1400" dirty="0">
                          <a:solidFill>
                            <a:schemeClr val="accent6">
                              <a:lumMod val="50000"/>
                            </a:schemeClr>
                          </a:solidFill>
                          <a:effectLst/>
                          <a:latin typeface="Georgia" panose="02040502050405020303" pitchFamily="18" charset="0"/>
                        </a:rPr>
                        <a:t>Government companies</a:t>
                      </a:r>
                      <a:endParaRPr lang="en-IN" sz="1400" dirty="0">
                        <a:solidFill>
                          <a:schemeClr val="accent6">
                            <a:lumMod val="50000"/>
                          </a:schemeClr>
                        </a:solidFill>
                        <a:effectLst/>
                        <a:latin typeface="Georgia" panose="02040502050405020303" pitchFamily="18" charset="0"/>
                        <a:ea typeface="Calibri"/>
                        <a:cs typeface="Times New Roman"/>
                      </a:endParaRPr>
                    </a:p>
                  </a:txBody>
                  <a:tcPr marL="61225" marR="61225" marT="0" marB="0"/>
                </a:tc>
              </a:tr>
              <a:tr h="733408">
                <a:tc>
                  <a:txBody>
                    <a:bodyPr/>
                    <a:lstStyle/>
                    <a:p>
                      <a:pPr marL="457200">
                        <a:lnSpc>
                          <a:spcPct val="115000"/>
                        </a:lnSpc>
                        <a:spcAft>
                          <a:spcPts val="0"/>
                        </a:spcAft>
                        <a:tabLst>
                          <a:tab pos="2055495" algn="l"/>
                        </a:tabLst>
                      </a:pPr>
                      <a:r>
                        <a:rPr lang="en-US" sz="1200" dirty="0">
                          <a:solidFill>
                            <a:schemeClr val="tx1"/>
                          </a:solidFill>
                          <a:effectLst/>
                        </a:rPr>
                        <a:t> </a:t>
                      </a:r>
                      <a:endParaRPr lang="en-IN" sz="1200" dirty="0">
                        <a:solidFill>
                          <a:schemeClr val="tx1"/>
                        </a:solidFill>
                        <a:effectLst/>
                      </a:endParaRPr>
                    </a:p>
                    <a:p>
                      <a:pPr marL="457200">
                        <a:lnSpc>
                          <a:spcPct val="115000"/>
                        </a:lnSpc>
                        <a:spcAft>
                          <a:spcPts val="0"/>
                        </a:spcAft>
                        <a:tabLst>
                          <a:tab pos="2055495" algn="l"/>
                        </a:tabLst>
                      </a:pPr>
                      <a:r>
                        <a:rPr lang="en-US" sz="1200" dirty="0">
                          <a:solidFill>
                            <a:schemeClr val="tx1"/>
                          </a:solidFill>
                          <a:effectLst/>
                        </a:rPr>
                        <a:t> </a:t>
                      </a:r>
                      <a:endParaRPr lang="en-IN" sz="1200" dirty="0">
                        <a:solidFill>
                          <a:schemeClr val="tx1"/>
                        </a:solidFill>
                        <a:effectLst/>
                      </a:endParaRPr>
                    </a:p>
                    <a:p>
                      <a:pPr marL="342900" lvl="0" indent="-342900">
                        <a:lnSpc>
                          <a:spcPct val="115000"/>
                        </a:lnSpc>
                        <a:spcAft>
                          <a:spcPts val="0"/>
                        </a:spcAft>
                        <a:buFont typeface="+mj-lt"/>
                        <a:buAutoNum type="arabicPeriod"/>
                        <a:tabLst>
                          <a:tab pos="2055495" algn="l"/>
                        </a:tabLst>
                      </a:pPr>
                      <a:r>
                        <a:rPr lang="en-US" sz="1200" dirty="0">
                          <a:solidFill>
                            <a:schemeClr val="tx1"/>
                          </a:solidFill>
                          <a:effectLst/>
                        </a:rPr>
                        <a:t>F</a:t>
                      </a:r>
                      <a:r>
                        <a:rPr lang="en-US" sz="1200" dirty="0" smtClean="0">
                          <a:solidFill>
                            <a:schemeClr val="tx1"/>
                          </a:solidFill>
                          <a:effectLst/>
                        </a:rPr>
                        <a:t>ormation</a:t>
                      </a:r>
                      <a:endParaRPr lang="en-IN" sz="1200" dirty="0">
                        <a:solidFill>
                          <a:schemeClr val="tx1"/>
                        </a:solidFill>
                        <a:effectLst/>
                        <a:latin typeface="Calibri"/>
                        <a:ea typeface="Calibri"/>
                        <a:cs typeface="Times New Roman"/>
                      </a:endParaRPr>
                    </a:p>
                  </a:txBody>
                  <a:tcPr marL="61225" marR="61225" marT="0" marB="0"/>
                </a:tc>
                <a:tc>
                  <a:txBody>
                    <a:bodyPr/>
                    <a:lstStyle/>
                    <a:p>
                      <a:pPr algn="ctr">
                        <a:lnSpc>
                          <a:spcPct val="115000"/>
                        </a:lnSpc>
                        <a:spcAft>
                          <a:spcPts val="0"/>
                        </a:spcAft>
                      </a:pPr>
                      <a:r>
                        <a:rPr lang="en-US" sz="1200" dirty="0">
                          <a:solidFill>
                            <a:srgbClr val="00B050"/>
                          </a:solidFill>
                          <a:effectLst/>
                        </a:rPr>
                        <a:t> </a:t>
                      </a:r>
                      <a:endParaRPr lang="en-IN" sz="1200" dirty="0">
                        <a:solidFill>
                          <a:srgbClr val="00B050"/>
                        </a:solidFill>
                        <a:effectLst/>
                      </a:endParaRPr>
                    </a:p>
                    <a:p>
                      <a:pPr algn="ctr">
                        <a:lnSpc>
                          <a:spcPct val="115000"/>
                        </a:lnSpc>
                        <a:spcAft>
                          <a:spcPts val="0"/>
                        </a:spcAft>
                      </a:pPr>
                      <a:r>
                        <a:rPr lang="en-US" sz="1200" dirty="0" smtClean="0">
                          <a:solidFill>
                            <a:srgbClr val="00B050"/>
                          </a:solidFill>
                          <a:effectLst/>
                        </a:rPr>
                        <a:t>It </a:t>
                      </a:r>
                      <a:r>
                        <a:rPr lang="en-US" sz="1200" dirty="0">
                          <a:solidFill>
                            <a:srgbClr val="00B050"/>
                          </a:solidFill>
                          <a:effectLst/>
                        </a:rPr>
                        <a:t>is formed as a department or ministry of the government</a:t>
                      </a:r>
                      <a:endParaRPr lang="en-IN" sz="1200" dirty="0">
                        <a:solidFill>
                          <a:srgbClr val="00B050"/>
                        </a:solidFill>
                        <a:effectLst/>
                        <a:latin typeface="Calibri"/>
                        <a:ea typeface="Calibri"/>
                        <a:cs typeface="Times New Roman"/>
                      </a:endParaRPr>
                    </a:p>
                  </a:txBody>
                  <a:tcPr marL="61225" marR="61225" marT="0" marB="0"/>
                </a:tc>
                <a:tc>
                  <a:txBody>
                    <a:bodyPr/>
                    <a:lstStyle/>
                    <a:p>
                      <a:pPr algn="ctr">
                        <a:lnSpc>
                          <a:spcPct val="115000"/>
                        </a:lnSpc>
                        <a:spcAft>
                          <a:spcPts val="0"/>
                        </a:spcAft>
                      </a:pPr>
                      <a:r>
                        <a:rPr lang="en-US" sz="1200" dirty="0">
                          <a:solidFill>
                            <a:srgbClr val="00B050"/>
                          </a:solidFill>
                          <a:effectLst/>
                        </a:rPr>
                        <a:t> </a:t>
                      </a:r>
                      <a:endParaRPr lang="en-IN" sz="1200" dirty="0">
                        <a:solidFill>
                          <a:srgbClr val="00B050"/>
                        </a:solidFill>
                        <a:effectLst/>
                      </a:endParaRPr>
                    </a:p>
                    <a:p>
                      <a:pPr algn="ctr">
                        <a:lnSpc>
                          <a:spcPct val="115000"/>
                        </a:lnSpc>
                        <a:spcAft>
                          <a:spcPts val="0"/>
                        </a:spcAft>
                      </a:pPr>
                      <a:r>
                        <a:rPr lang="en-US" sz="1200" dirty="0">
                          <a:solidFill>
                            <a:srgbClr val="00B050"/>
                          </a:solidFill>
                          <a:effectLst/>
                        </a:rPr>
                        <a:t>It is formed  by  the special act of the parliament or legislature</a:t>
                      </a:r>
                      <a:endParaRPr lang="en-IN" sz="1200" dirty="0">
                        <a:solidFill>
                          <a:srgbClr val="00B050"/>
                        </a:solidFill>
                        <a:effectLst/>
                        <a:latin typeface="Calibri"/>
                        <a:ea typeface="Calibri"/>
                        <a:cs typeface="Times New Roman"/>
                      </a:endParaRPr>
                    </a:p>
                  </a:txBody>
                  <a:tcPr marL="61225" marR="61225" marT="0" marB="0"/>
                </a:tc>
                <a:tc>
                  <a:txBody>
                    <a:bodyPr/>
                    <a:lstStyle/>
                    <a:p>
                      <a:pPr marL="457200" algn="ctr">
                        <a:lnSpc>
                          <a:spcPct val="115000"/>
                        </a:lnSpc>
                        <a:spcAft>
                          <a:spcPts val="0"/>
                        </a:spcAft>
                        <a:tabLst>
                          <a:tab pos="2055495" algn="l"/>
                        </a:tabLst>
                      </a:pPr>
                      <a:r>
                        <a:rPr lang="en-US" sz="1200" dirty="0">
                          <a:solidFill>
                            <a:srgbClr val="00B050"/>
                          </a:solidFill>
                          <a:effectLst/>
                        </a:rPr>
                        <a:t> </a:t>
                      </a:r>
                      <a:endParaRPr lang="en-IN" sz="1200" dirty="0">
                        <a:solidFill>
                          <a:srgbClr val="00B050"/>
                        </a:solidFill>
                        <a:effectLst/>
                      </a:endParaRPr>
                    </a:p>
                    <a:p>
                      <a:pPr algn="ctr">
                        <a:lnSpc>
                          <a:spcPct val="115000"/>
                        </a:lnSpc>
                        <a:spcAft>
                          <a:spcPts val="0"/>
                        </a:spcAft>
                      </a:pPr>
                      <a:r>
                        <a:rPr lang="en-US" sz="1200" dirty="0">
                          <a:solidFill>
                            <a:srgbClr val="00B050"/>
                          </a:solidFill>
                          <a:effectLst/>
                        </a:rPr>
                        <a:t>It is formed  by a government department or ministry</a:t>
                      </a:r>
                      <a:endParaRPr lang="en-IN" sz="1200" dirty="0">
                        <a:solidFill>
                          <a:srgbClr val="00B050"/>
                        </a:solidFill>
                        <a:effectLst/>
                        <a:latin typeface="Calibri"/>
                        <a:ea typeface="Calibri"/>
                        <a:cs typeface="Times New Roman"/>
                      </a:endParaRPr>
                    </a:p>
                  </a:txBody>
                  <a:tcPr marL="61225" marR="61225" marT="0" marB="0"/>
                </a:tc>
              </a:tr>
              <a:tr h="861694">
                <a:tc>
                  <a:txBody>
                    <a:bodyPr/>
                    <a:lstStyle/>
                    <a:p>
                      <a:pPr marL="457200">
                        <a:lnSpc>
                          <a:spcPct val="115000"/>
                        </a:lnSpc>
                        <a:spcAft>
                          <a:spcPts val="0"/>
                        </a:spcAft>
                        <a:tabLst>
                          <a:tab pos="2055495" algn="l"/>
                        </a:tabLst>
                      </a:pPr>
                      <a:r>
                        <a:rPr lang="en-US" sz="1200" dirty="0">
                          <a:solidFill>
                            <a:schemeClr val="tx1"/>
                          </a:solidFill>
                          <a:effectLst/>
                        </a:rPr>
                        <a:t> </a:t>
                      </a:r>
                      <a:endParaRPr lang="en-IN" sz="1200" dirty="0">
                        <a:solidFill>
                          <a:schemeClr val="tx1"/>
                        </a:solidFill>
                        <a:effectLst/>
                      </a:endParaRPr>
                    </a:p>
                    <a:p>
                      <a:pPr marL="457200">
                        <a:lnSpc>
                          <a:spcPct val="115000"/>
                        </a:lnSpc>
                        <a:spcAft>
                          <a:spcPts val="0"/>
                        </a:spcAft>
                        <a:tabLst>
                          <a:tab pos="2055495" algn="l"/>
                        </a:tabLst>
                      </a:pPr>
                      <a:r>
                        <a:rPr lang="en-US" sz="1200" dirty="0">
                          <a:solidFill>
                            <a:schemeClr val="tx1"/>
                          </a:solidFill>
                          <a:effectLst/>
                        </a:rPr>
                        <a:t> </a:t>
                      </a:r>
                      <a:endParaRPr lang="en-IN" sz="1200" dirty="0">
                        <a:solidFill>
                          <a:schemeClr val="tx1"/>
                        </a:solidFill>
                        <a:effectLst/>
                      </a:endParaRPr>
                    </a:p>
                    <a:p>
                      <a:pPr marL="342900" lvl="0" indent="-342900">
                        <a:lnSpc>
                          <a:spcPct val="115000"/>
                        </a:lnSpc>
                        <a:spcAft>
                          <a:spcPts val="0"/>
                        </a:spcAft>
                        <a:buFont typeface="+mj-lt"/>
                        <a:buAutoNum type="arabicPeriod"/>
                        <a:tabLst>
                          <a:tab pos="2055495" algn="l"/>
                        </a:tabLst>
                      </a:pPr>
                      <a:r>
                        <a:rPr lang="en-US" sz="1200" dirty="0" smtClean="0">
                          <a:solidFill>
                            <a:schemeClr val="tx1"/>
                          </a:solidFill>
                          <a:effectLst/>
                        </a:rPr>
                        <a:t>Capital</a:t>
                      </a:r>
                      <a:endParaRPr lang="en-IN" sz="1200" dirty="0">
                        <a:solidFill>
                          <a:schemeClr val="tx1"/>
                        </a:solidFill>
                        <a:effectLst/>
                        <a:latin typeface="Calibri"/>
                        <a:ea typeface="Calibri"/>
                        <a:cs typeface="Times New Roman"/>
                      </a:endParaRPr>
                    </a:p>
                  </a:txBody>
                  <a:tcPr marL="61225" marR="61225" marT="0" marB="0"/>
                </a:tc>
                <a:tc>
                  <a:txBody>
                    <a:bodyPr/>
                    <a:lstStyle/>
                    <a:p>
                      <a:pPr marL="457200" algn="l">
                        <a:lnSpc>
                          <a:spcPct val="115000"/>
                        </a:lnSpc>
                        <a:spcAft>
                          <a:spcPts val="0"/>
                        </a:spcAft>
                        <a:tabLst>
                          <a:tab pos="2055495" algn="l"/>
                        </a:tabLst>
                      </a:pPr>
                      <a:r>
                        <a:rPr lang="en-US" sz="1200" dirty="0" smtClean="0">
                          <a:solidFill>
                            <a:srgbClr val="00B050"/>
                          </a:solidFill>
                          <a:effectLst/>
                        </a:rPr>
                        <a:t>Capital </a:t>
                      </a:r>
                      <a:r>
                        <a:rPr lang="en-US" sz="1200" dirty="0">
                          <a:solidFill>
                            <a:srgbClr val="00B050"/>
                          </a:solidFill>
                          <a:effectLst/>
                        </a:rPr>
                        <a:t>is provided by budgetary provisions of the government.</a:t>
                      </a:r>
                      <a:endParaRPr lang="en-IN" sz="1200" dirty="0">
                        <a:solidFill>
                          <a:srgbClr val="00B050"/>
                        </a:solidFill>
                        <a:effectLst/>
                        <a:latin typeface="Calibri"/>
                        <a:ea typeface="Calibri"/>
                        <a:cs typeface="Times New Roman"/>
                      </a:endParaRPr>
                    </a:p>
                  </a:txBody>
                  <a:tcPr marL="61225" marR="61225" marT="0" marB="0"/>
                </a:tc>
                <a:tc>
                  <a:txBody>
                    <a:bodyPr/>
                    <a:lstStyle/>
                    <a:p>
                      <a:pPr marL="457200" algn="ctr">
                        <a:lnSpc>
                          <a:spcPct val="115000"/>
                        </a:lnSpc>
                        <a:spcAft>
                          <a:spcPts val="0"/>
                        </a:spcAft>
                        <a:tabLst>
                          <a:tab pos="2055495" algn="l"/>
                        </a:tabLst>
                      </a:pPr>
                      <a:r>
                        <a:rPr lang="en-US" sz="1200" dirty="0">
                          <a:solidFill>
                            <a:srgbClr val="00B050"/>
                          </a:solidFill>
                          <a:effectLst/>
                        </a:rPr>
                        <a:t> </a:t>
                      </a:r>
                      <a:endParaRPr lang="en-IN" sz="1200" dirty="0">
                        <a:solidFill>
                          <a:srgbClr val="00B050"/>
                        </a:solidFill>
                        <a:effectLst/>
                      </a:endParaRPr>
                    </a:p>
                    <a:p>
                      <a:pPr marL="457200" algn="ctr">
                        <a:lnSpc>
                          <a:spcPct val="115000"/>
                        </a:lnSpc>
                        <a:spcAft>
                          <a:spcPts val="0"/>
                        </a:spcAft>
                        <a:tabLst>
                          <a:tab pos="2055495" algn="l"/>
                        </a:tabLst>
                      </a:pPr>
                      <a:r>
                        <a:rPr lang="en-US" sz="1200" dirty="0">
                          <a:solidFill>
                            <a:srgbClr val="00B050"/>
                          </a:solidFill>
                          <a:effectLst/>
                        </a:rPr>
                        <a:t>Capital is provided by the government.</a:t>
                      </a:r>
                      <a:endParaRPr lang="en-IN" sz="1200" dirty="0">
                        <a:solidFill>
                          <a:srgbClr val="00B050"/>
                        </a:solidFill>
                        <a:effectLst/>
                        <a:latin typeface="Calibri"/>
                        <a:ea typeface="Calibri"/>
                        <a:cs typeface="Times New Roman"/>
                      </a:endParaRPr>
                    </a:p>
                  </a:txBody>
                  <a:tcPr marL="61225" marR="61225" marT="0" marB="0"/>
                </a:tc>
                <a:tc>
                  <a:txBody>
                    <a:bodyPr/>
                    <a:lstStyle/>
                    <a:p>
                      <a:pPr marL="457200" algn="ctr">
                        <a:lnSpc>
                          <a:spcPct val="115000"/>
                        </a:lnSpc>
                        <a:spcAft>
                          <a:spcPts val="0"/>
                        </a:spcAft>
                        <a:tabLst>
                          <a:tab pos="2055495" algn="l"/>
                        </a:tabLst>
                      </a:pPr>
                      <a:r>
                        <a:rPr lang="en-US" sz="1200" dirty="0">
                          <a:solidFill>
                            <a:srgbClr val="00B050"/>
                          </a:solidFill>
                          <a:effectLst/>
                        </a:rPr>
                        <a:t> </a:t>
                      </a:r>
                      <a:endParaRPr lang="en-IN" sz="1200" dirty="0">
                        <a:solidFill>
                          <a:srgbClr val="00B050"/>
                        </a:solidFill>
                        <a:effectLst/>
                      </a:endParaRPr>
                    </a:p>
                    <a:p>
                      <a:pPr algn="ctr">
                        <a:lnSpc>
                          <a:spcPct val="115000"/>
                        </a:lnSpc>
                        <a:spcAft>
                          <a:spcPts val="0"/>
                        </a:spcAft>
                      </a:pPr>
                      <a:r>
                        <a:rPr lang="en-US" sz="1200" dirty="0">
                          <a:solidFill>
                            <a:srgbClr val="00B050"/>
                          </a:solidFill>
                          <a:effectLst/>
                        </a:rPr>
                        <a:t>At least 51% is provided by the government and the rest by private participation</a:t>
                      </a:r>
                      <a:endParaRPr lang="en-IN" sz="1200" dirty="0">
                        <a:solidFill>
                          <a:srgbClr val="00B050"/>
                        </a:solidFill>
                        <a:effectLst/>
                        <a:latin typeface="Calibri"/>
                        <a:ea typeface="Calibri"/>
                        <a:cs typeface="Times New Roman"/>
                      </a:endParaRPr>
                    </a:p>
                  </a:txBody>
                  <a:tcPr marL="61225" marR="61225" marT="0" marB="0"/>
                </a:tc>
              </a:tr>
              <a:tr h="861694">
                <a:tc>
                  <a:txBody>
                    <a:bodyPr/>
                    <a:lstStyle/>
                    <a:p>
                      <a:pPr marL="457200">
                        <a:lnSpc>
                          <a:spcPct val="115000"/>
                        </a:lnSpc>
                        <a:spcAft>
                          <a:spcPts val="0"/>
                        </a:spcAft>
                        <a:tabLst>
                          <a:tab pos="2055495" algn="l"/>
                        </a:tabLst>
                      </a:pPr>
                      <a:r>
                        <a:rPr lang="en-US" sz="1200" dirty="0">
                          <a:solidFill>
                            <a:schemeClr val="tx1"/>
                          </a:solidFill>
                          <a:effectLst/>
                        </a:rPr>
                        <a:t> </a:t>
                      </a:r>
                      <a:endParaRPr lang="en-IN" sz="1200" dirty="0">
                        <a:solidFill>
                          <a:schemeClr val="tx1"/>
                        </a:solidFill>
                        <a:effectLst/>
                      </a:endParaRPr>
                    </a:p>
                    <a:p>
                      <a:pPr marL="457200">
                        <a:lnSpc>
                          <a:spcPct val="115000"/>
                        </a:lnSpc>
                        <a:spcAft>
                          <a:spcPts val="0"/>
                        </a:spcAft>
                        <a:tabLst>
                          <a:tab pos="2055495" algn="l"/>
                        </a:tabLst>
                      </a:pPr>
                      <a:r>
                        <a:rPr lang="en-US" sz="1200" dirty="0">
                          <a:solidFill>
                            <a:schemeClr val="tx1"/>
                          </a:solidFill>
                          <a:effectLst/>
                        </a:rPr>
                        <a:t> </a:t>
                      </a:r>
                      <a:endParaRPr lang="en-IN" sz="1200" dirty="0">
                        <a:solidFill>
                          <a:schemeClr val="tx1"/>
                        </a:solidFill>
                        <a:effectLst/>
                      </a:endParaRPr>
                    </a:p>
                    <a:p>
                      <a:pPr marL="342900" lvl="0" indent="-342900">
                        <a:lnSpc>
                          <a:spcPct val="115000"/>
                        </a:lnSpc>
                        <a:spcAft>
                          <a:spcPts val="0"/>
                        </a:spcAft>
                        <a:buFont typeface="+mj-lt"/>
                        <a:buAutoNum type="arabicPeriod"/>
                        <a:tabLst>
                          <a:tab pos="2055495" algn="l"/>
                        </a:tabLst>
                      </a:pPr>
                      <a:r>
                        <a:rPr lang="en-US" sz="1200" dirty="0" smtClean="0">
                          <a:solidFill>
                            <a:schemeClr val="tx1"/>
                          </a:solidFill>
                          <a:effectLst/>
                        </a:rPr>
                        <a:t>Legal </a:t>
                      </a:r>
                      <a:r>
                        <a:rPr lang="en-US" sz="1200" dirty="0">
                          <a:solidFill>
                            <a:schemeClr val="tx1"/>
                          </a:solidFill>
                          <a:effectLst/>
                        </a:rPr>
                        <a:t>position</a:t>
                      </a:r>
                      <a:endParaRPr lang="en-IN" sz="1200" dirty="0">
                        <a:solidFill>
                          <a:schemeClr val="tx1"/>
                        </a:solidFill>
                        <a:effectLst/>
                        <a:latin typeface="Calibri"/>
                        <a:ea typeface="Calibri"/>
                        <a:cs typeface="Times New Roman"/>
                      </a:endParaRPr>
                    </a:p>
                  </a:txBody>
                  <a:tcPr marL="61225" marR="61225" marT="0" marB="0"/>
                </a:tc>
                <a:tc>
                  <a:txBody>
                    <a:bodyPr/>
                    <a:lstStyle/>
                    <a:p>
                      <a:pPr marL="457200" algn="l">
                        <a:lnSpc>
                          <a:spcPct val="115000"/>
                        </a:lnSpc>
                        <a:spcAft>
                          <a:spcPts val="0"/>
                        </a:spcAft>
                        <a:tabLst>
                          <a:tab pos="2055495" algn="l"/>
                        </a:tabLst>
                      </a:pPr>
                      <a:r>
                        <a:rPr lang="en-US" sz="1200" dirty="0">
                          <a:solidFill>
                            <a:srgbClr val="00B050"/>
                          </a:solidFill>
                          <a:effectLst/>
                        </a:rPr>
                        <a:t> </a:t>
                      </a:r>
                      <a:endParaRPr lang="en-IN" sz="1200" dirty="0">
                        <a:solidFill>
                          <a:srgbClr val="00B050"/>
                        </a:solidFill>
                        <a:effectLst/>
                      </a:endParaRPr>
                    </a:p>
                    <a:p>
                      <a:pPr marL="457200" algn="l">
                        <a:lnSpc>
                          <a:spcPct val="115000"/>
                        </a:lnSpc>
                        <a:spcAft>
                          <a:spcPts val="0"/>
                        </a:spcAft>
                        <a:tabLst>
                          <a:tab pos="2055495" algn="l"/>
                        </a:tabLst>
                      </a:pPr>
                      <a:r>
                        <a:rPr lang="en-US" sz="1200" dirty="0">
                          <a:solidFill>
                            <a:srgbClr val="00B050"/>
                          </a:solidFill>
                          <a:effectLst/>
                        </a:rPr>
                        <a:t>There is no separate existence. It is part of government setup</a:t>
                      </a:r>
                      <a:endParaRPr lang="en-IN" sz="1200" dirty="0">
                        <a:solidFill>
                          <a:srgbClr val="00B050"/>
                        </a:solidFill>
                        <a:effectLst/>
                        <a:latin typeface="Calibri"/>
                        <a:ea typeface="Calibri"/>
                        <a:cs typeface="Times New Roman"/>
                      </a:endParaRPr>
                    </a:p>
                  </a:txBody>
                  <a:tcPr marL="61225" marR="61225" marT="0" marB="0"/>
                </a:tc>
                <a:tc>
                  <a:txBody>
                    <a:bodyPr/>
                    <a:lstStyle/>
                    <a:p>
                      <a:pPr marL="457200" algn="ctr">
                        <a:lnSpc>
                          <a:spcPct val="115000"/>
                        </a:lnSpc>
                        <a:spcAft>
                          <a:spcPts val="0"/>
                        </a:spcAft>
                        <a:tabLst>
                          <a:tab pos="2055495" algn="l"/>
                        </a:tabLst>
                      </a:pPr>
                      <a:r>
                        <a:rPr lang="en-US" sz="1200" dirty="0">
                          <a:solidFill>
                            <a:srgbClr val="00B050"/>
                          </a:solidFill>
                          <a:effectLst/>
                        </a:rPr>
                        <a:t>It has got separate legal entity.</a:t>
                      </a:r>
                      <a:endParaRPr lang="en-IN" sz="1200" dirty="0">
                        <a:solidFill>
                          <a:srgbClr val="00B050"/>
                        </a:solidFill>
                        <a:effectLst/>
                        <a:latin typeface="Calibri"/>
                        <a:ea typeface="Calibri"/>
                        <a:cs typeface="Times New Roman"/>
                      </a:endParaRPr>
                    </a:p>
                  </a:txBody>
                  <a:tcPr marL="61225" marR="61225" marT="0" marB="0"/>
                </a:tc>
                <a:tc>
                  <a:txBody>
                    <a:bodyPr/>
                    <a:lstStyle/>
                    <a:p>
                      <a:pPr marL="457200" algn="ctr">
                        <a:lnSpc>
                          <a:spcPct val="115000"/>
                        </a:lnSpc>
                        <a:spcAft>
                          <a:spcPts val="0"/>
                        </a:spcAft>
                        <a:tabLst>
                          <a:tab pos="2055495" algn="l"/>
                        </a:tabLst>
                      </a:pPr>
                      <a:r>
                        <a:rPr lang="en-US" sz="1200" dirty="0">
                          <a:solidFill>
                            <a:srgbClr val="00B050"/>
                          </a:solidFill>
                          <a:effectLst/>
                        </a:rPr>
                        <a:t>It has got separate corporate existence.</a:t>
                      </a:r>
                      <a:endParaRPr lang="en-IN" sz="1200" dirty="0">
                        <a:solidFill>
                          <a:srgbClr val="00B050"/>
                        </a:solidFill>
                        <a:effectLst/>
                        <a:latin typeface="Calibri"/>
                        <a:ea typeface="Calibri"/>
                        <a:cs typeface="Times New Roman"/>
                      </a:endParaRPr>
                    </a:p>
                  </a:txBody>
                  <a:tcPr marL="61225" marR="61225" marT="0" marB="0"/>
                </a:tc>
              </a:tr>
              <a:tr h="905666">
                <a:tc>
                  <a:txBody>
                    <a:bodyPr/>
                    <a:lstStyle/>
                    <a:p>
                      <a:pPr marL="457200">
                        <a:lnSpc>
                          <a:spcPct val="115000"/>
                        </a:lnSpc>
                        <a:spcAft>
                          <a:spcPts val="0"/>
                        </a:spcAft>
                        <a:tabLst>
                          <a:tab pos="2055495" algn="l"/>
                        </a:tabLst>
                      </a:pPr>
                      <a:r>
                        <a:rPr lang="en-US" sz="1200" dirty="0">
                          <a:solidFill>
                            <a:schemeClr val="tx1"/>
                          </a:solidFill>
                          <a:effectLst/>
                        </a:rPr>
                        <a:t> </a:t>
                      </a:r>
                      <a:endParaRPr lang="en-IN" sz="1200" dirty="0">
                        <a:solidFill>
                          <a:schemeClr val="tx1"/>
                        </a:solidFill>
                        <a:effectLst/>
                      </a:endParaRPr>
                    </a:p>
                    <a:p>
                      <a:pPr marL="457200">
                        <a:lnSpc>
                          <a:spcPct val="115000"/>
                        </a:lnSpc>
                        <a:spcAft>
                          <a:spcPts val="0"/>
                        </a:spcAft>
                        <a:tabLst>
                          <a:tab pos="2055495" algn="l"/>
                        </a:tabLst>
                      </a:pPr>
                      <a:r>
                        <a:rPr lang="en-US" sz="1200" dirty="0">
                          <a:solidFill>
                            <a:schemeClr val="tx1"/>
                          </a:solidFill>
                          <a:effectLst/>
                        </a:rPr>
                        <a:t> </a:t>
                      </a:r>
                      <a:endParaRPr lang="en-IN" sz="1200" dirty="0">
                        <a:solidFill>
                          <a:schemeClr val="tx1"/>
                        </a:solidFill>
                        <a:effectLst/>
                      </a:endParaRPr>
                    </a:p>
                    <a:p>
                      <a:pPr marL="342900" lvl="0" indent="-342900">
                        <a:lnSpc>
                          <a:spcPct val="115000"/>
                        </a:lnSpc>
                        <a:spcAft>
                          <a:spcPts val="0"/>
                        </a:spcAft>
                        <a:buFont typeface="+mj-lt"/>
                        <a:buAutoNum type="arabicPeriod"/>
                        <a:tabLst>
                          <a:tab pos="2055495" algn="l"/>
                        </a:tabLst>
                      </a:pPr>
                      <a:r>
                        <a:rPr lang="en-US" sz="1200" dirty="0">
                          <a:solidFill>
                            <a:schemeClr val="tx1"/>
                          </a:solidFill>
                          <a:effectLst/>
                        </a:rPr>
                        <a:t>Management</a:t>
                      </a:r>
                      <a:endParaRPr lang="en-IN" sz="1200" dirty="0">
                        <a:solidFill>
                          <a:schemeClr val="tx1"/>
                        </a:solidFill>
                        <a:effectLst/>
                        <a:latin typeface="Calibri"/>
                        <a:ea typeface="Calibri"/>
                        <a:cs typeface="Times New Roman"/>
                      </a:endParaRPr>
                    </a:p>
                  </a:txBody>
                  <a:tcPr marL="61225" marR="61225" marT="0" marB="0"/>
                </a:tc>
                <a:tc>
                  <a:txBody>
                    <a:bodyPr/>
                    <a:lstStyle/>
                    <a:p>
                      <a:pPr marL="457200" algn="l">
                        <a:lnSpc>
                          <a:spcPct val="115000"/>
                        </a:lnSpc>
                        <a:spcAft>
                          <a:spcPts val="0"/>
                        </a:spcAft>
                        <a:tabLst>
                          <a:tab pos="2055495" algn="l"/>
                        </a:tabLst>
                      </a:pPr>
                      <a:r>
                        <a:rPr lang="en-US" sz="1200" dirty="0">
                          <a:solidFill>
                            <a:srgbClr val="00B050"/>
                          </a:solidFill>
                          <a:effectLst/>
                        </a:rPr>
                        <a:t> </a:t>
                      </a:r>
                      <a:endParaRPr lang="en-IN" sz="1200" dirty="0">
                        <a:solidFill>
                          <a:srgbClr val="00B050"/>
                        </a:solidFill>
                        <a:effectLst/>
                      </a:endParaRPr>
                    </a:p>
                    <a:p>
                      <a:pPr marL="457200" algn="l">
                        <a:lnSpc>
                          <a:spcPct val="115000"/>
                        </a:lnSpc>
                        <a:spcAft>
                          <a:spcPts val="0"/>
                        </a:spcAft>
                        <a:tabLst>
                          <a:tab pos="2055495" algn="l"/>
                        </a:tabLst>
                      </a:pPr>
                      <a:r>
                        <a:rPr lang="en-US" sz="1200" dirty="0">
                          <a:solidFill>
                            <a:srgbClr val="00B050"/>
                          </a:solidFill>
                          <a:effectLst/>
                        </a:rPr>
                        <a:t>It is managed by government officials.</a:t>
                      </a:r>
                      <a:endParaRPr lang="en-IN" sz="1200" dirty="0">
                        <a:solidFill>
                          <a:srgbClr val="00B050"/>
                        </a:solidFill>
                        <a:effectLst/>
                        <a:latin typeface="Calibri"/>
                        <a:ea typeface="Calibri"/>
                        <a:cs typeface="Times New Roman"/>
                      </a:endParaRPr>
                    </a:p>
                  </a:txBody>
                  <a:tcPr marL="61225" marR="61225" marT="0" marB="0"/>
                </a:tc>
                <a:tc>
                  <a:txBody>
                    <a:bodyPr/>
                    <a:lstStyle/>
                    <a:p>
                      <a:pPr marL="457200" algn="ctr">
                        <a:lnSpc>
                          <a:spcPct val="115000"/>
                        </a:lnSpc>
                        <a:spcAft>
                          <a:spcPts val="0"/>
                        </a:spcAft>
                        <a:tabLst>
                          <a:tab pos="2055495" algn="l"/>
                        </a:tabLst>
                      </a:pPr>
                      <a:r>
                        <a:rPr lang="en-US" sz="1200" dirty="0">
                          <a:solidFill>
                            <a:srgbClr val="00B050"/>
                          </a:solidFill>
                          <a:effectLst/>
                        </a:rPr>
                        <a:t>It is managed by separate board of directors.</a:t>
                      </a:r>
                      <a:endParaRPr lang="en-IN" sz="1200" dirty="0">
                        <a:solidFill>
                          <a:srgbClr val="00B050"/>
                        </a:solidFill>
                        <a:effectLst/>
                        <a:latin typeface="Calibri"/>
                        <a:ea typeface="Calibri"/>
                        <a:cs typeface="Times New Roman"/>
                      </a:endParaRPr>
                    </a:p>
                  </a:txBody>
                  <a:tcPr marL="61225" marR="61225" marT="0" marB="0"/>
                </a:tc>
                <a:tc>
                  <a:txBody>
                    <a:bodyPr/>
                    <a:lstStyle/>
                    <a:p>
                      <a:pPr marL="457200" algn="ctr">
                        <a:lnSpc>
                          <a:spcPct val="115000"/>
                        </a:lnSpc>
                        <a:spcAft>
                          <a:spcPts val="0"/>
                        </a:spcAft>
                        <a:tabLst>
                          <a:tab pos="2055495" algn="l"/>
                        </a:tabLst>
                      </a:pPr>
                      <a:r>
                        <a:rPr lang="en-US" sz="1200" dirty="0">
                          <a:solidFill>
                            <a:srgbClr val="00B050"/>
                          </a:solidFill>
                          <a:effectLst/>
                        </a:rPr>
                        <a:t>It is managed by separate board of directors.it may include private individuals.</a:t>
                      </a:r>
                      <a:endParaRPr lang="en-IN" sz="1200" dirty="0">
                        <a:solidFill>
                          <a:srgbClr val="00B050"/>
                        </a:solidFill>
                        <a:effectLst/>
                        <a:latin typeface="Calibri"/>
                        <a:ea typeface="Calibri"/>
                        <a:cs typeface="Times New Roman"/>
                      </a:endParaRPr>
                    </a:p>
                  </a:txBody>
                  <a:tcPr marL="61225" marR="61225" marT="0" marB="0"/>
                </a:tc>
              </a:tr>
              <a:tr h="861694">
                <a:tc>
                  <a:txBody>
                    <a:bodyPr/>
                    <a:lstStyle/>
                    <a:p>
                      <a:pPr marL="457200">
                        <a:lnSpc>
                          <a:spcPct val="115000"/>
                        </a:lnSpc>
                        <a:spcAft>
                          <a:spcPts val="0"/>
                        </a:spcAft>
                        <a:tabLst>
                          <a:tab pos="2055495" algn="l"/>
                        </a:tabLst>
                      </a:pPr>
                      <a:r>
                        <a:rPr lang="en-US" sz="1200" dirty="0">
                          <a:solidFill>
                            <a:schemeClr val="tx1"/>
                          </a:solidFill>
                          <a:effectLst/>
                        </a:rPr>
                        <a:t> </a:t>
                      </a:r>
                      <a:endParaRPr lang="en-IN" sz="1200" dirty="0">
                        <a:solidFill>
                          <a:schemeClr val="tx1"/>
                        </a:solidFill>
                        <a:effectLst/>
                      </a:endParaRPr>
                    </a:p>
                    <a:p>
                      <a:pPr marL="457200">
                        <a:lnSpc>
                          <a:spcPct val="115000"/>
                        </a:lnSpc>
                        <a:spcAft>
                          <a:spcPts val="0"/>
                        </a:spcAft>
                        <a:tabLst>
                          <a:tab pos="2055495" algn="l"/>
                        </a:tabLst>
                      </a:pPr>
                      <a:r>
                        <a:rPr lang="en-US" sz="1200" dirty="0">
                          <a:solidFill>
                            <a:schemeClr val="tx1"/>
                          </a:solidFill>
                          <a:effectLst/>
                        </a:rPr>
                        <a:t> </a:t>
                      </a:r>
                      <a:endParaRPr lang="en-IN" sz="1200" dirty="0">
                        <a:solidFill>
                          <a:schemeClr val="tx1"/>
                        </a:solidFill>
                        <a:effectLst/>
                      </a:endParaRPr>
                    </a:p>
                    <a:p>
                      <a:pPr marL="342900" lvl="0" indent="-342900">
                        <a:lnSpc>
                          <a:spcPct val="115000"/>
                        </a:lnSpc>
                        <a:spcAft>
                          <a:spcPts val="0"/>
                        </a:spcAft>
                        <a:buFont typeface="+mj-lt"/>
                        <a:buAutoNum type="arabicPeriod"/>
                        <a:tabLst>
                          <a:tab pos="2055495" algn="l"/>
                        </a:tabLst>
                      </a:pPr>
                      <a:r>
                        <a:rPr lang="en-US" sz="1200" dirty="0">
                          <a:solidFill>
                            <a:schemeClr val="tx1"/>
                          </a:solidFill>
                          <a:effectLst/>
                        </a:rPr>
                        <a:t>Staff</a:t>
                      </a:r>
                      <a:endParaRPr lang="en-IN" sz="1200" dirty="0">
                        <a:solidFill>
                          <a:schemeClr val="tx1"/>
                        </a:solidFill>
                        <a:effectLst/>
                        <a:latin typeface="Calibri"/>
                        <a:ea typeface="Calibri"/>
                        <a:cs typeface="Times New Roman"/>
                      </a:endParaRPr>
                    </a:p>
                  </a:txBody>
                  <a:tcPr marL="61225" marR="61225" marT="0" marB="0"/>
                </a:tc>
                <a:tc>
                  <a:txBody>
                    <a:bodyPr/>
                    <a:lstStyle/>
                    <a:p>
                      <a:pPr marL="457200" algn="l">
                        <a:lnSpc>
                          <a:spcPct val="115000"/>
                        </a:lnSpc>
                        <a:spcAft>
                          <a:spcPts val="0"/>
                        </a:spcAft>
                        <a:tabLst>
                          <a:tab pos="2055495" algn="l"/>
                        </a:tabLst>
                      </a:pPr>
                      <a:r>
                        <a:rPr lang="en-US" sz="1200" dirty="0">
                          <a:solidFill>
                            <a:srgbClr val="00B050"/>
                          </a:solidFill>
                          <a:effectLst/>
                        </a:rPr>
                        <a:t> </a:t>
                      </a:r>
                      <a:endParaRPr lang="en-IN" sz="1200" dirty="0">
                        <a:solidFill>
                          <a:srgbClr val="00B050"/>
                        </a:solidFill>
                        <a:effectLst/>
                      </a:endParaRPr>
                    </a:p>
                    <a:p>
                      <a:pPr marL="457200" algn="l">
                        <a:lnSpc>
                          <a:spcPct val="115000"/>
                        </a:lnSpc>
                        <a:spcAft>
                          <a:spcPts val="0"/>
                        </a:spcAft>
                        <a:tabLst>
                          <a:tab pos="2055495" algn="l"/>
                        </a:tabLst>
                      </a:pPr>
                      <a:r>
                        <a:rPr lang="en-US" sz="1200" dirty="0">
                          <a:solidFill>
                            <a:srgbClr val="00B050"/>
                          </a:solidFill>
                          <a:effectLst/>
                        </a:rPr>
                        <a:t>Government employees form staff</a:t>
                      </a:r>
                      <a:endParaRPr lang="en-IN" sz="1200" dirty="0">
                        <a:solidFill>
                          <a:srgbClr val="00B050"/>
                        </a:solidFill>
                        <a:effectLst/>
                        <a:latin typeface="Calibri"/>
                        <a:ea typeface="Calibri"/>
                        <a:cs typeface="Times New Roman"/>
                      </a:endParaRPr>
                    </a:p>
                  </a:txBody>
                  <a:tcPr marL="61225" marR="61225" marT="0" marB="0"/>
                </a:tc>
                <a:tc>
                  <a:txBody>
                    <a:bodyPr/>
                    <a:lstStyle/>
                    <a:p>
                      <a:pPr marL="457200" algn="ctr">
                        <a:lnSpc>
                          <a:spcPct val="115000"/>
                        </a:lnSpc>
                        <a:spcAft>
                          <a:spcPts val="0"/>
                        </a:spcAft>
                        <a:tabLst>
                          <a:tab pos="2055495" algn="l"/>
                        </a:tabLst>
                      </a:pPr>
                      <a:r>
                        <a:rPr lang="en-US" sz="1200">
                          <a:solidFill>
                            <a:srgbClr val="00B050"/>
                          </a:solidFill>
                          <a:effectLst/>
                        </a:rPr>
                        <a:t>Private employees are appointed by the corporation staff.</a:t>
                      </a:r>
                      <a:endParaRPr lang="en-IN" sz="1200">
                        <a:solidFill>
                          <a:srgbClr val="00B050"/>
                        </a:solidFill>
                        <a:effectLst/>
                        <a:latin typeface="Calibri"/>
                        <a:ea typeface="Calibri"/>
                        <a:cs typeface="Times New Roman"/>
                      </a:endParaRPr>
                    </a:p>
                  </a:txBody>
                  <a:tcPr marL="61225" marR="61225" marT="0" marB="0"/>
                </a:tc>
                <a:tc>
                  <a:txBody>
                    <a:bodyPr/>
                    <a:lstStyle/>
                    <a:p>
                      <a:pPr marL="457200" algn="ctr">
                        <a:lnSpc>
                          <a:spcPct val="115000"/>
                        </a:lnSpc>
                        <a:spcAft>
                          <a:spcPts val="0"/>
                        </a:spcAft>
                        <a:tabLst>
                          <a:tab pos="2055495" algn="l"/>
                        </a:tabLst>
                      </a:pPr>
                      <a:r>
                        <a:rPr lang="en-US" sz="1200" dirty="0">
                          <a:solidFill>
                            <a:srgbClr val="00B050"/>
                          </a:solidFill>
                          <a:effectLst/>
                        </a:rPr>
                        <a:t>Private employees of the company form staff</a:t>
                      </a:r>
                      <a:endParaRPr lang="en-IN" sz="1200" dirty="0">
                        <a:solidFill>
                          <a:srgbClr val="00B050"/>
                        </a:solidFill>
                        <a:effectLst/>
                        <a:latin typeface="Calibri"/>
                        <a:ea typeface="Calibri"/>
                        <a:cs typeface="Times New Roman"/>
                      </a:endParaRPr>
                    </a:p>
                  </a:txBody>
                  <a:tcPr marL="61225" marR="61225" marT="0" marB="0"/>
                </a:tc>
              </a:tr>
              <a:tr h="953574">
                <a:tc>
                  <a:txBody>
                    <a:bodyPr/>
                    <a:lstStyle/>
                    <a:p>
                      <a:pPr marL="457200">
                        <a:lnSpc>
                          <a:spcPct val="115000"/>
                        </a:lnSpc>
                        <a:spcAft>
                          <a:spcPts val="0"/>
                        </a:spcAft>
                        <a:tabLst>
                          <a:tab pos="2055495" algn="l"/>
                        </a:tabLst>
                      </a:pPr>
                      <a:r>
                        <a:rPr lang="en-US" sz="1200" dirty="0">
                          <a:solidFill>
                            <a:schemeClr val="tx1"/>
                          </a:solidFill>
                          <a:effectLst/>
                        </a:rPr>
                        <a:t> </a:t>
                      </a:r>
                      <a:endParaRPr lang="en-IN" sz="1200" dirty="0">
                        <a:solidFill>
                          <a:schemeClr val="tx1"/>
                        </a:solidFill>
                        <a:effectLst/>
                      </a:endParaRPr>
                    </a:p>
                    <a:p>
                      <a:pPr marL="457200">
                        <a:lnSpc>
                          <a:spcPct val="115000"/>
                        </a:lnSpc>
                        <a:spcAft>
                          <a:spcPts val="0"/>
                        </a:spcAft>
                        <a:tabLst>
                          <a:tab pos="2055495" algn="l"/>
                        </a:tabLst>
                      </a:pPr>
                      <a:r>
                        <a:rPr lang="en-US" sz="1200" dirty="0">
                          <a:solidFill>
                            <a:schemeClr val="tx1"/>
                          </a:solidFill>
                          <a:effectLst/>
                        </a:rPr>
                        <a:t> </a:t>
                      </a:r>
                      <a:endParaRPr lang="en-IN" sz="1200" dirty="0">
                        <a:solidFill>
                          <a:schemeClr val="tx1"/>
                        </a:solidFill>
                        <a:effectLst/>
                      </a:endParaRPr>
                    </a:p>
                    <a:p>
                      <a:pPr marL="342900" lvl="0" indent="-342900">
                        <a:lnSpc>
                          <a:spcPct val="115000"/>
                        </a:lnSpc>
                        <a:spcAft>
                          <a:spcPts val="0"/>
                        </a:spcAft>
                        <a:buFont typeface="+mj-lt"/>
                        <a:buAutoNum type="arabicPeriod"/>
                        <a:tabLst>
                          <a:tab pos="2055495" algn="l"/>
                        </a:tabLst>
                      </a:pPr>
                      <a:r>
                        <a:rPr lang="en-US" sz="1200" dirty="0">
                          <a:solidFill>
                            <a:schemeClr val="tx1"/>
                          </a:solidFill>
                          <a:effectLst/>
                        </a:rPr>
                        <a:t>Autonomy</a:t>
                      </a:r>
                      <a:endParaRPr lang="en-IN" sz="1200" dirty="0">
                        <a:solidFill>
                          <a:schemeClr val="tx1"/>
                        </a:solidFill>
                        <a:effectLst/>
                        <a:latin typeface="Calibri"/>
                        <a:ea typeface="Calibri"/>
                        <a:cs typeface="Times New Roman"/>
                      </a:endParaRPr>
                    </a:p>
                  </a:txBody>
                  <a:tcPr marL="61225" marR="61225" marT="0" marB="0"/>
                </a:tc>
                <a:tc>
                  <a:txBody>
                    <a:bodyPr/>
                    <a:lstStyle/>
                    <a:p>
                      <a:pPr marL="457200" algn="l">
                        <a:lnSpc>
                          <a:spcPct val="115000"/>
                        </a:lnSpc>
                        <a:spcAft>
                          <a:spcPts val="0"/>
                        </a:spcAft>
                        <a:tabLst>
                          <a:tab pos="2055495" algn="l"/>
                        </a:tabLst>
                      </a:pPr>
                      <a:r>
                        <a:rPr lang="en-US" sz="1200" dirty="0">
                          <a:solidFill>
                            <a:srgbClr val="00B050"/>
                          </a:solidFill>
                          <a:effectLst/>
                        </a:rPr>
                        <a:t> </a:t>
                      </a:r>
                      <a:endParaRPr lang="en-IN" sz="1200" dirty="0">
                        <a:solidFill>
                          <a:srgbClr val="00B050"/>
                        </a:solidFill>
                        <a:effectLst/>
                      </a:endParaRPr>
                    </a:p>
                    <a:p>
                      <a:pPr marL="457200" algn="l">
                        <a:lnSpc>
                          <a:spcPct val="115000"/>
                        </a:lnSpc>
                        <a:spcAft>
                          <a:spcPts val="0"/>
                        </a:spcAft>
                        <a:tabLst>
                          <a:tab pos="2055495" algn="l"/>
                        </a:tabLst>
                      </a:pPr>
                      <a:r>
                        <a:rPr lang="en-US" sz="1200" dirty="0">
                          <a:solidFill>
                            <a:srgbClr val="00B050"/>
                          </a:solidFill>
                          <a:effectLst/>
                        </a:rPr>
                        <a:t>There is no autonomy</a:t>
                      </a:r>
                      <a:endParaRPr lang="en-IN" sz="1200" dirty="0">
                        <a:solidFill>
                          <a:srgbClr val="00B050"/>
                        </a:solidFill>
                        <a:effectLst/>
                        <a:latin typeface="Calibri"/>
                        <a:ea typeface="Calibri"/>
                        <a:cs typeface="Times New Roman"/>
                      </a:endParaRPr>
                    </a:p>
                  </a:txBody>
                  <a:tcPr marL="61225" marR="61225" marT="0" marB="0"/>
                </a:tc>
                <a:tc>
                  <a:txBody>
                    <a:bodyPr/>
                    <a:lstStyle/>
                    <a:p>
                      <a:pPr marL="457200" algn="ctr">
                        <a:lnSpc>
                          <a:spcPct val="115000"/>
                        </a:lnSpc>
                        <a:spcAft>
                          <a:spcPts val="0"/>
                        </a:spcAft>
                        <a:tabLst>
                          <a:tab pos="2055495" algn="l"/>
                        </a:tabLst>
                      </a:pPr>
                      <a:r>
                        <a:rPr lang="en-US" sz="1200" dirty="0">
                          <a:solidFill>
                            <a:srgbClr val="00B050"/>
                          </a:solidFill>
                          <a:effectLst/>
                        </a:rPr>
                        <a:t>There is substantial autonomy</a:t>
                      </a:r>
                      <a:endParaRPr lang="en-IN" sz="1200" dirty="0">
                        <a:solidFill>
                          <a:srgbClr val="00B050"/>
                        </a:solidFill>
                        <a:effectLst/>
                        <a:latin typeface="Calibri"/>
                        <a:ea typeface="Calibri"/>
                        <a:cs typeface="Times New Roman"/>
                      </a:endParaRPr>
                    </a:p>
                  </a:txBody>
                  <a:tcPr marL="61225" marR="61225" marT="0" marB="0"/>
                </a:tc>
                <a:tc>
                  <a:txBody>
                    <a:bodyPr/>
                    <a:lstStyle/>
                    <a:p>
                      <a:pPr marL="457200" algn="ctr">
                        <a:lnSpc>
                          <a:spcPct val="115000"/>
                        </a:lnSpc>
                        <a:spcAft>
                          <a:spcPts val="0"/>
                        </a:spcAft>
                        <a:tabLst>
                          <a:tab pos="2055495" algn="l"/>
                        </a:tabLst>
                      </a:pPr>
                      <a:r>
                        <a:rPr lang="en-US" sz="1200" dirty="0">
                          <a:solidFill>
                            <a:srgbClr val="00B050"/>
                          </a:solidFill>
                          <a:effectLst/>
                        </a:rPr>
                        <a:t>There is little autonomy</a:t>
                      </a:r>
                      <a:endParaRPr lang="en-IN" sz="1200" dirty="0">
                        <a:solidFill>
                          <a:srgbClr val="00B050"/>
                        </a:solidFill>
                        <a:effectLst/>
                        <a:latin typeface="Calibri"/>
                        <a:ea typeface="Calibri"/>
                        <a:cs typeface="Times New Roman"/>
                      </a:endParaRPr>
                    </a:p>
                  </a:txBody>
                  <a:tcPr marL="61225" marR="61225" marT="0" marB="0"/>
                </a:tc>
              </a:tr>
            </a:tbl>
          </a:graphicData>
        </a:graphic>
      </p:graphicFrame>
    </p:spTree>
    <p:extLst>
      <p:ext uri="{BB962C8B-B14F-4D97-AF65-F5344CB8AC3E}">
        <p14:creationId xmlns:p14="http://schemas.microsoft.com/office/powerpoint/2010/main" xmlns="" val="17389877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0251"/>
            <a:ext cx="8219256" cy="6173701"/>
          </a:xfrm>
        </p:spPr>
        <p:txBody>
          <a:bodyPr>
            <a:normAutofit/>
          </a:bodyPr>
          <a:lstStyle/>
          <a:p>
            <a:pPr marL="0" indent="0">
              <a:buNone/>
            </a:pPr>
            <a:r>
              <a:rPr lang="en-IN" sz="4000" dirty="0" smtClean="0">
                <a:solidFill>
                  <a:srgbClr val="FF0000"/>
                </a:solidFill>
              </a:rPr>
              <a:t>Forms business organisation:</a:t>
            </a:r>
            <a:endParaRPr lang="en-IN" sz="4000" dirty="0">
              <a:solidFill>
                <a:srgbClr val="FF0000"/>
              </a:solidFill>
            </a:endParaRPr>
          </a:p>
        </p:txBody>
      </p:sp>
      <p:sp>
        <p:nvSpPr>
          <p:cNvPr id="4" name="Rectangle 3"/>
          <p:cNvSpPr/>
          <p:nvPr/>
        </p:nvSpPr>
        <p:spPr>
          <a:xfrm>
            <a:off x="1259632" y="1700808"/>
            <a:ext cx="630122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buClr>
                <a:srgbClr val="FE8637"/>
              </a:buClr>
              <a:buSzPct val="70000"/>
            </a:pPr>
            <a:r>
              <a:rPr lang="en-IN" sz="2400" dirty="0">
                <a:solidFill>
                  <a:prstClr val="black"/>
                </a:solidFill>
              </a:rPr>
              <a:t>Sectors/Forms of business </a:t>
            </a:r>
            <a:r>
              <a:rPr lang="en-IN" sz="2400" dirty="0" smtClean="0">
                <a:solidFill>
                  <a:prstClr val="black"/>
                </a:solidFill>
              </a:rPr>
              <a:t>organization</a:t>
            </a:r>
            <a:endParaRPr lang="en-IN" sz="2400" dirty="0">
              <a:solidFill>
                <a:prstClr val="black"/>
              </a:solidFill>
            </a:endParaRPr>
          </a:p>
        </p:txBody>
      </p:sp>
      <p:cxnSp>
        <p:nvCxnSpPr>
          <p:cNvPr id="6" name="Straight Arrow Connector 5"/>
          <p:cNvCxnSpPr>
            <a:stCxn id="4" idx="2"/>
          </p:cNvCxnSpPr>
          <p:nvPr/>
        </p:nvCxnSpPr>
        <p:spPr>
          <a:xfrm>
            <a:off x="4410246" y="2204864"/>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259632" y="2708920"/>
            <a:ext cx="63012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259632" y="2708920"/>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10246" y="2708920"/>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560860" y="2708920"/>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83568" y="2996952"/>
            <a:ext cx="180020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Private sector</a:t>
            </a:r>
            <a:endParaRPr lang="en-IN" dirty="0">
              <a:solidFill>
                <a:schemeClr val="tx1"/>
              </a:solidFill>
            </a:endParaRPr>
          </a:p>
        </p:txBody>
      </p:sp>
      <p:sp>
        <p:nvSpPr>
          <p:cNvPr id="16" name="Rectangle 15"/>
          <p:cNvSpPr/>
          <p:nvPr/>
        </p:nvSpPr>
        <p:spPr>
          <a:xfrm>
            <a:off x="3563888" y="2996952"/>
            <a:ext cx="1656184" cy="396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Public sector</a:t>
            </a:r>
            <a:endParaRPr lang="en-IN" dirty="0">
              <a:solidFill>
                <a:schemeClr val="tx1"/>
              </a:solidFill>
            </a:endParaRPr>
          </a:p>
        </p:txBody>
      </p:sp>
      <p:sp>
        <p:nvSpPr>
          <p:cNvPr id="17" name="Rectangle 16"/>
          <p:cNvSpPr/>
          <p:nvPr/>
        </p:nvSpPr>
        <p:spPr>
          <a:xfrm>
            <a:off x="6300192" y="2996952"/>
            <a:ext cx="1512168" cy="396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Joint sector</a:t>
            </a:r>
            <a:endParaRPr lang="en-IN" dirty="0">
              <a:solidFill>
                <a:schemeClr val="tx1"/>
              </a:solidFill>
            </a:endParaRPr>
          </a:p>
        </p:txBody>
      </p:sp>
      <p:cxnSp>
        <p:nvCxnSpPr>
          <p:cNvPr id="20" name="Straight Connector 19"/>
          <p:cNvCxnSpPr/>
          <p:nvPr/>
        </p:nvCxnSpPr>
        <p:spPr>
          <a:xfrm>
            <a:off x="1043608" y="3356992"/>
            <a:ext cx="0" cy="2664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043608" y="6021288"/>
            <a:ext cx="3240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043608" y="3789040"/>
            <a:ext cx="3240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043608" y="4221088"/>
            <a:ext cx="3240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043608" y="4869160"/>
            <a:ext cx="3240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043608" y="5445224"/>
            <a:ext cx="3240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367644" y="3573016"/>
            <a:ext cx="16921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smtClean="0">
                <a:solidFill>
                  <a:schemeClr val="tx1"/>
                </a:solidFill>
              </a:rPr>
              <a:t>Sole trade</a:t>
            </a:r>
            <a:endParaRPr lang="en-IN" dirty="0">
              <a:solidFill>
                <a:schemeClr val="tx1"/>
              </a:solidFill>
            </a:endParaRPr>
          </a:p>
        </p:txBody>
      </p:sp>
      <p:sp>
        <p:nvSpPr>
          <p:cNvPr id="30" name="Rectangle 29"/>
          <p:cNvSpPr/>
          <p:nvPr/>
        </p:nvSpPr>
        <p:spPr>
          <a:xfrm>
            <a:off x="1367644" y="4077072"/>
            <a:ext cx="1692188" cy="333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smtClean="0">
                <a:solidFill>
                  <a:schemeClr val="tx1"/>
                </a:solidFill>
              </a:rPr>
              <a:t>Partnership</a:t>
            </a:r>
            <a:endParaRPr lang="en-IN" dirty="0">
              <a:solidFill>
                <a:schemeClr val="tx1"/>
              </a:solidFill>
            </a:endParaRPr>
          </a:p>
        </p:txBody>
      </p:sp>
      <p:sp>
        <p:nvSpPr>
          <p:cNvPr id="32" name="Rectangle 31"/>
          <p:cNvSpPr/>
          <p:nvPr/>
        </p:nvSpPr>
        <p:spPr>
          <a:xfrm>
            <a:off x="1367644" y="4725144"/>
            <a:ext cx="34203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smtClean="0">
                <a:solidFill>
                  <a:schemeClr val="tx1"/>
                </a:solidFill>
              </a:rPr>
              <a:t>Joint Hindu family business</a:t>
            </a:r>
            <a:endParaRPr lang="en-IN" dirty="0">
              <a:solidFill>
                <a:schemeClr val="tx1"/>
              </a:solidFill>
            </a:endParaRPr>
          </a:p>
        </p:txBody>
      </p:sp>
      <p:sp>
        <p:nvSpPr>
          <p:cNvPr id="33" name="Rectangle 32"/>
          <p:cNvSpPr/>
          <p:nvPr/>
        </p:nvSpPr>
        <p:spPr>
          <a:xfrm>
            <a:off x="1405931" y="5229200"/>
            <a:ext cx="2986049"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smtClean="0">
                <a:solidFill>
                  <a:schemeClr val="tx1"/>
                </a:solidFill>
              </a:rPr>
              <a:t>Cooperative organisation</a:t>
            </a:r>
            <a:endParaRPr lang="en-IN" dirty="0">
              <a:solidFill>
                <a:schemeClr val="tx1"/>
              </a:solidFill>
            </a:endParaRPr>
          </a:p>
        </p:txBody>
      </p:sp>
      <p:sp>
        <p:nvSpPr>
          <p:cNvPr id="34" name="Rectangle 33"/>
          <p:cNvSpPr/>
          <p:nvPr/>
        </p:nvSpPr>
        <p:spPr>
          <a:xfrm>
            <a:off x="1367644" y="5913276"/>
            <a:ext cx="2628292" cy="252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smtClean="0">
                <a:solidFill>
                  <a:schemeClr val="tx1"/>
                </a:solidFill>
              </a:rPr>
              <a:t>Joint stock company</a:t>
            </a:r>
            <a:endParaRPr lang="en-IN" dirty="0">
              <a:solidFill>
                <a:schemeClr val="tx1"/>
              </a:solidFill>
            </a:endParaRPr>
          </a:p>
        </p:txBody>
      </p:sp>
      <p:cxnSp>
        <p:nvCxnSpPr>
          <p:cNvPr id="36" name="Straight Connector 35"/>
          <p:cNvCxnSpPr/>
          <p:nvPr/>
        </p:nvCxnSpPr>
        <p:spPr>
          <a:xfrm>
            <a:off x="4913774" y="3392996"/>
            <a:ext cx="18266" cy="2484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932040" y="5877272"/>
            <a:ext cx="37777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292080" y="3933056"/>
            <a:ext cx="331236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smtClean="0">
                <a:solidFill>
                  <a:schemeClr val="tx1"/>
                </a:solidFill>
              </a:rPr>
              <a:t>Departmental organisations</a:t>
            </a:r>
            <a:endParaRPr lang="en-IN" dirty="0">
              <a:solidFill>
                <a:schemeClr val="tx1"/>
              </a:solidFill>
            </a:endParaRPr>
          </a:p>
        </p:txBody>
      </p:sp>
      <p:cxnSp>
        <p:nvCxnSpPr>
          <p:cNvPr id="41" name="Straight Arrow Connector 40"/>
          <p:cNvCxnSpPr/>
          <p:nvPr/>
        </p:nvCxnSpPr>
        <p:spPr>
          <a:xfrm>
            <a:off x="4914302" y="4077072"/>
            <a:ext cx="37777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914302" y="4941168"/>
            <a:ext cx="37777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5292080" y="4833156"/>
            <a:ext cx="3024336" cy="252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smtClean="0">
                <a:solidFill>
                  <a:schemeClr val="tx1"/>
                </a:solidFill>
              </a:rPr>
              <a:t>Public corporations</a:t>
            </a:r>
            <a:endParaRPr lang="en-IN" dirty="0">
              <a:solidFill>
                <a:schemeClr val="tx1"/>
              </a:solidFill>
            </a:endParaRPr>
          </a:p>
        </p:txBody>
      </p:sp>
      <p:sp>
        <p:nvSpPr>
          <p:cNvPr id="44" name="Rectangle 43"/>
          <p:cNvSpPr/>
          <p:nvPr/>
        </p:nvSpPr>
        <p:spPr>
          <a:xfrm>
            <a:off x="5308586" y="5733256"/>
            <a:ext cx="300783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smtClean="0">
                <a:solidFill>
                  <a:schemeClr val="tx1"/>
                </a:solidFill>
              </a:rPr>
              <a:t>Government companies</a:t>
            </a:r>
            <a:endParaRPr lang="en-IN" dirty="0">
              <a:solidFill>
                <a:schemeClr val="tx1"/>
              </a:solidFill>
            </a:endParaRPr>
          </a:p>
        </p:txBody>
      </p:sp>
    </p:spTree>
    <p:extLst>
      <p:ext uri="{BB962C8B-B14F-4D97-AF65-F5344CB8AC3E}">
        <p14:creationId xmlns:p14="http://schemas.microsoft.com/office/powerpoint/2010/main" xmlns="" val="30019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inVertic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arn(inVertical)">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inVertical)">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down)">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1000"/>
                                        <p:tgtEl>
                                          <p:spTgt spid="20"/>
                                        </p:tgtEl>
                                      </p:cBhvr>
                                    </p:animEffect>
                                    <p:anim calcmode="lin" valueType="num">
                                      <p:cBhvr>
                                        <p:cTn id="53" dur="1000" fill="hold"/>
                                        <p:tgtEl>
                                          <p:spTgt spid="20"/>
                                        </p:tgtEl>
                                        <p:attrNameLst>
                                          <p:attrName>ppt_x</p:attrName>
                                        </p:attrNameLst>
                                      </p:cBhvr>
                                      <p:tavLst>
                                        <p:tav tm="0">
                                          <p:val>
                                            <p:strVal val="#ppt_x"/>
                                          </p:val>
                                        </p:tav>
                                        <p:tav tm="100000">
                                          <p:val>
                                            <p:strVal val="#ppt_x"/>
                                          </p:val>
                                        </p:tav>
                                      </p:tavLst>
                                    </p:anim>
                                    <p:anim calcmode="lin" valueType="num">
                                      <p:cBhvr>
                                        <p:cTn id="5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1000"/>
                                        <p:tgtEl>
                                          <p:spTgt spid="23"/>
                                        </p:tgtEl>
                                      </p:cBhvr>
                                    </p:animEffect>
                                    <p:anim calcmode="lin" valueType="num">
                                      <p:cBhvr>
                                        <p:cTn id="60" dur="1000" fill="hold"/>
                                        <p:tgtEl>
                                          <p:spTgt spid="23"/>
                                        </p:tgtEl>
                                        <p:attrNameLst>
                                          <p:attrName>ppt_x</p:attrName>
                                        </p:attrNameLst>
                                      </p:cBhvr>
                                      <p:tavLst>
                                        <p:tav tm="0">
                                          <p:val>
                                            <p:strVal val="#ppt_x"/>
                                          </p:val>
                                        </p:tav>
                                        <p:tav tm="100000">
                                          <p:val>
                                            <p:strVal val="#ppt_x"/>
                                          </p:val>
                                        </p:tav>
                                      </p:tavLst>
                                    </p:anim>
                                    <p:anim calcmode="lin" valueType="num">
                                      <p:cBhvr>
                                        <p:cTn id="6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1000"/>
                                        <p:tgtEl>
                                          <p:spTgt spid="27"/>
                                        </p:tgtEl>
                                      </p:cBhvr>
                                    </p:animEffect>
                                    <p:anim calcmode="lin" valueType="num">
                                      <p:cBhvr>
                                        <p:cTn id="67" dur="1000" fill="hold"/>
                                        <p:tgtEl>
                                          <p:spTgt spid="27"/>
                                        </p:tgtEl>
                                        <p:attrNameLst>
                                          <p:attrName>ppt_x</p:attrName>
                                        </p:attrNameLst>
                                      </p:cBhvr>
                                      <p:tavLst>
                                        <p:tav tm="0">
                                          <p:val>
                                            <p:strVal val="#ppt_x"/>
                                          </p:val>
                                        </p:tav>
                                        <p:tav tm="100000">
                                          <p:val>
                                            <p:strVal val="#ppt_x"/>
                                          </p:val>
                                        </p:tav>
                                      </p:tavLst>
                                    </p:anim>
                                    <p:anim calcmode="lin" valueType="num">
                                      <p:cBhvr>
                                        <p:cTn id="68"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1000"/>
                                        <p:tgtEl>
                                          <p:spTgt spid="24"/>
                                        </p:tgtEl>
                                      </p:cBhvr>
                                    </p:animEffect>
                                    <p:anim calcmode="lin" valueType="num">
                                      <p:cBhvr>
                                        <p:cTn id="74" dur="1000" fill="hold"/>
                                        <p:tgtEl>
                                          <p:spTgt spid="24"/>
                                        </p:tgtEl>
                                        <p:attrNameLst>
                                          <p:attrName>ppt_x</p:attrName>
                                        </p:attrNameLst>
                                      </p:cBhvr>
                                      <p:tavLst>
                                        <p:tav tm="0">
                                          <p:val>
                                            <p:strVal val="#ppt_x"/>
                                          </p:val>
                                        </p:tav>
                                        <p:tav tm="100000">
                                          <p:val>
                                            <p:strVal val="#ppt_x"/>
                                          </p:val>
                                        </p:tav>
                                      </p:tavLst>
                                    </p:anim>
                                    <p:anim calcmode="lin" valueType="num">
                                      <p:cBhvr>
                                        <p:cTn id="7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16" presetClass="entr" presetSubtype="21" fill="hold" grpId="0" nodeType="click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barn(inVertical)">
                                      <p:cBhvr>
                                        <p:cTn id="80" dur="500"/>
                                        <p:tgtEl>
                                          <p:spTgt spid="30"/>
                                        </p:tgtEl>
                                      </p:cBhvr>
                                    </p:animEffect>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1000"/>
                                        <p:tgtEl>
                                          <p:spTgt spid="25"/>
                                        </p:tgtEl>
                                      </p:cBhvr>
                                    </p:animEffect>
                                    <p:anim calcmode="lin" valueType="num">
                                      <p:cBhvr>
                                        <p:cTn id="86" dur="1000" fill="hold"/>
                                        <p:tgtEl>
                                          <p:spTgt spid="25"/>
                                        </p:tgtEl>
                                        <p:attrNameLst>
                                          <p:attrName>ppt_x</p:attrName>
                                        </p:attrNameLst>
                                      </p:cBhvr>
                                      <p:tavLst>
                                        <p:tav tm="0">
                                          <p:val>
                                            <p:strVal val="#ppt_x"/>
                                          </p:val>
                                        </p:tav>
                                        <p:tav tm="100000">
                                          <p:val>
                                            <p:strVal val="#ppt_x"/>
                                          </p:val>
                                        </p:tav>
                                      </p:tavLst>
                                    </p:anim>
                                    <p:anim calcmode="lin" valueType="num">
                                      <p:cBhvr>
                                        <p:cTn id="87"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32"/>
                                        </p:tgtEl>
                                        <p:attrNameLst>
                                          <p:attrName>style.visibility</p:attrName>
                                        </p:attrNameLst>
                                      </p:cBhvr>
                                      <p:to>
                                        <p:strVal val="visible"/>
                                      </p:to>
                                    </p:set>
                                    <p:animEffect transition="in" filter="fade">
                                      <p:cBhvr>
                                        <p:cTn id="92" dur="1000"/>
                                        <p:tgtEl>
                                          <p:spTgt spid="32"/>
                                        </p:tgtEl>
                                      </p:cBhvr>
                                    </p:animEffect>
                                    <p:anim calcmode="lin" valueType="num">
                                      <p:cBhvr>
                                        <p:cTn id="93" dur="1000" fill="hold"/>
                                        <p:tgtEl>
                                          <p:spTgt spid="32"/>
                                        </p:tgtEl>
                                        <p:attrNameLst>
                                          <p:attrName>ppt_x</p:attrName>
                                        </p:attrNameLst>
                                      </p:cBhvr>
                                      <p:tavLst>
                                        <p:tav tm="0">
                                          <p:val>
                                            <p:strVal val="#ppt_x"/>
                                          </p:val>
                                        </p:tav>
                                        <p:tav tm="100000">
                                          <p:val>
                                            <p:strVal val="#ppt_x"/>
                                          </p:val>
                                        </p:tav>
                                      </p:tavLst>
                                    </p:anim>
                                    <p:anim calcmode="lin" valueType="num">
                                      <p:cBhvr>
                                        <p:cTn id="94"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6" presetClass="entr" presetSubtype="21" fill="hold" nodeType="clickEffect">
                                  <p:stCondLst>
                                    <p:cond delay="0"/>
                                  </p:stCondLst>
                                  <p:childTnLst>
                                    <p:set>
                                      <p:cBhvr>
                                        <p:cTn id="98" dur="1" fill="hold">
                                          <p:stCondLst>
                                            <p:cond delay="0"/>
                                          </p:stCondLst>
                                        </p:cTn>
                                        <p:tgtEl>
                                          <p:spTgt spid="26"/>
                                        </p:tgtEl>
                                        <p:attrNameLst>
                                          <p:attrName>style.visibility</p:attrName>
                                        </p:attrNameLst>
                                      </p:cBhvr>
                                      <p:to>
                                        <p:strVal val="visible"/>
                                      </p:to>
                                    </p:set>
                                    <p:animEffect transition="in" filter="barn(inVertical)">
                                      <p:cBhvr>
                                        <p:cTn id="99" dur="500"/>
                                        <p:tgtEl>
                                          <p:spTgt spid="26"/>
                                        </p:tgtEl>
                                      </p:cBhvr>
                                    </p:animEffect>
                                  </p:childTnLst>
                                </p:cTn>
                              </p:par>
                            </p:childTnLst>
                          </p:cTn>
                        </p:par>
                      </p:childTnLst>
                    </p:cTn>
                  </p:par>
                  <p:par>
                    <p:cTn id="100" fill="hold">
                      <p:stCondLst>
                        <p:cond delay="indefinite"/>
                      </p:stCondLst>
                      <p:childTnLst>
                        <p:par>
                          <p:cTn id="101" fill="hold">
                            <p:stCondLst>
                              <p:cond delay="0"/>
                            </p:stCondLst>
                            <p:childTnLst>
                              <p:par>
                                <p:cTn id="102" presetID="16" presetClass="entr" presetSubtype="21" fill="hold" grpId="0" nodeType="clickEffect">
                                  <p:stCondLst>
                                    <p:cond delay="0"/>
                                  </p:stCondLst>
                                  <p:childTnLst>
                                    <p:set>
                                      <p:cBhvr>
                                        <p:cTn id="103" dur="1" fill="hold">
                                          <p:stCondLst>
                                            <p:cond delay="0"/>
                                          </p:stCondLst>
                                        </p:cTn>
                                        <p:tgtEl>
                                          <p:spTgt spid="33"/>
                                        </p:tgtEl>
                                        <p:attrNameLst>
                                          <p:attrName>style.visibility</p:attrName>
                                        </p:attrNameLst>
                                      </p:cBhvr>
                                      <p:to>
                                        <p:strVal val="visible"/>
                                      </p:to>
                                    </p:set>
                                    <p:animEffect transition="in" filter="barn(inVertical)">
                                      <p:cBhvr>
                                        <p:cTn id="104" dur="500"/>
                                        <p:tgtEl>
                                          <p:spTgt spid="33"/>
                                        </p:tgtEl>
                                      </p:cBhvr>
                                    </p:animEffect>
                                  </p:childTnLst>
                                </p:cTn>
                              </p:par>
                            </p:childTnLst>
                          </p:cTn>
                        </p:par>
                      </p:childTnLst>
                    </p:cTn>
                  </p:par>
                  <p:par>
                    <p:cTn id="105" fill="hold">
                      <p:stCondLst>
                        <p:cond delay="indefinite"/>
                      </p:stCondLst>
                      <p:childTnLst>
                        <p:par>
                          <p:cTn id="106" fill="hold">
                            <p:stCondLst>
                              <p:cond delay="0"/>
                            </p:stCondLst>
                            <p:childTnLst>
                              <p:par>
                                <p:cTn id="107" presetID="16" presetClass="entr" presetSubtype="21" fill="hold" nodeType="clickEffect">
                                  <p:stCondLst>
                                    <p:cond delay="0"/>
                                  </p:stCondLst>
                                  <p:childTnLst>
                                    <p:set>
                                      <p:cBhvr>
                                        <p:cTn id="108" dur="1" fill="hold">
                                          <p:stCondLst>
                                            <p:cond delay="0"/>
                                          </p:stCondLst>
                                        </p:cTn>
                                        <p:tgtEl>
                                          <p:spTgt spid="22"/>
                                        </p:tgtEl>
                                        <p:attrNameLst>
                                          <p:attrName>style.visibility</p:attrName>
                                        </p:attrNameLst>
                                      </p:cBhvr>
                                      <p:to>
                                        <p:strVal val="visible"/>
                                      </p:to>
                                    </p:set>
                                    <p:animEffect transition="in" filter="barn(inVertical)">
                                      <p:cBhvr>
                                        <p:cTn id="109" dur="500"/>
                                        <p:tgtEl>
                                          <p:spTgt spid="22"/>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grpId="0" nodeType="clickEffect">
                                  <p:stCondLst>
                                    <p:cond delay="0"/>
                                  </p:stCondLst>
                                  <p:childTnLst>
                                    <p:set>
                                      <p:cBhvr>
                                        <p:cTn id="113" dur="1" fill="hold">
                                          <p:stCondLst>
                                            <p:cond delay="0"/>
                                          </p:stCondLst>
                                        </p:cTn>
                                        <p:tgtEl>
                                          <p:spTgt spid="34"/>
                                        </p:tgtEl>
                                        <p:attrNameLst>
                                          <p:attrName>style.visibility</p:attrName>
                                        </p:attrNameLst>
                                      </p:cBhvr>
                                      <p:to>
                                        <p:strVal val="visible"/>
                                      </p:to>
                                    </p:set>
                                    <p:animEffect transition="in" filter="wipe(down)">
                                      <p:cBhvr>
                                        <p:cTn id="114" dur="500"/>
                                        <p:tgtEl>
                                          <p:spTgt spid="34"/>
                                        </p:tgtEl>
                                      </p:cBhvr>
                                    </p:animEffect>
                                  </p:childTnLst>
                                </p:cTn>
                              </p:par>
                            </p:childTnLst>
                          </p:cTn>
                        </p:par>
                      </p:childTnLst>
                    </p:cTn>
                  </p:par>
                  <p:par>
                    <p:cTn id="115" fill="hold">
                      <p:stCondLst>
                        <p:cond delay="indefinite"/>
                      </p:stCondLst>
                      <p:childTnLst>
                        <p:par>
                          <p:cTn id="116" fill="hold">
                            <p:stCondLst>
                              <p:cond delay="0"/>
                            </p:stCondLst>
                            <p:childTnLst>
                              <p:par>
                                <p:cTn id="117" presetID="16" presetClass="entr" presetSubtype="21" fill="hold" nodeType="clickEffect">
                                  <p:stCondLst>
                                    <p:cond delay="0"/>
                                  </p:stCondLst>
                                  <p:childTnLst>
                                    <p:set>
                                      <p:cBhvr>
                                        <p:cTn id="118" dur="1" fill="hold">
                                          <p:stCondLst>
                                            <p:cond delay="0"/>
                                          </p:stCondLst>
                                        </p:cTn>
                                        <p:tgtEl>
                                          <p:spTgt spid="36"/>
                                        </p:tgtEl>
                                        <p:attrNameLst>
                                          <p:attrName>style.visibility</p:attrName>
                                        </p:attrNameLst>
                                      </p:cBhvr>
                                      <p:to>
                                        <p:strVal val="visible"/>
                                      </p:to>
                                    </p:set>
                                    <p:animEffect transition="in" filter="barn(inVertical)">
                                      <p:cBhvr>
                                        <p:cTn id="119" dur="500"/>
                                        <p:tgtEl>
                                          <p:spTgt spid="36"/>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nodeType="clickEffect">
                                  <p:stCondLst>
                                    <p:cond delay="0"/>
                                  </p:stCondLst>
                                  <p:childTnLst>
                                    <p:set>
                                      <p:cBhvr>
                                        <p:cTn id="123" dur="1" fill="hold">
                                          <p:stCondLst>
                                            <p:cond delay="0"/>
                                          </p:stCondLst>
                                        </p:cTn>
                                        <p:tgtEl>
                                          <p:spTgt spid="41"/>
                                        </p:tgtEl>
                                        <p:attrNameLst>
                                          <p:attrName>style.visibility</p:attrName>
                                        </p:attrNameLst>
                                      </p:cBhvr>
                                      <p:to>
                                        <p:strVal val="visible"/>
                                      </p:to>
                                    </p:set>
                                    <p:animEffect transition="in" filter="wipe(down)">
                                      <p:cBhvr>
                                        <p:cTn id="124" dur="500"/>
                                        <p:tgtEl>
                                          <p:spTgt spid="41"/>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grpId="0" nodeType="clickEffect">
                                  <p:stCondLst>
                                    <p:cond delay="0"/>
                                  </p:stCondLst>
                                  <p:childTnLst>
                                    <p:set>
                                      <p:cBhvr>
                                        <p:cTn id="128" dur="1" fill="hold">
                                          <p:stCondLst>
                                            <p:cond delay="0"/>
                                          </p:stCondLst>
                                        </p:cTn>
                                        <p:tgtEl>
                                          <p:spTgt spid="40"/>
                                        </p:tgtEl>
                                        <p:attrNameLst>
                                          <p:attrName>style.visibility</p:attrName>
                                        </p:attrNameLst>
                                      </p:cBhvr>
                                      <p:to>
                                        <p:strVal val="visible"/>
                                      </p:to>
                                    </p:set>
                                    <p:animEffect transition="in" filter="wipe(down)">
                                      <p:cBhvr>
                                        <p:cTn id="129" dur="500"/>
                                        <p:tgtEl>
                                          <p:spTgt spid="40"/>
                                        </p:tgtEl>
                                      </p:cBhvr>
                                    </p:animEffect>
                                  </p:childTnLst>
                                </p:cTn>
                              </p:par>
                            </p:childTnLst>
                          </p:cTn>
                        </p:par>
                      </p:childTnLst>
                    </p:cTn>
                  </p:par>
                  <p:par>
                    <p:cTn id="130" fill="hold">
                      <p:stCondLst>
                        <p:cond delay="indefinite"/>
                      </p:stCondLst>
                      <p:childTnLst>
                        <p:par>
                          <p:cTn id="131" fill="hold">
                            <p:stCondLst>
                              <p:cond delay="0"/>
                            </p:stCondLst>
                            <p:childTnLst>
                              <p:par>
                                <p:cTn id="132" presetID="16" presetClass="entr" presetSubtype="21" fill="hold" nodeType="clickEffect">
                                  <p:stCondLst>
                                    <p:cond delay="0"/>
                                  </p:stCondLst>
                                  <p:childTnLst>
                                    <p:set>
                                      <p:cBhvr>
                                        <p:cTn id="133" dur="1" fill="hold">
                                          <p:stCondLst>
                                            <p:cond delay="0"/>
                                          </p:stCondLst>
                                        </p:cTn>
                                        <p:tgtEl>
                                          <p:spTgt spid="42"/>
                                        </p:tgtEl>
                                        <p:attrNameLst>
                                          <p:attrName>style.visibility</p:attrName>
                                        </p:attrNameLst>
                                      </p:cBhvr>
                                      <p:to>
                                        <p:strVal val="visible"/>
                                      </p:to>
                                    </p:set>
                                    <p:animEffect transition="in" filter="barn(inVertical)">
                                      <p:cBhvr>
                                        <p:cTn id="134" dur="500"/>
                                        <p:tgtEl>
                                          <p:spTgt spid="42"/>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4" fill="hold" grpId="0" nodeType="clickEffect">
                                  <p:stCondLst>
                                    <p:cond delay="0"/>
                                  </p:stCondLst>
                                  <p:childTnLst>
                                    <p:set>
                                      <p:cBhvr>
                                        <p:cTn id="138" dur="1" fill="hold">
                                          <p:stCondLst>
                                            <p:cond delay="0"/>
                                          </p:stCondLst>
                                        </p:cTn>
                                        <p:tgtEl>
                                          <p:spTgt spid="43"/>
                                        </p:tgtEl>
                                        <p:attrNameLst>
                                          <p:attrName>style.visibility</p:attrName>
                                        </p:attrNameLst>
                                      </p:cBhvr>
                                      <p:to>
                                        <p:strVal val="visible"/>
                                      </p:to>
                                    </p:set>
                                    <p:animEffect transition="in" filter="wipe(down)">
                                      <p:cBhvr>
                                        <p:cTn id="139" dur="500"/>
                                        <p:tgtEl>
                                          <p:spTgt spid="43"/>
                                        </p:tgtEl>
                                      </p:cBhvr>
                                    </p:animEffect>
                                  </p:childTnLst>
                                </p:cTn>
                              </p:par>
                            </p:childTnLst>
                          </p:cTn>
                        </p:par>
                      </p:childTnLst>
                    </p:cTn>
                  </p:par>
                  <p:par>
                    <p:cTn id="140" fill="hold">
                      <p:stCondLst>
                        <p:cond delay="indefinite"/>
                      </p:stCondLst>
                      <p:childTnLst>
                        <p:par>
                          <p:cTn id="141" fill="hold">
                            <p:stCondLst>
                              <p:cond delay="0"/>
                            </p:stCondLst>
                            <p:childTnLst>
                              <p:par>
                                <p:cTn id="142" presetID="42" presetClass="entr" presetSubtype="0" fill="hold" nodeType="clickEffect">
                                  <p:stCondLst>
                                    <p:cond delay="0"/>
                                  </p:stCondLst>
                                  <p:childTnLst>
                                    <p:set>
                                      <p:cBhvr>
                                        <p:cTn id="143" dur="1" fill="hold">
                                          <p:stCondLst>
                                            <p:cond delay="0"/>
                                          </p:stCondLst>
                                        </p:cTn>
                                        <p:tgtEl>
                                          <p:spTgt spid="38"/>
                                        </p:tgtEl>
                                        <p:attrNameLst>
                                          <p:attrName>style.visibility</p:attrName>
                                        </p:attrNameLst>
                                      </p:cBhvr>
                                      <p:to>
                                        <p:strVal val="visible"/>
                                      </p:to>
                                    </p:set>
                                    <p:animEffect transition="in" filter="fade">
                                      <p:cBhvr>
                                        <p:cTn id="144" dur="1000"/>
                                        <p:tgtEl>
                                          <p:spTgt spid="38"/>
                                        </p:tgtEl>
                                      </p:cBhvr>
                                    </p:animEffect>
                                    <p:anim calcmode="lin" valueType="num">
                                      <p:cBhvr>
                                        <p:cTn id="145" dur="1000" fill="hold"/>
                                        <p:tgtEl>
                                          <p:spTgt spid="38"/>
                                        </p:tgtEl>
                                        <p:attrNameLst>
                                          <p:attrName>ppt_x</p:attrName>
                                        </p:attrNameLst>
                                      </p:cBhvr>
                                      <p:tavLst>
                                        <p:tav tm="0">
                                          <p:val>
                                            <p:strVal val="#ppt_x"/>
                                          </p:val>
                                        </p:tav>
                                        <p:tav tm="100000">
                                          <p:val>
                                            <p:strVal val="#ppt_x"/>
                                          </p:val>
                                        </p:tav>
                                      </p:tavLst>
                                    </p:anim>
                                    <p:anim calcmode="lin" valueType="num">
                                      <p:cBhvr>
                                        <p:cTn id="146"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2" presetClass="entr" presetSubtype="4" fill="hold" grpId="0" nodeType="clickEffect">
                                  <p:stCondLst>
                                    <p:cond delay="0"/>
                                  </p:stCondLst>
                                  <p:childTnLst>
                                    <p:set>
                                      <p:cBhvr>
                                        <p:cTn id="150" dur="1" fill="hold">
                                          <p:stCondLst>
                                            <p:cond delay="0"/>
                                          </p:stCondLst>
                                        </p:cTn>
                                        <p:tgtEl>
                                          <p:spTgt spid="44"/>
                                        </p:tgtEl>
                                        <p:attrNameLst>
                                          <p:attrName>style.visibility</p:attrName>
                                        </p:attrNameLst>
                                      </p:cBhvr>
                                      <p:to>
                                        <p:strVal val="visible"/>
                                      </p:to>
                                    </p:set>
                                    <p:animEffect transition="in" filter="wipe(down)">
                                      <p:cBhvr>
                                        <p:cTn id="15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P spid="16" grpId="0" animBg="1"/>
      <p:bldP spid="17" grpId="0" animBg="1"/>
      <p:bldP spid="27" grpId="0" animBg="1"/>
      <p:bldP spid="30" grpId="0" animBg="1"/>
      <p:bldP spid="32" grpId="0" animBg="1"/>
      <p:bldP spid="33" grpId="0" animBg="1"/>
      <p:bldP spid="34" grpId="0" animBg="1"/>
      <p:bldP spid="40" grpId="0" animBg="1"/>
      <p:bldP spid="43" grpId="0" animBg="1"/>
      <p:bldP spid="4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63688" y="404664"/>
            <a:ext cx="7128792" cy="6192688"/>
          </a:xfrm>
        </p:spPr>
        <p:txBody>
          <a:bodyPr>
            <a:normAutofit fontScale="92500" lnSpcReduction="20000"/>
          </a:bodyPr>
          <a:lstStyle/>
          <a:p>
            <a:pPr algn="just"/>
            <a:r>
              <a:rPr lang="en-IN" sz="2600" dirty="0" smtClean="0">
                <a:solidFill>
                  <a:srgbClr val="00B050"/>
                </a:solidFill>
              </a:rPr>
              <a:t>1.Private </a:t>
            </a:r>
            <a:r>
              <a:rPr lang="en-IN" sz="2600" dirty="0">
                <a:solidFill>
                  <a:srgbClr val="00B050"/>
                </a:solidFill>
              </a:rPr>
              <a:t>sector: </a:t>
            </a:r>
            <a:endParaRPr lang="en-IN" sz="2600" dirty="0" smtClean="0">
              <a:solidFill>
                <a:srgbClr val="00B050"/>
              </a:solidFill>
            </a:endParaRPr>
          </a:p>
          <a:p>
            <a:pPr algn="just"/>
            <a:r>
              <a:rPr lang="en-IN" sz="1900" dirty="0" smtClean="0"/>
              <a:t>under </a:t>
            </a:r>
            <a:r>
              <a:rPr lang="en-IN" sz="1900" dirty="0"/>
              <a:t>this sector business is owned by one of the members of society. Business activities performed individually or collectively</a:t>
            </a:r>
            <a:r>
              <a:rPr lang="en-IN" sz="1900" dirty="0" smtClean="0"/>
              <a:t>.</a:t>
            </a:r>
            <a:endParaRPr lang="en-IN" sz="1900" dirty="0"/>
          </a:p>
          <a:p>
            <a:pPr algn="just"/>
            <a:r>
              <a:rPr lang="en-IN" sz="1900" dirty="0">
                <a:solidFill>
                  <a:srgbClr val="FF0000"/>
                </a:solidFill>
              </a:rPr>
              <a:t>Features:</a:t>
            </a:r>
          </a:p>
          <a:p>
            <a:pPr algn="just"/>
            <a:r>
              <a:rPr lang="en-IN" sz="1900" dirty="0" smtClean="0">
                <a:solidFill>
                  <a:srgbClr val="FF0000"/>
                </a:solidFill>
              </a:rPr>
              <a:t>a)Profit </a:t>
            </a:r>
            <a:r>
              <a:rPr lang="en-IN" sz="1900" dirty="0">
                <a:solidFill>
                  <a:srgbClr val="FF0000"/>
                </a:solidFill>
              </a:rPr>
              <a:t>motive:</a:t>
            </a:r>
            <a:r>
              <a:rPr lang="en-IN" sz="1900" dirty="0"/>
              <a:t> main objective to earn profit instead of service to society.</a:t>
            </a:r>
          </a:p>
          <a:p>
            <a:pPr algn="just"/>
            <a:r>
              <a:rPr lang="en-IN" sz="1900" dirty="0" smtClean="0">
                <a:solidFill>
                  <a:srgbClr val="FF0000"/>
                </a:solidFill>
              </a:rPr>
              <a:t>b)No </a:t>
            </a:r>
            <a:r>
              <a:rPr lang="en-IN" sz="1900" dirty="0">
                <a:solidFill>
                  <a:srgbClr val="FF0000"/>
                </a:solidFill>
              </a:rPr>
              <a:t>state participation: </a:t>
            </a:r>
            <a:r>
              <a:rPr lang="en-IN" sz="1900" dirty="0"/>
              <a:t>Central or state governments can’t participate to establishment of </a:t>
            </a:r>
            <a:r>
              <a:rPr lang="en-IN" sz="1900" dirty="0" smtClean="0"/>
              <a:t>private </a:t>
            </a:r>
            <a:r>
              <a:rPr lang="en-IN" sz="1900" dirty="0"/>
              <a:t>sector enterprises.</a:t>
            </a:r>
          </a:p>
          <a:p>
            <a:pPr algn="just"/>
            <a:r>
              <a:rPr lang="en-IN" sz="1900" dirty="0" smtClean="0">
                <a:solidFill>
                  <a:srgbClr val="FF0000"/>
                </a:solidFill>
              </a:rPr>
              <a:t>c)Private </a:t>
            </a:r>
            <a:r>
              <a:rPr lang="en-IN" sz="1900" dirty="0">
                <a:solidFill>
                  <a:srgbClr val="FF0000"/>
                </a:solidFill>
              </a:rPr>
              <a:t>ownership: </a:t>
            </a:r>
            <a:r>
              <a:rPr lang="en-IN" sz="1900" dirty="0"/>
              <a:t>ownership lies in the hands of one or more private businessmen.</a:t>
            </a:r>
          </a:p>
          <a:p>
            <a:pPr algn="just"/>
            <a:r>
              <a:rPr lang="en-IN" sz="1900" dirty="0" smtClean="0">
                <a:solidFill>
                  <a:srgbClr val="FF0000"/>
                </a:solidFill>
              </a:rPr>
              <a:t>d)Independent </a:t>
            </a:r>
            <a:r>
              <a:rPr lang="en-IN" sz="1900" dirty="0">
                <a:solidFill>
                  <a:srgbClr val="FF0000"/>
                </a:solidFill>
              </a:rPr>
              <a:t>management: </a:t>
            </a:r>
            <a:r>
              <a:rPr lang="en-IN" sz="1900" dirty="0"/>
              <a:t>the management and control of private sector enterprise is vested in the hands of one or more private businessmen.</a:t>
            </a:r>
          </a:p>
          <a:p>
            <a:pPr lvl="0" algn="just">
              <a:buClr>
                <a:srgbClr val="FE8637"/>
              </a:buClr>
            </a:pPr>
            <a:r>
              <a:rPr lang="en-IN" sz="1900" dirty="0">
                <a:solidFill>
                  <a:srgbClr val="FF0000"/>
                </a:solidFill>
                <a:latin typeface="Times New Roman" panose="02020603050405020304" pitchFamily="18" charset="0"/>
                <a:cs typeface="Times New Roman" panose="02020603050405020304" pitchFamily="18" charset="0"/>
              </a:rPr>
              <a:t>Types of private sector:</a:t>
            </a:r>
          </a:p>
          <a:p>
            <a:pPr marL="342900" lvl="0" indent="-342900" algn="just">
              <a:buClr>
                <a:srgbClr val="FE8637"/>
              </a:buClr>
              <a:buFont typeface="+mj-lt"/>
              <a:buAutoNum type="alphaLcPeriod"/>
            </a:pPr>
            <a:r>
              <a:rPr lang="en-IN" sz="1900" dirty="0">
                <a:solidFill>
                  <a:srgbClr val="575F6D"/>
                </a:solidFill>
                <a:latin typeface="Times New Roman" panose="02020603050405020304" pitchFamily="18" charset="0"/>
                <a:cs typeface="Times New Roman" panose="02020603050405020304" pitchFamily="18" charset="0"/>
              </a:rPr>
              <a:t>Sole trade</a:t>
            </a:r>
          </a:p>
          <a:p>
            <a:pPr marL="342900" lvl="0" indent="-342900" algn="just">
              <a:buClr>
                <a:srgbClr val="FE8637"/>
              </a:buClr>
              <a:buFont typeface="+mj-lt"/>
              <a:buAutoNum type="alphaLcPeriod"/>
            </a:pPr>
            <a:r>
              <a:rPr lang="en-IN" sz="1900" dirty="0">
                <a:solidFill>
                  <a:srgbClr val="575F6D"/>
                </a:solidFill>
                <a:latin typeface="Times New Roman" panose="02020603050405020304" pitchFamily="18" charset="0"/>
                <a:cs typeface="Times New Roman" panose="02020603050405020304" pitchFamily="18" charset="0"/>
              </a:rPr>
              <a:t>Partner ship</a:t>
            </a:r>
          </a:p>
          <a:p>
            <a:pPr marL="342900" lvl="0" indent="-342900" algn="just">
              <a:buClr>
                <a:srgbClr val="FE8637"/>
              </a:buClr>
              <a:buFont typeface="+mj-lt"/>
              <a:buAutoNum type="alphaLcPeriod"/>
            </a:pPr>
            <a:r>
              <a:rPr lang="en-IN" sz="1900" dirty="0">
                <a:solidFill>
                  <a:srgbClr val="575F6D"/>
                </a:solidFill>
                <a:latin typeface="Times New Roman" panose="02020603050405020304" pitchFamily="18" charset="0"/>
                <a:cs typeface="Times New Roman" panose="02020603050405020304" pitchFamily="18" charset="0"/>
              </a:rPr>
              <a:t>Joint Hindu family business</a:t>
            </a:r>
          </a:p>
          <a:p>
            <a:pPr marL="342900" lvl="0" indent="-342900" algn="just">
              <a:buClr>
                <a:srgbClr val="FE8637"/>
              </a:buClr>
              <a:buFont typeface="+mj-lt"/>
              <a:buAutoNum type="alphaLcPeriod"/>
            </a:pPr>
            <a:r>
              <a:rPr lang="en-IN" sz="1900" dirty="0">
                <a:solidFill>
                  <a:srgbClr val="575F6D"/>
                </a:solidFill>
                <a:latin typeface="Times New Roman" panose="02020603050405020304" pitchFamily="18" charset="0"/>
                <a:cs typeface="Times New Roman" panose="02020603050405020304" pitchFamily="18" charset="0"/>
              </a:rPr>
              <a:t>Cooperative organization</a:t>
            </a:r>
          </a:p>
          <a:p>
            <a:pPr marL="342900" lvl="0" indent="-342900" algn="just">
              <a:buClr>
                <a:srgbClr val="FE8637"/>
              </a:buClr>
              <a:buFont typeface="+mj-lt"/>
              <a:buAutoNum type="alphaLcPeriod"/>
            </a:pPr>
            <a:r>
              <a:rPr lang="en-IN" sz="1900" dirty="0">
                <a:solidFill>
                  <a:srgbClr val="575F6D"/>
                </a:solidFill>
                <a:latin typeface="Times New Roman" panose="02020603050405020304" pitchFamily="18" charset="0"/>
                <a:cs typeface="Times New Roman" panose="02020603050405020304" pitchFamily="18" charset="0"/>
              </a:rPr>
              <a:t>Joint stock company</a:t>
            </a:r>
          </a:p>
          <a:p>
            <a:endParaRPr lang="en-IN" dirty="0"/>
          </a:p>
        </p:txBody>
      </p:sp>
    </p:spTree>
    <p:extLst>
      <p:ext uri="{BB962C8B-B14F-4D97-AF65-F5344CB8AC3E}">
        <p14:creationId xmlns:p14="http://schemas.microsoft.com/office/powerpoint/2010/main" xmlns="" val="1271555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63688" y="332656"/>
            <a:ext cx="7200800" cy="6192688"/>
          </a:xfrm>
        </p:spPr>
        <p:txBody>
          <a:bodyPr>
            <a:normAutofit/>
          </a:bodyPr>
          <a:lstStyle/>
          <a:p>
            <a:pPr algn="just"/>
            <a:r>
              <a:rPr lang="en-IN" sz="2400" dirty="0" smtClean="0">
                <a:solidFill>
                  <a:srgbClr val="00B050"/>
                </a:solidFill>
                <a:latin typeface="Times New Roman" panose="02020603050405020304" pitchFamily="18" charset="0"/>
                <a:cs typeface="Times New Roman" panose="02020603050405020304" pitchFamily="18" charset="0"/>
              </a:rPr>
              <a:t>2.Public </a:t>
            </a:r>
            <a:r>
              <a:rPr lang="en-IN" sz="2400" dirty="0">
                <a:solidFill>
                  <a:srgbClr val="00B050"/>
                </a:solidFill>
                <a:latin typeface="Times New Roman" panose="02020603050405020304" pitchFamily="18" charset="0"/>
                <a:cs typeface="Times New Roman" panose="02020603050405020304" pitchFamily="18" charset="0"/>
              </a:rPr>
              <a:t>sector: </a:t>
            </a:r>
            <a:endParaRPr lang="en-IN" sz="2400" dirty="0" smtClean="0">
              <a:solidFill>
                <a:srgbClr val="00B050"/>
              </a:solidFill>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E</a:t>
            </a:r>
            <a:r>
              <a:rPr lang="en-IN" dirty="0" smtClean="0">
                <a:latin typeface="Times New Roman" panose="02020603050405020304" pitchFamily="18" charset="0"/>
                <a:cs typeface="Times New Roman" panose="02020603050405020304" pitchFamily="18" charset="0"/>
              </a:rPr>
              <a:t>nterprise </a:t>
            </a:r>
            <a:r>
              <a:rPr lang="en-IN" dirty="0">
                <a:latin typeface="Times New Roman" panose="02020603050405020304" pitchFamily="18" charset="0"/>
                <a:cs typeface="Times New Roman" panose="02020603050405020304" pitchFamily="18" charset="0"/>
              </a:rPr>
              <a:t>is owned, managed and controlled by the government form public sector enterprises.</a:t>
            </a:r>
          </a:p>
          <a:p>
            <a:pPr algn="just"/>
            <a:r>
              <a:rPr lang="en-IN" i="1" dirty="0">
                <a:solidFill>
                  <a:srgbClr val="FF0000"/>
                </a:solidFill>
                <a:latin typeface="Times New Roman" panose="02020603050405020304" pitchFamily="18" charset="0"/>
                <a:cs typeface="Times New Roman" panose="02020603050405020304" pitchFamily="18" charset="0"/>
              </a:rPr>
              <a:t>Features:</a:t>
            </a:r>
          </a:p>
          <a:p>
            <a:pPr algn="just"/>
            <a:r>
              <a:rPr lang="en-IN" dirty="0" smtClean="0">
                <a:solidFill>
                  <a:srgbClr val="FF0000"/>
                </a:solidFill>
                <a:latin typeface="Times New Roman" panose="02020603050405020304" pitchFamily="18" charset="0"/>
                <a:cs typeface="Times New Roman" panose="02020603050405020304" pitchFamily="18" charset="0"/>
              </a:rPr>
              <a:t>1.Public </a:t>
            </a:r>
            <a:r>
              <a:rPr lang="en-IN" dirty="0">
                <a:solidFill>
                  <a:srgbClr val="FF0000"/>
                </a:solidFill>
                <a:latin typeface="Times New Roman" panose="02020603050405020304" pitchFamily="18" charset="0"/>
                <a:cs typeface="Times New Roman" panose="02020603050405020304" pitchFamily="18" charset="0"/>
              </a:rPr>
              <a:t>accountability: </a:t>
            </a:r>
            <a:r>
              <a:rPr lang="en-IN" dirty="0">
                <a:latin typeface="Times New Roman" panose="02020603050405020304" pitchFamily="18" charset="0"/>
                <a:cs typeface="Times New Roman" panose="02020603050405020304" pitchFamily="18" charset="0"/>
              </a:rPr>
              <a:t>the capital is supplies from public exchequer or government department in charge of public money. Therefore it is answerable to the parliament.</a:t>
            </a:r>
          </a:p>
          <a:p>
            <a:pPr algn="just"/>
            <a:r>
              <a:rPr lang="en-IN" dirty="0" smtClean="0">
                <a:solidFill>
                  <a:srgbClr val="FF0000"/>
                </a:solidFill>
                <a:latin typeface="Times New Roman" panose="02020603050405020304" pitchFamily="18" charset="0"/>
                <a:cs typeface="Times New Roman" panose="02020603050405020304" pitchFamily="18" charset="0"/>
              </a:rPr>
              <a:t>2.Government </a:t>
            </a:r>
            <a:r>
              <a:rPr lang="en-IN" dirty="0">
                <a:solidFill>
                  <a:srgbClr val="FF0000"/>
                </a:solidFill>
                <a:latin typeface="Times New Roman" panose="02020603050405020304" pitchFamily="18" charset="0"/>
                <a:cs typeface="Times New Roman" panose="02020603050405020304" pitchFamily="18" charset="0"/>
              </a:rPr>
              <a:t>control: </a:t>
            </a:r>
            <a:r>
              <a:rPr lang="en-IN" dirty="0">
                <a:latin typeface="Times New Roman" panose="02020603050405020304" pitchFamily="18" charset="0"/>
                <a:cs typeface="Times New Roman" panose="02020603050405020304" pitchFamily="18" charset="0"/>
              </a:rPr>
              <a:t>government controls over management of public enterprises. Ultimate control of a public enterprise lies with the parliament.</a:t>
            </a:r>
          </a:p>
          <a:p>
            <a:pPr algn="just"/>
            <a:r>
              <a:rPr lang="en-IN" dirty="0" smtClean="0">
                <a:solidFill>
                  <a:srgbClr val="FF0000"/>
                </a:solidFill>
                <a:latin typeface="Times New Roman" panose="02020603050405020304" pitchFamily="18" charset="0"/>
                <a:cs typeface="Times New Roman" panose="02020603050405020304" pitchFamily="18" charset="0"/>
              </a:rPr>
              <a:t>3.Service </a:t>
            </a:r>
            <a:r>
              <a:rPr lang="en-IN" dirty="0">
                <a:solidFill>
                  <a:srgbClr val="FF0000"/>
                </a:solidFill>
                <a:latin typeface="Times New Roman" panose="02020603050405020304" pitchFamily="18" charset="0"/>
                <a:cs typeface="Times New Roman" panose="02020603050405020304" pitchFamily="18" charset="0"/>
              </a:rPr>
              <a:t>motive: </a:t>
            </a:r>
            <a:r>
              <a:rPr lang="en-IN" dirty="0">
                <a:latin typeface="Times New Roman" panose="02020603050405020304" pitchFamily="18" charset="0"/>
                <a:cs typeface="Times New Roman" panose="02020603050405020304" pitchFamily="18" charset="0"/>
              </a:rPr>
              <a:t>the primary objective is to render service to the public.</a:t>
            </a:r>
          </a:p>
          <a:p>
            <a:pPr algn="just"/>
            <a:r>
              <a:rPr lang="en-IN" dirty="0" smtClean="0">
                <a:solidFill>
                  <a:srgbClr val="FF0000"/>
                </a:solidFill>
                <a:latin typeface="Times New Roman" panose="02020603050405020304" pitchFamily="18" charset="0"/>
                <a:cs typeface="Times New Roman" panose="02020603050405020304" pitchFamily="18" charset="0"/>
              </a:rPr>
              <a:t>4.State </a:t>
            </a:r>
            <a:r>
              <a:rPr lang="en-IN" dirty="0">
                <a:solidFill>
                  <a:srgbClr val="FF0000"/>
                </a:solidFill>
                <a:latin typeface="Times New Roman" panose="02020603050405020304" pitchFamily="18" charset="0"/>
                <a:cs typeface="Times New Roman" panose="02020603050405020304" pitchFamily="18" charset="0"/>
              </a:rPr>
              <a:t>owner ship: </a:t>
            </a:r>
            <a:r>
              <a:rPr lang="en-IN" dirty="0">
                <a:latin typeface="Times New Roman" panose="02020603050405020304" pitchFamily="18" charset="0"/>
                <a:cs typeface="Times New Roman" panose="02020603050405020304" pitchFamily="18" charset="0"/>
              </a:rPr>
              <a:t>these are owned by the government. Even where private entrepreneurs are permitted to invest capital, more than 50% capital is contributed by govt</a:t>
            </a:r>
            <a:r>
              <a:rPr lang="en-IN" dirty="0" smtClean="0">
                <a:latin typeface="Times New Roman" panose="02020603050405020304" pitchFamily="18" charset="0"/>
                <a:cs typeface="Times New Roman" panose="02020603050405020304" pitchFamily="18" charset="0"/>
              </a:rPr>
              <a:t>.</a:t>
            </a:r>
          </a:p>
          <a:p>
            <a:pPr lvl="0" algn="just">
              <a:buClr>
                <a:srgbClr val="FE8637"/>
              </a:buClr>
            </a:pPr>
            <a:r>
              <a:rPr lang="en-IN" dirty="0">
                <a:solidFill>
                  <a:srgbClr val="FF0000"/>
                </a:solidFill>
                <a:latin typeface="Times New Roman" panose="02020603050405020304" pitchFamily="18" charset="0"/>
                <a:cs typeface="Times New Roman" panose="02020603050405020304" pitchFamily="18" charset="0"/>
              </a:rPr>
              <a:t>Types of public sector:</a:t>
            </a:r>
          </a:p>
          <a:p>
            <a:pPr lvl="0" algn="just">
              <a:buClr>
                <a:srgbClr val="FE8637"/>
              </a:buClr>
            </a:pPr>
            <a:r>
              <a:rPr lang="en-IN" dirty="0">
                <a:solidFill>
                  <a:srgbClr val="575F6D"/>
                </a:solidFill>
                <a:latin typeface="Times New Roman" panose="02020603050405020304" pitchFamily="18" charset="0"/>
                <a:cs typeface="Times New Roman" panose="02020603050405020304" pitchFamily="18" charset="0"/>
              </a:rPr>
              <a:t>(a)Departmental organization</a:t>
            </a:r>
          </a:p>
          <a:p>
            <a:pPr lvl="0" algn="just">
              <a:buClr>
                <a:srgbClr val="FE8637"/>
              </a:buClr>
            </a:pPr>
            <a:r>
              <a:rPr lang="en-IN" dirty="0">
                <a:solidFill>
                  <a:srgbClr val="575F6D"/>
                </a:solidFill>
                <a:latin typeface="Times New Roman" panose="02020603050405020304" pitchFamily="18" charset="0"/>
                <a:cs typeface="Times New Roman" panose="02020603050405020304" pitchFamily="18" charset="0"/>
              </a:rPr>
              <a:t>(b)Public corporations</a:t>
            </a:r>
          </a:p>
          <a:p>
            <a:pPr lvl="0" algn="just">
              <a:buClr>
                <a:srgbClr val="FE8637"/>
              </a:buClr>
            </a:pPr>
            <a:r>
              <a:rPr lang="en-IN" dirty="0">
                <a:solidFill>
                  <a:srgbClr val="575F6D"/>
                </a:solidFill>
                <a:latin typeface="Times New Roman" panose="02020603050405020304" pitchFamily="18" charset="0"/>
                <a:cs typeface="Times New Roman" panose="02020603050405020304" pitchFamily="18" charset="0"/>
              </a:rPr>
              <a:t>(c)Government companies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7353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63688" y="188640"/>
            <a:ext cx="7128792" cy="6480720"/>
          </a:xfrm>
        </p:spPr>
        <p:txBody>
          <a:bodyPr>
            <a:normAutofit/>
          </a:bodyPr>
          <a:lstStyle/>
          <a:p>
            <a:pPr algn="just"/>
            <a:r>
              <a:rPr lang="en-IN" sz="2400" dirty="0" smtClean="0">
                <a:solidFill>
                  <a:srgbClr val="00B050"/>
                </a:solidFill>
                <a:latin typeface="Times New Roman" panose="02020603050405020304" pitchFamily="18" charset="0"/>
                <a:cs typeface="Times New Roman" panose="02020603050405020304" pitchFamily="18" charset="0"/>
              </a:rPr>
              <a:t>3.Joint </a:t>
            </a:r>
            <a:r>
              <a:rPr lang="en-IN" sz="2400" dirty="0">
                <a:solidFill>
                  <a:srgbClr val="00B050"/>
                </a:solidFill>
                <a:latin typeface="Times New Roman" panose="02020603050405020304" pitchFamily="18" charset="0"/>
                <a:cs typeface="Times New Roman" panose="02020603050405020304" pitchFamily="18" charset="0"/>
              </a:rPr>
              <a:t>sector: </a:t>
            </a:r>
            <a:endParaRPr lang="en-IN" sz="2400" dirty="0" smtClean="0">
              <a:solidFill>
                <a:srgbClr val="00B050"/>
              </a:solidFill>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I</a:t>
            </a:r>
            <a:r>
              <a:rPr lang="en-IN" dirty="0" smtClean="0">
                <a:latin typeface="Times New Roman" panose="02020603050405020304" pitchFamily="18" charset="0"/>
                <a:cs typeface="Times New Roman" panose="02020603050405020304" pitchFamily="18" charset="0"/>
              </a:rPr>
              <a:t>t </a:t>
            </a:r>
            <a:r>
              <a:rPr lang="en-IN" dirty="0">
                <a:latin typeface="Times New Roman" panose="02020603050405020304" pitchFamily="18" charset="0"/>
                <a:cs typeface="Times New Roman" panose="02020603050405020304" pitchFamily="18" charset="0"/>
              </a:rPr>
              <a:t>is the sector, which is owned, managed and controlled jointly by the public and private sector. It is the combination of the vast resources of the government and managerial and technological expertise of the private sector. generally the distribution of capital is made in the following manner;</a:t>
            </a:r>
          </a:p>
          <a:p>
            <a:pPr algn="just"/>
            <a:r>
              <a:rPr lang="en-IN" dirty="0">
                <a:latin typeface="Times New Roman" panose="02020603050405020304" pitchFamily="18" charset="0"/>
                <a:cs typeface="Times New Roman" panose="02020603050405020304" pitchFamily="18" charset="0"/>
              </a:rPr>
              <a:t>Government – 26%</a:t>
            </a:r>
          </a:p>
          <a:p>
            <a:pPr algn="just"/>
            <a:r>
              <a:rPr lang="en-IN" dirty="0">
                <a:latin typeface="Times New Roman" panose="02020603050405020304" pitchFamily="18" charset="0"/>
                <a:cs typeface="Times New Roman" panose="02020603050405020304" pitchFamily="18" charset="0"/>
              </a:rPr>
              <a:t>Private sector – 25%</a:t>
            </a:r>
          </a:p>
          <a:p>
            <a:pPr algn="just"/>
            <a:r>
              <a:rPr lang="en-IN" dirty="0">
                <a:latin typeface="Times New Roman" panose="02020603050405020304" pitchFamily="18" charset="0"/>
                <a:cs typeface="Times New Roman" panose="02020603050405020304" pitchFamily="18" charset="0"/>
              </a:rPr>
              <a:t>Public sector – 49%</a:t>
            </a:r>
          </a:p>
          <a:p>
            <a:pPr algn="just"/>
            <a:r>
              <a:rPr lang="en-IN" dirty="0">
                <a:latin typeface="Times New Roman" panose="02020603050405020304" pitchFamily="18" charset="0"/>
                <a:cs typeface="Times New Roman" panose="02020603050405020304" pitchFamily="18" charset="0"/>
              </a:rPr>
              <a:t>These enterprises also known as mixed ownership enterprises</a:t>
            </a:r>
            <a:r>
              <a:rPr lang="en-IN" dirty="0" smtClean="0">
                <a:latin typeface="Times New Roman" panose="02020603050405020304" pitchFamily="18" charset="0"/>
                <a:cs typeface="Times New Roman" panose="02020603050405020304" pitchFamily="18" charset="0"/>
              </a:rPr>
              <a:t>.</a:t>
            </a:r>
          </a:p>
          <a:p>
            <a:pPr algn="just"/>
            <a:r>
              <a:rPr lang="en-IN" i="1" dirty="0">
                <a:solidFill>
                  <a:srgbClr val="FF0000"/>
                </a:solidFill>
                <a:latin typeface="Times New Roman" panose="02020603050405020304" pitchFamily="18" charset="0"/>
                <a:cs typeface="Times New Roman" panose="02020603050405020304" pitchFamily="18" charset="0"/>
              </a:rPr>
              <a:t>Features:</a:t>
            </a:r>
          </a:p>
          <a:p>
            <a:pPr algn="just"/>
            <a:r>
              <a:rPr lang="en-IN" dirty="0" smtClean="0">
                <a:solidFill>
                  <a:srgbClr val="FF0000"/>
                </a:solidFill>
                <a:latin typeface="Times New Roman" panose="02020603050405020304" pitchFamily="18" charset="0"/>
                <a:cs typeface="Times New Roman" panose="02020603050405020304" pitchFamily="18" charset="0"/>
              </a:rPr>
              <a:t>1.Joint </a:t>
            </a:r>
            <a:r>
              <a:rPr lang="en-IN" dirty="0">
                <a:solidFill>
                  <a:srgbClr val="FF0000"/>
                </a:solidFill>
                <a:latin typeface="Times New Roman" panose="02020603050405020304" pitchFamily="18" charset="0"/>
                <a:cs typeface="Times New Roman" panose="02020603050405020304" pitchFamily="18" charset="0"/>
              </a:rPr>
              <a:t>share capital: </a:t>
            </a:r>
            <a:r>
              <a:rPr lang="en-IN" dirty="0">
                <a:latin typeface="Times New Roman" panose="02020603050405020304" pitchFamily="18" charset="0"/>
                <a:cs typeface="Times New Roman" panose="02020603050405020304" pitchFamily="18" charset="0"/>
              </a:rPr>
              <a:t>in this, government, private businessmen and public subscribe for 26%, 25% and 49% shares respectively</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just"/>
            <a:r>
              <a:rPr lang="en-IN" dirty="0" smtClean="0">
                <a:solidFill>
                  <a:srgbClr val="FF0000"/>
                </a:solidFill>
                <a:latin typeface="Times New Roman" panose="02020603050405020304" pitchFamily="18" charset="0"/>
                <a:cs typeface="Times New Roman" panose="02020603050405020304" pitchFamily="18" charset="0"/>
              </a:rPr>
              <a:t>2.Combined </a:t>
            </a:r>
            <a:r>
              <a:rPr lang="en-IN" dirty="0">
                <a:solidFill>
                  <a:srgbClr val="FF0000"/>
                </a:solidFill>
                <a:latin typeface="Times New Roman" panose="02020603050405020304" pitchFamily="18" charset="0"/>
                <a:cs typeface="Times New Roman" panose="02020603050405020304" pitchFamily="18" charset="0"/>
              </a:rPr>
              <a:t>management: </a:t>
            </a:r>
            <a:r>
              <a:rPr lang="en-IN" dirty="0">
                <a:latin typeface="Times New Roman" panose="02020603050405020304" pitchFamily="18" charset="0"/>
                <a:cs typeface="Times New Roman" panose="02020603050405020304" pitchFamily="18" charset="0"/>
              </a:rPr>
              <a:t>it is combined management of government, private businessmen and public and the control of this sector lie with the nominee or representatives</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just"/>
            <a:r>
              <a:rPr lang="en-IN" dirty="0" smtClean="0">
                <a:solidFill>
                  <a:srgbClr val="FF0000"/>
                </a:solidFill>
                <a:latin typeface="Times New Roman" panose="02020603050405020304" pitchFamily="18" charset="0"/>
                <a:cs typeface="Times New Roman" panose="02020603050405020304" pitchFamily="18" charset="0"/>
              </a:rPr>
              <a:t>3.Mixed </a:t>
            </a:r>
            <a:r>
              <a:rPr lang="en-IN" dirty="0">
                <a:solidFill>
                  <a:srgbClr val="FF0000"/>
                </a:solidFill>
                <a:latin typeface="Times New Roman" panose="02020603050405020304" pitchFamily="18" charset="0"/>
                <a:cs typeface="Times New Roman" panose="02020603050405020304" pitchFamily="18" charset="0"/>
              </a:rPr>
              <a:t>ownership: </a:t>
            </a:r>
            <a:r>
              <a:rPr lang="en-IN" dirty="0">
                <a:latin typeface="Times New Roman" panose="02020603050405020304" pitchFamily="18" charset="0"/>
                <a:cs typeface="Times New Roman" panose="02020603050405020304" pitchFamily="18" charset="0"/>
              </a:rPr>
              <a:t>Governments as well as private businessmen both have ownership of joint sector enterprises</a:t>
            </a:r>
            <a:r>
              <a:rPr lang="en-IN" dirty="0"/>
              <a:t>.</a:t>
            </a:r>
          </a:p>
          <a:p>
            <a:endParaRPr lang="en-IN" dirty="0"/>
          </a:p>
        </p:txBody>
      </p:sp>
    </p:spTree>
    <p:extLst>
      <p:ext uri="{BB962C8B-B14F-4D97-AF65-F5344CB8AC3E}">
        <p14:creationId xmlns:p14="http://schemas.microsoft.com/office/powerpoint/2010/main" xmlns="" val="828751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67744" y="188640"/>
            <a:ext cx="6190456" cy="648072"/>
          </a:xfrm>
        </p:spPr>
        <p:txBody>
          <a:bodyPr/>
          <a:lstStyle/>
          <a:p>
            <a:pPr algn="ctr"/>
            <a:r>
              <a:rPr lang="en-IN" dirty="0">
                <a:solidFill>
                  <a:srgbClr val="FF0000"/>
                </a:solidFill>
                <a:latin typeface="Times New Roman" panose="02020603050405020304" pitchFamily="18" charset="0"/>
                <a:cs typeface="Times New Roman" panose="02020603050405020304" pitchFamily="18" charset="0"/>
              </a:rPr>
              <a:t>Sole </a:t>
            </a:r>
            <a:r>
              <a:rPr lang="en-IN" dirty="0" smtClean="0">
                <a:solidFill>
                  <a:srgbClr val="FF0000"/>
                </a:solidFill>
                <a:latin typeface="Times New Roman" panose="02020603050405020304" pitchFamily="18" charset="0"/>
                <a:cs typeface="Times New Roman" panose="02020603050405020304" pitchFamily="18" charset="0"/>
              </a:rPr>
              <a:t>proprietorship:-</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763688" y="908720"/>
            <a:ext cx="7128792" cy="5466202"/>
          </a:xfrm>
        </p:spPr>
        <p:txBody>
          <a:bodyPr>
            <a:normAutofit/>
          </a:bodyPr>
          <a:lstStyle/>
          <a:p>
            <a:pPr algn="just"/>
            <a:r>
              <a:rPr lang="en-IN" dirty="0">
                <a:latin typeface="Times New Roman" panose="02020603050405020304" pitchFamily="18" charset="0"/>
                <a:cs typeface="Times New Roman" panose="02020603050405020304" pitchFamily="18" charset="0"/>
              </a:rPr>
              <a:t>Sole proprietorship is the form of business organization, which is owned, managed and controlled by an individual, who is solely responsible for the results of the business ‘operations</a:t>
            </a:r>
            <a:r>
              <a:rPr lang="en-IN" dirty="0" smtClean="0">
                <a:latin typeface="Times New Roman" panose="02020603050405020304" pitchFamily="18" charset="0"/>
                <a:cs typeface="Times New Roman" panose="02020603050405020304" pitchFamily="18" charset="0"/>
              </a:rPr>
              <a:t>’.</a:t>
            </a:r>
          </a:p>
          <a:p>
            <a:pPr algn="just">
              <a:lnSpc>
                <a:spcPct val="115000"/>
              </a:lnSpc>
              <a:spcAft>
                <a:spcPts val="0"/>
              </a:spcAft>
              <a:tabLst>
                <a:tab pos="2055495" algn="l"/>
              </a:tabLst>
            </a:pPr>
            <a:r>
              <a:rPr lang="en-US" sz="1700" dirty="0">
                <a:latin typeface="Times New Roman" panose="02020603050405020304" pitchFamily="18" charset="0"/>
                <a:ea typeface="Calibri"/>
                <a:cs typeface="Times New Roman" panose="02020603050405020304" pitchFamily="18" charset="0"/>
              </a:rPr>
              <a:t>“A sole trader is a person who carries on business exclusively by and for himself. He is not only the owner of the capital of undertaking, but is usually the organizer and manager and takes all profits or responsibilities for losses</a:t>
            </a:r>
            <a:r>
              <a:rPr lang="en-US" sz="1700" dirty="0" smtClean="0">
                <a:latin typeface="Times New Roman" panose="02020603050405020304" pitchFamily="18" charset="0"/>
                <a:ea typeface="Calibri"/>
                <a:cs typeface="Times New Roman" panose="02020603050405020304" pitchFamily="18" charset="0"/>
              </a:rPr>
              <a:t>”. </a:t>
            </a:r>
            <a:r>
              <a:rPr lang="en-US" dirty="0">
                <a:solidFill>
                  <a:srgbClr val="575F6D"/>
                </a:solidFill>
                <a:latin typeface="Georgia"/>
                <a:ea typeface="Calibri"/>
                <a:cs typeface="Times New Roman"/>
              </a:rPr>
              <a:t>----James </a:t>
            </a:r>
            <a:r>
              <a:rPr lang="en-US" dirty="0" smtClean="0">
                <a:solidFill>
                  <a:srgbClr val="575F6D"/>
                </a:solidFill>
                <a:latin typeface="Georgia"/>
                <a:ea typeface="Calibri"/>
                <a:cs typeface="Times New Roman"/>
              </a:rPr>
              <a:t>Stephenson</a:t>
            </a:r>
            <a:r>
              <a:rPr lang="en-US" dirty="0" smtClean="0">
                <a:latin typeface="Georgia"/>
                <a:ea typeface="Calibri"/>
                <a:cs typeface="Times New Roman"/>
              </a:rPr>
              <a:t>                                                                                                                                       </a:t>
            </a:r>
            <a:endParaRPr lang="en-IN" dirty="0">
              <a:latin typeface="Times New Roman" panose="02020603050405020304" pitchFamily="18" charset="0"/>
              <a:cs typeface="Times New Roman" panose="02020603050405020304" pitchFamily="18" charset="0"/>
            </a:endParaRPr>
          </a:p>
          <a:p>
            <a:pPr algn="just"/>
            <a:r>
              <a:rPr lang="en-IN" dirty="0">
                <a:solidFill>
                  <a:srgbClr val="FF0000"/>
                </a:solidFill>
                <a:latin typeface="Times New Roman" panose="02020603050405020304" pitchFamily="18" charset="0"/>
                <a:cs typeface="Times New Roman" panose="02020603050405020304" pitchFamily="18" charset="0"/>
              </a:rPr>
              <a:t>Characteristics/features of Sole proprietorship:</a:t>
            </a:r>
          </a:p>
          <a:p>
            <a:pPr marL="342900" indent="-342900" algn="just">
              <a:buFont typeface="+mj-lt"/>
              <a:buAutoNum type="arabicPeriod"/>
            </a:pPr>
            <a:r>
              <a:rPr lang="en-IN" dirty="0" smtClean="0">
                <a:latin typeface="Times New Roman" panose="02020603050405020304" pitchFamily="18" charset="0"/>
                <a:cs typeface="Times New Roman" panose="02020603050405020304" pitchFamily="18" charset="0"/>
              </a:rPr>
              <a:t>Easy </a:t>
            </a:r>
            <a:r>
              <a:rPr lang="en-IN" dirty="0">
                <a:latin typeface="Times New Roman" panose="02020603050405020304" pitchFamily="18" charset="0"/>
                <a:cs typeface="Times New Roman" panose="02020603050405020304" pitchFamily="18" charset="0"/>
              </a:rPr>
              <a:t>of formation</a:t>
            </a:r>
          </a:p>
          <a:p>
            <a:pPr marL="342900" indent="-342900" algn="just">
              <a:buFont typeface="+mj-lt"/>
              <a:buAutoNum type="arabicPeriod"/>
            </a:pPr>
            <a:r>
              <a:rPr lang="en-IN" dirty="0" smtClean="0">
                <a:latin typeface="Times New Roman" panose="02020603050405020304" pitchFamily="18" charset="0"/>
                <a:cs typeface="Times New Roman" panose="02020603050405020304" pitchFamily="18" charset="0"/>
              </a:rPr>
              <a:t>Limited </a:t>
            </a:r>
            <a:r>
              <a:rPr lang="en-IN" dirty="0">
                <a:latin typeface="Times New Roman" panose="02020603050405020304" pitchFamily="18" charset="0"/>
                <a:cs typeface="Times New Roman" panose="02020603050405020304" pitchFamily="18" charset="0"/>
              </a:rPr>
              <a:t>resources</a:t>
            </a:r>
          </a:p>
          <a:p>
            <a:pPr marL="342900" indent="-342900" algn="just">
              <a:buFont typeface="+mj-lt"/>
              <a:buAutoNum type="arabicPeriod"/>
            </a:pPr>
            <a:r>
              <a:rPr lang="en-IN" dirty="0" smtClean="0">
                <a:latin typeface="Times New Roman" panose="02020603050405020304" pitchFamily="18" charset="0"/>
                <a:cs typeface="Times New Roman" panose="02020603050405020304" pitchFamily="18" charset="0"/>
              </a:rPr>
              <a:t>Unlimited </a:t>
            </a:r>
            <a:r>
              <a:rPr lang="en-IN" dirty="0">
                <a:latin typeface="Times New Roman" panose="02020603050405020304" pitchFamily="18" charset="0"/>
                <a:cs typeface="Times New Roman" panose="02020603050405020304" pitchFamily="18" charset="0"/>
              </a:rPr>
              <a:t>liability</a:t>
            </a:r>
          </a:p>
          <a:p>
            <a:pPr marL="342900" indent="-342900" algn="just">
              <a:buFont typeface="+mj-lt"/>
              <a:buAutoNum type="arabicPeriod"/>
            </a:pPr>
            <a:r>
              <a:rPr lang="en-IN" dirty="0" smtClean="0">
                <a:latin typeface="Times New Roman" panose="02020603050405020304" pitchFamily="18" charset="0"/>
                <a:cs typeface="Times New Roman" panose="02020603050405020304" pitchFamily="18" charset="0"/>
              </a:rPr>
              <a:t>Freedom </a:t>
            </a:r>
            <a:r>
              <a:rPr lang="en-IN" dirty="0">
                <a:latin typeface="Times New Roman" panose="02020603050405020304" pitchFamily="18" charset="0"/>
                <a:cs typeface="Times New Roman" panose="02020603050405020304" pitchFamily="18" charset="0"/>
              </a:rPr>
              <a:t>of choice of the business</a:t>
            </a:r>
          </a:p>
          <a:p>
            <a:pPr marL="342900" indent="-342900" algn="just">
              <a:buFont typeface="+mj-lt"/>
              <a:buAutoNum type="arabicPeriod"/>
            </a:pPr>
            <a:r>
              <a:rPr lang="en-IN" dirty="0" smtClean="0">
                <a:latin typeface="Times New Roman" panose="02020603050405020304" pitchFamily="18" charset="0"/>
                <a:cs typeface="Times New Roman" panose="02020603050405020304" pitchFamily="18" charset="0"/>
              </a:rPr>
              <a:t>Prompt decisions</a:t>
            </a:r>
          </a:p>
          <a:p>
            <a:pPr marL="342900" indent="-342900" algn="just">
              <a:buFont typeface="+mj-lt"/>
              <a:buAutoNum type="arabicPeriod"/>
            </a:pPr>
            <a:r>
              <a:rPr lang="en-US" dirty="0">
                <a:latin typeface="Georgia"/>
                <a:ea typeface="Calibri"/>
                <a:cs typeface="Times New Roman"/>
              </a:rPr>
              <a:t>Secrecy</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597698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63688" y="332656"/>
            <a:ext cx="7200800" cy="6042266"/>
          </a:xfrm>
        </p:spPr>
        <p:txBody>
          <a:bodyPr>
            <a:normAutofit fontScale="70000" lnSpcReduction="20000"/>
          </a:bodyPr>
          <a:lstStyle/>
          <a:p>
            <a:r>
              <a:rPr lang="en-IN" sz="2900" dirty="0">
                <a:solidFill>
                  <a:srgbClr val="FF0000"/>
                </a:solidFill>
                <a:latin typeface="Times New Roman" pitchFamily="18" charset="0"/>
                <a:cs typeface="Times New Roman" pitchFamily="18" charset="0"/>
              </a:rPr>
              <a:t>Advantages/merit of Sole proprietorship: </a:t>
            </a:r>
          </a:p>
          <a:p>
            <a:pPr marL="342900" indent="-342900">
              <a:buFont typeface="+mj-lt"/>
              <a:buAutoNum type="arabicPeriod"/>
            </a:pPr>
            <a:r>
              <a:rPr lang="en-IN" dirty="0" smtClean="0">
                <a:latin typeface="Times New Roman" pitchFamily="18" charset="0"/>
                <a:cs typeface="Times New Roman" pitchFamily="18" charset="0"/>
              </a:rPr>
              <a:t>Easy </a:t>
            </a:r>
            <a:r>
              <a:rPr lang="en-IN" dirty="0">
                <a:latin typeface="Times New Roman" pitchFamily="18" charset="0"/>
                <a:cs typeface="Times New Roman" pitchFamily="18" charset="0"/>
              </a:rPr>
              <a:t>formation</a:t>
            </a:r>
          </a:p>
          <a:p>
            <a:pPr marL="342900" indent="-342900">
              <a:buFont typeface="+mj-lt"/>
              <a:buAutoNum type="arabicPeriod"/>
            </a:pPr>
            <a:r>
              <a:rPr lang="en-IN" dirty="0" smtClean="0">
                <a:latin typeface="Times New Roman" pitchFamily="18" charset="0"/>
                <a:cs typeface="Times New Roman" pitchFamily="18" charset="0"/>
              </a:rPr>
              <a:t>Prompt </a:t>
            </a:r>
            <a:r>
              <a:rPr lang="en-IN" dirty="0">
                <a:latin typeface="Times New Roman" pitchFamily="18" charset="0"/>
                <a:cs typeface="Times New Roman" pitchFamily="18" charset="0"/>
              </a:rPr>
              <a:t>decisions </a:t>
            </a:r>
          </a:p>
          <a:p>
            <a:pPr marL="342900" indent="-342900">
              <a:buFont typeface="+mj-lt"/>
              <a:buAutoNum type="arabicPeriod"/>
            </a:pPr>
            <a:r>
              <a:rPr lang="en-IN" dirty="0" smtClean="0">
                <a:latin typeface="Times New Roman" pitchFamily="18" charset="0"/>
                <a:cs typeface="Times New Roman" pitchFamily="18" charset="0"/>
              </a:rPr>
              <a:t>Secrecy</a:t>
            </a:r>
            <a:endParaRPr lang="en-IN" dirty="0">
              <a:latin typeface="Times New Roman" pitchFamily="18" charset="0"/>
              <a:cs typeface="Times New Roman" pitchFamily="18" charset="0"/>
            </a:endParaRPr>
          </a:p>
          <a:p>
            <a:pPr marL="342900" indent="-342900">
              <a:buFont typeface="+mj-lt"/>
              <a:buAutoNum type="arabicPeriod"/>
            </a:pPr>
            <a:r>
              <a:rPr lang="en-IN" dirty="0" smtClean="0">
                <a:latin typeface="Times New Roman" pitchFamily="18" charset="0"/>
                <a:cs typeface="Times New Roman" pitchFamily="18" charset="0"/>
              </a:rPr>
              <a:t>Economy</a:t>
            </a:r>
            <a:endParaRPr lang="en-IN" dirty="0">
              <a:latin typeface="Times New Roman" pitchFamily="18" charset="0"/>
              <a:cs typeface="Times New Roman" pitchFamily="18" charset="0"/>
            </a:endParaRPr>
          </a:p>
          <a:p>
            <a:pPr marL="342900" indent="-342900">
              <a:buFont typeface="+mj-lt"/>
              <a:buAutoNum type="arabicPeriod"/>
            </a:pPr>
            <a:r>
              <a:rPr lang="en-IN" dirty="0" smtClean="0">
                <a:latin typeface="Times New Roman" pitchFamily="18" charset="0"/>
                <a:cs typeface="Times New Roman" pitchFamily="18" charset="0"/>
              </a:rPr>
              <a:t>Personal </a:t>
            </a:r>
            <a:r>
              <a:rPr lang="en-IN" dirty="0">
                <a:latin typeface="Times New Roman" pitchFamily="18" charset="0"/>
                <a:cs typeface="Times New Roman" pitchFamily="18" charset="0"/>
              </a:rPr>
              <a:t>touch</a:t>
            </a:r>
          </a:p>
          <a:p>
            <a:pPr marL="342900" indent="-342900">
              <a:buFont typeface="+mj-lt"/>
              <a:buAutoNum type="arabicPeriod"/>
            </a:pPr>
            <a:r>
              <a:rPr lang="en-IN" dirty="0" smtClean="0">
                <a:latin typeface="Times New Roman" pitchFamily="18" charset="0"/>
                <a:cs typeface="Times New Roman" pitchFamily="18" charset="0"/>
              </a:rPr>
              <a:t>Freedom </a:t>
            </a:r>
            <a:r>
              <a:rPr lang="en-IN" dirty="0">
                <a:latin typeface="Times New Roman" pitchFamily="18" charset="0"/>
                <a:cs typeface="Times New Roman" pitchFamily="18" charset="0"/>
              </a:rPr>
              <a:t>of </a:t>
            </a:r>
            <a:r>
              <a:rPr lang="en-IN" dirty="0" smtClean="0">
                <a:latin typeface="Times New Roman" pitchFamily="18" charset="0"/>
                <a:cs typeface="Times New Roman" pitchFamily="18" charset="0"/>
              </a:rPr>
              <a:t>business</a:t>
            </a:r>
          </a:p>
          <a:p>
            <a:pPr marL="342900" lvl="0" indent="-342900" algn="just">
              <a:lnSpc>
                <a:spcPct val="115000"/>
              </a:lnSpc>
              <a:spcAft>
                <a:spcPts val="0"/>
              </a:spcAft>
              <a:buFont typeface="+mj-lt"/>
              <a:buAutoNum type="arabicPeriod"/>
              <a:tabLst>
                <a:tab pos="2055495" algn="l"/>
              </a:tabLst>
            </a:pPr>
            <a:r>
              <a:rPr lang="en-US" dirty="0">
                <a:latin typeface="Times New Roman" pitchFamily="18" charset="0"/>
                <a:ea typeface="Calibri"/>
                <a:cs typeface="Times New Roman" pitchFamily="18" charset="0"/>
              </a:rPr>
              <a:t>High degree f flexibility</a:t>
            </a:r>
            <a:endParaRPr lang="en-IN" sz="2400" dirty="0">
              <a:latin typeface="Times New Roman" pitchFamily="18" charset="0"/>
              <a:ea typeface="Calibri"/>
              <a:cs typeface="Times New Roman" pitchFamily="18" charset="0"/>
            </a:endParaRPr>
          </a:p>
          <a:p>
            <a:pPr marL="342900" lvl="0" indent="-342900" algn="just">
              <a:lnSpc>
                <a:spcPct val="115000"/>
              </a:lnSpc>
              <a:spcAft>
                <a:spcPts val="0"/>
              </a:spcAft>
              <a:buFont typeface="+mj-lt"/>
              <a:buAutoNum type="arabicPeriod"/>
              <a:tabLst>
                <a:tab pos="2055495" algn="l"/>
              </a:tabLst>
            </a:pPr>
            <a:r>
              <a:rPr lang="en-US" dirty="0">
                <a:latin typeface="Times New Roman" pitchFamily="18" charset="0"/>
                <a:ea typeface="Calibri"/>
                <a:cs typeface="Times New Roman" pitchFamily="18" charset="0"/>
              </a:rPr>
              <a:t>Low rate of taxation</a:t>
            </a:r>
            <a:endParaRPr lang="en-IN" sz="2400" dirty="0">
              <a:latin typeface="Times New Roman" pitchFamily="18" charset="0"/>
              <a:ea typeface="Calibri"/>
              <a:cs typeface="Times New Roman" pitchFamily="18" charset="0"/>
            </a:endParaRPr>
          </a:p>
          <a:p>
            <a:pPr marL="342900" lvl="0" indent="-342900" algn="just">
              <a:lnSpc>
                <a:spcPct val="115000"/>
              </a:lnSpc>
              <a:spcAft>
                <a:spcPts val="0"/>
              </a:spcAft>
              <a:buFont typeface="+mj-lt"/>
              <a:buAutoNum type="arabicPeriod"/>
              <a:tabLst>
                <a:tab pos="2055495" algn="l"/>
              </a:tabLst>
            </a:pPr>
            <a:r>
              <a:rPr lang="en-US" dirty="0">
                <a:latin typeface="Times New Roman" pitchFamily="18" charset="0"/>
                <a:ea typeface="Calibri"/>
                <a:cs typeface="Times New Roman" pitchFamily="18" charset="0"/>
              </a:rPr>
              <a:t>Direct motivation</a:t>
            </a:r>
            <a:endParaRPr lang="en-IN" sz="2400" dirty="0">
              <a:latin typeface="Times New Roman" pitchFamily="18" charset="0"/>
              <a:ea typeface="Calibri"/>
              <a:cs typeface="Times New Roman" pitchFamily="18" charset="0"/>
            </a:endParaRPr>
          </a:p>
          <a:p>
            <a:pPr marL="342900" lvl="0" indent="-342900" algn="just">
              <a:lnSpc>
                <a:spcPct val="115000"/>
              </a:lnSpc>
              <a:spcAft>
                <a:spcPts val="0"/>
              </a:spcAft>
              <a:buFont typeface="+mj-lt"/>
              <a:buAutoNum type="arabicPeriod"/>
              <a:tabLst>
                <a:tab pos="2055495" algn="l"/>
              </a:tabLst>
            </a:pPr>
            <a:r>
              <a:rPr lang="en-US" dirty="0">
                <a:latin typeface="Times New Roman" pitchFamily="18" charset="0"/>
                <a:ea typeface="Calibri"/>
                <a:cs typeface="Times New Roman" pitchFamily="18" charset="0"/>
              </a:rPr>
              <a:t>Total control</a:t>
            </a:r>
            <a:endParaRPr lang="en-IN" sz="2400" dirty="0">
              <a:latin typeface="Times New Roman" pitchFamily="18" charset="0"/>
              <a:ea typeface="Calibri"/>
              <a:cs typeface="Times New Roman" pitchFamily="18" charset="0"/>
            </a:endParaRPr>
          </a:p>
          <a:p>
            <a:pPr marL="342900" lvl="0" indent="-342900" algn="just">
              <a:lnSpc>
                <a:spcPct val="115000"/>
              </a:lnSpc>
              <a:spcAft>
                <a:spcPts val="0"/>
              </a:spcAft>
              <a:buFont typeface="+mj-lt"/>
              <a:buAutoNum type="arabicPeriod"/>
              <a:tabLst>
                <a:tab pos="2055495" algn="l"/>
              </a:tabLst>
            </a:pPr>
            <a:r>
              <a:rPr lang="en-US" dirty="0">
                <a:latin typeface="Times New Roman" pitchFamily="18" charset="0"/>
                <a:ea typeface="Calibri"/>
                <a:cs typeface="Times New Roman" pitchFamily="18" charset="0"/>
              </a:rPr>
              <a:t>Minimum interference from </a:t>
            </a:r>
            <a:r>
              <a:rPr lang="en-US" dirty="0" smtClean="0">
                <a:latin typeface="Times New Roman" pitchFamily="18" charset="0"/>
                <a:ea typeface="Calibri"/>
                <a:cs typeface="Times New Roman" pitchFamily="18" charset="0"/>
              </a:rPr>
              <a:t>government</a:t>
            </a:r>
            <a:endParaRPr lang="en-IN" dirty="0">
              <a:latin typeface="Times New Roman" pitchFamily="18" charset="0"/>
              <a:cs typeface="Times New Roman" pitchFamily="18" charset="0"/>
            </a:endParaRPr>
          </a:p>
          <a:p>
            <a:r>
              <a:rPr lang="en-IN" sz="2900" dirty="0">
                <a:solidFill>
                  <a:srgbClr val="FF0000"/>
                </a:solidFill>
                <a:latin typeface="Times New Roman" pitchFamily="18" charset="0"/>
                <a:cs typeface="Times New Roman" pitchFamily="18" charset="0"/>
              </a:rPr>
              <a:t>Disadvantages/demerits/limitations of </a:t>
            </a:r>
            <a:r>
              <a:rPr lang="en-IN" sz="2900" dirty="0" smtClean="0">
                <a:solidFill>
                  <a:srgbClr val="FF0000"/>
                </a:solidFill>
                <a:latin typeface="Times New Roman" pitchFamily="18" charset="0"/>
                <a:cs typeface="Times New Roman" pitchFamily="18" charset="0"/>
              </a:rPr>
              <a:t>Sole proprietorship:</a:t>
            </a:r>
            <a:endParaRPr lang="en-IN" sz="2900" dirty="0">
              <a:solidFill>
                <a:srgbClr val="FF0000"/>
              </a:solidFill>
              <a:latin typeface="Times New Roman" pitchFamily="18" charset="0"/>
              <a:cs typeface="Times New Roman" pitchFamily="18" charset="0"/>
            </a:endParaRPr>
          </a:p>
          <a:p>
            <a:pPr marL="342900" indent="-342900">
              <a:buFont typeface="+mj-lt"/>
              <a:buAutoNum type="arabicPeriod"/>
            </a:pPr>
            <a:r>
              <a:rPr lang="en-IN" dirty="0" smtClean="0">
                <a:latin typeface="Times New Roman" pitchFamily="18" charset="0"/>
                <a:cs typeface="Times New Roman" pitchFamily="18" charset="0"/>
              </a:rPr>
              <a:t>Limited </a:t>
            </a:r>
            <a:r>
              <a:rPr lang="en-IN" dirty="0">
                <a:latin typeface="Times New Roman" pitchFamily="18" charset="0"/>
                <a:cs typeface="Times New Roman" pitchFamily="18" charset="0"/>
              </a:rPr>
              <a:t>resources</a:t>
            </a:r>
          </a:p>
          <a:p>
            <a:pPr marL="342900" indent="-342900">
              <a:buFont typeface="+mj-lt"/>
              <a:buAutoNum type="arabicPeriod"/>
            </a:pPr>
            <a:r>
              <a:rPr lang="en-IN" dirty="0" smtClean="0">
                <a:latin typeface="Times New Roman" pitchFamily="18" charset="0"/>
                <a:cs typeface="Times New Roman" pitchFamily="18" charset="0"/>
              </a:rPr>
              <a:t>Limited </a:t>
            </a:r>
            <a:r>
              <a:rPr lang="en-IN" dirty="0">
                <a:latin typeface="Times New Roman" pitchFamily="18" charset="0"/>
                <a:cs typeface="Times New Roman" pitchFamily="18" charset="0"/>
              </a:rPr>
              <a:t>management efficiency</a:t>
            </a:r>
          </a:p>
          <a:p>
            <a:pPr marL="342900" indent="-342900">
              <a:buFont typeface="+mj-lt"/>
              <a:buAutoNum type="arabicPeriod"/>
            </a:pPr>
            <a:r>
              <a:rPr lang="en-IN" dirty="0" smtClean="0">
                <a:latin typeface="Times New Roman" pitchFamily="18" charset="0"/>
                <a:cs typeface="Times New Roman" pitchFamily="18" charset="0"/>
              </a:rPr>
              <a:t>Unlimited </a:t>
            </a:r>
            <a:r>
              <a:rPr lang="en-IN" dirty="0">
                <a:latin typeface="Times New Roman" pitchFamily="18" charset="0"/>
                <a:cs typeface="Times New Roman" pitchFamily="18" charset="0"/>
              </a:rPr>
              <a:t>liability</a:t>
            </a:r>
          </a:p>
          <a:p>
            <a:pPr marL="342900" indent="-342900">
              <a:buFont typeface="+mj-lt"/>
              <a:buAutoNum type="arabicPeriod"/>
            </a:pPr>
            <a:r>
              <a:rPr lang="en-IN" dirty="0" smtClean="0">
                <a:latin typeface="Times New Roman" pitchFamily="18" charset="0"/>
                <a:cs typeface="Times New Roman" pitchFamily="18" charset="0"/>
              </a:rPr>
              <a:t>Hasty </a:t>
            </a:r>
            <a:r>
              <a:rPr lang="en-IN" dirty="0">
                <a:latin typeface="Times New Roman" pitchFamily="18" charset="0"/>
                <a:cs typeface="Times New Roman" pitchFamily="18" charset="0"/>
              </a:rPr>
              <a:t>decisions</a:t>
            </a:r>
          </a:p>
          <a:p>
            <a:pPr marL="342900" indent="-342900">
              <a:buFont typeface="+mj-lt"/>
              <a:buAutoNum type="arabicPeriod"/>
            </a:pPr>
            <a:r>
              <a:rPr lang="en-IN" dirty="0" smtClean="0">
                <a:latin typeface="Times New Roman" pitchFamily="18" charset="0"/>
                <a:cs typeface="Times New Roman" pitchFamily="18" charset="0"/>
              </a:rPr>
              <a:t>Temporary existence</a:t>
            </a:r>
          </a:p>
          <a:p>
            <a:pPr marL="342900" lvl="0" indent="-342900" algn="just">
              <a:lnSpc>
                <a:spcPct val="115000"/>
              </a:lnSpc>
              <a:spcAft>
                <a:spcPts val="0"/>
              </a:spcAft>
              <a:buFont typeface="+mj-lt"/>
              <a:buAutoNum type="arabicPeriod"/>
              <a:tabLst>
                <a:tab pos="2055495" algn="l"/>
              </a:tabLst>
            </a:pPr>
            <a:r>
              <a:rPr lang="en-US" dirty="0">
                <a:latin typeface="Times New Roman" pitchFamily="18" charset="0"/>
                <a:ea typeface="Calibri"/>
                <a:cs typeface="Times New Roman" pitchFamily="18" charset="0"/>
              </a:rPr>
              <a:t>No division of </a:t>
            </a:r>
            <a:r>
              <a:rPr lang="en-US" dirty="0" err="1">
                <a:latin typeface="Times New Roman" pitchFamily="18" charset="0"/>
                <a:ea typeface="Calibri"/>
                <a:cs typeface="Times New Roman" pitchFamily="18" charset="0"/>
              </a:rPr>
              <a:t>labour</a:t>
            </a:r>
            <a:endParaRPr lang="en-IN" sz="2400" dirty="0">
              <a:latin typeface="Times New Roman" pitchFamily="18" charset="0"/>
              <a:ea typeface="Calibri"/>
              <a:cs typeface="Times New Roman" pitchFamily="18" charset="0"/>
            </a:endParaRPr>
          </a:p>
          <a:p>
            <a:pPr marL="342900" lvl="0" indent="-342900" algn="just">
              <a:lnSpc>
                <a:spcPct val="115000"/>
              </a:lnSpc>
              <a:spcAft>
                <a:spcPts val="0"/>
              </a:spcAft>
              <a:buFont typeface="+mj-lt"/>
              <a:buAutoNum type="arabicPeriod"/>
              <a:tabLst>
                <a:tab pos="2055495" algn="l"/>
              </a:tabLst>
            </a:pPr>
            <a:r>
              <a:rPr lang="en-US" dirty="0">
                <a:latin typeface="Times New Roman" pitchFamily="18" charset="0"/>
                <a:ea typeface="Calibri"/>
                <a:cs typeface="Times New Roman" pitchFamily="18" charset="0"/>
              </a:rPr>
              <a:t>Uncertainty</a:t>
            </a:r>
            <a:endParaRPr lang="en-IN" sz="2400" dirty="0">
              <a:latin typeface="Times New Roman" pitchFamily="18" charset="0"/>
              <a:ea typeface="Calibri"/>
              <a:cs typeface="Times New Roman" pitchFamily="18" charset="0"/>
            </a:endParaRPr>
          </a:p>
          <a:p>
            <a:pPr marL="342900" lvl="0" indent="-342900" algn="just">
              <a:lnSpc>
                <a:spcPct val="115000"/>
              </a:lnSpc>
              <a:spcAft>
                <a:spcPts val="0"/>
              </a:spcAft>
              <a:buFont typeface="+mj-lt"/>
              <a:buAutoNum type="arabicPeriod"/>
              <a:tabLst>
                <a:tab pos="2055495" algn="l"/>
              </a:tabLst>
            </a:pPr>
            <a:r>
              <a:rPr lang="en-US" dirty="0">
                <a:latin typeface="Times New Roman" pitchFamily="18" charset="0"/>
                <a:ea typeface="Calibri"/>
                <a:cs typeface="Times New Roman" pitchFamily="18" charset="0"/>
              </a:rPr>
              <a:t>Inadequate for growth and expansion</a:t>
            </a:r>
            <a:endParaRPr lang="en-IN" sz="2400" dirty="0">
              <a:latin typeface="Times New Roman" pitchFamily="18" charset="0"/>
              <a:ea typeface="Calibri"/>
              <a:cs typeface="Times New Roman" pitchFamily="18" charset="0"/>
            </a:endParaRPr>
          </a:p>
          <a:p>
            <a:pPr marL="342900" lvl="0" indent="-342900" algn="just">
              <a:lnSpc>
                <a:spcPct val="115000"/>
              </a:lnSpc>
              <a:spcAft>
                <a:spcPts val="0"/>
              </a:spcAft>
              <a:buFont typeface="+mj-lt"/>
              <a:buAutoNum type="arabicPeriod"/>
              <a:tabLst>
                <a:tab pos="2055495" algn="l"/>
              </a:tabLst>
            </a:pPr>
            <a:r>
              <a:rPr lang="en-US" dirty="0">
                <a:latin typeface="Times New Roman" pitchFamily="18" charset="0"/>
                <a:ea typeface="Calibri"/>
                <a:cs typeface="Times New Roman" pitchFamily="18" charset="0"/>
              </a:rPr>
              <a:t>Lack of specialization</a:t>
            </a:r>
            <a:endParaRPr lang="en-IN" sz="2400" dirty="0">
              <a:latin typeface="Times New Roman" pitchFamily="18" charset="0"/>
              <a:ea typeface="Calibri"/>
              <a:cs typeface="Times New Roman" pitchFamily="18" charset="0"/>
            </a:endParaRPr>
          </a:p>
          <a:p>
            <a:pPr marL="342900" lvl="0" indent="-342900" algn="just">
              <a:lnSpc>
                <a:spcPct val="115000"/>
              </a:lnSpc>
              <a:spcAft>
                <a:spcPts val="0"/>
              </a:spcAft>
              <a:buFont typeface="+mj-lt"/>
              <a:buAutoNum type="arabicPeriod"/>
              <a:tabLst>
                <a:tab pos="2055495" algn="l"/>
              </a:tabLst>
            </a:pPr>
            <a:r>
              <a:rPr lang="en-US" dirty="0">
                <a:latin typeface="Times New Roman" pitchFamily="18" charset="0"/>
                <a:ea typeface="Calibri"/>
                <a:cs typeface="Times New Roman" pitchFamily="18" charset="0"/>
              </a:rPr>
              <a:t>Low bargaining power</a:t>
            </a:r>
            <a:endParaRPr lang="en-IN" sz="2400" dirty="0">
              <a:latin typeface="Times New Roman" pitchFamily="18" charset="0"/>
              <a:ea typeface="Calibri"/>
              <a:cs typeface="Times New Roman" pitchFamily="18" charset="0"/>
            </a:endParaRPr>
          </a:p>
          <a:p>
            <a:pPr marL="342900" indent="-342900">
              <a:buFont typeface="+mj-lt"/>
              <a:buAutoNum type="arabicPeriod"/>
            </a:pP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248012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1000"/>
                                        <p:tgtEl>
                                          <p:spTgt spid="3">
                                            <p:txEl>
                                              <p:pRg st="11" end="11"/>
                                            </p:txEl>
                                          </p:spTgt>
                                        </p:tgtEl>
                                      </p:cBhvr>
                                    </p:animEffect>
                                    <p:anim calcmode="lin" valueType="num">
                                      <p:cBhvr>
                                        <p:cTn id="8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
                                            <p:txEl>
                                              <p:pRg st="12" end="12"/>
                                            </p:txEl>
                                          </p:spTgt>
                                        </p:tgtEl>
                                        <p:attrNameLst>
                                          <p:attrName>style.visibility</p:attrName>
                                        </p:attrNameLst>
                                      </p:cBhvr>
                                      <p:to>
                                        <p:strVal val="visible"/>
                                      </p:to>
                                    </p:set>
                                    <p:animEffect transition="in" filter="fade">
                                      <p:cBhvr>
                                        <p:cTn id="91" dur="1000"/>
                                        <p:tgtEl>
                                          <p:spTgt spid="3">
                                            <p:txEl>
                                              <p:pRg st="12" end="12"/>
                                            </p:txEl>
                                          </p:spTgt>
                                        </p:tgtEl>
                                      </p:cBhvr>
                                    </p:animEffect>
                                    <p:anim calcmode="lin" valueType="num">
                                      <p:cBhvr>
                                        <p:cTn id="92"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3">
                                            <p:txEl>
                                              <p:pRg st="13" end="13"/>
                                            </p:txEl>
                                          </p:spTgt>
                                        </p:tgtEl>
                                        <p:attrNameLst>
                                          <p:attrName>style.visibility</p:attrName>
                                        </p:attrNameLst>
                                      </p:cBhvr>
                                      <p:to>
                                        <p:strVal val="visible"/>
                                      </p:to>
                                    </p:set>
                                    <p:animEffect transition="in" filter="fade">
                                      <p:cBhvr>
                                        <p:cTn id="98" dur="1000"/>
                                        <p:tgtEl>
                                          <p:spTgt spid="3">
                                            <p:txEl>
                                              <p:pRg st="13" end="13"/>
                                            </p:txEl>
                                          </p:spTgt>
                                        </p:tgtEl>
                                      </p:cBhvr>
                                    </p:animEffect>
                                    <p:anim calcmode="lin" valueType="num">
                                      <p:cBhvr>
                                        <p:cTn id="99"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100"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3">
                                            <p:txEl>
                                              <p:pRg st="14" end="14"/>
                                            </p:txEl>
                                          </p:spTgt>
                                        </p:tgtEl>
                                        <p:attrNameLst>
                                          <p:attrName>style.visibility</p:attrName>
                                        </p:attrNameLst>
                                      </p:cBhvr>
                                      <p:to>
                                        <p:strVal val="visible"/>
                                      </p:to>
                                    </p:set>
                                    <p:animEffect transition="in" filter="fade">
                                      <p:cBhvr>
                                        <p:cTn id="105" dur="1000"/>
                                        <p:tgtEl>
                                          <p:spTgt spid="3">
                                            <p:txEl>
                                              <p:pRg st="14" end="14"/>
                                            </p:txEl>
                                          </p:spTgt>
                                        </p:tgtEl>
                                      </p:cBhvr>
                                    </p:animEffect>
                                    <p:anim calcmode="lin" valueType="num">
                                      <p:cBhvr>
                                        <p:cTn id="106"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107"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3">
                                            <p:txEl>
                                              <p:pRg st="15" end="15"/>
                                            </p:txEl>
                                          </p:spTgt>
                                        </p:tgtEl>
                                        <p:attrNameLst>
                                          <p:attrName>style.visibility</p:attrName>
                                        </p:attrNameLst>
                                      </p:cBhvr>
                                      <p:to>
                                        <p:strVal val="visible"/>
                                      </p:to>
                                    </p:set>
                                    <p:animEffect transition="in" filter="fade">
                                      <p:cBhvr>
                                        <p:cTn id="112" dur="1000"/>
                                        <p:tgtEl>
                                          <p:spTgt spid="3">
                                            <p:txEl>
                                              <p:pRg st="15" end="15"/>
                                            </p:txEl>
                                          </p:spTgt>
                                        </p:tgtEl>
                                      </p:cBhvr>
                                    </p:animEffect>
                                    <p:anim calcmode="lin" valueType="num">
                                      <p:cBhvr>
                                        <p:cTn id="113"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114"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grpId="0" nodeType="clickEffect">
                                  <p:stCondLst>
                                    <p:cond delay="0"/>
                                  </p:stCondLst>
                                  <p:childTnLst>
                                    <p:set>
                                      <p:cBhvr>
                                        <p:cTn id="118" dur="1" fill="hold">
                                          <p:stCondLst>
                                            <p:cond delay="0"/>
                                          </p:stCondLst>
                                        </p:cTn>
                                        <p:tgtEl>
                                          <p:spTgt spid="3">
                                            <p:txEl>
                                              <p:pRg st="16" end="16"/>
                                            </p:txEl>
                                          </p:spTgt>
                                        </p:tgtEl>
                                        <p:attrNameLst>
                                          <p:attrName>style.visibility</p:attrName>
                                        </p:attrNameLst>
                                      </p:cBhvr>
                                      <p:to>
                                        <p:strVal val="visible"/>
                                      </p:to>
                                    </p:set>
                                    <p:animEffect transition="in" filter="fade">
                                      <p:cBhvr>
                                        <p:cTn id="119" dur="1000"/>
                                        <p:tgtEl>
                                          <p:spTgt spid="3">
                                            <p:txEl>
                                              <p:pRg st="16" end="16"/>
                                            </p:txEl>
                                          </p:spTgt>
                                        </p:tgtEl>
                                      </p:cBhvr>
                                    </p:animEffect>
                                    <p:anim calcmode="lin" valueType="num">
                                      <p:cBhvr>
                                        <p:cTn id="120"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121" dur="1000" fill="hold"/>
                                        <p:tgtEl>
                                          <p:spTgt spid="3">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grpId="0" nodeType="clickEffect">
                                  <p:stCondLst>
                                    <p:cond delay="0"/>
                                  </p:stCondLst>
                                  <p:childTnLst>
                                    <p:set>
                                      <p:cBhvr>
                                        <p:cTn id="125" dur="1" fill="hold">
                                          <p:stCondLst>
                                            <p:cond delay="0"/>
                                          </p:stCondLst>
                                        </p:cTn>
                                        <p:tgtEl>
                                          <p:spTgt spid="3">
                                            <p:txEl>
                                              <p:pRg st="17" end="17"/>
                                            </p:txEl>
                                          </p:spTgt>
                                        </p:tgtEl>
                                        <p:attrNameLst>
                                          <p:attrName>style.visibility</p:attrName>
                                        </p:attrNameLst>
                                      </p:cBhvr>
                                      <p:to>
                                        <p:strVal val="visible"/>
                                      </p:to>
                                    </p:set>
                                    <p:animEffect transition="in" filter="fade">
                                      <p:cBhvr>
                                        <p:cTn id="126" dur="1000"/>
                                        <p:tgtEl>
                                          <p:spTgt spid="3">
                                            <p:txEl>
                                              <p:pRg st="17" end="17"/>
                                            </p:txEl>
                                          </p:spTgt>
                                        </p:tgtEl>
                                      </p:cBhvr>
                                    </p:animEffect>
                                    <p:anim calcmode="lin" valueType="num">
                                      <p:cBhvr>
                                        <p:cTn id="127"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128" dur="1000" fill="hold"/>
                                        <p:tgtEl>
                                          <p:spTgt spid="3">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grpId="0" nodeType="clickEffect">
                                  <p:stCondLst>
                                    <p:cond delay="0"/>
                                  </p:stCondLst>
                                  <p:childTnLst>
                                    <p:set>
                                      <p:cBhvr>
                                        <p:cTn id="132" dur="1" fill="hold">
                                          <p:stCondLst>
                                            <p:cond delay="0"/>
                                          </p:stCondLst>
                                        </p:cTn>
                                        <p:tgtEl>
                                          <p:spTgt spid="3">
                                            <p:txEl>
                                              <p:pRg st="18" end="18"/>
                                            </p:txEl>
                                          </p:spTgt>
                                        </p:tgtEl>
                                        <p:attrNameLst>
                                          <p:attrName>style.visibility</p:attrName>
                                        </p:attrNameLst>
                                      </p:cBhvr>
                                      <p:to>
                                        <p:strVal val="visible"/>
                                      </p:to>
                                    </p:set>
                                    <p:animEffect transition="in" filter="fade">
                                      <p:cBhvr>
                                        <p:cTn id="133" dur="1000"/>
                                        <p:tgtEl>
                                          <p:spTgt spid="3">
                                            <p:txEl>
                                              <p:pRg st="18" end="18"/>
                                            </p:txEl>
                                          </p:spTgt>
                                        </p:tgtEl>
                                      </p:cBhvr>
                                    </p:animEffect>
                                    <p:anim calcmode="lin" valueType="num">
                                      <p:cBhvr>
                                        <p:cTn id="134" dur="1000" fill="hold"/>
                                        <p:tgtEl>
                                          <p:spTgt spid="3">
                                            <p:txEl>
                                              <p:pRg st="18" end="18"/>
                                            </p:txEl>
                                          </p:spTgt>
                                        </p:tgtEl>
                                        <p:attrNameLst>
                                          <p:attrName>ppt_x</p:attrName>
                                        </p:attrNameLst>
                                      </p:cBhvr>
                                      <p:tavLst>
                                        <p:tav tm="0">
                                          <p:val>
                                            <p:strVal val="#ppt_x"/>
                                          </p:val>
                                        </p:tav>
                                        <p:tav tm="100000">
                                          <p:val>
                                            <p:strVal val="#ppt_x"/>
                                          </p:val>
                                        </p:tav>
                                      </p:tavLst>
                                    </p:anim>
                                    <p:anim calcmode="lin" valueType="num">
                                      <p:cBhvr>
                                        <p:cTn id="135" dur="1000" fill="hold"/>
                                        <p:tgtEl>
                                          <p:spTgt spid="3">
                                            <p:txEl>
                                              <p:pRg st="18" end="18"/>
                                            </p:txEl>
                                          </p:spTgt>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42" presetClass="entr" presetSubtype="0" fill="hold" grpId="0" nodeType="clickEffect">
                                  <p:stCondLst>
                                    <p:cond delay="0"/>
                                  </p:stCondLst>
                                  <p:childTnLst>
                                    <p:set>
                                      <p:cBhvr>
                                        <p:cTn id="139" dur="1" fill="hold">
                                          <p:stCondLst>
                                            <p:cond delay="0"/>
                                          </p:stCondLst>
                                        </p:cTn>
                                        <p:tgtEl>
                                          <p:spTgt spid="3">
                                            <p:txEl>
                                              <p:pRg st="19" end="19"/>
                                            </p:txEl>
                                          </p:spTgt>
                                        </p:tgtEl>
                                        <p:attrNameLst>
                                          <p:attrName>style.visibility</p:attrName>
                                        </p:attrNameLst>
                                      </p:cBhvr>
                                      <p:to>
                                        <p:strVal val="visible"/>
                                      </p:to>
                                    </p:set>
                                    <p:animEffect transition="in" filter="fade">
                                      <p:cBhvr>
                                        <p:cTn id="140" dur="1000"/>
                                        <p:tgtEl>
                                          <p:spTgt spid="3">
                                            <p:txEl>
                                              <p:pRg st="19" end="19"/>
                                            </p:txEl>
                                          </p:spTgt>
                                        </p:tgtEl>
                                      </p:cBhvr>
                                    </p:animEffect>
                                    <p:anim calcmode="lin" valueType="num">
                                      <p:cBhvr>
                                        <p:cTn id="141" dur="1000" fill="hold"/>
                                        <p:tgtEl>
                                          <p:spTgt spid="3">
                                            <p:txEl>
                                              <p:pRg st="19" end="19"/>
                                            </p:txEl>
                                          </p:spTgt>
                                        </p:tgtEl>
                                        <p:attrNameLst>
                                          <p:attrName>ppt_x</p:attrName>
                                        </p:attrNameLst>
                                      </p:cBhvr>
                                      <p:tavLst>
                                        <p:tav tm="0">
                                          <p:val>
                                            <p:strVal val="#ppt_x"/>
                                          </p:val>
                                        </p:tav>
                                        <p:tav tm="100000">
                                          <p:val>
                                            <p:strVal val="#ppt_x"/>
                                          </p:val>
                                        </p:tav>
                                      </p:tavLst>
                                    </p:anim>
                                    <p:anim calcmode="lin" valueType="num">
                                      <p:cBhvr>
                                        <p:cTn id="142" dur="1000" fill="hold"/>
                                        <p:tgtEl>
                                          <p:spTgt spid="3">
                                            <p:txEl>
                                              <p:pRg st="19" end="19"/>
                                            </p:txEl>
                                          </p:spTgt>
                                        </p:tgtEl>
                                        <p:attrNameLst>
                                          <p:attrName>ppt_y</p:attrName>
                                        </p:attrNameLst>
                                      </p:cBhvr>
                                      <p:tavLst>
                                        <p:tav tm="0">
                                          <p:val>
                                            <p:strVal val="#ppt_y+.1"/>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42" presetClass="entr" presetSubtype="0" fill="hold" grpId="0" nodeType="clickEffect">
                                  <p:stCondLst>
                                    <p:cond delay="0"/>
                                  </p:stCondLst>
                                  <p:childTnLst>
                                    <p:set>
                                      <p:cBhvr>
                                        <p:cTn id="146" dur="1" fill="hold">
                                          <p:stCondLst>
                                            <p:cond delay="0"/>
                                          </p:stCondLst>
                                        </p:cTn>
                                        <p:tgtEl>
                                          <p:spTgt spid="3">
                                            <p:txEl>
                                              <p:pRg st="20" end="20"/>
                                            </p:txEl>
                                          </p:spTgt>
                                        </p:tgtEl>
                                        <p:attrNameLst>
                                          <p:attrName>style.visibility</p:attrName>
                                        </p:attrNameLst>
                                      </p:cBhvr>
                                      <p:to>
                                        <p:strVal val="visible"/>
                                      </p:to>
                                    </p:set>
                                    <p:animEffect transition="in" filter="fade">
                                      <p:cBhvr>
                                        <p:cTn id="147" dur="1000"/>
                                        <p:tgtEl>
                                          <p:spTgt spid="3">
                                            <p:txEl>
                                              <p:pRg st="20" end="20"/>
                                            </p:txEl>
                                          </p:spTgt>
                                        </p:tgtEl>
                                      </p:cBhvr>
                                    </p:animEffect>
                                    <p:anim calcmode="lin" valueType="num">
                                      <p:cBhvr>
                                        <p:cTn id="148" dur="1000" fill="hold"/>
                                        <p:tgtEl>
                                          <p:spTgt spid="3">
                                            <p:txEl>
                                              <p:pRg st="20" end="20"/>
                                            </p:txEl>
                                          </p:spTgt>
                                        </p:tgtEl>
                                        <p:attrNameLst>
                                          <p:attrName>ppt_x</p:attrName>
                                        </p:attrNameLst>
                                      </p:cBhvr>
                                      <p:tavLst>
                                        <p:tav tm="0">
                                          <p:val>
                                            <p:strVal val="#ppt_x"/>
                                          </p:val>
                                        </p:tav>
                                        <p:tav tm="100000">
                                          <p:val>
                                            <p:strVal val="#ppt_x"/>
                                          </p:val>
                                        </p:tav>
                                      </p:tavLst>
                                    </p:anim>
                                    <p:anim calcmode="lin" valueType="num">
                                      <p:cBhvr>
                                        <p:cTn id="149" dur="1000" fill="hold"/>
                                        <p:tgtEl>
                                          <p:spTgt spid="3">
                                            <p:txEl>
                                              <p:pRg st="20" end="20"/>
                                            </p:txEl>
                                          </p:spTgt>
                                        </p:tgtEl>
                                        <p:attrNameLst>
                                          <p:attrName>ppt_y</p:attrName>
                                        </p:attrNameLst>
                                      </p:cBhvr>
                                      <p:tavLst>
                                        <p:tav tm="0">
                                          <p:val>
                                            <p:strVal val="#ppt_y+.1"/>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42" presetClass="entr" presetSubtype="0" fill="hold" grpId="0" nodeType="clickEffect">
                                  <p:stCondLst>
                                    <p:cond delay="0"/>
                                  </p:stCondLst>
                                  <p:childTnLst>
                                    <p:set>
                                      <p:cBhvr>
                                        <p:cTn id="153" dur="1" fill="hold">
                                          <p:stCondLst>
                                            <p:cond delay="0"/>
                                          </p:stCondLst>
                                        </p:cTn>
                                        <p:tgtEl>
                                          <p:spTgt spid="3">
                                            <p:txEl>
                                              <p:pRg st="21" end="21"/>
                                            </p:txEl>
                                          </p:spTgt>
                                        </p:tgtEl>
                                        <p:attrNameLst>
                                          <p:attrName>style.visibility</p:attrName>
                                        </p:attrNameLst>
                                      </p:cBhvr>
                                      <p:to>
                                        <p:strVal val="visible"/>
                                      </p:to>
                                    </p:set>
                                    <p:animEffect transition="in" filter="fade">
                                      <p:cBhvr>
                                        <p:cTn id="154" dur="1000"/>
                                        <p:tgtEl>
                                          <p:spTgt spid="3">
                                            <p:txEl>
                                              <p:pRg st="21" end="21"/>
                                            </p:txEl>
                                          </p:spTgt>
                                        </p:tgtEl>
                                      </p:cBhvr>
                                    </p:animEffect>
                                    <p:anim calcmode="lin" valueType="num">
                                      <p:cBhvr>
                                        <p:cTn id="155" dur="1000" fill="hold"/>
                                        <p:tgtEl>
                                          <p:spTgt spid="3">
                                            <p:txEl>
                                              <p:pRg st="21" end="21"/>
                                            </p:txEl>
                                          </p:spTgt>
                                        </p:tgtEl>
                                        <p:attrNameLst>
                                          <p:attrName>ppt_x</p:attrName>
                                        </p:attrNameLst>
                                      </p:cBhvr>
                                      <p:tavLst>
                                        <p:tav tm="0">
                                          <p:val>
                                            <p:strVal val="#ppt_x"/>
                                          </p:val>
                                        </p:tav>
                                        <p:tav tm="100000">
                                          <p:val>
                                            <p:strVal val="#ppt_x"/>
                                          </p:val>
                                        </p:tav>
                                      </p:tavLst>
                                    </p:anim>
                                    <p:anim calcmode="lin" valueType="num">
                                      <p:cBhvr>
                                        <p:cTn id="156" dur="1000" fill="hold"/>
                                        <p:tgtEl>
                                          <p:spTgt spid="3">
                                            <p:txEl>
                                              <p:pRg st="21" end="21"/>
                                            </p:txEl>
                                          </p:spTgt>
                                        </p:tgtEl>
                                        <p:attrNameLst>
                                          <p:attrName>ppt_y</p:attrName>
                                        </p:attrNameLst>
                                      </p:cBhvr>
                                      <p:tavLst>
                                        <p:tav tm="0">
                                          <p:val>
                                            <p:strVal val="#ppt_y+.1"/>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42" presetClass="entr" presetSubtype="0" fill="hold" grpId="0" nodeType="clickEffect">
                                  <p:stCondLst>
                                    <p:cond delay="0"/>
                                  </p:stCondLst>
                                  <p:childTnLst>
                                    <p:set>
                                      <p:cBhvr>
                                        <p:cTn id="160" dur="1" fill="hold">
                                          <p:stCondLst>
                                            <p:cond delay="0"/>
                                          </p:stCondLst>
                                        </p:cTn>
                                        <p:tgtEl>
                                          <p:spTgt spid="3">
                                            <p:txEl>
                                              <p:pRg st="22" end="22"/>
                                            </p:txEl>
                                          </p:spTgt>
                                        </p:tgtEl>
                                        <p:attrNameLst>
                                          <p:attrName>style.visibility</p:attrName>
                                        </p:attrNameLst>
                                      </p:cBhvr>
                                      <p:to>
                                        <p:strVal val="visible"/>
                                      </p:to>
                                    </p:set>
                                    <p:animEffect transition="in" filter="fade">
                                      <p:cBhvr>
                                        <p:cTn id="161" dur="1000"/>
                                        <p:tgtEl>
                                          <p:spTgt spid="3">
                                            <p:txEl>
                                              <p:pRg st="22" end="22"/>
                                            </p:txEl>
                                          </p:spTgt>
                                        </p:tgtEl>
                                      </p:cBhvr>
                                    </p:animEffect>
                                    <p:anim calcmode="lin" valueType="num">
                                      <p:cBhvr>
                                        <p:cTn id="162" dur="1000" fill="hold"/>
                                        <p:tgtEl>
                                          <p:spTgt spid="3">
                                            <p:txEl>
                                              <p:pRg st="22" end="22"/>
                                            </p:txEl>
                                          </p:spTgt>
                                        </p:tgtEl>
                                        <p:attrNameLst>
                                          <p:attrName>ppt_x</p:attrName>
                                        </p:attrNameLst>
                                      </p:cBhvr>
                                      <p:tavLst>
                                        <p:tav tm="0">
                                          <p:val>
                                            <p:strVal val="#ppt_x"/>
                                          </p:val>
                                        </p:tav>
                                        <p:tav tm="100000">
                                          <p:val>
                                            <p:strVal val="#ppt_x"/>
                                          </p:val>
                                        </p:tav>
                                      </p:tavLst>
                                    </p:anim>
                                    <p:anim calcmode="lin" valueType="num">
                                      <p:cBhvr>
                                        <p:cTn id="163" dur="1000" fill="hold"/>
                                        <p:tgtEl>
                                          <p:spTgt spid="3">
                                            <p:txEl>
                                              <p:pRg st="22" end="2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63688" y="332656"/>
            <a:ext cx="7128792" cy="6042266"/>
          </a:xfrm>
        </p:spPr>
        <p:txBody>
          <a:bodyPr/>
          <a:lstStyle/>
          <a:p>
            <a:r>
              <a:rPr lang="en-IN" dirty="0">
                <a:solidFill>
                  <a:srgbClr val="FF0000"/>
                </a:solidFill>
              </a:rPr>
              <a:t>Suitability of Sole proprietorship: </a:t>
            </a:r>
          </a:p>
          <a:p>
            <a:pPr marL="342900" indent="-342900" algn="just">
              <a:buFont typeface="+mj-lt"/>
              <a:buAutoNum type="arabicPeriod"/>
            </a:pPr>
            <a:r>
              <a:rPr lang="en-IN" dirty="0" smtClean="0">
                <a:latin typeface="Times New Roman" panose="02020603050405020304" pitchFamily="18" charset="0"/>
                <a:cs typeface="Times New Roman" panose="02020603050405020304" pitchFamily="18" charset="0"/>
              </a:rPr>
              <a:t>If </a:t>
            </a:r>
            <a:r>
              <a:rPr lang="en-IN" dirty="0">
                <a:latin typeface="Times New Roman" panose="02020603050405020304" pitchFamily="18" charset="0"/>
                <a:cs typeface="Times New Roman" panose="02020603050405020304" pitchFamily="18" charset="0"/>
              </a:rPr>
              <a:t>the size of the business is small</a:t>
            </a:r>
          </a:p>
          <a:p>
            <a:pPr marL="342900" indent="-342900" algn="just">
              <a:buFont typeface="+mj-lt"/>
              <a:buAutoNum type="arabicPeriod"/>
            </a:pPr>
            <a:r>
              <a:rPr lang="en-IN" dirty="0" smtClean="0">
                <a:latin typeface="Times New Roman" panose="02020603050405020304" pitchFamily="18" charset="0"/>
                <a:cs typeface="Times New Roman" panose="02020603050405020304" pitchFamily="18" charset="0"/>
              </a:rPr>
              <a:t>If </a:t>
            </a:r>
            <a:r>
              <a:rPr lang="en-IN" dirty="0">
                <a:latin typeface="Times New Roman" panose="02020603050405020304" pitchFamily="18" charset="0"/>
                <a:cs typeface="Times New Roman" panose="02020603050405020304" pitchFamily="18" charset="0"/>
              </a:rPr>
              <a:t>small amount of capital is required</a:t>
            </a:r>
          </a:p>
          <a:p>
            <a:pPr marL="342900" indent="-342900" algn="just">
              <a:buFont typeface="+mj-lt"/>
              <a:buAutoNum type="arabicPeriod"/>
            </a:pPr>
            <a:r>
              <a:rPr lang="en-IN" dirty="0" smtClean="0">
                <a:latin typeface="Times New Roman" panose="02020603050405020304" pitchFamily="18" charset="0"/>
                <a:cs typeface="Times New Roman" panose="02020603050405020304" pitchFamily="18" charset="0"/>
              </a:rPr>
              <a:t>Suitable </a:t>
            </a:r>
            <a:r>
              <a:rPr lang="en-IN" dirty="0">
                <a:latin typeface="Times New Roman" panose="02020603050405020304" pitchFamily="18" charset="0"/>
                <a:cs typeface="Times New Roman" panose="02020603050405020304" pitchFamily="18" charset="0"/>
              </a:rPr>
              <a:t>for artistic goods</a:t>
            </a:r>
          </a:p>
          <a:p>
            <a:pPr marL="342900" indent="-342900" algn="just">
              <a:buFont typeface="+mj-lt"/>
              <a:buAutoNum type="arabicPeriod"/>
            </a:pPr>
            <a:r>
              <a:rPr lang="en-IN" dirty="0" smtClean="0">
                <a:latin typeface="Times New Roman" panose="02020603050405020304" pitchFamily="18" charset="0"/>
                <a:cs typeface="Times New Roman" panose="02020603050405020304" pitchFamily="18" charset="0"/>
              </a:rPr>
              <a:t>Suitable </a:t>
            </a:r>
            <a:r>
              <a:rPr lang="en-IN" dirty="0">
                <a:latin typeface="Times New Roman" panose="02020603050405020304" pitchFamily="18" charset="0"/>
                <a:cs typeface="Times New Roman" panose="02020603050405020304" pitchFamily="18" charset="0"/>
              </a:rPr>
              <a:t>for services</a:t>
            </a:r>
          </a:p>
          <a:p>
            <a:pPr marL="342900" indent="-342900" algn="just">
              <a:buFont typeface="+mj-lt"/>
              <a:buAutoNum type="arabicPeriod"/>
            </a:pPr>
            <a:r>
              <a:rPr lang="en-IN" dirty="0" smtClean="0">
                <a:latin typeface="Times New Roman" panose="02020603050405020304" pitchFamily="18" charset="0"/>
                <a:cs typeface="Times New Roman" panose="02020603050405020304" pitchFamily="18" charset="0"/>
              </a:rPr>
              <a:t>Where </a:t>
            </a:r>
            <a:r>
              <a:rPr lang="en-IN" dirty="0">
                <a:latin typeface="Times New Roman" panose="02020603050405020304" pitchFamily="18" charset="0"/>
                <a:cs typeface="Times New Roman" panose="02020603050405020304" pitchFamily="18" charset="0"/>
              </a:rPr>
              <a:t>secrecy is to be maintained.</a:t>
            </a:r>
          </a:p>
          <a:p>
            <a:pPr marL="342900" indent="-342900" algn="just">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07550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BREAKEVEN ANALYSIS</Template>
  <TotalTime>368</TotalTime>
  <Words>2790</Words>
  <Application>Microsoft Office PowerPoint</Application>
  <PresentationFormat>On-screen Show (4:3)</PresentationFormat>
  <Paragraphs>395</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Oriel</vt:lpstr>
      <vt:lpstr>Types of Business Organization </vt:lpstr>
      <vt:lpstr>what is business enterprise?</vt:lpstr>
      <vt:lpstr>Slide 3</vt:lpstr>
      <vt:lpstr>Slide 4</vt:lpstr>
      <vt:lpstr>Slide 5</vt:lpstr>
      <vt:lpstr>Slide 6</vt:lpstr>
      <vt:lpstr>Sole proprietorship:-</vt:lpstr>
      <vt:lpstr>Slide 8</vt:lpstr>
      <vt:lpstr>Slide 9</vt:lpstr>
      <vt:lpstr>Partnership:-</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Industrial Organization </dc:title>
  <dc:creator>lenovo pc</dc:creator>
  <cp:lastModifiedBy>Admin</cp:lastModifiedBy>
  <cp:revision>94</cp:revision>
  <dcterms:created xsi:type="dcterms:W3CDTF">2014-10-28T12:32:49Z</dcterms:created>
  <dcterms:modified xsi:type="dcterms:W3CDTF">2020-11-18T04:40:18Z</dcterms:modified>
</cp:coreProperties>
</file>