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0"/>
  </p:handoutMasterIdLst>
  <p:sldIdLst>
    <p:sldId id="256" r:id="rId2"/>
    <p:sldId id="330" r:id="rId3"/>
    <p:sldId id="33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4" r:id="rId40"/>
    <p:sldId id="295" r:id="rId41"/>
    <p:sldId id="296" r:id="rId42"/>
    <p:sldId id="292" r:id="rId43"/>
    <p:sldId id="293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32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33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2436" y="-11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 </a:t>
            </a:r>
            <a:r>
              <a:rPr spc="-60" dirty="0"/>
              <a:t>T. </a:t>
            </a:r>
            <a:r>
              <a:rPr dirty="0"/>
              <a:t>K. Rao -</a:t>
            </a:r>
            <a:r>
              <a:rPr spc="-15" dirty="0"/>
              <a:t> </a:t>
            </a:r>
            <a:r>
              <a:rPr dirty="0"/>
              <a:t>VVIT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 </a:t>
            </a:r>
            <a:r>
              <a:rPr spc="-60" dirty="0"/>
              <a:t>T. </a:t>
            </a:r>
            <a:r>
              <a:rPr dirty="0"/>
              <a:t>K. Rao -</a:t>
            </a:r>
            <a:r>
              <a:rPr spc="-15" dirty="0"/>
              <a:t> </a:t>
            </a:r>
            <a:r>
              <a:rPr dirty="0"/>
              <a:t>VVIT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 </a:t>
            </a:r>
            <a:r>
              <a:rPr spc="-60" dirty="0"/>
              <a:t>T. </a:t>
            </a:r>
            <a:r>
              <a:rPr dirty="0"/>
              <a:t>K. Rao -</a:t>
            </a:r>
            <a:r>
              <a:rPr spc="-15" dirty="0"/>
              <a:t> </a:t>
            </a:r>
            <a:r>
              <a:rPr dirty="0"/>
              <a:t>VVIT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 </a:t>
            </a:r>
            <a:r>
              <a:rPr spc="-60" dirty="0"/>
              <a:t>T. </a:t>
            </a:r>
            <a:r>
              <a:rPr dirty="0"/>
              <a:t>K. Rao -</a:t>
            </a:r>
            <a:r>
              <a:rPr spc="-15" dirty="0"/>
              <a:t> </a:t>
            </a:r>
            <a:r>
              <a:rPr dirty="0"/>
              <a:t>VVIT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 </a:t>
            </a:r>
            <a:r>
              <a:rPr spc="-60" dirty="0"/>
              <a:t>T. </a:t>
            </a:r>
            <a:r>
              <a:rPr dirty="0"/>
              <a:t>K. Rao -</a:t>
            </a:r>
            <a:r>
              <a:rPr spc="-15" dirty="0"/>
              <a:t> </a:t>
            </a:r>
            <a:r>
              <a:rPr dirty="0"/>
              <a:t>VVIT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4508" y="192150"/>
            <a:ext cx="669498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989" y="1611833"/>
            <a:ext cx="8034020" cy="438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 </a:t>
            </a:r>
            <a:r>
              <a:rPr spc="-60" dirty="0"/>
              <a:t>T. </a:t>
            </a:r>
            <a:r>
              <a:rPr dirty="0"/>
              <a:t>K. Rao -</a:t>
            </a:r>
            <a:r>
              <a:rPr spc="-15" dirty="0"/>
              <a:t> </a:t>
            </a:r>
            <a:r>
              <a:rPr dirty="0"/>
              <a:t>VVIT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iv.ac.in/~criss" TargetMode="External"/><Relationship Id="rId2" Type="http://schemas.openxmlformats.org/officeDocument/2006/relationships/hyperlink" Target="http://www.cs.univ.ac.in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9536" y="1551559"/>
            <a:ext cx="5881370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</a:rPr>
              <a:t>UNIT -</a:t>
            </a:r>
            <a:r>
              <a:rPr sz="5400" spc="-1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IV</a:t>
            </a:r>
            <a:endParaRPr sz="5400"/>
          </a:p>
          <a:p>
            <a:pPr algn="ctr">
              <a:lnSpc>
                <a:spcPct val="100000"/>
              </a:lnSpc>
              <a:spcBef>
                <a:spcPts val="195"/>
              </a:spcBef>
              <a:tabLst>
                <a:tab pos="2568575" algn="l"/>
              </a:tabLst>
            </a:pPr>
            <a:r>
              <a:rPr sz="5400" dirty="0">
                <a:solidFill>
                  <a:srgbClr val="FF0000"/>
                </a:solidFill>
              </a:rPr>
              <a:t>Artificial	</a:t>
            </a:r>
            <a:r>
              <a:rPr sz="5400" spc="-20" dirty="0">
                <a:solidFill>
                  <a:srgbClr val="FF0000"/>
                </a:solidFill>
              </a:rPr>
              <a:t>Intelligence</a:t>
            </a:r>
            <a:endParaRPr sz="5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810" y="515238"/>
            <a:ext cx="7247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2. KR using semantic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991475" cy="43249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179705" indent="-343535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Basic </a:t>
            </a:r>
            <a:r>
              <a:rPr sz="3000" spc="-10" dirty="0">
                <a:latin typeface="Calibri"/>
                <a:cs typeface="Calibri"/>
              </a:rPr>
              <a:t>idea is,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meaning 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concept </a:t>
            </a:r>
            <a:r>
              <a:rPr sz="3000" dirty="0">
                <a:latin typeface="Calibri"/>
                <a:cs typeface="Calibri"/>
              </a:rPr>
              <a:t>is  </a:t>
            </a:r>
            <a:r>
              <a:rPr sz="3000" spc="-10" dirty="0">
                <a:latin typeface="Calibri"/>
                <a:cs typeface="Calibri"/>
              </a:rPr>
              <a:t>derived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its </a:t>
            </a:r>
            <a:r>
              <a:rPr sz="3000" spc="-10" dirty="0">
                <a:latin typeface="Calibri"/>
                <a:cs typeface="Calibri"/>
              </a:rPr>
              <a:t>relationship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other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concepts</a:t>
            </a:r>
            <a:endParaRPr sz="3000">
              <a:latin typeface="Calibri"/>
              <a:cs typeface="Calibri"/>
            </a:endParaRPr>
          </a:p>
          <a:p>
            <a:pPr marL="355600" marR="774700" indent="-343535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information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20" dirty="0">
                <a:latin typeface="Calibri"/>
                <a:cs typeface="Calibri"/>
              </a:rPr>
              <a:t>stored </a:t>
            </a:r>
            <a:r>
              <a:rPr sz="3000" spc="-15" dirty="0">
                <a:latin typeface="Calibri"/>
                <a:cs typeface="Calibri"/>
              </a:rPr>
              <a:t>by interconnecting  </a:t>
            </a:r>
            <a:r>
              <a:rPr sz="3000" spc="-10" dirty="0">
                <a:latin typeface="Calibri"/>
                <a:cs typeface="Calibri"/>
              </a:rPr>
              <a:t>nodes </a:t>
            </a:r>
            <a:r>
              <a:rPr sz="3000" dirty="0">
                <a:latin typeface="Calibri"/>
                <a:cs typeface="Calibri"/>
              </a:rPr>
              <a:t>with </a:t>
            </a:r>
            <a:r>
              <a:rPr sz="3000" spc="-5" dirty="0">
                <a:latin typeface="Calibri"/>
                <a:cs typeface="Calibri"/>
              </a:rPr>
              <a:t>labelled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arcs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5" dirty="0">
                <a:latin typeface="Calibri"/>
                <a:cs typeface="Calibri"/>
              </a:rPr>
              <a:t>E.g. </a:t>
            </a:r>
            <a:r>
              <a:rPr sz="3000" spc="-10" dirty="0">
                <a:latin typeface="Calibri"/>
                <a:cs typeface="Calibri"/>
              </a:rPr>
              <a:t>every human, </a:t>
            </a:r>
            <a:r>
              <a:rPr sz="3000" dirty="0">
                <a:latin typeface="Calibri"/>
                <a:cs typeface="Calibri"/>
              </a:rPr>
              <a:t>animal and </a:t>
            </a:r>
            <a:r>
              <a:rPr sz="3000" spc="-15" dirty="0">
                <a:latin typeface="Calibri"/>
                <a:cs typeface="Calibri"/>
              </a:rPr>
              <a:t>birds are </a:t>
            </a:r>
            <a:r>
              <a:rPr sz="3000" spc="-5" dirty="0">
                <a:latin typeface="Calibri"/>
                <a:cs typeface="Calibri"/>
              </a:rPr>
              <a:t>living  things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5" dirty="0">
                <a:latin typeface="Calibri"/>
                <a:cs typeface="Calibri"/>
              </a:rPr>
              <a:t>can </a:t>
            </a:r>
            <a:r>
              <a:rPr sz="3000" spc="-15" dirty="0">
                <a:latin typeface="Calibri"/>
                <a:cs typeface="Calibri"/>
              </a:rPr>
              <a:t>breathe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eat. </a:t>
            </a:r>
            <a:r>
              <a:rPr sz="3000" dirty="0">
                <a:latin typeface="Calibri"/>
                <a:cs typeface="Calibri"/>
              </a:rPr>
              <a:t>All </a:t>
            </a:r>
            <a:r>
              <a:rPr sz="3000" spc="-15" dirty="0">
                <a:latin typeface="Calibri"/>
                <a:cs typeface="Calibri"/>
              </a:rPr>
              <a:t>birds </a:t>
            </a:r>
            <a:r>
              <a:rPr sz="3000" spc="-5" dirty="0">
                <a:latin typeface="Calibri"/>
                <a:cs typeface="Calibri"/>
              </a:rPr>
              <a:t>can </a:t>
            </a:r>
            <a:r>
              <a:rPr sz="3000" spc="-55" dirty="0">
                <a:latin typeface="Calibri"/>
                <a:cs typeface="Calibri"/>
              </a:rPr>
              <a:t>fly.  </a:t>
            </a:r>
            <a:r>
              <a:rPr sz="3000" spc="-20" dirty="0">
                <a:latin typeface="Calibri"/>
                <a:cs typeface="Calibri"/>
              </a:rPr>
              <a:t>Every </a:t>
            </a:r>
            <a:r>
              <a:rPr sz="3000" dirty="0">
                <a:latin typeface="Calibri"/>
                <a:cs typeface="Calibri"/>
              </a:rPr>
              <a:t>man and </a:t>
            </a:r>
            <a:r>
              <a:rPr sz="3000" spc="-10" dirty="0">
                <a:latin typeface="Calibri"/>
                <a:cs typeface="Calibri"/>
              </a:rPr>
              <a:t>woman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human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25" dirty="0">
                <a:latin typeface="Calibri"/>
                <a:cs typeface="Calibri"/>
              </a:rPr>
              <a:t>have </a:t>
            </a:r>
            <a:r>
              <a:rPr sz="3000" spc="-10" dirty="0">
                <a:latin typeface="Calibri"/>
                <a:cs typeface="Calibri"/>
              </a:rPr>
              <a:t>two  </a:t>
            </a:r>
            <a:r>
              <a:rPr sz="3000" spc="-5" dirty="0">
                <a:latin typeface="Calibri"/>
                <a:cs typeface="Calibri"/>
              </a:rPr>
              <a:t>legs.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cat </a:t>
            </a:r>
            <a:r>
              <a:rPr sz="3000" spc="-5" dirty="0">
                <a:latin typeface="Calibri"/>
                <a:cs typeface="Calibri"/>
              </a:rPr>
              <a:t>has fur </a:t>
            </a:r>
            <a:r>
              <a:rPr sz="3000" dirty="0">
                <a:latin typeface="Calibri"/>
                <a:cs typeface="Calibri"/>
              </a:rPr>
              <a:t>and is an animal. All </a:t>
            </a:r>
            <a:r>
              <a:rPr sz="3000" spc="-5" dirty="0">
                <a:latin typeface="Calibri"/>
                <a:cs typeface="Calibri"/>
              </a:rPr>
              <a:t>animals 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spc="-5" dirty="0">
                <a:latin typeface="Calibri"/>
                <a:cs typeface="Calibri"/>
              </a:rPr>
              <a:t>skin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can move.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0" dirty="0">
                <a:latin typeface="Calibri"/>
                <a:cs typeface="Calibri"/>
              </a:rPr>
              <a:t>giraffe </a:t>
            </a:r>
            <a:r>
              <a:rPr sz="3000" dirty="0">
                <a:latin typeface="Calibri"/>
                <a:cs typeface="Calibri"/>
              </a:rPr>
              <a:t>is an </a:t>
            </a:r>
            <a:r>
              <a:rPr sz="3000" spc="-5" dirty="0">
                <a:latin typeface="Calibri"/>
                <a:cs typeface="Calibri"/>
              </a:rPr>
              <a:t>animal 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dirty="0">
                <a:latin typeface="Calibri"/>
                <a:cs typeface="Calibri"/>
              </a:rPr>
              <a:t>long legs and </a:t>
            </a:r>
            <a:r>
              <a:rPr sz="3000" spc="-10" dirty="0">
                <a:latin typeface="Calibri"/>
                <a:cs typeface="Calibri"/>
              </a:rPr>
              <a:t>is tall.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parrot </a:t>
            </a: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15" dirty="0">
                <a:latin typeface="Calibri"/>
                <a:cs typeface="Calibri"/>
              </a:rPr>
              <a:t>bird </a:t>
            </a:r>
            <a:r>
              <a:rPr sz="3000" dirty="0">
                <a:latin typeface="Calibri"/>
                <a:cs typeface="Calibri"/>
              </a:rPr>
              <a:t>and  is </a:t>
            </a:r>
            <a:r>
              <a:rPr sz="3000" spc="-10" dirty="0">
                <a:latin typeface="Calibri"/>
                <a:cs typeface="Calibri"/>
              </a:rPr>
              <a:t>green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0" dirty="0">
                <a:latin typeface="Calibri"/>
                <a:cs typeface="Calibri"/>
              </a:rPr>
              <a:t>colour. </a:t>
            </a:r>
            <a:r>
              <a:rPr sz="3000" dirty="0">
                <a:latin typeface="Calibri"/>
                <a:cs typeface="Calibri"/>
              </a:rPr>
              <a:t>John is a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0"/>
            <a:ext cx="91440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67970"/>
            <a:ext cx="7826375" cy="54673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433705" indent="-34353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isa – </a:t>
            </a:r>
            <a:r>
              <a:rPr sz="3000" spc="-10" dirty="0">
                <a:latin typeface="Calibri"/>
                <a:cs typeface="Calibri"/>
              </a:rPr>
              <a:t>relation connects two </a:t>
            </a:r>
            <a:r>
              <a:rPr sz="3000" dirty="0">
                <a:latin typeface="Calibri"/>
                <a:cs typeface="Calibri"/>
              </a:rPr>
              <a:t>classes </a:t>
            </a:r>
            <a:r>
              <a:rPr sz="3000" spc="-10" dirty="0">
                <a:latin typeface="Calibri"/>
                <a:cs typeface="Calibri"/>
              </a:rPr>
              <a:t>where </a:t>
            </a:r>
            <a:r>
              <a:rPr sz="3000" spc="-5" dirty="0">
                <a:latin typeface="Calibri"/>
                <a:cs typeface="Calibri"/>
              </a:rPr>
              <a:t>one  </a:t>
            </a:r>
            <a:r>
              <a:rPr sz="3000" spc="-10" dirty="0">
                <a:latin typeface="Calibri"/>
                <a:cs typeface="Calibri"/>
              </a:rPr>
              <a:t>concept </a:t>
            </a: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5" dirty="0">
                <a:latin typeface="Calibri"/>
                <a:cs typeface="Calibri"/>
              </a:rPr>
              <a:t>kind or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subclass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inst- </a:t>
            </a:r>
            <a:r>
              <a:rPr sz="3000" spc="-10" dirty="0">
                <a:latin typeface="Calibri"/>
                <a:cs typeface="Calibri"/>
              </a:rPr>
              <a:t>relation </a:t>
            </a:r>
            <a:r>
              <a:rPr sz="3000" spc="-20" dirty="0">
                <a:latin typeface="Calibri"/>
                <a:cs typeface="Calibri"/>
              </a:rPr>
              <a:t>relates </a:t>
            </a:r>
            <a:r>
              <a:rPr sz="3000" spc="-5" dirty="0">
                <a:latin typeface="Calibri"/>
                <a:cs typeface="Calibri"/>
              </a:rPr>
              <a:t>specific </a:t>
            </a:r>
            <a:r>
              <a:rPr sz="3000" spc="-10" dirty="0">
                <a:latin typeface="Calibri"/>
                <a:cs typeface="Calibri"/>
              </a:rPr>
              <a:t>members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class,  such </a:t>
            </a:r>
            <a:r>
              <a:rPr sz="3000" dirty="0">
                <a:latin typeface="Calibri"/>
                <a:cs typeface="Calibri"/>
              </a:rPr>
              <a:t>as John is an </a:t>
            </a:r>
            <a:r>
              <a:rPr sz="3000" spc="-15" dirty="0">
                <a:latin typeface="Calibri"/>
                <a:cs typeface="Calibri"/>
              </a:rPr>
              <a:t>instance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</a:t>
            </a:r>
            <a:endParaRPr sz="3000">
              <a:latin typeface="Calibri"/>
              <a:cs typeface="Calibri"/>
            </a:endParaRPr>
          </a:p>
          <a:p>
            <a:pPr marL="355600" marR="48260" indent="-343535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Other </a:t>
            </a:r>
            <a:r>
              <a:rPr sz="3000" spc="-10" dirty="0">
                <a:latin typeface="Calibri"/>
                <a:cs typeface="Calibri"/>
              </a:rPr>
              <a:t>relations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{can, has, </a:t>
            </a:r>
            <a:r>
              <a:rPr sz="3000" spc="-45" dirty="0">
                <a:latin typeface="Calibri"/>
                <a:cs typeface="Calibri"/>
              </a:rPr>
              <a:t>colour, </a:t>
            </a:r>
            <a:r>
              <a:rPr sz="3000" spc="-10" dirty="0">
                <a:latin typeface="Calibri"/>
                <a:cs typeface="Calibri"/>
              </a:rPr>
              <a:t>height} 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known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property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relations</a:t>
            </a:r>
            <a:endParaRPr sz="3000">
              <a:latin typeface="Calibri"/>
              <a:cs typeface="Calibri"/>
            </a:endParaRPr>
          </a:p>
          <a:p>
            <a:pPr marL="355600" marR="337820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15" dirty="0">
                <a:latin typeface="Calibri"/>
                <a:cs typeface="Calibri"/>
              </a:rPr>
              <a:t>are represented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5" dirty="0">
                <a:latin typeface="Calibri"/>
                <a:cs typeface="Calibri"/>
              </a:rPr>
              <a:t>dotted </a:t>
            </a:r>
            <a:r>
              <a:rPr sz="3000" spc="-5" dirty="0">
                <a:latin typeface="Calibri"/>
                <a:cs typeface="Calibri"/>
              </a:rPr>
              <a:t>lines </a:t>
            </a:r>
            <a:r>
              <a:rPr sz="3000" spc="-10" dirty="0">
                <a:latin typeface="Calibri"/>
                <a:cs typeface="Calibri"/>
              </a:rPr>
              <a:t>pointing 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concept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property</a:t>
            </a:r>
            <a:endParaRPr sz="3000">
              <a:latin typeface="Calibri"/>
              <a:cs typeface="Calibri"/>
            </a:endParaRPr>
          </a:p>
          <a:p>
            <a:pPr marL="355600" marR="375285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In this </a:t>
            </a:r>
            <a:r>
              <a:rPr sz="3000" spc="-10" dirty="0">
                <a:latin typeface="Calibri"/>
                <a:cs typeface="Calibri"/>
              </a:rPr>
              <a:t>structure, property inheritance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easily  </a:t>
            </a:r>
            <a:r>
              <a:rPr sz="3000" spc="-10" dirty="0">
                <a:latin typeface="Calibri"/>
                <a:cs typeface="Calibri"/>
              </a:rPr>
              <a:t>achieved</a:t>
            </a:r>
            <a:endParaRPr sz="3000">
              <a:latin typeface="Calibri"/>
              <a:cs typeface="Calibri"/>
            </a:endParaRPr>
          </a:p>
          <a:p>
            <a:pPr marL="355600" marR="285115" indent="-343535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5" dirty="0">
                <a:latin typeface="Calibri"/>
                <a:cs typeface="Calibri"/>
              </a:rPr>
              <a:t>E.g.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query </a:t>
            </a:r>
            <a:r>
              <a:rPr sz="3000" spc="-30" dirty="0">
                <a:latin typeface="Calibri"/>
                <a:cs typeface="Calibri"/>
              </a:rPr>
              <a:t>“does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parrot </a:t>
            </a:r>
            <a:r>
              <a:rPr sz="3000" spc="-5" dirty="0">
                <a:latin typeface="Calibri"/>
                <a:cs typeface="Calibri"/>
              </a:rPr>
              <a:t>breathe?”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 easily </a:t>
            </a:r>
            <a:r>
              <a:rPr sz="3000" spc="-10" dirty="0">
                <a:latin typeface="Calibri"/>
                <a:cs typeface="Calibri"/>
              </a:rPr>
              <a:t>answered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‘yes’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18744"/>
            <a:ext cx="8991600" cy="5553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98450"/>
            <a:ext cx="8033384" cy="5513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i="1" dirty="0">
                <a:latin typeface="Calibri"/>
                <a:cs typeface="Calibri"/>
              </a:rPr>
              <a:t>Isa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b="1" i="1" spc="-10" dirty="0">
                <a:latin typeface="Calibri"/>
                <a:cs typeface="Calibri"/>
              </a:rPr>
              <a:t>inst </a:t>
            </a:r>
            <a:r>
              <a:rPr sz="3000" spc="-10" dirty="0">
                <a:latin typeface="Calibri"/>
                <a:cs typeface="Calibri"/>
              </a:rPr>
              <a:t>links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spc="-10" dirty="0">
                <a:latin typeface="Calibri"/>
                <a:cs typeface="Calibri"/>
              </a:rPr>
              <a:t>well-defined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meaning</a:t>
            </a:r>
            <a:endParaRPr sz="3000">
              <a:latin typeface="Calibri"/>
              <a:cs typeface="Calibri"/>
            </a:endParaRPr>
          </a:p>
          <a:p>
            <a:pPr marL="355600" marR="425450" indent="-34353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Semantic net </a:t>
            </a:r>
            <a:r>
              <a:rPr sz="3000" spc="-20" dirty="0">
                <a:latin typeface="Calibri"/>
                <a:cs typeface="Calibri"/>
              </a:rPr>
              <a:t>interpreter </a:t>
            </a:r>
            <a:r>
              <a:rPr sz="3000" spc="-5" dirty="0">
                <a:latin typeface="Calibri"/>
                <a:cs typeface="Calibri"/>
              </a:rPr>
              <a:t>cannot </a:t>
            </a:r>
            <a:r>
              <a:rPr sz="3000" spc="-20" dirty="0">
                <a:latin typeface="Calibri"/>
                <a:cs typeface="Calibri"/>
              </a:rPr>
              <a:t>understand </a:t>
            </a:r>
            <a:r>
              <a:rPr sz="3000" dirty="0">
                <a:latin typeface="Calibri"/>
                <a:cs typeface="Calibri"/>
              </a:rPr>
              <a:t>all  the </a:t>
            </a:r>
            <a:r>
              <a:rPr sz="3000" spc="-15" dirty="0">
                <a:latin typeface="Calibri"/>
                <a:cs typeface="Calibri"/>
              </a:rPr>
              <a:t>attribute </a:t>
            </a:r>
            <a:r>
              <a:rPr sz="3000" spc="-10" dirty="0">
                <a:latin typeface="Calibri"/>
                <a:cs typeface="Calibri"/>
              </a:rPr>
              <a:t>links unless </a:t>
            </a:r>
            <a:r>
              <a:rPr sz="3000" spc="-5" dirty="0">
                <a:latin typeface="Calibri"/>
                <a:cs typeface="Calibri"/>
              </a:rPr>
              <a:t>their semantics </a:t>
            </a:r>
            <a:r>
              <a:rPr sz="3000" spc="-15" dirty="0">
                <a:latin typeface="Calibri"/>
                <a:cs typeface="Calibri"/>
              </a:rPr>
              <a:t>are  </a:t>
            </a:r>
            <a:r>
              <a:rPr sz="3000" spc="-10" dirty="0">
                <a:latin typeface="Calibri"/>
                <a:cs typeface="Calibri"/>
              </a:rPr>
              <a:t>encoded </a:t>
            </a:r>
            <a:r>
              <a:rPr sz="3000" spc="-20" dirty="0">
                <a:latin typeface="Calibri"/>
                <a:cs typeface="Calibri"/>
              </a:rPr>
              <a:t>into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</a:t>
            </a:r>
            <a:endParaRPr sz="3000">
              <a:latin typeface="Calibri"/>
              <a:cs typeface="Calibri"/>
            </a:endParaRPr>
          </a:p>
          <a:p>
            <a:pPr marL="355600" marR="1024890" indent="-343535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interpretation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prop </a:t>
            </a:r>
            <a:r>
              <a:rPr sz="3000" dirty="0">
                <a:latin typeface="Calibri"/>
                <a:cs typeface="Calibri"/>
              </a:rPr>
              <a:t>link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the  </a:t>
            </a:r>
            <a:r>
              <a:rPr sz="3000" spc="-10" dirty="0">
                <a:latin typeface="Calibri"/>
                <a:cs typeface="Calibri"/>
              </a:rPr>
              <a:t>property </a:t>
            </a:r>
            <a:r>
              <a:rPr sz="3000" spc="-5" dirty="0">
                <a:latin typeface="Calibri"/>
                <a:cs typeface="Calibri"/>
              </a:rPr>
              <a:t>of the </a:t>
            </a:r>
            <a:r>
              <a:rPr sz="3000" dirty="0">
                <a:latin typeface="Calibri"/>
                <a:cs typeface="Calibri"/>
              </a:rPr>
              <a:t>class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information </a:t>
            </a:r>
            <a:r>
              <a:rPr sz="3000" spc="-10" dirty="0">
                <a:latin typeface="Calibri"/>
                <a:cs typeface="Calibri"/>
              </a:rPr>
              <a:t>encoded can be </a:t>
            </a:r>
            <a:r>
              <a:rPr sz="3000" spc="-15" dirty="0">
                <a:latin typeface="Calibri"/>
                <a:cs typeface="Calibri"/>
              </a:rPr>
              <a:t>represented </a:t>
            </a:r>
            <a:r>
              <a:rPr sz="3000" dirty="0">
                <a:latin typeface="Calibri"/>
                <a:cs typeface="Calibri"/>
              </a:rPr>
              <a:t>as a  </a:t>
            </a:r>
            <a:r>
              <a:rPr sz="3000" spc="-15" dirty="0">
                <a:latin typeface="Calibri"/>
                <a:cs typeface="Calibri"/>
              </a:rPr>
              <a:t>digraph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fig.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7.2</a:t>
            </a:r>
            <a:endParaRPr sz="3000">
              <a:latin typeface="Calibri"/>
              <a:cs typeface="Calibri"/>
            </a:endParaRPr>
          </a:p>
          <a:p>
            <a:pPr marL="355600" marR="260985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square nodes </a:t>
            </a:r>
            <a:r>
              <a:rPr sz="3000" spc="-15" dirty="0">
                <a:latin typeface="Calibri"/>
                <a:cs typeface="Calibri"/>
              </a:rPr>
              <a:t>represent </a:t>
            </a:r>
            <a:r>
              <a:rPr sz="3000" spc="-10" dirty="0">
                <a:latin typeface="Calibri"/>
                <a:cs typeface="Calibri"/>
              </a:rPr>
              <a:t>concepts </a:t>
            </a:r>
            <a:r>
              <a:rPr sz="3000" spc="-5" dirty="0">
                <a:latin typeface="Calibri"/>
                <a:cs typeface="Calibri"/>
              </a:rPr>
              <a:t>or objects  </a:t>
            </a:r>
            <a:r>
              <a:rPr sz="3000" spc="-10" dirty="0">
                <a:latin typeface="Calibri"/>
                <a:cs typeface="Calibri"/>
              </a:rPr>
              <a:t>connected </a:t>
            </a:r>
            <a:r>
              <a:rPr sz="3000" dirty="0">
                <a:latin typeface="Calibri"/>
                <a:cs typeface="Calibri"/>
              </a:rPr>
              <a:t>with </a:t>
            </a:r>
            <a:r>
              <a:rPr sz="3000" b="1" i="1" dirty="0">
                <a:latin typeface="Calibri"/>
                <a:cs typeface="Calibri"/>
              </a:rPr>
              <a:t>isa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b="1" i="1" spc="-10" dirty="0">
                <a:latin typeface="Calibri"/>
                <a:cs typeface="Calibri"/>
              </a:rPr>
              <a:t>inst</a:t>
            </a:r>
            <a:r>
              <a:rPr sz="3000" b="1" i="1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links</a:t>
            </a:r>
            <a:endParaRPr sz="3000">
              <a:latin typeface="Calibri"/>
              <a:cs typeface="Calibri"/>
            </a:endParaRPr>
          </a:p>
          <a:p>
            <a:pPr marL="355600" marR="1341755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Oval </a:t>
            </a:r>
            <a:r>
              <a:rPr sz="3000" spc="-10" dirty="0">
                <a:latin typeface="Calibri"/>
                <a:cs typeface="Calibri"/>
              </a:rPr>
              <a:t>nodes </a:t>
            </a:r>
            <a:r>
              <a:rPr sz="3000" spc="-15" dirty="0">
                <a:latin typeface="Calibri"/>
                <a:cs typeface="Calibri"/>
              </a:rPr>
              <a:t>represent property attributes  attached to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square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nodes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461899"/>
            <a:ext cx="71983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2.1 </a:t>
            </a:r>
            <a:r>
              <a:rPr sz="4400" spc="-10" dirty="0"/>
              <a:t>Inheritance </a:t>
            </a:r>
            <a:r>
              <a:rPr sz="4400" dirty="0"/>
              <a:t>in </a:t>
            </a:r>
            <a:r>
              <a:rPr sz="4400" spc="-5" dirty="0"/>
              <a:t>semantic</a:t>
            </a:r>
            <a:r>
              <a:rPr sz="4400" spc="-50" dirty="0"/>
              <a:t> </a:t>
            </a:r>
            <a:r>
              <a:rPr sz="4400" spc="-10" dirty="0"/>
              <a:t>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858759" cy="45078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32384" indent="-343535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Hierarchical </a:t>
            </a:r>
            <a:r>
              <a:rPr sz="3000" spc="-10" dirty="0">
                <a:latin typeface="Calibri"/>
                <a:cs typeface="Calibri"/>
              </a:rPr>
              <a:t>structure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KR </a:t>
            </a:r>
            <a:r>
              <a:rPr sz="3000" spc="-10" dirty="0">
                <a:latin typeface="Calibri"/>
                <a:cs typeface="Calibri"/>
              </a:rPr>
              <a:t>allows knowledge </a:t>
            </a:r>
            <a:r>
              <a:rPr sz="3000" spc="-15" dirty="0">
                <a:latin typeface="Calibri"/>
                <a:cs typeface="Calibri"/>
              </a:rPr>
              <a:t>to 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20" dirty="0">
                <a:latin typeface="Calibri"/>
                <a:cs typeface="Calibri"/>
              </a:rPr>
              <a:t>stored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highest possible level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10" dirty="0">
                <a:latin typeface="Calibri"/>
                <a:cs typeface="Calibri"/>
              </a:rPr>
              <a:t>abstraction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15" dirty="0">
                <a:latin typeface="Calibri"/>
                <a:cs typeface="Calibri"/>
              </a:rPr>
              <a:t>reduces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size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knowledge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base</a:t>
            </a:r>
            <a:endParaRPr sz="3000">
              <a:latin typeface="Calibri"/>
              <a:cs typeface="Calibri"/>
            </a:endParaRPr>
          </a:p>
          <a:p>
            <a:pPr marL="355600" marR="291465" indent="-343535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Semantic net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20" dirty="0">
                <a:latin typeface="Calibri"/>
                <a:cs typeface="Calibri"/>
              </a:rPr>
              <a:t>stored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5" dirty="0">
                <a:latin typeface="Calibri"/>
                <a:cs typeface="Calibri"/>
              </a:rPr>
              <a:t>hierarchical </a:t>
            </a:r>
            <a:r>
              <a:rPr sz="3000" spc="-10" dirty="0">
                <a:latin typeface="Calibri"/>
                <a:cs typeface="Calibri"/>
              </a:rPr>
              <a:t>structure  hence, inheritance </a:t>
            </a:r>
            <a:r>
              <a:rPr sz="3000" dirty="0">
                <a:latin typeface="Calibri"/>
                <a:cs typeface="Calibri"/>
              </a:rPr>
              <a:t>mechanism </a:t>
            </a:r>
            <a:r>
              <a:rPr sz="3000" spc="-1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in-built</a:t>
            </a:r>
            <a:endParaRPr sz="3000">
              <a:latin typeface="Calibri"/>
              <a:cs typeface="Calibri"/>
            </a:endParaRPr>
          </a:p>
          <a:p>
            <a:pPr marL="355600" marR="26670" indent="-343535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helps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maintaining </a:t>
            </a:r>
            <a:r>
              <a:rPr sz="3000" spc="-15" dirty="0">
                <a:latin typeface="Calibri"/>
                <a:cs typeface="Calibri"/>
              </a:rPr>
              <a:t>consistency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knowledge  </a:t>
            </a:r>
            <a:r>
              <a:rPr sz="3000" spc="-5" dirty="0">
                <a:latin typeface="Calibri"/>
                <a:cs typeface="Calibri"/>
              </a:rPr>
              <a:t>base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5" dirty="0">
                <a:latin typeface="Calibri"/>
                <a:cs typeface="Calibri"/>
              </a:rPr>
              <a:t>adding </a:t>
            </a:r>
            <a:r>
              <a:rPr sz="3000" spc="-10" dirty="0">
                <a:latin typeface="Calibri"/>
                <a:cs typeface="Calibri"/>
              </a:rPr>
              <a:t>new concepts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members </a:t>
            </a:r>
            <a:r>
              <a:rPr sz="3000" spc="-15" dirty="0">
                <a:latin typeface="Calibri"/>
                <a:cs typeface="Calibri"/>
              </a:rPr>
              <a:t>to  existing</a:t>
            </a:r>
            <a:r>
              <a:rPr sz="3000" spc="-5" dirty="0">
                <a:latin typeface="Calibri"/>
                <a:cs typeface="Calibri"/>
              </a:rPr>
              <a:t> ones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algorithm to </a:t>
            </a:r>
            <a:r>
              <a:rPr sz="3000" spc="-15" dirty="0">
                <a:latin typeface="Calibri"/>
                <a:cs typeface="Calibri"/>
              </a:rPr>
              <a:t>retrieve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property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" dirty="0">
                <a:latin typeface="Calibri"/>
                <a:cs typeface="Calibri"/>
              </a:rPr>
              <a:t>object  </a:t>
            </a:r>
            <a:r>
              <a:rPr sz="3000" dirty="0">
                <a:latin typeface="Calibri"/>
                <a:cs typeface="Calibri"/>
              </a:rPr>
              <a:t>is as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follows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290" y="564007"/>
            <a:ext cx="7191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Algorithm: Property Inheritance</a:t>
            </a:r>
            <a:r>
              <a:rPr sz="3200" spc="-8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Algorithm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548345"/>
            <a:ext cx="8331834" cy="45262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b="1" spc="-5" dirty="0">
                <a:latin typeface="Calibri"/>
                <a:cs typeface="Calibri"/>
              </a:rPr>
              <a:t>Input: </a:t>
            </a:r>
            <a:r>
              <a:rPr sz="2200" spc="-10" dirty="0">
                <a:latin typeface="Calibri"/>
                <a:cs typeface="Calibri"/>
              </a:rPr>
              <a:t>Object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property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found from </a:t>
            </a:r>
            <a:r>
              <a:rPr sz="2200" spc="-10" dirty="0">
                <a:latin typeface="Calibri"/>
                <a:cs typeface="Calibri"/>
              </a:rPr>
              <a:t>Semantic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latin typeface="Calibri"/>
                <a:cs typeface="Calibri"/>
              </a:rPr>
              <a:t>Output: </a:t>
            </a:r>
            <a:r>
              <a:rPr sz="2200" spc="-10" dirty="0">
                <a:latin typeface="Calibri"/>
                <a:cs typeface="Calibri"/>
              </a:rPr>
              <a:t>returns </a:t>
            </a:r>
            <a:r>
              <a:rPr sz="2200" spc="-60" dirty="0">
                <a:latin typeface="Calibri"/>
                <a:cs typeface="Calibri"/>
              </a:rPr>
              <a:t>‘Yes’,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object has the desired property </a:t>
            </a:r>
            <a:r>
              <a:rPr sz="2200" spc="-5" dirty="0">
                <a:latin typeface="Calibri"/>
                <a:cs typeface="Calibri"/>
              </a:rPr>
              <a:t>else </a:t>
            </a:r>
            <a:r>
              <a:rPr sz="2200" spc="-10" dirty="0">
                <a:latin typeface="Calibri"/>
                <a:cs typeface="Calibri"/>
              </a:rPr>
              <a:t>returns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‘No’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spc="-10" dirty="0">
                <a:latin typeface="Calibri"/>
                <a:cs typeface="Calibri"/>
              </a:rPr>
              <a:t>Procedure: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Find an object in the </a:t>
            </a:r>
            <a:r>
              <a:rPr sz="2200" spc="-10" dirty="0">
                <a:latin typeface="Calibri"/>
                <a:cs typeface="Calibri"/>
              </a:rPr>
              <a:t>semantic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Found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false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While </a:t>
            </a:r>
            <a:r>
              <a:rPr sz="2200" spc="-10" dirty="0">
                <a:latin typeface="Calibri"/>
                <a:cs typeface="Calibri"/>
              </a:rPr>
              <a:t>[(object!= root)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found]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15" dirty="0">
                <a:latin typeface="Calibri"/>
                <a:cs typeface="Calibri"/>
              </a:rPr>
              <a:t>attached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found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Else {Object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isa(object, class) or object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inst(object,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class)}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5" dirty="0">
                <a:latin typeface="Calibri"/>
                <a:cs typeface="Calibri"/>
              </a:rPr>
              <a:t>found </a:t>
            </a:r>
            <a:r>
              <a:rPr sz="2200" spc="-5" dirty="0">
                <a:latin typeface="Calibri"/>
                <a:cs typeface="Calibri"/>
              </a:rPr>
              <a:t>= true then report </a:t>
            </a:r>
            <a:r>
              <a:rPr sz="2200" spc="-10" dirty="0">
                <a:latin typeface="Calibri"/>
                <a:cs typeface="Calibri"/>
              </a:rPr>
              <a:t>‘yes’ </a:t>
            </a:r>
            <a:r>
              <a:rPr sz="2200" spc="-5" dirty="0">
                <a:latin typeface="Calibri"/>
                <a:cs typeface="Calibri"/>
              </a:rPr>
              <a:t>else report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‘no’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461899"/>
            <a:ext cx="8012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3. </a:t>
            </a:r>
            <a:r>
              <a:rPr sz="4400" spc="-5" dirty="0">
                <a:solidFill>
                  <a:srgbClr val="FF0000"/>
                </a:solidFill>
              </a:rPr>
              <a:t>Extended Semantic </a:t>
            </a:r>
            <a:r>
              <a:rPr sz="4400" spc="-45" dirty="0">
                <a:solidFill>
                  <a:srgbClr val="FF0000"/>
                </a:solidFill>
              </a:rPr>
              <a:t>N/Ws </a:t>
            </a:r>
            <a:r>
              <a:rPr sz="4400" spc="-25" dirty="0">
                <a:solidFill>
                  <a:srgbClr val="FF0000"/>
                </a:solidFill>
              </a:rPr>
              <a:t>for</a:t>
            </a:r>
            <a:r>
              <a:rPr sz="4400" spc="-6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KR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9471"/>
            <a:ext cx="783463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Simple semantic </a:t>
            </a:r>
            <a:r>
              <a:rPr sz="3000" spc="-5" dirty="0">
                <a:latin typeface="Calibri"/>
                <a:cs typeface="Calibri"/>
              </a:rPr>
              <a:t>n/w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represented </a:t>
            </a:r>
            <a:r>
              <a:rPr sz="3000" dirty="0">
                <a:latin typeface="Calibri"/>
                <a:cs typeface="Calibri"/>
              </a:rPr>
              <a:t>as a </a:t>
            </a:r>
            <a:r>
              <a:rPr sz="3000" spc="-15" dirty="0">
                <a:latin typeface="Calibri"/>
                <a:cs typeface="Calibri"/>
              </a:rPr>
              <a:t>digraph  </a:t>
            </a:r>
            <a:r>
              <a:rPr sz="3000" dirty="0">
                <a:latin typeface="Calibri"/>
                <a:cs typeface="Calibri"/>
              </a:rPr>
              <a:t>whose </a:t>
            </a:r>
            <a:r>
              <a:rPr sz="3000" spc="-5" dirty="0">
                <a:latin typeface="Calibri"/>
                <a:cs typeface="Calibri"/>
              </a:rPr>
              <a:t>nodes </a:t>
            </a:r>
            <a:r>
              <a:rPr sz="3000" spc="-15" dirty="0">
                <a:latin typeface="Calibri"/>
                <a:cs typeface="Calibri"/>
              </a:rPr>
              <a:t>represent </a:t>
            </a:r>
            <a:r>
              <a:rPr sz="3000" spc="-10" dirty="0">
                <a:latin typeface="Calibri"/>
                <a:cs typeface="Calibri"/>
              </a:rPr>
              <a:t>concepts/objects </a:t>
            </a:r>
            <a:r>
              <a:rPr sz="3000" dirty="0">
                <a:latin typeface="Calibri"/>
                <a:cs typeface="Calibri"/>
              </a:rPr>
              <a:t>&amp; </a:t>
            </a:r>
            <a:r>
              <a:rPr sz="3000" spc="-15" dirty="0">
                <a:latin typeface="Calibri"/>
                <a:cs typeface="Calibri"/>
              </a:rPr>
              <a:t>arcs  represents </a:t>
            </a:r>
            <a:r>
              <a:rPr sz="3000" spc="-10" dirty="0">
                <a:latin typeface="Calibri"/>
                <a:cs typeface="Calibri"/>
              </a:rPr>
              <a:t>relations between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concepts/objects</a:t>
            </a:r>
            <a:endParaRPr sz="3000">
              <a:latin typeface="Calibri"/>
              <a:cs typeface="Calibri"/>
            </a:endParaRPr>
          </a:p>
          <a:p>
            <a:pPr marL="355600" marR="60960" indent="-3435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alternative </a:t>
            </a:r>
            <a:r>
              <a:rPr sz="3000" spc="-35" dirty="0">
                <a:latin typeface="Calibri"/>
                <a:cs typeface="Calibri"/>
              </a:rPr>
              <a:t>way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representing semantic net 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detail </a:t>
            </a:r>
            <a:r>
              <a:rPr sz="3000" dirty="0">
                <a:latin typeface="Calibri"/>
                <a:cs typeface="Calibri"/>
              </a:rPr>
              <a:t>with </a:t>
            </a:r>
            <a:r>
              <a:rPr sz="3000" spc="-10" dirty="0">
                <a:latin typeface="Calibri"/>
                <a:cs typeface="Calibri"/>
              </a:rPr>
              <a:t>more semantic links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Extended  Semantic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N/Ws</a:t>
            </a:r>
            <a:endParaRPr sz="3000">
              <a:latin typeface="Calibri"/>
              <a:cs typeface="Calibri"/>
            </a:endParaRPr>
          </a:p>
          <a:p>
            <a:pPr marL="355600" marR="455295" indent="-343535" algn="just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English sentences </a:t>
            </a:r>
            <a:r>
              <a:rPr sz="3000" spc="-30" dirty="0">
                <a:latin typeface="Calibri"/>
                <a:cs typeface="Calibri"/>
              </a:rPr>
              <a:t>“John </a:t>
            </a:r>
            <a:r>
              <a:rPr sz="3000" spc="-5" dirty="0">
                <a:latin typeface="Calibri"/>
                <a:cs typeface="Calibri"/>
              </a:rPr>
              <a:t>gives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" dirty="0">
                <a:latin typeface="Calibri"/>
                <a:cs typeface="Calibri"/>
              </a:rPr>
              <a:t>apple </a:t>
            </a:r>
            <a:r>
              <a:rPr sz="3000" spc="-10" dirty="0">
                <a:latin typeface="Calibri"/>
                <a:cs typeface="Calibri"/>
              </a:rPr>
              <a:t>to  </a:t>
            </a:r>
            <a:r>
              <a:rPr sz="3000" spc="-25" dirty="0">
                <a:latin typeface="Calibri"/>
                <a:cs typeface="Calibri"/>
              </a:rPr>
              <a:t>Mike </a:t>
            </a:r>
            <a:r>
              <a:rPr sz="3000" dirty="0">
                <a:latin typeface="Calibri"/>
                <a:cs typeface="Calibri"/>
              </a:rPr>
              <a:t>and John and </a:t>
            </a:r>
            <a:r>
              <a:rPr sz="3000" spc="-25" dirty="0">
                <a:latin typeface="Calibri"/>
                <a:cs typeface="Calibri"/>
              </a:rPr>
              <a:t>Mike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Human” </a:t>
            </a:r>
            <a:r>
              <a:rPr sz="3000" spc="-20" dirty="0">
                <a:latin typeface="Calibri"/>
                <a:cs typeface="Calibri"/>
              </a:rPr>
              <a:t>may </a:t>
            </a:r>
            <a:r>
              <a:rPr sz="3000" spc="-5" dirty="0">
                <a:latin typeface="Calibri"/>
                <a:cs typeface="Calibri"/>
              </a:rPr>
              <a:t>be  </a:t>
            </a:r>
            <a:r>
              <a:rPr sz="3000" spc="-15" dirty="0">
                <a:latin typeface="Calibri"/>
                <a:cs typeface="Calibri"/>
              </a:rPr>
              <a:t>represented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semantic </a:t>
            </a:r>
            <a:r>
              <a:rPr sz="3000" spc="-5" dirty="0">
                <a:latin typeface="Calibri"/>
                <a:cs typeface="Calibri"/>
              </a:rPr>
              <a:t>n/w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follows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8392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3516248"/>
            <a:ext cx="8001634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0005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Here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5" dirty="0">
                <a:latin typeface="Calibri"/>
                <a:cs typeface="Calibri"/>
              </a:rPr>
              <a:t>represents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5" dirty="0">
                <a:latin typeface="Calibri"/>
                <a:cs typeface="Calibri"/>
              </a:rPr>
              <a:t>Event </a:t>
            </a:r>
            <a:r>
              <a:rPr sz="2800" spc="-5" dirty="0">
                <a:latin typeface="Calibri"/>
                <a:cs typeface="Calibri"/>
              </a:rPr>
              <a:t>which is </a:t>
            </a:r>
            <a:r>
              <a:rPr sz="2800" dirty="0">
                <a:latin typeface="Calibri"/>
                <a:cs typeface="Calibri"/>
              </a:rPr>
              <a:t>an act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giving,  </a:t>
            </a:r>
            <a:r>
              <a:rPr sz="2800" spc="-5" dirty="0">
                <a:latin typeface="Calibri"/>
                <a:cs typeface="Calibri"/>
              </a:rPr>
              <a:t>whose </a:t>
            </a:r>
            <a:r>
              <a:rPr sz="2800" spc="-10" dirty="0">
                <a:latin typeface="Calibri"/>
                <a:cs typeface="Calibri"/>
              </a:rPr>
              <a:t>actor is </a:t>
            </a:r>
            <a:r>
              <a:rPr sz="2800" spc="-5" dirty="0">
                <a:latin typeface="Calibri"/>
                <a:cs typeface="Calibri"/>
              </a:rPr>
              <a:t>John, the object is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apple, and  </a:t>
            </a:r>
            <a:r>
              <a:rPr sz="2800" spc="-10" dirty="0">
                <a:latin typeface="Calibri"/>
                <a:cs typeface="Calibri"/>
              </a:rPr>
              <a:t>recipient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Mike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Semantic </a:t>
            </a:r>
            <a:r>
              <a:rPr sz="2800" spc="-15" dirty="0">
                <a:latin typeface="Calibri"/>
                <a:cs typeface="Calibri"/>
              </a:rPr>
              <a:t>net </a:t>
            </a:r>
            <a:r>
              <a:rPr sz="2800" spc="-10" dirty="0">
                <a:latin typeface="Calibri"/>
                <a:cs typeface="Calibri"/>
              </a:rPr>
              <a:t>can hold semantic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about  </a:t>
            </a:r>
            <a:r>
              <a:rPr sz="2800" spc="-10" dirty="0">
                <a:latin typeface="Calibri"/>
                <a:cs typeface="Calibri"/>
              </a:rPr>
              <a:t>situation such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actor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event </a:t>
            </a:r>
            <a:r>
              <a:rPr sz="2800" spc="-5" dirty="0">
                <a:latin typeface="Calibri"/>
                <a:cs typeface="Calibri"/>
              </a:rPr>
              <a:t>giving is john and  object 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apple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sentence, </a:t>
            </a:r>
            <a:r>
              <a:rPr sz="2800" spc="-5" dirty="0">
                <a:latin typeface="Calibri"/>
                <a:cs typeface="Calibri"/>
              </a:rPr>
              <a:t>John </a:t>
            </a:r>
            <a:r>
              <a:rPr sz="2800" spc="-10" dirty="0">
                <a:latin typeface="Calibri"/>
                <a:cs typeface="Calibri"/>
              </a:rPr>
              <a:t>gives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apple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Mike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13690"/>
            <a:ext cx="8063865" cy="580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748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relations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10" dirty="0">
                <a:latin typeface="Calibri"/>
                <a:cs typeface="Calibri"/>
              </a:rPr>
              <a:t>network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expressed </a:t>
            </a:r>
            <a:r>
              <a:rPr sz="3000" dirty="0">
                <a:latin typeface="Calibri"/>
                <a:cs typeface="Calibri"/>
              </a:rPr>
              <a:t>in  </a:t>
            </a:r>
            <a:r>
              <a:rPr sz="3000" spc="-5" dirty="0">
                <a:latin typeface="Calibri"/>
                <a:cs typeface="Calibri"/>
              </a:rPr>
              <a:t>Clausal </a:t>
            </a:r>
            <a:r>
              <a:rPr sz="3000" spc="-20" dirty="0">
                <a:latin typeface="Calibri"/>
                <a:cs typeface="Calibri"/>
              </a:rPr>
              <a:t>form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logic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follows: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Object(E,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Apple)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Action(E,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Give)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Actor(E,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John)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Recipient(E,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Mike)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isa(John,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human)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isa(Mike,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human)</a:t>
            </a:r>
            <a:endParaRPr sz="2600">
              <a:latin typeface="Calibri"/>
              <a:cs typeface="Calibri"/>
            </a:endParaRPr>
          </a:p>
          <a:p>
            <a:pPr marL="355600" marR="1086485" indent="-3435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Predicate </a:t>
            </a:r>
            <a:r>
              <a:rPr sz="3000" spc="-10" dirty="0">
                <a:latin typeface="Calibri"/>
                <a:cs typeface="Calibri"/>
              </a:rPr>
              <a:t>relations </a:t>
            </a:r>
            <a:r>
              <a:rPr sz="3000" spc="-5" dirty="0">
                <a:latin typeface="Calibri"/>
                <a:cs typeface="Calibri"/>
              </a:rPr>
              <a:t>of labels on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arcs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10" dirty="0">
                <a:latin typeface="Calibri"/>
                <a:cs typeface="Calibri"/>
              </a:rPr>
              <a:t>semantic </a:t>
            </a:r>
            <a:r>
              <a:rPr sz="3000" spc="-5" dirty="0">
                <a:latin typeface="Calibri"/>
                <a:cs typeface="Calibri"/>
              </a:rPr>
              <a:t>n/ws </a:t>
            </a:r>
            <a:r>
              <a:rPr sz="3000" spc="-25" dirty="0">
                <a:latin typeface="Calibri"/>
                <a:cs typeface="Calibri"/>
              </a:rPr>
              <a:t>always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spc="-10" dirty="0">
                <a:latin typeface="Calibri"/>
                <a:cs typeface="Calibri"/>
              </a:rPr>
              <a:t>two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arguments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Hence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entire </a:t>
            </a:r>
            <a:r>
              <a:rPr sz="3000" spc="-10" dirty="0">
                <a:latin typeface="Calibri"/>
                <a:cs typeface="Calibri"/>
              </a:rPr>
              <a:t>semantic net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coded using  </a:t>
            </a:r>
            <a:r>
              <a:rPr sz="3000" spc="-5" dirty="0">
                <a:latin typeface="Calibri"/>
                <a:cs typeface="Calibri"/>
              </a:rPr>
              <a:t>binary </a:t>
            </a:r>
            <a:r>
              <a:rPr sz="3000" spc="-15" dirty="0">
                <a:latin typeface="Calibri"/>
                <a:cs typeface="Calibri"/>
              </a:rPr>
              <a:t>representation </a:t>
            </a:r>
            <a:r>
              <a:rPr sz="3000" spc="-10" dirty="0">
                <a:latin typeface="Calibri"/>
                <a:cs typeface="Calibri"/>
              </a:rPr>
              <a:t>(two argument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reptn.)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8034020" cy="5816977"/>
          </a:xfrm>
        </p:spPr>
        <p:txBody>
          <a:bodyPr/>
          <a:lstStyle/>
          <a:p>
            <a:pPr algn="just"/>
            <a:r>
              <a:rPr lang="en-IN" b="1" dirty="0" smtClean="0"/>
              <a:t>Intelligence</a:t>
            </a:r>
            <a:r>
              <a:rPr lang="en-IN" dirty="0" smtClean="0"/>
              <a:t>  -  the ability to acquire and apply knowledge and skills.</a:t>
            </a:r>
          </a:p>
          <a:p>
            <a:pPr algn="just"/>
            <a:endParaRPr lang="en-IN" dirty="0" smtClean="0"/>
          </a:p>
          <a:p>
            <a:pPr algn="just"/>
            <a:r>
              <a:rPr lang="en-IN" b="1" dirty="0" smtClean="0"/>
              <a:t>Artificial intelligence - </a:t>
            </a:r>
            <a:r>
              <a:rPr lang="en-IN" dirty="0" smtClean="0"/>
              <a:t>refers to the simulation of human </a:t>
            </a:r>
            <a:r>
              <a:rPr lang="en-IN" b="1" dirty="0" smtClean="0"/>
              <a:t>intelligence</a:t>
            </a:r>
            <a:r>
              <a:rPr lang="en-IN" dirty="0" smtClean="0"/>
              <a:t> in machines that are programmed to think like humans and mimic their actions.</a:t>
            </a:r>
          </a:p>
          <a:p>
            <a:pPr algn="just" fontAlgn="t"/>
            <a:endParaRPr lang="en-IN" dirty="0" smtClean="0"/>
          </a:p>
          <a:p>
            <a:pPr algn="just" fontAlgn="t"/>
            <a:r>
              <a:rPr lang="en-IN" b="1" dirty="0" smtClean="0"/>
              <a:t>cognitive science </a:t>
            </a:r>
            <a:r>
              <a:rPr lang="en-IN" dirty="0" smtClean="0"/>
              <a:t>- the study of thought, learning, and mental organization, which draws on aspects of psychology, linguistics, philosophy, and computer modelling.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68884"/>
            <a:ext cx="7964805" cy="566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20090" indent="-343535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Such </a:t>
            </a:r>
            <a:r>
              <a:rPr sz="2500" spc="-15" dirty="0">
                <a:latin typeface="Calibri"/>
                <a:cs typeface="Calibri"/>
              </a:rPr>
              <a:t>representation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5" dirty="0">
                <a:latin typeface="Calibri"/>
                <a:cs typeface="Calibri"/>
              </a:rPr>
              <a:t>advantageous </a:t>
            </a:r>
            <a:r>
              <a:rPr sz="2500" spc="-5" dirty="0">
                <a:latin typeface="Calibri"/>
                <a:cs typeface="Calibri"/>
              </a:rPr>
              <a:t>when additional  </a:t>
            </a:r>
            <a:r>
              <a:rPr sz="2500" spc="-10" dirty="0">
                <a:latin typeface="Calibri"/>
                <a:cs typeface="Calibri"/>
              </a:rPr>
              <a:t>information </a:t>
            </a:r>
            <a:r>
              <a:rPr sz="2500" spc="-5" dirty="0">
                <a:latin typeface="Calibri"/>
                <a:cs typeface="Calibri"/>
              </a:rPr>
              <a:t>is added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system</a:t>
            </a:r>
            <a:endParaRPr sz="2500">
              <a:latin typeface="Calibri"/>
              <a:cs typeface="Calibri"/>
            </a:endParaRPr>
          </a:p>
          <a:p>
            <a:pPr marL="355600" marR="151130" indent="-343535">
              <a:lnSpc>
                <a:spcPct val="1401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5" dirty="0">
                <a:latin typeface="Calibri"/>
                <a:cs typeface="Calibri"/>
              </a:rPr>
              <a:t>E.g. </a:t>
            </a:r>
            <a:r>
              <a:rPr sz="2500" spc="-5" dirty="0">
                <a:latin typeface="Calibri"/>
                <a:cs typeface="Calibri"/>
              </a:rPr>
              <a:t>John </a:t>
            </a:r>
            <a:r>
              <a:rPr sz="2500" spc="-30" dirty="0">
                <a:latin typeface="Calibri"/>
                <a:cs typeface="Calibri"/>
              </a:rPr>
              <a:t>gave </a:t>
            </a:r>
            <a:r>
              <a:rPr sz="2500" spc="-5" dirty="0">
                <a:latin typeface="Calibri"/>
                <a:cs typeface="Calibri"/>
              </a:rPr>
              <a:t>an apple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5" dirty="0">
                <a:latin typeface="Calibri"/>
                <a:cs typeface="Calibri"/>
              </a:rPr>
              <a:t>Mike </a:t>
            </a:r>
            <a:r>
              <a:rPr sz="2500" spc="-5" dirty="0">
                <a:latin typeface="Calibri"/>
                <a:cs typeface="Calibri"/>
              </a:rPr>
              <a:t>in the kitchen, </a:t>
            </a:r>
            <a:r>
              <a:rPr sz="2500" dirty="0">
                <a:latin typeface="Calibri"/>
                <a:cs typeface="Calibri"/>
              </a:rPr>
              <a:t>it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5" dirty="0">
                <a:latin typeface="Calibri"/>
                <a:cs typeface="Calibri"/>
              </a:rPr>
              <a:t>easy to  </a:t>
            </a:r>
            <a:r>
              <a:rPr sz="2500" spc="-5" dirty="0">
                <a:latin typeface="Calibri"/>
                <a:cs typeface="Calibri"/>
              </a:rPr>
              <a:t>add </a:t>
            </a:r>
            <a:r>
              <a:rPr sz="2500" i="1" spc="-5" dirty="0">
                <a:latin typeface="Calibri"/>
                <a:cs typeface="Calibri"/>
              </a:rPr>
              <a:t>location(E, </a:t>
            </a:r>
            <a:r>
              <a:rPr sz="2500" i="1" spc="-10" dirty="0">
                <a:latin typeface="Calibri"/>
                <a:cs typeface="Calibri"/>
              </a:rPr>
              <a:t>kitchen)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set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above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facts</a:t>
            </a:r>
            <a:endParaRPr sz="2500">
              <a:latin typeface="Calibri"/>
              <a:cs typeface="Calibri"/>
            </a:endParaRPr>
          </a:p>
          <a:p>
            <a:pPr marL="355600" marR="187325" indent="-343535">
              <a:lnSpc>
                <a:spcPct val="1401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b="1" spc="-20" dirty="0">
                <a:solidFill>
                  <a:srgbClr val="001F5F"/>
                </a:solidFill>
                <a:latin typeface="Calibri"/>
                <a:cs typeface="Calibri"/>
              </a:rPr>
              <a:t>First </a:t>
            </a:r>
            <a:r>
              <a:rPr sz="2500" b="1" spc="-10" dirty="0">
                <a:solidFill>
                  <a:srgbClr val="001F5F"/>
                </a:solidFill>
                <a:latin typeface="Calibri"/>
                <a:cs typeface="Calibri"/>
              </a:rPr>
              <a:t>Order </a:t>
            </a:r>
            <a:r>
              <a:rPr sz="2500" b="1" spc="-15" dirty="0">
                <a:solidFill>
                  <a:srgbClr val="001F5F"/>
                </a:solidFill>
                <a:latin typeface="Calibri"/>
                <a:cs typeface="Calibri"/>
              </a:rPr>
              <a:t>Predicate </a:t>
            </a:r>
            <a:r>
              <a:rPr sz="2500" b="1" dirty="0">
                <a:solidFill>
                  <a:srgbClr val="001F5F"/>
                </a:solidFill>
                <a:latin typeface="Calibri"/>
                <a:cs typeface="Calibri"/>
              </a:rPr>
              <a:t>Logic</a:t>
            </a:r>
            <a:r>
              <a:rPr sz="2500" dirty="0">
                <a:latin typeface="Calibri"/>
                <a:cs typeface="Calibri"/>
              </a:rPr>
              <a:t>, </a:t>
            </a:r>
            <a:r>
              <a:rPr sz="2500" spc="-15" dirty="0">
                <a:latin typeface="Calibri"/>
                <a:cs typeface="Calibri"/>
              </a:rPr>
              <a:t>predicate </a:t>
            </a:r>
            <a:r>
              <a:rPr sz="2500" spc="-10" dirty="0">
                <a:latin typeface="Calibri"/>
                <a:cs typeface="Calibri"/>
              </a:rPr>
              <a:t>relation can </a:t>
            </a:r>
            <a:r>
              <a:rPr sz="2500" spc="-20" dirty="0">
                <a:latin typeface="Calibri"/>
                <a:cs typeface="Calibri"/>
              </a:rPr>
              <a:t>have  </a:t>
            </a:r>
            <a:r>
              <a:rPr sz="2500" spc="-5" dirty="0">
                <a:latin typeface="Calibri"/>
                <a:cs typeface="Calibri"/>
              </a:rPr>
              <a:t>‘n’ </a:t>
            </a:r>
            <a:r>
              <a:rPr sz="2500" spc="-10" dirty="0">
                <a:latin typeface="Calibri"/>
                <a:cs typeface="Calibri"/>
              </a:rPr>
              <a:t>arguments, where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n&gt;=1</a:t>
            </a:r>
            <a:endParaRPr sz="2500">
              <a:latin typeface="Calibri"/>
              <a:cs typeface="Calibri"/>
            </a:endParaRPr>
          </a:p>
          <a:p>
            <a:pPr marL="355600" marR="5080" indent="-343535">
              <a:lnSpc>
                <a:spcPct val="1401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E.g. </a:t>
            </a:r>
            <a:r>
              <a:rPr sz="2500" spc="-5" dirty="0">
                <a:latin typeface="Calibri"/>
                <a:cs typeface="Calibri"/>
              </a:rPr>
              <a:t>John </a:t>
            </a:r>
            <a:r>
              <a:rPr sz="2500" spc="-10" dirty="0">
                <a:latin typeface="Calibri"/>
                <a:cs typeface="Calibri"/>
              </a:rPr>
              <a:t>gives </a:t>
            </a:r>
            <a:r>
              <a:rPr sz="2500" spc="-5" dirty="0">
                <a:latin typeface="Calibri"/>
                <a:cs typeface="Calibri"/>
              </a:rPr>
              <a:t>an apple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5" dirty="0">
                <a:latin typeface="Calibri"/>
                <a:cs typeface="Calibri"/>
              </a:rPr>
              <a:t>Mike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5" dirty="0">
                <a:latin typeface="Calibri"/>
                <a:cs typeface="Calibri"/>
              </a:rPr>
              <a:t>represented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5" dirty="0">
                <a:latin typeface="Calibri"/>
                <a:cs typeface="Calibri"/>
              </a:rPr>
              <a:t>predicate  </a:t>
            </a:r>
            <a:r>
              <a:rPr sz="2500" spc="-5" dirty="0">
                <a:latin typeface="Calibri"/>
                <a:cs typeface="Calibri"/>
              </a:rPr>
              <a:t>logic </a:t>
            </a:r>
            <a:r>
              <a:rPr sz="2500" spc="-15" dirty="0">
                <a:latin typeface="Calibri"/>
                <a:cs typeface="Calibri"/>
              </a:rPr>
              <a:t>by </a:t>
            </a:r>
            <a:r>
              <a:rPr sz="2500" i="1" spc="-10" dirty="0">
                <a:latin typeface="Calibri"/>
                <a:cs typeface="Calibri"/>
              </a:rPr>
              <a:t>give(John, </a:t>
            </a:r>
            <a:r>
              <a:rPr sz="2500" i="1" spc="-20" dirty="0">
                <a:latin typeface="Calibri"/>
                <a:cs typeface="Calibri"/>
              </a:rPr>
              <a:t>Mike,</a:t>
            </a:r>
            <a:r>
              <a:rPr sz="2500" i="1" spc="60" dirty="0">
                <a:latin typeface="Calibri"/>
                <a:cs typeface="Calibri"/>
              </a:rPr>
              <a:t> </a:t>
            </a:r>
            <a:r>
              <a:rPr sz="2500" i="1" spc="-10" dirty="0">
                <a:latin typeface="Calibri"/>
                <a:cs typeface="Calibri"/>
              </a:rPr>
              <a:t>apple)</a:t>
            </a:r>
            <a:endParaRPr sz="2500">
              <a:latin typeface="Calibri"/>
              <a:cs typeface="Calibri"/>
            </a:endParaRPr>
          </a:p>
          <a:p>
            <a:pPr marL="355600" marR="80645" indent="-343535">
              <a:lnSpc>
                <a:spcPct val="14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Here </a:t>
            </a:r>
            <a:r>
              <a:rPr sz="2500" spc="-5" dirty="0">
                <a:latin typeface="Calibri"/>
                <a:cs typeface="Calibri"/>
              </a:rPr>
              <a:t>John, </a:t>
            </a:r>
            <a:r>
              <a:rPr sz="2500" spc="-25" dirty="0">
                <a:latin typeface="Calibri"/>
                <a:cs typeface="Calibri"/>
              </a:rPr>
              <a:t>Mike </a:t>
            </a:r>
            <a:r>
              <a:rPr sz="2500" spc="-5" dirty="0">
                <a:latin typeface="Calibri"/>
                <a:cs typeface="Calibri"/>
              </a:rPr>
              <a:t>and apple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10" dirty="0">
                <a:latin typeface="Calibri"/>
                <a:cs typeface="Calibri"/>
              </a:rPr>
              <a:t>arguments, </a:t>
            </a:r>
            <a:r>
              <a:rPr sz="2500" b="1" i="1" spc="-5" dirty="0">
                <a:latin typeface="Calibri"/>
                <a:cs typeface="Calibri"/>
              </a:rPr>
              <a:t>give </a:t>
            </a:r>
            <a:r>
              <a:rPr sz="2500" spc="-10" dirty="0">
                <a:latin typeface="Calibri"/>
                <a:cs typeface="Calibri"/>
              </a:rPr>
              <a:t>represents 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predicate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relation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24941"/>
            <a:ext cx="805116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7490" indent="-3435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libri"/>
                <a:cs typeface="Calibri"/>
              </a:rPr>
              <a:t>Predicate </a:t>
            </a:r>
            <a:r>
              <a:rPr sz="2700" dirty="0">
                <a:latin typeface="Calibri"/>
                <a:cs typeface="Calibri"/>
              </a:rPr>
              <a:t>logic </a:t>
            </a:r>
            <a:r>
              <a:rPr sz="2700" spc="-15" dirty="0">
                <a:latin typeface="Calibri"/>
                <a:cs typeface="Calibri"/>
              </a:rPr>
              <a:t>representation </a:t>
            </a:r>
            <a:r>
              <a:rPr sz="2700" spc="-5" dirty="0">
                <a:latin typeface="Calibri"/>
                <a:cs typeface="Calibri"/>
              </a:rPr>
              <a:t>has </a:t>
            </a:r>
            <a:r>
              <a:rPr sz="2700" spc="-15" dirty="0">
                <a:latin typeface="Calibri"/>
                <a:cs typeface="Calibri"/>
              </a:rPr>
              <a:t>greater advantages  compared to </a:t>
            </a:r>
            <a:r>
              <a:rPr sz="2700" spc="-5" dirty="0">
                <a:latin typeface="Calibri"/>
                <a:cs typeface="Calibri"/>
              </a:rPr>
              <a:t>semantic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net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5" dirty="0">
                <a:latin typeface="Calibri"/>
                <a:cs typeface="Calibri"/>
              </a:rPr>
              <a:t>E.g. </a:t>
            </a:r>
            <a:r>
              <a:rPr sz="2700" dirty="0">
                <a:latin typeface="Calibri"/>
                <a:cs typeface="Calibri"/>
              </a:rPr>
              <a:t>John </a:t>
            </a:r>
            <a:r>
              <a:rPr sz="2700" spc="-5" dirty="0">
                <a:latin typeface="Calibri"/>
                <a:cs typeface="Calibri"/>
              </a:rPr>
              <a:t>gives </a:t>
            </a:r>
            <a:r>
              <a:rPr sz="2700" dirty="0">
                <a:latin typeface="Calibri"/>
                <a:cs typeface="Calibri"/>
              </a:rPr>
              <a:t>an apple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everyone </a:t>
            </a:r>
            <a:r>
              <a:rPr sz="2700" spc="-5" dirty="0">
                <a:latin typeface="Calibri"/>
                <a:cs typeface="Calibri"/>
              </a:rPr>
              <a:t>he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likes</a:t>
            </a:r>
            <a:endParaRPr sz="2700">
              <a:latin typeface="Calibri"/>
              <a:cs typeface="Calibri"/>
            </a:endParaRPr>
          </a:p>
          <a:p>
            <a:pPr marL="756285" marR="276225" lvl="1" indent="-287020">
              <a:lnSpc>
                <a:spcPct val="13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sentence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5" dirty="0">
                <a:latin typeface="Calibri"/>
                <a:cs typeface="Calibri"/>
              </a:rPr>
              <a:t>expressed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predicate </a:t>
            </a:r>
            <a:r>
              <a:rPr sz="2700" dirty="0">
                <a:latin typeface="Calibri"/>
                <a:cs typeface="Calibri"/>
              </a:rPr>
              <a:t>logic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dirty="0">
                <a:latin typeface="Calibri"/>
                <a:cs typeface="Calibri"/>
              </a:rPr>
              <a:t>the  clause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endParaRPr sz="27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620"/>
              </a:spcBef>
            </a:pPr>
            <a:r>
              <a:rPr sz="2700" i="1" spc="-5" dirty="0">
                <a:latin typeface="Calibri"/>
                <a:cs typeface="Calibri"/>
              </a:rPr>
              <a:t>give(John, X, apple) </a:t>
            </a:r>
            <a:r>
              <a:rPr sz="2700" i="1" spc="5" dirty="0">
                <a:latin typeface="Calibri"/>
                <a:cs typeface="Calibri"/>
              </a:rPr>
              <a:t>&lt;- </a:t>
            </a:r>
            <a:r>
              <a:rPr sz="2700" i="1" spc="-10" dirty="0">
                <a:latin typeface="Calibri"/>
                <a:cs typeface="Calibri"/>
              </a:rPr>
              <a:t>likes(John,</a:t>
            </a:r>
            <a:r>
              <a:rPr sz="2700" i="1" spc="-30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X)</a:t>
            </a:r>
            <a:endParaRPr sz="2700">
              <a:latin typeface="Calibri"/>
              <a:cs typeface="Calibri"/>
            </a:endParaRPr>
          </a:p>
          <a:p>
            <a:pPr marL="756285" marR="652145" lvl="1" indent="-287020">
              <a:lnSpc>
                <a:spcPct val="1301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700" spc="-15" dirty="0">
                <a:latin typeface="Calibri"/>
                <a:cs typeface="Calibri"/>
              </a:rPr>
              <a:t>here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symbol </a:t>
            </a:r>
            <a:r>
              <a:rPr sz="2700" dirty="0">
                <a:latin typeface="Calibri"/>
                <a:cs typeface="Calibri"/>
              </a:rPr>
              <a:t>X is a </a:t>
            </a:r>
            <a:r>
              <a:rPr sz="2700" spc="-5" dirty="0">
                <a:latin typeface="Calibri"/>
                <a:cs typeface="Calibri"/>
              </a:rPr>
              <a:t>variable </a:t>
            </a:r>
            <a:r>
              <a:rPr sz="2700" spc="-10" dirty="0">
                <a:latin typeface="Calibri"/>
                <a:cs typeface="Calibri"/>
              </a:rPr>
              <a:t>representing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any  </a:t>
            </a:r>
            <a:r>
              <a:rPr sz="2700" spc="-5" dirty="0">
                <a:latin typeface="Calibri"/>
                <a:cs typeface="Calibri"/>
              </a:rPr>
              <a:t>individual</a:t>
            </a:r>
            <a:endParaRPr sz="2700">
              <a:latin typeface="Calibri"/>
              <a:cs typeface="Calibri"/>
            </a:endParaRPr>
          </a:p>
          <a:p>
            <a:pPr marL="756285" marR="5080" lvl="1" indent="-287020">
              <a:lnSpc>
                <a:spcPct val="1301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700" spc="-15" dirty="0">
                <a:latin typeface="Calibri"/>
                <a:cs typeface="Calibri"/>
              </a:rPr>
              <a:t>here </a:t>
            </a:r>
            <a:r>
              <a:rPr sz="2700" spc="-10" dirty="0">
                <a:latin typeface="Calibri"/>
                <a:cs typeface="Calibri"/>
              </a:rPr>
              <a:t>left </a:t>
            </a:r>
            <a:r>
              <a:rPr sz="2700" spc="-5" dirty="0">
                <a:latin typeface="Calibri"/>
                <a:cs typeface="Calibri"/>
              </a:rPr>
              <a:t>side of </a:t>
            </a:r>
            <a:r>
              <a:rPr sz="2700" dirty="0">
                <a:latin typeface="Calibri"/>
                <a:cs typeface="Calibri"/>
              </a:rPr>
              <a:t>‘&lt;-’ </a:t>
            </a:r>
            <a:r>
              <a:rPr sz="2700" spc="-15" dirty="0">
                <a:latin typeface="Calibri"/>
                <a:cs typeface="Calibri"/>
              </a:rPr>
              <a:t>contains </a:t>
            </a:r>
            <a:r>
              <a:rPr sz="2700" spc="-10" dirty="0">
                <a:latin typeface="Calibri"/>
                <a:cs typeface="Calibri"/>
              </a:rPr>
              <a:t>conclusions, </a:t>
            </a:r>
            <a:r>
              <a:rPr sz="2700" dirty="0">
                <a:latin typeface="Calibri"/>
                <a:cs typeface="Calibri"/>
              </a:rPr>
              <a:t>while </a:t>
            </a:r>
            <a:r>
              <a:rPr sz="2700" spc="-10" dirty="0">
                <a:latin typeface="Calibri"/>
                <a:cs typeface="Calibri"/>
              </a:rPr>
              <a:t>right  </a:t>
            </a:r>
            <a:r>
              <a:rPr sz="2700" spc="-5" dirty="0">
                <a:latin typeface="Calibri"/>
                <a:cs typeface="Calibri"/>
              </a:rPr>
              <a:t>side of </a:t>
            </a:r>
            <a:r>
              <a:rPr sz="2700" dirty="0">
                <a:latin typeface="Calibri"/>
                <a:cs typeface="Calibri"/>
              </a:rPr>
              <a:t>‘&lt;-’ </a:t>
            </a:r>
            <a:r>
              <a:rPr sz="2700" spc="-15" dirty="0">
                <a:latin typeface="Calibri"/>
                <a:cs typeface="Calibri"/>
              </a:rPr>
              <a:t>contains </a:t>
            </a:r>
            <a:r>
              <a:rPr sz="2700" spc="-5" dirty="0">
                <a:latin typeface="Calibri"/>
                <a:cs typeface="Calibri"/>
              </a:rPr>
              <a:t>conditions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581914"/>
            <a:ext cx="8011795" cy="498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Disadvantage: </a:t>
            </a:r>
            <a:r>
              <a:rPr sz="3000" dirty="0">
                <a:latin typeface="Calibri"/>
                <a:cs typeface="Calibri"/>
              </a:rPr>
              <a:t>it is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20" dirty="0">
                <a:latin typeface="Calibri"/>
                <a:cs typeface="Calibri"/>
              </a:rPr>
              <a:t>convenient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add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new</a:t>
            </a:r>
            <a:endParaRPr sz="30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2160"/>
              </a:spcBef>
            </a:pPr>
            <a:r>
              <a:rPr sz="3000" spc="-15" dirty="0">
                <a:latin typeface="Calibri"/>
                <a:cs typeface="Calibri"/>
              </a:rPr>
              <a:t>information </a:t>
            </a:r>
            <a:r>
              <a:rPr sz="3000" dirty="0">
                <a:latin typeface="Calibri"/>
                <a:cs typeface="Calibri"/>
              </a:rPr>
              <a:t>in an n-ary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representation</a:t>
            </a:r>
            <a:endParaRPr sz="3000">
              <a:latin typeface="Calibri"/>
              <a:cs typeface="Calibri"/>
            </a:endParaRPr>
          </a:p>
          <a:p>
            <a:pPr marL="355600" marR="111760" indent="-343535" algn="just">
              <a:lnSpc>
                <a:spcPct val="16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5" dirty="0">
                <a:latin typeface="Calibri"/>
                <a:cs typeface="Calibri"/>
              </a:rPr>
              <a:t>E.g. </a:t>
            </a:r>
            <a:r>
              <a:rPr sz="3000" dirty="0">
                <a:latin typeface="Calibri"/>
                <a:cs typeface="Calibri"/>
              </a:rPr>
              <a:t>if </a:t>
            </a:r>
            <a:r>
              <a:rPr sz="3000" spc="-15" dirty="0">
                <a:latin typeface="Calibri"/>
                <a:cs typeface="Calibri"/>
              </a:rPr>
              <a:t>we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dirty="0">
                <a:latin typeface="Calibri"/>
                <a:cs typeface="Calibri"/>
              </a:rPr>
              <a:t>3-ary </a:t>
            </a:r>
            <a:r>
              <a:rPr sz="3000" spc="-10" dirty="0">
                <a:latin typeface="Calibri"/>
                <a:cs typeface="Calibri"/>
              </a:rPr>
              <a:t>relation, </a:t>
            </a:r>
            <a:r>
              <a:rPr sz="3000" i="1" spc="-5" dirty="0">
                <a:latin typeface="Calibri"/>
                <a:cs typeface="Calibri"/>
              </a:rPr>
              <a:t>give(John, </a:t>
            </a:r>
            <a:r>
              <a:rPr sz="3000" i="1" spc="-25" dirty="0">
                <a:latin typeface="Calibri"/>
                <a:cs typeface="Calibri"/>
              </a:rPr>
              <a:t>Mike,  </a:t>
            </a:r>
            <a:r>
              <a:rPr sz="3000" i="1" spc="-5" dirty="0">
                <a:latin typeface="Calibri"/>
                <a:cs typeface="Calibri"/>
              </a:rPr>
              <a:t>apple) </a:t>
            </a:r>
            <a:r>
              <a:rPr sz="3000" spc="-15" dirty="0">
                <a:latin typeface="Calibri"/>
                <a:cs typeface="Calibri"/>
              </a:rPr>
              <a:t>representing </a:t>
            </a:r>
            <a:r>
              <a:rPr sz="3000" spc="-30" dirty="0">
                <a:latin typeface="Calibri"/>
                <a:cs typeface="Calibri"/>
              </a:rPr>
              <a:t>‘John </a:t>
            </a:r>
            <a:r>
              <a:rPr sz="3000" spc="-5" dirty="0">
                <a:latin typeface="Calibri"/>
                <a:cs typeface="Calibri"/>
              </a:rPr>
              <a:t>gives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apple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Mike’</a:t>
            </a:r>
            <a:endParaRPr sz="30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60000"/>
              </a:lnSpc>
              <a:spcBef>
                <a:spcPts val="725"/>
              </a:spcBef>
            </a:pPr>
            <a:r>
              <a:rPr sz="2900" dirty="0">
                <a:latin typeface="Arial"/>
                <a:cs typeface="Arial"/>
              </a:rPr>
              <a:t>– </a:t>
            </a:r>
            <a:r>
              <a:rPr sz="2900" spc="-130" dirty="0">
                <a:latin typeface="Calibri"/>
                <a:cs typeface="Calibri"/>
              </a:rPr>
              <a:t>To </a:t>
            </a:r>
            <a:r>
              <a:rPr sz="2900" spc="-15" dirty="0">
                <a:latin typeface="Calibri"/>
                <a:cs typeface="Calibri"/>
              </a:rPr>
              <a:t>capture </a:t>
            </a:r>
            <a:r>
              <a:rPr sz="2900" spc="-10" dirty="0">
                <a:latin typeface="Calibri"/>
                <a:cs typeface="Calibri"/>
              </a:rPr>
              <a:t>new </a:t>
            </a:r>
            <a:r>
              <a:rPr sz="2900" spc="-15" dirty="0">
                <a:latin typeface="Calibri"/>
                <a:cs typeface="Calibri"/>
              </a:rPr>
              <a:t>information </a:t>
            </a:r>
            <a:r>
              <a:rPr sz="2900" dirty="0">
                <a:latin typeface="Calibri"/>
                <a:cs typeface="Calibri"/>
              </a:rPr>
              <a:t>about </a:t>
            </a:r>
            <a:r>
              <a:rPr sz="2900" spc="-10" dirty="0">
                <a:latin typeface="Calibri"/>
                <a:cs typeface="Calibri"/>
              </a:rPr>
              <a:t>kitchen </a:t>
            </a:r>
            <a:r>
              <a:rPr sz="2900" dirty="0">
                <a:latin typeface="Calibri"/>
                <a:cs typeface="Calibri"/>
              </a:rPr>
              <a:t>in the  </a:t>
            </a:r>
            <a:r>
              <a:rPr sz="2900" spc="-10" dirty="0">
                <a:latin typeface="Calibri"/>
                <a:cs typeface="Calibri"/>
              </a:rPr>
              <a:t>sentence </a:t>
            </a:r>
            <a:r>
              <a:rPr sz="2900" spc="-30" dirty="0">
                <a:latin typeface="Calibri"/>
                <a:cs typeface="Calibri"/>
              </a:rPr>
              <a:t>‘John </a:t>
            </a:r>
            <a:r>
              <a:rPr sz="2900" spc="-35" dirty="0">
                <a:latin typeface="Calibri"/>
                <a:cs typeface="Calibri"/>
              </a:rPr>
              <a:t>gave </a:t>
            </a:r>
            <a:r>
              <a:rPr sz="2900" dirty="0">
                <a:latin typeface="Calibri"/>
                <a:cs typeface="Calibri"/>
              </a:rPr>
              <a:t>an apple </a:t>
            </a:r>
            <a:r>
              <a:rPr sz="2900" spc="-15" dirty="0">
                <a:latin typeface="Calibri"/>
                <a:cs typeface="Calibri"/>
              </a:rPr>
              <a:t>to </a:t>
            </a:r>
            <a:r>
              <a:rPr sz="2900" spc="-25" dirty="0">
                <a:latin typeface="Calibri"/>
                <a:cs typeface="Calibri"/>
              </a:rPr>
              <a:t>Mike </a:t>
            </a:r>
            <a:r>
              <a:rPr sz="2900" dirty="0">
                <a:latin typeface="Calibri"/>
                <a:cs typeface="Calibri"/>
              </a:rPr>
              <a:t>in </a:t>
            </a:r>
            <a:r>
              <a:rPr sz="2900" spc="-40" dirty="0">
                <a:latin typeface="Calibri"/>
                <a:cs typeface="Calibri"/>
              </a:rPr>
              <a:t>kitchen’,  </a:t>
            </a:r>
            <a:r>
              <a:rPr sz="2900" i="1" spc="-5" dirty="0">
                <a:latin typeface="Calibri"/>
                <a:cs typeface="Calibri"/>
              </a:rPr>
              <a:t>give(John, </a:t>
            </a:r>
            <a:r>
              <a:rPr sz="2900" i="1" spc="-20" dirty="0">
                <a:latin typeface="Calibri"/>
                <a:cs typeface="Calibri"/>
              </a:rPr>
              <a:t>Mike, </a:t>
            </a:r>
            <a:r>
              <a:rPr sz="2900" i="1" spc="-5" dirty="0">
                <a:latin typeface="Calibri"/>
                <a:cs typeface="Calibri"/>
              </a:rPr>
              <a:t>apple,</a:t>
            </a:r>
            <a:r>
              <a:rPr sz="2900" i="1" spc="-65" dirty="0">
                <a:latin typeface="Calibri"/>
                <a:cs typeface="Calibri"/>
              </a:rPr>
              <a:t> </a:t>
            </a:r>
            <a:r>
              <a:rPr sz="2900" i="1" spc="-5" dirty="0">
                <a:latin typeface="Calibri"/>
                <a:cs typeface="Calibri"/>
              </a:rPr>
              <a:t>kitchen)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66446"/>
            <a:ext cx="7852409" cy="547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7389495" algn="l"/>
              </a:tabLst>
            </a:pPr>
            <a:r>
              <a:rPr sz="3000" dirty="0">
                <a:latin typeface="Calibri"/>
                <a:cs typeface="Calibri"/>
              </a:rPr>
              <a:t>A clause in logic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20" dirty="0">
                <a:latin typeface="Calibri"/>
                <a:cs typeface="Calibri"/>
              </a:rPr>
              <a:t>have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several </a:t>
            </a:r>
            <a:r>
              <a:rPr sz="3000" spc="-5" dirty="0">
                <a:latin typeface="Calibri"/>
                <a:cs typeface="Calibri"/>
              </a:rPr>
              <a:t>conditions,	all  of which </a:t>
            </a:r>
            <a:r>
              <a:rPr sz="3000" spc="-10" dirty="0">
                <a:latin typeface="Calibri"/>
                <a:cs typeface="Calibri"/>
              </a:rPr>
              <a:t>must </a:t>
            </a:r>
            <a:r>
              <a:rPr sz="3000" spc="-5" dirty="0">
                <a:latin typeface="Calibri"/>
                <a:cs typeface="Calibri"/>
              </a:rPr>
              <a:t>hold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conclusion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true 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20" dirty="0">
                <a:latin typeface="Calibri"/>
                <a:cs typeface="Calibri"/>
              </a:rPr>
              <a:t>have several </a:t>
            </a:r>
            <a:r>
              <a:rPr sz="3000" spc="-15" dirty="0">
                <a:latin typeface="Calibri"/>
                <a:cs typeface="Calibri"/>
              </a:rPr>
              <a:t>alternative </a:t>
            </a:r>
            <a:r>
              <a:rPr sz="3000" spc="-10" dirty="0">
                <a:latin typeface="Calibri"/>
                <a:cs typeface="Calibri"/>
              </a:rPr>
              <a:t>conclusions, at  least </a:t>
            </a:r>
            <a:r>
              <a:rPr sz="3000" spc="-5" dirty="0">
                <a:latin typeface="Calibri"/>
                <a:cs typeface="Calibri"/>
              </a:rPr>
              <a:t>one of </a:t>
            </a:r>
            <a:r>
              <a:rPr sz="3000" dirty="0">
                <a:latin typeface="Calibri"/>
                <a:cs typeface="Calibri"/>
              </a:rPr>
              <a:t>which </a:t>
            </a:r>
            <a:r>
              <a:rPr sz="3000" spc="-10" dirty="0">
                <a:latin typeface="Calibri"/>
                <a:cs typeface="Calibri"/>
              </a:rPr>
              <a:t>must </a:t>
            </a:r>
            <a:r>
              <a:rPr sz="3000" spc="-5" dirty="0">
                <a:latin typeface="Calibri"/>
                <a:cs typeface="Calibri"/>
              </a:rPr>
              <a:t>hold </a:t>
            </a:r>
            <a:r>
              <a:rPr sz="3000" dirty="0">
                <a:latin typeface="Calibri"/>
                <a:cs typeface="Calibri"/>
              </a:rPr>
              <a:t>if </a:t>
            </a:r>
            <a:r>
              <a:rPr sz="3000" spc="-5" dirty="0">
                <a:latin typeface="Calibri"/>
                <a:cs typeface="Calibri"/>
              </a:rPr>
              <a:t>all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conditions 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true</a:t>
            </a:r>
            <a:endParaRPr sz="3000">
              <a:latin typeface="Calibri"/>
              <a:cs typeface="Calibri"/>
            </a:endParaRPr>
          </a:p>
          <a:p>
            <a:pPr marL="355600" marR="86995" indent="-343535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5" dirty="0">
                <a:latin typeface="Calibri"/>
                <a:cs typeface="Calibri"/>
              </a:rPr>
              <a:t>E.g. </a:t>
            </a:r>
            <a:r>
              <a:rPr sz="3000" dirty="0">
                <a:latin typeface="Calibri"/>
                <a:cs typeface="Calibri"/>
              </a:rPr>
              <a:t>if John </a:t>
            </a:r>
            <a:r>
              <a:rPr sz="3000" spc="-10" dirty="0">
                <a:latin typeface="Calibri"/>
                <a:cs typeface="Calibri"/>
              </a:rPr>
              <a:t>gives </a:t>
            </a:r>
            <a:r>
              <a:rPr sz="3000" spc="-5" dirty="0">
                <a:latin typeface="Calibri"/>
                <a:cs typeface="Calibri"/>
              </a:rPr>
              <a:t>something he </a:t>
            </a:r>
            <a:r>
              <a:rPr sz="3000" spc="-25" dirty="0">
                <a:latin typeface="Calibri"/>
                <a:cs typeface="Calibri"/>
              </a:rPr>
              <a:t>likes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person,  </a:t>
            </a:r>
            <a:r>
              <a:rPr sz="3000" spc="-5" dirty="0">
                <a:latin typeface="Calibri"/>
                <a:cs typeface="Calibri"/>
              </a:rPr>
              <a:t>then he also </a:t>
            </a:r>
            <a:r>
              <a:rPr sz="3000" spc="-25" dirty="0">
                <a:latin typeface="Calibri"/>
                <a:cs typeface="Calibri"/>
              </a:rPr>
              <a:t>likes </a:t>
            </a:r>
            <a:r>
              <a:rPr sz="3000" spc="-10" dirty="0">
                <a:latin typeface="Calibri"/>
                <a:cs typeface="Calibri"/>
              </a:rPr>
              <a:t>that</a:t>
            </a:r>
            <a:r>
              <a:rPr sz="3000" spc="-15" dirty="0">
                <a:latin typeface="Calibri"/>
                <a:cs typeface="Calibri"/>
              </a:rPr>
              <a:t> person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39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represented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93345" algn="ctr">
              <a:lnSpc>
                <a:spcPct val="100000"/>
              </a:lnSpc>
              <a:spcBef>
                <a:spcPts val="1560"/>
              </a:spcBef>
            </a:pPr>
            <a:r>
              <a:rPr sz="2600" i="1" spc="-10" dirty="0">
                <a:latin typeface="Calibri"/>
                <a:cs typeface="Calibri"/>
              </a:rPr>
              <a:t>likes(John, </a:t>
            </a:r>
            <a:r>
              <a:rPr sz="2600" i="1" spc="-5" dirty="0">
                <a:latin typeface="Calibri"/>
                <a:cs typeface="Calibri"/>
              </a:rPr>
              <a:t>X) </a:t>
            </a:r>
            <a:r>
              <a:rPr sz="2600" i="1" spc="-15" dirty="0">
                <a:latin typeface="Calibri"/>
                <a:cs typeface="Calibri"/>
              </a:rPr>
              <a:t>&lt;- </a:t>
            </a:r>
            <a:r>
              <a:rPr sz="2600" i="1" dirty="0">
                <a:latin typeface="Calibri"/>
                <a:cs typeface="Calibri"/>
              </a:rPr>
              <a:t>give </a:t>
            </a:r>
            <a:r>
              <a:rPr sz="2600" i="1" spc="-5" dirty="0">
                <a:latin typeface="Calibri"/>
                <a:cs typeface="Calibri"/>
              </a:rPr>
              <a:t>(John, X, Y), </a:t>
            </a:r>
            <a:r>
              <a:rPr sz="2600" i="1" spc="-10" dirty="0">
                <a:latin typeface="Calibri"/>
                <a:cs typeface="Calibri"/>
              </a:rPr>
              <a:t>likes(John,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Y)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263397"/>
            <a:ext cx="8176895" cy="59366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042035" indent="-3429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conventional </a:t>
            </a:r>
            <a:r>
              <a:rPr sz="3200" spc="-5" dirty="0">
                <a:latin typeface="Calibri"/>
                <a:cs typeface="Calibri"/>
              </a:rPr>
              <a:t>semantic </a:t>
            </a:r>
            <a:r>
              <a:rPr sz="3200" spc="-70" dirty="0">
                <a:latin typeface="Calibri"/>
                <a:cs typeface="Calibri"/>
              </a:rPr>
              <a:t>n/w,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cannot  </a:t>
            </a:r>
            <a:r>
              <a:rPr sz="3200" spc="-15" dirty="0">
                <a:latin typeface="Calibri"/>
                <a:cs typeface="Calibri"/>
              </a:rPr>
              <a:t>express </a:t>
            </a:r>
            <a:r>
              <a:rPr sz="3200" dirty="0">
                <a:latin typeface="Calibri"/>
                <a:cs typeface="Calibri"/>
              </a:rPr>
              <a:t>clausal </a:t>
            </a:r>
            <a:r>
              <a:rPr sz="3200" spc="-20" dirty="0">
                <a:latin typeface="Calibri"/>
                <a:cs typeface="Calibri"/>
              </a:rPr>
              <a:t>form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</a:t>
            </a:r>
            <a:endParaRPr sz="3200">
              <a:latin typeface="Calibri"/>
              <a:cs typeface="Calibri"/>
            </a:endParaRPr>
          </a:p>
          <a:p>
            <a:pPr marL="355600" marR="82550" indent="-342900" algn="just">
              <a:lnSpc>
                <a:spcPct val="9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surpassed by Extended Semantic </a:t>
            </a:r>
            <a:r>
              <a:rPr sz="3200" dirty="0">
                <a:latin typeface="Calibri"/>
                <a:cs typeface="Calibri"/>
              </a:rPr>
              <a:t>N/w  </a:t>
            </a:r>
            <a:r>
              <a:rPr sz="3200" spc="-10" dirty="0">
                <a:latin typeface="Calibri"/>
                <a:cs typeface="Calibri"/>
              </a:rPr>
              <a:t>(ESNet), that combines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advantages </a:t>
            </a:r>
            <a:r>
              <a:rPr sz="3200" spc="-5" dirty="0">
                <a:latin typeface="Calibri"/>
                <a:cs typeface="Calibri"/>
              </a:rPr>
              <a:t>of both  </a:t>
            </a:r>
            <a:r>
              <a:rPr sz="3200" dirty="0">
                <a:latin typeface="Calibri"/>
                <a:cs typeface="Calibri"/>
              </a:rPr>
              <a:t>Logic 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Semantic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ESNet can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15" dirty="0">
                <a:latin typeface="Calibri"/>
                <a:cs typeface="Calibri"/>
              </a:rPr>
              <a:t>interpreted </a:t>
            </a:r>
            <a:r>
              <a:rPr sz="3200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variant </a:t>
            </a:r>
            <a:r>
              <a:rPr sz="2800" spc="-30" dirty="0">
                <a:latin typeface="Calibri"/>
                <a:cs typeface="Calibri"/>
              </a:rPr>
              <a:t>syntax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clausal </a:t>
            </a:r>
            <a:r>
              <a:rPr sz="2800" spc="-25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logic,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spc="-20" dirty="0">
                <a:latin typeface="Calibri"/>
                <a:cs typeface="Calibri"/>
              </a:rPr>
              <a:t>expressive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predicate </a:t>
            </a:r>
            <a:r>
              <a:rPr sz="2800" spc="-5" dirty="0">
                <a:latin typeface="Calibri"/>
                <a:cs typeface="Calibri"/>
              </a:rPr>
              <a:t>logic  with </a:t>
            </a:r>
            <a:r>
              <a:rPr sz="2800" spc="-10" dirty="0">
                <a:latin typeface="Calibri"/>
                <a:cs typeface="Calibri"/>
              </a:rPr>
              <a:t>well-defined semantics, </a:t>
            </a:r>
            <a:r>
              <a:rPr sz="2800" spc="-20" dirty="0">
                <a:latin typeface="Calibri"/>
                <a:cs typeface="Calibri"/>
              </a:rPr>
              <a:t>inference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procedural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interpretation</a:t>
            </a:r>
            <a:endParaRPr sz="2800">
              <a:latin typeface="Calibri"/>
              <a:cs typeface="Calibri"/>
            </a:endParaRPr>
          </a:p>
          <a:p>
            <a:pPr marL="756285" marR="419100" lvl="1" indent="-287020">
              <a:lnSpc>
                <a:spcPct val="9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0" dirty="0">
                <a:latin typeface="Calibri"/>
                <a:cs typeface="Calibri"/>
              </a:rPr>
              <a:t>incorporates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advantages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using binary  </a:t>
            </a:r>
            <a:r>
              <a:rPr sz="2800" spc="-15" dirty="0">
                <a:latin typeface="Calibri"/>
                <a:cs typeface="Calibri"/>
              </a:rPr>
              <a:t>relation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10" dirty="0">
                <a:latin typeface="Calibri"/>
                <a:cs typeface="Calibri"/>
              </a:rPr>
              <a:t>semantic </a:t>
            </a:r>
            <a:r>
              <a:rPr sz="2800" spc="-5" dirty="0">
                <a:latin typeface="Calibri"/>
                <a:cs typeface="Calibri"/>
              </a:rPr>
              <a:t>n/w </a:t>
            </a:r>
            <a:r>
              <a:rPr sz="2800" spc="-15" dirty="0">
                <a:latin typeface="Calibri"/>
                <a:cs typeface="Calibri"/>
              </a:rPr>
              <a:t>rather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dirty="0">
                <a:latin typeface="Calibri"/>
                <a:cs typeface="Calibri"/>
              </a:rPr>
              <a:t>n-ary  </a:t>
            </a:r>
            <a:r>
              <a:rPr sz="2800" spc="-15" dirty="0">
                <a:latin typeface="Calibri"/>
                <a:cs typeface="Calibri"/>
              </a:rPr>
              <a:t>relations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6200"/>
            <a:ext cx="8915400" cy="664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73" y="461899"/>
            <a:ext cx="4321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3.1 </a:t>
            </a:r>
            <a:r>
              <a:rPr sz="4400" spc="-20" dirty="0"/>
              <a:t>Inference</a:t>
            </a:r>
            <a:r>
              <a:rPr sz="4400" spc="-50" dirty="0"/>
              <a:t> </a:t>
            </a:r>
            <a:r>
              <a:rPr sz="4400" spc="-5" dirty="0"/>
              <a:t>rules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7494270" cy="19824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Some of the </a:t>
            </a:r>
            <a:r>
              <a:rPr sz="3200" dirty="0">
                <a:latin typeface="Calibri"/>
                <a:cs typeface="Calibri"/>
              </a:rPr>
              <a:t>rules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endParaRPr sz="32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representation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every  </a:t>
            </a:r>
            <a:r>
              <a:rPr sz="2800" spc="-5" dirty="0">
                <a:latin typeface="Calibri"/>
                <a:cs typeface="Calibri"/>
              </a:rPr>
              <a:t>action of giving,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5" dirty="0">
                <a:latin typeface="Calibri"/>
                <a:cs typeface="Calibri"/>
              </a:rPr>
              <a:t>is an action of </a:t>
            </a:r>
            <a:r>
              <a:rPr sz="2800" spc="-10" dirty="0">
                <a:latin typeface="Calibri"/>
                <a:cs typeface="Calibri"/>
              </a:rPr>
              <a:t>taking </a:t>
            </a:r>
            <a:r>
              <a:rPr sz="2800" spc="-5" dirty="0">
                <a:latin typeface="Calibri"/>
                <a:cs typeface="Calibri"/>
              </a:rPr>
              <a:t>in  clausal logic </a:t>
            </a:r>
            <a:r>
              <a:rPr sz="2800" b="1" i="1" spc="-5" dirty="0">
                <a:latin typeface="Calibri"/>
                <a:cs typeface="Calibri"/>
              </a:rPr>
              <a:t>action(f(x), </a:t>
            </a:r>
            <a:r>
              <a:rPr sz="2800" b="1" i="1" spc="-15" dirty="0">
                <a:latin typeface="Calibri"/>
                <a:cs typeface="Calibri"/>
              </a:rPr>
              <a:t>take)&lt;-action(x,</a:t>
            </a:r>
            <a:r>
              <a:rPr sz="2800" b="1" i="1" spc="13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give)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7865" y="6477914"/>
            <a:ext cx="4587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4431665" algn="l"/>
              </a:tabLst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K. Rao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VVIT	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581400"/>
            <a:ext cx="8229600" cy="313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67613"/>
            <a:ext cx="7483475" cy="1748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10" dirty="0">
                <a:latin typeface="Calibri"/>
                <a:cs typeface="Calibri"/>
              </a:rPr>
              <a:t>rule that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actor </a:t>
            </a:r>
            <a:r>
              <a:rPr sz="2800" spc="-15" dirty="0">
                <a:latin typeface="Calibri"/>
                <a:cs typeface="Calibri"/>
              </a:rPr>
              <a:t>performs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taking  </a:t>
            </a:r>
            <a:r>
              <a:rPr sz="2800" spc="-5" dirty="0">
                <a:latin typeface="Calibri"/>
                <a:cs typeface="Calibri"/>
              </a:rPr>
              <a:t>action is also the </a:t>
            </a:r>
            <a:r>
              <a:rPr sz="2800" spc="-15" dirty="0">
                <a:latin typeface="Calibri"/>
                <a:cs typeface="Calibri"/>
              </a:rPr>
              <a:t>recipient </a:t>
            </a:r>
            <a:r>
              <a:rPr sz="2800" spc="-5" dirty="0">
                <a:latin typeface="Calibri"/>
                <a:cs typeface="Calibri"/>
              </a:rPr>
              <a:t>of this action and </a:t>
            </a:r>
            <a:r>
              <a:rPr sz="2800" spc="-10" dirty="0">
                <a:latin typeface="Calibri"/>
                <a:cs typeface="Calibri"/>
              </a:rPr>
              <a:t>can  </a:t>
            </a:r>
            <a:r>
              <a:rPr sz="2800" spc="-5" dirty="0">
                <a:latin typeface="Calibri"/>
                <a:cs typeface="Calibri"/>
              </a:rPr>
              <a:t>be easily </a:t>
            </a:r>
            <a:r>
              <a:rPr sz="2800" spc="-20" dirty="0">
                <a:latin typeface="Calibri"/>
                <a:cs typeface="Calibri"/>
              </a:rPr>
              <a:t>represented </a:t>
            </a:r>
            <a:r>
              <a:rPr sz="2800" spc="-5" dirty="0">
                <a:latin typeface="Calibri"/>
                <a:cs typeface="Calibri"/>
              </a:rPr>
              <a:t>in clausal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alibri"/>
                <a:cs typeface="Calibri"/>
              </a:rPr>
              <a:t>Recipient(E,X)&lt;- </a:t>
            </a:r>
            <a:r>
              <a:rPr sz="2400" dirty="0">
                <a:latin typeface="Calibri"/>
                <a:cs typeface="Calibri"/>
              </a:rPr>
              <a:t>action(E, </a:t>
            </a:r>
            <a:r>
              <a:rPr sz="2400" spc="-15" dirty="0">
                <a:latin typeface="Calibri"/>
                <a:cs typeface="Calibri"/>
              </a:rPr>
              <a:t>take), </a:t>
            </a:r>
            <a:r>
              <a:rPr sz="2400" spc="-5" dirty="0">
                <a:latin typeface="Calibri"/>
                <a:cs typeface="Calibri"/>
              </a:rPr>
              <a:t>actor </a:t>
            </a:r>
            <a:r>
              <a:rPr sz="2400" dirty="0">
                <a:latin typeface="Calibri"/>
                <a:cs typeface="Calibri"/>
              </a:rPr>
              <a:t>(E,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2514600"/>
            <a:ext cx="8229600" cy="398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1574"/>
            <a:ext cx="7752080" cy="266509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5600" marR="5080" indent="-355600">
              <a:lnSpc>
                <a:spcPct val="119000"/>
              </a:lnSpc>
              <a:spcBef>
                <a:spcPts val="1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spc="-15" dirty="0">
                <a:latin typeface="Calibri"/>
                <a:cs typeface="Calibri"/>
              </a:rPr>
              <a:t>Represent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dirty="0">
                <a:latin typeface="Calibri"/>
                <a:cs typeface="Calibri"/>
              </a:rPr>
              <a:t>clauses in </a:t>
            </a:r>
            <a:r>
              <a:rPr sz="3200" spc="-15" dirty="0">
                <a:latin typeface="Calibri"/>
                <a:cs typeface="Calibri"/>
              </a:rPr>
              <a:t>ESNet  </a:t>
            </a:r>
            <a:r>
              <a:rPr sz="2800" spc="-15" dirty="0">
                <a:latin typeface="Calibri"/>
                <a:cs typeface="Calibri"/>
              </a:rPr>
              <a:t>Recipient </a:t>
            </a:r>
            <a:r>
              <a:rPr sz="2800" spc="-5" dirty="0">
                <a:latin typeface="Calibri"/>
                <a:cs typeface="Calibri"/>
              </a:rPr>
              <a:t>(E, X) </a:t>
            </a:r>
            <a:r>
              <a:rPr sz="2800" dirty="0">
                <a:latin typeface="Calibri"/>
                <a:cs typeface="Calibri"/>
              </a:rPr>
              <a:t>&lt;- </a:t>
            </a:r>
            <a:r>
              <a:rPr sz="2800" spc="-5" dirty="0">
                <a:latin typeface="Calibri"/>
                <a:cs typeface="Calibri"/>
              </a:rPr>
              <a:t>action (E, </a:t>
            </a:r>
            <a:r>
              <a:rPr sz="2800" spc="-25" dirty="0">
                <a:latin typeface="Calibri"/>
                <a:cs typeface="Calibri"/>
              </a:rPr>
              <a:t>take), </a:t>
            </a:r>
            <a:r>
              <a:rPr sz="2800" spc="-10" dirty="0">
                <a:latin typeface="Calibri"/>
                <a:cs typeface="Calibri"/>
              </a:rPr>
              <a:t>actor(E, X)  </a:t>
            </a:r>
            <a:r>
              <a:rPr sz="2800" spc="-5" dirty="0">
                <a:latin typeface="Calibri"/>
                <a:cs typeface="Calibri"/>
              </a:rPr>
              <a:t>Object(e,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apple)</a:t>
            </a:r>
            <a:endParaRPr sz="2800">
              <a:latin typeface="Calibri"/>
              <a:cs typeface="Calibri"/>
            </a:endParaRPr>
          </a:p>
          <a:p>
            <a:pPr marL="469900" marR="508635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Action (e, </a:t>
            </a:r>
            <a:r>
              <a:rPr sz="2800" spc="-30" dirty="0">
                <a:latin typeface="Calibri"/>
                <a:cs typeface="Calibri"/>
              </a:rPr>
              <a:t>take)  </a:t>
            </a:r>
            <a:r>
              <a:rPr sz="2800" spc="-10" dirty="0">
                <a:latin typeface="Calibri"/>
                <a:cs typeface="Calibri"/>
              </a:rPr>
              <a:t>Actor </a:t>
            </a:r>
            <a:r>
              <a:rPr sz="2800" spc="-5" dirty="0">
                <a:latin typeface="Calibri"/>
                <a:cs typeface="Calibri"/>
              </a:rPr>
              <a:t>(e,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John)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7865" y="6477914"/>
            <a:ext cx="4587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4431665" algn="l"/>
              </a:tabLst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K. Rao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VVIT	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048000"/>
            <a:ext cx="8763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38455"/>
            <a:ext cx="7350759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hierarchy </a:t>
            </a:r>
            <a:r>
              <a:rPr sz="2800" spc="-10" dirty="0">
                <a:latin typeface="Calibri"/>
                <a:cs typeface="Calibri"/>
              </a:rPr>
              <a:t>links </a:t>
            </a:r>
            <a:r>
              <a:rPr sz="2800" b="1" i="1" spc="-5" dirty="0">
                <a:latin typeface="Calibri"/>
                <a:cs typeface="Calibri"/>
              </a:rPr>
              <a:t>isa, </a:t>
            </a:r>
            <a:r>
              <a:rPr sz="2800" b="1" i="1" spc="-10" dirty="0">
                <a:latin typeface="Calibri"/>
                <a:cs typeface="Calibri"/>
              </a:rPr>
              <a:t>inst </a:t>
            </a:r>
            <a:r>
              <a:rPr sz="2800" b="1" i="1" spc="-5" dirty="0">
                <a:latin typeface="Calibri"/>
                <a:cs typeface="Calibri"/>
              </a:rPr>
              <a:t>and part_of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b="1" i="1" spc="-5" dirty="0">
                <a:latin typeface="Calibri"/>
                <a:cs typeface="Calibri"/>
              </a:rPr>
              <a:t>prop</a:t>
            </a:r>
            <a:r>
              <a:rPr sz="2800" spc="-5" dirty="0">
                <a:latin typeface="Calibri"/>
                <a:cs typeface="Calibri"/>
              </a:rPr>
              <a:t>) 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available </a:t>
            </a:r>
            <a:r>
              <a:rPr sz="2800" spc="-10" dirty="0">
                <a:latin typeface="Calibri"/>
                <a:cs typeface="Calibri"/>
              </a:rPr>
              <a:t>in semantic n/ws </a:t>
            </a:r>
            <a:r>
              <a:rPr sz="2800" spc="-5" dirty="0">
                <a:latin typeface="Calibri"/>
                <a:cs typeface="Calibri"/>
              </a:rPr>
              <a:t>also as </a:t>
            </a:r>
            <a:r>
              <a:rPr sz="2800" spc="-10" dirty="0">
                <a:latin typeface="Calibri"/>
                <a:cs typeface="Calibri"/>
              </a:rPr>
              <a:t>special  cases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ESNet</a:t>
            </a:r>
            <a:endParaRPr sz="2800">
              <a:latin typeface="Calibri"/>
              <a:cs typeface="Calibri"/>
            </a:endParaRPr>
          </a:p>
          <a:p>
            <a:pPr marL="299085" marR="146050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Here </a:t>
            </a:r>
            <a:r>
              <a:rPr sz="2800" spc="-5" dirty="0">
                <a:latin typeface="Calibri"/>
                <a:cs typeface="Calibri"/>
              </a:rPr>
              <a:t>P </a:t>
            </a:r>
            <a:r>
              <a:rPr sz="2800" spc="-10" dirty="0">
                <a:latin typeface="Calibri"/>
                <a:cs typeface="Calibri"/>
              </a:rPr>
              <a:t>part_of </a:t>
            </a:r>
            <a:r>
              <a:rPr sz="2800" spc="-5" dirty="0">
                <a:latin typeface="Calibri"/>
                <a:cs typeface="Calibri"/>
              </a:rPr>
              <a:t>X is </a:t>
            </a:r>
            <a:r>
              <a:rPr sz="2800" spc="-10" dirty="0">
                <a:latin typeface="Calibri"/>
                <a:cs typeface="Calibri"/>
              </a:rPr>
              <a:t>conclusion </a:t>
            </a:r>
            <a:r>
              <a:rPr sz="2800" spc="-5" dirty="0">
                <a:latin typeface="Calibri"/>
                <a:cs typeface="Calibri"/>
              </a:rPr>
              <a:t>and P </a:t>
            </a:r>
            <a:r>
              <a:rPr sz="2800" spc="-10" dirty="0">
                <a:latin typeface="Calibri"/>
                <a:cs typeface="Calibri"/>
              </a:rPr>
              <a:t>part_of </a:t>
            </a:r>
            <a:r>
              <a:rPr sz="2800" spc="-5" dirty="0">
                <a:latin typeface="Calibri"/>
                <a:cs typeface="Calibri"/>
              </a:rPr>
              <a:t>Y </a:t>
            </a:r>
            <a:r>
              <a:rPr sz="2800" spc="-10" dirty="0">
                <a:latin typeface="Calibri"/>
                <a:cs typeface="Calibri"/>
              </a:rPr>
              <a:t>is  condition, </a:t>
            </a:r>
            <a:r>
              <a:rPr sz="2800" spc="-15" dirty="0">
                <a:latin typeface="Calibri"/>
                <a:cs typeface="Calibri"/>
              </a:rPr>
              <a:t>where </a:t>
            </a:r>
            <a:r>
              <a:rPr sz="2800" spc="-5" dirty="0">
                <a:latin typeface="Calibri"/>
                <a:cs typeface="Calibri"/>
              </a:rPr>
              <a:t>Y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linked </a:t>
            </a:r>
            <a:r>
              <a:rPr sz="2800" spc="-5" dirty="0">
                <a:latin typeface="Calibri"/>
                <a:cs typeface="Calibri"/>
              </a:rPr>
              <a:t>with X via isa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7865" y="6477914"/>
            <a:ext cx="4587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4431665" algn="l"/>
              </a:tabLst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K. Rao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VVIT	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124200"/>
            <a:ext cx="8001000" cy="346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694982" cy="417450"/>
          </a:xfrm>
        </p:spPr>
        <p:txBody>
          <a:bodyPr/>
          <a:lstStyle/>
          <a:p>
            <a:r>
              <a:rPr lang="en-IN" b="0" dirty="0" smtClean="0"/>
              <a:t>Types of Intelligence</a:t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989" y="838201"/>
            <a:ext cx="8034020" cy="4939814"/>
          </a:xfrm>
        </p:spPr>
        <p:txBody>
          <a:bodyPr/>
          <a:lstStyle/>
          <a:p>
            <a:pPr algn="just"/>
            <a:r>
              <a:rPr lang="en-IN" b="1" dirty="0" smtClean="0"/>
              <a:t>Linguistic </a:t>
            </a:r>
            <a:r>
              <a:rPr lang="en-IN" sz="2400" b="1" dirty="0" smtClean="0"/>
              <a:t>Intelligence - </a:t>
            </a:r>
            <a:r>
              <a:rPr lang="en-IN" sz="2400" dirty="0" smtClean="0"/>
              <a:t>greater ability to express themselves well both verbally and in writing</a:t>
            </a:r>
          </a:p>
          <a:p>
            <a:pPr algn="just"/>
            <a:r>
              <a:rPr lang="en-IN" sz="2400" b="1" dirty="0" smtClean="0"/>
              <a:t>Logic Intelligence - </a:t>
            </a:r>
            <a:r>
              <a:rPr lang="en-IN" sz="2400" dirty="0" smtClean="0"/>
              <a:t>the ability to manage Math and logic with ease</a:t>
            </a:r>
          </a:p>
          <a:p>
            <a:pPr algn="just"/>
            <a:r>
              <a:rPr lang="en-IN" sz="2400" b="1" dirty="0" smtClean="0"/>
              <a:t>Kinaesthetic Intelligence - </a:t>
            </a:r>
            <a:r>
              <a:rPr lang="en-IN" sz="2400" dirty="0" smtClean="0"/>
              <a:t>great sense of space, distance, depth and size. relates to the ease of bodily expression</a:t>
            </a:r>
          </a:p>
          <a:p>
            <a:pPr algn="just"/>
            <a:r>
              <a:rPr lang="en-IN" sz="2400" b="1" dirty="0" smtClean="0"/>
              <a:t>Spatial Intelligence - </a:t>
            </a:r>
            <a:r>
              <a:rPr lang="en-IN" sz="2400" dirty="0" smtClean="0"/>
              <a:t>ability to create, imagine and draw 2D and 3D images</a:t>
            </a:r>
          </a:p>
          <a:p>
            <a:pPr algn="just"/>
            <a:r>
              <a:rPr lang="en-IN" sz="2400" b="1" dirty="0" smtClean="0"/>
              <a:t>Musical Intelligence - </a:t>
            </a:r>
            <a:r>
              <a:rPr lang="en-IN" sz="2400" dirty="0" smtClean="0"/>
              <a:t>ability to listen to sound and music and identify different patterns and notes with ease</a:t>
            </a:r>
          </a:p>
          <a:p>
            <a:pPr algn="just"/>
            <a:r>
              <a:rPr lang="en-IN" sz="2400" b="1" dirty="0" smtClean="0"/>
              <a:t>Interpersonal Intelligence - </a:t>
            </a:r>
            <a:r>
              <a:rPr lang="en-IN" sz="2400" dirty="0" smtClean="0"/>
              <a:t>people with a great sense of responsibility towards others. </a:t>
            </a:r>
            <a:r>
              <a:rPr lang="en-IN" sz="2400" smtClean="0"/>
              <a:t>Influence </a:t>
            </a:r>
            <a:r>
              <a:rPr lang="en-IN" sz="2400" dirty="0" smtClean="0"/>
              <a:t>people</a:t>
            </a:r>
          </a:p>
          <a:p>
            <a:pPr algn="just"/>
            <a:r>
              <a:rPr lang="en-IN" sz="2400" b="1" dirty="0" smtClean="0"/>
              <a:t>Intrapersonal Intelligence - </a:t>
            </a:r>
            <a:r>
              <a:rPr lang="en-IN" sz="2400" dirty="0" smtClean="0"/>
              <a:t>deeply connected with themselves.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176" y="461899"/>
            <a:ext cx="5551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3.2 </a:t>
            </a:r>
            <a:r>
              <a:rPr sz="4400" spc="-5" dirty="0"/>
              <a:t>Deduction </a:t>
            </a:r>
            <a:r>
              <a:rPr sz="4400" dirty="0"/>
              <a:t>in</a:t>
            </a:r>
            <a:r>
              <a:rPr sz="4400" spc="-50" dirty="0"/>
              <a:t> </a:t>
            </a:r>
            <a:r>
              <a:rPr sz="4400" spc="-15" dirty="0"/>
              <a:t>ESNets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7447915" cy="4986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logic </a:t>
            </a:r>
            <a:r>
              <a:rPr sz="3200" spc="-15" dirty="0">
                <a:latin typeface="Calibri"/>
                <a:cs typeface="Calibri"/>
              </a:rPr>
              <a:t>there are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types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mechanisms</a:t>
            </a:r>
            <a:endParaRPr sz="3200">
              <a:latin typeface="Calibri"/>
              <a:cs typeface="Calibri"/>
            </a:endParaRPr>
          </a:p>
          <a:p>
            <a:pPr marL="927100" marR="818515" lvl="1" indent="-457200">
              <a:lnSpc>
                <a:spcPct val="170100"/>
              </a:lnSpc>
              <a:spcBef>
                <a:spcPts val="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Forward </a:t>
            </a:r>
            <a:r>
              <a:rPr sz="2800" spc="-10" dirty="0">
                <a:latin typeface="Calibri"/>
                <a:cs typeface="Calibri"/>
              </a:rPr>
              <a:t>reasoning </a:t>
            </a: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5" dirty="0">
                <a:latin typeface="Calibri"/>
                <a:cs typeface="Calibri"/>
              </a:rPr>
              <a:t>mechanism  (also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5" dirty="0">
                <a:latin typeface="Calibri"/>
                <a:cs typeface="Calibri"/>
              </a:rPr>
              <a:t>bottom-up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approach)</a:t>
            </a:r>
            <a:endParaRPr sz="2800">
              <a:latin typeface="Calibri"/>
              <a:cs typeface="Calibri"/>
            </a:endParaRPr>
          </a:p>
          <a:p>
            <a:pPr marL="927100" marR="614680" lvl="1" indent="-457200">
              <a:lnSpc>
                <a:spcPts val="571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Backward reasoning </a:t>
            </a: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5" dirty="0">
                <a:latin typeface="Calibri"/>
                <a:cs typeface="Calibri"/>
              </a:rPr>
              <a:t>mechanism  (also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5" dirty="0">
                <a:latin typeface="Calibri"/>
                <a:cs typeface="Calibri"/>
              </a:rPr>
              <a:t>top-down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approach)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471" rIns="0" bIns="0" rtlCol="0">
            <a:spAutoFit/>
          </a:bodyPr>
          <a:lstStyle/>
          <a:p>
            <a:pPr marL="2089150" marR="5080" indent="-18796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F2F9F"/>
                </a:solidFill>
                <a:latin typeface="Arial"/>
                <a:cs typeface="Arial"/>
              </a:rPr>
              <a:t>Forward reasoning inference  mechanism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929245" cy="3863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Given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ESNet, </a:t>
            </a:r>
            <a:r>
              <a:rPr sz="3200" dirty="0">
                <a:latin typeface="Calibri"/>
                <a:cs typeface="Calibri"/>
              </a:rPr>
              <a:t>apply the 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10" dirty="0">
                <a:latin typeface="Calibri"/>
                <a:cs typeface="Calibri"/>
              </a:rPr>
              <a:t>reduction 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dirty="0">
                <a:latin typeface="Calibri"/>
                <a:cs typeface="Calibri"/>
              </a:rPr>
              <a:t>Modus </a:t>
            </a:r>
            <a:r>
              <a:rPr sz="3200" spc="-15" dirty="0">
                <a:latin typeface="Calibri"/>
                <a:cs typeface="Calibri"/>
              </a:rPr>
              <a:t>Ponen </a:t>
            </a:r>
            <a:r>
              <a:rPr sz="3200" dirty="0">
                <a:latin typeface="Calibri"/>
                <a:cs typeface="Calibri"/>
              </a:rPr>
              <a:t>rule </a:t>
            </a:r>
            <a:r>
              <a:rPr sz="3200" spc="-5" dirty="0">
                <a:latin typeface="Calibri"/>
                <a:cs typeface="Calibri"/>
              </a:rPr>
              <a:t>of logic (i.e., </a:t>
            </a:r>
            <a:r>
              <a:rPr sz="3200" spc="-10" dirty="0">
                <a:latin typeface="Calibri"/>
                <a:cs typeface="Calibri"/>
              </a:rPr>
              <a:t>given  </a:t>
            </a:r>
            <a:r>
              <a:rPr sz="3200" b="1" i="1" dirty="0">
                <a:latin typeface="Calibri"/>
                <a:cs typeface="Calibri"/>
              </a:rPr>
              <a:t>(A&lt;-B) and </a:t>
            </a:r>
            <a:r>
              <a:rPr sz="3200" b="1" i="1" spc="-15" dirty="0">
                <a:latin typeface="Calibri"/>
                <a:cs typeface="Calibri"/>
              </a:rPr>
              <a:t>B, </a:t>
            </a:r>
            <a:r>
              <a:rPr sz="3200" b="1" i="1" dirty="0">
                <a:latin typeface="Calibri"/>
                <a:cs typeface="Calibri"/>
              </a:rPr>
              <a:t>then </a:t>
            </a:r>
            <a:r>
              <a:rPr sz="3200" b="1" i="1" spc="-5" dirty="0">
                <a:latin typeface="Calibri"/>
                <a:cs typeface="Calibri"/>
              </a:rPr>
              <a:t>conclude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i="1" spc="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marR="2120265" indent="-355600">
              <a:lnSpc>
                <a:spcPct val="12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b="1" i="1" dirty="0">
                <a:latin typeface="Calibri"/>
                <a:cs typeface="Calibri"/>
              </a:rPr>
              <a:t>isa(X, </a:t>
            </a:r>
            <a:r>
              <a:rPr sz="3200" b="1" i="1" spc="-5" dirty="0">
                <a:latin typeface="Calibri"/>
                <a:cs typeface="Calibri"/>
              </a:rPr>
              <a:t>human) </a:t>
            </a:r>
            <a:r>
              <a:rPr sz="3200" b="1" i="1" dirty="0">
                <a:latin typeface="Calibri"/>
                <a:cs typeface="Calibri"/>
              </a:rPr>
              <a:t>&lt;- isa(X, man)  isa (John,</a:t>
            </a:r>
            <a:r>
              <a:rPr sz="3200" b="1" i="1" spc="-1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man)</a:t>
            </a:r>
            <a:endParaRPr sz="3200">
              <a:latin typeface="Calibri"/>
              <a:cs typeface="Calibri"/>
            </a:endParaRPr>
          </a:p>
          <a:p>
            <a:pPr marL="355600" marR="1449070" indent="-3562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5" dirty="0">
                <a:latin typeface="Calibri"/>
                <a:cs typeface="Calibri"/>
              </a:rPr>
              <a:t>Using </a:t>
            </a:r>
            <a:r>
              <a:rPr sz="3600" dirty="0">
                <a:latin typeface="Calibri"/>
                <a:cs typeface="Calibri"/>
              </a:rPr>
              <a:t>Modus </a:t>
            </a:r>
            <a:r>
              <a:rPr sz="3600" spc="-20" dirty="0">
                <a:latin typeface="Calibri"/>
                <a:cs typeface="Calibri"/>
              </a:rPr>
              <a:t>Ponen </a:t>
            </a:r>
            <a:r>
              <a:rPr sz="3600" dirty="0">
                <a:latin typeface="Calibri"/>
                <a:cs typeface="Calibri"/>
              </a:rPr>
              <a:t>rule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logic,</a:t>
            </a:r>
            <a:endParaRPr sz="3600">
              <a:latin typeface="Calibri"/>
              <a:cs typeface="Calibri"/>
            </a:endParaRPr>
          </a:p>
          <a:p>
            <a:pPr marR="1487805" algn="ctr">
              <a:lnSpc>
                <a:spcPct val="100000"/>
              </a:lnSpc>
            </a:pPr>
            <a:r>
              <a:rPr sz="3600" b="1" i="1" spc="-5" dirty="0">
                <a:latin typeface="Calibri"/>
                <a:cs typeface="Calibri"/>
              </a:rPr>
              <a:t>isa(John, </a:t>
            </a:r>
            <a:r>
              <a:rPr sz="3600" b="1" i="1" spc="-10" dirty="0">
                <a:latin typeface="Calibri"/>
                <a:cs typeface="Calibri"/>
              </a:rPr>
              <a:t>human) </a:t>
            </a:r>
            <a:r>
              <a:rPr sz="3600" spc="-10" dirty="0">
                <a:latin typeface="Calibri"/>
                <a:cs typeface="Calibri"/>
              </a:rPr>
              <a:t>become </a:t>
            </a:r>
            <a:r>
              <a:rPr sz="3600" dirty="0">
                <a:latin typeface="Calibri"/>
                <a:cs typeface="Calibri"/>
              </a:rPr>
              <a:t>true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939" y="883223"/>
          <a:ext cx="8878570" cy="552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/>
                <a:gridCol w="4379595"/>
              </a:tblGrid>
              <a:tr h="1454825">
                <a:tc>
                  <a:txBody>
                    <a:bodyPr/>
                    <a:lstStyle/>
                    <a:p>
                      <a:pPr marL="1146810">
                        <a:lnSpc>
                          <a:spcPts val="2810"/>
                        </a:lnSpc>
                      </a:pPr>
                      <a:r>
                        <a:rPr sz="2450" b="1" spc="-190" dirty="0">
                          <a:latin typeface="Times New Roman"/>
                          <a:cs typeface="Times New Roman"/>
                        </a:rPr>
                        <a:t>Given </a:t>
                      </a:r>
                      <a:r>
                        <a:rPr sz="2450" b="1" spc="-14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2450" b="1" spc="-15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5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b="1" spc="-160" dirty="0">
                          <a:latin typeface="Times New Roman"/>
                          <a:cs typeface="Times New Roman"/>
                        </a:rPr>
                        <a:t>clauses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19380" marR="1177290">
                        <a:lnSpc>
                          <a:spcPts val="2840"/>
                        </a:lnSpc>
                      </a:pPr>
                      <a:r>
                        <a:rPr sz="2450" spc="-155" dirty="0">
                          <a:latin typeface="Times New Roman"/>
                          <a:cs typeface="Times New Roman"/>
                        </a:rPr>
                        <a:t>Isa(X, </a:t>
                      </a:r>
                      <a:r>
                        <a:rPr sz="2450" spc="-185" dirty="0">
                          <a:latin typeface="Times New Roman"/>
                          <a:cs typeface="Times New Roman"/>
                        </a:rPr>
                        <a:t>human) </a:t>
                      </a:r>
                      <a:r>
                        <a:rPr sz="2450" spc="-355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450" spc="-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155" dirty="0">
                          <a:latin typeface="Times New Roman"/>
                          <a:cs typeface="Times New Roman"/>
                        </a:rPr>
                        <a:t>Isa(X, </a:t>
                      </a:r>
                      <a:r>
                        <a:rPr sz="2450" spc="-190" dirty="0">
                          <a:latin typeface="Times New Roman"/>
                          <a:cs typeface="Times New Roman"/>
                        </a:rPr>
                        <a:t>man)  </a:t>
                      </a:r>
                      <a:r>
                        <a:rPr sz="2450" spc="-145" dirty="0">
                          <a:latin typeface="Times New Roman"/>
                          <a:cs typeface="Times New Roman"/>
                        </a:rPr>
                        <a:t>Isa(john,</a:t>
                      </a:r>
                      <a:r>
                        <a:rPr sz="24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170" dirty="0">
                          <a:latin typeface="Times New Roman"/>
                          <a:cs typeface="Times New Roman"/>
                        </a:rPr>
                        <a:t>man).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</a:pPr>
                      <a:r>
                        <a:rPr sz="2450" b="1" spc="-165" dirty="0">
                          <a:latin typeface="Times New Roman"/>
                          <a:cs typeface="Times New Roman"/>
                        </a:rPr>
                        <a:t>Inferencing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450" spc="-145" dirty="0">
                          <a:latin typeface="Times New Roman"/>
                          <a:cs typeface="Times New Roman"/>
                        </a:rPr>
                        <a:t>Isa(john,</a:t>
                      </a:r>
                      <a:r>
                        <a:rPr sz="245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185" dirty="0">
                          <a:latin typeface="Times New Roman"/>
                          <a:cs typeface="Times New Roman"/>
                        </a:rPr>
                        <a:t>human)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0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16915">
                        <a:lnSpc>
                          <a:spcPts val="2660"/>
                        </a:lnSpc>
                      </a:pPr>
                      <a:r>
                        <a:rPr sz="2250" spc="-190" dirty="0">
                          <a:latin typeface="Times New Roman"/>
                          <a:cs typeface="Times New Roman"/>
                        </a:rPr>
                        <a:t>human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786765" algn="ctr">
                        <a:lnSpc>
                          <a:spcPts val="2660"/>
                        </a:lnSpc>
                      </a:pPr>
                      <a:r>
                        <a:rPr sz="2250" spc="-140" dirty="0">
                          <a:latin typeface="Times New Roman"/>
                          <a:cs typeface="Times New Roman"/>
                        </a:rPr>
                        <a:t>Isa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R="402590" algn="ctr">
                        <a:lnSpc>
                          <a:spcPts val="2660"/>
                        </a:lnSpc>
                      </a:pPr>
                      <a:r>
                        <a:rPr sz="22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688590">
                        <a:lnSpc>
                          <a:spcPts val="2660"/>
                        </a:lnSpc>
                      </a:pPr>
                      <a:r>
                        <a:rPr sz="2250" spc="-140" dirty="0">
                          <a:latin typeface="Times New Roman"/>
                          <a:cs typeface="Times New Roman"/>
                        </a:rPr>
                        <a:t>Isa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733040">
                        <a:lnSpc>
                          <a:spcPct val="100000"/>
                        </a:lnSpc>
                      </a:pPr>
                      <a:r>
                        <a:rPr sz="2250" spc="-200" dirty="0">
                          <a:latin typeface="Times New Roman"/>
                          <a:cs typeface="Times New Roman"/>
                        </a:rPr>
                        <a:t>man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5669">
                        <a:lnSpc>
                          <a:spcPct val="100000"/>
                        </a:lnSpc>
                        <a:tabLst>
                          <a:tab pos="1772920" algn="l"/>
                        </a:tabLst>
                      </a:pPr>
                      <a:r>
                        <a:rPr sz="2250" spc="-145" dirty="0">
                          <a:latin typeface="Times New Roman"/>
                          <a:cs typeface="Times New Roman"/>
                        </a:rPr>
                        <a:t>john	</a:t>
                      </a:r>
                      <a:r>
                        <a:rPr sz="2250" spc="-140" dirty="0">
                          <a:latin typeface="Times New Roman"/>
                          <a:cs typeface="Times New Roman"/>
                        </a:rPr>
                        <a:t>Isa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5669">
                        <a:lnSpc>
                          <a:spcPct val="100000"/>
                        </a:lnSpc>
                        <a:tabLst>
                          <a:tab pos="1711960" algn="l"/>
                        </a:tabLst>
                      </a:pPr>
                      <a:r>
                        <a:rPr sz="2250" spc="-165" dirty="0">
                          <a:latin typeface="Times New Roman"/>
                          <a:cs typeface="Times New Roman"/>
                        </a:rPr>
                        <a:t>Here	</a:t>
                      </a:r>
                      <a:r>
                        <a:rPr sz="2250" spc="-240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250" spc="-12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250" spc="-170" dirty="0">
                          <a:latin typeface="Times New Roman"/>
                          <a:cs typeface="Times New Roman"/>
                        </a:rPr>
                        <a:t>bound </a:t>
                      </a:r>
                      <a:r>
                        <a:rPr sz="2250" spc="-1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25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15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16915">
                        <a:lnSpc>
                          <a:spcPct val="100000"/>
                        </a:lnSpc>
                      </a:pPr>
                      <a:r>
                        <a:rPr sz="2250" spc="-190" dirty="0">
                          <a:latin typeface="Times New Roman"/>
                          <a:cs typeface="Times New Roman"/>
                        </a:rPr>
                        <a:t>human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334135" marR="2602230" indent="8255">
                        <a:lnSpc>
                          <a:spcPts val="7820"/>
                        </a:lnSpc>
                        <a:spcBef>
                          <a:spcPts val="1095"/>
                        </a:spcBef>
                      </a:pPr>
                      <a:r>
                        <a:rPr sz="2250" spc="-140" dirty="0">
                          <a:latin typeface="Times New Roman"/>
                          <a:cs typeface="Times New Roman"/>
                        </a:rPr>
                        <a:t>Isa  </a:t>
                      </a:r>
                      <a:r>
                        <a:rPr sz="2250" spc="2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250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01949" y="3034380"/>
            <a:ext cx="467359" cy="648335"/>
          </a:xfrm>
          <a:custGeom>
            <a:avLst/>
            <a:gdLst/>
            <a:ahLst/>
            <a:cxnLst/>
            <a:rect l="l" t="t" r="r" b="b"/>
            <a:pathLst>
              <a:path w="467360" h="648335">
                <a:moveTo>
                  <a:pt x="115049" y="115976"/>
                </a:moveTo>
                <a:lnTo>
                  <a:pt x="76953" y="153852"/>
                </a:lnTo>
                <a:lnTo>
                  <a:pt x="428735" y="648272"/>
                </a:lnTo>
                <a:lnTo>
                  <a:pt x="466812" y="610399"/>
                </a:lnTo>
                <a:lnTo>
                  <a:pt x="115049" y="115976"/>
                </a:lnTo>
                <a:close/>
              </a:path>
              <a:path w="467360" h="648335">
                <a:moveTo>
                  <a:pt x="0" y="0"/>
                </a:moveTo>
                <a:lnTo>
                  <a:pt x="38873" y="191713"/>
                </a:lnTo>
                <a:lnTo>
                  <a:pt x="76953" y="153852"/>
                </a:lnTo>
                <a:lnTo>
                  <a:pt x="60963" y="131378"/>
                </a:lnTo>
                <a:lnTo>
                  <a:pt x="99063" y="93505"/>
                </a:lnTo>
                <a:lnTo>
                  <a:pt x="137650" y="93505"/>
                </a:lnTo>
                <a:lnTo>
                  <a:pt x="153149" y="78095"/>
                </a:lnTo>
                <a:lnTo>
                  <a:pt x="0" y="0"/>
                </a:lnTo>
                <a:close/>
              </a:path>
              <a:path w="467360" h="648335">
                <a:moveTo>
                  <a:pt x="99063" y="93505"/>
                </a:moveTo>
                <a:lnTo>
                  <a:pt x="60963" y="131378"/>
                </a:lnTo>
                <a:lnTo>
                  <a:pt x="76953" y="153852"/>
                </a:lnTo>
                <a:lnTo>
                  <a:pt x="115049" y="115976"/>
                </a:lnTo>
                <a:lnTo>
                  <a:pt x="99063" y="93505"/>
                </a:lnTo>
                <a:close/>
              </a:path>
              <a:path w="467360" h="648335">
                <a:moveTo>
                  <a:pt x="137650" y="93505"/>
                </a:moveTo>
                <a:lnTo>
                  <a:pt x="99063" y="93505"/>
                </a:lnTo>
                <a:lnTo>
                  <a:pt x="115049" y="115976"/>
                </a:lnTo>
                <a:lnTo>
                  <a:pt x="137650" y="93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8262" y="3959252"/>
            <a:ext cx="617855" cy="701040"/>
          </a:xfrm>
          <a:custGeom>
            <a:avLst/>
            <a:gdLst/>
            <a:ahLst/>
            <a:cxnLst/>
            <a:rect l="l" t="t" r="r" b="b"/>
            <a:pathLst>
              <a:path w="617855" h="701039">
                <a:moveTo>
                  <a:pt x="451030" y="566786"/>
                </a:moveTo>
                <a:lnTo>
                  <a:pt x="405252" y="623302"/>
                </a:lnTo>
                <a:lnTo>
                  <a:pt x="617751" y="700954"/>
                </a:lnTo>
                <a:lnTo>
                  <a:pt x="585287" y="593788"/>
                </a:lnTo>
                <a:lnTo>
                  <a:pt x="474905" y="593788"/>
                </a:lnTo>
                <a:lnTo>
                  <a:pt x="451030" y="566786"/>
                </a:lnTo>
                <a:close/>
              </a:path>
              <a:path w="617855" h="701039">
                <a:moveTo>
                  <a:pt x="466397" y="547815"/>
                </a:moveTo>
                <a:lnTo>
                  <a:pt x="451030" y="566786"/>
                </a:lnTo>
                <a:lnTo>
                  <a:pt x="474905" y="593788"/>
                </a:lnTo>
                <a:lnTo>
                  <a:pt x="490384" y="574930"/>
                </a:lnTo>
                <a:lnTo>
                  <a:pt x="466397" y="547815"/>
                </a:lnTo>
                <a:close/>
              </a:path>
              <a:path w="617855" h="701039">
                <a:moveTo>
                  <a:pt x="481674" y="528954"/>
                </a:moveTo>
                <a:lnTo>
                  <a:pt x="466397" y="547815"/>
                </a:lnTo>
                <a:lnTo>
                  <a:pt x="490384" y="574930"/>
                </a:lnTo>
                <a:lnTo>
                  <a:pt x="474905" y="593788"/>
                </a:lnTo>
                <a:lnTo>
                  <a:pt x="585287" y="593788"/>
                </a:lnTo>
                <a:lnTo>
                  <a:pt x="573854" y="556046"/>
                </a:lnTo>
                <a:lnTo>
                  <a:pt x="505642" y="556046"/>
                </a:lnTo>
                <a:lnTo>
                  <a:pt x="481674" y="528954"/>
                </a:lnTo>
                <a:close/>
              </a:path>
              <a:path w="617855" h="701039">
                <a:moveTo>
                  <a:pt x="15279" y="37872"/>
                </a:moveTo>
                <a:lnTo>
                  <a:pt x="0" y="56678"/>
                </a:lnTo>
                <a:lnTo>
                  <a:pt x="451030" y="566786"/>
                </a:lnTo>
                <a:lnTo>
                  <a:pt x="466397" y="547815"/>
                </a:lnTo>
                <a:lnTo>
                  <a:pt x="15279" y="37872"/>
                </a:lnTo>
                <a:close/>
              </a:path>
              <a:path w="617855" h="701039">
                <a:moveTo>
                  <a:pt x="496946" y="510101"/>
                </a:moveTo>
                <a:lnTo>
                  <a:pt x="481674" y="528954"/>
                </a:lnTo>
                <a:lnTo>
                  <a:pt x="505642" y="556046"/>
                </a:lnTo>
                <a:lnTo>
                  <a:pt x="520899" y="537188"/>
                </a:lnTo>
                <a:lnTo>
                  <a:pt x="496946" y="510101"/>
                </a:lnTo>
                <a:close/>
              </a:path>
              <a:path w="617855" h="701039">
                <a:moveTo>
                  <a:pt x="542790" y="453503"/>
                </a:moveTo>
                <a:lnTo>
                  <a:pt x="496946" y="510101"/>
                </a:lnTo>
                <a:lnTo>
                  <a:pt x="520899" y="537188"/>
                </a:lnTo>
                <a:lnTo>
                  <a:pt x="505642" y="556046"/>
                </a:lnTo>
                <a:lnTo>
                  <a:pt x="573854" y="556046"/>
                </a:lnTo>
                <a:lnTo>
                  <a:pt x="542790" y="453503"/>
                </a:lnTo>
                <a:close/>
              </a:path>
              <a:path w="617855" h="701039">
                <a:moveTo>
                  <a:pt x="45860" y="0"/>
                </a:moveTo>
                <a:lnTo>
                  <a:pt x="30581" y="19066"/>
                </a:lnTo>
                <a:lnTo>
                  <a:pt x="481674" y="528954"/>
                </a:lnTo>
                <a:lnTo>
                  <a:pt x="496946" y="510101"/>
                </a:lnTo>
                <a:lnTo>
                  <a:pt x="45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6089" y="4979067"/>
            <a:ext cx="1202690" cy="415290"/>
          </a:xfrm>
          <a:custGeom>
            <a:avLst/>
            <a:gdLst/>
            <a:ahLst/>
            <a:cxnLst/>
            <a:rect l="l" t="t" r="r" b="b"/>
            <a:pathLst>
              <a:path w="1202689" h="415289">
                <a:moveTo>
                  <a:pt x="1051254" y="57116"/>
                </a:moveTo>
                <a:lnTo>
                  <a:pt x="0" y="357803"/>
                </a:lnTo>
                <a:lnTo>
                  <a:pt x="11719" y="414899"/>
                </a:lnTo>
                <a:lnTo>
                  <a:pt x="1062904" y="114257"/>
                </a:lnTo>
                <a:lnTo>
                  <a:pt x="1051254" y="57116"/>
                </a:lnTo>
                <a:close/>
              </a:path>
              <a:path w="1202689" h="415289">
                <a:moveTo>
                  <a:pt x="1196108" y="50200"/>
                </a:moveTo>
                <a:lnTo>
                  <a:pt x="1075431" y="50200"/>
                </a:lnTo>
                <a:lnTo>
                  <a:pt x="1087151" y="107322"/>
                </a:lnTo>
                <a:lnTo>
                  <a:pt x="1062904" y="114257"/>
                </a:lnTo>
                <a:lnTo>
                  <a:pt x="1074547" y="171366"/>
                </a:lnTo>
                <a:lnTo>
                  <a:pt x="1196108" y="50200"/>
                </a:lnTo>
                <a:close/>
              </a:path>
              <a:path w="1202689" h="415289">
                <a:moveTo>
                  <a:pt x="1075431" y="50200"/>
                </a:moveTo>
                <a:lnTo>
                  <a:pt x="1051254" y="57116"/>
                </a:lnTo>
                <a:lnTo>
                  <a:pt x="1062904" y="114257"/>
                </a:lnTo>
                <a:lnTo>
                  <a:pt x="1087151" y="107322"/>
                </a:lnTo>
                <a:lnTo>
                  <a:pt x="1075431" y="50200"/>
                </a:lnTo>
                <a:close/>
              </a:path>
              <a:path w="1202689" h="415289">
                <a:moveTo>
                  <a:pt x="1039609" y="0"/>
                </a:moveTo>
                <a:lnTo>
                  <a:pt x="1051254" y="57116"/>
                </a:lnTo>
                <a:lnTo>
                  <a:pt x="1075431" y="50200"/>
                </a:lnTo>
                <a:lnTo>
                  <a:pt x="1196108" y="50200"/>
                </a:lnTo>
                <a:lnTo>
                  <a:pt x="1202135" y="44193"/>
                </a:lnTo>
                <a:lnTo>
                  <a:pt x="1039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505471"/>
            <a:ext cx="4378325" cy="2562225"/>
          </a:xfrm>
          <a:custGeom>
            <a:avLst/>
            <a:gdLst/>
            <a:ahLst/>
            <a:cxnLst/>
            <a:rect l="l" t="t" r="r" b="b"/>
            <a:pathLst>
              <a:path w="4378325" h="2562225">
                <a:moveTo>
                  <a:pt x="2189118" y="0"/>
                </a:moveTo>
                <a:lnTo>
                  <a:pt x="2128858" y="475"/>
                </a:lnTo>
                <a:lnTo>
                  <a:pt x="2069001" y="1895"/>
                </a:lnTo>
                <a:lnTo>
                  <a:pt x="2009567" y="4246"/>
                </a:lnTo>
                <a:lnTo>
                  <a:pt x="1950578" y="7517"/>
                </a:lnTo>
                <a:lnTo>
                  <a:pt x="1892054" y="11695"/>
                </a:lnTo>
                <a:lnTo>
                  <a:pt x="1834016" y="16767"/>
                </a:lnTo>
                <a:lnTo>
                  <a:pt x="1776485" y="22722"/>
                </a:lnTo>
                <a:lnTo>
                  <a:pt x="1719482" y="29548"/>
                </a:lnTo>
                <a:lnTo>
                  <a:pt x="1663027" y="37232"/>
                </a:lnTo>
                <a:lnTo>
                  <a:pt x="1607142" y="45762"/>
                </a:lnTo>
                <a:lnTo>
                  <a:pt x="1551847" y="55126"/>
                </a:lnTo>
                <a:lnTo>
                  <a:pt x="1497163" y="65312"/>
                </a:lnTo>
                <a:lnTo>
                  <a:pt x="1443111" y="76306"/>
                </a:lnTo>
                <a:lnTo>
                  <a:pt x="1389713" y="88099"/>
                </a:lnTo>
                <a:lnTo>
                  <a:pt x="1336988" y="100676"/>
                </a:lnTo>
                <a:lnTo>
                  <a:pt x="1284958" y="114026"/>
                </a:lnTo>
                <a:lnTo>
                  <a:pt x="1233643" y="128136"/>
                </a:lnTo>
                <a:lnTo>
                  <a:pt x="1183064" y="142995"/>
                </a:lnTo>
                <a:lnTo>
                  <a:pt x="1133243" y="158590"/>
                </a:lnTo>
                <a:lnTo>
                  <a:pt x="1084200" y="174909"/>
                </a:lnTo>
                <a:lnTo>
                  <a:pt x="1035956" y="191940"/>
                </a:lnTo>
                <a:lnTo>
                  <a:pt x="988532" y="209671"/>
                </a:lnTo>
                <a:lnTo>
                  <a:pt x="941948" y="228088"/>
                </a:lnTo>
                <a:lnTo>
                  <a:pt x="896226" y="247181"/>
                </a:lnTo>
                <a:lnTo>
                  <a:pt x="851386" y="266937"/>
                </a:lnTo>
                <a:lnTo>
                  <a:pt x="807450" y="287343"/>
                </a:lnTo>
                <a:lnTo>
                  <a:pt x="764438" y="308388"/>
                </a:lnTo>
                <a:lnTo>
                  <a:pt x="722370" y="330059"/>
                </a:lnTo>
                <a:lnTo>
                  <a:pt x="681269" y="352344"/>
                </a:lnTo>
                <a:lnTo>
                  <a:pt x="641154" y="375231"/>
                </a:lnTo>
                <a:lnTo>
                  <a:pt x="602047" y="398708"/>
                </a:lnTo>
                <a:lnTo>
                  <a:pt x="563968" y="422762"/>
                </a:lnTo>
                <a:lnTo>
                  <a:pt x="526939" y="447381"/>
                </a:lnTo>
                <a:lnTo>
                  <a:pt x="490979" y="472553"/>
                </a:lnTo>
                <a:lnTo>
                  <a:pt x="456111" y="498266"/>
                </a:lnTo>
                <a:lnTo>
                  <a:pt x="422354" y="524508"/>
                </a:lnTo>
                <a:lnTo>
                  <a:pt x="389731" y="551266"/>
                </a:lnTo>
                <a:lnTo>
                  <a:pt x="358261" y="578528"/>
                </a:lnTo>
                <a:lnTo>
                  <a:pt x="327965" y="606282"/>
                </a:lnTo>
                <a:lnTo>
                  <a:pt x="298864" y="634516"/>
                </a:lnTo>
                <a:lnTo>
                  <a:pt x="270980" y="663217"/>
                </a:lnTo>
                <a:lnTo>
                  <a:pt x="244333" y="692374"/>
                </a:lnTo>
                <a:lnTo>
                  <a:pt x="218944" y="721974"/>
                </a:lnTo>
                <a:lnTo>
                  <a:pt x="194833" y="752005"/>
                </a:lnTo>
                <a:lnTo>
                  <a:pt x="150532" y="813310"/>
                </a:lnTo>
                <a:lnTo>
                  <a:pt x="111596" y="876192"/>
                </a:lnTo>
                <a:lnTo>
                  <a:pt x="78193" y="940554"/>
                </a:lnTo>
                <a:lnTo>
                  <a:pt x="50488" y="1006297"/>
                </a:lnTo>
                <a:lnTo>
                  <a:pt x="28650" y="1073325"/>
                </a:lnTo>
                <a:lnTo>
                  <a:pt x="12844" y="1141539"/>
                </a:lnTo>
                <a:lnTo>
                  <a:pt x="3238" y="1210841"/>
                </a:lnTo>
                <a:lnTo>
                  <a:pt x="0" y="1281134"/>
                </a:lnTo>
                <a:lnTo>
                  <a:pt x="813" y="1316396"/>
                </a:lnTo>
                <a:lnTo>
                  <a:pt x="7256" y="1386201"/>
                </a:lnTo>
                <a:lnTo>
                  <a:pt x="19982" y="1454966"/>
                </a:lnTo>
                <a:lnTo>
                  <a:pt x="38825" y="1522595"/>
                </a:lnTo>
                <a:lnTo>
                  <a:pt x="63618" y="1588988"/>
                </a:lnTo>
                <a:lnTo>
                  <a:pt x="94192" y="1654048"/>
                </a:lnTo>
                <a:lnTo>
                  <a:pt x="130383" y="1717678"/>
                </a:lnTo>
                <a:lnTo>
                  <a:pt x="172023" y="1779780"/>
                </a:lnTo>
                <a:lnTo>
                  <a:pt x="218944" y="1840256"/>
                </a:lnTo>
                <a:lnTo>
                  <a:pt x="244333" y="1869854"/>
                </a:lnTo>
                <a:lnTo>
                  <a:pt x="270980" y="1899009"/>
                </a:lnTo>
                <a:lnTo>
                  <a:pt x="298864" y="1927709"/>
                </a:lnTo>
                <a:lnTo>
                  <a:pt x="327965" y="1955941"/>
                </a:lnTo>
                <a:lnTo>
                  <a:pt x="358261" y="1983694"/>
                </a:lnTo>
                <a:lnTo>
                  <a:pt x="389731" y="2010954"/>
                </a:lnTo>
                <a:lnTo>
                  <a:pt x="422354" y="2037710"/>
                </a:lnTo>
                <a:lnTo>
                  <a:pt x="456111" y="2063951"/>
                </a:lnTo>
                <a:lnTo>
                  <a:pt x="490979" y="2089662"/>
                </a:lnTo>
                <a:lnTo>
                  <a:pt x="526939" y="2114833"/>
                </a:lnTo>
                <a:lnTo>
                  <a:pt x="563968" y="2139451"/>
                </a:lnTo>
                <a:lnTo>
                  <a:pt x="602047" y="2163503"/>
                </a:lnTo>
                <a:lnTo>
                  <a:pt x="641154" y="2186979"/>
                </a:lnTo>
                <a:lnTo>
                  <a:pt x="681269" y="2209864"/>
                </a:lnTo>
                <a:lnTo>
                  <a:pt x="722370" y="2232148"/>
                </a:lnTo>
                <a:lnTo>
                  <a:pt x="764438" y="2253818"/>
                </a:lnTo>
                <a:lnTo>
                  <a:pt x="807450" y="2274862"/>
                </a:lnTo>
                <a:lnTo>
                  <a:pt x="851386" y="2295267"/>
                </a:lnTo>
                <a:lnTo>
                  <a:pt x="896226" y="2315022"/>
                </a:lnTo>
                <a:lnTo>
                  <a:pt x="941948" y="2334113"/>
                </a:lnTo>
                <a:lnTo>
                  <a:pt x="988532" y="2352530"/>
                </a:lnTo>
                <a:lnTo>
                  <a:pt x="1035956" y="2370259"/>
                </a:lnTo>
                <a:lnTo>
                  <a:pt x="1084200" y="2387289"/>
                </a:lnTo>
                <a:lnTo>
                  <a:pt x="1133243" y="2403608"/>
                </a:lnTo>
                <a:lnTo>
                  <a:pt x="1183064" y="2419202"/>
                </a:lnTo>
                <a:lnTo>
                  <a:pt x="1233643" y="2434060"/>
                </a:lnTo>
                <a:lnTo>
                  <a:pt x="1284958" y="2448170"/>
                </a:lnTo>
                <a:lnTo>
                  <a:pt x="1336988" y="2461519"/>
                </a:lnTo>
                <a:lnTo>
                  <a:pt x="1389713" y="2474096"/>
                </a:lnTo>
                <a:lnTo>
                  <a:pt x="1443111" y="2485887"/>
                </a:lnTo>
                <a:lnTo>
                  <a:pt x="1497163" y="2496882"/>
                </a:lnTo>
                <a:lnTo>
                  <a:pt x="1551847" y="2507067"/>
                </a:lnTo>
                <a:lnTo>
                  <a:pt x="1607142" y="2516430"/>
                </a:lnTo>
                <a:lnTo>
                  <a:pt x="1663027" y="2524960"/>
                </a:lnTo>
                <a:lnTo>
                  <a:pt x="1719482" y="2532643"/>
                </a:lnTo>
                <a:lnTo>
                  <a:pt x="1776485" y="2539469"/>
                </a:lnTo>
                <a:lnTo>
                  <a:pt x="1834016" y="2545424"/>
                </a:lnTo>
                <a:lnTo>
                  <a:pt x="1892054" y="2550496"/>
                </a:lnTo>
                <a:lnTo>
                  <a:pt x="1950578" y="2554674"/>
                </a:lnTo>
                <a:lnTo>
                  <a:pt x="2009567" y="2557944"/>
                </a:lnTo>
                <a:lnTo>
                  <a:pt x="2069001" y="2560295"/>
                </a:lnTo>
                <a:lnTo>
                  <a:pt x="2128858" y="2561715"/>
                </a:lnTo>
                <a:lnTo>
                  <a:pt x="2189118" y="2562191"/>
                </a:lnTo>
                <a:lnTo>
                  <a:pt x="2249378" y="2561715"/>
                </a:lnTo>
                <a:lnTo>
                  <a:pt x="2309236" y="2560295"/>
                </a:lnTo>
                <a:lnTo>
                  <a:pt x="2368671" y="2557944"/>
                </a:lnTo>
                <a:lnTo>
                  <a:pt x="2427661" y="2554674"/>
                </a:lnTo>
                <a:lnTo>
                  <a:pt x="2486186" y="2550496"/>
                </a:lnTo>
                <a:lnTo>
                  <a:pt x="2544224" y="2545424"/>
                </a:lnTo>
                <a:lnTo>
                  <a:pt x="2601756" y="2539469"/>
                </a:lnTo>
                <a:lnTo>
                  <a:pt x="2658760" y="2532643"/>
                </a:lnTo>
                <a:lnTo>
                  <a:pt x="2715215" y="2524960"/>
                </a:lnTo>
                <a:lnTo>
                  <a:pt x="2771101" y="2516430"/>
                </a:lnTo>
                <a:lnTo>
                  <a:pt x="2826396" y="2507067"/>
                </a:lnTo>
                <a:lnTo>
                  <a:pt x="2881081" y="2496882"/>
                </a:lnTo>
                <a:lnTo>
                  <a:pt x="2935133" y="2485887"/>
                </a:lnTo>
                <a:lnTo>
                  <a:pt x="2988532" y="2474096"/>
                </a:lnTo>
                <a:lnTo>
                  <a:pt x="3041257" y="2461519"/>
                </a:lnTo>
                <a:lnTo>
                  <a:pt x="3093287" y="2448170"/>
                </a:lnTo>
                <a:lnTo>
                  <a:pt x="3144602" y="2434060"/>
                </a:lnTo>
                <a:lnTo>
                  <a:pt x="3195181" y="2419202"/>
                </a:lnTo>
                <a:lnTo>
                  <a:pt x="3245002" y="2403608"/>
                </a:lnTo>
                <a:lnTo>
                  <a:pt x="3294045" y="2387289"/>
                </a:lnTo>
                <a:lnTo>
                  <a:pt x="3342289" y="2370259"/>
                </a:lnTo>
                <a:lnTo>
                  <a:pt x="3389713" y="2352530"/>
                </a:lnTo>
                <a:lnTo>
                  <a:pt x="3436297" y="2334113"/>
                </a:lnTo>
                <a:lnTo>
                  <a:pt x="3482019" y="2315022"/>
                </a:lnTo>
                <a:lnTo>
                  <a:pt x="3526858" y="2295267"/>
                </a:lnTo>
                <a:lnTo>
                  <a:pt x="3570794" y="2274862"/>
                </a:lnTo>
                <a:lnTo>
                  <a:pt x="3613807" y="2253818"/>
                </a:lnTo>
                <a:lnTo>
                  <a:pt x="3655874" y="2232148"/>
                </a:lnTo>
                <a:lnTo>
                  <a:pt x="3696975" y="2209864"/>
                </a:lnTo>
                <a:lnTo>
                  <a:pt x="3737089" y="2186979"/>
                </a:lnTo>
                <a:lnTo>
                  <a:pt x="3776196" y="2163503"/>
                </a:lnTo>
                <a:lnTo>
                  <a:pt x="3814275" y="2139451"/>
                </a:lnTo>
                <a:lnTo>
                  <a:pt x="3851304" y="2114833"/>
                </a:lnTo>
                <a:lnTo>
                  <a:pt x="3887263" y="2089662"/>
                </a:lnTo>
                <a:lnTo>
                  <a:pt x="3922131" y="2063951"/>
                </a:lnTo>
                <a:lnTo>
                  <a:pt x="3955887" y="2037710"/>
                </a:lnTo>
                <a:lnTo>
                  <a:pt x="3988511" y="2010954"/>
                </a:lnTo>
                <a:lnTo>
                  <a:pt x="4019980" y="1983694"/>
                </a:lnTo>
                <a:lnTo>
                  <a:pt x="4050276" y="1955941"/>
                </a:lnTo>
                <a:lnTo>
                  <a:pt x="4079376" y="1927709"/>
                </a:lnTo>
                <a:lnTo>
                  <a:pt x="4107259" y="1899009"/>
                </a:lnTo>
                <a:lnTo>
                  <a:pt x="4133906" y="1869854"/>
                </a:lnTo>
                <a:lnTo>
                  <a:pt x="4159295" y="1840256"/>
                </a:lnTo>
                <a:lnTo>
                  <a:pt x="4183405" y="1810228"/>
                </a:lnTo>
                <a:lnTo>
                  <a:pt x="4227706" y="1748926"/>
                </a:lnTo>
                <a:lnTo>
                  <a:pt x="4266641" y="1686048"/>
                </a:lnTo>
                <a:lnTo>
                  <a:pt x="4300044" y="1621691"/>
                </a:lnTo>
                <a:lnTo>
                  <a:pt x="4327748" y="1555952"/>
                </a:lnTo>
                <a:lnTo>
                  <a:pt x="4349586" y="1488929"/>
                </a:lnTo>
                <a:lnTo>
                  <a:pt x="4365391" y="1420720"/>
                </a:lnTo>
                <a:lnTo>
                  <a:pt x="4374997" y="1351422"/>
                </a:lnTo>
                <a:lnTo>
                  <a:pt x="4378236" y="1281134"/>
                </a:lnTo>
                <a:lnTo>
                  <a:pt x="4377422" y="1245870"/>
                </a:lnTo>
                <a:lnTo>
                  <a:pt x="4370979" y="1176060"/>
                </a:lnTo>
                <a:lnTo>
                  <a:pt x="4358253" y="1107289"/>
                </a:lnTo>
                <a:lnTo>
                  <a:pt x="4339411" y="1039657"/>
                </a:lnTo>
                <a:lnTo>
                  <a:pt x="4314619" y="973259"/>
                </a:lnTo>
                <a:lnTo>
                  <a:pt x="4284045" y="908194"/>
                </a:lnTo>
                <a:lnTo>
                  <a:pt x="4247855" y="844560"/>
                </a:lnTo>
                <a:lnTo>
                  <a:pt x="4206216" y="782454"/>
                </a:lnTo>
                <a:lnTo>
                  <a:pt x="4159295" y="721974"/>
                </a:lnTo>
                <a:lnTo>
                  <a:pt x="4133906" y="692374"/>
                </a:lnTo>
                <a:lnTo>
                  <a:pt x="4107259" y="663217"/>
                </a:lnTo>
                <a:lnTo>
                  <a:pt x="4079376" y="634516"/>
                </a:lnTo>
                <a:lnTo>
                  <a:pt x="4050276" y="606282"/>
                </a:lnTo>
                <a:lnTo>
                  <a:pt x="4019980" y="578528"/>
                </a:lnTo>
                <a:lnTo>
                  <a:pt x="3988511" y="551266"/>
                </a:lnTo>
                <a:lnTo>
                  <a:pt x="3955887" y="524508"/>
                </a:lnTo>
                <a:lnTo>
                  <a:pt x="3922131" y="498266"/>
                </a:lnTo>
                <a:lnTo>
                  <a:pt x="3887263" y="472553"/>
                </a:lnTo>
                <a:lnTo>
                  <a:pt x="3851304" y="447381"/>
                </a:lnTo>
                <a:lnTo>
                  <a:pt x="3814275" y="422762"/>
                </a:lnTo>
                <a:lnTo>
                  <a:pt x="3776196" y="398708"/>
                </a:lnTo>
                <a:lnTo>
                  <a:pt x="3737089" y="375231"/>
                </a:lnTo>
                <a:lnTo>
                  <a:pt x="3696975" y="352344"/>
                </a:lnTo>
                <a:lnTo>
                  <a:pt x="3655874" y="330059"/>
                </a:lnTo>
                <a:lnTo>
                  <a:pt x="3613807" y="308388"/>
                </a:lnTo>
                <a:lnTo>
                  <a:pt x="3570794" y="287343"/>
                </a:lnTo>
                <a:lnTo>
                  <a:pt x="3526858" y="266937"/>
                </a:lnTo>
                <a:lnTo>
                  <a:pt x="3482019" y="247181"/>
                </a:lnTo>
                <a:lnTo>
                  <a:pt x="3436297" y="228088"/>
                </a:lnTo>
                <a:lnTo>
                  <a:pt x="3389713" y="209671"/>
                </a:lnTo>
                <a:lnTo>
                  <a:pt x="3342289" y="191940"/>
                </a:lnTo>
                <a:lnTo>
                  <a:pt x="3294045" y="174909"/>
                </a:lnTo>
                <a:lnTo>
                  <a:pt x="3245002" y="158590"/>
                </a:lnTo>
                <a:lnTo>
                  <a:pt x="3195181" y="142995"/>
                </a:lnTo>
                <a:lnTo>
                  <a:pt x="3144602" y="128136"/>
                </a:lnTo>
                <a:lnTo>
                  <a:pt x="3093287" y="114026"/>
                </a:lnTo>
                <a:lnTo>
                  <a:pt x="3041257" y="100676"/>
                </a:lnTo>
                <a:lnTo>
                  <a:pt x="2988532" y="88099"/>
                </a:lnTo>
                <a:lnTo>
                  <a:pt x="2935133" y="76306"/>
                </a:lnTo>
                <a:lnTo>
                  <a:pt x="2881081" y="65312"/>
                </a:lnTo>
                <a:lnTo>
                  <a:pt x="2826396" y="55126"/>
                </a:lnTo>
                <a:lnTo>
                  <a:pt x="2771101" y="45762"/>
                </a:lnTo>
                <a:lnTo>
                  <a:pt x="2715215" y="37232"/>
                </a:lnTo>
                <a:lnTo>
                  <a:pt x="2658760" y="29548"/>
                </a:lnTo>
                <a:lnTo>
                  <a:pt x="2601756" y="22722"/>
                </a:lnTo>
                <a:lnTo>
                  <a:pt x="2544224" y="16767"/>
                </a:lnTo>
                <a:lnTo>
                  <a:pt x="2486186" y="11695"/>
                </a:lnTo>
                <a:lnTo>
                  <a:pt x="2427661" y="7517"/>
                </a:lnTo>
                <a:lnTo>
                  <a:pt x="2368671" y="4246"/>
                </a:lnTo>
                <a:lnTo>
                  <a:pt x="2309236" y="1895"/>
                </a:lnTo>
                <a:lnTo>
                  <a:pt x="2249378" y="475"/>
                </a:lnTo>
                <a:lnTo>
                  <a:pt x="2189118" y="0"/>
                </a:lnTo>
                <a:close/>
              </a:path>
            </a:pathLst>
          </a:custGeom>
          <a:ln w="18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4744" y="3034380"/>
            <a:ext cx="449580" cy="1537970"/>
          </a:xfrm>
          <a:custGeom>
            <a:avLst/>
            <a:gdLst/>
            <a:ahLst/>
            <a:cxnLst/>
            <a:rect l="l" t="t" r="r" b="b"/>
            <a:pathLst>
              <a:path w="449579" h="1537970">
                <a:moveTo>
                  <a:pt x="95124" y="159832"/>
                </a:moveTo>
                <a:lnTo>
                  <a:pt x="47578" y="177072"/>
                </a:lnTo>
                <a:lnTo>
                  <a:pt x="401559" y="1537805"/>
                </a:lnTo>
                <a:lnTo>
                  <a:pt x="449322" y="1520541"/>
                </a:lnTo>
                <a:lnTo>
                  <a:pt x="95124" y="159832"/>
                </a:lnTo>
                <a:close/>
              </a:path>
              <a:path w="449579" h="1537970">
                <a:moveTo>
                  <a:pt x="27419" y="0"/>
                </a:moveTo>
                <a:lnTo>
                  <a:pt x="0" y="194325"/>
                </a:lnTo>
                <a:lnTo>
                  <a:pt x="47578" y="177072"/>
                </a:lnTo>
                <a:lnTo>
                  <a:pt x="40244" y="148878"/>
                </a:lnTo>
                <a:lnTo>
                  <a:pt x="87785" y="131639"/>
                </a:lnTo>
                <a:lnTo>
                  <a:pt x="133762" y="131639"/>
                </a:lnTo>
                <a:lnTo>
                  <a:pt x="27419" y="0"/>
                </a:lnTo>
                <a:close/>
              </a:path>
              <a:path w="449579" h="1537970">
                <a:moveTo>
                  <a:pt x="87785" y="131639"/>
                </a:moveTo>
                <a:lnTo>
                  <a:pt x="40244" y="148878"/>
                </a:lnTo>
                <a:lnTo>
                  <a:pt x="47578" y="177072"/>
                </a:lnTo>
                <a:lnTo>
                  <a:pt x="95124" y="159832"/>
                </a:lnTo>
                <a:lnTo>
                  <a:pt x="87785" y="131639"/>
                </a:lnTo>
                <a:close/>
              </a:path>
              <a:path w="449579" h="1537970">
                <a:moveTo>
                  <a:pt x="133762" y="131639"/>
                </a:moveTo>
                <a:lnTo>
                  <a:pt x="87785" y="131639"/>
                </a:lnTo>
                <a:lnTo>
                  <a:pt x="95124" y="159832"/>
                </a:lnTo>
                <a:lnTo>
                  <a:pt x="142624" y="142609"/>
                </a:lnTo>
                <a:lnTo>
                  <a:pt x="133762" y="131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906" y="3538397"/>
            <a:ext cx="2587625" cy="1880870"/>
          </a:xfrm>
          <a:custGeom>
            <a:avLst/>
            <a:gdLst/>
            <a:ahLst/>
            <a:cxnLst/>
            <a:rect l="l" t="t" r="r" b="b"/>
            <a:pathLst>
              <a:path w="2587625" h="1880870">
                <a:moveTo>
                  <a:pt x="0" y="1880564"/>
                </a:moveTo>
                <a:lnTo>
                  <a:pt x="2587139" y="1880564"/>
                </a:lnTo>
                <a:lnTo>
                  <a:pt x="2587139" y="0"/>
                </a:lnTo>
                <a:lnTo>
                  <a:pt x="0" y="0"/>
                </a:lnTo>
                <a:lnTo>
                  <a:pt x="0" y="1880564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13507" y="9855"/>
            <a:ext cx="4241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6F2F9F"/>
                </a:solidFill>
              </a:rPr>
              <a:t>Forward </a:t>
            </a:r>
            <a:r>
              <a:rPr sz="2800" spc="-10" dirty="0">
                <a:solidFill>
                  <a:srgbClr val="6F2F9F"/>
                </a:solidFill>
              </a:rPr>
              <a:t>reasoning</a:t>
            </a:r>
            <a:r>
              <a:rPr sz="2800" dirty="0">
                <a:solidFill>
                  <a:srgbClr val="6F2F9F"/>
                </a:solidFill>
              </a:rPr>
              <a:t> </a:t>
            </a:r>
            <a:r>
              <a:rPr sz="2800" spc="-20" dirty="0">
                <a:solidFill>
                  <a:srgbClr val="6F2F9F"/>
                </a:solidFill>
              </a:rPr>
              <a:t>inference</a:t>
            </a:r>
            <a:endParaRPr sz="2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8045" marR="5080" indent="-1958975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6F2F9F"/>
                </a:solidFill>
              </a:rPr>
              <a:t>Backward </a:t>
            </a:r>
            <a:r>
              <a:rPr spc="-15" dirty="0">
                <a:solidFill>
                  <a:srgbClr val="6F2F9F"/>
                </a:solidFill>
              </a:rPr>
              <a:t>reasoning </a:t>
            </a:r>
            <a:r>
              <a:rPr spc="-25" dirty="0">
                <a:solidFill>
                  <a:srgbClr val="6F2F9F"/>
                </a:solidFill>
              </a:rPr>
              <a:t>inference  </a:t>
            </a:r>
            <a:r>
              <a:rPr spc="-10" dirty="0">
                <a:solidFill>
                  <a:srgbClr val="6F2F9F"/>
                </a:solidFill>
              </a:rPr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44548"/>
            <a:ext cx="8699500" cy="422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this,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conclusion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goal </a:t>
            </a:r>
            <a:r>
              <a:rPr sz="3200" spc="-5" dirty="0">
                <a:latin typeface="Calibri"/>
                <a:cs typeface="Calibri"/>
              </a:rPr>
              <a:t>can be </a:t>
            </a:r>
            <a:r>
              <a:rPr sz="3200" spc="-20" dirty="0">
                <a:latin typeface="Calibri"/>
                <a:cs typeface="Calibri"/>
              </a:rPr>
              <a:t>proved from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given </a:t>
            </a:r>
            <a:r>
              <a:rPr sz="3200" spc="-15" dirty="0">
                <a:latin typeface="Calibri"/>
                <a:cs typeface="Calibri"/>
              </a:rPr>
              <a:t>ESNet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adding the </a:t>
            </a:r>
            <a:r>
              <a:rPr sz="3200" spc="-5" dirty="0">
                <a:latin typeface="Calibri"/>
                <a:cs typeface="Calibri"/>
              </a:rPr>
              <a:t>denial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conclusion 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n/w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show 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resulting set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dirty="0">
                <a:latin typeface="Calibri"/>
                <a:cs typeface="Calibri"/>
              </a:rPr>
              <a:t>clauses in the </a:t>
            </a:r>
            <a:r>
              <a:rPr sz="3200" spc="-5" dirty="0">
                <a:latin typeface="Calibri"/>
                <a:cs typeface="Calibri"/>
              </a:rPr>
              <a:t>n/w </a:t>
            </a:r>
            <a:r>
              <a:rPr sz="3200" spc="-10" dirty="0">
                <a:latin typeface="Calibri"/>
                <a:cs typeface="Calibri"/>
              </a:rPr>
              <a:t>gives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contradiction</a:t>
            </a:r>
            <a:endParaRPr sz="3200">
              <a:latin typeface="Calibri"/>
              <a:cs typeface="Calibri"/>
            </a:endParaRPr>
          </a:p>
          <a:p>
            <a:pPr marL="355600" marR="799465" indent="-342900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need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25" dirty="0">
                <a:latin typeface="Calibri"/>
                <a:cs typeface="Calibri"/>
              </a:rPr>
              <a:t>prove </a:t>
            </a:r>
            <a:r>
              <a:rPr sz="3200" b="1" i="1" dirty="0">
                <a:latin typeface="Calibri"/>
                <a:cs typeface="Calibri"/>
              </a:rPr>
              <a:t>isa(John, human)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same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250" y="719690"/>
            <a:ext cx="657796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85665" algn="l"/>
              </a:tabLst>
            </a:pPr>
            <a:r>
              <a:rPr sz="2500" b="1" spc="-240" dirty="0">
                <a:latin typeface="Times New Roman"/>
                <a:cs typeface="Times New Roman"/>
              </a:rPr>
              <a:t>Given  </a:t>
            </a:r>
            <a:r>
              <a:rPr sz="2500" b="1" spc="-185" dirty="0">
                <a:latin typeface="Times New Roman"/>
                <a:cs typeface="Times New Roman"/>
              </a:rPr>
              <a:t>set</a:t>
            </a:r>
            <a:r>
              <a:rPr sz="2500" b="1" spc="-360" dirty="0">
                <a:latin typeface="Times New Roman"/>
                <a:cs typeface="Times New Roman"/>
              </a:rPr>
              <a:t> </a:t>
            </a:r>
            <a:r>
              <a:rPr sz="2500" b="1" spc="-190" dirty="0">
                <a:latin typeface="Times New Roman"/>
                <a:cs typeface="Times New Roman"/>
              </a:rPr>
              <a:t>of</a:t>
            </a:r>
            <a:r>
              <a:rPr sz="2500" b="1" spc="-105" dirty="0">
                <a:latin typeface="Times New Roman"/>
                <a:cs typeface="Times New Roman"/>
              </a:rPr>
              <a:t> </a:t>
            </a:r>
            <a:r>
              <a:rPr sz="2500" b="1" spc="-200" dirty="0">
                <a:latin typeface="Times New Roman"/>
                <a:cs typeface="Times New Roman"/>
              </a:rPr>
              <a:t>clauses	</a:t>
            </a:r>
            <a:r>
              <a:rPr sz="2500" b="1" spc="-235" dirty="0">
                <a:latin typeface="Times New Roman"/>
                <a:cs typeface="Times New Roman"/>
              </a:rPr>
              <a:t>Prove</a:t>
            </a:r>
            <a:r>
              <a:rPr sz="2500" b="1" spc="-160" dirty="0">
                <a:latin typeface="Times New Roman"/>
                <a:cs typeface="Times New Roman"/>
              </a:rPr>
              <a:t> </a:t>
            </a:r>
            <a:r>
              <a:rPr sz="2500" b="1" spc="-210" dirty="0">
                <a:latin typeface="Times New Roman"/>
                <a:cs typeface="Times New Roman"/>
              </a:rPr>
              <a:t>conclusion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07" y="1442319"/>
            <a:ext cx="7179309" cy="7696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95"/>
              </a:spcBef>
              <a:tabLst>
                <a:tab pos="4607560" algn="l"/>
              </a:tabLst>
            </a:pPr>
            <a:r>
              <a:rPr sz="2500" spc="-195" dirty="0">
                <a:latin typeface="Times New Roman"/>
                <a:cs typeface="Times New Roman"/>
              </a:rPr>
              <a:t>Isa(X, </a:t>
            </a:r>
            <a:r>
              <a:rPr sz="2500" spc="-235" dirty="0">
                <a:latin typeface="Times New Roman"/>
                <a:cs typeface="Times New Roman"/>
              </a:rPr>
              <a:t>human)  </a:t>
            </a:r>
            <a:r>
              <a:rPr sz="2500" spc="-450" dirty="0">
                <a:latin typeface="Wingdings"/>
                <a:cs typeface="Wingdings"/>
              </a:rPr>
              <a:t></a:t>
            </a:r>
            <a:r>
              <a:rPr sz="2500" spc="-450" dirty="0">
                <a:latin typeface="Times New Roman"/>
                <a:cs typeface="Times New Roman"/>
              </a:rPr>
              <a:t> </a:t>
            </a:r>
            <a:r>
              <a:rPr sz="2500" spc="-440" dirty="0">
                <a:latin typeface="Times New Roman"/>
                <a:cs typeface="Times New Roman"/>
              </a:rPr>
              <a:t> </a:t>
            </a:r>
            <a:r>
              <a:rPr sz="2500" spc="-195" dirty="0">
                <a:latin typeface="Times New Roman"/>
                <a:cs typeface="Times New Roman"/>
              </a:rPr>
              <a:t>Isa(X,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235" dirty="0">
                <a:latin typeface="Times New Roman"/>
                <a:cs typeface="Times New Roman"/>
              </a:rPr>
              <a:t>man)	</a:t>
            </a:r>
            <a:r>
              <a:rPr sz="2500" spc="-220" dirty="0">
                <a:latin typeface="Times New Roman"/>
                <a:cs typeface="Times New Roman"/>
              </a:rPr>
              <a:t>Query: </a:t>
            </a:r>
            <a:r>
              <a:rPr sz="2500" spc="-185" dirty="0">
                <a:latin typeface="Times New Roman"/>
                <a:cs typeface="Times New Roman"/>
              </a:rPr>
              <a:t>Isa(john, </a:t>
            </a:r>
            <a:r>
              <a:rPr sz="2500" spc="-235" dirty="0">
                <a:latin typeface="Times New Roman"/>
                <a:cs typeface="Times New Roman"/>
              </a:rPr>
              <a:t>human)  </a:t>
            </a:r>
            <a:r>
              <a:rPr sz="2500" spc="-185" dirty="0">
                <a:latin typeface="Times New Roman"/>
                <a:cs typeface="Times New Roman"/>
              </a:rPr>
              <a:t>Isa(john,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-215" dirty="0">
                <a:latin typeface="Times New Roman"/>
                <a:cs typeface="Times New Roman"/>
              </a:rPr>
              <a:t>man).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6349" y="1806405"/>
            <a:ext cx="159829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190" dirty="0">
                <a:latin typeface="Times New Roman"/>
                <a:cs typeface="Times New Roman"/>
              </a:rPr>
              <a:t>denial of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204" dirty="0">
                <a:latin typeface="Times New Roman"/>
                <a:cs typeface="Times New Roman"/>
              </a:rPr>
              <a:t>query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12" y="746637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12" y="74663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12" y="746637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12" y="74663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97" y="751386"/>
            <a:ext cx="4585335" cy="0"/>
          </a:xfrm>
          <a:custGeom>
            <a:avLst/>
            <a:gdLst/>
            <a:ahLst/>
            <a:cxnLst/>
            <a:rect l="l" t="t" r="r" b="b"/>
            <a:pathLst>
              <a:path w="4585335">
                <a:moveTo>
                  <a:pt x="0" y="0"/>
                </a:moveTo>
                <a:lnTo>
                  <a:pt x="4584884" y="0"/>
                </a:lnTo>
              </a:path>
            </a:pathLst>
          </a:custGeom>
          <a:ln w="12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94" y="746637"/>
            <a:ext cx="4582795" cy="0"/>
          </a:xfrm>
          <a:custGeom>
            <a:avLst/>
            <a:gdLst/>
            <a:ahLst/>
            <a:cxnLst/>
            <a:rect l="l" t="t" r="r" b="b"/>
            <a:pathLst>
              <a:path w="4582795">
                <a:moveTo>
                  <a:pt x="0" y="0"/>
                </a:moveTo>
                <a:lnTo>
                  <a:pt x="4582289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7879" y="74663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7879" y="74663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6964" y="751386"/>
            <a:ext cx="4469130" cy="0"/>
          </a:xfrm>
          <a:custGeom>
            <a:avLst/>
            <a:gdLst/>
            <a:ahLst/>
            <a:cxnLst/>
            <a:rect l="l" t="t" r="r" b="b"/>
            <a:pathLst>
              <a:path w="4469130">
                <a:moveTo>
                  <a:pt x="0" y="0"/>
                </a:moveTo>
                <a:lnTo>
                  <a:pt x="4468516" y="0"/>
                </a:lnTo>
              </a:path>
            </a:pathLst>
          </a:custGeom>
          <a:ln w="12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262" y="746637"/>
            <a:ext cx="4465955" cy="0"/>
          </a:xfrm>
          <a:custGeom>
            <a:avLst/>
            <a:gdLst/>
            <a:ahLst/>
            <a:cxnLst/>
            <a:rect l="l" t="t" r="r" b="b"/>
            <a:pathLst>
              <a:path w="4465955">
                <a:moveTo>
                  <a:pt x="0" y="0"/>
                </a:moveTo>
                <a:lnTo>
                  <a:pt x="4465920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6778" y="74663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6778" y="74663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6778" y="74663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6778" y="74663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12" y="759301"/>
            <a:ext cx="0" cy="1454150"/>
          </a:xfrm>
          <a:custGeom>
            <a:avLst/>
            <a:gdLst/>
            <a:ahLst/>
            <a:cxnLst/>
            <a:rect l="l" t="t" r="r" b="b"/>
            <a:pathLst>
              <a:path h="1454150">
                <a:moveTo>
                  <a:pt x="0" y="0"/>
                </a:moveTo>
                <a:lnTo>
                  <a:pt x="0" y="1453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879" y="759301"/>
            <a:ext cx="0" cy="1454150"/>
          </a:xfrm>
          <a:custGeom>
            <a:avLst/>
            <a:gdLst/>
            <a:ahLst/>
            <a:cxnLst/>
            <a:rect l="l" t="t" r="r" b="b"/>
            <a:pathLst>
              <a:path h="1454150">
                <a:moveTo>
                  <a:pt x="0" y="0"/>
                </a:moveTo>
                <a:lnTo>
                  <a:pt x="0" y="1453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6778" y="759301"/>
            <a:ext cx="0" cy="1454150"/>
          </a:xfrm>
          <a:custGeom>
            <a:avLst/>
            <a:gdLst/>
            <a:ahLst/>
            <a:cxnLst/>
            <a:rect l="l" t="t" r="r" b="b"/>
            <a:pathLst>
              <a:path h="1454150">
                <a:moveTo>
                  <a:pt x="0" y="0"/>
                </a:moveTo>
                <a:lnTo>
                  <a:pt x="0" y="1453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4613" y="2550404"/>
            <a:ext cx="67183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210" dirty="0">
                <a:latin typeface="Times New Roman"/>
                <a:cs typeface="Times New Roman"/>
              </a:rPr>
              <a:t>hu</a:t>
            </a:r>
            <a:r>
              <a:rPr sz="2300" spc="-365" dirty="0">
                <a:latin typeface="Times New Roman"/>
                <a:cs typeface="Times New Roman"/>
              </a:rPr>
              <a:t>m</a:t>
            </a:r>
            <a:r>
              <a:rPr sz="2300" spc="-200" dirty="0">
                <a:latin typeface="Times New Roman"/>
                <a:cs typeface="Times New Roman"/>
              </a:rPr>
              <a:t>an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8477" y="2886523"/>
            <a:ext cx="29972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75" dirty="0">
                <a:latin typeface="Times New Roman"/>
                <a:cs typeface="Times New Roman"/>
              </a:rPr>
              <a:t>Isa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7271" y="3551374"/>
            <a:ext cx="19812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305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3566" y="3886965"/>
            <a:ext cx="29972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75" dirty="0">
                <a:latin typeface="Times New Roman"/>
                <a:cs typeface="Times New Roman"/>
              </a:rPr>
              <a:t>Isa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07134" y="4554982"/>
            <a:ext cx="43307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365" dirty="0">
                <a:latin typeface="Times New Roman"/>
                <a:cs typeface="Times New Roman"/>
              </a:rPr>
              <a:t>m</a:t>
            </a:r>
            <a:r>
              <a:rPr sz="2300" spc="-200" dirty="0">
                <a:latin typeface="Times New Roman"/>
                <a:cs typeface="Times New Roman"/>
              </a:rPr>
              <a:t>an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9282" y="5220465"/>
            <a:ext cx="1138555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1535" algn="l"/>
              </a:tabLst>
            </a:pPr>
            <a:r>
              <a:rPr sz="2300" spc="-114" dirty="0">
                <a:latin typeface="Times New Roman"/>
                <a:cs typeface="Times New Roman"/>
              </a:rPr>
              <a:t>j</a:t>
            </a:r>
            <a:r>
              <a:rPr sz="2300" spc="-210" dirty="0">
                <a:latin typeface="Times New Roman"/>
                <a:cs typeface="Times New Roman"/>
              </a:rPr>
              <a:t>ohn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75" dirty="0">
                <a:latin typeface="Times New Roman"/>
                <a:cs typeface="Times New Roman"/>
              </a:rPr>
              <a:t>Isa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03658" y="2886523"/>
            <a:ext cx="29972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75" dirty="0">
                <a:latin typeface="Times New Roman"/>
                <a:cs typeface="Times New Roman"/>
              </a:rPr>
              <a:t>Isa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2451" y="3551374"/>
            <a:ext cx="19812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305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59482" y="3886965"/>
            <a:ext cx="29972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75" dirty="0">
                <a:latin typeface="Times New Roman"/>
                <a:cs typeface="Times New Roman"/>
              </a:rPr>
              <a:t>Isa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2401" y="4554982"/>
            <a:ext cx="43307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365" dirty="0">
                <a:latin typeface="Times New Roman"/>
                <a:cs typeface="Times New Roman"/>
              </a:rPr>
              <a:t>m</a:t>
            </a:r>
            <a:r>
              <a:rPr sz="2300" spc="-200" dirty="0">
                <a:latin typeface="Times New Roman"/>
                <a:cs typeface="Times New Roman"/>
              </a:rPr>
              <a:t>an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78773" y="2518042"/>
            <a:ext cx="973455" cy="3324860"/>
          </a:xfrm>
          <a:prstGeom prst="rect">
            <a:avLst/>
          </a:prstGeom>
          <a:ln w="166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345"/>
              </a:spcBef>
            </a:pPr>
            <a:r>
              <a:rPr sz="2300" spc="-210" dirty="0">
                <a:latin typeface="Times New Roman"/>
                <a:cs typeface="Times New Roman"/>
              </a:rPr>
              <a:t>hu</a:t>
            </a:r>
            <a:r>
              <a:rPr sz="2300" spc="-365" dirty="0">
                <a:latin typeface="Times New Roman"/>
                <a:cs typeface="Times New Roman"/>
              </a:rPr>
              <a:t>m</a:t>
            </a:r>
            <a:r>
              <a:rPr sz="2300" spc="-200" dirty="0">
                <a:latin typeface="Times New Roman"/>
                <a:cs typeface="Times New Roman"/>
              </a:rPr>
              <a:t>an</a:t>
            </a:r>
            <a:endParaRPr sz="2300">
              <a:latin typeface="Times New Roman"/>
              <a:cs typeface="Times New Roman"/>
            </a:endParaRPr>
          </a:p>
          <a:p>
            <a:pPr marL="258445" marR="193675" indent="238760">
              <a:lnSpc>
                <a:spcPct val="380400"/>
              </a:lnSpc>
              <a:spcBef>
                <a:spcPts val="25"/>
              </a:spcBef>
            </a:pPr>
            <a:r>
              <a:rPr sz="2300" spc="-175" dirty="0">
                <a:latin typeface="Times New Roman"/>
                <a:cs typeface="Times New Roman"/>
              </a:rPr>
              <a:t>I</a:t>
            </a:r>
            <a:r>
              <a:rPr sz="2300" spc="-140" dirty="0">
                <a:latin typeface="Times New Roman"/>
                <a:cs typeface="Times New Roman"/>
              </a:rPr>
              <a:t>sa  </a:t>
            </a:r>
            <a:r>
              <a:rPr sz="2300" spc="-190" dirty="0">
                <a:latin typeface="Times New Roman"/>
                <a:cs typeface="Times New Roman"/>
              </a:rPr>
              <a:t>john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63356" y="5220465"/>
            <a:ext cx="29972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75" dirty="0">
                <a:latin typeface="Times New Roman"/>
                <a:cs typeface="Times New Roman"/>
              </a:rPr>
              <a:t>Isa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612" y="2216432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12" y="221643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97" y="2221181"/>
            <a:ext cx="4585335" cy="0"/>
          </a:xfrm>
          <a:custGeom>
            <a:avLst/>
            <a:gdLst/>
            <a:ahLst/>
            <a:cxnLst/>
            <a:rect l="l" t="t" r="r" b="b"/>
            <a:pathLst>
              <a:path w="4585335">
                <a:moveTo>
                  <a:pt x="0" y="0"/>
                </a:moveTo>
                <a:lnTo>
                  <a:pt x="4584884" y="0"/>
                </a:lnTo>
              </a:path>
            </a:pathLst>
          </a:custGeom>
          <a:ln w="12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994" y="2216432"/>
            <a:ext cx="4582795" cy="0"/>
          </a:xfrm>
          <a:custGeom>
            <a:avLst/>
            <a:gdLst/>
            <a:ahLst/>
            <a:cxnLst/>
            <a:rect l="l" t="t" r="r" b="b"/>
            <a:pathLst>
              <a:path w="4582795">
                <a:moveTo>
                  <a:pt x="0" y="0"/>
                </a:moveTo>
                <a:lnTo>
                  <a:pt x="4582289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37879" y="221643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37879" y="221643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6964" y="2221181"/>
            <a:ext cx="4469130" cy="0"/>
          </a:xfrm>
          <a:custGeom>
            <a:avLst/>
            <a:gdLst/>
            <a:ahLst/>
            <a:cxnLst/>
            <a:rect l="l" t="t" r="r" b="b"/>
            <a:pathLst>
              <a:path w="4469130">
                <a:moveTo>
                  <a:pt x="0" y="0"/>
                </a:moveTo>
                <a:lnTo>
                  <a:pt x="4468516" y="0"/>
                </a:lnTo>
              </a:path>
            </a:pathLst>
          </a:custGeom>
          <a:ln w="12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48262" y="2216432"/>
            <a:ext cx="4465955" cy="0"/>
          </a:xfrm>
          <a:custGeom>
            <a:avLst/>
            <a:gdLst/>
            <a:ahLst/>
            <a:cxnLst/>
            <a:rect l="l" t="t" r="r" b="b"/>
            <a:pathLst>
              <a:path w="4465955">
                <a:moveTo>
                  <a:pt x="0" y="0"/>
                </a:moveTo>
                <a:lnTo>
                  <a:pt x="4465920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16778" y="221643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16778" y="221643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505" y="745054"/>
            <a:ext cx="0" cy="5580380"/>
          </a:xfrm>
          <a:custGeom>
            <a:avLst/>
            <a:gdLst/>
            <a:ahLst/>
            <a:cxnLst/>
            <a:rect l="l" t="t" r="r" b="b"/>
            <a:pathLst>
              <a:path h="5580380">
                <a:moveTo>
                  <a:pt x="0" y="0"/>
                </a:moveTo>
                <a:lnTo>
                  <a:pt x="0" y="5580366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12" y="2229096"/>
            <a:ext cx="0" cy="4082415"/>
          </a:xfrm>
          <a:custGeom>
            <a:avLst/>
            <a:gdLst/>
            <a:ahLst/>
            <a:cxnLst/>
            <a:rect l="l" t="t" r="r" b="b"/>
            <a:pathLst>
              <a:path h="4082415">
                <a:moveTo>
                  <a:pt x="0" y="0"/>
                </a:moveTo>
                <a:lnTo>
                  <a:pt x="0" y="40820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612" y="6314339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612" y="631433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612" y="6314339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612" y="631433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97" y="6319088"/>
            <a:ext cx="4585335" cy="0"/>
          </a:xfrm>
          <a:custGeom>
            <a:avLst/>
            <a:gdLst/>
            <a:ahLst/>
            <a:cxnLst/>
            <a:rect l="l" t="t" r="r" b="b"/>
            <a:pathLst>
              <a:path w="4585335">
                <a:moveTo>
                  <a:pt x="0" y="0"/>
                </a:moveTo>
                <a:lnTo>
                  <a:pt x="4584884" y="0"/>
                </a:lnTo>
              </a:path>
            </a:pathLst>
          </a:custGeom>
          <a:ln w="12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94" y="6314339"/>
            <a:ext cx="4582795" cy="0"/>
          </a:xfrm>
          <a:custGeom>
            <a:avLst/>
            <a:gdLst/>
            <a:ahLst/>
            <a:cxnLst/>
            <a:rect l="l" t="t" r="r" b="b"/>
            <a:pathLst>
              <a:path w="4582795">
                <a:moveTo>
                  <a:pt x="0" y="0"/>
                </a:moveTo>
                <a:lnTo>
                  <a:pt x="4582289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41773" y="745054"/>
            <a:ext cx="0" cy="5580380"/>
          </a:xfrm>
          <a:custGeom>
            <a:avLst/>
            <a:gdLst/>
            <a:ahLst/>
            <a:cxnLst/>
            <a:rect l="l" t="t" r="r" b="b"/>
            <a:pathLst>
              <a:path h="5580380">
                <a:moveTo>
                  <a:pt x="0" y="0"/>
                </a:moveTo>
                <a:lnTo>
                  <a:pt x="0" y="5580366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37879" y="2229096"/>
            <a:ext cx="0" cy="4082415"/>
          </a:xfrm>
          <a:custGeom>
            <a:avLst/>
            <a:gdLst/>
            <a:ahLst/>
            <a:cxnLst/>
            <a:rect l="l" t="t" r="r" b="b"/>
            <a:pathLst>
              <a:path h="4082415">
                <a:moveTo>
                  <a:pt x="0" y="0"/>
                </a:moveTo>
                <a:lnTo>
                  <a:pt x="0" y="40820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37879" y="63143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37879" y="631433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46964" y="6319088"/>
            <a:ext cx="4469130" cy="0"/>
          </a:xfrm>
          <a:custGeom>
            <a:avLst/>
            <a:gdLst/>
            <a:ahLst/>
            <a:cxnLst/>
            <a:rect l="l" t="t" r="r" b="b"/>
            <a:pathLst>
              <a:path w="4469130">
                <a:moveTo>
                  <a:pt x="0" y="0"/>
                </a:moveTo>
                <a:lnTo>
                  <a:pt x="4468516" y="0"/>
                </a:lnTo>
              </a:path>
            </a:pathLst>
          </a:custGeom>
          <a:ln w="12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48262" y="6314339"/>
            <a:ext cx="4465955" cy="0"/>
          </a:xfrm>
          <a:custGeom>
            <a:avLst/>
            <a:gdLst/>
            <a:ahLst/>
            <a:cxnLst/>
            <a:rect l="l" t="t" r="r" b="b"/>
            <a:pathLst>
              <a:path w="4465955">
                <a:moveTo>
                  <a:pt x="0" y="0"/>
                </a:moveTo>
                <a:lnTo>
                  <a:pt x="4465920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20671" y="745054"/>
            <a:ext cx="0" cy="5580380"/>
          </a:xfrm>
          <a:custGeom>
            <a:avLst/>
            <a:gdLst/>
            <a:ahLst/>
            <a:cxnLst/>
            <a:rect l="l" t="t" r="r" b="b"/>
            <a:pathLst>
              <a:path h="5580380">
                <a:moveTo>
                  <a:pt x="0" y="0"/>
                </a:moveTo>
                <a:lnTo>
                  <a:pt x="0" y="5580366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16778" y="2229096"/>
            <a:ext cx="0" cy="4082415"/>
          </a:xfrm>
          <a:custGeom>
            <a:avLst/>
            <a:gdLst/>
            <a:ahLst/>
            <a:cxnLst/>
            <a:rect l="l" t="t" r="r" b="b"/>
            <a:pathLst>
              <a:path h="4082415">
                <a:moveTo>
                  <a:pt x="0" y="0"/>
                </a:moveTo>
                <a:lnTo>
                  <a:pt x="0" y="40820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16778" y="63143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16778" y="631433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16778" y="63143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86" y="0"/>
                </a:lnTo>
              </a:path>
            </a:pathLst>
          </a:custGeom>
          <a:ln w="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16778" y="631433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5989" y="2917691"/>
            <a:ext cx="457200" cy="655320"/>
          </a:xfrm>
          <a:custGeom>
            <a:avLst/>
            <a:gdLst/>
            <a:ahLst/>
            <a:cxnLst/>
            <a:rect l="l" t="t" r="r" b="b"/>
            <a:pathLst>
              <a:path w="457200" h="655320">
                <a:moveTo>
                  <a:pt x="112606" y="117256"/>
                </a:moveTo>
                <a:lnTo>
                  <a:pt x="75305" y="155463"/>
                </a:lnTo>
                <a:lnTo>
                  <a:pt x="419381" y="655089"/>
                </a:lnTo>
                <a:lnTo>
                  <a:pt x="456628" y="616833"/>
                </a:lnTo>
                <a:lnTo>
                  <a:pt x="112606" y="117256"/>
                </a:lnTo>
                <a:close/>
              </a:path>
              <a:path w="457200" h="655320">
                <a:moveTo>
                  <a:pt x="0" y="0"/>
                </a:moveTo>
                <a:lnTo>
                  <a:pt x="38025" y="193650"/>
                </a:lnTo>
                <a:lnTo>
                  <a:pt x="75305" y="155463"/>
                </a:lnTo>
                <a:lnTo>
                  <a:pt x="59633" y="132706"/>
                </a:lnTo>
                <a:lnTo>
                  <a:pt x="96901" y="94451"/>
                </a:lnTo>
                <a:lnTo>
                  <a:pt x="134869" y="94451"/>
                </a:lnTo>
                <a:lnTo>
                  <a:pt x="149808" y="79148"/>
                </a:lnTo>
                <a:lnTo>
                  <a:pt x="0" y="0"/>
                </a:lnTo>
                <a:close/>
              </a:path>
              <a:path w="457200" h="655320">
                <a:moveTo>
                  <a:pt x="96901" y="94451"/>
                </a:moveTo>
                <a:lnTo>
                  <a:pt x="59633" y="132706"/>
                </a:lnTo>
                <a:lnTo>
                  <a:pt x="75305" y="155463"/>
                </a:lnTo>
                <a:lnTo>
                  <a:pt x="112606" y="117256"/>
                </a:lnTo>
                <a:lnTo>
                  <a:pt x="96901" y="94451"/>
                </a:lnTo>
                <a:close/>
              </a:path>
              <a:path w="457200" h="655320">
                <a:moveTo>
                  <a:pt x="134869" y="94451"/>
                </a:moveTo>
                <a:lnTo>
                  <a:pt x="96901" y="94451"/>
                </a:lnTo>
                <a:lnTo>
                  <a:pt x="112606" y="117256"/>
                </a:lnTo>
                <a:lnTo>
                  <a:pt x="134869" y="94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89728" y="3852176"/>
            <a:ext cx="604520" cy="708025"/>
          </a:xfrm>
          <a:custGeom>
            <a:avLst/>
            <a:gdLst/>
            <a:ahLst/>
            <a:cxnLst/>
            <a:rect l="l" t="t" r="r" b="b"/>
            <a:pathLst>
              <a:path w="604519" h="708025">
                <a:moveTo>
                  <a:pt x="441184" y="572382"/>
                </a:moveTo>
                <a:lnTo>
                  <a:pt x="396410" y="629471"/>
                </a:lnTo>
                <a:lnTo>
                  <a:pt x="604273" y="707907"/>
                </a:lnTo>
                <a:lnTo>
                  <a:pt x="572521" y="599658"/>
                </a:lnTo>
                <a:lnTo>
                  <a:pt x="464544" y="599658"/>
                </a:lnTo>
                <a:lnTo>
                  <a:pt x="441184" y="572382"/>
                </a:lnTo>
                <a:close/>
              </a:path>
              <a:path w="604519" h="708025">
                <a:moveTo>
                  <a:pt x="456230" y="553198"/>
                </a:moveTo>
                <a:lnTo>
                  <a:pt x="441184" y="572382"/>
                </a:lnTo>
                <a:lnTo>
                  <a:pt x="464544" y="599658"/>
                </a:lnTo>
                <a:lnTo>
                  <a:pt x="479685" y="580583"/>
                </a:lnTo>
                <a:lnTo>
                  <a:pt x="456230" y="553198"/>
                </a:lnTo>
                <a:close/>
              </a:path>
              <a:path w="604519" h="708025">
                <a:moveTo>
                  <a:pt x="471162" y="534159"/>
                </a:moveTo>
                <a:lnTo>
                  <a:pt x="456230" y="553198"/>
                </a:lnTo>
                <a:lnTo>
                  <a:pt x="479685" y="580583"/>
                </a:lnTo>
                <a:lnTo>
                  <a:pt x="464544" y="599658"/>
                </a:lnTo>
                <a:lnTo>
                  <a:pt x="572521" y="599658"/>
                </a:lnTo>
                <a:lnTo>
                  <a:pt x="561338" y="561535"/>
                </a:lnTo>
                <a:lnTo>
                  <a:pt x="494610" y="561535"/>
                </a:lnTo>
                <a:lnTo>
                  <a:pt x="471162" y="534159"/>
                </a:lnTo>
                <a:close/>
              </a:path>
              <a:path w="604519" h="708025">
                <a:moveTo>
                  <a:pt x="14946" y="37991"/>
                </a:moveTo>
                <a:lnTo>
                  <a:pt x="0" y="57251"/>
                </a:lnTo>
                <a:lnTo>
                  <a:pt x="441184" y="572382"/>
                </a:lnTo>
                <a:lnTo>
                  <a:pt x="456230" y="553198"/>
                </a:lnTo>
                <a:lnTo>
                  <a:pt x="14946" y="37991"/>
                </a:lnTo>
                <a:close/>
              </a:path>
              <a:path w="604519" h="708025">
                <a:moveTo>
                  <a:pt x="486094" y="515120"/>
                </a:moveTo>
                <a:lnTo>
                  <a:pt x="471162" y="534159"/>
                </a:lnTo>
                <a:lnTo>
                  <a:pt x="494610" y="561535"/>
                </a:lnTo>
                <a:lnTo>
                  <a:pt x="509534" y="542486"/>
                </a:lnTo>
                <a:lnTo>
                  <a:pt x="486094" y="515120"/>
                </a:lnTo>
                <a:close/>
              </a:path>
              <a:path w="604519" h="708025">
                <a:moveTo>
                  <a:pt x="530948" y="457929"/>
                </a:moveTo>
                <a:lnTo>
                  <a:pt x="486094" y="515120"/>
                </a:lnTo>
                <a:lnTo>
                  <a:pt x="509534" y="542486"/>
                </a:lnTo>
                <a:lnTo>
                  <a:pt x="494610" y="561535"/>
                </a:lnTo>
                <a:lnTo>
                  <a:pt x="561338" y="561535"/>
                </a:lnTo>
                <a:lnTo>
                  <a:pt x="530948" y="457929"/>
                </a:lnTo>
                <a:close/>
              </a:path>
              <a:path w="604519" h="708025">
                <a:moveTo>
                  <a:pt x="44860" y="0"/>
                </a:moveTo>
                <a:lnTo>
                  <a:pt x="29914" y="18995"/>
                </a:lnTo>
                <a:lnTo>
                  <a:pt x="471162" y="534159"/>
                </a:lnTo>
                <a:lnTo>
                  <a:pt x="486094" y="515120"/>
                </a:lnTo>
                <a:lnTo>
                  <a:pt x="44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20257" y="4882167"/>
            <a:ext cx="1176020" cy="419100"/>
          </a:xfrm>
          <a:custGeom>
            <a:avLst/>
            <a:gdLst/>
            <a:ahLst/>
            <a:cxnLst/>
            <a:rect l="l" t="t" r="r" b="b"/>
            <a:pathLst>
              <a:path w="1176020" h="419100">
                <a:moveTo>
                  <a:pt x="1028320" y="57692"/>
                </a:moveTo>
                <a:lnTo>
                  <a:pt x="0" y="361393"/>
                </a:lnTo>
                <a:lnTo>
                  <a:pt x="11463" y="419093"/>
                </a:lnTo>
                <a:lnTo>
                  <a:pt x="1039718" y="115411"/>
                </a:lnTo>
                <a:lnTo>
                  <a:pt x="1028320" y="57692"/>
                </a:lnTo>
                <a:close/>
              </a:path>
              <a:path w="1176020" h="419100">
                <a:moveTo>
                  <a:pt x="1170011" y="50708"/>
                </a:moveTo>
                <a:lnTo>
                  <a:pt x="1051969" y="50708"/>
                </a:lnTo>
                <a:lnTo>
                  <a:pt x="1063432" y="108407"/>
                </a:lnTo>
                <a:lnTo>
                  <a:pt x="1039718" y="115411"/>
                </a:lnTo>
                <a:lnTo>
                  <a:pt x="1051103" y="173072"/>
                </a:lnTo>
                <a:lnTo>
                  <a:pt x="1170011" y="50708"/>
                </a:lnTo>
                <a:close/>
              </a:path>
              <a:path w="1176020" h="419100">
                <a:moveTo>
                  <a:pt x="1051969" y="50708"/>
                </a:moveTo>
                <a:lnTo>
                  <a:pt x="1028320" y="57692"/>
                </a:lnTo>
                <a:lnTo>
                  <a:pt x="1039718" y="115411"/>
                </a:lnTo>
                <a:lnTo>
                  <a:pt x="1063432" y="108407"/>
                </a:lnTo>
                <a:lnTo>
                  <a:pt x="1051969" y="50708"/>
                </a:lnTo>
                <a:close/>
              </a:path>
              <a:path w="1176020" h="419100">
                <a:moveTo>
                  <a:pt x="1016928" y="0"/>
                </a:moveTo>
                <a:lnTo>
                  <a:pt x="1028320" y="57692"/>
                </a:lnTo>
                <a:lnTo>
                  <a:pt x="1051969" y="50708"/>
                </a:lnTo>
                <a:lnTo>
                  <a:pt x="1170011" y="50708"/>
                </a:lnTo>
                <a:lnTo>
                  <a:pt x="1175908" y="44639"/>
                </a:lnTo>
                <a:lnTo>
                  <a:pt x="1016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527" y="2304287"/>
            <a:ext cx="4283075" cy="2612390"/>
          </a:xfrm>
          <a:custGeom>
            <a:avLst/>
            <a:gdLst/>
            <a:ahLst/>
            <a:cxnLst/>
            <a:rect l="l" t="t" r="r" b="b"/>
            <a:pathLst>
              <a:path w="4283075" h="2612390">
                <a:moveTo>
                  <a:pt x="2141357" y="0"/>
                </a:moveTo>
                <a:lnTo>
                  <a:pt x="2082412" y="485"/>
                </a:lnTo>
                <a:lnTo>
                  <a:pt x="2023861" y="1932"/>
                </a:lnTo>
                <a:lnTo>
                  <a:pt x="1965724" y="4328"/>
                </a:lnTo>
                <a:lnTo>
                  <a:pt x="1908022" y="7662"/>
                </a:lnTo>
                <a:lnTo>
                  <a:pt x="1850775" y="11920"/>
                </a:lnTo>
                <a:lnTo>
                  <a:pt x="1794003" y="17091"/>
                </a:lnTo>
                <a:lnTo>
                  <a:pt x="1737727" y="23161"/>
                </a:lnTo>
                <a:lnTo>
                  <a:pt x="1681968" y="30119"/>
                </a:lnTo>
                <a:lnTo>
                  <a:pt x="1626744" y="37951"/>
                </a:lnTo>
                <a:lnTo>
                  <a:pt x="1572078" y="46646"/>
                </a:lnTo>
                <a:lnTo>
                  <a:pt x="1517990" y="56191"/>
                </a:lnTo>
                <a:lnTo>
                  <a:pt x="1464499" y="66573"/>
                </a:lnTo>
                <a:lnTo>
                  <a:pt x="1411627" y="77781"/>
                </a:lnTo>
                <a:lnTo>
                  <a:pt x="1359393" y="89801"/>
                </a:lnTo>
                <a:lnTo>
                  <a:pt x="1307819" y="102621"/>
                </a:lnTo>
                <a:lnTo>
                  <a:pt x="1256923" y="116229"/>
                </a:lnTo>
                <a:lnTo>
                  <a:pt x="1206728" y="130612"/>
                </a:lnTo>
                <a:lnTo>
                  <a:pt x="1157253" y="145759"/>
                </a:lnTo>
                <a:lnTo>
                  <a:pt x="1108519" y="161655"/>
                </a:lnTo>
                <a:lnTo>
                  <a:pt x="1060546" y="178290"/>
                </a:lnTo>
                <a:lnTo>
                  <a:pt x="1013354" y="195650"/>
                </a:lnTo>
                <a:lnTo>
                  <a:pt x="966965" y="213723"/>
                </a:lnTo>
                <a:lnTo>
                  <a:pt x="921397" y="232497"/>
                </a:lnTo>
                <a:lnTo>
                  <a:pt x="876673" y="251959"/>
                </a:lnTo>
                <a:lnTo>
                  <a:pt x="832812" y="272097"/>
                </a:lnTo>
                <a:lnTo>
                  <a:pt x="789834" y="292898"/>
                </a:lnTo>
                <a:lnTo>
                  <a:pt x="747760" y="314350"/>
                </a:lnTo>
                <a:lnTo>
                  <a:pt x="706610" y="336440"/>
                </a:lnTo>
                <a:lnTo>
                  <a:pt x="666405" y="359157"/>
                </a:lnTo>
                <a:lnTo>
                  <a:pt x="627166" y="382487"/>
                </a:lnTo>
                <a:lnTo>
                  <a:pt x="588912" y="406418"/>
                </a:lnTo>
                <a:lnTo>
                  <a:pt x="551664" y="430937"/>
                </a:lnTo>
                <a:lnTo>
                  <a:pt x="515442" y="456033"/>
                </a:lnTo>
                <a:lnTo>
                  <a:pt x="480267" y="481693"/>
                </a:lnTo>
                <a:lnTo>
                  <a:pt x="446160" y="507904"/>
                </a:lnTo>
                <a:lnTo>
                  <a:pt x="413140" y="534653"/>
                </a:lnTo>
                <a:lnTo>
                  <a:pt x="381228" y="561930"/>
                </a:lnTo>
                <a:lnTo>
                  <a:pt x="350444" y="589720"/>
                </a:lnTo>
                <a:lnTo>
                  <a:pt x="320810" y="618012"/>
                </a:lnTo>
                <a:lnTo>
                  <a:pt x="292344" y="646793"/>
                </a:lnTo>
                <a:lnTo>
                  <a:pt x="265068" y="676050"/>
                </a:lnTo>
                <a:lnTo>
                  <a:pt x="239002" y="705772"/>
                </a:lnTo>
                <a:lnTo>
                  <a:pt x="214167" y="735945"/>
                </a:lnTo>
                <a:lnTo>
                  <a:pt x="190583" y="766558"/>
                </a:lnTo>
                <a:lnTo>
                  <a:pt x="168269" y="797598"/>
                </a:lnTo>
                <a:lnTo>
                  <a:pt x="127538" y="860908"/>
                </a:lnTo>
                <a:lnTo>
                  <a:pt x="92137" y="925776"/>
                </a:lnTo>
                <a:lnTo>
                  <a:pt x="62230" y="992103"/>
                </a:lnTo>
                <a:lnTo>
                  <a:pt x="37978" y="1059789"/>
                </a:lnTo>
                <a:lnTo>
                  <a:pt x="19546" y="1128735"/>
                </a:lnTo>
                <a:lnTo>
                  <a:pt x="7098" y="1198841"/>
                </a:lnTo>
                <a:lnTo>
                  <a:pt x="795" y="1270007"/>
                </a:lnTo>
                <a:lnTo>
                  <a:pt x="0" y="1305956"/>
                </a:lnTo>
                <a:lnTo>
                  <a:pt x="795" y="1341907"/>
                </a:lnTo>
                <a:lnTo>
                  <a:pt x="7098" y="1413076"/>
                </a:lnTo>
                <a:lnTo>
                  <a:pt x="19546" y="1483183"/>
                </a:lnTo>
                <a:lnTo>
                  <a:pt x="37978" y="1552131"/>
                </a:lnTo>
                <a:lnTo>
                  <a:pt x="62230" y="1619819"/>
                </a:lnTo>
                <a:lnTo>
                  <a:pt x="92137" y="1686148"/>
                </a:lnTo>
                <a:lnTo>
                  <a:pt x="127538" y="1751018"/>
                </a:lnTo>
                <a:lnTo>
                  <a:pt x="168269" y="1814330"/>
                </a:lnTo>
                <a:lnTo>
                  <a:pt x="190583" y="1845370"/>
                </a:lnTo>
                <a:lnTo>
                  <a:pt x="214167" y="1875984"/>
                </a:lnTo>
                <a:lnTo>
                  <a:pt x="239002" y="1906158"/>
                </a:lnTo>
                <a:lnTo>
                  <a:pt x="265068" y="1935880"/>
                </a:lnTo>
                <a:lnTo>
                  <a:pt x="292344" y="1965139"/>
                </a:lnTo>
                <a:lnTo>
                  <a:pt x="320810" y="1993920"/>
                </a:lnTo>
                <a:lnTo>
                  <a:pt x="350444" y="2022212"/>
                </a:lnTo>
                <a:lnTo>
                  <a:pt x="381228" y="2050003"/>
                </a:lnTo>
                <a:lnTo>
                  <a:pt x="413140" y="2077280"/>
                </a:lnTo>
                <a:lnTo>
                  <a:pt x="446160" y="2104030"/>
                </a:lnTo>
                <a:lnTo>
                  <a:pt x="480267" y="2130241"/>
                </a:lnTo>
                <a:lnTo>
                  <a:pt x="515442" y="2155901"/>
                </a:lnTo>
                <a:lnTo>
                  <a:pt x="551664" y="2180998"/>
                </a:lnTo>
                <a:lnTo>
                  <a:pt x="588912" y="2205518"/>
                </a:lnTo>
                <a:lnTo>
                  <a:pt x="627166" y="2229449"/>
                </a:lnTo>
                <a:lnTo>
                  <a:pt x="666405" y="2252779"/>
                </a:lnTo>
                <a:lnTo>
                  <a:pt x="706610" y="2275496"/>
                </a:lnTo>
                <a:lnTo>
                  <a:pt x="747760" y="2297587"/>
                </a:lnTo>
                <a:lnTo>
                  <a:pt x="789834" y="2319039"/>
                </a:lnTo>
                <a:lnTo>
                  <a:pt x="832812" y="2339840"/>
                </a:lnTo>
                <a:lnTo>
                  <a:pt x="876673" y="2359978"/>
                </a:lnTo>
                <a:lnTo>
                  <a:pt x="921397" y="2379441"/>
                </a:lnTo>
                <a:lnTo>
                  <a:pt x="966965" y="2398215"/>
                </a:lnTo>
                <a:lnTo>
                  <a:pt x="1013354" y="2416288"/>
                </a:lnTo>
                <a:lnTo>
                  <a:pt x="1060546" y="2433648"/>
                </a:lnTo>
                <a:lnTo>
                  <a:pt x="1108519" y="2450283"/>
                </a:lnTo>
                <a:lnTo>
                  <a:pt x="1157253" y="2466180"/>
                </a:lnTo>
                <a:lnTo>
                  <a:pt x="1206728" y="2481326"/>
                </a:lnTo>
                <a:lnTo>
                  <a:pt x="1256923" y="2495709"/>
                </a:lnTo>
                <a:lnTo>
                  <a:pt x="1307819" y="2509317"/>
                </a:lnTo>
                <a:lnTo>
                  <a:pt x="1359393" y="2522138"/>
                </a:lnTo>
                <a:lnTo>
                  <a:pt x="1411627" y="2534158"/>
                </a:lnTo>
                <a:lnTo>
                  <a:pt x="1464499" y="2545365"/>
                </a:lnTo>
                <a:lnTo>
                  <a:pt x="1517990" y="2555748"/>
                </a:lnTo>
                <a:lnTo>
                  <a:pt x="1572078" y="2565293"/>
                </a:lnTo>
                <a:lnTo>
                  <a:pt x="1626744" y="2573988"/>
                </a:lnTo>
                <a:lnTo>
                  <a:pt x="1681968" y="2581820"/>
                </a:lnTo>
                <a:lnTo>
                  <a:pt x="1737727" y="2588778"/>
                </a:lnTo>
                <a:lnTo>
                  <a:pt x="1794003" y="2594848"/>
                </a:lnTo>
                <a:lnTo>
                  <a:pt x="1850775" y="2600018"/>
                </a:lnTo>
                <a:lnTo>
                  <a:pt x="1908022" y="2604277"/>
                </a:lnTo>
                <a:lnTo>
                  <a:pt x="1965724" y="2607611"/>
                </a:lnTo>
                <a:lnTo>
                  <a:pt x="2023861" y="2610007"/>
                </a:lnTo>
                <a:lnTo>
                  <a:pt x="2082412" y="2611454"/>
                </a:lnTo>
                <a:lnTo>
                  <a:pt x="2141357" y="2611939"/>
                </a:lnTo>
                <a:lnTo>
                  <a:pt x="2200303" y="2611454"/>
                </a:lnTo>
                <a:lnTo>
                  <a:pt x="2258855" y="2610007"/>
                </a:lnTo>
                <a:lnTo>
                  <a:pt x="2316993" y="2607611"/>
                </a:lnTo>
                <a:lnTo>
                  <a:pt x="2374696" y="2604277"/>
                </a:lnTo>
                <a:lnTo>
                  <a:pt x="2431944" y="2600018"/>
                </a:lnTo>
                <a:lnTo>
                  <a:pt x="2488717" y="2594848"/>
                </a:lnTo>
                <a:lnTo>
                  <a:pt x="2544993" y="2588778"/>
                </a:lnTo>
                <a:lnTo>
                  <a:pt x="2600754" y="2581820"/>
                </a:lnTo>
                <a:lnTo>
                  <a:pt x="2655977" y="2573988"/>
                </a:lnTo>
                <a:lnTo>
                  <a:pt x="2710644" y="2565293"/>
                </a:lnTo>
                <a:lnTo>
                  <a:pt x="2764733" y="2555748"/>
                </a:lnTo>
                <a:lnTo>
                  <a:pt x="2818224" y="2545365"/>
                </a:lnTo>
                <a:lnTo>
                  <a:pt x="2871096" y="2534158"/>
                </a:lnTo>
                <a:lnTo>
                  <a:pt x="2923330" y="2522138"/>
                </a:lnTo>
                <a:lnTo>
                  <a:pt x="2974905" y="2509317"/>
                </a:lnTo>
                <a:lnTo>
                  <a:pt x="3025800" y="2495709"/>
                </a:lnTo>
                <a:lnTo>
                  <a:pt x="3075996" y="2481326"/>
                </a:lnTo>
                <a:lnTo>
                  <a:pt x="3125471" y="2466180"/>
                </a:lnTo>
                <a:lnTo>
                  <a:pt x="3174205" y="2450283"/>
                </a:lnTo>
                <a:lnTo>
                  <a:pt x="3222178" y="2433648"/>
                </a:lnTo>
                <a:lnTo>
                  <a:pt x="3269370" y="2416288"/>
                </a:lnTo>
                <a:lnTo>
                  <a:pt x="3315759" y="2398215"/>
                </a:lnTo>
                <a:lnTo>
                  <a:pt x="3361327" y="2379441"/>
                </a:lnTo>
                <a:lnTo>
                  <a:pt x="3406051" y="2359978"/>
                </a:lnTo>
                <a:lnTo>
                  <a:pt x="3449912" y="2339840"/>
                </a:lnTo>
                <a:lnTo>
                  <a:pt x="3492890" y="2319039"/>
                </a:lnTo>
                <a:lnTo>
                  <a:pt x="3534964" y="2297587"/>
                </a:lnTo>
                <a:lnTo>
                  <a:pt x="3576113" y="2275496"/>
                </a:lnTo>
                <a:lnTo>
                  <a:pt x="3616317" y="2252779"/>
                </a:lnTo>
                <a:lnTo>
                  <a:pt x="3655557" y="2229449"/>
                </a:lnTo>
                <a:lnTo>
                  <a:pt x="3693811" y="2205518"/>
                </a:lnTo>
                <a:lnTo>
                  <a:pt x="3731058" y="2180998"/>
                </a:lnTo>
                <a:lnTo>
                  <a:pt x="3767280" y="2155901"/>
                </a:lnTo>
                <a:lnTo>
                  <a:pt x="3802454" y="2130241"/>
                </a:lnTo>
                <a:lnTo>
                  <a:pt x="3836561" y="2104030"/>
                </a:lnTo>
                <a:lnTo>
                  <a:pt x="3869581" y="2077280"/>
                </a:lnTo>
                <a:lnTo>
                  <a:pt x="3901493" y="2050003"/>
                </a:lnTo>
                <a:lnTo>
                  <a:pt x="3932276" y="2022212"/>
                </a:lnTo>
                <a:lnTo>
                  <a:pt x="3961910" y="1993920"/>
                </a:lnTo>
                <a:lnTo>
                  <a:pt x="3990375" y="1965139"/>
                </a:lnTo>
                <a:lnTo>
                  <a:pt x="4017651" y="1935880"/>
                </a:lnTo>
                <a:lnTo>
                  <a:pt x="4043716" y="1906158"/>
                </a:lnTo>
                <a:lnTo>
                  <a:pt x="4068551" y="1875984"/>
                </a:lnTo>
                <a:lnTo>
                  <a:pt x="4092135" y="1845370"/>
                </a:lnTo>
                <a:lnTo>
                  <a:pt x="4114448" y="1814330"/>
                </a:lnTo>
                <a:lnTo>
                  <a:pt x="4155179" y="1751018"/>
                </a:lnTo>
                <a:lnTo>
                  <a:pt x="4190579" y="1686148"/>
                </a:lnTo>
                <a:lnTo>
                  <a:pt x="4220486" y="1619819"/>
                </a:lnTo>
                <a:lnTo>
                  <a:pt x="4244737" y="1552131"/>
                </a:lnTo>
                <a:lnTo>
                  <a:pt x="4263169" y="1483183"/>
                </a:lnTo>
                <a:lnTo>
                  <a:pt x="4275617" y="1413076"/>
                </a:lnTo>
                <a:lnTo>
                  <a:pt x="4281920" y="1341907"/>
                </a:lnTo>
                <a:lnTo>
                  <a:pt x="4282715" y="1305956"/>
                </a:lnTo>
                <a:lnTo>
                  <a:pt x="4281920" y="1270007"/>
                </a:lnTo>
                <a:lnTo>
                  <a:pt x="4275617" y="1198841"/>
                </a:lnTo>
                <a:lnTo>
                  <a:pt x="4263169" y="1128735"/>
                </a:lnTo>
                <a:lnTo>
                  <a:pt x="4244737" y="1059789"/>
                </a:lnTo>
                <a:lnTo>
                  <a:pt x="4220486" y="992103"/>
                </a:lnTo>
                <a:lnTo>
                  <a:pt x="4190579" y="925776"/>
                </a:lnTo>
                <a:lnTo>
                  <a:pt x="4155179" y="860908"/>
                </a:lnTo>
                <a:lnTo>
                  <a:pt x="4114448" y="797598"/>
                </a:lnTo>
                <a:lnTo>
                  <a:pt x="4092135" y="766558"/>
                </a:lnTo>
                <a:lnTo>
                  <a:pt x="4068551" y="735945"/>
                </a:lnTo>
                <a:lnTo>
                  <a:pt x="4043716" y="705772"/>
                </a:lnTo>
                <a:lnTo>
                  <a:pt x="4017651" y="676050"/>
                </a:lnTo>
                <a:lnTo>
                  <a:pt x="3990375" y="646793"/>
                </a:lnTo>
                <a:lnTo>
                  <a:pt x="3961910" y="618012"/>
                </a:lnTo>
                <a:lnTo>
                  <a:pt x="3932276" y="589720"/>
                </a:lnTo>
                <a:lnTo>
                  <a:pt x="3901493" y="561930"/>
                </a:lnTo>
                <a:lnTo>
                  <a:pt x="3869581" y="534653"/>
                </a:lnTo>
                <a:lnTo>
                  <a:pt x="3836561" y="507904"/>
                </a:lnTo>
                <a:lnTo>
                  <a:pt x="3802454" y="481693"/>
                </a:lnTo>
                <a:lnTo>
                  <a:pt x="3767280" y="456033"/>
                </a:lnTo>
                <a:lnTo>
                  <a:pt x="3731058" y="430937"/>
                </a:lnTo>
                <a:lnTo>
                  <a:pt x="3693811" y="406418"/>
                </a:lnTo>
                <a:lnTo>
                  <a:pt x="3655557" y="382487"/>
                </a:lnTo>
                <a:lnTo>
                  <a:pt x="3616317" y="359157"/>
                </a:lnTo>
                <a:lnTo>
                  <a:pt x="3576113" y="336440"/>
                </a:lnTo>
                <a:lnTo>
                  <a:pt x="3534964" y="314350"/>
                </a:lnTo>
                <a:lnTo>
                  <a:pt x="3492890" y="292898"/>
                </a:lnTo>
                <a:lnTo>
                  <a:pt x="3449912" y="272097"/>
                </a:lnTo>
                <a:lnTo>
                  <a:pt x="3406051" y="251959"/>
                </a:lnTo>
                <a:lnTo>
                  <a:pt x="3361327" y="232497"/>
                </a:lnTo>
                <a:lnTo>
                  <a:pt x="3315759" y="213723"/>
                </a:lnTo>
                <a:lnTo>
                  <a:pt x="3269370" y="195650"/>
                </a:lnTo>
                <a:lnTo>
                  <a:pt x="3222178" y="178290"/>
                </a:lnTo>
                <a:lnTo>
                  <a:pt x="3174205" y="161655"/>
                </a:lnTo>
                <a:lnTo>
                  <a:pt x="3125471" y="145759"/>
                </a:lnTo>
                <a:lnTo>
                  <a:pt x="3075996" y="130612"/>
                </a:lnTo>
                <a:lnTo>
                  <a:pt x="3025800" y="116229"/>
                </a:lnTo>
                <a:lnTo>
                  <a:pt x="2974905" y="102621"/>
                </a:lnTo>
                <a:lnTo>
                  <a:pt x="2923330" y="89801"/>
                </a:lnTo>
                <a:lnTo>
                  <a:pt x="2871096" y="77781"/>
                </a:lnTo>
                <a:lnTo>
                  <a:pt x="2818224" y="66573"/>
                </a:lnTo>
                <a:lnTo>
                  <a:pt x="2764733" y="56191"/>
                </a:lnTo>
                <a:lnTo>
                  <a:pt x="2710644" y="46646"/>
                </a:lnTo>
                <a:lnTo>
                  <a:pt x="2655977" y="37951"/>
                </a:lnTo>
                <a:lnTo>
                  <a:pt x="2600754" y="30119"/>
                </a:lnTo>
                <a:lnTo>
                  <a:pt x="2544993" y="23161"/>
                </a:lnTo>
                <a:lnTo>
                  <a:pt x="2488717" y="17091"/>
                </a:lnTo>
                <a:lnTo>
                  <a:pt x="2431944" y="11920"/>
                </a:lnTo>
                <a:lnTo>
                  <a:pt x="2374696" y="7662"/>
                </a:lnTo>
                <a:lnTo>
                  <a:pt x="2316993" y="4328"/>
                </a:lnTo>
                <a:lnTo>
                  <a:pt x="2258855" y="1932"/>
                </a:lnTo>
                <a:lnTo>
                  <a:pt x="2200303" y="485"/>
                </a:lnTo>
                <a:lnTo>
                  <a:pt x="2141357" y="0"/>
                </a:lnTo>
                <a:close/>
              </a:path>
            </a:pathLst>
          </a:custGeom>
          <a:ln w="18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20175" y="2917691"/>
            <a:ext cx="457200" cy="655320"/>
          </a:xfrm>
          <a:custGeom>
            <a:avLst/>
            <a:gdLst/>
            <a:ahLst/>
            <a:cxnLst/>
            <a:rect l="l" t="t" r="r" b="b"/>
            <a:pathLst>
              <a:path w="457200" h="655320">
                <a:moveTo>
                  <a:pt x="112635" y="117300"/>
                </a:moveTo>
                <a:lnTo>
                  <a:pt x="75366" y="155460"/>
                </a:lnTo>
                <a:lnTo>
                  <a:pt x="419403" y="655089"/>
                </a:lnTo>
                <a:lnTo>
                  <a:pt x="456606" y="616833"/>
                </a:lnTo>
                <a:lnTo>
                  <a:pt x="112635" y="117300"/>
                </a:lnTo>
                <a:close/>
              </a:path>
              <a:path w="457200" h="655320">
                <a:moveTo>
                  <a:pt x="0" y="0"/>
                </a:moveTo>
                <a:lnTo>
                  <a:pt x="38068" y="193650"/>
                </a:lnTo>
                <a:lnTo>
                  <a:pt x="75366" y="155460"/>
                </a:lnTo>
                <a:lnTo>
                  <a:pt x="59698" y="132706"/>
                </a:lnTo>
                <a:lnTo>
                  <a:pt x="96901" y="94451"/>
                </a:lnTo>
                <a:lnTo>
                  <a:pt x="134950" y="94451"/>
                </a:lnTo>
                <a:lnTo>
                  <a:pt x="149895" y="79148"/>
                </a:lnTo>
                <a:lnTo>
                  <a:pt x="0" y="0"/>
                </a:lnTo>
                <a:close/>
              </a:path>
              <a:path w="457200" h="655320">
                <a:moveTo>
                  <a:pt x="96901" y="94451"/>
                </a:moveTo>
                <a:lnTo>
                  <a:pt x="59698" y="132706"/>
                </a:lnTo>
                <a:lnTo>
                  <a:pt x="75366" y="155460"/>
                </a:lnTo>
                <a:lnTo>
                  <a:pt x="112635" y="117300"/>
                </a:lnTo>
                <a:lnTo>
                  <a:pt x="96901" y="94451"/>
                </a:lnTo>
                <a:close/>
              </a:path>
              <a:path w="457200" h="655320">
                <a:moveTo>
                  <a:pt x="134950" y="94451"/>
                </a:moveTo>
                <a:lnTo>
                  <a:pt x="96901" y="94451"/>
                </a:lnTo>
                <a:lnTo>
                  <a:pt x="112635" y="117300"/>
                </a:lnTo>
                <a:lnTo>
                  <a:pt x="134950" y="94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83849" y="3852176"/>
            <a:ext cx="604520" cy="708025"/>
          </a:xfrm>
          <a:custGeom>
            <a:avLst/>
            <a:gdLst/>
            <a:ahLst/>
            <a:cxnLst/>
            <a:rect l="l" t="t" r="r" b="b"/>
            <a:pathLst>
              <a:path w="604520" h="708025">
                <a:moveTo>
                  <a:pt x="441247" y="572384"/>
                </a:moveTo>
                <a:lnTo>
                  <a:pt x="396475" y="629471"/>
                </a:lnTo>
                <a:lnTo>
                  <a:pt x="604338" y="707907"/>
                </a:lnTo>
                <a:lnTo>
                  <a:pt x="572586" y="599658"/>
                </a:lnTo>
                <a:lnTo>
                  <a:pt x="464609" y="599658"/>
                </a:lnTo>
                <a:lnTo>
                  <a:pt x="441247" y="572384"/>
                </a:lnTo>
                <a:close/>
              </a:path>
              <a:path w="604520" h="708025">
                <a:moveTo>
                  <a:pt x="456292" y="553201"/>
                </a:moveTo>
                <a:lnTo>
                  <a:pt x="441247" y="572384"/>
                </a:lnTo>
                <a:lnTo>
                  <a:pt x="464609" y="599658"/>
                </a:lnTo>
                <a:lnTo>
                  <a:pt x="479750" y="580583"/>
                </a:lnTo>
                <a:lnTo>
                  <a:pt x="456292" y="553201"/>
                </a:lnTo>
                <a:close/>
              </a:path>
              <a:path w="604520" h="708025">
                <a:moveTo>
                  <a:pt x="471229" y="534156"/>
                </a:moveTo>
                <a:lnTo>
                  <a:pt x="456292" y="553201"/>
                </a:lnTo>
                <a:lnTo>
                  <a:pt x="479750" y="580583"/>
                </a:lnTo>
                <a:lnTo>
                  <a:pt x="464609" y="599658"/>
                </a:lnTo>
                <a:lnTo>
                  <a:pt x="572586" y="599658"/>
                </a:lnTo>
                <a:lnTo>
                  <a:pt x="561403" y="561535"/>
                </a:lnTo>
                <a:lnTo>
                  <a:pt x="494675" y="561535"/>
                </a:lnTo>
                <a:lnTo>
                  <a:pt x="471229" y="534156"/>
                </a:lnTo>
                <a:close/>
              </a:path>
              <a:path w="604520" h="708025">
                <a:moveTo>
                  <a:pt x="14924" y="37991"/>
                </a:moveTo>
                <a:lnTo>
                  <a:pt x="0" y="57251"/>
                </a:lnTo>
                <a:lnTo>
                  <a:pt x="441247" y="572384"/>
                </a:lnTo>
                <a:lnTo>
                  <a:pt x="456292" y="553201"/>
                </a:lnTo>
                <a:lnTo>
                  <a:pt x="14924" y="37991"/>
                </a:lnTo>
                <a:close/>
              </a:path>
              <a:path w="604520" h="708025">
                <a:moveTo>
                  <a:pt x="486160" y="515118"/>
                </a:moveTo>
                <a:lnTo>
                  <a:pt x="471229" y="534156"/>
                </a:lnTo>
                <a:lnTo>
                  <a:pt x="494675" y="561535"/>
                </a:lnTo>
                <a:lnTo>
                  <a:pt x="509599" y="542486"/>
                </a:lnTo>
                <a:lnTo>
                  <a:pt x="486160" y="515118"/>
                </a:lnTo>
                <a:close/>
              </a:path>
              <a:path w="604520" h="708025">
                <a:moveTo>
                  <a:pt x="531013" y="457929"/>
                </a:moveTo>
                <a:lnTo>
                  <a:pt x="486160" y="515118"/>
                </a:lnTo>
                <a:lnTo>
                  <a:pt x="509599" y="542486"/>
                </a:lnTo>
                <a:lnTo>
                  <a:pt x="494675" y="561535"/>
                </a:lnTo>
                <a:lnTo>
                  <a:pt x="561403" y="561535"/>
                </a:lnTo>
                <a:lnTo>
                  <a:pt x="531013" y="457929"/>
                </a:lnTo>
                <a:close/>
              </a:path>
              <a:path w="604520" h="708025">
                <a:moveTo>
                  <a:pt x="44990" y="0"/>
                </a:moveTo>
                <a:lnTo>
                  <a:pt x="30065" y="18995"/>
                </a:lnTo>
                <a:lnTo>
                  <a:pt x="471229" y="534156"/>
                </a:lnTo>
                <a:lnTo>
                  <a:pt x="486160" y="515118"/>
                </a:lnTo>
                <a:lnTo>
                  <a:pt x="44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14551" y="4882167"/>
            <a:ext cx="1176020" cy="419100"/>
          </a:xfrm>
          <a:custGeom>
            <a:avLst/>
            <a:gdLst/>
            <a:ahLst/>
            <a:cxnLst/>
            <a:rect l="l" t="t" r="r" b="b"/>
            <a:pathLst>
              <a:path w="1176020" h="419100">
                <a:moveTo>
                  <a:pt x="1028212" y="57692"/>
                </a:moveTo>
                <a:lnTo>
                  <a:pt x="0" y="361393"/>
                </a:lnTo>
                <a:lnTo>
                  <a:pt x="11247" y="419093"/>
                </a:lnTo>
                <a:lnTo>
                  <a:pt x="1039609" y="115410"/>
                </a:lnTo>
                <a:lnTo>
                  <a:pt x="1028212" y="57692"/>
                </a:lnTo>
                <a:close/>
              </a:path>
              <a:path w="1176020" h="419100">
                <a:moveTo>
                  <a:pt x="1169903" y="50708"/>
                </a:moveTo>
                <a:lnTo>
                  <a:pt x="1051860" y="50708"/>
                </a:lnTo>
                <a:lnTo>
                  <a:pt x="1063324" y="108407"/>
                </a:lnTo>
                <a:lnTo>
                  <a:pt x="1039609" y="115410"/>
                </a:lnTo>
                <a:lnTo>
                  <a:pt x="1050995" y="173072"/>
                </a:lnTo>
                <a:lnTo>
                  <a:pt x="1169903" y="50708"/>
                </a:lnTo>
                <a:close/>
              </a:path>
              <a:path w="1176020" h="419100">
                <a:moveTo>
                  <a:pt x="1051860" y="50708"/>
                </a:moveTo>
                <a:lnTo>
                  <a:pt x="1028212" y="57692"/>
                </a:lnTo>
                <a:lnTo>
                  <a:pt x="1039609" y="115410"/>
                </a:lnTo>
                <a:lnTo>
                  <a:pt x="1063324" y="108407"/>
                </a:lnTo>
                <a:lnTo>
                  <a:pt x="1051860" y="50708"/>
                </a:lnTo>
                <a:close/>
              </a:path>
              <a:path w="1176020" h="419100">
                <a:moveTo>
                  <a:pt x="1016820" y="0"/>
                </a:moveTo>
                <a:lnTo>
                  <a:pt x="1028212" y="57692"/>
                </a:lnTo>
                <a:lnTo>
                  <a:pt x="1051860" y="50708"/>
                </a:lnTo>
                <a:lnTo>
                  <a:pt x="1169903" y="50708"/>
                </a:lnTo>
                <a:lnTo>
                  <a:pt x="1175800" y="44639"/>
                </a:lnTo>
                <a:lnTo>
                  <a:pt x="1016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29876" y="2301649"/>
            <a:ext cx="4295775" cy="2612390"/>
          </a:xfrm>
          <a:custGeom>
            <a:avLst/>
            <a:gdLst/>
            <a:ahLst/>
            <a:cxnLst/>
            <a:rect l="l" t="t" r="r" b="b"/>
            <a:pathLst>
              <a:path w="4295775" h="2612390">
                <a:moveTo>
                  <a:pt x="2147846" y="0"/>
                </a:moveTo>
                <a:lnTo>
                  <a:pt x="2088728" y="485"/>
                </a:lnTo>
                <a:lnTo>
                  <a:pt x="2030004" y="1932"/>
                </a:lnTo>
                <a:lnTo>
                  <a:pt x="1971695" y="4328"/>
                </a:lnTo>
                <a:lnTo>
                  <a:pt x="1913822" y="7662"/>
                </a:lnTo>
                <a:lnTo>
                  <a:pt x="1856405" y="11920"/>
                </a:lnTo>
                <a:lnTo>
                  <a:pt x="1799464" y="17091"/>
                </a:lnTo>
                <a:lnTo>
                  <a:pt x="1743021" y="23161"/>
                </a:lnTo>
                <a:lnTo>
                  <a:pt x="1687095" y="30119"/>
                </a:lnTo>
                <a:lnTo>
                  <a:pt x="1631707" y="37951"/>
                </a:lnTo>
                <a:lnTo>
                  <a:pt x="1576878" y="46646"/>
                </a:lnTo>
                <a:lnTo>
                  <a:pt x="1522627" y="56191"/>
                </a:lnTo>
                <a:lnTo>
                  <a:pt x="1468976" y="66573"/>
                </a:lnTo>
                <a:lnTo>
                  <a:pt x="1415945" y="77781"/>
                </a:lnTo>
                <a:lnTo>
                  <a:pt x="1363554" y="89801"/>
                </a:lnTo>
                <a:lnTo>
                  <a:pt x="1311824" y="102621"/>
                </a:lnTo>
                <a:lnTo>
                  <a:pt x="1260776" y="116229"/>
                </a:lnTo>
                <a:lnTo>
                  <a:pt x="1210429" y="130612"/>
                </a:lnTo>
                <a:lnTo>
                  <a:pt x="1160805" y="145759"/>
                </a:lnTo>
                <a:lnTo>
                  <a:pt x="1111923" y="161655"/>
                </a:lnTo>
                <a:lnTo>
                  <a:pt x="1063805" y="178290"/>
                </a:lnTo>
                <a:lnTo>
                  <a:pt x="1016470" y="195650"/>
                </a:lnTo>
                <a:lnTo>
                  <a:pt x="969940" y="213723"/>
                </a:lnTo>
                <a:lnTo>
                  <a:pt x="924234" y="232497"/>
                </a:lnTo>
                <a:lnTo>
                  <a:pt x="879373" y="251959"/>
                </a:lnTo>
                <a:lnTo>
                  <a:pt x="835378" y="272097"/>
                </a:lnTo>
                <a:lnTo>
                  <a:pt x="792269" y="292898"/>
                </a:lnTo>
                <a:lnTo>
                  <a:pt x="750067" y="314350"/>
                </a:lnTo>
                <a:lnTo>
                  <a:pt x="708792" y="336440"/>
                </a:lnTo>
                <a:lnTo>
                  <a:pt x="668464" y="359157"/>
                </a:lnTo>
                <a:lnTo>
                  <a:pt x="629104" y="382487"/>
                </a:lnTo>
                <a:lnTo>
                  <a:pt x="590733" y="406418"/>
                </a:lnTo>
                <a:lnTo>
                  <a:pt x="553371" y="430937"/>
                </a:lnTo>
                <a:lnTo>
                  <a:pt x="517038" y="456033"/>
                </a:lnTo>
                <a:lnTo>
                  <a:pt x="481755" y="481693"/>
                </a:lnTo>
                <a:lnTo>
                  <a:pt x="447543" y="507904"/>
                </a:lnTo>
                <a:lnTo>
                  <a:pt x="414421" y="534653"/>
                </a:lnTo>
                <a:lnTo>
                  <a:pt x="382411" y="561930"/>
                </a:lnTo>
                <a:lnTo>
                  <a:pt x="351532" y="589720"/>
                </a:lnTo>
                <a:lnTo>
                  <a:pt x="321806" y="618012"/>
                </a:lnTo>
                <a:lnTo>
                  <a:pt x="293253" y="646793"/>
                </a:lnTo>
                <a:lnTo>
                  <a:pt x="265892" y="676050"/>
                </a:lnTo>
                <a:lnTo>
                  <a:pt x="239746" y="705772"/>
                </a:lnTo>
                <a:lnTo>
                  <a:pt x="214834" y="735945"/>
                </a:lnTo>
                <a:lnTo>
                  <a:pt x="191176" y="766558"/>
                </a:lnTo>
                <a:lnTo>
                  <a:pt x="168794" y="797598"/>
                </a:lnTo>
                <a:lnTo>
                  <a:pt x="127936" y="860908"/>
                </a:lnTo>
                <a:lnTo>
                  <a:pt x="92425" y="925776"/>
                </a:lnTo>
                <a:lnTo>
                  <a:pt x="62424" y="992103"/>
                </a:lnTo>
                <a:lnTo>
                  <a:pt x="38097" y="1059789"/>
                </a:lnTo>
                <a:lnTo>
                  <a:pt x="19608" y="1128735"/>
                </a:lnTo>
                <a:lnTo>
                  <a:pt x="7120" y="1198841"/>
                </a:lnTo>
                <a:lnTo>
                  <a:pt x="797" y="1270007"/>
                </a:lnTo>
                <a:lnTo>
                  <a:pt x="0" y="1305956"/>
                </a:lnTo>
                <a:lnTo>
                  <a:pt x="797" y="1341907"/>
                </a:lnTo>
                <a:lnTo>
                  <a:pt x="7120" y="1413076"/>
                </a:lnTo>
                <a:lnTo>
                  <a:pt x="19608" y="1483183"/>
                </a:lnTo>
                <a:lnTo>
                  <a:pt x="38097" y="1552131"/>
                </a:lnTo>
                <a:lnTo>
                  <a:pt x="62424" y="1619819"/>
                </a:lnTo>
                <a:lnTo>
                  <a:pt x="92425" y="1686148"/>
                </a:lnTo>
                <a:lnTo>
                  <a:pt x="127936" y="1751018"/>
                </a:lnTo>
                <a:lnTo>
                  <a:pt x="168794" y="1814330"/>
                </a:lnTo>
                <a:lnTo>
                  <a:pt x="191176" y="1845370"/>
                </a:lnTo>
                <a:lnTo>
                  <a:pt x="214834" y="1875984"/>
                </a:lnTo>
                <a:lnTo>
                  <a:pt x="239746" y="1906158"/>
                </a:lnTo>
                <a:lnTo>
                  <a:pt x="265892" y="1935880"/>
                </a:lnTo>
                <a:lnTo>
                  <a:pt x="293253" y="1965139"/>
                </a:lnTo>
                <a:lnTo>
                  <a:pt x="321806" y="1993920"/>
                </a:lnTo>
                <a:lnTo>
                  <a:pt x="351532" y="2022212"/>
                </a:lnTo>
                <a:lnTo>
                  <a:pt x="382411" y="2050003"/>
                </a:lnTo>
                <a:lnTo>
                  <a:pt x="414421" y="2077280"/>
                </a:lnTo>
                <a:lnTo>
                  <a:pt x="447543" y="2104030"/>
                </a:lnTo>
                <a:lnTo>
                  <a:pt x="481755" y="2130241"/>
                </a:lnTo>
                <a:lnTo>
                  <a:pt x="517038" y="2155901"/>
                </a:lnTo>
                <a:lnTo>
                  <a:pt x="553371" y="2180998"/>
                </a:lnTo>
                <a:lnTo>
                  <a:pt x="590733" y="2205518"/>
                </a:lnTo>
                <a:lnTo>
                  <a:pt x="629104" y="2229449"/>
                </a:lnTo>
                <a:lnTo>
                  <a:pt x="668464" y="2252779"/>
                </a:lnTo>
                <a:lnTo>
                  <a:pt x="708792" y="2275496"/>
                </a:lnTo>
                <a:lnTo>
                  <a:pt x="750067" y="2297587"/>
                </a:lnTo>
                <a:lnTo>
                  <a:pt x="792269" y="2319039"/>
                </a:lnTo>
                <a:lnTo>
                  <a:pt x="835378" y="2339840"/>
                </a:lnTo>
                <a:lnTo>
                  <a:pt x="879373" y="2359978"/>
                </a:lnTo>
                <a:lnTo>
                  <a:pt x="924234" y="2379441"/>
                </a:lnTo>
                <a:lnTo>
                  <a:pt x="969940" y="2398215"/>
                </a:lnTo>
                <a:lnTo>
                  <a:pt x="1016470" y="2416288"/>
                </a:lnTo>
                <a:lnTo>
                  <a:pt x="1063805" y="2433648"/>
                </a:lnTo>
                <a:lnTo>
                  <a:pt x="1111923" y="2450283"/>
                </a:lnTo>
                <a:lnTo>
                  <a:pt x="1160805" y="2466180"/>
                </a:lnTo>
                <a:lnTo>
                  <a:pt x="1210429" y="2481326"/>
                </a:lnTo>
                <a:lnTo>
                  <a:pt x="1260776" y="2495709"/>
                </a:lnTo>
                <a:lnTo>
                  <a:pt x="1311824" y="2509317"/>
                </a:lnTo>
                <a:lnTo>
                  <a:pt x="1363554" y="2522138"/>
                </a:lnTo>
                <a:lnTo>
                  <a:pt x="1415945" y="2534158"/>
                </a:lnTo>
                <a:lnTo>
                  <a:pt x="1468976" y="2545365"/>
                </a:lnTo>
                <a:lnTo>
                  <a:pt x="1522627" y="2555748"/>
                </a:lnTo>
                <a:lnTo>
                  <a:pt x="1576878" y="2565293"/>
                </a:lnTo>
                <a:lnTo>
                  <a:pt x="1631707" y="2573988"/>
                </a:lnTo>
                <a:lnTo>
                  <a:pt x="1687095" y="2581820"/>
                </a:lnTo>
                <a:lnTo>
                  <a:pt x="1743021" y="2588778"/>
                </a:lnTo>
                <a:lnTo>
                  <a:pt x="1799464" y="2594848"/>
                </a:lnTo>
                <a:lnTo>
                  <a:pt x="1856405" y="2600018"/>
                </a:lnTo>
                <a:lnTo>
                  <a:pt x="1913822" y="2604277"/>
                </a:lnTo>
                <a:lnTo>
                  <a:pt x="1971695" y="2607611"/>
                </a:lnTo>
                <a:lnTo>
                  <a:pt x="2030004" y="2610007"/>
                </a:lnTo>
                <a:lnTo>
                  <a:pt x="2088728" y="2611454"/>
                </a:lnTo>
                <a:lnTo>
                  <a:pt x="2147846" y="2611939"/>
                </a:lnTo>
                <a:lnTo>
                  <a:pt x="2206965" y="2611454"/>
                </a:lnTo>
                <a:lnTo>
                  <a:pt x="2265689" y="2610007"/>
                </a:lnTo>
                <a:lnTo>
                  <a:pt x="2323998" y="2607611"/>
                </a:lnTo>
                <a:lnTo>
                  <a:pt x="2381871" y="2604277"/>
                </a:lnTo>
                <a:lnTo>
                  <a:pt x="2439288" y="2600018"/>
                </a:lnTo>
                <a:lnTo>
                  <a:pt x="2496228" y="2594848"/>
                </a:lnTo>
                <a:lnTo>
                  <a:pt x="2552672" y="2588778"/>
                </a:lnTo>
                <a:lnTo>
                  <a:pt x="2608598" y="2581820"/>
                </a:lnTo>
                <a:lnTo>
                  <a:pt x="2663986" y="2573988"/>
                </a:lnTo>
                <a:lnTo>
                  <a:pt x="2718815" y="2565293"/>
                </a:lnTo>
                <a:lnTo>
                  <a:pt x="2773065" y="2555748"/>
                </a:lnTo>
                <a:lnTo>
                  <a:pt x="2826716" y="2545365"/>
                </a:lnTo>
                <a:lnTo>
                  <a:pt x="2879747" y="2534158"/>
                </a:lnTo>
                <a:lnTo>
                  <a:pt x="2932138" y="2522138"/>
                </a:lnTo>
                <a:lnTo>
                  <a:pt x="2983868" y="2509317"/>
                </a:lnTo>
                <a:lnTo>
                  <a:pt x="3034917" y="2495709"/>
                </a:lnTo>
                <a:lnTo>
                  <a:pt x="3085263" y="2481326"/>
                </a:lnTo>
                <a:lnTo>
                  <a:pt x="3134888" y="2466180"/>
                </a:lnTo>
                <a:lnTo>
                  <a:pt x="3183769" y="2450283"/>
                </a:lnTo>
                <a:lnTo>
                  <a:pt x="3231888" y="2433648"/>
                </a:lnTo>
                <a:lnTo>
                  <a:pt x="3279222" y="2416288"/>
                </a:lnTo>
                <a:lnTo>
                  <a:pt x="3325753" y="2398215"/>
                </a:lnTo>
                <a:lnTo>
                  <a:pt x="3371459" y="2379441"/>
                </a:lnTo>
                <a:lnTo>
                  <a:pt x="3416319" y="2359978"/>
                </a:lnTo>
                <a:lnTo>
                  <a:pt x="3460314" y="2339840"/>
                </a:lnTo>
                <a:lnTo>
                  <a:pt x="3503423" y="2319039"/>
                </a:lnTo>
                <a:lnTo>
                  <a:pt x="3545625" y="2297587"/>
                </a:lnTo>
                <a:lnTo>
                  <a:pt x="3586901" y="2275496"/>
                </a:lnTo>
                <a:lnTo>
                  <a:pt x="3627228" y="2252779"/>
                </a:lnTo>
                <a:lnTo>
                  <a:pt x="3666588" y="2229449"/>
                </a:lnTo>
                <a:lnTo>
                  <a:pt x="3704959" y="2205518"/>
                </a:lnTo>
                <a:lnTo>
                  <a:pt x="3742322" y="2180998"/>
                </a:lnTo>
                <a:lnTo>
                  <a:pt x="3778654" y="2155901"/>
                </a:lnTo>
                <a:lnTo>
                  <a:pt x="3813937" y="2130241"/>
                </a:lnTo>
                <a:lnTo>
                  <a:pt x="3848150" y="2104030"/>
                </a:lnTo>
                <a:lnTo>
                  <a:pt x="3881272" y="2077280"/>
                </a:lnTo>
                <a:lnTo>
                  <a:pt x="3913282" y="2050003"/>
                </a:lnTo>
                <a:lnTo>
                  <a:pt x="3944160" y="2022212"/>
                </a:lnTo>
                <a:lnTo>
                  <a:pt x="3973887" y="1993920"/>
                </a:lnTo>
                <a:lnTo>
                  <a:pt x="4002440" y="1965139"/>
                </a:lnTo>
                <a:lnTo>
                  <a:pt x="4029800" y="1935880"/>
                </a:lnTo>
                <a:lnTo>
                  <a:pt x="4055947" y="1906158"/>
                </a:lnTo>
                <a:lnTo>
                  <a:pt x="4080859" y="1875984"/>
                </a:lnTo>
                <a:lnTo>
                  <a:pt x="4104516" y="1845370"/>
                </a:lnTo>
                <a:lnTo>
                  <a:pt x="4126899" y="1814330"/>
                </a:lnTo>
                <a:lnTo>
                  <a:pt x="4167756" y="1751018"/>
                </a:lnTo>
                <a:lnTo>
                  <a:pt x="4203268" y="1686148"/>
                </a:lnTo>
                <a:lnTo>
                  <a:pt x="4233269" y="1619819"/>
                </a:lnTo>
                <a:lnTo>
                  <a:pt x="4257596" y="1552131"/>
                </a:lnTo>
                <a:lnTo>
                  <a:pt x="4276085" y="1483183"/>
                </a:lnTo>
                <a:lnTo>
                  <a:pt x="4288573" y="1413076"/>
                </a:lnTo>
                <a:lnTo>
                  <a:pt x="4294895" y="1341907"/>
                </a:lnTo>
                <a:lnTo>
                  <a:pt x="4295693" y="1305956"/>
                </a:lnTo>
                <a:lnTo>
                  <a:pt x="4294895" y="1270007"/>
                </a:lnTo>
                <a:lnTo>
                  <a:pt x="4288573" y="1198841"/>
                </a:lnTo>
                <a:lnTo>
                  <a:pt x="4276085" y="1128735"/>
                </a:lnTo>
                <a:lnTo>
                  <a:pt x="4257596" y="1059789"/>
                </a:lnTo>
                <a:lnTo>
                  <a:pt x="4233269" y="992103"/>
                </a:lnTo>
                <a:lnTo>
                  <a:pt x="4203268" y="925776"/>
                </a:lnTo>
                <a:lnTo>
                  <a:pt x="4167756" y="860908"/>
                </a:lnTo>
                <a:lnTo>
                  <a:pt x="4126899" y="797598"/>
                </a:lnTo>
                <a:lnTo>
                  <a:pt x="4104516" y="766558"/>
                </a:lnTo>
                <a:lnTo>
                  <a:pt x="4080859" y="735945"/>
                </a:lnTo>
                <a:lnTo>
                  <a:pt x="4055947" y="705772"/>
                </a:lnTo>
                <a:lnTo>
                  <a:pt x="4029800" y="676050"/>
                </a:lnTo>
                <a:lnTo>
                  <a:pt x="4002440" y="646793"/>
                </a:lnTo>
                <a:lnTo>
                  <a:pt x="3973887" y="618012"/>
                </a:lnTo>
                <a:lnTo>
                  <a:pt x="3944160" y="589720"/>
                </a:lnTo>
                <a:lnTo>
                  <a:pt x="3913282" y="561930"/>
                </a:lnTo>
                <a:lnTo>
                  <a:pt x="3881272" y="534653"/>
                </a:lnTo>
                <a:lnTo>
                  <a:pt x="3848150" y="507904"/>
                </a:lnTo>
                <a:lnTo>
                  <a:pt x="3813937" y="481693"/>
                </a:lnTo>
                <a:lnTo>
                  <a:pt x="3778654" y="456033"/>
                </a:lnTo>
                <a:lnTo>
                  <a:pt x="3742322" y="430937"/>
                </a:lnTo>
                <a:lnTo>
                  <a:pt x="3704959" y="406418"/>
                </a:lnTo>
                <a:lnTo>
                  <a:pt x="3666588" y="382487"/>
                </a:lnTo>
                <a:lnTo>
                  <a:pt x="3627228" y="359157"/>
                </a:lnTo>
                <a:lnTo>
                  <a:pt x="3586901" y="336440"/>
                </a:lnTo>
                <a:lnTo>
                  <a:pt x="3545625" y="314350"/>
                </a:lnTo>
                <a:lnTo>
                  <a:pt x="3503423" y="292898"/>
                </a:lnTo>
                <a:lnTo>
                  <a:pt x="3460314" y="272097"/>
                </a:lnTo>
                <a:lnTo>
                  <a:pt x="3416319" y="251959"/>
                </a:lnTo>
                <a:lnTo>
                  <a:pt x="3371459" y="232497"/>
                </a:lnTo>
                <a:lnTo>
                  <a:pt x="3325753" y="213723"/>
                </a:lnTo>
                <a:lnTo>
                  <a:pt x="3279222" y="195650"/>
                </a:lnTo>
                <a:lnTo>
                  <a:pt x="3231888" y="178290"/>
                </a:lnTo>
                <a:lnTo>
                  <a:pt x="3183769" y="161655"/>
                </a:lnTo>
                <a:lnTo>
                  <a:pt x="3134888" y="145759"/>
                </a:lnTo>
                <a:lnTo>
                  <a:pt x="3085263" y="130612"/>
                </a:lnTo>
                <a:lnTo>
                  <a:pt x="3034917" y="116229"/>
                </a:lnTo>
                <a:lnTo>
                  <a:pt x="2983868" y="102621"/>
                </a:lnTo>
                <a:lnTo>
                  <a:pt x="2932138" y="89801"/>
                </a:lnTo>
                <a:lnTo>
                  <a:pt x="2879747" y="77781"/>
                </a:lnTo>
                <a:lnTo>
                  <a:pt x="2826716" y="66573"/>
                </a:lnTo>
                <a:lnTo>
                  <a:pt x="2773065" y="56191"/>
                </a:lnTo>
                <a:lnTo>
                  <a:pt x="2718815" y="46646"/>
                </a:lnTo>
                <a:lnTo>
                  <a:pt x="2663986" y="37951"/>
                </a:lnTo>
                <a:lnTo>
                  <a:pt x="2608598" y="30119"/>
                </a:lnTo>
                <a:lnTo>
                  <a:pt x="2552672" y="23161"/>
                </a:lnTo>
                <a:lnTo>
                  <a:pt x="2496228" y="17091"/>
                </a:lnTo>
                <a:lnTo>
                  <a:pt x="2439288" y="11920"/>
                </a:lnTo>
                <a:lnTo>
                  <a:pt x="2381871" y="7662"/>
                </a:lnTo>
                <a:lnTo>
                  <a:pt x="2323998" y="4328"/>
                </a:lnTo>
                <a:lnTo>
                  <a:pt x="2265689" y="1932"/>
                </a:lnTo>
                <a:lnTo>
                  <a:pt x="2206965" y="485"/>
                </a:lnTo>
                <a:lnTo>
                  <a:pt x="2147846" y="0"/>
                </a:lnTo>
                <a:close/>
              </a:path>
            </a:pathLst>
          </a:custGeom>
          <a:ln w="18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22541" y="2990244"/>
            <a:ext cx="194945" cy="2134870"/>
          </a:xfrm>
          <a:custGeom>
            <a:avLst/>
            <a:gdLst/>
            <a:ahLst/>
            <a:cxnLst/>
            <a:rect l="l" t="t" r="r" b="b"/>
            <a:pathLst>
              <a:path w="194945" h="2134870">
                <a:moveTo>
                  <a:pt x="86365" y="237476"/>
                </a:moveTo>
                <a:lnTo>
                  <a:pt x="64735" y="237535"/>
                </a:lnTo>
                <a:lnTo>
                  <a:pt x="67701" y="2134487"/>
                </a:lnTo>
                <a:lnTo>
                  <a:pt x="89331" y="2134434"/>
                </a:lnTo>
                <a:lnTo>
                  <a:pt x="86365" y="237476"/>
                </a:lnTo>
                <a:close/>
              </a:path>
              <a:path w="194945" h="2134870">
                <a:moveTo>
                  <a:pt x="129624" y="237359"/>
                </a:moveTo>
                <a:lnTo>
                  <a:pt x="107994" y="237417"/>
                </a:lnTo>
                <a:lnTo>
                  <a:pt x="110961" y="2134408"/>
                </a:lnTo>
                <a:lnTo>
                  <a:pt x="132591" y="2134355"/>
                </a:lnTo>
                <a:lnTo>
                  <a:pt x="129624" y="237359"/>
                </a:lnTo>
                <a:close/>
              </a:path>
              <a:path w="194945" h="2134870">
                <a:moveTo>
                  <a:pt x="96901" y="0"/>
                </a:moveTo>
                <a:lnTo>
                  <a:pt x="0" y="237710"/>
                </a:lnTo>
                <a:lnTo>
                  <a:pt x="64735" y="237535"/>
                </a:lnTo>
                <a:lnTo>
                  <a:pt x="64673" y="197872"/>
                </a:lnTo>
                <a:lnTo>
                  <a:pt x="178465" y="197872"/>
                </a:lnTo>
                <a:lnTo>
                  <a:pt x="96901" y="0"/>
                </a:lnTo>
                <a:close/>
              </a:path>
              <a:path w="194945" h="2134870">
                <a:moveTo>
                  <a:pt x="86303" y="197872"/>
                </a:moveTo>
                <a:lnTo>
                  <a:pt x="64673" y="197872"/>
                </a:lnTo>
                <a:lnTo>
                  <a:pt x="64735" y="237535"/>
                </a:lnTo>
                <a:lnTo>
                  <a:pt x="86365" y="237476"/>
                </a:lnTo>
                <a:lnTo>
                  <a:pt x="86303" y="197872"/>
                </a:lnTo>
                <a:close/>
              </a:path>
              <a:path w="194945" h="2134870">
                <a:moveTo>
                  <a:pt x="107933" y="197872"/>
                </a:moveTo>
                <a:lnTo>
                  <a:pt x="86303" y="197872"/>
                </a:lnTo>
                <a:lnTo>
                  <a:pt x="86365" y="237476"/>
                </a:lnTo>
                <a:lnTo>
                  <a:pt x="107994" y="237417"/>
                </a:lnTo>
                <a:lnTo>
                  <a:pt x="107933" y="197872"/>
                </a:lnTo>
                <a:close/>
              </a:path>
              <a:path w="194945" h="2134870">
                <a:moveTo>
                  <a:pt x="129562" y="197872"/>
                </a:moveTo>
                <a:lnTo>
                  <a:pt x="107933" y="197872"/>
                </a:lnTo>
                <a:lnTo>
                  <a:pt x="107994" y="237417"/>
                </a:lnTo>
                <a:lnTo>
                  <a:pt x="129624" y="237359"/>
                </a:lnTo>
                <a:lnTo>
                  <a:pt x="129562" y="197872"/>
                </a:lnTo>
                <a:close/>
              </a:path>
              <a:path w="194945" h="2134870">
                <a:moveTo>
                  <a:pt x="178465" y="197872"/>
                </a:moveTo>
                <a:lnTo>
                  <a:pt x="129562" y="197872"/>
                </a:lnTo>
                <a:lnTo>
                  <a:pt x="129624" y="237359"/>
                </a:lnTo>
                <a:lnTo>
                  <a:pt x="194668" y="237182"/>
                </a:lnTo>
                <a:lnTo>
                  <a:pt x="178465" y="197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14844" y="2037555"/>
            <a:ext cx="1180465" cy="520700"/>
          </a:xfrm>
          <a:custGeom>
            <a:avLst/>
            <a:gdLst/>
            <a:ahLst/>
            <a:cxnLst/>
            <a:rect l="l" t="t" r="r" b="b"/>
            <a:pathLst>
              <a:path w="1180465" h="520700">
                <a:moveTo>
                  <a:pt x="102093" y="370680"/>
                </a:moveTo>
                <a:lnTo>
                  <a:pt x="0" y="496263"/>
                </a:lnTo>
                <a:lnTo>
                  <a:pt x="143622" y="520535"/>
                </a:lnTo>
                <a:lnTo>
                  <a:pt x="129291" y="468825"/>
                </a:lnTo>
                <a:lnTo>
                  <a:pt x="100362" y="468825"/>
                </a:lnTo>
                <a:lnTo>
                  <a:pt x="94089" y="465131"/>
                </a:lnTo>
                <a:lnTo>
                  <a:pt x="90196" y="451412"/>
                </a:lnTo>
                <a:lnTo>
                  <a:pt x="93441" y="444025"/>
                </a:lnTo>
                <a:lnTo>
                  <a:pt x="119433" y="433253"/>
                </a:lnTo>
                <a:lnTo>
                  <a:pt x="102093" y="370680"/>
                </a:lnTo>
                <a:close/>
              </a:path>
              <a:path w="1180465" h="520700">
                <a:moveTo>
                  <a:pt x="119433" y="433253"/>
                </a:moveTo>
                <a:lnTo>
                  <a:pt x="93441" y="444025"/>
                </a:lnTo>
                <a:lnTo>
                  <a:pt x="90196" y="451412"/>
                </a:lnTo>
                <a:lnTo>
                  <a:pt x="94089" y="465131"/>
                </a:lnTo>
                <a:lnTo>
                  <a:pt x="100362" y="468825"/>
                </a:lnTo>
                <a:lnTo>
                  <a:pt x="105986" y="466450"/>
                </a:lnTo>
                <a:lnTo>
                  <a:pt x="126312" y="458075"/>
                </a:lnTo>
                <a:lnTo>
                  <a:pt x="119433" y="433253"/>
                </a:lnTo>
                <a:close/>
              </a:path>
              <a:path w="1180465" h="520700">
                <a:moveTo>
                  <a:pt x="126312" y="458075"/>
                </a:moveTo>
                <a:lnTo>
                  <a:pt x="105986" y="466450"/>
                </a:lnTo>
                <a:lnTo>
                  <a:pt x="100362" y="468825"/>
                </a:lnTo>
                <a:lnTo>
                  <a:pt x="129291" y="468825"/>
                </a:lnTo>
                <a:lnTo>
                  <a:pt x="126312" y="458075"/>
                </a:lnTo>
                <a:close/>
              </a:path>
              <a:path w="1180465" h="520700">
                <a:moveTo>
                  <a:pt x="1170176" y="0"/>
                </a:moveTo>
                <a:lnTo>
                  <a:pt x="119433" y="433253"/>
                </a:lnTo>
                <a:lnTo>
                  <a:pt x="126312" y="458075"/>
                </a:lnTo>
                <a:lnTo>
                  <a:pt x="1171474" y="27438"/>
                </a:lnTo>
                <a:lnTo>
                  <a:pt x="1177097" y="25063"/>
                </a:lnTo>
                <a:lnTo>
                  <a:pt x="1180126" y="17412"/>
                </a:lnTo>
                <a:lnTo>
                  <a:pt x="1178179" y="10553"/>
                </a:lnTo>
                <a:lnTo>
                  <a:pt x="1176448" y="3693"/>
                </a:lnTo>
                <a:lnTo>
                  <a:pt x="117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2060194" y="9855"/>
            <a:ext cx="446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6F2F9F"/>
                </a:solidFill>
              </a:rPr>
              <a:t>Backward reasoning</a:t>
            </a:r>
            <a:r>
              <a:rPr sz="2800" spc="20" dirty="0">
                <a:solidFill>
                  <a:srgbClr val="6F2F9F"/>
                </a:solidFill>
              </a:rPr>
              <a:t> </a:t>
            </a:r>
            <a:r>
              <a:rPr sz="2800" spc="-20" dirty="0">
                <a:solidFill>
                  <a:srgbClr val="6F2F9F"/>
                </a:solidFill>
              </a:rPr>
              <a:t>inference</a:t>
            </a:r>
            <a:endParaRPr sz="280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536" y="461899"/>
            <a:ext cx="4368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4. KR using</a:t>
            </a:r>
            <a:r>
              <a:rPr sz="4400" spc="-70" dirty="0">
                <a:solidFill>
                  <a:srgbClr val="FF0000"/>
                </a:solidFill>
              </a:rPr>
              <a:t> </a:t>
            </a:r>
            <a:r>
              <a:rPr sz="4400" spc="-15" dirty="0">
                <a:solidFill>
                  <a:srgbClr val="FF0000"/>
                </a:solidFill>
              </a:rPr>
              <a:t>Frames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8201659" cy="4903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Frames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extension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semantic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nets</a:t>
            </a:r>
            <a:endParaRPr sz="3200">
              <a:latin typeface="Calibri"/>
              <a:cs typeface="Calibri"/>
            </a:endParaRPr>
          </a:p>
          <a:p>
            <a:pPr marL="355600" marR="248920" indent="-343535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node 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semantic </a:t>
            </a:r>
            <a:r>
              <a:rPr sz="3200" spc="-5" dirty="0">
                <a:latin typeface="Calibri"/>
                <a:cs typeface="Calibri"/>
              </a:rPr>
              <a:t>net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represented </a:t>
            </a:r>
            <a:r>
              <a:rPr sz="3200" spc="-10" dirty="0">
                <a:latin typeface="Calibri"/>
                <a:cs typeface="Calibri"/>
              </a:rPr>
              <a:t>by 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Frame,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can be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dirty="0">
                <a:latin typeface="Calibri"/>
                <a:cs typeface="Calibri"/>
              </a:rPr>
              <a:t>as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DS</a:t>
            </a:r>
            <a:endParaRPr sz="3200">
              <a:latin typeface="Calibri"/>
              <a:cs typeface="Calibri"/>
            </a:endParaRPr>
          </a:p>
          <a:p>
            <a:pPr marL="355600" marR="198120" indent="-343535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consists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collection of </a:t>
            </a:r>
            <a:r>
              <a:rPr sz="3200" spc="-15" dirty="0">
                <a:latin typeface="Calibri"/>
                <a:cs typeface="Calibri"/>
              </a:rPr>
              <a:t>attributes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slots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associated </a:t>
            </a:r>
            <a:r>
              <a:rPr sz="3200" spc="-5" dirty="0">
                <a:latin typeface="Calibri"/>
                <a:cs typeface="Calibri"/>
              </a:rPr>
              <a:t>values that describe real-world  entity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Frames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slightly </a:t>
            </a:r>
            <a:r>
              <a:rPr sz="3200" spc="-5" dirty="0">
                <a:latin typeface="Calibri"/>
                <a:cs typeface="Calibri"/>
              </a:rPr>
              <a:t>similar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10" dirty="0">
                <a:latin typeface="Calibri"/>
                <a:cs typeface="Calibri"/>
              </a:rPr>
              <a:t>O-O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paradigm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Frames </a:t>
            </a:r>
            <a:r>
              <a:rPr sz="3200" spc="-15" dirty="0">
                <a:latin typeface="Calibri"/>
                <a:cs typeface="Calibri"/>
              </a:rPr>
              <a:t>consists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attributes </a:t>
            </a:r>
            <a:r>
              <a:rPr sz="3200" spc="-5" dirty="0">
                <a:latin typeface="Calibri"/>
                <a:cs typeface="Calibri"/>
              </a:rPr>
              <a:t>or slots,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spc="-5" dirty="0">
                <a:latin typeface="Calibri"/>
                <a:cs typeface="Calibri"/>
              </a:rPr>
              <a:t>described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5" dirty="0">
                <a:latin typeface="Calibri"/>
                <a:cs typeface="Calibri"/>
              </a:rPr>
              <a:t>attribute-value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pairs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400"/>
              </a:lnSpc>
            </a:pPr>
            <a:r>
              <a:rPr sz="3200" spc="-5" dirty="0">
                <a:latin typeface="Calibri"/>
                <a:cs typeface="Calibri"/>
              </a:rPr>
              <a:t>&lt;slot_name,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40042"/>
            <a:ext cx="8073390" cy="61969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Slots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20" dirty="0">
                <a:latin typeface="Calibri"/>
                <a:cs typeface="Calibri"/>
              </a:rPr>
              <a:t>complex </a:t>
            </a:r>
            <a:r>
              <a:rPr sz="2200" spc="-10" dirty="0">
                <a:latin typeface="Calibri"/>
                <a:cs typeface="Calibri"/>
              </a:rPr>
              <a:t>structures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general,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5" dirty="0">
                <a:latin typeface="Calibri"/>
                <a:cs typeface="Calibri"/>
              </a:rPr>
              <a:t>facets </a:t>
            </a:r>
            <a:r>
              <a:rPr sz="2200" spc="-5" dirty="0">
                <a:latin typeface="Calibri"/>
                <a:cs typeface="Calibri"/>
              </a:rPr>
              <a:t>(or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fillers)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libri"/>
                <a:cs typeface="Calibri"/>
              </a:rPr>
              <a:t>describing their properties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30" dirty="0">
                <a:latin typeface="Calibri"/>
                <a:cs typeface="Calibri"/>
              </a:rPr>
              <a:t>Value </a:t>
            </a:r>
            <a:r>
              <a:rPr sz="2200" spc="-5" dirty="0">
                <a:latin typeface="Calibri"/>
                <a:cs typeface="Calibri"/>
              </a:rPr>
              <a:t>of a slot is </a:t>
            </a:r>
            <a:r>
              <a:rPr sz="2200" spc="-20" dirty="0">
                <a:latin typeface="Calibri"/>
                <a:cs typeface="Calibri"/>
              </a:rPr>
              <a:t>text, </a:t>
            </a:r>
            <a:r>
              <a:rPr sz="2200" spc="-40" dirty="0">
                <a:latin typeface="Calibri"/>
                <a:cs typeface="Calibri"/>
              </a:rPr>
              <a:t>integer, </a:t>
            </a:r>
            <a:r>
              <a:rPr sz="2200" spc="-20" dirty="0">
                <a:latin typeface="Calibri"/>
                <a:cs typeface="Calibri"/>
              </a:rPr>
              <a:t>constant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another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frame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So slots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spc="-15" dirty="0">
                <a:latin typeface="Calibri"/>
                <a:cs typeface="Calibri"/>
              </a:rPr>
              <a:t>contain </a:t>
            </a:r>
            <a:r>
              <a:rPr sz="2200" spc="-10" dirty="0">
                <a:latin typeface="Calibri"/>
                <a:cs typeface="Calibri"/>
              </a:rPr>
              <a:t>value, </a:t>
            </a:r>
            <a:r>
              <a:rPr sz="2200" spc="-25" dirty="0">
                <a:latin typeface="Calibri"/>
                <a:cs typeface="Calibri"/>
              </a:rPr>
              <a:t>refer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spc="-10" dirty="0">
                <a:latin typeface="Calibri"/>
                <a:cs typeface="Calibri"/>
              </a:rPr>
              <a:t>frames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ct val="120000"/>
              </a:lnSpc>
              <a:spcBef>
                <a:spcPts val="530"/>
              </a:spcBef>
              <a:buFont typeface="Arial"/>
              <a:buChar char="−"/>
              <a:tabLst>
                <a:tab pos="355600" algn="l"/>
                <a:tab pos="356235" algn="l"/>
                <a:tab pos="4479925" algn="l"/>
              </a:tabLst>
            </a:pPr>
            <a:r>
              <a:rPr sz="2200" spc="-15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slot </a:t>
            </a:r>
            <a:r>
              <a:rPr sz="2200" spc="-15" dirty="0">
                <a:latin typeface="Calibri"/>
                <a:cs typeface="Calibri"/>
              </a:rPr>
              <a:t>may contain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	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facets </a:t>
            </a:r>
            <a:r>
              <a:rPr sz="2200" spc="-10" dirty="0">
                <a:latin typeface="Calibri"/>
                <a:cs typeface="Calibri"/>
              </a:rPr>
              <a:t>(called fillers)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spc="-15" dirty="0">
                <a:latin typeface="Calibri"/>
                <a:cs typeface="Calibri"/>
              </a:rPr>
              <a:t>may  </a:t>
            </a:r>
            <a:r>
              <a:rPr sz="2200" spc="-30" dirty="0">
                <a:latin typeface="Calibri"/>
                <a:cs typeface="Calibri"/>
              </a:rPr>
              <a:t>take </a:t>
            </a:r>
            <a:r>
              <a:rPr sz="2200" spc="-15" dirty="0">
                <a:latin typeface="Calibri"/>
                <a:cs typeface="Calibri"/>
              </a:rPr>
              <a:t>many forms </a:t>
            </a:r>
            <a:r>
              <a:rPr sz="2200" spc="-10" dirty="0">
                <a:latin typeface="Calibri"/>
                <a:cs typeface="Calibri"/>
              </a:rPr>
              <a:t>such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value </a:t>
            </a:r>
            <a:r>
              <a:rPr sz="2200" spc="-10" dirty="0">
                <a:latin typeface="Calibri"/>
                <a:cs typeface="Calibri"/>
              </a:rPr>
              <a:t>(value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slot),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15" dirty="0">
                <a:solidFill>
                  <a:srgbClr val="0000FF"/>
                </a:solidFill>
                <a:latin typeface="Calibri"/>
                <a:cs typeface="Calibri"/>
              </a:rPr>
              <a:t>default </a:t>
            </a:r>
            <a:r>
              <a:rPr sz="2200" spc="-15" dirty="0">
                <a:latin typeface="Calibri"/>
                <a:cs typeface="Calibri"/>
              </a:rPr>
              <a:t>(default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slot),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20" dirty="0">
                <a:solidFill>
                  <a:srgbClr val="0000FF"/>
                </a:solidFill>
                <a:latin typeface="Calibri"/>
                <a:cs typeface="Calibri"/>
              </a:rPr>
              <a:t>range</a:t>
            </a:r>
            <a:r>
              <a:rPr sz="2200" b="1" spc="3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(indicates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range</a:t>
            </a:r>
            <a:r>
              <a:rPr sz="2200" spc="3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integer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3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enumerated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values,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libri"/>
                <a:cs typeface="Calibri"/>
              </a:rPr>
              <a:t>slot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have),</a:t>
            </a:r>
            <a:endParaRPr sz="2200">
              <a:latin typeface="Calibri"/>
              <a:cs typeface="Calibri"/>
            </a:endParaRPr>
          </a:p>
          <a:p>
            <a:pPr marL="756285" marR="6350" lvl="1" indent="-287020">
              <a:lnSpc>
                <a:spcPct val="120000"/>
              </a:lnSpc>
              <a:spcBef>
                <a:spcPts val="530"/>
              </a:spcBef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demons </a:t>
            </a:r>
            <a:r>
              <a:rPr sz="2200" spc="-15" dirty="0">
                <a:latin typeface="Calibri"/>
                <a:cs typeface="Calibri"/>
              </a:rPr>
              <a:t>(procedural attachments </a:t>
            </a:r>
            <a:r>
              <a:rPr sz="2200" spc="-10" dirty="0">
                <a:latin typeface="Calibri"/>
                <a:cs typeface="Calibri"/>
              </a:rPr>
              <a:t>such </a:t>
            </a:r>
            <a:r>
              <a:rPr sz="2200" spc="-5" dirty="0">
                <a:latin typeface="Calibri"/>
                <a:cs typeface="Calibri"/>
              </a:rPr>
              <a:t>as if_needed, </a:t>
            </a:r>
            <a:r>
              <a:rPr sz="2200" spc="-10" dirty="0">
                <a:latin typeface="Calibri"/>
                <a:cs typeface="Calibri"/>
              </a:rPr>
              <a:t>if_deleted,  </a:t>
            </a:r>
            <a:r>
              <a:rPr sz="2200" spc="-5" dirty="0">
                <a:latin typeface="Calibri"/>
                <a:cs typeface="Calibri"/>
              </a:rPr>
              <a:t>if_added </a:t>
            </a:r>
            <a:r>
              <a:rPr sz="2200" spc="-15" dirty="0">
                <a:latin typeface="Calibri"/>
                <a:cs typeface="Calibri"/>
              </a:rPr>
              <a:t>etc.)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other </a:t>
            </a:r>
            <a:r>
              <a:rPr sz="2200" spc="-15" dirty="0">
                <a:latin typeface="Calibri"/>
                <a:cs typeface="Calibri"/>
              </a:rPr>
              <a:t>(may contain </a:t>
            </a:r>
            <a:r>
              <a:rPr sz="2200" spc="-5" dirty="0">
                <a:latin typeface="Calibri"/>
                <a:cs typeface="Calibri"/>
              </a:rPr>
              <a:t>rules, other </a:t>
            </a:r>
            <a:r>
              <a:rPr sz="2200" spc="-10" dirty="0">
                <a:latin typeface="Calibri"/>
                <a:cs typeface="Calibri"/>
              </a:rPr>
              <a:t>frames, </a:t>
            </a:r>
            <a:r>
              <a:rPr sz="2200" spc="-5" dirty="0">
                <a:latin typeface="Calibri"/>
                <a:cs typeface="Calibri"/>
              </a:rPr>
              <a:t>semantic net or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libri"/>
                <a:cs typeface="Calibri"/>
              </a:rPr>
              <a:t>type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833" y="564007"/>
            <a:ext cx="3420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Structure </a:t>
            </a:r>
            <a:r>
              <a:rPr sz="3200" dirty="0">
                <a:solidFill>
                  <a:srgbClr val="000000"/>
                </a:solidFill>
              </a:rPr>
              <a:t>of a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frame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9600" cy="4419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401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Slot-filler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01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01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Constraints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values within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slots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Pointers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(links) 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frames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01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Ako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(a-kind-of or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subclass)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Inst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(instance)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01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Instantiation procedure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01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Inheritance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procedure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017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inference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procedure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017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Triggers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464" y="470381"/>
            <a:ext cx="8805484" cy="5549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111" y="627736"/>
            <a:ext cx="121793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university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268" y="1394552"/>
            <a:ext cx="4990465" cy="2336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5770">
              <a:lnSpc>
                <a:spcPct val="100000"/>
              </a:lnSpc>
              <a:spcBef>
                <a:spcPts val="105"/>
              </a:spcBef>
              <a:tabLst>
                <a:tab pos="2488565" algn="l"/>
                <a:tab pos="2687955" algn="l"/>
                <a:tab pos="4204335" algn="l"/>
                <a:tab pos="4977130" algn="l"/>
              </a:tabLst>
            </a:pPr>
            <a:r>
              <a:rPr sz="1750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50" spc="145" dirty="0">
                <a:latin typeface="Times New Roman"/>
                <a:cs typeface="Times New Roman"/>
              </a:rPr>
              <a:t>	</a:t>
            </a:r>
            <a:r>
              <a:rPr sz="1750" spc="245" dirty="0">
                <a:latin typeface="Times New Roman"/>
                <a:cs typeface="Times New Roman"/>
              </a:rPr>
              <a:t>a_part_of	</a:t>
            </a:r>
            <a:r>
              <a:rPr sz="1750" u="heavy" spc="3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u="heavy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spc="260" dirty="0">
                <a:latin typeface="Times New Roman"/>
                <a:cs typeface="Times New Roman"/>
              </a:rPr>
              <a:t>department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796414">
              <a:lnSpc>
                <a:spcPct val="100000"/>
              </a:lnSpc>
            </a:pPr>
            <a:r>
              <a:rPr sz="1750" spc="245" dirty="0">
                <a:latin typeface="Times New Roman"/>
                <a:cs typeface="Times New Roman"/>
              </a:rPr>
              <a:t>a_part_of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03605">
              <a:lnSpc>
                <a:spcPct val="100000"/>
              </a:lnSpc>
              <a:spcBef>
                <a:spcPts val="5"/>
              </a:spcBef>
            </a:pPr>
            <a:r>
              <a:rPr sz="1750" spc="235" dirty="0">
                <a:latin typeface="Times New Roman"/>
                <a:cs typeface="Times New Roman"/>
              </a:rPr>
              <a:t>faculty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4083" y="2160627"/>
            <a:ext cx="1535430" cy="157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235" dirty="0">
                <a:latin typeface="Times New Roman"/>
                <a:cs typeface="Times New Roman"/>
              </a:rPr>
              <a:t>hostel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 marR="5080" indent="891540">
              <a:lnSpc>
                <a:spcPct val="191500"/>
              </a:lnSpc>
            </a:pPr>
            <a:r>
              <a:rPr sz="1750" spc="235" dirty="0">
                <a:latin typeface="Times New Roman"/>
                <a:cs typeface="Times New Roman"/>
              </a:rPr>
              <a:t>is_a  </a:t>
            </a:r>
            <a:r>
              <a:rPr sz="1750" spc="200" dirty="0">
                <a:latin typeface="Times New Roman"/>
                <a:cs typeface="Times New Roman"/>
              </a:rPr>
              <a:t>nilgiri</a:t>
            </a:r>
            <a:r>
              <a:rPr sz="1750" spc="105" dirty="0">
                <a:latin typeface="Times New Roman"/>
                <a:cs typeface="Times New Roman"/>
              </a:rPr>
              <a:t> </a:t>
            </a:r>
            <a:r>
              <a:rPr sz="1750" spc="229" dirty="0">
                <a:latin typeface="Times New Roman"/>
                <a:cs typeface="Times New Roman"/>
              </a:rPr>
              <a:t>hostel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6111" y="3949185"/>
            <a:ext cx="454659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250" dirty="0">
                <a:latin typeface="Times New Roman"/>
                <a:cs typeface="Times New Roman"/>
              </a:rPr>
              <a:t>a</a:t>
            </a:r>
            <a:r>
              <a:rPr sz="1750" spc="295" dirty="0">
                <a:latin typeface="Times New Roman"/>
                <a:cs typeface="Times New Roman"/>
              </a:rPr>
              <a:t>ko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6111" y="4715482"/>
            <a:ext cx="187833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229" dirty="0">
                <a:latin typeface="Times New Roman"/>
                <a:cs typeface="Times New Roman"/>
              </a:rPr>
              <a:t>s</a:t>
            </a:r>
            <a:r>
              <a:rPr sz="1750" spc="250" dirty="0">
                <a:latin typeface="Times New Roman"/>
                <a:cs typeface="Times New Roman"/>
              </a:rPr>
              <a:t>c</a:t>
            </a:r>
            <a:r>
              <a:rPr sz="1750" spc="165" dirty="0">
                <a:latin typeface="Times New Roman"/>
                <a:cs typeface="Times New Roman"/>
              </a:rPr>
              <a:t>i</a:t>
            </a:r>
            <a:r>
              <a:rPr sz="1750" spc="250" dirty="0">
                <a:latin typeface="Times New Roman"/>
                <a:cs typeface="Times New Roman"/>
              </a:rPr>
              <a:t>e</a:t>
            </a:r>
            <a:r>
              <a:rPr sz="1750" spc="295" dirty="0">
                <a:latin typeface="Times New Roman"/>
                <a:cs typeface="Times New Roman"/>
              </a:rPr>
              <a:t>n</a:t>
            </a:r>
            <a:r>
              <a:rPr sz="1750" spc="250" dirty="0">
                <a:latin typeface="Times New Roman"/>
                <a:cs typeface="Times New Roman"/>
              </a:rPr>
              <a:t>c</a:t>
            </a:r>
            <a:r>
              <a:rPr sz="1750" spc="245" dirty="0">
                <a:latin typeface="Times New Roman"/>
                <a:cs typeface="Times New Roman"/>
              </a:rPr>
              <a:t>e</a:t>
            </a:r>
            <a:r>
              <a:rPr sz="1750" spc="315" dirty="0">
                <a:latin typeface="Times New Roman"/>
                <a:cs typeface="Times New Roman"/>
              </a:rPr>
              <a:t>_</a:t>
            </a:r>
            <a:r>
              <a:rPr sz="1750" spc="229" dirty="0">
                <a:latin typeface="Times New Roman"/>
                <a:cs typeface="Times New Roman"/>
              </a:rPr>
              <a:t>facul</a:t>
            </a:r>
            <a:r>
              <a:rPr sz="1750" spc="210" dirty="0">
                <a:latin typeface="Times New Roman"/>
                <a:cs typeface="Times New Roman"/>
              </a:rPr>
              <a:t>t</a:t>
            </a:r>
            <a:r>
              <a:rPr sz="1750" spc="295" dirty="0">
                <a:latin typeface="Times New Roman"/>
                <a:cs typeface="Times New Roman"/>
              </a:rPr>
              <a:t>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671" y="5482150"/>
            <a:ext cx="50673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65" dirty="0">
                <a:latin typeface="Times New Roman"/>
                <a:cs typeface="Times New Roman"/>
              </a:rPr>
              <a:t>i</a:t>
            </a:r>
            <a:r>
              <a:rPr sz="1750" spc="235" dirty="0">
                <a:latin typeface="Times New Roman"/>
                <a:cs typeface="Times New Roman"/>
              </a:rPr>
              <a:t>s</a:t>
            </a:r>
            <a:r>
              <a:rPr sz="1750" spc="280" dirty="0">
                <a:latin typeface="Times New Roman"/>
                <a:cs typeface="Times New Roman"/>
              </a:rPr>
              <a:t>_a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6111" y="5993095"/>
            <a:ext cx="83375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220" dirty="0">
                <a:latin typeface="Times New Roman"/>
                <a:cs typeface="Times New Roman"/>
              </a:rPr>
              <a:t>re</a:t>
            </a:r>
            <a:r>
              <a:rPr sz="1750" spc="285" dirty="0">
                <a:latin typeface="Times New Roman"/>
                <a:cs typeface="Times New Roman"/>
              </a:rPr>
              <a:t>nuka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2784" y="418883"/>
            <a:ext cx="2319020" cy="666750"/>
          </a:xfrm>
          <a:custGeom>
            <a:avLst/>
            <a:gdLst/>
            <a:ahLst/>
            <a:cxnLst/>
            <a:rect l="l" t="t" r="r" b="b"/>
            <a:pathLst>
              <a:path w="2319020" h="666750">
                <a:moveTo>
                  <a:pt x="223013" y="0"/>
                </a:moveTo>
                <a:lnTo>
                  <a:pt x="0" y="166867"/>
                </a:lnTo>
                <a:lnTo>
                  <a:pt x="0" y="666731"/>
                </a:lnTo>
                <a:lnTo>
                  <a:pt x="2095636" y="666731"/>
                </a:lnTo>
                <a:lnTo>
                  <a:pt x="2318649" y="500233"/>
                </a:lnTo>
                <a:lnTo>
                  <a:pt x="2318649" y="0"/>
                </a:lnTo>
                <a:lnTo>
                  <a:pt x="223013" y="0"/>
                </a:lnTo>
                <a:close/>
              </a:path>
            </a:pathLst>
          </a:custGeom>
          <a:ln w="1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2784" y="418883"/>
            <a:ext cx="2319020" cy="167005"/>
          </a:xfrm>
          <a:custGeom>
            <a:avLst/>
            <a:gdLst/>
            <a:ahLst/>
            <a:cxnLst/>
            <a:rect l="l" t="t" r="r" b="b"/>
            <a:pathLst>
              <a:path w="2319020" h="167004">
                <a:moveTo>
                  <a:pt x="0" y="166867"/>
                </a:moveTo>
                <a:lnTo>
                  <a:pt x="2095636" y="166867"/>
                </a:lnTo>
                <a:lnTo>
                  <a:pt x="2318649" y="0"/>
                </a:lnTo>
              </a:path>
            </a:pathLst>
          </a:custGeom>
          <a:ln w="1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8420" y="585751"/>
            <a:ext cx="0" cy="500380"/>
          </a:xfrm>
          <a:custGeom>
            <a:avLst/>
            <a:gdLst/>
            <a:ahLst/>
            <a:cxnLst/>
            <a:rect l="l" t="t" r="r" b="b"/>
            <a:pathLst>
              <a:path h="500380">
                <a:moveTo>
                  <a:pt x="0" y="0"/>
                </a:moveTo>
                <a:lnTo>
                  <a:pt x="0" y="499863"/>
                </a:lnTo>
              </a:path>
            </a:pathLst>
          </a:custGeom>
          <a:ln w="1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105" y="2018743"/>
            <a:ext cx="2319655" cy="533400"/>
          </a:xfrm>
          <a:custGeom>
            <a:avLst/>
            <a:gdLst/>
            <a:ahLst/>
            <a:cxnLst/>
            <a:rect l="l" t="t" r="r" b="b"/>
            <a:pathLst>
              <a:path w="2319655" h="533400">
                <a:moveTo>
                  <a:pt x="178781" y="0"/>
                </a:moveTo>
                <a:lnTo>
                  <a:pt x="0" y="133383"/>
                </a:lnTo>
                <a:lnTo>
                  <a:pt x="0" y="533163"/>
                </a:lnTo>
                <a:lnTo>
                  <a:pt x="2140659" y="533163"/>
                </a:lnTo>
                <a:lnTo>
                  <a:pt x="2319416" y="399779"/>
                </a:lnTo>
                <a:lnTo>
                  <a:pt x="2319416" y="0"/>
                </a:lnTo>
                <a:lnTo>
                  <a:pt x="178781" y="0"/>
                </a:lnTo>
                <a:close/>
              </a:path>
            </a:pathLst>
          </a:custGeom>
          <a:ln w="13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105" y="2018743"/>
            <a:ext cx="2319655" cy="133985"/>
          </a:xfrm>
          <a:custGeom>
            <a:avLst/>
            <a:gdLst/>
            <a:ahLst/>
            <a:cxnLst/>
            <a:rect l="l" t="t" r="r" b="b"/>
            <a:pathLst>
              <a:path w="2319655" h="133985">
                <a:moveTo>
                  <a:pt x="0" y="133383"/>
                </a:moveTo>
                <a:lnTo>
                  <a:pt x="2140659" y="133383"/>
                </a:lnTo>
                <a:lnTo>
                  <a:pt x="2319416" y="0"/>
                </a:lnTo>
              </a:path>
            </a:pathLst>
          </a:custGeom>
          <a:ln w="1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5764" y="2152127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399779"/>
                </a:lnTo>
              </a:path>
            </a:pathLst>
          </a:custGeom>
          <a:ln w="1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0755" y="2018743"/>
            <a:ext cx="1783714" cy="533400"/>
          </a:xfrm>
          <a:custGeom>
            <a:avLst/>
            <a:gdLst/>
            <a:ahLst/>
            <a:cxnLst/>
            <a:rect l="l" t="t" r="r" b="b"/>
            <a:pathLst>
              <a:path w="1783715" h="533400">
                <a:moveTo>
                  <a:pt x="178015" y="0"/>
                </a:moveTo>
                <a:lnTo>
                  <a:pt x="0" y="133383"/>
                </a:lnTo>
                <a:lnTo>
                  <a:pt x="0" y="533163"/>
                </a:lnTo>
                <a:lnTo>
                  <a:pt x="1605352" y="533163"/>
                </a:lnTo>
                <a:lnTo>
                  <a:pt x="1783614" y="399779"/>
                </a:lnTo>
                <a:lnTo>
                  <a:pt x="1783614" y="0"/>
                </a:lnTo>
                <a:lnTo>
                  <a:pt x="178015" y="0"/>
                </a:lnTo>
                <a:close/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0755" y="2018743"/>
            <a:ext cx="1783714" cy="133985"/>
          </a:xfrm>
          <a:custGeom>
            <a:avLst/>
            <a:gdLst/>
            <a:ahLst/>
            <a:cxnLst/>
            <a:rect l="l" t="t" r="r" b="b"/>
            <a:pathLst>
              <a:path w="1783715" h="133985">
                <a:moveTo>
                  <a:pt x="0" y="133383"/>
                </a:moveTo>
                <a:lnTo>
                  <a:pt x="1605352" y="133383"/>
                </a:lnTo>
                <a:lnTo>
                  <a:pt x="1783614" y="0"/>
                </a:lnTo>
              </a:path>
            </a:pathLst>
          </a:custGeom>
          <a:ln w="134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6107" y="2152127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399779"/>
                </a:lnTo>
              </a:path>
            </a:pathLst>
          </a:custGeom>
          <a:ln w="1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9045" y="3351652"/>
            <a:ext cx="2141220" cy="533400"/>
          </a:xfrm>
          <a:custGeom>
            <a:avLst/>
            <a:gdLst/>
            <a:ahLst/>
            <a:cxnLst/>
            <a:rect l="l" t="t" r="r" b="b"/>
            <a:pathLst>
              <a:path w="2141220" h="533400">
                <a:moveTo>
                  <a:pt x="178188" y="0"/>
                </a:moveTo>
                <a:lnTo>
                  <a:pt x="0" y="133383"/>
                </a:lnTo>
                <a:lnTo>
                  <a:pt x="0" y="533163"/>
                </a:lnTo>
                <a:lnTo>
                  <a:pt x="1961753" y="533163"/>
                </a:lnTo>
                <a:lnTo>
                  <a:pt x="2140758" y="399779"/>
                </a:lnTo>
                <a:lnTo>
                  <a:pt x="2140758" y="0"/>
                </a:lnTo>
                <a:lnTo>
                  <a:pt x="178188" y="0"/>
                </a:lnTo>
                <a:close/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9045" y="3351652"/>
            <a:ext cx="2141220" cy="133985"/>
          </a:xfrm>
          <a:custGeom>
            <a:avLst/>
            <a:gdLst/>
            <a:ahLst/>
            <a:cxnLst/>
            <a:rect l="l" t="t" r="r" b="b"/>
            <a:pathLst>
              <a:path w="2141220" h="133985">
                <a:moveTo>
                  <a:pt x="0" y="133383"/>
                </a:moveTo>
                <a:lnTo>
                  <a:pt x="1961753" y="133383"/>
                </a:lnTo>
                <a:lnTo>
                  <a:pt x="2140758" y="0"/>
                </a:lnTo>
              </a:path>
            </a:pathLst>
          </a:custGeom>
          <a:ln w="13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0799" y="3485035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399779"/>
                </a:lnTo>
              </a:path>
            </a:pathLst>
          </a:custGeom>
          <a:ln w="1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2784" y="4418163"/>
            <a:ext cx="2675890" cy="800100"/>
          </a:xfrm>
          <a:custGeom>
            <a:avLst/>
            <a:gdLst/>
            <a:ahLst/>
            <a:cxnLst/>
            <a:rect l="l" t="t" r="r" b="b"/>
            <a:pathLst>
              <a:path w="2675890" h="800100">
                <a:moveTo>
                  <a:pt x="267270" y="0"/>
                </a:moveTo>
                <a:lnTo>
                  <a:pt x="0" y="199982"/>
                </a:lnTo>
                <a:lnTo>
                  <a:pt x="0" y="799689"/>
                </a:lnTo>
                <a:lnTo>
                  <a:pt x="2408399" y="799689"/>
                </a:lnTo>
                <a:lnTo>
                  <a:pt x="2675669" y="599762"/>
                </a:lnTo>
                <a:lnTo>
                  <a:pt x="2675669" y="0"/>
                </a:lnTo>
                <a:lnTo>
                  <a:pt x="267270" y="0"/>
                </a:lnTo>
                <a:close/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2784" y="4418163"/>
            <a:ext cx="2675890" cy="200025"/>
          </a:xfrm>
          <a:custGeom>
            <a:avLst/>
            <a:gdLst/>
            <a:ahLst/>
            <a:cxnLst/>
            <a:rect l="l" t="t" r="r" b="b"/>
            <a:pathLst>
              <a:path w="2675890" h="200025">
                <a:moveTo>
                  <a:pt x="0" y="199982"/>
                </a:moveTo>
                <a:lnTo>
                  <a:pt x="2408399" y="199982"/>
                </a:lnTo>
                <a:lnTo>
                  <a:pt x="2675669" y="0"/>
                </a:lnTo>
              </a:path>
            </a:pathLst>
          </a:custGeom>
          <a:ln w="134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1183" y="4618146"/>
            <a:ext cx="0" cy="600075"/>
          </a:xfrm>
          <a:custGeom>
            <a:avLst/>
            <a:gdLst/>
            <a:ahLst/>
            <a:cxnLst/>
            <a:rect l="l" t="t" r="r" b="b"/>
            <a:pathLst>
              <a:path h="600075">
                <a:moveTo>
                  <a:pt x="0" y="0"/>
                </a:moveTo>
                <a:lnTo>
                  <a:pt x="0" y="599706"/>
                </a:lnTo>
              </a:path>
            </a:pathLst>
          </a:custGeom>
          <a:ln w="1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045" y="1160909"/>
            <a:ext cx="1986280" cy="991235"/>
          </a:xfrm>
          <a:custGeom>
            <a:avLst/>
            <a:gdLst/>
            <a:ahLst/>
            <a:cxnLst/>
            <a:rect l="l" t="t" r="r" b="b"/>
            <a:pathLst>
              <a:path w="1986280" h="991235">
                <a:moveTo>
                  <a:pt x="0" y="991217"/>
                </a:moveTo>
                <a:lnTo>
                  <a:pt x="1985736" y="0"/>
                </a:lnTo>
              </a:path>
            </a:pathLst>
          </a:custGeom>
          <a:ln w="14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5691" y="1085615"/>
            <a:ext cx="214629" cy="142875"/>
          </a:xfrm>
          <a:custGeom>
            <a:avLst/>
            <a:gdLst/>
            <a:ahLst/>
            <a:cxnLst/>
            <a:rect l="l" t="t" r="r" b="b"/>
            <a:pathLst>
              <a:path w="214630" h="142875">
                <a:moveTo>
                  <a:pt x="214112" y="0"/>
                </a:moveTo>
                <a:lnTo>
                  <a:pt x="0" y="19979"/>
                </a:lnTo>
                <a:lnTo>
                  <a:pt x="107056" y="142263"/>
                </a:lnTo>
                <a:lnTo>
                  <a:pt x="214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02202" y="1143149"/>
            <a:ext cx="2682240" cy="875665"/>
          </a:xfrm>
          <a:custGeom>
            <a:avLst/>
            <a:gdLst/>
            <a:ahLst/>
            <a:cxnLst/>
            <a:rect l="l" t="t" r="r" b="b"/>
            <a:pathLst>
              <a:path w="2682240" h="875664">
                <a:moveTo>
                  <a:pt x="2681850" y="875593"/>
                </a:moveTo>
                <a:lnTo>
                  <a:pt x="0" y="0"/>
                </a:lnTo>
              </a:path>
            </a:pathLst>
          </a:custGeom>
          <a:ln w="13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0121" y="1076550"/>
            <a:ext cx="217170" cy="131445"/>
          </a:xfrm>
          <a:custGeom>
            <a:avLst/>
            <a:gdLst/>
            <a:ahLst/>
            <a:cxnLst/>
            <a:rect l="l" t="t" r="r" b="b"/>
            <a:pathLst>
              <a:path w="217170" h="131444">
                <a:moveTo>
                  <a:pt x="216832" y="0"/>
                </a:moveTo>
                <a:lnTo>
                  <a:pt x="0" y="9064"/>
                </a:lnTo>
                <a:lnTo>
                  <a:pt x="139198" y="131348"/>
                </a:lnTo>
                <a:lnTo>
                  <a:pt x="216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3619" y="1547369"/>
            <a:ext cx="193675" cy="144780"/>
          </a:xfrm>
          <a:custGeom>
            <a:avLst/>
            <a:gdLst/>
            <a:ahLst/>
            <a:cxnLst/>
            <a:rect l="l" t="t" r="r" b="b"/>
            <a:pathLst>
              <a:path w="193675" h="144780">
                <a:moveTo>
                  <a:pt x="0" y="0"/>
                </a:moveTo>
                <a:lnTo>
                  <a:pt x="0" y="144668"/>
                </a:lnTo>
                <a:lnTo>
                  <a:pt x="193097" y="71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89363" y="1545149"/>
            <a:ext cx="193675" cy="144780"/>
          </a:xfrm>
          <a:custGeom>
            <a:avLst/>
            <a:gdLst/>
            <a:ahLst/>
            <a:cxnLst/>
            <a:rect l="l" t="t" r="r" b="b"/>
            <a:pathLst>
              <a:path w="193675" h="144780">
                <a:moveTo>
                  <a:pt x="193220" y="0"/>
                </a:moveTo>
                <a:lnTo>
                  <a:pt x="0" y="73629"/>
                </a:lnTo>
                <a:lnTo>
                  <a:pt x="193220" y="144668"/>
                </a:lnTo>
                <a:lnTo>
                  <a:pt x="193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10581" y="2691580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660071"/>
                </a:moveTo>
                <a:lnTo>
                  <a:pt x="0" y="0"/>
                </a:lnTo>
              </a:path>
            </a:pathLst>
          </a:custGeom>
          <a:ln w="1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5516" y="2551907"/>
            <a:ext cx="193675" cy="144145"/>
          </a:xfrm>
          <a:custGeom>
            <a:avLst/>
            <a:gdLst/>
            <a:ahLst/>
            <a:cxnLst/>
            <a:rect l="l" t="t" r="r" b="b"/>
            <a:pathLst>
              <a:path w="193675" h="144144">
                <a:moveTo>
                  <a:pt x="95065" y="0"/>
                </a:moveTo>
                <a:lnTo>
                  <a:pt x="0" y="144113"/>
                </a:lnTo>
                <a:lnTo>
                  <a:pt x="193121" y="144113"/>
                </a:lnTo>
                <a:lnTo>
                  <a:pt x="95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41072" y="2691580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660071"/>
                </a:moveTo>
                <a:lnTo>
                  <a:pt x="0" y="0"/>
                </a:lnTo>
              </a:path>
            </a:pathLst>
          </a:custGeom>
          <a:ln w="1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45884" y="2551907"/>
            <a:ext cx="193675" cy="144145"/>
          </a:xfrm>
          <a:custGeom>
            <a:avLst/>
            <a:gdLst/>
            <a:ahLst/>
            <a:cxnLst/>
            <a:rect l="l" t="t" r="r" b="b"/>
            <a:pathLst>
              <a:path w="193675" h="144144">
                <a:moveTo>
                  <a:pt x="95188" y="0"/>
                </a:moveTo>
                <a:lnTo>
                  <a:pt x="0" y="144113"/>
                </a:lnTo>
                <a:lnTo>
                  <a:pt x="193097" y="144113"/>
                </a:lnTo>
                <a:lnTo>
                  <a:pt x="95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16496" y="4004878"/>
            <a:ext cx="443865" cy="546735"/>
          </a:xfrm>
          <a:custGeom>
            <a:avLst/>
            <a:gdLst/>
            <a:ahLst/>
            <a:cxnLst/>
            <a:rect l="l" t="t" r="r" b="b"/>
            <a:pathLst>
              <a:path w="443864" h="546735">
                <a:moveTo>
                  <a:pt x="443307" y="546298"/>
                </a:moveTo>
                <a:lnTo>
                  <a:pt x="0" y="0"/>
                </a:lnTo>
              </a:path>
            </a:pathLst>
          </a:custGeom>
          <a:ln w="16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24521" y="3884815"/>
            <a:ext cx="181610" cy="160020"/>
          </a:xfrm>
          <a:custGeom>
            <a:avLst/>
            <a:gdLst/>
            <a:ahLst/>
            <a:cxnLst/>
            <a:rect l="l" t="t" r="r" b="b"/>
            <a:pathLst>
              <a:path w="181610" h="160020">
                <a:moveTo>
                  <a:pt x="0" y="0"/>
                </a:moveTo>
                <a:lnTo>
                  <a:pt x="14340" y="159837"/>
                </a:lnTo>
                <a:lnTo>
                  <a:pt x="181229" y="86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4838" y="5357526"/>
            <a:ext cx="0" cy="527050"/>
          </a:xfrm>
          <a:custGeom>
            <a:avLst/>
            <a:gdLst/>
            <a:ahLst/>
            <a:cxnLst/>
            <a:rect l="l" t="t" r="r" b="b"/>
            <a:pathLst>
              <a:path h="527050">
                <a:moveTo>
                  <a:pt x="0" y="526577"/>
                </a:moveTo>
                <a:lnTo>
                  <a:pt x="0" y="0"/>
                </a:lnTo>
              </a:path>
            </a:pathLst>
          </a:custGeom>
          <a:ln w="1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99897" y="5217853"/>
            <a:ext cx="193675" cy="144145"/>
          </a:xfrm>
          <a:custGeom>
            <a:avLst/>
            <a:gdLst/>
            <a:ahLst/>
            <a:cxnLst/>
            <a:rect l="l" t="t" r="r" b="b"/>
            <a:pathLst>
              <a:path w="193675" h="144145">
                <a:moveTo>
                  <a:pt x="94941" y="0"/>
                </a:moveTo>
                <a:lnTo>
                  <a:pt x="0" y="144131"/>
                </a:lnTo>
                <a:lnTo>
                  <a:pt x="193097" y="144131"/>
                </a:lnTo>
                <a:lnTo>
                  <a:pt x="94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1751" y="3351652"/>
            <a:ext cx="2667635" cy="527050"/>
          </a:xfrm>
          <a:custGeom>
            <a:avLst/>
            <a:gdLst/>
            <a:ahLst/>
            <a:cxnLst/>
            <a:rect l="l" t="t" r="r" b="b"/>
            <a:pathLst>
              <a:path w="2667634" h="527050">
                <a:moveTo>
                  <a:pt x="0" y="261956"/>
                </a:moveTo>
                <a:lnTo>
                  <a:pt x="18689" y="306460"/>
                </a:lnTo>
                <a:lnTo>
                  <a:pt x="50969" y="334807"/>
                </a:lnTo>
                <a:lnTo>
                  <a:pt x="98044" y="361894"/>
                </a:lnTo>
                <a:lnTo>
                  <a:pt x="159005" y="387543"/>
                </a:lnTo>
                <a:lnTo>
                  <a:pt x="232944" y="411581"/>
                </a:lnTo>
                <a:lnTo>
                  <a:pt x="274496" y="422941"/>
                </a:lnTo>
                <a:lnTo>
                  <a:pt x="318951" y="433833"/>
                </a:lnTo>
                <a:lnTo>
                  <a:pt x="366196" y="444234"/>
                </a:lnTo>
                <a:lnTo>
                  <a:pt x="416118" y="454122"/>
                </a:lnTo>
                <a:lnTo>
                  <a:pt x="468602" y="463476"/>
                </a:lnTo>
                <a:lnTo>
                  <a:pt x="523535" y="472274"/>
                </a:lnTo>
                <a:lnTo>
                  <a:pt x="580803" y="480494"/>
                </a:lnTo>
                <a:lnTo>
                  <a:pt x="640293" y="488114"/>
                </a:lnTo>
                <a:lnTo>
                  <a:pt x="701892" y="495113"/>
                </a:lnTo>
                <a:lnTo>
                  <a:pt x="765485" y="501467"/>
                </a:lnTo>
                <a:lnTo>
                  <a:pt x="830958" y="507156"/>
                </a:lnTo>
                <a:lnTo>
                  <a:pt x="898199" y="512158"/>
                </a:lnTo>
                <a:lnTo>
                  <a:pt x="967094" y="516450"/>
                </a:lnTo>
                <a:lnTo>
                  <a:pt x="1037528" y="520010"/>
                </a:lnTo>
                <a:lnTo>
                  <a:pt x="1109390" y="522818"/>
                </a:lnTo>
                <a:lnTo>
                  <a:pt x="1182563" y="524851"/>
                </a:lnTo>
                <a:lnTo>
                  <a:pt x="1256936" y="526086"/>
                </a:lnTo>
                <a:lnTo>
                  <a:pt x="1332395" y="526503"/>
                </a:lnTo>
                <a:lnTo>
                  <a:pt x="1408149" y="526086"/>
                </a:lnTo>
                <a:lnTo>
                  <a:pt x="1482796" y="524851"/>
                </a:lnTo>
                <a:lnTo>
                  <a:pt x="1556222" y="522818"/>
                </a:lnTo>
                <a:lnTo>
                  <a:pt x="1628315" y="520010"/>
                </a:lnTo>
                <a:lnTo>
                  <a:pt x="1698962" y="516450"/>
                </a:lnTo>
                <a:lnTo>
                  <a:pt x="1768050" y="512158"/>
                </a:lnTo>
                <a:lnTo>
                  <a:pt x="1835467" y="507156"/>
                </a:lnTo>
                <a:lnTo>
                  <a:pt x="1901100" y="501467"/>
                </a:lnTo>
                <a:lnTo>
                  <a:pt x="1964835" y="495113"/>
                </a:lnTo>
                <a:lnTo>
                  <a:pt x="2026561" y="488114"/>
                </a:lnTo>
                <a:lnTo>
                  <a:pt x="2086164" y="480494"/>
                </a:lnTo>
                <a:lnTo>
                  <a:pt x="2143532" y="472274"/>
                </a:lnTo>
                <a:lnTo>
                  <a:pt x="2198552" y="463476"/>
                </a:lnTo>
                <a:lnTo>
                  <a:pt x="2251111" y="454122"/>
                </a:lnTo>
                <a:lnTo>
                  <a:pt x="2301097" y="444234"/>
                </a:lnTo>
                <a:lnTo>
                  <a:pt x="2348396" y="433833"/>
                </a:lnTo>
                <a:lnTo>
                  <a:pt x="2392895" y="422941"/>
                </a:lnTo>
                <a:lnTo>
                  <a:pt x="2434483" y="411581"/>
                </a:lnTo>
                <a:lnTo>
                  <a:pt x="2473046" y="399775"/>
                </a:lnTo>
                <a:lnTo>
                  <a:pt x="2540648" y="374909"/>
                </a:lnTo>
                <a:lnTo>
                  <a:pt x="2594797" y="348519"/>
                </a:lnTo>
                <a:lnTo>
                  <a:pt x="2634592" y="320780"/>
                </a:lnTo>
                <a:lnTo>
                  <a:pt x="2665396" y="277026"/>
                </a:lnTo>
                <a:lnTo>
                  <a:pt x="2667510" y="261956"/>
                </a:lnTo>
                <a:lnTo>
                  <a:pt x="2665396" y="247145"/>
                </a:lnTo>
                <a:lnTo>
                  <a:pt x="2634592" y="204063"/>
                </a:lnTo>
                <a:lnTo>
                  <a:pt x="2594797" y="176691"/>
                </a:lnTo>
                <a:lnTo>
                  <a:pt x="2540648" y="150610"/>
                </a:lnTo>
                <a:lnTo>
                  <a:pt x="2473046" y="125999"/>
                </a:lnTo>
                <a:lnTo>
                  <a:pt x="2434483" y="114302"/>
                </a:lnTo>
                <a:lnTo>
                  <a:pt x="2392895" y="103039"/>
                </a:lnTo>
                <a:lnTo>
                  <a:pt x="2348396" y="92235"/>
                </a:lnTo>
                <a:lnTo>
                  <a:pt x="2301097" y="81910"/>
                </a:lnTo>
                <a:lnTo>
                  <a:pt x="2251111" y="72089"/>
                </a:lnTo>
                <a:lnTo>
                  <a:pt x="2198552" y="62793"/>
                </a:lnTo>
                <a:lnTo>
                  <a:pt x="2143532" y="54045"/>
                </a:lnTo>
                <a:lnTo>
                  <a:pt x="2086164" y="45867"/>
                </a:lnTo>
                <a:lnTo>
                  <a:pt x="2026561" y="38282"/>
                </a:lnTo>
                <a:lnTo>
                  <a:pt x="1964835" y="31312"/>
                </a:lnTo>
                <a:lnTo>
                  <a:pt x="1901100" y="24981"/>
                </a:lnTo>
                <a:lnTo>
                  <a:pt x="1835467" y="19310"/>
                </a:lnTo>
                <a:lnTo>
                  <a:pt x="1768050" y="14322"/>
                </a:lnTo>
                <a:lnTo>
                  <a:pt x="1698962" y="10039"/>
                </a:lnTo>
                <a:lnTo>
                  <a:pt x="1628315" y="6485"/>
                </a:lnTo>
                <a:lnTo>
                  <a:pt x="1556222" y="3681"/>
                </a:lnTo>
                <a:lnTo>
                  <a:pt x="1482796" y="1651"/>
                </a:lnTo>
                <a:lnTo>
                  <a:pt x="1408149" y="416"/>
                </a:lnTo>
                <a:lnTo>
                  <a:pt x="1332395" y="0"/>
                </a:lnTo>
                <a:lnTo>
                  <a:pt x="1256936" y="416"/>
                </a:lnTo>
                <a:lnTo>
                  <a:pt x="1182563" y="1651"/>
                </a:lnTo>
                <a:lnTo>
                  <a:pt x="1109390" y="3681"/>
                </a:lnTo>
                <a:lnTo>
                  <a:pt x="1037528" y="6485"/>
                </a:lnTo>
                <a:lnTo>
                  <a:pt x="967094" y="10039"/>
                </a:lnTo>
                <a:lnTo>
                  <a:pt x="898199" y="14322"/>
                </a:lnTo>
                <a:lnTo>
                  <a:pt x="830958" y="19310"/>
                </a:lnTo>
                <a:lnTo>
                  <a:pt x="765485" y="24981"/>
                </a:lnTo>
                <a:lnTo>
                  <a:pt x="701892" y="31312"/>
                </a:lnTo>
                <a:lnTo>
                  <a:pt x="640293" y="38282"/>
                </a:lnTo>
                <a:lnTo>
                  <a:pt x="580803" y="45867"/>
                </a:lnTo>
                <a:lnTo>
                  <a:pt x="523535" y="54045"/>
                </a:lnTo>
                <a:lnTo>
                  <a:pt x="468602" y="62793"/>
                </a:lnTo>
                <a:lnTo>
                  <a:pt x="416118" y="72089"/>
                </a:lnTo>
                <a:lnTo>
                  <a:pt x="366196" y="81910"/>
                </a:lnTo>
                <a:lnTo>
                  <a:pt x="318951" y="92235"/>
                </a:lnTo>
                <a:lnTo>
                  <a:pt x="274496" y="103039"/>
                </a:lnTo>
                <a:lnTo>
                  <a:pt x="232944" y="114302"/>
                </a:lnTo>
                <a:lnTo>
                  <a:pt x="194409" y="125999"/>
                </a:lnTo>
                <a:lnTo>
                  <a:pt x="126846" y="150610"/>
                </a:lnTo>
                <a:lnTo>
                  <a:pt x="72714" y="176691"/>
                </a:lnTo>
                <a:lnTo>
                  <a:pt x="32923" y="204063"/>
                </a:lnTo>
                <a:lnTo>
                  <a:pt x="2114" y="247145"/>
                </a:lnTo>
                <a:lnTo>
                  <a:pt x="0" y="261956"/>
                </a:lnTo>
                <a:close/>
              </a:path>
            </a:pathLst>
          </a:custGeom>
          <a:ln w="135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45764" y="5884103"/>
            <a:ext cx="2132330" cy="660400"/>
          </a:xfrm>
          <a:custGeom>
            <a:avLst/>
            <a:gdLst/>
            <a:ahLst/>
            <a:cxnLst/>
            <a:rect l="l" t="t" r="r" b="b"/>
            <a:pathLst>
              <a:path w="2132329" h="660400">
                <a:moveTo>
                  <a:pt x="0" y="328888"/>
                </a:moveTo>
                <a:lnTo>
                  <a:pt x="8952" y="371892"/>
                </a:lnTo>
                <a:lnTo>
                  <a:pt x="35063" y="413271"/>
                </a:lnTo>
                <a:lnTo>
                  <a:pt x="77218" y="452669"/>
                </a:lnTo>
                <a:lnTo>
                  <a:pt x="134300" y="489730"/>
                </a:lnTo>
                <a:lnTo>
                  <a:pt x="205192" y="524097"/>
                </a:lnTo>
                <a:lnTo>
                  <a:pt x="245468" y="540159"/>
                </a:lnTo>
                <a:lnTo>
                  <a:pt x="288777" y="555413"/>
                </a:lnTo>
                <a:lnTo>
                  <a:pt x="334981" y="569817"/>
                </a:lnTo>
                <a:lnTo>
                  <a:pt x="383940" y="583323"/>
                </a:lnTo>
                <a:lnTo>
                  <a:pt x="435514" y="595890"/>
                </a:lnTo>
                <a:lnTo>
                  <a:pt x="489564" y="607470"/>
                </a:lnTo>
                <a:lnTo>
                  <a:pt x="545949" y="618021"/>
                </a:lnTo>
                <a:lnTo>
                  <a:pt x="604531" y="627498"/>
                </a:lnTo>
                <a:lnTo>
                  <a:pt x="665170" y="635855"/>
                </a:lnTo>
                <a:lnTo>
                  <a:pt x="727726" y="643049"/>
                </a:lnTo>
                <a:lnTo>
                  <a:pt x="792060" y="649035"/>
                </a:lnTo>
                <a:lnTo>
                  <a:pt x="858033" y="653768"/>
                </a:lnTo>
                <a:lnTo>
                  <a:pt x="925503" y="657205"/>
                </a:lnTo>
                <a:lnTo>
                  <a:pt x="994333" y="659299"/>
                </a:lnTo>
                <a:lnTo>
                  <a:pt x="1064383" y="660007"/>
                </a:lnTo>
                <a:lnTo>
                  <a:pt x="1134501" y="659299"/>
                </a:lnTo>
                <a:lnTo>
                  <a:pt x="1203417" y="657205"/>
                </a:lnTo>
                <a:lnTo>
                  <a:pt x="1270989" y="653768"/>
                </a:lnTo>
                <a:lnTo>
                  <a:pt x="1337077" y="649035"/>
                </a:lnTo>
                <a:lnTo>
                  <a:pt x="1401538" y="643049"/>
                </a:lnTo>
                <a:lnTo>
                  <a:pt x="1464232" y="635855"/>
                </a:lnTo>
                <a:lnTo>
                  <a:pt x="1525018" y="627498"/>
                </a:lnTo>
                <a:lnTo>
                  <a:pt x="1583753" y="618021"/>
                </a:lnTo>
                <a:lnTo>
                  <a:pt x="1640298" y="607470"/>
                </a:lnTo>
                <a:lnTo>
                  <a:pt x="1694510" y="595890"/>
                </a:lnTo>
                <a:lnTo>
                  <a:pt x="1746248" y="583323"/>
                </a:lnTo>
                <a:lnTo>
                  <a:pt x="1795371" y="569817"/>
                </a:lnTo>
                <a:lnTo>
                  <a:pt x="1841739" y="555413"/>
                </a:lnTo>
                <a:lnTo>
                  <a:pt x="1885208" y="540159"/>
                </a:lnTo>
                <a:lnTo>
                  <a:pt x="1925639" y="524097"/>
                </a:lnTo>
                <a:lnTo>
                  <a:pt x="1962890" y="507272"/>
                </a:lnTo>
                <a:lnTo>
                  <a:pt x="1996819" y="489730"/>
                </a:lnTo>
                <a:lnTo>
                  <a:pt x="2054149" y="452669"/>
                </a:lnTo>
                <a:lnTo>
                  <a:pt x="2096498" y="413271"/>
                </a:lnTo>
                <a:lnTo>
                  <a:pt x="2122736" y="371892"/>
                </a:lnTo>
                <a:lnTo>
                  <a:pt x="2131733" y="328888"/>
                </a:lnTo>
                <a:lnTo>
                  <a:pt x="2129460" y="307216"/>
                </a:lnTo>
                <a:lnTo>
                  <a:pt x="2111701" y="265057"/>
                </a:lnTo>
                <a:lnTo>
                  <a:pt x="2077267" y="224767"/>
                </a:lnTo>
                <a:lnTo>
                  <a:pt x="2027286" y="186688"/>
                </a:lnTo>
                <a:lnTo>
                  <a:pt x="1962890" y="151162"/>
                </a:lnTo>
                <a:lnTo>
                  <a:pt x="1925639" y="134463"/>
                </a:lnTo>
                <a:lnTo>
                  <a:pt x="1885208" y="118532"/>
                </a:lnTo>
                <a:lnTo>
                  <a:pt x="1841739" y="103410"/>
                </a:lnTo>
                <a:lnTo>
                  <a:pt x="1795371" y="89141"/>
                </a:lnTo>
                <a:lnTo>
                  <a:pt x="1746248" y="75767"/>
                </a:lnTo>
                <a:lnTo>
                  <a:pt x="1694510" y="63331"/>
                </a:lnTo>
                <a:lnTo>
                  <a:pt x="1640298" y="51876"/>
                </a:lnTo>
                <a:lnTo>
                  <a:pt x="1583753" y="41445"/>
                </a:lnTo>
                <a:lnTo>
                  <a:pt x="1525018" y="32081"/>
                </a:lnTo>
                <a:lnTo>
                  <a:pt x="1464232" y="23827"/>
                </a:lnTo>
                <a:lnTo>
                  <a:pt x="1401538" y="16725"/>
                </a:lnTo>
                <a:lnTo>
                  <a:pt x="1337077" y="10818"/>
                </a:lnTo>
                <a:lnTo>
                  <a:pt x="1270989" y="6149"/>
                </a:lnTo>
                <a:lnTo>
                  <a:pt x="1203417" y="2761"/>
                </a:lnTo>
                <a:lnTo>
                  <a:pt x="1134501" y="697"/>
                </a:lnTo>
                <a:lnTo>
                  <a:pt x="1064383" y="0"/>
                </a:lnTo>
                <a:lnTo>
                  <a:pt x="994333" y="697"/>
                </a:lnTo>
                <a:lnTo>
                  <a:pt x="925503" y="2761"/>
                </a:lnTo>
                <a:lnTo>
                  <a:pt x="858033" y="6149"/>
                </a:lnTo>
                <a:lnTo>
                  <a:pt x="792060" y="10818"/>
                </a:lnTo>
                <a:lnTo>
                  <a:pt x="727726" y="16725"/>
                </a:lnTo>
                <a:lnTo>
                  <a:pt x="665170" y="23827"/>
                </a:lnTo>
                <a:lnTo>
                  <a:pt x="604531" y="32081"/>
                </a:lnTo>
                <a:lnTo>
                  <a:pt x="545949" y="41445"/>
                </a:lnTo>
                <a:lnTo>
                  <a:pt x="489564" y="51876"/>
                </a:lnTo>
                <a:lnTo>
                  <a:pt x="435514" y="63331"/>
                </a:lnTo>
                <a:lnTo>
                  <a:pt x="383940" y="75767"/>
                </a:lnTo>
                <a:lnTo>
                  <a:pt x="334981" y="89141"/>
                </a:lnTo>
                <a:lnTo>
                  <a:pt x="288777" y="103410"/>
                </a:lnTo>
                <a:lnTo>
                  <a:pt x="245468" y="118532"/>
                </a:lnTo>
                <a:lnTo>
                  <a:pt x="205192" y="134463"/>
                </a:lnTo>
                <a:lnTo>
                  <a:pt x="168089" y="151162"/>
                </a:lnTo>
                <a:lnTo>
                  <a:pt x="103963" y="186688"/>
                </a:lnTo>
                <a:lnTo>
                  <a:pt x="54205" y="224767"/>
                </a:lnTo>
                <a:lnTo>
                  <a:pt x="19932" y="265057"/>
                </a:lnTo>
                <a:lnTo>
                  <a:pt x="2261" y="307216"/>
                </a:lnTo>
                <a:lnTo>
                  <a:pt x="0" y="328888"/>
                </a:lnTo>
                <a:close/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94628" y="5958332"/>
            <a:ext cx="2884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simple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frame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5710" marR="5080" indent="-896619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1. </a:t>
            </a:r>
            <a:r>
              <a:rPr spc="-10" dirty="0">
                <a:solidFill>
                  <a:srgbClr val="FF0000"/>
                </a:solidFill>
              </a:rPr>
              <a:t>Approaches </a:t>
            </a:r>
            <a:r>
              <a:rPr spc="-25" dirty="0">
                <a:solidFill>
                  <a:srgbClr val="FF0000"/>
                </a:solidFill>
              </a:rPr>
              <a:t>to </a:t>
            </a:r>
            <a:r>
              <a:rPr spc="-15" dirty="0">
                <a:solidFill>
                  <a:srgbClr val="FF0000"/>
                </a:solidFill>
              </a:rPr>
              <a:t>Knowledge  </a:t>
            </a:r>
            <a:r>
              <a:rPr spc="-20" dirty="0">
                <a:solidFill>
                  <a:srgbClr val="FF0000"/>
                </a:solidFill>
              </a:rPr>
              <a:t>Representation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(KR)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9178"/>
            <a:ext cx="7792720" cy="42208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989330" indent="-34353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AI </a:t>
            </a:r>
            <a:r>
              <a:rPr sz="3200" spc="-15" dirty="0">
                <a:latin typeface="Calibri"/>
                <a:cs typeface="Calibri"/>
              </a:rPr>
              <a:t>programs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10" dirty="0">
                <a:latin typeface="Calibri"/>
                <a:cs typeface="Calibri"/>
              </a:rPr>
              <a:t>structures </a:t>
            </a:r>
            <a:r>
              <a:rPr sz="3200" spc="-5" dirty="0">
                <a:latin typeface="Calibri"/>
                <a:cs typeface="Calibri"/>
              </a:rPr>
              <a:t>(knowledge  </a:t>
            </a:r>
            <a:r>
              <a:rPr sz="3200" spc="-10" dirty="0">
                <a:latin typeface="Calibri"/>
                <a:cs typeface="Calibri"/>
              </a:rPr>
              <a:t>structures)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represent </a:t>
            </a:r>
            <a:r>
              <a:rPr sz="3200" spc="-5" dirty="0">
                <a:latin typeface="Calibri"/>
                <a:cs typeface="Calibri"/>
              </a:rPr>
              <a:t>objects, </a:t>
            </a:r>
            <a:r>
              <a:rPr sz="3200" spc="-15" dirty="0">
                <a:latin typeface="Calibri"/>
                <a:cs typeface="Calibri"/>
              </a:rPr>
              <a:t>facts,  </a:t>
            </a:r>
            <a:r>
              <a:rPr sz="3200" spc="-10" dirty="0">
                <a:latin typeface="Calibri"/>
                <a:cs typeface="Calibri"/>
              </a:rPr>
              <a:t>relationships,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procedures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Knowledge structures </a:t>
            </a:r>
            <a:r>
              <a:rPr sz="3200" spc="-15" dirty="0">
                <a:latin typeface="Calibri"/>
                <a:cs typeface="Calibri"/>
              </a:rPr>
              <a:t>provide </a:t>
            </a:r>
            <a:r>
              <a:rPr sz="3200" spc="-10" dirty="0">
                <a:latin typeface="Calibri"/>
                <a:cs typeface="Calibri"/>
              </a:rPr>
              <a:t>expertise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5" dirty="0">
                <a:latin typeface="Calibri"/>
                <a:cs typeface="Calibri"/>
              </a:rPr>
              <a:t>so that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program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20" dirty="0">
                <a:latin typeface="Calibri"/>
                <a:cs typeface="Calibri"/>
              </a:rPr>
              <a:t>operate </a:t>
            </a:r>
            <a:r>
              <a:rPr sz="3200" dirty="0">
                <a:latin typeface="Calibri"/>
                <a:cs typeface="Calibri"/>
              </a:rPr>
              <a:t>in  an </a:t>
            </a:r>
            <a:r>
              <a:rPr sz="3200" spc="-15" dirty="0">
                <a:latin typeface="Calibri"/>
                <a:cs typeface="Calibri"/>
              </a:rPr>
              <a:t>intelligent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way</a:t>
            </a:r>
            <a:endParaRPr sz="3200">
              <a:latin typeface="Calibri"/>
              <a:cs typeface="Calibri"/>
            </a:endParaRPr>
          </a:p>
          <a:p>
            <a:pPr marL="355600" marR="114935" indent="-343535">
              <a:lnSpc>
                <a:spcPts val="346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KSs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usually composed of </a:t>
            </a:r>
            <a:r>
              <a:rPr sz="3200" spc="-10" dirty="0">
                <a:latin typeface="Calibri"/>
                <a:cs typeface="Calibri"/>
              </a:rPr>
              <a:t>traditional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5" dirty="0">
                <a:latin typeface="Calibri"/>
                <a:cs typeface="Calibri"/>
              </a:rPr>
              <a:t>complex </a:t>
            </a:r>
            <a:r>
              <a:rPr sz="3200" spc="-10" dirty="0">
                <a:latin typeface="Calibri"/>
                <a:cs typeface="Calibri"/>
              </a:rPr>
              <a:t>structures </a:t>
            </a:r>
            <a:r>
              <a:rPr sz="3200" spc="-30" dirty="0">
                <a:latin typeface="Calibri"/>
                <a:cs typeface="Calibri"/>
              </a:rPr>
              <a:t>like </a:t>
            </a:r>
            <a:r>
              <a:rPr sz="3200" spc="-10" dirty="0">
                <a:latin typeface="Calibri"/>
                <a:cs typeface="Calibri"/>
              </a:rPr>
              <a:t>semantic network,  </a:t>
            </a:r>
            <a:r>
              <a:rPr sz="3200" spc="-15" dirty="0">
                <a:latin typeface="Calibri"/>
                <a:cs typeface="Calibri"/>
              </a:rPr>
              <a:t>frames, </a:t>
            </a:r>
            <a:r>
              <a:rPr sz="3200" spc="-10" dirty="0">
                <a:latin typeface="Calibri"/>
                <a:cs typeface="Calibri"/>
              </a:rPr>
              <a:t>scripts, </a:t>
            </a:r>
            <a:r>
              <a:rPr sz="3200" spc="-5" dirty="0">
                <a:latin typeface="Calibri"/>
                <a:cs typeface="Calibri"/>
              </a:rPr>
              <a:t>conceptual </a:t>
            </a:r>
            <a:r>
              <a:rPr sz="3200" spc="-25" dirty="0">
                <a:latin typeface="Calibri"/>
                <a:cs typeface="Calibri"/>
              </a:rPr>
              <a:t>dependency,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713" y="275565"/>
            <a:ext cx="73850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260" dirty="0">
                <a:latin typeface="Times New Roman"/>
                <a:cs typeface="Times New Roman"/>
              </a:rPr>
              <a:t>fra</a:t>
            </a:r>
            <a:r>
              <a:rPr sz="1250" spc="575" dirty="0">
                <a:latin typeface="Times New Roman"/>
                <a:cs typeface="Times New Roman"/>
              </a:rPr>
              <a:t>m</a:t>
            </a:r>
            <a:r>
              <a:rPr sz="1250" spc="315" dirty="0">
                <a:latin typeface="Times New Roman"/>
                <a:cs typeface="Times New Roman"/>
              </a:rPr>
              <a:t>e</a:t>
            </a:r>
            <a:r>
              <a:rPr sz="1250" spc="37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3278" y="591334"/>
            <a:ext cx="3478529" cy="760095"/>
          </a:xfrm>
          <a:prstGeom prst="rect">
            <a:avLst/>
          </a:prstGeom>
          <a:ln w="10215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26695">
              <a:lnSpc>
                <a:spcPts val="1470"/>
              </a:lnSpc>
              <a:spcBef>
                <a:spcPts val="505"/>
              </a:spcBef>
            </a:pPr>
            <a:r>
              <a:rPr sz="1250" b="1" spc="360" dirty="0">
                <a:latin typeface="Times New Roman"/>
                <a:cs typeface="Times New Roman"/>
              </a:rPr>
              <a:t>f_name</a:t>
            </a:r>
            <a:r>
              <a:rPr sz="1250" spc="360" dirty="0">
                <a:latin typeface="Times New Roman"/>
                <a:cs typeface="Times New Roman"/>
              </a:rPr>
              <a:t>:</a:t>
            </a:r>
            <a:r>
              <a:rPr sz="1250" spc="175" dirty="0">
                <a:latin typeface="Times New Roman"/>
                <a:cs typeface="Times New Roman"/>
              </a:rPr>
              <a:t> </a:t>
            </a:r>
            <a:r>
              <a:rPr sz="1250" spc="295" dirty="0">
                <a:latin typeface="Times New Roman"/>
                <a:cs typeface="Times New Roman"/>
              </a:rPr>
              <a:t>university</a:t>
            </a:r>
            <a:endParaRPr sz="1250">
              <a:latin typeface="Times New Roman"/>
              <a:cs typeface="Times New Roman"/>
            </a:endParaRPr>
          </a:p>
          <a:p>
            <a:pPr marL="226695">
              <a:lnSpc>
                <a:spcPts val="1440"/>
              </a:lnSpc>
            </a:pPr>
            <a:r>
              <a:rPr sz="1250" b="1" spc="355" dirty="0">
                <a:latin typeface="Times New Roman"/>
                <a:cs typeface="Times New Roman"/>
              </a:rPr>
              <a:t>phone</a:t>
            </a:r>
            <a:r>
              <a:rPr sz="1250" spc="355" dirty="0">
                <a:latin typeface="Times New Roman"/>
                <a:cs typeface="Times New Roman"/>
              </a:rPr>
              <a:t>: </a:t>
            </a:r>
            <a:r>
              <a:rPr sz="1250" spc="275" dirty="0">
                <a:latin typeface="Times New Roman"/>
                <a:cs typeface="Times New Roman"/>
              </a:rPr>
              <a:t>(default: </a:t>
            </a:r>
            <a:r>
              <a:rPr sz="1250" spc="245" dirty="0">
                <a:latin typeface="Times New Roman"/>
                <a:cs typeface="Times New Roman"/>
              </a:rPr>
              <a:t>-</a:t>
            </a:r>
            <a:r>
              <a:rPr sz="1250" spc="-110" dirty="0">
                <a:latin typeface="Times New Roman"/>
                <a:cs typeface="Times New Roman"/>
              </a:rPr>
              <a:t> </a:t>
            </a:r>
            <a:r>
              <a:rPr sz="1250" spc="355" dirty="0">
                <a:latin typeface="Times New Roman"/>
                <a:cs typeface="Times New Roman"/>
              </a:rPr>
              <a:t>011686971)</a:t>
            </a:r>
            <a:endParaRPr sz="1250">
              <a:latin typeface="Times New Roman"/>
              <a:cs typeface="Times New Roman"/>
            </a:endParaRPr>
          </a:p>
          <a:p>
            <a:pPr marL="226695">
              <a:lnSpc>
                <a:spcPts val="1470"/>
              </a:lnSpc>
            </a:pPr>
            <a:r>
              <a:rPr sz="1250" b="1" spc="345" dirty="0">
                <a:latin typeface="Times New Roman"/>
                <a:cs typeface="Times New Roman"/>
              </a:rPr>
              <a:t>address </a:t>
            </a:r>
            <a:r>
              <a:rPr sz="1250" spc="204" dirty="0">
                <a:latin typeface="Times New Roman"/>
                <a:cs typeface="Times New Roman"/>
              </a:rPr>
              <a:t>: </a:t>
            </a:r>
            <a:r>
              <a:rPr sz="1250" spc="280" dirty="0">
                <a:latin typeface="Times New Roman"/>
                <a:cs typeface="Times New Roman"/>
              </a:rPr>
              <a:t>(default </a:t>
            </a:r>
            <a:r>
              <a:rPr sz="1250" spc="245" dirty="0">
                <a:latin typeface="Times New Roman"/>
                <a:cs typeface="Times New Roman"/>
              </a:rPr>
              <a:t>- </a:t>
            </a:r>
            <a:r>
              <a:rPr sz="1250" spc="300" dirty="0">
                <a:latin typeface="Times New Roman"/>
                <a:cs typeface="Times New Roman"/>
              </a:rPr>
              <a:t>IIT</a:t>
            </a:r>
            <a:r>
              <a:rPr sz="1250" spc="-155" dirty="0">
                <a:latin typeface="Times New Roman"/>
                <a:cs typeface="Times New Roman"/>
              </a:rPr>
              <a:t> </a:t>
            </a:r>
            <a:r>
              <a:rPr sz="1250" spc="310" dirty="0">
                <a:latin typeface="Times New Roman"/>
                <a:cs typeface="Times New Roman"/>
              </a:rPr>
              <a:t>Delhi)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401" y="1740569"/>
            <a:ext cx="73850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260" dirty="0">
                <a:latin typeface="Times New Roman"/>
                <a:cs typeface="Times New Roman"/>
              </a:rPr>
              <a:t>fra</a:t>
            </a:r>
            <a:r>
              <a:rPr sz="1250" spc="575" dirty="0">
                <a:latin typeface="Times New Roman"/>
                <a:cs typeface="Times New Roman"/>
              </a:rPr>
              <a:t>m</a:t>
            </a:r>
            <a:r>
              <a:rPr sz="1250" spc="315" dirty="0">
                <a:latin typeface="Times New Roman"/>
                <a:cs typeface="Times New Roman"/>
              </a:rPr>
              <a:t>e</a:t>
            </a:r>
            <a:r>
              <a:rPr sz="1250" spc="3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5246" y="1740569"/>
            <a:ext cx="73850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260" dirty="0">
                <a:latin typeface="Times New Roman"/>
                <a:cs typeface="Times New Roman"/>
              </a:rPr>
              <a:t>fra</a:t>
            </a:r>
            <a:r>
              <a:rPr sz="1250" spc="575" dirty="0">
                <a:latin typeface="Times New Roman"/>
                <a:cs typeface="Times New Roman"/>
              </a:rPr>
              <a:t>m</a:t>
            </a:r>
            <a:r>
              <a:rPr sz="1250" spc="315" dirty="0">
                <a:latin typeface="Times New Roman"/>
                <a:cs typeface="Times New Roman"/>
              </a:rPr>
              <a:t>e</a:t>
            </a:r>
            <a:r>
              <a:rPr sz="1250" spc="37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939" y="2106754"/>
            <a:ext cx="198882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70"/>
              </a:lnSpc>
              <a:spcBef>
                <a:spcPts val="105"/>
              </a:spcBef>
            </a:pPr>
            <a:r>
              <a:rPr sz="1250" b="1" spc="385" dirty="0">
                <a:latin typeface="Times New Roman"/>
                <a:cs typeface="Times New Roman"/>
              </a:rPr>
              <a:t>f_name </a:t>
            </a:r>
            <a:r>
              <a:rPr sz="1250" spc="204" dirty="0">
                <a:latin typeface="Times New Roman"/>
                <a:cs typeface="Times New Roman"/>
              </a:rPr>
              <a:t>: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290" dirty="0">
                <a:latin typeface="Times New Roman"/>
                <a:cs typeface="Times New Roman"/>
              </a:rPr>
              <a:t>hostel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470"/>
              </a:lnSpc>
            </a:pPr>
            <a:r>
              <a:rPr sz="1250" b="1" spc="340" dirty="0">
                <a:latin typeface="Times New Roman"/>
                <a:cs typeface="Times New Roman"/>
              </a:rPr>
              <a:t>a_part_of </a:t>
            </a:r>
            <a:r>
              <a:rPr sz="1250" spc="204" dirty="0">
                <a:latin typeface="Times New Roman"/>
                <a:cs typeface="Times New Roman"/>
              </a:rPr>
              <a:t>: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340" dirty="0">
                <a:latin typeface="Times New Roman"/>
                <a:cs typeface="Times New Roman"/>
              </a:rPr>
              <a:t>frame0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032" y="2024384"/>
            <a:ext cx="4236720" cy="855344"/>
          </a:xfrm>
          <a:prstGeom prst="rect">
            <a:avLst/>
          </a:prstGeom>
          <a:ln w="10135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378460">
              <a:lnSpc>
                <a:spcPts val="1470"/>
              </a:lnSpc>
              <a:spcBef>
                <a:spcPts val="755"/>
              </a:spcBef>
            </a:pPr>
            <a:r>
              <a:rPr sz="1250" b="1" spc="385" dirty="0">
                <a:latin typeface="Times New Roman"/>
                <a:cs typeface="Times New Roman"/>
              </a:rPr>
              <a:t>f_name </a:t>
            </a:r>
            <a:r>
              <a:rPr sz="1250" spc="204" dirty="0">
                <a:latin typeface="Times New Roman"/>
                <a:cs typeface="Times New Roman"/>
              </a:rPr>
              <a:t>: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330" dirty="0">
                <a:latin typeface="Times New Roman"/>
                <a:cs typeface="Times New Roman"/>
              </a:rPr>
              <a:t>department</a:t>
            </a:r>
            <a:endParaRPr sz="1250">
              <a:latin typeface="Times New Roman"/>
              <a:cs typeface="Times New Roman"/>
            </a:endParaRPr>
          </a:p>
          <a:p>
            <a:pPr marL="378460">
              <a:lnSpc>
                <a:spcPts val="1440"/>
              </a:lnSpc>
            </a:pPr>
            <a:r>
              <a:rPr sz="1250" b="1" spc="340" dirty="0">
                <a:latin typeface="Times New Roman"/>
                <a:cs typeface="Times New Roman"/>
              </a:rPr>
              <a:t>a_part_of </a:t>
            </a:r>
            <a:r>
              <a:rPr sz="1250" spc="204" dirty="0">
                <a:latin typeface="Times New Roman"/>
                <a:cs typeface="Times New Roman"/>
              </a:rPr>
              <a:t>: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340" dirty="0">
                <a:latin typeface="Times New Roman"/>
                <a:cs typeface="Times New Roman"/>
              </a:rPr>
              <a:t>frame0</a:t>
            </a:r>
            <a:endParaRPr sz="1250">
              <a:latin typeface="Times New Roman"/>
              <a:cs typeface="Times New Roman"/>
            </a:endParaRPr>
          </a:p>
          <a:p>
            <a:pPr marL="378460">
              <a:lnSpc>
                <a:spcPts val="1470"/>
              </a:lnSpc>
            </a:pPr>
            <a:r>
              <a:rPr sz="1250" b="1" spc="409" dirty="0">
                <a:latin typeface="Times New Roman"/>
                <a:cs typeface="Times New Roman"/>
              </a:rPr>
              <a:t>programme</a:t>
            </a:r>
            <a:r>
              <a:rPr sz="1250" b="1" spc="-155" dirty="0">
                <a:latin typeface="Times New Roman"/>
                <a:cs typeface="Times New Roman"/>
              </a:rPr>
              <a:t> </a:t>
            </a:r>
            <a:r>
              <a:rPr sz="1250" spc="204" dirty="0">
                <a:latin typeface="Times New Roman"/>
                <a:cs typeface="Times New Roman"/>
              </a:rPr>
              <a:t>: </a:t>
            </a:r>
            <a:r>
              <a:rPr sz="1250" spc="305" dirty="0">
                <a:latin typeface="Times New Roman"/>
                <a:cs typeface="Times New Roman"/>
              </a:rPr>
              <a:t>[Btech, </a:t>
            </a:r>
            <a:r>
              <a:rPr sz="1250" spc="340" dirty="0">
                <a:latin typeface="Times New Roman"/>
                <a:cs typeface="Times New Roman"/>
              </a:rPr>
              <a:t>Mtech, </a:t>
            </a:r>
            <a:r>
              <a:rPr sz="1250" spc="350" dirty="0">
                <a:latin typeface="Times New Roman"/>
                <a:cs typeface="Times New Roman"/>
              </a:rPr>
              <a:t>Ph.D]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6939" y="2473072"/>
            <a:ext cx="225488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b="1" spc="420" dirty="0">
                <a:latin typeface="Times New Roman"/>
                <a:cs typeface="Times New Roman"/>
              </a:rPr>
              <a:t>room</a:t>
            </a:r>
            <a:r>
              <a:rPr sz="1250" b="1" spc="-110" dirty="0">
                <a:latin typeface="Times New Roman"/>
                <a:cs typeface="Times New Roman"/>
              </a:rPr>
              <a:t> </a:t>
            </a:r>
            <a:r>
              <a:rPr sz="1250" spc="204" dirty="0">
                <a:latin typeface="Times New Roman"/>
                <a:cs typeface="Times New Roman"/>
              </a:rPr>
              <a:t>: </a:t>
            </a:r>
            <a:r>
              <a:rPr sz="1250" spc="285" dirty="0">
                <a:latin typeface="Times New Roman"/>
                <a:cs typeface="Times New Roman"/>
              </a:rPr>
              <a:t>(default </a:t>
            </a:r>
            <a:r>
              <a:rPr sz="1250" spc="245" dirty="0">
                <a:latin typeface="Times New Roman"/>
                <a:cs typeface="Times New Roman"/>
              </a:rPr>
              <a:t>- </a:t>
            </a:r>
            <a:r>
              <a:rPr sz="1250" spc="340" dirty="0">
                <a:latin typeface="Times New Roman"/>
                <a:cs typeface="Times New Roman"/>
              </a:rPr>
              <a:t>100)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472" y="5219724"/>
            <a:ext cx="864869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260" dirty="0">
                <a:latin typeface="Times New Roman"/>
                <a:cs typeface="Times New Roman"/>
              </a:rPr>
              <a:t>fra</a:t>
            </a:r>
            <a:r>
              <a:rPr sz="1250" spc="575" dirty="0">
                <a:latin typeface="Times New Roman"/>
                <a:cs typeface="Times New Roman"/>
              </a:rPr>
              <a:t>m</a:t>
            </a:r>
            <a:r>
              <a:rPr sz="1250" spc="315" dirty="0">
                <a:latin typeface="Times New Roman"/>
                <a:cs typeface="Times New Roman"/>
              </a:rPr>
              <a:t>e</a:t>
            </a:r>
            <a:r>
              <a:rPr sz="1250" spc="370" dirty="0">
                <a:latin typeface="Times New Roman"/>
                <a:cs typeface="Times New Roman"/>
              </a:rPr>
              <a:t>13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01785" y="1436951"/>
            <a:ext cx="1094105" cy="603885"/>
          </a:xfrm>
          <a:custGeom>
            <a:avLst/>
            <a:gdLst/>
            <a:ahLst/>
            <a:cxnLst/>
            <a:rect l="l" t="t" r="r" b="b"/>
            <a:pathLst>
              <a:path w="1094104" h="603885">
                <a:moveTo>
                  <a:pt x="0" y="603330"/>
                </a:moveTo>
                <a:lnTo>
                  <a:pt x="1093651" y="0"/>
                </a:lnTo>
              </a:path>
            </a:pathLst>
          </a:custGeom>
          <a:ln w="10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7445" y="1371504"/>
            <a:ext cx="177165" cy="108585"/>
          </a:xfrm>
          <a:custGeom>
            <a:avLst/>
            <a:gdLst/>
            <a:ahLst/>
            <a:cxnLst/>
            <a:rect l="l" t="t" r="r" b="b"/>
            <a:pathLst>
              <a:path w="177164" h="108584">
                <a:moveTo>
                  <a:pt x="176917" y="0"/>
                </a:moveTo>
                <a:lnTo>
                  <a:pt x="0" y="30338"/>
                </a:lnTo>
                <a:lnTo>
                  <a:pt x="108839" y="108239"/>
                </a:lnTo>
                <a:lnTo>
                  <a:pt x="176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7785" y="1420921"/>
            <a:ext cx="1682750" cy="619760"/>
          </a:xfrm>
          <a:custGeom>
            <a:avLst/>
            <a:gdLst/>
            <a:ahLst/>
            <a:cxnLst/>
            <a:rect l="l" t="t" r="r" b="b"/>
            <a:pathLst>
              <a:path w="1682750" h="619760">
                <a:moveTo>
                  <a:pt x="1682395" y="619361"/>
                </a:moveTo>
                <a:lnTo>
                  <a:pt x="0" y="0"/>
                </a:lnTo>
              </a:path>
            </a:pathLst>
          </a:custGeom>
          <a:ln w="10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1630" y="1371504"/>
            <a:ext cx="184785" cy="97155"/>
          </a:xfrm>
          <a:custGeom>
            <a:avLst/>
            <a:gdLst/>
            <a:ahLst/>
            <a:cxnLst/>
            <a:rect l="l" t="t" r="r" b="b"/>
            <a:pathLst>
              <a:path w="184785" h="97155">
                <a:moveTo>
                  <a:pt x="0" y="0"/>
                </a:moveTo>
                <a:lnTo>
                  <a:pt x="101065" y="97110"/>
                </a:lnTo>
                <a:lnTo>
                  <a:pt x="184481" y="79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3877" y="2915999"/>
            <a:ext cx="164465" cy="103505"/>
          </a:xfrm>
          <a:custGeom>
            <a:avLst/>
            <a:gdLst/>
            <a:ahLst/>
            <a:cxnLst/>
            <a:rect l="l" t="t" r="r" b="b"/>
            <a:pathLst>
              <a:path w="164464" h="103505">
                <a:moveTo>
                  <a:pt x="80894" y="0"/>
                </a:moveTo>
                <a:lnTo>
                  <a:pt x="0" y="103469"/>
                </a:lnTo>
                <a:lnTo>
                  <a:pt x="164100" y="103469"/>
                </a:lnTo>
                <a:lnTo>
                  <a:pt x="80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74187" y="2915999"/>
            <a:ext cx="164465" cy="103505"/>
          </a:xfrm>
          <a:custGeom>
            <a:avLst/>
            <a:gdLst/>
            <a:ahLst/>
            <a:cxnLst/>
            <a:rect l="l" t="t" r="r" b="b"/>
            <a:pathLst>
              <a:path w="164465" h="103505">
                <a:moveTo>
                  <a:pt x="80894" y="0"/>
                </a:moveTo>
                <a:lnTo>
                  <a:pt x="0" y="103469"/>
                </a:lnTo>
                <a:lnTo>
                  <a:pt x="164100" y="103469"/>
                </a:lnTo>
                <a:lnTo>
                  <a:pt x="80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4833" y="4954261"/>
            <a:ext cx="164465" cy="103505"/>
          </a:xfrm>
          <a:custGeom>
            <a:avLst/>
            <a:gdLst/>
            <a:ahLst/>
            <a:cxnLst/>
            <a:rect l="l" t="t" r="r" b="b"/>
            <a:pathLst>
              <a:path w="164464" h="103504">
                <a:moveTo>
                  <a:pt x="80789" y="0"/>
                </a:moveTo>
                <a:lnTo>
                  <a:pt x="0" y="103469"/>
                </a:lnTo>
                <a:lnTo>
                  <a:pt x="164184" y="103469"/>
                </a:lnTo>
                <a:lnTo>
                  <a:pt x="80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9462" y="5865020"/>
            <a:ext cx="164465" cy="104139"/>
          </a:xfrm>
          <a:custGeom>
            <a:avLst/>
            <a:gdLst/>
            <a:ahLst/>
            <a:cxnLst/>
            <a:rect l="l" t="t" r="r" b="b"/>
            <a:pathLst>
              <a:path w="164464" h="104139">
                <a:moveTo>
                  <a:pt x="164100" y="0"/>
                </a:moveTo>
                <a:lnTo>
                  <a:pt x="0" y="52410"/>
                </a:lnTo>
                <a:lnTo>
                  <a:pt x="164100" y="103536"/>
                </a:lnTo>
                <a:lnTo>
                  <a:pt x="16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1220" y="2024384"/>
            <a:ext cx="2569210" cy="855344"/>
          </a:xfrm>
          <a:custGeom>
            <a:avLst/>
            <a:gdLst/>
            <a:ahLst/>
            <a:cxnLst/>
            <a:rect l="l" t="t" r="r" b="b"/>
            <a:pathLst>
              <a:path w="2569209" h="855344">
                <a:moveTo>
                  <a:pt x="0" y="855182"/>
                </a:moveTo>
                <a:lnTo>
                  <a:pt x="2568663" y="855182"/>
                </a:lnTo>
                <a:lnTo>
                  <a:pt x="2568663" y="0"/>
                </a:lnTo>
                <a:lnTo>
                  <a:pt x="0" y="0"/>
                </a:lnTo>
                <a:lnTo>
                  <a:pt x="0" y="855182"/>
                </a:lnTo>
                <a:close/>
              </a:path>
            </a:pathLst>
          </a:custGeom>
          <a:ln w="10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80466" y="3016289"/>
          <a:ext cx="3477894" cy="196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639"/>
                <a:gridCol w="1659255"/>
              </a:tblGrid>
              <a:tr h="63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250" spc="345" dirty="0">
                          <a:latin typeface="Times New Roman"/>
                          <a:cs typeface="Times New Roman"/>
                        </a:rPr>
                        <a:t>frame11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2918">
                <a:tc gridSpan="2">
                  <a:txBody>
                    <a:bodyPr/>
                    <a:lstStyle/>
                    <a:p>
                      <a:pPr marL="378460" marR="826135">
                        <a:lnSpc>
                          <a:spcPts val="1440"/>
                        </a:lnSpc>
                        <a:spcBef>
                          <a:spcPts val="1040"/>
                        </a:spcBef>
                        <a:tabLst>
                          <a:tab pos="1136015" algn="l"/>
                        </a:tabLst>
                      </a:pP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f_name</a:t>
                      </a:r>
                      <a:r>
                        <a:rPr sz="1250" spc="360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250" spc="295" dirty="0">
                          <a:latin typeface="Times New Roman"/>
                          <a:cs typeface="Times New Roman"/>
                        </a:rPr>
                        <a:t>faculty 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a_part_of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250" spc="340" dirty="0">
                          <a:latin typeface="Times New Roman"/>
                          <a:cs typeface="Times New Roman"/>
                        </a:rPr>
                        <a:t>frame1  </a:t>
                      </a: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	</a:t>
                      </a:r>
                      <a:r>
                        <a:rPr sz="1250" spc="320" dirty="0">
                          <a:latin typeface="Times New Roman"/>
                          <a:cs typeface="Times New Roman"/>
                        </a:rPr>
                        <a:t>range </a:t>
                      </a:r>
                      <a:r>
                        <a:rPr sz="1250" spc="325" dirty="0">
                          <a:latin typeface="Times New Roman"/>
                          <a:cs typeface="Times New Roman"/>
                        </a:rPr>
                        <a:t>(25 </a:t>
                      </a:r>
                      <a:r>
                        <a:rPr sz="1250" spc="24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30" dirty="0">
                          <a:latin typeface="Times New Roman"/>
                          <a:cs typeface="Times New Roman"/>
                        </a:rPr>
                        <a:t>60)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ts val="1380"/>
                        </a:lnSpc>
                      </a:pP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nationality</a:t>
                      </a:r>
                      <a:r>
                        <a:rPr sz="1250" spc="300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250" spc="280" dirty="0">
                          <a:latin typeface="Times New Roman"/>
                          <a:cs typeface="Times New Roman"/>
                        </a:rPr>
                        <a:t>(default </a:t>
                      </a:r>
                      <a:r>
                        <a:rPr sz="1250" spc="24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00" dirty="0">
                          <a:latin typeface="Times New Roman"/>
                          <a:cs typeface="Times New Roman"/>
                        </a:rPr>
                        <a:t>Indian)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ts val="1470"/>
                        </a:lnSpc>
                      </a:pP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qual</a:t>
                      </a:r>
                      <a:r>
                        <a:rPr sz="1250" spc="320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250" spc="280" dirty="0">
                          <a:latin typeface="Times New Roman"/>
                          <a:cs typeface="Times New Roman"/>
                        </a:rPr>
                        <a:t>(default </a:t>
                      </a:r>
                      <a:r>
                        <a:rPr sz="1250" spc="24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250" spc="315" dirty="0">
                          <a:latin typeface="Times New Roman"/>
                          <a:cs typeface="Times New Roman"/>
                        </a:rPr>
                        <a:t>Post</a:t>
                      </a:r>
                      <a:r>
                        <a:rPr sz="125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05" dirty="0">
                          <a:latin typeface="Times New Roman"/>
                          <a:cs typeface="Times New Roman"/>
                        </a:rPr>
                        <a:t>graduate)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33987" y="3016289"/>
          <a:ext cx="2872740" cy="1487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745"/>
                <a:gridCol w="1356995"/>
              </a:tblGrid>
              <a:tr h="63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30225">
                        <a:lnSpc>
                          <a:spcPct val="100000"/>
                        </a:lnSpc>
                      </a:pPr>
                      <a:r>
                        <a:rPr sz="1250" spc="345" dirty="0">
                          <a:latin typeface="Times New Roman"/>
                          <a:cs typeface="Times New Roman"/>
                        </a:rPr>
                        <a:t>frame21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182">
                <a:tc gridSpan="2">
                  <a:txBody>
                    <a:bodyPr/>
                    <a:lstStyle/>
                    <a:p>
                      <a:pPr marL="530225">
                        <a:lnSpc>
                          <a:spcPts val="1470"/>
                        </a:lnSpc>
                        <a:spcBef>
                          <a:spcPts val="940"/>
                        </a:spcBef>
                      </a:pP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f_name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254" dirty="0">
                          <a:latin typeface="Times New Roman"/>
                          <a:cs typeface="Times New Roman"/>
                        </a:rPr>
                        <a:t>nilgiri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30225">
                        <a:lnSpc>
                          <a:spcPts val="1440"/>
                        </a:lnSpc>
                      </a:pP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is_a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5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40" dirty="0">
                          <a:latin typeface="Times New Roman"/>
                          <a:cs typeface="Times New Roman"/>
                        </a:rPr>
                        <a:t>frame2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30225">
                        <a:lnSpc>
                          <a:spcPts val="1470"/>
                        </a:lnSpc>
                      </a:pP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phone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70" dirty="0">
                          <a:latin typeface="Times New Roman"/>
                          <a:cs typeface="Times New Roman"/>
                        </a:rPr>
                        <a:t>0116862345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74666" y="5054551"/>
          <a:ext cx="2872104" cy="1168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745"/>
                <a:gridCol w="1356359"/>
              </a:tblGrid>
              <a:tr h="504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250" spc="345" dirty="0">
                          <a:latin typeface="Times New Roman"/>
                          <a:cs typeface="Times New Roman"/>
                        </a:rPr>
                        <a:t>frame12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4074">
                <a:tc gridSpan="2">
                  <a:txBody>
                    <a:bodyPr/>
                    <a:lstStyle/>
                    <a:p>
                      <a:pPr marL="226695">
                        <a:lnSpc>
                          <a:spcPts val="1470"/>
                        </a:lnSpc>
                        <a:spcBef>
                          <a:spcPts val="315"/>
                        </a:spcBef>
                      </a:pP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f_name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250" spc="310" dirty="0">
                          <a:latin typeface="Times New Roman"/>
                          <a:cs typeface="Times New Roman"/>
                        </a:rPr>
                        <a:t>science</a:t>
                      </a:r>
                      <a:r>
                        <a:rPr sz="12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295" dirty="0">
                          <a:latin typeface="Times New Roman"/>
                          <a:cs typeface="Times New Roman"/>
                        </a:rPr>
                        <a:t>faculty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ts val="1440"/>
                        </a:lnSpc>
                      </a:pP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ako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45" dirty="0">
                          <a:latin typeface="Times New Roman"/>
                          <a:cs typeface="Times New Roman"/>
                        </a:rPr>
                        <a:t>frame11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ts val="1470"/>
                        </a:lnSpc>
                        <a:tabLst>
                          <a:tab pos="984885" algn="l"/>
                        </a:tabLst>
                      </a:pPr>
                      <a:r>
                        <a:rPr sz="1250" b="1" spc="350" dirty="0">
                          <a:latin typeface="Times New Roman"/>
                          <a:cs typeface="Times New Roman"/>
                        </a:rPr>
                        <a:t>qual</a:t>
                      </a:r>
                      <a:r>
                        <a:rPr sz="125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	</a:t>
                      </a:r>
                      <a:r>
                        <a:rPr sz="1250" spc="280" dirty="0">
                          <a:latin typeface="Times New Roman"/>
                          <a:cs typeface="Times New Roman"/>
                        </a:rPr>
                        <a:t>(default </a:t>
                      </a:r>
                      <a:r>
                        <a:rPr sz="1250" spc="24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65" dirty="0">
                          <a:latin typeface="Times New Roman"/>
                          <a:cs typeface="Times New Roman"/>
                        </a:rPr>
                        <a:t>M.Sc)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312884" y="5553547"/>
          <a:ext cx="4683760" cy="1046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550"/>
                <a:gridCol w="2569210"/>
              </a:tblGrid>
              <a:tr h="2368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445"/>
                        </a:lnSpc>
                        <a:spcBef>
                          <a:spcPts val="315"/>
                        </a:spcBef>
                      </a:pP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f_name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35" dirty="0">
                          <a:latin typeface="Times New Roman"/>
                          <a:cs typeface="Times New Roman"/>
                        </a:rPr>
                        <a:t>renuka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1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79095">
                        <a:lnSpc>
                          <a:spcPts val="1340"/>
                        </a:lnSpc>
                      </a:pP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is_a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5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45" dirty="0">
                          <a:latin typeface="Times New Roman"/>
                          <a:cs typeface="Times New Roman"/>
                        </a:rPr>
                        <a:t>frame12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1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340"/>
                        </a:lnSpc>
                        <a:tabLst>
                          <a:tab pos="1136650" algn="l"/>
                        </a:tabLst>
                      </a:pPr>
                      <a:r>
                        <a:rPr sz="1250" b="1" spc="350" dirty="0">
                          <a:latin typeface="Times New Roman"/>
                          <a:cs typeface="Times New Roman"/>
                        </a:rPr>
                        <a:t>qual</a:t>
                      </a:r>
                      <a:r>
                        <a:rPr sz="125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204" dirty="0">
                          <a:latin typeface="Times New Roman"/>
                          <a:cs typeface="Times New Roman"/>
                        </a:rPr>
                        <a:t>:	</a:t>
                      </a:r>
                      <a:r>
                        <a:rPr sz="1250" spc="375" dirty="0">
                          <a:latin typeface="Times New Roman"/>
                          <a:cs typeface="Times New Roman"/>
                        </a:rPr>
                        <a:t>Ph.D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340"/>
                        </a:lnSpc>
                      </a:pP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age: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7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114">
                <a:tc>
                  <a:txBody>
                    <a:bodyPr/>
                    <a:lstStyle/>
                    <a:p>
                      <a:pPr marL="688975">
                        <a:lnSpc>
                          <a:spcPts val="1205"/>
                        </a:lnSpc>
                        <a:spcBef>
                          <a:spcPts val="740"/>
                        </a:spcBef>
                      </a:pP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395"/>
                        </a:lnSpc>
                      </a:pP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adrress</a:t>
                      </a:r>
                      <a:r>
                        <a:rPr sz="1250" spc="315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250" spc="335" dirty="0">
                          <a:latin typeface="Times New Roman"/>
                          <a:cs typeface="Times New Roman"/>
                        </a:rPr>
                        <a:t>Janak</a:t>
                      </a:r>
                      <a:r>
                        <a:rPr sz="12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305" dirty="0">
                          <a:latin typeface="Times New Roman"/>
                          <a:cs typeface="Times New Roman"/>
                        </a:rPr>
                        <a:t>Puri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880228" y="169875"/>
            <a:ext cx="40944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Detailed </a:t>
            </a:r>
            <a:r>
              <a:rPr sz="1800" spc="-15" dirty="0"/>
              <a:t>Representation </a:t>
            </a:r>
            <a:r>
              <a:rPr sz="1800" dirty="0"/>
              <a:t>of </a:t>
            </a:r>
            <a:r>
              <a:rPr sz="1800" spc="-10" dirty="0"/>
              <a:t>Frame</a:t>
            </a:r>
            <a:r>
              <a:rPr sz="1800" spc="-55" dirty="0"/>
              <a:t> </a:t>
            </a:r>
            <a:r>
              <a:rPr sz="1800" spc="-5" dirty="0"/>
              <a:t>Network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66446"/>
            <a:ext cx="7989570" cy="615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9230" indent="-3435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frame </a:t>
            </a:r>
            <a:r>
              <a:rPr sz="3000" spc="-10" dirty="0">
                <a:latin typeface="Calibri"/>
                <a:cs typeface="Calibri"/>
              </a:rPr>
              <a:t>can be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instance </a:t>
            </a:r>
            <a:r>
              <a:rPr sz="3000" spc="-5" dirty="0">
                <a:latin typeface="Calibri"/>
                <a:cs typeface="Calibri"/>
              </a:rPr>
              <a:t>of some </a:t>
            </a:r>
            <a:r>
              <a:rPr sz="3000" spc="-15" dirty="0">
                <a:latin typeface="Calibri"/>
                <a:cs typeface="Calibri"/>
              </a:rPr>
              <a:t>frame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5" dirty="0">
                <a:latin typeface="Calibri"/>
                <a:cs typeface="Calibri"/>
              </a:rPr>
              <a:t>part of </a:t>
            </a:r>
            <a:r>
              <a:rPr sz="3000" dirty="0">
                <a:latin typeface="Calibri"/>
                <a:cs typeface="Calibri"/>
              </a:rPr>
              <a:t>another </a:t>
            </a:r>
            <a:r>
              <a:rPr sz="3000" spc="-15" dirty="0">
                <a:latin typeface="Calibri"/>
                <a:cs typeface="Calibri"/>
              </a:rPr>
              <a:t>frame, </a:t>
            </a:r>
            <a:r>
              <a:rPr sz="3000" spc="-10" dirty="0">
                <a:latin typeface="Calibri"/>
                <a:cs typeface="Calibri"/>
              </a:rPr>
              <a:t>hence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spc="-5" dirty="0">
                <a:latin typeface="Calibri"/>
                <a:cs typeface="Calibri"/>
              </a:rPr>
              <a:t>both  </a:t>
            </a:r>
            <a:r>
              <a:rPr sz="3000" b="1" i="1" spc="-10" dirty="0">
                <a:latin typeface="Calibri"/>
                <a:cs typeface="Calibri"/>
              </a:rPr>
              <a:t>Inst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b="1" i="1" spc="-5" dirty="0">
                <a:latin typeface="Calibri"/>
                <a:cs typeface="Calibri"/>
              </a:rPr>
              <a:t>Part_of</a:t>
            </a:r>
            <a:r>
              <a:rPr sz="3000" b="1" i="1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links</a:t>
            </a:r>
            <a:endParaRPr sz="3000">
              <a:latin typeface="Calibri"/>
              <a:cs typeface="Calibri"/>
            </a:endParaRPr>
          </a:p>
          <a:p>
            <a:pPr marL="355600" marR="446405" indent="-343535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frame </a:t>
            </a:r>
            <a:r>
              <a:rPr sz="3000" spc="-10" dirty="0">
                <a:latin typeface="Calibri"/>
                <a:cs typeface="Calibri"/>
              </a:rPr>
              <a:t>can be </a:t>
            </a:r>
            <a:r>
              <a:rPr sz="3000" spc="-5" dirty="0">
                <a:latin typeface="Calibri"/>
                <a:cs typeface="Calibri"/>
              </a:rPr>
              <a:t>a_kind_of </a:t>
            </a:r>
            <a:r>
              <a:rPr sz="3000" spc="-15" dirty="0">
                <a:latin typeface="Calibri"/>
                <a:cs typeface="Calibri"/>
              </a:rPr>
              <a:t>frame </a:t>
            </a:r>
            <a:r>
              <a:rPr sz="3000" spc="-5" dirty="0">
                <a:latin typeface="Calibri"/>
                <a:cs typeface="Calibri"/>
              </a:rPr>
              <a:t>of one </a:t>
            </a:r>
            <a:r>
              <a:rPr sz="3000" spc="-15" dirty="0">
                <a:latin typeface="Calibri"/>
                <a:cs typeface="Calibri"/>
              </a:rPr>
              <a:t>frame  </a:t>
            </a:r>
            <a:r>
              <a:rPr sz="3000" dirty="0">
                <a:latin typeface="Calibri"/>
                <a:cs typeface="Calibri"/>
              </a:rPr>
              <a:t>and apart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another </a:t>
            </a:r>
            <a:r>
              <a:rPr sz="3000" spc="-15" dirty="0">
                <a:latin typeface="Calibri"/>
                <a:cs typeface="Calibri"/>
              </a:rPr>
              <a:t>frame, </a:t>
            </a:r>
            <a:r>
              <a:rPr sz="3000" spc="-5" dirty="0">
                <a:latin typeface="Calibri"/>
                <a:cs typeface="Calibri"/>
              </a:rPr>
              <a:t>hence, </a:t>
            </a:r>
            <a:r>
              <a:rPr sz="3000" spc="-10" dirty="0">
                <a:latin typeface="Calibri"/>
                <a:cs typeface="Calibri"/>
              </a:rPr>
              <a:t>it can </a:t>
            </a:r>
            <a:r>
              <a:rPr sz="3000" spc="-25" dirty="0">
                <a:latin typeface="Calibri"/>
                <a:cs typeface="Calibri"/>
              </a:rPr>
              <a:t>have  </a:t>
            </a:r>
            <a:r>
              <a:rPr sz="3000" b="1" i="1" spc="-45" dirty="0">
                <a:latin typeface="Calibri"/>
                <a:cs typeface="Calibri"/>
              </a:rPr>
              <a:t>AKO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b="1" i="1" spc="-5" dirty="0">
                <a:latin typeface="Calibri"/>
                <a:cs typeface="Calibri"/>
              </a:rPr>
              <a:t>Part_of</a:t>
            </a:r>
            <a:r>
              <a:rPr sz="3000" b="1" i="1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links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It is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10" dirty="0">
                <a:latin typeface="Calibri"/>
                <a:cs typeface="Calibri"/>
              </a:rPr>
              <a:t>possible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5" dirty="0">
                <a:latin typeface="Calibri"/>
                <a:cs typeface="Calibri"/>
              </a:rPr>
              <a:t>have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frame </a:t>
            </a:r>
            <a:r>
              <a:rPr sz="3000" spc="-5" dirty="0">
                <a:latin typeface="Calibri"/>
                <a:cs typeface="Calibri"/>
              </a:rPr>
              <a:t>which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both </a:t>
            </a:r>
            <a:r>
              <a:rPr sz="3000" dirty="0">
                <a:latin typeface="Calibri"/>
                <a:cs typeface="Calibri"/>
              </a:rPr>
              <a:t>an  </a:t>
            </a:r>
            <a:r>
              <a:rPr sz="3000" spc="-10" dirty="0">
                <a:latin typeface="Calibri"/>
                <a:cs typeface="Calibri"/>
              </a:rPr>
              <a:t>instance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a_kind_of </a:t>
            </a:r>
            <a:r>
              <a:rPr sz="3000" dirty="0">
                <a:latin typeface="Calibri"/>
                <a:cs typeface="Calibri"/>
              </a:rPr>
              <a:t>some class </a:t>
            </a:r>
            <a:r>
              <a:rPr sz="3000" spc="-10" dirty="0">
                <a:latin typeface="Calibri"/>
                <a:cs typeface="Calibri"/>
              </a:rPr>
              <a:t>at </a:t>
            </a:r>
            <a:r>
              <a:rPr sz="3000" dirty="0">
                <a:latin typeface="Calibri"/>
                <a:cs typeface="Calibri"/>
              </a:rPr>
              <a:t>the same  </a:t>
            </a:r>
            <a:r>
              <a:rPr sz="3000" spc="-5" dirty="0">
                <a:latin typeface="Calibri"/>
                <a:cs typeface="Calibri"/>
              </a:rPr>
              <a:t>time, hence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links </a:t>
            </a:r>
            <a:r>
              <a:rPr sz="3000" b="1" i="1" spc="-10" dirty="0">
                <a:latin typeface="Calibri"/>
                <a:cs typeface="Calibri"/>
              </a:rPr>
              <a:t>Inst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b="1" i="1" spc="-50" dirty="0">
                <a:latin typeface="Calibri"/>
                <a:cs typeface="Calibri"/>
              </a:rPr>
              <a:t>AKO </a:t>
            </a:r>
            <a:r>
              <a:rPr sz="3000" dirty="0">
                <a:latin typeface="Calibri"/>
                <a:cs typeface="Calibri"/>
              </a:rPr>
              <a:t>in a </a:t>
            </a:r>
            <a:r>
              <a:rPr sz="3000" spc="-15" dirty="0">
                <a:latin typeface="Calibri"/>
                <a:cs typeface="Calibri"/>
              </a:rPr>
              <a:t>frame are  </a:t>
            </a:r>
            <a:r>
              <a:rPr sz="3000" spc="-5" dirty="0">
                <a:latin typeface="Calibri"/>
                <a:cs typeface="Calibri"/>
              </a:rPr>
              <a:t>not</a:t>
            </a:r>
            <a:r>
              <a:rPr sz="3000" spc="-10" dirty="0">
                <a:latin typeface="Calibri"/>
                <a:cs typeface="Calibri"/>
              </a:rPr>
              <a:t> possible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526" y="137451"/>
            <a:ext cx="8234947" cy="627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76529"/>
            <a:ext cx="8028940" cy="582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20" dirty="0">
                <a:latin typeface="Calibri"/>
                <a:cs typeface="Calibri"/>
              </a:rPr>
              <a:t>Frame </a:t>
            </a:r>
            <a:r>
              <a:rPr sz="2700" spc="-15" dirty="0">
                <a:latin typeface="Calibri"/>
                <a:cs typeface="Calibri"/>
              </a:rPr>
              <a:t>contains </a:t>
            </a:r>
            <a:r>
              <a:rPr sz="2700" spc="-10" dirty="0">
                <a:latin typeface="Calibri"/>
                <a:cs typeface="Calibri"/>
              </a:rPr>
              <a:t>information </a:t>
            </a:r>
            <a:r>
              <a:rPr sz="2700" spc="-5" dirty="0">
                <a:latin typeface="Calibri"/>
                <a:cs typeface="Calibri"/>
              </a:rPr>
              <a:t>on how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use </a:t>
            </a:r>
            <a:r>
              <a:rPr sz="2700" spc="-15" dirty="0">
                <a:latin typeface="Calibri"/>
                <a:cs typeface="Calibri"/>
              </a:rPr>
              <a:t>frame, </a:t>
            </a:r>
            <a:r>
              <a:rPr sz="2700" spc="-10" dirty="0">
                <a:latin typeface="Calibri"/>
                <a:cs typeface="Calibri"/>
              </a:rPr>
              <a:t>what 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expect </a:t>
            </a:r>
            <a:r>
              <a:rPr sz="2700" spc="-15" dirty="0">
                <a:latin typeface="Calibri"/>
                <a:cs typeface="Calibri"/>
              </a:rPr>
              <a:t>next, </a:t>
            </a:r>
            <a:r>
              <a:rPr sz="2700" dirty="0">
                <a:latin typeface="Calibri"/>
                <a:cs typeface="Calibri"/>
              </a:rPr>
              <a:t>&amp; </a:t>
            </a:r>
            <a:r>
              <a:rPr sz="2700" spc="-10" dirty="0">
                <a:latin typeface="Calibri"/>
                <a:cs typeface="Calibri"/>
              </a:rPr>
              <a:t>what </a:t>
            </a:r>
            <a:r>
              <a:rPr sz="2700" dirty="0">
                <a:latin typeface="Calibri"/>
                <a:cs typeface="Calibri"/>
              </a:rPr>
              <a:t>if </a:t>
            </a:r>
            <a:r>
              <a:rPr sz="2700" spc="-15" dirty="0">
                <a:latin typeface="Calibri"/>
                <a:cs typeface="Calibri"/>
              </a:rPr>
              <a:t>expectations are </a:t>
            </a:r>
            <a:r>
              <a:rPr sz="2700" spc="-5" dirty="0">
                <a:latin typeface="Calibri"/>
                <a:cs typeface="Calibri"/>
              </a:rPr>
              <a:t>not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met</a:t>
            </a:r>
            <a:endParaRPr sz="2700">
              <a:latin typeface="Calibri"/>
              <a:cs typeface="Calibri"/>
            </a:endParaRPr>
          </a:p>
          <a:p>
            <a:pPr marL="355600" marR="194310" indent="-343535">
              <a:lnSpc>
                <a:spcPct val="15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frame's </a:t>
            </a:r>
            <a:r>
              <a:rPr sz="2700" spc="-5" dirty="0">
                <a:latin typeface="Calibri"/>
                <a:cs typeface="Calibri"/>
              </a:rPr>
              <a:t>terminals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already </a:t>
            </a:r>
            <a:r>
              <a:rPr sz="2700" spc="-5" dirty="0">
                <a:latin typeface="Calibri"/>
                <a:cs typeface="Calibri"/>
              </a:rPr>
              <a:t>filled </a:t>
            </a:r>
            <a:r>
              <a:rPr sz="2700" dirty="0">
                <a:latin typeface="Calibri"/>
                <a:cs typeface="Calibri"/>
              </a:rPr>
              <a:t>with </a:t>
            </a:r>
            <a:r>
              <a:rPr sz="2700" spc="-15" dirty="0">
                <a:latin typeface="Calibri"/>
                <a:cs typeface="Calibri"/>
              </a:rPr>
              <a:t>default  </a:t>
            </a:r>
            <a:r>
              <a:rPr sz="2700" spc="-5" dirty="0">
                <a:latin typeface="Calibri"/>
                <a:cs typeface="Calibri"/>
              </a:rPr>
              <a:t>values, </a:t>
            </a:r>
            <a:r>
              <a:rPr sz="2700" dirty="0">
                <a:latin typeface="Calibri"/>
                <a:cs typeface="Calibri"/>
              </a:rPr>
              <a:t>which is </a:t>
            </a:r>
            <a:r>
              <a:rPr sz="2700" spc="-5" dirty="0">
                <a:latin typeface="Calibri"/>
                <a:cs typeface="Calibri"/>
              </a:rPr>
              <a:t>based on how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human </a:t>
            </a:r>
            <a:r>
              <a:rPr sz="2700" dirty="0">
                <a:latin typeface="Calibri"/>
                <a:cs typeface="Calibri"/>
              </a:rPr>
              <a:t>mind</a:t>
            </a:r>
            <a:r>
              <a:rPr sz="2700" spc="-18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works</a:t>
            </a:r>
            <a:endParaRPr sz="2700">
              <a:latin typeface="Calibri"/>
              <a:cs typeface="Calibri"/>
            </a:endParaRPr>
          </a:p>
          <a:p>
            <a:pPr marL="355600" marR="80010" indent="-343535">
              <a:lnSpc>
                <a:spcPct val="15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libri"/>
                <a:cs typeface="Calibri"/>
              </a:rPr>
              <a:t>Strength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5" dirty="0">
                <a:latin typeface="Calibri"/>
                <a:cs typeface="Calibri"/>
              </a:rPr>
              <a:t>frame </a:t>
            </a:r>
            <a:r>
              <a:rPr sz="2700" spc="-5" dirty="0">
                <a:latin typeface="Calibri"/>
                <a:cs typeface="Calibri"/>
              </a:rPr>
              <a:t>based </a:t>
            </a:r>
            <a:r>
              <a:rPr sz="2700" dirty="0">
                <a:latin typeface="Calibri"/>
                <a:cs typeface="Calibri"/>
              </a:rPr>
              <a:t>KR is </a:t>
            </a:r>
            <a:r>
              <a:rPr sz="2700" spc="-10" dirty="0">
                <a:latin typeface="Calibri"/>
                <a:cs typeface="Calibri"/>
              </a:rPr>
              <a:t>that, </a:t>
            </a:r>
            <a:r>
              <a:rPr sz="2700" spc="-20" dirty="0">
                <a:latin typeface="Calibri"/>
                <a:cs typeface="Calibri"/>
              </a:rPr>
              <a:t>unlike </a:t>
            </a:r>
            <a:r>
              <a:rPr sz="2700" spc="-10" dirty="0">
                <a:latin typeface="Calibri"/>
                <a:cs typeface="Calibri"/>
              </a:rPr>
              <a:t>semantic  </a:t>
            </a:r>
            <a:r>
              <a:rPr sz="2700" spc="-15" dirty="0">
                <a:latin typeface="Calibri"/>
                <a:cs typeface="Calibri"/>
              </a:rPr>
              <a:t>networks, </a:t>
            </a:r>
            <a:r>
              <a:rPr sz="2700" spc="-5" dirty="0">
                <a:latin typeface="Calibri"/>
                <a:cs typeface="Calibri"/>
              </a:rPr>
              <a:t>they </a:t>
            </a:r>
            <a:r>
              <a:rPr sz="2700" dirty="0">
                <a:latin typeface="Calibri"/>
                <a:cs typeface="Calibri"/>
              </a:rPr>
              <a:t>allow </a:t>
            </a:r>
            <a:r>
              <a:rPr sz="2700" spc="-15" dirty="0">
                <a:latin typeface="Calibri"/>
                <a:cs typeface="Calibri"/>
              </a:rPr>
              <a:t>exceptions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particular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instances</a:t>
            </a:r>
            <a:endParaRPr sz="2700">
              <a:latin typeface="Calibri"/>
              <a:cs typeface="Calibri"/>
            </a:endParaRPr>
          </a:p>
          <a:p>
            <a:pPr marL="355600" marR="532130" indent="-343535">
              <a:lnSpc>
                <a:spcPct val="15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This gives </a:t>
            </a:r>
            <a:r>
              <a:rPr sz="2700" spc="-15" dirty="0">
                <a:latin typeface="Calibri"/>
                <a:cs typeface="Calibri"/>
              </a:rPr>
              <a:t>frames 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5" dirty="0">
                <a:latin typeface="Calibri"/>
                <a:cs typeface="Calibri"/>
              </a:rPr>
              <a:t>amount of </a:t>
            </a:r>
            <a:r>
              <a:rPr sz="2700" spc="-10" dirty="0">
                <a:latin typeface="Calibri"/>
                <a:cs typeface="Calibri"/>
              </a:rPr>
              <a:t>flexibility that </a:t>
            </a:r>
            <a:r>
              <a:rPr sz="2700" spc="-5" dirty="0">
                <a:latin typeface="Calibri"/>
                <a:cs typeface="Calibri"/>
              </a:rPr>
              <a:t>allow  </a:t>
            </a:r>
            <a:r>
              <a:rPr sz="2700" spc="-15" dirty="0">
                <a:latin typeface="Calibri"/>
                <a:cs typeface="Calibri"/>
              </a:rPr>
              <a:t>representations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real world </a:t>
            </a:r>
            <a:r>
              <a:rPr sz="2700" spc="-5" dirty="0">
                <a:latin typeface="Calibri"/>
                <a:cs typeface="Calibri"/>
              </a:rPr>
              <a:t>phenomena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be  </a:t>
            </a:r>
            <a:r>
              <a:rPr sz="2700" spc="-15" dirty="0">
                <a:latin typeface="Calibri"/>
                <a:cs typeface="Calibri"/>
              </a:rPr>
              <a:t>reflected </a:t>
            </a:r>
            <a:r>
              <a:rPr sz="2700" spc="-10" dirty="0">
                <a:latin typeface="Calibri"/>
                <a:cs typeface="Calibri"/>
              </a:rPr>
              <a:t>more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accurately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208" y="461899"/>
            <a:ext cx="5803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4.1 </a:t>
            </a:r>
            <a:r>
              <a:rPr sz="4400" spc="-10" dirty="0"/>
              <a:t>Inheritance </a:t>
            </a:r>
            <a:r>
              <a:rPr sz="4400" dirty="0"/>
              <a:t>in</a:t>
            </a:r>
            <a:r>
              <a:rPr sz="4400" spc="-25" dirty="0"/>
              <a:t> </a:t>
            </a:r>
            <a:r>
              <a:rPr sz="4400" spc="-20" dirty="0"/>
              <a:t>frames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2227"/>
            <a:ext cx="819023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9275" indent="-3435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Inheritance </a:t>
            </a: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5" dirty="0">
                <a:latin typeface="Calibri"/>
                <a:cs typeface="Calibri"/>
              </a:rPr>
              <a:t>mechanism </a:t>
            </a:r>
            <a:r>
              <a:rPr sz="3000" dirty="0">
                <a:latin typeface="Calibri"/>
                <a:cs typeface="Calibri"/>
              </a:rPr>
              <a:t>which is </a:t>
            </a:r>
            <a:r>
              <a:rPr sz="3000" spc="-15" dirty="0">
                <a:latin typeface="Calibri"/>
                <a:cs typeface="Calibri"/>
              </a:rPr>
              <a:t>utilized </a:t>
            </a:r>
            <a:r>
              <a:rPr sz="3000" spc="-25" dirty="0">
                <a:latin typeface="Calibri"/>
                <a:cs typeface="Calibri"/>
              </a:rPr>
              <a:t>for  </a:t>
            </a:r>
            <a:r>
              <a:rPr sz="3000" spc="-5" dirty="0">
                <a:latin typeface="Calibri"/>
                <a:cs typeface="Calibri"/>
              </a:rPr>
              <a:t>passing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spc="-5" dirty="0">
                <a:latin typeface="Calibri"/>
                <a:cs typeface="Calibri"/>
              </a:rPr>
              <a:t>one </a:t>
            </a:r>
            <a:r>
              <a:rPr sz="3000" spc="-15" dirty="0">
                <a:latin typeface="Calibri"/>
                <a:cs typeface="Calibri"/>
              </a:rPr>
              <a:t>frame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another</a:t>
            </a:r>
            <a:endParaRPr sz="3000">
              <a:latin typeface="Calibri"/>
              <a:cs typeface="Calibri"/>
            </a:endParaRPr>
          </a:p>
          <a:p>
            <a:pPr marL="355600" marR="544195" indent="-343535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It is a </a:t>
            </a:r>
            <a:r>
              <a:rPr sz="3000" spc="-10" dirty="0">
                <a:latin typeface="Calibri"/>
                <a:cs typeface="Calibri"/>
              </a:rPr>
              <a:t>good </a:t>
            </a:r>
            <a:r>
              <a:rPr sz="3000" spc="-35" dirty="0">
                <a:latin typeface="Calibri"/>
                <a:cs typeface="Calibri"/>
              </a:rPr>
              <a:t>way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obtaining </a:t>
            </a:r>
            <a:r>
              <a:rPr sz="3000" spc="-15" dirty="0">
                <a:latin typeface="Calibri"/>
                <a:cs typeface="Calibri"/>
              </a:rPr>
              <a:t>information </a:t>
            </a:r>
            <a:r>
              <a:rPr sz="3000" spc="-5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is 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20" dirty="0">
                <a:latin typeface="Calibri"/>
                <a:cs typeface="Calibri"/>
              </a:rPr>
              <a:t>stored </a:t>
            </a:r>
            <a:r>
              <a:rPr sz="3000" spc="-10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place </a:t>
            </a:r>
            <a:r>
              <a:rPr sz="3000" spc="-15" dirty="0">
                <a:latin typeface="Calibri"/>
                <a:cs typeface="Calibri"/>
              </a:rPr>
              <a:t>we </a:t>
            </a:r>
            <a:r>
              <a:rPr sz="3000" spc="-20" dirty="0">
                <a:latin typeface="Calibri"/>
                <a:cs typeface="Calibri"/>
              </a:rPr>
              <a:t>first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looked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5" dirty="0">
                <a:latin typeface="Calibri"/>
                <a:cs typeface="Calibri"/>
              </a:rPr>
              <a:t>leads </a:t>
            </a:r>
            <a:r>
              <a:rPr sz="3000" spc="-10" dirty="0">
                <a:latin typeface="Calibri"/>
                <a:cs typeface="Calibri"/>
              </a:rPr>
              <a:t>to cognitive </a:t>
            </a:r>
            <a:r>
              <a:rPr sz="3000" spc="-40" dirty="0">
                <a:latin typeface="Calibri"/>
                <a:cs typeface="Calibri"/>
              </a:rPr>
              <a:t>economy, </a:t>
            </a:r>
            <a:r>
              <a:rPr sz="3000" spc="-10" dirty="0">
                <a:latin typeface="Calibri"/>
                <a:cs typeface="Calibri"/>
              </a:rPr>
              <a:t>where </a:t>
            </a:r>
            <a:r>
              <a:rPr sz="3000" spc="-20" dirty="0">
                <a:latin typeface="Calibri"/>
                <a:cs typeface="Calibri"/>
              </a:rPr>
              <a:t>info.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20" dirty="0">
                <a:latin typeface="Calibri"/>
                <a:cs typeface="Calibri"/>
              </a:rPr>
              <a:t>stored 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5" dirty="0">
                <a:latin typeface="Calibri"/>
                <a:cs typeface="Calibri"/>
              </a:rPr>
              <a:t>one place, while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can be </a:t>
            </a:r>
            <a:r>
              <a:rPr sz="3000" spc="-15" dirty="0">
                <a:latin typeface="Calibri"/>
                <a:cs typeface="Calibri"/>
              </a:rPr>
              <a:t>retrieved </a:t>
            </a:r>
            <a:r>
              <a:rPr sz="3000" spc="-20" dirty="0">
                <a:latin typeface="Calibri"/>
                <a:cs typeface="Calibri"/>
              </a:rPr>
              <a:t>from 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spc="-5" dirty="0">
                <a:latin typeface="Calibri"/>
                <a:cs typeface="Calibri"/>
              </a:rPr>
              <a:t>parts of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n/w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376" y="461899"/>
            <a:ext cx="5399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6F2F9F"/>
                </a:solidFill>
              </a:rPr>
              <a:t>Attachment </a:t>
            </a:r>
            <a:r>
              <a:rPr sz="4400" dirty="0">
                <a:solidFill>
                  <a:srgbClr val="6F2F9F"/>
                </a:solidFill>
              </a:rPr>
              <a:t>of</a:t>
            </a:r>
            <a:r>
              <a:rPr sz="4400" spc="-50" dirty="0">
                <a:solidFill>
                  <a:srgbClr val="6F2F9F"/>
                </a:solidFill>
              </a:rPr>
              <a:t> </a:t>
            </a:r>
            <a:r>
              <a:rPr sz="4400" spc="-5" dirty="0">
                <a:solidFill>
                  <a:srgbClr val="6F2F9F"/>
                </a:solidFill>
              </a:rPr>
              <a:t>Demons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9178"/>
            <a:ext cx="7904480" cy="47574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337185" indent="-343535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Demons allow us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30" dirty="0">
                <a:latin typeface="Calibri"/>
                <a:cs typeface="Calibri"/>
              </a:rPr>
              <a:t>invoke </a:t>
            </a:r>
            <a:r>
              <a:rPr sz="3200" spc="-5" dirty="0">
                <a:latin typeface="Calibri"/>
                <a:cs typeface="Calibri"/>
              </a:rPr>
              <a:t>rules within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frames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considered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powerful  </a:t>
            </a:r>
            <a:r>
              <a:rPr sz="3200" spc="-10" dirty="0">
                <a:latin typeface="Calibri"/>
                <a:cs typeface="Calibri"/>
              </a:rPr>
              <a:t>style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programming</a:t>
            </a:r>
            <a:endParaRPr sz="3200">
              <a:latin typeface="Calibri"/>
              <a:cs typeface="Calibri"/>
            </a:endParaRPr>
          </a:p>
          <a:p>
            <a:pPr marL="355600" marR="210820" indent="-343535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5" dirty="0">
                <a:latin typeface="Calibri"/>
                <a:cs typeface="Calibri"/>
              </a:rPr>
              <a:t>attached </a:t>
            </a:r>
            <a:r>
              <a:rPr sz="3200" dirty="0">
                <a:latin typeface="Calibri"/>
                <a:cs typeface="Calibri"/>
              </a:rPr>
              <a:t>with a </a:t>
            </a:r>
            <a:r>
              <a:rPr sz="3200" spc="-5" dirty="0">
                <a:latin typeface="Calibri"/>
                <a:cs typeface="Calibri"/>
              </a:rPr>
              <a:t>slot </a:t>
            </a:r>
            <a:r>
              <a:rPr sz="3200" dirty="0">
                <a:latin typeface="Calibri"/>
                <a:cs typeface="Calibri"/>
              </a:rPr>
              <a:t>along with 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10" dirty="0">
                <a:latin typeface="Calibri"/>
                <a:cs typeface="Calibri"/>
              </a:rPr>
              <a:t>required</a:t>
            </a:r>
            <a:r>
              <a:rPr sz="3200" spc="-15" dirty="0">
                <a:latin typeface="Calibri"/>
                <a:cs typeface="Calibri"/>
              </a:rPr>
              <a:t> facets</a:t>
            </a:r>
            <a:endParaRPr sz="3200">
              <a:latin typeface="Calibri"/>
              <a:cs typeface="Calibri"/>
            </a:endParaRPr>
          </a:p>
          <a:p>
            <a:pPr marL="355600" marR="557530" indent="-343535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demon </a:t>
            </a:r>
            <a:r>
              <a:rPr sz="3200" b="1" i="1" dirty="0">
                <a:latin typeface="Calibri"/>
                <a:cs typeface="Calibri"/>
              </a:rPr>
              <a:t>if_added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validate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when added in the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slot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90000"/>
              </a:lnSpc>
              <a:spcBef>
                <a:spcPts val="715"/>
              </a:spcBef>
            </a:pPr>
            <a:r>
              <a:rPr sz="3200" dirty="0">
                <a:latin typeface="Arial"/>
                <a:cs typeface="Arial"/>
              </a:rPr>
              <a:t>–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spc="-5" dirty="0">
                <a:latin typeface="Calibri"/>
                <a:cs typeface="Calibri"/>
              </a:rPr>
              <a:t>slot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entered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patient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 child </a:t>
            </a:r>
            <a:r>
              <a:rPr sz="3200" spc="-10" dirty="0">
                <a:latin typeface="Calibri"/>
                <a:cs typeface="Calibri"/>
              </a:rPr>
              <a:t>hospital, </a:t>
            </a:r>
            <a:r>
              <a:rPr sz="3200" dirty="0">
                <a:latin typeface="Calibri"/>
                <a:cs typeface="Calibri"/>
              </a:rPr>
              <a:t>it will check </a:t>
            </a:r>
            <a:r>
              <a:rPr sz="3200" spc="-5" dirty="0">
                <a:latin typeface="Calibri"/>
                <a:cs typeface="Calibri"/>
              </a:rPr>
              <a:t>whether </a:t>
            </a:r>
            <a:r>
              <a:rPr sz="3200" dirty="0">
                <a:latin typeface="Calibri"/>
                <a:cs typeface="Calibri"/>
              </a:rPr>
              <a:t>it is in  the </a:t>
            </a:r>
            <a:r>
              <a:rPr sz="3200" spc="-5" dirty="0">
                <a:latin typeface="Calibri"/>
                <a:cs typeface="Calibri"/>
              </a:rPr>
              <a:t>specified </a:t>
            </a:r>
            <a:r>
              <a:rPr sz="3200" spc="-15" dirty="0">
                <a:latin typeface="Calibri"/>
                <a:cs typeface="Calibri"/>
              </a:rPr>
              <a:t>range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22" y="461899"/>
            <a:ext cx="79698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5. </a:t>
            </a:r>
            <a:r>
              <a:rPr sz="4400" spc="-5" dirty="0">
                <a:solidFill>
                  <a:srgbClr val="FF0000"/>
                </a:solidFill>
              </a:rPr>
              <a:t>Conceptual Dependency</a:t>
            </a:r>
            <a:r>
              <a:rPr sz="4400" spc="-9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Theory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8037830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545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Conceptual Dependency </a:t>
            </a:r>
            <a:r>
              <a:rPr sz="3200" dirty="0">
                <a:latin typeface="Calibri"/>
                <a:cs typeface="Calibri"/>
              </a:rPr>
              <a:t>(CD) theory is </a:t>
            </a:r>
            <a:r>
              <a:rPr sz="3200" spc="-5" dirty="0">
                <a:latin typeface="Calibri"/>
                <a:cs typeface="Calibri"/>
              </a:rPr>
              <a:t>used 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natural </a:t>
            </a:r>
            <a:r>
              <a:rPr sz="3200" spc="-5" dirty="0">
                <a:latin typeface="Calibri"/>
                <a:cs typeface="Calibri"/>
              </a:rPr>
              <a:t>language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understanding</a:t>
            </a:r>
            <a:endParaRPr sz="3200">
              <a:latin typeface="Calibri"/>
              <a:cs typeface="Calibri"/>
            </a:endParaRPr>
          </a:p>
          <a:p>
            <a:pPr marL="355600" marR="17653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focuses </a:t>
            </a:r>
            <a:r>
              <a:rPr sz="3200" dirty="0">
                <a:latin typeface="Calibri"/>
                <a:cs typeface="Calibri"/>
              </a:rPr>
              <a:t>on the </a:t>
            </a:r>
            <a:r>
              <a:rPr sz="3200" spc="-10" dirty="0">
                <a:latin typeface="Calibri"/>
                <a:cs typeface="Calibri"/>
              </a:rPr>
              <a:t>concept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meaning </a:t>
            </a:r>
            <a:r>
              <a:rPr sz="3200" spc="-15" dirty="0">
                <a:latin typeface="Calibri"/>
                <a:cs typeface="Calibri"/>
              </a:rPr>
              <a:t>rather 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spc="-25" dirty="0">
                <a:latin typeface="Calibri"/>
                <a:cs typeface="Calibri"/>
              </a:rPr>
              <a:t>syntax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  <a:p>
            <a:pPr marL="355600" marR="14732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CD uses the basic </a:t>
            </a:r>
            <a:r>
              <a:rPr sz="3200" spc="-10" dirty="0">
                <a:latin typeface="Calibri"/>
                <a:cs typeface="Calibri"/>
              </a:rPr>
              <a:t>hypothesis 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ACTION  </a:t>
            </a:r>
            <a:r>
              <a:rPr sz="3200" dirty="0">
                <a:latin typeface="Calibri"/>
                <a:cs typeface="Calibri"/>
              </a:rPr>
              <a:t>is the </a:t>
            </a:r>
            <a:r>
              <a:rPr sz="3200" spc="-5" dirty="0">
                <a:latin typeface="Calibri"/>
                <a:cs typeface="Calibri"/>
              </a:rPr>
              <a:t>basis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any</a:t>
            </a:r>
            <a:r>
              <a:rPr sz="3200" spc="-10" dirty="0">
                <a:latin typeface="Calibri"/>
                <a:cs typeface="Calibri"/>
              </a:rPr>
              <a:t> proposition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Propositions that </a:t>
            </a:r>
            <a:r>
              <a:rPr sz="3200" spc="-5" dirty="0">
                <a:latin typeface="Calibri"/>
                <a:cs typeface="Calibri"/>
              </a:rPr>
              <a:t>describe </a:t>
            </a:r>
            <a:r>
              <a:rPr sz="3200" spc="-15" dirty="0">
                <a:latin typeface="Calibri"/>
                <a:cs typeface="Calibri"/>
              </a:rPr>
              <a:t>events are </a:t>
            </a:r>
            <a:r>
              <a:rPr sz="3200" dirty="0">
                <a:latin typeface="Calibri"/>
                <a:cs typeface="Calibri"/>
              </a:rPr>
              <a:t>made </a:t>
            </a:r>
            <a:r>
              <a:rPr sz="3200" spc="-5" dirty="0">
                <a:latin typeface="Calibri"/>
                <a:cs typeface="Calibri"/>
              </a:rPr>
              <a:t>up 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conceptualizations that </a:t>
            </a:r>
            <a:r>
              <a:rPr sz="3200" spc="-5" dirty="0">
                <a:latin typeface="Calibri"/>
                <a:cs typeface="Calibri"/>
              </a:rPr>
              <a:t>include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5" dirty="0">
                <a:latin typeface="Calibri"/>
                <a:cs typeface="Calibri"/>
              </a:rPr>
              <a:t>actor, </a:t>
            </a:r>
            <a:r>
              <a:rPr sz="3200" dirty="0">
                <a:latin typeface="Calibri"/>
                <a:cs typeface="Calibri"/>
              </a:rPr>
              <a:t>an  action &amp; </a:t>
            </a:r>
            <a:r>
              <a:rPr sz="3200" spc="-35" dirty="0">
                <a:latin typeface="Calibri"/>
                <a:cs typeface="Calibri"/>
              </a:rPr>
              <a:t>few </a:t>
            </a:r>
            <a:r>
              <a:rPr sz="3200" spc="-5" dirty="0">
                <a:latin typeface="Calibri"/>
                <a:cs typeface="Calibri"/>
              </a:rPr>
              <a:t>cases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depends on the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72567"/>
            <a:ext cx="8002270" cy="578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7345" indent="-343535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Similarities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overlapping </a:t>
            </a:r>
            <a:r>
              <a:rPr sz="3200" dirty="0">
                <a:latin typeface="Calibri"/>
                <a:cs typeface="Calibri"/>
              </a:rPr>
              <a:t>in meanings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spc="-5" dirty="0">
                <a:latin typeface="Calibri"/>
                <a:cs typeface="Calibri"/>
              </a:rPr>
              <a:t>handled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concept </a:t>
            </a:r>
            <a:r>
              <a:rPr sz="3200" spc="-5" dirty="0">
                <a:latin typeface="Calibri"/>
                <a:cs typeface="Calibri"/>
              </a:rPr>
              <a:t>PRIMITIVE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ACTION</a:t>
            </a:r>
            <a:endParaRPr sz="3200">
              <a:latin typeface="Calibri"/>
              <a:cs typeface="Calibri"/>
            </a:endParaRPr>
          </a:p>
          <a:p>
            <a:pPr marL="355600" marR="453390" indent="-343535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primitives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the elements that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 used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varied </a:t>
            </a:r>
            <a:r>
              <a:rPr sz="3200" spc="-10" dirty="0">
                <a:latin typeface="Calibri"/>
                <a:cs typeface="Calibri"/>
              </a:rPr>
              <a:t>combinations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express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underlying meaning of the given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word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CD </a:t>
            </a:r>
            <a:r>
              <a:rPr sz="3200" spc="-5" dirty="0">
                <a:latin typeface="Calibri"/>
                <a:cs typeface="Calibri"/>
              </a:rPr>
              <a:t>uses </a:t>
            </a:r>
            <a:r>
              <a:rPr sz="3200" dirty="0">
                <a:latin typeface="Calibri"/>
                <a:cs typeface="Calibri"/>
              </a:rPr>
              <a:t>11 </a:t>
            </a:r>
            <a:r>
              <a:rPr sz="3200" spc="-10" dirty="0">
                <a:latin typeface="Calibri"/>
                <a:cs typeface="Calibri"/>
              </a:rPr>
              <a:t>primitive </a:t>
            </a:r>
            <a:r>
              <a:rPr sz="3200" spc="-5" dirty="0">
                <a:latin typeface="Calibri"/>
                <a:cs typeface="Calibri"/>
              </a:rPr>
              <a:t>acts, </a:t>
            </a:r>
            <a:r>
              <a:rPr sz="3200" spc="-10" dirty="0">
                <a:latin typeface="Calibri"/>
                <a:cs typeface="Calibri"/>
              </a:rPr>
              <a:t>proposed by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Schank</a:t>
            </a:r>
            <a:endParaRPr sz="3200">
              <a:latin typeface="Calibri"/>
              <a:cs typeface="Calibri"/>
            </a:endParaRPr>
          </a:p>
          <a:p>
            <a:pPr marL="355600" marR="76200" indent="-343535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structural </a:t>
            </a:r>
            <a:r>
              <a:rPr sz="3200" spc="-5" dirty="0">
                <a:latin typeface="Calibri"/>
                <a:cs typeface="Calibri"/>
              </a:rPr>
              <a:t>similarities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0" dirty="0">
                <a:latin typeface="Calibri"/>
                <a:cs typeface="Calibri"/>
              </a:rPr>
              <a:t>sentence  </a:t>
            </a:r>
            <a:r>
              <a:rPr sz="3200" spc="-15" dirty="0">
                <a:latin typeface="Calibri"/>
                <a:cs typeface="Calibri"/>
              </a:rPr>
              <a:t>represented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actor-action-object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framework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568322"/>
            <a:ext cx="7970520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0029" indent="-3435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Actions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natural </a:t>
            </a:r>
            <a:r>
              <a:rPr sz="2700" spc="-5" dirty="0">
                <a:latin typeface="Calibri"/>
                <a:cs typeface="Calibri"/>
              </a:rPr>
              <a:t>language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generally </a:t>
            </a:r>
            <a:r>
              <a:rPr sz="2700" spc="-5" dirty="0">
                <a:latin typeface="Calibri"/>
                <a:cs typeface="Calibri"/>
              </a:rPr>
              <a:t>specified </a:t>
            </a:r>
            <a:r>
              <a:rPr sz="2700" spc="-10" dirty="0">
                <a:latin typeface="Calibri"/>
                <a:cs typeface="Calibri"/>
              </a:rPr>
              <a:t>by 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verbs</a:t>
            </a:r>
            <a:endParaRPr sz="2700">
              <a:latin typeface="Calibri"/>
              <a:cs typeface="Calibri"/>
            </a:endParaRPr>
          </a:p>
          <a:p>
            <a:pPr marL="355600" marR="145415" indent="-343535">
              <a:lnSpc>
                <a:spcPct val="1301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libri"/>
                <a:cs typeface="Calibri"/>
              </a:rPr>
              <a:t>Most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verbs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20" dirty="0">
                <a:latin typeface="Calibri"/>
                <a:cs typeface="Calibri"/>
              </a:rPr>
              <a:t>categorized </a:t>
            </a:r>
            <a:r>
              <a:rPr sz="2700" spc="-5" dirty="0">
                <a:latin typeface="Calibri"/>
                <a:cs typeface="Calibri"/>
              </a:rPr>
              <a:t>under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following  eleven primitive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actions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Sometimes one </a:t>
            </a:r>
            <a:r>
              <a:rPr sz="2700" spc="-10" dirty="0">
                <a:latin typeface="Calibri"/>
                <a:cs typeface="Calibri"/>
              </a:rPr>
              <a:t>verb </a:t>
            </a:r>
            <a:r>
              <a:rPr sz="2700" spc="-20" dirty="0">
                <a:latin typeface="Calibri"/>
                <a:cs typeface="Calibri"/>
              </a:rPr>
              <a:t>may </a:t>
            </a:r>
            <a:r>
              <a:rPr sz="2700" spc="-15" dirty="0">
                <a:latin typeface="Calibri"/>
                <a:cs typeface="Calibri"/>
              </a:rPr>
              <a:t>fall into two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categories</a:t>
            </a:r>
            <a:endParaRPr sz="2700">
              <a:latin typeface="Calibri"/>
              <a:cs typeface="Calibri"/>
            </a:endParaRPr>
          </a:p>
          <a:p>
            <a:pPr marL="355600" marR="5080" indent="-343535">
              <a:lnSpc>
                <a:spcPct val="13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Then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most </a:t>
            </a:r>
            <a:r>
              <a:rPr sz="2700" spc="-15" dirty="0">
                <a:latin typeface="Calibri"/>
                <a:cs typeface="Calibri"/>
              </a:rPr>
              <a:t>relevant </a:t>
            </a:r>
            <a:r>
              <a:rPr sz="2700" dirty="0">
                <a:latin typeface="Calibri"/>
                <a:cs typeface="Calibri"/>
              </a:rPr>
              <a:t>in the </a:t>
            </a:r>
            <a:r>
              <a:rPr sz="2700" spc="-20" dirty="0">
                <a:latin typeface="Calibri"/>
                <a:cs typeface="Calibri"/>
              </a:rPr>
              <a:t>context </a:t>
            </a:r>
            <a:r>
              <a:rPr sz="2700" spc="-10" dirty="0">
                <a:latin typeface="Calibri"/>
                <a:cs typeface="Calibri"/>
              </a:rPr>
              <a:t>might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chosen 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5" dirty="0">
                <a:latin typeface="Calibri"/>
                <a:cs typeface="Calibri"/>
              </a:rPr>
              <a:t>interpreting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sentences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The PRIMITIVE ACTIONS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follows: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886" y="461899"/>
            <a:ext cx="7557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5.1 </a:t>
            </a:r>
            <a:r>
              <a:rPr sz="4400" spc="-5" dirty="0"/>
              <a:t>Conceptual </a:t>
            </a:r>
            <a:r>
              <a:rPr sz="4400" spc="-10" dirty="0"/>
              <a:t>Primitive</a:t>
            </a:r>
            <a:r>
              <a:rPr sz="4400" spc="-60" dirty="0"/>
              <a:t> </a:t>
            </a:r>
            <a:r>
              <a:rPr sz="4400" spc="-5" dirty="0"/>
              <a:t>Actions</a:t>
            </a:r>
            <a:endParaRPr sz="4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2762" y="215239"/>
            <a:ext cx="2032635" cy="5927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45" dirty="0">
                <a:solidFill>
                  <a:srgbClr val="6F2F9F"/>
                </a:solidFill>
                <a:latin typeface="Calibri"/>
                <a:cs typeface="Calibri"/>
              </a:rPr>
              <a:t>ATRANS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PTRANS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PROPEL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20" dirty="0">
                <a:solidFill>
                  <a:srgbClr val="6F2F9F"/>
                </a:solidFill>
                <a:latin typeface="Calibri"/>
                <a:cs typeface="Calibri"/>
              </a:rPr>
              <a:t>MOVE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GRASP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INGEST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MTRANS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MBUILD</a:t>
            </a:r>
            <a:endParaRPr sz="3200">
              <a:latin typeface="Calibri"/>
              <a:cs typeface="Calibri"/>
            </a:endParaRPr>
          </a:p>
          <a:p>
            <a:pPr marL="12700" marR="146050">
              <a:lnSpc>
                <a:spcPct val="11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EXPEL 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10.SPEAK  11</a:t>
            </a:r>
            <a:r>
              <a:rPr sz="3200" b="1" spc="5" dirty="0">
                <a:solidFill>
                  <a:srgbClr val="6F2F9F"/>
                </a:solidFill>
                <a:latin typeface="Calibri"/>
                <a:cs typeface="Calibri"/>
              </a:rPr>
              <a:t>.</a:t>
            </a:r>
            <a:r>
              <a:rPr sz="3200" b="1" spc="-25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3200" b="1" spc="30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TEND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12165"/>
            <a:ext cx="7942580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knowledge base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special </a:t>
            </a:r>
            <a:r>
              <a:rPr sz="3200" dirty="0">
                <a:latin typeface="Calibri"/>
                <a:cs typeface="Calibri"/>
              </a:rPr>
              <a:t>type </a:t>
            </a:r>
            <a:r>
              <a:rPr sz="3200" spc="-5" dirty="0">
                <a:latin typeface="Calibri"/>
                <a:cs typeface="Calibri"/>
              </a:rPr>
              <a:t>of function  of DB that holds knowledge 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</a:t>
            </a:r>
            <a:endParaRPr sz="3200">
              <a:latin typeface="Calibri"/>
              <a:cs typeface="Calibri"/>
            </a:endParaRPr>
          </a:p>
          <a:p>
            <a:pPr marL="355600" marR="4254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Knowledge </a:t>
            </a:r>
            <a:r>
              <a:rPr sz="3200" spc="-5" dirty="0">
                <a:latin typeface="Calibri"/>
                <a:cs typeface="Calibri"/>
              </a:rPr>
              <a:t>bases </a:t>
            </a:r>
            <a:r>
              <a:rPr sz="3200" spc="-15" dirty="0">
                <a:latin typeface="Calibri"/>
                <a:cs typeface="Calibri"/>
              </a:rPr>
              <a:t>share </a:t>
            </a: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functions  such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storing, </a:t>
            </a:r>
            <a:r>
              <a:rPr sz="3200" spc="-5" dirty="0">
                <a:latin typeface="Calibri"/>
                <a:cs typeface="Calibri"/>
              </a:rPr>
              <a:t>updating, </a:t>
            </a:r>
            <a:r>
              <a:rPr sz="3200" spc="-10" dirty="0">
                <a:latin typeface="Calibri"/>
                <a:cs typeface="Calibri"/>
              </a:rPr>
              <a:t>retrieving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info.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They are </a:t>
            </a:r>
            <a:r>
              <a:rPr sz="3200" dirty="0">
                <a:latin typeface="Calibri"/>
                <a:cs typeface="Calibri"/>
              </a:rPr>
              <a:t>much </a:t>
            </a:r>
            <a:r>
              <a:rPr sz="3200" spc="-5" dirty="0">
                <a:latin typeface="Calibri"/>
                <a:cs typeface="Calibri"/>
              </a:rPr>
              <a:t>powerful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structured</a:t>
            </a:r>
            <a:endParaRPr sz="3200">
              <a:latin typeface="Calibri"/>
              <a:cs typeface="Calibri"/>
            </a:endParaRPr>
          </a:p>
          <a:p>
            <a:pPr marL="355600" marR="2921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Following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knowledge </a:t>
            </a:r>
            <a:r>
              <a:rPr sz="3200" spc="-15" dirty="0">
                <a:latin typeface="Calibri"/>
                <a:cs typeface="Calibri"/>
              </a:rPr>
              <a:t>representation  </a:t>
            </a:r>
            <a:r>
              <a:rPr sz="3200" spc="-5" dirty="0">
                <a:latin typeface="Calibri"/>
                <a:cs typeface="Calibri"/>
              </a:rPr>
              <a:t>schemes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Relational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Knowledge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represented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2800" b="1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Procedural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83540" y="345084"/>
            <a:ext cx="8430260" cy="602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08355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30" dirty="0">
                <a:solidFill>
                  <a:srgbClr val="6F2F9F"/>
                </a:solidFill>
                <a:latin typeface="Calibri"/>
                <a:cs typeface="Calibri"/>
              </a:rPr>
              <a:t>ATRANS: </a:t>
            </a:r>
            <a:r>
              <a:rPr sz="2200" spc="-35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of an </a:t>
            </a:r>
            <a:r>
              <a:rPr sz="2200" spc="-15" dirty="0">
                <a:latin typeface="Calibri"/>
                <a:cs typeface="Calibri"/>
              </a:rPr>
              <a:t>abstract </a:t>
            </a:r>
            <a:r>
              <a:rPr sz="2200" spc="-10" dirty="0">
                <a:latin typeface="Calibri"/>
                <a:cs typeface="Calibri"/>
              </a:rPr>
              <a:t>relationship such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possession,  </a:t>
            </a:r>
            <a:r>
              <a:rPr sz="2200" spc="-15" dirty="0">
                <a:latin typeface="Calibri"/>
                <a:cs typeface="Calibri"/>
              </a:rPr>
              <a:t>control,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ownership, </a:t>
            </a:r>
            <a:r>
              <a:rPr sz="2200" dirty="0">
                <a:latin typeface="Calibri"/>
                <a:cs typeface="Calibri"/>
              </a:rPr>
              <a:t>e.g. </a:t>
            </a:r>
            <a:r>
              <a:rPr sz="2200" spc="-10" dirty="0">
                <a:latin typeface="Calibri"/>
                <a:cs typeface="Calibri"/>
              </a:rPr>
              <a:t>give, </a:t>
            </a:r>
            <a:r>
              <a:rPr sz="2200" spc="-25" dirty="0">
                <a:latin typeface="Calibri"/>
                <a:cs typeface="Calibri"/>
              </a:rPr>
              <a:t>take, </a:t>
            </a:r>
            <a:r>
              <a:rPr sz="2200" spc="-45" dirty="0">
                <a:latin typeface="Calibri"/>
                <a:cs typeface="Calibri"/>
              </a:rPr>
              <a:t>buy,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requires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40" dirty="0">
                <a:latin typeface="Calibri"/>
                <a:cs typeface="Calibri"/>
              </a:rPr>
              <a:t>actor, </a:t>
            </a:r>
            <a:r>
              <a:rPr sz="2200" spc="-5" dirty="0">
                <a:latin typeface="Calibri"/>
                <a:cs typeface="Calibri"/>
              </a:rPr>
              <a:t>object and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recipient</a:t>
            </a:r>
            <a:endParaRPr sz="2200">
              <a:latin typeface="Calibri"/>
              <a:cs typeface="Calibri"/>
            </a:endParaRPr>
          </a:p>
          <a:p>
            <a:pPr marL="355600" marR="450850" indent="-342900">
              <a:lnSpc>
                <a:spcPct val="1500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6F2F9F"/>
                </a:solidFill>
                <a:latin typeface="Calibri"/>
                <a:cs typeface="Calibri"/>
              </a:rPr>
              <a:t>PTRANS: </a:t>
            </a:r>
            <a:r>
              <a:rPr sz="2200" spc="-35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physical </a:t>
            </a:r>
            <a:r>
              <a:rPr sz="2200" spc="-10" dirty="0">
                <a:latin typeface="Calibri"/>
                <a:cs typeface="Calibri"/>
              </a:rPr>
              <a:t>location </a:t>
            </a:r>
            <a:r>
              <a:rPr sz="2200" spc="-5" dirty="0">
                <a:latin typeface="Calibri"/>
                <a:cs typeface="Calibri"/>
              </a:rPr>
              <a:t>of an object or </a:t>
            </a:r>
            <a:r>
              <a:rPr sz="2200" spc="-10" dirty="0">
                <a:latin typeface="Calibri"/>
                <a:cs typeface="Calibri"/>
              </a:rPr>
              <a:t>actor that  requires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40" dirty="0">
                <a:latin typeface="Calibri"/>
                <a:cs typeface="Calibri"/>
              </a:rPr>
              <a:t>actor, </a:t>
            </a:r>
            <a:r>
              <a:rPr sz="2200" spc="-10" dirty="0">
                <a:latin typeface="Calibri"/>
                <a:cs typeface="Calibri"/>
              </a:rPr>
              <a:t>object,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direction, </a:t>
            </a:r>
            <a:r>
              <a:rPr sz="2200" dirty="0">
                <a:latin typeface="Calibri"/>
                <a:cs typeface="Calibri"/>
              </a:rPr>
              <a:t>e.g. </a:t>
            </a:r>
            <a:r>
              <a:rPr sz="2200" spc="-20" dirty="0">
                <a:latin typeface="Calibri"/>
                <a:cs typeface="Calibri"/>
              </a:rPr>
              <a:t>go, </a:t>
            </a:r>
            <a:r>
              <a:rPr sz="2200" spc="-10" dirty="0">
                <a:latin typeface="Calibri"/>
                <a:cs typeface="Calibri"/>
              </a:rPr>
              <a:t>walk, </a:t>
            </a:r>
            <a:r>
              <a:rPr sz="2200" spc="-45" dirty="0">
                <a:latin typeface="Calibri"/>
                <a:cs typeface="Calibri"/>
              </a:rPr>
              <a:t>fly,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solidFill>
                  <a:srgbClr val="6F2F9F"/>
                </a:solidFill>
                <a:latin typeface="Calibri"/>
                <a:cs typeface="Calibri"/>
              </a:rPr>
              <a:t>PROPEL: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physical force to </a:t>
            </a:r>
            <a:r>
              <a:rPr sz="2200" spc="-5" dirty="0">
                <a:latin typeface="Calibri"/>
                <a:cs typeface="Calibri"/>
              </a:rPr>
              <a:t>an object, i.e. </a:t>
            </a:r>
            <a:r>
              <a:rPr sz="2200" spc="-10" dirty="0">
                <a:latin typeface="Calibri"/>
                <a:cs typeface="Calibri"/>
              </a:rPr>
              <a:t>push</a:t>
            </a:r>
            <a:r>
              <a:rPr sz="2200" spc="-10">
                <a:latin typeface="Calibri"/>
                <a:cs typeface="Calibri"/>
              </a:rPr>
              <a:t>, </a:t>
            </a:r>
            <a:r>
              <a:rPr sz="2200" spc="-10" smtClean="0">
                <a:latin typeface="Calibri"/>
                <a:cs typeface="Calibri"/>
              </a:rPr>
              <a:t>pull</a:t>
            </a:r>
            <a:r>
              <a:rPr lang="en-IN" sz="2200" spc="-10" dirty="0" smtClean="0">
                <a:latin typeface="Calibri"/>
                <a:cs typeface="Calibri"/>
              </a:rPr>
              <a:t> </a:t>
            </a:r>
            <a:r>
              <a:rPr sz="2200" spc="-15" smtClean="0">
                <a:latin typeface="Calibri"/>
                <a:cs typeface="Calibri"/>
              </a:rPr>
              <a:t>etc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solidFill>
                  <a:srgbClr val="6F2F9F"/>
                </a:solidFill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Movement </a:t>
            </a:r>
            <a:r>
              <a:rPr sz="2200" spc="-5" dirty="0">
                <a:latin typeface="Calibri"/>
                <a:cs typeface="Calibri"/>
              </a:rPr>
              <a:t>of a </a:t>
            </a:r>
            <a:r>
              <a:rPr sz="2200" spc="-10" dirty="0">
                <a:latin typeface="Calibri"/>
                <a:cs typeface="Calibri"/>
              </a:rPr>
              <a:t>body part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spc="-40" dirty="0">
                <a:latin typeface="Calibri"/>
                <a:cs typeface="Calibri"/>
              </a:rPr>
              <a:t>owner, </a:t>
            </a:r>
            <a:r>
              <a:rPr sz="2200" dirty="0">
                <a:latin typeface="Calibri"/>
                <a:cs typeface="Calibri"/>
              </a:rPr>
              <a:t>e.g</a:t>
            </a:r>
            <a:r>
              <a:rPr sz="2200">
                <a:latin typeface="Calibri"/>
                <a:cs typeface="Calibri"/>
              </a:rPr>
              <a:t>. </a:t>
            </a:r>
            <a:r>
              <a:rPr sz="2200" spc="-5" smtClean="0">
                <a:latin typeface="Calibri"/>
                <a:cs typeface="Calibri"/>
              </a:rPr>
              <a:t>kick,</a:t>
            </a:r>
            <a:r>
              <a:rPr sz="2200" spc="220" smtClean="0">
                <a:latin typeface="Calibri"/>
                <a:cs typeface="Calibri"/>
              </a:rPr>
              <a:t> </a:t>
            </a:r>
            <a:r>
              <a:rPr sz="2200" spc="-15" smtClean="0">
                <a:latin typeface="Calibri"/>
                <a:cs typeface="Calibri"/>
              </a:rPr>
              <a:t>throw</a:t>
            </a:r>
            <a:r>
              <a:rPr lang="en-IN" sz="2200" spc="-15" dirty="0" smtClean="0">
                <a:latin typeface="Calibri"/>
                <a:cs typeface="Calibri"/>
              </a:rPr>
              <a:t>, hit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6F2F9F"/>
                </a:solidFill>
                <a:latin typeface="Calibri"/>
                <a:cs typeface="Calibri"/>
              </a:rPr>
              <a:t>GRASP: </a:t>
            </a:r>
            <a:r>
              <a:rPr sz="2200" spc="-15" dirty="0">
                <a:latin typeface="Calibri"/>
                <a:cs typeface="Calibri"/>
              </a:rPr>
              <a:t>Grasping </a:t>
            </a:r>
            <a:r>
              <a:rPr sz="2200" spc="-5" dirty="0">
                <a:latin typeface="Calibri"/>
                <a:cs typeface="Calibri"/>
              </a:rPr>
              <a:t>of an object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40" dirty="0">
                <a:latin typeface="Calibri"/>
                <a:cs typeface="Calibri"/>
              </a:rPr>
              <a:t>actor, </a:t>
            </a:r>
            <a:r>
              <a:rPr sz="2200" dirty="0">
                <a:latin typeface="Calibri"/>
                <a:cs typeface="Calibri"/>
              </a:rPr>
              <a:t>e.g. </a:t>
            </a:r>
            <a:r>
              <a:rPr sz="2200" spc="-20" dirty="0">
                <a:latin typeface="Calibri"/>
                <a:cs typeface="Calibri"/>
              </a:rPr>
              <a:t>catch</a:t>
            </a:r>
            <a:r>
              <a:rPr sz="2200" spc="-20">
                <a:latin typeface="Calibri"/>
                <a:cs typeface="Calibri"/>
              </a:rPr>
              <a:t>, </a:t>
            </a:r>
            <a:r>
              <a:rPr sz="2200" spc="-10" smtClean="0">
                <a:latin typeface="Calibri"/>
                <a:cs typeface="Calibri"/>
              </a:rPr>
              <a:t>clutch,</a:t>
            </a:r>
            <a:r>
              <a:rPr sz="2200" spc="130" smtClean="0">
                <a:latin typeface="Calibri"/>
                <a:cs typeface="Calibri"/>
              </a:rPr>
              <a:t> </a:t>
            </a:r>
            <a:r>
              <a:rPr sz="2200" spc="-15" smtClean="0">
                <a:latin typeface="Calibri"/>
                <a:cs typeface="Calibri"/>
              </a:rPr>
              <a:t>etc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25" dirty="0">
                <a:solidFill>
                  <a:srgbClr val="6F2F9F"/>
                </a:solidFill>
                <a:latin typeface="Calibri"/>
                <a:cs typeface="Calibri"/>
              </a:rPr>
              <a:t>INGEST: </a:t>
            </a:r>
            <a:r>
              <a:rPr sz="2200" spc="-10" dirty="0">
                <a:latin typeface="Calibri"/>
                <a:cs typeface="Calibri"/>
              </a:rPr>
              <a:t>Ingesting </a:t>
            </a:r>
            <a:r>
              <a:rPr sz="2200" spc="-5" dirty="0">
                <a:latin typeface="Calibri"/>
                <a:cs typeface="Calibri"/>
              </a:rPr>
              <a:t>of an object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an animal, </a:t>
            </a:r>
            <a:r>
              <a:rPr sz="2200" dirty="0">
                <a:latin typeface="Calibri"/>
                <a:cs typeface="Calibri"/>
              </a:rPr>
              <a:t>e.g. </a:t>
            </a:r>
            <a:r>
              <a:rPr sz="2200" spc="-10" dirty="0">
                <a:latin typeface="Calibri"/>
                <a:cs typeface="Calibri"/>
              </a:rPr>
              <a:t>eat, drink, </a:t>
            </a:r>
            <a:r>
              <a:rPr sz="2200" spc="-20" dirty="0">
                <a:latin typeface="Calibri"/>
                <a:cs typeface="Calibri"/>
              </a:rPr>
              <a:t>smoke,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6F2F9F"/>
                </a:solidFill>
                <a:latin typeface="Calibri"/>
                <a:cs typeface="Calibri"/>
              </a:rPr>
              <a:t>MTRANS: </a:t>
            </a:r>
            <a:r>
              <a:rPr sz="2200" spc="-35" dirty="0">
                <a:latin typeface="Calibri"/>
                <a:cs typeface="Calibri"/>
              </a:rPr>
              <a:t>Transfer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mental information </a:t>
            </a:r>
            <a:r>
              <a:rPr sz="2200" spc="-1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animals or within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libri"/>
                <a:cs typeface="Calibri"/>
              </a:rPr>
              <a:t>animal </a:t>
            </a:r>
            <a:r>
              <a:rPr sz="2200" spc="-25" dirty="0">
                <a:latin typeface="Calibri"/>
                <a:cs typeface="Calibri"/>
              </a:rPr>
              <a:t>itself, </a:t>
            </a:r>
            <a:r>
              <a:rPr sz="2200" dirty="0">
                <a:latin typeface="Calibri"/>
                <a:cs typeface="Calibri"/>
              </a:rPr>
              <a:t>e.g. </a:t>
            </a:r>
            <a:r>
              <a:rPr sz="2200" spc="-10" dirty="0">
                <a:latin typeface="Calibri"/>
                <a:cs typeface="Calibri"/>
              </a:rPr>
              <a:t>read, tell, </a:t>
            </a:r>
            <a:r>
              <a:rPr sz="2200" spc="-5" dirty="0">
                <a:latin typeface="Calibri"/>
                <a:cs typeface="Calibri"/>
              </a:rPr>
              <a:t>speak, sing,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48741"/>
            <a:ext cx="8068309" cy="562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MBUILD: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construction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new information </a:t>
            </a:r>
            <a:r>
              <a:rPr sz="2700" spc="-20" dirty="0">
                <a:latin typeface="Calibri"/>
                <a:cs typeface="Calibri"/>
              </a:rPr>
              <a:t>from </a:t>
            </a:r>
            <a:r>
              <a:rPr sz="2700" spc="-5" dirty="0">
                <a:latin typeface="Calibri"/>
                <a:cs typeface="Calibri"/>
              </a:rPr>
              <a:t>old  </a:t>
            </a:r>
            <a:r>
              <a:rPr sz="2700" spc="-10" dirty="0">
                <a:latin typeface="Calibri"/>
                <a:cs typeface="Calibri"/>
              </a:rPr>
              <a:t>information </a:t>
            </a:r>
            <a:r>
              <a:rPr sz="2700" dirty="0">
                <a:latin typeface="Calibri"/>
                <a:cs typeface="Calibri"/>
              </a:rPr>
              <a:t>within </a:t>
            </a:r>
            <a:r>
              <a:rPr sz="2700" spc="-45" dirty="0">
                <a:latin typeface="Calibri"/>
                <a:cs typeface="Calibri"/>
              </a:rPr>
              <a:t>actor, </a:t>
            </a:r>
            <a:r>
              <a:rPr sz="2700" dirty="0">
                <a:latin typeface="Calibri"/>
                <a:cs typeface="Calibri"/>
              </a:rPr>
              <a:t>i.e.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20" dirty="0">
                <a:latin typeface="Calibri"/>
                <a:cs typeface="Calibri"/>
              </a:rPr>
              <a:t>create </a:t>
            </a:r>
            <a:r>
              <a:rPr sz="2700" spc="-5" dirty="0">
                <a:latin typeface="Calibri"/>
                <a:cs typeface="Calibri"/>
              </a:rPr>
              <a:t>or </a:t>
            </a:r>
            <a:r>
              <a:rPr sz="2700" spc="-10" dirty="0">
                <a:latin typeface="Calibri"/>
                <a:cs typeface="Calibri"/>
              </a:rPr>
              <a:t>combine  </a:t>
            </a:r>
            <a:r>
              <a:rPr sz="2700" spc="-5" dirty="0">
                <a:latin typeface="Calibri"/>
                <a:cs typeface="Calibri"/>
              </a:rPr>
              <a:t>thoughts </a:t>
            </a:r>
            <a:r>
              <a:rPr sz="2700" spc="-25" dirty="0">
                <a:latin typeface="Calibri"/>
                <a:cs typeface="Calibri"/>
              </a:rPr>
              <a:t>internally, </a:t>
            </a:r>
            <a:r>
              <a:rPr sz="2700" spc="5" dirty="0">
                <a:latin typeface="Calibri"/>
                <a:cs typeface="Calibri"/>
              </a:rPr>
              <a:t>e.g. </a:t>
            </a:r>
            <a:r>
              <a:rPr sz="2700" spc="-5" dirty="0">
                <a:latin typeface="Calibri"/>
                <a:cs typeface="Calibri"/>
              </a:rPr>
              <a:t>decide, describe, </a:t>
            </a:r>
            <a:r>
              <a:rPr sz="2700" dirty="0">
                <a:latin typeface="Calibri"/>
                <a:cs typeface="Calibri"/>
              </a:rPr>
              <a:t>imagine,  </a:t>
            </a:r>
            <a:r>
              <a:rPr sz="2700" spc="-35" dirty="0">
                <a:latin typeface="Calibri"/>
                <a:cs typeface="Calibri"/>
              </a:rPr>
              <a:t>consider, </a:t>
            </a:r>
            <a:r>
              <a:rPr sz="2700" spc="-40" dirty="0">
                <a:latin typeface="Calibri"/>
                <a:cs typeface="Calibri"/>
              </a:rPr>
              <a:t>answer,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etc.</a:t>
            </a:r>
            <a:endParaRPr sz="2700">
              <a:latin typeface="Calibri"/>
              <a:cs typeface="Calibri"/>
            </a:endParaRPr>
          </a:p>
          <a:p>
            <a:pPr marL="355600" marR="589280" indent="-343535">
              <a:lnSpc>
                <a:spcPct val="13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EXPEL: </a:t>
            </a:r>
            <a:r>
              <a:rPr sz="2700" spc="-5" dirty="0">
                <a:latin typeface="Calibri"/>
                <a:cs typeface="Calibri"/>
              </a:rPr>
              <a:t>Expulsion of something </a:t>
            </a:r>
            <a:r>
              <a:rPr sz="2700" spc="-20" dirty="0">
                <a:latin typeface="Calibri"/>
                <a:cs typeface="Calibri"/>
              </a:rPr>
              <a:t>from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body of </a:t>
            </a:r>
            <a:r>
              <a:rPr sz="2700" dirty="0">
                <a:latin typeface="Calibri"/>
                <a:cs typeface="Calibri"/>
              </a:rPr>
              <a:t>an  animal, </a:t>
            </a:r>
            <a:r>
              <a:rPr sz="2700" spc="5" dirty="0">
                <a:latin typeface="Calibri"/>
                <a:cs typeface="Calibri"/>
              </a:rPr>
              <a:t>e.g. </a:t>
            </a:r>
            <a:r>
              <a:rPr sz="2700" spc="-10" dirty="0">
                <a:latin typeface="Calibri"/>
                <a:cs typeface="Calibri"/>
              </a:rPr>
              <a:t>weep(expel </a:t>
            </a:r>
            <a:r>
              <a:rPr sz="2700" spc="-15" dirty="0">
                <a:latin typeface="Calibri"/>
                <a:cs typeface="Calibri"/>
              </a:rPr>
              <a:t>tears), </a:t>
            </a:r>
            <a:r>
              <a:rPr sz="2700" spc="-10" dirty="0">
                <a:latin typeface="Calibri"/>
                <a:cs typeface="Calibri"/>
              </a:rPr>
              <a:t>cry(expel </a:t>
            </a:r>
            <a:r>
              <a:rPr sz="2700" spc="-15" dirty="0">
                <a:latin typeface="Calibri"/>
                <a:cs typeface="Calibri"/>
              </a:rPr>
              <a:t>tears),  </a:t>
            </a:r>
            <a:r>
              <a:rPr sz="2700" spc="-10" dirty="0">
                <a:latin typeface="Calibri"/>
                <a:cs typeface="Calibri"/>
              </a:rPr>
              <a:t>swear(expel moisture),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etc.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SPEAK: </a:t>
            </a:r>
            <a:r>
              <a:rPr sz="2700" spc="-10" dirty="0">
                <a:latin typeface="Calibri"/>
                <a:cs typeface="Calibri"/>
              </a:rPr>
              <a:t>Producing </a:t>
            </a:r>
            <a:r>
              <a:rPr sz="2700" spc="-5" dirty="0">
                <a:latin typeface="Calibri"/>
                <a:cs typeface="Calibri"/>
              </a:rPr>
              <a:t>sounds, </a:t>
            </a:r>
            <a:r>
              <a:rPr sz="2700" spc="5" dirty="0">
                <a:latin typeface="Calibri"/>
                <a:cs typeface="Calibri"/>
              </a:rPr>
              <a:t>e.g. </a:t>
            </a:r>
            <a:r>
              <a:rPr sz="2700" spc="-65" dirty="0">
                <a:latin typeface="Calibri"/>
                <a:cs typeface="Calibri"/>
              </a:rPr>
              <a:t>say, </a:t>
            </a:r>
            <a:r>
              <a:rPr sz="2700" spc="-10" dirty="0">
                <a:latin typeface="Calibri"/>
                <a:cs typeface="Calibri"/>
              </a:rPr>
              <a:t>tell, </a:t>
            </a:r>
            <a:r>
              <a:rPr sz="2700" dirty="0">
                <a:latin typeface="Calibri"/>
                <a:cs typeface="Calibri"/>
              </a:rPr>
              <a:t>sing,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etc.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b="1" spc="-35" dirty="0">
                <a:solidFill>
                  <a:srgbClr val="6F2F9F"/>
                </a:solidFill>
                <a:latin typeface="Calibri"/>
                <a:cs typeface="Calibri"/>
              </a:rPr>
              <a:t>ATTEND: </a:t>
            </a:r>
            <a:r>
              <a:rPr sz="2700" spc="-10" dirty="0">
                <a:latin typeface="Calibri"/>
                <a:cs typeface="Calibri"/>
              </a:rPr>
              <a:t>Focusing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sense </a:t>
            </a:r>
            <a:r>
              <a:rPr sz="2700" spc="-20" dirty="0">
                <a:latin typeface="Calibri"/>
                <a:cs typeface="Calibri"/>
              </a:rPr>
              <a:t>organ </a:t>
            </a:r>
            <a:r>
              <a:rPr sz="2700" spc="-25" dirty="0">
                <a:latin typeface="Calibri"/>
                <a:cs typeface="Calibri"/>
              </a:rPr>
              <a:t>toward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stimulus,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69"/>
              </a:spcBef>
            </a:pPr>
            <a:r>
              <a:rPr sz="2700" spc="5" dirty="0">
                <a:latin typeface="Calibri"/>
                <a:cs typeface="Calibri"/>
              </a:rPr>
              <a:t>e.g. </a:t>
            </a:r>
            <a:r>
              <a:rPr sz="2700" spc="-10" dirty="0">
                <a:latin typeface="Calibri"/>
                <a:cs typeface="Calibri"/>
              </a:rPr>
              <a:t>listen, </a:t>
            </a:r>
            <a:r>
              <a:rPr sz="2700" spc="-20" dirty="0">
                <a:latin typeface="Calibri"/>
                <a:cs typeface="Calibri"/>
              </a:rPr>
              <a:t>watch, </a:t>
            </a:r>
            <a:r>
              <a:rPr sz="2700" spc="-5">
                <a:latin typeface="Calibri"/>
                <a:cs typeface="Calibri"/>
              </a:rPr>
              <a:t>see</a:t>
            </a:r>
            <a:r>
              <a:rPr sz="2700" spc="-5" smtClean="0">
                <a:latin typeface="Calibri"/>
                <a:cs typeface="Calibri"/>
              </a:rPr>
              <a:t>,</a:t>
            </a:r>
            <a:r>
              <a:rPr lang="en-IN" sz="2700" spc="-5" dirty="0" smtClean="0">
                <a:latin typeface="Calibri"/>
                <a:cs typeface="Calibri"/>
              </a:rPr>
              <a:t> look</a:t>
            </a:r>
            <a:r>
              <a:rPr sz="2700" spc="-30" smtClean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etc.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48741"/>
            <a:ext cx="8068309" cy="1658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ctr">
              <a:lnSpc>
                <a:spcPct val="13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IN" sz="2700" b="1" spc="-5" dirty="0" smtClean="0">
                <a:solidFill>
                  <a:srgbClr val="6F2F9F"/>
                </a:solidFill>
                <a:latin typeface="Calibri"/>
                <a:cs typeface="Calibri"/>
              </a:rPr>
              <a:t>Grouping of Primitives</a:t>
            </a:r>
          </a:p>
          <a:p>
            <a:pPr marL="355600" marR="5080" indent="-343535" algn="ctr">
              <a:lnSpc>
                <a:spcPct val="13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en-IN" sz="2700" b="1" spc="-5" dirty="0" smtClean="0">
              <a:solidFill>
                <a:srgbClr val="6F2F9F"/>
              </a:solidFill>
              <a:latin typeface="Calibri"/>
              <a:cs typeface="Calibri"/>
            </a:endParaRPr>
          </a:p>
          <a:p>
            <a:pPr marL="355600" marR="5080" indent="-343535" algn="ctr">
              <a:lnSpc>
                <a:spcPct val="13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sz="2700"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Primitive Acts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 Change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ATRANS,PTRANS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Mental 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MTRANS,MBUILD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ATTEND,SPEAK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Physical 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INGEST,MOVE,GRASP,PROPEL,EXPEL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541" y="461899"/>
            <a:ext cx="5820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5.2. </a:t>
            </a:r>
            <a:r>
              <a:rPr sz="4400" spc="-5" dirty="0"/>
              <a:t>Conceptual</a:t>
            </a:r>
            <a:r>
              <a:rPr sz="4400" spc="-60" dirty="0"/>
              <a:t> </a:t>
            </a:r>
            <a:r>
              <a:rPr sz="4400" spc="-20" dirty="0"/>
              <a:t>Category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8037830" cy="5360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CD </a:t>
            </a:r>
            <a:r>
              <a:rPr sz="2700" spc="-15" dirty="0">
                <a:latin typeface="Calibri"/>
                <a:cs typeface="Calibri"/>
              </a:rPr>
              <a:t>provides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specific </a:t>
            </a:r>
            <a:r>
              <a:rPr sz="2700" spc="-10" dirty="0">
                <a:latin typeface="Calibri"/>
                <a:cs typeface="Calibri"/>
              </a:rPr>
              <a:t>set </a:t>
            </a:r>
            <a:r>
              <a:rPr sz="2700" spc="-5" dirty="0">
                <a:latin typeface="Calibri"/>
                <a:cs typeface="Calibri"/>
              </a:rPr>
              <a:t>of building </a:t>
            </a:r>
            <a:r>
              <a:rPr sz="2700" spc="-10" dirty="0">
                <a:latin typeface="Calibri"/>
                <a:cs typeface="Calibri"/>
              </a:rPr>
              <a:t>blocks </a:t>
            </a:r>
            <a:r>
              <a:rPr sz="2700" spc="-15" dirty="0">
                <a:latin typeface="Calibri"/>
                <a:cs typeface="Calibri"/>
              </a:rPr>
              <a:t>from </a:t>
            </a:r>
            <a:r>
              <a:rPr sz="2700" dirty="0">
                <a:latin typeface="Calibri"/>
                <a:cs typeface="Calibri"/>
              </a:rPr>
              <a:t>which  </a:t>
            </a:r>
            <a:r>
              <a:rPr sz="2700" spc="-15" dirty="0">
                <a:latin typeface="Calibri"/>
                <a:cs typeface="Calibri"/>
              </a:rPr>
              <a:t>representations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spc="-5">
                <a:latin typeface="Calibri"/>
                <a:cs typeface="Calibri"/>
              </a:rPr>
              <a:t>be</a:t>
            </a:r>
            <a:r>
              <a:rPr sz="2700" spc="-60">
                <a:latin typeface="Calibri"/>
                <a:cs typeface="Calibri"/>
              </a:rPr>
              <a:t> </a:t>
            </a:r>
            <a:r>
              <a:rPr sz="2700" smtClean="0">
                <a:latin typeface="Calibri"/>
                <a:cs typeface="Calibri"/>
              </a:rPr>
              <a:t>made</a:t>
            </a:r>
            <a:r>
              <a:rPr lang="en-IN" sz="2700" dirty="0" smtClean="0">
                <a:latin typeface="Calibri"/>
                <a:cs typeface="Calibri"/>
              </a:rPr>
              <a:t> rather than only a structure in which a knowledge can be represented.</a:t>
            </a:r>
            <a:endParaRPr sz="2700">
              <a:latin typeface="Calibri"/>
              <a:cs typeface="Calibri"/>
            </a:endParaRPr>
          </a:p>
          <a:p>
            <a:pPr marL="355600" marR="508000" indent="-343535">
              <a:lnSpc>
                <a:spcPct val="1401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libri"/>
                <a:cs typeface="Calibri"/>
              </a:rPr>
              <a:t>There are </a:t>
            </a:r>
            <a:r>
              <a:rPr sz="2700" spc="-20" dirty="0">
                <a:latin typeface="Calibri"/>
                <a:cs typeface="Calibri"/>
              </a:rPr>
              <a:t>four </a:t>
            </a:r>
            <a:r>
              <a:rPr sz="2700" spc="-5" dirty="0">
                <a:latin typeface="Calibri"/>
                <a:cs typeface="Calibri"/>
              </a:rPr>
              <a:t>primitive </a:t>
            </a:r>
            <a:r>
              <a:rPr sz="2700" spc="-10" dirty="0">
                <a:latin typeface="Calibri"/>
                <a:cs typeface="Calibri"/>
              </a:rPr>
              <a:t>conceptual </a:t>
            </a:r>
            <a:r>
              <a:rPr sz="2700" spc="-15" dirty="0">
                <a:latin typeface="Calibri"/>
                <a:cs typeface="Calibri"/>
              </a:rPr>
              <a:t>categories </a:t>
            </a:r>
            <a:r>
              <a:rPr sz="2700" spc="-20" dirty="0">
                <a:latin typeface="Calibri"/>
                <a:cs typeface="Calibri"/>
              </a:rPr>
              <a:t>from  </a:t>
            </a:r>
            <a:r>
              <a:rPr sz="2700" dirty="0">
                <a:latin typeface="Calibri"/>
                <a:cs typeface="Calibri"/>
              </a:rPr>
              <a:t>which </a:t>
            </a:r>
            <a:r>
              <a:rPr sz="2700" spc="-10" dirty="0">
                <a:latin typeface="Calibri"/>
                <a:cs typeface="Calibri"/>
              </a:rPr>
              <a:t>dependency </a:t>
            </a:r>
            <a:r>
              <a:rPr sz="2700" spc="-15" dirty="0">
                <a:latin typeface="Calibri"/>
                <a:cs typeface="Calibri"/>
              </a:rPr>
              <a:t>structures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built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7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35" dirty="0">
                <a:solidFill>
                  <a:srgbClr val="6F2F9F"/>
                </a:solidFill>
                <a:latin typeface="Calibri"/>
                <a:cs typeface="Calibri"/>
              </a:rPr>
              <a:t>ACT: </a:t>
            </a:r>
            <a:r>
              <a:rPr sz="2400" dirty="0">
                <a:latin typeface="Calibri"/>
                <a:cs typeface="Calibri"/>
              </a:rPr>
              <a:t>Actions </a:t>
            </a:r>
            <a:r>
              <a:rPr sz="2400" spc="-5" dirty="0">
                <a:latin typeface="Calibri"/>
                <a:cs typeface="Calibri"/>
              </a:rPr>
              <a:t>{one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CD </a:t>
            </a:r>
            <a:r>
              <a:rPr sz="2400" spc="-10" dirty="0">
                <a:latin typeface="Calibri"/>
                <a:cs typeface="Calibri"/>
              </a:rPr>
              <a:t>primitives representing </a:t>
            </a:r>
            <a:r>
              <a:rPr sz="2400" spc="-5" dirty="0">
                <a:latin typeface="Calibri"/>
                <a:cs typeface="Calibri"/>
              </a:rPr>
              <a:t>verb}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PP: </a:t>
            </a:r>
            <a:r>
              <a:rPr sz="2400" spc="-5" dirty="0">
                <a:latin typeface="Calibri"/>
                <a:cs typeface="Calibri"/>
              </a:rPr>
              <a:t>Objects {pictures </a:t>
            </a:r>
            <a:r>
              <a:rPr sz="2400" spc="-15" dirty="0">
                <a:latin typeface="Calibri"/>
                <a:cs typeface="Calibri"/>
              </a:rPr>
              <a:t>producers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noun/pronoun}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AA: </a:t>
            </a:r>
            <a:r>
              <a:rPr sz="2400" spc="-5" dirty="0">
                <a:latin typeface="Calibri"/>
                <a:cs typeface="Calibri"/>
              </a:rPr>
              <a:t>Modifiers of </a:t>
            </a:r>
            <a:r>
              <a:rPr sz="2400" dirty="0">
                <a:latin typeface="Calibri"/>
                <a:cs typeface="Calibri"/>
              </a:rPr>
              <a:t>actions {action </a:t>
            </a:r>
            <a:r>
              <a:rPr sz="2400" spc="-10" dirty="0">
                <a:latin typeface="Calibri"/>
                <a:cs typeface="Calibri"/>
              </a:rPr>
              <a:t>aiders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adverb}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60" dirty="0">
                <a:solidFill>
                  <a:srgbClr val="6F2F9F"/>
                </a:solidFill>
                <a:latin typeface="Calibri"/>
                <a:cs typeface="Calibri"/>
              </a:rPr>
              <a:t>PA: </a:t>
            </a:r>
            <a:r>
              <a:rPr sz="2400" spc="-5" dirty="0">
                <a:latin typeface="Calibri"/>
                <a:cs typeface="Calibri"/>
              </a:rPr>
              <a:t>Modifiers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PPs </a:t>
            </a:r>
            <a:r>
              <a:rPr sz="2400" spc="-10" dirty="0">
                <a:latin typeface="Calibri"/>
                <a:cs typeface="Calibri"/>
              </a:rPr>
              <a:t>{picture </a:t>
            </a:r>
            <a:r>
              <a:rPr sz="2400" spc="-5" dirty="0">
                <a:latin typeface="Calibri"/>
                <a:cs typeface="Calibri"/>
              </a:rPr>
              <a:t>aiders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adjective}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64565"/>
            <a:ext cx="7995284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relationships between concepts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called  dependencies</a:t>
            </a:r>
            <a:endParaRPr sz="3200">
              <a:latin typeface="Calibri"/>
              <a:cs typeface="Calibri"/>
            </a:endParaRPr>
          </a:p>
          <a:p>
            <a:pPr marL="355600" marR="55118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main </a:t>
            </a:r>
            <a:r>
              <a:rPr sz="3200" spc="-10" dirty="0">
                <a:latin typeface="Calibri"/>
                <a:cs typeface="Calibri"/>
              </a:rPr>
              <a:t>conceptualization </a:t>
            </a:r>
            <a:r>
              <a:rPr sz="3200" dirty="0">
                <a:latin typeface="Calibri"/>
                <a:cs typeface="Calibri"/>
              </a:rPr>
              <a:t>of a clause is a  </a:t>
            </a:r>
            <a:r>
              <a:rPr sz="3200" spc="-20" dirty="0">
                <a:latin typeface="Calibri"/>
                <a:cs typeface="Calibri"/>
              </a:rPr>
              <a:t>two-way </a:t>
            </a:r>
            <a:r>
              <a:rPr sz="3200" spc="-5" dirty="0">
                <a:latin typeface="Calibri"/>
                <a:cs typeface="Calibri"/>
              </a:rPr>
              <a:t>dependency b/w </a:t>
            </a:r>
            <a:r>
              <a:rPr sz="3200" dirty="0">
                <a:latin typeface="Calibri"/>
                <a:cs typeface="Calibri"/>
              </a:rPr>
              <a:t>a PP &amp; 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</a:t>
            </a:r>
            <a:endParaRPr sz="3200">
              <a:latin typeface="Calibri"/>
              <a:cs typeface="Calibri"/>
            </a:endParaRPr>
          </a:p>
          <a:p>
            <a:pPr marL="355600" marR="67183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Actions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30" dirty="0">
                <a:latin typeface="Calibri"/>
                <a:cs typeface="Calibri"/>
              </a:rPr>
              <a:t>broken </a:t>
            </a:r>
            <a:r>
              <a:rPr sz="3200" spc="-5" dirty="0">
                <a:latin typeface="Calibri"/>
                <a:cs typeface="Calibri"/>
              </a:rPr>
              <a:t>down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spc="-5" dirty="0">
                <a:latin typeface="Calibri"/>
                <a:cs typeface="Calibri"/>
              </a:rPr>
              <a:t>sequence of  </a:t>
            </a:r>
            <a:r>
              <a:rPr sz="3200" spc="-10" dirty="0">
                <a:latin typeface="Calibri"/>
                <a:cs typeface="Calibri"/>
              </a:rPr>
              <a:t>primitive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ACTs</a:t>
            </a:r>
            <a:endParaRPr sz="3200">
              <a:latin typeface="Calibri"/>
              <a:cs typeface="Calibri"/>
            </a:endParaRPr>
          </a:p>
          <a:p>
            <a:pPr marL="355600" marR="13335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CD </a:t>
            </a:r>
            <a:r>
              <a:rPr sz="3200" spc="-15" dirty="0">
                <a:latin typeface="Calibri"/>
                <a:cs typeface="Calibri"/>
              </a:rPr>
              <a:t>representation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sentences such 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“I </a:t>
            </a:r>
            <a:r>
              <a:rPr sz="3200" spc="-15" dirty="0">
                <a:latin typeface="Calibri"/>
                <a:cs typeface="Calibri"/>
              </a:rPr>
              <a:t>took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book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65" dirty="0">
                <a:latin typeface="Calibri"/>
                <a:cs typeface="Calibri"/>
              </a:rPr>
              <a:t>man”, </a:t>
            </a:r>
            <a:r>
              <a:rPr sz="3200" spc="35" dirty="0">
                <a:latin typeface="Calibri"/>
                <a:cs typeface="Calibri"/>
              </a:rPr>
              <a:t>“The </a:t>
            </a:r>
            <a:r>
              <a:rPr sz="3200" dirty="0">
                <a:latin typeface="Calibri"/>
                <a:cs typeface="Calibri"/>
              </a:rPr>
              <a:t>man  </a:t>
            </a:r>
            <a:r>
              <a:rPr sz="3200" spc="-35" dirty="0">
                <a:latin typeface="Calibri"/>
                <a:cs typeface="Calibri"/>
              </a:rPr>
              <a:t>gave </a:t>
            </a:r>
            <a:r>
              <a:rPr sz="3200" dirty="0">
                <a:latin typeface="Calibri"/>
                <a:cs typeface="Calibri"/>
              </a:rPr>
              <a:t>me a </a:t>
            </a:r>
            <a:r>
              <a:rPr sz="3200" spc="-55" dirty="0">
                <a:latin typeface="Calibri"/>
                <a:cs typeface="Calibri"/>
              </a:rPr>
              <a:t>book”, </a:t>
            </a:r>
            <a:r>
              <a:rPr sz="3200" spc="30" dirty="0">
                <a:latin typeface="Calibri"/>
                <a:cs typeface="Calibri"/>
              </a:rPr>
              <a:t>“The </a:t>
            </a:r>
            <a:r>
              <a:rPr sz="3200" spc="-5" dirty="0">
                <a:latin typeface="Calibri"/>
                <a:cs typeface="Calibri"/>
              </a:rPr>
              <a:t>book </a:t>
            </a:r>
            <a:r>
              <a:rPr sz="3200" spc="-10" dirty="0">
                <a:latin typeface="Calibri"/>
                <a:cs typeface="Calibri"/>
              </a:rPr>
              <a:t>was given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  man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me” </a:t>
            </a:r>
            <a:r>
              <a:rPr sz="3200" spc="-10" dirty="0">
                <a:latin typeface="Calibri"/>
                <a:cs typeface="Calibri"/>
              </a:rPr>
              <a:t>having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694" y="1342390"/>
            <a:ext cx="172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4534" y="1342390"/>
            <a:ext cx="172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989" y="1342390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2064" y="1342390"/>
            <a:ext cx="501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1677365"/>
            <a:ext cx="95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903" y="1677365"/>
            <a:ext cx="922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8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5286" y="1677365"/>
            <a:ext cx="593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2328" y="2013330"/>
            <a:ext cx="1247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man(from)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348611"/>
            <a:ext cx="506539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Here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o –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object </a:t>
            </a:r>
            <a:r>
              <a:rPr sz="2200" spc="-10" dirty="0">
                <a:latin typeface="Calibri"/>
                <a:cs typeface="Calibri"/>
              </a:rPr>
              <a:t>case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relation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r –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recipient case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relation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ts val="263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d 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destination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ts val="335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Few </a:t>
            </a:r>
            <a:r>
              <a:rPr sz="2800" spc="-10" dirty="0">
                <a:latin typeface="Calibri"/>
                <a:cs typeface="Calibri"/>
              </a:rPr>
              <a:t>other conceptual tenses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P- </a:t>
            </a:r>
            <a:r>
              <a:rPr sz="2200" spc="-10" dirty="0">
                <a:latin typeface="Calibri"/>
                <a:cs typeface="Calibri"/>
              </a:rPr>
              <a:t>past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F-future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T-transaction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  <a:tab pos="1236345" algn="l"/>
              </a:tabLst>
            </a:pPr>
            <a:r>
              <a:rPr sz="2200" spc="-5" dirty="0">
                <a:latin typeface="Calibri"/>
                <a:cs typeface="Calibri"/>
              </a:rPr>
              <a:t>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	</a:t>
            </a:r>
            <a:r>
              <a:rPr sz="2200" spc="-15" dirty="0">
                <a:latin typeface="Calibri"/>
                <a:cs typeface="Calibri"/>
              </a:rPr>
              <a:t>start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transaction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Tf – </a:t>
            </a:r>
            <a:r>
              <a:rPr sz="2200" spc="-10" dirty="0">
                <a:latin typeface="Calibri"/>
                <a:cs typeface="Calibri"/>
              </a:rPr>
              <a:t>finish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transaction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K –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continuing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C -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conditional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7027" y="1770888"/>
            <a:ext cx="925068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761" y="1848611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1500" y="76200"/>
                </a:lnTo>
                <a:lnTo>
                  <a:pt x="514350" y="76200"/>
                </a:lnTo>
                <a:lnTo>
                  <a:pt x="514350" y="38100"/>
                </a:lnTo>
                <a:lnTo>
                  <a:pt x="571500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1500" y="38100"/>
                </a:moveTo>
                <a:lnTo>
                  <a:pt x="514350" y="38100"/>
                </a:lnTo>
                <a:lnTo>
                  <a:pt x="514350" y="76200"/>
                </a:lnTo>
                <a:lnTo>
                  <a:pt x="571500" y="76200"/>
                </a:lnTo>
                <a:lnTo>
                  <a:pt x="609600" y="57150"/>
                </a:lnTo>
                <a:lnTo>
                  <a:pt x="5715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3819" y="1842995"/>
            <a:ext cx="358777" cy="171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3561" y="18486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34257" y="1438683"/>
            <a:ext cx="105809" cy="981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7161" y="14485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0" y="1295400"/>
            <a:ext cx="1039368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780" y="1393825"/>
            <a:ext cx="838835" cy="114300"/>
          </a:xfrm>
          <a:custGeom>
            <a:avLst/>
            <a:gdLst/>
            <a:ahLst/>
            <a:cxnLst/>
            <a:rect l="l" t="t" r="r" b="b"/>
            <a:pathLst>
              <a:path w="838835" h="114300">
                <a:moveTo>
                  <a:pt x="802689" y="37719"/>
                </a:moveTo>
                <a:lnTo>
                  <a:pt x="742950" y="37719"/>
                </a:lnTo>
                <a:lnTo>
                  <a:pt x="743712" y="75819"/>
                </a:lnTo>
                <a:lnTo>
                  <a:pt x="724747" y="76220"/>
                </a:lnTo>
                <a:lnTo>
                  <a:pt x="725551" y="114300"/>
                </a:lnTo>
                <a:lnTo>
                  <a:pt x="838581" y="54737"/>
                </a:lnTo>
                <a:lnTo>
                  <a:pt x="802689" y="37719"/>
                </a:lnTo>
                <a:close/>
              </a:path>
              <a:path w="838835" h="114300">
                <a:moveTo>
                  <a:pt x="723942" y="38121"/>
                </a:moveTo>
                <a:lnTo>
                  <a:pt x="0" y="53466"/>
                </a:lnTo>
                <a:lnTo>
                  <a:pt x="762" y="91566"/>
                </a:lnTo>
                <a:lnTo>
                  <a:pt x="724747" y="76220"/>
                </a:lnTo>
                <a:lnTo>
                  <a:pt x="723942" y="38121"/>
                </a:lnTo>
                <a:close/>
              </a:path>
              <a:path w="838835" h="114300">
                <a:moveTo>
                  <a:pt x="742950" y="37719"/>
                </a:moveTo>
                <a:lnTo>
                  <a:pt x="723942" y="38121"/>
                </a:lnTo>
                <a:lnTo>
                  <a:pt x="724747" y="76220"/>
                </a:lnTo>
                <a:lnTo>
                  <a:pt x="743712" y="75819"/>
                </a:lnTo>
                <a:lnTo>
                  <a:pt x="742950" y="37719"/>
                </a:lnTo>
                <a:close/>
              </a:path>
              <a:path w="838835" h="114300">
                <a:moveTo>
                  <a:pt x="723138" y="0"/>
                </a:moveTo>
                <a:lnTo>
                  <a:pt x="723942" y="38121"/>
                </a:lnTo>
                <a:lnTo>
                  <a:pt x="742950" y="37719"/>
                </a:lnTo>
                <a:lnTo>
                  <a:pt x="802689" y="37719"/>
                </a:lnTo>
                <a:lnTo>
                  <a:pt x="723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228" y="1770888"/>
            <a:ext cx="1039368" cy="315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8961" y="1847088"/>
            <a:ext cx="838835" cy="114300"/>
          </a:xfrm>
          <a:custGeom>
            <a:avLst/>
            <a:gdLst/>
            <a:ahLst/>
            <a:cxnLst/>
            <a:rect l="l" t="t" r="r" b="b"/>
            <a:pathLst>
              <a:path w="838835" h="114300">
                <a:moveTo>
                  <a:pt x="113664" y="0"/>
                </a:moveTo>
                <a:lnTo>
                  <a:pt x="0" y="58420"/>
                </a:lnTo>
                <a:lnTo>
                  <a:pt x="114935" y="114300"/>
                </a:lnTo>
                <a:lnTo>
                  <a:pt x="114514" y="76453"/>
                </a:lnTo>
                <a:lnTo>
                  <a:pt x="95503" y="76453"/>
                </a:lnTo>
                <a:lnTo>
                  <a:pt x="94996" y="38353"/>
                </a:lnTo>
                <a:lnTo>
                  <a:pt x="114088" y="38151"/>
                </a:lnTo>
                <a:lnTo>
                  <a:pt x="113664" y="0"/>
                </a:lnTo>
                <a:close/>
              </a:path>
              <a:path w="838835" h="114300">
                <a:moveTo>
                  <a:pt x="114088" y="38151"/>
                </a:moveTo>
                <a:lnTo>
                  <a:pt x="94996" y="38353"/>
                </a:lnTo>
                <a:lnTo>
                  <a:pt x="95503" y="76453"/>
                </a:lnTo>
                <a:lnTo>
                  <a:pt x="114512" y="76252"/>
                </a:lnTo>
                <a:lnTo>
                  <a:pt x="114088" y="38151"/>
                </a:lnTo>
                <a:close/>
              </a:path>
              <a:path w="838835" h="114300">
                <a:moveTo>
                  <a:pt x="114512" y="76252"/>
                </a:moveTo>
                <a:lnTo>
                  <a:pt x="95503" y="76453"/>
                </a:lnTo>
                <a:lnTo>
                  <a:pt x="114514" y="76453"/>
                </a:lnTo>
                <a:lnTo>
                  <a:pt x="114512" y="76252"/>
                </a:lnTo>
                <a:close/>
              </a:path>
              <a:path w="838835" h="114300">
                <a:moveTo>
                  <a:pt x="837946" y="30479"/>
                </a:moveTo>
                <a:lnTo>
                  <a:pt x="114088" y="38151"/>
                </a:lnTo>
                <a:lnTo>
                  <a:pt x="114512" y="76252"/>
                </a:lnTo>
                <a:lnTo>
                  <a:pt x="838453" y="68579"/>
                </a:lnTo>
                <a:lnTo>
                  <a:pt x="83794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25" name="object 18"/>
          <p:cNvSpPr/>
          <p:nvPr/>
        </p:nvSpPr>
        <p:spPr>
          <a:xfrm rot="10540527">
            <a:off x="5489515" y="2241263"/>
            <a:ext cx="838835" cy="114300"/>
          </a:xfrm>
          <a:custGeom>
            <a:avLst/>
            <a:gdLst/>
            <a:ahLst/>
            <a:cxnLst/>
            <a:rect l="l" t="t" r="r" b="b"/>
            <a:pathLst>
              <a:path w="838835" h="114300">
                <a:moveTo>
                  <a:pt x="802689" y="37719"/>
                </a:moveTo>
                <a:lnTo>
                  <a:pt x="742950" y="37719"/>
                </a:lnTo>
                <a:lnTo>
                  <a:pt x="743712" y="75819"/>
                </a:lnTo>
                <a:lnTo>
                  <a:pt x="724747" y="76220"/>
                </a:lnTo>
                <a:lnTo>
                  <a:pt x="725551" y="114300"/>
                </a:lnTo>
                <a:lnTo>
                  <a:pt x="838581" y="54737"/>
                </a:lnTo>
                <a:lnTo>
                  <a:pt x="802689" y="37719"/>
                </a:lnTo>
                <a:close/>
              </a:path>
              <a:path w="838835" h="114300">
                <a:moveTo>
                  <a:pt x="723942" y="38121"/>
                </a:moveTo>
                <a:lnTo>
                  <a:pt x="0" y="53466"/>
                </a:lnTo>
                <a:lnTo>
                  <a:pt x="762" y="91566"/>
                </a:lnTo>
                <a:lnTo>
                  <a:pt x="724747" y="76220"/>
                </a:lnTo>
                <a:lnTo>
                  <a:pt x="723942" y="38121"/>
                </a:lnTo>
                <a:close/>
              </a:path>
              <a:path w="838835" h="114300">
                <a:moveTo>
                  <a:pt x="742950" y="37719"/>
                </a:moveTo>
                <a:lnTo>
                  <a:pt x="723942" y="38121"/>
                </a:lnTo>
                <a:lnTo>
                  <a:pt x="724747" y="76220"/>
                </a:lnTo>
                <a:lnTo>
                  <a:pt x="743712" y="75819"/>
                </a:lnTo>
                <a:lnTo>
                  <a:pt x="742950" y="37719"/>
                </a:lnTo>
                <a:close/>
              </a:path>
              <a:path w="838835" h="114300">
                <a:moveTo>
                  <a:pt x="723138" y="0"/>
                </a:moveTo>
                <a:lnTo>
                  <a:pt x="723942" y="38121"/>
                </a:lnTo>
                <a:lnTo>
                  <a:pt x="742950" y="37719"/>
                </a:lnTo>
                <a:lnTo>
                  <a:pt x="802689" y="37719"/>
                </a:lnTo>
                <a:lnTo>
                  <a:pt x="723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9464" marR="5080" indent="-20548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5.3. </a:t>
            </a:r>
            <a:r>
              <a:rPr spc="-10" dirty="0"/>
              <a:t>Rules </a:t>
            </a:r>
            <a:r>
              <a:rPr spc="-25" dirty="0"/>
              <a:t>for </a:t>
            </a:r>
            <a:r>
              <a:rPr spc="-15" dirty="0"/>
              <a:t>Conceptualization  </a:t>
            </a:r>
            <a:r>
              <a:rPr spc="-10" dirty="0"/>
              <a:t>Blocks </a:t>
            </a:r>
            <a:r>
              <a:rPr spc="-5" dirty="0"/>
              <a:t>in</a:t>
            </a:r>
            <a:r>
              <a:rPr dirty="0"/>
              <a:t> </a:t>
            </a:r>
            <a:r>
              <a:rPr spc="-10" dirty="0"/>
              <a:t>CD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839709" cy="344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352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dependencies </a:t>
            </a:r>
            <a:r>
              <a:rPr sz="3200" dirty="0">
                <a:latin typeface="Calibri"/>
                <a:cs typeface="Calibri"/>
              </a:rPr>
              <a:t>among </a:t>
            </a:r>
            <a:r>
              <a:rPr sz="3200" spc="-10" dirty="0">
                <a:latin typeface="Calibri"/>
                <a:cs typeface="Calibri"/>
              </a:rPr>
              <a:t>conceptualisation  correspond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semantic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</a:t>
            </a:r>
            <a:endParaRPr sz="3200">
              <a:latin typeface="Calibri"/>
              <a:cs typeface="Calibri"/>
            </a:endParaRPr>
          </a:p>
          <a:p>
            <a:pPr marL="355600" marR="581025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Following </a:t>
            </a:r>
            <a:r>
              <a:rPr sz="3200" dirty="0">
                <a:latin typeface="Calibri"/>
                <a:cs typeface="Calibri"/>
              </a:rPr>
              <a:t>is the </a:t>
            </a:r>
            <a:r>
              <a:rPr sz="3200" spc="-15" dirty="0">
                <a:latin typeface="Calibri"/>
                <a:cs typeface="Calibri"/>
              </a:rPr>
              <a:t>list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most important  structures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rules: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Rule1: </a:t>
            </a:r>
            <a:r>
              <a:rPr sz="2800" spc="-15" dirty="0">
                <a:latin typeface="Calibri"/>
                <a:cs typeface="Calibri"/>
              </a:rPr>
              <a:t>relation </a:t>
            </a:r>
            <a:r>
              <a:rPr sz="2800" spc="-10" dirty="0">
                <a:latin typeface="Calibri"/>
                <a:cs typeface="Calibri"/>
              </a:rPr>
              <a:t>b/w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actor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event </a:t>
            </a:r>
            <a:r>
              <a:rPr sz="2800" spc="-5" dirty="0">
                <a:latin typeface="Calibri"/>
                <a:cs typeface="Calibri"/>
              </a:rPr>
              <a:t>caused </a:t>
            </a:r>
            <a:r>
              <a:rPr sz="2800" spc="-15" dirty="0">
                <a:latin typeface="Calibri"/>
                <a:cs typeface="Calibri"/>
              </a:rPr>
              <a:t>by  </a:t>
            </a:r>
            <a:r>
              <a:rPr sz="2800" spc="-10" dirty="0">
                <a:latin typeface="Calibri"/>
                <a:cs typeface="Calibri"/>
              </a:rPr>
              <a:t>him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two-way </a:t>
            </a:r>
            <a:r>
              <a:rPr sz="2800" spc="-25" dirty="0">
                <a:latin typeface="Calibri"/>
                <a:cs typeface="Calibri"/>
              </a:rPr>
              <a:t>dependency, </a:t>
            </a:r>
            <a:r>
              <a:rPr sz="2800" spc="-5" dirty="0">
                <a:latin typeface="Calibri"/>
                <a:cs typeface="Calibri"/>
              </a:rPr>
              <a:t>as neither  </a:t>
            </a:r>
            <a:r>
              <a:rPr sz="2800" spc="-10" dirty="0">
                <a:latin typeface="Calibri"/>
                <a:cs typeface="Calibri"/>
              </a:rPr>
              <a:t>actor not </a:t>
            </a:r>
            <a:r>
              <a:rPr sz="2800" spc="-20" dirty="0">
                <a:latin typeface="Calibri"/>
                <a:cs typeface="Calibri"/>
              </a:rPr>
              <a:t>event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considered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57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1586" y="374650"/>
          <a:ext cx="8229600" cy="202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4648200"/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08279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PTRANS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cried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EXPEL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5940" y="3209925"/>
            <a:ext cx="73037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Rule </a:t>
            </a:r>
            <a:r>
              <a:rPr sz="1800" dirty="0">
                <a:latin typeface="Calibri"/>
                <a:cs typeface="Calibri"/>
              </a:rPr>
              <a:t>2: </a:t>
            </a:r>
            <a:r>
              <a:rPr sz="1800" spc="-5" dirty="0">
                <a:latin typeface="Calibri"/>
                <a:cs typeface="Calibri"/>
              </a:rPr>
              <a:t>Rule </a:t>
            </a:r>
            <a:r>
              <a:rPr sz="1800" spc="-10" dirty="0">
                <a:latin typeface="Calibri"/>
                <a:cs typeface="Calibri"/>
              </a:rPr>
              <a:t>representing relation </a:t>
            </a:r>
            <a:r>
              <a:rPr sz="1800" spc="-5" dirty="0">
                <a:latin typeface="Calibri"/>
                <a:cs typeface="Calibri"/>
              </a:rPr>
              <a:t>b/w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ACT </a:t>
            </a:r>
            <a:r>
              <a:rPr sz="1800" dirty="0">
                <a:latin typeface="Calibri"/>
                <a:cs typeface="Calibri"/>
              </a:rPr>
              <a:t>and the PP </a:t>
            </a:r>
            <a:r>
              <a:rPr sz="1800" spc="-5" dirty="0">
                <a:latin typeface="Calibri"/>
                <a:cs typeface="Calibri"/>
              </a:rPr>
              <a:t>(object)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ACT </a:t>
            </a:r>
            <a:r>
              <a:rPr sz="1800" dirty="0">
                <a:latin typeface="Calibri"/>
                <a:cs typeface="Calibri"/>
              </a:rPr>
              <a:t>is  </a:t>
            </a:r>
            <a:r>
              <a:rPr sz="1800" spc="-5" dirty="0">
                <a:latin typeface="Calibri"/>
                <a:cs typeface="Calibri"/>
              </a:rPr>
              <a:t>shown 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direction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arrow </a:t>
            </a:r>
            <a:r>
              <a:rPr sz="1800" spc="-15" dirty="0">
                <a:latin typeface="Calibri"/>
                <a:cs typeface="Calibri"/>
              </a:rPr>
              <a:t>toward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0" dirty="0">
                <a:latin typeface="Calibri"/>
                <a:cs typeface="Calibri"/>
              </a:rPr>
              <a:t>ACT, </a:t>
            </a:r>
            <a:r>
              <a:rPr sz="1800" spc="-5" dirty="0">
                <a:latin typeface="Calibri"/>
                <a:cs typeface="Calibri"/>
              </a:rPr>
              <a:t>since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context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specific ACT determines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meaning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4377690"/>
          <a:ext cx="8001000" cy="1559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8989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2: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9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gave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book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PTRANS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kicked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MOVE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444" y="408254"/>
            <a:ext cx="7165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Rule 3: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rule </a:t>
            </a:r>
            <a:r>
              <a:rPr sz="2400" spc="-15" dirty="0">
                <a:latin typeface="Calibri"/>
                <a:cs typeface="Calibri"/>
              </a:rPr>
              <a:t>shows </a:t>
            </a:r>
            <a:r>
              <a:rPr sz="2400" spc="-10" dirty="0">
                <a:latin typeface="Calibri"/>
                <a:cs typeface="Calibri"/>
              </a:rPr>
              <a:t>relation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spc="-25" dirty="0">
                <a:latin typeface="Calibri"/>
                <a:cs typeface="Calibri"/>
              </a:rPr>
              <a:t>ways </a:t>
            </a:r>
            <a:r>
              <a:rPr sz="2400" spc="-5" dirty="0">
                <a:latin typeface="Calibri"/>
                <a:cs typeface="Calibri"/>
              </a:rPr>
              <a:t>b/w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PPs,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one belong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0" dirty="0">
                <a:latin typeface="Calibri"/>
                <a:cs typeface="Calibri"/>
              </a:rPr>
              <a:t>defined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701288"/>
            <a:ext cx="7608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Rule 4: It </a:t>
            </a:r>
            <a:r>
              <a:rPr sz="2400" spc="-15" dirty="0">
                <a:latin typeface="Calibri"/>
                <a:cs typeface="Calibri"/>
              </a:rPr>
              <a:t>shows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relation </a:t>
            </a:r>
            <a:r>
              <a:rPr sz="2400" spc="-5" dirty="0">
                <a:latin typeface="Calibri"/>
                <a:cs typeface="Calibri"/>
              </a:rPr>
              <a:t>b/w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15" dirty="0">
                <a:latin typeface="Calibri"/>
                <a:cs typeface="Calibri"/>
              </a:rPr>
              <a:t>PPs,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PP  </a:t>
            </a: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dirty="0">
                <a:latin typeface="Calibri"/>
                <a:cs typeface="Calibri"/>
              </a:rPr>
              <a:t>kind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abou the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7865" y="6477914"/>
            <a:ext cx="8077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T.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K. Rao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9367" y="6477914"/>
            <a:ext cx="2863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VVIT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6650" y="1558289"/>
          <a:ext cx="7162800" cy="1788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3581400"/>
              </a:tblGrid>
              <a:tr h="4470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7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61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is 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teacher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teacher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12850" y="4565650"/>
          <a:ext cx="7163434" cy="2021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619760"/>
                <a:gridCol w="784225"/>
                <a:gridCol w="2178049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061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John’s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poss-by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is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444" y="361315"/>
            <a:ext cx="73812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Rule 5: It </a:t>
            </a:r>
            <a:r>
              <a:rPr sz="2800" spc="-15" dirty="0">
                <a:latin typeface="Calibri"/>
                <a:cs typeface="Calibri"/>
              </a:rPr>
              <a:t>shows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relation </a:t>
            </a:r>
            <a:r>
              <a:rPr sz="2800" spc="-10" dirty="0">
                <a:latin typeface="Calibri"/>
                <a:cs typeface="Calibri"/>
              </a:rPr>
              <a:t>b/w </a:t>
            </a:r>
            <a:r>
              <a:rPr sz="2800" spc="-5" dirty="0">
                <a:latin typeface="Calibri"/>
                <a:cs typeface="Calibri"/>
              </a:rPr>
              <a:t>a PP and a </a:t>
            </a:r>
            <a:r>
              <a:rPr sz="2800" spc="-110" dirty="0">
                <a:latin typeface="Calibri"/>
                <a:cs typeface="Calibri"/>
              </a:rPr>
              <a:t>PA </a:t>
            </a:r>
            <a:r>
              <a:rPr sz="2800" spc="-10" dirty="0">
                <a:latin typeface="Calibri"/>
                <a:cs typeface="Calibri"/>
              </a:rPr>
              <a:t>that 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asserted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describe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861053"/>
            <a:ext cx="69996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Rule 6: It </a:t>
            </a:r>
            <a:r>
              <a:rPr sz="2800" spc="-15" dirty="0">
                <a:latin typeface="Calibri"/>
                <a:cs typeface="Calibri"/>
              </a:rPr>
              <a:t>shows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relation </a:t>
            </a:r>
            <a:r>
              <a:rPr sz="2800" spc="-10" dirty="0">
                <a:latin typeface="Calibri"/>
                <a:cs typeface="Calibri"/>
              </a:rPr>
              <a:t>b/w </a:t>
            </a:r>
            <a:r>
              <a:rPr sz="2800" spc="-5" dirty="0">
                <a:latin typeface="Calibri"/>
                <a:cs typeface="Calibri"/>
              </a:rPr>
              <a:t>a PP and an  </a:t>
            </a:r>
            <a:r>
              <a:rPr sz="2800" spc="-15" dirty="0">
                <a:latin typeface="Calibri"/>
                <a:cs typeface="Calibri"/>
              </a:rPr>
              <a:t>attribute </a:t>
            </a:r>
            <a:r>
              <a:rPr sz="2800" spc="-10" dirty="0">
                <a:latin typeface="Calibri"/>
                <a:cs typeface="Calibri"/>
              </a:rPr>
              <a:t>that already has been prediction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7865" y="6477914"/>
            <a:ext cx="725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T.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K.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Rao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8596" y="6477914"/>
            <a:ext cx="367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10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VVIT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6650" y="1390650"/>
          <a:ext cx="716280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3581400"/>
              </a:tblGrid>
              <a:tr h="37465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4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614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weight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(&gt;50)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is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poor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income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(&lt;200)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36650" y="4870450"/>
          <a:ext cx="7239000" cy="1818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/>
                <a:gridCol w="3619500"/>
              </a:tblGrid>
              <a:tr h="45453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4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45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736600" algn="l"/>
                          <a:tab pos="111760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	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smart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45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Charming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charming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144" y="515238"/>
            <a:ext cx="6062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1.1 Relational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knowledge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956" y="1531061"/>
            <a:ext cx="848614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911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comprises objects </a:t>
            </a:r>
            <a:r>
              <a:rPr sz="3200" spc="-10" dirty="0">
                <a:latin typeface="Calibri"/>
                <a:cs typeface="Calibri"/>
              </a:rPr>
              <a:t>consisting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attributes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associated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</a:t>
            </a:r>
            <a:endParaRPr sz="3200">
              <a:latin typeface="Calibri"/>
              <a:cs typeface="Calibri"/>
            </a:endParaRPr>
          </a:p>
          <a:p>
            <a:pPr marL="355600" marR="3302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Simplest </a:t>
            </a:r>
            <a:r>
              <a:rPr sz="3200" spc="-30" dirty="0">
                <a:latin typeface="Calibri"/>
                <a:cs typeface="Calibri"/>
              </a:rPr>
              <a:t>way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storing facts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relational  </a:t>
            </a:r>
            <a:r>
              <a:rPr sz="3200" spc="-5" dirty="0">
                <a:latin typeface="Calibri"/>
                <a:cs typeface="Calibri"/>
              </a:rPr>
              <a:t>method</a:t>
            </a:r>
            <a:endParaRPr sz="3200">
              <a:latin typeface="Calibri"/>
              <a:cs typeface="Calibri"/>
            </a:endParaRPr>
          </a:p>
          <a:p>
            <a:pPr marL="355600" marR="59309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table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values using  </a:t>
            </a:r>
            <a:r>
              <a:rPr sz="3200" spc="-25" dirty="0">
                <a:latin typeface="Calibri"/>
                <a:cs typeface="Calibri"/>
              </a:rPr>
              <a:t>rows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Columns </a:t>
            </a:r>
            <a:r>
              <a:rPr sz="3200" spc="-15" dirty="0">
                <a:latin typeface="Calibri"/>
                <a:cs typeface="Calibri"/>
              </a:rPr>
              <a:t>are attributes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20" dirty="0">
                <a:latin typeface="Calibri"/>
                <a:cs typeface="Calibri"/>
              </a:rPr>
              <a:t>rows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corresponding  </a:t>
            </a:r>
            <a:r>
              <a:rPr sz="3200" spc="-5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15213"/>
            <a:ext cx="72307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Rule 7: it </a:t>
            </a:r>
            <a:r>
              <a:rPr sz="2800" spc="-15" dirty="0">
                <a:latin typeface="Calibri"/>
                <a:cs typeface="Calibri"/>
              </a:rPr>
              <a:t>shows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relation </a:t>
            </a:r>
            <a:r>
              <a:rPr sz="2800" spc="-10" dirty="0">
                <a:latin typeface="Calibri"/>
                <a:cs typeface="Calibri"/>
              </a:rPr>
              <a:t>b/w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ACT </a:t>
            </a:r>
            <a:r>
              <a:rPr sz="2800" spc="-5" dirty="0">
                <a:latin typeface="Calibri"/>
                <a:cs typeface="Calibri"/>
              </a:rPr>
              <a:t>and its 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5" dirty="0">
                <a:latin typeface="Calibri"/>
                <a:cs typeface="Calibri"/>
              </a:rPr>
              <a:t>source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destination locations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397000"/>
            <a:ext cx="3962400" cy="1285875"/>
          </a:xfrm>
          <a:custGeom>
            <a:avLst/>
            <a:gdLst/>
            <a:ahLst/>
            <a:cxnLst/>
            <a:rect l="l" t="t" r="r" b="b"/>
            <a:pathLst>
              <a:path w="3962400" h="1285875">
                <a:moveTo>
                  <a:pt x="0" y="1285875"/>
                </a:moveTo>
                <a:lnTo>
                  <a:pt x="3962400" y="1285875"/>
                </a:lnTo>
                <a:lnTo>
                  <a:pt x="3962400" y="0"/>
                </a:lnTo>
                <a:lnTo>
                  <a:pt x="0" y="0"/>
                </a:lnTo>
                <a:lnTo>
                  <a:pt x="0" y="12858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3083941"/>
            <a:ext cx="3962400" cy="914400"/>
          </a:xfrm>
          <a:custGeom>
            <a:avLst/>
            <a:gdLst/>
            <a:ahLst/>
            <a:cxnLst/>
            <a:rect l="l" t="t" r="r" b="b"/>
            <a:pathLst>
              <a:path w="3962400" h="914400">
                <a:moveTo>
                  <a:pt x="0" y="914399"/>
                </a:moveTo>
                <a:lnTo>
                  <a:pt x="3962400" y="914399"/>
                </a:lnTo>
                <a:lnTo>
                  <a:pt x="39624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3998340"/>
            <a:ext cx="3962400" cy="1188720"/>
          </a:xfrm>
          <a:custGeom>
            <a:avLst/>
            <a:gdLst/>
            <a:ahLst/>
            <a:cxnLst/>
            <a:rect l="l" t="t" r="r" b="b"/>
            <a:pathLst>
              <a:path w="3962400" h="1188720">
                <a:moveTo>
                  <a:pt x="0" y="1188719"/>
                </a:moveTo>
                <a:lnTo>
                  <a:pt x="3962400" y="1188719"/>
                </a:lnTo>
                <a:lnTo>
                  <a:pt x="3962400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1850" y="1390650"/>
          <a:ext cx="7924164" cy="379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/>
                <a:gridCol w="1751329"/>
                <a:gridCol w="454025"/>
                <a:gridCol w="1756410"/>
              </a:tblGrid>
              <a:tr h="1285875">
                <a:tc>
                  <a:txBody>
                    <a:bodyPr/>
                    <a:lstStyle/>
                    <a:p>
                      <a:pPr marL="1454150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2034539" algn="l"/>
                        </a:tabLst>
                      </a:pPr>
                      <a:r>
                        <a:rPr sz="24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(destination)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7: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0300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(source)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1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966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went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school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PTRANS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School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travelled from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Delhi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Bombay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train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15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PTRANS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35685" marR="274955">
                        <a:lnSpc>
                          <a:spcPts val="216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  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144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Bombay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76627" y="1694688"/>
            <a:ext cx="505968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361" y="17724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7439" y="1581911"/>
            <a:ext cx="123443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9161" y="16009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5727" y="1466088"/>
            <a:ext cx="582168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9161" y="15438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0028" y="3371088"/>
            <a:ext cx="505968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7761" y="34488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299" y="0"/>
                </a:moveTo>
                <a:lnTo>
                  <a:pt x="0" y="57150"/>
                </a:lnTo>
                <a:lnTo>
                  <a:pt x="114299" y="114300"/>
                </a:lnTo>
                <a:lnTo>
                  <a:pt x="114299" y="76200"/>
                </a:lnTo>
                <a:lnTo>
                  <a:pt x="95249" y="76200"/>
                </a:lnTo>
                <a:lnTo>
                  <a:pt x="95249" y="38100"/>
                </a:lnTo>
                <a:lnTo>
                  <a:pt x="114299" y="38100"/>
                </a:lnTo>
                <a:lnTo>
                  <a:pt x="114299" y="0"/>
                </a:lnTo>
                <a:close/>
              </a:path>
              <a:path w="304800" h="114300">
                <a:moveTo>
                  <a:pt x="114299" y="38100"/>
                </a:moveTo>
                <a:lnTo>
                  <a:pt x="95249" y="38100"/>
                </a:lnTo>
                <a:lnTo>
                  <a:pt x="95249" y="76200"/>
                </a:lnTo>
                <a:lnTo>
                  <a:pt x="114299" y="76200"/>
                </a:lnTo>
                <a:lnTo>
                  <a:pt x="114299" y="38100"/>
                </a:lnTo>
                <a:close/>
              </a:path>
              <a:path w="304800" h="114300">
                <a:moveTo>
                  <a:pt x="304799" y="38100"/>
                </a:moveTo>
                <a:lnTo>
                  <a:pt x="114299" y="38100"/>
                </a:lnTo>
                <a:lnTo>
                  <a:pt x="114299" y="76200"/>
                </a:lnTo>
                <a:lnTo>
                  <a:pt x="304799" y="76200"/>
                </a:lnTo>
                <a:lnTo>
                  <a:pt x="3047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0840" y="3258311"/>
            <a:ext cx="123444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2561" y="32773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39128" y="3142488"/>
            <a:ext cx="582168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2561" y="32202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96228" y="4361688"/>
            <a:ext cx="505968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3961" y="44394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7040" y="4248911"/>
            <a:ext cx="123444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761" y="42679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5328" y="4133088"/>
            <a:ext cx="582168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8761" y="42108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2828" y="4514088"/>
            <a:ext cx="315467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3411" y="4648961"/>
            <a:ext cx="1143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60</a:t>
            </a:fld>
            <a:endParaRPr dirty="0"/>
          </a:p>
        </p:txBody>
      </p:sp>
      <p:sp>
        <p:nvSpPr>
          <p:cNvPr id="35" name="object 14"/>
          <p:cNvSpPr/>
          <p:nvPr/>
        </p:nvSpPr>
        <p:spPr>
          <a:xfrm rot="10800000">
            <a:off x="2443110" y="2075928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4"/>
          <p:cNvSpPr/>
          <p:nvPr/>
        </p:nvSpPr>
        <p:spPr>
          <a:xfrm rot="10800000">
            <a:off x="6781800" y="3733800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 rot="10800000">
            <a:off x="6858000" y="4724400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91413"/>
            <a:ext cx="68129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Rule 8: it </a:t>
            </a:r>
            <a:r>
              <a:rPr sz="2800" spc="-15" dirty="0">
                <a:latin typeface="Calibri"/>
                <a:cs typeface="Calibri"/>
              </a:rPr>
              <a:t>shows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relation </a:t>
            </a:r>
            <a:r>
              <a:rPr sz="2800" spc="-10" dirty="0">
                <a:latin typeface="Calibri"/>
                <a:cs typeface="Calibri"/>
              </a:rPr>
              <a:t>b/w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ACT </a:t>
            </a:r>
            <a:r>
              <a:rPr sz="2800" spc="-5" dirty="0">
                <a:latin typeface="Calibri"/>
                <a:cs typeface="Calibri"/>
              </a:rPr>
              <a:t>and its  </a:t>
            </a:r>
            <a:r>
              <a:rPr sz="2800" spc="-15" dirty="0">
                <a:latin typeface="Calibri"/>
                <a:cs typeface="Calibri"/>
              </a:rPr>
              <a:t>source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5" dirty="0">
                <a:latin typeface="Calibri"/>
                <a:cs typeface="Calibri"/>
              </a:rPr>
              <a:t>recipient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397000"/>
            <a:ext cx="3886200" cy="1285875"/>
          </a:xfrm>
          <a:custGeom>
            <a:avLst/>
            <a:gdLst/>
            <a:ahLst/>
            <a:cxnLst/>
            <a:rect l="l" t="t" r="r" b="b"/>
            <a:pathLst>
              <a:path w="3886200" h="1285875">
                <a:moveTo>
                  <a:pt x="0" y="1285875"/>
                </a:moveTo>
                <a:lnTo>
                  <a:pt x="3886200" y="1285875"/>
                </a:lnTo>
                <a:lnTo>
                  <a:pt x="3886200" y="0"/>
                </a:lnTo>
                <a:lnTo>
                  <a:pt x="0" y="0"/>
                </a:lnTo>
                <a:lnTo>
                  <a:pt x="0" y="12858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3083941"/>
            <a:ext cx="3886200" cy="914400"/>
          </a:xfrm>
          <a:custGeom>
            <a:avLst/>
            <a:gdLst/>
            <a:ahLst/>
            <a:cxnLst/>
            <a:rect l="l" t="t" r="r" b="b"/>
            <a:pathLst>
              <a:path w="3886200" h="914400">
                <a:moveTo>
                  <a:pt x="0" y="914399"/>
                </a:moveTo>
                <a:lnTo>
                  <a:pt x="3886200" y="914399"/>
                </a:lnTo>
                <a:lnTo>
                  <a:pt x="3886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3998340"/>
            <a:ext cx="3886200" cy="965200"/>
          </a:xfrm>
          <a:custGeom>
            <a:avLst/>
            <a:gdLst/>
            <a:ahLst/>
            <a:cxnLst/>
            <a:rect l="l" t="t" r="r" b="b"/>
            <a:pathLst>
              <a:path w="3886200" h="965200">
                <a:moveTo>
                  <a:pt x="0" y="965199"/>
                </a:moveTo>
                <a:lnTo>
                  <a:pt x="3886200" y="965199"/>
                </a:lnTo>
                <a:lnTo>
                  <a:pt x="3886200" y="0"/>
                </a:lnTo>
                <a:lnTo>
                  <a:pt x="0" y="0"/>
                </a:lnTo>
                <a:lnTo>
                  <a:pt x="0" y="96519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650" y="1390650"/>
          <a:ext cx="7773034" cy="356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2625090"/>
                <a:gridCol w="281304"/>
                <a:gridCol w="980440"/>
              </a:tblGrid>
              <a:tr h="1285875">
                <a:tc>
                  <a:txBody>
                    <a:bodyPr/>
                    <a:lstStyle/>
                    <a:p>
                      <a:pPr marL="310515"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854710" algn="l"/>
                        </a:tabLst>
                      </a:pPr>
                      <a:r>
                        <a:rPr sz="24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(to)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7:</a:t>
                      </a:r>
                      <a:r>
                        <a:rPr sz="1800" b="1" spc="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0300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(from)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10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585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gave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book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1781810" algn="l"/>
                          <a:tab pos="253047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	o	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ATRANS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told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story 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19405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	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MTRANS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76627" y="1694688"/>
            <a:ext cx="505968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361" y="17724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7439" y="1581911"/>
            <a:ext cx="123443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9161" y="16009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5727" y="1466088"/>
            <a:ext cx="582168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9161" y="15438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3428" y="3371088"/>
            <a:ext cx="505968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1161" y="34488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4240" y="3258311"/>
            <a:ext cx="123444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961" y="32773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2528" y="3142488"/>
            <a:ext cx="582168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961" y="32202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5828" y="4361688"/>
            <a:ext cx="505968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3561" y="44394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6640" y="4248911"/>
            <a:ext cx="123444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68361" y="42679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4928" y="4133088"/>
            <a:ext cx="582168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8361" y="42108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61</a:t>
            </a:fld>
            <a:endParaRPr dirty="0"/>
          </a:p>
        </p:txBody>
      </p:sp>
      <p:sp>
        <p:nvSpPr>
          <p:cNvPr id="33" name="object 14"/>
          <p:cNvSpPr/>
          <p:nvPr/>
        </p:nvSpPr>
        <p:spPr>
          <a:xfrm rot="10800000">
            <a:off x="2362200" y="2057400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4"/>
          <p:cNvSpPr/>
          <p:nvPr/>
        </p:nvSpPr>
        <p:spPr>
          <a:xfrm rot="10800000">
            <a:off x="7467600" y="4724400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/>
          <p:cNvSpPr/>
          <p:nvPr/>
        </p:nvSpPr>
        <p:spPr>
          <a:xfrm rot="10800000">
            <a:off x="7315200" y="3733800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91413"/>
            <a:ext cx="69634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Rule 9: It </a:t>
            </a:r>
            <a:r>
              <a:rPr sz="2800" spc="-15" dirty="0">
                <a:latin typeface="Calibri"/>
                <a:cs typeface="Calibri"/>
              </a:rPr>
              <a:t>shows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relation </a:t>
            </a:r>
            <a:r>
              <a:rPr sz="2800" spc="-10" dirty="0">
                <a:latin typeface="Calibri"/>
                <a:cs typeface="Calibri"/>
              </a:rPr>
              <a:t>b/w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ACT </a:t>
            </a:r>
            <a:r>
              <a:rPr sz="2800" spc="-5" dirty="0">
                <a:latin typeface="Calibri"/>
                <a:cs typeface="Calibri"/>
              </a:rPr>
              <a:t>and the  </a:t>
            </a:r>
            <a:r>
              <a:rPr sz="2800" spc="-15" dirty="0">
                <a:latin typeface="Calibri"/>
                <a:cs typeface="Calibri"/>
              </a:rPr>
              <a:t>instrument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which it is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3252470"/>
            <a:ext cx="4038600" cy="1473200"/>
          </a:xfrm>
          <a:custGeom>
            <a:avLst/>
            <a:gdLst/>
            <a:ahLst/>
            <a:cxnLst/>
            <a:rect l="l" t="t" r="r" b="b"/>
            <a:pathLst>
              <a:path w="4038600" h="1473200">
                <a:moveTo>
                  <a:pt x="0" y="1473199"/>
                </a:moveTo>
                <a:lnTo>
                  <a:pt x="4038600" y="1473199"/>
                </a:lnTo>
                <a:lnTo>
                  <a:pt x="4038600" y="0"/>
                </a:lnTo>
                <a:lnTo>
                  <a:pt x="0" y="0"/>
                </a:lnTo>
                <a:lnTo>
                  <a:pt x="0" y="147319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3252470"/>
            <a:ext cx="4038600" cy="1473200"/>
          </a:xfrm>
          <a:custGeom>
            <a:avLst/>
            <a:gdLst/>
            <a:ahLst/>
            <a:cxnLst/>
            <a:rect l="l" t="t" r="r" b="b"/>
            <a:pathLst>
              <a:path w="4038600" h="1473200">
                <a:moveTo>
                  <a:pt x="0" y="1473199"/>
                </a:moveTo>
                <a:lnTo>
                  <a:pt x="4038600" y="1473199"/>
                </a:lnTo>
                <a:lnTo>
                  <a:pt x="4038600" y="0"/>
                </a:lnTo>
                <a:lnTo>
                  <a:pt x="0" y="0"/>
                </a:lnTo>
                <a:lnTo>
                  <a:pt x="0" y="147319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9450" y="1390650"/>
          <a:ext cx="8077200" cy="3328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038600"/>
              </a:tblGrid>
              <a:tr h="650239">
                <a:tc gridSpan="2">
                  <a:txBody>
                    <a:bodyPr/>
                    <a:lstStyle/>
                    <a:p>
                      <a:pPr marL="1348740">
                        <a:lnSpc>
                          <a:spcPts val="1885"/>
                        </a:lnSpc>
                        <a:spcBef>
                          <a:spcPts val="950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182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9: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detailed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conceptualization for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instrumental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Ex: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Mike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ate custard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spoon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1394460" algn="ctr">
                        <a:lnSpc>
                          <a:spcPct val="100000"/>
                        </a:lnSpc>
                        <a:tabLst>
                          <a:tab pos="520827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Simple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form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Detailed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73199">
                <a:tc>
                  <a:txBody>
                    <a:bodyPr/>
                    <a:lstStyle/>
                    <a:p>
                      <a:pPr marR="1527175"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11150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	i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1470660" algn="ctr">
                        <a:lnSpc>
                          <a:spcPts val="2150"/>
                        </a:lnSpc>
                        <a:spcBef>
                          <a:spcPts val="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Mike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INGEST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spoon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81710" marR="2366645" indent="104775">
                        <a:lnSpc>
                          <a:spcPts val="216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020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1783714" algn="l"/>
                          <a:tab pos="230822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	i	Mary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789555" algn="l"/>
                        </a:tabLst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Mike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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INGEST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75" spc="15" baseline="-21021" dirty="0">
                          <a:latin typeface="Calibri"/>
                          <a:cs typeface="Calibri"/>
                        </a:rPr>
                        <a:t>o</a:t>
                      </a:r>
                      <a:endParaRPr sz="2775" baseline="-21021">
                        <a:latin typeface="Calibri"/>
                        <a:cs typeface="Calibri"/>
                      </a:endParaRPr>
                    </a:p>
                    <a:p>
                      <a:pPr marL="982344" marR="508000" indent="104775">
                        <a:lnSpc>
                          <a:spcPts val="2150"/>
                        </a:lnSpc>
                        <a:spcBef>
                          <a:spcPts val="95"/>
                        </a:spcBef>
                        <a:tabLst>
                          <a:tab pos="23063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spoon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custard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824227" y="3675888"/>
            <a:ext cx="315468" cy="50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4811" y="3810761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76200" y="95250"/>
                </a:moveTo>
                <a:lnTo>
                  <a:pt x="38100" y="95250"/>
                </a:lnTo>
                <a:lnTo>
                  <a:pt x="38100" y="304800"/>
                </a:lnTo>
                <a:lnTo>
                  <a:pt x="76200" y="304800"/>
                </a:lnTo>
                <a:lnTo>
                  <a:pt x="76200" y="95250"/>
                </a:lnTo>
                <a:close/>
              </a:path>
              <a:path w="114300" h="3048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048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2828" y="3675888"/>
            <a:ext cx="315467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3411" y="3810761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76200" y="95250"/>
                </a:moveTo>
                <a:lnTo>
                  <a:pt x="38100" y="95250"/>
                </a:lnTo>
                <a:lnTo>
                  <a:pt x="38100" y="381000"/>
                </a:lnTo>
                <a:lnTo>
                  <a:pt x="76200" y="381000"/>
                </a:lnTo>
                <a:lnTo>
                  <a:pt x="76200" y="95250"/>
                </a:lnTo>
                <a:close/>
              </a:path>
              <a:path w="114300" h="3810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810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2028" y="3371088"/>
            <a:ext cx="315468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2611" y="3505961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76200" y="95250"/>
                </a:moveTo>
                <a:lnTo>
                  <a:pt x="38100" y="95250"/>
                </a:lnTo>
                <a:lnTo>
                  <a:pt x="38100" y="381000"/>
                </a:lnTo>
                <a:lnTo>
                  <a:pt x="76200" y="381000"/>
                </a:lnTo>
                <a:lnTo>
                  <a:pt x="76200" y="95250"/>
                </a:lnTo>
                <a:close/>
              </a:path>
              <a:path w="114300" h="3810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810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0" y="1397000"/>
            <a:ext cx="3886200" cy="1285875"/>
          </a:xfrm>
          <a:custGeom>
            <a:avLst/>
            <a:gdLst/>
            <a:ahLst/>
            <a:cxnLst/>
            <a:rect l="l" t="t" r="r" b="b"/>
            <a:pathLst>
              <a:path w="3886200" h="1285875">
                <a:moveTo>
                  <a:pt x="0" y="1285875"/>
                </a:moveTo>
                <a:lnTo>
                  <a:pt x="3886200" y="1285875"/>
                </a:lnTo>
                <a:lnTo>
                  <a:pt x="3886200" y="0"/>
                </a:lnTo>
                <a:lnTo>
                  <a:pt x="0" y="0"/>
                </a:lnTo>
                <a:lnTo>
                  <a:pt x="0" y="12858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3083941"/>
            <a:ext cx="3886200" cy="914400"/>
          </a:xfrm>
          <a:custGeom>
            <a:avLst/>
            <a:gdLst/>
            <a:ahLst/>
            <a:cxnLst/>
            <a:rect l="l" t="t" r="r" b="b"/>
            <a:pathLst>
              <a:path w="3886200" h="914400">
                <a:moveTo>
                  <a:pt x="0" y="914399"/>
                </a:moveTo>
                <a:lnTo>
                  <a:pt x="3886200" y="914399"/>
                </a:lnTo>
                <a:lnTo>
                  <a:pt x="3886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3998340"/>
            <a:ext cx="3886200" cy="965200"/>
          </a:xfrm>
          <a:custGeom>
            <a:avLst/>
            <a:gdLst/>
            <a:ahLst/>
            <a:cxnLst/>
            <a:rect l="l" t="t" r="r" b="b"/>
            <a:pathLst>
              <a:path w="3886200" h="965200">
                <a:moveTo>
                  <a:pt x="0" y="965199"/>
                </a:moveTo>
                <a:lnTo>
                  <a:pt x="3886200" y="965199"/>
                </a:lnTo>
                <a:lnTo>
                  <a:pt x="3886200" y="0"/>
                </a:lnTo>
                <a:lnTo>
                  <a:pt x="0" y="0"/>
                </a:lnTo>
                <a:lnTo>
                  <a:pt x="0" y="96519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650" y="1390650"/>
          <a:ext cx="8235950" cy="4127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0"/>
                <a:gridCol w="3387514"/>
                <a:gridCol w="298057"/>
                <a:gridCol w="1038829"/>
              </a:tblGrid>
              <a:tr h="1285875">
                <a:tc>
                  <a:txBody>
                    <a:bodyPr/>
                    <a:lstStyle/>
                    <a:p>
                      <a:pPr marL="310515"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854710" algn="l"/>
                        </a:tabLst>
                      </a:pPr>
                      <a:r>
                        <a:rPr sz="2400" b="1" spc="-7" baseline="-20833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b="1" spc="-5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lang="en-IN"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1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 </a:t>
                      </a:r>
                      <a:r>
                        <a:rPr lang="en-IN"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b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800" b="1" spc="395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1800" b="1" spc="-1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030095">
                        <a:lnSpc>
                          <a:spcPct val="100000"/>
                        </a:lnSpc>
                      </a:pPr>
                      <a:r>
                        <a:rPr sz="1800" b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PP</a:t>
                      </a:r>
                      <a:r>
                        <a:rPr lang="en-IN" sz="1800" b="1" spc="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10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585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IN" sz="1800" dirty="0" smtClean="0">
                          <a:latin typeface="Calibri"/>
                          <a:cs typeface="Calibri"/>
                        </a:rPr>
                        <a:t>The</a:t>
                      </a:r>
                      <a:r>
                        <a:rPr lang="en-IN" sz="1800" baseline="0" dirty="0" smtClean="0">
                          <a:latin typeface="Calibri"/>
                          <a:cs typeface="Calibri"/>
                        </a:rPr>
                        <a:t> tree grow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1781810" algn="l"/>
                          <a:tab pos="2530475" algn="l"/>
                        </a:tabLst>
                      </a:pPr>
                      <a:r>
                        <a:rPr sz="180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mtClean="0">
                          <a:latin typeface="Calibri"/>
                          <a:cs typeface="Calibri"/>
                        </a:rPr>
                        <a:t>	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IN" sz="1800" dirty="0" smtClean="0">
                          <a:latin typeface="Wingdings"/>
                          <a:cs typeface="Wingdings"/>
                        </a:rPr>
                        <a:t>      </a:t>
                      </a:r>
                      <a:r>
                        <a:rPr lang="en-IN" sz="1800" spc="-80" dirty="0" smtClean="0">
                          <a:latin typeface="Times New Roman"/>
                          <a:cs typeface="Times New Roman"/>
                        </a:rPr>
                        <a:t>  Trees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IN" sz="1800" dirty="0" smtClean="0">
                          <a:latin typeface="Calibri"/>
                          <a:cs typeface="Calibri"/>
                        </a:rPr>
                        <a:t>Size&gt;C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800" dirty="0" smtClean="0">
                          <a:latin typeface="Calibri"/>
                          <a:cs typeface="Calibri"/>
                        </a:rPr>
                        <a:t>Size=C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mtClean="0">
                          <a:latin typeface="Calibri"/>
                          <a:cs typeface="Calibri"/>
                        </a:rPr>
                        <a:t>John</a:t>
                      </a:r>
                      <a:r>
                        <a:rPr lang="en-IN" sz="1800" dirty="0" smtClean="0">
                          <a:latin typeface="Calibri"/>
                          <a:cs typeface="Calibri"/>
                        </a:rPr>
                        <a:t> is sick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1940560" algn="l"/>
                        </a:tabLst>
                      </a:pPr>
                      <a:r>
                        <a:rPr sz="1800">
                          <a:latin typeface="Calibri"/>
                          <a:cs typeface="Calibri"/>
                        </a:rPr>
                        <a:t>	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IN" sz="1800" spc="-5" dirty="0" smtClean="0">
                          <a:latin typeface="Calibri"/>
                          <a:cs typeface="Calibri"/>
                        </a:rPr>
                        <a:t>                                 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en-IN" sz="1800" dirty="0" smtClean="0">
                          <a:latin typeface="Calibri"/>
                          <a:cs typeface="Calibri"/>
                        </a:rPr>
                        <a:t>Health(&lt;normal)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+mn-lt"/>
                          <a:cs typeface="Calibri"/>
                        </a:rPr>
                        <a:t>Health(=normal)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76627" y="1694688"/>
            <a:ext cx="505968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361" y="17724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7439" y="1581911"/>
            <a:ext cx="123443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9161" y="16009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5727" y="1466088"/>
            <a:ext cx="582168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9161" y="15438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3428" y="3371088"/>
            <a:ext cx="505968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1161" y="34488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4240" y="3258311"/>
            <a:ext cx="123444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961" y="32773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2528" y="3142488"/>
            <a:ext cx="582168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961" y="32202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5828" y="4361688"/>
            <a:ext cx="505968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3561" y="4439411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6640" y="4248911"/>
            <a:ext cx="123444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68361" y="426796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4928" y="4133088"/>
            <a:ext cx="582168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8361" y="4210811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63</a:t>
            </a:fld>
            <a:endParaRPr dirty="0"/>
          </a:p>
        </p:txBody>
      </p:sp>
      <p:sp>
        <p:nvSpPr>
          <p:cNvPr id="33" name="object 14"/>
          <p:cNvSpPr/>
          <p:nvPr/>
        </p:nvSpPr>
        <p:spPr>
          <a:xfrm rot="10800000">
            <a:off x="2362200" y="2057400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4"/>
          <p:cNvSpPr/>
          <p:nvPr/>
        </p:nvSpPr>
        <p:spPr>
          <a:xfrm rot="10800000">
            <a:off x="7467600" y="4724400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/>
          <p:cNvSpPr/>
          <p:nvPr/>
        </p:nvSpPr>
        <p:spPr>
          <a:xfrm rot="10800000">
            <a:off x="7315200" y="3733800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900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90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900" y="76200"/>
                </a:lnTo>
                <a:lnTo>
                  <a:pt x="381000" y="5715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"/>
          <p:cNvSpPr txBox="1"/>
          <p:nvPr/>
        </p:nvSpPr>
        <p:spPr>
          <a:xfrm>
            <a:off x="914400" y="304800"/>
            <a:ext cx="754380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000" spc="-5">
                <a:latin typeface="Calibri"/>
                <a:cs typeface="Calibri"/>
              </a:rPr>
              <a:t>Rule </a:t>
            </a:r>
            <a:r>
              <a:rPr lang="en-IN" sz="2000" spc="-5" dirty="0" smtClean="0">
                <a:latin typeface="Calibri"/>
                <a:cs typeface="Calibri"/>
              </a:rPr>
              <a:t>10</a:t>
            </a:r>
            <a:r>
              <a:rPr sz="2000" spc="-5" smtClean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5" dirty="0">
                <a:latin typeface="Calibri"/>
                <a:cs typeface="Calibri"/>
              </a:rPr>
              <a:t>shows </a:t>
            </a:r>
            <a:r>
              <a:rPr sz="2000" spc="-5">
                <a:latin typeface="Calibri"/>
                <a:cs typeface="Calibri"/>
              </a:rPr>
              <a:t>a </a:t>
            </a:r>
            <a:r>
              <a:rPr sz="2000" spc="-15" smtClean="0">
                <a:latin typeface="Calibri"/>
                <a:cs typeface="Calibri"/>
              </a:rPr>
              <a:t>relation</a:t>
            </a:r>
            <a:r>
              <a:rPr lang="en-IN" sz="2000" spc="-15" dirty="0" smtClean="0">
                <a:latin typeface="Calibri"/>
                <a:cs typeface="Calibri"/>
              </a:rPr>
              <a:t>ship that describes the change in state between PP and a state in which it started and another state in which it ended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642" y="461899"/>
            <a:ext cx="4206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6. </a:t>
            </a:r>
            <a:r>
              <a:rPr sz="4400" spc="-5" dirty="0">
                <a:solidFill>
                  <a:srgbClr val="FF0000"/>
                </a:solidFill>
              </a:rPr>
              <a:t>Case</a:t>
            </a:r>
            <a:r>
              <a:rPr sz="4400" spc="-75" dirty="0">
                <a:solidFill>
                  <a:srgbClr val="FF0000"/>
                </a:solidFill>
              </a:rPr>
              <a:t> </a:t>
            </a:r>
            <a:r>
              <a:rPr sz="4400" spc="-20" dirty="0">
                <a:solidFill>
                  <a:srgbClr val="FF0000"/>
                </a:solidFill>
              </a:rPr>
              <a:t>Grammars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9178"/>
            <a:ext cx="7690484" cy="43084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181100" indent="-34353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Charles </a:t>
            </a:r>
            <a:r>
              <a:rPr sz="3200" spc="-15" dirty="0">
                <a:latin typeface="Calibri"/>
                <a:cs typeface="Calibri"/>
              </a:rPr>
              <a:t>J. </a:t>
            </a:r>
            <a:r>
              <a:rPr sz="3200" spc="-10" dirty="0">
                <a:latin typeface="Calibri"/>
                <a:cs typeface="Calibri"/>
              </a:rPr>
              <a:t>Fillmore proposed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Case  </a:t>
            </a:r>
            <a:r>
              <a:rPr sz="3200" spc="-10" dirty="0">
                <a:latin typeface="Calibri"/>
                <a:cs typeface="Calibri"/>
              </a:rPr>
              <a:t>Grammar </a:t>
            </a:r>
            <a:r>
              <a:rPr sz="3200" dirty="0">
                <a:latin typeface="Calibri"/>
                <a:cs typeface="Calibri"/>
              </a:rPr>
              <a:t>theory 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1968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Introduced </a:t>
            </a:r>
            <a:r>
              <a:rPr sz="3200" dirty="0">
                <a:latin typeface="Calibri"/>
                <a:cs typeface="Calibri"/>
              </a:rPr>
              <a:t>6 </a:t>
            </a:r>
            <a:r>
              <a:rPr sz="3200" spc="-5" dirty="0">
                <a:latin typeface="Calibri"/>
                <a:cs typeface="Calibri"/>
              </a:rPr>
              <a:t>cases </a:t>
            </a:r>
            <a:r>
              <a:rPr sz="3200" spc="-10" dirty="0">
                <a:latin typeface="Calibri"/>
                <a:cs typeface="Calibri"/>
              </a:rPr>
              <a:t>(thematic </a:t>
            </a:r>
            <a:r>
              <a:rPr sz="3200" spc="-5" dirty="0">
                <a:latin typeface="Calibri"/>
                <a:cs typeface="Calibri"/>
              </a:rPr>
              <a:t>cases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roles):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Agentive</a:t>
            </a:r>
            <a:r>
              <a:rPr sz="2800" spc="-5" dirty="0">
                <a:latin typeface="Calibri"/>
                <a:cs typeface="Calibri"/>
              </a:rPr>
              <a:t> (subject)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Objective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(object)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Instrumental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(instrument)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Dative </a:t>
            </a:r>
            <a:r>
              <a:rPr sz="2800" spc="-20" dirty="0">
                <a:latin typeface="Calibri"/>
                <a:cs typeface="Calibri"/>
              </a:rPr>
              <a:t>(covers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experiencer)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Factive (covers </a:t>
            </a:r>
            <a:r>
              <a:rPr sz="2800" spc="-15" dirty="0">
                <a:latin typeface="Calibri"/>
                <a:cs typeface="Calibri"/>
              </a:rPr>
              <a:t>result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Locative </a:t>
            </a:r>
            <a:r>
              <a:rPr sz="2800" spc="-10" dirty="0">
                <a:latin typeface="Calibri"/>
                <a:cs typeface="Calibri"/>
              </a:rPr>
              <a:t>(location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87774"/>
            <a:ext cx="8096884" cy="57137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Agent </a:t>
            </a:r>
            <a:r>
              <a:rPr sz="3200" spc="-20" dirty="0">
                <a:latin typeface="Calibri"/>
                <a:cs typeface="Calibri"/>
              </a:rPr>
              <a:t>(instigator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action):</a:t>
            </a:r>
            <a:endParaRPr sz="3200">
              <a:latin typeface="Calibri"/>
              <a:cs typeface="Calibri"/>
            </a:endParaRPr>
          </a:p>
          <a:p>
            <a:pPr marL="756285" marR="129539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Noun </a:t>
            </a:r>
            <a:r>
              <a:rPr sz="2800" spc="-20" dirty="0">
                <a:latin typeface="Calibri"/>
                <a:cs typeface="Calibri"/>
              </a:rPr>
              <a:t>phrase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sentence,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instigator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  </a:t>
            </a:r>
            <a:r>
              <a:rPr sz="2800" spc="-5" dirty="0"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  <a:p>
            <a:pPr marL="756285" marR="6350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E.g. </a:t>
            </a:r>
            <a:r>
              <a:rPr sz="2800" spc="-5" dirty="0">
                <a:latin typeface="Calibri"/>
                <a:cs typeface="Calibri"/>
              </a:rPr>
              <a:t>John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book, </a:t>
            </a:r>
            <a:r>
              <a:rPr sz="2800" spc="-20" dirty="0">
                <a:latin typeface="Calibri"/>
                <a:cs typeface="Calibri"/>
              </a:rPr>
              <a:t>here </a:t>
            </a:r>
            <a:r>
              <a:rPr sz="2800" spc="-5" dirty="0">
                <a:latin typeface="Calibri"/>
                <a:cs typeface="Calibri"/>
              </a:rPr>
              <a:t>John is </a:t>
            </a:r>
            <a:r>
              <a:rPr sz="2800" spc="-10" dirty="0">
                <a:latin typeface="Calibri"/>
                <a:cs typeface="Calibri"/>
              </a:rPr>
              <a:t>not agent, 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dative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beneficiary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spc="-10" dirty="0">
                <a:latin typeface="Calibri"/>
                <a:cs typeface="Calibri"/>
              </a:rPr>
              <a:t>(identity </a:t>
            </a:r>
            <a:r>
              <a:rPr sz="3200" dirty="0">
                <a:latin typeface="Calibri"/>
                <a:cs typeface="Calibri"/>
              </a:rPr>
              <a:t>on which </a:t>
            </a:r>
            <a:r>
              <a:rPr sz="3200" spc="-5" dirty="0">
                <a:latin typeface="Calibri"/>
                <a:cs typeface="Calibri"/>
              </a:rPr>
              <a:t>action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performed):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noun being acted upon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E.g. </a:t>
            </a:r>
            <a:r>
              <a:rPr sz="2800" spc="-5" dirty="0">
                <a:latin typeface="Calibri"/>
                <a:cs typeface="Calibri"/>
              </a:rPr>
              <a:t>John </a:t>
            </a:r>
            <a:r>
              <a:rPr sz="2800" spc="-35" dirty="0">
                <a:latin typeface="Calibri"/>
                <a:cs typeface="Calibri"/>
              </a:rPr>
              <a:t>broke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5" dirty="0">
                <a:latin typeface="Calibri"/>
                <a:cs typeface="Calibri"/>
              </a:rPr>
              <a:t>door, </a:t>
            </a:r>
            <a:r>
              <a:rPr sz="2800" spc="-20" dirty="0">
                <a:latin typeface="Calibri"/>
                <a:cs typeface="Calibri"/>
              </a:rPr>
              <a:t>here </a:t>
            </a:r>
            <a:r>
              <a:rPr sz="2800" spc="-10" dirty="0">
                <a:latin typeface="Calibri"/>
                <a:cs typeface="Calibri"/>
              </a:rPr>
              <a:t>door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Dative (animate </a:t>
            </a:r>
            <a:r>
              <a:rPr sz="3200" spc="-5" dirty="0">
                <a:latin typeface="Calibri"/>
                <a:cs typeface="Calibri"/>
              </a:rPr>
              <a:t>entity </a:t>
            </a:r>
            <a:r>
              <a:rPr sz="3200" spc="-25" dirty="0">
                <a:latin typeface="Calibri"/>
                <a:cs typeface="Calibri"/>
              </a:rPr>
              <a:t>affected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action):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Refers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object 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animate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E.g. </a:t>
            </a:r>
            <a:r>
              <a:rPr sz="2800" spc="-5" dirty="0">
                <a:latin typeface="Calibri"/>
                <a:cs typeface="Calibri"/>
              </a:rPr>
              <a:t>John killed </a:t>
            </a:r>
            <a:r>
              <a:rPr sz="2800" spc="-25" dirty="0">
                <a:latin typeface="Calibri"/>
                <a:cs typeface="Calibri"/>
              </a:rPr>
              <a:t>Mike, </a:t>
            </a:r>
            <a:r>
              <a:rPr sz="2800" spc="-20" dirty="0">
                <a:latin typeface="Calibri"/>
                <a:cs typeface="Calibri"/>
              </a:rPr>
              <a:t>here </a:t>
            </a:r>
            <a:r>
              <a:rPr sz="2800" spc="-30" dirty="0">
                <a:latin typeface="Calibri"/>
                <a:cs typeface="Calibri"/>
              </a:rPr>
              <a:t>Mike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dative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64565"/>
            <a:ext cx="8281670" cy="4979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3792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Experiencer </a:t>
            </a:r>
            <a:r>
              <a:rPr sz="3200" spc="-15" dirty="0">
                <a:latin typeface="Calibri"/>
                <a:cs typeface="Calibri"/>
              </a:rPr>
              <a:t>(animate </a:t>
            </a:r>
            <a:r>
              <a:rPr sz="3200" spc="-5" dirty="0">
                <a:latin typeface="Calibri"/>
                <a:cs typeface="Calibri"/>
              </a:rPr>
              <a:t>subject </a:t>
            </a:r>
            <a:r>
              <a:rPr sz="3200" dirty="0">
                <a:latin typeface="Calibri"/>
                <a:cs typeface="Calibri"/>
              </a:rPr>
              <a:t>in an </a:t>
            </a:r>
            <a:r>
              <a:rPr sz="3200" spc="-10" dirty="0">
                <a:latin typeface="Calibri"/>
                <a:cs typeface="Calibri"/>
              </a:rPr>
              <a:t>active  sentence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agent):</a:t>
            </a:r>
            <a:endParaRPr sz="3200">
              <a:latin typeface="Calibri"/>
              <a:cs typeface="Calibri"/>
            </a:endParaRPr>
          </a:p>
          <a:p>
            <a:pPr marL="756285" marR="18224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sentence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intransitive verbs,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subject become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experiencer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E.g. </a:t>
            </a:r>
            <a:r>
              <a:rPr sz="2800" spc="-5" dirty="0">
                <a:latin typeface="Calibri"/>
                <a:cs typeface="Calibri"/>
              </a:rPr>
              <a:t>John cried, </a:t>
            </a:r>
            <a:r>
              <a:rPr sz="2800" spc="-20" dirty="0">
                <a:latin typeface="Calibri"/>
                <a:cs typeface="Calibri"/>
              </a:rPr>
              <a:t>here </a:t>
            </a:r>
            <a:r>
              <a:rPr sz="2800" spc="-5" dirty="0">
                <a:latin typeface="Calibri"/>
                <a:cs typeface="Calibri"/>
              </a:rPr>
              <a:t>John is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experiencer</a:t>
            </a:r>
            <a:endParaRPr sz="2800">
              <a:latin typeface="Calibri"/>
              <a:cs typeface="Calibri"/>
            </a:endParaRPr>
          </a:p>
          <a:p>
            <a:pPr marL="355600" marR="790575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Beneficiary </a:t>
            </a:r>
            <a:r>
              <a:rPr sz="3200" spc="-15" dirty="0">
                <a:latin typeface="Calibri"/>
                <a:cs typeface="Calibri"/>
              </a:rPr>
              <a:t>(animate </a:t>
            </a:r>
            <a:r>
              <a:rPr sz="3200" dirty="0">
                <a:latin typeface="Calibri"/>
                <a:cs typeface="Calibri"/>
              </a:rPr>
              <a:t>who </a:t>
            </a:r>
            <a:r>
              <a:rPr sz="3200" spc="-10" dirty="0">
                <a:latin typeface="Calibri"/>
                <a:cs typeface="Calibri"/>
              </a:rPr>
              <a:t>was benefited by  </a:t>
            </a:r>
            <a:r>
              <a:rPr sz="3200" dirty="0">
                <a:latin typeface="Calibri"/>
                <a:cs typeface="Calibri"/>
              </a:rPr>
              <a:t>action):</a:t>
            </a:r>
            <a:endParaRPr sz="3200">
              <a:latin typeface="Calibri"/>
              <a:cs typeface="Calibri"/>
            </a:endParaRPr>
          </a:p>
          <a:p>
            <a:pPr marL="756285" marR="103124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is an </a:t>
            </a:r>
            <a:r>
              <a:rPr sz="2800" spc="-10" dirty="0">
                <a:latin typeface="Calibri"/>
                <a:cs typeface="Calibri"/>
              </a:rPr>
              <a:t>animate </a:t>
            </a:r>
            <a:r>
              <a:rPr sz="2800" spc="-15" dirty="0">
                <a:latin typeface="Calibri"/>
                <a:cs typeface="Calibri"/>
              </a:rPr>
              <a:t>person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whom an action </a:t>
            </a:r>
            <a:r>
              <a:rPr sz="2800" spc="-10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performed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E.g. </a:t>
            </a:r>
            <a:r>
              <a:rPr sz="2800" spc="-5" dirty="0">
                <a:latin typeface="Calibri"/>
                <a:cs typeface="Calibri"/>
              </a:rPr>
              <a:t>I </a:t>
            </a:r>
            <a:r>
              <a:rPr sz="2800" spc="-35" dirty="0">
                <a:latin typeface="Calibri"/>
                <a:cs typeface="Calibri"/>
              </a:rPr>
              <a:t>gave </a:t>
            </a:r>
            <a:r>
              <a:rPr sz="2800" spc="-5" dirty="0">
                <a:latin typeface="Calibri"/>
                <a:cs typeface="Calibri"/>
              </a:rPr>
              <a:t>an apple </a:t>
            </a:r>
            <a:r>
              <a:rPr sz="2800" spc="-20" dirty="0">
                <a:latin typeface="Calibri"/>
                <a:cs typeface="Calibri"/>
              </a:rPr>
              <a:t>to mike, here </a:t>
            </a:r>
            <a:r>
              <a:rPr sz="2800" spc="-25" dirty="0">
                <a:latin typeface="Calibri"/>
                <a:cs typeface="Calibri"/>
              </a:rPr>
              <a:t>Mike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beneficiary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18879"/>
            <a:ext cx="8267065" cy="57213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Locative </a:t>
            </a:r>
            <a:r>
              <a:rPr sz="3000" spc="-5" dirty="0">
                <a:latin typeface="Calibri"/>
                <a:cs typeface="Calibri"/>
              </a:rPr>
              <a:t>(place of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action):</a:t>
            </a:r>
            <a:endParaRPr sz="3000">
              <a:latin typeface="Calibri"/>
              <a:cs typeface="Calibri"/>
            </a:endParaRPr>
          </a:p>
          <a:p>
            <a:pPr marL="756285" marR="228917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enhanced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Source_location,  Destination_location,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5" dirty="0">
                <a:latin typeface="Calibri"/>
                <a:cs typeface="Calibri"/>
              </a:rPr>
              <a:t>E.g. </a:t>
            </a:r>
            <a:r>
              <a:rPr sz="2600" dirty="0">
                <a:latin typeface="Calibri"/>
                <a:cs typeface="Calibri"/>
              </a:rPr>
              <a:t>John </a:t>
            </a:r>
            <a:r>
              <a:rPr sz="2600" spc="-15" dirty="0">
                <a:latin typeface="Calibri"/>
                <a:cs typeface="Calibri"/>
              </a:rPr>
              <a:t>went to </a:t>
            </a:r>
            <a:r>
              <a:rPr sz="2600" dirty="0">
                <a:latin typeface="Calibri"/>
                <a:cs typeface="Calibri"/>
              </a:rPr>
              <a:t>school, </a:t>
            </a:r>
            <a:r>
              <a:rPr sz="2600" spc="-10" dirty="0">
                <a:latin typeface="Calibri"/>
                <a:cs typeface="Calibri"/>
              </a:rPr>
              <a:t>location </a:t>
            </a:r>
            <a:r>
              <a:rPr sz="2600" spc="-5" dirty="0">
                <a:latin typeface="Calibri"/>
                <a:cs typeface="Calibri"/>
              </a:rPr>
              <a:t>case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school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Instrument (entity used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performing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action):</a:t>
            </a:r>
            <a:endParaRPr sz="3000">
              <a:latin typeface="Calibri"/>
              <a:cs typeface="Calibri"/>
            </a:endParaRPr>
          </a:p>
          <a:p>
            <a:pPr marL="756285" marR="80010" lvl="1" indent="-28702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some instrument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perform </a:t>
            </a:r>
            <a:r>
              <a:rPr sz="2600" dirty="0">
                <a:latin typeface="Calibri"/>
                <a:cs typeface="Calibri"/>
              </a:rPr>
              <a:t>an action, then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 </a:t>
            </a:r>
            <a:r>
              <a:rPr sz="2600" spc="-5" dirty="0">
                <a:latin typeface="Calibri"/>
                <a:cs typeface="Calibri"/>
              </a:rPr>
              <a:t>fills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instrument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5" dirty="0">
                <a:latin typeface="Calibri"/>
                <a:cs typeface="Calibri"/>
              </a:rPr>
              <a:t>E.g. </a:t>
            </a:r>
            <a:r>
              <a:rPr sz="2600" dirty="0">
                <a:latin typeface="Calibri"/>
                <a:cs typeface="Calibri"/>
              </a:rPr>
              <a:t>John </a:t>
            </a:r>
            <a:r>
              <a:rPr sz="2600" spc="-15" dirty="0">
                <a:latin typeface="Calibri"/>
                <a:cs typeface="Calibri"/>
              </a:rPr>
              <a:t>ate </a:t>
            </a:r>
            <a:r>
              <a:rPr sz="2600" dirty="0">
                <a:latin typeface="Calibri"/>
                <a:cs typeface="Calibri"/>
              </a:rPr>
              <a:t>an apple with </a:t>
            </a:r>
            <a:r>
              <a:rPr sz="2600" spc="-15" dirty="0">
                <a:latin typeface="Calibri"/>
                <a:cs typeface="Calibri"/>
              </a:rPr>
              <a:t>fork, </a:t>
            </a:r>
            <a:r>
              <a:rPr sz="2600" spc="-10" dirty="0">
                <a:latin typeface="Calibri"/>
                <a:cs typeface="Calibri"/>
              </a:rPr>
              <a:t>here </a:t>
            </a:r>
            <a:r>
              <a:rPr sz="2600" spc="-20" dirty="0">
                <a:latin typeface="Calibri"/>
                <a:cs typeface="Calibri"/>
              </a:rPr>
              <a:t>fork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instrument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Co-Agent:</a:t>
            </a:r>
            <a:endParaRPr sz="3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If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people </a:t>
            </a:r>
            <a:r>
              <a:rPr sz="2600" spc="-15" dirty="0">
                <a:latin typeface="Calibri"/>
                <a:cs typeface="Calibri"/>
              </a:rPr>
              <a:t>perform </a:t>
            </a: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dirty="0">
                <a:latin typeface="Calibri"/>
                <a:cs typeface="Calibri"/>
              </a:rPr>
              <a:t>action </a:t>
            </a:r>
            <a:r>
              <a:rPr sz="2600" spc="-35" dirty="0">
                <a:latin typeface="Calibri"/>
                <a:cs typeface="Calibri"/>
              </a:rPr>
              <a:t>together,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second  person </a:t>
            </a:r>
            <a:r>
              <a:rPr sz="2600" spc="-5" dirty="0">
                <a:latin typeface="Calibri"/>
                <a:cs typeface="Calibri"/>
              </a:rPr>
              <a:t>fills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Co-agent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5" dirty="0">
                <a:latin typeface="Calibri"/>
                <a:cs typeface="Calibri"/>
              </a:rPr>
              <a:t>E.g. </a:t>
            </a:r>
            <a:r>
              <a:rPr sz="2600" spc="-5" dirty="0">
                <a:latin typeface="Calibri"/>
                <a:cs typeface="Calibri"/>
              </a:rPr>
              <a:t>John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Mike </a:t>
            </a:r>
            <a:r>
              <a:rPr sz="2600" spc="-5" dirty="0">
                <a:latin typeface="Calibri"/>
                <a:cs typeface="Calibri"/>
              </a:rPr>
              <a:t>lifted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box, here </a:t>
            </a:r>
            <a:r>
              <a:rPr sz="2600" spc="-20" dirty="0">
                <a:latin typeface="Calibri"/>
                <a:cs typeface="Calibri"/>
              </a:rPr>
              <a:t>Mike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co-agent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63974"/>
            <a:ext cx="8032750" cy="565658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Time:</a:t>
            </a:r>
            <a:endParaRPr sz="3200">
              <a:latin typeface="Calibri"/>
              <a:cs typeface="Calibri"/>
            </a:endParaRPr>
          </a:p>
          <a:p>
            <a:pPr marL="756285" marR="63246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This case basically </a:t>
            </a:r>
            <a:r>
              <a:rPr sz="2800" spc="-15" dirty="0">
                <a:latin typeface="Calibri"/>
                <a:cs typeface="Calibri"/>
              </a:rPr>
              <a:t>contains </a:t>
            </a:r>
            <a:r>
              <a:rPr sz="2800" spc="-5" dirty="0">
                <a:latin typeface="Calibri"/>
                <a:cs typeface="Calibri"/>
              </a:rPr>
              <a:t>the time when the  action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endParaRPr sz="2800">
              <a:latin typeface="Calibri"/>
              <a:cs typeface="Calibri"/>
            </a:endParaRPr>
          </a:p>
          <a:p>
            <a:pPr marL="1155700" marR="720725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E.g. John </a:t>
            </a:r>
            <a:r>
              <a:rPr sz="2400" spc="-15" dirty="0">
                <a:latin typeface="Calibri"/>
                <a:cs typeface="Calibri"/>
              </a:rPr>
              <a:t>went to market </a:t>
            </a:r>
            <a:r>
              <a:rPr sz="2400" spc="-20" dirty="0">
                <a:latin typeface="Calibri"/>
                <a:cs typeface="Calibri"/>
              </a:rPr>
              <a:t>yesterday </a:t>
            </a:r>
            <a:r>
              <a:rPr sz="2400" dirty="0">
                <a:latin typeface="Calibri"/>
                <a:cs typeface="Calibri"/>
              </a:rPr>
              <a:t>morning, </a:t>
            </a:r>
            <a:r>
              <a:rPr sz="2400" spc="-10" dirty="0">
                <a:latin typeface="Calibri"/>
                <a:cs typeface="Calibri"/>
              </a:rPr>
              <a:t>here  </a:t>
            </a:r>
            <a:r>
              <a:rPr sz="2400" spc="-20" dirty="0">
                <a:latin typeface="Calibri"/>
                <a:cs typeface="Calibri"/>
              </a:rPr>
              <a:t>yesterday </a:t>
            </a:r>
            <a:r>
              <a:rPr sz="2400" dirty="0">
                <a:latin typeface="Calibri"/>
                <a:cs typeface="Calibri"/>
              </a:rPr>
              <a:t>and morning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5" dirty="0">
                <a:latin typeface="Calibri"/>
                <a:cs typeface="Calibri"/>
              </a:rPr>
              <a:t>Tense </a:t>
            </a:r>
            <a:r>
              <a:rPr sz="2800" spc="-10" dirty="0">
                <a:latin typeface="Calibri"/>
                <a:cs typeface="Calibri"/>
              </a:rPr>
              <a:t>(tense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event):</a:t>
            </a:r>
            <a:endParaRPr sz="2800">
              <a:latin typeface="Calibri"/>
              <a:cs typeface="Calibri"/>
            </a:endParaRPr>
          </a:p>
          <a:p>
            <a:pPr marL="1155700" marR="311785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Present, past, future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sentence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15" dirty="0">
                <a:latin typeface="Calibri"/>
                <a:cs typeface="Calibri"/>
              </a:rPr>
              <a:t>order to generate </a:t>
            </a:r>
            <a:r>
              <a:rPr sz="2400" spc="-10" dirty="0">
                <a:latin typeface="Calibri"/>
                <a:cs typeface="Calibri"/>
              </a:rPr>
              <a:t>surface structure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20" dirty="0">
                <a:latin typeface="Calibri"/>
                <a:cs typeface="Calibri"/>
              </a:rPr>
              <a:t>I’m </a:t>
            </a:r>
            <a:r>
              <a:rPr sz="2400" spc="-10" dirty="0">
                <a:latin typeface="Calibri"/>
                <a:cs typeface="Calibri"/>
              </a:rPr>
              <a:t>going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school, </a:t>
            </a:r>
            <a:r>
              <a:rPr sz="2400" spc="-15" dirty="0">
                <a:latin typeface="Calibri"/>
                <a:cs typeface="Calibri"/>
              </a:rPr>
              <a:t>here </a:t>
            </a:r>
            <a:r>
              <a:rPr sz="2400" spc="-10" dirty="0">
                <a:latin typeface="Calibri"/>
                <a:cs typeface="Calibri"/>
              </a:rPr>
              <a:t>present continuous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tense case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Designing </a:t>
            </a:r>
            <a:r>
              <a:rPr sz="2400" spc="-10" dirty="0">
                <a:latin typeface="Calibri"/>
                <a:cs typeface="Calibri"/>
              </a:rPr>
              <a:t>grammar </a:t>
            </a: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 </a:t>
            </a:r>
            <a:r>
              <a:rPr sz="2400" spc="-5" dirty="0">
                <a:latin typeface="Calibri"/>
                <a:cs typeface="Calibri"/>
              </a:rPr>
              <a:t>b/w </a:t>
            </a:r>
            <a:r>
              <a:rPr sz="2400" spc="-10" dirty="0">
                <a:latin typeface="Calibri"/>
                <a:cs typeface="Calibri"/>
              </a:rPr>
              <a:t>verbs </a:t>
            </a:r>
            <a:r>
              <a:rPr sz="2400" dirty="0">
                <a:latin typeface="Calibri"/>
                <a:cs typeface="Calibri"/>
              </a:rPr>
              <a:t>and  their </a:t>
            </a:r>
            <a:r>
              <a:rPr sz="2400" spc="-10" dirty="0">
                <a:latin typeface="Calibri"/>
                <a:cs typeface="Calibri"/>
              </a:rPr>
              <a:t>arguments </a:t>
            </a:r>
            <a:r>
              <a:rPr sz="2400" dirty="0">
                <a:latin typeface="Calibri"/>
                <a:cs typeface="Calibri"/>
              </a:rPr>
              <a:t>is the main </a:t>
            </a:r>
            <a:r>
              <a:rPr sz="2400" spc="-15" dirty="0">
                <a:latin typeface="Calibri"/>
                <a:cs typeface="Calibri"/>
              </a:rPr>
              <a:t>focus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generating </a:t>
            </a:r>
            <a:r>
              <a:rPr sz="2400" spc="-5" dirty="0">
                <a:latin typeface="Calibri"/>
                <a:cs typeface="Calibri"/>
              </a:rPr>
              <a:t>case  </a:t>
            </a:r>
            <a:r>
              <a:rPr sz="2400" spc="-10" dirty="0">
                <a:latin typeface="Calibri"/>
                <a:cs typeface="Calibri"/>
              </a:rPr>
              <a:t>frame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12165"/>
            <a:ext cx="67938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mandatory </a:t>
            </a:r>
            <a:r>
              <a:rPr sz="3200" spc="-5" dirty="0">
                <a:latin typeface="Calibri"/>
                <a:cs typeface="Calibri"/>
              </a:rPr>
              <a:t>fields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mentioned </a:t>
            </a:r>
            <a:r>
              <a:rPr sz="3200" dirty="0">
                <a:latin typeface="Calibri"/>
                <a:cs typeface="Calibri"/>
              </a:rPr>
              <a:t>in  </a:t>
            </a:r>
            <a:r>
              <a:rPr sz="3200" spc="-15" dirty="0">
                <a:latin typeface="Calibri"/>
                <a:cs typeface="Calibri"/>
              </a:rPr>
              <a:t>Lexicon, </a:t>
            </a:r>
            <a:r>
              <a:rPr sz="3200" spc="-5" dirty="0">
                <a:latin typeface="Calibri"/>
                <a:cs typeface="Calibri"/>
              </a:rPr>
              <a:t>whereas optional entries </a:t>
            </a:r>
            <a:r>
              <a:rPr sz="3200" spc="-15" dirty="0">
                <a:latin typeface="Calibri"/>
                <a:cs typeface="Calibri"/>
              </a:rPr>
              <a:t>are  represented </a:t>
            </a:r>
            <a:r>
              <a:rPr sz="3200" spc="-10" dirty="0">
                <a:latin typeface="Calibri"/>
                <a:cs typeface="Calibri"/>
              </a:rPr>
              <a:t>by three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213936"/>
            <a:ext cx="8029575" cy="2075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8262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verb eat requires mandatory </a:t>
            </a:r>
            <a:r>
              <a:rPr sz="3200" spc="-5" dirty="0">
                <a:latin typeface="Calibri"/>
                <a:cs typeface="Calibri"/>
              </a:rPr>
              <a:t>thematic  cases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Agent,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eatable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20" dirty="0">
                <a:latin typeface="Calibri"/>
                <a:cs typeface="Calibri"/>
              </a:rPr>
              <a:t>may have </a:t>
            </a:r>
            <a:r>
              <a:rPr sz="3200" spc="-5" dirty="0">
                <a:latin typeface="Calibri"/>
                <a:cs typeface="Calibri"/>
              </a:rPr>
              <a:t>optional cases such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instrument,  location </a:t>
            </a:r>
            <a:r>
              <a:rPr sz="3200" dirty="0">
                <a:latin typeface="Calibri"/>
                <a:cs typeface="Calibri"/>
              </a:rPr>
              <a:t>time,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4250" y="1888489"/>
          <a:ext cx="7543800" cy="2219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0"/>
              </a:tblGrid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Verb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lexicon for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grammar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Eat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[Agent, Object,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(prop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eatable),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Give [Agent, Object,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Beneficiary,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Run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[Agent,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Want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[Agent, Object,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..]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Kill [Agent,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Dative,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450850"/>
          <a:ext cx="8229599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19"/>
                <a:gridCol w="1645920"/>
                <a:gridCol w="164592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Qualification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 (in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Rs.)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Graduate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Mike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Undergraduate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Doctorate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James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Graduate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64540" y="2604642"/>
            <a:ext cx="751522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4991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representation </a:t>
            </a:r>
            <a:r>
              <a:rPr sz="2400" spc="-5" dirty="0">
                <a:latin typeface="Calibri"/>
                <a:cs typeface="Calibri"/>
              </a:rPr>
              <a:t>helps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storing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facts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gives  little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inference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5" dirty="0">
                <a:latin typeface="Calibri"/>
                <a:cs typeface="Calibri"/>
              </a:rPr>
              <a:t>easy to </a:t>
            </a:r>
            <a:r>
              <a:rPr sz="2400" spc="-10" dirty="0">
                <a:latin typeface="Calibri"/>
                <a:cs typeface="Calibri"/>
              </a:rPr>
              <a:t>obtain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answers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age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John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much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dirty="0">
                <a:latin typeface="Calibri"/>
                <a:cs typeface="Calibri"/>
              </a:rPr>
              <a:t>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qualification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Mike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But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10" dirty="0">
                <a:latin typeface="Calibri"/>
                <a:cs typeface="Calibri"/>
              </a:rPr>
              <a:t>obtain answers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questions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“Does 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doctorate </a:t>
            </a:r>
            <a:r>
              <a:rPr sz="2400" dirty="0">
                <a:latin typeface="Calibri"/>
                <a:cs typeface="Calibri"/>
              </a:rPr>
              <a:t>earn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more?”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latin typeface="Calibri"/>
                <a:cs typeface="Calibri"/>
              </a:rPr>
              <a:t>So, </a:t>
            </a:r>
            <a:r>
              <a:rPr sz="2400" spc="-10" dirty="0">
                <a:latin typeface="Calibri"/>
                <a:cs typeface="Calibri"/>
              </a:rPr>
              <a:t>inferencing new </a:t>
            </a:r>
            <a:r>
              <a:rPr sz="2400" spc="-5" dirty="0">
                <a:latin typeface="Calibri"/>
                <a:cs typeface="Calibri"/>
              </a:rPr>
              <a:t>knowledge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structures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12165"/>
            <a:ext cx="7981315" cy="158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Cases </a:t>
            </a:r>
            <a:r>
              <a:rPr sz="3200" spc="-10" dirty="0">
                <a:latin typeface="Calibri"/>
                <a:cs typeface="Calibri"/>
              </a:rPr>
              <a:t>are associated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questions </a:t>
            </a:r>
            <a:r>
              <a:rPr sz="3200" dirty="0">
                <a:latin typeface="Calibri"/>
                <a:cs typeface="Calibri"/>
              </a:rPr>
              <a:t>about the  action and </a:t>
            </a:r>
            <a:r>
              <a:rPr sz="3200" spc="-5" dirty="0">
                <a:latin typeface="Calibri"/>
                <a:cs typeface="Calibri"/>
              </a:rPr>
              <a:t>Case </a:t>
            </a:r>
            <a:r>
              <a:rPr sz="3200" spc="-15" dirty="0">
                <a:latin typeface="Calibri"/>
                <a:cs typeface="Calibri"/>
              </a:rPr>
              <a:t>Frame </a:t>
            </a:r>
            <a:r>
              <a:rPr sz="3200" dirty="0">
                <a:latin typeface="Calibri"/>
                <a:cs typeface="Calibri"/>
              </a:rPr>
              <a:t>is as </a:t>
            </a:r>
            <a:r>
              <a:rPr sz="3200" spc="-20" dirty="0">
                <a:latin typeface="Calibri"/>
                <a:cs typeface="Calibri"/>
              </a:rPr>
              <a:t>follows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dirty="0">
                <a:latin typeface="Calibri"/>
                <a:cs typeface="Calibri"/>
              </a:rPr>
              <a:t>John </a:t>
            </a:r>
            <a:r>
              <a:rPr sz="3200" spc="-35" dirty="0">
                <a:latin typeface="Calibri"/>
                <a:cs typeface="Calibri"/>
              </a:rPr>
              <a:t>gave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apple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30" dirty="0">
                <a:latin typeface="Calibri"/>
                <a:cs typeface="Calibri"/>
              </a:rPr>
              <a:t>Mike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kitchen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2355850"/>
          <a:ext cx="8001634" cy="312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533400"/>
                <a:gridCol w="4224020"/>
                <a:gridCol w="1948814"/>
              </a:tblGrid>
              <a:tr h="4462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Answer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What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event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462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Agent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Who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462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Objective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What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 involved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event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462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Beneficiary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Whom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done/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beneficiary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Mike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When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event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462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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Where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event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Kitchen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43585"/>
            <a:ext cx="7906384" cy="615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4785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Examples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syntactically </a:t>
            </a:r>
            <a:r>
              <a:rPr sz="3000" spc="-5" dirty="0">
                <a:latin typeface="Calibri"/>
                <a:cs typeface="Calibri"/>
              </a:rPr>
              <a:t>same </a:t>
            </a:r>
            <a:r>
              <a:rPr sz="3000" spc="-10" dirty="0">
                <a:latin typeface="Calibri"/>
                <a:cs typeface="Calibri"/>
              </a:rPr>
              <a:t>but semantically  </a:t>
            </a:r>
            <a:r>
              <a:rPr sz="3000" spc="-25" dirty="0">
                <a:latin typeface="Calibri"/>
                <a:cs typeface="Calibri"/>
              </a:rPr>
              <a:t>different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statements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8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Mike </a:t>
            </a:r>
            <a:r>
              <a:rPr sz="2600" spc="-5" dirty="0">
                <a:latin typeface="Calibri"/>
                <a:cs typeface="Calibri"/>
              </a:rPr>
              <a:t>saw </a:t>
            </a:r>
            <a:r>
              <a:rPr sz="2600" dirty="0">
                <a:latin typeface="Calibri"/>
                <a:cs typeface="Calibri"/>
              </a:rPr>
              <a:t>the girl in the </a:t>
            </a:r>
            <a:r>
              <a:rPr sz="2600" spc="-15" dirty="0">
                <a:latin typeface="Calibri"/>
                <a:cs typeface="Calibri"/>
              </a:rPr>
              <a:t>garden </a:t>
            </a:r>
            <a:r>
              <a:rPr sz="2600" dirty="0">
                <a:latin typeface="Calibri"/>
                <a:cs typeface="Calibri"/>
              </a:rPr>
              <a:t>with 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telescope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8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Mike </a:t>
            </a:r>
            <a:r>
              <a:rPr sz="2600" spc="-5" dirty="0">
                <a:latin typeface="Calibri"/>
                <a:cs typeface="Calibri"/>
              </a:rPr>
              <a:t>saw </a:t>
            </a:r>
            <a:r>
              <a:rPr sz="2600" dirty="0">
                <a:latin typeface="Calibri"/>
                <a:cs typeface="Calibri"/>
              </a:rPr>
              <a:t>the girl in the </a:t>
            </a:r>
            <a:r>
              <a:rPr sz="2600" spc="-15" dirty="0">
                <a:latin typeface="Calibri"/>
                <a:cs typeface="Calibri"/>
              </a:rPr>
              <a:t>garden </a:t>
            </a:r>
            <a:r>
              <a:rPr sz="2600" dirty="0">
                <a:latin typeface="Calibri"/>
                <a:cs typeface="Calibri"/>
              </a:rPr>
              <a:t>with 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cat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8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Mike </a:t>
            </a:r>
            <a:r>
              <a:rPr sz="2600" spc="-5" dirty="0">
                <a:latin typeface="Calibri"/>
                <a:cs typeface="Calibri"/>
              </a:rPr>
              <a:t>saw </a:t>
            </a:r>
            <a:r>
              <a:rPr sz="2600" dirty="0">
                <a:latin typeface="Calibri"/>
                <a:cs typeface="Calibri"/>
              </a:rPr>
              <a:t>the girl in the </a:t>
            </a:r>
            <a:r>
              <a:rPr sz="2600" spc="-15" dirty="0">
                <a:latin typeface="Calibri"/>
                <a:cs typeface="Calibri"/>
              </a:rPr>
              <a:t>garden </a:t>
            </a:r>
            <a:r>
              <a:rPr sz="2600" dirty="0">
                <a:latin typeface="Calibri"/>
                <a:cs typeface="Calibri"/>
              </a:rPr>
              <a:t>with 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fountain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4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There are </a:t>
            </a:r>
            <a:r>
              <a:rPr sz="3000" spc="-10" dirty="0">
                <a:latin typeface="Calibri"/>
                <a:cs typeface="Calibri"/>
              </a:rPr>
              <a:t>two </a:t>
            </a:r>
            <a:r>
              <a:rPr sz="3000" spc="-15" dirty="0">
                <a:latin typeface="Calibri"/>
                <a:cs typeface="Calibri"/>
              </a:rPr>
              <a:t>levels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every </a:t>
            </a:r>
            <a:r>
              <a:rPr sz="3000" spc="-15" dirty="0">
                <a:latin typeface="Calibri"/>
                <a:cs typeface="Calibri"/>
              </a:rPr>
              <a:t>sentence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structure: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9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Surface </a:t>
            </a:r>
            <a:r>
              <a:rPr sz="2600" spc="-5" dirty="0">
                <a:latin typeface="Calibri"/>
                <a:cs typeface="Calibri"/>
              </a:rPr>
              <a:t>structure: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spoken/ </a:t>
            </a:r>
            <a:r>
              <a:rPr sz="2600" spc="-10" dirty="0">
                <a:latin typeface="Calibri"/>
                <a:cs typeface="Calibri"/>
              </a:rPr>
              <a:t>written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sentence</a:t>
            </a:r>
            <a:endParaRPr sz="2600">
              <a:latin typeface="Calibri"/>
              <a:cs typeface="Calibri"/>
            </a:endParaRPr>
          </a:p>
          <a:p>
            <a:pPr marL="756285" marR="693420" lvl="1" indent="-287020">
              <a:lnSpc>
                <a:spcPct val="1501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Deep structure: gives underlying </a:t>
            </a:r>
            <a:r>
              <a:rPr sz="2600" dirty="0">
                <a:latin typeface="Calibri"/>
                <a:cs typeface="Calibri"/>
              </a:rPr>
              <a:t>meaning of</a:t>
            </a:r>
            <a:r>
              <a:rPr sz="2600" spc="-1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sentence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461899"/>
            <a:ext cx="5156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7. </a:t>
            </a:r>
            <a:r>
              <a:rPr sz="4400" spc="-5" dirty="0">
                <a:solidFill>
                  <a:srgbClr val="FF0000"/>
                </a:solidFill>
              </a:rPr>
              <a:t>Semantic </a:t>
            </a:r>
            <a:r>
              <a:rPr sz="4400" spc="-55" dirty="0">
                <a:solidFill>
                  <a:srgbClr val="FF0000"/>
                </a:solidFill>
              </a:rPr>
              <a:t>Web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sz="4400" spc="-15" dirty="0">
                <a:solidFill>
                  <a:srgbClr val="FF0000"/>
                </a:solidFill>
              </a:rPr>
              <a:t>(SW)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0" marR="6223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65150" algn="l"/>
                <a:tab pos="565785" algn="l"/>
              </a:tabLst>
            </a:pPr>
            <a:r>
              <a:rPr dirty="0"/>
              <a:t>It is an </a:t>
            </a:r>
            <a:r>
              <a:rPr spc="-10" dirty="0"/>
              <a:t>extension </a:t>
            </a:r>
            <a:r>
              <a:rPr spc="-5" dirty="0"/>
              <a:t>of </a:t>
            </a:r>
            <a:r>
              <a:rPr spc="-10" dirty="0"/>
              <a:t>web that provides </a:t>
            </a:r>
            <a:r>
              <a:rPr dirty="0"/>
              <a:t>a </a:t>
            </a:r>
            <a:r>
              <a:rPr spc="-10" dirty="0"/>
              <a:t>common  </a:t>
            </a:r>
            <a:r>
              <a:rPr spc="-15" dirty="0"/>
              <a:t>framework, </a:t>
            </a:r>
            <a:r>
              <a:rPr dirty="0"/>
              <a:t>which </a:t>
            </a:r>
            <a:r>
              <a:rPr spc="-10" dirty="0"/>
              <a:t>allows </a:t>
            </a:r>
            <a:r>
              <a:rPr spc="-20" dirty="0"/>
              <a:t>data </a:t>
            </a:r>
            <a:r>
              <a:rPr spc="-15" dirty="0"/>
              <a:t>to </a:t>
            </a:r>
            <a:r>
              <a:rPr spc="-5" dirty="0"/>
              <a:t>be </a:t>
            </a:r>
            <a:r>
              <a:rPr spc="-15" dirty="0"/>
              <a:t>shared </a:t>
            </a:r>
            <a:r>
              <a:rPr dirty="0"/>
              <a:t>and  </a:t>
            </a:r>
            <a:r>
              <a:rPr spc="-10" dirty="0"/>
              <a:t>reused </a:t>
            </a:r>
            <a:r>
              <a:rPr spc="-15" dirty="0"/>
              <a:t>across </a:t>
            </a:r>
            <a:r>
              <a:rPr spc="-20" dirty="0"/>
              <a:t>different</a:t>
            </a:r>
            <a:r>
              <a:rPr spc="-40" dirty="0"/>
              <a:t> </a:t>
            </a:r>
            <a:r>
              <a:rPr spc="-5" dirty="0"/>
              <a:t>applications</a:t>
            </a:r>
          </a:p>
          <a:p>
            <a:pPr marL="565150" marR="212725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565150" algn="l"/>
                <a:tab pos="565785" algn="l"/>
              </a:tabLst>
            </a:pPr>
            <a:r>
              <a:rPr spc="-20" dirty="0"/>
              <a:t>SW </a:t>
            </a:r>
            <a:r>
              <a:rPr dirty="0"/>
              <a:t>meaning </a:t>
            </a:r>
            <a:r>
              <a:rPr spc="-5" dirty="0"/>
              <a:t>or semantics </a:t>
            </a:r>
            <a:r>
              <a:rPr spc="-15" dirty="0"/>
              <a:t>to web </a:t>
            </a:r>
            <a:r>
              <a:rPr spc="-20" dirty="0"/>
              <a:t>content </a:t>
            </a:r>
            <a:r>
              <a:rPr spc="-15" dirty="0"/>
              <a:t>to </a:t>
            </a:r>
            <a:r>
              <a:rPr spc="-20" dirty="0"/>
              <a:t>make </a:t>
            </a:r>
            <a:r>
              <a:rPr dirty="0"/>
              <a:t>it  easier </a:t>
            </a:r>
            <a:r>
              <a:rPr spc="-15" dirty="0"/>
              <a:t>to </a:t>
            </a:r>
            <a:r>
              <a:rPr spc="-5" dirty="0"/>
              <a:t>be</a:t>
            </a:r>
            <a:r>
              <a:rPr spc="-25" dirty="0"/>
              <a:t> </a:t>
            </a:r>
            <a:r>
              <a:rPr spc="-5" dirty="0"/>
              <a:t>used</a:t>
            </a:r>
          </a:p>
          <a:p>
            <a:pPr marL="565150" marR="5080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565150" algn="l"/>
                <a:tab pos="565785" algn="l"/>
              </a:tabLst>
            </a:pPr>
            <a:r>
              <a:rPr spc="-15" dirty="0"/>
              <a:t>SW </a:t>
            </a:r>
            <a:r>
              <a:rPr spc="-20" dirty="0"/>
              <a:t>have data </a:t>
            </a:r>
            <a:r>
              <a:rPr dirty="0"/>
              <a:t>&amp; </a:t>
            </a:r>
            <a:r>
              <a:rPr spc="-10" dirty="0"/>
              <a:t>documents </a:t>
            </a:r>
            <a:r>
              <a:rPr spc="-5" dirty="0"/>
              <a:t>so </a:t>
            </a:r>
            <a:r>
              <a:rPr spc="-10" dirty="0"/>
              <a:t>that </a:t>
            </a:r>
            <a:r>
              <a:rPr dirty="0"/>
              <a:t>machines </a:t>
            </a:r>
            <a:r>
              <a:rPr spc="-10" dirty="0"/>
              <a:t>can  </a:t>
            </a:r>
            <a:r>
              <a:rPr spc="-15" dirty="0"/>
              <a:t>process, </a:t>
            </a:r>
            <a:r>
              <a:rPr spc="-20" dirty="0"/>
              <a:t>transform, </a:t>
            </a:r>
            <a:r>
              <a:rPr dirty="0"/>
              <a:t>assemble, and </a:t>
            </a:r>
            <a:r>
              <a:rPr spc="-10" dirty="0"/>
              <a:t>even </a:t>
            </a:r>
            <a:r>
              <a:rPr dirty="0"/>
              <a:t>act </a:t>
            </a:r>
            <a:r>
              <a:rPr spc="-5" dirty="0"/>
              <a:t>on </a:t>
            </a:r>
            <a:r>
              <a:rPr spc="-20" dirty="0"/>
              <a:t>data </a:t>
            </a:r>
            <a:r>
              <a:rPr dirty="0"/>
              <a:t>in  </a:t>
            </a:r>
            <a:r>
              <a:rPr spc="-10" dirty="0"/>
              <a:t>useful</a:t>
            </a:r>
            <a:r>
              <a:rPr spc="-25" dirty="0"/>
              <a:t> </a:t>
            </a:r>
            <a:r>
              <a:rPr spc="-30" dirty="0"/>
              <a:t>ways</a:t>
            </a:r>
          </a:p>
          <a:p>
            <a:pPr marL="565150" marR="219710" indent="-3435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565150" algn="l"/>
                <a:tab pos="565785" algn="l"/>
              </a:tabLst>
            </a:pPr>
            <a:r>
              <a:rPr spc="-15" dirty="0"/>
              <a:t>SW </a:t>
            </a:r>
            <a:r>
              <a:rPr spc="-10" dirty="0"/>
              <a:t>comprises </a:t>
            </a:r>
            <a:r>
              <a:rPr dirty="0"/>
              <a:t>XML, </a:t>
            </a:r>
            <a:r>
              <a:rPr spc="-5" dirty="0"/>
              <a:t>XML Schema, </a:t>
            </a:r>
            <a:r>
              <a:rPr spc="-70" dirty="0"/>
              <a:t>RDF, </a:t>
            </a:r>
            <a:r>
              <a:rPr dirty="0"/>
              <a:t>RDF </a:t>
            </a:r>
            <a:r>
              <a:rPr spc="-5" dirty="0"/>
              <a:t>Schema,  </a:t>
            </a:r>
            <a:r>
              <a:rPr dirty="0"/>
              <a:t>and </a:t>
            </a:r>
            <a:r>
              <a:rPr spc="-35" dirty="0"/>
              <a:t>Web </a:t>
            </a:r>
            <a:r>
              <a:rPr spc="-10" dirty="0"/>
              <a:t>Ontology Language</a:t>
            </a:r>
            <a:r>
              <a:rPr spc="-25" dirty="0"/>
              <a:t> </a:t>
            </a:r>
            <a:r>
              <a:rPr spc="-10" dirty="0"/>
              <a:t>(OWL)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72185"/>
            <a:ext cx="8045450" cy="556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5" dirty="0">
                <a:solidFill>
                  <a:srgbClr val="6F2F9F"/>
                </a:solidFill>
                <a:latin typeface="Calibri"/>
                <a:cs typeface="Calibri"/>
              </a:rPr>
              <a:t>EXtensible </a:t>
            </a:r>
            <a:r>
              <a:rPr sz="3000" b="1" spc="-10" dirty="0">
                <a:solidFill>
                  <a:srgbClr val="6F2F9F"/>
                </a:solidFill>
                <a:latin typeface="Calibri"/>
                <a:cs typeface="Calibri"/>
              </a:rPr>
              <a:t>Markup </a:t>
            </a:r>
            <a:r>
              <a:rPr sz="3000" b="1" spc="-5" dirty="0">
                <a:solidFill>
                  <a:srgbClr val="6F2F9F"/>
                </a:solidFill>
                <a:latin typeface="Calibri"/>
                <a:cs typeface="Calibri"/>
              </a:rPr>
              <a:t>Language</a:t>
            </a:r>
            <a:r>
              <a:rPr sz="30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6F2F9F"/>
                </a:solidFill>
                <a:latin typeface="Calibri"/>
                <a:cs typeface="Calibri"/>
              </a:rPr>
              <a:t>(XML):</a:t>
            </a:r>
            <a:endParaRPr sz="3000">
              <a:latin typeface="Calibri"/>
              <a:cs typeface="Calibri"/>
            </a:endParaRPr>
          </a:p>
          <a:p>
            <a:pPr marL="756285" marR="403860" lvl="1" indent="-287020">
              <a:lnSpc>
                <a:spcPct val="1501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general </a:t>
            </a:r>
            <a:r>
              <a:rPr sz="2600" spc="-5" dirty="0">
                <a:latin typeface="Calibri"/>
                <a:cs typeface="Calibri"/>
              </a:rPr>
              <a:t>purpose specification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creating custom  </a:t>
            </a:r>
            <a:r>
              <a:rPr sz="2600" spc="-5" dirty="0">
                <a:latin typeface="Calibri"/>
                <a:cs typeface="Calibri"/>
              </a:rPr>
              <a:t>markup languages,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756285" marR="233679" lvl="1" indent="-287020">
              <a:lnSpc>
                <a:spcPct val="1501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XML </a:t>
            </a:r>
            <a:r>
              <a:rPr sz="2600" spc="-10" dirty="0">
                <a:latin typeface="Calibri"/>
                <a:cs typeface="Calibri"/>
              </a:rPr>
              <a:t>tags are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0" dirty="0">
                <a:latin typeface="Calibri"/>
                <a:cs typeface="Calibri"/>
              </a:rPr>
              <a:t>predefined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user </a:t>
            </a:r>
            <a:r>
              <a:rPr sz="2600" spc="-20" dirty="0">
                <a:latin typeface="Calibri"/>
                <a:cs typeface="Calibri"/>
              </a:rPr>
              <a:t>may </a:t>
            </a:r>
            <a:r>
              <a:rPr sz="2600" spc="-10" dirty="0">
                <a:latin typeface="Calibri"/>
                <a:cs typeface="Calibri"/>
              </a:rPr>
              <a:t>define </a:t>
            </a:r>
            <a:r>
              <a:rPr sz="2600" spc="-5" dirty="0">
                <a:latin typeface="Calibri"/>
                <a:cs typeface="Calibri"/>
              </a:rPr>
              <a:t>his  own </a:t>
            </a:r>
            <a:r>
              <a:rPr sz="2600" spc="-10" dirty="0">
                <a:latin typeface="Calibri"/>
                <a:cs typeface="Calibri"/>
              </a:rPr>
              <a:t>tags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501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self-descriptive,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primary purpose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to facilitate 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sharing of structured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across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systems</a:t>
            </a:r>
            <a:endParaRPr sz="2600">
              <a:latin typeface="Calibri"/>
              <a:cs typeface="Calibri"/>
            </a:endParaRPr>
          </a:p>
          <a:p>
            <a:pPr marL="756285" marR="368300" lvl="1" indent="-287020">
              <a:lnSpc>
                <a:spcPct val="15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XML </a:t>
            </a:r>
            <a:r>
              <a:rPr sz="2600" spc="-10" dirty="0">
                <a:latin typeface="Calibri"/>
                <a:cs typeface="Calibri"/>
              </a:rPr>
              <a:t>was </a:t>
            </a:r>
            <a:r>
              <a:rPr sz="2600" spc="-5" dirty="0">
                <a:latin typeface="Calibri"/>
                <a:cs typeface="Calibri"/>
              </a:rPr>
              <a:t>designed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carry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across </a:t>
            </a:r>
            <a:r>
              <a:rPr sz="2600" spc="-20" dirty="0">
                <a:latin typeface="Calibri"/>
                <a:cs typeface="Calibri"/>
              </a:rPr>
              <a:t>different 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spc="-20" dirty="0">
                <a:latin typeface="Calibri"/>
                <a:cs typeface="Calibri"/>
              </a:rPr>
              <a:t>systems,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as 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91439"/>
            <a:ext cx="7981315" cy="46107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XML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representation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&lt;circular&gt;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&lt;to&gt; </a:t>
            </a:r>
            <a:r>
              <a:rPr sz="3200" spc="-10" dirty="0">
                <a:latin typeface="Calibri"/>
                <a:cs typeface="Calibri"/>
              </a:rPr>
              <a:t>faculty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&lt;/to&gt;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&lt;from&gt; </a:t>
            </a:r>
            <a:r>
              <a:rPr sz="3200" spc="-5" dirty="0">
                <a:latin typeface="Calibri"/>
                <a:cs typeface="Calibri"/>
              </a:rPr>
              <a:t>HoD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&lt;/from&gt;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&lt;heading&gt; </a:t>
            </a:r>
            <a:r>
              <a:rPr sz="3200" spc="-15" dirty="0">
                <a:latin typeface="Calibri"/>
                <a:cs typeface="Calibri"/>
              </a:rPr>
              <a:t>Faculty </a:t>
            </a:r>
            <a:r>
              <a:rPr sz="3200" spc="-5" dirty="0">
                <a:latin typeface="Calibri"/>
                <a:cs typeface="Calibri"/>
              </a:rPr>
              <a:t>Meeting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&lt;/heading&gt;</a:t>
            </a:r>
            <a:endParaRPr sz="32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&lt;body&gt; </a:t>
            </a:r>
            <a:r>
              <a:rPr sz="3200" spc="-15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meeting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15" dirty="0">
                <a:latin typeface="Calibri"/>
                <a:cs typeface="Calibri"/>
              </a:rPr>
              <a:t>faculty </a:t>
            </a:r>
            <a:r>
              <a:rPr sz="3200" dirty="0">
                <a:latin typeface="Calibri"/>
                <a:cs typeface="Calibri"/>
              </a:rPr>
              <a:t>in  </a:t>
            </a:r>
            <a:r>
              <a:rPr sz="3200" spc="-20" dirty="0">
                <a:latin typeface="Calibri"/>
                <a:cs typeface="Calibri"/>
              </a:rPr>
              <a:t>committee </a:t>
            </a:r>
            <a:r>
              <a:rPr sz="3200" spc="-15" dirty="0">
                <a:latin typeface="Calibri"/>
                <a:cs typeface="Calibri"/>
              </a:rPr>
              <a:t>room </a:t>
            </a:r>
            <a:r>
              <a:rPr sz="3200" spc="-25" dirty="0">
                <a:latin typeface="Calibri"/>
                <a:cs typeface="Calibri"/>
              </a:rPr>
              <a:t>today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5" dirty="0">
                <a:latin typeface="Calibri"/>
                <a:cs typeface="Calibri"/>
              </a:rPr>
              <a:t>p.m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&lt;/body&gt;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&lt;/circular&gt;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87425"/>
            <a:ext cx="7955280" cy="542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5" dirty="0">
                <a:solidFill>
                  <a:srgbClr val="6F2F9F"/>
                </a:solidFill>
                <a:latin typeface="Calibri"/>
                <a:cs typeface="Calibri"/>
              </a:rPr>
              <a:t>XML</a:t>
            </a:r>
            <a:r>
              <a:rPr sz="22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2F9F"/>
                </a:solidFill>
                <a:latin typeface="Calibri"/>
                <a:cs typeface="Calibri"/>
              </a:rPr>
              <a:t>Schema:</a:t>
            </a:r>
            <a:endParaRPr sz="2200">
              <a:latin typeface="Calibri"/>
              <a:cs typeface="Calibri"/>
            </a:endParaRPr>
          </a:p>
          <a:p>
            <a:pPr marL="756285" marR="514984" lvl="1" indent="-287020">
              <a:lnSpc>
                <a:spcPct val="140100"/>
              </a:lnSpc>
              <a:spcBef>
                <a:spcPts val="5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It is a language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describing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structure of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XML document,  typically </a:t>
            </a:r>
            <a:r>
              <a:rPr sz="2000" spc="-10" dirty="0">
                <a:latin typeface="Calibri"/>
                <a:cs typeface="Calibri"/>
              </a:rPr>
              <a:t>expressed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terms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constraints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structure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15" dirty="0">
                <a:latin typeface="Calibri"/>
                <a:cs typeface="Calibri"/>
              </a:rPr>
              <a:t>content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docs.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4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spc="-10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means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defining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structure, </a:t>
            </a:r>
            <a:r>
              <a:rPr sz="2000" spc="-10" dirty="0">
                <a:latin typeface="Calibri"/>
                <a:cs typeface="Calibri"/>
              </a:rPr>
              <a:t>content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semantics  of </a:t>
            </a:r>
            <a:r>
              <a:rPr sz="2000" dirty="0">
                <a:latin typeface="Calibri"/>
                <a:cs typeface="Calibri"/>
              </a:rPr>
              <a:t>XML </a:t>
            </a:r>
            <a:r>
              <a:rPr sz="2000" spc="-5" dirty="0">
                <a:latin typeface="Calibri"/>
                <a:cs typeface="Calibri"/>
              </a:rPr>
              <a:t>docs.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</a:t>
            </a:r>
            <a:endParaRPr sz="2000">
              <a:latin typeface="Calibri"/>
              <a:cs typeface="Calibri"/>
            </a:endParaRPr>
          </a:p>
          <a:p>
            <a:pPr marL="756285" marR="396875" lvl="1" indent="-287020">
              <a:lnSpc>
                <a:spcPct val="14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Purpose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XML </a:t>
            </a:r>
            <a:r>
              <a:rPr sz="2000" spc="-5" dirty="0">
                <a:latin typeface="Calibri"/>
                <a:cs typeface="Calibri"/>
              </a:rPr>
              <a:t>schema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define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valid </a:t>
            </a:r>
            <a:r>
              <a:rPr sz="2000" spc="-5" dirty="0">
                <a:latin typeface="Calibri"/>
                <a:cs typeface="Calibri"/>
              </a:rPr>
              <a:t>building </a:t>
            </a:r>
            <a:r>
              <a:rPr sz="2000" spc="-10" dirty="0">
                <a:latin typeface="Calibri"/>
                <a:cs typeface="Calibri"/>
              </a:rPr>
              <a:t>blocks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  XML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that consists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Elements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attributes </a:t>
            </a:r>
            <a:r>
              <a:rPr sz="2000" spc="-5" dirty="0">
                <a:latin typeface="Calibri"/>
                <a:cs typeface="Calibri"/>
              </a:rPr>
              <a:t>that can </a:t>
            </a:r>
            <a:r>
              <a:rPr sz="2000" dirty="0">
                <a:latin typeface="Calibri"/>
                <a:cs typeface="Calibri"/>
              </a:rPr>
              <a:t>appear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Whether an </a:t>
            </a:r>
            <a:r>
              <a:rPr sz="2000" spc="-10" dirty="0">
                <a:latin typeface="Calibri"/>
                <a:cs typeface="Calibri"/>
              </a:rPr>
              <a:t>element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empty or </a:t>
            </a:r>
            <a:r>
              <a:rPr sz="2000" dirty="0">
                <a:latin typeface="Calibri"/>
                <a:cs typeface="Calibri"/>
              </a:rPr>
              <a:t>can include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types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elements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attributes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elements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229260"/>
            <a:ext cx="8025765" cy="4549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Typical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XML</a:t>
            </a:r>
            <a:r>
              <a:rPr sz="2800" b="1" spc="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Schema:</a:t>
            </a:r>
            <a:endParaRPr sz="2800">
              <a:latin typeface="Calibri"/>
              <a:cs typeface="Calibri"/>
            </a:endParaRPr>
          </a:p>
          <a:p>
            <a:pPr marL="927100" marR="134048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&lt;xs:schema xmlns:xs=  </a:t>
            </a:r>
            <a:r>
              <a:rPr sz="2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2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tp</a:t>
            </a:r>
            <a:r>
              <a:rPr sz="2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: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//</a:t>
            </a:r>
            <a:r>
              <a:rPr sz="28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2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2800" u="heavy" spc="-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2800" u="heavy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w3.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2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2800" u="heavy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2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0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01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/XM</a:t>
            </a:r>
            <a:r>
              <a:rPr sz="2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L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</a:t>
            </a:r>
            <a:r>
              <a:rPr sz="2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hem</a:t>
            </a:r>
            <a:r>
              <a:rPr sz="2800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800" spc="-5" dirty="0">
                <a:latin typeface="Calibri"/>
                <a:cs typeface="Calibri"/>
              </a:rPr>
              <a:t>&gt;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&lt;/xs:schema&gt;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&lt;xs:element name </a:t>
            </a:r>
            <a:r>
              <a:rPr sz="2800" spc="-5" dirty="0">
                <a:latin typeface="Calibri"/>
                <a:cs typeface="Calibri"/>
              </a:rPr>
              <a:t>= “title” type=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“xs:string”/&gt;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&lt;xs:element </a:t>
            </a:r>
            <a:r>
              <a:rPr sz="2800" spc="-5" dirty="0">
                <a:latin typeface="Calibri"/>
                <a:cs typeface="Calibri"/>
              </a:rPr>
              <a:t>name = </a:t>
            </a:r>
            <a:r>
              <a:rPr sz="2800" dirty="0">
                <a:latin typeface="Calibri"/>
                <a:cs typeface="Calibri"/>
              </a:rPr>
              <a:t>“author” </a:t>
            </a:r>
            <a:r>
              <a:rPr sz="2800" spc="-5" dirty="0">
                <a:latin typeface="Calibri"/>
                <a:cs typeface="Calibri"/>
              </a:rPr>
              <a:t>type=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“xs:string”/&gt;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513" y="496950"/>
            <a:ext cx="7892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6F2F9F"/>
                </a:solidFill>
              </a:rPr>
              <a:t>7.1. </a:t>
            </a:r>
            <a:r>
              <a:rPr spc="-20" dirty="0">
                <a:solidFill>
                  <a:srgbClr val="6F2F9F"/>
                </a:solidFill>
              </a:rPr>
              <a:t>Resource </a:t>
            </a:r>
            <a:r>
              <a:rPr spc="-5" dirty="0">
                <a:solidFill>
                  <a:srgbClr val="6F2F9F"/>
                </a:solidFill>
              </a:rPr>
              <a:t>Description</a:t>
            </a:r>
            <a:r>
              <a:rPr spc="65" dirty="0">
                <a:solidFill>
                  <a:srgbClr val="6F2F9F"/>
                </a:solidFill>
              </a:rPr>
              <a:t> </a:t>
            </a:r>
            <a:r>
              <a:rPr spc="-20" dirty="0">
                <a:solidFill>
                  <a:srgbClr val="6F2F9F"/>
                </a:solidFill>
              </a:rPr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665"/>
            <a:ext cx="7897495" cy="452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870" indent="-343535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The basic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5" dirty="0">
                <a:latin typeface="Calibri"/>
                <a:cs typeface="Calibri"/>
              </a:rPr>
              <a:t>model </a:t>
            </a:r>
            <a:r>
              <a:rPr sz="2500" spc="-10" dirty="0">
                <a:latin typeface="Calibri"/>
                <a:cs typeface="Calibri"/>
              </a:rPr>
              <a:t>used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build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SW </a:t>
            </a:r>
            <a:r>
              <a:rPr sz="2500" spc="-5" dirty="0">
                <a:latin typeface="Calibri"/>
                <a:cs typeface="Calibri"/>
              </a:rPr>
              <a:t>is called </a:t>
            </a:r>
            <a:r>
              <a:rPr sz="2500" spc="-65" dirty="0">
                <a:latin typeface="Calibri"/>
                <a:cs typeface="Calibri"/>
              </a:rPr>
              <a:t>RDF, </a:t>
            </a:r>
            <a:r>
              <a:rPr sz="2500" spc="-5" dirty="0">
                <a:latin typeface="Calibri"/>
                <a:cs typeface="Calibri"/>
              </a:rPr>
              <a:t>a  domain-independent model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10" dirty="0">
                <a:latin typeface="Calibri"/>
                <a:cs typeface="Calibri"/>
              </a:rPr>
              <a:t>describing</a:t>
            </a:r>
            <a:r>
              <a:rPr sz="2500" spc="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resources</a:t>
            </a:r>
            <a:endParaRPr sz="2500">
              <a:latin typeface="Calibri"/>
              <a:cs typeface="Calibri"/>
            </a:endParaRPr>
          </a:p>
          <a:p>
            <a:pPr marL="355600" marR="723900" indent="-343535">
              <a:lnSpc>
                <a:spcPct val="1401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resource </a:t>
            </a:r>
            <a:r>
              <a:rPr sz="2500" spc="-20" dirty="0">
                <a:latin typeface="Calibri"/>
                <a:cs typeface="Calibri"/>
              </a:rPr>
              <a:t>may </a:t>
            </a:r>
            <a:r>
              <a:rPr sz="2500" spc="-5" dirty="0">
                <a:latin typeface="Calibri"/>
                <a:cs typeface="Calibri"/>
              </a:rPr>
              <a:t>be name, place, </a:t>
            </a:r>
            <a:r>
              <a:rPr sz="2500" spc="-20" dirty="0">
                <a:latin typeface="Calibri"/>
                <a:cs typeface="Calibri"/>
              </a:rPr>
              <a:t>constant, </a:t>
            </a:r>
            <a:r>
              <a:rPr sz="2500" spc="-10" dirty="0">
                <a:latin typeface="Calibri"/>
                <a:cs typeface="Calibri"/>
              </a:rPr>
              <a:t>web pages  (URLs), </a:t>
            </a:r>
            <a:r>
              <a:rPr sz="2500" spc="-5" dirty="0">
                <a:latin typeface="Calibri"/>
                <a:cs typeface="Calibri"/>
              </a:rPr>
              <a:t>parts of </a:t>
            </a:r>
            <a:r>
              <a:rPr sz="2500" spc="-15" dirty="0">
                <a:latin typeface="Calibri"/>
                <a:cs typeface="Calibri"/>
              </a:rPr>
              <a:t>web </a:t>
            </a:r>
            <a:r>
              <a:rPr sz="2500" spc="-10" dirty="0">
                <a:latin typeface="Calibri"/>
                <a:cs typeface="Calibri"/>
              </a:rPr>
              <a:t>pages,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RDF uses URIs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represent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0" dirty="0">
                <a:latin typeface="Calibri"/>
                <a:cs typeface="Calibri"/>
              </a:rPr>
              <a:t>usually </a:t>
            </a:r>
            <a:r>
              <a:rPr sz="2500" spc="-5" dirty="0">
                <a:latin typeface="Calibri"/>
                <a:cs typeface="Calibri"/>
              </a:rPr>
              <a:t>in triple</a:t>
            </a:r>
            <a:r>
              <a:rPr sz="2500" spc="1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structures</a:t>
            </a:r>
            <a:endParaRPr sz="2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500" spc="-5" dirty="0">
                <a:latin typeface="Calibri"/>
                <a:cs typeface="Calibri"/>
              </a:rPr>
              <a:t>&lt;subject, </a:t>
            </a:r>
            <a:r>
              <a:rPr sz="2500" spc="-10" dirty="0">
                <a:latin typeface="Calibri"/>
                <a:cs typeface="Calibri"/>
              </a:rPr>
              <a:t>relation,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object&gt;</a:t>
            </a:r>
            <a:endParaRPr sz="2500">
              <a:latin typeface="Calibri"/>
              <a:cs typeface="Calibri"/>
            </a:endParaRPr>
          </a:p>
          <a:p>
            <a:pPr marL="355600" marR="852805" indent="-343535">
              <a:lnSpc>
                <a:spcPct val="1401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it </a:t>
            </a:r>
            <a:r>
              <a:rPr sz="2500" spc="-25" dirty="0">
                <a:latin typeface="Calibri"/>
                <a:cs typeface="Calibri"/>
              </a:rPr>
              <a:t>make </a:t>
            </a:r>
            <a:r>
              <a:rPr sz="2500" spc="-15" dirty="0">
                <a:latin typeface="Calibri"/>
                <a:cs typeface="Calibri"/>
              </a:rPr>
              <a:t>statements </a:t>
            </a:r>
            <a:r>
              <a:rPr sz="2500" spc="-5" dirty="0">
                <a:latin typeface="Calibri"/>
                <a:cs typeface="Calibri"/>
              </a:rPr>
              <a:t>about </a:t>
            </a:r>
            <a:r>
              <a:rPr sz="2500" spc="-10" dirty="0">
                <a:latin typeface="Calibri"/>
                <a:cs typeface="Calibri"/>
              </a:rPr>
              <a:t>web resources </a:t>
            </a:r>
            <a:r>
              <a:rPr sz="2500" spc="-5" dirty="0">
                <a:latin typeface="Calibri"/>
                <a:cs typeface="Calibri"/>
              </a:rPr>
              <a:t>as subject-  </a:t>
            </a:r>
            <a:r>
              <a:rPr sz="2500" spc="-10" dirty="0">
                <a:latin typeface="Calibri"/>
                <a:cs typeface="Calibri"/>
              </a:rPr>
              <a:t>predicate-object expressions, </a:t>
            </a:r>
            <a:r>
              <a:rPr sz="2500" spc="-5" dirty="0">
                <a:latin typeface="Calibri"/>
                <a:cs typeface="Calibri"/>
              </a:rPr>
              <a:t>called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triples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48767"/>
            <a:ext cx="7877809" cy="551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Suppose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webpage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http://www.cs.univ.ac.in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 been </a:t>
            </a:r>
            <a:r>
              <a:rPr sz="3200" spc="-15" dirty="0">
                <a:latin typeface="Calibri"/>
                <a:cs typeface="Calibri"/>
              </a:rPr>
              <a:t>created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Criss, </a:t>
            </a:r>
            <a:r>
              <a:rPr sz="3200" dirty="0">
                <a:latin typeface="Calibri"/>
                <a:cs typeface="Calibri"/>
              </a:rPr>
              <a:t>then RDF </a:t>
            </a:r>
            <a:r>
              <a:rPr sz="3200" spc="-10" dirty="0">
                <a:latin typeface="Calibri"/>
                <a:cs typeface="Calibri"/>
              </a:rPr>
              <a:t>terms </a:t>
            </a:r>
            <a:r>
              <a:rPr sz="3200" spc="-30" dirty="0">
                <a:latin typeface="Calibri"/>
                <a:cs typeface="Calibri"/>
              </a:rPr>
              <a:t>for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various parts of the </a:t>
            </a:r>
            <a:r>
              <a:rPr sz="3200" spc="-20" dirty="0">
                <a:latin typeface="Calibri"/>
                <a:cs typeface="Calibri"/>
              </a:rPr>
              <a:t>statement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1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subject </a:t>
            </a:r>
            <a:r>
              <a:rPr sz="2800" spc="-5" dirty="0">
                <a:latin typeface="Calibri"/>
                <a:cs typeface="Calibri"/>
              </a:rPr>
              <a:t>is the URL:</a:t>
            </a:r>
            <a:r>
              <a:rPr sz="2800" spc="1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http://www.cs.univ.ac.in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0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predicate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“creator”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014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object is the </a:t>
            </a:r>
            <a:r>
              <a:rPr sz="2800" spc="-20" dirty="0">
                <a:latin typeface="Calibri"/>
                <a:cs typeface="Calibri"/>
              </a:rPr>
              <a:t>phrase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“Criss”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2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Corresponding </a:t>
            </a:r>
            <a:r>
              <a:rPr sz="3200" dirty="0">
                <a:latin typeface="Calibri"/>
                <a:cs typeface="Calibri"/>
              </a:rPr>
              <a:t>RDF </a:t>
            </a:r>
            <a:r>
              <a:rPr sz="3200" spc="-20" dirty="0">
                <a:latin typeface="Calibri"/>
                <a:cs typeface="Calibri"/>
              </a:rPr>
              <a:t>statement </a:t>
            </a:r>
            <a:r>
              <a:rPr sz="3200" dirty="0">
                <a:latin typeface="Calibri"/>
                <a:cs typeface="Calibri"/>
              </a:rPr>
              <a:t>is 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follows: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2400" spc="-20" dirty="0">
                <a:latin typeface="Calibri"/>
                <a:cs typeface="Calibri"/>
                <a:hlinkClick r:id="rId3"/>
              </a:rPr>
              <a:t>&lt;h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  <a:hlinkClick r:id="rId3"/>
              </a:rPr>
              <a:t>tp://www.cs.univ.ac.in/~criss&gt; </a:t>
            </a:r>
            <a:r>
              <a:rPr sz="2400" spc="-5" dirty="0">
                <a:latin typeface="Calibri"/>
                <a:cs typeface="Calibri"/>
              </a:rPr>
              <a:t>&lt;rel: </a:t>
            </a:r>
            <a:r>
              <a:rPr sz="2400" spc="-15" dirty="0">
                <a:latin typeface="Calibri"/>
                <a:cs typeface="Calibri"/>
              </a:rPr>
              <a:t>creator&gt; </a:t>
            </a:r>
            <a:r>
              <a:rPr sz="2400" spc="-5" dirty="0">
                <a:latin typeface="Calibri"/>
                <a:cs typeface="Calibri"/>
              </a:rPr>
              <a:t>&lt;“Criss”&gt;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130" y="496950"/>
            <a:ext cx="7464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1.2 </a:t>
            </a:r>
            <a:r>
              <a:rPr spc="-15" dirty="0"/>
              <a:t>Knowledge </a:t>
            </a:r>
            <a:r>
              <a:rPr spc="-25" dirty="0"/>
              <a:t>represented </a:t>
            </a:r>
            <a:r>
              <a:rPr spc="-5" dirty="0"/>
              <a:t>as</a:t>
            </a:r>
            <a:r>
              <a:rPr spc="8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933690" cy="44862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3535" algn="just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Inferential </a:t>
            </a:r>
            <a:r>
              <a:rPr sz="3000" spc="-5" dirty="0">
                <a:latin typeface="Calibri"/>
                <a:cs typeface="Calibri"/>
              </a:rPr>
              <a:t>capacity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achieved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knowledge 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represented </a:t>
            </a: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-25" dirty="0">
                <a:latin typeface="Calibri"/>
                <a:cs typeface="Calibri"/>
              </a:rPr>
              <a:t>form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formal </a:t>
            </a:r>
            <a:r>
              <a:rPr sz="3000" dirty="0">
                <a:latin typeface="Calibri"/>
                <a:cs typeface="Calibri"/>
              </a:rPr>
              <a:t>logic</a:t>
            </a:r>
            <a:endParaRPr sz="3000">
              <a:latin typeface="Calibri"/>
              <a:cs typeface="Calibri"/>
            </a:endParaRPr>
          </a:p>
          <a:p>
            <a:pPr marL="355600" marR="230504" indent="-343535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5" dirty="0">
                <a:latin typeface="Calibri"/>
                <a:cs typeface="Calibri"/>
              </a:rPr>
              <a:t>E.g.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dirty="0">
                <a:latin typeface="Calibri"/>
                <a:cs typeface="Calibri"/>
              </a:rPr>
              <a:t>about </a:t>
            </a:r>
            <a:r>
              <a:rPr sz="3000" spc="-5" dirty="0">
                <a:latin typeface="Calibri"/>
                <a:cs typeface="Calibri"/>
              </a:rPr>
              <a:t>mortality </a:t>
            </a:r>
            <a:r>
              <a:rPr sz="3000" spc="-20" dirty="0">
                <a:latin typeface="Calibri"/>
                <a:cs typeface="Calibri"/>
              </a:rPr>
              <a:t>“all </a:t>
            </a:r>
            <a:r>
              <a:rPr sz="3000" spc="-5" dirty="0">
                <a:latin typeface="Calibri"/>
                <a:cs typeface="Calibri"/>
              </a:rPr>
              <a:t>humans </a:t>
            </a:r>
            <a:r>
              <a:rPr sz="3000" spc="-15" dirty="0">
                <a:latin typeface="Calibri"/>
                <a:cs typeface="Calibri"/>
              </a:rPr>
              <a:t>are  </a:t>
            </a:r>
            <a:r>
              <a:rPr sz="3000" spc="-5" dirty="0">
                <a:latin typeface="Calibri"/>
                <a:cs typeface="Calibri"/>
              </a:rPr>
              <a:t>mortal” cannot be </a:t>
            </a:r>
            <a:r>
              <a:rPr sz="3000" spc="-20" dirty="0">
                <a:latin typeface="Calibri"/>
                <a:cs typeface="Calibri"/>
              </a:rPr>
              <a:t>represented </a:t>
            </a:r>
            <a:r>
              <a:rPr sz="3000" spc="-5" dirty="0">
                <a:latin typeface="Calibri"/>
                <a:cs typeface="Calibri"/>
              </a:rPr>
              <a:t>using </a:t>
            </a:r>
            <a:r>
              <a:rPr sz="3000" spc="-10" dirty="0">
                <a:latin typeface="Calibri"/>
                <a:cs typeface="Calibri"/>
              </a:rPr>
              <a:t>relational  approach</a:t>
            </a:r>
            <a:endParaRPr sz="30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easily be </a:t>
            </a:r>
            <a:r>
              <a:rPr sz="3000" spc="-15" dirty="0">
                <a:latin typeface="Calibri"/>
                <a:cs typeface="Calibri"/>
              </a:rPr>
              <a:t>represented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20" dirty="0">
                <a:latin typeface="Calibri"/>
                <a:cs typeface="Calibri"/>
              </a:rPr>
              <a:t>predicate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logic</a:t>
            </a:r>
            <a:endParaRPr sz="30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Calibri"/>
                <a:cs typeface="Calibri"/>
              </a:rPr>
              <a:t>(ꓯX)human(X)&lt;-mortal(X)</a:t>
            </a:r>
            <a:endParaRPr sz="2600">
              <a:latin typeface="Calibri"/>
              <a:cs typeface="Calibri"/>
            </a:endParaRPr>
          </a:p>
          <a:p>
            <a:pPr marL="355600" marR="455930" indent="-343535">
              <a:lnSpc>
                <a:spcPts val="324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Advantages: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set </a:t>
            </a:r>
            <a:r>
              <a:rPr sz="3000" spc="-5" dirty="0">
                <a:latin typeface="Calibri"/>
                <a:cs typeface="Calibri"/>
              </a:rPr>
              <a:t>of rules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represented,  </a:t>
            </a:r>
            <a:r>
              <a:rPr sz="3000" spc="-10" dirty="0">
                <a:latin typeface="Calibri"/>
                <a:cs typeface="Calibri"/>
              </a:rPr>
              <a:t>derived more </a:t>
            </a:r>
            <a:r>
              <a:rPr sz="3000" spc="-15" dirty="0">
                <a:latin typeface="Calibri"/>
                <a:cs typeface="Calibri"/>
              </a:rPr>
              <a:t>facts, </a:t>
            </a:r>
            <a:r>
              <a:rPr sz="3000" dirty="0">
                <a:latin typeface="Calibri"/>
                <a:cs typeface="Calibri"/>
              </a:rPr>
              <a:t>truths and </a:t>
            </a:r>
            <a:r>
              <a:rPr sz="3000" spc="-10" dirty="0">
                <a:latin typeface="Calibri"/>
                <a:cs typeface="Calibri"/>
              </a:rPr>
              <a:t>verified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correctness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new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statements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813" y="187197"/>
            <a:ext cx="6038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1.3 </a:t>
            </a:r>
            <a:r>
              <a:rPr sz="4400" spc="-20" dirty="0"/>
              <a:t>Procedural</a:t>
            </a:r>
            <a:r>
              <a:rPr sz="4400" spc="-80" dirty="0"/>
              <a:t> </a:t>
            </a:r>
            <a:r>
              <a:rPr sz="4400" spc="-10" dirty="0"/>
              <a:t>knowledge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3400" y="1022685"/>
            <a:ext cx="8005445" cy="58353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92480" indent="-343535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encoded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form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procedures 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carry out specific </a:t>
            </a:r>
            <a:r>
              <a:rPr sz="3200" spc="-15" dirty="0">
                <a:latin typeface="Calibri"/>
                <a:cs typeface="Calibri"/>
              </a:rPr>
              <a:t>tasks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interpreter interprets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program </a:t>
            </a:r>
            <a:r>
              <a:rPr sz="3200" spc="-5" dirty="0">
                <a:latin typeface="Calibri"/>
                <a:cs typeface="Calibri"/>
              </a:rPr>
              <a:t>on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basis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available </a:t>
            </a:r>
            <a:r>
              <a:rPr sz="3200" spc="-5" dirty="0">
                <a:latin typeface="Calibri"/>
                <a:cs typeface="Calibri"/>
              </a:rPr>
              <a:t>knowledge </a:t>
            </a:r>
            <a:r>
              <a:rPr sz="3200" spc="-20" dirty="0">
                <a:latin typeface="Calibri"/>
                <a:cs typeface="Calibri"/>
              </a:rPr>
              <a:t>regarding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25" dirty="0">
                <a:latin typeface="Calibri"/>
                <a:cs typeface="Calibri"/>
              </a:rPr>
              <a:t>syntax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semantics </a:t>
            </a:r>
            <a:r>
              <a:rPr sz="3200" spc="-5" dirty="0">
                <a:latin typeface="Calibri"/>
                <a:cs typeface="Calibri"/>
              </a:rPr>
              <a:t>of the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355600" marR="264160" indent="-343535" algn="just">
              <a:lnSpc>
                <a:spcPct val="9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Advantages: </a:t>
            </a:r>
            <a:r>
              <a:rPr sz="3200" spc="-5" dirty="0">
                <a:latin typeface="Calibri"/>
                <a:cs typeface="Calibri"/>
              </a:rPr>
              <a:t>domain specific knowledge </a:t>
            </a:r>
            <a:r>
              <a:rPr sz="3200" spc="-10" dirty="0">
                <a:latin typeface="Calibri"/>
                <a:cs typeface="Calibri"/>
              </a:rPr>
              <a:t>can 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easily </a:t>
            </a:r>
            <a:r>
              <a:rPr sz="3200" spc="-15" dirty="0">
                <a:latin typeface="Calibri"/>
                <a:cs typeface="Calibri"/>
              </a:rPr>
              <a:t>represented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side </a:t>
            </a:r>
            <a:r>
              <a:rPr sz="3200" spc="-25" dirty="0">
                <a:latin typeface="Calibri"/>
                <a:cs typeface="Calibri"/>
              </a:rPr>
              <a:t>affects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 easily </a:t>
            </a:r>
            <a:r>
              <a:rPr sz="3200" dirty="0">
                <a:latin typeface="Calibri"/>
                <a:cs typeface="Calibri"/>
              </a:rPr>
              <a:t>modelled</a:t>
            </a:r>
            <a:endParaRPr sz="3200">
              <a:latin typeface="Calibri"/>
              <a:cs typeface="Calibri"/>
            </a:endParaRPr>
          </a:p>
          <a:p>
            <a:pPr marL="355600" marR="339090" indent="-343535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Disadvantage: </a:t>
            </a:r>
            <a:r>
              <a:rPr sz="3200" spc="-10" dirty="0">
                <a:latin typeface="Calibri"/>
                <a:cs typeface="Calibri"/>
              </a:rPr>
              <a:t>problem </a:t>
            </a:r>
            <a:r>
              <a:rPr sz="3200">
                <a:latin typeface="Calibri"/>
                <a:cs typeface="Calibri"/>
              </a:rPr>
              <a:t>in </a:t>
            </a:r>
            <a:r>
              <a:rPr sz="3200" spc="-10" smtClean="0">
                <a:latin typeface="Calibri"/>
                <a:cs typeface="Calibri"/>
              </a:rPr>
              <a:t>completeness</a:t>
            </a:r>
            <a:endParaRPr lang="en-IN" sz="3200" spc="-10" dirty="0" smtClean="0">
              <a:latin typeface="Calibri"/>
              <a:cs typeface="Calibri"/>
            </a:endParaRPr>
          </a:p>
          <a:p>
            <a:pPr marL="355600" marR="339090" indent="-343535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spc="-10" dirty="0" smtClean="0">
                <a:latin typeface="Calibri"/>
                <a:cs typeface="Calibri"/>
              </a:rPr>
              <a:t>(all cases may not be represented)</a:t>
            </a:r>
            <a:r>
              <a:rPr sz="3200" spc="-10" smtClean="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and  </a:t>
            </a:r>
            <a:r>
              <a:rPr sz="3200" spc="-15" smtClean="0">
                <a:latin typeface="Calibri"/>
                <a:cs typeface="Calibri"/>
              </a:rPr>
              <a:t>consistency</a:t>
            </a:r>
            <a:r>
              <a:rPr lang="en-IN" sz="3200" spc="-15" dirty="0" smtClean="0">
                <a:latin typeface="Calibri"/>
                <a:cs typeface="Calibri"/>
              </a:rPr>
              <a:t>(all deductions may not be correct).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4777</Words>
  <Application>Microsoft Office PowerPoint</Application>
  <PresentationFormat>On-screen Show (4:3)</PresentationFormat>
  <Paragraphs>745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UNIT - IV Artificial Intelligence</vt:lpstr>
      <vt:lpstr>Slide 2</vt:lpstr>
      <vt:lpstr>Types of Intelligence </vt:lpstr>
      <vt:lpstr>1. Approaches to Knowledge  Representation (KR)</vt:lpstr>
      <vt:lpstr>Slide 5</vt:lpstr>
      <vt:lpstr>1.1 Relational knowledge</vt:lpstr>
      <vt:lpstr>Slide 7</vt:lpstr>
      <vt:lpstr>1.2 Knowledge represented as logic</vt:lpstr>
      <vt:lpstr>1.3 Procedural knowledge</vt:lpstr>
      <vt:lpstr>2. KR using semantic network</vt:lpstr>
      <vt:lpstr>Slide 11</vt:lpstr>
      <vt:lpstr>Slide 12</vt:lpstr>
      <vt:lpstr>Slide 13</vt:lpstr>
      <vt:lpstr>Slide 14</vt:lpstr>
      <vt:lpstr>2.1 Inheritance in semantic net</vt:lpstr>
      <vt:lpstr>Algorithm: Property Inheritance Algorithm</vt:lpstr>
      <vt:lpstr>3. Extended Semantic N/Ws for KR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3.1 Inference rules</vt:lpstr>
      <vt:lpstr>Slide 27</vt:lpstr>
      <vt:lpstr>Slide 28</vt:lpstr>
      <vt:lpstr>Slide 29</vt:lpstr>
      <vt:lpstr>3.2 Deduction in ESNets</vt:lpstr>
      <vt:lpstr>Forward reasoning inference  mechanism</vt:lpstr>
      <vt:lpstr>Forward reasoning inference</vt:lpstr>
      <vt:lpstr>Backward reasoning inference  mechanism</vt:lpstr>
      <vt:lpstr>Backward reasoning inference</vt:lpstr>
      <vt:lpstr>4. KR using Frames</vt:lpstr>
      <vt:lpstr>Slide 36</vt:lpstr>
      <vt:lpstr>Structure of a frame</vt:lpstr>
      <vt:lpstr>Slide 38</vt:lpstr>
      <vt:lpstr>university</vt:lpstr>
      <vt:lpstr>Detailed Representation of Frame Network</vt:lpstr>
      <vt:lpstr>Slide 41</vt:lpstr>
      <vt:lpstr>Slide 42</vt:lpstr>
      <vt:lpstr>Slide 43</vt:lpstr>
      <vt:lpstr>4.1 Inheritance in frames</vt:lpstr>
      <vt:lpstr>Attachment of Demons</vt:lpstr>
      <vt:lpstr>5. Conceptual Dependency Theory</vt:lpstr>
      <vt:lpstr>Slide 47</vt:lpstr>
      <vt:lpstr>5.1 Conceptual Primitive Actions</vt:lpstr>
      <vt:lpstr>Slide 49</vt:lpstr>
      <vt:lpstr>Slide 50</vt:lpstr>
      <vt:lpstr>Slide 51</vt:lpstr>
      <vt:lpstr>Slide 52</vt:lpstr>
      <vt:lpstr>5.2. Conceptual Category</vt:lpstr>
      <vt:lpstr>Slide 54</vt:lpstr>
      <vt:lpstr>Slide 55</vt:lpstr>
      <vt:lpstr>5.3. Rules for Conceptualization  Blocks in CD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6. Case Grammars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7. Semantic Web (SW)</vt:lpstr>
      <vt:lpstr>Slide 73</vt:lpstr>
      <vt:lpstr>Slide 74</vt:lpstr>
      <vt:lpstr>Slide 75</vt:lpstr>
      <vt:lpstr>Slide 76</vt:lpstr>
      <vt:lpstr>7.1. Resource Description Framework</vt:lpstr>
      <vt:lpstr>Slide 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lappy</dc:creator>
  <cp:lastModifiedBy>prashant</cp:lastModifiedBy>
  <cp:revision>16</cp:revision>
  <dcterms:created xsi:type="dcterms:W3CDTF">2020-02-11T03:00:52Z</dcterms:created>
  <dcterms:modified xsi:type="dcterms:W3CDTF">2020-10-14T17:45:30Z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2020-02-11T00:00:00Z</vt:filetime>
  </property>
</Properties>
</file>