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366" y="496950"/>
            <a:ext cx="80052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6988"/>
            <a:ext cx="8248650" cy="469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91400" y="304800"/>
            <a:ext cx="1373124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9536" y="1551559"/>
            <a:ext cx="588137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</a:rPr>
              <a:t>UNIT -</a:t>
            </a:r>
            <a:r>
              <a:rPr sz="5400" spc="-10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V</a:t>
            </a:r>
            <a:endParaRPr sz="5400"/>
          </a:p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2568575" algn="l"/>
              </a:tabLst>
            </a:pPr>
            <a:r>
              <a:rPr sz="5400" dirty="0">
                <a:solidFill>
                  <a:srgbClr val="FF0000"/>
                </a:solidFill>
              </a:rPr>
              <a:t>Artificial	</a:t>
            </a:r>
            <a:r>
              <a:rPr sz="5400" spc="-20" dirty="0">
                <a:solidFill>
                  <a:srgbClr val="FF0000"/>
                </a:solidFill>
              </a:rPr>
              <a:t>Intelligence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8"/>
            <a:ext cx="9144000" cy="667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42679"/>
            <a:ext cx="8004809" cy="54165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solidFill>
                  <a:srgbClr val="6F2F9F"/>
                </a:solidFill>
                <a:latin typeface="Calibri"/>
                <a:cs typeface="Calibri"/>
              </a:rPr>
              <a:t>Knowledge</a:t>
            </a:r>
            <a:r>
              <a:rPr sz="30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F2F9F"/>
                </a:solidFill>
                <a:latin typeface="Calibri"/>
                <a:cs typeface="Calibri"/>
              </a:rPr>
              <a:t>base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marR="157480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Consists knowledge 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domain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form 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static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dynamic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databases</a:t>
            </a:r>
            <a:endParaRPr sz="2600">
              <a:latin typeface="Calibri"/>
              <a:cs typeface="Calibri"/>
            </a:endParaRPr>
          </a:p>
          <a:p>
            <a:pPr marL="756285" marR="35115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Static </a:t>
            </a:r>
            <a:r>
              <a:rPr sz="2600" spc="-5" dirty="0">
                <a:latin typeface="Calibri"/>
                <a:cs typeface="Calibri"/>
              </a:rPr>
              <a:t>knowledge </a:t>
            </a:r>
            <a:r>
              <a:rPr sz="2600" spc="-15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rules and </a:t>
            </a:r>
            <a:r>
              <a:rPr sz="2600" spc="-10" dirty="0">
                <a:latin typeface="Calibri"/>
                <a:cs typeface="Calibri"/>
              </a:rPr>
              <a:t>facts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other  </a:t>
            </a:r>
            <a:r>
              <a:rPr sz="2600" dirty="0">
                <a:latin typeface="Calibri"/>
                <a:cs typeface="Calibri"/>
              </a:rPr>
              <a:t>types and </a:t>
            </a:r>
            <a:r>
              <a:rPr sz="2600" spc="-5" dirty="0">
                <a:latin typeface="Calibri"/>
                <a:cs typeface="Calibri"/>
              </a:rPr>
              <a:t>does not change during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</a:t>
            </a:r>
            <a:endParaRPr sz="2600">
              <a:latin typeface="Calibri"/>
              <a:cs typeface="Calibri"/>
            </a:endParaRPr>
          </a:p>
          <a:p>
            <a:pPr marL="756285" marR="73977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Dynamic knowledge </a:t>
            </a:r>
            <a:r>
              <a:rPr sz="2600" spc="-10" dirty="0">
                <a:latin typeface="Calibri"/>
                <a:cs typeface="Calibri"/>
              </a:rPr>
              <a:t>consists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facts related to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particular </a:t>
            </a:r>
            <a:r>
              <a:rPr sz="2600" spc="-10" dirty="0">
                <a:latin typeface="Calibri"/>
                <a:cs typeface="Calibri"/>
              </a:rPr>
              <a:t>consultation </a:t>
            </a:r>
            <a:r>
              <a:rPr sz="2600" dirty="0">
                <a:latin typeface="Calibri"/>
                <a:cs typeface="Calibri"/>
              </a:rPr>
              <a:t>of 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756285" marR="113601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3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beginning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consultation, </a:t>
            </a:r>
            <a:r>
              <a:rPr sz="2600" spc="-5" dirty="0">
                <a:latin typeface="Calibri"/>
                <a:cs typeface="Calibri"/>
              </a:rPr>
              <a:t>dynamic  knowledge base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empty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grows </a:t>
            </a:r>
            <a:r>
              <a:rPr sz="2600" dirty="0">
                <a:latin typeface="Calibri"/>
                <a:cs typeface="Calibri"/>
              </a:rPr>
              <a:t>as the  </a:t>
            </a:r>
            <a:r>
              <a:rPr sz="2600" spc="-10" dirty="0">
                <a:latin typeface="Calibri"/>
                <a:cs typeface="Calibri"/>
              </a:rPr>
              <a:t>consultation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progresses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Used in </a:t>
            </a:r>
            <a:r>
              <a:rPr sz="2600" spc="-5" dirty="0">
                <a:latin typeface="Calibri"/>
                <a:cs typeface="Calibri"/>
              </a:rPr>
              <a:t>decision </a:t>
            </a:r>
            <a:r>
              <a:rPr sz="2600" dirty="0">
                <a:latin typeface="Calibri"/>
                <a:cs typeface="Calibri"/>
              </a:rPr>
              <a:t>making along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spc="-15" dirty="0">
                <a:latin typeface="Calibri"/>
                <a:cs typeface="Calibri"/>
              </a:rPr>
              <a:t>static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knowledge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memory is </a:t>
            </a:r>
            <a:r>
              <a:rPr sz="2600" spc="-10" dirty="0">
                <a:latin typeface="Calibri"/>
                <a:cs typeface="Calibri"/>
              </a:rPr>
              <a:t>deleted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end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consultation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5374"/>
            <a:ext cx="7840980" cy="58235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Inference</a:t>
            </a:r>
            <a:r>
              <a:rPr sz="32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engine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85280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Consists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mechanisms and </a:t>
            </a:r>
            <a:r>
              <a:rPr sz="2800" spc="-20" dirty="0">
                <a:latin typeface="Calibri"/>
                <a:cs typeface="Calibri"/>
              </a:rPr>
              <a:t>control  </a:t>
            </a:r>
            <a:r>
              <a:rPr sz="2800" spc="-25" dirty="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35" dirty="0">
                <a:latin typeface="Calibri"/>
                <a:cs typeface="Calibri"/>
              </a:rPr>
              <a:t>refers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searching </a:t>
            </a:r>
            <a:r>
              <a:rPr sz="2800" spc="-15" dirty="0">
                <a:latin typeface="Calibri"/>
                <a:cs typeface="Calibri"/>
              </a:rPr>
              <a:t>through  </a:t>
            </a:r>
            <a:r>
              <a:rPr sz="2800" spc="-10" dirty="0">
                <a:latin typeface="Calibri"/>
                <a:cs typeface="Calibri"/>
              </a:rPr>
              <a:t>knowledge base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derives new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use Modus </a:t>
            </a:r>
            <a:r>
              <a:rPr sz="2800" spc="-40" dirty="0">
                <a:latin typeface="Calibri"/>
                <a:cs typeface="Calibri"/>
              </a:rPr>
              <a:t>Ponen’s </a:t>
            </a:r>
            <a:r>
              <a:rPr sz="2800" spc="-5" dirty="0">
                <a:latin typeface="Calibri"/>
                <a:cs typeface="Calibri"/>
              </a:rPr>
              <a:t>rules, </a:t>
            </a:r>
            <a:r>
              <a:rPr sz="2800" spc="-10" dirty="0">
                <a:latin typeface="Calibri"/>
                <a:cs typeface="Calibri"/>
              </a:rPr>
              <a:t>if-then-else </a:t>
            </a:r>
            <a:r>
              <a:rPr sz="2800" spc="-5" dirty="0">
                <a:latin typeface="Calibri"/>
                <a:cs typeface="Calibri"/>
              </a:rPr>
              <a:t>rule,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756285" marR="16319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dirty="0"/>
              <a:t>	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mechanism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25" dirty="0">
                <a:latin typeface="Calibri"/>
                <a:cs typeface="Calibri"/>
              </a:rPr>
              <a:t>strategy </a:t>
            </a:r>
            <a:r>
              <a:rPr sz="2800" spc="-10" dirty="0">
                <a:latin typeface="Calibri"/>
                <a:cs typeface="Calibri"/>
              </a:rPr>
              <a:t>that  determines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rules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applied</a:t>
            </a:r>
            <a:endParaRPr sz="2800">
              <a:latin typeface="Calibri"/>
              <a:cs typeface="Calibri"/>
            </a:endParaRPr>
          </a:p>
          <a:p>
            <a:pPr marL="756285" marR="26162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Rules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entered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20" dirty="0">
                <a:latin typeface="Calibri"/>
                <a:cs typeface="Calibri"/>
              </a:rPr>
              <a:t>inference  </a:t>
            </a:r>
            <a:r>
              <a:rPr sz="2800" spc="-5" dirty="0">
                <a:latin typeface="Calibri"/>
                <a:cs typeface="Calibri"/>
              </a:rPr>
              <a:t>engine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5" dirty="0">
                <a:latin typeface="Calibri"/>
                <a:cs typeface="Calibri"/>
              </a:rPr>
              <a:t>them </a:t>
            </a:r>
            <a:r>
              <a:rPr sz="2800" spc="-15" dirty="0">
                <a:latin typeface="Calibri"/>
                <a:cs typeface="Calibri"/>
              </a:rPr>
              <a:t>together to </a:t>
            </a:r>
            <a:r>
              <a:rPr sz="2800" spc="-30" dirty="0">
                <a:latin typeface="Calibri"/>
                <a:cs typeface="Calibri"/>
              </a:rPr>
              <a:t>draw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conclusions</a:t>
            </a:r>
            <a:endParaRPr sz="2800">
              <a:latin typeface="Calibri"/>
              <a:cs typeface="Calibri"/>
            </a:endParaRPr>
          </a:p>
          <a:p>
            <a:pPr marL="756285" marR="25209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uses two types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reasoning </a:t>
            </a:r>
            <a:r>
              <a:rPr sz="2800" spc="-5" dirty="0">
                <a:latin typeface="Calibri"/>
                <a:cs typeface="Calibri"/>
              </a:rPr>
              <a:t>mechanisms </a:t>
            </a:r>
            <a:r>
              <a:rPr sz="2800" spc="-10" dirty="0">
                <a:latin typeface="Calibri"/>
                <a:cs typeface="Calibri"/>
              </a:rPr>
              <a:t>viz.,  Backward </a:t>
            </a:r>
            <a:r>
              <a:rPr sz="2800" spc="-5" dirty="0">
                <a:latin typeface="Calibri"/>
                <a:cs typeface="Calibri"/>
              </a:rPr>
              <a:t>chaining and </a:t>
            </a:r>
            <a:r>
              <a:rPr sz="2800" spc="-25" dirty="0">
                <a:latin typeface="Calibri"/>
                <a:cs typeface="Calibri"/>
              </a:rPr>
              <a:t>forward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chaining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5374"/>
            <a:ext cx="8068945" cy="54698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Knowledge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acquisition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41783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done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many resources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5" dirty="0">
                <a:latin typeface="Calibri"/>
                <a:cs typeface="Calibri"/>
              </a:rPr>
              <a:t>books,  </a:t>
            </a:r>
            <a:r>
              <a:rPr sz="2800" spc="-10" dirty="0">
                <a:latin typeface="Calibri"/>
                <a:cs typeface="Calibri"/>
              </a:rPr>
              <a:t>reports, case studies, empirical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domain  </a:t>
            </a:r>
            <a:r>
              <a:rPr sz="2800" spc="-15" dirty="0">
                <a:latin typeface="Calibri"/>
                <a:cs typeface="Calibri"/>
              </a:rPr>
              <a:t>expert,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Knowledge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updated </a:t>
            </a:r>
            <a:r>
              <a:rPr sz="2800" spc="-10" dirty="0">
                <a:latin typeface="Calibri"/>
                <a:cs typeface="Calibri"/>
              </a:rPr>
              <a:t>(insert, </a:t>
            </a:r>
            <a:r>
              <a:rPr sz="2800" spc="-15" dirty="0">
                <a:latin typeface="Calibri"/>
                <a:cs typeface="Calibri"/>
              </a:rPr>
              <a:t>delete,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update)</a:t>
            </a:r>
            <a:endParaRPr sz="2800">
              <a:latin typeface="Calibri"/>
              <a:cs typeface="Calibri"/>
            </a:endParaRPr>
          </a:p>
          <a:p>
            <a:pPr marL="756285" marR="20574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This module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learning module  </a:t>
            </a:r>
            <a:r>
              <a:rPr sz="2800" spc="-15" dirty="0">
                <a:latin typeface="Calibri"/>
                <a:cs typeface="Calibri"/>
              </a:rPr>
              <a:t>attached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5" dirty="0">
                <a:latin typeface="Calibri"/>
                <a:cs typeface="Calibri"/>
              </a:rPr>
              <a:t>Machine </a:t>
            </a:r>
            <a:r>
              <a:rPr sz="2800" spc="-10" dirty="0">
                <a:latin typeface="Calibri"/>
                <a:cs typeface="Calibri"/>
              </a:rPr>
              <a:t>Learning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Case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 history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24447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Stores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15" dirty="0">
                <a:latin typeface="Calibri"/>
                <a:cs typeface="Calibri"/>
              </a:rPr>
              <a:t>created by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engine </a:t>
            </a:r>
            <a:r>
              <a:rPr sz="2800" spc="-10" dirty="0">
                <a:latin typeface="Calibri"/>
                <a:cs typeface="Calibri"/>
              </a:rPr>
              <a:t>using  dynamic </a:t>
            </a:r>
            <a:r>
              <a:rPr sz="2800" spc="-5" dirty="0">
                <a:latin typeface="Calibri"/>
                <a:cs typeface="Calibri"/>
              </a:rPr>
              <a:t>DB and 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learning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enriches the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67030"/>
            <a:ext cx="8013065" cy="5646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User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interfaces</a:t>
            </a:r>
            <a:r>
              <a:rPr sz="3200" spc="-1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243840" lvl="1" indent="-287020">
              <a:lnSpc>
                <a:spcPct val="140100"/>
              </a:lnSpc>
              <a:spcBef>
                <a:spcPts val="7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Allows user </a:t>
            </a:r>
            <a:r>
              <a:rPr sz="2800" spc="-20" dirty="0">
                <a:latin typeface="Calibri"/>
                <a:cs typeface="Calibri"/>
              </a:rPr>
              <a:t>to interact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creates  </a:t>
            </a:r>
            <a:r>
              <a:rPr sz="2800" spc="-10" dirty="0">
                <a:latin typeface="Calibri"/>
                <a:cs typeface="Calibri"/>
              </a:rPr>
              <a:t>working knowledge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solved</a:t>
            </a:r>
            <a:endParaRPr sz="2800">
              <a:latin typeface="Calibri"/>
              <a:cs typeface="Calibri"/>
            </a:endParaRPr>
          </a:p>
          <a:p>
            <a:pPr marL="756285" marR="135255" lvl="1" indent="-287020">
              <a:lnSpc>
                <a:spcPct val="1401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Presents questions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forwards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responses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0" dirty="0">
                <a:latin typeface="Calibri"/>
                <a:cs typeface="Calibri"/>
              </a:rPr>
              <a:t>to inference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Validates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answers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per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4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Questions </a:t>
            </a:r>
            <a:r>
              <a:rPr sz="2800" spc="-20" dirty="0">
                <a:latin typeface="Calibri"/>
                <a:cs typeface="Calibri"/>
              </a:rPr>
              <a:t>are generated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per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information  present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knowledge </a:t>
            </a:r>
            <a:r>
              <a:rPr sz="2800" spc="-15" dirty="0">
                <a:latin typeface="Calibri"/>
                <a:cs typeface="Calibri"/>
              </a:rPr>
              <a:t>contained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5374"/>
            <a:ext cx="7819390" cy="55549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Explanation</a:t>
            </a:r>
            <a:r>
              <a:rPr sz="32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module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Enables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query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ES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spc="-20" dirty="0">
                <a:latin typeface="Calibri"/>
                <a:cs typeface="Calibri"/>
              </a:rPr>
              <a:t>why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asked </a:t>
            </a:r>
            <a:r>
              <a:rPr sz="2800" spc="-10" dirty="0">
                <a:latin typeface="Calibri"/>
                <a:cs typeface="Calibri"/>
              </a:rPr>
              <a:t>some  question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reached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5" dirty="0">
                <a:latin typeface="Calibri"/>
                <a:cs typeface="Calibri"/>
              </a:rPr>
              <a:t>modules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endParaRPr sz="2800">
              <a:latin typeface="Calibri"/>
              <a:cs typeface="Calibri"/>
            </a:endParaRPr>
          </a:p>
          <a:p>
            <a:pPr marL="756285" marR="38925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module </a:t>
            </a:r>
            <a:r>
              <a:rPr sz="2800" spc="-15" dirty="0">
                <a:latin typeface="Calibri"/>
                <a:cs typeface="Calibri"/>
              </a:rPr>
              <a:t>tells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20" dirty="0">
                <a:latin typeface="Calibri"/>
                <a:cs typeface="Calibri"/>
              </a:rPr>
              <a:t>regarding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 through </a:t>
            </a:r>
            <a:r>
              <a:rPr sz="2800" spc="-5" dirty="0">
                <a:latin typeface="Calibri"/>
                <a:cs typeface="Calibri"/>
              </a:rPr>
              <a:t>which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756285" marR="40449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Why </a:t>
            </a:r>
            <a:r>
              <a:rPr sz="2800" spc="-5" dirty="0">
                <a:latin typeface="Calibri"/>
                <a:cs typeface="Calibri"/>
              </a:rPr>
              <a:t>module </a:t>
            </a:r>
            <a:r>
              <a:rPr sz="2800" spc="-15" dirty="0">
                <a:latin typeface="Calibri"/>
                <a:cs typeface="Calibri"/>
              </a:rPr>
              <a:t>tells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reasoning  behind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Special</a:t>
            </a:r>
            <a:r>
              <a:rPr sz="32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interfaces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specialized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activities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uncertain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incomplete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841" y="461899"/>
            <a:ext cx="6352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3. </a:t>
            </a:r>
            <a:r>
              <a:rPr sz="4400" spc="-25" dirty="0">
                <a:solidFill>
                  <a:srgbClr val="FF0000"/>
                </a:solidFill>
              </a:rPr>
              <a:t>ES </a:t>
            </a:r>
            <a:r>
              <a:rPr sz="4400" spc="-5" dirty="0">
                <a:solidFill>
                  <a:srgbClr val="FF0000"/>
                </a:solidFill>
              </a:rPr>
              <a:t>vs </a:t>
            </a:r>
            <a:r>
              <a:rPr sz="4400" spc="-35" dirty="0">
                <a:solidFill>
                  <a:srgbClr val="FF0000"/>
                </a:solidFill>
              </a:rPr>
              <a:t>Traditional</a:t>
            </a:r>
            <a:r>
              <a:rPr sz="4400" spc="-40" dirty="0">
                <a:solidFill>
                  <a:srgbClr val="FF0000"/>
                </a:solidFill>
              </a:rPr>
              <a:t> </a:t>
            </a:r>
            <a:r>
              <a:rPr sz="4400" spc="-30" dirty="0">
                <a:solidFill>
                  <a:srgbClr val="FF0000"/>
                </a:solidFill>
              </a:rPr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609205" cy="44316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282575" indent="-343535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Basic </a:t>
            </a:r>
            <a:r>
              <a:rPr sz="3000" spc="-20" dirty="0">
                <a:latin typeface="Calibri"/>
                <a:cs typeface="Calibri"/>
              </a:rPr>
              <a:t>difference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ES </a:t>
            </a:r>
            <a:r>
              <a:rPr sz="3000" spc="-10" dirty="0">
                <a:latin typeface="Calibri"/>
                <a:cs typeface="Calibri"/>
              </a:rPr>
              <a:t>manipulates knowledge  where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TS </a:t>
            </a:r>
            <a:r>
              <a:rPr sz="3000" spc="-10" dirty="0">
                <a:latin typeface="Calibri"/>
                <a:cs typeface="Calibri"/>
              </a:rPr>
              <a:t>manipulates</a:t>
            </a:r>
            <a:r>
              <a:rPr sz="3000" spc="-20" dirty="0">
                <a:latin typeface="Calibri"/>
                <a:cs typeface="Calibri"/>
              </a:rPr>
              <a:t> data</a:t>
            </a:r>
            <a:endParaRPr sz="3000">
              <a:latin typeface="Calibri"/>
              <a:cs typeface="Calibri"/>
            </a:endParaRPr>
          </a:p>
          <a:p>
            <a:pPr marL="355600" marR="262255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Ess </a:t>
            </a:r>
            <a:r>
              <a:rPr sz="3000" spc="-10" dirty="0">
                <a:latin typeface="Calibri"/>
                <a:cs typeface="Calibri"/>
              </a:rPr>
              <a:t>allows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use of </a:t>
            </a:r>
            <a:r>
              <a:rPr sz="3000" spc="-10" dirty="0">
                <a:latin typeface="Calibri"/>
                <a:cs typeface="Calibri"/>
              </a:rPr>
              <a:t>confidences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certainty  </a:t>
            </a:r>
            <a:r>
              <a:rPr sz="3000" spc="-20" dirty="0">
                <a:latin typeface="Calibri"/>
                <a:cs typeface="Calibri"/>
              </a:rPr>
              <a:t>factors,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similar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human</a:t>
            </a:r>
            <a:r>
              <a:rPr sz="3000" spc="-10" dirty="0">
                <a:latin typeface="Calibri"/>
                <a:cs typeface="Calibri"/>
              </a:rPr>
              <a:t> reasoning</a:t>
            </a:r>
            <a:endParaRPr sz="3000">
              <a:latin typeface="Calibri"/>
              <a:cs typeface="Calibri"/>
            </a:endParaRPr>
          </a:p>
          <a:p>
            <a:pPr marL="355600" marR="762635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10" dirty="0">
                <a:latin typeface="Calibri"/>
                <a:cs typeface="Calibri"/>
              </a:rPr>
              <a:t>weather is humid, </a:t>
            </a:r>
            <a:r>
              <a:rPr sz="3000" dirty="0">
                <a:latin typeface="Calibri"/>
                <a:cs typeface="Calibri"/>
              </a:rPr>
              <a:t>then </a:t>
            </a:r>
            <a:r>
              <a:rPr sz="3000" spc="-10" dirty="0">
                <a:latin typeface="Calibri"/>
                <a:cs typeface="Calibri"/>
              </a:rPr>
              <a:t>it might </a:t>
            </a:r>
            <a:r>
              <a:rPr sz="3000" spc="-20" dirty="0">
                <a:latin typeface="Calibri"/>
                <a:cs typeface="Calibri"/>
              </a:rPr>
              <a:t>rain  </a:t>
            </a:r>
            <a:r>
              <a:rPr sz="3000" spc="-35" dirty="0">
                <a:latin typeface="Calibri"/>
                <a:cs typeface="Calibri"/>
              </a:rPr>
              <a:t>probably.</a:t>
            </a:r>
            <a:endParaRPr sz="3000">
              <a:latin typeface="Calibri"/>
              <a:cs typeface="Calibri"/>
            </a:endParaRPr>
          </a:p>
          <a:p>
            <a:pPr marL="756285" marR="572135" indent="-287020">
              <a:lnSpc>
                <a:spcPts val="2810"/>
              </a:lnSpc>
              <a:spcBef>
                <a:spcPts val="64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contains: </a:t>
            </a:r>
            <a:r>
              <a:rPr sz="2600" spc="-55" dirty="0">
                <a:latin typeface="Calibri"/>
                <a:cs typeface="Calibri"/>
              </a:rPr>
              <a:t>if, </a:t>
            </a:r>
            <a:r>
              <a:rPr sz="2600" dirty="0">
                <a:latin typeface="Calibri"/>
                <a:cs typeface="Calibri"/>
              </a:rPr>
              <a:t>then, </a:t>
            </a:r>
            <a:r>
              <a:rPr sz="2600" spc="-5" dirty="0">
                <a:latin typeface="Calibri"/>
                <a:cs typeface="Calibri"/>
              </a:rPr>
              <a:t>might, </a:t>
            </a:r>
            <a:r>
              <a:rPr sz="2600" spc="-30" dirty="0">
                <a:latin typeface="Calibri"/>
                <a:cs typeface="Calibri"/>
              </a:rPr>
              <a:t>probably, </a:t>
            </a:r>
            <a:r>
              <a:rPr sz="2600" spc="-15" dirty="0">
                <a:latin typeface="Calibri"/>
                <a:cs typeface="Calibri"/>
              </a:rPr>
              <a:t>etc. </a:t>
            </a:r>
            <a:r>
              <a:rPr sz="2600" dirty="0">
                <a:latin typeface="Calibri"/>
                <a:cs typeface="Calibri"/>
              </a:rPr>
              <a:t>which  </a:t>
            </a:r>
            <a:r>
              <a:rPr sz="2600" spc="-10" dirty="0">
                <a:latin typeface="Calibri"/>
                <a:cs typeface="Calibri"/>
              </a:rPr>
              <a:t>indicates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uncertainty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dirty="0">
                <a:latin typeface="Calibri"/>
                <a:cs typeface="Calibri"/>
              </a:rPr>
              <a:t>type </a:t>
            </a:r>
            <a:r>
              <a:rPr sz="3000" spc="-5" dirty="0">
                <a:latin typeface="Calibri"/>
                <a:cs typeface="Calibri"/>
              </a:rPr>
              <a:t>of reasoning </a:t>
            </a:r>
            <a:r>
              <a:rPr sz="3000" spc="-10" dirty="0">
                <a:latin typeface="Calibri"/>
                <a:cs typeface="Calibri"/>
              </a:rPr>
              <a:t>can be </a:t>
            </a:r>
            <a:r>
              <a:rPr sz="3000" spc="-15" dirty="0">
                <a:latin typeface="Calibri"/>
                <a:cs typeface="Calibri"/>
              </a:rPr>
              <a:t>imitated by </a:t>
            </a:r>
            <a:r>
              <a:rPr sz="3000" spc="-5" dirty="0">
                <a:latin typeface="Calibri"/>
                <a:cs typeface="Calibri"/>
              </a:rPr>
              <a:t>using  </a:t>
            </a:r>
            <a:r>
              <a:rPr sz="3000" spc="-10" dirty="0">
                <a:latin typeface="Calibri"/>
                <a:cs typeface="Calibri"/>
              </a:rPr>
              <a:t>numeric values called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confidences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43585"/>
            <a:ext cx="846137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8455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dirty="0">
                <a:latin typeface="Calibri"/>
                <a:cs typeface="Calibri"/>
              </a:rPr>
              <a:t>if the </a:t>
            </a:r>
            <a:r>
              <a:rPr sz="3000" spc="-10" dirty="0">
                <a:latin typeface="Calibri"/>
                <a:cs typeface="Calibri"/>
              </a:rPr>
              <a:t>weather is humid,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might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concluded  </a:t>
            </a:r>
            <a:r>
              <a:rPr sz="3000" dirty="0">
                <a:latin typeface="Calibri"/>
                <a:cs typeface="Calibri"/>
              </a:rPr>
              <a:t>with 0.9 </a:t>
            </a:r>
            <a:r>
              <a:rPr sz="3000" spc="-10" dirty="0">
                <a:latin typeface="Calibri"/>
                <a:cs typeface="Calibri"/>
              </a:rPr>
              <a:t>confidences that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rains</a:t>
            </a:r>
            <a:endParaRPr sz="3000">
              <a:latin typeface="Calibri"/>
              <a:cs typeface="Calibri"/>
            </a:endParaRPr>
          </a:p>
          <a:p>
            <a:pPr marL="355600" marR="237490" indent="-343535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They are </a:t>
            </a:r>
            <a:r>
              <a:rPr sz="3000" spc="-10" dirty="0">
                <a:latin typeface="Calibri"/>
                <a:cs typeface="Calibri"/>
              </a:rPr>
              <a:t>meant </a:t>
            </a:r>
            <a:r>
              <a:rPr sz="3000" spc="-15" dirty="0">
                <a:latin typeface="Calibri"/>
                <a:cs typeface="Calibri"/>
              </a:rPr>
              <a:t>to imitate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confidences </a:t>
            </a:r>
            <a:r>
              <a:rPr sz="3000" spc="-5" dirty="0">
                <a:latin typeface="Calibri"/>
                <a:cs typeface="Calibri"/>
              </a:rPr>
              <a:t>humans  use </a:t>
            </a:r>
            <a:r>
              <a:rPr sz="3000" spc="-10" dirty="0">
                <a:latin typeface="Calibri"/>
                <a:cs typeface="Calibri"/>
              </a:rPr>
              <a:t>in reasoning </a:t>
            </a:r>
            <a:r>
              <a:rPr sz="3000" spc="-15" dirty="0">
                <a:latin typeface="Calibri"/>
                <a:cs typeface="Calibri"/>
              </a:rPr>
              <a:t>rather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follow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mathematical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definitions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1501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TSs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15" dirty="0">
                <a:latin typeface="Calibri"/>
                <a:cs typeface="Calibri"/>
              </a:rPr>
              <a:t>to produce </a:t>
            </a:r>
            <a:r>
              <a:rPr sz="3000" spc="-20" dirty="0">
                <a:latin typeface="Calibri"/>
                <a:cs typeface="Calibri"/>
              </a:rPr>
              <a:t>always </a:t>
            </a:r>
            <a:r>
              <a:rPr sz="3000" spc="-10" dirty="0">
                <a:latin typeface="Calibri"/>
                <a:cs typeface="Calibri"/>
              </a:rPr>
              <a:t>correct </a:t>
            </a:r>
            <a:r>
              <a:rPr sz="3000" spc="-15" dirty="0">
                <a:latin typeface="Calibri"/>
                <a:cs typeface="Calibri"/>
              </a:rPr>
              <a:t>answers,  </a:t>
            </a:r>
            <a:r>
              <a:rPr sz="3000" spc="-10" dirty="0">
                <a:latin typeface="Calibri"/>
                <a:cs typeface="Calibri"/>
              </a:rPr>
              <a:t>whereas </a:t>
            </a:r>
            <a:r>
              <a:rPr sz="3000" spc="-20" dirty="0">
                <a:latin typeface="Calibri"/>
                <a:cs typeface="Calibri"/>
              </a:rPr>
              <a:t>ES </a:t>
            </a:r>
            <a:r>
              <a:rPr sz="3000" spc="-10" dirty="0">
                <a:latin typeface="Calibri"/>
                <a:cs typeface="Calibri"/>
              </a:rPr>
              <a:t>designed to </a:t>
            </a:r>
            <a:r>
              <a:rPr sz="3000" spc="-20" dirty="0">
                <a:latin typeface="Calibri"/>
                <a:cs typeface="Calibri"/>
              </a:rPr>
              <a:t>behave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human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Ess </a:t>
            </a:r>
            <a:r>
              <a:rPr sz="3000" spc="-20" dirty="0">
                <a:latin typeface="Calibri"/>
                <a:cs typeface="Calibri"/>
              </a:rPr>
              <a:t>may </a:t>
            </a:r>
            <a:r>
              <a:rPr sz="3000" spc="-5" dirty="0">
                <a:latin typeface="Calibri"/>
                <a:cs typeface="Calibri"/>
              </a:rPr>
              <a:t>sometimes </a:t>
            </a:r>
            <a:r>
              <a:rPr sz="3000" spc="-10" dirty="0">
                <a:latin typeface="Calibri"/>
                <a:cs typeface="Calibri"/>
              </a:rPr>
              <a:t>give incorrect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results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885" y="461899"/>
            <a:ext cx="5652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3.1. </a:t>
            </a:r>
            <a:r>
              <a:rPr sz="4400" spc="-15" dirty="0"/>
              <a:t>Characteristics </a:t>
            </a:r>
            <a:r>
              <a:rPr sz="4400" dirty="0"/>
              <a:t>of</a:t>
            </a:r>
            <a:r>
              <a:rPr sz="4400" spc="-100" dirty="0"/>
              <a:t> </a:t>
            </a:r>
            <a:r>
              <a:rPr sz="4400" spc="-30" dirty="0"/>
              <a:t>ES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Expertise</a:t>
            </a:r>
            <a:r>
              <a:rPr dirty="0"/>
              <a:t>: </a:t>
            </a:r>
            <a:r>
              <a:rPr spc="-25" dirty="0"/>
              <a:t>have </a:t>
            </a:r>
            <a:r>
              <a:rPr spc="-5" dirty="0"/>
              <a:t>high </a:t>
            </a:r>
            <a:r>
              <a:rPr spc="-10" dirty="0"/>
              <a:t>level </a:t>
            </a:r>
            <a:r>
              <a:rPr spc="-5" dirty="0"/>
              <a:t>of skill </a:t>
            </a:r>
            <a:r>
              <a:rPr dirty="0"/>
              <a:t>and</a:t>
            </a:r>
            <a:r>
              <a:rPr spc="-65" dirty="0"/>
              <a:t> </a:t>
            </a:r>
            <a:r>
              <a:rPr spc="-15" dirty="0"/>
              <a:t>robustness</a:t>
            </a:r>
          </a:p>
          <a:p>
            <a:pPr marL="355600" marR="660400" indent="-34353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spc="-15" dirty="0">
                <a:solidFill>
                  <a:srgbClr val="6F2F9F"/>
                </a:solidFill>
                <a:latin typeface="Calibri"/>
                <a:cs typeface="Calibri"/>
              </a:rPr>
              <a:t>Symbolic 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reasoning</a:t>
            </a:r>
            <a:r>
              <a:rPr spc="-10" dirty="0"/>
              <a:t>: knowledge </a:t>
            </a:r>
            <a:r>
              <a:rPr dirty="0"/>
              <a:t>is </a:t>
            </a:r>
            <a:r>
              <a:rPr spc="-15" dirty="0"/>
              <a:t>represented  </a:t>
            </a:r>
            <a:r>
              <a:rPr spc="-10" dirty="0"/>
              <a:t>symbolically </a:t>
            </a:r>
            <a:r>
              <a:rPr dirty="0"/>
              <a:t>which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dirty="0"/>
              <a:t>easily</a:t>
            </a:r>
            <a:r>
              <a:rPr spc="-45" dirty="0"/>
              <a:t> </a:t>
            </a:r>
            <a:r>
              <a:rPr spc="-5" dirty="0"/>
              <a:t>reasoned</a:t>
            </a:r>
          </a:p>
          <a:p>
            <a:pPr marL="355600" marR="5080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Self 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knowledge</a:t>
            </a:r>
            <a:r>
              <a:rPr spc="-10" dirty="0"/>
              <a:t>: </a:t>
            </a:r>
            <a:r>
              <a:rPr dirty="0"/>
              <a:t>a </a:t>
            </a:r>
            <a:r>
              <a:rPr spc="-25" dirty="0"/>
              <a:t>system </a:t>
            </a:r>
            <a:r>
              <a:rPr spc="-5" dirty="0"/>
              <a:t>should be </a:t>
            </a:r>
            <a:r>
              <a:rPr dirty="0"/>
              <a:t>able </a:t>
            </a:r>
            <a:r>
              <a:rPr spc="-15" dirty="0"/>
              <a:t>to explain  </a:t>
            </a:r>
            <a:r>
              <a:rPr dirty="0"/>
              <a:t>and </a:t>
            </a:r>
            <a:r>
              <a:rPr spc="-15" dirty="0"/>
              <a:t>examine </a:t>
            </a:r>
            <a:r>
              <a:rPr dirty="0"/>
              <a:t>its </a:t>
            </a:r>
            <a:r>
              <a:rPr spc="-10" dirty="0"/>
              <a:t>own</a:t>
            </a:r>
            <a:r>
              <a:rPr spc="-20" dirty="0"/>
              <a:t> </a:t>
            </a:r>
            <a:r>
              <a:rPr spc="-5" dirty="0"/>
              <a:t>reasoning</a:t>
            </a:r>
          </a:p>
          <a:p>
            <a:pPr marL="355600" marR="88900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Learning 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capability</a:t>
            </a:r>
            <a:r>
              <a:rPr spc="-10" dirty="0"/>
              <a:t>: </a:t>
            </a:r>
            <a:r>
              <a:rPr dirty="0"/>
              <a:t>a </a:t>
            </a:r>
            <a:r>
              <a:rPr spc="-25" dirty="0"/>
              <a:t>system </a:t>
            </a:r>
            <a:r>
              <a:rPr spc="-5" dirty="0"/>
              <a:t>should learn </a:t>
            </a:r>
            <a:r>
              <a:rPr spc="-20" dirty="0"/>
              <a:t>from </a:t>
            </a:r>
            <a:r>
              <a:rPr dirty="0"/>
              <a:t>its  </a:t>
            </a:r>
            <a:r>
              <a:rPr spc="-25" dirty="0"/>
              <a:t>mistakes </a:t>
            </a:r>
            <a:r>
              <a:rPr dirty="0"/>
              <a:t>and </a:t>
            </a:r>
            <a:r>
              <a:rPr spc="-15" dirty="0"/>
              <a:t>improves </a:t>
            </a:r>
            <a:r>
              <a:rPr dirty="0"/>
              <a:t>as it</a:t>
            </a:r>
            <a:r>
              <a:rPr spc="-15" dirty="0"/>
              <a:t> </a:t>
            </a:r>
            <a:r>
              <a:rPr spc="-20" dirty="0"/>
              <a:t>grows</a:t>
            </a:r>
          </a:p>
          <a:p>
            <a:pPr marL="355600" marR="460375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Ability 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b="1" spc="-15" dirty="0">
                <a:solidFill>
                  <a:srgbClr val="6F2F9F"/>
                </a:solidFill>
                <a:latin typeface="Calibri"/>
                <a:cs typeface="Calibri"/>
              </a:rPr>
              <a:t>provide 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training</a:t>
            </a:r>
            <a:r>
              <a:rPr spc="-10" dirty="0"/>
              <a:t>: is </a:t>
            </a:r>
            <a:r>
              <a:rPr spc="-5" dirty="0"/>
              <a:t>capable of </a:t>
            </a:r>
            <a:r>
              <a:rPr spc="-15" dirty="0"/>
              <a:t>provide  </a:t>
            </a:r>
            <a:r>
              <a:rPr spc="-10" dirty="0"/>
              <a:t>training by explaining </a:t>
            </a:r>
            <a:r>
              <a:rPr dirty="0"/>
              <a:t>the </a:t>
            </a:r>
            <a:r>
              <a:rPr spc="-10" dirty="0"/>
              <a:t>reasoning</a:t>
            </a:r>
            <a:r>
              <a:rPr dirty="0"/>
              <a:t> </a:t>
            </a:r>
            <a:r>
              <a:rPr spc="-15" dirty="0"/>
              <a:t>process</a:t>
            </a: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spc="-15" dirty="0">
                <a:solidFill>
                  <a:srgbClr val="6F2F9F"/>
                </a:solidFill>
                <a:latin typeface="Calibri"/>
                <a:cs typeface="Calibri"/>
              </a:rPr>
              <a:t>Predictive </a:t>
            </a: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modelling power</a:t>
            </a:r>
            <a:r>
              <a:rPr spc="-5" dirty="0"/>
              <a:t>: </a:t>
            </a:r>
            <a:r>
              <a:rPr dirty="0"/>
              <a:t>it </a:t>
            </a:r>
            <a:r>
              <a:rPr spc="-10" dirty="0"/>
              <a:t>can </a:t>
            </a:r>
            <a:r>
              <a:rPr spc="-15" dirty="0"/>
              <a:t>explain</a:t>
            </a:r>
            <a:r>
              <a:rPr spc="25" dirty="0"/>
              <a:t> </a:t>
            </a:r>
            <a:r>
              <a:rPr spc="-10" dirty="0"/>
              <a:t>how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744" y="6136640"/>
            <a:ext cx="4950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w </a:t>
            </a:r>
            <a:r>
              <a:rPr sz="3000" spc="-5" dirty="0">
                <a:latin typeface="Calibri"/>
                <a:cs typeface="Calibri"/>
              </a:rPr>
              <a:t>situ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l</a:t>
            </a:r>
            <a:r>
              <a:rPr sz="3000" spc="-15">
                <a:latin typeface="Calibri"/>
                <a:cs typeface="Calibri"/>
              </a:rPr>
              <a:t>e</a:t>
            </a:r>
            <a:r>
              <a:rPr sz="3000">
                <a:latin typeface="Calibri"/>
                <a:cs typeface="Calibri"/>
              </a:rPr>
              <a:t>d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 spc="-20" smtClean="0">
                <a:latin typeface="Calibri"/>
                <a:cs typeface="Calibri"/>
              </a:rPr>
              <a:t>t</a:t>
            </a:r>
            <a:r>
              <a:rPr sz="3000" smtClean="0">
                <a:latin typeface="Calibri"/>
                <a:cs typeface="Calibri"/>
              </a:rPr>
              <a:t>o</a:t>
            </a:r>
            <a:r>
              <a:rPr lang="en-IN" sz="3000" dirty="0" smtClean="0">
                <a:latin typeface="Calibri"/>
                <a:cs typeface="Calibri"/>
              </a:rPr>
              <a:t> cha</a:t>
            </a:r>
            <a:r>
              <a:rPr sz="3000" smtClean="0">
                <a:latin typeface="Calibri"/>
                <a:cs typeface="Calibri"/>
              </a:rPr>
              <a:t>n</a:t>
            </a:r>
            <a:r>
              <a:rPr sz="3000" spc="-25" smtClean="0">
                <a:latin typeface="Calibri"/>
                <a:cs typeface="Calibri"/>
              </a:rPr>
              <a:t>g</a:t>
            </a:r>
            <a:r>
              <a:rPr sz="3000" smtClean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461899"/>
            <a:ext cx="4712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3.2. </a:t>
            </a:r>
            <a:r>
              <a:rPr sz="4400" spc="-20" dirty="0"/>
              <a:t>Evaluation </a:t>
            </a:r>
            <a:r>
              <a:rPr sz="4400" dirty="0"/>
              <a:t>of</a:t>
            </a:r>
            <a:r>
              <a:rPr sz="4400" spc="-75" dirty="0"/>
              <a:t> </a:t>
            </a:r>
            <a:r>
              <a:rPr sz="4400" spc="-30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46453"/>
            <a:ext cx="8063230" cy="50533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Consists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performance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utility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evaluations</a:t>
            </a:r>
            <a:endParaRPr sz="3000">
              <a:latin typeface="Calibri"/>
              <a:cs typeface="Calibri"/>
            </a:endParaRPr>
          </a:p>
          <a:p>
            <a:pPr marL="355600" marR="627380" indent="-343535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Performance </a:t>
            </a:r>
            <a:r>
              <a:rPr sz="3000" spc="-10" dirty="0">
                <a:latin typeface="Calibri"/>
                <a:cs typeface="Calibri"/>
              </a:rPr>
              <a:t>evaluation </a:t>
            </a:r>
            <a:r>
              <a:rPr sz="3000" spc="-15" dirty="0">
                <a:latin typeface="Calibri"/>
                <a:cs typeface="Calibri"/>
              </a:rPr>
              <a:t>consists </a:t>
            </a:r>
            <a:r>
              <a:rPr sz="3000" spc="-5" dirty="0">
                <a:latin typeface="Calibri"/>
                <a:cs typeface="Calibri"/>
              </a:rPr>
              <a:t>of answering  </a:t>
            </a:r>
            <a:r>
              <a:rPr sz="3000" spc="-10" dirty="0">
                <a:latin typeface="Calibri"/>
                <a:cs typeface="Calibri"/>
              </a:rPr>
              <a:t>various questions </a:t>
            </a:r>
            <a:r>
              <a:rPr sz="3000" spc="-5" dirty="0">
                <a:latin typeface="Calibri"/>
                <a:cs typeface="Calibri"/>
              </a:rPr>
              <a:t>such</a:t>
            </a:r>
            <a:r>
              <a:rPr sz="3000" dirty="0">
                <a:latin typeface="Calibri"/>
                <a:cs typeface="Calibri"/>
              </a:rPr>
              <a:t> as: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Does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25" dirty="0">
                <a:latin typeface="Calibri"/>
                <a:cs typeface="Calibri"/>
              </a:rPr>
              <a:t>make </a:t>
            </a:r>
            <a:r>
              <a:rPr sz="2600" spc="-5" dirty="0">
                <a:latin typeface="Calibri"/>
                <a:cs typeface="Calibri"/>
              </a:rPr>
              <a:t>decisions that </a:t>
            </a:r>
            <a:r>
              <a:rPr sz="2600" spc="-10" dirty="0">
                <a:latin typeface="Calibri"/>
                <a:cs typeface="Calibri"/>
              </a:rPr>
              <a:t>experts generally  agree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to?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inference </a:t>
            </a:r>
            <a:r>
              <a:rPr sz="2600" dirty="0">
                <a:latin typeface="Calibri"/>
                <a:cs typeface="Calibri"/>
              </a:rPr>
              <a:t>rules </a:t>
            </a:r>
            <a:r>
              <a:rPr sz="2600" spc="-10" dirty="0">
                <a:latin typeface="Calibri"/>
                <a:cs typeface="Calibri"/>
              </a:rPr>
              <a:t>correct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complete?</a:t>
            </a:r>
            <a:endParaRPr sz="2600">
              <a:latin typeface="Calibri"/>
              <a:cs typeface="Calibri"/>
            </a:endParaRPr>
          </a:p>
          <a:p>
            <a:pPr marL="756285" marR="32384" lvl="1" indent="-287020">
              <a:lnSpc>
                <a:spcPts val="281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Does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control strategy </a:t>
            </a:r>
            <a:r>
              <a:rPr sz="2600" spc="-5" dirty="0">
                <a:latin typeface="Calibri"/>
                <a:cs typeface="Calibri"/>
              </a:rPr>
              <a:t>allow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consider  </a:t>
            </a:r>
            <a:r>
              <a:rPr sz="2600" spc="-5" dirty="0">
                <a:latin typeface="Calibri"/>
                <a:cs typeface="Calibri"/>
              </a:rPr>
              <a:t>items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natural order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expert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prefers?</a:t>
            </a:r>
            <a:endParaRPr sz="2600">
              <a:latin typeface="Calibri"/>
              <a:cs typeface="Calibri"/>
            </a:endParaRPr>
          </a:p>
          <a:p>
            <a:pPr marL="756285" marR="605790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relevant </a:t>
            </a:r>
            <a:r>
              <a:rPr sz="2600" spc="-5" dirty="0">
                <a:latin typeface="Calibri"/>
                <a:cs typeface="Calibri"/>
              </a:rPr>
              <a:t>questions </a:t>
            </a:r>
            <a:r>
              <a:rPr sz="2600" spc="-15" dirty="0">
                <a:latin typeface="Calibri"/>
                <a:cs typeface="Calibri"/>
              </a:rPr>
              <a:t>asked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proper  order?</a:t>
            </a:r>
            <a:endParaRPr sz="2600">
              <a:latin typeface="Calibri"/>
              <a:cs typeface="Calibri"/>
            </a:endParaRPr>
          </a:p>
          <a:p>
            <a:pPr marL="756285" marR="770255" lvl="1" indent="-287020">
              <a:lnSpc>
                <a:spcPts val="281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explanation </a:t>
            </a:r>
            <a:r>
              <a:rPr sz="2600" spc="-5" dirty="0">
                <a:latin typeface="Calibri"/>
                <a:cs typeface="Calibri"/>
              </a:rPr>
              <a:t>given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ES </a:t>
            </a:r>
            <a:r>
              <a:rPr sz="2600" spc="-5" dirty="0">
                <a:latin typeface="Calibri"/>
                <a:cs typeface="Calibri"/>
              </a:rPr>
              <a:t>adequate </a:t>
            </a:r>
            <a:r>
              <a:rPr sz="2600" spc="-25" dirty="0">
                <a:latin typeface="Calibri"/>
                <a:cs typeface="Calibri"/>
              </a:rPr>
              <a:t>for  </a:t>
            </a:r>
            <a:r>
              <a:rPr sz="2600" spc="-5" dirty="0">
                <a:latin typeface="Calibri"/>
                <a:cs typeface="Calibri"/>
              </a:rPr>
              <a:t>describing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Why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conclusions?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834" y="496950"/>
            <a:ext cx="7623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1. </a:t>
            </a:r>
            <a:r>
              <a:rPr spc="-10" dirty="0">
                <a:solidFill>
                  <a:srgbClr val="FF0000"/>
                </a:solidFill>
              </a:rPr>
              <a:t>Phases </a:t>
            </a:r>
            <a:r>
              <a:rPr spc="-5" dirty="0">
                <a:solidFill>
                  <a:srgbClr val="FF0000"/>
                </a:solidFill>
              </a:rPr>
              <a:t>in building Expert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873365" cy="4999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328930" indent="-343535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Building Expert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(ES) </a:t>
            </a:r>
            <a:r>
              <a:rPr sz="3000" spc="-15" dirty="0">
                <a:latin typeface="Calibri"/>
                <a:cs typeface="Calibri"/>
              </a:rPr>
              <a:t>requires extracting 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human domain</a:t>
            </a:r>
            <a:r>
              <a:rPr sz="3000" spc="-15" dirty="0">
                <a:latin typeface="Calibri"/>
                <a:cs typeface="Calibri"/>
              </a:rPr>
              <a:t> expert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20" dirty="0">
                <a:latin typeface="Calibri"/>
                <a:cs typeface="Calibri"/>
              </a:rPr>
              <a:t>extracted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5" dirty="0">
                <a:latin typeface="Calibri"/>
                <a:cs typeface="Calibri"/>
              </a:rPr>
              <a:t>should be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represented</a:t>
            </a:r>
            <a:endParaRPr sz="3000">
              <a:latin typeface="Calibri"/>
              <a:cs typeface="Calibri"/>
            </a:endParaRPr>
          </a:p>
          <a:p>
            <a:pPr marL="355600" marR="179705" indent="-34353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This phase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said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‘Knowledge </a:t>
            </a:r>
            <a:r>
              <a:rPr sz="3000" spc="-5" dirty="0">
                <a:latin typeface="Calibri"/>
                <a:cs typeface="Calibri"/>
              </a:rPr>
              <a:t>Acquisition’  </a:t>
            </a:r>
            <a:r>
              <a:rPr sz="3000" dirty="0">
                <a:latin typeface="Calibri"/>
                <a:cs typeface="Calibri"/>
              </a:rPr>
              <a:t>and this </a:t>
            </a:r>
            <a:r>
              <a:rPr sz="3000" spc="-10" dirty="0">
                <a:latin typeface="Calibri"/>
                <a:cs typeface="Calibri"/>
              </a:rPr>
              <a:t>is knowledge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Following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phases of </a:t>
            </a:r>
            <a:r>
              <a:rPr sz="3000" spc="-10" dirty="0">
                <a:latin typeface="Calibri"/>
                <a:cs typeface="Calibri"/>
              </a:rPr>
              <a:t>building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ES: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Identification</a:t>
            </a:r>
            <a:r>
              <a:rPr sz="26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phase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Conceptualization</a:t>
            </a:r>
            <a:r>
              <a:rPr sz="26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phase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Formalization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 phase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Implementation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 phase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40" dirty="0">
                <a:solidFill>
                  <a:srgbClr val="6F2F9F"/>
                </a:solidFill>
                <a:latin typeface="Calibri"/>
                <a:cs typeface="Calibri"/>
              </a:rPr>
              <a:t>Testing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6F2F9F"/>
                </a:solidFill>
                <a:latin typeface="Calibri"/>
                <a:cs typeface="Calibri"/>
              </a:rPr>
              <a:t>phase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37062"/>
            <a:ext cx="7719059" cy="5043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9400" indent="-34353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Utility </a:t>
            </a:r>
            <a:r>
              <a:rPr sz="3200" spc="-10" dirty="0">
                <a:latin typeface="Calibri"/>
                <a:cs typeface="Calibri"/>
              </a:rPr>
              <a:t>evaluation consists </a:t>
            </a:r>
            <a:r>
              <a:rPr sz="3200" spc="-5" dirty="0">
                <a:latin typeface="Calibri"/>
                <a:cs typeface="Calibri"/>
              </a:rPr>
              <a:t>of answering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questions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Does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help user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significant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way?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1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conclusions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organized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ordered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meaningful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way?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30" dirty="0">
                <a:latin typeface="Calibri"/>
                <a:cs typeface="Calibri"/>
              </a:rPr>
              <a:t>system fast </a:t>
            </a:r>
            <a:r>
              <a:rPr sz="2800" spc="-5" dirty="0">
                <a:latin typeface="Calibri"/>
                <a:cs typeface="Calibri"/>
              </a:rPr>
              <a:t>enough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satisfy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user?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0" dirty="0">
                <a:latin typeface="Calibri"/>
                <a:cs typeface="Calibri"/>
              </a:rPr>
              <a:t>interface </a:t>
            </a:r>
            <a:r>
              <a:rPr sz="2800" spc="-10" dirty="0">
                <a:latin typeface="Calibri"/>
                <a:cs typeface="Calibri"/>
              </a:rPr>
              <a:t>friendly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833" y="374649"/>
            <a:ext cx="810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3.3. </a:t>
            </a:r>
            <a:r>
              <a:rPr spc="-25" dirty="0"/>
              <a:t>Advantages </a:t>
            </a:r>
            <a:r>
              <a:rPr spc="-5" dirty="0"/>
              <a:t>&amp; </a:t>
            </a:r>
            <a:r>
              <a:rPr spc="-20" dirty="0"/>
              <a:t>disadvantages </a:t>
            </a:r>
            <a:r>
              <a:rPr spc="-5" dirty="0"/>
              <a:t>of</a:t>
            </a:r>
            <a:r>
              <a:rPr spc="120" dirty="0"/>
              <a:t> </a:t>
            </a:r>
            <a:r>
              <a:rPr spc="-2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1594"/>
            <a:ext cx="7880984" cy="50927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Advantages</a:t>
            </a:r>
            <a:r>
              <a:rPr sz="3200" spc="-1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1108075" lvl="1" indent="-287020">
              <a:lnSpc>
                <a:spcPts val="3020"/>
              </a:lnSpc>
              <a:spcBef>
                <a:spcPts val="7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20" dirty="0">
                <a:latin typeface="Calibri"/>
                <a:cs typeface="Calibri"/>
              </a:rPr>
              <a:t>consistent </a:t>
            </a:r>
            <a:r>
              <a:rPr sz="2800" spc="-15" dirty="0">
                <a:latin typeface="Calibri"/>
                <a:cs typeface="Calibri"/>
              </a:rPr>
              <a:t>answers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repetitive  </a:t>
            </a:r>
            <a:r>
              <a:rPr sz="2800" spc="-10" dirty="0">
                <a:latin typeface="Calibri"/>
                <a:cs typeface="Calibri"/>
              </a:rPr>
              <a:t>decisions, </a:t>
            </a:r>
            <a:r>
              <a:rPr sz="2800" spc="-15" dirty="0">
                <a:latin typeface="Calibri"/>
                <a:cs typeface="Calibri"/>
              </a:rPr>
              <a:t>processes,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Fastens </a:t>
            </a:r>
            <a:r>
              <a:rPr sz="2800" spc="-5" dirty="0">
                <a:latin typeface="Calibri"/>
                <a:cs typeface="Calibri"/>
              </a:rPr>
              <a:t>the pace of human </a:t>
            </a:r>
            <a:r>
              <a:rPr sz="2800" spc="-20" dirty="0">
                <a:latin typeface="Calibri"/>
                <a:cs typeface="Calibri"/>
              </a:rPr>
              <a:t>professional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Holds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maintains </a:t>
            </a:r>
            <a:r>
              <a:rPr sz="2800" spc="-10" dirty="0">
                <a:latin typeface="Calibri"/>
                <a:cs typeface="Calibri"/>
              </a:rPr>
              <a:t>significant levels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20" dirty="0">
                <a:latin typeface="Calibri"/>
                <a:cs typeface="Calibri"/>
              </a:rPr>
              <a:t>improved </a:t>
            </a:r>
            <a:r>
              <a:rPr sz="2800" spc="-10" dirty="0">
                <a:latin typeface="Calibri"/>
                <a:cs typeface="Calibri"/>
              </a:rPr>
              <a:t>quality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decision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endParaRPr sz="2800">
              <a:latin typeface="Calibri"/>
              <a:cs typeface="Calibri"/>
            </a:endParaRPr>
          </a:p>
          <a:p>
            <a:pPr marL="756285" marR="485140" lvl="1" indent="-287020">
              <a:lnSpc>
                <a:spcPts val="303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15" dirty="0">
                <a:latin typeface="Calibri"/>
                <a:cs typeface="Calibri"/>
              </a:rPr>
              <a:t>experts are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always </a:t>
            </a:r>
            <a:r>
              <a:rPr sz="2800" spc="-5" dirty="0">
                <a:latin typeface="Calibri"/>
                <a:cs typeface="Calibri"/>
              </a:rPr>
              <a:t>able </a:t>
            </a:r>
            <a:r>
              <a:rPr sz="2800" spc="-15" dirty="0">
                <a:latin typeface="Calibri"/>
                <a:cs typeface="Calibri"/>
              </a:rPr>
              <a:t>to explain  </a:t>
            </a:r>
            <a:r>
              <a:rPr sz="2800" spc="-5" dirty="0">
                <a:latin typeface="Calibri"/>
                <a:cs typeface="Calibri"/>
              </a:rPr>
              <a:t>their logic and </a:t>
            </a:r>
            <a:r>
              <a:rPr sz="2800" spc="-10" dirty="0">
                <a:latin typeface="Calibri"/>
                <a:cs typeface="Calibri"/>
              </a:rPr>
              <a:t>reasoning </a:t>
            </a:r>
            <a:r>
              <a:rPr sz="2800" spc="-25" dirty="0">
                <a:latin typeface="Calibri"/>
                <a:cs typeface="Calibri"/>
              </a:rPr>
              <a:t>unlike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major </a:t>
            </a: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spc="-20" dirty="0">
                <a:latin typeface="Calibri"/>
                <a:cs typeface="Calibri"/>
              </a:rPr>
              <a:t>cost </a:t>
            </a:r>
            <a:r>
              <a:rPr sz="2800" spc="-15" dirty="0">
                <a:latin typeface="Calibri"/>
                <a:cs typeface="Calibri"/>
              </a:rPr>
              <a:t>savings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Causes introduction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Never </a:t>
            </a:r>
            <a:r>
              <a:rPr sz="2800" spc="-25" dirty="0">
                <a:latin typeface="Calibri"/>
                <a:cs typeface="Calibri"/>
              </a:rPr>
              <a:t>forgets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ask 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question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548385"/>
            <a:ext cx="8018145" cy="497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solidFill>
                  <a:srgbClr val="6F2F9F"/>
                </a:solidFill>
                <a:latin typeface="Calibri"/>
                <a:cs typeface="Calibri"/>
              </a:rPr>
              <a:t>Disadvantages</a:t>
            </a:r>
            <a:r>
              <a:rPr sz="3000" spc="-15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marR="127000" lvl="1" indent="-287020">
              <a:lnSpc>
                <a:spcPct val="1501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Unable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make </a:t>
            </a:r>
            <a:r>
              <a:rPr sz="2600" spc="-10" dirty="0">
                <a:latin typeface="Calibri"/>
                <a:cs typeface="Calibri"/>
              </a:rPr>
              <a:t>creative </a:t>
            </a:r>
            <a:r>
              <a:rPr sz="2600" spc="-5" dirty="0">
                <a:latin typeface="Calibri"/>
                <a:cs typeface="Calibri"/>
              </a:rPr>
              <a:t>responses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human </a:t>
            </a:r>
            <a:r>
              <a:rPr sz="2600" spc="-10" dirty="0">
                <a:latin typeface="Calibri"/>
                <a:cs typeface="Calibri"/>
              </a:rPr>
              <a:t>experts 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unusual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circumstances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8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Lacks common </a:t>
            </a:r>
            <a:r>
              <a:rPr sz="2600" spc="-5" dirty="0">
                <a:latin typeface="Calibri"/>
                <a:cs typeface="Calibri"/>
              </a:rPr>
              <a:t>sense needed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some decision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making</a:t>
            </a:r>
            <a:endParaRPr sz="2600">
              <a:latin typeface="Calibri"/>
              <a:cs typeface="Calibri"/>
            </a:endParaRPr>
          </a:p>
          <a:p>
            <a:pPr marL="756285" marR="205740" lvl="1" indent="-287020">
              <a:lnSpc>
                <a:spcPct val="15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cause </a:t>
            </a:r>
            <a:r>
              <a:rPr sz="2600" spc="-15" dirty="0">
                <a:latin typeface="Calibri"/>
                <a:cs typeface="Calibri"/>
              </a:rPr>
              <a:t>errors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knowledge base, </a:t>
            </a:r>
            <a:r>
              <a:rPr sz="2600" dirty="0">
                <a:latin typeface="Calibri"/>
                <a:cs typeface="Calibri"/>
              </a:rPr>
              <a:t>and lead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spc="-10" dirty="0">
                <a:latin typeface="Calibri"/>
                <a:cs typeface="Calibri"/>
              </a:rPr>
              <a:t>wrong </a:t>
            </a:r>
            <a:r>
              <a:rPr sz="2600" spc="-5" dirty="0">
                <a:latin typeface="Calibri"/>
                <a:cs typeface="Calibri"/>
              </a:rPr>
              <a:t>decisions</a:t>
            </a:r>
            <a:endParaRPr sz="2600">
              <a:latin typeface="Calibri"/>
              <a:cs typeface="Calibri"/>
            </a:endParaRPr>
          </a:p>
          <a:p>
            <a:pPr marL="756285" marR="856615" lvl="1" indent="-287020">
              <a:lnSpc>
                <a:spcPct val="15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Cannot adopt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changing </a:t>
            </a:r>
            <a:r>
              <a:rPr sz="2600" spc="-10" dirty="0">
                <a:latin typeface="Calibri"/>
                <a:cs typeface="Calibri"/>
              </a:rPr>
              <a:t>environments, </a:t>
            </a:r>
            <a:r>
              <a:rPr sz="2600" spc="-5" dirty="0">
                <a:latin typeface="Calibri"/>
                <a:cs typeface="Calibri"/>
              </a:rPr>
              <a:t>unless  knowledge </a:t>
            </a:r>
            <a:r>
              <a:rPr sz="2600" dirty="0">
                <a:latin typeface="Calibri"/>
                <a:cs typeface="Calibri"/>
              </a:rPr>
              <a:t>abase 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477" y="339597"/>
            <a:ext cx="3783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</a:rPr>
              <a:t>4. Rule based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sz="4400" spc="-30" dirty="0">
                <a:solidFill>
                  <a:srgbClr val="FF0000"/>
                </a:solidFill>
              </a:rPr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54557"/>
            <a:ext cx="8083550" cy="525081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9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Expert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prolog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39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Here we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develop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simple </a:t>
            </a:r>
            <a:r>
              <a:rPr sz="2600" spc="-10" dirty="0">
                <a:latin typeface="Calibri"/>
                <a:cs typeface="Calibri"/>
              </a:rPr>
              <a:t>expert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756285" marR="65405" lvl="1" indent="-287020">
              <a:lnSpc>
                <a:spcPct val="1301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special </a:t>
            </a:r>
            <a:r>
              <a:rPr sz="2600" spc="-25" dirty="0">
                <a:latin typeface="Calibri"/>
                <a:cs typeface="Calibri"/>
              </a:rPr>
              <a:t>syntax for </a:t>
            </a:r>
            <a:r>
              <a:rPr sz="2600" dirty="0">
                <a:latin typeface="Calibri"/>
                <a:cs typeface="Calibri"/>
              </a:rPr>
              <a:t>the rules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15" dirty="0">
                <a:latin typeface="Calibri"/>
                <a:cs typeface="Calibri"/>
              </a:rPr>
              <a:t>operator  </a:t>
            </a:r>
            <a:r>
              <a:rPr sz="2600" spc="-10" dirty="0">
                <a:latin typeface="Calibri"/>
                <a:cs typeface="Calibri"/>
              </a:rPr>
              <a:t>declarations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(:-op)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3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Using </a:t>
            </a:r>
            <a:r>
              <a:rPr sz="2600" spc="-5" dirty="0">
                <a:latin typeface="Calibri"/>
                <a:cs typeface="Calibri"/>
              </a:rPr>
              <a:t>op,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10" dirty="0">
                <a:latin typeface="Calibri"/>
                <a:cs typeface="Calibri"/>
              </a:rPr>
              <a:t>standard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spc="-10" dirty="0">
                <a:latin typeface="Calibri"/>
                <a:cs typeface="Calibri"/>
              </a:rPr>
              <a:t>declaration  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changed </a:t>
            </a:r>
            <a:r>
              <a:rPr sz="2600" dirty="0">
                <a:latin typeface="Calibri"/>
                <a:cs typeface="Calibri"/>
              </a:rPr>
              <a:t>or new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defined by</a:t>
            </a:r>
            <a:r>
              <a:rPr sz="2600" spc="-1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user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goal op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arguments: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1156335" algn="l"/>
              </a:tabLst>
            </a:pPr>
            <a:r>
              <a:rPr sz="2600" b="1" dirty="0">
                <a:solidFill>
                  <a:srgbClr val="001F5F"/>
                </a:solidFill>
                <a:latin typeface="Calibri"/>
                <a:cs typeface="Calibri"/>
              </a:rPr>
              <a:t>:- op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(Prec, </a:t>
            </a:r>
            <a:r>
              <a:rPr sz="2600" b="1" spc="-20" dirty="0">
                <a:solidFill>
                  <a:srgbClr val="001F5F"/>
                </a:solidFill>
                <a:latin typeface="Calibri"/>
                <a:cs typeface="Calibri"/>
              </a:rPr>
              <a:t>Type,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001F5F"/>
                </a:solidFill>
                <a:latin typeface="Calibri"/>
                <a:cs typeface="Calibri"/>
              </a:rPr>
              <a:t>Atom)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39" y="152234"/>
            <a:ext cx="7811134" cy="61728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b="1" i="1" spc="-5" dirty="0">
                <a:latin typeface="Calibri"/>
                <a:cs typeface="Calibri"/>
              </a:rPr>
              <a:t>Prec </a:t>
            </a:r>
            <a:r>
              <a:rPr sz="2800" spc="-5" dirty="0">
                <a:latin typeface="Calibri"/>
                <a:cs typeface="Calibri"/>
              </a:rPr>
              <a:t>is an </a:t>
            </a:r>
            <a:r>
              <a:rPr sz="2800" spc="-10" dirty="0">
                <a:latin typeface="Calibri"/>
                <a:cs typeface="Calibri"/>
              </a:rPr>
              <a:t>unsigned </a:t>
            </a:r>
            <a:r>
              <a:rPr sz="2800" spc="-15" dirty="0">
                <a:latin typeface="Calibri"/>
                <a:cs typeface="Calibri"/>
              </a:rPr>
              <a:t>integer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[1,1200]</a:t>
            </a:r>
            <a:endParaRPr sz="2800">
              <a:latin typeface="Calibri"/>
              <a:cs typeface="Calibri"/>
            </a:endParaRPr>
          </a:p>
          <a:p>
            <a:pPr marL="299085" marR="75692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b="1" i="1" spc="-25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Є {fx, </a:t>
            </a:r>
            <a:r>
              <a:rPr sz="2800" spc="-70" dirty="0">
                <a:latin typeface="Calibri"/>
                <a:cs typeface="Calibri"/>
              </a:rPr>
              <a:t>fy, </a:t>
            </a:r>
            <a:r>
              <a:rPr sz="2800" spc="-5" dirty="0">
                <a:latin typeface="Calibri"/>
                <a:cs typeface="Calibri"/>
              </a:rPr>
              <a:t>xfx, </a:t>
            </a:r>
            <a:r>
              <a:rPr sz="2800" spc="-55" dirty="0">
                <a:latin typeface="Calibri"/>
                <a:cs typeface="Calibri"/>
              </a:rPr>
              <a:t>xfy, </a:t>
            </a:r>
            <a:r>
              <a:rPr sz="2800" spc="-5" dirty="0">
                <a:latin typeface="Calibri"/>
                <a:cs typeface="Calibri"/>
              </a:rPr>
              <a:t>yfx, </a:t>
            </a:r>
            <a:r>
              <a:rPr sz="2800" dirty="0">
                <a:latin typeface="Calibri"/>
                <a:cs typeface="Calibri"/>
              </a:rPr>
              <a:t>yfy}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specification 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associativity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b="1" i="1" spc="-35" dirty="0">
                <a:latin typeface="Calibri"/>
                <a:cs typeface="Calibri"/>
              </a:rPr>
              <a:t>Atom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symbol </a:t>
            </a:r>
            <a:r>
              <a:rPr sz="2800" spc="-5" dirty="0">
                <a:latin typeface="Calibri"/>
                <a:cs typeface="Calibri"/>
              </a:rPr>
              <a:t>or a </a:t>
            </a:r>
            <a:r>
              <a:rPr sz="2800" spc="-10" dirty="0">
                <a:latin typeface="Calibri"/>
                <a:cs typeface="Calibri"/>
              </a:rPr>
              <a:t>name </a:t>
            </a:r>
            <a:r>
              <a:rPr sz="2800" spc="-15" dirty="0">
                <a:latin typeface="Calibri"/>
                <a:cs typeface="Calibri"/>
              </a:rPr>
              <a:t>declared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operator 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precedence </a:t>
            </a:r>
            <a:r>
              <a:rPr sz="2800" b="1" i="1" spc="-10" dirty="0">
                <a:latin typeface="Calibri"/>
                <a:cs typeface="Calibri"/>
              </a:rPr>
              <a:t>Prec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299085" marR="31813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declaring infix </a:t>
            </a:r>
            <a:r>
              <a:rPr sz="2800" spc="-25" dirty="0">
                <a:latin typeface="Calibri"/>
                <a:cs typeface="Calibri"/>
              </a:rPr>
              <a:t>operators,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xfx, </a:t>
            </a:r>
            <a:r>
              <a:rPr sz="2800" spc="-55" dirty="0">
                <a:latin typeface="Calibri"/>
                <a:cs typeface="Calibri"/>
              </a:rPr>
              <a:t>xfy, </a:t>
            </a:r>
            <a:r>
              <a:rPr sz="2800" spc="-5" dirty="0">
                <a:latin typeface="Calibri"/>
                <a:cs typeface="Calibri"/>
              </a:rPr>
              <a:t>yfx,  </a:t>
            </a:r>
            <a:r>
              <a:rPr sz="2800" spc="-55" dirty="0">
                <a:latin typeface="Calibri"/>
                <a:cs typeface="Calibri"/>
              </a:rPr>
              <a:t>yfy,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f - an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and x &amp; 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  <a:p>
            <a:pPr marL="299085" marR="81470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choice of x &amp; y in the </a:t>
            </a:r>
            <a:r>
              <a:rPr sz="2800" spc="-10" dirty="0">
                <a:latin typeface="Calibri"/>
                <a:cs typeface="Calibri"/>
              </a:rPr>
              <a:t>positions mentioned  above </a:t>
            </a:r>
            <a:r>
              <a:rPr sz="2800" spc="-25" dirty="0">
                <a:latin typeface="Calibri"/>
                <a:cs typeface="Calibri"/>
              </a:rPr>
              <a:t>convey </a:t>
            </a:r>
            <a:r>
              <a:rPr sz="2800" spc="-5" dirty="0">
                <a:latin typeface="Calibri"/>
                <a:cs typeface="Calibri"/>
              </a:rPr>
              <a:t>associativity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299085" marR="43497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x means the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argument must </a:t>
            </a:r>
            <a:r>
              <a:rPr sz="2800" spc="-25" dirty="0">
                <a:latin typeface="Calibri"/>
                <a:cs typeface="Calibri"/>
              </a:rPr>
              <a:t>have  </a:t>
            </a:r>
            <a:r>
              <a:rPr sz="2800" spc="-10" dirty="0">
                <a:latin typeface="Calibri"/>
                <a:cs typeface="Calibri"/>
              </a:rPr>
              <a:t>strictly lower precedence 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299085" marR="31940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y means the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contain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with  the </a:t>
            </a:r>
            <a:r>
              <a:rPr sz="2800" spc="-10" dirty="0">
                <a:latin typeface="Calibri"/>
                <a:cs typeface="Calibri"/>
              </a:rPr>
              <a:t>same/lower precedence value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461899"/>
            <a:ext cx="5191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5. </a:t>
            </a:r>
            <a:r>
              <a:rPr sz="4400" spc="-5" dirty="0">
                <a:solidFill>
                  <a:srgbClr val="FF0000"/>
                </a:solidFill>
              </a:rPr>
              <a:t>Blackboard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sz="4400" spc="-30" dirty="0">
                <a:solidFill>
                  <a:srgbClr val="FF0000"/>
                </a:solidFill>
              </a:rPr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406093"/>
            <a:ext cx="8201659" cy="48558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9118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Combining </a:t>
            </a:r>
            <a:r>
              <a:rPr sz="3200" spc="-15" dirty="0">
                <a:latin typeface="Calibri"/>
                <a:cs typeface="Calibri"/>
              </a:rPr>
              <a:t>diverse </a:t>
            </a:r>
            <a:r>
              <a:rPr sz="3200" spc="-5" dirty="0">
                <a:latin typeface="Calibri"/>
                <a:cs typeface="Calibri"/>
              </a:rPr>
              <a:t>s/w modules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per </a:t>
            </a:r>
            <a:r>
              <a:rPr sz="3200" dirty="0">
                <a:latin typeface="Calibri"/>
                <a:cs typeface="Calibri"/>
              </a:rPr>
              <a:t>their  </a:t>
            </a:r>
            <a:r>
              <a:rPr sz="3200" spc="-10" dirty="0">
                <a:latin typeface="Calibri"/>
                <a:cs typeface="Calibri"/>
              </a:rPr>
              <a:t>data-flow requirements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10" dirty="0">
                <a:latin typeface="Calibri"/>
                <a:cs typeface="Calibri"/>
              </a:rPr>
              <a:t>traditional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 approach </a:t>
            </a:r>
            <a:r>
              <a:rPr sz="3200" spc="-10" dirty="0">
                <a:latin typeface="Calibri"/>
                <a:cs typeface="Calibri"/>
              </a:rPr>
              <a:t>works </a:t>
            </a:r>
            <a:r>
              <a:rPr sz="3200" spc="-5" dirty="0">
                <a:latin typeface="Calibri"/>
                <a:cs typeface="Calibri"/>
              </a:rPr>
              <a:t>well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0" dirty="0">
                <a:latin typeface="Calibri"/>
                <a:cs typeface="Calibri"/>
              </a:rPr>
              <a:t>communication  </a:t>
            </a:r>
            <a:r>
              <a:rPr sz="3200" dirty="0">
                <a:latin typeface="Calibri"/>
                <a:cs typeface="Calibri"/>
              </a:rPr>
              <a:t>among the modules is </a:t>
            </a:r>
            <a:r>
              <a:rPr sz="3200" spc="-20" dirty="0">
                <a:latin typeface="Calibri"/>
                <a:cs typeface="Calibri"/>
              </a:rPr>
              <a:t>static</a:t>
            </a:r>
            <a:endParaRPr sz="3200">
              <a:latin typeface="Calibri"/>
              <a:cs typeface="Calibri"/>
            </a:endParaRPr>
          </a:p>
          <a:p>
            <a:pPr marL="355600" marR="16256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dynamic </a:t>
            </a:r>
            <a:r>
              <a:rPr sz="3200" spc="-10" dirty="0">
                <a:latin typeface="Calibri"/>
                <a:cs typeface="Calibri"/>
              </a:rPr>
              <a:t>environment,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dirty="0">
                <a:latin typeface="Calibri"/>
                <a:cs typeface="Calibri"/>
              </a:rPr>
              <a:t>modules and  their </a:t>
            </a:r>
            <a:r>
              <a:rPr sz="3200" spc="-10" dirty="0">
                <a:latin typeface="Calibri"/>
                <a:cs typeface="Calibri"/>
              </a:rPr>
              <a:t>ordering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changed</a:t>
            </a:r>
            <a:endParaRPr sz="3200">
              <a:latin typeface="Calibri"/>
              <a:cs typeface="Calibri"/>
            </a:endParaRPr>
          </a:p>
          <a:p>
            <a:pPr marL="355600" marR="2984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Hence cannot be determined </a:t>
            </a:r>
            <a:r>
              <a:rPr sz="3200" spc="-10" dirty="0">
                <a:latin typeface="Calibri"/>
                <a:cs typeface="Calibri"/>
              </a:rPr>
              <a:t>until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10" dirty="0">
                <a:latin typeface="Calibri"/>
                <a:cs typeface="Calibri"/>
              </a:rPr>
              <a:t>values are </a:t>
            </a:r>
            <a:r>
              <a:rPr sz="3200" dirty="0">
                <a:latin typeface="Calibri"/>
                <a:cs typeface="Calibri"/>
              </a:rPr>
              <a:t>known </a:t>
            </a:r>
            <a:r>
              <a:rPr sz="3200" spc="-10" dirty="0">
                <a:latin typeface="Calibri"/>
                <a:cs typeface="Calibri"/>
              </a:rPr>
              <a:t>at the </a:t>
            </a:r>
            <a:r>
              <a:rPr sz="3200" spc="-5" dirty="0">
                <a:latin typeface="Calibri"/>
                <a:cs typeface="Calibri"/>
              </a:rPr>
              <a:t>time 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355600" marR="3352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Direct </a:t>
            </a:r>
            <a:r>
              <a:rPr sz="3200" spc="-15" dirty="0">
                <a:latin typeface="Calibri"/>
                <a:cs typeface="Calibri"/>
              </a:rPr>
              <a:t>interaction </a:t>
            </a:r>
            <a:r>
              <a:rPr sz="3200" dirty="0">
                <a:latin typeface="Calibri"/>
                <a:cs typeface="Calibri"/>
              </a:rPr>
              <a:t>induces </a:t>
            </a:r>
            <a:r>
              <a:rPr sz="3200" spc="-10" dirty="0">
                <a:latin typeface="Calibri"/>
                <a:cs typeface="Calibri"/>
              </a:rPr>
              <a:t>inflexibility </a:t>
            </a:r>
            <a:r>
              <a:rPr sz="3200" dirty="0">
                <a:latin typeface="Calibri"/>
                <a:cs typeface="Calibri"/>
              </a:rPr>
              <a:t>and the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becomes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unusable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86639"/>
            <a:ext cx="8267065" cy="6172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Hence, indirect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anonymous </a:t>
            </a:r>
            <a:r>
              <a:rPr sz="3200" spc="-10" dirty="0">
                <a:latin typeface="Calibri"/>
                <a:cs typeface="Calibri"/>
              </a:rPr>
              <a:t>communication  </a:t>
            </a:r>
            <a:r>
              <a:rPr sz="3200" dirty="0">
                <a:latin typeface="Calibri"/>
                <a:cs typeface="Calibri"/>
              </a:rPr>
              <a:t>among modules with the </a:t>
            </a:r>
            <a:r>
              <a:rPr sz="3200" spc="-5" dirty="0">
                <a:latin typeface="Calibri"/>
                <a:cs typeface="Calibri"/>
              </a:rPr>
              <a:t>help of </a:t>
            </a:r>
            <a:r>
              <a:rPr sz="3200" spc="-10" dirty="0">
                <a:latin typeface="Calibri"/>
                <a:cs typeface="Calibri"/>
              </a:rPr>
              <a:t>blackboard 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repository </a:t>
            </a:r>
            <a:r>
              <a:rPr sz="3200" spc="-20" dirty="0">
                <a:latin typeface="Calibri"/>
                <a:cs typeface="Calibri"/>
              </a:rPr>
              <a:t>proves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extremely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</a:t>
            </a:r>
            <a:endParaRPr sz="3200">
              <a:latin typeface="Calibri"/>
              <a:cs typeface="Calibri"/>
            </a:endParaRPr>
          </a:p>
          <a:p>
            <a:pPr marL="355600" marR="381635" indent="-343535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Blackboard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repository </a:t>
            </a:r>
            <a:r>
              <a:rPr sz="3200" dirty="0">
                <a:latin typeface="Calibri"/>
                <a:cs typeface="Calibri"/>
              </a:rPr>
              <a:t>is an </a:t>
            </a:r>
            <a:r>
              <a:rPr sz="3200" spc="-10" dirty="0">
                <a:latin typeface="Calibri"/>
                <a:cs typeface="Calibri"/>
              </a:rPr>
              <a:t>intermediary  process, </a:t>
            </a:r>
            <a:r>
              <a:rPr sz="3200" dirty="0">
                <a:latin typeface="Calibri"/>
                <a:cs typeface="Calibri"/>
              </a:rPr>
              <a:t>in which all </a:t>
            </a:r>
            <a:r>
              <a:rPr sz="3200" spc="-10" dirty="0">
                <a:latin typeface="Calibri"/>
                <a:cs typeface="Calibri"/>
              </a:rPr>
              <a:t>processing paths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5" dirty="0">
                <a:latin typeface="Calibri"/>
                <a:cs typeface="Calibri"/>
              </a:rPr>
              <a:t>possible</a:t>
            </a:r>
            <a:endParaRPr sz="3200">
              <a:latin typeface="Calibri"/>
              <a:cs typeface="Calibri"/>
            </a:endParaRPr>
          </a:p>
          <a:p>
            <a:pPr marL="355600" marR="246379" indent="-343535">
              <a:lnSpc>
                <a:spcPts val="346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separate </a:t>
            </a:r>
            <a:r>
              <a:rPr sz="3200" spc="-15" dirty="0">
                <a:latin typeface="Calibri"/>
                <a:cs typeface="Calibri"/>
              </a:rPr>
              <a:t>moderator </a:t>
            </a:r>
            <a:r>
              <a:rPr sz="3200" spc="-5" dirty="0">
                <a:latin typeface="Calibri"/>
                <a:cs typeface="Calibri"/>
              </a:rPr>
              <a:t>mechanism dynamically  selects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path </a:t>
            </a:r>
            <a:r>
              <a:rPr sz="3200" dirty="0">
                <a:latin typeface="Calibri"/>
                <a:cs typeface="Calibri"/>
              </a:rPr>
              <a:t>among all </a:t>
            </a:r>
            <a:r>
              <a:rPr sz="3200" spc="-5" dirty="0">
                <a:latin typeface="Calibri"/>
                <a:cs typeface="Calibri"/>
              </a:rPr>
              <a:t>possible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paths</a:t>
            </a:r>
            <a:endParaRPr sz="3200">
              <a:latin typeface="Calibri"/>
              <a:cs typeface="Calibri"/>
            </a:endParaRPr>
          </a:p>
          <a:p>
            <a:pPr marL="355600" marR="631825" indent="-34353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5" dirty="0">
                <a:latin typeface="Calibri"/>
                <a:cs typeface="Calibri"/>
              </a:rPr>
              <a:t>placed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blackboard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5" dirty="0">
                <a:latin typeface="Calibri"/>
                <a:cs typeface="Calibri"/>
              </a:rPr>
              <a:t>public </a:t>
            </a:r>
            <a:r>
              <a:rPr sz="3200" dirty="0">
                <a:latin typeface="Calibri"/>
                <a:cs typeface="Calibri"/>
              </a:rPr>
              <a:t>and is made </a:t>
            </a:r>
            <a:r>
              <a:rPr sz="3200" spc="-15" dirty="0">
                <a:latin typeface="Calibri"/>
                <a:cs typeface="Calibri"/>
              </a:rPr>
              <a:t>available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endParaRPr sz="3200">
              <a:latin typeface="Calibri"/>
              <a:cs typeface="Calibri"/>
            </a:endParaRPr>
          </a:p>
          <a:p>
            <a:pPr marL="355600" marR="478155" indent="-343535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BB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developed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solve </a:t>
            </a:r>
            <a:r>
              <a:rPr sz="3200" spc="-15" dirty="0">
                <a:latin typeface="Calibri"/>
                <a:cs typeface="Calibri"/>
              </a:rPr>
              <a:t>complex,  </a:t>
            </a:r>
            <a:r>
              <a:rPr sz="3200" spc="-10" dirty="0">
                <a:latin typeface="Calibri"/>
                <a:cs typeface="Calibri"/>
              </a:rPr>
              <a:t>difficult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ill-structured problems </a:t>
            </a:r>
            <a:r>
              <a:rPr sz="3200" dirty="0">
                <a:latin typeface="Calibri"/>
                <a:cs typeface="Calibri"/>
              </a:rPr>
              <a:t>in a wide  </a:t>
            </a:r>
            <a:r>
              <a:rPr sz="3200" spc="-20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areas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661" y="415290"/>
            <a:ext cx="3124200" cy="838200"/>
          </a:xfrm>
          <a:custGeom>
            <a:avLst/>
            <a:gdLst/>
            <a:ahLst/>
            <a:cxnLst/>
            <a:rect l="l" t="t" r="r" b="b"/>
            <a:pathLst>
              <a:path w="3124200" h="838200">
                <a:moveTo>
                  <a:pt x="0" y="838200"/>
                </a:moveTo>
                <a:lnTo>
                  <a:pt x="3124200" y="838200"/>
                </a:lnTo>
                <a:lnTo>
                  <a:pt x="3124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0661" y="415290"/>
            <a:ext cx="3124200" cy="838200"/>
          </a:xfrm>
          <a:custGeom>
            <a:avLst/>
            <a:gdLst/>
            <a:ahLst/>
            <a:cxnLst/>
            <a:rect l="l" t="t" r="r" b="b"/>
            <a:pathLst>
              <a:path w="3124200" h="838200">
                <a:moveTo>
                  <a:pt x="0" y="838200"/>
                </a:moveTo>
                <a:lnTo>
                  <a:pt x="3124200" y="838200"/>
                </a:lnTo>
                <a:lnTo>
                  <a:pt x="3124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170" y="669163"/>
            <a:ext cx="108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Blackboard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542" y="2216657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193800" y="0"/>
                </a:moveTo>
                <a:lnTo>
                  <a:pt x="101600" y="0"/>
                </a:lnTo>
                <a:lnTo>
                  <a:pt x="62054" y="7981"/>
                </a:lnTo>
                <a:lnTo>
                  <a:pt x="29759" y="29749"/>
                </a:lnTo>
                <a:lnTo>
                  <a:pt x="7984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56"/>
                </a:lnTo>
                <a:lnTo>
                  <a:pt x="29759" y="579850"/>
                </a:lnTo>
                <a:lnTo>
                  <a:pt x="62054" y="601618"/>
                </a:lnTo>
                <a:lnTo>
                  <a:pt x="101600" y="609600"/>
                </a:lnTo>
                <a:lnTo>
                  <a:pt x="1193800" y="609600"/>
                </a:lnTo>
                <a:lnTo>
                  <a:pt x="1233356" y="601618"/>
                </a:lnTo>
                <a:lnTo>
                  <a:pt x="1265650" y="579850"/>
                </a:lnTo>
                <a:lnTo>
                  <a:pt x="1287418" y="547556"/>
                </a:lnTo>
                <a:lnTo>
                  <a:pt x="1295400" y="508000"/>
                </a:lnTo>
                <a:lnTo>
                  <a:pt x="1295400" y="101600"/>
                </a:lnTo>
                <a:lnTo>
                  <a:pt x="1287418" y="62043"/>
                </a:lnTo>
                <a:lnTo>
                  <a:pt x="1265650" y="29749"/>
                </a:lnTo>
                <a:lnTo>
                  <a:pt x="1233356" y="7981"/>
                </a:lnTo>
                <a:lnTo>
                  <a:pt x="1193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42" y="2216657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1193800" y="0"/>
                </a:lnTo>
                <a:lnTo>
                  <a:pt x="1233356" y="7981"/>
                </a:lnTo>
                <a:lnTo>
                  <a:pt x="1265650" y="29749"/>
                </a:lnTo>
                <a:lnTo>
                  <a:pt x="1287418" y="62043"/>
                </a:lnTo>
                <a:lnTo>
                  <a:pt x="1295400" y="101600"/>
                </a:lnTo>
                <a:lnTo>
                  <a:pt x="1295400" y="508000"/>
                </a:lnTo>
                <a:lnTo>
                  <a:pt x="1287418" y="547556"/>
                </a:lnTo>
                <a:lnTo>
                  <a:pt x="1265650" y="579850"/>
                </a:lnTo>
                <a:lnTo>
                  <a:pt x="1233356" y="601618"/>
                </a:lnTo>
                <a:lnTo>
                  <a:pt x="11938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345" y="2355850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1605" y="2071877"/>
            <a:ext cx="4800600" cy="914400"/>
          </a:xfrm>
          <a:custGeom>
            <a:avLst/>
            <a:gdLst/>
            <a:ahLst/>
            <a:cxnLst/>
            <a:rect l="l" t="t" r="r" b="b"/>
            <a:pathLst>
              <a:path w="4800600" h="914400">
                <a:moveTo>
                  <a:pt x="0" y="457200"/>
                </a:moveTo>
                <a:lnTo>
                  <a:pt x="10180" y="414814"/>
                </a:lnTo>
                <a:lnTo>
                  <a:pt x="40123" y="373517"/>
                </a:lnTo>
                <a:lnTo>
                  <a:pt x="70622" y="346675"/>
                </a:lnTo>
                <a:lnTo>
                  <a:pt x="109241" y="320443"/>
                </a:lnTo>
                <a:lnTo>
                  <a:pt x="155714" y="294872"/>
                </a:lnTo>
                <a:lnTo>
                  <a:pt x="209776" y="270013"/>
                </a:lnTo>
                <a:lnTo>
                  <a:pt x="271160" y="245916"/>
                </a:lnTo>
                <a:lnTo>
                  <a:pt x="339602" y="222633"/>
                </a:lnTo>
                <a:lnTo>
                  <a:pt x="376386" y="211311"/>
                </a:lnTo>
                <a:lnTo>
                  <a:pt x="414835" y="200212"/>
                </a:lnTo>
                <a:lnTo>
                  <a:pt x="454916" y="189342"/>
                </a:lnTo>
                <a:lnTo>
                  <a:pt x="496595" y="178706"/>
                </a:lnTo>
                <a:lnTo>
                  <a:pt x="539839" y="168311"/>
                </a:lnTo>
                <a:lnTo>
                  <a:pt x="584615" y="158164"/>
                </a:lnTo>
                <a:lnTo>
                  <a:pt x="630890" y="148271"/>
                </a:lnTo>
                <a:lnTo>
                  <a:pt x="678630" y="138638"/>
                </a:lnTo>
                <a:lnTo>
                  <a:pt x="727803" y="129271"/>
                </a:lnTo>
                <a:lnTo>
                  <a:pt x="778375" y="120178"/>
                </a:lnTo>
                <a:lnTo>
                  <a:pt x="830313" y="111363"/>
                </a:lnTo>
                <a:lnTo>
                  <a:pt x="883584" y="102834"/>
                </a:lnTo>
                <a:lnTo>
                  <a:pt x="938154" y="94596"/>
                </a:lnTo>
                <a:lnTo>
                  <a:pt x="993991" y="86657"/>
                </a:lnTo>
                <a:lnTo>
                  <a:pt x="1051060" y="79022"/>
                </a:lnTo>
                <a:lnTo>
                  <a:pt x="1109330" y="71698"/>
                </a:lnTo>
                <a:lnTo>
                  <a:pt x="1168767" y="64691"/>
                </a:lnTo>
                <a:lnTo>
                  <a:pt x="1229337" y="58008"/>
                </a:lnTo>
                <a:lnTo>
                  <a:pt x="1291007" y="51654"/>
                </a:lnTo>
                <a:lnTo>
                  <a:pt x="1353745" y="45636"/>
                </a:lnTo>
                <a:lnTo>
                  <a:pt x="1417517" y="39961"/>
                </a:lnTo>
                <a:lnTo>
                  <a:pt x="1482289" y="34634"/>
                </a:lnTo>
                <a:lnTo>
                  <a:pt x="1548029" y="29662"/>
                </a:lnTo>
                <a:lnTo>
                  <a:pt x="1614704" y="25052"/>
                </a:lnTo>
                <a:lnTo>
                  <a:pt x="1682280" y="20810"/>
                </a:lnTo>
                <a:lnTo>
                  <a:pt x="1750723" y="16941"/>
                </a:lnTo>
                <a:lnTo>
                  <a:pt x="1820002" y="13453"/>
                </a:lnTo>
                <a:lnTo>
                  <a:pt x="1890082" y="10351"/>
                </a:lnTo>
                <a:lnTo>
                  <a:pt x="1960931" y="7643"/>
                </a:lnTo>
                <a:lnTo>
                  <a:pt x="2032514" y="5334"/>
                </a:lnTo>
                <a:lnTo>
                  <a:pt x="2104800" y="3430"/>
                </a:lnTo>
                <a:lnTo>
                  <a:pt x="2177755" y="1939"/>
                </a:lnTo>
                <a:lnTo>
                  <a:pt x="2251345" y="866"/>
                </a:lnTo>
                <a:lnTo>
                  <a:pt x="2325538" y="217"/>
                </a:lnTo>
                <a:lnTo>
                  <a:pt x="2400299" y="0"/>
                </a:lnTo>
                <a:lnTo>
                  <a:pt x="2475061" y="217"/>
                </a:lnTo>
                <a:lnTo>
                  <a:pt x="2549254" y="866"/>
                </a:lnTo>
                <a:lnTo>
                  <a:pt x="2622844" y="1939"/>
                </a:lnTo>
                <a:lnTo>
                  <a:pt x="2695799" y="3430"/>
                </a:lnTo>
                <a:lnTo>
                  <a:pt x="2768085" y="5334"/>
                </a:lnTo>
                <a:lnTo>
                  <a:pt x="2839668" y="7643"/>
                </a:lnTo>
                <a:lnTo>
                  <a:pt x="2910517" y="10351"/>
                </a:lnTo>
                <a:lnTo>
                  <a:pt x="2980597" y="13453"/>
                </a:lnTo>
                <a:lnTo>
                  <a:pt x="3049876" y="16941"/>
                </a:lnTo>
                <a:lnTo>
                  <a:pt x="3118319" y="20810"/>
                </a:lnTo>
                <a:lnTo>
                  <a:pt x="3185895" y="25052"/>
                </a:lnTo>
                <a:lnTo>
                  <a:pt x="3252570" y="29662"/>
                </a:lnTo>
                <a:lnTo>
                  <a:pt x="3318310" y="34634"/>
                </a:lnTo>
                <a:lnTo>
                  <a:pt x="3383082" y="39961"/>
                </a:lnTo>
                <a:lnTo>
                  <a:pt x="3446854" y="45636"/>
                </a:lnTo>
                <a:lnTo>
                  <a:pt x="3509592" y="51654"/>
                </a:lnTo>
                <a:lnTo>
                  <a:pt x="3571262" y="58008"/>
                </a:lnTo>
                <a:lnTo>
                  <a:pt x="3631832" y="64691"/>
                </a:lnTo>
                <a:lnTo>
                  <a:pt x="3691269" y="71698"/>
                </a:lnTo>
                <a:lnTo>
                  <a:pt x="3749539" y="79022"/>
                </a:lnTo>
                <a:lnTo>
                  <a:pt x="3806608" y="86657"/>
                </a:lnTo>
                <a:lnTo>
                  <a:pt x="3862445" y="94596"/>
                </a:lnTo>
                <a:lnTo>
                  <a:pt x="3917015" y="102834"/>
                </a:lnTo>
                <a:lnTo>
                  <a:pt x="3970286" y="111363"/>
                </a:lnTo>
                <a:lnTo>
                  <a:pt x="4022224" y="120178"/>
                </a:lnTo>
                <a:lnTo>
                  <a:pt x="4072796" y="129271"/>
                </a:lnTo>
                <a:lnTo>
                  <a:pt x="4121969" y="138638"/>
                </a:lnTo>
                <a:lnTo>
                  <a:pt x="4169709" y="148271"/>
                </a:lnTo>
                <a:lnTo>
                  <a:pt x="4215984" y="158164"/>
                </a:lnTo>
                <a:lnTo>
                  <a:pt x="4260760" y="168311"/>
                </a:lnTo>
                <a:lnTo>
                  <a:pt x="4304004" y="178706"/>
                </a:lnTo>
                <a:lnTo>
                  <a:pt x="4345683" y="189342"/>
                </a:lnTo>
                <a:lnTo>
                  <a:pt x="4385764" y="200212"/>
                </a:lnTo>
                <a:lnTo>
                  <a:pt x="4424213" y="211311"/>
                </a:lnTo>
                <a:lnTo>
                  <a:pt x="4460997" y="222633"/>
                </a:lnTo>
                <a:lnTo>
                  <a:pt x="4529439" y="245916"/>
                </a:lnTo>
                <a:lnTo>
                  <a:pt x="4590823" y="270013"/>
                </a:lnTo>
                <a:lnTo>
                  <a:pt x="4644885" y="294872"/>
                </a:lnTo>
                <a:lnTo>
                  <a:pt x="4691358" y="320443"/>
                </a:lnTo>
                <a:lnTo>
                  <a:pt x="4729977" y="346675"/>
                </a:lnTo>
                <a:lnTo>
                  <a:pt x="4760476" y="373517"/>
                </a:lnTo>
                <a:lnTo>
                  <a:pt x="4790419" y="414814"/>
                </a:lnTo>
                <a:lnTo>
                  <a:pt x="4800600" y="457200"/>
                </a:lnTo>
                <a:lnTo>
                  <a:pt x="4799457" y="471439"/>
                </a:lnTo>
                <a:lnTo>
                  <a:pt x="4782590" y="513480"/>
                </a:lnTo>
                <a:lnTo>
                  <a:pt x="4746258" y="554377"/>
                </a:lnTo>
                <a:lnTo>
                  <a:pt x="4711665" y="580920"/>
                </a:lnTo>
                <a:lnTo>
                  <a:pt x="4669086" y="606827"/>
                </a:lnTo>
                <a:lnTo>
                  <a:pt x="4618786" y="632048"/>
                </a:lnTo>
                <a:lnTo>
                  <a:pt x="4561030" y="656533"/>
                </a:lnTo>
                <a:lnTo>
                  <a:pt x="4496084" y="680229"/>
                </a:lnTo>
                <a:lnTo>
                  <a:pt x="4424213" y="703088"/>
                </a:lnTo>
                <a:lnTo>
                  <a:pt x="4385764" y="714187"/>
                </a:lnTo>
                <a:lnTo>
                  <a:pt x="4345683" y="725057"/>
                </a:lnTo>
                <a:lnTo>
                  <a:pt x="4304004" y="735693"/>
                </a:lnTo>
                <a:lnTo>
                  <a:pt x="4260760" y="746088"/>
                </a:lnTo>
                <a:lnTo>
                  <a:pt x="4215984" y="756235"/>
                </a:lnTo>
                <a:lnTo>
                  <a:pt x="4169709" y="766128"/>
                </a:lnTo>
                <a:lnTo>
                  <a:pt x="4121969" y="775761"/>
                </a:lnTo>
                <a:lnTo>
                  <a:pt x="4072796" y="785128"/>
                </a:lnTo>
                <a:lnTo>
                  <a:pt x="4022224" y="794221"/>
                </a:lnTo>
                <a:lnTo>
                  <a:pt x="3970286" y="803036"/>
                </a:lnTo>
                <a:lnTo>
                  <a:pt x="3917015" y="811565"/>
                </a:lnTo>
                <a:lnTo>
                  <a:pt x="3862445" y="819803"/>
                </a:lnTo>
                <a:lnTo>
                  <a:pt x="3806608" y="827742"/>
                </a:lnTo>
                <a:lnTo>
                  <a:pt x="3749539" y="835377"/>
                </a:lnTo>
                <a:lnTo>
                  <a:pt x="3691269" y="842701"/>
                </a:lnTo>
                <a:lnTo>
                  <a:pt x="3631832" y="849708"/>
                </a:lnTo>
                <a:lnTo>
                  <a:pt x="3571262" y="856391"/>
                </a:lnTo>
                <a:lnTo>
                  <a:pt x="3509592" y="862745"/>
                </a:lnTo>
                <a:lnTo>
                  <a:pt x="3446854" y="868763"/>
                </a:lnTo>
                <a:lnTo>
                  <a:pt x="3383082" y="874438"/>
                </a:lnTo>
                <a:lnTo>
                  <a:pt x="3318310" y="879765"/>
                </a:lnTo>
                <a:lnTo>
                  <a:pt x="3252570" y="884737"/>
                </a:lnTo>
                <a:lnTo>
                  <a:pt x="3185895" y="889347"/>
                </a:lnTo>
                <a:lnTo>
                  <a:pt x="3118319" y="893589"/>
                </a:lnTo>
                <a:lnTo>
                  <a:pt x="3049876" y="897458"/>
                </a:lnTo>
                <a:lnTo>
                  <a:pt x="2980597" y="900946"/>
                </a:lnTo>
                <a:lnTo>
                  <a:pt x="2910517" y="904048"/>
                </a:lnTo>
                <a:lnTo>
                  <a:pt x="2839668" y="906756"/>
                </a:lnTo>
                <a:lnTo>
                  <a:pt x="2768085" y="909065"/>
                </a:lnTo>
                <a:lnTo>
                  <a:pt x="2695799" y="910969"/>
                </a:lnTo>
                <a:lnTo>
                  <a:pt x="2622844" y="912460"/>
                </a:lnTo>
                <a:lnTo>
                  <a:pt x="2549254" y="913533"/>
                </a:lnTo>
                <a:lnTo>
                  <a:pt x="2475061" y="914182"/>
                </a:lnTo>
                <a:lnTo>
                  <a:pt x="2400299" y="914400"/>
                </a:lnTo>
                <a:lnTo>
                  <a:pt x="2325538" y="914182"/>
                </a:lnTo>
                <a:lnTo>
                  <a:pt x="2251345" y="913533"/>
                </a:lnTo>
                <a:lnTo>
                  <a:pt x="2177755" y="912460"/>
                </a:lnTo>
                <a:lnTo>
                  <a:pt x="2104800" y="910969"/>
                </a:lnTo>
                <a:lnTo>
                  <a:pt x="2032514" y="909065"/>
                </a:lnTo>
                <a:lnTo>
                  <a:pt x="1960931" y="906756"/>
                </a:lnTo>
                <a:lnTo>
                  <a:pt x="1890082" y="904048"/>
                </a:lnTo>
                <a:lnTo>
                  <a:pt x="1820002" y="900946"/>
                </a:lnTo>
                <a:lnTo>
                  <a:pt x="1750723" y="897458"/>
                </a:lnTo>
                <a:lnTo>
                  <a:pt x="1682280" y="893589"/>
                </a:lnTo>
                <a:lnTo>
                  <a:pt x="1614704" y="889347"/>
                </a:lnTo>
                <a:lnTo>
                  <a:pt x="1548029" y="884737"/>
                </a:lnTo>
                <a:lnTo>
                  <a:pt x="1482289" y="879765"/>
                </a:lnTo>
                <a:lnTo>
                  <a:pt x="1417517" y="874438"/>
                </a:lnTo>
                <a:lnTo>
                  <a:pt x="1353745" y="868763"/>
                </a:lnTo>
                <a:lnTo>
                  <a:pt x="1291007" y="862745"/>
                </a:lnTo>
                <a:lnTo>
                  <a:pt x="1229337" y="856391"/>
                </a:lnTo>
                <a:lnTo>
                  <a:pt x="1168767" y="849708"/>
                </a:lnTo>
                <a:lnTo>
                  <a:pt x="1109330" y="842701"/>
                </a:lnTo>
                <a:lnTo>
                  <a:pt x="1051060" y="835377"/>
                </a:lnTo>
                <a:lnTo>
                  <a:pt x="993991" y="827742"/>
                </a:lnTo>
                <a:lnTo>
                  <a:pt x="938154" y="819803"/>
                </a:lnTo>
                <a:lnTo>
                  <a:pt x="883584" y="811565"/>
                </a:lnTo>
                <a:lnTo>
                  <a:pt x="830313" y="803036"/>
                </a:lnTo>
                <a:lnTo>
                  <a:pt x="778375" y="794221"/>
                </a:lnTo>
                <a:lnTo>
                  <a:pt x="727803" y="785128"/>
                </a:lnTo>
                <a:lnTo>
                  <a:pt x="678630" y="775761"/>
                </a:lnTo>
                <a:lnTo>
                  <a:pt x="630890" y="766128"/>
                </a:lnTo>
                <a:lnTo>
                  <a:pt x="584615" y="756235"/>
                </a:lnTo>
                <a:lnTo>
                  <a:pt x="539839" y="746088"/>
                </a:lnTo>
                <a:lnTo>
                  <a:pt x="496595" y="735693"/>
                </a:lnTo>
                <a:lnTo>
                  <a:pt x="454916" y="725057"/>
                </a:lnTo>
                <a:lnTo>
                  <a:pt x="414835" y="714187"/>
                </a:lnTo>
                <a:lnTo>
                  <a:pt x="376386" y="703088"/>
                </a:lnTo>
                <a:lnTo>
                  <a:pt x="339602" y="691766"/>
                </a:lnTo>
                <a:lnTo>
                  <a:pt x="271160" y="668483"/>
                </a:lnTo>
                <a:lnTo>
                  <a:pt x="209776" y="644386"/>
                </a:lnTo>
                <a:lnTo>
                  <a:pt x="155714" y="619527"/>
                </a:lnTo>
                <a:lnTo>
                  <a:pt x="109241" y="593956"/>
                </a:lnTo>
                <a:lnTo>
                  <a:pt x="70622" y="567724"/>
                </a:lnTo>
                <a:lnTo>
                  <a:pt x="40123" y="540882"/>
                </a:lnTo>
                <a:lnTo>
                  <a:pt x="10180" y="499585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222" y="4584953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647700" y="0"/>
                </a:moveTo>
                <a:lnTo>
                  <a:pt x="581475" y="1376"/>
                </a:lnTo>
                <a:lnTo>
                  <a:pt x="517164" y="5417"/>
                </a:lnTo>
                <a:lnTo>
                  <a:pt x="455091" y="11988"/>
                </a:lnTo>
                <a:lnTo>
                  <a:pt x="395583" y="20955"/>
                </a:lnTo>
                <a:lnTo>
                  <a:pt x="338965" y="32184"/>
                </a:lnTo>
                <a:lnTo>
                  <a:pt x="285562" y="45541"/>
                </a:lnTo>
                <a:lnTo>
                  <a:pt x="235700" y="60893"/>
                </a:lnTo>
                <a:lnTo>
                  <a:pt x="189704" y="78105"/>
                </a:lnTo>
                <a:lnTo>
                  <a:pt x="147901" y="97043"/>
                </a:lnTo>
                <a:lnTo>
                  <a:pt x="110615" y="117574"/>
                </a:lnTo>
                <a:lnTo>
                  <a:pt x="78172" y="139563"/>
                </a:lnTo>
                <a:lnTo>
                  <a:pt x="29118" y="187382"/>
                </a:lnTo>
                <a:lnTo>
                  <a:pt x="3343" y="239427"/>
                </a:lnTo>
                <a:lnTo>
                  <a:pt x="0" y="266700"/>
                </a:lnTo>
                <a:lnTo>
                  <a:pt x="3343" y="293972"/>
                </a:lnTo>
                <a:lnTo>
                  <a:pt x="29118" y="346017"/>
                </a:lnTo>
                <a:lnTo>
                  <a:pt x="78172" y="393836"/>
                </a:lnTo>
                <a:lnTo>
                  <a:pt x="110615" y="415825"/>
                </a:lnTo>
                <a:lnTo>
                  <a:pt x="147901" y="436356"/>
                </a:lnTo>
                <a:lnTo>
                  <a:pt x="189704" y="455295"/>
                </a:lnTo>
                <a:lnTo>
                  <a:pt x="235700" y="472506"/>
                </a:lnTo>
                <a:lnTo>
                  <a:pt x="285562" y="487858"/>
                </a:lnTo>
                <a:lnTo>
                  <a:pt x="338965" y="501215"/>
                </a:lnTo>
                <a:lnTo>
                  <a:pt x="395583" y="512445"/>
                </a:lnTo>
                <a:lnTo>
                  <a:pt x="455091" y="521411"/>
                </a:lnTo>
                <a:lnTo>
                  <a:pt x="517164" y="527982"/>
                </a:lnTo>
                <a:lnTo>
                  <a:pt x="581475" y="532023"/>
                </a:lnTo>
                <a:lnTo>
                  <a:pt x="647700" y="533400"/>
                </a:lnTo>
                <a:lnTo>
                  <a:pt x="713930" y="532023"/>
                </a:lnTo>
                <a:lnTo>
                  <a:pt x="778246" y="527982"/>
                </a:lnTo>
                <a:lnTo>
                  <a:pt x="840322" y="521411"/>
                </a:lnTo>
                <a:lnTo>
                  <a:pt x="899832" y="512445"/>
                </a:lnTo>
                <a:lnTo>
                  <a:pt x="956451" y="501215"/>
                </a:lnTo>
                <a:lnTo>
                  <a:pt x="1009854" y="487858"/>
                </a:lnTo>
                <a:lnTo>
                  <a:pt x="1059715" y="472506"/>
                </a:lnTo>
                <a:lnTo>
                  <a:pt x="1105709" y="455295"/>
                </a:lnTo>
                <a:lnTo>
                  <a:pt x="1147511" y="436356"/>
                </a:lnTo>
                <a:lnTo>
                  <a:pt x="1184794" y="415825"/>
                </a:lnTo>
                <a:lnTo>
                  <a:pt x="1217235" y="393836"/>
                </a:lnTo>
                <a:lnTo>
                  <a:pt x="1266284" y="346017"/>
                </a:lnTo>
                <a:lnTo>
                  <a:pt x="1292056" y="293972"/>
                </a:lnTo>
                <a:lnTo>
                  <a:pt x="1295400" y="266700"/>
                </a:lnTo>
                <a:lnTo>
                  <a:pt x="1292056" y="239427"/>
                </a:lnTo>
                <a:lnTo>
                  <a:pt x="1266284" y="187382"/>
                </a:lnTo>
                <a:lnTo>
                  <a:pt x="1217235" y="139563"/>
                </a:lnTo>
                <a:lnTo>
                  <a:pt x="1184794" y="117574"/>
                </a:lnTo>
                <a:lnTo>
                  <a:pt x="1147511" y="97043"/>
                </a:lnTo>
                <a:lnTo>
                  <a:pt x="1105709" y="78105"/>
                </a:lnTo>
                <a:lnTo>
                  <a:pt x="1059715" y="60893"/>
                </a:lnTo>
                <a:lnTo>
                  <a:pt x="1009854" y="45541"/>
                </a:lnTo>
                <a:lnTo>
                  <a:pt x="956451" y="32184"/>
                </a:lnTo>
                <a:lnTo>
                  <a:pt x="899832" y="20955"/>
                </a:lnTo>
                <a:lnTo>
                  <a:pt x="840322" y="11988"/>
                </a:lnTo>
                <a:lnTo>
                  <a:pt x="778246" y="5417"/>
                </a:lnTo>
                <a:lnTo>
                  <a:pt x="713930" y="1376"/>
                </a:lnTo>
                <a:lnTo>
                  <a:pt x="647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222" y="4584953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8" y="212943"/>
                </a:lnTo>
                <a:lnTo>
                  <a:pt x="50898" y="162877"/>
                </a:lnTo>
                <a:lnTo>
                  <a:pt x="110615" y="117574"/>
                </a:lnTo>
                <a:lnTo>
                  <a:pt x="147901" y="97043"/>
                </a:lnTo>
                <a:lnTo>
                  <a:pt x="189704" y="78105"/>
                </a:lnTo>
                <a:lnTo>
                  <a:pt x="235700" y="60893"/>
                </a:lnTo>
                <a:lnTo>
                  <a:pt x="285562" y="45541"/>
                </a:lnTo>
                <a:lnTo>
                  <a:pt x="338965" y="32184"/>
                </a:lnTo>
                <a:lnTo>
                  <a:pt x="395583" y="20955"/>
                </a:lnTo>
                <a:lnTo>
                  <a:pt x="455091" y="11988"/>
                </a:lnTo>
                <a:lnTo>
                  <a:pt x="517164" y="5417"/>
                </a:lnTo>
                <a:lnTo>
                  <a:pt x="581475" y="1376"/>
                </a:lnTo>
                <a:lnTo>
                  <a:pt x="647700" y="0"/>
                </a:lnTo>
                <a:lnTo>
                  <a:pt x="713930" y="1376"/>
                </a:lnTo>
                <a:lnTo>
                  <a:pt x="778246" y="5417"/>
                </a:lnTo>
                <a:lnTo>
                  <a:pt x="840322" y="11988"/>
                </a:lnTo>
                <a:lnTo>
                  <a:pt x="899832" y="20955"/>
                </a:lnTo>
                <a:lnTo>
                  <a:pt x="956451" y="32184"/>
                </a:lnTo>
                <a:lnTo>
                  <a:pt x="1009854" y="45541"/>
                </a:lnTo>
                <a:lnTo>
                  <a:pt x="1059715" y="60893"/>
                </a:lnTo>
                <a:lnTo>
                  <a:pt x="1105709" y="78104"/>
                </a:lnTo>
                <a:lnTo>
                  <a:pt x="1147511" y="97043"/>
                </a:lnTo>
                <a:lnTo>
                  <a:pt x="1184794" y="117574"/>
                </a:lnTo>
                <a:lnTo>
                  <a:pt x="1217235" y="139563"/>
                </a:lnTo>
                <a:lnTo>
                  <a:pt x="1266284" y="187382"/>
                </a:lnTo>
                <a:lnTo>
                  <a:pt x="1292056" y="239427"/>
                </a:lnTo>
                <a:lnTo>
                  <a:pt x="1295400" y="266700"/>
                </a:lnTo>
                <a:lnTo>
                  <a:pt x="1292056" y="293972"/>
                </a:lnTo>
                <a:lnTo>
                  <a:pt x="1266284" y="346017"/>
                </a:lnTo>
                <a:lnTo>
                  <a:pt x="1217235" y="393836"/>
                </a:lnTo>
                <a:lnTo>
                  <a:pt x="1184794" y="415825"/>
                </a:lnTo>
                <a:lnTo>
                  <a:pt x="1147511" y="436356"/>
                </a:lnTo>
                <a:lnTo>
                  <a:pt x="1105709" y="455294"/>
                </a:lnTo>
                <a:lnTo>
                  <a:pt x="1059715" y="472506"/>
                </a:lnTo>
                <a:lnTo>
                  <a:pt x="1009854" y="487858"/>
                </a:lnTo>
                <a:lnTo>
                  <a:pt x="956451" y="501215"/>
                </a:lnTo>
                <a:lnTo>
                  <a:pt x="899832" y="512444"/>
                </a:lnTo>
                <a:lnTo>
                  <a:pt x="840322" y="521411"/>
                </a:lnTo>
                <a:lnTo>
                  <a:pt x="778246" y="527982"/>
                </a:lnTo>
                <a:lnTo>
                  <a:pt x="713930" y="532023"/>
                </a:lnTo>
                <a:lnTo>
                  <a:pt x="647700" y="533400"/>
                </a:lnTo>
                <a:lnTo>
                  <a:pt x="581475" y="532023"/>
                </a:lnTo>
                <a:lnTo>
                  <a:pt x="517164" y="527982"/>
                </a:lnTo>
                <a:lnTo>
                  <a:pt x="455091" y="521411"/>
                </a:lnTo>
                <a:lnTo>
                  <a:pt x="395583" y="512445"/>
                </a:lnTo>
                <a:lnTo>
                  <a:pt x="338965" y="501215"/>
                </a:lnTo>
                <a:lnTo>
                  <a:pt x="285562" y="487858"/>
                </a:lnTo>
                <a:lnTo>
                  <a:pt x="235700" y="472506"/>
                </a:lnTo>
                <a:lnTo>
                  <a:pt x="189704" y="455295"/>
                </a:lnTo>
                <a:lnTo>
                  <a:pt x="147901" y="436356"/>
                </a:lnTo>
                <a:lnTo>
                  <a:pt x="110615" y="415825"/>
                </a:lnTo>
                <a:lnTo>
                  <a:pt x="78172" y="393836"/>
                </a:lnTo>
                <a:lnTo>
                  <a:pt x="29118" y="346017"/>
                </a:lnTo>
                <a:lnTo>
                  <a:pt x="3343" y="293972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4333" y="4685741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9894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647700" y="0"/>
                </a:moveTo>
                <a:lnTo>
                  <a:pt x="581469" y="1376"/>
                </a:lnTo>
                <a:lnTo>
                  <a:pt x="517153" y="5417"/>
                </a:lnTo>
                <a:lnTo>
                  <a:pt x="455077" y="11988"/>
                </a:lnTo>
                <a:lnTo>
                  <a:pt x="395567" y="20955"/>
                </a:lnTo>
                <a:lnTo>
                  <a:pt x="338948" y="32184"/>
                </a:lnTo>
                <a:lnTo>
                  <a:pt x="285545" y="45541"/>
                </a:lnTo>
                <a:lnTo>
                  <a:pt x="235684" y="60893"/>
                </a:lnTo>
                <a:lnTo>
                  <a:pt x="189690" y="78105"/>
                </a:lnTo>
                <a:lnTo>
                  <a:pt x="147888" y="97043"/>
                </a:lnTo>
                <a:lnTo>
                  <a:pt x="110605" y="117574"/>
                </a:lnTo>
                <a:lnTo>
                  <a:pt x="78164" y="139563"/>
                </a:lnTo>
                <a:lnTo>
                  <a:pt x="29115" y="187382"/>
                </a:lnTo>
                <a:lnTo>
                  <a:pt x="3343" y="239427"/>
                </a:lnTo>
                <a:lnTo>
                  <a:pt x="0" y="266700"/>
                </a:lnTo>
                <a:lnTo>
                  <a:pt x="3343" y="293972"/>
                </a:lnTo>
                <a:lnTo>
                  <a:pt x="29115" y="346017"/>
                </a:lnTo>
                <a:lnTo>
                  <a:pt x="78164" y="393836"/>
                </a:lnTo>
                <a:lnTo>
                  <a:pt x="110605" y="415825"/>
                </a:lnTo>
                <a:lnTo>
                  <a:pt x="147888" y="436356"/>
                </a:lnTo>
                <a:lnTo>
                  <a:pt x="189690" y="455295"/>
                </a:lnTo>
                <a:lnTo>
                  <a:pt x="235684" y="472506"/>
                </a:lnTo>
                <a:lnTo>
                  <a:pt x="285545" y="487858"/>
                </a:lnTo>
                <a:lnTo>
                  <a:pt x="338948" y="501215"/>
                </a:lnTo>
                <a:lnTo>
                  <a:pt x="395567" y="512445"/>
                </a:lnTo>
                <a:lnTo>
                  <a:pt x="455077" y="521411"/>
                </a:lnTo>
                <a:lnTo>
                  <a:pt x="517153" y="527982"/>
                </a:lnTo>
                <a:lnTo>
                  <a:pt x="581469" y="532023"/>
                </a:lnTo>
                <a:lnTo>
                  <a:pt x="647700" y="533400"/>
                </a:lnTo>
                <a:lnTo>
                  <a:pt x="713930" y="532023"/>
                </a:lnTo>
                <a:lnTo>
                  <a:pt x="778246" y="527982"/>
                </a:lnTo>
                <a:lnTo>
                  <a:pt x="840322" y="521411"/>
                </a:lnTo>
                <a:lnTo>
                  <a:pt x="899832" y="512445"/>
                </a:lnTo>
                <a:lnTo>
                  <a:pt x="956451" y="501215"/>
                </a:lnTo>
                <a:lnTo>
                  <a:pt x="1009854" y="487858"/>
                </a:lnTo>
                <a:lnTo>
                  <a:pt x="1059715" y="472506"/>
                </a:lnTo>
                <a:lnTo>
                  <a:pt x="1105709" y="455295"/>
                </a:lnTo>
                <a:lnTo>
                  <a:pt x="1147511" y="436356"/>
                </a:lnTo>
                <a:lnTo>
                  <a:pt x="1184794" y="415825"/>
                </a:lnTo>
                <a:lnTo>
                  <a:pt x="1217235" y="393836"/>
                </a:lnTo>
                <a:lnTo>
                  <a:pt x="1266284" y="346017"/>
                </a:lnTo>
                <a:lnTo>
                  <a:pt x="1292056" y="293972"/>
                </a:lnTo>
                <a:lnTo>
                  <a:pt x="1295400" y="266700"/>
                </a:lnTo>
                <a:lnTo>
                  <a:pt x="1292056" y="239427"/>
                </a:lnTo>
                <a:lnTo>
                  <a:pt x="1266284" y="187382"/>
                </a:lnTo>
                <a:lnTo>
                  <a:pt x="1217235" y="139563"/>
                </a:lnTo>
                <a:lnTo>
                  <a:pt x="1184794" y="117574"/>
                </a:lnTo>
                <a:lnTo>
                  <a:pt x="1147511" y="97043"/>
                </a:lnTo>
                <a:lnTo>
                  <a:pt x="1105709" y="78105"/>
                </a:lnTo>
                <a:lnTo>
                  <a:pt x="1059715" y="60893"/>
                </a:lnTo>
                <a:lnTo>
                  <a:pt x="1009854" y="45541"/>
                </a:lnTo>
                <a:lnTo>
                  <a:pt x="956451" y="32184"/>
                </a:lnTo>
                <a:lnTo>
                  <a:pt x="899832" y="20955"/>
                </a:lnTo>
                <a:lnTo>
                  <a:pt x="840322" y="11988"/>
                </a:lnTo>
                <a:lnTo>
                  <a:pt x="778246" y="5417"/>
                </a:lnTo>
                <a:lnTo>
                  <a:pt x="713930" y="1376"/>
                </a:lnTo>
                <a:lnTo>
                  <a:pt x="647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9894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7" y="212943"/>
                </a:lnTo>
                <a:lnTo>
                  <a:pt x="50893" y="162877"/>
                </a:lnTo>
                <a:lnTo>
                  <a:pt x="110605" y="117574"/>
                </a:lnTo>
                <a:lnTo>
                  <a:pt x="147888" y="97043"/>
                </a:lnTo>
                <a:lnTo>
                  <a:pt x="189690" y="78105"/>
                </a:lnTo>
                <a:lnTo>
                  <a:pt x="235684" y="60893"/>
                </a:lnTo>
                <a:lnTo>
                  <a:pt x="285545" y="45541"/>
                </a:lnTo>
                <a:lnTo>
                  <a:pt x="338948" y="32184"/>
                </a:lnTo>
                <a:lnTo>
                  <a:pt x="395567" y="20955"/>
                </a:lnTo>
                <a:lnTo>
                  <a:pt x="455077" y="11988"/>
                </a:lnTo>
                <a:lnTo>
                  <a:pt x="517153" y="5417"/>
                </a:lnTo>
                <a:lnTo>
                  <a:pt x="581469" y="1376"/>
                </a:lnTo>
                <a:lnTo>
                  <a:pt x="647700" y="0"/>
                </a:lnTo>
                <a:lnTo>
                  <a:pt x="713930" y="1376"/>
                </a:lnTo>
                <a:lnTo>
                  <a:pt x="778246" y="5417"/>
                </a:lnTo>
                <a:lnTo>
                  <a:pt x="840322" y="11988"/>
                </a:lnTo>
                <a:lnTo>
                  <a:pt x="899832" y="20955"/>
                </a:lnTo>
                <a:lnTo>
                  <a:pt x="956451" y="32184"/>
                </a:lnTo>
                <a:lnTo>
                  <a:pt x="1009854" y="45541"/>
                </a:lnTo>
                <a:lnTo>
                  <a:pt x="1059715" y="60893"/>
                </a:lnTo>
                <a:lnTo>
                  <a:pt x="1105709" y="78104"/>
                </a:lnTo>
                <a:lnTo>
                  <a:pt x="1147511" y="97043"/>
                </a:lnTo>
                <a:lnTo>
                  <a:pt x="1184794" y="117574"/>
                </a:lnTo>
                <a:lnTo>
                  <a:pt x="1217235" y="139563"/>
                </a:lnTo>
                <a:lnTo>
                  <a:pt x="1266284" y="187382"/>
                </a:lnTo>
                <a:lnTo>
                  <a:pt x="1292056" y="239427"/>
                </a:lnTo>
                <a:lnTo>
                  <a:pt x="1295400" y="266700"/>
                </a:lnTo>
                <a:lnTo>
                  <a:pt x="1292056" y="293972"/>
                </a:lnTo>
                <a:lnTo>
                  <a:pt x="1266284" y="346017"/>
                </a:lnTo>
                <a:lnTo>
                  <a:pt x="1217235" y="393836"/>
                </a:lnTo>
                <a:lnTo>
                  <a:pt x="1184794" y="415825"/>
                </a:lnTo>
                <a:lnTo>
                  <a:pt x="1147511" y="436356"/>
                </a:lnTo>
                <a:lnTo>
                  <a:pt x="1105709" y="455294"/>
                </a:lnTo>
                <a:lnTo>
                  <a:pt x="1059715" y="472506"/>
                </a:lnTo>
                <a:lnTo>
                  <a:pt x="1009854" y="487858"/>
                </a:lnTo>
                <a:lnTo>
                  <a:pt x="956451" y="501215"/>
                </a:lnTo>
                <a:lnTo>
                  <a:pt x="899832" y="512444"/>
                </a:lnTo>
                <a:lnTo>
                  <a:pt x="840322" y="521411"/>
                </a:lnTo>
                <a:lnTo>
                  <a:pt x="778246" y="527982"/>
                </a:lnTo>
                <a:lnTo>
                  <a:pt x="713930" y="532023"/>
                </a:lnTo>
                <a:lnTo>
                  <a:pt x="647700" y="533400"/>
                </a:lnTo>
                <a:lnTo>
                  <a:pt x="581469" y="532023"/>
                </a:lnTo>
                <a:lnTo>
                  <a:pt x="517153" y="527982"/>
                </a:lnTo>
                <a:lnTo>
                  <a:pt x="455077" y="521411"/>
                </a:lnTo>
                <a:lnTo>
                  <a:pt x="395567" y="512445"/>
                </a:lnTo>
                <a:lnTo>
                  <a:pt x="338948" y="501215"/>
                </a:lnTo>
                <a:lnTo>
                  <a:pt x="285545" y="487858"/>
                </a:lnTo>
                <a:lnTo>
                  <a:pt x="235684" y="472506"/>
                </a:lnTo>
                <a:lnTo>
                  <a:pt x="189690" y="455295"/>
                </a:lnTo>
                <a:lnTo>
                  <a:pt x="147888" y="436356"/>
                </a:lnTo>
                <a:lnTo>
                  <a:pt x="110605" y="415825"/>
                </a:lnTo>
                <a:lnTo>
                  <a:pt x="78164" y="393836"/>
                </a:lnTo>
                <a:lnTo>
                  <a:pt x="29115" y="346017"/>
                </a:lnTo>
                <a:lnTo>
                  <a:pt x="3343" y="293972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1285" y="46833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5061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647700" y="0"/>
                </a:moveTo>
                <a:lnTo>
                  <a:pt x="581469" y="1376"/>
                </a:lnTo>
                <a:lnTo>
                  <a:pt x="517153" y="5417"/>
                </a:lnTo>
                <a:lnTo>
                  <a:pt x="455077" y="11988"/>
                </a:lnTo>
                <a:lnTo>
                  <a:pt x="395567" y="20955"/>
                </a:lnTo>
                <a:lnTo>
                  <a:pt x="338948" y="32184"/>
                </a:lnTo>
                <a:lnTo>
                  <a:pt x="285545" y="45541"/>
                </a:lnTo>
                <a:lnTo>
                  <a:pt x="235684" y="60893"/>
                </a:lnTo>
                <a:lnTo>
                  <a:pt x="189690" y="78105"/>
                </a:lnTo>
                <a:lnTo>
                  <a:pt x="147888" y="97043"/>
                </a:lnTo>
                <a:lnTo>
                  <a:pt x="110605" y="117574"/>
                </a:lnTo>
                <a:lnTo>
                  <a:pt x="78164" y="139563"/>
                </a:lnTo>
                <a:lnTo>
                  <a:pt x="29115" y="187382"/>
                </a:lnTo>
                <a:lnTo>
                  <a:pt x="3343" y="239427"/>
                </a:lnTo>
                <a:lnTo>
                  <a:pt x="0" y="266700"/>
                </a:lnTo>
                <a:lnTo>
                  <a:pt x="3343" y="293972"/>
                </a:lnTo>
                <a:lnTo>
                  <a:pt x="29115" y="346017"/>
                </a:lnTo>
                <a:lnTo>
                  <a:pt x="78164" y="393836"/>
                </a:lnTo>
                <a:lnTo>
                  <a:pt x="110605" y="415825"/>
                </a:lnTo>
                <a:lnTo>
                  <a:pt x="147888" y="436356"/>
                </a:lnTo>
                <a:lnTo>
                  <a:pt x="189690" y="455295"/>
                </a:lnTo>
                <a:lnTo>
                  <a:pt x="235684" y="472506"/>
                </a:lnTo>
                <a:lnTo>
                  <a:pt x="285545" y="487858"/>
                </a:lnTo>
                <a:lnTo>
                  <a:pt x="338948" y="501215"/>
                </a:lnTo>
                <a:lnTo>
                  <a:pt x="395567" y="512445"/>
                </a:lnTo>
                <a:lnTo>
                  <a:pt x="455077" y="521411"/>
                </a:lnTo>
                <a:lnTo>
                  <a:pt x="517153" y="527982"/>
                </a:lnTo>
                <a:lnTo>
                  <a:pt x="581469" y="532023"/>
                </a:lnTo>
                <a:lnTo>
                  <a:pt x="647700" y="533400"/>
                </a:lnTo>
                <a:lnTo>
                  <a:pt x="713930" y="532023"/>
                </a:lnTo>
                <a:lnTo>
                  <a:pt x="778246" y="527982"/>
                </a:lnTo>
                <a:lnTo>
                  <a:pt x="840322" y="521411"/>
                </a:lnTo>
                <a:lnTo>
                  <a:pt x="899832" y="512445"/>
                </a:lnTo>
                <a:lnTo>
                  <a:pt x="956451" y="501215"/>
                </a:lnTo>
                <a:lnTo>
                  <a:pt x="1009854" y="487858"/>
                </a:lnTo>
                <a:lnTo>
                  <a:pt x="1059715" y="472506"/>
                </a:lnTo>
                <a:lnTo>
                  <a:pt x="1105709" y="455295"/>
                </a:lnTo>
                <a:lnTo>
                  <a:pt x="1147511" y="436356"/>
                </a:lnTo>
                <a:lnTo>
                  <a:pt x="1184794" y="415825"/>
                </a:lnTo>
                <a:lnTo>
                  <a:pt x="1217235" y="393836"/>
                </a:lnTo>
                <a:lnTo>
                  <a:pt x="1266284" y="346017"/>
                </a:lnTo>
                <a:lnTo>
                  <a:pt x="1292056" y="293972"/>
                </a:lnTo>
                <a:lnTo>
                  <a:pt x="1295400" y="266700"/>
                </a:lnTo>
                <a:lnTo>
                  <a:pt x="1292056" y="239427"/>
                </a:lnTo>
                <a:lnTo>
                  <a:pt x="1266284" y="187382"/>
                </a:lnTo>
                <a:lnTo>
                  <a:pt x="1217235" y="139563"/>
                </a:lnTo>
                <a:lnTo>
                  <a:pt x="1184794" y="117574"/>
                </a:lnTo>
                <a:lnTo>
                  <a:pt x="1147511" y="97043"/>
                </a:lnTo>
                <a:lnTo>
                  <a:pt x="1105709" y="78105"/>
                </a:lnTo>
                <a:lnTo>
                  <a:pt x="1059715" y="60893"/>
                </a:lnTo>
                <a:lnTo>
                  <a:pt x="1009854" y="45541"/>
                </a:lnTo>
                <a:lnTo>
                  <a:pt x="956451" y="32184"/>
                </a:lnTo>
                <a:lnTo>
                  <a:pt x="899832" y="20955"/>
                </a:lnTo>
                <a:lnTo>
                  <a:pt x="840322" y="11988"/>
                </a:lnTo>
                <a:lnTo>
                  <a:pt x="778246" y="5417"/>
                </a:lnTo>
                <a:lnTo>
                  <a:pt x="713930" y="1376"/>
                </a:lnTo>
                <a:lnTo>
                  <a:pt x="647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5061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7" y="212943"/>
                </a:lnTo>
                <a:lnTo>
                  <a:pt x="50893" y="162877"/>
                </a:lnTo>
                <a:lnTo>
                  <a:pt x="110605" y="117574"/>
                </a:lnTo>
                <a:lnTo>
                  <a:pt x="147888" y="97043"/>
                </a:lnTo>
                <a:lnTo>
                  <a:pt x="189690" y="78105"/>
                </a:lnTo>
                <a:lnTo>
                  <a:pt x="235684" y="60893"/>
                </a:lnTo>
                <a:lnTo>
                  <a:pt x="285545" y="45541"/>
                </a:lnTo>
                <a:lnTo>
                  <a:pt x="338948" y="32184"/>
                </a:lnTo>
                <a:lnTo>
                  <a:pt x="395567" y="20955"/>
                </a:lnTo>
                <a:lnTo>
                  <a:pt x="455077" y="11988"/>
                </a:lnTo>
                <a:lnTo>
                  <a:pt x="517153" y="5417"/>
                </a:lnTo>
                <a:lnTo>
                  <a:pt x="581469" y="1376"/>
                </a:lnTo>
                <a:lnTo>
                  <a:pt x="647700" y="0"/>
                </a:lnTo>
                <a:lnTo>
                  <a:pt x="713930" y="1376"/>
                </a:lnTo>
                <a:lnTo>
                  <a:pt x="778246" y="5417"/>
                </a:lnTo>
                <a:lnTo>
                  <a:pt x="840322" y="11988"/>
                </a:lnTo>
                <a:lnTo>
                  <a:pt x="899832" y="20955"/>
                </a:lnTo>
                <a:lnTo>
                  <a:pt x="956451" y="32184"/>
                </a:lnTo>
                <a:lnTo>
                  <a:pt x="1009854" y="45541"/>
                </a:lnTo>
                <a:lnTo>
                  <a:pt x="1059715" y="60893"/>
                </a:lnTo>
                <a:lnTo>
                  <a:pt x="1105709" y="78104"/>
                </a:lnTo>
                <a:lnTo>
                  <a:pt x="1147511" y="97043"/>
                </a:lnTo>
                <a:lnTo>
                  <a:pt x="1184794" y="117574"/>
                </a:lnTo>
                <a:lnTo>
                  <a:pt x="1217235" y="139563"/>
                </a:lnTo>
                <a:lnTo>
                  <a:pt x="1266284" y="187382"/>
                </a:lnTo>
                <a:lnTo>
                  <a:pt x="1292056" y="239427"/>
                </a:lnTo>
                <a:lnTo>
                  <a:pt x="1295400" y="266700"/>
                </a:lnTo>
                <a:lnTo>
                  <a:pt x="1292056" y="293972"/>
                </a:lnTo>
                <a:lnTo>
                  <a:pt x="1266284" y="346017"/>
                </a:lnTo>
                <a:lnTo>
                  <a:pt x="1217235" y="393836"/>
                </a:lnTo>
                <a:lnTo>
                  <a:pt x="1184794" y="415825"/>
                </a:lnTo>
                <a:lnTo>
                  <a:pt x="1147511" y="436356"/>
                </a:lnTo>
                <a:lnTo>
                  <a:pt x="1105709" y="455294"/>
                </a:lnTo>
                <a:lnTo>
                  <a:pt x="1059715" y="472506"/>
                </a:lnTo>
                <a:lnTo>
                  <a:pt x="1009854" y="487858"/>
                </a:lnTo>
                <a:lnTo>
                  <a:pt x="956451" y="501215"/>
                </a:lnTo>
                <a:lnTo>
                  <a:pt x="899832" y="512444"/>
                </a:lnTo>
                <a:lnTo>
                  <a:pt x="840322" y="521411"/>
                </a:lnTo>
                <a:lnTo>
                  <a:pt x="778246" y="527982"/>
                </a:lnTo>
                <a:lnTo>
                  <a:pt x="713930" y="532023"/>
                </a:lnTo>
                <a:lnTo>
                  <a:pt x="647700" y="533400"/>
                </a:lnTo>
                <a:lnTo>
                  <a:pt x="581469" y="532023"/>
                </a:lnTo>
                <a:lnTo>
                  <a:pt x="517153" y="527982"/>
                </a:lnTo>
                <a:lnTo>
                  <a:pt x="455077" y="521411"/>
                </a:lnTo>
                <a:lnTo>
                  <a:pt x="395567" y="512445"/>
                </a:lnTo>
                <a:lnTo>
                  <a:pt x="338948" y="501215"/>
                </a:lnTo>
                <a:lnTo>
                  <a:pt x="285545" y="487858"/>
                </a:lnTo>
                <a:lnTo>
                  <a:pt x="235684" y="472506"/>
                </a:lnTo>
                <a:lnTo>
                  <a:pt x="189690" y="455295"/>
                </a:lnTo>
                <a:lnTo>
                  <a:pt x="147888" y="436356"/>
                </a:lnTo>
                <a:lnTo>
                  <a:pt x="110605" y="415825"/>
                </a:lnTo>
                <a:lnTo>
                  <a:pt x="78164" y="393836"/>
                </a:lnTo>
                <a:lnTo>
                  <a:pt x="29115" y="346017"/>
                </a:lnTo>
                <a:lnTo>
                  <a:pt x="3343" y="293972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86198" y="46833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2985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647700" y="0"/>
                </a:moveTo>
                <a:lnTo>
                  <a:pt x="581469" y="1376"/>
                </a:lnTo>
                <a:lnTo>
                  <a:pt x="517153" y="5417"/>
                </a:lnTo>
                <a:lnTo>
                  <a:pt x="455077" y="11988"/>
                </a:lnTo>
                <a:lnTo>
                  <a:pt x="395567" y="20955"/>
                </a:lnTo>
                <a:lnTo>
                  <a:pt x="338948" y="32184"/>
                </a:lnTo>
                <a:lnTo>
                  <a:pt x="285545" y="45541"/>
                </a:lnTo>
                <a:lnTo>
                  <a:pt x="235684" y="60893"/>
                </a:lnTo>
                <a:lnTo>
                  <a:pt x="189690" y="78105"/>
                </a:lnTo>
                <a:lnTo>
                  <a:pt x="147888" y="97043"/>
                </a:lnTo>
                <a:lnTo>
                  <a:pt x="110605" y="117574"/>
                </a:lnTo>
                <a:lnTo>
                  <a:pt x="78164" y="139563"/>
                </a:lnTo>
                <a:lnTo>
                  <a:pt x="29115" y="187382"/>
                </a:lnTo>
                <a:lnTo>
                  <a:pt x="3343" y="239427"/>
                </a:lnTo>
                <a:lnTo>
                  <a:pt x="0" y="266700"/>
                </a:lnTo>
                <a:lnTo>
                  <a:pt x="3343" y="293972"/>
                </a:lnTo>
                <a:lnTo>
                  <a:pt x="29115" y="346017"/>
                </a:lnTo>
                <a:lnTo>
                  <a:pt x="78164" y="393836"/>
                </a:lnTo>
                <a:lnTo>
                  <a:pt x="110605" y="415825"/>
                </a:lnTo>
                <a:lnTo>
                  <a:pt x="147888" y="436356"/>
                </a:lnTo>
                <a:lnTo>
                  <a:pt x="189690" y="455295"/>
                </a:lnTo>
                <a:lnTo>
                  <a:pt x="235684" y="472506"/>
                </a:lnTo>
                <a:lnTo>
                  <a:pt x="285545" y="487858"/>
                </a:lnTo>
                <a:lnTo>
                  <a:pt x="338948" y="501215"/>
                </a:lnTo>
                <a:lnTo>
                  <a:pt x="395567" y="512445"/>
                </a:lnTo>
                <a:lnTo>
                  <a:pt x="455077" y="521411"/>
                </a:lnTo>
                <a:lnTo>
                  <a:pt x="517153" y="527982"/>
                </a:lnTo>
                <a:lnTo>
                  <a:pt x="581469" y="532023"/>
                </a:lnTo>
                <a:lnTo>
                  <a:pt x="647700" y="533400"/>
                </a:lnTo>
                <a:lnTo>
                  <a:pt x="713930" y="532023"/>
                </a:lnTo>
                <a:lnTo>
                  <a:pt x="778246" y="527982"/>
                </a:lnTo>
                <a:lnTo>
                  <a:pt x="840322" y="521411"/>
                </a:lnTo>
                <a:lnTo>
                  <a:pt x="899832" y="512445"/>
                </a:lnTo>
                <a:lnTo>
                  <a:pt x="956451" y="501215"/>
                </a:lnTo>
                <a:lnTo>
                  <a:pt x="1009854" y="487858"/>
                </a:lnTo>
                <a:lnTo>
                  <a:pt x="1059715" y="472506"/>
                </a:lnTo>
                <a:lnTo>
                  <a:pt x="1105709" y="455295"/>
                </a:lnTo>
                <a:lnTo>
                  <a:pt x="1147511" y="436356"/>
                </a:lnTo>
                <a:lnTo>
                  <a:pt x="1184794" y="415825"/>
                </a:lnTo>
                <a:lnTo>
                  <a:pt x="1217235" y="393836"/>
                </a:lnTo>
                <a:lnTo>
                  <a:pt x="1266284" y="346017"/>
                </a:lnTo>
                <a:lnTo>
                  <a:pt x="1292056" y="293972"/>
                </a:lnTo>
                <a:lnTo>
                  <a:pt x="1295399" y="266700"/>
                </a:lnTo>
                <a:lnTo>
                  <a:pt x="1292056" y="239427"/>
                </a:lnTo>
                <a:lnTo>
                  <a:pt x="1266284" y="187382"/>
                </a:lnTo>
                <a:lnTo>
                  <a:pt x="1217235" y="139563"/>
                </a:lnTo>
                <a:lnTo>
                  <a:pt x="1184794" y="117574"/>
                </a:lnTo>
                <a:lnTo>
                  <a:pt x="1147511" y="97043"/>
                </a:lnTo>
                <a:lnTo>
                  <a:pt x="1105709" y="78105"/>
                </a:lnTo>
                <a:lnTo>
                  <a:pt x="1059715" y="60893"/>
                </a:lnTo>
                <a:lnTo>
                  <a:pt x="1009854" y="45541"/>
                </a:lnTo>
                <a:lnTo>
                  <a:pt x="956451" y="32184"/>
                </a:lnTo>
                <a:lnTo>
                  <a:pt x="899832" y="20955"/>
                </a:lnTo>
                <a:lnTo>
                  <a:pt x="840322" y="11988"/>
                </a:lnTo>
                <a:lnTo>
                  <a:pt x="778246" y="5417"/>
                </a:lnTo>
                <a:lnTo>
                  <a:pt x="713930" y="1376"/>
                </a:lnTo>
                <a:lnTo>
                  <a:pt x="647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2985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7" y="212943"/>
                </a:lnTo>
                <a:lnTo>
                  <a:pt x="50893" y="162877"/>
                </a:lnTo>
                <a:lnTo>
                  <a:pt x="110605" y="117574"/>
                </a:lnTo>
                <a:lnTo>
                  <a:pt x="147888" y="97043"/>
                </a:lnTo>
                <a:lnTo>
                  <a:pt x="189690" y="78105"/>
                </a:lnTo>
                <a:lnTo>
                  <a:pt x="235684" y="60893"/>
                </a:lnTo>
                <a:lnTo>
                  <a:pt x="285545" y="45541"/>
                </a:lnTo>
                <a:lnTo>
                  <a:pt x="338948" y="32184"/>
                </a:lnTo>
                <a:lnTo>
                  <a:pt x="395567" y="20955"/>
                </a:lnTo>
                <a:lnTo>
                  <a:pt x="455077" y="11988"/>
                </a:lnTo>
                <a:lnTo>
                  <a:pt x="517153" y="5417"/>
                </a:lnTo>
                <a:lnTo>
                  <a:pt x="581469" y="1376"/>
                </a:lnTo>
                <a:lnTo>
                  <a:pt x="647700" y="0"/>
                </a:lnTo>
                <a:lnTo>
                  <a:pt x="713930" y="1376"/>
                </a:lnTo>
                <a:lnTo>
                  <a:pt x="778246" y="5417"/>
                </a:lnTo>
                <a:lnTo>
                  <a:pt x="840322" y="11988"/>
                </a:lnTo>
                <a:lnTo>
                  <a:pt x="899832" y="20955"/>
                </a:lnTo>
                <a:lnTo>
                  <a:pt x="956451" y="32184"/>
                </a:lnTo>
                <a:lnTo>
                  <a:pt x="1009854" y="45541"/>
                </a:lnTo>
                <a:lnTo>
                  <a:pt x="1059715" y="60893"/>
                </a:lnTo>
                <a:lnTo>
                  <a:pt x="1105709" y="78104"/>
                </a:lnTo>
                <a:lnTo>
                  <a:pt x="1147511" y="97043"/>
                </a:lnTo>
                <a:lnTo>
                  <a:pt x="1184794" y="117574"/>
                </a:lnTo>
                <a:lnTo>
                  <a:pt x="1217235" y="139563"/>
                </a:lnTo>
                <a:lnTo>
                  <a:pt x="1266284" y="187382"/>
                </a:lnTo>
                <a:lnTo>
                  <a:pt x="1292056" y="239427"/>
                </a:lnTo>
                <a:lnTo>
                  <a:pt x="1295399" y="266700"/>
                </a:lnTo>
                <a:lnTo>
                  <a:pt x="1292056" y="293972"/>
                </a:lnTo>
                <a:lnTo>
                  <a:pt x="1266284" y="346017"/>
                </a:lnTo>
                <a:lnTo>
                  <a:pt x="1217235" y="393836"/>
                </a:lnTo>
                <a:lnTo>
                  <a:pt x="1184794" y="415825"/>
                </a:lnTo>
                <a:lnTo>
                  <a:pt x="1147511" y="436356"/>
                </a:lnTo>
                <a:lnTo>
                  <a:pt x="1105709" y="455294"/>
                </a:lnTo>
                <a:lnTo>
                  <a:pt x="1059715" y="472506"/>
                </a:lnTo>
                <a:lnTo>
                  <a:pt x="1009854" y="487858"/>
                </a:lnTo>
                <a:lnTo>
                  <a:pt x="956451" y="501215"/>
                </a:lnTo>
                <a:lnTo>
                  <a:pt x="899832" y="512444"/>
                </a:lnTo>
                <a:lnTo>
                  <a:pt x="840322" y="521411"/>
                </a:lnTo>
                <a:lnTo>
                  <a:pt x="778246" y="527982"/>
                </a:lnTo>
                <a:lnTo>
                  <a:pt x="713930" y="532023"/>
                </a:lnTo>
                <a:lnTo>
                  <a:pt x="647700" y="533400"/>
                </a:lnTo>
                <a:lnTo>
                  <a:pt x="581469" y="532023"/>
                </a:lnTo>
                <a:lnTo>
                  <a:pt x="517153" y="527982"/>
                </a:lnTo>
                <a:lnTo>
                  <a:pt x="455077" y="521411"/>
                </a:lnTo>
                <a:lnTo>
                  <a:pt x="395567" y="512445"/>
                </a:lnTo>
                <a:lnTo>
                  <a:pt x="338948" y="501215"/>
                </a:lnTo>
                <a:lnTo>
                  <a:pt x="285545" y="487858"/>
                </a:lnTo>
                <a:lnTo>
                  <a:pt x="235684" y="472506"/>
                </a:lnTo>
                <a:lnTo>
                  <a:pt x="189690" y="455295"/>
                </a:lnTo>
                <a:lnTo>
                  <a:pt x="147888" y="436356"/>
                </a:lnTo>
                <a:lnTo>
                  <a:pt x="110605" y="415825"/>
                </a:lnTo>
                <a:lnTo>
                  <a:pt x="78164" y="393836"/>
                </a:lnTo>
                <a:lnTo>
                  <a:pt x="29115" y="346017"/>
                </a:lnTo>
                <a:lnTo>
                  <a:pt x="3343" y="293972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63741" y="46833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68718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647700" y="0"/>
                </a:moveTo>
                <a:lnTo>
                  <a:pt x="581469" y="1376"/>
                </a:lnTo>
                <a:lnTo>
                  <a:pt x="517153" y="5417"/>
                </a:lnTo>
                <a:lnTo>
                  <a:pt x="455077" y="11988"/>
                </a:lnTo>
                <a:lnTo>
                  <a:pt x="395567" y="20955"/>
                </a:lnTo>
                <a:lnTo>
                  <a:pt x="338948" y="32184"/>
                </a:lnTo>
                <a:lnTo>
                  <a:pt x="285545" y="45541"/>
                </a:lnTo>
                <a:lnTo>
                  <a:pt x="235684" y="60893"/>
                </a:lnTo>
                <a:lnTo>
                  <a:pt x="189690" y="78105"/>
                </a:lnTo>
                <a:lnTo>
                  <a:pt x="147888" y="97043"/>
                </a:lnTo>
                <a:lnTo>
                  <a:pt x="110605" y="117574"/>
                </a:lnTo>
                <a:lnTo>
                  <a:pt x="78164" y="139563"/>
                </a:lnTo>
                <a:lnTo>
                  <a:pt x="29115" y="187382"/>
                </a:lnTo>
                <a:lnTo>
                  <a:pt x="3343" y="239427"/>
                </a:lnTo>
                <a:lnTo>
                  <a:pt x="0" y="266700"/>
                </a:lnTo>
                <a:lnTo>
                  <a:pt x="3343" y="293972"/>
                </a:lnTo>
                <a:lnTo>
                  <a:pt x="29115" y="346017"/>
                </a:lnTo>
                <a:lnTo>
                  <a:pt x="78164" y="393836"/>
                </a:lnTo>
                <a:lnTo>
                  <a:pt x="110605" y="415825"/>
                </a:lnTo>
                <a:lnTo>
                  <a:pt x="147888" y="436356"/>
                </a:lnTo>
                <a:lnTo>
                  <a:pt x="189690" y="455295"/>
                </a:lnTo>
                <a:lnTo>
                  <a:pt x="235684" y="472506"/>
                </a:lnTo>
                <a:lnTo>
                  <a:pt x="285545" y="487858"/>
                </a:lnTo>
                <a:lnTo>
                  <a:pt x="338948" y="501215"/>
                </a:lnTo>
                <a:lnTo>
                  <a:pt x="395567" y="512445"/>
                </a:lnTo>
                <a:lnTo>
                  <a:pt x="455077" y="521411"/>
                </a:lnTo>
                <a:lnTo>
                  <a:pt x="517153" y="527982"/>
                </a:lnTo>
                <a:lnTo>
                  <a:pt x="581469" y="532023"/>
                </a:lnTo>
                <a:lnTo>
                  <a:pt x="647700" y="533400"/>
                </a:lnTo>
                <a:lnTo>
                  <a:pt x="713930" y="532023"/>
                </a:lnTo>
                <a:lnTo>
                  <a:pt x="778246" y="527982"/>
                </a:lnTo>
                <a:lnTo>
                  <a:pt x="840322" y="521411"/>
                </a:lnTo>
                <a:lnTo>
                  <a:pt x="899832" y="512445"/>
                </a:lnTo>
                <a:lnTo>
                  <a:pt x="956451" y="501215"/>
                </a:lnTo>
                <a:lnTo>
                  <a:pt x="1009854" y="487858"/>
                </a:lnTo>
                <a:lnTo>
                  <a:pt x="1059715" y="472506"/>
                </a:lnTo>
                <a:lnTo>
                  <a:pt x="1105709" y="455295"/>
                </a:lnTo>
                <a:lnTo>
                  <a:pt x="1147511" y="436356"/>
                </a:lnTo>
                <a:lnTo>
                  <a:pt x="1184794" y="415825"/>
                </a:lnTo>
                <a:lnTo>
                  <a:pt x="1217235" y="393836"/>
                </a:lnTo>
                <a:lnTo>
                  <a:pt x="1266284" y="346017"/>
                </a:lnTo>
                <a:lnTo>
                  <a:pt x="1292056" y="293972"/>
                </a:lnTo>
                <a:lnTo>
                  <a:pt x="1295400" y="266700"/>
                </a:lnTo>
                <a:lnTo>
                  <a:pt x="1292056" y="239427"/>
                </a:lnTo>
                <a:lnTo>
                  <a:pt x="1266284" y="187382"/>
                </a:lnTo>
                <a:lnTo>
                  <a:pt x="1217235" y="139563"/>
                </a:lnTo>
                <a:lnTo>
                  <a:pt x="1184794" y="117574"/>
                </a:lnTo>
                <a:lnTo>
                  <a:pt x="1147511" y="97043"/>
                </a:lnTo>
                <a:lnTo>
                  <a:pt x="1105709" y="78105"/>
                </a:lnTo>
                <a:lnTo>
                  <a:pt x="1059715" y="60893"/>
                </a:lnTo>
                <a:lnTo>
                  <a:pt x="1009854" y="45541"/>
                </a:lnTo>
                <a:lnTo>
                  <a:pt x="956451" y="32184"/>
                </a:lnTo>
                <a:lnTo>
                  <a:pt x="899832" y="20955"/>
                </a:lnTo>
                <a:lnTo>
                  <a:pt x="840322" y="11988"/>
                </a:lnTo>
                <a:lnTo>
                  <a:pt x="778246" y="5417"/>
                </a:lnTo>
                <a:lnTo>
                  <a:pt x="713930" y="1376"/>
                </a:lnTo>
                <a:lnTo>
                  <a:pt x="647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8718" y="4581905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13157" y="212943"/>
                </a:lnTo>
                <a:lnTo>
                  <a:pt x="50893" y="162877"/>
                </a:lnTo>
                <a:lnTo>
                  <a:pt x="110605" y="117574"/>
                </a:lnTo>
                <a:lnTo>
                  <a:pt x="147888" y="97043"/>
                </a:lnTo>
                <a:lnTo>
                  <a:pt x="189690" y="78105"/>
                </a:lnTo>
                <a:lnTo>
                  <a:pt x="235684" y="60893"/>
                </a:lnTo>
                <a:lnTo>
                  <a:pt x="285545" y="45541"/>
                </a:lnTo>
                <a:lnTo>
                  <a:pt x="338948" y="32184"/>
                </a:lnTo>
                <a:lnTo>
                  <a:pt x="395567" y="20955"/>
                </a:lnTo>
                <a:lnTo>
                  <a:pt x="455077" y="11988"/>
                </a:lnTo>
                <a:lnTo>
                  <a:pt x="517153" y="5417"/>
                </a:lnTo>
                <a:lnTo>
                  <a:pt x="581469" y="1376"/>
                </a:lnTo>
                <a:lnTo>
                  <a:pt x="647700" y="0"/>
                </a:lnTo>
                <a:lnTo>
                  <a:pt x="713930" y="1376"/>
                </a:lnTo>
                <a:lnTo>
                  <a:pt x="778246" y="5417"/>
                </a:lnTo>
                <a:lnTo>
                  <a:pt x="840322" y="11988"/>
                </a:lnTo>
                <a:lnTo>
                  <a:pt x="899832" y="20955"/>
                </a:lnTo>
                <a:lnTo>
                  <a:pt x="956451" y="32184"/>
                </a:lnTo>
                <a:lnTo>
                  <a:pt x="1009854" y="45541"/>
                </a:lnTo>
                <a:lnTo>
                  <a:pt x="1059715" y="60893"/>
                </a:lnTo>
                <a:lnTo>
                  <a:pt x="1105709" y="78104"/>
                </a:lnTo>
                <a:lnTo>
                  <a:pt x="1147511" y="97043"/>
                </a:lnTo>
                <a:lnTo>
                  <a:pt x="1184794" y="117574"/>
                </a:lnTo>
                <a:lnTo>
                  <a:pt x="1217235" y="139563"/>
                </a:lnTo>
                <a:lnTo>
                  <a:pt x="1266284" y="187382"/>
                </a:lnTo>
                <a:lnTo>
                  <a:pt x="1292056" y="239427"/>
                </a:lnTo>
                <a:lnTo>
                  <a:pt x="1295400" y="266700"/>
                </a:lnTo>
                <a:lnTo>
                  <a:pt x="1292056" y="293972"/>
                </a:lnTo>
                <a:lnTo>
                  <a:pt x="1266284" y="346017"/>
                </a:lnTo>
                <a:lnTo>
                  <a:pt x="1217235" y="393836"/>
                </a:lnTo>
                <a:lnTo>
                  <a:pt x="1184794" y="415825"/>
                </a:lnTo>
                <a:lnTo>
                  <a:pt x="1147511" y="436356"/>
                </a:lnTo>
                <a:lnTo>
                  <a:pt x="1105709" y="455294"/>
                </a:lnTo>
                <a:lnTo>
                  <a:pt x="1059715" y="472506"/>
                </a:lnTo>
                <a:lnTo>
                  <a:pt x="1009854" y="487858"/>
                </a:lnTo>
                <a:lnTo>
                  <a:pt x="956451" y="501215"/>
                </a:lnTo>
                <a:lnTo>
                  <a:pt x="899832" y="512444"/>
                </a:lnTo>
                <a:lnTo>
                  <a:pt x="840322" y="521411"/>
                </a:lnTo>
                <a:lnTo>
                  <a:pt x="778246" y="527982"/>
                </a:lnTo>
                <a:lnTo>
                  <a:pt x="713930" y="532023"/>
                </a:lnTo>
                <a:lnTo>
                  <a:pt x="647700" y="533400"/>
                </a:lnTo>
                <a:lnTo>
                  <a:pt x="581469" y="532023"/>
                </a:lnTo>
                <a:lnTo>
                  <a:pt x="517153" y="527982"/>
                </a:lnTo>
                <a:lnTo>
                  <a:pt x="455077" y="521411"/>
                </a:lnTo>
                <a:lnTo>
                  <a:pt x="395567" y="512445"/>
                </a:lnTo>
                <a:lnTo>
                  <a:pt x="338948" y="501215"/>
                </a:lnTo>
                <a:lnTo>
                  <a:pt x="285545" y="487858"/>
                </a:lnTo>
                <a:lnTo>
                  <a:pt x="235684" y="472506"/>
                </a:lnTo>
                <a:lnTo>
                  <a:pt x="189690" y="455295"/>
                </a:lnTo>
                <a:lnTo>
                  <a:pt x="147888" y="436356"/>
                </a:lnTo>
                <a:lnTo>
                  <a:pt x="110605" y="415825"/>
                </a:lnTo>
                <a:lnTo>
                  <a:pt x="78164" y="393836"/>
                </a:lnTo>
                <a:lnTo>
                  <a:pt x="29115" y="346017"/>
                </a:lnTo>
                <a:lnTo>
                  <a:pt x="3343" y="293972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30743" y="46833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5296" y="1118616"/>
            <a:ext cx="3505200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7371" y="1253489"/>
            <a:ext cx="3305175" cy="3343910"/>
          </a:xfrm>
          <a:custGeom>
            <a:avLst/>
            <a:gdLst/>
            <a:ahLst/>
            <a:cxnLst/>
            <a:rect l="l" t="t" r="r" b="b"/>
            <a:pathLst>
              <a:path w="3305175" h="3343910">
                <a:moveTo>
                  <a:pt x="3210834" y="67918"/>
                </a:moveTo>
                <a:lnTo>
                  <a:pt x="0" y="3316986"/>
                </a:lnTo>
                <a:lnTo>
                  <a:pt x="27139" y="3343783"/>
                </a:lnTo>
                <a:lnTo>
                  <a:pt x="3237991" y="94736"/>
                </a:lnTo>
                <a:lnTo>
                  <a:pt x="3210834" y="67918"/>
                </a:lnTo>
                <a:close/>
              </a:path>
              <a:path w="3305175" h="3343910">
                <a:moveTo>
                  <a:pt x="3286959" y="54356"/>
                </a:moveTo>
                <a:lnTo>
                  <a:pt x="3224237" y="54356"/>
                </a:lnTo>
                <a:lnTo>
                  <a:pt x="3251415" y="81152"/>
                </a:lnTo>
                <a:lnTo>
                  <a:pt x="3237991" y="94736"/>
                </a:lnTo>
                <a:lnTo>
                  <a:pt x="3265004" y="121412"/>
                </a:lnTo>
                <a:lnTo>
                  <a:pt x="3286959" y="54356"/>
                </a:lnTo>
                <a:close/>
              </a:path>
              <a:path w="3305175" h="3343910">
                <a:moveTo>
                  <a:pt x="3224237" y="54356"/>
                </a:moveTo>
                <a:lnTo>
                  <a:pt x="3210834" y="67918"/>
                </a:lnTo>
                <a:lnTo>
                  <a:pt x="3237991" y="94736"/>
                </a:lnTo>
                <a:lnTo>
                  <a:pt x="3251415" y="81152"/>
                </a:lnTo>
                <a:lnTo>
                  <a:pt x="3224237" y="54356"/>
                </a:lnTo>
                <a:close/>
              </a:path>
              <a:path w="3305175" h="3343910">
                <a:moveTo>
                  <a:pt x="3304755" y="0"/>
                </a:moveTo>
                <a:lnTo>
                  <a:pt x="3183724" y="41148"/>
                </a:lnTo>
                <a:lnTo>
                  <a:pt x="3210834" y="67918"/>
                </a:lnTo>
                <a:lnTo>
                  <a:pt x="3224237" y="54356"/>
                </a:lnTo>
                <a:lnTo>
                  <a:pt x="3286959" y="54356"/>
                </a:lnTo>
                <a:lnTo>
                  <a:pt x="3304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87395" y="1118616"/>
            <a:ext cx="1943100" cy="3537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0702" y="1253489"/>
            <a:ext cx="1741805" cy="3336290"/>
          </a:xfrm>
          <a:custGeom>
            <a:avLst/>
            <a:gdLst/>
            <a:ahLst/>
            <a:cxnLst/>
            <a:rect l="l" t="t" r="r" b="b"/>
            <a:pathLst>
              <a:path w="1741804" h="3336290">
                <a:moveTo>
                  <a:pt x="1672070" y="92747"/>
                </a:moveTo>
                <a:lnTo>
                  <a:pt x="0" y="3318637"/>
                </a:lnTo>
                <a:lnTo>
                  <a:pt x="33782" y="3336290"/>
                </a:lnTo>
                <a:lnTo>
                  <a:pt x="1705861" y="110256"/>
                </a:lnTo>
                <a:lnTo>
                  <a:pt x="1672070" y="92747"/>
                </a:lnTo>
                <a:close/>
              </a:path>
              <a:path w="1741804" h="3336290">
                <a:moveTo>
                  <a:pt x="1740420" y="75819"/>
                </a:moveTo>
                <a:lnTo>
                  <a:pt x="1680845" y="75819"/>
                </a:lnTo>
                <a:lnTo>
                  <a:pt x="1714627" y="93345"/>
                </a:lnTo>
                <a:lnTo>
                  <a:pt x="1705861" y="110256"/>
                </a:lnTo>
                <a:lnTo>
                  <a:pt x="1739646" y="127762"/>
                </a:lnTo>
                <a:lnTo>
                  <a:pt x="1740420" y="75819"/>
                </a:lnTo>
                <a:close/>
              </a:path>
              <a:path w="1741804" h="3336290">
                <a:moveTo>
                  <a:pt x="1680845" y="75819"/>
                </a:moveTo>
                <a:lnTo>
                  <a:pt x="1672070" y="92747"/>
                </a:lnTo>
                <a:lnTo>
                  <a:pt x="1705861" y="110256"/>
                </a:lnTo>
                <a:lnTo>
                  <a:pt x="1714627" y="93345"/>
                </a:lnTo>
                <a:lnTo>
                  <a:pt x="1680845" y="75819"/>
                </a:lnTo>
                <a:close/>
              </a:path>
              <a:path w="1741804" h="3336290">
                <a:moveTo>
                  <a:pt x="1741551" y="0"/>
                </a:moveTo>
                <a:lnTo>
                  <a:pt x="1638173" y="75184"/>
                </a:lnTo>
                <a:lnTo>
                  <a:pt x="1672070" y="92747"/>
                </a:lnTo>
                <a:lnTo>
                  <a:pt x="1680845" y="75819"/>
                </a:lnTo>
                <a:lnTo>
                  <a:pt x="1740420" y="75819"/>
                </a:lnTo>
                <a:lnTo>
                  <a:pt x="1741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5028" y="1118616"/>
            <a:ext cx="315467" cy="352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5611" y="1253489"/>
            <a:ext cx="114300" cy="3327400"/>
          </a:xfrm>
          <a:custGeom>
            <a:avLst/>
            <a:gdLst/>
            <a:ahLst/>
            <a:cxnLst/>
            <a:rect l="l" t="t" r="r" b="b"/>
            <a:pathLst>
              <a:path w="114300" h="3327400">
                <a:moveTo>
                  <a:pt x="76200" y="95250"/>
                </a:moveTo>
                <a:lnTo>
                  <a:pt x="38100" y="95250"/>
                </a:lnTo>
                <a:lnTo>
                  <a:pt x="38100" y="3327400"/>
                </a:lnTo>
                <a:lnTo>
                  <a:pt x="76200" y="3327400"/>
                </a:lnTo>
                <a:lnTo>
                  <a:pt x="76200" y="95250"/>
                </a:lnTo>
                <a:close/>
              </a:path>
              <a:path w="114300" h="33274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3274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5028" y="1118616"/>
            <a:ext cx="1894331" cy="3537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761" y="1253489"/>
            <a:ext cx="1694814" cy="3336290"/>
          </a:xfrm>
          <a:custGeom>
            <a:avLst/>
            <a:gdLst/>
            <a:ahLst/>
            <a:cxnLst/>
            <a:rect l="l" t="t" r="r" b="b"/>
            <a:pathLst>
              <a:path w="1694814" h="3336290">
                <a:moveTo>
                  <a:pt x="68407" y="93495"/>
                </a:moveTo>
                <a:lnTo>
                  <a:pt x="34472" y="110589"/>
                </a:lnTo>
                <a:lnTo>
                  <a:pt x="1660271" y="3336036"/>
                </a:lnTo>
                <a:lnTo>
                  <a:pt x="1694307" y="3318891"/>
                </a:lnTo>
                <a:lnTo>
                  <a:pt x="68407" y="93495"/>
                </a:lnTo>
                <a:close/>
              </a:path>
              <a:path w="1694814" h="3336290">
                <a:moveTo>
                  <a:pt x="0" y="0"/>
                </a:moveTo>
                <a:lnTo>
                  <a:pt x="380" y="127762"/>
                </a:lnTo>
                <a:lnTo>
                  <a:pt x="34472" y="110589"/>
                </a:lnTo>
                <a:lnTo>
                  <a:pt x="25908" y="93599"/>
                </a:lnTo>
                <a:lnTo>
                  <a:pt x="59816" y="76454"/>
                </a:lnTo>
                <a:lnTo>
                  <a:pt x="102236" y="76454"/>
                </a:lnTo>
                <a:lnTo>
                  <a:pt x="102488" y="76326"/>
                </a:lnTo>
                <a:lnTo>
                  <a:pt x="0" y="0"/>
                </a:lnTo>
                <a:close/>
              </a:path>
              <a:path w="1694814" h="3336290">
                <a:moveTo>
                  <a:pt x="59816" y="76454"/>
                </a:moveTo>
                <a:lnTo>
                  <a:pt x="25908" y="93599"/>
                </a:lnTo>
                <a:lnTo>
                  <a:pt x="34472" y="110589"/>
                </a:lnTo>
                <a:lnTo>
                  <a:pt x="68407" y="93495"/>
                </a:lnTo>
                <a:lnTo>
                  <a:pt x="59816" y="76454"/>
                </a:lnTo>
                <a:close/>
              </a:path>
              <a:path w="1694814" h="3336290">
                <a:moveTo>
                  <a:pt x="102236" y="76454"/>
                </a:moveTo>
                <a:lnTo>
                  <a:pt x="59816" y="76454"/>
                </a:lnTo>
                <a:lnTo>
                  <a:pt x="68407" y="93495"/>
                </a:lnTo>
                <a:lnTo>
                  <a:pt x="102236" y="76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5028" y="1118616"/>
            <a:ext cx="3557016" cy="3541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761" y="1253489"/>
            <a:ext cx="3357879" cy="3341370"/>
          </a:xfrm>
          <a:custGeom>
            <a:avLst/>
            <a:gdLst/>
            <a:ahLst/>
            <a:cxnLst/>
            <a:rect l="l" t="t" r="r" b="b"/>
            <a:pathLst>
              <a:path w="3357879" h="3341370">
                <a:moveTo>
                  <a:pt x="94415" y="67170"/>
                </a:moveTo>
                <a:lnTo>
                  <a:pt x="67639" y="94116"/>
                </a:lnTo>
                <a:lnTo>
                  <a:pt x="3330447" y="3340989"/>
                </a:lnTo>
                <a:lnTo>
                  <a:pt x="3357371" y="3313938"/>
                </a:lnTo>
                <a:lnTo>
                  <a:pt x="94415" y="67170"/>
                </a:lnTo>
                <a:close/>
              </a:path>
              <a:path w="3357879" h="3341370">
                <a:moveTo>
                  <a:pt x="0" y="0"/>
                </a:moveTo>
                <a:lnTo>
                  <a:pt x="40766" y="121158"/>
                </a:lnTo>
                <a:lnTo>
                  <a:pt x="67639" y="94116"/>
                </a:lnTo>
                <a:lnTo>
                  <a:pt x="54101" y="80645"/>
                </a:lnTo>
                <a:lnTo>
                  <a:pt x="80899" y="53721"/>
                </a:lnTo>
                <a:lnTo>
                  <a:pt x="107781" y="53721"/>
                </a:lnTo>
                <a:lnTo>
                  <a:pt x="121285" y="40132"/>
                </a:lnTo>
                <a:lnTo>
                  <a:pt x="0" y="0"/>
                </a:lnTo>
                <a:close/>
              </a:path>
              <a:path w="3357879" h="3341370">
                <a:moveTo>
                  <a:pt x="80899" y="53721"/>
                </a:moveTo>
                <a:lnTo>
                  <a:pt x="54101" y="80645"/>
                </a:lnTo>
                <a:lnTo>
                  <a:pt x="67639" y="94116"/>
                </a:lnTo>
                <a:lnTo>
                  <a:pt x="94415" y="67170"/>
                </a:lnTo>
                <a:lnTo>
                  <a:pt x="80899" y="53721"/>
                </a:lnTo>
                <a:close/>
              </a:path>
              <a:path w="3357879" h="3341370">
                <a:moveTo>
                  <a:pt x="107781" y="53721"/>
                </a:moveTo>
                <a:lnTo>
                  <a:pt x="80899" y="53721"/>
                </a:lnTo>
                <a:lnTo>
                  <a:pt x="94415" y="67170"/>
                </a:lnTo>
                <a:lnTo>
                  <a:pt x="107781" y="53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7508" y="2395727"/>
            <a:ext cx="941831" cy="315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0688" y="2471547"/>
            <a:ext cx="741680" cy="114300"/>
          </a:xfrm>
          <a:custGeom>
            <a:avLst/>
            <a:gdLst/>
            <a:ahLst/>
            <a:cxnLst/>
            <a:rect l="l" t="t" r="r" b="b"/>
            <a:pathLst>
              <a:path w="741680" h="114300">
                <a:moveTo>
                  <a:pt x="627634" y="0"/>
                </a:moveTo>
                <a:lnTo>
                  <a:pt x="627211" y="38010"/>
                </a:lnTo>
                <a:lnTo>
                  <a:pt x="646176" y="38226"/>
                </a:lnTo>
                <a:lnTo>
                  <a:pt x="645794" y="76326"/>
                </a:lnTo>
                <a:lnTo>
                  <a:pt x="626785" y="76326"/>
                </a:lnTo>
                <a:lnTo>
                  <a:pt x="626363" y="114300"/>
                </a:lnTo>
                <a:lnTo>
                  <a:pt x="704467" y="76326"/>
                </a:lnTo>
                <a:lnTo>
                  <a:pt x="645794" y="76326"/>
                </a:lnTo>
                <a:lnTo>
                  <a:pt x="626788" y="76110"/>
                </a:lnTo>
                <a:lnTo>
                  <a:pt x="704913" y="76110"/>
                </a:lnTo>
                <a:lnTo>
                  <a:pt x="741299" y="58419"/>
                </a:lnTo>
                <a:lnTo>
                  <a:pt x="627634" y="0"/>
                </a:lnTo>
                <a:close/>
              </a:path>
              <a:path w="741680" h="114300">
                <a:moveTo>
                  <a:pt x="627211" y="38010"/>
                </a:moveTo>
                <a:lnTo>
                  <a:pt x="626788" y="76110"/>
                </a:lnTo>
                <a:lnTo>
                  <a:pt x="645794" y="76326"/>
                </a:lnTo>
                <a:lnTo>
                  <a:pt x="646176" y="38226"/>
                </a:lnTo>
                <a:lnTo>
                  <a:pt x="627211" y="38010"/>
                </a:lnTo>
                <a:close/>
              </a:path>
              <a:path w="741680" h="114300">
                <a:moveTo>
                  <a:pt x="508" y="30861"/>
                </a:moveTo>
                <a:lnTo>
                  <a:pt x="0" y="68961"/>
                </a:lnTo>
                <a:lnTo>
                  <a:pt x="626788" y="76110"/>
                </a:lnTo>
                <a:lnTo>
                  <a:pt x="627211" y="38010"/>
                </a:lnTo>
                <a:lnTo>
                  <a:pt x="508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02994" y="5726684"/>
            <a:ext cx="598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Indirect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anonymous</a:t>
            </a:r>
            <a:r>
              <a:rPr sz="2800" b="1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12165"/>
            <a:ext cx="834326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Blackboard </a:t>
            </a:r>
            <a:r>
              <a:rPr sz="3200" spc="-10" dirty="0">
                <a:latin typeface="Calibri"/>
                <a:cs typeface="Calibri"/>
              </a:rPr>
              <a:t>architecture represents </a:t>
            </a:r>
            <a:r>
              <a:rPr sz="3200" spc="-15" dirty="0">
                <a:latin typeface="Calibri"/>
                <a:cs typeface="Calibri"/>
              </a:rPr>
              <a:t>controlling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knowledge bases, using </a:t>
            </a:r>
            <a:r>
              <a:rPr sz="3200" dirty="0">
                <a:latin typeface="Calibri"/>
                <a:cs typeface="Calibri"/>
              </a:rPr>
              <a:t>independent </a:t>
            </a:r>
            <a:r>
              <a:rPr sz="3200" spc="-10" dirty="0">
                <a:latin typeface="Calibri"/>
                <a:cs typeface="Calibri"/>
              </a:rPr>
              <a:t>groups  </a:t>
            </a:r>
            <a:r>
              <a:rPr sz="3200" dirty="0">
                <a:latin typeface="Calibri"/>
                <a:cs typeface="Calibri"/>
              </a:rPr>
              <a:t>of rules,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spc="-10" dirty="0">
                <a:latin typeface="Calibri"/>
                <a:cs typeface="Calibri"/>
              </a:rPr>
              <a:t>Knowledge </a:t>
            </a:r>
            <a:r>
              <a:rPr sz="3200" spc="-5" dirty="0">
                <a:latin typeface="Calibri"/>
                <a:cs typeface="Calibri"/>
              </a:rPr>
              <a:t>Sources</a:t>
            </a:r>
            <a:r>
              <a:rPr sz="3200" spc="-10" dirty="0">
                <a:latin typeface="Calibri"/>
                <a:cs typeface="Calibri"/>
              </a:rPr>
              <a:t> (KSs)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BBS </a:t>
            </a:r>
            <a:r>
              <a:rPr sz="3200" spc="-10" dirty="0">
                <a:latin typeface="Calibri"/>
                <a:cs typeface="Calibri"/>
              </a:rPr>
              <a:t>consists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components: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362987"/>
            <a:ext cx="3080385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Knowledge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Blackboard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473577"/>
            <a:ext cx="212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1502" y="2667761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21502" y="2667761"/>
            <a:ext cx="2667000" cy="83820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Blackboard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961" y="3582161"/>
            <a:ext cx="1748155" cy="731520"/>
          </a:xfrm>
          <a:custGeom>
            <a:avLst/>
            <a:gdLst/>
            <a:ahLst/>
            <a:cxnLst/>
            <a:rect l="l" t="t" r="r" b="b"/>
            <a:pathLst>
              <a:path w="1748154" h="731520">
                <a:moveTo>
                  <a:pt x="1626108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1626108" y="731519"/>
                </a:lnTo>
                <a:lnTo>
                  <a:pt x="1673554" y="721935"/>
                </a:lnTo>
                <a:lnTo>
                  <a:pt x="1712309" y="695801"/>
                </a:lnTo>
                <a:lnTo>
                  <a:pt x="1738443" y="657046"/>
                </a:lnTo>
                <a:lnTo>
                  <a:pt x="1748027" y="609600"/>
                </a:lnTo>
                <a:lnTo>
                  <a:pt x="1748027" y="121919"/>
                </a:lnTo>
                <a:lnTo>
                  <a:pt x="1738443" y="74473"/>
                </a:lnTo>
                <a:lnTo>
                  <a:pt x="1712309" y="35718"/>
                </a:lnTo>
                <a:lnTo>
                  <a:pt x="1673554" y="9584"/>
                </a:lnTo>
                <a:lnTo>
                  <a:pt x="16261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582161"/>
            <a:ext cx="1748155" cy="731520"/>
          </a:xfrm>
          <a:custGeom>
            <a:avLst/>
            <a:gdLst/>
            <a:ahLst/>
            <a:cxnLst/>
            <a:rect l="l" t="t" r="r" b="b"/>
            <a:pathLst>
              <a:path w="1748154" h="731520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26108" y="0"/>
                </a:lnTo>
                <a:lnTo>
                  <a:pt x="1673554" y="9584"/>
                </a:lnTo>
                <a:lnTo>
                  <a:pt x="1712309" y="35718"/>
                </a:lnTo>
                <a:lnTo>
                  <a:pt x="1738443" y="74473"/>
                </a:lnTo>
                <a:lnTo>
                  <a:pt x="1748027" y="121919"/>
                </a:lnTo>
                <a:lnTo>
                  <a:pt x="1748027" y="609600"/>
                </a:lnTo>
                <a:lnTo>
                  <a:pt x="1738443" y="657046"/>
                </a:lnTo>
                <a:lnTo>
                  <a:pt x="1712309" y="695801"/>
                </a:lnTo>
                <a:lnTo>
                  <a:pt x="1673554" y="721935"/>
                </a:lnTo>
                <a:lnTo>
                  <a:pt x="1626108" y="731519"/>
                </a:lnTo>
                <a:lnTo>
                  <a:pt x="121920" y="731519"/>
                </a:lnTo>
                <a:lnTo>
                  <a:pt x="74473" y="721935"/>
                </a:lnTo>
                <a:lnTo>
                  <a:pt x="35718" y="695801"/>
                </a:lnTo>
                <a:lnTo>
                  <a:pt x="9584" y="657046"/>
                </a:lnTo>
                <a:lnTo>
                  <a:pt x="0" y="609600"/>
                </a:lnTo>
                <a:lnTo>
                  <a:pt x="0" y="1219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0503" y="3782644"/>
            <a:ext cx="1220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3990" y="4833365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3048000" y="0"/>
                </a:moveTo>
                <a:lnTo>
                  <a:pt x="0" y="0"/>
                </a:lnTo>
                <a:lnTo>
                  <a:pt x="0" y="1423250"/>
                </a:lnTo>
                <a:lnTo>
                  <a:pt x="126967" y="1444168"/>
                </a:lnTo>
                <a:lnTo>
                  <a:pt x="246896" y="1461676"/>
                </a:lnTo>
                <a:lnTo>
                  <a:pt x="304355" y="1469204"/>
                </a:lnTo>
                <a:lnTo>
                  <a:pt x="360214" y="1475943"/>
                </a:lnTo>
                <a:lnTo>
                  <a:pt x="414527" y="1481913"/>
                </a:lnTo>
                <a:lnTo>
                  <a:pt x="467348" y="1487135"/>
                </a:lnTo>
                <a:lnTo>
                  <a:pt x="518728" y="1491630"/>
                </a:lnTo>
                <a:lnTo>
                  <a:pt x="568723" y="1495419"/>
                </a:lnTo>
                <a:lnTo>
                  <a:pt x="617384" y="1498523"/>
                </a:lnTo>
                <a:lnTo>
                  <a:pt x="664766" y="1500963"/>
                </a:lnTo>
                <a:lnTo>
                  <a:pt x="710921" y="1502760"/>
                </a:lnTo>
                <a:lnTo>
                  <a:pt x="755928" y="1503936"/>
                </a:lnTo>
                <a:lnTo>
                  <a:pt x="799766" y="1504509"/>
                </a:lnTo>
                <a:lnTo>
                  <a:pt x="842563" y="1504502"/>
                </a:lnTo>
                <a:lnTo>
                  <a:pt x="884358" y="1503935"/>
                </a:lnTo>
                <a:lnTo>
                  <a:pt x="925170" y="1502831"/>
                </a:lnTo>
                <a:lnTo>
                  <a:pt x="965087" y="1501208"/>
                </a:lnTo>
                <a:lnTo>
                  <a:pt x="1004151" y="1499089"/>
                </a:lnTo>
                <a:lnTo>
                  <a:pt x="1042415" y="1496494"/>
                </a:lnTo>
                <a:lnTo>
                  <a:pt x="1116758" y="1489960"/>
                </a:lnTo>
                <a:lnTo>
                  <a:pt x="1188542" y="1481775"/>
                </a:lnTo>
                <a:lnTo>
                  <a:pt x="1258193" y="1472104"/>
                </a:lnTo>
                <a:lnTo>
                  <a:pt x="1326137" y="1461116"/>
                </a:lnTo>
                <a:lnTo>
                  <a:pt x="1392802" y="1448978"/>
                </a:lnTo>
                <a:lnTo>
                  <a:pt x="1458614" y="1435858"/>
                </a:lnTo>
                <a:lnTo>
                  <a:pt x="1895056" y="1338179"/>
                </a:lnTo>
                <a:lnTo>
                  <a:pt x="2005584" y="1315600"/>
                </a:lnTo>
                <a:lnTo>
                  <a:pt x="2082912" y="1301166"/>
                </a:lnTo>
                <a:lnTo>
                  <a:pt x="2163653" y="1287424"/>
                </a:lnTo>
                <a:lnTo>
                  <a:pt x="2248233" y="1274540"/>
                </a:lnTo>
                <a:lnTo>
                  <a:pt x="2337078" y="1262681"/>
                </a:lnTo>
                <a:lnTo>
                  <a:pt x="2430615" y="1252016"/>
                </a:lnTo>
                <a:lnTo>
                  <a:pt x="2529271" y="1242710"/>
                </a:lnTo>
                <a:lnTo>
                  <a:pt x="2633472" y="1234933"/>
                </a:lnTo>
                <a:lnTo>
                  <a:pt x="2743644" y="1228850"/>
                </a:lnTo>
                <a:lnTo>
                  <a:pt x="2860214" y="1224630"/>
                </a:lnTo>
                <a:lnTo>
                  <a:pt x="2983609" y="1222440"/>
                </a:lnTo>
                <a:lnTo>
                  <a:pt x="3048000" y="1222159"/>
                </a:lnTo>
                <a:lnTo>
                  <a:pt x="3048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3990" y="4833365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0" y="0"/>
                </a:moveTo>
                <a:lnTo>
                  <a:pt x="3048000" y="0"/>
                </a:lnTo>
                <a:lnTo>
                  <a:pt x="3048000" y="1222159"/>
                </a:lnTo>
                <a:lnTo>
                  <a:pt x="2983609" y="1222440"/>
                </a:lnTo>
                <a:lnTo>
                  <a:pt x="2921032" y="1223271"/>
                </a:lnTo>
                <a:lnTo>
                  <a:pt x="2860214" y="1224630"/>
                </a:lnTo>
                <a:lnTo>
                  <a:pt x="2801103" y="1226497"/>
                </a:lnTo>
                <a:lnTo>
                  <a:pt x="2743644" y="1228850"/>
                </a:lnTo>
                <a:lnTo>
                  <a:pt x="2687785" y="1231669"/>
                </a:lnTo>
                <a:lnTo>
                  <a:pt x="2633472" y="1234933"/>
                </a:lnTo>
                <a:lnTo>
                  <a:pt x="2580651" y="1238620"/>
                </a:lnTo>
                <a:lnTo>
                  <a:pt x="2529271" y="1242710"/>
                </a:lnTo>
                <a:lnTo>
                  <a:pt x="2479276" y="1247182"/>
                </a:lnTo>
                <a:lnTo>
                  <a:pt x="2430615" y="1252016"/>
                </a:lnTo>
                <a:lnTo>
                  <a:pt x="2383233" y="1257189"/>
                </a:lnTo>
                <a:lnTo>
                  <a:pt x="2337078" y="1262681"/>
                </a:lnTo>
                <a:lnTo>
                  <a:pt x="2292096" y="1268472"/>
                </a:lnTo>
                <a:lnTo>
                  <a:pt x="2248233" y="1274540"/>
                </a:lnTo>
                <a:lnTo>
                  <a:pt x="2205436" y="1280864"/>
                </a:lnTo>
                <a:lnTo>
                  <a:pt x="2163653" y="1287424"/>
                </a:lnTo>
                <a:lnTo>
                  <a:pt x="2122829" y="1294198"/>
                </a:lnTo>
                <a:lnTo>
                  <a:pt x="2082912" y="1301166"/>
                </a:lnTo>
                <a:lnTo>
                  <a:pt x="2043848" y="1308307"/>
                </a:lnTo>
                <a:lnTo>
                  <a:pt x="2005584" y="1315600"/>
                </a:lnTo>
                <a:lnTo>
                  <a:pt x="1968066" y="1323023"/>
                </a:lnTo>
                <a:lnTo>
                  <a:pt x="1895056" y="1338179"/>
                </a:lnTo>
                <a:lnTo>
                  <a:pt x="1824392" y="1353608"/>
                </a:lnTo>
                <a:lnTo>
                  <a:pt x="1755647" y="1369142"/>
                </a:lnTo>
                <a:lnTo>
                  <a:pt x="1688396" y="1384613"/>
                </a:lnTo>
                <a:lnTo>
                  <a:pt x="1655197" y="1392273"/>
                </a:lnTo>
                <a:lnTo>
                  <a:pt x="1622211" y="1399855"/>
                </a:lnTo>
                <a:lnTo>
                  <a:pt x="1556666" y="1414700"/>
                </a:lnTo>
                <a:lnTo>
                  <a:pt x="1491333" y="1428981"/>
                </a:lnTo>
                <a:lnTo>
                  <a:pt x="1425788" y="1442530"/>
                </a:lnTo>
                <a:lnTo>
                  <a:pt x="1359603" y="1455180"/>
                </a:lnTo>
                <a:lnTo>
                  <a:pt x="1292351" y="1466764"/>
                </a:lnTo>
                <a:lnTo>
                  <a:pt x="1223607" y="1477114"/>
                </a:lnTo>
                <a:lnTo>
                  <a:pt x="1152943" y="1486063"/>
                </a:lnTo>
                <a:lnTo>
                  <a:pt x="1079933" y="1493444"/>
                </a:lnTo>
                <a:lnTo>
                  <a:pt x="1004151" y="1499089"/>
                </a:lnTo>
                <a:lnTo>
                  <a:pt x="965087" y="1501208"/>
                </a:lnTo>
                <a:lnTo>
                  <a:pt x="925170" y="1502831"/>
                </a:lnTo>
                <a:lnTo>
                  <a:pt x="884346" y="1503936"/>
                </a:lnTo>
                <a:lnTo>
                  <a:pt x="842563" y="1504502"/>
                </a:lnTo>
                <a:lnTo>
                  <a:pt x="799766" y="1504509"/>
                </a:lnTo>
                <a:lnTo>
                  <a:pt x="755903" y="1503935"/>
                </a:lnTo>
                <a:lnTo>
                  <a:pt x="710921" y="1502760"/>
                </a:lnTo>
                <a:lnTo>
                  <a:pt x="664766" y="1500963"/>
                </a:lnTo>
                <a:lnTo>
                  <a:pt x="617384" y="1498523"/>
                </a:lnTo>
                <a:lnTo>
                  <a:pt x="568723" y="1495419"/>
                </a:lnTo>
                <a:lnTo>
                  <a:pt x="518728" y="1491630"/>
                </a:lnTo>
                <a:lnTo>
                  <a:pt x="467348" y="1487135"/>
                </a:lnTo>
                <a:lnTo>
                  <a:pt x="414527" y="1481913"/>
                </a:lnTo>
                <a:lnTo>
                  <a:pt x="360214" y="1475943"/>
                </a:lnTo>
                <a:lnTo>
                  <a:pt x="304355" y="1469204"/>
                </a:lnTo>
                <a:lnTo>
                  <a:pt x="246896" y="1461676"/>
                </a:lnTo>
                <a:lnTo>
                  <a:pt x="187785" y="1453338"/>
                </a:lnTo>
                <a:lnTo>
                  <a:pt x="126967" y="1444168"/>
                </a:lnTo>
                <a:lnTo>
                  <a:pt x="64390" y="1434146"/>
                </a:lnTo>
                <a:lnTo>
                  <a:pt x="0" y="142325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5638" y="4572761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3048000" y="0"/>
                </a:moveTo>
                <a:lnTo>
                  <a:pt x="0" y="0"/>
                </a:lnTo>
                <a:lnTo>
                  <a:pt x="0" y="1423250"/>
                </a:lnTo>
                <a:lnTo>
                  <a:pt x="126967" y="1444168"/>
                </a:lnTo>
                <a:lnTo>
                  <a:pt x="246896" y="1461676"/>
                </a:lnTo>
                <a:lnTo>
                  <a:pt x="304355" y="1469204"/>
                </a:lnTo>
                <a:lnTo>
                  <a:pt x="360214" y="1475943"/>
                </a:lnTo>
                <a:lnTo>
                  <a:pt x="414527" y="1481913"/>
                </a:lnTo>
                <a:lnTo>
                  <a:pt x="467348" y="1487135"/>
                </a:lnTo>
                <a:lnTo>
                  <a:pt x="518728" y="1491630"/>
                </a:lnTo>
                <a:lnTo>
                  <a:pt x="568723" y="1495419"/>
                </a:lnTo>
                <a:lnTo>
                  <a:pt x="617384" y="1498523"/>
                </a:lnTo>
                <a:lnTo>
                  <a:pt x="664766" y="1500963"/>
                </a:lnTo>
                <a:lnTo>
                  <a:pt x="710921" y="1502760"/>
                </a:lnTo>
                <a:lnTo>
                  <a:pt x="755928" y="1503936"/>
                </a:lnTo>
                <a:lnTo>
                  <a:pt x="799766" y="1504509"/>
                </a:lnTo>
                <a:lnTo>
                  <a:pt x="842563" y="1504502"/>
                </a:lnTo>
                <a:lnTo>
                  <a:pt x="884358" y="1503935"/>
                </a:lnTo>
                <a:lnTo>
                  <a:pt x="925170" y="1502831"/>
                </a:lnTo>
                <a:lnTo>
                  <a:pt x="965087" y="1501208"/>
                </a:lnTo>
                <a:lnTo>
                  <a:pt x="1004151" y="1499089"/>
                </a:lnTo>
                <a:lnTo>
                  <a:pt x="1042415" y="1496494"/>
                </a:lnTo>
                <a:lnTo>
                  <a:pt x="1116758" y="1489960"/>
                </a:lnTo>
                <a:lnTo>
                  <a:pt x="1188542" y="1481775"/>
                </a:lnTo>
                <a:lnTo>
                  <a:pt x="1258193" y="1472104"/>
                </a:lnTo>
                <a:lnTo>
                  <a:pt x="1326137" y="1461116"/>
                </a:lnTo>
                <a:lnTo>
                  <a:pt x="1392802" y="1448978"/>
                </a:lnTo>
                <a:lnTo>
                  <a:pt x="1458614" y="1435858"/>
                </a:lnTo>
                <a:lnTo>
                  <a:pt x="1895056" y="1338179"/>
                </a:lnTo>
                <a:lnTo>
                  <a:pt x="2005584" y="1315600"/>
                </a:lnTo>
                <a:lnTo>
                  <a:pt x="2082912" y="1301166"/>
                </a:lnTo>
                <a:lnTo>
                  <a:pt x="2163653" y="1287424"/>
                </a:lnTo>
                <a:lnTo>
                  <a:pt x="2248233" y="1274540"/>
                </a:lnTo>
                <a:lnTo>
                  <a:pt x="2337078" y="1262681"/>
                </a:lnTo>
                <a:lnTo>
                  <a:pt x="2430615" y="1252016"/>
                </a:lnTo>
                <a:lnTo>
                  <a:pt x="2529271" y="1242710"/>
                </a:lnTo>
                <a:lnTo>
                  <a:pt x="2633472" y="1234933"/>
                </a:lnTo>
                <a:lnTo>
                  <a:pt x="2743644" y="1228850"/>
                </a:lnTo>
                <a:lnTo>
                  <a:pt x="2860214" y="1224630"/>
                </a:lnTo>
                <a:lnTo>
                  <a:pt x="2983609" y="1222440"/>
                </a:lnTo>
                <a:lnTo>
                  <a:pt x="3048000" y="1222159"/>
                </a:lnTo>
                <a:lnTo>
                  <a:pt x="3048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5638" y="4572761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0" y="0"/>
                </a:moveTo>
                <a:lnTo>
                  <a:pt x="3048000" y="0"/>
                </a:lnTo>
                <a:lnTo>
                  <a:pt x="3048000" y="1222159"/>
                </a:lnTo>
                <a:lnTo>
                  <a:pt x="2983609" y="1222440"/>
                </a:lnTo>
                <a:lnTo>
                  <a:pt x="2921032" y="1223271"/>
                </a:lnTo>
                <a:lnTo>
                  <a:pt x="2860214" y="1224630"/>
                </a:lnTo>
                <a:lnTo>
                  <a:pt x="2801103" y="1226497"/>
                </a:lnTo>
                <a:lnTo>
                  <a:pt x="2743644" y="1228850"/>
                </a:lnTo>
                <a:lnTo>
                  <a:pt x="2687785" y="1231669"/>
                </a:lnTo>
                <a:lnTo>
                  <a:pt x="2633472" y="1234933"/>
                </a:lnTo>
                <a:lnTo>
                  <a:pt x="2580651" y="1238620"/>
                </a:lnTo>
                <a:lnTo>
                  <a:pt x="2529271" y="1242710"/>
                </a:lnTo>
                <a:lnTo>
                  <a:pt x="2479276" y="1247182"/>
                </a:lnTo>
                <a:lnTo>
                  <a:pt x="2430615" y="1252016"/>
                </a:lnTo>
                <a:lnTo>
                  <a:pt x="2383233" y="1257189"/>
                </a:lnTo>
                <a:lnTo>
                  <a:pt x="2337078" y="1262681"/>
                </a:lnTo>
                <a:lnTo>
                  <a:pt x="2292096" y="1268472"/>
                </a:lnTo>
                <a:lnTo>
                  <a:pt x="2248233" y="1274540"/>
                </a:lnTo>
                <a:lnTo>
                  <a:pt x="2205436" y="1280864"/>
                </a:lnTo>
                <a:lnTo>
                  <a:pt x="2163653" y="1287424"/>
                </a:lnTo>
                <a:lnTo>
                  <a:pt x="2122829" y="1294198"/>
                </a:lnTo>
                <a:lnTo>
                  <a:pt x="2082912" y="1301166"/>
                </a:lnTo>
                <a:lnTo>
                  <a:pt x="2043848" y="1308307"/>
                </a:lnTo>
                <a:lnTo>
                  <a:pt x="2005584" y="1315600"/>
                </a:lnTo>
                <a:lnTo>
                  <a:pt x="1968066" y="1323023"/>
                </a:lnTo>
                <a:lnTo>
                  <a:pt x="1895056" y="1338179"/>
                </a:lnTo>
                <a:lnTo>
                  <a:pt x="1824392" y="1353608"/>
                </a:lnTo>
                <a:lnTo>
                  <a:pt x="1755647" y="1369142"/>
                </a:lnTo>
                <a:lnTo>
                  <a:pt x="1688396" y="1384613"/>
                </a:lnTo>
                <a:lnTo>
                  <a:pt x="1655197" y="1392273"/>
                </a:lnTo>
                <a:lnTo>
                  <a:pt x="1622211" y="1399855"/>
                </a:lnTo>
                <a:lnTo>
                  <a:pt x="1556666" y="1414700"/>
                </a:lnTo>
                <a:lnTo>
                  <a:pt x="1491333" y="1428981"/>
                </a:lnTo>
                <a:lnTo>
                  <a:pt x="1425788" y="1442530"/>
                </a:lnTo>
                <a:lnTo>
                  <a:pt x="1359603" y="1455180"/>
                </a:lnTo>
                <a:lnTo>
                  <a:pt x="1292351" y="1466764"/>
                </a:lnTo>
                <a:lnTo>
                  <a:pt x="1223607" y="1477114"/>
                </a:lnTo>
                <a:lnTo>
                  <a:pt x="1152943" y="1486063"/>
                </a:lnTo>
                <a:lnTo>
                  <a:pt x="1079933" y="1493444"/>
                </a:lnTo>
                <a:lnTo>
                  <a:pt x="1004151" y="1499089"/>
                </a:lnTo>
                <a:lnTo>
                  <a:pt x="965087" y="1501208"/>
                </a:lnTo>
                <a:lnTo>
                  <a:pt x="925170" y="1502831"/>
                </a:lnTo>
                <a:lnTo>
                  <a:pt x="884346" y="1503936"/>
                </a:lnTo>
                <a:lnTo>
                  <a:pt x="842563" y="1504502"/>
                </a:lnTo>
                <a:lnTo>
                  <a:pt x="799766" y="1504509"/>
                </a:lnTo>
                <a:lnTo>
                  <a:pt x="755903" y="1503935"/>
                </a:lnTo>
                <a:lnTo>
                  <a:pt x="710921" y="1502760"/>
                </a:lnTo>
                <a:lnTo>
                  <a:pt x="664766" y="1500963"/>
                </a:lnTo>
                <a:lnTo>
                  <a:pt x="617384" y="1498523"/>
                </a:lnTo>
                <a:lnTo>
                  <a:pt x="568723" y="1495419"/>
                </a:lnTo>
                <a:lnTo>
                  <a:pt x="518728" y="1491630"/>
                </a:lnTo>
                <a:lnTo>
                  <a:pt x="467348" y="1487135"/>
                </a:lnTo>
                <a:lnTo>
                  <a:pt x="414527" y="1481913"/>
                </a:lnTo>
                <a:lnTo>
                  <a:pt x="360214" y="1475943"/>
                </a:lnTo>
                <a:lnTo>
                  <a:pt x="304355" y="1469204"/>
                </a:lnTo>
                <a:lnTo>
                  <a:pt x="246896" y="1461676"/>
                </a:lnTo>
                <a:lnTo>
                  <a:pt x="187785" y="1453338"/>
                </a:lnTo>
                <a:lnTo>
                  <a:pt x="126967" y="1444168"/>
                </a:lnTo>
                <a:lnTo>
                  <a:pt x="64390" y="1434146"/>
                </a:lnTo>
                <a:lnTo>
                  <a:pt x="0" y="142325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1002" y="4313682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3048000" y="0"/>
                </a:moveTo>
                <a:lnTo>
                  <a:pt x="0" y="0"/>
                </a:lnTo>
                <a:lnTo>
                  <a:pt x="0" y="1423250"/>
                </a:lnTo>
                <a:lnTo>
                  <a:pt x="126967" y="1444168"/>
                </a:lnTo>
                <a:lnTo>
                  <a:pt x="246896" y="1461676"/>
                </a:lnTo>
                <a:lnTo>
                  <a:pt x="304355" y="1469204"/>
                </a:lnTo>
                <a:lnTo>
                  <a:pt x="360214" y="1475942"/>
                </a:lnTo>
                <a:lnTo>
                  <a:pt x="414527" y="1481911"/>
                </a:lnTo>
                <a:lnTo>
                  <a:pt x="467348" y="1487133"/>
                </a:lnTo>
                <a:lnTo>
                  <a:pt x="518728" y="1491628"/>
                </a:lnTo>
                <a:lnTo>
                  <a:pt x="568723" y="1495417"/>
                </a:lnTo>
                <a:lnTo>
                  <a:pt x="617384" y="1498521"/>
                </a:lnTo>
                <a:lnTo>
                  <a:pt x="664766" y="1500960"/>
                </a:lnTo>
                <a:lnTo>
                  <a:pt x="710921" y="1502757"/>
                </a:lnTo>
                <a:lnTo>
                  <a:pt x="755903" y="1503931"/>
                </a:lnTo>
                <a:lnTo>
                  <a:pt x="799766" y="1504504"/>
                </a:lnTo>
                <a:lnTo>
                  <a:pt x="842563" y="1504497"/>
                </a:lnTo>
                <a:lnTo>
                  <a:pt x="884346" y="1503930"/>
                </a:lnTo>
                <a:lnTo>
                  <a:pt x="925170" y="1502824"/>
                </a:lnTo>
                <a:lnTo>
                  <a:pt x="965087" y="1501201"/>
                </a:lnTo>
                <a:lnTo>
                  <a:pt x="1004151" y="1499081"/>
                </a:lnTo>
                <a:lnTo>
                  <a:pt x="1042415" y="1496486"/>
                </a:lnTo>
                <a:lnTo>
                  <a:pt x="1116758" y="1489951"/>
                </a:lnTo>
                <a:lnTo>
                  <a:pt x="1188542" y="1481763"/>
                </a:lnTo>
                <a:lnTo>
                  <a:pt x="1258193" y="1472091"/>
                </a:lnTo>
                <a:lnTo>
                  <a:pt x="1326137" y="1461102"/>
                </a:lnTo>
                <a:lnTo>
                  <a:pt x="1392802" y="1448962"/>
                </a:lnTo>
                <a:lnTo>
                  <a:pt x="1458614" y="1435840"/>
                </a:lnTo>
                <a:lnTo>
                  <a:pt x="1895056" y="1338152"/>
                </a:lnTo>
                <a:lnTo>
                  <a:pt x="2005583" y="1315570"/>
                </a:lnTo>
                <a:lnTo>
                  <a:pt x="2082912" y="1301135"/>
                </a:lnTo>
                <a:lnTo>
                  <a:pt x="2163653" y="1287391"/>
                </a:lnTo>
                <a:lnTo>
                  <a:pt x="2248233" y="1274506"/>
                </a:lnTo>
                <a:lnTo>
                  <a:pt x="2337078" y="1262646"/>
                </a:lnTo>
                <a:lnTo>
                  <a:pt x="2430615" y="1251980"/>
                </a:lnTo>
                <a:lnTo>
                  <a:pt x="2529271" y="1242674"/>
                </a:lnTo>
                <a:lnTo>
                  <a:pt x="2633472" y="1234896"/>
                </a:lnTo>
                <a:lnTo>
                  <a:pt x="2743644" y="1228813"/>
                </a:lnTo>
                <a:lnTo>
                  <a:pt x="2860214" y="1224593"/>
                </a:lnTo>
                <a:lnTo>
                  <a:pt x="2983609" y="1222402"/>
                </a:lnTo>
                <a:lnTo>
                  <a:pt x="3048000" y="1222121"/>
                </a:lnTo>
                <a:lnTo>
                  <a:pt x="3048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1002" y="4313682"/>
            <a:ext cx="3048000" cy="1504950"/>
          </a:xfrm>
          <a:custGeom>
            <a:avLst/>
            <a:gdLst/>
            <a:ahLst/>
            <a:cxnLst/>
            <a:rect l="l" t="t" r="r" b="b"/>
            <a:pathLst>
              <a:path w="3048000" h="1504950">
                <a:moveTo>
                  <a:pt x="0" y="0"/>
                </a:moveTo>
                <a:lnTo>
                  <a:pt x="3048000" y="0"/>
                </a:lnTo>
                <a:lnTo>
                  <a:pt x="3048000" y="1222121"/>
                </a:lnTo>
                <a:lnTo>
                  <a:pt x="2983609" y="1222402"/>
                </a:lnTo>
                <a:lnTo>
                  <a:pt x="2921032" y="1223233"/>
                </a:lnTo>
                <a:lnTo>
                  <a:pt x="2860214" y="1224593"/>
                </a:lnTo>
                <a:lnTo>
                  <a:pt x="2801103" y="1226459"/>
                </a:lnTo>
                <a:lnTo>
                  <a:pt x="2743644" y="1228813"/>
                </a:lnTo>
                <a:lnTo>
                  <a:pt x="2687785" y="1231632"/>
                </a:lnTo>
                <a:lnTo>
                  <a:pt x="2633472" y="1234896"/>
                </a:lnTo>
                <a:lnTo>
                  <a:pt x="2580651" y="1238583"/>
                </a:lnTo>
                <a:lnTo>
                  <a:pt x="2529271" y="1242674"/>
                </a:lnTo>
                <a:lnTo>
                  <a:pt x="2479276" y="1247146"/>
                </a:lnTo>
                <a:lnTo>
                  <a:pt x="2430615" y="1251980"/>
                </a:lnTo>
                <a:lnTo>
                  <a:pt x="2383233" y="1257154"/>
                </a:lnTo>
                <a:lnTo>
                  <a:pt x="2337078" y="1262646"/>
                </a:lnTo>
                <a:lnTo>
                  <a:pt x="2292096" y="1268438"/>
                </a:lnTo>
                <a:lnTo>
                  <a:pt x="2248233" y="1274506"/>
                </a:lnTo>
                <a:lnTo>
                  <a:pt x="2205436" y="1280831"/>
                </a:lnTo>
                <a:lnTo>
                  <a:pt x="2163653" y="1287391"/>
                </a:lnTo>
                <a:lnTo>
                  <a:pt x="2122829" y="1294167"/>
                </a:lnTo>
                <a:lnTo>
                  <a:pt x="2082912" y="1301135"/>
                </a:lnTo>
                <a:lnTo>
                  <a:pt x="2043848" y="1308277"/>
                </a:lnTo>
                <a:lnTo>
                  <a:pt x="2005583" y="1315570"/>
                </a:lnTo>
                <a:lnTo>
                  <a:pt x="1968066" y="1322994"/>
                </a:lnTo>
                <a:lnTo>
                  <a:pt x="1895056" y="1338152"/>
                </a:lnTo>
                <a:lnTo>
                  <a:pt x="1824392" y="1353582"/>
                </a:lnTo>
                <a:lnTo>
                  <a:pt x="1755647" y="1369117"/>
                </a:lnTo>
                <a:lnTo>
                  <a:pt x="1688396" y="1384590"/>
                </a:lnTo>
                <a:lnTo>
                  <a:pt x="1655197" y="1392251"/>
                </a:lnTo>
                <a:lnTo>
                  <a:pt x="1622211" y="1399834"/>
                </a:lnTo>
                <a:lnTo>
                  <a:pt x="1556666" y="1414680"/>
                </a:lnTo>
                <a:lnTo>
                  <a:pt x="1491333" y="1428963"/>
                </a:lnTo>
                <a:lnTo>
                  <a:pt x="1425788" y="1442514"/>
                </a:lnTo>
                <a:lnTo>
                  <a:pt x="1359603" y="1455165"/>
                </a:lnTo>
                <a:lnTo>
                  <a:pt x="1292351" y="1466751"/>
                </a:lnTo>
                <a:lnTo>
                  <a:pt x="1223607" y="1477103"/>
                </a:lnTo>
                <a:lnTo>
                  <a:pt x="1152943" y="1486053"/>
                </a:lnTo>
                <a:lnTo>
                  <a:pt x="1079933" y="1493435"/>
                </a:lnTo>
                <a:lnTo>
                  <a:pt x="1004151" y="1499081"/>
                </a:lnTo>
                <a:lnTo>
                  <a:pt x="965087" y="1501201"/>
                </a:lnTo>
                <a:lnTo>
                  <a:pt x="925170" y="1502824"/>
                </a:lnTo>
                <a:lnTo>
                  <a:pt x="884346" y="1503930"/>
                </a:lnTo>
                <a:lnTo>
                  <a:pt x="842563" y="1504497"/>
                </a:lnTo>
                <a:lnTo>
                  <a:pt x="799766" y="1504504"/>
                </a:lnTo>
                <a:lnTo>
                  <a:pt x="755903" y="1503931"/>
                </a:lnTo>
                <a:lnTo>
                  <a:pt x="710921" y="1502757"/>
                </a:lnTo>
                <a:lnTo>
                  <a:pt x="664766" y="1500960"/>
                </a:lnTo>
                <a:lnTo>
                  <a:pt x="617384" y="1498521"/>
                </a:lnTo>
                <a:lnTo>
                  <a:pt x="568723" y="1495417"/>
                </a:lnTo>
                <a:lnTo>
                  <a:pt x="518728" y="1491628"/>
                </a:lnTo>
                <a:lnTo>
                  <a:pt x="467348" y="1487133"/>
                </a:lnTo>
                <a:lnTo>
                  <a:pt x="414527" y="1481911"/>
                </a:lnTo>
                <a:lnTo>
                  <a:pt x="360214" y="1475942"/>
                </a:lnTo>
                <a:lnTo>
                  <a:pt x="304355" y="1469204"/>
                </a:lnTo>
                <a:lnTo>
                  <a:pt x="246896" y="1461676"/>
                </a:lnTo>
                <a:lnTo>
                  <a:pt x="187785" y="1453338"/>
                </a:lnTo>
                <a:lnTo>
                  <a:pt x="126967" y="1444168"/>
                </a:lnTo>
                <a:lnTo>
                  <a:pt x="64390" y="1434146"/>
                </a:lnTo>
                <a:lnTo>
                  <a:pt x="0" y="142325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23838" y="4760467"/>
            <a:ext cx="186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7268" y="3371088"/>
            <a:ext cx="315468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7852" y="3505961"/>
            <a:ext cx="114300" cy="808355"/>
          </a:xfrm>
          <a:custGeom>
            <a:avLst/>
            <a:gdLst/>
            <a:ahLst/>
            <a:cxnLst/>
            <a:rect l="l" t="t" r="r" b="b"/>
            <a:pathLst>
              <a:path w="114300" h="808354">
                <a:moveTo>
                  <a:pt x="38100" y="693674"/>
                </a:moveTo>
                <a:lnTo>
                  <a:pt x="0" y="693674"/>
                </a:lnTo>
                <a:lnTo>
                  <a:pt x="57150" y="807974"/>
                </a:lnTo>
                <a:lnTo>
                  <a:pt x="104775" y="712724"/>
                </a:lnTo>
                <a:lnTo>
                  <a:pt x="38100" y="712724"/>
                </a:lnTo>
                <a:lnTo>
                  <a:pt x="38100" y="693674"/>
                </a:lnTo>
                <a:close/>
              </a:path>
              <a:path w="114300" h="808354">
                <a:moveTo>
                  <a:pt x="76200" y="95250"/>
                </a:moveTo>
                <a:lnTo>
                  <a:pt x="38100" y="95250"/>
                </a:lnTo>
                <a:lnTo>
                  <a:pt x="38100" y="712724"/>
                </a:lnTo>
                <a:lnTo>
                  <a:pt x="76200" y="712724"/>
                </a:lnTo>
                <a:lnTo>
                  <a:pt x="76200" y="95250"/>
                </a:lnTo>
                <a:close/>
              </a:path>
              <a:path w="114300" h="808354">
                <a:moveTo>
                  <a:pt x="114300" y="693674"/>
                </a:moveTo>
                <a:lnTo>
                  <a:pt x="76200" y="693674"/>
                </a:lnTo>
                <a:lnTo>
                  <a:pt x="76200" y="712724"/>
                </a:lnTo>
                <a:lnTo>
                  <a:pt x="104775" y="712724"/>
                </a:lnTo>
                <a:lnTo>
                  <a:pt x="114300" y="693674"/>
                </a:lnTo>
                <a:close/>
              </a:path>
              <a:path w="114300" h="8083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083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0555" y="3813047"/>
            <a:ext cx="2202179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3890771"/>
            <a:ext cx="2000885" cy="114300"/>
          </a:xfrm>
          <a:custGeom>
            <a:avLst/>
            <a:gdLst/>
            <a:ahLst/>
            <a:cxnLst/>
            <a:rect l="l" t="t" r="r" b="b"/>
            <a:pathLst>
              <a:path w="2000884" h="114300">
                <a:moveTo>
                  <a:pt x="1886077" y="0"/>
                </a:moveTo>
                <a:lnTo>
                  <a:pt x="1886077" y="114300"/>
                </a:lnTo>
                <a:lnTo>
                  <a:pt x="1962277" y="76200"/>
                </a:lnTo>
                <a:lnTo>
                  <a:pt x="1905127" y="76200"/>
                </a:lnTo>
                <a:lnTo>
                  <a:pt x="1905127" y="38100"/>
                </a:lnTo>
                <a:lnTo>
                  <a:pt x="1962277" y="38100"/>
                </a:lnTo>
                <a:lnTo>
                  <a:pt x="1886077" y="0"/>
                </a:lnTo>
                <a:close/>
              </a:path>
              <a:path w="2000884" h="114300">
                <a:moveTo>
                  <a:pt x="188607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886077" y="76200"/>
                </a:lnTo>
                <a:lnTo>
                  <a:pt x="1886077" y="38100"/>
                </a:lnTo>
                <a:close/>
              </a:path>
              <a:path w="2000884" h="114300">
                <a:moveTo>
                  <a:pt x="1962277" y="38100"/>
                </a:moveTo>
                <a:lnTo>
                  <a:pt x="1905127" y="38100"/>
                </a:lnTo>
                <a:lnTo>
                  <a:pt x="1905127" y="76200"/>
                </a:lnTo>
                <a:lnTo>
                  <a:pt x="1962277" y="76200"/>
                </a:lnTo>
                <a:lnTo>
                  <a:pt x="2000377" y="57150"/>
                </a:lnTo>
                <a:lnTo>
                  <a:pt x="196227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52146"/>
            <a:ext cx="7355205" cy="630872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Knowledge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Sources</a:t>
            </a:r>
            <a:r>
              <a:rPr sz="27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(KSs)</a:t>
            </a:r>
            <a:r>
              <a:rPr sz="2700" spc="-5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756285" marR="641350" lvl="1" indent="-287020">
              <a:lnSpc>
                <a:spcPct val="13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BB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functional modularization of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expertise  knowledge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KSs</a:t>
            </a:r>
            <a:endParaRPr sz="2400">
              <a:latin typeface="Calibri"/>
              <a:cs typeface="Calibri"/>
            </a:endParaRPr>
          </a:p>
          <a:p>
            <a:pPr marL="756285" marR="155575" lvl="1" indent="-287020">
              <a:lnSpc>
                <a:spcPct val="13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independent </a:t>
            </a:r>
            <a:r>
              <a:rPr sz="2400" spc="-10" dirty="0">
                <a:latin typeface="Calibri"/>
                <a:cs typeface="Calibri"/>
              </a:rPr>
              <a:t>computational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0" dirty="0">
                <a:latin typeface="Calibri"/>
                <a:cs typeface="Calibri"/>
              </a:rPr>
              <a:t>that 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spc="-10" dirty="0">
                <a:latin typeface="Calibri"/>
                <a:cs typeface="Calibri"/>
              </a:rPr>
              <a:t>expert </a:t>
            </a:r>
            <a:r>
              <a:rPr sz="2400" spc="-5" dirty="0">
                <a:latin typeface="Calibri"/>
                <a:cs typeface="Calibri"/>
              </a:rPr>
              <a:t>knowledge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are diverse </a:t>
            </a:r>
            <a:r>
              <a:rPr sz="2400" dirty="0">
                <a:latin typeface="Calibri"/>
                <a:cs typeface="Calibri"/>
              </a:rPr>
              <a:t>in their </a:t>
            </a:r>
            <a:r>
              <a:rPr sz="2400" spc="-10" dirty="0">
                <a:latin typeface="Calibri"/>
                <a:cs typeface="Calibri"/>
              </a:rPr>
              <a:t>internal representation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Calibri"/>
                <a:cs typeface="Calibri"/>
              </a:rPr>
              <a:t>computational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interact </a:t>
            </a:r>
            <a:r>
              <a:rPr sz="2400" spc="-5" dirty="0">
                <a:latin typeface="Calibri"/>
                <a:cs typeface="Calibri"/>
              </a:rPr>
              <a:t>directly </a:t>
            </a:r>
            <a:r>
              <a:rPr sz="2400" dirty="0">
                <a:latin typeface="Calibri"/>
                <a:cs typeface="Calibri"/>
              </a:rPr>
              <a:t>with each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KSs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added, </a:t>
            </a:r>
            <a:r>
              <a:rPr sz="2400" spc="-10" dirty="0">
                <a:latin typeface="Calibri"/>
                <a:cs typeface="Calibri"/>
              </a:rPr>
              <a:t>updated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deleted</a:t>
            </a:r>
            <a:endParaRPr sz="2400">
              <a:latin typeface="Calibri"/>
              <a:cs typeface="Calibri"/>
            </a:endParaRPr>
          </a:p>
          <a:p>
            <a:pPr marL="756285" marR="48895" lvl="1" indent="-287020">
              <a:lnSpc>
                <a:spcPct val="13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KS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aware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" dirty="0">
                <a:latin typeface="Calibri"/>
                <a:cs typeface="Calibri"/>
              </a:rPr>
              <a:t>under </a:t>
            </a:r>
            <a:r>
              <a:rPr sz="2400" dirty="0">
                <a:latin typeface="Calibri"/>
                <a:cs typeface="Calibri"/>
              </a:rPr>
              <a:t>which it </a:t>
            </a:r>
            <a:r>
              <a:rPr sz="2400" spc="-10" dirty="0">
                <a:latin typeface="Calibri"/>
                <a:cs typeface="Calibri"/>
              </a:rPr>
              <a:t>can  contribute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solve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awareness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triggering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31037"/>
            <a:ext cx="7602855" cy="604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9972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Identification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phase:</a:t>
            </a:r>
            <a:endParaRPr sz="2800">
              <a:latin typeface="Calibri"/>
              <a:cs typeface="Calibri"/>
            </a:endParaRPr>
          </a:p>
          <a:p>
            <a:pPr marL="697865" marR="5080" lvl="1" indent="-228600">
              <a:lnSpc>
                <a:spcPct val="140000"/>
              </a:lnSpc>
              <a:spcBef>
                <a:spcPts val="6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Knowledge </a:t>
            </a:r>
            <a:r>
              <a:rPr sz="2400" spc="-5" dirty="0">
                <a:latin typeface="Calibri"/>
                <a:cs typeface="Calibri"/>
              </a:rPr>
              <a:t>engineer determines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important </a:t>
            </a:r>
            <a:r>
              <a:rPr sz="2400" spc="-15" dirty="0">
                <a:latin typeface="Calibri"/>
                <a:cs typeface="Calibri"/>
              </a:rPr>
              <a:t>features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human domain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</a:t>
            </a:r>
            <a:endParaRPr sz="2400">
              <a:latin typeface="Calibri"/>
              <a:cs typeface="Calibri"/>
            </a:endParaRPr>
          </a:p>
          <a:p>
            <a:pPr marL="697865" marR="167640" lvl="1" indent="-228600">
              <a:lnSpc>
                <a:spcPct val="14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5" dirty="0">
                <a:latin typeface="Calibri"/>
                <a:cs typeface="Calibri"/>
              </a:rPr>
              <a:t>(determined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5" dirty="0">
                <a:latin typeface="Calibri"/>
                <a:cs typeface="Calibri"/>
              </a:rPr>
              <a:t>phase) </a:t>
            </a:r>
            <a:r>
              <a:rPr sz="2400" dirty="0">
                <a:latin typeface="Calibri"/>
                <a:cs typeface="Calibri"/>
              </a:rPr>
              <a:t>include the  </a:t>
            </a:r>
            <a:r>
              <a:rPr sz="2400" spc="-10" dirty="0">
                <a:latin typeface="Calibri"/>
                <a:cs typeface="Calibri"/>
              </a:rPr>
              <a:t>scope, resources required,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goal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30"/>
              </a:spcBef>
              <a:buFont typeface="Arial"/>
              <a:buChar char="–"/>
              <a:tabLst>
                <a:tab pos="29972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Conceptualization</a:t>
            </a:r>
            <a:r>
              <a:rPr sz="2800" b="1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phase:</a:t>
            </a:r>
            <a:endParaRPr sz="2800">
              <a:latin typeface="Calibri"/>
              <a:cs typeface="Calibri"/>
            </a:endParaRPr>
          </a:p>
          <a:p>
            <a:pPr marL="697865" marR="187325" lvl="1" indent="-228600">
              <a:lnSpc>
                <a:spcPct val="140100"/>
              </a:lnSpc>
              <a:spcBef>
                <a:spcPts val="6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Knowledge </a:t>
            </a:r>
            <a:r>
              <a:rPr sz="2400" spc="-5" dirty="0">
                <a:latin typeface="Calibri"/>
                <a:cs typeface="Calibri"/>
              </a:rPr>
              <a:t>engineer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domain </a:t>
            </a:r>
            <a:r>
              <a:rPr sz="2400" spc="-10" dirty="0">
                <a:latin typeface="Calibri"/>
                <a:cs typeface="Calibri"/>
              </a:rPr>
              <a:t>expert </a:t>
            </a:r>
            <a:r>
              <a:rPr sz="2400" spc="-5" dirty="0">
                <a:latin typeface="Calibri"/>
                <a:cs typeface="Calibri"/>
              </a:rPr>
              <a:t>decide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concepts, relations,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mechanism needed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solving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 this, </a:t>
            </a:r>
            <a:r>
              <a:rPr sz="2400" spc="-5" dirty="0">
                <a:latin typeface="Calibri"/>
                <a:cs typeface="Calibri"/>
              </a:rPr>
              <a:t>issue of granularity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addressed,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1155"/>
              </a:spcBef>
            </a:pP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details required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4686"/>
            <a:ext cx="8155305" cy="60744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Blackboard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1247775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is a global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repository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shared </a:t>
            </a:r>
            <a:r>
              <a:rPr sz="2800" spc="-10" dirty="0">
                <a:latin typeface="Calibri"/>
                <a:cs typeface="Calibri"/>
              </a:rPr>
              <a:t>DS 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KSs</a:t>
            </a:r>
            <a:endParaRPr sz="2800">
              <a:latin typeface="Calibri"/>
              <a:cs typeface="Calibri"/>
            </a:endParaRPr>
          </a:p>
          <a:p>
            <a:pPr marL="756285" marR="90170" lvl="1" indent="-287020">
              <a:lnSpc>
                <a:spcPct val="90000"/>
              </a:lnSpc>
              <a:spcBef>
                <a:spcPts val="6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30" dirty="0">
                <a:latin typeface="Calibri"/>
                <a:cs typeface="Calibri"/>
              </a:rPr>
              <a:t>raw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partial /final solutions,  alternatives,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info, </a:t>
            </a:r>
            <a:r>
              <a:rPr sz="2800" spc="-10" dirty="0">
                <a:latin typeface="Calibri"/>
                <a:cs typeface="Calibri"/>
              </a:rPr>
              <a:t>communication medium,  </a:t>
            </a:r>
            <a:r>
              <a:rPr sz="2800" spc="-25" dirty="0">
                <a:latin typeface="Calibri"/>
                <a:cs typeface="Calibri"/>
              </a:rPr>
              <a:t>buffer </a:t>
            </a:r>
            <a:r>
              <a:rPr sz="2800" spc="-5" dirty="0">
                <a:latin typeface="Calibri"/>
                <a:cs typeface="Calibri"/>
              </a:rPr>
              <a:t>and a </a:t>
            </a:r>
            <a:r>
              <a:rPr sz="2800" spc="-20" dirty="0">
                <a:latin typeface="Calibri"/>
                <a:cs typeface="Calibri"/>
              </a:rPr>
              <a:t>KS </a:t>
            </a:r>
            <a:r>
              <a:rPr sz="2800" spc="-5" dirty="0">
                <a:latin typeface="Calibri"/>
                <a:cs typeface="Calibri"/>
              </a:rPr>
              <a:t>trigger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no.of </a:t>
            </a:r>
            <a:r>
              <a:rPr sz="2800" spc="-10" dirty="0">
                <a:latin typeface="Calibri"/>
                <a:cs typeface="Calibri"/>
              </a:rPr>
              <a:t>contributions </a:t>
            </a:r>
            <a:r>
              <a:rPr sz="2800" spc="-5" dirty="0">
                <a:latin typeface="Calibri"/>
                <a:cs typeface="Calibri"/>
              </a:rPr>
              <a:t>placing on the </a:t>
            </a:r>
            <a:r>
              <a:rPr sz="2800" dirty="0">
                <a:latin typeface="Calibri"/>
                <a:cs typeface="Calibri"/>
              </a:rPr>
              <a:t>BB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large, 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creates problems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locating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756285" marR="39370" lvl="1" indent="-287020">
              <a:lnSpc>
                <a:spcPts val="302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issue is </a:t>
            </a:r>
            <a:r>
              <a:rPr sz="2800" spc="-10" dirty="0">
                <a:latin typeface="Calibri"/>
                <a:cs typeface="Calibri"/>
              </a:rPr>
              <a:t>solved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sub-dividing the BB in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regions; </a:t>
            </a:r>
            <a:r>
              <a:rPr sz="2800" spc="-5" dirty="0">
                <a:latin typeface="Calibri"/>
                <a:cs typeface="Calibri"/>
              </a:rPr>
              <a:t>and each </a:t>
            </a:r>
            <a:r>
              <a:rPr sz="2800" spc="-10" dirty="0">
                <a:latin typeface="Calibri"/>
                <a:cs typeface="Calibri"/>
              </a:rPr>
              <a:t>region </a:t>
            </a:r>
            <a:r>
              <a:rPr sz="2800" spc="-15" dirty="0">
                <a:latin typeface="Calibri"/>
                <a:cs typeface="Calibri"/>
              </a:rPr>
              <a:t>links </a:t>
            </a:r>
            <a:r>
              <a:rPr sz="2800" spc="-5" dirty="0">
                <a:latin typeface="Calibri"/>
                <a:cs typeface="Calibri"/>
              </a:rPr>
              <a:t>with a particular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756285" marR="452120" lvl="1" indent="-287020">
              <a:lnSpc>
                <a:spcPts val="302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Important </a:t>
            </a:r>
            <a:r>
              <a:rPr sz="2800" spc="-15" dirty="0">
                <a:latin typeface="Calibri"/>
                <a:cs typeface="Calibri"/>
              </a:rPr>
              <a:t>characteristic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BB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integrate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contributions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dynamically</a:t>
            </a:r>
            <a:endParaRPr sz="2800">
              <a:latin typeface="Calibri"/>
              <a:cs typeface="Calibri"/>
            </a:endParaRPr>
          </a:p>
          <a:p>
            <a:pPr marL="756285" marR="203200" lvl="1" indent="-287020">
              <a:lnSpc>
                <a:spcPts val="303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retain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problems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were  </a:t>
            </a:r>
            <a:r>
              <a:rPr sz="2800" spc="-15" dirty="0">
                <a:latin typeface="Calibri"/>
                <a:cs typeface="Calibri"/>
              </a:rPr>
              <a:t>solved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earlier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11574"/>
            <a:ext cx="7933690" cy="6336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Control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 component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helps </a:t>
            </a:r>
            <a:r>
              <a:rPr sz="2800" spc="-5" dirty="0">
                <a:latin typeface="Calibri"/>
                <a:cs typeface="Calibri"/>
              </a:rPr>
              <a:t>in making </a:t>
            </a:r>
            <a:r>
              <a:rPr sz="2800" spc="-10" dirty="0">
                <a:latin typeface="Calibri"/>
                <a:cs typeface="Calibri"/>
              </a:rPr>
              <a:t>runtime decisions </a:t>
            </a:r>
            <a:r>
              <a:rPr sz="2800" spc="-5" dirty="0">
                <a:latin typeface="Calibri"/>
                <a:cs typeface="Calibri"/>
              </a:rPr>
              <a:t>about the 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10" dirty="0">
                <a:latin typeface="Calibri"/>
                <a:cs typeface="Calibri"/>
              </a:rPr>
              <a:t>solving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expenditure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5" dirty="0">
                <a:latin typeface="Calibri"/>
                <a:cs typeface="Calibri"/>
              </a:rPr>
              <a:t>problem-solving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is also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10" dirty="0">
                <a:latin typeface="Calibri"/>
                <a:cs typeface="Calibri"/>
              </a:rPr>
              <a:t>shell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sometimes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BBS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incremental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Solution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built one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756285" marR="55816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 BBS, </a:t>
            </a:r>
            <a:r>
              <a:rPr sz="2800" spc="-10" dirty="0">
                <a:latin typeface="Calibri"/>
                <a:cs typeface="Calibri"/>
              </a:rPr>
              <a:t>currently </a:t>
            </a:r>
            <a:r>
              <a:rPr sz="2800" spc="-20" dirty="0">
                <a:latin typeface="Calibri"/>
                <a:cs typeface="Calibri"/>
              </a:rPr>
              <a:t>executing </a:t>
            </a:r>
            <a:r>
              <a:rPr sz="2800" spc="-15" dirty="0">
                <a:latin typeface="Calibri"/>
                <a:cs typeface="Calibri"/>
              </a:rPr>
              <a:t>KS </a:t>
            </a:r>
            <a:r>
              <a:rPr sz="2800" spc="-10" dirty="0">
                <a:latin typeface="Calibri"/>
                <a:cs typeface="Calibri"/>
              </a:rPr>
              <a:t>activation </a:t>
            </a:r>
            <a:r>
              <a:rPr sz="2800" spc="-15" dirty="0">
                <a:latin typeface="Calibri"/>
                <a:cs typeface="Calibri"/>
              </a:rPr>
              <a:t>(KSA)  </a:t>
            </a:r>
            <a:r>
              <a:rPr sz="2800" spc="-20" dirty="0">
                <a:latin typeface="Calibri"/>
                <a:cs typeface="Calibri"/>
              </a:rPr>
              <a:t>generates </a:t>
            </a:r>
            <a:r>
              <a:rPr sz="2800" spc="-15" dirty="0">
                <a:latin typeface="Calibri"/>
                <a:cs typeface="Calibri"/>
              </a:rPr>
              <a:t>events </a:t>
            </a:r>
            <a:r>
              <a:rPr sz="2800" spc="-5" dirty="0">
                <a:latin typeface="Calibri"/>
                <a:cs typeface="Calibri"/>
              </a:rPr>
              <a:t>as it </a:t>
            </a: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changes 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BB</a:t>
            </a:r>
            <a:endParaRPr sz="2800">
              <a:latin typeface="Calibri"/>
              <a:cs typeface="Calibri"/>
            </a:endParaRPr>
          </a:p>
          <a:p>
            <a:pPr marL="756285" marR="17653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15" dirty="0">
                <a:latin typeface="Calibri"/>
                <a:cs typeface="Calibri"/>
              </a:rPr>
              <a:t>events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25" dirty="0">
                <a:latin typeface="Calibri"/>
                <a:cs typeface="Calibri"/>
              </a:rPr>
              <a:t>ranked, </a:t>
            </a:r>
            <a:r>
              <a:rPr sz="2800" spc="-20" dirty="0">
                <a:latin typeface="Calibri"/>
                <a:cs typeface="Calibri"/>
              </a:rPr>
              <a:t>best KSA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selected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2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756285" marR="15176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KS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10" dirty="0">
                <a:latin typeface="Calibri"/>
                <a:cs typeface="Calibri"/>
              </a:rPr>
              <a:t>cycle </a:t>
            </a:r>
            <a:r>
              <a:rPr sz="2800" spc="-15" dirty="0">
                <a:latin typeface="Calibri"/>
                <a:cs typeface="Calibri"/>
              </a:rPr>
              <a:t>continues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solved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4161" y="1067561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2260599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2260599" y="1066800"/>
                </a:lnTo>
                <a:lnTo>
                  <a:pt x="2307857" y="1060447"/>
                </a:lnTo>
                <a:lnTo>
                  <a:pt x="2350327" y="1042519"/>
                </a:lnTo>
                <a:lnTo>
                  <a:pt x="2386314" y="1014714"/>
                </a:lnTo>
                <a:lnTo>
                  <a:pt x="2414119" y="978727"/>
                </a:lnTo>
                <a:lnTo>
                  <a:pt x="2432047" y="936257"/>
                </a:lnTo>
                <a:lnTo>
                  <a:pt x="2438399" y="889000"/>
                </a:lnTo>
                <a:lnTo>
                  <a:pt x="2438399" y="177800"/>
                </a:lnTo>
                <a:lnTo>
                  <a:pt x="2432047" y="130542"/>
                </a:lnTo>
                <a:lnTo>
                  <a:pt x="2414119" y="88072"/>
                </a:lnTo>
                <a:lnTo>
                  <a:pt x="2386314" y="52085"/>
                </a:lnTo>
                <a:lnTo>
                  <a:pt x="2350327" y="24280"/>
                </a:lnTo>
                <a:lnTo>
                  <a:pt x="2307857" y="6352"/>
                </a:lnTo>
                <a:lnTo>
                  <a:pt x="22605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4161" y="1067561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2260599" y="0"/>
                </a:lnTo>
                <a:lnTo>
                  <a:pt x="2307857" y="6352"/>
                </a:lnTo>
                <a:lnTo>
                  <a:pt x="2350327" y="24280"/>
                </a:lnTo>
                <a:lnTo>
                  <a:pt x="2386314" y="52085"/>
                </a:lnTo>
                <a:lnTo>
                  <a:pt x="2414119" y="88072"/>
                </a:lnTo>
                <a:lnTo>
                  <a:pt x="2432047" y="130542"/>
                </a:lnTo>
                <a:lnTo>
                  <a:pt x="2438399" y="177800"/>
                </a:lnTo>
                <a:lnTo>
                  <a:pt x="2438399" y="889000"/>
                </a:lnTo>
                <a:lnTo>
                  <a:pt x="2432047" y="936257"/>
                </a:lnTo>
                <a:lnTo>
                  <a:pt x="2414119" y="978727"/>
                </a:lnTo>
                <a:lnTo>
                  <a:pt x="2386314" y="1014714"/>
                </a:lnTo>
                <a:lnTo>
                  <a:pt x="2350327" y="1042519"/>
                </a:lnTo>
                <a:lnTo>
                  <a:pt x="2307857" y="1060447"/>
                </a:lnTo>
                <a:lnTo>
                  <a:pt x="2260599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2697" y="1298194"/>
            <a:ext cx="1479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Execution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KS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915161"/>
            <a:ext cx="1981200" cy="13716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Blackboard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2" y="4572761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1549400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9"/>
                </a:lnTo>
                <a:lnTo>
                  <a:pt x="77565" y="752014"/>
                </a:lnTo>
                <a:lnTo>
                  <a:pt x="127000" y="762000"/>
                </a:lnTo>
                <a:lnTo>
                  <a:pt x="1549400" y="762000"/>
                </a:lnTo>
                <a:lnTo>
                  <a:pt x="1598818" y="752014"/>
                </a:lnTo>
                <a:lnTo>
                  <a:pt x="1639188" y="724789"/>
                </a:lnTo>
                <a:lnTo>
                  <a:pt x="1666414" y="684418"/>
                </a:lnTo>
                <a:lnTo>
                  <a:pt x="1676400" y="635000"/>
                </a:lnTo>
                <a:lnTo>
                  <a:pt x="1676400" y="127000"/>
                </a:lnTo>
                <a:lnTo>
                  <a:pt x="1666414" y="77581"/>
                </a:lnTo>
                <a:lnTo>
                  <a:pt x="1639189" y="37211"/>
                </a:lnTo>
                <a:lnTo>
                  <a:pt x="1598818" y="9985"/>
                </a:lnTo>
                <a:lnTo>
                  <a:pt x="1549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562" y="4572761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127000"/>
                </a:moveTo>
                <a:lnTo>
                  <a:pt x="9980" y="77581"/>
                </a:lnTo>
                <a:lnTo>
                  <a:pt x="37196" y="37210"/>
                </a:lnTo>
                <a:lnTo>
                  <a:pt x="77565" y="9985"/>
                </a:lnTo>
                <a:lnTo>
                  <a:pt x="127000" y="0"/>
                </a:lnTo>
                <a:lnTo>
                  <a:pt x="1549400" y="0"/>
                </a:lnTo>
                <a:lnTo>
                  <a:pt x="1598818" y="9985"/>
                </a:lnTo>
                <a:lnTo>
                  <a:pt x="1639189" y="37211"/>
                </a:lnTo>
                <a:lnTo>
                  <a:pt x="1666414" y="77581"/>
                </a:lnTo>
                <a:lnTo>
                  <a:pt x="1676400" y="127000"/>
                </a:lnTo>
                <a:lnTo>
                  <a:pt x="1676400" y="635000"/>
                </a:lnTo>
                <a:lnTo>
                  <a:pt x="1666414" y="684418"/>
                </a:lnTo>
                <a:lnTo>
                  <a:pt x="1639189" y="724788"/>
                </a:lnTo>
                <a:lnTo>
                  <a:pt x="1598818" y="752014"/>
                </a:lnTo>
                <a:lnTo>
                  <a:pt x="15494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9"/>
                </a:lnTo>
                <a:lnTo>
                  <a:pt x="9980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747" y="4789170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5061" y="4420361"/>
            <a:ext cx="3276600" cy="10668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KS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(KSA)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1561" y="2896361"/>
            <a:ext cx="1905000" cy="1203960"/>
          </a:xfrm>
          <a:custGeom>
            <a:avLst/>
            <a:gdLst/>
            <a:ahLst/>
            <a:cxnLst/>
            <a:rect l="l" t="t" r="r" b="b"/>
            <a:pathLst>
              <a:path w="1905000" h="1203960">
                <a:moveTo>
                  <a:pt x="1904999" y="0"/>
                </a:moveTo>
                <a:lnTo>
                  <a:pt x="0" y="0"/>
                </a:lnTo>
                <a:lnTo>
                  <a:pt x="0" y="1138555"/>
                </a:lnTo>
                <a:lnTo>
                  <a:pt x="62109" y="1151813"/>
                </a:lnTo>
                <a:lnTo>
                  <a:pt x="121522" y="1163404"/>
                </a:lnTo>
                <a:lnTo>
                  <a:pt x="178364" y="1173390"/>
                </a:lnTo>
                <a:lnTo>
                  <a:pt x="232760" y="1181834"/>
                </a:lnTo>
                <a:lnTo>
                  <a:pt x="284835" y="1188799"/>
                </a:lnTo>
                <a:lnTo>
                  <a:pt x="334715" y="1194348"/>
                </a:lnTo>
                <a:lnTo>
                  <a:pt x="382526" y="1198544"/>
                </a:lnTo>
                <a:lnTo>
                  <a:pt x="428392" y="1201450"/>
                </a:lnTo>
                <a:lnTo>
                  <a:pt x="472440" y="1203129"/>
                </a:lnTo>
                <a:lnTo>
                  <a:pt x="514794" y="1203644"/>
                </a:lnTo>
                <a:lnTo>
                  <a:pt x="555580" y="1203058"/>
                </a:lnTo>
                <a:lnTo>
                  <a:pt x="594924" y="1201434"/>
                </a:lnTo>
                <a:lnTo>
                  <a:pt x="632951" y="1198835"/>
                </a:lnTo>
                <a:lnTo>
                  <a:pt x="705555" y="1190963"/>
                </a:lnTo>
                <a:lnTo>
                  <a:pt x="774396" y="1179947"/>
                </a:lnTo>
                <a:lnTo>
                  <a:pt x="840478" y="1166291"/>
                </a:lnTo>
                <a:lnTo>
                  <a:pt x="904804" y="1150498"/>
                </a:lnTo>
                <a:lnTo>
                  <a:pt x="1164616" y="1076041"/>
                </a:lnTo>
                <a:lnTo>
                  <a:pt x="1199444" y="1066503"/>
                </a:lnTo>
                <a:lnTo>
                  <a:pt x="1272048" y="1047968"/>
                </a:lnTo>
                <a:lnTo>
                  <a:pt x="1310075" y="1039096"/>
                </a:lnTo>
                <a:lnTo>
                  <a:pt x="1349419" y="1030571"/>
                </a:lnTo>
                <a:lnTo>
                  <a:pt x="1390205" y="1022458"/>
                </a:lnTo>
                <a:lnTo>
                  <a:pt x="1432560" y="1014818"/>
                </a:lnTo>
                <a:lnTo>
                  <a:pt x="1476607" y="1007715"/>
                </a:lnTo>
                <a:lnTo>
                  <a:pt x="1522473" y="1001212"/>
                </a:lnTo>
                <a:lnTo>
                  <a:pt x="1570284" y="995371"/>
                </a:lnTo>
                <a:lnTo>
                  <a:pt x="1620164" y="990256"/>
                </a:lnTo>
                <a:lnTo>
                  <a:pt x="1672239" y="985930"/>
                </a:lnTo>
                <a:lnTo>
                  <a:pt x="1726635" y="982456"/>
                </a:lnTo>
                <a:lnTo>
                  <a:pt x="1783477" y="979896"/>
                </a:lnTo>
                <a:lnTo>
                  <a:pt x="1842890" y="978314"/>
                </a:lnTo>
                <a:lnTo>
                  <a:pt x="1904999" y="977773"/>
                </a:lnTo>
                <a:lnTo>
                  <a:pt x="19049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1561" y="2896361"/>
            <a:ext cx="1905000" cy="1203960"/>
          </a:xfrm>
          <a:custGeom>
            <a:avLst/>
            <a:gdLst/>
            <a:ahLst/>
            <a:cxnLst/>
            <a:rect l="l" t="t" r="r" b="b"/>
            <a:pathLst>
              <a:path w="1905000" h="1203960">
                <a:moveTo>
                  <a:pt x="0" y="0"/>
                </a:moveTo>
                <a:lnTo>
                  <a:pt x="1904999" y="0"/>
                </a:lnTo>
                <a:lnTo>
                  <a:pt x="1904999" y="977773"/>
                </a:lnTo>
                <a:lnTo>
                  <a:pt x="1842890" y="978314"/>
                </a:lnTo>
                <a:lnTo>
                  <a:pt x="1783477" y="979896"/>
                </a:lnTo>
                <a:lnTo>
                  <a:pt x="1726635" y="982456"/>
                </a:lnTo>
                <a:lnTo>
                  <a:pt x="1672239" y="985930"/>
                </a:lnTo>
                <a:lnTo>
                  <a:pt x="1620164" y="990256"/>
                </a:lnTo>
                <a:lnTo>
                  <a:pt x="1570284" y="995371"/>
                </a:lnTo>
                <a:lnTo>
                  <a:pt x="1522473" y="1001212"/>
                </a:lnTo>
                <a:lnTo>
                  <a:pt x="1476607" y="1007715"/>
                </a:lnTo>
                <a:lnTo>
                  <a:pt x="1432560" y="1014818"/>
                </a:lnTo>
                <a:lnTo>
                  <a:pt x="1390205" y="1022458"/>
                </a:lnTo>
                <a:lnTo>
                  <a:pt x="1349419" y="1030571"/>
                </a:lnTo>
                <a:lnTo>
                  <a:pt x="1310075" y="1039096"/>
                </a:lnTo>
                <a:lnTo>
                  <a:pt x="1272048" y="1047968"/>
                </a:lnTo>
                <a:lnTo>
                  <a:pt x="1199444" y="1066503"/>
                </a:lnTo>
                <a:lnTo>
                  <a:pt x="1130603" y="1085674"/>
                </a:lnTo>
                <a:lnTo>
                  <a:pt x="1064521" y="1104976"/>
                </a:lnTo>
                <a:lnTo>
                  <a:pt x="1032201" y="1114519"/>
                </a:lnTo>
                <a:lnTo>
                  <a:pt x="1000195" y="1123905"/>
                </a:lnTo>
                <a:lnTo>
                  <a:pt x="936622" y="1141958"/>
                </a:lnTo>
                <a:lnTo>
                  <a:pt x="872798" y="1158630"/>
                </a:lnTo>
                <a:lnTo>
                  <a:pt x="807720" y="1173418"/>
                </a:lnTo>
                <a:lnTo>
                  <a:pt x="740383" y="1185817"/>
                </a:lnTo>
                <a:lnTo>
                  <a:pt x="669786" y="1195324"/>
                </a:lnTo>
                <a:lnTo>
                  <a:pt x="594924" y="1201434"/>
                </a:lnTo>
                <a:lnTo>
                  <a:pt x="555580" y="1203058"/>
                </a:lnTo>
                <a:lnTo>
                  <a:pt x="514794" y="1203644"/>
                </a:lnTo>
                <a:lnTo>
                  <a:pt x="472440" y="1203129"/>
                </a:lnTo>
                <a:lnTo>
                  <a:pt x="428392" y="1201450"/>
                </a:lnTo>
                <a:lnTo>
                  <a:pt x="382526" y="1198544"/>
                </a:lnTo>
                <a:lnTo>
                  <a:pt x="334715" y="1194348"/>
                </a:lnTo>
                <a:lnTo>
                  <a:pt x="284835" y="1188799"/>
                </a:lnTo>
                <a:lnTo>
                  <a:pt x="232760" y="1181834"/>
                </a:lnTo>
                <a:lnTo>
                  <a:pt x="178364" y="1173390"/>
                </a:lnTo>
                <a:lnTo>
                  <a:pt x="121522" y="1163404"/>
                </a:lnTo>
                <a:lnTo>
                  <a:pt x="62109" y="1151813"/>
                </a:lnTo>
                <a:lnTo>
                  <a:pt x="0" y="113855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961" y="2667761"/>
            <a:ext cx="1981200" cy="1203960"/>
          </a:xfrm>
          <a:custGeom>
            <a:avLst/>
            <a:gdLst/>
            <a:ahLst/>
            <a:cxnLst/>
            <a:rect l="l" t="t" r="r" b="b"/>
            <a:pathLst>
              <a:path w="1981200" h="1203960">
                <a:moveTo>
                  <a:pt x="1981200" y="0"/>
                </a:moveTo>
                <a:lnTo>
                  <a:pt x="0" y="0"/>
                </a:lnTo>
                <a:lnTo>
                  <a:pt x="0" y="1138555"/>
                </a:lnTo>
                <a:lnTo>
                  <a:pt x="61903" y="1151284"/>
                </a:lnTo>
                <a:lnTo>
                  <a:pt x="121230" y="1162481"/>
                </a:lnTo>
                <a:lnTo>
                  <a:pt x="178096" y="1172203"/>
                </a:lnTo>
                <a:lnTo>
                  <a:pt x="232615" y="1180503"/>
                </a:lnTo>
                <a:lnTo>
                  <a:pt x="284901" y="1187438"/>
                </a:lnTo>
                <a:lnTo>
                  <a:pt x="335069" y="1193063"/>
                </a:lnTo>
                <a:lnTo>
                  <a:pt x="383233" y="1197432"/>
                </a:lnTo>
                <a:lnTo>
                  <a:pt x="429508" y="1200602"/>
                </a:lnTo>
                <a:lnTo>
                  <a:pt x="474008" y="1202627"/>
                </a:lnTo>
                <a:lnTo>
                  <a:pt x="516848" y="1203563"/>
                </a:lnTo>
                <a:lnTo>
                  <a:pt x="558143" y="1203466"/>
                </a:lnTo>
                <a:lnTo>
                  <a:pt x="598006" y="1202389"/>
                </a:lnTo>
                <a:lnTo>
                  <a:pt x="636553" y="1200389"/>
                </a:lnTo>
                <a:lnTo>
                  <a:pt x="710154" y="1193841"/>
                </a:lnTo>
                <a:lnTo>
                  <a:pt x="779862" y="1184263"/>
                </a:lnTo>
                <a:lnTo>
                  <a:pt x="846594" y="1172097"/>
                </a:lnTo>
                <a:lnTo>
                  <a:pt x="911264" y="1157786"/>
                </a:lnTo>
                <a:lnTo>
                  <a:pt x="974790" y="1141772"/>
                </a:lnTo>
                <a:lnTo>
                  <a:pt x="1201337" y="1078698"/>
                </a:lnTo>
                <a:lnTo>
                  <a:pt x="1235762" y="1069533"/>
                </a:lnTo>
                <a:lnTo>
                  <a:pt x="1307302" y="1051639"/>
                </a:lnTo>
                <a:lnTo>
                  <a:pt x="1344646" y="1043020"/>
                </a:lnTo>
                <a:lnTo>
                  <a:pt x="1383193" y="1034695"/>
                </a:lnTo>
                <a:lnTo>
                  <a:pt x="1423056" y="1026718"/>
                </a:lnTo>
                <a:lnTo>
                  <a:pt x="1464351" y="1019145"/>
                </a:lnTo>
                <a:lnTo>
                  <a:pt x="1507191" y="1012031"/>
                </a:lnTo>
                <a:lnTo>
                  <a:pt x="1551691" y="1005430"/>
                </a:lnTo>
                <a:lnTo>
                  <a:pt x="1597966" y="999400"/>
                </a:lnTo>
                <a:lnTo>
                  <a:pt x="1646130" y="993994"/>
                </a:lnTo>
                <a:lnTo>
                  <a:pt x="1696298" y="989267"/>
                </a:lnTo>
                <a:lnTo>
                  <a:pt x="1748584" y="985277"/>
                </a:lnTo>
                <a:lnTo>
                  <a:pt x="1803103" y="982077"/>
                </a:lnTo>
                <a:lnTo>
                  <a:pt x="1859969" y="979722"/>
                </a:lnTo>
                <a:lnTo>
                  <a:pt x="1919296" y="978269"/>
                </a:lnTo>
                <a:lnTo>
                  <a:pt x="1981200" y="977773"/>
                </a:lnTo>
                <a:lnTo>
                  <a:pt x="1981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961" y="2667761"/>
            <a:ext cx="1981200" cy="1203960"/>
          </a:xfrm>
          <a:custGeom>
            <a:avLst/>
            <a:gdLst/>
            <a:ahLst/>
            <a:cxnLst/>
            <a:rect l="l" t="t" r="r" b="b"/>
            <a:pathLst>
              <a:path w="1981200" h="1203960">
                <a:moveTo>
                  <a:pt x="0" y="0"/>
                </a:moveTo>
                <a:lnTo>
                  <a:pt x="1981200" y="0"/>
                </a:lnTo>
                <a:lnTo>
                  <a:pt x="1981200" y="977773"/>
                </a:lnTo>
                <a:lnTo>
                  <a:pt x="1919296" y="978269"/>
                </a:lnTo>
                <a:lnTo>
                  <a:pt x="1859969" y="979722"/>
                </a:lnTo>
                <a:lnTo>
                  <a:pt x="1803103" y="982077"/>
                </a:lnTo>
                <a:lnTo>
                  <a:pt x="1748584" y="985277"/>
                </a:lnTo>
                <a:lnTo>
                  <a:pt x="1696298" y="989267"/>
                </a:lnTo>
                <a:lnTo>
                  <a:pt x="1646130" y="993994"/>
                </a:lnTo>
                <a:lnTo>
                  <a:pt x="1597966" y="999400"/>
                </a:lnTo>
                <a:lnTo>
                  <a:pt x="1551691" y="1005430"/>
                </a:lnTo>
                <a:lnTo>
                  <a:pt x="1507191" y="1012031"/>
                </a:lnTo>
                <a:lnTo>
                  <a:pt x="1464351" y="1019145"/>
                </a:lnTo>
                <a:lnTo>
                  <a:pt x="1423056" y="1026718"/>
                </a:lnTo>
                <a:lnTo>
                  <a:pt x="1383193" y="1034695"/>
                </a:lnTo>
                <a:lnTo>
                  <a:pt x="1344646" y="1043020"/>
                </a:lnTo>
                <a:lnTo>
                  <a:pt x="1307302" y="1051639"/>
                </a:lnTo>
                <a:lnTo>
                  <a:pt x="1235762" y="1069533"/>
                </a:lnTo>
                <a:lnTo>
                  <a:pt x="1167656" y="1087936"/>
                </a:lnTo>
                <a:lnTo>
                  <a:pt x="1102070" y="1106405"/>
                </a:lnTo>
                <a:lnTo>
                  <a:pt x="1069935" y="1115526"/>
                </a:lnTo>
                <a:lnTo>
                  <a:pt x="1038086" y="1124498"/>
                </a:lnTo>
                <a:lnTo>
                  <a:pt x="974790" y="1141772"/>
                </a:lnTo>
                <a:lnTo>
                  <a:pt x="911264" y="1157786"/>
                </a:lnTo>
                <a:lnTo>
                  <a:pt x="846594" y="1172097"/>
                </a:lnTo>
                <a:lnTo>
                  <a:pt x="779862" y="1184263"/>
                </a:lnTo>
                <a:lnTo>
                  <a:pt x="710154" y="1193841"/>
                </a:lnTo>
                <a:lnTo>
                  <a:pt x="636553" y="1200389"/>
                </a:lnTo>
                <a:lnTo>
                  <a:pt x="598006" y="1202389"/>
                </a:lnTo>
                <a:lnTo>
                  <a:pt x="558143" y="1203466"/>
                </a:lnTo>
                <a:lnTo>
                  <a:pt x="516848" y="1203563"/>
                </a:lnTo>
                <a:lnTo>
                  <a:pt x="474008" y="1202627"/>
                </a:lnTo>
                <a:lnTo>
                  <a:pt x="429508" y="1200602"/>
                </a:lnTo>
                <a:lnTo>
                  <a:pt x="383233" y="1197432"/>
                </a:lnTo>
                <a:lnTo>
                  <a:pt x="335069" y="1193063"/>
                </a:lnTo>
                <a:lnTo>
                  <a:pt x="284901" y="1187438"/>
                </a:lnTo>
                <a:lnTo>
                  <a:pt x="232615" y="1180503"/>
                </a:lnTo>
                <a:lnTo>
                  <a:pt x="178096" y="1172203"/>
                </a:lnTo>
                <a:lnTo>
                  <a:pt x="121230" y="1162481"/>
                </a:lnTo>
                <a:lnTo>
                  <a:pt x="61903" y="1151284"/>
                </a:lnTo>
                <a:lnTo>
                  <a:pt x="0" y="113855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2561" y="2362961"/>
            <a:ext cx="1905000" cy="1278890"/>
          </a:xfrm>
          <a:custGeom>
            <a:avLst/>
            <a:gdLst/>
            <a:ahLst/>
            <a:cxnLst/>
            <a:rect l="l" t="t" r="r" b="b"/>
            <a:pathLst>
              <a:path w="1905000" h="1278889">
                <a:moveTo>
                  <a:pt x="1905000" y="0"/>
                </a:moveTo>
                <a:lnTo>
                  <a:pt x="0" y="0"/>
                </a:lnTo>
                <a:lnTo>
                  <a:pt x="0" y="1209802"/>
                </a:lnTo>
                <a:lnTo>
                  <a:pt x="60788" y="1223592"/>
                </a:lnTo>
                <a:lnTo>
                  <a:pt x="118994" y="1235686"/>
                </a:lnTo>
                <a:lnTo>
                  <a:pt x="174733" y="1246146"/>
                </a:lnTo>
                <a:lnTo>
                  <a:pt x="228124" y="1255034"/>
                </a:lnTo>
                <a:lnTo>
                  <a:pt x="279283" y="1262414"/>
                </a:lnTo>
                <a:lnTo>
                  <a:pt x="328329" y="1268347"/>
                </a:lnTo>
                <a:lnTo>
                  <a:pt x="375379" y="1272896"/>
                </a:lnTo>
                <a:lnTo>
                  <a:pt x="420549" y="1276124"/>
                </a:lnTo>
                <a:lnTo>
                  <a:pt x="463959" y="1278094"/>
                </a:lnTo>
                <a:lnTo>
                  <a:pt x="505724" y="1278869"/>
                </a:lnTo>
                <a:lnTo>
                  <a:pt x="545963" y="1278510"/>
                </a:lnTo>
                <a:lnTo>
                  <a:pt x="584792" y="1277081"/>
                </a:lnTo>
                <a:lnTo>
                  <a:pt x="658694" y="1271261"/>
                </a:lnTo>
                <a:lnTo>
                  <a:pt x="728368" y="1261912"/>
                </a:lnTo>
                <a:lnTo>
                  <a:pt x="794754" y="1249534"/>
                </a:lnTo>
                <a:lnTo>
                  <a:pt x="858792" y="1234628"/>
                </a:lnTo>
                <a:lnTo>
                  <a:pt x="921420" y="1217696"/>
                </a:lnTo>
                <a:lnTo>
                  <a:pt x="1143086" y="1149710"/>
                </a:lnTo>
                <a:lnTo>
                  <a:pt x="1176631" y="1139725"/>
                </a:lnTo>
                <a:lnTo>
                  <a:pt x="1246305" y="1120177"/>
                </a:lnTo>
                <a:lnTo>
                  <a:pt x="1320207" y="1101610"/>
                </a:lnTo>
                <a:lnTo>
                  <a:pt x="1359036" y="1092851"/>
                </a:lnTo>
                <a:lnTo>
                  <a:pt x="1399275" y="1084524"/>
                </a:lnTo>
                <a:lnTo>
                  <a:pt x="1441040" y="1076694"/>
                </a:lnTo>
                <a:lnTo>
                  <a:pt x="1484450" y="1069422"/>
                </a:lnTo>
                <a:lnTo>
                  <a:pt x="1529620" y="1062770"/>
                </a:lnTo>
                <a:lnTo>
                  <a:pt x="1576670" y="1056802"/>
                </a:lnTo>
                <a:lnTo>
                  <a:pt x="1625716" y="1051581"/>
                </a:lnTo>
                <a:lnTo>
                  <a:pt x="1676875" y="1047168"/>
                </a:lnTo>
                <a:lnTo>
                  <a:pt x="1730266" y="1043627"/>
                </a:lnTo>
                <a:lnTo>
                  <a:pt x="1786005" y="1041020"/>
                </a:lnTo>
                <a:lnTo>
                  <a:pt x="1844211" y="1039410"/>
                </a:lnTo>
                <a:lnTo>
                  <a:pt x="1905000" y="1038860"/>
                </a:lnTo>
                <a:lnTo>
                  <a:pt x="1905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2561" y="2362961"/>
            <a:ext cx="1905000" cy="1278890"/>
          </a:xfrm>
          <a:custGeom>
            <a:avLst/>
            <a:gdLst/>
            <a:ahLst/>
            <a:cxnLst/>
            <a:rect l="l" t="t" r="r" b="b"/>
            <a:pathLst>
              <a:path w="1905000" h="1278889">
                <a:moveTo>
                  <a:pt x="0" y="0"/>
                </a:moveTo>
                <a:lnTo>
                  <a:pt x="1905000" y="0"/>
                </a:lnTo>
                <a:lnTo>
                  <a:pt x="1905000" y="1038860"/>
                </a:lnTo>
                <a:lnTo>
                  <a:pt x="1844211" y="1039410"/>
                </a:lnTo>
                <a:lnTo>
                  <a:pt x="1786005" y="1041020"/>
                </a:lnTo>
                <a:lnTo>
                  <a:pt x="1730266" y="1043627"/>
                </a:lnTo>
                <a:lnTo>
                  <a:pt x="1676875" y="1047168"/>
                </a:lnTo>
                <a:lnTo>
                  <a:pt x="1625716" y="1051581"/>
                </a:lnTo>
                <a:lnTo>
                  <a:pt x="1576670" y="1056802"/>
                </a:lnTo>
                <a:lnTo>
                  <a:pt x="1529620" y="1062770"/>
                </a:lnTo>
                <a:lnTo>
                  <a:pt x="1484450" y="1069422"/>
                </a:lnTo>
                <a:lnTo>
                  <a:pt x="1441040" y="1076694"/>
                </a:lnTo>
                <a:lnTo>
                  <a:pt x="1399275" y="1084524"/>
                </a:lnTo>
                <a:lnTo>
                  <a:pt x="1359036" y="1092851"/>
                </a:lnTo>
                <a:lnTo>
                  <a:pt x="1320207" y="1101610"/>
                </a:lnTo>
                <a:lnTo>
                  <a:pt x="1282669" y="1110740"/>
                </a:lnTo>
                <a:lnTo>
                  <a:pt x="1210998" y="1129860"/>
                </a:lnTo>
                <a:lnTo>
                  <a:pt x="1143086" y="1149710"/>
                </a:lnTo>
                <a:lnTo>
                  <a:pt x="1077991" y="1169788"/>
                </a:lnTo>
                <a:lnTo>
                  <a:pt x="1046207" y="1179757"/>
                </a:lnTo>
                <a:lnTo>
                  <a:pt x="1014776" y="1189594"/>
                </a:lnTo>
                <a:lnTo>
                  <a:pt x="952500" y="1208627"/>
                </a:lnTo>
                <a:lnTo>
                  <a:pt x="890223" y="1226384"/>
                </a:lnTo>
                <a:lnTo>
                  <a:pt x="827008" y="1242366"/>
                </a:lnTo>
                <a:lnTo>
                  <a:pt x="761913" y="1256070"/>
                </a:lnTo>
                <a:lnTo>
                  <a:pt x="694001" y="1266997"/>
                </a:lnTo>
                <a:lnTo>
                  <a:pt x="622330" y="1274644"/>
                </a:lnTo>
                <a:lnTo>
                  <a:pt x="545963" y="1278510"/>
                </a:lnTo>
                <a:lnTo>
                  <a:pt x="505724" y="1278869"/>
                </a:lnTo>
                <a:lnTo>
                  <a:pt x="463959" y="1278094"/>
                </a:lnTo>
                <a:lnTo>
                  <a:pt x="420549" y="1276124"/>
                </a:lnTo>
                <a:lnTo>
                  <a:pt x="375379" y="1272896"/>
                </a:lnTo>
                <a:lnTo>
                  <a:pt x="328329" y="1268347"/>
                </a:lnTo>
                <a:lnTo>
                  <a:pt x="279283" y="1262414"/>
                </a:lnTo>
                <a:lnTo>
                  <a:pt x="228124" y="1255034"/>
                </a:lnTo>
                <a:lnTo>
                  <a:pt x="174733" y="1246146"/>
                </a:lnTo>
                <a:lnTo>
                  <a:pt x="118994" y="1235686"/>
                </a:lnTo>
                <a:lnTo>
                  <a:pt x="60788" y="1223592"/>
                </a:lnTo>
                <a:lnTo>
                  <a:pt x="0" y="120980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60309" y="2716733"/>
            <a:ext cx="348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4600" y="16002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2860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31750" y="2209800"/>
                </a:moveTo>
                <a:lnTo>
                  <a:pt x="0" y="2209800"/>
                </a:lnTo>
                <a:lnTo>
                  <a:pt x="38100" y="2286000"/>
                </a:lnTo>
                <a:lnTo>
                  <a:pt x="69850" y="2222500"/>
                </a:lnTo>
                <a:lnTo>
                  <a:pt x="31750" y="2222500"/>
                </a:lnTo>
                <a:lnTo>
                  <a:pt x="31750" y="2209800"/>
                </a:lnTo>
                <a:close/>
              </a:path>
              <a:path w="76200" h="2286000">
                <a:moveTo>
                  <a:pt x="44450" y="0"/>
                </a:moveTo>
                <a:lnTo>
                  <a:pt x="31750" y="0"/>
                </a:lnTo>
                <a:lnTo>
                  <a:pt x="31750" y="2222500"/>
                </a:lnTo>
                <a:lnTo>
                  <a:pt x="44450" y="2222500"/>
                </a:lnTo>
                <a:lnTo>
                  <a:pt x="44450" y="0"/>
                </a:lnTo>
                <a:close/>
              </a:path>
              <a:path w="76200" h="2286000">
                <a:moveTo>
                  <a:pt x="76200" y="2209800"/>
                </a:moveTo>
                <a:lnTo>
                  <a:pt x="44450" y="2209800"/>
                </a:lnTo>
                <a:lnTo>
                  <a:pt x="44450" y="2222500"/>
                </a:lnTo>
                <a:lnTo>
                  <a:pt x="69850" y="2222500"/>
                </a:lnTo>
                <a:lnTo>
                  <a:pt x="76200" y="22098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4914900"/>
            <a:ext cx="1562100" cy="76200"/>
          </a:xfrm>
          <a:custGeom>
            <a:avLst/>
            <a:gdLst/>
            <a:ahLst/>
            <a:cxnLst/>
            <a:rect l="l" t="t" r="r" b="b"/>
            <a:pathLst>
              <a:path w="1562100" h="76200">
                <a:moveTo>
                  <a:pt x="1485900" y="0"/>
                </a:moveTo>
                <a:lnTo>
                  <a:pt x="1485900" y="76200"/>
                </a:lnTo>
                <a:lnTo>
                  <a:pt x="1549400" y="44450"/>
                </a:lnTo>
                <a:lnTo>
                  <a:pt x="1498600" y="44450"/>
                </a:lnTo>
                <a:lnTo>
                  <a:pt x="1498600" y="31750"/>
                </a:lnTo>
                <a:lnTo>
                  <a:pt x="1549400" y="31750"/>
                </a:lnTo>
                <a:lnTo>
                  <a:pt x="1485900" y="0"/>
                </a:lnTo>
                <a:close/>
              </a:path>
              <a:path w="1562100" h="76200">
                <a:moveTo>
                  <a:pt x="14859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85900" y="44450"/>
                </a:lnTo>
                <a:lnTo>
                  <a:pt x="1485900" y="31750"/>
                </a:lnTo>
                <a:close/>
              </a:path>
              <a:path w="1562100" h="76200">
                <a:moveTo>
                  <a:pt x="1549400" y="31750"/>
                </a:moveTo>
                <a:lnTo>
                  <a:pt x="1498600" y="31750"/>
                </a:lnTo>
                <a:lnTo>
                  <a:pt x="1498600" y="44450"/>
                </a:lnTo>
                <a:lnTo>
                  <a:pt x="1549400" y="44450"/>
                </a:lnTo>
                <a:lnTo>
                  <a:pt x="1562100" y="38100"/>
                </a:lnTo>
                <a:lnTo>
                  <a:pt x="1549400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24500" y="2133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4450" y="63500"/>
                </a:moveTo>
                <a:lnTo>
                  <a:pt x="31750" y="63500"/>
                </a:lnTo>
                <a:lnTo>
                  <a:pt x="31750" y="2286000"/>
                </a:lnTo>
                <a:lnTo>
                  <a:pt x="44450" y="2286000"/>
                </a:lnTo>
                <a:lnTo>
                  <a:pt x="4445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2133600"/>
            <a:ext cx="723900" cy="882650"/>
          </a:xfrm>
          <a:custGeom>
            <a:avLst/>
            <a:gdLst/>
            <a:ahLst/>
            <a:cxnLst/>
            <a:rect l="l" t="t" r="r" b="b"/>
            <a:pathLst>
              <a:path w="723900" h="882650">
                <a:moveTo>
                  <a:pt x="44450" y="63500"/>
                </a:moveTo>
                <a:lnTo>
                  <a:pt x="31750" y="63500"/>
                </a:lnTo>
                <a:lnTo>
                  <a:pt x="31750" y="879855"/>
                </a:lnTo>
                <a:lnTo>
                  <a:pt x="34544" y="882650"/>
                </a:lnTo>
                <a:lnTo>
                  <a:pt x="723900" y="882650"/>
                </a:lnTo>
                <a:lnTo>
                  <a:pt x="723900" y="876300"/>
                </a:lnTo>
                <a:lnTo>
                  <a:pt x="44450" y="876300"/>
                </a:lnTo>
                <a:lnTo>
                  <a:pt x="38100" y="869950"/>
                </a:lnTo>
                <a:lnTo>
                  <a:pt x="44450" y="869950"/>
                </a:lnTo>
                <a:lnTo>
                  <a:pt x="44450" y="63500"/>
                </a:lnTo>
                <a:close/>
              </a:path>
              <a:path w="723900" h="882650">
                <a:moveTo>
                  <a:pt x="44450" y="869950"/>
                </a:moveTo>
                <a:lnTo>
                  <a:pt x="38100" y="869950"/>
                </a:lnTo>
                <a:lnTo>
                  <a:pt x="44450" y="876300"/>
                </a:lnTo>
                <a:lnTo>
                  <a:pt x="44450" y="869950"/>
                </a:lnTo>
                <a:close/>
              </a:path>
              <a:path w="723900" h="882650">
                <a:moveTo>
                  <a:pt x="723900" y="869950"/>
                </a:moveTo>
                <a:lnTo>
                  <a:pt x="44450" y="869950"/>
                </a:lnTo>
                <a:lnTo>
                  <a:pt x="44450" y="876300"/>
                </a:lnTo>
                <a:lnTo>
                  <a:pt x="723900" y="876300"/>
                </a:lnTo>
                <a:lnTo>
                  <a:pt x="723900" y="869950"/>
                </a:lnTo>
                <a:close/>
              </a:path>
              <a:path w="723900" h="8826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23900" h="8826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86966" y="3113035"/>
            <a:ext cx="254000" cy="633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4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268976" y="3048523"/>
            <a:ext cx="254000" cy="831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5994" y="4591050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6122" y="5879084"/>
            <a:ext cx="486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Blackboard-System Control</a:t>
            </a:r>
            <a:r>
              <a:rPr sz="2800" b="1" spc="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Cycle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58" y="461899"/>
            <a:ext cx="7008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6. </a:t>
            </a:r>
            <a:r>
              <a:rPr sz="4400" spc="-50" dirty="0">
                <a:solidFill>
                  <a:srgbClr val="FF0000"/>
                </a:solidFill>
              </a:rPr>
              <a:t>Truth </a:t>
            </a:r>
            <a:r>
              <a:rPr sz="4400" spc="-15" dirty="0">
                <a:solidFill>
                  <a:srgbClr val="FF0000"/>
                </a:solidFill>
              </a:rPr>
              <a:t>Maintenance</a:t>
            </a:r>
            <a:r>
              <a:rPr sz="4400" spc="-30" dirty="0">
                <a:solidFill>
                  <a:srgbClr val="FF0000"/>
                </a:solidFill>
              </a:rPr>
              <a:t> 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288388"/>
            <a:ext cx="8529955" cy="5102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Also known as </a:t>
            </a:r>
            <a:r>
              <a:rPr sz="3000" spc="-10" dirty="0">
                <a:latin typeface="Calibri"/>
                <a:cs typeface="Calibri"/>
              </a:rPr>
              <a:t>Reason </a:t>
            </a:r>
            <a:r>
              <a:rPr sz="3000" spc="-5" dirty="0">
                <a:latin typeface="Calibri"/>
                <a:cs typeface="Calibri"/>
              </a:rPr>
              <a:t>Maintenance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TMS </a:t>
            </a:r>
            <a:r>
              <a:rPr sz="3000" spc="-10" dirty="0">
                <a:latin typeface="Calibri"/>
                <a:cs typeface="Calibri"/>
              </a:rPr>
              <a:t>maintains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belief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general problem </a:t>
            </a:r>
            <a:r>
              <a:rPr sz="3000" spc="-5" dirty="0">
                <a:latin typeface="Calibri"/>
                <a:cs typeface="Calibri"/>
              </a:rPr>
              <a:t>solving  </a:t>
            </a:r>
            <a:r>
              <a:rPr sz="3000" spc="-25" dirty="0">
                <a:latin typeface="Calibri"/>
                <a:cs typeface="Calibri"/>
              </a:rPr>
              <a:t>systems</a:t>
            </a:r>
            <a:endParaRPr sz="3000">
              <a:latin typeface="Calibri"/>
              <a:cs typeface="Calibri"/>
            </a:endParaRPr>
          </a:p>
          <a:p>
            <a:pPr marL="355600" marR="111442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Inference </a:t>
            </a:r>
            <a:r>
              <a:rPr sz="3000" spc="-5" dirty="0">
                <a:latin typeface="Calibri"/>
                <a:cs typeface="Calibri"/>
              </a:rPr>
              <a:t>engine </a:t>
            </a:r>
            <a:r>
              <a:rPr sz="3000" spc="-15" dirty="0">
                <a:latin typeface="Calibri"/>
                <a:cs typeface="Calibri"/>
              </a:rPr>
              <a:t>explores </a:t>
            </a:r>
            <a:r>
              <a:rPr sz="3000" spc="-10" dirty="0">
                <a:latin typeface="Calibri"/>
                <a:cs typeface="Calibri"/>
              </a:rPr>
              <a:t>alternatives, </a:t>
            </a:r>
            <a:r>
              <a:rPr sz="3000" spc="-20" dirty="0">
                <a:latin typeface="Calibri"/>
                <a:cs typeface="Calibri"/>
              </a:rPr>
              <a:t>makes  </a:t>
            </a:r>
            <a:r>
              <a:rPr sz="3000" dirty="0">
                <a:latin typeface="Calibri"/>
                <a:cs typeface="Calibri"/>
              </a:rPr>
              <a:t>choices, and </a:t>
            </a:r>
            <a:r>
              <a:rPr sz="3000" spc="-15" dirty="0">
                <a:latin typeface="Calibri"/>
                <a:cs typeface="Calibri"/>
              </a:rPr>
              <a:t>examines </a:t>
            </a:r>
            <a:r>
              <a:rPr sz="3000" dirty="0">
                <a:latin typeface="Calibri"/>
                <a:cs typeface="Calibri"/>
              </a:rPr>
              <a:t>their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consequences</a:t>
            </a:r>
            <a:endParaRPr sz="3000">
              <a:latin typeface="Calibri"/>
              <a:cs typeface="Calibri"/>
            </a:endParaRPr>
          </a:p>
          <a:p>
            <a:pPr marL="355600" marR="27432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If a </a:t>
            </a:r>
            <a:r>
              <a:rPr sz="3000" spc="-10" dirty="0">
                <a:latin typeface="Calibri"/>
                <a:cs typeface="Calibri"/>
              </a:rPr>
              <a:t>contradiction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noticed during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process,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TMS </a:t>
            </a:r>
            <a:r>
              <a:rPr sz="3000" spc="-10" dirty="0">
                <a:latin typeface="Calibri"/>
                <a:cs typeface="Calibri"/>
              </a:rPr>
              <a:t>eliminates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by revising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KB</a:t>
            </a:r>
            <a:endParaRPr sz="3000">
              <a:latin typeface="Calibri"/>
              <a:cs typeface="Calibri"/>
            </a:endParaRPr>
          </a:p>
          <a:p>
            <a:pPr marL="355600" marR="1188720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TMSs </a:t>
            </a:r>
            <a:r>
              <a:rPr sz="3000" spc="-10" dirty="0">
                <a:latin typeface="Calibri"/>
                <a:cs typeface="Calibri"/>
              </a:rPr>
              <a:t>work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20" dirty="0">
                <a:latin typeface="Calibri"/>
                <a:cs typeface="Calibri"/>
              </a:rPr>
              <a:t>inference </a:t>
            </a:r>
            <a:r>
              <a:rPr sz="3000" spc="-5" dirty="0">
                <a:latin typeface="Calibri"/>
                <a:cs typeface="Calibri"/>
              </a:rPr>
              <a:t>engines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solving  </a:t>
            </a:r>
            <a:r>
              <a:rPr sz="3000" spc="-15" dirty="0">
                <a:latin typeface="Calibri"/>
                <a:cs typeface="Calibri"/>
              </a:rPr>
              <a:t>problems </a:t>
            </a:r>
            <a:r>
              <a:rPr sz="3000" dirty="0">
                <a:latin typeface="Calibri"/>
                <a:cs typeface="Calibri"/>
              </a:rPr>
              <a:t>within </a:t>
            </a:r>
            <a:r>
              <a:rPr sz="3000" spc="-15" dirty="0">
                <a:latin typeface="Calibri"/>
                <a:cs typeface="Calibri"/>
              </a:rPr>
              <a:t>large search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spaces</a:t>
            </a:r>
            <a:endParaRPr sz="3000">
              <a:latin typeface="Calibri"/>
              <a:cs typeface="Calibri"/>
            </a:endParaRPr>
          </a:p>
          <a:p>
            <a:pPr marL="355600" marR="10922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Inference </a:t>
            </a:r>
            <a:r>
              <a:rPr sz="3000" spc="-5" dirty="0">
                <a:latin typeface="Calibri"/>
                <a:cs typeface="Calibri"/>
              </a:rPr>
              <a:t>engine </a:t>
            </a:r>
            <a:r>
              <a:rPr sz="3000" dirty="0">
                <a:latin typeface="Calibri"/>
                <a:cs typeface="Calibri"/>
              </a:rPr>
              <a:t>&amp; </a:t>
            </a:r>
            <a:r>
              <a:rPr sz="3000" spc="-5" dirty="0">
                <a:latin typeface="Calibri"/>
                <a:cs typeface="Calibri"/>
              </a:rPr>
              <a:t>TMS </a:t>
            </a:r>
            <a:r>
              <a:rPr sz="3000" spc="-10" dirty="0">
                <a:latin typeface="Calibri"/>
                <a:cs typeface="Calibri"/>
              </a:rPr>
              <a:t>together can solve  </a:t>
            </a:r>
            <a:r>
              <a:rPr sz="3000" spc="-15" dirty="0">
                <a:latin typeface="Calibri"/>
                <a:cs typeface="Calibri"/>
              </a:rPr>
              <a:t>problems </a:t>
            </a:r>
            <a:r>
              <a:rPr sz="3000" dirty="0">
                <a:latin typeface="Calibri"/>
                <a:cs typeface="Calibri"/>
              </a:rPr>
              <a:t>in which </a:t>
            </a:r>
            <a:r>
              <a:rPr sz="3000" spc="-5" dirty="0">
                <a:latin typeface="Calibri"/>
                <a:cs typeface="Calibri"/>
              </a:rPr>
              <a:t>algorithmic solutions do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exist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166" y="461899"/>
            <a:ext cx="765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6.1. </a:t>
            </a:r>
            <a:r>
              <a:rPr sz="4400" spc="-10" dirty="0"/>
              <a:t>Monotonic </a:t>
            </a:r>
            <a:r>
              <a:rPr sz="4400" spc="-35" dirty="0"/>
              <a:t>System </a:t>
            </a:r>
            <a:r>
              <a:rPr sz="4400" dirty="0"/>
              <a:t>and</a:t>
            </a:r>
            <a:r>
              <a:rPr sz="4400" spc="-25" dirty="0"/>
              <a:t> </a:t>
            </a:r>
            <a:r>
              <a:rPr sz="4400" spc="-5" dirty="0"/>
              <a:t>Logic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4850" y="1531061"/>
            <a:ext cx="8125459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462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Axioms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 allowed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change, </a:t>
            </a:r>
            <a:r>
              <a:rPr sz="3200" spc="-5" dirty="0">
                <a:latin typeface="Calibri"/>
                <a:cs typeface="Calibri"/>
              </a:rPr>
              <a:t>once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fact 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confirmed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355600" marR="438784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20" dirty="0">
                <a:latin typeface="Calibri"/>
                <a:cs typeface="Calibri"/>
              </a:rPr>
              <a:t>always </a:t>
            </a:r>
            <a:r>
              <a:rPr sz="3200" spc="-10" dirty="0">
                <a:latin typeface="Calibri"/>
                <a:cs typeface="Calibri"/>
              </a:rPr>
              <a:t>remain </a:t>
            </a:r>
            <a:r>
              <a:rPr sz="3200" dirty="0">
                <a:latin typeface="Calibri"/>
                <a:cs typeface="Calibri"/>
              </a:rPr>
              <a:t>true and </a:t>
            </a:r>
            <a:r>
              <a:rPr sz="3200" spc="-10" dirty="0">
                <a:latin typeface="Calibri"/>
                <a:cs typeface="Calibri"/>
              </a:rPr>
              <a:t>can never </a:t>
            </a:r>
            <a:r>
              <a:rPr sz="3200" spc="-5" dirty="0">
                <a:latin typeface="Calibri"/>
                <a:cs typeface="Calibri"/>
              </a:rPr>
              <a:t>be  modified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axioms used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either basic or </a:t>
            </a:r>
            <a:r>
              <a:rPr sz="3200" spc="-10" dirty="0">
                <a:latin typeface="Calibri"/>
                <a:cs typeface="Calibri"/>
              </a:rPr>
              <a:t>derived 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facts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also known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355600" marR="33274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Making assumptions, 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35" dirty="0">
                <a:latin typeface="Calibri"/>
                <a:cs typeface="Calibri"/>
              </a:rPr>
              <a:t>probably, </a:t>
            </a:r>
            <a:r>
              <a:rPr sz="3200" spc="-50" dirty="0">
                <a:latin typeface="Calibri"/>
                <a:cs typeface="Calibri"/>
              </a:rPr>
              <a:t>likely,  </a:t>
            </a:r>
            <a:r>
              <a:rPr sz="3200" spc="-15" dirty="0">
                <a:latin typeface="Calibri"/>
                <a:cs typeface="Calibri"/>
              </a:rPr>
              <a:t>etc. are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3398"/>
            <a:ext cx="8428355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Def: </a:t>
            </a:r>
            <a:r>
              <a:rPr sz="2700" dirty="0">
                <a:latin typeface="Calibri"/>
                <a:cs typeface="Calibri"/>
              </a:rPr>
              <a:t>if a </a:t>
            </a:r>
            <a:r>
              <a:rPr sz="2700" spc="-15" dirty="0">
                <a:latin typeface="Calibri"/>
                <a:cs typeface="Calibri"/>
              </a:rPr>
              <a:t>formula </a:t>
            </a:r>
            <a:r>
              <a:rPr sz="2700" dirty="0">
                <a:latin typeface="Calibri"/>
                <a:cs typeface="Calibri"/>
              </a:rPr>
              <a:t>is a </a:t>
            </a:r>
            <a:r>
              <a:rPr sz="2700" spc="-10" dirty="0">
                <a:latin typeface="Calibri"/>
                <a:cs typeface="Calibri"/>
              </a:rPr>
              <a:t>theorem,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formal </a:t>
            </a:r>
            <a:r>
              <a:rPr sz="2700" spc="-30" dirty="0">
                <a:latin typeface="Calibri"/>
                <a:cs typeface="Calibri"/>
              </a:rPr>
              <a:t>theory, </a:t>
            </a:r>
            <a:r>
              <a:rPr sz="2700" dirty="0">
                <a:latin typeface="Calibri"/>
                <a:cs typeface="Calibri"/>
              </a:rPr>
              <a:t>then  the </a:t>
            </a:r>
            <a:r>
              <a:rPr sz="2700" spc="-15" dirty="0">
                <a:latin typeface="Calibri"/>
                <a:cs typeface="Calibri"/>
              </a:rPr>
              <a:t>formula </a:t>
            </a:r>
            <a:r>
              <a:rPr sz="2700" spc="-10" dirty="0">
                <a:latin typeface="Calibri"/>
                <a:cs typeface="Calibri"/>
              </a:rPr>
              <a:t>remains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theorem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20" dirty="0">
                <a:latin typeface="Calibri"/>
                <a:cs typeface="Calibri"/>
              </a:rPr>
              <a:t>any </a:t>
            </a:r>
            <a:r>
              <a:rPr sz="2700" spc="-10" dirty="0">
                <a:latin typeface="Calibri"/>
                <a:cs typeface="Calibri"/>
              </a:rPr>
              <a:t>augmented </a:t>
            </a:r>
            <a:r>
              <a:rPr sz="2700" dirty="0">
                <a:latin typeface="Calibri"/>
                <a:cs typeface="Calibri"/>
              </a:rPr>
              <a:t>theory  </a:t>
            </a:r>
            <a:r>
              <a:rPr sz="2700" spc="-10" dirty="0">
                <a:latin typeface="Calibri"/>
                <a:cs typeface="Calibri"/>
              </a:rPr>
              <a:t>obtained by </a:t>
            </a:r>
            <a:r>
              <a:rPr sz="2700" dirty="0">
                <a:latin typeface="Calibri"/>
                <a:cs typeface="Calibri"/>
              </a:rPr>
              <a:t>adding </a:t>
            </a:r>
            <a:r>
              <a:rPr sz="2700" spc="-10" dirty="0">
                <a:latin typeface="Calibri"/>
                <a:cs typeface="Calibri"/>
              </a:rPr>
              <a:t>axioms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theory</a:t>
            </a:r>
            <a:endParaRPr sz="2700">
              <a:latin typeface="Calibri"/>
              <a:cs typeface="Calibri"/>
            </a:endParaRPr>
          </a:p>
          <a:p>
            <a:pPr marL="756285" marR="191135" indent="-287020">
              <a:lnSpc>
                <a:spcPct val="140000"/>
              </a:lnSpc>
              <a:spcBef>
                <a:spcPts val="63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E.g. 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dirty="0">
                <a:latin typeface="Calibri"/>
                <a:cs typeface="Calibri"/>
              </a:rPr>
              <a:t>P is a </a:t>
            </a:r>
            <a:r>
              <a:rPr sz="2400" spc="-10" dirty="0">
                <a:latin typeface="Calibri"/>
                <a:cs typeface="Calibri"/>
              </a:rPr>
              <a:t>theorem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 and if T is </a:t>
            </a:r>
            <a:r>
              <a:rPr sz="2400" spc="-10" dirty="0">
                <a:latin typeface="Calibri"/>
                <a:cs typeface="Calibri"/>
              </a:rPr>
              <a:t>augmented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T1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spc="-10" dirty="0">
                <a:latin typeface="Calibri"/>
                <a:cs typeface="Calibri"/>
              </a:rPr>
              <a:t>axioms, </a:t>
            </a:r>
            <a:r>
              <a:rPr sz="2400" dirty="0">
                <a:latin typeface="Calibri"/>
                <a:cs typeface="Calibri"/>
              </a:rPr>
              <a:t>then P </a:t>
            </a:r>
            <a:r>
              <a:rPr sz="2400" spc="-5" dirty="0">
                <a:latin typeface="Calibri"/>
                <a:cs typeface="Calibri"/>
              </a:rPr>
              <a:t>remains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theorem 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T1</a:t>
            </a:r>
            <a:endParaRPr sz="2400">
              <a:latin typeface="Calibri"/>
              <a:cs typeface="Calibri"/>
            </a:endParaRPr>
          </a:p>
          <a:p>
            <a:pPr marL="355600" marR="273050" indent="-343535">
              <a:lnSpc>
                <a:spcPct val="14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If an </a:t>
            </a:r>
            <a:r>
              <a:rPr sz="2700" spc="-10" dirty="0">
                <a:latin typeface="Calibri"/>
                <a:cs typeface="Calibri"/>
              </a:rPr>
              <a:t>axiom </a:t>
            </a:r>
            <a:r>
              <a:rPr sz="2700" dirty="0">
                <a:latin typeface="Calibri"/>
                <a:cs typeface="Calibri"/>
              </a:rPr>
              <a:t>A is added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a theory T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build </a:t>
            </a:r>
            <a:r>
              <a:rPr sz="2700" dirty="0">
                <a:latin typeface="Calibri"/>
                <a:cs typeface="Calibri"/>
              </a:rPr>
              <a:t>a theory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T1,  </a:t>
            </a:r>
            <a:r>
              <a:rPr sz="2700" dirty="0">
                <a:latin typeface="Calibri"/>
                <a:cs typeface="Calibri"/>
              </a:rPr>
              <a:t>then all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theorems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also </a:t>
            </a:r>
            <a:r>
              <a:rPr sz="2700" spc="-10" dirty="0">
                <a:latin typeface="Calibri"/>
                <a:cs typeface="Calibri"/>
              </a:rPr>
              <a:t>theorems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T1</a:t>
            </a:r>
            <a:endParaRPr sz="2700">
              <a:latin typeface="Calibri"/>
              <a:cs typeface="Calibri"/>
            </a:endParaRPr>
          </a:p>
          <a:p>
            <a:pPr marL="355600" marR="234950" indent="-343535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monotonic reasoning,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world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axioms </a:t>
            </a:r>
            <a:r>
              <a:rPr sz="2700" spc="-5" dirty="0">
                <a:latin typeface="Calibri"/>
                <a:cs typeface="Calibri"/>
              </a:rPr>
              <a:t>continually  increases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20" dirty="0">
                <a:latin typeface="Calibri"/>
                <a:cs typeface="Calibri"/>
              </a:rPr>
              <a:t>size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25" dirty="0">
                <a:latin typeface="Calibri"/>
                <a:cs typeface="Calibri"/>
              </a:rPr>
              <a:t>keeps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expanding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95165" y="6465214"/>
            <a:ext cx="11531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6.2. </a:t>
            </a:r>
            <a:r>
              <a:rPr spc="-10" dirty="0"/>
              <a:t>Non-Monotonic </a:t>
            </a:r>
            <a:r>
              <a:rPr spc="-35" dirty="0"/>
              <a:t>System </a:t>
            </a:r>
            <a:r>
              <a:rPr spc="-5" dirty="0"/>
              <a:t>and</a:t>
            </a:r>
            <a:r>
              <a:rPr spc="10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2132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14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Calibri"/>
                <a:cs typeface="Calibri"/>
              </a:rPr>
              <a:t>Truths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present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can be  </a:t>
            </a:r>
            <a:r>
              <a:rPr sz="3200" spc="-20" dirty="0">
                <a:latin typeface="Calibri"/>
                <a:cs typeface="Calibri"/>
              </a:rPr>
              <a:t>retracted </a:t>
            </a:r>
            <a:r>
              <a:rPr sz="3200" spc="-5" dirty="0">
                <a:latin typeface="Calibri"/>
                <a:cs typeface="Calibri"/>
              </a:rPr>
              <a:t>whenever </a:t>
            </a:r>
            <a:r>
              <a:rPr sz="3200" spc="-10" dirty="0">
                <a:latin typeface="Calibri"/>
                <a:cs typeface="Calibri"/>
              </a:rPr>
              <a:t>contradiction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arise</a:t>
            </a:r>
            <a:endParaRPr sz="3200">
              <a:latin typeface="Calibri"/>
              <a:cs typeface="Calibri"/>
            </a:endParaRPr>
          </a:p>
          <a:p>
            <a:pPr marL="355600" marR="7747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Hence, 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axioms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increase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well 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decrease</a:t>
            </a:r>
            <a:endParaRPr sz="3200">
              <a:latin typeface="Calibri"/>
              <a:cs typeface="Calibri"/>
            </a:endParaRPr>
          </a:p>
          <a:p>
            <a:pPr marL="355600" marR="22923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is continually </a:t>
            </a:r>
            <a:r>
              <a:rPr sz="3200" spc="-15" dirty="0">
                <a:latin typeface="Calibri"/>
                <a:cs typeface="Calibri"/>
              </a:rPr>
              <a:t>updated </a:t>
            </a:r>
            <a:r>
              <a:rPr sz="3200" spc="-5" dirty="0">
                <a:latin typeface="Calibri"/>
                <a:cs typeface="Calibri"/>
              </a:rPr>
              <a:t>depending 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5" dirty="0">
                <a:latin typeface="Calibri"/>
                <a:cs typeface="Calibri"/>
              </a:rPr>
              <a:t>knowledge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non-monotonic </a:t>
            </a:r>
            <a:r>
              <a:rPr sz="3200" dirty="0">
                <a:latin typeface="Calibri"/>
                <a:cs typeface="Calibri"/>
              </a:rPr>
              <a:t>logic, </a:t>
            </a:r>
            <a:r>
              <a:rPr sz="3200" spc="-20" dirty="0">
                <a:latin typeface="Calibri"/>
                <a:cs typeface="Calibri"/>
              </a:rPr>
              <a:t>formula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theorem 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formal </a:t>
            </a:r>
            <a:r>
              <a:rPr sz="3200" spc="-35" dirty="0">
                <a:latin typeface="Calibri"/>
                <a:cs typeface="Calibri"/>
              </a:rPr>
              <a:t>theory, </a:t>
            </a:r>
            <a:r>
              <a:rPr sz="3200" spc="-5" dirty="0">
                <a:latin typeface="Calibri"/>
                <a:cs typeface="Calibri"/>
              </a:rPr>
              <a:t>need not </a:t>
            </a:r>
            <a:r>
              <a:rPr sz="3200" dirty="0">
                <a:latin typeface="Calibri"/>
                <a:cs typeface="Calibri"/>
              </a:rPr>
              <a:t>be a </a:t>
            </a:r>
            <a:r>
              <a:rPr sz="3200" spc="-5" dirty="0">
                <a:latin typeface="Calibri"/>
                <a:cs typeface="Calibri"/>
              </a:rPr>
              <a:t>theorem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augmented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2165"/>
            <a:ext cx="7939405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943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Common sense reasoning </a:t>
            </a:r>
            <a:r>
              <a:rPr sz="3200" dirty="0">
                <a:latin typeface="Calibri"/>
                <a:cs typeface="Calibri"/>
              </a:rPr>
              <a:t>is 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spc="-5" dirty="0">
                <a:latin typeface="Calibri"/>
                <a:cs typeface="Calibri"/>
              </a:rPr>
              <a:t>of  non-monotonic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reasoning</a:t>
            </a:r>
            <a:endParaRPr sz="3200">
              <a:latin typeface="Calibri"/>
              <a:cs typeface="Calibri"/>
            </a:endParaRPr>
          </a:p>
          <a:p>
            <a:pPr marL="355600" marR="117602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Non-monotonic reasoning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based on  </a:t>
            </a:r>
            <a:r>
              <a:rPr sz="3200" spc="-20" dirty="0">
                <a:latin typeface="Calibri"/>
                <a:cs typeface="Calibri"/>
              </a:rPr>
              <a:t>inferences </a:t>
            </a:r>
            <a:r>
              <a:rPr sz="3200" spc="-5" dirty="0">
                <a:latin typeface="Calibri"/>
                <a:cs typeface="Calibri"/>
              </a:rPr>
              <a:t>made by applying </a:t>
            </a:r>
            <a:r>
              <a:rPr sz="3200" dirty="0">
                <a:latin typeface="Calibri"/>
                <a:cs typeface="Calibri"/>
              </a:rPr>
              <a:t>N-M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Monotonic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non-monotonic reasoning </a:t>
            </a:r>
            <a:r>
              <a:rPr sz="3200" spc="-10" dirty="0">
                <a:latin typeface="Calibri"/>
                <a:cs typeface="Calibri"/>
              </a:rPr>
              <a:t>can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best </a:t>
            </a:r>
            <a:r>
              <a:rPr sz="3200" spc="-10" dirty="0">
                <a:latin typeface="Calibri"/>
                <a:cs typeface="Calibri"/>
              </a:rPr>
              <a:t>implemented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961" y="3582161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961" y="3582161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1561" y="3585209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800"/>
                </a:moveTo>
                <a:lnTo>
                  <a:pt x="1600199" y="685800"/>
                </a:lnTo>
                <a:lnTo>
                  <a:pt x="1600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1561" y="3585209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800"/>
                </a:moveTo>
                <a:lnTo>
                  <a:pt x="1600199" y="685800"/>
                </a:lnTo>
                <a:lnTo>
                  <a:pt x="1600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2661" y="5555741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799"/>
                </a:moveTo>
                <a:lnTo>
                  <a:pt x="1600200" y="685799"/>
                </a:lnTo>
                <a:lnTo>
                  <a:pt x="16002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2661" y="5555741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685799"/>
                </a:moveTo>
                <a:lnTo>
                  <a:pt x="1600200" y="685799"/>
                </a:lnTo>
                <a:lnTo>
                  <a:pt x="16002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32553" y="5734608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9007" y="4235196"/>
            <a:ext cx="1924812" cy="180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1298" y="4258436"/>
            <a:ext cx="1761489" cy="1640839"/>
          </a:xfrm>
          <a:custGeom>
            <a:avLst/>
            <a:gdLst/>
            <a:ahLst/>
            <a:cxnLst/>
            <a:rect l="l" t="t" r="r" b="b"/>
            <a:pathLst>
              <a:path w="1761489" h="1640839">
                <a:moveTo>
                  <a:pt x="1695639" y="1597235"/>
                </a:moveTo>
                <a:lnTo>
                  <a:pt x="1678051" y="1616176"/>
                </a:lnTo>
                <a:lnTo>
                  <a:pt x="1761363" y="1640674"/>
                </a:lnTo>
                <a:lnTo>
                  <a:pt x="1748393" y="1606042"/>
                </a:lnTo>
                <a:lnTo>
                  <a:pt x="1705102" y="1606042"/>
                </a:lnTo>
                <a:lnTo>
                  <a:pt x="1695639" y="1597235"/>
                </a:lnTo>
                <a:close/>
              </a:path>
              <a:path w="1761489" h="1640839">
                <a:moveTo>
                  <a:pt x="1713273" y="1578244"/>
                </a:moveTo>
                <a:lnTo>
                  <a:pt x="1695639" y="1597235"/>
                </a:lnTo>
                <a:lnTo>
                  <a:pt x="1705102" y="1606042"/>
                </a:lnTo>
                <a:lnTo>
                  <a:pt x="1722754" y="1587068"/>
                </a:lnTo>
                <a:lnTo>
                  <a:pt x="1713273" y="1578244"/>
                </a:lnTo>
                <a:close/>
              </a:path>
              <a:path w="1761489" h="1640839">
                <a:moveTo>
                  <a:pt x="1730883" y="1559280"/>
                </a:moveTo>
                <a:lnTo>
                  <a:pt x="1713273" y="1578244"/>
                </a:lnTo>
                <a:lnTo>
                  <a:pt x="1722754" y="1587068"/>
                </a:lnTo>
                <a:lnTo>
                  <a:pt x="1705102" y="1606042"/>
                </a:lnTo>
                <a:lnTo>
                  <a:pt x="1748393" y="1606042"/>
                </a:lnTo>
                <a:lnTo>
                  <a:pt x="1730883" y="1559280"/>
                </a:lnTo>
                <a:close/>
              </a:path>
              <a:path w="1761489" h="1640839">
                <a:moveTo>
                  <a:pt x="17525" y="0"/>
                </a:moveTo>
                <a:lnTo>
                  <a:pt x="0" y="19050"/>
                </a:lnTo>
                <a:lnTo>
                  <a:pt x="1695639" y="1597235"/>
                </a:lnTo>
                <a:lnTo>
                  <a:pt x="1713273" y="1578244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1703" y="4238244"/>
            <a:ext cx="2001011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2861" y="4261358"/>
            <a:ext cx="1837689" cy="1638300"/>
          </a:xfrm>
          <a:custGeom>
            <a:avLst/>
            <a:gdLst/>
            <a:ahLst/>
            <a:cxnLst/>
            <a:rect l="l" t="t" r="r" b="b"/>
            <a:pathLst>
              <a:path w="1837690" h="1638300">
                <a:moveTo>
                  <a:pt x="32258" y="1557007"/>
                </a:moveTo>
                <a:lnTo>
                  <a:pt x="0" y="1637715"/>
                </a:lnTo>
                <a:lnTo>
                  <a:pt x="83947" y="1615071"/>
                </a:lnTo>
                <a:lnTo>
                  <a:pt x="74382" y="1604327"/>
                </a:lnTo>
                <a:lnTo>
                  <a:pt x="57023" y="1604327"/>
                </a:lnTo>
                <a:lnTo>
                  <a:pt x="39750" y="1584985"/>
                </a:lnTo>
                <a:lnTo>
                  <a:pt x="49465" y="1576337"/>
                </a:lnTo>
                <a:lnTo>
                  <a:pt x="32258" y="1557007"/>
                </a:lnTo>
                <a:close/>
              </a:path>
              <a:path w="1837690" h="1638300">
                <a:moveTo>
                  <a:pt x="49465" y="1576337"/>
                </a:moveTo>
                <a:lnTo>
                  <a:pt x="39750" y="1584985"/>
                </a:lnTo>
                <a:lnTo>
                  <a:pt x="57023" y="1604327"/>
                </a:lnTo>
                <a:lnTo>
                  <a:pt x="66707" y="1595705"/>
                </a:lnTo>
                <a:lnTo>
                  <a:pt x="49465" y="1576337"/>
                </a:lnTo>
                <a:close/>
              </a:path>
              <a:path w="1837690" h="1638300">
                <a:moveTo>
                  <a:pt x="66707" y="1595705"/>
                </a:moveTo>
                <a:lnTo>
                  <a:pt x="57023" y="1604327"/>
                </a:lnTo>
                <a:lnTo>
                  <a:pt x="74382" y="1604327"/>
                </a:lnTo>
                <a:lnTo>
                  <a:pt x="66707" y="1595705"/>
                </a:lnTo>
                <a:close/>
              </a:path>
              <a:path w="1837690" h="1638300">
                <a:moveTo>
                  <a:pt x="1820164" y="0"/>
                </a:moveTo>
                <a:lnTo>
                  <a:pt x="49465" y="1576337"/>
                </a:lnTo>
                <a:lnTo>
                  <a:pt x="66707" y="1595705"/>
                </a:lnTo>
                <a:lnTo>
                  <a:pt x="1837436" y="19304"/>
                </a:lnTo>
                <a:lnTo>
                  <a:pt x="1820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9004" y="3823715"/>
            <a:ext cx="3823716" cy="245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0161" y="3886200"/>
            <a:ext cx="3581400" cy="81280"/>
          </a:xfrm>
          <a:custGeom>
            <a:avLst/>
            <a:gdLst/>
            <a:ahLst/>
            <a:cxnLst/>
            <a:rect l="l" t="t" r="r" b="b"/>
            <a:pathLst>
              <a:path w="3581400" h="81279">
                <a:moveTo>
                  <a:pt x="3503676" y="3048"/>
                </a:moveTo>
                <a:lnTo>
                  <a:pt x="3503676" y="80772"/>
                </a:lnTo>
                <a:lnTo>
                  <a:pt x="3555492" y="54863"/>
                </a:lnTo>
                <a:lnTo>
                  <a:pt x="3516629" y="54863"/>
                </a:lnTo>
                <a:lnTo>
                  <a:pt x="3516629" y="28956"/>
                </a:lnTo>
                <a:lnTo>
                  <a:pt x="3555491" y="28956"/>
                </a:lnTo>
                <a:lnTo>
                  <a:pt x="3503676" y="3048"/>
                </a:lnTo>
                <a:close/>
              </a:path>
              <a:path w="3581400" h="81279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69" y="51816"/>
                </a:lnTo>
                <a:lnTo>
                  <a:pt x="64769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3581400" h="81279">
                <a:moveTo>
                  <a:pt x="1777746" y="38862"/>
                </a:moveTo>
                <a:lnTo>
                  <a:pt x="1777746" y="49149"/>
                </a:lnTo>
                <a:lnTo>
                  <a:pt x="1783588" y="54863"/>
                </a:lnTo>
                <a:lnTo>
                  <a:pt x="3503676" y="54863"/>
                </a:lnTo>
                <a:lnTo>
                  <a:pt x="3503676" y="51816"/>
                </a:lnTo>
                <a:lnTo>
                  <a:pt x="1790700" y="51816"/>
                </a:lnTo>
                <a:lnTo>
                  <a:pt x="1777746" y="38862"/>
                </a:lnTo>
                <a:close/>
              </a:path>
              <a:path w="3581400" h="81279">
                <a:moveTo>
                  <a:pt x="3555491" y="28956"/>
                </a:moveTo>
                <a:lnTo>
                  <a:pt x="3516629" y="28956"/>
                </a:lnTo>
                <a:lnTo>
                  <a:pt x="3516629" y="54863"/>
                </a:lnTo>
                <a:lnTo>
                  <a:pt x="3555492" y="54863"/>
                </a:lnTo>
                <a:lnTo>
                  <a:pt x="3581400" y="41910"/>
                </a:lnTo>
                <a:lnTo>
                  <a:pt x="3555491" y="28956"/>
                </a:lnTo>
                <a:close/>
              </a:path>
              <a:path w="3581400" h="81279">
                <a:moveTo>
                  <a:pt x="77724" y="25907"/>
                </a:moveTo>
                <a:lnTo>
                  <a:pt x="64769" y="25907"/>
                </a:lnTo>
                <a:lnTo>
                  <a:pt x="64769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3581400" h="81279">
                <a:moveTo>
                  <a:pt x="1797812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1780472" y="51816"/>
                </a:lnTo>
                <a:lnTo>
                  <a:pt x="1777746" y="49149"/>
                </a:lnTo>
                <a:lnTo>
                  <a:pt x="1777746" y="38862"/>
                </a:lnTo>
                <a:lnTo>
                  <a:pt x="1800605" y="38862"/>
                </a:lnTo>
                <a:lnTo>
                  <a:pt x="1790700" y="28956"/>
                </a:lnTo>
                <a:lnTo>
                  <a:pt x="1800860" y="28956"/>
                </a:lnTo>
                <a:lnTo>
                  <a:pt x="1797812" y="25907"/>
                </a:lnTo>
                <a:close/>
              </a:path>
              <a:path w="3581400" h="81279">
                <a:moveTo>
                  <a:pt x="1800605" y="38862"/>
                </a:moveTo>
                <a:lnTo>
                  <a:pt x="1777746" y="38862"/>
                </a:lnTo>
                <a:lnTo>
                  <a:pt x="1790700" y="51816"/>
                </a:lnTo>
                <a:lnTo>
                  <a:pt x="3503676" y="51816"/>
                </a:lnTo>
                <a:lnTo>
                  <a:pt x="3503676" y="41910"/>
                </a:lnTo>
                <a:lnTo>
                  <a:pt x="1803653" y="41910"/>
                </a:lnTo>
                <a:lnTo>
                  <a:pt x="1800605" y="38862"/>
                </a:lnTo>
                <a:close/>
              </a:path>
              <a:path w="3581400" h="81279">
                <a:moveTo>
                  <a:pt x="1800860" y="28956"/>
                </a:moveTo>
                <a:lnTo>
                  <a:pt x="1790700" y="28956"/>
                </a:lnTo>
                <a:lnTo>
                  <a:pt x="1803653" y="41910"/>
                </a:lnTo>
                <a:lnTo>
                  <a:pt x="1803653" y="31750"/>
                </a:lnTo>
                <a:lnTo>
                  <a:pt x="1800860" y="28956"/>
                </a:lnTo>
                <a:close/>
              </a:path>
              <a:path w="3581400" h="81279">
                <a:moveTo>
                  <a:pt x="3503676" y="28956"/>
                </a:moveTo>
                <a:lnTo>
                  <a:pt x="1800860" y="28956"/>
                </a:lnTo>
                <a:lnTo>
                  <a:pt x="1803653" y="31750"/>
                </a:lnTo>
                <a:lnTo>
                  <a:pt x="1803653" y="41910"/>
                </a:lnTo>
                <a:lnTo>
                  <a:pt x="3503676" y="41910"/>
                </a:lnTo>
                <a:lnTo>
                  <a:pt x="350367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20620" y="3763136"/>
            <a:ext cx="550418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  <a:tabLst>
                <a:tab pos="506984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IE	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TMS</a:t>
            </a:r>
            <a:endParaRPr sz="1800">
              <a:latin typeface="Calibri"/>
              <a:cs typeface="Calibri"/>
            </a:endParaRPr>
          </a:p>
          <a:p>
            <a:pPr marR="129539" algn="ctr">
              <a:lnSpc>
                <a:spcPts val="1985"/>
              </a:lnSpc>
            </a:pPr>
            <a:r>
              <a:rPr sz="1800" b="1" spc="-5" dirty="0">
                <a:latin typeface="Calibri"/>
                <a:cs typeface="Calibri"/>
              </a:rPr>
              <a:t>Problem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Solver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5000" y="6400800"/>
            <a:ext cx="554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Interaction </a:t>
            </a:r>
            <a:r>
              <a:rPr sz="1800" b="1" spc="-5">
                <a:latin typeface="Calibri"/>
                <a:cs typeface="Calibri"/>
              </a:rPr>
              <a:t>b/w </a:t>
            </a:r>
            <a:r>
              <a:rPr lang="en-IN" sz="1800" b="1" spc="-5" dirty="0" smtClean="0">
                <a:latin typeface="Calibri"/>
                <a:cs typeface="Calibri"/>
              </a:rPr>
              <a:t>different components </a:t>
            </a:r>
            <a:r>
              <a:rPr sz="1800" b="1" smtClean="0">
                <a:latin typeface="Calibri"/>
                <a:cs typeface="Calibri"/>
              </a:rPr>
              <a:t>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Problem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Solver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301497"/>
            <a:ext cx="7383145" cy="614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Formalization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phase:</a:t>
            </a:r>
            <a:endParaRPr sz="26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15" dirty="0">
                <a:latin typeface="Calibri"/>
                <a:cs typeface="Calibri"/>
              </a:rPr>
              <a:t>involves </a:t>
            </a:r>
            <a:r>
              <a:rPr sz="2200" spc="-10" dirty="0">
                <a:latin typeface="Calibri"/>
                <a:cs typeface="Calibri"/>
              </a:rPr>
              <a:t>expressing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35" dirty="0">
                <a:latin typeface="Calibri"/>
                <a:cs typeface="Calibri"/>
              </a:rPr>
              <a:t>key </a:t>
            </a:r>
            <a:r>
              <a:rPr sz="2200" spc="-10" dirty="0">
                <a:latin typeface="Calibri"/>
                <a:cs typeface="Calibri"/>
              </a:rPr>
              <a:t>concepts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relations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spc="-15" dirty="0">
                <a:latin typeface="Calibri"/>
                <a:cs typeface="Calibri"/>
              </a:rPr>
              <a:t>framework </a:t>
            </a:r>
            <a:r>
              <a:rPr sz="2200" spc="-10" dirty="0">
                <a:latin typeface="Calibri"/>
                <a:cs typeface="Calibri"/>
              </a:rPr>
              <a:t>supported by </a:t>
            </a:r>
            <a:r>
              <a:rPr sz="2200" spc="-20" dirty="0">
                <a:latin typeface="Calibri"/>
                <a:cs typeface="Calibri"/>
              </a:rPr>
              <a:t>ES </a:t>
            </a:r>
            <a:r>
              <a:rPr sz="2200" spc="-10" dirty="0">
                <a:latin typeface="Calibri"/>
                <a:cs typeface="Calibri"/>
              </a:rPr>
              <a:t>building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tools</a:t>
            </a:r>
            <a:endParaRPr sz="2200">
              <a:latin typeface="Calibri"/>
              <a:cs typeface="Calibri"/>
            </a:endParaRPr>
          </a:p>
          <a:p>
            <a:pPr marL="697865" marR="5080" lvl="1" indent="-228600">
              <a:lnSpc>
                <a:spcPct val="15000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Formalized knowledge </a:t>
            </a:r>
            <a:r>
              <a:rPr sz="2200" spc="-15" dirty="0">
                <a:latin typeface="Calibri"/>
                <a:cs typeface="Calibri"/>
              </a:rPr>
              <a:t>contains </a:t>
            </a:r>
            <a:r>
              <a:rPr sz="2200" spc="-10" dirty="0">
                <a:latin typeface="Calibri"/>
                <a:cs typeface="Calibri"/>
              </a:rPr>
              <a:t>DS, </a:t>
            </a:r>
            <a:r>
              <a:rPr sz="2200" spc="-15" dirty="0">
                <a:latin typeface="Calibri"/>
                <a:cs typeface="Calibri"/>
              </a:rPr>
              <a:t>inference </a:t>
            </a:r>
            <a:r>
              <a:rPr sz="2200" spc="-5" dirty="0">
                <a:latin typeface="Calibri"/>
                <a:cs typeface="Calibri"/>
              </a:rPr>
              <a:t>rules, </a:t>
            </a:r>
            <a:r>
              <a:rPr sz="2200" spc="-20" dirty="0">
                <a:latin typeface="Calibri"/>
                <a:cs typeface="Calibri"/>
              </a:rPr>
              <a:t>control  </a:t>
            </a:r>
            <a:r>
              <a:rPr sz="2200" spc="-15" dirty="0">
                <a:latin typeface="Calibri"/>
                <a:cs typeface="Calibri"/>
              </a:rPr>
              <a:t>strategies,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languages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Implementation</a:t>
            </a:r>
            <a:r>
              <a:rPr sz="26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phase:</a:t>
            </a:r>
            <a:endParaRPr sz="26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Formalized knowledge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20" dirty="0">
                <a:latin typeface="Calibri"/>
                <a:cs typeface="Calibri"/>
              </a:rPr>
              <a:t>converted to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working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endParaRPr sz="22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libri"/>
                <a:cs typeface="Calibri"/>
              </a:rPr>
              <a:t>program,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15" dirty="0">
                <a:latin typeface="Calibri"/>
                <a:cs typeface="Calibri"/>
              </a:rPr>
              <a:t>prototype </a:t>
            </a:r>
            <a:r>
              <a:rPr sz="2200" spc="-5" dirty="0">
                <a:latin typeface="Calibri"/>
                <a:cs typeface="Calibri"/>
              </a:rPr>
              <a:t>of 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spc="-40" dirty="0">
                <a:solidFill>
                  <a:srgbClr val="6F2F9F"/>
                </a:solidFill>
                <a:latin typeface="Calibri"/>
                <a:cs typeface="Calibri"/>
              </a:rPr>
              <a:t>Testing</a:t>
            </a:r>
            <a:r>
              <a:rPr sz="26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phase:</a:t>
            </a:r>
            <a:endParaRPr sz="26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Evaluating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performance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revising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Domain </a:t>
            </a:r>
            <a:r>
              <a:rPr sz="2200" spc="-15" dirty="0">
                <a:latin typeface="Calibri"/>
                <a:cs typeface="Calibri"/>
              </a:rPr>
              <a:t>experts provide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feedback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025" y="461899"/>
            <a:ext cx="6459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1.1. </a:t>
            </a:r>
            <a:r>
              <a:rPr sz="4400" spc="-20" dirty="0"/>
              <a:t>Knowledge</a:t>
            </a:r>
            <a:r>
              <a:rPr sz="4400" spc="-35" dirty="0"/>
              <a:t> </a:t>
            </a:r>
            <a:r>
              <a:rPr sz="4400" dirty="0"/>
              <a:t>Engineering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8073390" cy="46945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117475" indent="-343535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whole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building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ES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5" dirty="0">
                <a:latin typeface="Calibri"/>
                <a:cs typeface="Calibri"/>
              </a:rPr>
              <a:t>referred </a:t>
            </a:r>
            <a:r>
              <a:rPr sz="3000" spc="-10" dirty="0">
                <a:latin typeface="Calibri"/>
                <a:cs typeface="Calibri"/>
              </a:rPr>
              <a:t>to 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Knowledge</a:t>
            </a:r>
            <a:r>
              <a:rPr sz="3000" spc="-10" dirty="0">
                <a:latin typeface="Calibri"/>
                <a:cs typeface="Calibri"/>
              </a:rPr>
              <a:t> Engineering</a:t>
            </a:r>
            <a:endParaRPr sz="3000">
              <a:latin typeface="Calibri"/>
              <a:cs typeface="Calibri"/>
            </a:endParaRPr>
          </a:p>
          <a:p>
            <a:pPr marL="355600" marR="160020" indent="-343535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20" dirty="0">
                <a:latin typeface="Calibri"/>
                <a:cs typeface="Calibri"/>
              </a:rPr>
              <a:t>involves </a:t>
            </a:r>
            <a:r>
              <a:rPr sz="3000" spc="-15" dirty="0">
                <a:latin typeface="Calibri"/>
                <a:cs typeface="Calibri"/>
              </a:rPr>
              <a:t>ES </a:t>
            </a:r>
            <a:r>
              <a:rPr sz="3000" spc="-40" dirty="0">
                <a:latin typeface="Calibri"/>
                <a:cs typeface="Calibri"/>
              </a:rPr>
              <a:t>builder,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35" dirty="0">
                <a:latin typeface="Calibri"/>
                <a:cs typeface="Calibri"/>
              </a:rPr>
              <a:t>engineer,  </a:t>
            </a:r>
            <a:r>
              <a:rPr sz="3000" spc="-5" dirty="0">
                <a:latin typeface="Calibri"/>
                <a:cs typeface="Calibri"/>
              </a:rPr>
              <a:t>domain </a:t>
            </a:r>
            <a:r>
              <a:rPr sz="3000" spc="-10" dirty="0">
                <a:latin typeface="Calibri"/>
                <a:cs typeface="Calibri"/>
              </a:rPr>
              <a:t>experts,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potential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users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Responsibilities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5" dirty="0">
                <a:latin typeface="Calibri"/>
                <a:cs typeface="Calibri"/>
              </a:rPr>
              <a:t>engineer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are:</a:t>
            </a:r>
            <a:endParaRPr sz="3000">
              <a:latin typeface="Calibri"/>
              <a:cs typeface="Calibri"/>
            </a:endParaRPr>
          </a:p>
          <a:p>
            <a:pPr marL="756285" marR="41275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14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ensure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computer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5" dirty="0">
                <a:latin typeface="Calibri"/>
                <a:cs typeface="Calibri"/>
              </a:rPr>
              <a:t>knowledge needed  </a:t>
            </a:r>
            <a:r>
              <a:rPr sz="2600" spc="-10" dirty="0">
                <a:latin typeface="Calibri"/>
                <a:cs typeface="Calibri"/>
              </a:rPr>
              <a:t>to solve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</a:t>
            </a:r>
            <a:endParaRPr sz="2600">
              <a:latin typeface="Calibri"/>
              <a:cs typeface="Calibri"/>
            </a:endParaRPr>
          </a:p>
          <a:p>
            <a:pPr marL="756285" marR="13335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Choosing one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15" dirty="0">
                <a:latin typeface="Calibri"/>
                <a:cs typeface="Calibri"/>
              </a:rPr>
              <a:t>forms to </a:t>
            </a:r>
            <a:r>
              <a:rPr sz="2600" spc="-10" dirty="0">
                <a:latin typeface="Calibri"/>
                <a:cs typeface="Calibri"/>
              </a:rPr>
              <a:t>represent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required  </a:t>
            </a:r>
            <a:r>
              <a:rPr sz="2600" spc="-5" dirty="0">
                <a:latin typeface="Calibri"/>
                <a:cs typeface="Calibri"/>
              </a:rPr>
              <a:t>knowledge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ensure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computer can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knowledge  </a:t>
            </a:r>
            <a:r>
              <a:rPr sz="2600" spc="-10" dirty="0">
                <a:latin typeface="Calibri"/>
                <a:cs typeface="Calibri"/>
              </a:rPr>
              <a:t>efficiently by </a:t>
            </a:r>
            <a:r>
              <a:rPr sz="2600" spc="-5" dirty="0">
                <a:latin typeface="Calibri"/>
                <a:cs typeface="Calibri"/>
              </a:rPr>
              <a:t>selecting some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reasoning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59686"/>
            <a:ext cx="7400925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5915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20" dirty="0">
                <a:latin typeface="Calibri"/>
                <a:cs typeface="Calibri"/>
              </a:rPr>
              <a:t>Role </a:t>
            </a:r>
            <a:r>
              <a:rPr sz="2700" spc="-5" dirty="0">
                <a:latin typeface="Calibri"/>
                <a:cs typeface="Calibri"/>
              </a:rPr>
              <a:t>of knowledge engineer(KE) begins once </a:t>
            </a:r>
            <a:r>
              <a:rPr sz="2700" dirty="0">
                <a:latin typeface="Calibri"/>
                <a:cs typeface="Calibri"/>
              </a:rPr>
              <a:t>the  </a:t>
            </a:r>
            <a:r>
              <a:rPr sz="2700" spc="-15" dirty="0">
                <a:latin typeface="Calibri"/>
                <a:cs typeface="Calibri"/>
              </a:rPr>
              <a:t>problem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developing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10" dirty="0">
                <a:latin typeface="Calibri"/>
                <a:cs typeface="Calibri"/>
              </a:rPr>
              <a:t>ES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decided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KE </a:t>
            </a:r>
            <a:r>
              <a:rPr sz="2700" spc="-10" dirty="0">
                <a:latin typeface="Calibri"/>
                <a:cs typeface="Calibri"/>
              </a:rPr>
              <a:t>interviews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domain </a:t>
            </a:r>
            <a:r>
              <a:rPr sz="2700" spc="-15" dirty="0">
                <a:latin typeface="Calibri"/>
                <a:cs typeface="Calibri"/>
              </a:rPr>
              <a:t>expert to </a:t>
            </a:r>
            <a:r>
              <a:rPr sz="2700" spc="-20" dirty="0">
                <a:latin typeface="Calibri"/>
                <a:cs typeface="Calibri"/>
              </a:rPr>
              <a:t>extract </a:t>
            </a:r>
            <a:r>
              <a:rPr sz="2700" spc="-15" dirty="0">
                <a:latin typeface="Calibri"/>
                <a:cs typeface="Calibri"/>
              </a:rPr>
              <a:t>general  </a:t>
            </a:r>
            <a:r>
              <a:rPr sz="2700" dirty="0">
                <a:latin typeface="Calibri"/>
                <a:cs typeface="Calibri"/>
              </a:rPr>
              <a:t>rules and </a:t>
            </a:r>
            <a:r>
              <a:rPr sz="2700" spc="-10" dirty="0">
                <a:latin typeface="Calibri"/>
                <a:cs typeface="Calibri"/>
              </a:rPr>
              <a:t>ensures </a:t>
            </a:r>
            <a:r>
              <a:rPr sz="2700" dirty="0">
                <a:latin typeface="Calibri"/>
                <a:cs typeface="Calibri"/>
              </a:rPr>
              <a:t>their </a:t>
            </a:r>
            <a:r>
              <a:rPr sz="2700" spc="-10" dirty="0">
                <a:latin typeface="Calibri"/>
                <a:cs typeface="Calibri"/>
              </a:rPr>
              <a:t>correctness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expert</a:t>
            </a:r>
            <a:endParaRPr sz="2700">
              <a:latin typeface="Calibri"/>
              <a:cs typeface="Calibri"/>
            </a:endParaRPr>
          </a:p>
          <a:p>
            <a:pPr marL="355600" marR="46355" indent="-343535">
              <a:lnSpc>
                <a:spcPct val="1401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Then </a:t>
            </a:r>
            <a:r>
              <a:rPr sz="2700" dirty="0">
                <a:latin typeface="Calibri"/>
                <a:cs typeface="Calibri"/>
              </a:rPr>
              <a:t>KE </a:t>
            </a:r>
            <a:r>
              <a:rPr sz="2700" spc="-15" dirty="0">
                <a:latin typeface="Calibri"/>
                <a:cs typeface="Calibri"/>
              </a:rPr>
              <a:t>translates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knowledge </a:t>
            </a:r>
            <a:r>
              <a:rPr sz="2700" spc="-15" dirty="0">
                <a:latin typeface="Calibri"/>
                <a:cs typeface="Calibri"/>
              </a:rPr>
              <a:t>into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computer  </a:t>
            </a:r>
            <a:r>
              <a:rPr sz="2700" spc="-20" dirty="0">
                <a:latin typeface="Calibri"/>
                <a:cs typeface="Calibri"/>
              </a:rPr>
              <a:t>program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design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interface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236981"/>
            <a:ext cx="1905000" cy="1219200"/>
          </a:xfrm>
          <a:custGeom>
            <a:avLst/>
            <a:gdLst/>
            <a:ahLst/>
            <a:cxnLst/>
            <a:rect l="l" t="t" r="r" b="b"/>
            <a:pathLst>
              <a:path w="1905000" h="1219200">
                <a:moveTo>
                  <a:pt x="952500" y="0"/>
                </a:moveTo>
                <a:lnTo>
                  <a:pt x="894476" y="1112"/>
                </a:lnTo>
                <a:lnTo>
                  <a:pt x="837372" y="4407"/>
                </a:lnTo>
                <a:lnTo>
                  <a:pt x="781288" y="9821"/>
                </a:lnTo>
                <a:lnTo>
                  <a:pt x="726321" y="17290"/>
                </a:lnTo>
                <a:lnTo>
                  <a:pt x="672573" y="26750"/>
                </a:lnTo>
                <a:lnTo>
                  <a:pt x="620143" y="38137"/>
                </a:lnTo>
                <a:lnTo>
                  <a:pt x="569131" y="51388"/>
                </a:lnTo>
                <a:lnTo>
                  <a:pt x="519635" y="66439"/>
                </a:lnTo>
                <a:lnTo>
                  <a:pt x="471757" y="83227"/>
                </a:lnTo>
                <a:lnTo>
                  <a:pt x="425594" y="101687"/>
                </a:lnTo>
                <a:lnTo>
                  <a:pt x="381248" y="121755"/>
                </a:lnTo>
                <a:lnTo>
                  <a:pt x="338818" y="143368"/>
                </a:lnTo>
                <a:lnTo>
                  <a:pt x="298403" y="166463"/>
                </a:lnTo>
                <a:lnTo>
                  <a:pt x="260103" y="190975"/>
                </a:lnTo>
                <a:lnTo>
                  <a:pt x="224017" y="216840"/>
                </a:lnTo>
                <a:lnTo>
                  <a:pt x="190246" y="243996"/>
                </a:lnTo>
                <a:lnTo>
                  <a:pt x="158888" y="272377"/>
                </a:lnTo>
                <a:lnTo>
                  <a:pt x="130045" y="301921"/>
                </a:lnTo>
                <a:lnTo>
                  <a:pt x="103814" y="332563"/>
                </a:lnTo>
                <a:lnTo>
                  <a:pt x="80296" y="364240"/>
                </a:lnTo>
                <a:lnTo>
                  <a:pt x="59591" y="396889"/>
                </a:lnTo>
                <a:lnTo>
                  <a:pt x="27016" y="464843"/>
                </a:lnTo>
                <a:lnTo>
                  <a:pt x="6886" y="535917"/>
                </a:lnTo>
                <a:lnTo>
                  <a:pt x="0" y="609600"/>
                </a:lnTo>
                <a:lnTo>
                  <a:pt x="1738" y="646735"/>
                </a:lnTo>
                <a:lnTo>
                  <a:pt x="15346" y="719177"/>
                </a:lnTo>
                <a:lnTo>
                  <a:pt x="41798" y="788755"/>
                </a:lnTo>
                <a:lnTo>
                  <a:pt x="80296" y="854959"/>
                </a:lnTo>
                <a:lnTo>
                  <a:pt x="103814" y="886636"/>
                </a:lnTo>
                <a:lnTo>
                  <a:pt x="130045" y="917278"/>
                </a:lnTo>
                <a:lnTo>
                  <a:pt x="158888" y="946822"/>
                </a:lnTo>
                <a:lnTo>
                  <a:pt x="190246" y="975203"/>
                </a:lnTo>
                <a:lnTo>
                  <a:pt x="224017" y="1002359"/>
                </a:lnTo>
                <a:lnTo>
                  <a:pt x="260103" y="1028224"/>
                </a:lnTo>
                <a:lnTo>
                  <a:pt x="298403" y="1052736"/>
                </a:lnTo>
                <a:lnTo>
                  <a:pt x="338818" y="1075831"/>
                </a:lnTo>
                <a:lnTo>
                  <a:pt x="381248" y="1097444"/>
                </a:lnTo>
                <a:lnTo>
                  <a:pt x="425594" y="1117512"/>
                </a:lnTo>
                <a:lnTo>
                  <a:pt x="471757" y="1135972"/>
                </a:lnTo>
                <a:lnTo>
                  <a:pt x="519635" y="1152760"/>
                </a:lnTo>
                <a:lnTo>
                  <a:pt x="569131" y="1167811"/>
                </a:lnTo>
                <a:lnTo>
                  <a:pt x="620143" y="1181062"/>
                </a:lnTo>
                <a:lnTo>
                  <a:pt x="672573" y="1192449"/>
                </a:lnTo>
                <a:lnTo>
                  <a:pt x="726321" y="1201909"/>
                </a:lnTo>
                <a:lnTo>
                  <a:pt x="781288" y="1209378"/>
                </a:lnTo>
                <a:lnTo>
                  <a:pt x="837372" y="1214792"/>
                </a:lnTo>
                <a:lnTo>
                  <a:pt x="894476" y="1218087"/>
                </a:lnTo>
                <a:lnTo>
                  <a:pt x="952500" y="1219200"/>
                </a:lnTo>
                <a:lnTo>
                  <a:pt x="1010521" y="1218087"/>
                </a:lnTo>
                <a:lnTo>
                  <a:pt x="1067624" y="1214792"/>
                </a:lnTo>
                <a:lnTo>
                  <a:pt x="1123708" y="1209378"/>
                </a:lnTo>
                <a:lnTo>
                  <a:pt x="1178674" y="1201909"/>
                </a:lnTo>
                <a:lnTo>
                  <a:pt x="1232421" y="1192449"/>
                </a:lnTo>
                <a:lnTo>
                  <a:pt x="1284851" y="1181062"/>
                </a:lnTo>
                <a:lnTo>
                  <a:pt x="1335863" y="1167811"/>
                </a:lnTo>
                <a:lnTo>
                  <a:pt x="1385358" y="1152760"/>
                </a:lnTo>
                <a:lnTo>
                  <a:pt x="1433237" y="1135972"/>
                </a:lnTo>
                <a:lnTo>
                  <a:pt x="1479399" y="1117512"/>
                </a:lnTo>
                <a:lnTo>
                  <a:pt x="1523745" y="1097444"/>
                </a:lnTo>
                <a:lnTo>
                  <a:pt x="1566176" y="1075831"/>
                </a:lnTo>
                <a:lnTo>
                  <a:pt x="1606591" y="1052736"/>
                </a:lnTo>
                <a:lnTo>
                  <a:pt x="1644892" y="1028224"/>
                </a:lnTo>
                <a:lnTo>
                  <a:pt x="1680978" y="1002359"/>
                </a:lnTo>
                <a:lnTo>
                  <a:pt x="1714749" y="975203"/>
                </a:lnTo>
                <a:lnTo>
                  <a:pt x="1746107" y="946822"/>
                </a:lnTo>
                <a:lnTo>
                  <a:pt x="1774951" y="917278"/>
                </a:lnTo>
                <a:lnTo>
                  <a:pt x="1801183" y="886636"/>
                </a:lnTo>
                <a:lnTo>
                  <a:pt x="1824701" y="854959"/>
                </a:lnTo>
                <a:lnTo>
                  <a:pt x="1845407" y="822310"/>
                </a:lnTo>
                <a:lnTo>
                  <a:pt x="1877982" y="754356"/>
                </a:lnTo>
                <a:lnTo>
                  <a:pt x="1898112" y="683282"/>
                </a:lnTo>
                <a:lnTo>
                  <a:pt x="1905000" y="609600"/>
                </a:lnTo>
                <a:lnTo>
                  <a:pt x="1903261" y="572464"/>
                </a:lnTo>
                <a:lnTo>
                  <a:pt x="1889653" y="500022"/>
                </a:lnTo>
                <a:lnTo>
                  <a:pt x="1863200" y="430444"/>
                </a:lnTo>
                <a:lnTo>
                  <a:pt x="1824701" y="364240"/>
                </a:lnTo>
                <a:lnTo>
                  <a:pt x="1801183" y="332563"/>
                </a:lnTo>
                <a:lnTo>
                  <a:pt x="1774951" y="301921"/>
                </a:lnTo>
                <a:lnTo>
                  <a:pt x="1746107" y="272377"/>
                </a:lnTo>
                <a:lnTo>
                  <a:pt x="1714749" y="243996"/>
                </a:lnTo>
                <a:lnTo>
                  <a:pt x="1680978" y="216840"/>
                </a:lnTo>
                <a:lnTo>
                  <a:pt x="1644892" y="190975"/>
                </a:lnTo>
                <a:lnTo>
                  <a:pt x="1606591" y="166463"/>
                </a:lnTo>
                <a:lnTo>
                  <a:pt x="1566176" y="143368"/>
                </a:lnTo>
                <a:lnTo>
                  <a:pt x="1523745" y="121755"/>
                </a:lnTo>
                <a:lnTo>
                  <a:pt x="1479399" y="101687"/>
                </a:lnTo>
                <a:lnTo>
                  <a:pt x="1433237" y="83227"/>
                </a:lnTo>
                <a:lnTo>
                  <a:pt x="1385358" y="66439"/>
                </a:lnTo>
                <a:lnTo>
                  <a:pt x="1335863" y="51388"/>
                </a:lnTo>
                <a:lnTo>
                  <a:pt x="1284851" y="38137"/>
                </a:lnTo>
                <a:lnTo>
                  <a:pt x="1232421" y="26750"/>
                </a:lnTo>
                <a:lnTo>
                  <a:pt x="1178674" y="17290"/>
                </a:lnTo>
                <a:lnTo>
                  <a:pt x="1123708" y="9821"/>
                </a:lnTo>
                <a:lnTo>
                  <a:pt x="1067624" y="4407"/>
                </a:lnTo>
                <a:lnTo>
                  <a:pt x="1010521" y="1112"/>
                </a:lnTo>
                <a:lnTo>
                  <a:pt x="952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236981"/>
            <a:ext cx="1905000" cy="1219200"/>
          </a:xfrm>
          <a:custGeom>
            <a:avLst/>
            <a:gdLst/>
            <a:ahLst/>
            <a:cxnLst/>
            <a:rect l="l" t="t" r="r" b="b"/>
            <a:pathLst>
              <a:path w="1905000" h="1219200">
                <a:moveTo>
                  <a:pt x="0" y="609600"/>
                </a:moveTo>
                <a:lnTo>
                  <a:pt x="6886" y="535917"/>
                </a:lnTo>
                <a:lnTo>
                  <a:pt x="27016" y="464843"/>
                </a:lnTo>
                <a:lnTo>
                  <a:pt x="59591" y="396889"/>
                </a:lnTo>
                <a:lnTo>
                  <a:pt x="80296" y="364240"/>
                </a:lnTo>
                <a:lnTo>
                  <a:pt x="103814" y="332563"/>
                </a:lnTo>
                <a:lnTo>
                  <a:pt x="130045" y="301921"/>
                </a:lnTo>
                <a:lnTo>
                  <a:pt x="158888" y="272377"/>
                </a:lnTo>
                <a:lnTo>
                  <a:pt x="190246" y="243996"/>
                </a:lnTo>
                <a:lnTo>
                  <a:pt x="224017" y="216840"/>
                </a:lnTo>
                <a:lnTo>
                  <a:pt x="260103" y="190975"/>
                </a:lnTo>
                <a:lnTo>
                  <a:pt x="298403" y="166463"/>
                </a:lnTo>
                <a:lnTo>
                  <a:pt x="338818" y="143368"/>
                </a:lnTo>
                <a:lnTo>
                  <a:pt x="381248" y="121755"/>
                </a:lnTo>
                <a:lnTo>
                  <a:pt x="425594" y="101687"/>
                </a:lnTo>
                <a:lnTo>
                  <a:pt x="471757" y="83227"/>
                </a:lnTo>
                <a:lnTo>
                  <a:pt x="519635" y="66439"/>
                </a:lnTo>
                <a:lnTo>
                  <a:pt x="569131" y="51388"/>
                </a:lnTo>
                <a:lnTo>
                  <a:pt x="620143" y="38137"/>
                </a:lnTo>
                <a:lnTo>
                  <a:pt x="672573" y="26750"/>
                </a:lnTo>
                <a:lnTo>
                  <a:pt x="726321" y="17290"/>
                </a:lnTo>
                <a:lnTo>
                  <a:pt x="781288" y="9821"/>
                </a:lnTo>
                <a:lnTo>
                  <a:pt x="837372" y="4407"/>
                </a:lnTo>
                <a:lnTo>
                  <a:pt x="894476" y="1112"/>
                </a:lnTo>
                <a:lnTo>
                  <a:pt x="952500" y="0"/>
                </a:lnTo>
                <a:lnTo>
                  <a:pt x="1010521" y="1112"/>
                </a:lnTo>
                <a:lnTo>
                  <a:pt x="1067624" y="4407"/>
                </a:lnTo>
                <a:lnTo>
                  <a:pt x="1123708" y="9821"/>
                </a:lnTo>
                <a:lnTo>
                  <a:pt x="1178674" y="17290"/>
                </a:lnTo>
                <a:lnTo>
                  <a:pt x="1232421" y="26750"/>
                </a:lnTo>
                <a:lnTo>
                  <a:pt x="1284851" y="38137"/>
                </a:lnTo>
                <a:lnTo>
                  <a:pt x="1335863" y="51388"/>
                </a:lnTo>
                <a:lnTo>
                  <a:pt x="1385358" y="66439"/>
                </a:lnTo>
                <a:lnTo>
                  <a:pt x="1433237" y="83227"/>
                </a:lnTo>
                <a:lnTo>
                  <a:pt x="1479399" y="101687"/>
                </a:lnTo>
                <a:lnTo>
                  <a:pt x="1523745" y="121755"/>
                </a:lnTo>
                <a:lnTo>
                  <a:pt x="1566176" y="143368"/>
                </a:lnTo>
                <a:lnTo>
                  <a:pt x="1606591" y="166463"/>
                </a:lnTo>
                <a:lnTo>
                  <a:pt x="1644892" y="190975"/>
                </a:lnTo>
                <a:lnTo>
                  <a:pt x="1680978" y="216840"/>
                </a:lnTo>
                <a:lnTo>
                  <a:pt x="1714749" y="243996"/>
                </a:lnTo>
                <a:lnTo>
                  <a:pt x="1746107" y="272377"/>
                </a:lnTo>
                <a:lnTo>
                  <a:pt x="1774951" y="301921"/>
                </a:lnTo>
                <a:lnTo>
                  <a:pt x="1801183" y="332563"/>
                </a:lnTo>
                <a:lnTo>
                  <a:pt x="1824701" y="364240"/>
                </a:lnTo>
                <a:lnTo>
                  <a:pt x="1845407" y="396889"/>
                </a:lnTo>
                <a:lnTo>
                  <a:pt x="1877982" y="464843"/>
                </a:lnTo>
                <a:lnTo>
                  <a:pt x="1898112" y="535917"/>
                </a:lnTo>
                <a:lnTo>
                  <a:pt x="1905000" y="609600"/>
                </a:lnTo>
                <a:lnTo>
                  <a:pt x="1903261" y="646735"/>
                </a:lnTo>
                <a:lnTo>
                  <a:pt x="1889653" y="719177"/>
                </a:lnTo>
                <a:lnTo>
                  <a:pt x="1863200" y="788755"/>
                </a:lnTo>
                <a:lnTo>
                  <a:pt x="1824701" y="854959"/>
                </a:lnTo>
                <a:lnTo>
                  <a:pt x="1801183" y="886636"/>
                </a:lnTo>
                <a:lnTo>
                  <a:pt x="1774951" y="917278"/>
                </a:lnTo>
                <a:lnTo>
                  <a:pt x="1746107" y="946822"/>
                </a:lnTo>
                <a:lnTo>
                  <a:pt x="1714749" y="975203"/>
                </a:lnTo>
                <a:lnTo>
                  <a:pt x="1680978" y="1002359"/>
                </a:lnTo>
                <a:lnTo>
                  <a:pt x="1644892" y="1028224"/>
                </a:lnTo>
                <a:lnTo>
                  <a:pt x="1606591" y="1052736"/>
                </a:lnTo>
                <a:lnTo>
                  <a:pt x="1566176" y="1075831"/>
                </a:lnTo>
                <a:lnTo>
                  <a:pt x="1523745" y="1097444"/>
                </a:lnTo>
                <a:lnTo>
                  <a:pt x="1479399" y="1117512"/>
                </a:lnTo>
                <a:lnTo>
                  <a:pt x="1433237" y="1135972"/>
                </a:lnTo>
                <a:lnTo>
                  <a:pt x="1385358" y="1152760"/>
                </a:lnTo>
                <a:lnTo>
                  <a:pt x="1335863" y="1167811"/>
                </a:lnTo>
                <a:lnTo>
                  <a:pt x="1284851" y="1181062"/>
                </a:lnTo>
                <a:lnTo>
                  <a:pt x="1232421" y="1192449"/>
                </a:lnTo>
                <a:lnTo>
                  <a:pt x="1178674" y="1201909"/>
                </a:lnTo>
                <a:lnTo>
                  <a:pt x="1123708" y="1209378"/>
                </a:lnTo>
                <a:lnTo>
                  <a:pt x="1067624" y="1214792"/>
                </a:lnTo>
                <a:lnTo>
                  <a:pt x="1010521" y="1218087"/>
                </a:lnTo>
                <a:lnTo>
                  <a:pt x="952500" y="1219200"/>
                </a:lnTo>
                <a:lnTo>
                  <a:pt x="894476" y="1218087"/>
                </a:lnTo>
                <a:lnTo>
                  <a:pt x="837372" y="1214792"/>
                </a:lnTo>
                <a:lnTo>
                  <a:pt x="781288" y="1209378"/>
                </a:lnTo>
                <a:lnTo>
                  <a:pt x="726321" y="1201909"/>
                </a:lnTo>
                <a:lnTo>
                  <a:pt x="672573" y="1192449"/>
                </a:lnTo>
                <a:lnTo>
                  <a:pt x="620143" y="1181062"/>
                </a:lnTo>
                <a:lnTo>
                  <a:pt x="569131" y="1167811"/>
                </a:lnTo>
                <a:lnTo>
                  <a:pt x="519635" y="1152760"/>
                </a:lnTo>
                <a:lnTo>
                  <a:pt x="471757" y="1135972"/>
                </a:lnTo>
                <a:lnTo>
                  <a:pt x="425594" y="1117512"/>
                </a:lnTo>
                <a:lnTo>
                  <a:pt x="381248" y="1097444"/>
                </a:lnTo>
                <a:lnTo>
                  <a:pt x="338818" y="1075831"/>
                </a:lnTo>
                <a:lnTo>
                  <a:pt x="298403" y="1052736"/>
                </a:lnTo>
                <a:lnTo>
                  <a:pt x="260103" y="1028224"/>
                </a:lnTo>
                <a:lnTo>
                  <a:pt x="224017" y="1002359"/>
                </a:lnTo>
                <a:lnTo>
                  <a:pt x="190246" y="975203"/>
                </a:lnTo>
                <a:lnTo>
                  <a:pt x="158888" y="946822"/>
                </a:lnTo>
                <a:lnTo>
                  <a:pt x="130045" y="917278"/>
                </a:lnTo>
                <a:lnTo>
                  <a:pt x="103814" y="886636"/>
                </a:lnTo>
                <a:lnTo>
                  <a:pt x="80296" y="854959"/>
                </a:lnTo>
                <a:lnTo>
                  <a:pt x="59591" y="822310"/>
                </a:lnTo>
                <a:lnTo>
                  <a:pt x="27016" y="754356"/>
                </a:lnTo>
                <a:lnTo>
                  <a:pt x="6886" y="683282"/>
                </a:lnTo>
                <a:lnTo>
                  <a:pt x="0" y="609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5629" y="544195"/>
            <a:ext cx="77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Domain 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expert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5250" y="236981"/>
            <a:ext cx="1905000" cy="1219200"/>
          </a:xfrm>
          <a:custGeom>
            <a:avLst/>
            <a:gdLst/>
            <a:ahLst/>
            <a:cxnLst/>
            <a:rect l="l" t="t" r="r" b="b"/>
            <a:pathLst>
              <a:path w="1905000" h="1219200">
                <a:moveTo>
                  <a:pt x="952500" y="0"/>
                </a:moveTo>
                <a:lnTo>
                  <a:pt x="894478" y="1112"/>
                </a:lnTo>
                <a:lnTo>
                  <a:pt x="837375" y="4407"/>
                </a:lnTo>
                <a:lnTo>
                  <a:pt x="781291" y="9821"/>
                </a:lnTo>
                <a:lnTo>
                  <a:pt x="726325" y="17290"/>
                </a:lnTo>
                <a:lnTo>
                  <a:pt x="672578" y="26750"/>
                </a:lnTo>
                <a:lnTo>
                  <a:pt x="620148" y="38137"/>
                </a:lnTo>
                <a:lnTo>
                  <a:pt x="569136" y="51388"/>
                </a:lnTo>
                <a:lnTo>
                  <a:pt x="519641" y="66439"/>
                </a:lnTo>
                <a:lnTo>
                  <a:pt x="471762" y="83227"/>
                </a:lnTo>
                <a:lnTo>
                  <a:pt x="425600" y="101687"/>
                </a:lnTo>
                <a:lnTo>
                  <a:pt x="381254" y="121755"/>
                </a:lnTo>
                <a:lnTo>
                  <a:pt x="338823" y="143368"/>
                </a:lnTo>
                <a:lnTo>
                  <a:pt x="298408" y="166463"/>
                </a:lnTo>
                <a:lnTo>
                  <a:pt x="260107" y="190975"/>
                </a:lnTo>
                <a:lnTo>
                  <a:pt x="224021" y="216840"/>
                </a:lnTo>
                <a:lnTo>
                  <a:pt x="190250" y="243996"/>
                </a:lnTo>
                <a:lnTo>
                  <a:pt x="158892" y="272377"/>
                </a:lnTo>
                <a:lnTo>
                  <a:pt x="130047" y="301921"/>
                </a:lnTo>
                <a:lnTo>
                  <a:pt x="103816" y="332563"/>
                </a:lnTo>
                <a:lnTo>
                  <a:pt x="80298" y="364240"/>
                </a:lnTo>
                <a:lnTo>
                  <a:pt x="59592" y="396889"/>
                </a:lnTo>
                <a:lnTo>
                  <a:pt x="27017" y="464843"/>
                </a:lnTo>
                <a:lnTo>
                  <a:pt x="6887" y="535917"/>
                </a:lnTo>
                <a:lnTo>
                  <a:pt x="0" y="609600"/>
                </a:lnTo>
                <a:lnTo>
                  <a:pt x="1738" y="646735"/>
                </a:lnTo>
                <a:lnTo>
                  <a:pt x="15346" y="719177"/>
                </a:lnTo>
                <a:lnTo>
                  <a:pt x="41799" y="788755"/>
                </a:lnTo>
                <a:lnTo>
                  <a:pt x="80298" y="854959"/>
                </a:lnTo>
                <a:lnTo>
                  <a:pt x="103816" y="886636"/>
                </a:lnTo>
                <a:lnTo>
                  <a:pt x="130048" y="917278"/>
                </a:lnTo>
                <a:lnTo>
                  <a:pt x="158892" y="946822"/>
                </a:lnTo>
                <a:lnTo>
                  <a:pt x="190250" y="975203"/>
                </a:lnTo>
                <a:lnTo>
                  <a:pt x="224021" y="1002359"/>
                </a:lnTo>
                <a:lnTo>
                  <a:pt x="260107" y="1028224"/>
                </a:lnTo>
                <a:lnTo>
                  <a:pt x="298408" y="1052736"/>
                </a:lnTo>
                <a:lnTo>
                  <a:pt x="338823" y="1075831"/>
                </a:lnTo>
                <a:lnTo>
                  <a:pt x="381254" y="1097444"/>
                </a:lnTo>
                <a:lnTo>
                  <a:pt x="425600" y="1117512"/>
                </a:lnTo>
                <a:lnTo>
                  <a:pt x="471762" y="1135972"/>
                </a:lnTo>
                <a:lnTo>
                  <a:pt x="519641" y="1152760"/>
                </a:lnTo>
                <a:lnTo>
                  <a:pt x="569136" y="1167811"/>
                </a:lnTo>
                <a:lnTo>
                  <a:pt x="620148" y="1181062"/>
                </a:lnTo>
                <a:lnTo>
                  <a:pt x="672578" y="1192449"/>
                </a:lnTo>
                <a:lnTo>
                  <a:pt x="726325" y="1201909"/>
                </a:lnTo>
                <a:lnTo>
                  <a:pt x="781291" y="1209378"/>
                </a:lnTo>
                <a:lnTo>
                  <a:pt x="837375" y="1214792"/>
                </a:lnTo>
                <a:lnTo>
                  <a:pt x="894478" y="1218087"/>
                </a:lnTo>
                <a:lnTo>
                  <a:pt x="952500" y="1219200"/>
                </a:lnTo>
                <a:lnTo>
                  <a:pt x="1010521" y="1218087"/>
                </a:lnTo>
                <a:lnTo>
                  <a:pt x="1067624" y="1214792"/>
                </a:lnTo>
                <a:lnTo>
                  <a:pt x="1123708" y="1209378"/>
                </a:lnTo>
                <a:lnTo>
                  <a:pt x="1178674" y="1201909"/>
                </a:lnTo>
                <a:lnTo>
                  <a:pt x="1232421" y="1192449"/>
                </a:lnTo>
                <a:lnTo>
                  <a:pt x="1284851" y="1181062"/>
                </a:lnTo>
                <a:lnTo>
                  <a:pt x="1335863" y="1167811"/>
                </a:lnTo>
                <a:lnTo>
                  <a:pt x="1385358" y="1152760"/>
                </a:lnTo>
                <a:lnTo>
                  <a:pt x="1433237" y="1135972"/>
                </a:lnTo>
                <a:lnTo>
                  <a:pt x="1479399" y="1117512"/>
                </a:lnTo>
                <a:lnTo>
                  <a:pt x="1523745" y="1097444"/>
                </a:lnTo>
                <a:lnTo>
                  <a:pt x="1566176" y="1075831"/>
                </a:lnTo>
                <a:lnTo>
                  <a:pt x="1606591" y="1052736"/>
                </a:lnTo>
                <a:lnTo>
                  <a:pt x="1644892" y="1028224"/>
                </a:lnTo>
                <a:lnTo>
                  <a:pt x="1680978" y="1002359"/>
                </a:lnTo>
                <a:lnTo>
                  <a:pt x="1714749" y="975203"/>
                </a:lnTo>
                <a:lnTo>
                  <a:pt x="1746107" y="946822"/>
                </a:lnTo>
                <a:lnTo>
                  <a:pt x="1774952" y="917278"/>
                </a:lnTo>
                <a:lnTo>
                  <a:pt x="1801183" y="886636"/>
                </a:lnTo>
                <a:lnTo>
                  <a:pt x="1824701" y="854959"/>
                </a:lnTo>
                <a:lnTo>
                  <a:pt x="1845407" y="822310"/>
                </a:lnTo>
                <a:lnTo>
                  <a:pt x="1877982" y="754356"/>
                </a:lnTo>
                <a:lnTo>
                  <a:pt x="1898112" y="683282"/>
                </a:lnTo>
                <a:lnTo>
                  <a:pt x="1905000" y="609600"/>
                </a:lnTo>
                <a:lnTo>
                  <a:pt x="1903261" y="572464"/>
                </a:lnTo>
                <a:lnTo>
                  <a:pt x="1889653" y="500022"/>
                </a:lnTo>
                <a:lnTo>
                  <a:pt x="1863200" y="430444"/>
                </a:lnTo>
                <a:lnTo>
                  <a:pt x="1824701" y="364240"/>
                </a:lnTo>
                <a:lnTo>
                  <a:pt x="1801183" y="332563"/>
                </a:lnTo>
                <a:lnTo>
                  <a:pt x="1774951" y="301921"/>
                </a:lnTo>
                <a:lnTo>
                  <a:pt x="1746107" y="272377"/>
                </a:lnTo>
                <a:lnTo>
                  <a:pt x="1714749" y="243996"/>
                </a:lnTo>
                <a:lnTo>
                  <a:pt x="1680978" y="216840"/>
                </a:lnTo>
                <a:lnTo>
                  <a:pt x="1644892" y="190975"/>
                </a:lnTo>
                <a:lnTo>
                  <a:pt x="1606591" y="166463"/>
                </a:lnTo>
                <a:lnTo>
                  <a:pt x="1566176" y="143368"/>
                </a:lnTo>
                <a:lnTo>
                  <a:pt x="1523745" y="121755"/>
                </a:lnTo>
                <a:lnTo>
                  <a:pt x="1479399" y="101687"/>
                </a:lnTo>
                <a:lnTo>
                  <a:pt x="1433237" y="83227"/>
                </a:lnTo>
                <a:lnTo>
                  <a:pt x="1385358" y="66439"/>
                </a:lnTo>
                <a:lnTo>
                  <a:pt x="1335863" y="51388"/>
                </a:lnTo>
                <a:lnTo>
                  <a:pt x="1284851" y="38137"/>
                </a:lnTo>
                <a:lnTo>
                  <a:pt x="1232421" y="26750"/>
                </a:lnTo>
                <a:lnTo>
                  <a:pt x="1178674" y="17290"/>
                </a:lnTo>
                <a:lnTo>
                  <a:pt x="1123708" y="9821"/>
                </a:lnTo>
                <a:lnTo>
                  <a:pt x="1067624" y="4407"/>
                </a:lnTo>
                <a:lnTo>
                  <a:pt x="1010521" y="1112"/>
                </a:lnTo>
                <a:lnTo>
                  <a:pt x="952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5250" y="236981"/>
            <a:ext cx="1905000" cy="1219200"/>
          </a:xfrm>
          <a:custGeom>
            <a:avLst/>
            <a:gdLst/>
            <a:ahLst/>
            <a:cxnLst/>
            <a:rect l="l" t="t" r="r" b="b"/>
            <a:pathLst>
              <a:path w="1905000" h="1219200">
                <a:moveTo>
                  <a:pt x="0" y="609600"/>
                </a:moveTo>
                <a:lnTo>
                  <a:pt x="6887" y="535917"/>
                </a:lnTo>
                <a:lnTo>
                  <a:pt x="27017" y="464843"/>
                </a:lnTo>
                <a:lnTo>
                  <a:pt x="59592" y="396889"/>
                </a:lnTo>
                <a:lnTo>
                  <a:pt x="80298" y="364240"/>
                </a:lnTo>
                <a:lnTo>
                  <a:pt x="103816" y="332563"/>
                </a:lnTo>
                <a:lnTo>
                  <a:pt x="130047" y="301921"/>
                </a:lnTo>
                <a:lnTo>
                  <a:pt x="158892" y="272377"/>
                </a:lnTo>
                <a:lnTo>
                  <a:pt x="190250" y="243996"/>
                </a:lnTo>
                <a:lnTo>
                  <a:pt x="224021" y="216840"/>
                </a:lnTo>
                <a:lnTo>
                  <a:pt x="260107" y="190975"/>
                </a:lnTo>
                <a:lnTo>
                  <a:pt x="298408" y="166463"/>
                </a:lnTo>
                <a:lnTo>
                  <a:pt x="338823" y="143368"/>
                </a:lnTo>
                <a:lnTo>
                  <a:pt x="381254" y="121755"/>
                </a:lnTo>
                <a:lnTo>
                  <a:pt x="425600" y="101687"/>
                </a:lnTo>
                <a:lnTo>
                  <a:pt x="471762" y="83227"/>
                </a:lnTo>
                <a:lnTo>
                  <a:pt x="519641" y="66439"/>
                </a:lnTo>
                <a:lnTo>
                  <a:pt x="569136" y="51388"/>
                </a:lnTo>
                <a:lnTo>
                  <a:pt x="620148" y="38137"/>
                </a:lnTo>
                <a:lnTo>
                  <a:pt x="672578" y="26750"/>
                </a:lnTo>
                <a:lnTo>
                  <a:pt x="726325" y="17290"/>
                </a:lnTo>
                <a:lnTo>
                  <a:pt x="781291" y="9821"/>
                </a:lnTo>
                <a:lnTo>
                  <a:pt x="837375" y="4407"/>
                </a:lnTo>
                <a:lnTo>
                  <a:pt x="894478" y="1112"/>
                </a:lnTo>
                <a:lnTo>
                  <a:pt x="952500" y="0"/>
                </a:lnTo>
                <a:lnTo>
                  <a:pt x="1010521" y="1112"/>
                </a:lnTo>
                <a:lnTo>
                  <a:pt x="1067624" y="4407"/>
                </a:lnTo>
                <a:lnTo>
                  <a:pt x="1123708" y="9821"/>
                </a:lnTo>
                <a:lnTo>
                  <a:pt x="1178674" y="17290"/>
                </a:lnTo>
                <a:lnTo>
                  <a:pt x="1232421" y="26750"/>
                </a:lnTo>
                <a:lnTo>
                  <a:pt x="1284851" y="38137"/>
                </a:lnTo>
                <a:lnTo>
                  <a:pt x="1335863" y="51388"/>
                </a:lnTo>
                <a:lnTo>
                  <a:pt x="1385358" y="66439"/>
                </a:lnTo>
                <a:lnTo>
                  <a:pt x="1433237" y="83227"/>
                </a:lnTo>
                <a:lnTo>
                  <a:pt x="1479399" y="101687"/>
                </a:lnTo>
                <a:lnTo>
                  <a:pt x="1523745" y="121755"/>
                </a:lnTo>
                <a:lnTo>
                  <a:pt x="1566176" y="143368"/>
                </a:lnTo>
                <a:lnTo>
                  <a:pt x="1606591" y="166463"/>
                </a:lnTo>
                <a:lnTo>
                  <a:pt x="1644892" y="190975"/>
                </a:lnTo>
                <a:lnTo>
                  <a:pt x="1680978" y="216840"/>
                </a:lnTo>
                <a:lnTo>
                  <a:pt x="1714749" y="243996"/>
                </a:lnTo>
                <a:lnTo>
                  <a:pt x="1746107" y="272377"/>
                </a:lnTo>
                <a:lnTo>
                  <a:pt x="1774951" y="301921"/>
                </a:lnTo>
                <a:lnTo>
                  <a:pt x="1801183" y="332563"/>
                </a:lnTo>
                <a:lnTo>
                  <a:pt x="1824701" y="364240"/>
                </a:lnTo>
                <a:lnTo>
                  <a:pt x="1845407" y="396889"/>
                </a:lnTo>
                <a:lnTo>
                  <a:pt x="1877982" y="464843"/>
                </a:lnTo>
                <a:lnTo>
                  <a:pt x="1898112" y="535917"/>
                </a:lnTo>
                <a:lnTo>
                  <a:pt x="1905000" y="609600"/>
                </a:lnTo>
                <a:lnTo>
                  <a:pt x="1903261" y="646735"/>
                </a:lnTo>
                <a:lnTo>
                  <a:pt x="1889653" y="719177"/>
                </a:lnTo>
                <a:lnTo>
                  <a:pt x="1863200" y="788755"/>
                </a:lnTo>
                <a:lnTo>
                  <a:pt x="1824701" y="854959"/>
                </a:lnTo>
                <a:lnTo>
                  <a:pt x="1801183" y="886636"/>
                </a:lnTo>
                <a:lnTo>
                  <a:pt x="1774952" y="917278"/>
                </a:lnTo>
                <a:lnTo>
                  <a:pt x="1746107" y="946822"/>
                </a:lnTo>
                <a:lnTo>
                  <a:pt x="1714749" y="975203"/>
                </a:lnTo>
                <a:lnTo>
                  <a:pt x="1680978" y="1002359"/>
                </a:lnTo>
                <a:lnTo>
                  <a:pt x="1644892" y="1028224"/>
                </a:lnTo>
                <a:lnTo>
                  <a:pt x="1606591" y="1052736"/>
                </a:lnTo>
                <a:lnTo>
                  <a:pt x="1566176" y="1075831"/>
                </a:lnTo>
                <a:lnTo>
                  <a:pt x="1523745" y="1097444"/>
                </a:lnTo>
                <a:lnTo>
                  <a:pt x="1479399" y="1117512"/>
                </a:lnTo>
                <a:lnTo>
                  <a:pt x="1433237" y="1135972"/>
                </a:lnTo>
                <a:lnTo>
                  <a:pt x="1385358" y="1152760"/>
                </a:lnTo>
                <a:lnTo>
                  <a:pt x="1335863" y="1167811"/>
                </a:lnTo>
                <a:lnTo>
                  <a:pt x="1284851" y="1181062"/>
                </a:lnTo>
                <a:lnTo>
                  <a:pt x="1232421" y="1192449"/>
                </a:lnTo>
                <a:lnTo>
                  <a:pt x="1178674" y="1201909"/>
                </a:lnTo>
                <a:lnTo>
                  <a:pt x="1123708" y="1209378"/>
                </a:lnTo>
                <a:lnTo>
                  <a:pt x="1067624" y="1214792"/>
                </a:lnTo>
                <a:lnTo>
                  <a:pt x="1010521" y="1218087"/>
                </a:lnTo>
                <a:lnTo>
                  <a:pt x="952500" y="1219200"/>
                </a:lnTo>
                <a:lnTo>
                  <a:pt x="894478" y="1218087"/>
                </a:lnTo>
                <a:lnTo>
                  <a:pt x="837375" y="1214792"/>
                </a:lnTo>
                <a:lnTo>
                  <a:pt x="781291" y="1209378"/>
                </a:lnTo>
                <a:lnTo>
                  <a:pt x="726325" y="1201909"/>
                </a:lnTo>
                <a:lnTo>
                  <a:pt x="672578" y="1192449"/>
                </a:lnTo>
                <a:lnTo>
                  <a:pt x="620148" y="1181062"/>
                </a:lnTo>
                <a:lnTo>
                  <a:pt x="569136" y="1167811"/>
                </a:lnTo>
                <a:lnTo>
                  <a:pt x="519641" y="1152760"/>
                </a:lnTo>
                <a:lnTo>
                  <a:pt x="471762" y="1135972"/>
                </a:lnTo>
                <a:lnTo>
                  <a:pt x="425600" y="1117512"/>
                </a:lnTo>
                <a:lnTo>
                  <a:pt x="381254" y="1097444"/>
                </a:lnTo>
                <a:lnTo>
                  <a:pt x="338823" y="1075831"/>
                </a:lnTo>
                <a:lnTo>
                  <a:pt x="298408" y="1052736"/>
                </a:lnTo>
                <a:lnTo>
                  <a:pt x="260107" y="1028224"/>
                </a:lnTo>
                <a:lnTo>
                  <a:pt x="224021" y="1002359"/>
                </a:lnTo>
                <a:lnTo>
                  <a:pt x="190250" y="975203"/>
                </a:lnTo>
                <a:lnTo>
                  <a:pt x="158892" y="946822"/>
                </a:lnTo>
                <a:lnTo>
                  <a:pt x="130048" y="917278"/>
                </a:lnTo>
                <a:lnTo>
                  <a:pt x="103816" y="886636"/>
                </a:lnTo>
                <a:lnTo>
                  <a:pt x="80298" y="854959"/>
                </a:lnTo>
                <a:lnTo>
                  <a:pt x="59592" y="822310"/>
                </a:lnTo>
                <a:lnTo>
                  <a:pt x="27017" y="754356"/>
                </a:lnTo>
                <a:lnTo>
                  <a:pt x="6887" y="683282"/>
                </a:lnTo>
                <a:lnTo>
                  <a:pt x="0" y="609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7619" y="544195"/>
            <a:ext cx="107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engineer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761" y="304038"/>
            <a:ext cx="1295400" cy="1106805"/>
          </a:xfrm>
          <a:custGeom>
            <a:avLst/>
            <a:gdLst/>
            <a:ahLst/>
            <a:cxnLst/>
            <a:rect l="l" t="t" r="r" b="b"/>
            <a:pathLst>
              <a:path w="1295400" h="1106805">
                <a:moveTo>
                  <a:pt x="0" y="1106423"/>
                </a:moveTo>
                <a:lnTo>
                  <a:pt x="1295400" y="1106423"/>
                </a:lnTo>
                <a:lnTo>
                  <a:pt x="1295400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0761" y="304038"/>
            <a:ext cx="1295400" cy="1106805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16230" marR="309245" indent="228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Expert 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7735" y="280415"/>
            <a:ext cx="2528316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5470" y="358140"/>
            <a:ext cx="2328545" cy="114300"/>
          </a:xfrm>
          <a:custGeom>
            <a:avLst/>
            <a:gdLst/>
            <a:ahLst/>
            <a:cxnLst/>
            <a:rect l="l" t="t" r="r" b="b"/>
            <a:pathLst>
              <a:path w="23285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3285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328545" h="114300">
                <a:moveTo>
                  <a:pt x="232829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328291" y="76200"/>
                </a:lnTo>
                <a:lnTo>
                  <a:pt x="23282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2035" y="1143000"/>
            <a:ext cx="252984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5470" y="1220724"/>
            <a:ext cx="2328545" cy="114300"/>
          </a:xfrm>
          <a:custGeom>
            <a:avLst/>
            <a:gdLst/>
            <a:ahLst/>
            <a:cxnLst/>
            <a:rect l="l" t="t" r="r" b="b"/>
            <a:pathLst>
              <a:path w="2328545" h="114300">
                <a:moveTo>
                  <a:pt x="2213991" y="0"/>
                </a:moveTo>
                <a:lnTo>
                  <a:pt x="2213991" y="114300"/>
                </a:lnTo>
                <a:lnTo>
                  <a:pt x="2290191" y="76200"/>
                </a:lnTo>
                <a:lnTo>
                  <a:pt x="2233041" y="76200"/>
                </a:lnTo>
                <a:lnTo>
                  <a:pt x="2233041" y="38100"/>
                </a:lnTo>
                <a:lnTo>
                  <a:pt x="2290191" y="38100"/>
                </a:lnTo>
                <a:lnTo>
                  <a:pt x="2213991" y="0"/>
                </a:lnTo>
                <a:close/>
              </a:path>
              <a:path w="2328545" h="114300">
                <a:moveTo>
                  <a:pt x="221399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213991" y="76200"/>
                </a:lnTo>
                <a:lnTo>
                  <a:pt x="2213991" y="38100"/>
                </a:lnTo>
                <a:close/>
              </a:path>
              <a:path w="2328545" h="114300">
                <a:moveTo>
                  <a:pt x="2290191" y="38100"/>
                </a:moveTo>
                <a:lnTo>
                  <a:pt x="2233041" y="38100"/>
                </a:lnTo>
                <a:lnTo>
                  <a:pt x="2233041" y="76200"/>
                </a:lnTo>
                <a:lnTo>
                  <a:pt x="2290191" y="76200"/>
                </a:lnTo>
                <a:lnTo>
                  <a:pt x="2328291" y="57150"/>
                </a:lnTo>
                <a:lnTo>
                  <a:pt x="22901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66815" y="722376"/>
            <a:ext cx="2011680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0122" y="799211"/>
            <a:ext cx="1811655" cy="114300"/>
          </a:xfrm>
          <a:custGeom>
            <a:avLst/>
            <a:gdLst/>
            <a:ahLst/>
            <a:cxnLst/>
            <a:rect l="l" t="t" r="r" b="b"/>
            <a:pathLst>
              <a:path w="1811654" h="114300">
                <a:moveTo>
                  <a:pt x="1697227" y="0"/>
                </a:moveTo>
                <a:lnTo>
                  <a:pt x="1697016" y="38117"/>
                </a:lnTo>
                <a:lnTo>
                  <a:pt x="1716024" y="38226"/>
                </a:lnTo>
                <a:lnTo>
                  <a:pt x="1715770" y="76326"/>
                </a:lnTo>
                <a:lnTo>
                  <a:pt x="1696803" y="76326"/>
                </a:lnTo>
                <a:lnTo>
                  <a:pt x="1696593" y="114300"/>
                </a:lnTo>
                <a:lnTo>
                  <a:pt x="1773562" y="76326"/>
                </a:lnTo>
                <a:lnTo>
                  <a:pt x="1715770" y="76326"/>
                </a:lnTo>
                <a:lnTo>
                  <a:pt x="1773784" y="76217"/>
                </a:lnTo>
                <a:lnTo>
                  <a:pt x="1811147" y="57785"/>
                </a:lnTo>
                <a:lnTo>
                  <a:pt x="1697227" y="0"/>
                </a:lnTo>
                <a:close/>
              </a:path>
              <a:path w="1811654" h="114300">
                <a:moveTo>
                  <a:pt x="1697016" y="38117"/>
                </a:moveTo>
                <a:lnTo>
                  <a:pt x="1696804" y="76217"/>
                </a:lnTo>
                <a:lnTo>
                  <a:pt x="1715770" y="76326"/>
                </a:lnTo>
                <a:lnTo>
                  <a:pt x="1716024" y="38226"/>
                </a:lnTo>
                <a:lnTo>
                  <a:pt x="1697016" y="38117"/>
                </a:lnTo>
                <a:close/>
              </a:path>
              <a:path w="1811654" h="114300">
                <a:moveTo>
                  <a:pt x="253" y="28321"/>
                </a:moveTo>
                <a:lnTo>
                  <a:pt x="0" y="66421"/>
                </a:lnTo>
                <a:lnTo>
                  <a:pt x="1696804" y="76217"/>
                </a:lnTo>
                <a:lnTo>
                  <a:pt x="1697016" y="38117"/>
                </a:lnTo>
                <a:lnTo>
                  <a:pt x="253" y="28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9745" y="93980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Qu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92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7394" y="1248613"/>
            <a:ext cx="8807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Solutions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4669" y="219202"/>
            <a:ext cx="1238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 </a:t>
            </a:r>
            <a:r>
              <a:rPr sz="1800" dirty="0">
                <a:latin typeface="Calibri"/>
                <a:cs typeface="Calibri"/>
              </a:rPr>
              <a:t>&amp; 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1553971"/>
            <a:ext cx="751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Interaction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Knowledge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engineer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and Domain Expert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for creating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800" b="1" spc="-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EX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461899"/>
            <a:ext cx="7269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1.2. </a:t>
            </a:r>
            <a:r>
              <a:rPr sz="4400" spc="-20" dirty="0"/>
              <a:t>Knowledge</a:t>
            </a:r>
            <a:r>
              <a:rPr sz="4400" spc="-40" dirty="0"/>
              <a:t> </a:t>
            </a:r>
            <a:r>
              <a:rPr sz="4400" spc="-20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86026"/>
            <a:ext cx="8190230" cy="471741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power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ES </a:t>
            </a:r>
            <a:r>
              <a:rPr sz="2700" dirty="0">
                <a:latin typeface="Calibri"/>
                <a:cs typeface="Calibri"/>
              </a:rPr>
              <a:t>is its </a:t>
            </a:r>
            <a:r>
              <a:rPr sz="2700" spc="-5" dirty="0">
                <a:latin typeface="Calibri"/>
                <a:cs typeface="Calibri"/>
              </a:rPr>
              <a:t>high quality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knowledge</a:t>
            </a:r>
            <a:endParaRPr sz="2700">
              <a:latin typeface="Calibri"/>
              <a:cs typeface="Calibri"/>
            </a:endParaRPr>
          </a:p>
          <a:p>
            <a:pPr marL="355600" marR="904240" indent="-343535">
              <a:lnSpc>
                <a:spcPct val="13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Domain knowledge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knowledge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base </a:t>
            </a:r>
            <a:r>
              <a:rPr sz="2700" dirty="0">
                <a:latin typeface="Calibri"/>
                <a:cs typeface="Calibri"/>
              </a:rPr>
              <a:t>&amp; </a:t>
            </a:r>
            <a:r>
              <a:rPr sz="2700" spc="-10" dirty="0">
                <a:latin typeface="Calibri"/>
                <a:cs typeface="Calibri"/>
              </a:rPr>
              <a:t>problem  </a:t>
            </a:r>
            <a:r>
              <a:rPr sz="2700" spc="-5" dirty="0">
                <a:latin typeface="Calibri"/>
                <a:cs typeface="Calibri"/>
              </a:rPr>
              <a:t>solving knowledge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inference</a:t>
            </a:r>
            <a:r>
              <a:rPr sz="27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engine</a:t>
            </a:r>
            <a:endParaRPr sz="2700">
              <a:latin typeface="Calibri"/>
              <a:cs typeface="Calibri"/>
            </a:endParaRPr>
          </a:p>
          <a:p>
            <a:pPr marL="355600" marR="149860" indent="-343535">
              <a:lnSpc>
                <a:spcPct val="13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Most common </a:t>
            </a:r>
            <a:r>
              <a:rPr sz="2700" dirty="0">
                <a:latin typeface="Calibri"/>
                <a:cs typeface="Calibri"/>
              </a:rPr>
              <a:t>KR </a:t>
            </a:r>
            <a:r>
              <a:rPr sz="2700" spc="-5" dirty="0">
                <a:latin typeface="Calibri"/>
                <a:cs typeface="Calibri"/>
              </a:rPr>
              <a:t>scheme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ES consists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production  rules </a:t>
            </a:r>
            <a:r>
              <a:rPr sz="2700" spc="-5" dirty="0">
                <a:latin typeface="Calibri"/>
                <a:cs typeface="Calibri"/>
              </a:rPr>
              <a:t>or simply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rules</a:t>
            </a:r>
            <a:r>
              <a:rPr sz="27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(if-then-else)</a:t>
            </a:r>
            <a:endParaRPr sz="2700">
              <a:latin typeface="Calibri"/>
              <a:cs typeface="Calibri"/>
            </a:endParaRPr>
          </a:p>
          <a:p>
            <a:pPr marL="355600" marR="620395" indent="-343535">
              <a:lnSpc>
                <a:spcPct val="13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ES </a:t>
            </a:r>
            <a:r>
              <a:rPr sz="2700" dirty="0">
                <a:latin typeface="Calibri"/>
                <a:cs typeface="Calibri"/>
              </a:rPr>
              <a:t>in which </a:t>
            </a:r>
            <a:r>
              <a:rPr sz="2700" spc="-10" dirty="0">
                <a:latin typeface="Calibri"/>
                <a:cs typeface="Calibri"/>
              </a:rPr>
              <a:t>knowledge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5" dirty="0">
                <a:latin typeface="Calibri"/>
                <a:cs typeface="Calibri"/>
              </a:rPr>
              <a:t>represented </a:t>
            </a:r>
            <a:r>
              <a:rPr sz="2700" dirty="0">
                <a:latin typeface="Calibri"/>
                <a:cs typeface="Calibri"/>
              </a:rPr>
              <a:t>in the </a:t>
            </a:r>
            <a:r>
              <a:rPr sz="2700" spc="-20" dirty="0">
                <a:latin typeface="Calibri"/>
                <a:cs typeface="Calibri"/>
              </a:rPr>
              <a:t>form </a:t>
            </a:r>
            <a:r>
              <a:rPr sz="2700" dirty="0">
                <a:latin typeface="Calibri"/>
                <a:cs typeface="Calibri"/>
              </a:rPr>
              <a:t>of  rules is known as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Rule-based</a:t>
            </a:r>
            <a:r>
              <a:rPr sz="2700" b="1" spc="-7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ES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rules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spc="-5" dirty="0">
                <a:latin typeface="Calibri"/>
                <a:cs typeface="Calibri"/>
              </a:rPr>
              <a:t>some </a:t>
            </a:r>
            <a:r>
              <a:rPr sz="2700" spc="-10" dirty="0">
                <a:latin typeface="Calibri"/>
                <a:cs typeface="Calibri"/>
              </a:rPr>
              <a:t>uncertainty; </a:t>
            </a:r>
            <a:r>
              <a:rPr sz="2700" spc="-15" dirty="0">
                <a:latin typeface="Calibri"/>
                <a:cs typeface="Calibri"/>
              </a:rPr>
              <a:t>Statistical </a:t>
            </a:r>
            <a:r>
              <a:rPr sz="2700" spc="-5" dirty="0">
                <a:latin typeface="Calibri"/>
                <a:cs typeface="Calibri"/>
              </a:rPr>
              <a:t>techniques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44" y="6301232"/>
            <a:ext cx="4319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use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 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h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ndl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suc</a:t>
            </a:r>
            <a:r>
              <a:rPr sz="2700">
                <a:latin typeface="Calibri"/>
                <a:cs typeface="Calibri"/>
              </a:rPr>
              <a:t>h</a:t>
            </a:r>
            <a:r>
              <a:rPr sz="2700" spc="-20">
                <a:latin typeface="Calibri"/>
                <a:cs typeface="Calibri"/>
              </a:rPr>
              <a:t> </a:t>
            </a:r>
            <a:r>
              <a:rPr sz="2700" smtClean="0">
                <a:latin typeface="Calibri"/>
                <a:cs typeface="Calibri"/>
              </a:rPr>
              <a:t>r</a:t>
            </a:r>
            <a:r>
              <a:rPr lang="en-IN" sz="2700" dirty="0" err="1" smtClean="0">
                <a:latin typeface="Calibri"/>
                <a:cs typeface="Calibri"/>
              </a:rPr>
              <a:t>ules</a:t>
            </a:r>
            <a:endParaRPr sz="1800" baseline="2314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3398"/>
            <a:ext cx="8054975" cy="614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0" indent="-343535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Another widely </a:t>
            </a:r>
            <a:r>
              <a:rPr sz="2700" spc="-5" dirty="0">
                <a:latin typeface="Calibri"/>
                <a:cs typeface="Calibri"/>
              </a:rPr>
              <a:t>used </a:t>
            </a:r>
            <a:r>
              <a:rPr sz="2700" spc="-15" dirty="0">
                <a:latin typeface="Calibri"/>
                <a:cs typeface="Calibri"/>
              </a:rPr>
              <a:t>representation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0" dirty="0">
                <a:latin typeface="Calibri"/>
                <a:cs typeface="Calibri"/>
              </a:rPr>
              <a:t>ES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unit</a:t>
            </a:r>
            <a:r>
              <a:rPr sz="2700" spc="-1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(also  known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15" dirty="0">
                <a:latin typeface="Calibri"/>
                <a:cs typeface="Calibri"/>
              </a:rPr>
              <a:t>frame, </a:t>
            </a:r>
            <a:r>
              <a:rPr sz="2700" spc="-10" dirty="0">
                <a:latin typeface="Calibri"/>
                <a:cs typeface="Calibri"/>
              </a:rPr>
              <a:t>semantic </a:t>
            </a:r>
            <a:r>
              <a:rPr sz="2700" spc="-5" dirty="0">
                <a:latin typeface="Calibri"/>
                <a:cs typeface="Calibri"/>
              </a:rPr>
              <a:t>net,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etc.)</a:t>
            </a:r>
            <a:endParaRPr sz="2700">
              <a:latin typeface="Calibri"/>
              <a:cs typeface="Calibri"/>
            </a:endParaRPr>
          </a:p>
          <a:p>
            <a:pPr marL="355600" marR="1403350" indent="-343535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Unit is an </a:t>
            </a:r>
            <a:r>
              <a:rPr sz="2700" spc="-5" dirty="0">
                <a:latin typeface="Calibri"/>
                <a:cs typeface="Calibri"/>
              </a:rPr>
              <a:t>assemblage of </a:t>
            </a:r>
            <a:r>
              <a:rPr sz="2700" spc="-10" dirty="0">
                <a:latin typeface="Calibri"/>
                <a:cs typeface="Calibri"/>
              </a:rPr>
              <a:t>associated symbolic  </a:t>
            </a:r>
            <a:r>
              <a:rPr sz="2700" spc="-5" dirty="0">
                <a:latin typeface="Calibri"/>
                <a:cs typeface="Calibri"/>
              </a:rPr>
              <a:t>knowledge </a:t>
            </a:r>
            <a:r>
              <a:rPr sz="2700" dirty="0">
                <a:latin typeface="Calibri"/>
                <a:cs typeface="Calibri"/>
              </a:rPr>
              <a:t>about an </a:t>
            </a:r>
            <a:r>
              <a:rPr sz="2700" spc="-5" dirty="0">
                <a:latin typeface="Calibri"/>
                <a:cs typeface="Calibri"/>
              </a:rPr>
              <a:t>entity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represented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Unit </a:t>
            </a:r>
            <a:r>
              <a:rPr sz="2700" spc="-10" dirty="0">
                <a:latin typeface="Calibri"/>
                <a:cs typeface="Calibri"/>
              </a:rPr>
              <a:t>consists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properties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values of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entity</a:t>
            </a:r>
            <a:endParaRPr sz="2700">
              <a:latin typeface="Calibri"/>
              <a:cs typeface="Calibri"/>
            </a:endParaRPr>
          </a:p>
          <a:p>
            <a:pPr marL="355600" marR="745490" indent="-343535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30" dirty="0">
                <a:latin typeface="Calibri"/>
                <a:cs typeface="Calibri"/>
              </a:rPr>
              <a:t>Values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properties </a:t>
            </a:r>
            <a:r>
              <a:rPr sz="2700" spc="-15" dirty="0">
                <a:latin typeface="Calibri"/>
                <a:cs typeface="Calibri"/>
              </a:rPr>
              <a:t>represent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names of other  units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15" dirty="0">
                <a:latin typeface="Calibri"/>
                <a:cs typeface="Calibri"/>
              </a:rPr>
              <a:t>are linked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5" dirty="0">
                <a:latin typeface="Calibri"/>
                <a:cs typeface="Calibri"/>
              </a:rPr>
              <a:t>per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relations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Future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ES </a:t>
            </a:r>
            <a:r>
              <a:rPr sz="2700" spc="-5" dirty="0">
                <a:latin typeface="Calibri"/>
                <a:cs typeface="Calibri"/>
              </a:rPr>
              <a:t>depends on developing </a:t>
            </a:r>
            <a:r>
              <a:rPr sz="2700" spc="-20" dirty="0">
                <a:latin typeface="Calibri"/>
                <a:cs typeface="Calibri"/>
              </a:rPr>
              <a:t>better </a:t>
            </a:r>
            <a:r>
              <a:rPr sz="2700" spc="-5" dirty="0">
                <a:latin typeface="Calibri"/>
                <a:cs typeface="Calibri"/>
              </a:rPr>
              <a:t>methods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of: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Knowledge </a:t>
            </a:r>
            <a:r>
              <a:rPr sz="2400" dirty="0">
                <a:latin typeface="Calibri"/>
                <a:cs typeface="Calibri"/>
              </a:rPr>
              <a:t>acquisition and 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codifying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Representing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knowledge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infrastructure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10" y="187197"/>
            <a:ext cx="68681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</a:rPr>
              <a:t>2. Expert </a:t>
            </a:r>
            <a:r>
              <a:rPr sz="4400" spc="-35" dirty="0">
                <a:solidFill>
                  <a:srgbClr val="FF0000"/>
                </a:solidFill>
              </a:rPr>
              <a:t>System</a:t>
            </a:r>
            <a:r>
              <a:rPr sz="4400" spc="-60" dirty="0">
                <a:solidFill>
                  <a:srgbClr val="FF0000"/>
                </a:solidFill>
              </a:rPr>
              <a:t> </a:t>
            </a:r>
            <a:r>
              <a:rPr sz="4400" spc="-20" dirty="0">
                <a:solidFill>
                  <a:srgbClr val="FF0000"/>
                </a:solidFill>
              </a:rPr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89913"/>
            <a:ext cx="7919084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interacts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ES through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interface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libri"/>
                <a:cs typeface="Calibri"/>
              </a:rPr>
              <a:t>menus, </a:t>
            </a:r>
            <a:r>
              <a:rPr sz="2400" spc="-15" dirty="0">
                <a:latin typeface="Calibri"/>
                <a:cs typeface="Calibri"/>
              </a:rPr>
              <a:t>natural </a:t>
            </a:r>
            <a:r>
              <a:rPr sz="2400" spc="-5" dirty="0">
                <a:latin typeface="Calibri"/>
                <a:cs typeface="Calibri"/>
              </a:rPr>
              <a:t>language or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style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inference </a:t>
            </a:r>
            <a:r>
              <a:rPr sz="2400" dirty="0">
                <a:latin typeface="Calibri"/>
                <a:cs typeface="Calibri"/>
              </a:rPr>
              <a:t>engine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reason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expert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Case specific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included in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7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knowledge acquisition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10" dirty="0">
                <a:latin typeface="Calibri"/>
                <a:cs typeface="Calibri"/>
              </a:rPr>
              <a:t>that helps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expert </a:t>
            </a:r>
            <a:r>
              <a:rPr sz="2400" spc="-5" dirty="0">
                <a:latin typeface="Calibri"/>
                <a:cs typeface="Calibri"/>
              </a:rPr>
              <a:t>or knowledge </a:t>
            </a:r>
            <a:r>
              <a:rPr sz="2400" dirty="0">
                <a:latin typeface="Calibri"/>
                <a:cs typeface="Calibri"/>
              </a:rPr>
              <a:t>engineer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easily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dirty="0">
                <a:latin typeface="Calibri"/>
                <a:cs typeface="Calibri"/>
              </a:rPr>
              <a:t>and check  the </a:t>
            </a:r>
            <a:r>
              <a:rPr sz="2400" spc="-5" dirty="0">
                <a:latin typeface="Calibri"/>
                <a:cs typeface="Calibri"/>
              </a:rPr>
              <a:t>knowledge base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2419</Words>
  <Application>Microsoft Office PowerPoint</Application>
  <PresentationFormat>On-screen Show (4:3)</PresentationFormat>
  <Paragraphs>296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 - V Artificial Intelligence</vt:lpstr>
      <vt:lpstr>1. Phases in building Expert Systems</vt:lpstr>
      <vt:lpstr>Slide 3</vt:lpstr>
      <vt:lpstr>Slide 4</vt:lpstr>
      <vt:lpstr>1.1. Knowledge Engineering</vt:lpstr>
      <vt:lpstr>Slide 6</vt:lpstr>
      <vt:lpstr>1.2. Knowledge Representation</vt:lpstr>
      <vt:lpstr>Slide 8</vt:lpstr>
      <vt:lpstr>2. Expert System Architecture</vt:lpstr>
      <vt:lpstr>Slide 10</vt:lpstr>
      <vt:lpstr>Slide 11</vt:lpstr>
      <vt:lpstr>Slide 12</vt:lpstr>
      <vt:lpstr>Slide 13</vt:lpstr>
      <vt:lpstr>Slide 14</vt:lpstr>
      <vt:lpstr>Slide 15</vt:lpstr>
      <vt:lpstr>3. ES vs Traditional Systems</vt:lpstr>
      <vt:lpstr>Slide 17</vt:lpstr>
      <vt:lpstr>3.1. Characteristics of ES</vt:lpstr>
      <vt:lpstr>3.2. Evaluation of ES</vt:lpstr>
      <vt:lpstr>Slide 20</vt:lpstr>
      <vt:lpstr>3.3. Advantages &amp; disadvantages of ES</vt:lpstr>
      <vt:lpstr>Slide 22</vt:lpstr>
      <vt:lpstr>4. Rule based ES</vt:lpstr>
      <vt:lpstr>Slide 24</vt:lpstr>
      <vt:lpstr>5. Blackboard Systems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6. Truth Maintenance Systems</vt:lpstr>
      <vt:lpstr>6.1. Monotonic System and Logic</vt:lpstr>
      <vt:lpstr>Slide 35</vt:lpstr>
      <vt:lpstr>6.2. Non-Monotonic System and Logic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lappy</dc:creator>
  <cp:lastModifiedBy>prashant</cp:lastModifiedBy>
  <cp:revision>1</cp:revision>
  <dcterms:created xsi:type="dcterms:W3CDTF">2020-03-04T10:12:16Z</dcterms:created>
  <dcterms:modified xsi:type="dcterms:W3CDTF">2020-03-04T10:18:51Z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2020-03-04T00:00:00Z</vt:filetime>
  </property>
</Properties>
</file>