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9" r:id="rId1"/>
  </p:sldMasterIdLst>
  <p:notesMasterIdLst>
    <p:notesMasterId r:id="rId168"/>
  </p:notesMasterIdLst>
  <p:sldIdLst>
    <p:sldId id="389" r:id="rId2"/>
    <p:sldId id="401" r:id="rId3"/>
    <p:sldId id="403" r:id="rId4"/>
    <p:sldId id="395" r:id="rId5"/>
    <p:sldId id="396" r:id="rId6"/>
    <p:sldId id="397" r:id="rId7"/>
    <p:sldId id="398" r:id="rId8"/>
    <p:sldId id="399" r:id="rId9"/>
    <p:sldId id="400" r:id="rId10"/>
    <p:sldId id="257" r:id="rId11"/>
    <p:sldId id="258" r:id="rId12"/>
    <p:sldId id="259" r:id="rId13"/>
    <p:sldId id="260" r:id="rId14"/>
    <p:sldId id="262" r:id="rId15"/>
    <p:sldId id="263" r:id="rId16"/>
    <p:sldId id="265" r:id="rId17"/>
    <p:sldId id="277" r:id="rId18"/>
    <p:sldId id="402" r:id="rId19"/>
    <p:sldId id="290" r:id="rId20"/>
    <p:sldId id="297" r:id="rId21"/>
    <p:sldId id="391" r:id="rId22"/>
    <p:sldId id="315" r:id="rId23"/>
    <p:sldId id="291" r:id="rId24"/>
    <p:sldId id="276" r:id="rId25"/>
    <p:sldId id="393" r:id="rId26"/>
    <p:sldId id="394" r:id="rId27"/>
    <p:sldId id="294" r:id="rId28"/>
    <p:sldId id="392" r:id="rId29"/>
    <p:sldId id="295" r:id="rId30"/>
    <p:sldId id="317" r:id="rId31"/>
    <p:sldId id="318" r:id="rId32"/>
    <p:sldId id="303" r:id="rId33"/>
    <p:sldId id="310" r:id="rId34"/>
    <p:sldId id="311" r:id="rId35"/>
    <p:sldId id="312" r:id="rId36"/>
    <p:sldId id="404" r:id="rId37"/>
    <p:sldId id="338" r:id="rId38"/>
    <p:sldId id="339" r:id="rId39"/>
    <p:sldId id="342" r:id="rId40"/>
    <p:sldId id="352" r:id="rId41"/>
    <p:sldId id="340" r:id="rId42"/>
    <p:sldId id="341" r:id="rId43"/>
    <p:sldId id="385" r:id="rId44"/>
    <p:sldId id="386" r:id="rId45"/>
    <p:sldId id="387" r:id="rId46"/>
    <p:sldId id="406" r:id="rId47"/>
    <p:sldId id="405" r:id="rId48"/>
    <p:sldId id="388" r:id="rId49"/>
    <p:sldId id="345" r:id="rId50"/>
    <p:sldId id="346" r:id="rId51"/>
    <p:sldId id="347" r:id="rId52"/>
    <p:sldId id="348" r:id="rId53"/>
    <p:sldId id="349" r:id="rId54"/>
    <p:sldId id="351" r:id="rId55"/>
    <p:sldId id="309" r:id="rId56"/>
    <p:sldId id="410" r:id="rId57"/>
    <p:sldId id="304" r:id="rId58"/>
    <p:sldId id="407" r:id="rId59"/>
    <p:sldId id="411" r:id="rId60"/>
    <p:sldId id="409" r:id="rId61"/>
    <p:sldId id="305" r:id="rId62"/>
    <p:sldId id="408" r:id="rId63"/>
    <p:sldId id="306" r:id="rId64"/>
    <p:sldId id="307" r:id="rId65"/>
    <p:sldId id="308" r:id="rId66"/>
    <p:sldId id="384" r:id="rId67"/>
    <p:sldId id="412" r:id="rId68"/>
    <p:sldId id="413" r:id="rId69"/>
    <p:sldId id="414" r:id="rId70"/>
    <p:sldId id="415" r:id="rId71"/>
    <p:sldId id="416" r:id="rId72"/>
    <p:sldId id="422" r:id="rId73"/>
    <p:sldId id="423" r:id="rId74"/>
    <p:sldId id="419" r:id="rId75"/>
    <p:sldId id="420" r:id="rId76"/>
    <p:sldId id="421" r:id="rId77"/>
    <p:sldId id="433" r:id="rId78"/>
    <p:sldId id="417" r:id="rId79"/>
    <p:sldId id="418" r:id="rId80"/>
    <p:sldId id="424" r:id="rId81"/>
    <p:sldId id="425" r:id="rId82"/>
    <p:sldId id="426" r:id="rId83"/>
    <p:sldId id="427" r:id="rId84"/>
    <p:sldId id="428" r:id="rId85"/>
    <p:sldId id="429" r:id="rId86"/>
    <p:sldId id="430" r:id="rId87"/>
    <p:sldId id="364" r:id="rId88"/>
    <p:sldId id="375" r:id="rId89"/>
    <p:sldId id="376" r:id="rId90"/>
    <p:sldId id="377" r:id="rId91"/>
    <p:sldId id="379" r:id="rId92"/>
    <p:sldId id="380" r:id="rId93"/>
    <p:sldId id="381" r:id="rId94"/>
    <p:sldId id="431" r:id="rId95"/>
    <p:sldId id="432" r:id="rId96"/>
    <p:sldId id="382" r:id="rId97"/>
    <p:sldId id="383" r:id="rId98"/>
    <p:sldId id="355" r:id="rId99"/>
    <p:sldId id="434" r:id="rId100"/>
    <p:sldId id="436" r:id="rId101"/>
    <p:sldId id="435" r:id="rId102"/>
    <p:sldId id="453" r:id="rId103"/>
    <p:sldId id="437" r:id="rId104"/>
    <p:sldId id="438" r:id="rId105"/>
    <p:sldId id="439" r:id="rId106"/>
    <p:sldId id="440" r:id="rId107"/>
    <p:sldId id="441" r:id="rId108"/>
    <p:sldId id="442" r:id="rId109"/>
    <p:sldId id="443" r:id="rId110"/>
    <p:sldId id="444" r:id="rId111"/>
    <p:sldId id="445" r:id="rId112"/>
    <p:sldId id="446" r:id="rId113"/>
    <p:sldId id="447" r:id="rId114"/>
    <p:sldId id="448" r:id="rId115"/>
    <p:sldId id="449" r:id="rId116"/>
    <p:sldId id="450" r:id="rId117"/>
    <p:sldId id="451" r:id="rId118"/>
    <p:sldId id="452" r:id="rId119"/>
    <p:sldId id="454" r:id="rId120"/>
    <p:sldId id="455" r:id="rId121"/>
    <p:sldId id="456" r:id="rId122"/>
    <p:sldId id="457" r:id="rId123"/>
    <p:sldId id="458" r:id="rId124"/>
    <p:sldId id="459" r:id="rId125"/>
    <p:sldId id="468" r:id="rId126"/>
    <p:sldId id="469" r:id="rId127"/>
    <p:sldId id="470" r:id="rId128"/>
    <p:sldId id="471" r:id="rId129"/>
    <p:sldId id="472" r:id="rId130"/>
    <p:sldId id="473" r:id="rId131"/>
    <p:sldId id="478" r:id="rId132"/>
    <p:sldId id="479" r:id="rId133"/>
    <p:sldId id="480" r:id="rId134"/>
    <p:sldId id="481" r:id="rId135"/>
    <p:sldId id="482" r:id="rId136"/>
    <p:sldId id="483" r:id="rId137"/>
    <p:sldId id="466" r:id="rId138"/>
    <p:sldId id="467" r:id="rId139"/>
    <p:sldId id="461" r:id="rId140"/>
    <p:sldId id="462" r:id="rId141"/>
    <p:sldId id="460" r:id="rId142"/>
    <p:sldId id="474" r:id="rId143"/>
    <p:sldId id="463" r:id="rId144"/>
    <p:sldId id="464" r:id="rId145"/>
    <p:sldId id="465" r:id="rId146"/>
    <p:sldId id="475" r:id="rId147"/>
    <p:sldId id="476" r:id="rId148"/>
    <p:sldId id="477" r:id="rId149"/>
    <p:sldId id="499" r:id="rId150"/>
    <p:sldId id="500" r:id="rId151"/>
    <p:sldId id="501" r:id="rId152"/>
    <p:sldId id="484" r:id="rId153"/>
    <p:sldId id="485" r:id="rId154"/>
    <p:sldId id="486" r:id="rId155"/>
    <p:sldId id="487" r:id="rId156"/>
    <p:sldId id="488" r:id="rId157"/>
    <p:sldId id="489" r:id="rId158"/>
    <p:sldId id="490" r:id="rId159"/>
    <p:sldId id="491" r:id="rId160"/>
    <p:sldId id="492" r:id="rId161"/>
    <p:sldId id="493" r:id="rId162"/>
    <p:sldId id="494" r:id="rId163"/>
    <p:sldId id="495" r:id="rId164"/>
    <p:sldId id="496" r:id="rId165"/>
    <p:sldId id="497" r:id="rId166"/>
    <p:sldId id="498" r:id="rId1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672" autoAdjust="0"/>
    <p:restoredTop sz="96899" autoAdjust="0"/>
  </p:normalViewPr>
  <p:slideViewPr>
    <p:cSldViewPr>
      <p:cViewPr>
        <p:scale>
          <a:sx n="50" d="100"/>
          <a:sy n="50" d="100"/>
        </p:scale>
        <p:origin x="-1349"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CB335F0-2B68-4F71-B47B-F8BDFFC84F1C}" type="datetimeFigureOut">
              <a:rPr lang="en-US"/>
              <a:pPr>
                <a:defRPr/>
              </a:pPr>
              <a:t>9/3/2020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F1D0E58-AE83-4B9C-B6F8-3B838BF18E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F69130F-EE19-48A4-9E82-F68AF8C041E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F9AD5-A73C-41DC-B9C4-DE4C94AC07EF}" type="slidenum">
              <a:rPr lang="en-US" altLang="zh-CN"/>
              <a:pPr/>
              <a:t>58</a:t>
            </a:fld>
            <a:endParaRPr lang="en-US" altLang="zh-C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ltLang="zh-CN"/>
              <a:t>TEXT is the most common type of input field, it allows the user to type in a single line of text. There are some additional attributes that can control the maximum length of the field (MAXLENGTH).</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3044B-FD1D-4F64-8220-EF2D5D6153CA}" type="slidenum">
              <a:rPr lang="en-US" altLang="zh-CN"/>
              <a:pPr/>
              <a:t>61</a:t>
            </a:fld>
            <a:endParaRPr lang="en-US" altLang="zh-CN"/>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zh-CN"/>
              <a:t>Another type of input field is the SUBMIT type, this tells the browser to draw a button. When the user clicks on the button the browser knows to submit the contents of the form to the URL specified as the ACTION in the form tag.</a:t>
            </a:r>
          </a:p>
          <a:p>
            <a:r>
              <a:rPr lang="en-US" altLang="zh-CN"/>
              <a:t>Submit inputs support the attribute VALUE which is the string you want displayed in the button. If you don't include a VALUE attribute the browser will put the string "Submit" in the button. Note that the NAME attribute is not required for a submit input.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71829-485E-4A0F-8510-B81C137FC1A2}" type="slidenum">
              <a:rPr lang="en-US" altLang="zh-CN"/>
              <a:pPr/>
              <a:t>63</a:t>
            </a:fld>
            <a:endParaRPr lang="en-US" altLang="zh-CN"/>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ltLang="zh-CN"/>
              <a:t>Inputs of type CHECKBOX present user with an item that can be selected or deselected. Each checkbox has a name and a value and can be initially selected/deselected.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A58C1-95EB-4D2F-98A3-6D1869422ACB}" type="slidenum">
              <a:rPr lang="en-US" altLang="zh-CN"/>
              <a:pPr/>
              <a:t>64</a:t>
            </a:fld>
            <a:endParaRPr lang="en-US" altLang="zh-C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zh-CN"/>
              <a:t>Radio Button inputs are like checkboxes, except that the user must select only one item from group of choices.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AC2A0A-E103-4BCF-9D29-DF9169270EFD}" type="slidenum">
              <a:rPr lang="en-US" altLang="zh-CN"/>
              <a:pPr/>
              <a:t>65</a:t>
            </a:fld>
            <a:endParaRPr lang="en-US" altLang="zh-CN"/>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ltLang="zh-CN" dirty="0"/>
              <a:t>You can create a multiline text field with the TEXTAREA tag. The TEXTAREA tag requires the NAME attribute and supports the attributes ROWS and COLS (to define the size of the box drawn on the screen). Unlike the INPUT tag - the TEXTAREA tag has an end tag, so you need to include a &lt;/</a:t>
            </a:r>
            <a:r>
              <a:rPr lang="en-US" altLang="zh-CN" dirty="0" err="1"/>
              <a:t>TEXTAREa</a:t>
            </a:r>
            <a:r>
              <a:rPr lang="en-US" altLang="zh-CN" dirty="0"/>
              <a:t>&gt; tag.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EA8E2-9EFB-44E1-BB73-C65BFAA1D1B6}" type="slidenum">
              <a:rPr lang="en-US" altLang="zh-CN"/>
              <a:pPr/>
              <a:t>66</a:t>
            </a:fld>
            <a:endParaRPr lang="en-US" altLang="zh-C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ltLang="zh-CN"/>
              <a:t>The SELECT and OPTION tags can be used to create pull-down menus and scrolling lists of choices. The SELECT tag must include a NAME attribute (this is the name of the form field sent by the browser). Between the &lt;SELECT&gt; tag and the corresponding end tag &lt;/SELECT&gt; there can be number of OPTION tags - one for each choice you want displayed. The text that follows the OPTION tag is the text that will be displayed by the browser. The value sent by the browser if a choice is selected can be specified with a VALUE attribute, if none is specified the value sent will be the text that follows the OPTION tag.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84A8AA-6B23-467E-8BE6-A9FB885BEB1F}" type="slidenum">
              <a:rPr lang="en-US" smtClean="0"/>
              <a:pPr fontAlgn="base">
                <a:spcBef>
                  <a:spcPct val="0"/>
                </a:spcBef>
                <a:spcAft>
                  <a:spcPct val="0"/>
                </a:spcAft>
                <a:defRPr/>
              </a:pPr>
              <a:t>11</a:t>
            </a:fld>
            <a:endParaRPr lang="en-US" smtClean="0"/>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F1D0E58-AE83-4B9C-B6F8-3B838BF18E25}"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69579-43D2-4DDF-840B-8BE0A02D7D03}" type="slidenum">
              <a:rPr lang="en-US" altLang="zh-CN"/>
              <a:pPr/>
              <a:t>17</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altLang="zh-CN"/>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F1D0E58-AE83-4B9C-B6F8-3B838BF18E25}" type="slidenum">
              <a:rPr lang="en-US" smtClean="0"/>
              <a:pPr>
                <a:defRPr/>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3F1D0E58-AE83-4B9C-B6F8-3B838BF18E25}" type="slidenum">
              <a:rPr lang="en-US" smtClean="0"/>
              <a:pPr>
                <a:defRPr/>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DE93F5-FB95-4BDA-86B6-345923AAAC05}" type="slidenum">
              <a:rPr lang="en-US" altLang="zh-CN"/>
              <a:pPr/>
              <a:t>32</a:t>
            </a:fld>
            <a:endParaRPr lang="en-US" altLang="zh-CN"/>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r>
              <a:rPr lang="en-US" altLang="zh-CN"/>
              <a:t>Tags can have attributes</a:t>
            </a:r>
            <a:r>
              <a:rPr lang="en-US" altLang="zh-CN" i="1"/>
              <a:t>. </a:t>
            </a:r>
            <a:r>
              <a:rPr lang="en-US" altLang="zh-CN"/>
              <a:t>Attributes can provide additional information about the HTML elements on your page. </a:t>
            </a:r>
          </a:p>
          <a:p>
            <a:r>
              <a:rPr lang="en-US" altLang="zh-CN"/>
              <a:t>Attributes always come in name/value pairs like this: name="value".</a:t>
            </a:r>
          </a:p>
          <a:p>
            <a:r>
              <a:rPr lang="en-US" altLang="zh-CN"/>
              <a:t>Attributes are always added to the start tag of an HTML element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DF9642-4AB8-4561-86EA-48F0866DD63A}" type="slidenum">
              <a:rPr lang="en-US" altLang="zh-CN"/>
              <a:pPr/>
              <a:t>55</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ltLang="zh-CN"/>
              <a:t>Many Web applications require that a user to provides some input. Typically a user fills out a form by filling in some fields with text and/or selecting from lists of options. HTML forms provide a mechanism for including many input boxes (and buttons) that the user can use to provide input to a web application.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F9AD5-A73C-41DC-B9C4-DE4C94AC07EF}" type="slidenum">
              <a:rPr lang="en-US" altLang="zh-CN"/>
              <a:pPr/>
              <a:t>57</a:t>
            </a:fld>
            <a:endParaRPr lang="en-US" altLang="zh-C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ltLang="zh-CN"/>
              <a:t>TEXT is the most common type of input field, it allows the user to type in a single line of text. There are some additional attributes that can control the maximum length of the field (MAXLENGTH).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fld id="{B3D04148-0732-4972-B447-7134023B684F}" type="datetimeFigureOut">
              <a:rPr lang="en-US" smtClean="0"/>
              <a:pPr>
                <a:defRPr/>
              </a:pPr>
              <a:t>9/3/2020</a:t>
            </a:fld>
            <a:endParaRPr lang="en-US"/>
          </a:p>
        </p:txBody>
      </p:sp>
      <p:sp>
        <p:nvSpPr>
          <p:cNvPr id="20" name="Footer Placeholder 19"/>
          <p:cNvSpPr>
            <a:spLocks noGrp="1"/>
          </p:cNvSpPr>
          <p:nvPr>
            <p:ph type="ftr" sz="quarter" idx="11"/>
          </p:nvPr>
        </p:nvSpPr>
        <p:spPr/>
        <p:txBody>
          <a:bodyPr/>
          <a:lstStyle>
            <a:extLst/>
          </a:lstStyle>
          <a:p>
            <a:pPr>
              <a:defRPr/>
            </a:pPr>
            <a:endParaRPr lang="en-US"/>
          </a:p>
        </p:txBody>
      </p:sp>
      <p:sp>
        <p:nvSpPr>
          <p:cNvPr id="10" name="Slide Number Placeholder 9"/>
          <p:cNvSpPr>
            <a:spLocks noGrp="1"/>
          </p:cNvSpPr>
          <p:nvPr>
            <p:ph type="sldNum" sz="quarter" idx="12"/>
          </p:nvPr>
        </p:nvSpPr>
        <p:spPr/>
        <p:txBody>
          <a:bodyPr/>
          <a:lstStyle>
            <a:extLst/>
          </a:lstStyle>
          <a:p>
            <a:pPr>
              <a:defRPr/>
            </a:pPr>
            <a:fld id="{EA766D66-488F-4890-9E90-6ECD0ACE26FC}" type="slidenum">
              <a:rPr lang="en-US"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BAE219A-0707-402F-85A0-915FD22C864E}" type="datetimeFigureOut">
              <a:rPr lang="en-US" smtClean="0"/>
              <a:pPr>
                <a:defRPr/>
              </a:pPr>
              <a:t>9/3/2020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B74B0A0-9E5C-45F6-BB6F-C655013B0AC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F2038551-3101-43CE-BCFF-9F4365E8886B}" type="datetimeFigureOut">
              <a:rPr lang="en-US" smtClean="0"/>
              <a:pPr>
                <a:defRPr/>
              </a:pPr>
              <a:t>9/3/2020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423DF980-6579-435E-9710-36E67C6F5AEE}"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95800"/>
          </a:xfrm>
        </p:spPr>
        <p:txBody>
          <a:bodyPr/>
          <a:lstStyle/>
          <a:p>
            <a:pPr lvl="0"/>
            <a:endParaRPr lang="en-US"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r>
              <a:rPr lang="en-US"/>
              <a:t>© 2006-2007 SSIT S.Rambabu</a:t>
            </a:r>
          </a:p>
        </p:txBody>
      </p:sp>
      <p:sp>
        <p:nvSpPr>
          <p:cNvPr id="6" name="Rectangle 26"/>
          <p:cNvSpPr>
            <a:spLocks noGrp="1" noChangeArrowheads="1"/>
          </p:cNvSpPr>
          <p:nvPr>
            <p:ph type="sldNum" sz="quarter" idx="12"/>
          </p:nvPr>
        </p:nvSpPr>
        <p:spPr>
          <a:ln/>
        </p:spPr>
        <p:txBody>
          <a:bodyPr/>
          <a:lstStyle>
            <a:lvl1pPr>
              <a:defRPr/>
            </a:lvl1pPr>
          </a:lstStyle>
          <a:p>
            <a:pPr>
              <a:defRPr/>
            </a:pPr>
            <a:fld id="{DE5FA4E7-61D2-44F2-87F7-28F4FC081E3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A33EA340-BC19-4371-A77F-28C66CCFD28F}" type="datetimeFigureOut">
              <a:rPr lang="en-US" smtClean="0"/>
              <a:pPr>
                <a:defRPr/>
              </a:pPr>
              <a:t>9/3/2020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E19CB215-B492-4120-8DA6-A4B8CEF85E4E}"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99F6823F-E9B3-4103-822F-D430FE291532}" type="datetimeFigureOut">
              <a:rPr lang="en-US" smtClean="0"/>
              <a:pPr>
                <a:defRPr/>
              </a:pPr>
              <a:t>9/3/2020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327D5DA-67BD-46BF-9087-EC6887F3EC6F}"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879915A2-4D8F-40AC-AF9F-AA4A0B0E8DAB}" type="datetimeFigureOut">
              <a:rPr lang="en-US" smtClean="0"/>
              <a:pPr>
                <a:defRPr/>
              </a:pPr>
              <a:t>9/3/2020</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D4F074F-5AB6-4410-AE31-AE5BCD4DA8E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AD043E46-E935-46A4-8B34-A473A1C992AF}" type="datetimeFigureOut">
              <a:rPr lang="en-US" smtClean="0"/>
              <a:pPr>
                <a:defRPr/>
              </a:pPr>
              <a:t>9/3/2020</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274B620E-F0DF-4954-8FF5-CC8D2D81E2C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01B2B02F-27E9-48BD-B84A-E9CF23C0AA1A}" type="datetimeFigureOut">
              <a:rPr lang="en-US" smtClean="0"/>
              <a:pPr>
                <a:defRPr/>
              </a:pPr>
              <a:t>9/3/2020</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7164022F-825F-4DA8-9F2E-21181B00029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fld id="{717A4D25-6A08-425A-A3C3-8A0F6E93DC54}" type="datetimeFigureOut">
              <a:rPr lang="en-US" smtClean="0"/>
              <a:pPr>
                <a:defRPr/>
              </a:pPr>
              <a:t>9/3/2020</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1737607F-2210-4F07-A718-175C1F64DE42}"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C1EEF74-1526-4FA6-A80A-2E5C83E650F5}" type="datetimeFigureOut">
              <a:rPr lang="en-US" smtClean="0"/>
              <a:pPr>
                <a:defRPr/>
              </a:pPr>
              <a:t>9/3/2020</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388C4E7-1D5D-4345-A77B-67B5FE7E289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fld id="{2F854B41-DFA5-4AFD-8F0E-314D01FB79D7}" type="datetimeFigureOut">
              <a:rPr lang="en-US" smtClean="0"/>
              <a:pPr>
                <a:defRPr/>
              </a:pPr>
              <a:t>9/3/2020</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5FB4C6C2-A8CD-4171-ACFA-3DE6290E65CB}"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AF90D261-FAFD-4604-B24E-2C8404C32060}" type="datetimeFigureOut">
              <a:rPr lang="en-US" smtClean="0"/>
              <a:pPr>
                <a:defRPr/>
              </a:pPr>
              <a:t>9/3/2020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DB1405AF-028B-4C30-9531-0202FF0E7601}"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tmlhelp.com/reference/css/properti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css_files/Bkground.html"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hyperlink" Target="Examples/AlignHeadings.html"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hyperlink" Target="Examples/Headings.html" TargetMode="Externa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Examples/Pre.html" TargetMode="External"/><Relationship Id="rId3" Type="http://schemas.openxmlformats.org/officeDocument/2006/relationships/oleObject" Target="../embeddings/oleObject2.bin"/><Relationship Id="rId7" Type="http://schemas.openxmlformats.org/officeDocument/2006/relationships/hyperlink" Target="Examples/address.html"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hyperlink" Target="Examples/Paragraph.html" TargetMode="External"/><Relationship Id="rId5" Type="http://schemas.openxmlformats.org/officeDocument/2006/relationships/oleObject" Target="../embeddings/oleObject4.bin"/><Relationship Id="rId4" Type="http://schemas.openxmlformats.org/officeDocument/2006/relationships/oleObject" Target="../embeddings/oleObject3.bin"/><Relationship Id="rId9"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5.bin"/></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CA30F9-6196-4394-8A86-68FAE850372F}"/>
              </a:ext>
            </a:extLst>
          </p:cNvPr>
          <p:cNvSpPr>
            <a:spLocks noGrp="1"/>
          </p:cNvSpPr>
          <p:nvPr>
            <p:ph type="title"/>
          </p:nvPr>
        </p:nvSpPr>
        <p:spPr>
          <a:xfrm>
            <a:off x="375557" y="346002"/>
            <a:ext cx="8392886" cy="1466469"/>
          </a:xfrm>
        </p:spPr>
        <p:txBody>
          <a:bodyPr>
            <a:normAutofit fontScale="90000"/>
          </a:bodyPr>
          <a:lstStyle/>
          <a:p>
            <a:pPr algn="ctr"/>
            <a:r>
              <a:rPr lang="en-IN" sz="4800" b="1" dirty="0">
                <a:solidFill>
                  <a:srgbClr val="FF0000"/>
                </a:solidFill>
              </a:rPr>
              <a:t/>
            </a:r>
            <a:br>
              <a:rPr lang="en-IN" sz="4800" b="1" dirty="0">
                <a:solidFill>
                  <a:srgbClr val="FF0000"/>
                </a:solidFill>
              </a:rPr>
            </a:br>
            <a:r>
              <a:rPr lang="en-IN" sz="4800" b="1" dirty="0" smtClean="0">
                <a:solidFill>
                  <a:srgbClr val="FF0000"/>
                </a:solidFill>
              </a:rPr>
              <a:t/>
            </a:r>
            <a:br>
              <a:rPr lang="en-IN" sz="4800" b="1" dirty="0" smtClean="0">
                <a:solidFill>
                  <a:srgbClr val="FF0000"/>
                </a:solidFill>
              </a:rPr>
            </a:br>
            <a:r>
              <a:rPr lang="en-IN" sz="2700" b="1" dirty="0" smtClean="0">
                <a:solidFill>
                  <a:srgbClr val="FF0000"/>
                </a:solidFill>
                <a:latin typeface="Times New Roman" pitchFamily="18" charset="0"/>
                <a:cs typeface="Times New Roman" pitchFamily="18" charset="0"/>
              </a:rPr>
              <a:t>VASIREDDY VENKATADRI</a:t>
            </a:r>
            <a:r>
              <a:rPr lang="en-US" sz="2700" b="1" dirty="0" smtClean="0">
                <a:solidFill>
                  <a:srgbClr val="FF0000"/>
                </a:solidFill>
                <a:latin typeface="Times New Roman" pitchFamily="18" charset="0"/>
                <a:cs typeface="Times New Roman" pitchFamily="18" charset="0"/>
              </a:rPr>
              <a:t> </a:t>
            </a:r>
            <a:r>
              <a:rPr lang="en-US" sz="2700" b="1" dirty="0">
                <a:solidFill>
                  <a:srgbClr val="FF0000"/>
                </a:solidFill>
                <a:latin typeface="Times New Roman" pitchFamily="18" charset="0"/>
                <a:cs typeface="Times New Roman" pitchFamily="18" charset="0"/>
              </a:rPr>
              <a:t>INSTITUTE OF TECHNOLOGY</a:t>
            </a: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(Autonomous)</a:t>
            </a:r>
            <a:r>
              <a:rPr lang="en-IN" sz="4000" dirty="0">
                <a:solidFill>
                  <a:srgbClr val="FF0000"/>
                </a:solidFill>
                <a:latin typeface="Times New Roman" pitchFamily="18" charset="0"/>
                <a:cs typeface="Times New Roman" pitchFamily="18" charset="0"/>
              </a:rPr>
              <a:t> </a:t>
            </a:r>
            <a:br>
              <a:rPr lang="en-IN" sz="4000" dirty="0">
                <a:solidFill>
                  <a:srgbClr val="FF0000"/>
                </a:solidFill>
                <a:latin typeface="Times New Roman" pitchFamily="18" charset="0"/>
                <a:cs typeface="Times New Roman" pitchFamily="18" charset="0"/>
              </a:rPr>
            </a:br>
            <a:r>
              <a:rPr lang="en-IN" sz="4000" dirty="0">
                <a:solidFill>
                  <a:srgbClr val="FF0000"/>
                </a:solidFill>
                <a:latin typeface="Times New Roman" pitchFamily="18" charset="0"/>
                <a:cs typeface="Times New Roman" pitchFamily="18" charset="0"/>
              </a:rPr>
              <a:t>Department of </a:t>
            </a:r>
            <a:r>
              <a:rPr lang="en-US" sz="4000" dirty="0" smtClean="0">
                <a:solidFill>
                  <a:srgbClr val="FF0000"/>
                </a:solidFill>
                <a:latin typeface="Times New Roman" pitchFamily="18" charset="0"/>
                <a:cs typeface="Times New Roman" pitchFamily="18" charset="0"/>
              </a:rPr>
              <a:t>Computer Science and Engineering</a:t>
            </a:r>
            <a:r>
              <a:rPr lang="en-IN" sz="3300" dirty="0">
                <a:solidFill>
                  <a:srgbClr val="FF0000"/>
                </a:solidFill>
              </a:rPr>
              <a:t/>
            </a:r>
            <a:br>
              <a:rPr lang="en-IN" sz="3300" dirty="0">
                <a:solidFill>
                  <a:srgbClr val="FF0000"/>
                </a:solidFill>
              </a:rPr>
            </a:br>
            <a:endParaRPr lang="en-IN" sz="3300" b="1" dirty="0">
              <a:solidFill>
                <a:srgbClr val="FF0000"/>
              </a:solidFill>
            </a:endParaRPr>
          </a:p>
        </p:txBody>
      </p:sp>
      <p:sp>
        <p:nvSpPr>
          <p:cNvPr id="3" name="Content Placeholder 2">
            <a:extLst>
              <a:ext uri="{FF2B5EF4-FFF2-40B4-BE49-F238E27FC236}">
                <a16:creationId xmlns="" xmlns:a16="http://schemas.microsoft.com/office/drawing/2014/main" id="{B8E2120E-3D3B-4FDD-AF9D-33A00283F052}"/>
              </a:ext>
            </a:extLst>
          </p:cNvPr>
          <p:cNvSpPr>
            <a:spLocks noGrp="1"/>
          </p:cNvSpPr>
          <p:nvPr>
            <p:ph idx="1"/>
          </p:nvPr>
        </p:nvSpPr>
        <p:spPr>
          <a:xfrm>
            <a:off x="375557" y="1812470"/>
            <a:ext cx="8392886" cy="4054930"/>
          </a:xfrm>
        </p:spPr>
        <p:txBody>
          <a:bodyPr>
            <a:normAutofit fontScale="47500" lnSpcReduction="20000"/>
          </a:bodyPr>
          <a:lstStyle/>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r>
              <a:rPr lang="en-US" sz="4000" dirty="0" smtClean="0">
                <a:latin typeface="Palatino Linotype" panose="02040502050505030304" pitchFamily="18" charset="0"/>
              </a:rPr>
              <a:t>IV </a:t>
            </a:r>
            <a:r>
              <a:rPr lang="en-US" sz="4000" dirty="0">
                <a:latin typeface="Palatino Linotype" panose="02040502050505030304" pitchFamily="18" charset="0"/>
              </a:rPr>
              <a:t>B.Tech -I Semester</a:t>
            </a:r>
          </a:p>
          <a:p>
            <a:pPr marL="0" indent="0" algn="ctr">
              <a:lnSpc>
                <a:spcPct val="100000"/>
              </a:lnSpc>
              <a:buNone/>
            </a:pPr>
            <a:r>
              <a:rPr lang="en-US" sz="4000" dirty="0" smtClean="0">
                <a:solidFill>
                  <a:srgbClr val="C00000"/>
                </a:solidFill>
                <a:latin typeface="Palatino Linotype" panose="02040502050505030304" pitchFamily="18" charset="0"/>
              </a:rPr>
              <a:t>Web Technologies </a:t>
            </a:r>
            <a:endParaRPr lang="en-US" sz="4000" dirty="0">
              <a:solidFill>
                <a:srgbClr val="C00000"/>
              </a:solidFill>
              <a:latin typeface="Palatino Linotype" panose="02040502050505030304" pitchFamily="18" charset="0"/>
            </a:endParaRPr>
          </a:p>
          <a:p>
            <a:pPr marL="0" indent="0" algn="ctr">
              <a:lnSpc>
                <a:spcPct val="100000"/>
              </a:lnSpc>
              <a:buNone/>
            </a:pPr>
            <a:r>
              <a:rPr lang="en-IN" sz="4000" dirty="0">
                <a:latin typeface="Palatino Linotype" panose="02040502050505030304" pitchFamily="18" charset="0"/>
              </a:rPr>
              <a:t>Unit-1</a:t>
            </a:r>
          </a:p>
        </p:txBody>
      </p:sp>
      <p:sp>
        <p:nvSpPr>
          <p:cNvPr id="6" name="Slide Number Placeholder 5">
            <a:extLst>
              <a:ext uri="{FF2B5EF4-FFF2-40B4-BE49-F238E27FC236}">
                <a16:creationId xmlns="" xmlns:a16="http://schemas.microsoft.com/office/drawing/2014/main" id="{6035BE20-F6EE-40B2-90D6-3F6CEF992226}"/>
              </a:ext>
            </a:extLst>
          </p:cNvPr>
          <p:cNvSpPr>
            <a:spLocks noGrp="1"/>
          </p:cNvSpPr>
          <p:nvPr>
            <p:ph type="sldNum" sz="quarter" idx="12"/>
          </p:nvPr>
        </p:nvSpPr>
        <p:spPr/>
        <p:txBody>
          <a:bodyPr/>
          <a:lstStyle/>
          <a:p>
            <a:fld id="{E5AA6E92-28A4-4998-AB72-57AA2E2A1A66}" type="slidenum">
              <a:rPr lang="en-IN" smtClean="0"/>
              <a:pPr/>
              <a:t>1</a:t>
            </a:fld>
            <a:endParaRPr lang="en-IN"/>
          </a:p>
        </p:txBody>
      </p:sp>
      <p:sp>
        <p:nvSpPr>
          <p:cNvPr id="8" name="Footer Placeholder 7"/>
          <p:cNvSpPr>
            <a:spLocks noGrp="1"/>
          </p:cNvSpPr>
          <p:nvPr>
            <p:ph type="ftr" sz="quarter" idx="11"/>
          </p:nvPr>
        </p:nvSpPr>
        <p:spPr>
          <a:xfrm>
            <a:off x="1524000" y="6356350"/>
            <a:ext cx="6858000" cy="365125"/>
          </a:xfrm>
        </p:spPr>
        <p:txBody>
          <a:bodyPr/>
          <a:lstStyle/>
          <a:p>
            <a:r>
              <a:rPr lang="en-IN" dirty="0" smtClean="0"/>
              <a:t>Web Technologies                                                                                 Dept of CSE                                VVIT        </a:t>
            </a:r>
            <a:endParaRPr lang="en-US" dirty="0"/>
          </a:p>
        </p:txBody>
      </p:sp>
      <p:pic>
        <p:nvPicPr>
          <p:cNvPr id="7" name="Picture 2"/>
          <p:cNvPicPr>
            <a:picLocks noChangeAspect="1" noChangeArrowheads="1"/>
          </p:cNvPicPr>
          <p:nvPr/>
        </p:nvPicPr>
        <p:blipFill>
          <a:blip r:embed="rId3" cstate="print"/>
          <a:srcRect/>
          <a:stretch>
            <a:fillRect/>
          </a:stretch>
        </p:blipFill>
        <p:spPr bwMode="auto">
          <a:xfrm>
            <a:off x="3657600" y="2971800"/>
            <a:ext cx="1905000" cy="1371600"/>
          </a:xfrm>
          <a:prstGeom prst="rect">
            <a:avLst/>
          </a:prstGeom>
          <a:noFill/>
          <a:ln w="9525">
            <a:noFill/>
            <a:miter lim="800000"/>
            <a:headEnd/>
            <a:tailEnd/>
          </a:ln>
        </p:spPr>
      </p:pic>
    </p:spTree>
    <p:extLst>
      <p:ext uri="{BB962C8B-B14F-4D97-AF65-F5344CB8AC3E}">
        <p14:creationId xmlns="" xmlns:p14="http://schemas.microsoft.com/office/powerpoint/2010/main" val="3998465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31D76C29-E10F-497C-81D4-9E537F108F94}" type="slidenum">
              <a:rPr lang="en-US"/>
              <a:pPr>
                <a:defRPr/>
              </a:pPr>
              <a:t>10</a:t>
            </a:fld>
            <a:endParaRPr lang="en-US"/>
          </a:p>
        </p:txBody>
      </p:sp>
      <p:sp>
        <p:nvSpPr>
          <p:cNvPr id="9219" name="Text Box 2"/>
          <p:cNvSpPr txBox="1">
            <a:spLocks noChangeArrowheads="1"/>
          </p:cNvSpPr>
          <p:nvPr/>
        </p:nvSpPr>
        <p:spPr bwMode="auto">
          <a:xfrm>
            <a:off x="1371600" y="304800"/>
            <a:ext cx="1676400" cy="461963"/>
          </a:xfrm>
          <a:prstGeom prst="rect">
            <a:avLst/>
          </a:prstGeom>
          <a:noFill/>
          <a:ln w="9525">
            <a:noFill/>
            <a:miter lim="800000"/>
            <a:headEnd/>
            <a:tailEnd/>
          </a:ln>
        </p:spPr>
        <p:txBody>
          <a:bodyPr>
            <a:spAutoFit/>
          </a:bodyPr>
          <a:lstStyle/>
          <a:p>
            <a:pPr>
              <a:spcBef>
                <a:spcPct val="50000"/>
              </a:spcBef>
            </a:pPr>
            <a:r>
              <a:rPr lang="en-US" sz="2400">
                <a:latin typeface="Verdana" pitchFamily="34" charset="0"/>
              </a:rPr>
              <a:t>Contents</a:t>
            </a:r>
          </a:p>
        </p:txBody>
      </p:sp>
      <p:sp>
        <p:nvSpPr>
          <p:cNvPr id="9220" name="Text Box 3"/>
          <p:cNvSpPr txBox="1">
            <a:spLocks noChangeArrowheads="1"/>
          </p:cNvSpPr>
          <p:nvPr/>
        </p:nvSpPr>
        <p:spPr bwMode="auto">
          <a:xfrm>
            <a:off x="3276600" y="609600"/>
            <a:ext cx="3657600" cy="4894263"/>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sz="2400" dirty="0">
                <a:latin typeface="Nina" pitchFamily="34" charset="0"/>
              </a:rPr>
              <a:t>Introduction to HTML</a:t>
            </a:r>
          </a:p>
          <a:p>
            <a:pPr marL="457200" indent="-457200">
              <a:spcBef>
                <a:spcPct val="50000"/>
              </a:spcBef>
              <a:buFontTx/>
              <a:buAutoNum type="arabicPeriod"/>
            </a:pPr>
            <a:r>
              <a:rPr lang="en-US" sz="2400" dirty="0">
                <a:latin typeface="Nina" pitchFamily="34" charset="0"/>
              </a:rPr>
              <a:t>Linking Documents</a:t>
            </a:r>
          </a:p>
          <a:p>
            <a:pPr marL="457200" indent="-457200">
              <a:spcBef>
                <a:spcPct val="50000"/>
              </a:spcBef>
              <a:buFontTx/>
              <a:buAutoNum type="arabicPeriod"/>
            </a:pPr>
            <a:r>
              <a:rPr lang="en-US" sz="2400" dirty="0">
                <a:latin typeface="Nina" pitchFamily="34" charset="0"/>
              </a:rPr>
              <a:t>Images</a:t>
            </a:r>
          </a:p>
          <a:p>
            <a:pPr marL="457200" indent="-457200">
              <a:spcBef>
                <a:spcPct val="50000"/>
              </a:spcBef>
              <a:buFontTx/>
              <a:buAutoNum type="arabicPeriod"/>
            </a:pPr>
            <a:r>
              <a:rPr lang="en-US" sz="2400" dirty="0">
                <a:latin typeface="Nina" pitchFamily="34" charset="0"/>
              </a:rPr>
              <a:t>Tables</a:t>
            </a:r>
          </a:p>
          <a:p>
            <a:pPr marL="457200" indent="-457200">
              <a:spcBef>
                <a:spcPct val="50000"/>
              </a:spcBef>
              <a:buFontTx/>
              <a:buAutoNum type="arabicPeriod"/>
            </a:pPr>
            <a:r>
              <a:rPr lang="en-US" sz="2400" dirty="0">
                <a:latin typeface="Nina" pitchFamily="34" charset="0"/>
              </a:rPr>
              <a:t>Forms</a:t>
            </a:r>
          </a:p>
          <a:p>
            <a:pPr marL="457200" indent="-457200">
              <a:spcBef>
                <a:spcPct val="50000"/>
              </a:spcBef>
              <a:buFontTx/>
              <a:buAutoNum type="arabicPeriod"/>
            </a:pPr>
            <a:r>
              <a:rPr lang="en-US" sz="2400" dirty="0">
                <a:latin typeface="Nina" pitchFamily="34" charset="0"/>
              </a:rPr>
              <a:t>Frames</a:t>
            </a:r>
          </a:p>
          <a:p>
            <a:pPr marL="457200" indent="-457200">
              <a:spcBef>
                <a:spcPct val="50000"/>
              </a:spcBef>
              <a:buFontTx/>
              <a:buAutoNum type="arabicPeriod"/>
            </a:pPr>
            <a:r>
              <a:rPr lang="en-US" sz="2400" dirty="0">
                <a:latin typeface="Nina" pitchFamily="34" charset="0"/>
              </a:rPr>
              <a:t>Style Sheets</a:t>
            </a:r>
          </a:p>
          <a:p>
            <a:pPr marL="457200" indent="-457200">
              <a:spcBef>
                <a:spcPct val="50000"/>
              </a:spcBef>
              <a:buFontTx/>
              <a:buAutoNum type="arabicPeriod"/>
            </a:pPr>
            <a:r>
              <a:rPr lang="en-US" sz="2400" dirty="0">
                <a:latin typeface="Nina" pitchFamily="34" charset="0"/>
              </a:rPr>
              <a:t>Java Script</a:t>
            </a:r>
          </a:p>
          <a:p>
            <a:pPr marL="457200" indent="-457200">
              <a:spcBef>
                <a:spcPct val="50000"/>
              </a:spcBef>
              <a:buFontTx/>
              <a:buAutoNum type="arabicPeriod"/>
            </a:pPr>
            <a:r>
              <a:rPr lang="en-US" sz="2400" dirty="0">
                <a:latin typeface="Nina" pitchFamily="34" charset="0"/>
              </a:rPr>
              <a:t>HTML DOM</a:t>
            </a:r>
          </a:p>
        </p:txBody>
      </p:sp>
      <p:pic>
        <p:nvPicPr>
          <p:cNvPr id="5" name="Picture 2"/>
          <p:cNvPicPr>
            <a:picLocks noChangeAspect="1" noChangeArrowheads="1"/>
          </p:cNvPicPr>
          <p:nvPr/>
        </p:nvPicPr>
        <p:blipFill>
          <a:blip r:embed="rId2" cstate="print"/>
          <a:srcRect/>
          <a:stretch>
            <a:fillRect/>
          </a:stretch>
        </p:blipFill>
        <p:spPr bwMode="auto">
          <a:xfrm>
            <a:off x="69342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4800" dirty="0">
                <a:cs typeface="Arial" charset="0"/>
              </a:rPr>
              <a:t>Why use Style Sheets?</a:t>
            </a:r>
          </a:p>
        </p:txBody>
      </p:sp>
      <p:sp>
        <p:nvSpPr>
          <p:cNvPr id="33795" name="Rectangle 3"/>
          <p:cNvSpPr>
            <a:spLocks noGrp="1" noChangeArrowheads="1"/>
          </p:cNvSpPr>
          <p:nvPr>
            <p:ph type="body" idx="1"/>
          </p:nvPr>
        </p:nvSpPr>
        <p:spPr>
          <a:xfrm>
            <a:off x="1143000" y="1752601"/>
            <a:ext cx="7624762" cy="4648200"/>
          </a:xfrm>
        </p:spPr>
        <p:txBody>
          <a:bodyPr/>
          <a:lstStyle/>
          <a:p>
            <a:r>
              <a:rPr lang="en-US" dirty="0">
                <a:latin typeface="Arial" charset="0"/>
                <a:cs typeface="Arial" charset="0"/>
              </a:rPr>
              <a:t>separate structure from appearance</a:t>
            </a:r>
          </a:p>
          <a:p>
            <a:r>
              <a:rPr lang="en-US" dirty="0">
                <a:latin typeface="Arial" charset="0"/>
                <a:cs typeface="Arial" charset="0"/>
              </a:rPr>
              <a:t>create consistent appearance</a:t>
            </a:r>
            <a:endParaRPr lang="en-US" dirty="0">
              <a:cs typeface="Times New Roman" pitchFamily="18" charset="0"/>
            </a:endParaRPr>
          </a:p>
          <a:p>
            <a:r>
              <a:rPr lang="en-US" dirty="0">
                <a:latin typeface="Arial" charset="0"/>
                <a:cs typeface="Arial" charset="0"/>
              </a:rPr>
              <a:t>ease of maintenance</a:t>
            </a:r>
          </a:p>
          <a:p>
            <a:r>
              <a:rPr lang="en-US" dirty="0">
                <a:latin typeface="Arial" charset="0"/>
                <a:cs typeface="Arial" charset="0"/>
              </a:rPr>
              <a:t>increase accessibility </a:t>
            </a:r>
          </a:p>
          <a:p>
            <a:r>
              <a:rPr lang="en-US" dirty="0">
                <a:latin typeface="Arial" charset="0"/>
                <a:cs typeface="Arial" charset="0"/>
              </a:rPr>
              <a:t>apply additional effects </a:t>
            </a:r>
          </a:p>
          <a:p>
            <a:r>
              <a:rPr lang="en-US" dirty="0">
                <a:latin typeface="Arial" charset="0"/>
                <a:cs typeface="Arial" charset="0"/>
              </a:rPr>
              <a:t>reduce use of non-standard tags</a:t>
            </a:r>
          </a:p>
          <a:p>
            <a:r>
              <a:rPr lang="en-US" dirty="0">
                <a:latin typeface="Arial" charset="0"/>
                <a:cs typeface="Arial" charset="0"/>
              </a:rPr>
              <a:t>reduce web page file size</a:t>
            </a:r>
          </a:p>
        </p:txBody>
      </p:sp>
      <p:pic>
        <p:nvPicPr>
          <p:cNvPr id="5"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subTnLst>
                                    <p:animClr>
                                      <p:cBhvr override="childStyle">
                                        <p:cTn dur="1" fill="hold" display="0" masterRel="nextClick" afterEffect="1"/>
                                        <p:tgtEl>
                                          <p:spTgt spid="33795">
                                            <p:txEl>
                                              <p:pRg st="0" end="0"/>
                                            </p:txEl>
                                          </p:spTgt>
                                        </p:tgtEl>
                                        <p:attrNameLst>
                                          <p:attrName>ppt_c</p:attrName>
                                        </p:attrNameLst>
                                      </p:cBhvr>
                                      <p:to>
                                        <a:srgbClr val="B9B76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1" end="1"/>
                                            </p:txEl>
                                          </p:spTgt>
                                        </p:tgtEl>
                                        <p:attrNameLst>
                                          <p:attrName>style.visibility</p:attrName>
                                        </p:attrNameLst>
                                      </p:cBhvr>
                                      <p:to>
                                        <p:strVal val="visible"/>
                                      </p:to>
                                    </p:set>
                                  </p:childTnLst>
                                  <p:subTnLst>
                                    <p:animClr>
                                      <p:cBhvr override="childStyle">
                                        <p:cTn dur="1" fill="hold" display="0" masterRel="nextClick" afterEffect="1"/>
                                        <p:tgtEl>
                                          <p:spTgt spid="33795">
                                            <p:txEl>
                                              <p:pRg st="1" end="1"/>
                                            </p:txEl>
                                          </p:spTgt>
                                        </p:tgtEl>
                                        <p:attrNameLst>
                                          <p:attrName>ppt_c</p:attrName>
                                        </p:attrNameLst>
                                      </p:cBhvr>
                                      <p:to>
                                        <a:srgbClr val="B9B76F"/>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2" end="2"/>
                                            </p:txEl>
                                          </p:spTgt>
                                        </p:tgtEl>
                                        <p:attrNameLst>
                                          <p:attrName>style.visibility</p:attrName>
                                        </p:attrNameLst>
                                      </p:cBhvr>
                                      <p:to>
                                        <p:strVal val="visible"/>
                                      </p:to>
                                    </p:set>
                                  </p:childTnLst>
                                  <p:subTnLst>
                                    <p:animClr>
                                      <p:cBhvr override="childStyle">
                                        <p:cTn dur="1" fill="hold" display="0" masterRel="nextClick" afterEffect="1"/>
                                        <p:tgtEl>
                                          <p:spTgt spid="33795">
                                            <p:txEl>
                                              <p:pRg st="2" end="2"/>
                                            </p:txEl>
                                          </p:spTgt>
                                        </p:tgtEl>
                                        <p:attrNameLst>
                                          <p:attrName>ppt_c</p:attrName>
                                        </p:attrNameLst>
                                      </p:cBhvr>
                                      <p:to>
                                        <a:srgbClr val="B9B76F"/>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xEl>
                                              <p:pRg st="3" end="3"/>
                                            </p:txEl>
                                          </p:spTgt>
                                        </p:tgtEl>
                                        <p:attrNameLst>
                                          <p:attrName>style.visibility</p:attrName>
                                        </p:attrNameLst>
                                      </p:cBhvr>
                                      <p:to>
                                        <p:strVal val="visible"/>
                                      </p:to>
                                    </p:set>
                                  </p:childTnLst>
                                  <p:subTnLst>
                                    <p:animClr>
                                      <p:cBhvr override="childStyle">
                                        <p:cTn dur="1" fill="hold" display="0" masterRel="nextClick" afterEffect="1"/>
                                        <p:tgtEl>
                                          <p:spTgt spid="33795">
                                            <p:txEl>
                                              <p:pRg st="3" end="3"/>
                                            </p:txEl>
                                          </p:spTgt>
                                        </p:tgtEl>
                                        <p:attrNameLst>
                                          <p:attrName>ppt_c</p:attrName>
                                        </p:attrNameLst>
                                      </p:cBhvr>
                                      <p:to>
                                        <a:srgbClr val="B9B76F"/>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5">
                                            <p:txEl>
                                              <p:pRg st="4" end="4"/>
                                            </p:txEl>
                                          </p:spTgt>
                                        </p:tgtEl>
                                        <p:attrNameLst>
                                          <p:attrName>style.visibility</p:attrName>
                                        </p:attrNameLst>
                                      </p:cBhvr>
                                      <p:to>
                                        <p:strVal val="visible"/>
                                      </p:to>
                                    </p:set>
                                  </p:childTnLst>
                                  <p:subTnLst>
                                    <p:animClr>
                                      <p:cBhvr override="childStyle">
                                        <p:cTn dur="1" fill="hold" display="0" masterRel="nextClick" afterEffect="1"/>
                                        <p:tgtEl>
                                          <p:spTgt spid="33795">
                                            <p:txEl>
                                              <p:pRg st="4" end="4"/>
                                            </p:txEl>
                                          </p:spTgt>
                                        </p:tgtEl>
                                        <p:attrNameLst>
                                          <p:attrName>ppt_c</p:attrName>
                                        </p:attrNameLst>
                                      </p:cBhvr>
                                      <p:to>
                                        <a:srgbClr val="B9B76F"/>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795">
                                            <p:txEl>
                                              <p:pRg st="5" end="5"/>
                                            </p:txEl>
                                          </p:spTgt>
                                        </p:tgtEl>
                                        <p:attrNameLst>
                                          <p:attrName>style.visibility</p:attrName>
                                        </p:attrNameLst>
                                      </p:cBhvr>
                                      <p:to>
                                        <p:strVal val="visible"/>
                                      </p:to>
                                    </p:set>
                                  </p:childTnLst>
                                  <p:subTnLst>
                                    <p:animClr>
                                      <p:cBhvr override="childStyle">
                                        <p:cTn dur="1" fill="hold" display="0" masterRel="nextClick" afterEffect="1"/>
                                        <p:tgtEl>
                                          <p:spTgt spid="33795">
                                            <p:txEl>
                                              <p:pRg st="5" end="5"/>
                                            </p:txEl>
                                          </p:spTgt>
                                        </p:tgtEl>
                                        <p:attrNameLst>
                                          <p:attrName>ppt_c</p:attrName>
                                        </p:attrNameLst>
                                      </p:cBhvr>
                                      <p:to>
                                        <a:srgbClr val="B9B76F"/>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3795">
                                            <p:txEl>
                                              <p:pRg st="6" end="6"/>
                                            </p:txEl>
                                          </p:spTgt>
                                        </p:tgtEl>
                                        <p:attrNameLst>
                                          <p:attrName>style.visibility</p:attrName>
                                        </p:attrNameLst>
                                      </p:cBhvr>
                                      <p:to>
                                        <p:strVal val="visible"/>
                                      </p:to>
                                    </p:set>
                                  </p:childTnLst>
                                  <p:subTnLst>
                                    <p:animClr>
                                      <p:cBhvr override="childStyle">
                                        <p:cTn dur="1" fill="hold" display="0" masterRel="nextClick" afterEffect="1"/>
                                        <p:tgtEl>
                                          <p:spTgt spid="33795">
                                            <p:txEl>
                                              <p:pRg st="6" end="6"/>
                                            </p:txEl>
                                          </p:spTgt>
                                        </p:tgtEl>
                                        <p:attrNameLst>
                                          <p:attrName>ppt_c</p:attrName>
                                        </p:attrNameLst>
                                      </p:cBhvr>
                                      <p:to>
                                        <a:srgbClr val="B9B76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vs. just HTML </a:t>
            </a:r>
            <a:endParaRPr lang="en-US" dirty="0"/>
          </a:p>
        </p:txBody>
      </p:sp>
      <p:sp>
        <p:nvSpPr>
          <p:cNvPr id="3" name="Content Placeholder 2"/>
          <p:cNvSpPr>
            <a:spLocks noGrp="1"/>
          </p:cNvSpPr>
          <p:nvPr>
            <p:ph idx="1"/>
          </p:nvPr>
        </p:nvSpPr>
        <p:spPr>
          <a:xfrm>
            <a:off x="1066800" y="1447800"/>
            <a:ext cx="8077200" cy="5715000"/>
          </a:xfrm>
        </p:spPr>
        <p:txBody>
          <a:bodyPr>
            <a:normAutofit fontScale="92500" lnSpcReduction="20000"/>
          </a:bodyPr>
          <a:lstStyle/>
          <a:p>
            <a:pPr>
              <a:lnSpc>
                <a:spcPct val="80000"/>
              </a:lnSpc>
            </a:pPr>
            <a:r>
              <a:rPr lang="en-US" sz="2800" b="1" dirty="0" smtClean="0"/>
              <a:t>What can we do with CSS that we can’t do with HTML?</a:t>
            </a:r>
          </a:p>
          <a:p>
            <a:pPr lvl="1">
              <a:lnSpc>
                <a:spcPct val="150000"/>
              </a:lnSpc>
            </a:pPr>
            <a:r>
              <a:rPr lang="en-US" sz="2400" dirty="0" smtClean="0"/>
              <a:t>Control of backgrounds.</a:t>
            </a:r>
          </a:p>
          <a:p>
            <a:pPr lvl="1">
              <a:lnSpc>
                <a:spcPct val="150000"/>
              </a:lnSpc>
            </a:pPr>
            <a:r>
              <a:rPr lang="en-US" sz="2400" dirty="0" smtClean="0"/>
              <a:t>Set font size to the exact height you want.</a:t>
            </a:r>
          </a:p>
          <a:p>
            <a:pPr lvl="1">
              <a:lnSpc>
                <a:spcPct val="150000"/>
              </a:lnSpc>
            </a:pPr>
            <a:r>
              <a:rPr lang="en-US" sz="2400" dirty="0" smtClean="0"/>
              <a:t>Highlight words, entire paragraphs, headings or even individual letters with background colors. </a:t>
            </a:r>
          </a:p>
          <a:p>
            <a:pPr lvl="1">
              <a:lnSpc>
                <a:spcPct val="150000"/>
              </a:lnSpc>
            </a:pPr>
            <a:r>
              <a:rPr lang="en-US" sz="2400" dirty="0" smtClean="0"/>
              <a:t>Overlap words and make logo-type headers without making images. </a:t>
            </a:r>
          </a:p>
          <a:p>
            <a:pPr lvl="1">
              <a:lnSpc>
                <a:spcPct val="150000"/>
              </a:lnSpc>
            </a:pPr>
            <a:r>
              <a:rPr lang="en-US" sz="2400" dirty="0" smtClean="0"/>
              <a:t>Precise positioning.</a:t>
            </a:r>
          </a:p>
          <a:p>
            <a:pPr lvl="1">
              <a:lnSpc>
                <a:spcPct val="150000"/>
              </a:lnSpc>
            </a:pPr>
            <a:r>
              <a:rPr lang="en-US" sz="2400" dirty="0" smtClean="0"/>
              <a:t>Linked style sheets to control the look of a whole website from one single location.</a:t>
            </a:r>
          </a:p>
          <a:p>
            <a:pPr lvl="1">
              <a:lnSpc>
                <a:spcPct val="150000"/>
              </a:lnSpc>
            </a:pPr>
            <a:r>
              <a:rPr lang="en-US" sz="2400" dirty="0" smtClean="0"/>
              <a:t>And more</a:t>
            </a:r>
            <a:r>
              <a:rPr lang="en-US" sz="2400" b="1" dirty="0" smtClean="0"/>
              <a: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066800"/>
            <a:ext cx="7315200" cy="5181600"/>
          </a:xfrm>
        </p:spPr>
        <p:txBody>
          <a:bodyPr/>
          <a:lstStyle/>
          <a:p>
            <a:r>
              <a:rPr lang="en-US" b="1" dirty="0" smtClean="0"/>
              <a:t>Rules have two parts: a selector and a declaration </a:t>
            </a:r>
          </a:p>
          <a:p>
            <a:r>
              <a:rPr lang="en-US" dirty="0" smtClean="0"/>
              <a:t>The </a:t>
            </a:r>
            <a:r>
              <a:rPr lang="en-US" b="1" dirty="0" smtClean="0"/>
              <a:t>selector</a:t>
            </a:r>
            <a:r>
              <a:rPr lang="en-US" dirty="0" smtClean="0"/>
              <a:t> tells a browser which elements in a page will be affected by the rule. There are a number of different types of selector. </a:t>
            </a:r>
          </a:p>
          <a:p>
            <a:r>
              <a:rPr lang="en-US" dirty="0" smtClean="0"/>
              <a:t>The </a:t>
            </a:r>
            <a:r>
              <a:rPr lang="en-US" b="1" dirty="0" smtClean="0"/>
              <a:t>declaration</a:t>
            </a:r>
            <a:r>
              <a:rPr lang="en-US" dirty="0" smtClean="0"/>
              <a:t> tells the browser which set of properties to apply. There are many different properties. </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43C119F-6882-4C21-8765-967F88806D2A}" type="slidenum">
              <a:rPr lang="en-US"/>
              <a:pPr/>
              <a:t>103</a:t>
            </a:fld>
            <a:endParaRPr lang="en-US"/>
          </a:p>
        </p:txBody>
      </p:sp>
      <p:sp>
        <p:nvSpPr>
          <p:cNvPr id="7170" name="Rectangle 2"/>
          <p:cNvSpPr>
            <a:spLocks noGrp="1" noChangeArrowheads="1"/>
          </p:cNvSpPr>
          <p:nvPr>
            <p:ph type="title"/>
          </p:nvPr>
        </p:nvSpPr>
        <p:spPr/>
        <p:txBody>
          <a:bodyPr/>
          <a:lstStyle/>
          <a:p>
            <a:r>
              <a:rPr lang="en-US" dirty="0"/>
              <a:t>How to write CSS?</a:t>
            </a:r>
          </a:p>
        </p:txBody>
      </p:sp>
      <p:sp>
        <p:nvSpPr>
          <p:cNvPr id="7173" name="Rectangle 5"/>
          <p:cNvSpPr>
            <a:spLocks noGrp="1" noChangeArrowheads="1"/>
          </p:cNvSpPr>
          <p:nvPr>
            <p:ph type="body" idx="1"/>
          </p:nvPr>
        </p:nvSpPr>
        <p:spPr>
          <a:noFill/>
          <a:ln/>
        </p:spPr>
        <p:txBody>
          <a:bodyPr/>
          <a:lstStyle/>
          <a:p>
            <a:endParaRPr lang="en-US"/>
          </a:p>
          <a:p>
            <a:r>
              <a:rPr lang="en-US" b="1"/>
              <a:t>Selector</a:t>
            </a:r>
          </a:p>
          <a:p>
            <a:pPr lvl="1"/>
            <a:r>
              <a:rPr lang="en-US"/>
              <a:t>HTML element tags </a:t>
            </a:r>
            <a:br>
              <a:rPr lang="en-US"/>
            </a:br>
            <a:r>
              <a:rPr lang="en-US"/>
              <a:t>(examples: p, h2, body, img, table)</a:t>
            </a:r>
          </a:p>
          <a:p>
            <a:pPr lvl="1"/>
            <a:r>
              <a:rPr lang="en-US"/>
              <a:t>class and ID names</a:t>
            </a:r>
          </a:p>
          <a:p>
            <a:r>
              <a:rPr lang="en-US" b="1"/>
              <a:t>Property</a:t>
            </a:r>
            <a:r>
              <a:rPr lang="en-US"/>
              <a:t> (examples: color, font-size)</a:t>
            </a:r>
          </a:p>
          <a:p>
            <a:r>
              <a:rPr lang="en-US" b="1"/>
              <a:t>Value</a:t>
            </a:r>
            <a:r>
              <a:rPr lang="en-US"/>
              <a:t> (examples: red, 14pt)</a:t>
            </a:r>
          </a:p>
          <a:p>
            <a:pPr lvl="1">
              <a:buFontTx/>
              <a:buNone/>
            </a:pPr>
            <a:endParaRPr lang="en-US"/>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AB244F-3E29-4275-8A72-896C7B143B64}" type="slidenum">
              <a:rPr lang="en-US"/>
              <a:pPr/>
              <a:t>104</a:t>
            </a:fld>
            <a:endParaRPr lang="en-US"/>
          </a:p>
        </p:txBody>
      </p:sp>
      <p:sp>
        <p:nvSpPr>
          <p:cNvPr id="8194" name="Rectangle 2"/>
          <p:cNvSpPr>
            <a:spLocks noGrp="1" noChangeArrowheads="1"/>
          </p:cNvSpPr>
          <p:nvPr>
            <p:ph type="title"/>
          </p:nvPr>
        </p:nvSpPr>
        <p:spPr/>
        <p:txBody>
          <a:bodyPr/>
          <a:lstStyle/>
          <a:p>
            <a:r>
              <a:rPr lang="en-US"/>
              <a:t>How to write CSS:</a:t>
            </a:r>
          </a:p>
        </p:txBody>
      </p:sp>
      <p:sp>
        <p:nvSpPr>
          <p:cNvPr id="8195" name="Rectangle 3"/>
          <p:cNvSpPr>
            <a:spLocks noGrp="1" noChangeArrowheads="1"/>
          </p:cNvSpPr>
          <p:nvPr>
            <p:ph type="body" idx="1"/>
          </p:nvPr>
        </p:nvSpPr>
        <p:spPr>
          <a:xfrm>
            <a:off x="990600" y="1905000"/>
            <a:ext cx="7543800" cy="3810000"/>
          </a:xfrm>
        </p:spPr>
        <p:txBody>
          <a:bodyPr>
            <a:normAutofit fontScale="92500" lnSpcReduction="10000"/>
          </a:bodyPr>
          <a:lstStyle/>
          <a:p>
            <a:r>
              <a:rPr lang="en-US" dirty="0"/>
              <a:t>The basic syntax of a CSS rule:</a:t>
            </a:r>
          </a:p>
          <a:p>
            <a:pPr>
              <a:buFontTx/>
              <a:buNone/>
            </a:pPr>
            <a:r>
              <a:rPr lang="en-US" sz="2800" dirty="0">
                <a:solidFill>
                  <a:srgbClr val="FF5050"/>
                </a:solidFill>
              </a:rPr>
              <a:t>	selector</a:t>
            </a:r>
            <a:r>
              <a:rPr lang="en-US" sz="2800" dirty="0"/>
              <a:t> {</a:t>
            </a:r>
            <a:r>
              <a:rPr lang="en-US" sz="2800" dirty="0">
                <a:solidFill>
                  <a:schemeClr val="hlink"/>
                </a:solidFill>
              </a:rPr>
              <a:t>property 1</a:t>
            </a:r>
            <a:r>
              <a:rPr lang="en-US" sz="2800" dirty="0"/>
              <a:t>: </a:t>
            </a:r>
            <a:r>
              <a:rPr lang="en-US" sz="2800" dirty="0">
                <a:solidFill>
                  <a:srgbClr val="CC00CC"/>
                </a:solidFill>
              </a:rPr>
              <a:t>value 1</a:t>
            </a:r>
            <a:r>
              <a:rPr lang="en-US" sz="2800" dirty="0"/>
              <a:t>; </a:t>
            </a:r>
            <a:r>
              <a:rPr lang="en-US" sz="2800" dirty="0">
                <a:solidFill>
                  <a:schemeClr val="hlink"/>
                </a:solidFill>
              </a:rPr>
              <a:t>property 2</a:t>
            </a:r>
            <a:r>
              <a:rPr lang="en-US" sz="2800" dirty="0"/>
              <a:t>: </a:t>
            </a:r>
            <a:r>
              <a:rPr lang="en-US" sz="2800" dirty="0">
                <a:solidFill>
                  <a:srgbClr val="CC00CC"/>
                </a:solidFill>
              </a:rPr>
              <a:t>value 2</a:t>
            </a:r>
            <a:r>
              <a:rPr lang="en-US" sz="2800" dirty="0"/>
              <a:t>}</a:t>
            </a:r>
          </a:p>
          <a:p>
            <a:pPr>
              <a:buFontTx/>
              <a:buNone/>
            </a:pPr>
            <a:endParaRPr lang="en-US" sz="2800" dirty="0"/>
          </a:p>
          <a:p>
            <a:pPr>
              <a:buFontTx/>
              <a:buNone/>
            </a:pPr>
            <a:r>
              <a:rPr lang="en-US" dirty="0"/>
              <a:t>	Example:</a:t>
            </a:r>
          </a:p>
          <a:p>
            <a:pPr>
              <a:buFontTx/>
              <a:buNone/>
            </a:pPr>
            <a:r>
              <a:rPr lang="en-US" sz="2800" dirty="0">
                <a:solidFill>
                  <a:srgbClr val="FF5050"/>
                </a:solidFill>
              </a:rPr>
              <a:t>	p</a:t>
            </a:r>
            <a:r>
              <a:rPr lang="en-US" sz="2800" dirty="0"/>
              <a:t> {</a:t>
            </a:r>
            <a:r>
              <a:rPr lang="en-US" sz="2800" dirty="0">
                <a:solidFill>
                  <a:schemeClr val="hlink"/>
                </a:solidFill>
              </a:rPr>
              <a:t>font-size</a:t>
            </a:r>
            <a:r>
              <a:rPr lang="en-US" sz="2800" dirty="0"/>
              <a:t>: </a:t>
            </a:r>
            <a:r>
              <a:rPr lang="en-US" sz="2800" dirty="0">
                <a:solidFill>
                  <a:srgbClr val="CC00CC"/>
                </a:solidFill>
              </a:rPr>
              <a:t>8pt</a:t>
            </a:r>
            <a:r>
              <a:rPr lang="en-US" sz="2800" dirty="0"/>
              <a:t>; </a:t>
            </a:r>
            <a:r>
              <a:rPr lang="en-US" sz="2800" dirty="0">
                <a:solidFill>
                  <a:schemeClr val="hlink"/>
                </a:solidFill>
              </a:rPr>
              <a:t>color:</a:t>
            </a:r>
            <a:r>
              <a:rPr lang="en-US" sz="2800" dirty="0"/>
              <a:t> </a:t>
            </a:r>
            <a:r>
              <a:rPr lang="en-US" sz="2800" dirty="0">
                <a:solidFill>
                  <a:srgbClr val="CC00CC"/>
                </a:solidFill>
              </a:rPr>
              <a:t>red</a:t>
            </a:r>
            <a:r>
              <a:rPr lang="en-US" sz="2800" dirty="0"/>
              <a:t>} </a:t>
            </a:r>
          </a:p>
          <a:p>
            <a:pPr>
              <a:buFontTx/>
              <a:buNone/>
            </a:pPr>
            <a:endParaRPr lang="en-US" sz="2800" dirty="0"/>
          </a:p>
          <a:p>
            <a:pPr>
              <a:buFontTx/>
              <a:buNone/>
            </a:pPr>
            <a:r>
              <a:rPr lang="en-US" sz="2800" dirty="0"/>
              <a:t>	Notice the </a:t>
            </a:r>
            <a:r>
              <a:rPr lang="en-US" sz="2800" b="1" dirty="0">
                <a:solidFill>
                  <a:srgbClr val="FF5050"/>
                </a:solidFill>
              </a:rPr>
              <a:t>{ }</a:t>
            </a:r>
            <a:r>
              <a:rPr lang="en-US" sz="2800" dirty="0"/>
              <a:t> around the rule and the</a:t>
            </a:r>
            <a:r>
              <a:rPr lang="en-US" b="1" dirty="0">
                <a:solidFill>
                  <a:srgbClr val="FF5050"/>
                </a:solidFill>
              </a:rPr>
              <a:t> : </a:t>
            </a:r>
            <a:r>
              <a:rPr lang="en-US" sz="2800" dirty="0"/>
              <a:t>before each value!</a:t>
            </a:r>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A232F13-44E7-43F9-A49B-17339537E3A3}" type="slidenum">
              <a:rPr lang="en-US"/>
              <a:pPr/>
              <a:t>105</a:t>
            </a:fld>
            <a:endParaRPr lang="en-US"/>
          </a:p>
        </p:txBody>
      </p:sp>
      <p:sp>
        <p:nvSpPr>
          <p:cNvPr id="9218" name="Rectangle 2"/>
          <p:cNvSpPr>
            <a:spLocks noGrp="1" noChangeArrowheads="1"/>
          </p:cNvSpPr>
          <p:nvPr>
            <p:ph type="title"/>
          </p:nvPr>
        </p:nvSpPr>
        <p:spPr>
          <a:xfrm>
            <a:off x="1066800" y="274638"/>
            <a:ext cx="7866888" cy="1143000"/>
          </a:xfrm>
        </p:spPr>
        <p:txBody>
          <a:bodyPr/>
          <a:lstStyle/>
          <a:p>
            <a:r>
              <a:rPr lang="en-US" dirty="0"/>
              <a:t>Three ways to include CSS:</a:t>
            </a:r>
          </a:p>
        </p:txBody>
      </p:sp>
      <p:sp>
        <p:nvSpPr>
          <p:cNvPr id="9219" name="Rectangle 3"/>
          <p:cNvSpPr>
            <a:spLocks noGrp="1" noChangeArrowheads="1"/>
          </p:cNvSpPr>
          <p:nvPr>
            <p:ph type="body" idx="1"/>
          </p:nvPr>
        </p:nvSpPr>
        <p:spPr>
          <a:xfrm>
            <a:off x="914400" y="1447800"/>
            <a:ext cx="7162800" cy="4191000"/>
          </a:xfrm>
        </p:spPr>
        <p:txBody>
          <a:bodyPr/>
          <a:lstStyle/>
          <a:p>
            <a:pPr marL="609600" indent="-609600">
              <a:lnSpc>
                <a:spcPct val="200000"/>
              </a:lnSpc>
              <a:buFontTx/>
              <a:buAutoNum type="arabicPeriod"/>
            </a:pPr>
            <a:r>
              <a:rPr lang="en-US" dirty="0"/>
              <a:t>Local (Inline) </a:t>
            </a:r>
          </a:p>
          <a:p>
            <a:pPr marL="609600" indent="-609600">
              <a:lnSpc>
                <a:spcPct val="200000"/>
              </a:lnSpc>
              <a:buFontTx/>
              <a:buAutoNum type="arabicPeriod"/>
            </a:pPr>
            <a:r>
              <a:rPr lang="en-US" dirty="0"/>
              <a:t>Global (Embedded, or Internal)</a:t>
            </a:r>
          </a:p>
          <a:p>
            <a:pPr marL="609600" indent="-609600">
              <a:lnSpc>
                <a:spcPct val="200000"/>
              </a:lnSpc>
              <a:buFontTx/>
              <a:buAutoNum type="arabicPeriod"/>
            </a:pPr>
            <a:r>
              <a:rPr lang="en-US" dirty="0"/>
              <a:t>Linked (External)</a:t>
            </a:r>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ACB6654-25B2-4272-97A9-8EDD6E72BCCF}" type="slidenum">
              <a:rPr lang="en-US"/>
              <a:pPr/>
              <a:t>106</a:t>
            </a:fld>
            <a:endParaRPr lang="en-US"/>
          </a:p>
        </p:txBody>
      </p:sp>
      <p:sp>
        <p:nvSpPr>
          <p:cNvPr id="10242" name="Rectangle 2"/>
          <p:cNvSpPr>
            <a:spLocks noGrp="1" noChangeArrowheads="1"/>
          </p:cNvSpPr>
          <p:nvPr>
            <p:ph type="title"/>
          </p:nvPr>
        </p:nvSpPr>
        <p:spPr/>
        <p:txBody>
          <a:bodyPr/>
          <a:lstStyle/>
          <a:p>
            <a:r>
              <a:rPr lang="en-US"/>
              <a:t>1. Local</a:t>
            </a:r>
          </a:p>
        </p:txBody>
      </p:sp>
      <p:sp>
        <p:nvSpPr>
          <p:cNvPr id="10243" name="Rectangle 3"/>
          <p:cNvSpPr>
            <a:spLocks noGrp="1" noChangeArrowheads="1"/>
          </p:cNvSpPr>
          <p:nvPr>
            <p:ph type="body" idx="1"/>
          </p:nvPr>
        </p:nvSpPr>
        <p:spPr/>
        <p:txBody>
          <a:bodyPr/>
          <a:lstStyle/>
          <a:p>
            <a:r>
              <a:rPr lang="en-US" b="1" dirty="0">
                <a:solidFill>
                  <a:srgbClr val="CC0000"/>
                </a:solidFill>
              </a:rPr>
              <a:t>Inline</a:t>
            </a:r>
            <a:r>
              <a:rPr lang="en-US" dirty="0"/>
              <a:t> style sheet.</a:t>
            </a:r>
          </a:p>
          <a:p>
            <a:r>
              <a:rPr lang="en-US" dirty="0">
                <a:solidFill>
                  <a:schemeClr val="hlink"/>
                </a:solidFill>
              </a:rPr>
              <a:t>Placed inside tags.</a:t>
            </a:r>
          </a:p>
          <a:p>
            <a:r>
              <a:rPr lang="en-US" dirty="0"/>
              <a:t>Specific to a single instance of an html tag on a page.</a:t>
            </a:r>
          </a:p>
          <a:p>
            <a:r>
              <a:rPr lang="en-US" b="1" dirty="0"/>
              <a:t>Must </a:t>
            </a:r>
            <a:r>
              <a:rPr lang="en-US" dirty="0"/>
              <a:t>be used instead of &lt;font&gt; tags to specify font size, color, and typeface and to define margins, etc.</a:t>
            </a:r>
          </a:p>
          <a:p>
            <a:r>
              <a:rPr lang="en-US" dirty="0"/>
              <a:t>Use to override an external or embedded style specification. </a:t>
            </a:r>
            <a:endParaRPr lang="en-US" i="1" dirty="0"/>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A634818-2CAE-49CA-9D3B-362D2000A77B}" type="slidenum">
              <a:rPr lang="en-US"/>
              <a:pPr/>
              <a:t>107</a:t>
            </a:fld>
            <a:endParaRPr lang="en-US"/>
          </a:p>
        </p:txBody>
      </p:sp>
      <p:sp>
        <p:nvSpPr>
          <p:cNvPr id="11266" name="Rectangle 2"/>
          <p:cNvSpPr>
            <a:spLocks noGrp="1" noChangeArrowheads="1"/>
          </p:cNvSpPr>
          <p:nvPr>
            <p:ph type="title"/>
          </p:nvPr>
        </p:nvSpPr>
        <p:spPr/>
        <p:txBody>
          <a:bodyPr/>
          <a:lstStyle/>
          <a:p>
            <a:r>
              <a:rPr lang="en-US"/>
              <a:t>Local (inline)</a:t>
            </a:r>
          </a:p>
        </p:txBody>
      </p:sp>
      <p:sp>
        <p:nvSpPr>
          <p:cNvPr id="11267" name="Rectangle 3"/>
          <p:cNvSpPr>
            <a:spLocks noGrp="1" noChangeArrowheads="1"/>
          </p:cNvSpPr>
          <p:nvPr>
            <p:ph type="body" idx="1"/>
          </p:nvPr>
        </p:nvSpPr>
        <p:spPr/>
        <p:txBody>
          <a:bodyPr/>
          <a:lstStyle/>
          <a:p>
            <a:r>
              <a:rPr lang="en-US"/>
              <a:t>Example</a:t>
            </a:r>
          </a:p>
          <a:p>
            <a:pPr lvl="1">
              <a:buFontTx/>
              <a:buNone/>
            </a:pPr>
            <a:r>
              <a:rPr lang="en-US" sz="2400"/>
              <a:t>	</a:t>
            </a:r>
            <a:r>
              <a:rPr lang="en-US" sz="2400">
                <a:solidFill>
                  <a:srgbClr val="CC0000"/>
                </a:solidFill>
              </a:rPr>
              <a:t>&lt;p</a:t>
            </a:r>
            <a:r>
              <a:rPr lang="en-US" sz="2400"/>
              <a:t> style="font-size: 10pt</a:t>
            </a:r>
            <a:r>
              <a:rPr lang="en-US" sz="2400" b="1">
                <a:solidFill>
                  <a:srgbClr val="FF5050"/>
                </a:solidFill>
              </a:rPr>
              <a:t>;</a:t>
            </a:r>
            <a:r>
              <a:rPr lang="en-US" sz="2400"/>
              <a:t> color: red</a:t>
            </a:r>
            <a:r>
              <a:rPr lang="en-US" sz="2400" b="1">
                <a:solidFill>
                  <a:srgbClr val="FF5050"/>
                </a:solidFill>
              </a:rPr>
              <a:t>;</a:t>
            </a:r>
            <a:r>
              <a:rPr lang="en-US" sz="2400"/>
              <a:t> font-weight: bold</a:t>
            </a:r>
            <a:r>
              <a:rPr lang="en-US" sz="2400" b="1">
                <a:solidFill>
                  <a:srgbClr val="FF5050"/>
                </a:solidFill>
              </a:rPr>
              <a:t>;</a:t>
            </a:r>
            <a:r>
              <a:rPr lang="en-US" sz="2400"/>
              <a:t> font-family: Arial, Helvetica, sans-serif"</a:t>
            </a:r>
            <a:r>
              <a:rPr lang="en-US" sz="2400">
                <a:solidFill>
                  <a:srgbClr val="CC0000"/>
                </a:solidFill>
              </a:rPr>
              <a:t>&gt;</a:t>
            </a:r>
          </a:p>
          <a:p>
            <a:pPr lvl="1">
              <a:buFontTx/>
              <a:buNone/>
            </a:pPr>
            <a:r>
              <a:rPr lang="en-US" sz="2400">
                <a:solidFill>
                  <a:srgbClr val="CC0000"/>
                </a:solidFill>
              </a:rPr>
              <a:t>               </a:t>
            </a:r>
            <a:r>
              <a:rPr lang="en-US" sz="2400"/>
              <a:t>This is a local stylesheet declaration. </a:t>
            </a:r>
            <a:r>
              <a:rPr lang="en-US" sz="2400">
                <a:solidFill>
                  <a:srgbClr val="CC0000"/>
                </a:solidFill>
              </a:rPr>
              <a:t>&lt;/p&gt;</a:t>
            </a:r>
            <a:r>
              <a:rPr lang="en-US"/>
              <a:t> </a:t>
            </a:r>
          </a:p>
        </p:txBody>
      </p:sp>
      <p:pic>
        <p:nvPicPr>
          <p:cNvPr id="11269" name="Picture 5"/>
          <p:cNvPicPr>
            <a:picLocks noChangeAspect="1" noChangeArrowheads="1"/>
          </p:cNvPicPr>
          <p:nvPr/>
        </p:nvPicPr>
        <p:blipFill>
          <a:blip r:embed="rId2"/>
          <a:srcRect/>
          <a:stretch>
            <a:fillRect/>
          </a:stretch>
        </p:blipFill>
        <p:spPr bwMode="auto">
          <a:xfrm>
            <a:off x="3048000" y="4419600"/>
            <a:ext cx="4495800" cy="833438"/>
          </a:xfrm>
          <a:prstGeom prst="rect">
            <a:avLst/>
          </a:prstGeom>
          <a:noFill/>
          <a:ln w="9525">
            <a:solidFill>
              <a:schemeClr val="tx1"/>
            </a:solidFill>
            <a:miter lim="800000"/>
            <a:headEnd/>
            <a:tailEnd/>
          </a:ln>
        </p:spPr>
      </p:pic>
      <p:sp>
        <p:nvSpPr>
          <p:cNvPr id="11270" name="Text Box 6"/>
          <p:cNvSpPr txBox="1">
            <a:spLocks noChangeArrowheads="1"/>
          </p:cNvSpPr>
          <p:nvPr/>
        </p:nvSpPr>
        <p:spPr bwMode="auto">
          <a:xfrm>
            <a:off x="533400" y="4648200"/>
            <a:ext cx="1828800" cy="366713"/>
          </a:xfrm>
          <a:prstGeom prst="rect">
            <a:avLst/>
          </a:prstGeom>
          <a:noFill/>
          <a:ln w="9525">
            <a:noFill/>
            <a:miter lim="800000"/>
            <a:headEnd/>
            <a:tailEnd/>
          </a:ln>
          <a:effectLst/>
        </p:spPr>
        <p:txBody>
          <a:bodyPr>
            <a:spAutoFit/>
          </a:bodyPr>
          <a:lstStyle/>
          <a:p>
            <a:pPr>
              <a:spcBef>
                <a:spcPct val="50000"/>
              </a:spcBef>
            </a:pPr>
            <a:r>
              <a:rPr lang="en-US"/>
              <a:t>On the browser:</a:t>
            </a:r>
          </a:p>
        </p:txBody>
      </p:sp>
      <p:sp>
        <p:nvSpPr>
          <p:cNvPr id="11271" name="AutoShape 7"/>
          <p:cNvSpPr>
            <a:spLocks noChangeArrowheads="1"/>
          </p:cNvSpPr>
          <p:nvPr/>
        </p:nvSpPr>
        <p:spPr bwMode="auto">
          <a:xfrm>
            <a:off x="2362200" y="4724400"/>
            <a:ext cx="381000" cy="228600"/>
          </a:xfrm>
          <a:prstGeom prst="righ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en-US"/>
          </a:p>
        </p:txBody>
      </p:sp>
      <p:pic>
        <p:nvPicPr>
          <p:cNvPr id="8"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 calcmode="lin" valueType="num">
                                      <p:cBhvr additive="base">
                                        <p:cTn id="17" dur="500" fill="hold"/>
                                        <p:tgtEl>
                                          <p:spTgt spid="11270"/>
                                        </p:tgtEl>
                                        <p:attrNameLst>
                                          <p:attrName>ppt_x</p:attrName>
                                        </p:attrNameLst>
                                      </p:cBhvr>
                                      <p:tavLst>
                                        <p:tav tm="0">
                                          <p:val>
                                            <p:strVal val="#ppt_x"/>
                                          </p:val>
                                        </p:tav>
                                        <p:tav tm="100000">
                                          <p:val>
                                            <p:strVal val="#ppt_x"/>
                                          </p:val>
                                        </p:tav>
                                      </p:tavLst>
                                    </p:anim>
                                    <p:anim calcmode="lin" valueType="num">
                                      <p:cBhvr additive="base">
                                        <p:cTn id="18" dur="500" fill="hold"/>
                                        <p:tgtEl>
                                          <p:spTgt spid="1127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271"/>
                                        </p:tgtEl>
                                        <p:attrNameLst>
                                          <p:attrName>style.visibility</p:attrName>
                                        </p:attrNameLst>
                                      </p:cBhvr>
                                      <p:to>
                                        <p:strVal val="visible"/>
                                      </p:to>
                                    </p:set>
                                    <p:anim calcmode="lin" valueType="num">
                                      <p:cBhvr additive="base">
                                        <p:cTn id="21" dur="500" fill="hold"/>
                                        <p:tgtEl>
                                          <p:spTgt spid="11271"/>
                                        </p:tgtEl>
                                        <p:attrNameLst>
                                          <p:attrName>ppt_x</p:attrName>
                                        </p:attrNameLst>
                                      </p:cBhvr>
                                      <p:tavLst>
                                        <p:tav tm="0">
                                          <p:val>
                                            <p:strVal val="#ppt_x"/>
                                          </p:val>
                                        </p:tav>
                                        <p:tav tm="100000">
                                          <p:val>
                                            <p:strVal val="#ppt_x"/>
                                          </p:val>
                                        </p:tav>
                                      </p:tavLst>
                                    </p:anim>
                                    <p:anim calcmode="lin" valueType="num">
                                      <p:cBhvr additive="base">
                                        <p:cTn id="22" dur="500" fill="hold"/>
                                        <p:tgtEl>
                                          <p:spTgt spid="1127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269"/>
                                        </p:tgtEl>
                                        <p:attrNameLst>
                                          <p:attrName>style.visibility</p:attrName>
                                        </p:attrNameLst>
                                      </p:cBhvr>
                                      <p:to>
                                        <p:strVal val="visible"/>
                                      </p:to>
                                    </p:set>
                                    <p:anim calcmode="lin" valueType="num">
                                      <p:cBhvr additive="base">
                                        <p:cTn id="25" dur="500" fill="hold"/>
                                        <p:tgtEl>
                                          <p:spTgt spid="11269"/>
                                        </p:tgtEl>
                                        <p:attrNameLst>
                                          <p:attrName>ppt_x</p:attrName>
                                        </p:attrNameLst>
                                      </p:cBhvr>
                                      <p:tavLst>
                                        <p:tav tm="0">
                                          <p:val>
                                            <p:strVal val="#ppt_x"/>
                                          </p:val>
                                        </p:tav>
                                        <p:tav tm="100000">
                                          <p:val>
                                            <p:strVal val="#ppt_x"/>
                                          </p:val>
                                        </p:tav>
                                      </p:tavLst>
                                    </p:anim>
                                    <p:anim calcmode="lin" valueType="num">
                                      <p:cBhvr additive="base">
                                        <p:cTn id="26"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P spid="11270" grpId="0"/>
      <p:bldP spid="11271"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2DF7C10-C53F-4FC6-AFCD-5CDF15074898}" type="slidenum">
              <a:rPr lang="en-US"/>
              <a:pPr/>
              <a:t>108</a:t>
            </a:fld>
            <a:endParaRPr lang="en-US"/>
          </a:p>
        </p:txBody>
      </p:sp>
      <p:sp>
        <p:nvSpPr>
          <p:cNvPr id="12290" name="Rectangle 2"/>
          <p:cNvSpPr>
            <a:spLocks noGrp="1" noChangeArrowheads="1"/>
          </p:cNvSpPr>
          <p:nvPr>
            <p:ph type="title"/>
          </p:nvPr>
        </p:nvSpPr>
        <p:spPr/>
        <p:txBody>
          <a:bodyPr/>
          <a:lstStyle/>
          <a:p>
            <a:r>
              <a:rPr lang="en-US"/>
              <a:t>2. Global</a:t>
            </a:r>
          </a:p>
        </p:txBody>
      </p:sp>
      <p:sp>
        <p:nvSpPr>
          <p:cNvPr id="12291" name="Rectangle 3"/>
          <p:cNvSpPr>
            <a:spLocks noGrp="1" noChangeArrowheads="1"/>
          </p:cNvSpPr>
          <p:nvPr>
            <p:ph type="body" idx="1"/>
          </p:nvPr>
        </p:nvSpPr>
        <p:spPr/>
        <p:txBody>
          <a:bodyPr/>
          <a:lstStyle/>
          <a:p>
            <a:r>
              <a:rPr lang="en-US" b="1">
                <a:solidFill>
                  <a:srgbClr val="CC0000"/>
                </a:solidFill>
              </a:rPr>
              <a:t>Embedded</a:t>
            </a:r>
            <a:r>
              <a:rPr lang="en-US"/>
              <a:t> or </a:t>
            </a:r>
            <a:r>
              <a:rPr lang="en-US" b="1">
                <a:solidFill>
                  <a:srgbClr val="CC0000"/>
                </a:solidFill>
              </a:rPr>
              <a:t>internal</a:t>
            </a:r>
            <a:r>
              <a:rPr lang="en-US"/>
              <a:t> style sheet</a:t>
            </a:r>
          </a:p>
          <a:p>
            <a:r>
              <a:rPr lang="en-US"/>
              <a:t>Applicable to an entire document</a:t>
            </a:r>
          </a:p>
          <a:p>
            <a:r>
              <a:rPr lang="en-US">
                <a:solidFill>
                  <a:schemeClr val="hlink"/>
                </a:solidFill>
              </a:rPr>
              <a:t>Styles are defined within the &lt;style&gt; &lt;/style&gt; tag, which is placed in the </a:t>
            </a:r>
            <a:r>
              <a:rPr lang="en-US" b="1">
                <a:solidFill>
                  <a:schemeClr val="hlink"/>
                </a:solidFill>
              </a:rPr>
              <a:t>header</a:t>
            </a:r>
            <a:r>
              <a:rPr lang="en-US">
                <a:solidFill>
                  <a:schemeClr val="hlink"/>
                </a:solidFill>
              </a:rPr>
              <a:t> of the html file (i.e., within &lt;head&gt; and &lt;/head&gt;).</a:t>
            </a:r>
            <a:r>
              <a:rPr lang="en-US"/>
              <a:t> </a:t>
            </a:r>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DF7E847-FFC9-4207-A3CE-F8243969DE34}" type="slidenum">
              <a:rPr lang="en-US"/>
              <a:pPr/>
              <a:t>109</a:t>
            </a:fld>
            <a:endParaRPr lang="en-US"/>
          </a:p>
        </p:txBody>
      </p:sp>
      <p:sp>
        <p:nvSpPr>
          <p:cNvPr id="13314" name="Rectangle 2"/>
          <p:cNvSpPr>
            <a:spLocks noGrp="1" noChangeArrowheads="1"/>
          </p:cNvSpPr>
          <p:nvPr>
            <p:ph type="title"/>
          </p:nvPr>
        </p:nvSpPr>
        <p:spPr/>
        <p:txBody>
          <a:bodyPr/>
          <a:lstStyle/>
          <a:p>
            <a:r>
              <a:rPr lang="en-US"/>
              <a:t>Global (Internal)</a:t>
            </a:r>
          </a:p>
        </p:txBody>
      </p:sp>
      <p:sp>
        <p:nvSpPr>
          <p:cNvPr id="13315" name="Rectangle 3"/>
          <p:cNvSpPr>
            <a:spLocks noGrp="1" noChangeArrowheads="1"/>
          </p:cNvSpPr>
          <p:nvPr>
            <p:ph type="body" idx="1"/>
          </p:nvPr>
        </p:nvSpPr>
        <p:spPr/>
        <p:txBody>
          <a:bodyPr/>
          <a:lstStyle/>
          <a:p>
            <a:pPr>
              <a:lnSpc>
                <a:spcPct val="80000"/>
              </a:lnSpc>
            </a:pPr>
            <a:r>
              <a:rPr lang="en-US" sz="2800"/>
              <a:t>Example:</a:t>
            </a:r>
          </a:p>
          <a:p>
            <a:pPr lvl="1">
              <a:lnSpc>
                <a:spcPct val="80000"/>
              </a:lnSpc>
              <a:buFontTx/>
              <a:buNone/>
            </a:pPr>
            <a:endParaRPr lang="en-US" sz="2400"/>
          </a:p>
          <a:p>
            <a:pPr lvl="1">
              <a:lnSpc>
                <a:spcPct val="80000"/>
              </a:lnSpc>
              <a:buFontTx/>
              <a:buNone/>
            </a:pPr>
            <a:r>
              <a:rPr lang="en-US" sz="2400" b="1">
                <a:latin typeface="Courier New" pitchFamily="49" charset="0"/>
              </a:rPr>
              <a:t>&lt;html&gt;</a:t>
            </a:r>
            <a:br>
              <a:rPr lang="en-US" sz="2400" b="1">
                <a:latin typeface="Courier New" pitchFamily="49" charset="0"/>
              </a:rPr>
            </a:br>
            <a:r>
              <a:rPr lang="en-US" sz="2400" b="1">
                <a:latin typeface="Courier New" pitchFamily="49" charset="0"/>
              </a:rPr>
              <a:t>&lt;head&gt;</a:t>
            </a:r>
            <a:br>
              <a:rPr lang="en-US" sz="2400" b="1">
                <a:latin typeface="Courier New" pitchFamily="49" charset="0"/>
              </a:rPr>
            </a:br>
            <a:r>
              <a:rPr lang="en-US" sz="2400" b="1">
                <a:latin typeface="Courier New" pitchFamily="49" charset="0"/>
              </a:rPr>
              <a:t>  &lt;title&gt;Title&lt;/title&gt;</a:t>
            </a:r>
            <a:br>
              <a:rPr lang="en-US" sz="2400" b="1">
                <a:latin typeface="Courier New" pitchFamily="49" charset="0"/>
              </a:rPr>
            </a:br>
            <a:r>
              <a:rPr lang="en-US" sz="2400" b="1">
                <a:latin typeface="Courier New" pitchFamily="49" charset="0"/>
              </a:rPr>
              <a:t>    </a:t>
            </a:r>
            <a:r>
              <a:rPr lang="en-US" sz="2400" b="1">
                <a:solidFill>
                  <a:srgbClr val="FF5050"/>
                </a:solidFill>
                <a:latin typeface="Courier New" pitchFamily="49" charset="0"/>
              </a:rPr>
              <a:t>&lt;style type="text/css"&gt;</a:t>
            </a:r>
            <a:br>
              <a:rPr lang="en-US" sz="2400" b="1">
                <a:solidFill>
                  <a:srgbClr val="FF5050"/>
                </a:solidFill>
                <a:latin typeface="Courier New" pitchFamily="49" charset="0"/>
              </a:rPr>
            </a:br>
            <a:r>
              <a:rPr lang="en-US" sz="2400" b="1">
                <a:solidFill>
                  <a:srgbClr val="FF5050"/>
                </a:solidFill>
                <a:latin typeface="Courier New" pitchFamily="49" charset="0"/>
              </a:rPr>
              <a:t>      </a:t>
            </a:r>
            <a:r>
              <a:rPr lang="en-US" sz="2000" b="1">
                <a:solidFill>
                  <a:srgbClr val="9900CC"/>
                </a:solidFill>
                <a:latin typeface="Courier New" pitchFamily="49" charset="0"/>
              </a:rPr>
              <a:t>&lt;!--[STYLE INFORMATION GOES HERE] --&gt;</a:t>
            </a:r>
            <a:r>
              <a:rPr lang="en-US" sz="2000" b="1">
                <a:solidFill>
                  <a:srgbClr val="FF5050"/>
                </a:solidFill>
                <a:latin typeface="Courier New" pitchFamily="49" charset="0"/>
              </a:rPr>
              <a:t/>
            </a:r>
            <a:br>
              <a:rPr lang="en-US" sz="2000" b="1">
                <a:solidFill>
                  <a:srgbClr val="FF5050"/>
                </a:solidFill>
                <a:latin typeface="Courier New" pitchFamily="49" charset="0"/>
              </a:rPr>
            </a:br>
            <a:r>
              <a:rPr lang="en-US" sz="2400" b="1">
                <a:solidFill>
                  <a:srgbClr val="FF5050"/>
                </a:solidFill>
                <a:latin typeface="Courier New" pitchFamily="49" charset="0"/>
              </a:rPr>
              <a:t>    &lt;/style&gt;</a:t>
            </a:r>
            <a:br>
              <a:rPr lang="en-US" sz="2400" b="1">
                <a:solidFill>
                  <a:srgbClr val="FF5050"/>
                </a:solidFill>
                <a:latin typeface="Courier New" pitchFamily="49" charset="0"/>
              </a:rPr>
            </a:br>
            <a:r>
              <a:rPr lang="en-US" sz="2400" b="1">
                <a:latin typeface="Courier New" pitchFamily="49" charset="0"/>
              </a:rPr>
              <a:t>&lt;/head&gt;</a:t>
            </a:r>
          </a:p>
          <a:p>
            <a:pPr lvl="1">
              <a:lnSpc>
                <a:spcPct val="80000"/>
              </a:lnSpc>
              <a:buFontTx/>
              <a:buNone/>
            </a:pPr>
            <a:r>
              <a:rPr lang="en-US" sz="2400" b="1">
                <a:latin typeface="Courier New" pitchFamily="49" charset="0"/>
              </a:rPr>
              <a:t>   &lt;body&gt;</a:t>
            </a:r>
            <a:br>
              <a:rPr lang="en-US" sz="2400" b="1">
                <a:latin typeface="Courier New" pitchFamily="49" charset="0"/>
              </a:rPr>
            </a:br>
            <a:r>
              <a:rPr lang="en-US" sz="2400" b="1">
                <a:latin typeface="Courier New" pitchFamily="49" charset="0"/>
              </a:rPr>
              <a:t>       </a:t>
            </a:r>
            <a:r>
              <a:rPr lang="en-US" sz="2000" b="1">
                <a:latin typeface="Courier New" pitchFamily="49" charset="0"/>
              </a:rPr>
              <a:t>[DOCUMENT BODY GOES HERE]</a:t>
            </a:r>
            <a:br>
              <a:rPr lang="en-US" sz="2000" b="1">
                <a:latin typeface="Courier New" pitchFamily="49" charset="0"/>
              </a:rPr>
            </a:br>
            <a:r>
              <a:rPr lang="en-US" sz="2400" b="1">
                <a:latin typeface="Courier New" pitchFamily="49" charset="0"/>
              </a:rPr>
              <a:t>&lt;/body&gt;</a:t>
            </a:r>
          </a:p>
          <a:p>
            <a:pPr lvl="1">
              <a:lnSpc>
                <a:spcPct val="80000"/>
              </a:lnSpc>
              <a:buFontTx/>
              <a:buNone/>
            </a:pPr>
            <a:r>
              <a:rPr lang="en-US" sz="2400" b="1">
                <a:latin typeface="Courier New" pitchFamily="49" charset="0"/>
              </a:rPr>
              <a:t>&lt;/html&gt;</a:t>
            </a:r>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066800" y="533400"/>
            <a:ext cx="4572000" cy="457200"/>
          </a:xfrm>
          <a:prstGeom prst="rect">
            <a:avLst/>
          </a:prstGeom>
          <a:noFill/>
          <a:ln w="9525">
            <a:noFill/>
            <a:miter lim="800000"/>
            <a:headEnd/>
            <a:tailEnd/>
          </a:ln>
        </p:spPr>
        <p:txBody>
          <a:bodyPr>
            <a:spAutoFit/>
          </a:bodyPr>
          <a:lstStyle/>
          <a:p>
            <a:pPr>
              <a:spcBef>
                <a:spcPct val="50000"/>
              </a:spcBef>
            </a:pPr>
            <a:r>
              <a:rPr lang="en-US" sz="2400" b="1">
                <a:latin typeface="Verdana" pitchFamily="34" charset="0"/>
              </a:rPr>
              <a:t>Introduction to HTML</a:t>
            </a:r>
          </a:p>
        </p:txBody>
      </p:sp>
      <p:sp>
        <p:nvSpPr>
          <p:cNvPr id="10244" name="Text Box 4"/>
          <p:cNvSpPr txBox="1">
            <a:spLocks noChangeArrowheads="1"/>
          </p:cNvSpPr>
          <p:nvPr/>
        </p:nvSpPr>
        <p:spPr bwMode="auto">
          <a:xfrm>
            <a:off x="3657600" y="1066800"/>
            <a:ext cx="5486400" cy="5447645"/>
          </a:xfrm>
          <a:prstGeom prst="rect">
            <a:avLst/>
          </a:prstGeom>
          <a:noFill/>
          <a:ln w="9525">
            <a:noFill/>
            <a:miter lim="800000"/>
            <a:headEnd/>
            <a:tailEnd/>
          </a:ln>
        </p:spPr>
        <p:txBody>
          <a:bodyPr wrap="square">
            <a:spAutoFit/>
          </a:bodyPr>
          <a:lstStyle/>
          <a:p>
            <a:pPr marL="457200" indent="-457200">
              <a:spcBef>
                <a:spcPct val="50000"/>
              </a:spcBef>
              <a:buFont typeface="Courier New" pitchFamily="49" charset="0"/>
              <a:buChar char="o"/>
            </a:pPr>
            <a:r>
              <a:rPr lang="en-US" sz="2400" dirty="0" smtClean="0">
                <a:latin typeface="Nina" pitchFamily="34" charset="0"/>
              </a:rPr>
              <a:t>Terminology</a:t>
            </a:r>
          </a:p>
          <a:p>
            <a:pPr marL="457200" indent="-457200">
              <a:spcBef>
                <a:spcPct val="50000"/>
              </a:spcBef>
              <a:buFont typeface="Courier New" pitchFamily="49" charset="0"/>
              <a:buChar char="o"/>
            </a:pPr>
            <a:r>
              <a:rPr lang="en-US" sz="2400" dirty="0" smtClean="0">
                <a:latin typeface="Nina" pitchFamily="34" charset="0"/>
              </a:rPr>
              <a:t>What is HTML?</a:t>
            </a:r>
            <a:endParaRPr lang="en-US" sz="2400" dirty="0">
              <a:latin typeface="Nina" pitchFamily="34" charset="0"/>
            </a:endParaRPr>
          </a:p>
          <a:p>
            <a:pPr marL="457200" indent="-457200">
              <a:spcBef>
                <a:spcPct val="50000"/>
              </a:spcBef>
              <a:buFont typeface="Courier New" pitchFamily="49" charset="0"/>
              <a:buChar char="o"/>
            </a:pPr>
            <a:r>
              <a:rPr lang="en-US" sz="2400" dirty="0">
                <a:latin typeface="Nina" pitchFamily="34" charset="0"/>
              </a:rPr>
              <a:t>HTML Versions</a:t>
            </a:r>
          </a:p>
          <a:p>
            <a:pPr marL="457200" indent="-457200">
              <a:spcBef>
                <a:spcPct val="50000"/>
              </a:spcBef>
              <a:buFont typeface="Courier New" pitchFamily="49" charset="0"/>
              <a:buChar char="o"/>
            </a:pPr>
            <a:r>
              <a:rPr lang="en-US" sz="2400" dirty="0" smtClean="0">
                <a:latin typeface="Nina" pitchFamily="34" charset="0"/>
              </a:rPr>
              <a:t>Creating Simple HTML Document</a:t>
            </a:r>
          </a:p>
          <a:p>
            <a:pPr marL="457200" indent="-457200">
              <a:spcBef>
                <a:spcPct val="50000"/>
              </a:spcBef>
              <a:buFont typeface="Courier New" pitchFamily="49" charset="0"/>
              <a:buChar char="o"/>
            </a:pPr>
            <a:r>
              <a:rPr lang="en-US" sz="2400" dirty="0" smtClean="0">
                <a:latin typeface="Nina" pitchFamily="34" charset="0"/>
              </a:rPr>
              <a:t>Structure Tags</a:t>
            </a:r>
            <a:endParaRPr lang="en-US" sz="2400" dirty="0">
              <a:latin typeface="Nina" pitchFamily="34" charset="0"/>
            </a:endParaRPr>
          </a:p>
          <a:p>
            <a:pPr marL="457200" indent="-457200">
              <a:spcBef>
                <a:spcPct val="50000"/>
              </a:spcBef>
              <a:buFont typeface="Courier New" pitchFamily="49" charset="0"/>
              <a:buChar char="o"/>
            </a:pPr>
            <a:r>
              <a:rPr lang="en-US" sz="2400" dirty="0" smtClean="0">
                <a:latin typeface="Nina" pitchFamily="34" charset="0"/>
              </a:rPr>
              <a:t>Headings</a:t>
            </a:r>
            <a:endParaRPr lang="en-US" sz="2400" dirty="0">
              <a:latin typeface="Nina" pitchFamily="34" charset="0"/>
            </a:endParaRPr>
          </a:p>
          <a:p>
            <a:pPr marL="457200" indent="-457200">
              <a:spcBef>
                <a:spcPct val="50000"/>
              </a:spcBef>
              <a:buFont typeface="Courier New" pitchFamily="49" charset="0"/>
              <a:buChar char="o"/>
            </a:pPr>
            <a:r>
              <a:rPr lang="en-US" sz="2400" dirty="0">
                <a:latin typeface="Nina" pitchFamily="34" charset="0"/>
              </a:rPr>
              <a:t>Body Text</a:t>
            </a:r>
          </a:p>
          <a:p>
            <a:pPr marL="457200" indent="-457200">
              <a:spcBef>
                <a:spcPct val="50000"/>
              </a:spcBef>
              <a:buFont typeface="Courier New" pitchFamily="49" charset="0"/>
              <a:buChar char="o"/>
            </a:pPr>
            <a:r>
              <a:rPr lang="en-US" sz="2400" dirty="0">
                <a:latin typeface="Nina" pitchFamily="34" charset="0"/>
              </a:rPr>
              <a:t>Forced Line Breaks</a:t>
            </a:r>
          </a:p>
          <a:p>
            <a:pPr marL="457200" indent="-457200">
              <a:spcBef>
                <a:spcPct val="50000"/>
              </a:spcBef>
              <a:buFont typeface="Courier New" pitchFamily="49" charset="0"/>
              <a:buChar char="o"/>
            </a:pPr>
            <a:r>
              <a:rPr lang="en-US" sz="2400" dirty="0">
                <a:latin typeface="Nina" pitchFamily="34" charset="0"/>
              </a:rPr>
              <a:t>Horizontal Rules</a:t>
            </a:r>
          </a:p>
          <a:p>
            <a:pPr marL="457200" indent="-457200">
              <a:spcBef>
                <a:spcPct val="50000"/>
              </a:spcBef>
              <a:buFont typeface="Courier New" pitchFamily="49" charset="0"/>
              <a:buChar char="o"/>
            </a:pPr>
            <a:r>
              <a:rPr lang="en-US" sz="2400" dirty="0">
                <a:latin typeface="Nina" pitchFamily="34" charset="0"/>
              </a:rPr>
              <a:t>Lists</a:t>
            </a:r>
          </a:p>
        </p:txBody>
      </p:sp>
      <p:pic>
        <p:nvPicPr>
          <p:cNvPr id="5" name="Picture 2"/>
          <p:cNvPicPr>
            <a:picLocks noChangeAspect="1" noChangeArrowheads="1"/>
          </p:cNvPicPr>
          <p:nvPr/>
        </p:nvPicPr>
        <p:blipFill>
          <a:blip r:embed="rId3" cstate="print"/>
          <a:srcRect/>
          <a:stretch>
            <a:fillRect/>
          </a:stretch>
        </p:blipFill>
        <p:spPr bwMode="auto">
          <a:xfrm>
            <a:off x="7010400" y="15240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5E423CC-4EDE-4AB6-9EEA-7C9519F0EBDB}" type="slidenum">
              <a:rPr lang="en-US"/>
              <a:pPr/>
              <a:t>110</a:t>
            </a:fld>
            <a:endParaRPr lang="en-US"/>
          </a:p>
        </p:txBody>
      </p:sp>
      <p:sp>
        <p:nvSpPr>
          <p:cNvPr id="14338" name="Rectangle 2"/>
          <p:cNvSpPr>
            <a:spLocks noGrp="1" noChangeArrowheads="1"/>
          </p:cNvSpPr>
          <p:nvPr>
            <p:ph type="title"/>
          </p:nvPr>
        </p:nvSpPr>
        <p:spPr/>
        <p:txBody>
          <a:bodyPr/>
          <a:lstStyle/>
          <a:p>
            <a:r>
              <a:rPr lang="en-US"/>
              <a:t>3. Linked</a:t>
            </a:r>
          </a:p>
        </p:txBody>
      </p:sp>
      <p:sp>
        <p:nvSpPr>
          <p:cNvPr id="14339" name="Rectangle 3"/>
          <p:cNvSpPr>
            <a:spLocks noGrp="1" noChangeArrowheads="1"/>
          </p:cNvSpPr>
          <p:nvPr>
            <p:ph type="body" idx="1"/>
          </p:nvPr>
        </p:nvSpPr>
        <p:spPr/>
        <p:txBody>
          <a:bodyPr/>
          <a:lstStyle/>
          <a:p>
            <a:r>
              <a:rPr lang="en-US" b="1">
                <a:solidFill>
                  <a:srgbClr val="CC0000"/>
                </a:solidFill>
              </a:rPr>
              <a:t>External</a:t>
            </a:r>
            <a:r>
              <a:rPr lang="en-US"/>
              <a:t> style sheet</a:t>
            </a:r>
          </a:p>
          <a:p>
            <a:r>
              <a:rPr lang="en-US">
                <a:solidFill>
                  <a:schemeClr val="hlink"/>
                </a:solidFill>
              </a:rPr>
              <a:t>Styles are saved in a separate file, with the extension </a:t>
            </a:r>
            <a:r>
              <a:rPr lang="en-US" b="1">
                <a:solidFill>
                  <a:schemeClr val="hlink"/>
                </a:solidFill>
              </a:rPr>
              <a:t>.css</a:t>
            </a:r>
            <a:endParaRPr lang="en-US">
              <a:solidFill>
                <a:schemeClr val="hlink"/>
              </a:solidFill>
            </a:endParaRPr>
          </a:p>
          <a:p>
            <a:r>
              <a:rPr lang="en-US"/>
              <a:t>This single stylesheet can be used to define the look of multiple pages. </a:t>
            </a:r>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F6C9EAA-AF4D-4305-9ADB-B7F6E9D51BEA}" type="slidenum">
              <a:rPr lang="en-US"/>
              <a:pPr/>
              <a:t>111</a:t>
            </a:fld>
            <a:endParaRPr lang="en-US"/>
          </a:p>
        </p:txBody>
      </p:sp>
      <p:sp>
        <p:nvSpPr>
          <p:cNvPr id="15362" name="Rectangle 2"/>
          <p:cNvSpPr>
            <a:spLocks noGrp="1" noChangeArrowheads="1"/>
          </p:cNvSpPr>
          <p:nvPr>
            <p:ph type="title"/>
          </p:nvPr>
        </p:nvSpPr>
        <p:spPr/>
        <p:txBody>
          <a:bodyPr/>
          <a:lstStyle/>
          <a:p>
            <a:r>
              <a:rPr lang="en-US"/>
              <a:t>Linked (External)</a:t>
            </a:r>
          </a:p>
        </p:txBody>
      </p:sp>
      <p:sp>
        <p:nvSpPr>
          <p:cNvPr id="15363" name="Rectangle 3"/>
          <p:cNvSpPr>
            <a:spLocks noGrp="1" noChangeArrowheads="1"/>
          </p:cNvSpPr>
          <p:nvPr>
            <p:ph type="body" idx="1"/>
          </p:nvPr>
        </p:nvSpPr>
        <p:spPr/>
        <p:txBody>
          <a:bodyPr/>
          <a:lstStyle/>
          <a:p>
            <a:r>
              <a:rPr lang="en-US"/>
              <a:t>Example</a:t>
            </a:r>
          </a:p>
          <a:p>
            <a:pPr lvl="1">
              <a:buFontTx/>
              <a:buNone/>
            </a:pPr>
            <a:r>
              <a:rPr lang="en-US"/>
              <a:t>	</a:t>
            </a:r>
          </a:p>
          <a:p>
            <a:pPr lvl="1">
              <a:buFontTx/>
              <a:buNone/>
            </a:pPr>
            <a:r>
              <a:rPr lang="en-US"/>
              <a:t>	</a:t>
            </a:r>
          </a:p>
        </p:txBody>
      </p:sp>
      <p:sp>
        <p:nvSpPr>
          <p:cNvPr id="15364" name="Text Box 4"/>
          <p:cNvSpPr txBox="1">
            <a:spLocks noChangeArrowheads="1"/>
          </p:cNvSpPr>
          <p:nvPr/>
        </p:nvSpPr>
        <p:spPr bwMode="auto">
          <a:xfrm>
            <a:off x="1143000" y="2667000"/>
            <a:ext cx="4343400" cy="3759200"/>
          </a:xfrm>
          <a:prstGeom prst="rect">
            <a:avLst/>
          </a:prstGeom>
          <a:noFill/>
          <a:ln w="9525">
            <a:solidFill>
              <a:schemeClr val="tx1"/>
            </a:solidFill>
            <a:miter lim="800000"/>
            <a:headEnd/>
            <a:tailEnd/>
          </a:ln>
          <a:effectLst/>
        </p:spPr>
        <p:txBody>
          <a:bodyPr>
            <a:spAutoFit/>
          </a:bodyPr>
          <a:lstStyle/>
          <a:p>
            <a:pPr lvl="1"/>
            <a:r>
              <a:rPr lang="en-US" sz="2000"/>
              <a:t>p {font-family: verdana, sans-serif; font-size: 12pt; color: red}</a:t>
            </a:r>
            <a:br>
              <a:rPr lang="en-US" sz="2000"/>
            </a:br>
            <a:endParaRPr lang="en-US" sz="2000"/>
          </a:p>
          <a:p>
            <a:pPr lvl="1"/>
            <a:r>
              <a:rPr lang="en-US" sz="2000"/>
              <a:t>h1 {font-family: serif; font-size: 14pt; color: green}</a:t>
            </a:r>
            <a:br>
              <a:rPr lang="en-US" sz="2000"/>
            </a:br>
            <a:endParaRPr lang="en-US" sz="2000"/>
          </a:p>
          <a:p>
            <a:pPr lvl="1"/>
            <a:r>
              <a:rPr lang="en-US" sz="2000"/>
              <a:t>h2 {font-family: serif; font-size: 11pt; color: blue}</a:t>
            </a:r>
            <a:br>
              <a:rPr lang="en-US" sz="2000"/>
            </a:br>
            <a:endParaRPr lang="en-US" sz="2000"/>
          </a:p>
          <a:p>
            <a:pPr lvl="1"/>
            <a:endParaRPr lang="en-US" sz="2000"/>
          </a:p>
          <a:p>
            <a:pPr lvl="1"/>
            <a:endParaRPr lang="en-US" sz="2000"/>
          </a:p>
          <a:p>
            <a:pPr lvl="1"/>
            <a:endParaRPr lang="en-US" sz="2000"/>
          </a:p>
        </p:txBody>
      </p:sp>
      <p:sp>
        <p:nvSpPr>
          <p:cNvPr id="15366" name="AutoShape 6"/>
          <p:cNvSpPr>
            <a:spLocks/>
          </p:cNvSpPr>
          <p:nvPr/>
        </p:nvSpPr>
        <p:spPr bwMode="auto">
          <a:xfrm>
            <a:off x="6705600" y="1905000"/>
            <a:ext cx="1676400" cy="1066800"/>
          </a:xfrm>
          <a:prstGeom prst="accentBorderCallout1">
            <a:avLst>
              <a:gd name="adj1" fmla="val 10713"/>
              <a:gd name="adj2" fmla="val -4546"/>
              <a:gd name="adj3" fmla="val 73361"/>
              <a:gd name="adj4" fmla="val -73106"/>
            </a:avLst>
          </a:prstGeom>
          <a:solidFill>
            <a:schemeClr val="accent1"/>
          </a:solidFill>
          <a:ln w="9525">
            <a:solidFill>
              <a:schemeClr val="tx1"/>
            </a:solidFill>
            <a:miter lim="800000"/>
            <a:headEnd/>
            <a:tailEnd/>
          </a:ln>
          <a:effectLst/>
        </p:spPr>
        <p:txBody>
          <a:bodyPr/>
          <a:lstStyle/>
          <a:p>
            <a:pPr algn="ctr"/>
            <a:r>
              <a:rPr lang="en-US" b="1" dirty="0"/>
              <a:t>Save this text file as </a:t>
            </a:r>
            <a:r>
              <a:rPr lang="en-US" b="1" i="1" dirty="0">
                <a:solidFill>
                  <a:srgbClr val="9900CC"/>
                </a:solidFill>
              </a:rPr>
              <a:t>whatever</a:t>
            </a:r>
            <a:r>
              <a:rPr lang="en-US" b="1" dirty="0">
                <a:solidFill>
                  <a:srgbClr val="9900CC"/>
                </a:solidFill>
              </a:rPr>
              <a:t>.css</a:t>
            </a:r>
          </a:p>
          <a:p>
            <a:pPr algn="ctr"/>
            <a:endParaRPr lang="en-US" dirty="0">
              <a:solidFill>
                <a:srgbClr val="9900CC"/>
              </a:solidFill>
            </a:endParaRPr>
          </a:p>
        </p:txBody>
      </p:sp>
      <p:sp>
        <p:nvSpPr>
          <p:cNvPr id="15367" name="Text Box 7"/>
          <p:cNvSpPr txBox="1">
            <a:spLocks noChangeArrowheads="1"/>
          </p:cNvSpPr>
          <p:nvPr/>
        </p:nvSpPr>
        <p:spPr bwMode="auto">
          <a:xfrm>
            <a:off x="1219200" y="2286000"/>
            <a:ext cx="3429000" cy="366713"/>
          </a:xfrm>
          <a:prstGeom prst="rect">
            <a:avLst/>
          </a:prstGeom>
          <a:noFill/>
          <a:ln w="9525">
            <a:noFill/>
            <a:miter lim="800000"/>
            <a:headEnd/>
            <a:tailEnd/>
          </a:ln>
          <a:effectLst/>
        </p:spPr>
        <p:txBody>
          <a:bodyPr>
            <a:spAutoFit/>
          </a:bodyPr>
          <a:lstStyle/>
          <a:p>
            <a:pPr>
              <a:spcBef>
                <a:spcPct val="50000"/>
              </a:spcBef>
            </a:pPr>
            <a:r>
              <a:rPr lang="en-US" dirty="0"/>
              <a:t>In </a:t>
            </a:r>
            <a:r>
              <a:rPr lang="en-US" dirty="0" err="1"/>
              <a:t>TextPad,Notepad</a:t>
            </a:r>
            <a:r>
              <a:rPr lang="en-US" dirty="0"/>
              <a:t>, etc.…</a:t>
            </a:r>
          </a:p>
        </p:txBody>
      </p:sp>
      <p:pic>
        <p:nvPicPr>
          <p:cNvPr id="8"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F863128-0123-45D8-AA65-46717265666F}" type="slidenum">
              <a:rPr lang="en-US"/>
              <a:pPr/>
              <a:t>112</a:t>
            </a:fld>
            <a:endParaRPr lang="en-US"/>
          </a:p>
        </p:txBody>
      </p:sp>
      <p:sp>
        <p:nvSpPr>
          <p:cNvPr id="16386" name="Rectangle 2"/>
          <p:cNvSpPr>
            <a:spLocks noGrp="1" noChangeArrowheads="1"/>
          </p:cNvSpPr>
          <p:nvPr>
            <p:ph type="title"/>
          </p:nvPr>
        </p:nvSpPr>
        <p:spPr/>
        <p:txBody>
          <a:bodyPr/>
          <a:lstStyle/>
          <a:p>
            <a:r>
              <a:rPr lang="en-US"/>
              <a:t>Linked (External)</a:t>
            </a:r>
          </a:p>
        </p:txBody>
      </p:sp>
      <p:sp>
        <p:nvSpPr>
          <p:cNvPr id="16387" name="Rectangle 3"/>
          <p:cNvSpPr>
            <a:spLocks noGrp="1" noChangeArrowheads="1"/>
          </p:cNvSpPr>
          <p:nvPr>
            <p:ph type="body" idx="1"/>
          </p:nvPr>
        </p:nvSpPr>
        <p:spPr>
          <a:xfrm>
            <a:off x="838200" y="1447800"/>
            <a:ext cx="7772400" cy="4495800"/>
          </a:xfrm>
        </p:spPr>
        <p:txBody>
          <a:bodyPr>
            <a:normAutofit/>
          </a:bodyPr>
          <a:lstStyle/>
          <a:p>
            <a:r>
              <a:rPr lang="en-US" dirty="0"/>
              <a:t>Example (continued)</a:t>
            </a:r>
          </a:p>
          <a:p>
            <a:endParaRPr lang="en-US" dirty="0"/>
          </a:p>
          <a:p>
            <a:pPr>
              <a:buFontTx/>
              <a:buNone/>
            </a:pPr>
            <a:r>
              <a:rPr lang="en-US" dirty="0"/>
              <a:t>	To apply the </a:t>
            </a:r>
            <a:r>
              <a:rPr lang="en-US" dirty="0" err="1"/>
              <a:t>stylesheet</a:t>
            </a:r>
            <a:r>
              <a:rPr lang="en-US" dirty="0"/>
              <a:t> “</a:t>
            </a:r>
            <a:r>
              <a:rPr lang="en-US" sz="2800" b="1" i="1" dirty="0">
                <a:solidFill>
                  <a:srgbClr val="9900CC"/>
                </a:solidFill>
              </a:rPr>
              <a:t>whatever</a:t>
            </a:r>
            <a:r>
              <a:rPr lang="en-US" sz="2800" b="1" dirty="0">
                <a:solidFill>
                  <a:srgbClr val="9900CC"/>
                </a:solidFill>
              </a:rPr>
              <a:t>.css</a:t>
            </a:r>
            <a:r>
              <a:rPr lang="en-US" dirty="0"/>
              <a:t>“ to an HTML document, call it in from the header:</a:t>
            </a:r>
          </a:p>
          <a:p>
            <a:pPr lvl="1">
              <a:buFontTx/>
              <a:buNone/>
            </a:pPr>
            <a:r>
              <a:rPr lang="en-US" sz="2400" b="1" dirty="0">
                <a:latin typeface="Courier New" pitchFamily="49" charset="0"/>
              </a:rPr>
              <a:t>&lt;head&gt;</a:t>
            </a:r>
            <a:br>
              <a:rPr lang="en-US" sz="2400" b="1" dirty="0">
                <a:latin typeface="Courier New" pitchFamily="49" charset="0"/>
              </a:rPr>
            </a:br>
            <a:r>
              <a:rPr lang="en-US" sz="2400" b="1" dirty="0">
                <a:latin typeface="Courier New" pitchFamily="49" charset="0"/>
              </a:rPr>
              <a:t>&lt;link </a:t>
            </a:r>
            <a:r>
              <a:rPr lang="en-US" sz="2400" b="1" dirty="0" err="1">
                <a:latin typeface="Courier New" pitchFamily="49" charset="0"/>
              </a:rPr>
              <a:t>rel</a:t>
            </a:r>
            <a:r>
              <a:rPr lang="en-US" sz="2400" b="1" dirty="0">
                <a:latin typeface="Courier New" pitchFamily="49" charset="0"/>
              </a:rPr>
              <a:t>="</a:t>
            </a:r>
            <a:r>
              <a:rPr lang="en-US" sz="2400" b="1" dirty="0" err="1">
                <a:latin typeface="Courier New" pitchFamily="49" charset="0"/>
              </a:rPr>
              <a:t>stylesheet</a:t>
            </a:r>
            <a:r>
              <a:rPr lang="en-US" sz="2400" b="1" dirty="0">
                <a:latin typeface="Courier New" pitchFamily="49" charset="0"/>
              </a:rPr>
              <a:t>" </a:t>
            </a:r>
            <a:r>
              <a:rPr lang="en-US" sz="2400" b="1" dirty="0" err="1">
                <a:latin typeface="Courier New" pitchFamily="49" charset="0"/>
              </a:rPr>
              <a:t>href</a:t>
            </a:r>
            <a:r>
              <a:rPr lang="en-US" sz="2400" b="1" dirty="0">
                <a:latin typeface="Courier New" pitchFamily="49" charset="0"/>
              </a:rPr>
              <a:t>=“</a:t>
            </a:r>
            <a:r>
              <a:rPr lang="en-US" sz="2400" b="1" i="1" dirty="0">
                <a:solidFill>
                  <a:srgbClr val="9900CC"/>
                </a:solidFill>
                <a:latin typeface="Courier New" pitchFamily="49" charset="0"/>
              </a:rPr>
              <a:t>whatever</a:t>
            </a:r>
            <a:r>
              <a:rPr lang="en-US" sz="2400" b="1" dirty="0">
                <a:solidFill>
                  <a:srgbClr val="9900CC"/>
                </a:solidFill>
                <a:latin typeface="Courier New" pitchFamily="49" charset="0"/>
              </a:rPr>
              <a:t>.css</a:t>
            </a:r>
            <a:r>
              <a:rPr lang="en-US" sz="2400" b="1" dirty="0">
                <a:latin typeface="Courier New" pitchFamily="49" charset="0"/>
              </a:rPr>
              <a:t>" type="text/</a:t>
            </a:r>
            <a:r>
              <a:rPr lang="en-US" sz="2400" b="1" dirty="0" err="1">
                <a:latin typeface="Courier New" pitchFamily="49" charset="0"/>
              </a:rPr>
              <a:t>css</a:t>
            </a:r>
            <a:r>
              <a:rPr lang="en-US" sz="2400" b="1" dirty="0">
                <a:latin typeface="Courier New" pitchFamily="49" charset="0"/>
              </a:rPr>
              <a:t>"&gt;</a:t>
            </a:r>
          </a:p>
          <a:p>
            <a:pPr lvl="1">
              <a:buFontTx/>
              <a:buNone/>
            </a:pPr>
            <a:r>
              <a:rPr lang="en-US" sz="2400" b="1" dirty="0">
                <a:latin typeface="Courier New" pitchFamily="49" charset="0"/>
              </a:rPr>
              <a:t>&lt;/head&gt;</a:t>
            </a:r>
            <a:br>
              <a:rPr lang="en-US" sz="2400" b="1" dirty="0">
                <a:latin typeface="Courier New" pitchFamily="49" charset="0"/>
              </a:rPr>
            </a:br>
            <a:endParaRPr lang="en-US" sz="2400" b="1" dirty="0">
              <a:latin typeface="Courier New" pitchFamily="49" charset="0"/>
            </a:endParaRPr>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56CF48E-6661-4A5F-B503-A0FECE98AF41}" type="slidenum">
              <a:rPr lang="en-US"/>
              <a:pPr/>
              <a:t>113</a:t>
            </a:fld>
            <a:endParaRPr lang="en-US"/>
          </a:p>
        </p:txBody>
      </p:sp>
      <p:sp>
        <p:nvSpPr>
          <p:cNvPr id="111618" name="Rectangle 2"/>
          <p:cNvSpPr>
            <a:spLocks noGrp="1" noChangeArrowheads="1"/>
          </p:cNvSpPr>
          <p:nvPr>
            <p:ph type="title"/>
          </p:nvPr>
        </p:nvSpPr>
        <p:spPr/>
        <p:txBody>
          <a:bodyPr/>
          <a:lstStyle/>
          <a:p>
            <a:r>
              <a:rPr lang="en-US"/>
              <a:t>Grouping properties</a:t>
            </a:r>
          </a:p>
        </p:txBody>
      </p:sp>
      <p:sp>
        <p:nvSpPr>
          <p:cNvPr id="111619" name="Rectangle 3"/>
          <p:cNvSpPr>
            <a:spLocks noGrp="1" noChangeArrowheads="1"/>
          </p:cNvSpPr>
          <p:nvPr>
            <p:ph type="body" idx="1"/>
          </p:nvPr>
        </p:nvSpPr>
        <p:spPr/>
        <p:txBody>
          <a:bodyPr/>
          <a:lstStyle/>
          <a:p>
            <a:r>
              <a:rPr lang="en-US"/>
              <a:t>Separate properties with a semi-colon</a:t>
            </a:r>
          </a:p>
          <a:p>
            <a:pPr lvl="1"/>
            <a:r>
              <a:rPr lang="en-US"/>
              <a:t>Example:</a:t>
            </a:r>
          </a:p>
          <a:p>
            <a:pPr>
              <a:buFontTx/>
              <a:buNone/>
            </a:pPr>
            <a:r>
              <a:rPr lang="en-US">
                <a:solidFill>
                  <a:srgbClr val="0000FF"/>
                </a:solidFill>
              </a:rPr>
              <a:t>		</a:t>
            </a:r>
            <a:r>
              <a:rPr lang="en-US"/>
              <a:t>p {text-align:center</a:t>
            </a:r>
            <a:r>
              <a:rPr lang="en-US">
                <a:solidFill>
                  <a:srgbClr val="CC0000"/>
                </a:solidFill>
              </a:rPr>
              <a:t>;</a:t>
            </a:r>
            <a:r>
              <a:rPr lang="en-US"/>
              <a:t>color:red</a:t>
            </a:r>
            <a:r>
              <a:rPr lang="en-US">
                <a:solidFill>
                  <a:srgbClr val="CC0000"/>
                </a:solidFill>
              </a:rPr>
              <a:t>;</a:t>
            </a:r>
            <a:r>
              <a:rPr lang="en-US"/>
              <a:t> font-	family:Arial</a:t>
            </a:r>
            <a:r>
              <a:rPr lang="en-US">
                <a:solidFill>
                  <a:srgbClr val="CC0000"/>
                </a:solidFill>
              </a:rPr>
              <a:t>;</a:t>
            </a:r>
            <a:r>
              <a:rPr lang="en-US"/>
              <a:t> font-style:italic} </a:t>
            </a:r>
          </a:p>
          <a:p>
            <a:pPr lvl="1"/>
            <a:endParaRPr lang="en-US"/>
          </a:p>
          <a:p>
            <a:endParaRPr lang="en-US"/>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ED78A8B-837E-4ED5-B3C2-F7FB81C0258F}" type="slidenum">
              <a:rPr lang="en-US"/>
              <a:pPr/>
              <a:t>114</a:t>
            </a:fld>
            <a:endParaRPr lang="en-US"/>
          </a:p>
        </p:txBody>
      </p:sp>
      <p:sp>
        <p:nvSpPr>
          <p:cNvPr id="112642" name="Rectangle 2"/>
          <p:cNvSpPr>
            <a:spLocks noGrp="1" noChangeArrowheads="1"/>
          </p:cNvSpPr>
          <p:nvPr>
            <p:ph type="title"/>
          </p:nvPr>
        </p:nvSpPr>
        <p:spPr/>
        <p:txBody>
          <a:bodyPr/>
          <a:lstStyle/>
          <a:p>
            <a:r>
              <a:rPr lang="en-US"/>
              <a:t>Grouping selectors</a:t>
            </a:r>
          </a:p>
        </p:txBody>
      </p:sp>
      <p:sp>
        <p:nvSpPr>
          <p:cNvPr id="112643" name="Rectangle 3"/>
          <p:cNvSpPr>
            <a:spLocks noGrp="1" noChangeArrowheads="1"/>
          </p:cNvSpPr>
          <p:nvPr>
            <p:ph type="body" idx="1"/>
          </p:nvPr>
        </p:nvSpPr>
        <p:spPr/>
        <p:txBody>
          <a:bodyPr>
            <a:normAutofit lnSpcReduction="10000"/>
          </a:bodyPr>
          <a:lstStyle/>
          <a:p>
            <a:r>
              <a:rPr lang="en-US"/>
              <a:t>Separate selectors with a comma</a:t>
            </a:r>
          </a:p>
          <a:p>
            <a:pPr lvl="1"/>
            <a:r>
              <a:rPr lang="en-US"/>
              <a:t>Example:</a:t>
            </a:r>
          </a:p>
          <a:p>
            <a:pPr>
              <a:buFontTx/>
              <a:buNone/>
            </a:pPr>
            <a:r>
              <a:rPr lang="en-US"/>
              <a:t>		h1</a:t>
            </a:r>
            <a:r>
              <a:rPr lang="en-US">
                <a:solidFill>
                  <a:srgbClr val="CC0000"/>
                </a:solidFill>
              </a:rPr>
              <a:t>,</a:t>
            </a:r>
            <a:r>
              <a:rPr lang="en-US"/>
              <a:t>h2</a:t>
            </a:r>
            <a:r>
              <a:rPr lang="en-US">
                <a:solidFill>
                  <a:srgbClr val="CC0000"/>
                </a:solidFill>
              </a:rPr>
              <a:t>,</a:t>
            </a:r>
            <a:r>
              <a:rPr lang="en-US"/>
              <a:t>h3</a:t>
            </a:r>
            <a:r>
              <a:rPr lang="en-US">
                <a:solidFill>
                  <a:srgbClr val="CC0000"/>
                </a:solidFill>
              </a:rPr>
              <a:t>,</a:t>
            </a:r>
            <a:r>
              <a:rPr lang="en-US"/>
              <a:t>h4</a:t>
            </a:r>
            <a:r>
              <a:rPr lang="en-US">
                <a:solidFill>
                  <a:srgbClr val="CC0000"/>
                </a:solidFill>
              </a:rPr>
              <a:t>,</a:t>
            </a:r>
            <a:r>
              <a:rPr lang="en-US"/>
              <a:t>h5</a:t>
            </a:r>
            <a:r>
              <a:rPr lang="en-US">
                <a:solidFill>
                  <a:srgbClr val="CC0000"/>
                </a:solidFill>
              </a:rPr>
              <a:t>,</a:t>
            </a:r>
            <a:r>
              <a:rPr lang="en-US"/>
              <a:t>h6 { color: green }</a:t>
            </a:r>
          </a:p>
          <a:p>
            <a:pPr>
              <a:buFontTx/>
              <a:buNone/>
            </a:pPr>
            <a:r>
              <a:rPr lang="en-US"/>
              <a:t>		(each header will be green)</a:t>
            </a:r>
          </a:p>
          <a:p>
            <a:r>
              <a:rPr lang="en-US"/>
              <a:t>Separate selectors with a space</a:t>
            </a:r>
          </a:p>
          <a:p>
            <a:pPr lvl="1"/>
            <a:r>
              <a:rPr lang="en-US"/>
              <a:t>Example:</a:t>
            </a:r>
          </a:p>
          <a:p>
            <a:pPr>
              <a:buFontTx/>
              <a:buNone/>
            </a:pPr>
            <a:r>
              <a:rPr lang="en-US"/>
              <a:t>		p li { color: red }</a:t>
            </a:r>
          </a:p>
          <a:p>
            <a:pPr>
              <a:buFontTx/>
              <a:buNone/>
            </a:pPr>
            <a:r>
              <a:rPr lang="en-US"/>
              <a:t>		(only items within a list </a:t>
            </a:r>
            <a:r>
              <a:rPr lang="en-US" b="1"/>
              <a:t>and</a:t>
            </a:r>
            <a:r>
              <a:rPr lang="en-US"/>
              <a:t> a 	paragraph tag will be red)</a:t>
            </a:r>
          </a:p>
          <a:p>
            <a:pPr lvl="1"/>
            <a:endParaRPr lang="en-US"/>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3161D53-C1D8-401D-8035-CFA45330FD5F}" type="slidenum">
              <a:rPr lang="en-US"/>
              <a:pPr/>
              <a:t>115</a:t>
            </a:fld>
            <a:endParaRPr lang="en-US"/>
          </a:p>
        </p:txBody>
      </p:sp>
      <p:sp>
        <p:nvSpPr>
          <p:cNvPr id="113666" name="Rectangle 2"/>
          <p:cNvSpPr>
            <a:spLocks noGrp="1" noChangeArrowheads="1"/>
          </p:cNvSpPr>
          <p:nvPr>
            <p:ph type="title"/>
          </p:nvPr>
        </p:nvSpPr>
        <p:spPr/>
        <p:txBody>
          <a:bodyPr/>
          <a:lstStyle/>
          <a:p>
            <a:r>
              <a:rPr lang="en-US"/>
              <a:t>The class Selector</a:t>
            </a:r>
          </a:p>
        </p:txBody>
      </p:sp>
      <p:sp>
        <p:nvSpPr>
          <p:cNvPr id="113667" name="Rectangle 3"/>
          <p:cNvSpPr>
            <a:spLocks noGrp="1" noChangeArrowheads="1"/>
          </p:cNvSpPr>
          <p:nvPr>
            <p:ph type="body" idx="1"/>
          </p:nvPr>
        </p:nvSpPr>
        <p:spPr/>
        <p:txBody>
          <a:bodyPr>
            <a:normAutofit lnSpcReduction="10000"/>
          </a:bodyPr>
          <a:lstStyle/>
          <a:p>
            <a:r>
              <a:rPr lang="en-US" sz="2800"/>
              <a:t>With a class selector you can define different styles for the same type of HTML element </a:t>
            </a:r>
          </a:p>
          <a:p>
            <a:r>
              <a:rPr lang="en-US" sz="2800"/>
              <a:t>Examples:</a:t>
            </a:r>
          </a:p>
          <a:p>
            <a:pPr>
              <a:buFontTx/>
              <a:buNone/>
            </a:pPr>
            <a:r>
              <a:rPr lang="en-US" sz="2800">
                <a:solidFill>
                  <a:srgbClr val="006600"/>
                </a:solidFill>
              </a:rPr>
              <a:t>	</a:t>
            </a:r>
            <a:r>
              <a:rPr lang="en-US" sz="2800">
                <a:solidFill>
                  <a:srgbClr val="FF33CC"/>
                </a:solidFill>
              </a:rPr>
              <a:t>First define the class:</a:t>
            </a:r>
          </a:p>
          <a:p>
            <a:pPr lvl="1">
              <a:buFontTx/>
              <a:buNone/>
            </a:pPr>
            <a:r>
              <a:rPr lang="en-US" sz="2400"/>
              <a:t>	p</a:t>
            </a:r>
            <a:r>
              <a:rPr lang="en-US" sz="2400">
                <a:solidFill>
                  <a:srgbClr val="CC0000"/>
                </a:solidFill>
              </a:rPr>
              <a:t>.right</a:t>
            </a:r>
            <a:r>
              <a:rPr lang="en-US" sz="2400"/>
              <a:t> {text-align: right; color: red; font-style: italic}</a:t>
            </a:r>
          </a:p>
          <a:p>
            <a:pPr lvl="1">
              <a:buFontTx/>
              <a:buNone/>
            </a:pPr>
            <a:r>
              <a:rPr lang="en-US" sz="2400"/>
              <a:t>	p</a:t>
            </a:r>
            <a:r>
              <a:rPr lang="en-US" sz="2400">
                <a:solidFill>
                  <a:srgbClr val="CC0000"/>
                </a:solidFill>
              </a:rPr>
              <a:t>.blue</a:t>
            </a:r>
            <a:r>
              <a:rPr lang="en-US" sz="2400"/>
              <a:t> {text-align: center; color:blue}</a:t>
            </a:r>
          </a:p>
          <a:p>
            <a:pPr>
              <a:buFontTx/>
              <a:buNone/>
            </a:pPr>
            <a:r>
              <a:rPr lang="en-US" sz="2800">
                <a:solidFill>
                  <a:srgbClr val="006600"/>
                </a:solidFill>
              </a:rPr>
              <a:t>	</a:t>
            </a:r>
            <a:r>
              <a:rPr lang="en-US" sz="2800">
                <a:solidFill>
                  <a:srgbClr val="FF33CC"/>
                </a:solidFill>
              </a:rPr>
              <a:t>Then use the class in your HTML  code :</a:t>
            </a:r>
          </a:p>
          <a:p>
            <a:pPr lvl="1">
              <a:buFontTx/>
              <a:buNone/>
            </a:pPr>
            <a:r>
              <a:rPr lang="en-US" sz="2400"/>
              <a:t>	&lt;p class="</a:t>
            </a:r>
            <a:r>
              <a:rPr lang="en-US" sz="2400">
                <a:solidFill>
                  <a:srgbClr val="CC0000"/>
                </a:solidFill>
              </a:rPr>
              <a:t>right</a:t>
            </a:r>
            <a:r>
              <a:rPr lang="en-US" sz="2400"/>
              <a:t>"&gt; This paragraph will be right-aligned, italic, and red. &lt;/p&gt;</a:t>
            </a:r>
          </a:p>
          <a:p>
            <a:pPr lvl="1">
              <a:buFontTx/>
              <a:buNone/>
            </a:pPr>
            <a:r>
              <a:rPr lang="en-US" sz="2400"/>
              <a:t>	&lt;p class=“</a:t>
            </a:r>
            <a:r>
              <a:rPr lang="en-US" sz="2400">
                <a:solidFill>
                  <a:srgbClr val="CC0000"/>
                </a:solidFill>
              </a:rPr>
              <a:t>blue</a:t>
            </a:r>
            <a:r>
              <a:rPr lang="en-US" sz="2400"/>
              <a:t>"&gt; This paragraph will be center-aligned and blue. &lt;/p&gt;</a:t>
            </a:r>
          </a:p>
          <a:p>
            <a:pPr lvl="1">
              <a:buFontTx/>
              <a:buNone/>
            </a:pPr>
            <a:endParaRPr lang="en-US" sz="2400"/>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765CD66-D58D-4606-B605-F229BEFB85A5}" type="slidenum">
              <a:rPr lang="en-US"/>
              <a:pPr/>
              <a:t>116</a:t>
            </a:fld>
            <a:endParaRPr lang="en-US"/>
          </a:p>
        </p:txBody>
      </p:sp>
      <p:sp>
        <p:nvSpPr>
          <p:cNvPr id="115714" name="Rectangle 2"/>
          <p:cNvSpPr>
            <a:spLocks noGrp="1" noChangeArrowheads="1"/>
          </p:cNvSpPr>
          <p:nvPr>
            <p:ph type="title"/>
          </p:nvPr>
        </p:nvSpPr>
        <p:spPr/>
        <p:txBody>
          <a:bodyPr/>
          <a:lstStyle/>
          <a:p>
            <a:r>
              <a:rPr lang="en-US"/>
              <a:t>The class Selector</a:t>
            </a:r>
          </a:p>
        </p:txBody>
      </p:sp>
      <p:sp>
        <p:nvSpPr>
          <p:cNvPr id="115715" name="Rectangle 3"/>
          <p:cNvSpPr>
            <a:spLocks noGrp="1" noChangeArrowheads="1"/>
          </p:cNvSpPr>
          <p:nvPr>
            <p:ph type="body" idx="1"/>
          </p:nvPr>
        </p:nvSpPr>
        <p:spPr/>
        <p:txBody>
          <a:bodyPr/>
          <a:lstStyle/>
          <a:p>
            <a:r>
              <a:rPr lang="en-US" sz="2800"/>
              <a:t>You can also omit the tag name in the selector to define a style that will be used by all HTML elements that have this class.</a:t>
            </a:r>
          </a:p>
          <a:p>
            <a:endParaRPr lang="en-US" sz="2800"/>
          </a:p>
          <a:p>
            <a:r>
              <a:rPr lang="en-US" sz="2800"/>
              <a:t>Example:</a:t>
            </a:r>
          </a:p>
          <a:p>
            <a:pPr>
              <a:buFontTx/>
              <a:buNone/>
            </a:pPr>
            <a:r>
              <a:rPr lang="en-US" sz="2800"/>
              <a:t>	 </a:t>
            </a:r>
            <a:r>
              <a:rPr lang="en-US" sz="2800">
                <a:solidFill>
                  <a:srgbClr val="CC0000"/>
                </a:solidFill>
              </a:rPr>
              <a:t>.poem</a:t>
            </a:r>
            <a:r>
              <a:rPr lang="en-US" sz="2800"/>
              <a:t> {text-align: center; font-style:italic} </a:t>
            </a:r>
          </a:p>
          <a:p>
            <a:pPr>
              <a:buFontTx/>
              <a:buNone/>
            </a:pPr>
            <a:endParaRPr lang="en-US" sz="2800"/>
          </a:p>
          <a:p>
            <a:pPr>
              <a:buFontTx/>
              <a:buNone/>
            </a:pPr>
            <a:r>
              <a:rPr lang="en-US" sz="2800"/>
              <a:t>	Any HTML element with class=“</a:t>
            </a:r>
            <a:r>
              <a:rPr lang="en-US" sz="2800">
                <a:solidFill>
                  <a:srgbClr val="CC0000"/>
                </a:solidFill>
              </a:rPr>
              <a:t>poem</a:t>
            </a:r>
            <a:r>
              <a:rPr lang="en-US" sz="2800"/>
              <a:t>" will be center-aligned 	and italic.</a:t>
            </a:r>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ADA3AD-FE56-42D0-86D8-BA6BCC68E038}" type="slidenum">
              <a:rPr lang="en-US"/>
              <a:pPr/>
              <a:t>117</a:t>
            </a:fld>
            <a:endParaRPr lang="en-US"/>
          </a:p>
        </p:txBody>
      </p:sp>
      <p:sp>
        <p:nvSpPr>
          <p:cNvPr id="116738" name="Rectangle 2"/>
          <p:cNvSpPr>
            <a:spLocks noGrp="1" noChangeArrowheads="1"/>
          </p:cNvSpPr>
          <p:nvPr>
            <p:ph type="title"/>
          </p:nvPr>
        </p:nvSpPr>
        <p:spPr/>
        <p:txBody>
          <a:bodyPr/>
          <a:lstStyle/>
          <a:p>
            <a:r>
              <a:rPr lang="en-US"/>
              <a:t>The class Selector</a:t>
            </a:r>
          </a:p>
        </p:txBody>
      </p:sp>
      <p:sp>
        <p:nvSpPr>
          <p:cNvPr id="116739" name="Rectangle 3"/>
          <p:cNvSpPr>
            <a:spLocks noGrp="1" noChangeArrowheads="1"/>
          </p:cNvSpPr>
          <p:nvPr>
            <p:ph type="body" idx="1"/>
          </p:nvPr>
        </p:nvSpPr>
        <p:spPr/>
        <p:txBody>
          <a:bodyPr/>
          <a:lstStyle/>
          <a:p>
            <a:r>
              <a:rPr lang="en-US"/>
              <a:t>Example (continued)</a:t>
            </a:r>
          </a:p>
          <a:p>
            <a:pPr>
              <a:buFontTx/>
              <a:buNone/>
            </a:pPr>
            <a:r>
              <a:rPr lang="en-US"/>
              <a:t>	Both elements below will follow the rules in the "</a:t>
            </a:r>
            <a:r>
              <a:rPr lang="en-US">
                <a:solidFill>
                  <a:srgbClr val="CC0000"/>
                </a:solidFill>
              </a:rPr>
              <a:t>.poem</a:t>
            </a:r>
            <a:r>
              <a:rPr lang="en-US"/>
              <a:t>“ class:  </a:t>
            </a:r>
          </a:p>
          <a:p>
            <a:pPr>
              <a:buFontTx/>
              <a:buNone/>
            </a:pPr>
            <a:endParaRPr lang="en-US"/>
          </a:p>
          <a:p>
            <a:pPr lvl="1">
              <a:buFontTx/>
              <a:buNone/>
            </a:pPr>
            <a:r>
              <a:rPr lang="en-US"/>
              <a:t>	&lt;h1 class=“</a:t>
            </a:r>
            <a:r>
              <a:rPr lang="en-US">
                <a:solidFill>
                  <a:srgbClr val="CC0000"/>
                </a:solidFill>
              </a:rPr>
              <a:t>poem</a:t>
            </a:r>
            <a:r>
              <a:rPr lang="en-US"/>
              <a:t>"&gt; This heading will be center-aligned and italic &lt;/h1&gt;</a:t>
            </a:r>
          </a:p>
          <a:p>
            <a:pPr lvl="1">
              <a:buFontTx/>
              <a:buNone/>
            </a:pPr>
            <a:endParaRPr lang="en-US"/>
          </a:p>
          <a:p>
            <a:pPr lvl="1">
              <a:buFontTx/>
              <a:buNone/>
            </a:pPr>
            <a:r>
              <a:rPr lang="en-US"/>
              <a:t>	&lt;p class=“</a:t>
            </a:r>
            <a:r>
              <a:rPr lang="en-US">
                <a:solidFill>
                  <a:srgbClr val="CC0000"/>
                </a:solidFill>
              </a:rPr>
              <a:t>poem</a:t>
            </a:r>
            <a:r>
              <a:rPr lang="en-US"/>
              <a:t>"&gt; This paragraph will also be center-aligned and italic. &lt;/p&gt;</a:t>
            </a:r>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003B64E-1225-42F3-8BFF-0E97062A83CE}" type="slidenum">
              <a:rPr lang="en-US"/>
              <a:pPr/>
              <a:t>118</a:t>
            </a:fld>
            <a:endParaRPr lang="en-US"/>
          </a:p>
        </p:txBody>
      </p:sp>
      <p:sp>
        <p:nvSpPr>
          <p:cNvPr id="117762" name="Rectangle 2"/>
          <p:cNvSpPr>
            <a:spLocks noGrp="1" noChangeArrowheads="1"/>
          </p:cNvSpPr>
          <p:nvPr>
            <p:ph type="title"/>
          </p:nvPr>
        </p:nvSpPr>
        <p:spPr/>
        <p:txBody>
          <a:bodyPr/>
          <a:lstStyle/>
          <a:p>
            <a:r>
              <a:rPr lang="en-US"/>
              <a:t>Class Example</a:t>
            </a:r>
          </a:p>
        </p:txBody>
      </p:sp>
      <p:sp>
        <p:nvSpPr>
          <p:cNvPr id="117763" name="Rectangle 3"/>
          <p:cNvSpPr>
            <a:spLocks noGrp="1" noChangeArrowheads="1"/>
          </p:cNvSpPr>
          <p:nvPr>
            <p:ph type="body" idx="1"/>
          </p:nvPr>
        </p:nvSpPr>
        <p:spPr/>
        <p:txBody>
          <a:bodyPr/>
          <a:lstStyle/>
          <a:p>
            <a:pPr>
              <a:lnSpc>
                <a:spcPct val="80000"/>
              </a:lnSpc>
              <a:buFontTx/>
              <a:buNone/>
            </a:pPr>
            <a:r>
              <a:rPr lang="en-US" sz="2000"/>
              <a:t>&lt;style&gt; </a:t>
            </a:r>
          </a:p>
          <a:p>
            <a:pPr>
              <a:lnSpc>
                <a:spcPct val="80000"/>
              </a:lnSpc>
              <a:buFontTx/>
              <a:buNone/>
            </a:pPr>
            <a:r>
              <a:rPr lang="en-US" sz="2000"/>
              <a:t>	p {font-family: sans-serif; font-size: 10pt} </a:t>
            </a:r>
            <a:br>
              <a:rPr lang="en-US" sz="2000"/>
            </a:br>
            <a:r>
              <a:rPr lang="en-US" sz="2000"/>
              <a:t>h1 {font-family: serif; font-size: 30pt} </a:t>
            </a:r>
            <a:br>
              <a:rPr lang="en-US" sz="2000"/>
            </a:br>
            <a:r>
              <a:rPr lang="en-US" sz="2000"/>
              <a:t>h2 {font-family: serif; font-size: 24pt} </a:t>
            </a:r>
            <a:br>
              <a:rPr lang="en-US" sz="2000"/>
            </a:br>
            <a:r>
              <a:rPr lang="en-US" sz="2000"/>
              <a:t>.boldred {color: red; font-weight: bold} </a:t>
            </a:r>
            <a:br>
              <a:rPr lang="en-US" sz="2000"/>
            </a:br>
            <a:r>
              <a:rPr lang="en-US" sz="2000"/>
              <a:t>.green {color: green} </a:t>
            </a:r>
            <a:br>
              <a:rPr lang="en-US" sz="2000"/>
            </a:br>
            <a:r>
              <a:rPr lang="en-US" sz="2000"/>
              <a:t>.tinyblue {color: blue; font-size: 8pt} </a:t>
            </a:r>
          </a:p>
          <a:p>
            <a:pPr>
              <a:lnSpc>
                <a:spcPct val="80000"/>
              </a:lnSpc>
              <a:buFontTx/>
              <a:buNone/>
            </a:pPr>
            <a:r>
              <a:rPr lang="en-US" sz="2000"/>
              <a:t>&lt;/style&gt; </a:t>
            </a:r>
          </a:p>
          <a:p>
            <a:pPr>
              <a:lnSpc>
                <a:spcPct val="80000"/>
              </a:lnSpc>
              <a:buFontTx/>
              <a:buNone/>
            </a:pPr>
            <a:endParaRPr lang="en-US" sz="2000"/>
          </a:p>
          <a:p>
            <a:pPr>
              <a:lnSpc>
                <a:spcPct val="80000"/>
              </a:lnSpc>
              <a:buFontTx/>
              <a:buNone/>
            </a:pPr>
            <a:r>
              <a:rPr lang="en-US" sz="2000"/>
              <a:t>The tags and classes can then be used in combination: </a:t>
            </a:r>
          </a:p>
          <a:p>
            <a:pPr>
              <a:lnSpc>
                <a:spcPct val="80000"/>
              </a:lnSpc>
              <a:buFontTx/>
              <a:buNone/>
            </a:pPr>
            <a:endParaRPr lang="en-US" sz="2000"/>
          </a:p>
          <a:p>
            <a:pPr>
              <a:lnSpc>
                <a:spcPct val="80000"/>
              </a:lnSpc>
              <a:buFontTx/>
              <a:buNone/>
            </a:pPr>
            <a:r>
              <a:rPr lang="en-US" sz="2000"/>
              <a:t>&lt;h1 class=“boldred"&gt;This is rendered as 30-point red serif bold text.&lt;/h1&gt; </a:t>
            </a:r>
          </a:p>
          <a:p>
            <a:pPr>
              <a:lnSpc>
                <a:spcPct val="80000"/>
              </a:lnSpc>
              <a:buFontTx/>
              <a:buNone/>
            </a:pPr>
            <a:r>
              <a:rPr lang="en-US" sz="2000"/>
              <a:t>&lt;p class=“boldred"&gt;This is rendered as 10-point red sans-serif bold text.&lt;/p&gt; </a:t>
            </a:r>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FD2EB65-5F9D-47E6-B031-023F8DDB2FB2}" type="slidenum">
              <a:rPr lang="en-US"/>
              <a:pPr/>
              <a:t>119</a:t>
            </a:fld>
            <a:endParaRPr lang="en-US"/>
          </a:p>
        </p:txBody>
      </p:sp>
      <p:sp>
        <p:nvSpPr>
          <p:cNvPr id="120834" name="Rectangle 2"/>
          <p:cNvSpPr>
            <a:spLocks noGrp="1" noChangeArrowheads="1"/>
          </p:cNvSpPr>
          <p:nvPr>
            <p:ph type="title"/>
          </p:nvPr>
        </p:nvSpPr>
        <p:spPr>
          <a:xfrm>
            <a:off x="1143000" y="1295400"/>
            <a:ext cx="7059613" cy="827088"/>
          </a:xfrm>
        </p:spPr>
        <p:txBody>
          <a:bodyPr>
            <a:normAutofit fontScale="90000"/>
          </a:bodyPr>
          <a:lstStyle/>
          <a:p>
            <a:r>
              <a:rPr lang="en-US" sz="3200" dirty="0"/>
              <a:t>List of style Selectors and their Properties and Values:</a:t>
            </a:r>
          </a:p>
        </p:txBody>
      </p:sp>
      <p:sp>
        <p:nvSpPr>
          <p:cNvPr id="120835" name="Rectangle 3"/>
          <p:cNvSpPr>
            <a:spLocks noGrp="1" noChangeArrowheads="1"/>
          </p:cNvSpPr>
          <p:nvPr>
            <p:ph type="body" idx="1"/>
          </p:nvPr>
        </p:nvSpPr>
        <p:spPr>
          <a:xfrm>
            <a:off x="990600" y="2514600"/>
            <a:ext cx="7391400" cy="1371600"/>
          </a:xfrm>
        </p:spPr>
        <p:txBody>
          <a:bodyPr/>
          <a:lstStyle/>
          <a:p>
            <a:r>
              <a:rPr lang="en-US" dirty="0"/>
              <a:t>From WDG:</a:t>
            </a:r>
          </a:p>
          <a:p>
            <a:pPr>
              <a:buFontTx/>
              <a:buNone/>
            </a:pPr>
            <a:r>
              <a:rPr lang="en-US" dirty="0"/>
              <a:t>	</a:t>
            </a:r>
            <a:r>
              <a:rPr lang="en-US" sz="2400" dirty="0">
                <a:hlinkClick r:id="rId2"/>
              </a:rPr>
              <a:t>http://www.htmlhelp.com/reference/css/properties.html</a:t>
            </a:r>
            <a:endParaRPr lang="en-US" sz="2400" dirty="0"/>
          </a:p>
          <a:p>
            <a:pPr>
              <a:buFontTx/>
              <a:buNone/>
            </a:pPr>
            <a:endParaRPr lang="en-US" sz="2400" dirty="0"/>
          </a:p>
          <a:p>
            <a:pPr>
              <a:buFontTx/>
              <a:buNone/>
            </a:pP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07A6BC99-FEF3-40C5-BB90-413ADCB81867}" type="slidenum">
              <a:rPr lang="en-US"/>
              <a:pPr>
                <a:defRPr/>
              </a:pPr>
              <a:t>12</a:t>
            </a:fld>
            <a:endParaRPr lang="en-US"/>
          </a:p>
        </p:txBody>
      </p:sp>
      <p:sp>
        <p:nvSpPr>
          <p:cNvPr id="11267" name="Text Box 2"/>
          <p:cNvSpPr txBox="1">
            <a:spLocks noChangeArrowheads="1"/>
          </p:cNvSpPr>
          <p:nvPr/>
        </p:nvSpPr>
        <p:spPr bwMode="auto">
          <a:xfrm>
            <a:off x="3886200" y="1600200"/>
            <a:ext cx="2743200" cy="2678113"/>
          </a:xfrm>
          <a:prstGeom prst="rect">
            <a:avLst/>
          </a:prstGeom>
          <a:noFill/>
          <a:ln w="9525">
            <a:noFill/>
            <a:miter lim="800000"/>
            <a:headEnd/>
            <a:tailEnd/>
          </a:ln>
        </p:spPr>
        <p:txBody>
          <a:bodyPr>
            <a:spAutoFit/>
          </a:bodyPr>
          <a:lstStyle/>
          <a:p>
            <a:pPr indent="339725">
              <a:spcBef>
                <a:spcPct val="50000"/>
              </a:spcBef>
              <a:buFont typeface="Courier New" pitchFamily="49" charset="0"/>
              <a:buChar char="o"/>
            </a:pPr>
            <a:r>
              <a:rPr lang="en-US" sz="2400" dirty="0">
                <a:latin typeface="Verdana" pitchFamily="34" charset="0"/>
              </a:rPr>
              <a:t>WWW</a:t>
            </a:r>
          </a:p>
          <a:p>
            <a:pPr indent="339725">
              <a:spcBef>
                <a:spcPct val="50000"/>
              </a:spcBef>
              <a:buFont typeface="Courier New" pitchFamily="49" charset="0"/>
              <a:buChar char="o"/>
            </a:pPr>
            <a:r>
              <a:rPr lang="en-US" sz="2400" dirty="0">
                <a:latin typeface="Verdana" pitchFamily="34" charset="0"/>
              </a:rPr>
              <a:t>Web Page</a:t>
            </a:r>
          </a:p>
          <a:p>
            <a:pPr indent="339725">
              <a:spcBef>
                <a:spcPct val="50000"/>
              </a:spcBef>
              <a:buFont typeface="Courier New" pitchFamily="49" charset="0"/>
              <a:buChar char="o"/>
            </a:pPr>
            <a:r>
              <a:rPr lang="en-US" sz="2400" dirty="0">
                <a:latin typeface="Verdana" pitchFamily="34" charset="0"/>
              </a:rPr>
              <a:t>Web Server</a:t>
            </a:r>
          </a:p>
          <a:p>
            <a:pPr indent="339725">
              <a:spcBef>
                <a:spcPct val="50000"/>
              </a:spcBef>
              <a:buFont typeface="Courier New" pitchFamily="49" charset="0"/>
              <a:buChar char="o"/>
            </a:pPr>
            <a:r>
              <a:rPr lang="en-US" sz="2400" dirty="0">
                <a:latin typeface="Verdana" pitchFamily="34" charset="0"/>
              </a:rPr>
              <a:t>Web Client</a:t>
            </a:r>
          </a:p>
          <a:p>
            <a:pPr indent="339725">
              <a:spcBef>
                <a:spcPct val="50000"/>
              </a:spcBef>
              <a:buFont typeface="Courier New" pitchFamily="49" charset="0"/>
              <a:buChar char="o"/>
            </a:pPr>
            <a:r>
              <a:rPr lang="en-US" sz="2400" dirty="0">
                <a:latin typeface="Verdana" pitchFamily="34" charset="0"/>
              </a:rPr>
              <a:t>Web Browser</a:t>
            </a:r>
          </a:p>
        </p:txBody>
      </p:sp>
      <p:sp>
        <p:nvSpPr>
          <p:cNvPr id="11268" name="Text Box 3"/>
          <p:cNvSpPr txBox="1">
            <a:spLocks noChangeArrowheads="1"/>
          </p:cNvSpPr>
          <p:nvPr/>
        </p:nvSpPr>
        <p:spPr bwMode="auto">
          <a:xfrm>
            <a:off x="1143000" y="533400"/>
            <a:ext cx="5181600" cy="641350"/>
          </a:xfrm>
          <a:prstGeom prst="rect">
            <a:avLst/>
          </a:prstGeom>
          <a:noFill/>
          <a:ln w="9525">
            <a:noFill/>
            <a:miter lim="800000"/>
            <a:headEnd/>
            <a:tailEnd/>
          </a:ln>
        </p:spPr>
        <p:txBody>
          <a:bodyPr>
            <a:spAutoFit/>
          </a:bodyPr>
          <a:lstStyle/>
          <a:p>
            <a:pPr>
              <a:spcBef>
                <a:spcPct val="50000"/>
              </a:spcBef>
            </a:pPr>
            <a:r>
              <a:rPr lang="en-US" sz="3600">
                <a:latin typeface="Nina" pitchFamily="34" charset="0"/>
              </a:rPr>
              <a:t>WEB Terminology</a:t>
            </a:r>
          </a:p>
        </p:txBody>
      </p:sp>
      <p:pic>
        <p:nvPicPr>
          <p:cNvPr id="6" name="Picture 2"/>
          <p:cNvPicPr>
            <a:picLocks noChangeAspect="1" noChangeArrowheads="1"/>
          </p:cNvPicPr>
          <p:nvPr/>
        </p:nvPicPr>
        <p:blipFill>
          <a:blip r:embed="rId2" cstate="print"/>
          <a:srcRect/>
          <a:stretch>
            <a:fillRect/>
          </a:stretch>
        </p:blipFill>
        <p:spPr bwMode="auto">
          <a:xfrm>
            <a:off x="70104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9458108-8459-4799-B729-54556242EFDA}" type="slidenum">
              <a:rPr lang="en-US"/>
              <a:pPr/>
              <a:t>120</a:t>
            </a:fld>
            <a:endParaRPr lang="en-US"/>
          </a:p>
        </p:txBody>
      </p:sp>
      <p:sp>
        <p:nvSpPr>
          <p:cNvPr id="133122" name="Rectangle 2"/>
          <p:cNvSpPr>
            <a:spLocks noGrp="1" noChangeArrowheads="1"/>
          </p:cNvSpPr>
          <p:nvPr>
            <p:ph type="title"/>
          </p:nvPr>
        </p:nvSpPr>
        <p:spPr/>
        <p:txBody>
          <a:bodyPr/>
          <a:lstStyle/>
          <a:p>
            <a:r>
              <a:rPr lang="en-US" dirty="0" smtClean="0"/>
              <a:t>Properties-Background</a:t>
            </a:r>
            <a:endParaRPr lang="en-US" dirty="0"/>
          </a:p>
        </p:txBody>
      </p:sp>
      <p:sp>
        <p:nvSpPr>
          <p:cNvPr id="133123" name="Rectangle 3"/>
          <p:cNvSpPr>
            <a:spLocks noGrp="1" noChangeArrowheads="1"/>
          </p:cNvSpPr>
          <p:nvPr>
            <p:ph type="body" idx="1"/>
          </p:nvPr>
        </p:nvSpPr>
        <p:spPr/>
        <p:txBody>
          <a:bodyPr/>
          <a:lstStyle/>
          <a:p>
            <a:pPr>
              <a:lnSpc>
                <a:spcPct val="80000"/>
              </a:lnSpc>
            </a:pPr>
            <a:r>
              <a:rPr lang="en-US" sz="2400" dirty="0"/>
              <a:t>background-color</a:t>
            </a:r>
          </a:p>
          <a:p>
            <a:pPr lvl="1">
              <a:lnSpc>
                <a:spcPct val="80000"/>
              </a:lnSpc>
            </a:pPr>
            <a:r>
              <a:rPr lang="en-US" sz="2000" dirty="0"/>
              <a:t>Hex</a:t>
            </a:r>
          </a:p>
          <a:p>
            <a:pPr>
              <a:lnSpc>
                <a:spcPct val="80000"/>
              </a:lnSpc>
            </a:pPr>
            <a:r>
              <a:rPr lang="en-US" sz="2400" dirty="0"/>
              <a:t>background-image</a:t>
            </a:r>
          </a:p>
          <a:p>
            <a:pPr lvl="1">
              <a:lnSpc>
                <a:spcPct val="80000"/>
              </a:lnSpc>
            </a:pPr>
            <a:r>
              <a:rPr lang="en-US" sz="2000" dirty="0"/>
              <a:t>URL(image.jpg)</a:t>
            </a:r>
          </a:p>
          <a:p>
            <a:pPr>
              <a:lnSpc>
                <a:spcPct val="80000"/>
              </a:lnSpc>
            </a:pPr>
            <a:r>
              <a:rPr lang="en-US" sz="2400" dirty="0"/>
              <a:t>background-repeat </a:t>
            </a:r>
          </a:p>
          <a:p>
            <a:pPr lvl="1">
              <a:lnSpc>
                <a:spcPct val="80000"/>
              </a:lnSpc>
            </a:pPr>
            <a:r>
              <a:rPr lang="en-US" sz="2000" dirty="0"/>
              <a:t>No-repeat, repeat-x, repeat-y</a:t>
            </a:r>
          </a:p>
          <a:p>
            <a:pPr>
              <a:lnSpc>
                <a:spcPct val="80000"/>
              </a:lnSpc>
            </a:pPr>
            <a:r>
              <a:rPr lang="en-US" sz="2400" dirty="0"/>
              <a:t>background-attachment </a:t>
            </a:r>
          </a:p>
          <a:p>
            <a:pPr lvl="1">
              <a:lnSpc>
                <a:spcPct val="80000"/>
              </a:lnSpc>
            </a:pPr>
            <a:r>
              <a:rPr lang="en-US" sz="2000" dirty="0"/>
              <a:t>Fixed, scroll				</a:t>
            </a:r>
          </a:p>
          <a:p>
            <a:pPr>
              <a:lnSpc>
                <a:spcPct val="80000"/>
              </a:lnSpc>
            </a:pPr>
            <a:r>
              <a:rPr lang="en-US" sz="2400" dirty="0"/>
              <a:t>background-position </a:t>
            </a:r>
          </a:p>
          <a:p>
            <a:pPr lvl="1">
              <a:lnSpc>
                <a:spcPct val="80000"/>
              </a:lnSpc>
            </a:pPr>
            <a:r>
              <a:rPr lang="en-US" sz="2000" dirty="0"/>
              <a:t>Top, left</a:t>
            </a:r>
          </a:p>
          <a:p>
            <a:pPr lvl="2">
              <a:lnSpc>
                <a:spcPct val="80000"/>
              </a:lnSpc>
            </a:pPr>
            <a:r>
              <a:rPr lang="en-US" sz="1800" dirty="0"/>
              <a:t>p { background-position: 70px 10px; background-repeat: repeat-y; background-image: </a:t>
            </a:r>
            <a:r>
              <a:rPr lang="en-US" sz="1800" dirty="0" err="1"/>
              <a:t>url</a:t>
            </a:r>
            <a:r>
              <a:rPr lang="en-US" sz="1800" dirty="0"/>
              <a:t>(background.gif) } </a:t>
            </a:r>
          </a:p>
        </p:txBody>
      </p:sp>
      <p:sp>
        <p:nvSpPr>
          <p:cNvPr id="133125" name="Text Box 5"/>
          <p:cNvSpPr txBox="1">
            <a:spLocks noChangeArrowheads="1"/>
          </p:cNvSpPr>
          <p:nvPr/>
        </p:nvSpPr>
        <p:spPr bwMode="auto">
          <a:xfrm>
            <a:off x="4038600" y="2133600"/>
            <a:ext cx="1600200" cy="366713"/>
          </a:xfrm>
          <a:prstGeom prst="rect">
            <a:avLst/>
          </a:prstGeom>
          <a:noFill/>
          <a:ln w="9525">
            <a:noFill/>
            <a:miter lim="800000"/>
            <a:headEnd/>
            <a:tailEnd/>
          </a:ln>
          <a:effectLst/>
        </p:spPr>
        <p:txBody>
          <a:bodyPr>
            <a:spAutoFit/>
          </a:bodyPr>
          <a:lstStyle/>
          <a:p>
            <a:pPr>
              <a:spcBef>
                <a:spcPct val="50000"/>
              </a:spcBef>
            </a:pPr>
            <a:r>
              <a:rPr lang="en-US">
                <a:hlinkClick r:id="rId2" action="ppaction://hlinkfile"/>
              </a:rPr>
              <a:t>Example</a:t>
            </a:r>
            <a:endParaRPr lang="en-US"/>
          </a:p>
        </p:txBody>
      </p:sp>
      <p:pic>
        <p:nvPicPr>
          <p:cNvPr id="6"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EE13552-E5D9-4FF9-9B57-98B54FBBC0DF}" type="slidenum">
              <a:rPr lang="en-US"/>
              <a:pPr/>
              <a:t>121</a:t>
            </a:fld>
            <a:endParaRPr lang="en-US"/>
          </a:p>
        </p:txBody>
      </p:sp>
      <p:sp>
        <p:nvSpPr>
          <p:cNvPr id="134146" name="Rectangle 2"/>
          <p:cNvSpPr>
            <a:spLocks noGrp="1" noChangeArrowheads="1"/>
          </p:cNvSpPr>
          <p:nvPr>
            <p:ph type="title"/>
          </p:nvPr>
        </p:nvSpPr>
        <p:spPr/>
        <p:txBody>
          <a:bodyPr/>
          <a:lstStyle/>
          <a:p>
            <a:r>
              <a:rPr lang="en-US" sz="2400"/>
              <a:t>Background repeat examples:</a:t>
            </a:r>
          </a:p>
        </p:txBody>
      </p:sp>
      <p:pic>
        <p:nvPicPr>
          <p:cNvPr id="134147" name="Picture 3" descr="FIG7-35"/>
          <p:cNvPicPr>
            <a:picLocks noGrp="1" noChangeAspect="1" noChangeArrowheads="1"/>
          </p:cNvPicPr>
          <p:nvPr>
            <p:ph type="body" idx="1"/>
          </p:nvPr>
        </p:nvPicPr>
        <p:blipFill>
          <a:blip r:embed="rId2"/>
          <a:srcRect/>
          <a:stretch>
            <a:fillRect/>
          </a:stretch>
        </p:blipFill>
        <p:spPr>
          <a:xfrm>
            <a:off x="1143000" y="1371600"/>
            <a:ext cx="7696200" cy="5105401"/>
          </a:xfrm>
          <a:noFill/>
          <a:ln/>
        </p:spPr>
      </p:pic>
      <p:pic>
        <p:nvPicPr>
          <p:cNvPr id="5"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1B46FE0-B466-480B-80E4-EB2DE2A9D64B}" type="slidenum">
              <a:rPr lang="en-US"/>
              <a:pPr/>
              <a:t>122</a:t>
            </a:fld>
            <a:endParaRPr lang="en-US"/>
          </a:p>
        </p:txBody>
      </p:sp>
      <p:sp>
        <p:nvSpPr>
          <p:cNvPr id="121858" name="Rectangle 2"/>
          <p:cNvSpPr>
            <a:spLocks noGrp="1" noChangeArrowheads="1"/>
          </p:cNvSpPr>
          <p:nvPr>
            <p:ph type="title"/>
          </p:nvPr>
        </p:nvSpPr>
        <p:spPr/>
        <p:txBody>
          <a:bodyPr/>
          <a:lstStyle/>
          <a:p>
            <a:r>
              <a:rPr lang="en-US"/>
              <a:t>Properties - Font</a:t>
            </a:r>
          </a:p>
        </p:txBody>
      </p:sp>
      <p:sp>
        <p:nvSpPr>
          <p:cNvPr id="121859" name="Rectangle 3"/>
          <p:cNvSpPr>
            <a:spLocks noGrp="1" noChangeArrowheads="1"/>
          </p:cNvSpPr>
          <p:nvPr>
            <p:ph type="body" idx="1"/>
          </p:nvPr>
        </p:nvSpPr>
        <p:spPr/>
        <p:txBody>
          <a:bodyPr/>
          <a:lstStyle/>
          <a:p>
            <a:pPr>
              <a:lnSpc>
                <a:spcPct val="80000"/>
              </a:lnSpc>
            </a:pPr>
            <a:r>
              <a:rPr lang="en-US" sz="2800">
                <a:solidFill>
                  <a:srgbClr val="000000"/>
                </a:solidFill>
              </a:rPr>
              <a:t>font-family</a:t>
            </a:r>
          </a:p>
          <a:p>
            <a:pPr lvl="1">
              <a:lnSpc>
                <a:spcPct val="80000"/>
              </a:lnSpc>
            </a:pPr>
            <a:r>
              <a:rPr lang="en-US" sz="2400"/>
              <a:t>Name, or serif, sans-serif, cursive, monospace</a:t>
            </a:r>
            <a:endParaRPr lang="en-US" sz="2400">
              <a:solidFill>
                <a:srgbClr val="000000"/>
              </a:solidFill>
            </a:endParaRPr>
          </a:p>
          <a:p>
            <a:pPr>
              <a:lnSpc>
                <a:spcPct val="80000"/>
              </a:lnSpc>
            </a:pPr>
            <a:r>
              <a:rPr lang="en-US" sz="2800">
                <a:solidFill>
                  <a:srgbClr val="000000"/>
                </a:solidFill>
              </a:rPr>
              <a:t>font-style</a:t>
            </a:r>
          </a:p>
          <a:p>
            <a:pPr lvl="1">
              <a:lnSpc>
                <a:spcPct val="80000"/>
              </a:lnSpc>
            </a:pPr>
            <a:r>
              <a:rPr lang="en-US" sz="2400"/>
              <a:t>normal, italic </a:t>
            </a:r>
            <a:endParaRPr lang="en-US" sz="2400">
              <a:solidFill>
                <a:srgbClr val="000000"/>
              </a:solidFill>
            </a:endParaRPr>
          </a:p>
          <a:p>
            <a:pPr>
              <a:lnSpc>
                <a:spcPct val="80000"/>
              </a:lnSpc>
            </a:pPr>
            <a:r>
              <a:rPr lang="en-US" sz="2800">
                <a:solidFill>
                  <a:srgbClr val="000000"/>
                </a:solidFill>
              </a:rPr>
              <a:t>font-weight</a:t>
            </a:r>
          </a:p>
          <a:p>
            <a:pPr lvl="1">
              <a:lnSpc>
                <a:spcPct val="80000"/>
              </a:lnSpc>
            </a:pPr>
            <a:r>
              <a:rPr lang="en-US" sz="2400"/>
              <a:t>normal, bold, 100, 200, 300, 400, 500, 600, 700, 800, 900 </a:t>
            </a:r>
            <a:endParaRPr lang="en-US" sz="2400">
              <a:solidFill>
                <a:srgbClr val="000000"/>
              </a:solidFill>
            </a:endParaRPr>
          </a:p>
          <a:p>
            <a:pPr>
              <a:lnSpc>
                <a:spcPct val="80000"/>
              </a:lnSpc>
            </a:pPr>
            <a:r>
              <a:rPr lang="en-US" sz="2800">
                <a:solidFill>
                  <a:srgbClr val="000000"/>
                </a:solidFill>
              </a:rPr>
              <a:t>font-size</a:t>
            </a:r>
          </a:p>
          <a:p>
            <a:pPr lvl="1">
              <a:lnSpc>
                <a:spcPct val="80000"/>
              </a:lnSpc>
            </a:pPr>
            <a:r>
              <a:rPr lang="en-US" sz="2400"/>
              <a:t>absolute-size, relative-size, length, percentage</a:t>
            </a:r>
          </a:p>
          <a:p>
            <a:pPr>
              <a:lnSpc>
                <a:spcPct val="80000"/>
              </a:lnSpc>
            </a:pPr>
            <a:r>
              <a:rPr lang="en-US" sz="2800"/>
              <a:t>font-variant </a:t>
            </a:r>
          </a:p>
          <a:p>
            <a:pPr lvl="1">
              <a:lnSpc>
                <a:spcPct val="80000"/>
              </a:lnSpc>
            </a:pPr>
            <a:r>
              <a:rPr lang="en-US" sz="2400"/>
              <a:t>small-caps</a:t>
            </a:r>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FE06390-619E-473D-955E-1076B8292DA7}" type="slidenum">
              <a:rPr lang="en-US"/>
              <a:pPr/>
              <a:t>123</a:t>
            </a:fld>
            <a:endParaRPr lang="en-US"/>
          </a:p>
        </p:txBody>
      </p:sp>
      <p:sp>
        <p:nvSpPr>
          <p:cNvPr id="122882" name="Rectangle 2"/>
          <p:cNvSpPr>
            <a:spLocks noGrp="1" noChangeArrowheads="1"/>
          </p:cNvSpPr>
          <p:nvPr>
            <p:ph type="title"/>
          </p:nvPr>
        </p:nvSpPr>
        <p:spPr/>
        <p:txBody>
          <a:bodyPr/>
          <a:lstStyle/>
          <a:p>
            <a:r>
              <a:rPr lang="en-US"/>
              <a:t>Properties - Text</a:t>
            </a:r>
          </a:p>
        </p:txBody>
      </p:sp>
      <p:sp>
        <p:nvSpPr>
          <p:cNvPr id="122883" name="Rectangle 3"/>
          <p:cNvSpPr>
            <a:spLocks noGrp="1" noChangeArrowheads="1"/>
          </p:cNvSpPr>
          <p:nvPr>
            <p:ph type="body" idx="1"/>
          </p:nvPr>
        </p:nvSpPr>
        <p:spPr/>
        <p:txBody>
          <a:bodyPr/>
          <a:lstStyle/>
          <a:p>
            <a:r>
              <a:rPr lang="en-US"/>
              <a:t>text-decoration</a:t>
            </a:r>
          </a:p>
          <a:p>
            <a:pPr lvl="1"/>
            <a:r>
              <a:rPr lang="en-US"/>
              <a:t>underline, line-through </a:t>
            </a:r>
          </a:p>
          <a:p>
            <a:r>
              <a:rPr lang="en-US"/>
              <a:t>text-transform </a:t>
            </a:r>
          </a:p>
          <a:p>
            <a:pPr lvl="1"/>
            <a:r>
              <a:rPr lang="en-US"/>
              <a:t>capitalize, uppercase, lowercase, none </a:t>
            </a:r>
          </a:p>
          <a:p>
            <a:r>
              <a:rPr lang="en-US"/>
              <a:t>text-align</a:t>
            </a:r>
          </a:p>
          <a:p>
            <a:pPr lvl="1"/>
            <a:r>
              <a:rPr lang="en-US"/>
              <a:t>left, right, center, justify </a:t>
            </a:r>
          </a:p>
          <a:p>
            <a:r>
              <a:rPr lang="en-US"/>
              <a:t>text-indent </a:t>
            </a:r>
          </a:p>
          <a:p>
            <a:pPr lvl="1"/>
            <a:r>
              <a:rPr lang="en-US"/>
              <a:t>&lt;length&gt;, &lt;percentage&gt; </a:t>
            </a:r>
          </a:p>
          <a:p>
            <a:endParaRPr lang="en-US"/>
          </a:p>
          <a:p>
            <a:endParaRPr lang="en-US"/>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805EB35-68DA-4089-BF7A-6948CA193A28}" type="slidenum">
              <a:rPr lang="en-US"/>
              <a:pPr/>
              <a:t>124</a:t>
            </a:fld>
            <a:endParaRPr lang="en-US"/>
          </a:p>
        </p:txBody>
      </p:sp>
      <p:sp>
        <p:nvSpPr>
          <p:cNvPr id="137218" name="Rectangle 2"/>
          <p:cNvSpPr>
            <a:spLocks noGrp="1" noChangeArrowheads="1"/>
          </p:cNvSpPr>
          <p:nvPr>
            <p:ph type="title"/>
          </p:nvPr>
        </p:nvSpPr>
        <p:spPr/>
        <p:txBody>
          <a:bodyPr/>
          <a:lstStyle/>
          <a:p>
            <a:r>
              <a:rPr lang="en-US"/>
              <a:t>Link Style</a:t>
            </a:r>
          </a:p>
        </p:txBody>
      </p:sp>
      <p:sp>
        <p:nvSpPr>
          <p:cNvPr id="137219" name="Rectangle 3"/>
          <p:cNvSpPr>
            <a:spLocks noGrp="1" noChangeArrowheads="1"/>
          </p:cNvSpPr>
          <p:nvPr>
            <p:ph type="body" idx="1"/>
          </p:nvPr>
        </p:nvSpPr>
        <p:spPr/>
        <p:txBody>
          <a:bodyPr/>
          <a:lstStyle/>
          <a:p>
            <a:r>
              <a:rPr lang="en-US" sz="2800"/>
              <a:t>a:link {color: #FFFFFF; text-decoration: none}</a:t>
            </a:r>
          </a:p>
          <a:p>
            <a:r>
              <a:rPr lang="en-US" sz="2800"/>
              <a:t>a:visited {color: #808080; text-decoration: none}</a:t>
            </a:r>
          </a:p>
          <a:p>
            <a:r>
              <a:rPr lang="en-US" sz="2800"/>
              <a:t>a:hover {color: red; text-decoration: none}</a:t>
            </a:r>
            <a:br>
              <a:rPr lang="en-US" sz="2800"/>
            </a:br>
            <a:endParaRPr lang="en-US" sz="2800"/>
          </a:p>
        </p:txBody>
      </p:sp>
      <p:pic>
        <p:nvPicPr>
          <p:cNvPr id="5"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799"/>
            <a:ext cx="7545070" cy="375285"/>
          </a:xfrm>
        </p:spPr>
        <p:txBody>
          <a:bodyPr>
            <a:normAutofit fontScale="90000"/>
          </a:bodyPr>
          <a:lstStyle/>
          <a:p>
            <a:pPr marL="571500" indent="-571500" algn="l"/>
            <a:r>
              <a:rPr lang="en-US" dirty="0" smtClean="0">
                <a:solidFill>
                  <a:srgbClr val="FF0000"/>
                </a:solidFill>
              </a:rPr>
              <a:t>Selector Forms:</a:t>
            </a:r>
          </a:p>
        </p:txBody>
      </p:sp>
      <p:sp>
        <p:nvSpPr>
          <p:cNvPr id="3" name="Content Placeholder 2"/>
          <p:cNvSpPr>
            <a:spLocks noGrp="1"/>
          </p:cNvSpPr>
          <p:nvPr>
            <p:ph idx="1"/>
          </p:nvPr>
        </p:nvSpPr>
        <p:spPr>
          <a:xfrm>
            <a:off x="762000" y="1066800"/>
            <a:ext cx="8185785" cy="5546725"/>
          </a:xfrm>
        </p:spPr>
        <p:txBody>
          <a:bodyPr>
            <a:noAutofit/>
          </a:bodyPr>
          <a:lstStyle/>
          <a:p>
            <a:r>
              <a:rPr lang="en-US" sz="2400" b="1" dirty="0"/>
              <a:t>A selector is a pattern that is used to select an element to apply the CSS style rules. </a:t>
            </a:r>
            <a:endParaRPr lang="en-US" sz="2400" b="1" dirty="0" smtClean="0"/>
          </a:p>
          <a:p>
            <a:r>
              <a:rPr lang="en-IN" sz="2400" b="1" dirty="0" smtClean="0"/>
              <a:t>CSS selectors</a:t>
            </a:r>
            <a:r>
              <a:rPr lang="en-IN" sz="2400" dirty="0" smtClean="0"/>
              <a:t> are used </a:t>
            </a:r>
            <a:r>
              <a:rPr lang="en-IN" sz="2400" i="1" dirty="0" smtClean="0"/>
              <a:t>to select the content you want to style</a:t>
            </a:r>
            <a:r>
              <a:rPr lang="en-IN" sz="2400" dirty="0" smtClean="0"/>
              <a:t>.</a:t>
            </a:r>
            <a:endParaRPr lang="en-US" sz="2400" b="1" dirty="0" smtClean="0"/>
          </a:p>
          <a:p>
            <a:r>
              <a:rPr lang="en-US" sz="2400" b="1" dirty="0" smtClean="0"/>
              <a:t>Selectors </a:t>
            </a:r>
            <a:r>
              <a:rPr lang="en-US" sz="2400" b="1" dirty="0"/>
              <a:t>can be used as a condition or a CSS rule to determine the elements that match with the selector.</a:t>
            </a:r>
          </a:p>
          <a:p>
            <a:pPr>
              <a:buFont typeface="Wingdings" pitchFamily="2" charset="2"/>
              <a:buChar char="Ø"/>
            </a:pPr>
            <a:r>
              <a:rPr lang="en-US" sz="2400" b="1" dirty="0" smtClean="0">
                <a:solidFill>
                  <a:srgbClr val="FF0000"/>
                </a:solidFill>
              </a:rPr>
              <a:t>Types of selectors:</a:t>
            </a:r>
          </a:p>
          <a:p>
            <a:pPr>
              <a:buNone/>
            </a:pPr>
            <a:endParaRPr lang="en-IN" sz="2400" dirty="0" smtClean="0">
              <a:solidFill>
                <a:srgbClr val="FF0000"/>
              </a:solidFill>
            </a:endParaRPr>
          </a:p>
          <a:p>
            <a:r>
              <a:rPr lang="en-IN" sz="2400" dirty="0" smtClean="0">
                <a:solidFill>
                  <a:srgbClr val="FF0000"/>
                </a:solidFill>
              </a:rPr>
              <a:t>CSS Element Selector</a:t>
            </a:r>
          </a:p>
          <a:p>
            <a:r>
              <a:rPr lang="en-IN" sz="2400" dirty="0" smtClean="0">
                <a:solidFill>
                  <a:srgbClr val="FF0000"/>
                </a:solidFill>
              </a:rPr>
              <a:t>CSS Id Selector</a:t>
            </a:r>
          </a:p>
          <a:p>
            <a:r>
              <a:rPr lang="en-IN" sz="2400" dirty="0" smtClean="0">
                <a:solidFill>
                  <a:srgbClr val="FF0000"/>
                </a:solidFill>
              </a:rPr>
              <a:t>CSS Class Selector</a:t>
            </a:r>
          </a:p>
          <a:p>
            <a:r>
              <a:rPr lang="en-IN" sz="2400" dirty="0" smtClean="0">
                <a:solidFill>
                  <a:srgbClr val="FF0000"/>
                </a:solidFill>
              </a:rPr>
              <a:t>CSS Universal Selector</a:t>
            </a:r>
          </a:p>
          <a:p>
            <a:r>
              <a:rPr lang="en-IN" sz="2400" dirty="0" smtClean="0">
                <a:solidFill>
                  <a:srgbClr val="FF0000"/>
                </a:solidFill>
              </a:rPr>
              <a:t>CSS Group Selector</a:t>
            </a:r>
          </a:p>
          <a:p>
            <a:pPr>
              <a:buFont typeface="Wingdings" pitchFamily="2" charset="2"/>
              <a:buChar char="Ø"/>
            </a:pPr>
            <a:endParaRPr lang="en-US" sz="2400" b="1" dirty="0">
              <a:solidFill>
                <a:srgbClr val="FF0000"/>
              </a:solidFill>
            </a:endParaRPr>
          </a:p>
          <a:p>
            <a:endParaRPr lang="en-US" sz="2400" b="1" dirty="0"/>
          </a:p>
        </p:txBody>
      </p:sp>
      <p:sp>
        <p:nvSpPr>
          <p:cNvPr id="4" name="Slide Number Placeholder 3"/>
          <p:cNvSpPr>
            <a:spLocks noGrp="1"/>
          </p:cNvSpPr>
          <p:nvPr>
            <p:ph type="sldNum" sz="quarter" idx="12"/>
          </p:nvPr>
        </p:nvSpPr>
        <p:spPr/>
        <p:txBody>
          <a:bodyPr/>
          <a:lstStyle/>
          <a:p>
            <a:fld id="{2BE9D3C3-729E-4607-9E71-C3816562AAAA}" type="slidenum">
              <a:rPr lang="en-US" smtClean="0"/>
              <a:pPr/>
              <a:t>125</a:t>
            </a:fld>
            <a:endParaRPr lang="en-US"/>
          </a:p>
        </p:txBody>
      </p:sp>
      <p:pic>
        <p:nvPicPr>
          <p:cNvPr id="7" name="Picture 6"/>
          <p:cNvPicPr>
            <a:picLocks noChangeAspect="1" noChangeArrowheads="1"/>
          </p:cNvPicPr>
          <p:nvPr/>
        </p:nvPicPr>
        <p:blipFill>
          <a:blip r:embed="rId2" cstate="print"/>
          <a:srcRect/>
          <a:stretch>
            <a:fillRect/>
          </a:stretch>
        </p:blipFill>
        <p:spPr bwMode="auto">
          <a:xfrm>
            <a:off x="7924800" y="0"/>
            <a:ext cx="914399" cy="6583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solidFill>
                  <a:srgbClr val="FF0000"/>
                </a:solidFill>
              </a:rPr>
              <a:t>CSS Element Selector</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The element selector selects the HTML element by name.</a:t>
            </a:r>
          </a:p>
          <a:p>
            <a:pPr>
              <a:buNone/>
            </a:pPr>
            <a:r>
              <a:rPr lang="en-IN" dirty="0" smtClean="0"/>
              <a:t>p{  </a:t>
            </a:r>
          </a:p>
          <a:p>
            <a:pPr>
              <a:buNone/>
            </a:pPr>
            <a:r>
              <a:rPr lang="en-IN" dirty="0" smtClean="0"/>
              <a:t>    text-align: </a:t>
            </a:r>
            <a:r>
              <a:rPr lang="en-IN" dirty="0" err="1" smtClean="0"/>
              <a:t>center</a:t>
            </a:r>
            <a:r>
              <a:rPr lang="en-IN" dirty="0" smtClean="0"/>
              <a:t>;  </a:t>
            </a:r>
          </a:p>
          <a:p>
            <a:pPr>
              <a:buNone/>
            </a:pPr>
            <a:r>
              <a:rPr lang="en-IN" dirty="0" smtClean="0"/>
              <a:t>    </a:t>
            </a:r>
            <a:r>
              <a:rPr lang="en-IN" dirty="0" err="1" smtClean="0"/>
              <a:t>color</a:t>
            </a:r>
            <a:r>
              <a:rPr lang="en-IN" dirty="0" smtClean="0"/>
              <a:t>: blue;  </a:t>
            </a:r>
          </a:p>
          <a:p>
            <a:pPr>
              <a:buNone/>
            </a:pPr>
            <a:r>
              <a:rPr lang="en-IN" dirty="0" smtClean="0"/>
              <a:t>}   </a:t>
            </a:r>
          </a:p>
          <a:p>
            <a:endParaRPr lang="en-IN" dirty="0"/>
          </a:p>
        </p:txBody>
      </p:sp>
      <p:pic>
        <p:nvPicPr>
          <p:cNvPr id="4" name="Picture 3"/>
          <p:cNvPicPr>
            <a:picLocks noChangeAspect="1" noChangeArrowheads="1"/>
          </p:cNvPicPr>
          <p:nvPr/>
        </p:nvPicPr>
        <p:blipFill>
          <a:blip r:embed="rId2" cstate="print"/>
          <a:srcRect/>
          <a:stretch>
            <a:fillRect/>
          </a:stretch>
        </p:blipFill>
        <p:spPr bwMode="auto">
          <a:xfrm>
            <a:off x="7357532" y="0"/>
            <a:ext cx="1481667"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solidFill>
                  <a:srgbClr val="FF0000"/>
                </a:solidFill>
              </a:rPr>
              <a:t>CSS Id Selector</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dirty="0" smtClean="0"/>
              <a:t>The id selector selects the id attribute of an HTML element to select a specific element. An id is always unique within the page so it is chosen to select a single, unique element.</a:t>
            </a:r>
          </a:p>
          <a:p>
            <a:r>
              <a:rPr lang="en-IN" dirty="0" smtClean="0"/>
              <a:t>It is written with the hash character (#), followed by the id of the element.</a:t>
            </a:r>
          </a:p>
          <a:p>
            <a:pPr>
              <a:buNone/>
            </a:pPr>
            <a:r>
              <a:rPr lang="en-IN" dirty="0" smtClean="0"/>
              <a:t>#para1 {  </a:t>
            </a:r>
          </a:p>
          <a:p>
            <a:pPr>
              <a:buNone/>
            </a:pPr>
            <a:r>
              <a:rPr lang="en-IN" dirty="0" smtClean="0"/>
              <a:t>    text-align: </a:t>
            </a:r>
            <a:r>
              <a:rPr lang="en-IN" dirty="0" err="1" smtClean="0"/>
              <a:t>center</a:t>
            </a:r>
            <a:r>
              <a:rPr lang="en-IN" dirty="0" smtClean="0"/>
              <a:t>;  </a:t>
            </a:r>
          </a:p>
          <a:p>
            <a:pPr>
              <a:buNone/>
            </a:pPr>
            <a:r>
              <a:rPr lang="en-IN" dirty="0" smtClean="0"/>
              <a:t>    </a:t>
            </a:r>
            <a:r>
              <a:rPr lang="en-IN" dirty="0" err="1" smtClean="0"/>
              <a:t>color</a:t>
            </a:r>
            <a:r>
              <a:rPr lang="en-IN" dirty="0" smtClean="0"/>
              <a:t>: blue;  </a:t>
            </a:r>
          </a:p>
          <a:p>
            <a:pPr>
              <a:buNone/>
            </a:pPr>
            <a:r>
              <a:rPr lang="en-IN" dirty="0" smtClean="0"/>
              <a:t>}  </a:t>
            </a:r>
          </a:p>
          <a:p>
            <a:pPr>
              <a:buNone/>
            </a:pPr>
            <a:endParaRPr lang="en-IN" dirty="0" smtClean="0"/>
          </a:p>
          <a:p>
            <a:endParaRPr lang="en-IN" dirty="0"/>
          </a:p>
        </p:txBody>
      </p:sp>
      <p:pic>
        <p:nvPicPr>
          <p:cNvPr id="4" name="Picture 3"/>
          <p:cNvPicPr>
            <a:picLocks noChangeAspect="1" noChangeArrowheads="1"/>
          </p:cNvPicPr>
          <p:nvPr/>
        </p:nvPicPr>
        <p:blipFill>
          <a:blip r:embed="rId2" cstate="print"/>
          <a:srcRect/>
          <a:stretch>
            <a:fillRect/>
          </a:stretch>
        </p:blipFill>
        <p:spPr bwMode="auto">
          <a:xfrm>
            <a:off x="7357532" y="0"/>
            <a:ext cx="1481667"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solidFill>
                  <a:srgbClr val="FF0000"/>
                </a:solidFill>
              </a:rPr>
              <a:t>The CSS class Selector</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The class selector selects HTML elements with a specific class attribute.</a:t>
            </a:r>
          </a:p>
          <a:p>
            <a:r>
              <a:rPr lang="en-IN" dirty="0" smtClean="0"/>
              <a:t>To select elements with a specific class, write a period (.) character, followed by the class name.</a:t>
            </a:r>
          </a:p>
          <a:p>
            <a:pPr>
              <a:buNone/>
            </a:pPr>
            <a:r>
              <a:rPr lang="en-IN" dirty="0" smtClean="0"/>
              <a:t>.</a:t>
            </a:r>
            <a:r>
              <a:rPr lang="en-IN" dirty="0" err="1" smtClean="0"/>
              <a:t>center</a:t>
            </a:r>
            <a:r>
              <a:rPr lang="en-IN" dirty="0" smtClean="0"/>
              <a:t> {  </a:t>
            </a:r>
          </a:p>
          <a:p>
            <a:pPr>
              <a:buNone/>
            </a:pPr>
            <a:r>
              <a:rPr lang="en-IN" dirty="0" smtClean="0"/>
              <a:t>    text-align: </a:t>
            </a:r>
            <a:r>
              <a:rPr lang="en-IN" dirty="0" err="1" smtClean="0"/>
              <a:t>center</a:t>
            </a:r>
            <a:r>
              <a:rPr lang="en-IN" dirty="0" smtClean="0"/>
              <a:t>;  </a:t>
            </a:r>
          </a:p>
          <a:p>
            <a:pPr>
              <a:buNone/>
            </a:pPr>
            <a:r>
              <a:rPr lang="en-IN" dirty="0" smtClean="0"/>
              <a:t>    </a:t>
            </a:r>
            <a:r>
              <a:rPr lang="en-IN" dirty="0" err="1" smtClean="0"/>
              <a:t>color</a:t>
            </a:r>
            <a:r>
              <a:rPr lang="en-IN" dirty="0" smtClean="0"/>
              <a:t>: blue;  </a:t>
            </a:r>
          </a:p>
          <a:p>
            <a:pPr>
              <a:buNone/>
            </a:pPr>
            <a:r>
              <a:rPr lang="en-IN" dirty="0" smtClean="0"/>
              <a:t>}  </a:t>
            </a:r>
          </a:p>
          <a:p>
            <a:endParaRPr lang="en-IN" dirty="0"/>
          </a:p>
        </p:txBody>
      </p:sp>
      <p:pic>
        <p:nvPicPr>
          <p:cNvPr id="4" name="Picture 3"/>
          <p:cNvPicPr>
            <a:picLocks noChangeAspect="1" noChangeArrowheads="1"/>
          </p:cNvPicPr>
          <p:nvPr/>
        </p:nvPicPr>
        <p:blipFill>
          <a:blip r:embed="rId2" cstate="print"/>
          <a:srcRect/>
          <a:stretch>
            <a:fillRect/>
          </a:stretch>
        </p:blipFill>
        <p:spPr bwMode="auto">
          <a:xfrm>
            <a:off x="7357532" y="0"/>
            <a:ext cx="1481667"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CSS Class Selector for specific element</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If we want to specify that only one specific HTML element should be affected then you should use the element name with class selector.</a:t>
            </a:r>
          </a:p>
          <a:p>
            <a:pPr>
              <a:buNone/>
            </a:pPr>
            <a:r>
              <a:rPr lang="en-IN" dirty="0" err="1" smtClean="0"/>
              <a:t>p.center</a:t>
            </a:r>
            <a:r>
              <a:rPr lang="en-IN" dirty="0" smtClean="0"/>
              <a:t> {  </a:t>
            </a:r>
          </a:p>
          <a:p>
            <a:pPr>
              <a:buNone/>
            </a:pPr>
            <a:r>
              <a:rPr lang="en-IN" dirty="0" smtClean="0"/>
              <a:t>    text-align: </a:t>
            </a:r>
            <a:r>
              <a:rPr lang="en-IN" dirty="0" err="1" smtClean="0"/>
              <a:t>center</a:t>
            </a:r>
            <a:r>
              <a:rPr lang="en-IN" dirty="0" smtClean="0"/>
              <a:t>;  </a:t>
            </a:r>
          </a:p>
          <a:p>
            <a:pPr>
              <a:buNone/>
            </a:pPr>
            <a:r>
              <a:rPr lang="en-IN" dirty="0" smtClean="0"/>
              <a:t>    </a:t>
            </a:r>
            <a:r>
              <a:rPr lang="en-IN" dirty="0" err="1" smtClean="0"/>
              <a:t>color</a:t>
            </a:r>
            <a:r>
              <a:rPr lang="en-IN" dirty="0" smtClean="0"/>
              <a:t>: blue;  </a:t>
            </a:r>
          </a:p>
          <a:p>
            <a:pPr>
              <a:buNone/>
            </a:pPr>
            <a:r>
              <a:rPr lang="en-IN" dirty="0" smtClean="0"/>
              <a:t>}  </a:t>
            </a:r>
          </a:p>
          <a:p>
            <a:endParaRPr lang="en-IN" dirty="0"/>
          </a:p>
        </p:txBody>
      </p:sp>
      <p:pic>
        <p:nvPicPr>
          <p:cNvPr id="4" name="Picture 3"/>
          <p:cNvPicPr>
            <a:picLocks noChangeAspect="1" noChangeArrowheads="1"/>
          </p:cNvPicPr>
          <p:nvPr/>
        </p:nvPicPr>
        <p:blipFill>
          <a:blip r:embed="rId2" cstate="print"/>
          <a:srcRect/>
          <a:stretch>
            <a:fillRect/>
          </a:stretch>
        </p:blipFill>
        <p:spPr bwMode="auto">
          <a:xfrm>
            <a:off x="8001001" y="0"/>
            <a:ext cx="1142999" cy="8229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WordArt 5"/>
          <p:cNvSpPr>
            <a:spLocks noChangeArrowheads="1" noChangeShapeType="1" noTextEdit="1"/>
          </p:cNvSpPr>
          <p:nvPr/>
        </p:nvSpPr>
        <p:spPr bwMode="auto">
          <a:xfrm>
            <a:off x="1295400" y="762000"/>
            <a:ext cx="2362200" cy="533400"/>
          </a:xfrm>
          <a:prstGeom prst="rect">
            <a:avLst/>
          </a:prstGeom>
        </p:spPr>
        <p:txBody>
          <a:bodyPr wrap="none" fromWordArt="1">
            <a:prstTxWarp prst="textDeflate">
              <a:avLst>
                <a:gd name="adj" fmla="val 11162"/>
              </a:avLst>
            </a:prstTxWarp>
          </a:bodyPr>
          <a:lstStyle/>
          <a:p>
            <a:pPr algn="ctr"/>
            <a:r>
              <a:rPr lang="en-US" sz="4000" b="1" kern="10" dirty="0">
                <a:ln w="9525">
                  <a:noFill/>
                  <a:round/>
                  <a:headEnd/>
                  <a:tailEnd/>
                </a:ln>
                <a:latin typeface="Verdana"/>
              </a:rPr>
              <a:t>WWW</a:t>
            </a:r>
          </a:p>
        </p:txBody>
      </p:sp>
      <p:sp>
        <p:nvSpPr>
          <p:cNvPr id="12291" name="Text Box 6"/>
          <p:cNvSpPr txBox="1">
            <a:spLocks noChangeArrowheads="1"/>
          </p:cNvSpPr>
          <p:nvPr/>
        </p:nvSpPr>
        <p:spPr bwMode="auto">
          <a:xfrm>
            <a:off x="1371600" y="1676400"/>
            <a:ext cx="7772400" cy="3939540"/>
          </a:xfrm>
          <a:prstGeom prst="rect">
            <a:avLst/>
          </a:prstGeom>
          <a:noFill/>
          <a:ln w="9525">
            <a:noFill/>
            <a:miter lim="800000"/>
            <a:headEnd/>
            <a:tailEnd/>
          </a:ln>
        </p:spPr>
        <p:txBody>
          <a:bodyPr wrap="square">
            <a:spAutoFit/>
          </a:bodyPr>
          <a:lstStyle/>
          <a:p>
            <a:pPr indent="339725">
              <a:lnSpc>
                <a:spcPct val="150000"/>
              </a:lnSpc>
              <a:spcBef>
                <a:spcPct val="50000"/>
              </a:spcBef>
              <a:buFont typeface="Courier New" pitchFamily="49" charset="0"/>
              <a:buChar char="o"/>
            </a:pPr>
            <a:r>
              <a:rPr lang="en-US" sz="2000" b="1" dirty="0">
                <a:latin typeface="Times New Roman" pitchFamily="18" charset="0"/>
              </a:rPr>
              <a:t>The </a:t>
            </a:r>
            <a:r>
              <a:rPr lang="en-US" sz="2000" b="1" dirty="0">
                <a:solidFill>
                  <a:srgbClr val="FF6600"/>
                </a:solidFill>
                <a:latin typeface="Times New Roman" pitchFamily="18" charset="0"/>
              </a:rPr>
              <a:t>W</a:t>
            </a:r>
            <a:r>
              <a:rPr lang="en-US" sz="2000" b="1" dirty="0">
                <a:latin typeface="Times New Roman" pitchFamily="18" charset="0"/>
              </a:rPr>
              <a:t>orld </a:t>
            </a:r>
            <a:r>
              <a:rPr lang="en-US" sz="2000" b="1" dirty="0">
                <a:solidFill>
                  <a:srgbClr val="FF6600"/>
                </a:solidFill>
                <a:latin typeface="Times New Roman" pitchFamily="18" charset="0"/>
              </a:rPr>
              <a:t>W</a:t>
            </a:r>
            <a:r>
              <a:rPr lang="en-US" sz="2000" b="1" dirty="0">
                <a:latin typeface="Times New Roman" pitchFamily="18" charset="0"/>
              </a:rPr>
              <a:t>ide </a:t>
            </a:r>
            <a:r>
              <a:rPr lang="en-US" sz="2000" b="1" dirty="0">
                <a:solidFill>
                  <a:srgbClr val="FF6600"/>
                </a:solidFill>
                <a:latin typeface="Times New Roman" pitchFamily="18" charset="0"/>
              </a:rPr>
              <a:t>W</a:t>
            </a:r>
            <a:r>
              <a:rPr lang="en-US" sz="2000" b="1" dirty="0">
                <a:latin typeface="Times New Roman" pitchFamily="18" charset="0"/>
              </a:rPr>
              <a:t>eb (WWW) is most often called the </a:t>
            </a:r>
            <a:r>
              <a:rPr lang="en-US" sz="2000" b="1" dirty="0" smtClean="0">
                <a:latin typeface="Times New Roman" pitchFamily="18" charset="0"/>
              </a:rPr>
              <a:t>Web</a:t>
            </a:r>
            <a:endParaRPr lang="en-US" sz="2000" b="1" dirty="0">
              <a:latin typeface="Times New Roman" pitchFamily="18" charset="0"/>
            </a:endParaRPr>
          </a:p>
          <a:p>
            <a:pPr>
              <a:lnSpc>
                <a:spcPct val="150000"/>
              </a:lnSpc>
              <a:buFont typeface="Courier New" pitchFamily="49" charset="0"/>
              <a:buChar char="o"/>
            </a:pPr>
            <a:r>
              <a:rPr lang="en-US" sz="2000" dirty="0" smtClean="0">
                <a:latin typeface="Times New Roman" pitchFamily="18" charset="0"/>
              </a:rPr>
              <a:t>    </a:t>
            </a:r>
            <a:r>
              <a:rPr lang="en-US" sz="2000" b="1" dirty="0" smtClean="0">
                <a:latin typeface="Times New Roman" pitchFamily="18" charset="0"/>
              </a:rPr>
              <a:t>A distributed document delivery system</a:t>
            </a:r>
          </a:p>
          <a:p>
            <a:pPr>
              <a:lnSpc>
                <a:spcPct val="150000"/>
              </a:lnSpc>
              <a:buFont typeface="Courier New" pitchFamily="49" charset="0"/>
              <a:buChar char="o"/>
            </a:pPr>
            <a:r>
              <a:rPr lang="en-US" sz="2000" b="1" dirty="0" smtClean="0">
                <a:latin typeface="Times New Roman" pitchFamily="18" charset="0"/>
              </a:rPr>
              <a:t>    Uses a client-server model</a:t>
            </a:r>
          </a:p>
          <a:p>
            <a:pPr indent="339725">
              <a:lnSpc>
                <a:spcPct val="150000"/>
              </a:lnSpc>
              <a:spcBef>
                <a:spcPct val="50000"/>
              </a:spcBef>
              <a:buFont typeface="Courier New" pitchFamily="49" charset="0"/>
              <a:buChar char="o"/>
            </a:pPr>
            <a:r>
              <a:rPr lang="en-US" sz="2000" b="1" dirty="0" smtClean="0">
                <a:latin typeface="Times New Roman" pitchFamily="18" charset="0"/>
              </a:rPr>
              <a:t>The </a:t>
            </a:r>
            <a:r>
              <a:rPr lang="en-US" sz="2000" b="1" dirty="0">
                <a:latin typeface="Times New Roman" pitchFamily="18" charset="0"/>
              </a:rPr>
              <a:t>Web is a network of computers all over the World</a:t>
            </a:r>
          </a:p>
          <a:p>
            <a:pPr indent="339725">
              <a:lnSpc>
                <a:spcPct val="150000"/>
              </a:lnSpc>
              <a:spcBef>
                <a:spcPct val="50000"/>
              </a:spcBef>
              <a:buFont typeface="Courier New" pitchFamily="49" charset="0"/>
              <a:buChar char="o"/>
            </a:pPr>
            <a:r>
              <a:rPr lang="en-US" sz="2000" b="1" dirty="0" smtClean="0">
                <a:latin typeface="Times New Roman" pitchFamily="18" charset="0"/>
              </a:rPr>
              <a:t>All </a:t>
            </a:r>
            <a:r>
              <a:rPr lang="en-US" sz="2000" b="1" dirty="0">
                <a:latin typeface="Times New Roman" pitchFamily="18" charset="0"/>
              </a:rPr>
              <a:t>the computers in the web can communicate with each other</a:t>
            </a:r>
          </a:p>
          <a:p>
            <a:pPr indent="339725">
              <a:lnSpc>
                <a:spcPct val="150000"/>
              </a:lnSpc>
              <a:spcBef>
                <a:spcPct val="50000"/>
              </a:spcBef>
              <a:buFont typeface="Courier New" pitchFamily="49" charset="0"/>
              <a:buChar char="o"/>
            </a:pPr>
            <a:r>
              <a:rPr lang="en-US" sz="2000" b="1" dirty="0" smtClean="0">
                <a:latin typeface="Times New Roman" pitchFamily="18" charset="0"/>
              </a:rPr>
              <a:t>All </a:t>
            </a:r>
            <a:r>
              <a:rPr lang="en-US" sz="2000" b="1" dirty="0">
                <a:latin typeface="Times New Roman" pitchFamily="18" charset="0"/>
              </a:rPr>
              <a:t>the computers use a Communication standard called </a:t>
            </a:r>
            <a:r>
              <a:rPr lang="en-US" sz="2000" b="1" dirty="0" smtClean="0">
                <a:solidFill>
                  <a:srgbClr val="FF6600"/>
                </a:solidFill>
                <a:latin typeface="Times New Roman" pitchFamily="18" charset="0"/>
              </a:rPr>
              <a:t>HTTP</a:t>
            </a:r>
          </a:p>
          <a:p>
            <a:pPr indent="339725">
              <a:lnSpc>
                <a:spcPct val="150000"/>
              </a:lnSpc>
              <a:spcBef>
                <a:spcPct val="50000"/>
              </a:spcBef>
              <a:buFont typeface="Courier New" pitchFamily="49" charset="0"/>
              <a:buChar char="o"/>
            </a:pPr>
            <a:r>
              <a:rPr lang="en-US" sz="2000" b="1" dirty="0" smtClean="0">
                <a:latin typeface="Times New Roman" pitchFamily="18" charset="0"/>
              </a:rPr>
              <a:t>Main presentation language is HTML</a:t>
            </a:r>
            <a:endParaRPr lang="en-US" sz="2000" b="1" dirty="0">
              <a:solidFill>
                <a:srgbClr val="FF6600"/>
              </a:solidFill>
              <a:latin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7239000" y="15240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solidFill>
                  <a:srgbClr val="FF0000"/>
                </a:solidFill>
              </a:rPr>
              <a:t>CSS Universal Selector</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The universal selector is used as a wildcard character. It selects all the elements on the pages.</a:t>
            </a:r>
          </a:p>
          <a:p>
            <a:pPr>
              <a:buNone/>
            </a:pPr>
            <a:r>
              <a:rPr lang="en-IN" dirty="0" smtClean="0"/>
              <a:t>* {  </a:t>
            </a:r>
          </a:p>
          <a:p>
            <a:pPr>
              <a:buNone/>
            </a:pPr>
            <a:r>
              <a:rPr lang="en-IN" dirty="0" smtClean="0"/>
              <a:t>   </a:t>
            </a:r>
            <a:r>
              <a:rPr lang="en-IN" dirty="0" err="1" smtClean="0"/>
              <a:t>color</a:t>
            </a:r>
            <a:r>
              <a:rPr lang="en-IN" dirty="0" smtClean="0"/>
              <a:t>: green;  </a:t>
            </a:r>
          </a:p>
          <a:p>
            <a:pPr>
              <a:buNone/>
            </a:pPr>
            <a:r>
              <a:rPr lang="en-IN" dirty="0" smtClean="0"/>
              <a:t>   font-size: 20px;  </a:t>
            </a:r>
          </a:p>
          <a:p>
            <a:pPr>
              <a:buNone/>
            </a:pPr>
            <a:r>
              <a:rPr lang="en-IN" dirty="0" smtClean="0"/>
              <a:t>}   </a:t>
            </a:r>
          </a:p>
          <a:p>
            <a:endParaRPr lang="en-IN" dirty="0"/>
          </a:p>
        </p:txBody>
      </p:sp>
      <p:pic>
        <p:nvPicPr>
          <p:cNvPr id="4" name="Picture 3"/>
          <p:cNvPicPr>
            <a:picLocks noChangeAspect="1" noChangeArrowheads="1"/>
          </p:cNvPicPr>
          <p:nvPr/>
        </p:nvPicPr>
        <p:blipFill>
          <a:blip r:embed="rId2" cstate="print"/>
          <a:srcRect/>
          <a:stretch>
            <a:fillRect/>
          </a:stretch>
        </p:blipFill>
        <p:spPr bwMode="auto">
          <a:xfrm>
            <a:off x="7662333" y="0"/>
            <a:ext cx="1481667"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r>
              <a:rPr lang="en-US"/>
              <a:t>CS 22: Enhanced Web Site Design - Cascading Style Sheets</a:t>
            </a:r>
          </a:p>
        </p:txBody>
      </p:sp>
      <p:sp>
        <p:nvSpPr>
          <p:cNvPr id="15363" name="Footer Placeholder 4"/>
          <p:cNvSpPr>
            <a:spLocks noGrp="1"/>
          </p:cNvSpPr>
          <p:nvPr>
            <p:ph type="ftr" sz="quarter" idx="11"/>
          </p:nvPr>
        </p:nvSpPr>
        <p:spPr>
          <a:noFill/>
        </p:spPr>
        <p:txBody>
          <a:bodyPr/>
          <a:lstStyle/>
          <a:p>
            <a:r>
              <a:rPr lang="en-US"/>
              <a:t>Slide  13 (of  54)</a:t>
            </a:r>
          </a:p>
        </p:txBody>
      </p:sp>
      <p:sp>
        <p:nvSpPr>
          <p:cNvPr id="15364" name="Rectangle 2"/>
          <p:cNvSpPr>
            <a:spLocks noGrp="1" noChangeArrowheads="1"/>
          </p:cNvSpPr>
          <p:nvPr>
            <p:ph type="title"/>
          </p:nvPr>
        </p:nvSpPr>
        <p:spPr>
          <a:xfrm>
            <a:off x="1435608" y="274638"/>
            <a:ext cx="6717792" cy="1143000"/>
          </a:xfrm>
        </p:spPr>
        <p:txBody>
          <a:bodyPr>
            <a:normAutofit fontScale="90000"/>
          </a:bodyPr>
          <a:lstStyle/>
          <a:p>
            <a:r>
              <a:rPr lang="en-US" dirty="0" smtClean="0"/>
              <a:t>Grouping Styles and Selectors</a:t>
            </a:r>
          </a:p>
        </p:txBody>
      </p:sp>
      <p:sp>
        <p:nvSpPr>
          <p:cNvPr id="65539" name="Rectangle 3"/>
          <p:cNvSpPr>
            <a:spLocks noGrp="1" noChangeArrowheads="1"/>
          </p:cNvSpPr>
          <p:nvPr>
            <p:ph type="body" idx="1"/>
          </p:nvPr>
        </p:nvSpPr>
        <p:spPr/>
        <p:txBody>
          <a:bodyPr/>
          <a:lstStyle/>
          <a:p>
            <a:pPr>
              <a:lnSpc>
                <a:spcPct val="80000"/>
              </a:lnSpc>
              <a:spcAft>
                <a:spcPct val="10000"/>
              </a:spcAft>
            </a:pPr>
            <a:r>
              <a:rPr lang="en-US" sz="3600" dirty="0" smtClean="0"/>
              <a:t>Styles can be grouped:</a:t>
            </a:r>
          </a:p>
          <a:p>
            <a:pPr lvl="1">
              <a:lnSpc>
                <a:spcPct val="150000"/>
              </a:lnSpc>
              <a:spcAft>
                <a:spcPct val="10000"/>
              </a:spcAft>
              <a:buFont typeface="Wingdings" pitchFamily="2" charset="2"/>
              <a:buChar char="q"/>
            </a:pPr>
            <a:r>
              <a:rPr lang="en-US" sz="2400" dirty="0" smtClean="0"/>
              <a:t>Using multiple styles</a:t>
            </a:r>
          </a:p>
          <a:p>
            <a:pPr lvl="1">
              <a:lnSpc>
                <a:spcPct val="150000"/>
              </a:lnSpc>
              <a:spcAft>
                <a:spcPct val="10000"/>
              </a:spcAft>
              <a:buFont typeface="Wingdings" pitchFamily="2" charset="2"/>
              <a:buChar char="q"/>
            </a:pPr>
            <a:r>
              <a:rPr lang="en-US" sz="2400" dirty="0" smtClean="0"/>
              <a:t>Using multiple selectors</a:t>
            </a:r>
          </a:p>
          <a:p>
            <a:pPr lvl="1">
              <a:lnSpc>
                <a:spcPct val="150000"/>
              </a:lnSpc>
              <a:spcAft>
                <a:spcPct val="10000"/>
              </a:spcAft>
              <a:buFont typeface="Wingdings" pitchFamily="2" charset="2"/>
              <a:buChar char="q"/>
            </a:pPr>
            <a:r>
              <a:rPr lang="en-US" sz="2400" dirty="0" smtClean="0"/>
              <a:t>Using contextual selectors</a:t>
            </a:r>
          </a:p>
          <a:p>
            <a:pPr lvl="1">
              <a:lnSpc>
                <a:spcPct val="150000"/>
              </a:lnSpc>
              <a:spcAft>
                <a:spcPct val="10000"/>
              </a:spcAft>
              <a:buFont typeface="Wingdings" pitchFamily="2" charset="2"/>
              <a:buChar char="q"/>
            </a:pPr>
            <a:r>
              <a:rPr lang="en-US" sz="2400" dirty="0" smtClean="0"/>
              <a:t>Using direct child selectors</a:t>
            </a:r>
          </a:p>
          <a:p>
            <a:pPr lvl="1">
              <a:lnSpc>
                <a:spcPct val="150000"/>
              </a:lnSpc>
              <a:spcAft>
                <a:spcPct val="10000"/>
              </a:spcAft>
              <a:buFont typeface="Wingdings" pitchFamily="2" charset="2"/>
              <a:buChar char="q"/>
            </a:pPr>
            <a:r>
              <a:rPr lang="en-US" sz="2400" dirty="0" smtClean="0"/>
              <a:t>Using adjacent selectors</a:t>
            </a:r>
          </a:p>
          <a:p>
            <a:pPr lvl="1">
              <a:lnSpc>
                <a:spcPct val="150000"/>
              </a:lnSpc>
              <a:spcAft>
                <a:spcPct val="10000"/>
              </a:spcAft>
              <a:buFont typeface="Wingdings" pitchFamily="2" charset="2"/>
              <a:buChar char="q"/>
            </a:pPr>
            <a:r>
              <a:rPr lang="en-US" sz="2400" dirty="0" smtClean="0"/>
              <a:t>By attribute</a:t>
            </a:r>
          </a:p>
        </p:txBody>
      </p:sp>
      <p:pic>
        <p:nvPicPr>
          <p:cNvPr id="6" name="Picture 5"/>
          <p:cNvPicPr>
            <a:picLocks noChangeAspect="1" noChangeArrowheads="1"/>
          </p:cNvPicPr>
          <p:nvPr/>
        </p:nvPicPr>
        <p:blipFill>
          <a:blip r:embed="rId2" cstate="print"/>
          <a:srcRect/>
          <a:stretch>
            <a:fillRect/>
          </a:stretch>
        </p:blipFill>
        <p:spPr bwMode="auto">
          <a:xfrm>
            <a:off x="7662333" y="0"/>
            <a:ext cx="1481667"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53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nimBg="1"/>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a:t>CS 22: Enhanced Web Site Design - Cascading Style Sheets</a:t>
            </a:r>
          </a:p>
        </p:txBody>
      </p:sp>
      <p:sp>
        <p:nvSpPr>
          <p:cNvPr id="16387" name="Footer Placeholder 4"/>
          <p:cNvSpPr>
            <a:spLocks noGrp="1"/>
          </p:cNvSpPr>
          <p:nvPr>
            <p:ph type="ftr" sz="quarter" idx="11"/>
          </p:nvPr>
        </p:nvSpPr>
        <p:spPr>
          <a:noFill/>
        </p:spPr>
        <p:txBody>
          <a:bodyPr/>
          <a:lstStyle/>
          <a:p>
            <a:r>
              <a:rPr lang="en-US"/>
              <a:t>Slide  14 (of  54)</a:t>
            </a:r>
          </a:p>
        </p:txBody>
      </p:sp>
      <p:sp>
        <p:nvSpPr>
          <p:cNvPr id="16388" name="Rectangle 2"/>
          <p:cNvSpPr>
            <a:spLocks noGrp="1" noChangeArrowheads="1"/>
          </p:cNvSpPr>
          <p:nvPr>
            <p:ph type="title"/>
          </p:nvPr>
        </p:nvSpPr>
        <p:spPr>
          <a:xfrm>
            <a:off x="990600" y="274638"/>
            <a:ext cx="6705600" cy="1143000"/>
          </a:xfrm>
        </p:spPr>
        <p:txBody>
          <a:bodyPr>
            <a:normAutofit fontScale="90000"/>
          </a:bodyPr>
          <a:lstStyle/>
          <a:p>
            <a:r>
              <a:rPr lang="en-US" dirty="0" smtClean="0"/>
              <a:t>Grouping Styles and Selectors</a:t>
            </a:r>
          </a:p>
        </p:txBody>
      </p:sp>
      <p:sp>
        <p:nvSpPr>
          <p:cNvPr id="131075" name="Rectangle 3"/>
          <p:cNvSpPr>
            <a:spLocks noGrp="1" noChangeArrowheads="1"/>
          </p:cNvSpPr>
          <p:nvPr>
            <p:ph type="body" idx="1"/>
          </p:nvPr>
        </p:nvSpPr>
        <p:spPr/>
        <p:txBody>
          <a:bodyPr/>
          <a:lstStyle/>
          <a:p>
            <a:pPr>
              <a:lnSpc>
                <a:spcPct val="80000"/>
              </a:lnSpc>
              <a:spcAft>
                <a:spcPct val="10000"/>
              </a:spcAft>
            </a:pPr>
            <a:r>
              <a:rPr lang="en-US" sz="3200" smtClean="0"/>
              <a:t>Each rule can include </a:t>
            </a:r>
            <a:r>
              <a:rPr lang="en-US" sz="3200" i="1" smtClean="0"/>
              <a:t>multiple styles</a:t>
            </a:r>
            <a:r>
              <a:rPr lang="en-US" sz="3200" smtClean="0"/>
              <a:t> using semicolons to separate them:</a:t>
            </a:r>
          </a:p>
          <a:p>
            <a:pPr lvl="1">
              <a:lnSpc>
                <a:spcPct val="80000"/>
              </a:lnSpc>
              <a:spcAft>
                <a:spcPct val="10000"/>
              </a:spcAft>
              <a:buFontTx/>
              <a:buNone/>
            </a:pPr>
            <a:r>
              <a:rPr lang="en-US" smtClean="0">
                <a:latin typeface="Courier New" pitchFamily="-97" charset="0"/>
              </a:rPr>
              <a:t>h2 { color: darkblue; </a:t>
            </a:r>
            <a:br>
              <a:rPr lang="en-US" smtClean="0">
                <a:latin typeface="Courier New" pitchFamily="-97" charset="0"/>
              </a:rPr>
            </a:br>
            <a:r>
              <a:rPr lang="en-US" smtClean="0">
                <a:latin typeface="Courier New" pitchFamily="-97" charset="0"/>
              </a:rPr>
              <a:t>   font-style: italic;}</a:t>
            </a:r>
          </a:p>
          <a:p>
            <a:pPr lvl="1">
              <a:lnSpc>
                <a:spcPct val="80000"/>
              </a:lnSpc>
              <a:spcAft>
                <a:spcPct val="10000"/>
              </a:spcAft>
              <a:buFontTx/>
              <a:buNone/>
            </a:pPr>
            <a:endParaRPr lang="en-US" smtClean="0">
              <a:latin typeface="Courier New" pitchFamily="-97" charset="0"/>
            </a:endParaRPr>
          </a:p>
          <a:p>
            <a:pPr>
              <a:lnSpc>
                <a:spcPct val="80000"/>
              </a:lnSpc>
              <a:spcAft>
                <a:spcPct val="10000"/>
              </a:spcAft>
            </a:pPr>
            <a:r>
              <a:rPr lang="en-US" sz="3200" smtClean="0"/>
              <a:t>Additionally, </a:t>
            </a:r>
            <a:r>
              <a:rPr lang="en-US" sz="3200" i="1" smtClean="0"/>
              <a:t>multiple selectors</a:t>
            </a:r>
            <a:r>
              <a:rPr lang="en-US" sz="3200" smtClean="0"/>
              <a:t> that have the same styles can be grouped using commas to separate them:</a:t>
            </a:r>
          </a:p>
          <a:p>
            <a:pPr lvl="1">
              <a:lnSpc>
                <a:spcPct val="80000"/>
              </a:lnSpc>
              <a:spcAft>
                <a:spcPct val="10000"/>
              </a:spcAft>
              <a:buFontTx/>
              <a:buNone/>
            </a:pPr>
            <a:r>
              <a:rPr lang="en-US" smtClean="0">
                <a:latin typeface="Courier New" pitchFamily="-97" charset="0"/>
              </a:rPr>
              <a:t>h1, h2, h3 { color: yellow; }</a:t>
            </a:r>
          </a:p>
        </p:txBody>
      </p:sp>
      <p:pic>
        <p:nvPicPr>
          <p:cNvPr id="6" name="Picture 5"/>
          <p:cNvPicPr>
            <a:picLocks noChangeAspect="1" noChangeArrowheads="1"/>
          </p:cNvPicPr>
          <p:nvPr/>
        </p:nvPicPr>
        <p:blipFill>
          <a:blip r:embed="rId2" cstate="print"/>
          <a:srcRect/>
          <a:stretch>
            <a:fillRect/>
          </a:stretch>
        </p:blipFill>
        <p:spPr bwMode="auto">
          <a:xfrm>
            <a:off x="7662333" y="0"/>
            <a:ext cx="1481667"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07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7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10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nimBg="1"/>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143000" y="274638"/>
            <a:ext cx="6400800" cy="1143000"/>
          </a:xfrm>
        </p:spPr>
        <p:txBody>
          <a:bodyPr>
            <a:normAutofit fontScale="90000"/>
          </a:bodyPr>
          <a:lstStyle/>
          <a:p>
            <a:r>
              <a:rPr lang="en-US" dirty="0" smtClean="0"/>
              <a:t>Grouping Styles and Selectors</a:t>
            </a:r>
          </a:p>
        </p:txBody>
      </p:sp>
      <p:sp>
        <p:nvSpPr>
          <p:cNvPr id="132099" name="Rectangle 3"/>
          <p:cNvSpPr>
            <a:spLocks noGrp="1" noChangeArrowheads="1"/>
          </p:cNvSpPr>
          <p:nvPr>
            <p:ph type="body" idx="1"/>
          </p:nvPr>
        </p:nvSpPr>
        <p:spPr/>
        <p:txBody>
          <a:bodyPr/>
          <a:lstStyle/>
          <a:p>
            <a:pPr lvl="1">
              <a:lnSpc>
                <a:spcPct val="80000"/>
              </a:lnSpc>
              <a:spcAft>
                <a:spcPct val="10000"/>
              </a:spcAft>
              <a:buFontTx/>
              <a:buNone/>
            </a:pPr>
            <a:endParaRPr lang="en-US" sz="1800" dirty="0" smtClean="0">
              <a:latin typeface="Courier New" pitchFamily="-97" charset="0"/>
            </a:endParaRPr>
          </a:p>
          <a:p>
            <a:pPr>
              <a:lnSpc>
                <a:spcPct val="80000"/>
              </a:lnSpc>
              <a:spcAft>
                <a:spcPct val="10000"/>
              </a:spcAft>
            </a:pPr>
            <a:r>
              <a:rPr lang="en-US" sz="2800" i="1" dirty="0" smtClean="0"/>
              <a:t>Contextual selectors</a:t>
            </a:r>
            <a:r>
              <a:rPr lang="en-US" sz="2800" dirty="0" smtClean="0"/>
              <a:t> allow you to specify that something will occur when it is used in conjunction with something else.  In the style below, </a:t>
            </a:r>
            <a:r>
              <a:rPr lang="en-US" sz="2800" dirty="0" smtClean="0">
                <a:latin typeface="Courier New" pitchFamily="-97" charset="0"/>
              </a:rPr>
              <a:t>strong</a:t>
            </a:r>
            <a:r>
              <a:rPr lang="en-US" sz="2800" dirty="0" smtClean="0"/>
              <a:t> will be displayed in red, but only when it occurs within </a:t>
            </a:r>
            <a:r>
              <a:rPr lang="en-US" sz="2800" dirty="0" err="1" smtClean="0">
                <a:latin typeface="Courier New" pitchFamily="-97" charset="0"/>
              </a:rPr>
              <a:t>li</a:t>
            </a:r>
            <a:r>
              <a:rPr lang="en-US" sz="2800" dirty="0" smtClean="0"/>
              <a:t> within </a:t>
            </a:r>
            <a:r>
              <a:rPr lang="en-US" sz="2800" dirty="0" err="1" smtClean="0">
                <a:latin typeface="Courier New" pitchFamily="-97" charset="0"/>
              </a:rPr>
              <a:t>ul</a:t>
            </a:r>
            <a:r>
              <a:rPr lang="en-US" sz="2800" dirty="0" smtClean="0"/>
              <a:t>.</a:t>
            </a:r>
          </a:p>
          <a:p>
            <a:pPr lvl="1">
              <a:lnSpc>
                <a:spcPct val="80000"/>
              </a:lnSpc>
              <a:spcAft>
                <a:spcPct val="10000"/>
              </a:spcAft>
              <a:buFontTx/>
              <a:buNone/>
            </a:pPr>
            <a:r>
              <a:rPr lang="en-US" sz="1800" dirty="0" err="1" smtClean="0">
                <a:latin typeface="Courier New" pitchFamily="-97" charset="0"/>
              </a:rPr>
              <a:t>ul</a:t>
            </a:r>
            <a:r>
              <a:rPr lang="en-US" sz="1800" dirty="0" smtClean="0">
                <a:latin typeface="Courier New" pitchFamily="-97" charset="0"/>
              </a:rPr>
              <a:t> </a:t>
            </a:r>
            <a:r>
              <a:rPr lang="en-US" sz="1800" dirty="0" err="1" smtClean="0">
                <a:latin typeface="Courier New" pitchFamily="-97" charset="0"/>
              </a:rPr>
              <a:t>li</a:t>
            </a:r>
            <a:r>
              <a:rPr lang="en-US" sz="1800" dirty="0" smtClean="0">
                <a:latin typeface="Courier New" pitchFamily="-97" charset="0"/>
              </a:rPr>
              <a:t> strong { color: red;}</a:t>
            </a:r>
          </a:p>
          <a:p>
            <a:pPr>
              <a:lnSpc>
                <a:spcPct val="80000"/>
              </a:lnSpc>
              <a:spcAft>
                <a:spcPct val="10000"/>
              </a:spcAft>
              <a:buFontTx/>
              <a:buNone/>
            </a:pPr>
            <a:r>
              <a:rPr lang="en-US" sz="2800" dirty="0" smtClean="0"/>
              <a:t>	</a:t>
            </a:r>
            <a:br>
              <a:rPr lang="en-US" sz="2800" dirty="0" smtClean="0"/>
            </a:br>
            <a:r>
              <a:rPr lang="en-US" sz="2800" dirty="0" smtClean="0"/>
              <a:t>Elements being modified by contextual selectors need not appear immediately inside one another. For example, using this style, </a:t>
            </a:r>
            <a:r>
              <a:rPr lang="en-US" sz="2800" b="1" dirty="0" smtClean="0"/>
              <a:t>blah</a:t>
            </a:r>
            <a:r>
              <a:rPr lang="en-US" sz="2800" dirty="0" smtClean="0"/>
              <a:t> would still be red text: </a:t>
            </a:r>
            <a:r>
              <a:rPr lang="en-US" sz="1800" dirty="0" smtClean="0">
                <a:latin typeface="Courier New" pitchFamily="-97" charset="0"/>
              </a:rPr>
              <a:t>&lt;</a:t>
            </a:r>
            <a:r>
              <a:rPr lang="en-US" sz="1800" dirty="0" err="1" smtClean="0">
                <a:latin typeface="Courier New" pitchFamily="-97" charset="0"/>
              </a:rPr>
              <a:t>ul</a:t>
            </a:r>
            <a:r>
              <a:rPr lang="en-US" sz="1800" dirty="0" smtClean="0">
                <a:latin typeface="Courier New" pitchFamily="-97" charset="0"/>
              </a:rPr>
              <a:t>&gt;&lt;</a:t>
            </a:r>
            <a:r>
              <a:rPr lang="en-US" sz="1800" dirty="0" err="1" smtClean="0">
                <a:latin typeface="Courier New" pitchFamily="-97" charset="0"/>
              </a:rPr>
              <a:t>ol</a:t>
            </a:r>
            <a:r>
              <a:rPr lang="en-US" sz="1800" dirty="0" smtClean="0">
                <a:latin typeface="Courier New" pitchFamily="-97" charset="0"/>
              </a:rPr>
              <a:t>&gt;&lt;</a:t>
            </a:r>
            <a:r>
              <a:rPr lang="en-US" sz="1800" dirty="0" err="1" smtClean="0">
                <a:latin typeface="Courier New" pitchFamily="-97" charset="0"/>
              </a:rPr>
              <a:t>li</a:t>
            </a:r>
            <a:r>
              <a:rPr lang="en-US" sz="1800" dirty="0" smtClean="0">
                <a:latin typeface="Courier New" pitchFamily="-97" charset="0"/>
              </a:rPr>
              <a:t>&gt;&lt;strong&gt; blah &lt;/strong&gt;&lt;/</a:t>
            </a:r>
            <a:r>
              <a:rPr lang="en-US" sz="1800" dirty="0" err="1" smtClean="0">
                <a:latin typeface="Courier New" pitchFamily="-97" charset="0"/>
              </a:rPr>
              <a:t>li</a:t>
            </a:r>
            <a:r>
              <a:rPr lang="en-US" sz="1800" dirty="0" smtClean="0">
                <a:latin typeface="Courier New" pitchFamily="-97" charset="0"/>
              </a:rPr>
              <a:t>&gt;&lt;/</a:t>
            </a:r>
            <a:r>
              <a:rPr lang="en-US" sz="1800" dirty="0" err="1" smtClean="0">
                <a:latin typeface="Courier New" pitchFamily="-97" charset="0"/>
              </a:rPr>
              <a:t>ol</a:t>
            </a:r>
            <a:r>
              <a:rPr lang="en-US" sz="1800" dirty="0" smtClean="0">
                <a:latin typeface="Courier New" pitchFamily="-97" charset="0"/>
              </a:rPr>
              <a:t>&gt;&lt;/</a:t>
            </a:r>
            <a:r>
              <a:rPr lang="en-US" sz="1800" dirty="0" err="1" smtClean="0">
                <a:latin typeface="Courier New" pitchFamily="-97" charset="0"/>
              </a:rPr>
              <a:t>ul</a:t>
            </a:r>
            <a:r>
              <a:rPr lang="en-US" sz="1800" dirty="0" smtClean="0">
                <a:latin typeface="Courier New" pitchFamily="-97" charset="0"/>
              </a:rPr>
              <a:t>&gt;</a:t>
            </a:r>
            <a:endParaRPr lang="en-US" sz="1600" dirty="0" smtClean="0">
              <a:solidFill>
                <a:srgbClr val="9A0B09"/>
              </a:solidFill>
              <a:latin typeface="Courier New" pitchFamily="-97" charset="0"/>
            </a:endParaRPr>
          </a:p>
        </p:txBody>
      </p:sp>
      <p:pic>
        <p:nvPicPr>
          <p:cNvPr id="6" name="Picture 5"/>
          <p:cNvPicPr>
            <a:picLocks noChangeAspect="1" noChangeArrowheads="1"/>
          </p:cNvPicPr>
          <p:nvPr/>
        </p:nvPicPr>
        <p:blipFill>
          <a:blip r:embed="rId2" cstate="print"/>
          <a:srcRect/>
          <a:stretch>
            <a:fillRect/>
          </a:stretch>
        </p:blipFill>
        <p:spPr bwMode="auto">
          <a:xfrm>
            <a:off x="7662333" y="0"/>
            <a:ext cx="1481667"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209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0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nimBg="1"/>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990600" y="274638"/>
            <a:ext cx="6477000" cy="1143000"/>
          </a:xfrm>
        </p:spPr>
        <p:txBody>
          <a:bodyPr>
            <a:normAutofit fontScale="90000"/>
          </a:bodyPr>
          <a:lstStyle/>
          <a:p>
            <a:r>
              <a:rPr lang="en-US" dirty="0" smtClean="0"/>
              <a:t>Grouping Styles and Selectors</a:t>
            </a:r>
          </a:p>
        </p:txBody>
      </p:sp>
      <p:sp>
        <p:nvSpPr>
          <p:cNvPr id="133123" name="Rectangle 3"/>
          <p:cNvSpPr>
            <a:spLocks noGrp="1" noChangeArrowheads="1"/>
          </p:cNvSpPr>
          <p:nvPr>
            <p:ph type="body" idx="1"/>
          </p:nvPr>
        </p:nvSpPr>
        <p:spPr>
          <a:xfrm>
            <a:off x="1143000" y="1447800"/>
            <a:ext cx="7790688" cy="4800600"/>
          </a:xfrm>
        </p:spPr>
        <p:txBody>
          <a:bodyPr/>
          <a:lstStyle/>
          <a:p>
            <a:pPr>
              <a:lnSpc>
                <a:spcPct val="80000"/>
              </a:lnSpc>
              <a:spcAft>
                <a:spcPct val="10000"/>
              </a:spcAft>
            </a:pPr>
            <a:r>
              <a:rPr lang="en-US" sz="3200" i="1" dirty="0" smtClean="0"/>
              <a:t>Direct child selectors</a:t>
            </a:r>
            <a:r>
              <a:rPr lang="en-US" sz="3200" dirty="0" smtClean="0"/>
              <a:t> allow you to specify that something will change, but only when immediately inside of another element.  With the following style, only those </a:t>
            </a:r>
            <a:r>
              <a:rPr lang="en-US" sz="3200" dirty="0" smtClean="0">
                <a:latin typeface="Courier New" pitchFamily="-97" charset="0"/>
              </a:rPr>
              <a:t>strong</a:t>
            </a:r>
            <a:r>
              <a:rPr lang="en-US" sz="3200" dirty="0" smtClean="0"/>
              <a:t> elements that are directly inside of an </a:t>
            </a:r>
            <a:r>
              <a:rPr lang="en-US" sz="3200" dirty="0" smtClean="0">
                <a:latin typeface="Courier New" pitchFamily="-97" charset="0"/>
              </a:rPr>
              <a:t>h1</a:t>
            </a:r>
            <a:r>
              <a:rPr lang="en-US" sz="3200" dirty="0" smtClean="0"/>
              <a:t> will be purple.  No </a:t>
            </a:r>
            <a:r>
              <a:rPr lang="en-US" sz="3200" dirty="0" smtClean="0">
                <a:latin typeface="Courier New" pitchFamily="-97" charset="0"/>
              </a:rPr>
              <a:t>strong</a:t>
            </a:r>
            <a:r>
              <a:rPr lang="en-US" sz="3200" dirty="0" smtClean="0"/>
              <a:t> tags deeper within the sheet will be purple. </a:t>
            </a:r>
          </a:p>
          <a:p>
            <a:pPr lvl="1">
              <a:lnSpc>
                <a:spcPct val="80000"/>
              </a:lnSpc>
              <a:spcAft>
                <a:spcPct val="10000"/>
              </a:spcAft>
              <a:buFontTx/>
              <a:buNone/>
            </a:pPr>
            <a:r>
              <a:rPr lang="en-US" dirty="0" smtClean="0">
                <a:latin typeface="Courier New" pitchFamily="-97" charset="0"/>
              </a:rPr>
              <a:t>h1 &gt; strong { color: purple;}</a:t>
            </a:r>
            <a:endParaRPr lang="en-US" i="1" dirty="0" smtClean="0"/>
          </a:p>
        </p:txBody>
      </p:sp>
      <p:pic>
        <p:nvPicPr>
          <p:cNvPr id="6" name="Picture 5"/>
          <p:cNvPicPr>
            <a:picLocks noChangeAspect="1" noChangeArrowheads="1"/>
          </p:cNvPicPr>
          <p:nvPr/>
        </p:nvPicPr>
        <p:blipFill>
          <a:blip r:embed="rId2" cstate="print"/>
          <a:srcRect/>
          <a:stretch>
            <a:fillRect/>
          </a:stretch>
        </p:blipFill>
        <p:spPr bwMode="auto">
          <a:xfrm>
            <a:off x="7662333" y="0"/>
            <a:ext cx="1481667"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12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2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nimBg="1"/>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435608" y="274638"/>
            <a:ext cx="6641592" cy="1143000"/>
          </a:xfrm>
        </p:spPr>
        <p:txBody>
          <a:bodyPr>
            <a:normAutofit fontScale="90000"/>
          </a:bodyPr>
          <a:lstStyle/>
          <a:p>
            <a:r>
              <a:rPr lang="en-US" dirty="0" smtClean="0"/>
              <a:t>Grouping Styles and Selectors</a:t>
            </a:r>
          </a:p>
        </p:txBody>
      </p:sp>
      <p:sp>
        <p:nvSpPr>
          <p:cNvPr id="134147" name="Rectangle 3"/>
          <p:cNvSpPr>
            <a:spLocks noGrp="1" noChangeArrowheads="1"/>
          </p:cNvSpPr>
          <p:nvPr>
            <p:ph type="body" idx="1"/>
          </p:nvPr>
        </p:nvSpPr>
        <p:spPr>
          <a:xfrm>
            <a:off x="1143000" y="1295400"/>
            <a:ext cx="8001000" cy="5562600"/>
          </a:xfrm>
        </p:spPr>
        <p:txBody>
          <a:bodyPr>
            <a:normAutofit/>
          </a:bodyPr>
          <a:lstStyle/>
          <a:p>
            <a:pPr>
              <a:lnSpc>
                <a:spcPct val="80000"/>
              </a:lnSpc>
              <a:spcAft>
                <a:spcPct val="10000"/>
              </a:spcAft>
            </a:pPr>
            <a:r>
              <a:rPr lang="en-US" sz="2800" i="1" dirty="0" smtClean="0"/>
              <a:t>Adjacent selectors</a:t>
            </a:r>
            <a:r>
              <a:rPr lang="en-US" sz="2800" dirty="0" smtClean="0"/>
              <a:t> allow you to specify that something will change only when preceded by something else.  In the style below, only those links (</a:t>
            </a:r>
            <a:r>
              <a:rPr lang="en-US" sz="2800" dirty="0" smtClean="0">
                <a:latin typeface="Courier New" pitchFamily="-97" charset="0"/>
              </a:rPr>
              <a:t>a</a:t>
            </a:r>
            <a:r>
              <a:rPr lang="en-US" sz="2800" dirty="0" smtClean="0"/>
              <a:t>) that are preceded by an </a:t>
            </a:r>
            <a:r>
              <a:rPr lang="en-US" sz="2800" dirty="0" smtClean="0">
                <a:latin typeface="Courier New" pitchFamily="-97" charset="0"/>
              </a:rPr>
              <a:t>h2</a:t>
            </a:r>
            <a:r>
              <a:rPr lang="en-US" sz="2800" dirty="0" smtClean="0"/>
              <a:t> will be green.  </a:t>
            </a:r>
          </a:p>
          <a:p>
            <a:pPr lvl="1">
              <a:lnSpc>
                <a:spcPct val="80000"/>
              </a:lnSpc>
              <a:spcAft>
                <a:spcPct val="10000"/>
              </a:spcAft>
              <a:buFontTx/>
              <a:buNone/>
            </a:pPr>
            <a:r>
              <a:rPr lang="en-US" sz="1800" dirty="0" smtClean="0">
                <a:latin typeface="Courier New" pitchFamily="-97" charset="0"/>
              </a:rPr>
              <a:t>h2 + a { color: green;}</a:t>
            </a:r>
          </a:p>
          <a:p>
            <a:pPr>
              <a:lnSpc>
                <a:spcPct val="80000"/>
              </a:lnSpc>
              <a:spcAft>
                <a:spcPct val="10000"/>
              </a:spcAft>
              <a:buFontTx/>
              <a:buNone/>
            </a:pPr>
            <a:r>
              <a:rPr lang="en-US" sz="2800" dirty="0" smtClean="0"/>
              <a:t>	Elements being modified by adjacent selectors appear immediately after one another.  Using this style, this link would be green: </a:t>
            </a:r>
            <a:br>
              <a:rPr lang="en-US" sz="2800" dirty="0" smtClean="0"/>
            </a:br>
            <a:r>
              <a:rPr lang="en-US" sz="1800" dirty="0" smtClean="0">
                <a:latin typeface="Courier New" pitchFamily="-97" charset="0"/>
              </a:rPr>
              <a:t>&lt;h2&gt;Visit Stanford!&lt;/h2&gt;</a:t>
            </a:r>
            <a:br>
              <a:rPr lang="en-US" sz="1800" dirty="0" smtClean="0">
                <a:latin typeface="Courier New" pitchFamily="-97" charset="0"/>
              </a:rPr>
            </a:br>
            <a:r>
              <a:rPr lang="en-US" sz="1800" dirty="0" smtClean="0">
                <a:latin typeface="Courier New" pitchFamily="-97" charset="0"/>
              </a:rPr>
              <a:t>&lt;a </a:t>
            </a:r>
            <a:r>
              <a:rPr lang="en-US" sz="1800" dirty="0" err="1" smtClean="0">
                <a:latin typeface="Courier New" pitchFamily="-97" charset="0"/>
              </a:rPr>
              <a:t>href</a:t>
            </a:r>
            <a:r>
              <a:rPr lang="en-US" sz="1800" dirty="0" smtClean="0">
                <a:latin typeface="Courier New" pitchFamily="-97" charset="0"/>
              </a:rPr>
              <a:t>="http://www.stanford.edu"&gt;click here&lt;/a&gt; </a:t>
            </a:r>
            <a:br>
              <a:rPr lang="en-US" sz="1800" dirty="0" smtClean="0">
                <a:latin typeface="Courier New" pitchFamily="-97" charset="0"/>
              </a:rPr>
            </a:br>
            <a:r>
              <a:rPr lang="en-US" sz="1800" dirty="0" smtClean="0">
                <a:latin typeface="Courier New" pitchFamily="-97" charset="0"/>
              </a:rPr>
              <a:t/>
            </a:r>
            <a:br>
              <a:rPr lang="en-US" sz="1800" dirty="0" smtClean="0">
                <a:latin typeface="Courier New" pitchFamily="-97" charset="0"/>
              </a:rPr>
            </a:br>
            <a:r>
              <a:rPr lang="en-US" sz="2800" dirty="0" smtClean="0"/>
              <a:t>This link would not:</a:t>
            </a:r>
            <a:r>
              <a:rPr lang="en-US" sz="1800" dirty="0" smtClean="0">
                <a:latin typeface="Courier New" pitchFamily="-97" charset="0"/>
              </a:rPr>
              <a:t> </a:t>
            </a:r>
            <a:br>
              <a:rPr lang="en-US" sz="1800" dirty="0" smtClean="0">
                <a:latin typeface="Courier New" pitchFamily="-97" charset="0"/>
              </a:rPr>
            </a:br>
            <a:r>
              <a:rPr lang="en-US" sz="1800" dirty="0" smtClean="0">
                <a:latin typeface="Courier New" pitchFamily="-97" charset="0"/>
              </a:rPr>
              <a:t>&lt;h2&gt;Visit Stanford! </a:t>
            </a:r>
            <a:br>
              <a:rPr lang="en-US" sz="1800" dirty="0" smtClean="0">
                <a:latin typeface="Courier New" pitchFamily="-97" charset="0"/>
              </a:rPr>
            </a:br>
            <a:r>
              <a:rPr lang="en-US" sz="1800" dirty="0" smtClean="0">
                <a:latin typeface="Courier New" pitchFamily="-97" charset="0"/>
              </a:rPr>
              <a:t>&lt;a </a:t>
            </a:r>
            <a:r>
              <a:rPr lang="en-US" sz="1800" dirty="0" err="1" smtClean="0">
                <a:latin typeface="Courier New" pitchFamily="-97" charset="0"/>
              </a:rPr>
              <a:t>href</a:t>
            </a:r>
            <a:r>
              <a:rPr lang="en-US" sz="1800" dirty="0" smtClean="0">
                <a:latin typeface="Courier New" pitchFamily="-97" charset="0"/>
              </a:rPr>
              <a:t>="http://www.stanford.edu"&gt;click here&lt;/a&gt;&lt;/h2&gt;</a:t>
            </a:r>
            <a:endParaRPr lang="en-US" sz="1800" dirty="0" smtClean="0"/>
          </a:p>
        </p:txBody>
      </p:sp>
      <p:pic>
        <p:nvPicPr>
          <p:cNvPr id="6" name="Picture 5"/>
          <p:cNvPicPr>
            <a:picLocks noChangeAspect="1" noChangeArrowheads="1"/>
          </p:cNvPicPr>
          <p:nvPr/>
        </p:nvPicPr>
        <p:blipFill>
          <a:blip r:embed="rId2" cstate="print"/>
          <a:srcRect/>
          <a:stretch>
            <a:fillRect/>
          </a:stretch>
        </p:blipFill>
        <p:spPr bwMode="auto">
          <a:xfrm>
            <a:off x="7662333" y="0"/>
            <a:ext cx="1481667"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14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14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nimBg="1"/>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r>
              <a:rPr lang="en-US"/>
              <a:t>CS 22: Enhanced Web Site Design - Cascading Style Sheets</a:t>
            </a:r>
          </a:p>
        </p:txBody>
      </p:sp>
      <p:sp>
        <p:nvSpPr>
          <p:cNvPr id="20483" name="Footer Placeholder 4"/>
          <p:cNvSpPr>
            <a:spLocks noGrp="1"/>
          </p:cNvSpPr>
          <p:nvPr>
            <p:ph type="ftr" sz="quarter" idx="11"/>
          </p:nvPr>
        </p:nvSpPr>
        <p:spPr>
          <a:noFill/>
        </p:spPr>
        <p:txBody>
          <a:bodyPr/>
          <a:lstStyle/>
          <a:p>
            <a:r>
              <a:rPr lang="en-US"/>
              <a:t>Slide  18 (of  54)</a:t>
            </a:r>
          </a:p>
        </p:txBody>
      </p:sp>
      <p:sp>
        <p:nvSpPr>
          <p:cNvPr id="20484" name="Rectangle 2"/>
          <p:cNvSpPr>
            <a:spLocks noGrp="1" noChangeArrowheads="1"/>
          </p:cNvSpPr>
          <p:nvPr>
            <p:ph type="title"/>
          </p:nvPr>
        </p:nvSpPr>
        <p:spPr>
          <a:xfrm>
            <a:off x="914400" y="274638"/>
            <a:ext cx="7467600" cy="1143000"/>
          </a:xfrm>
        </p:spPr>
        <p:txBody>
          <a:bodyPr/>
          <a:lstStyle/>
          <a:p>
            <a:r>
              <a:rPr lang="en-US" dirty="0" smtClean="0"/>
              <a:t>Grouping Styles and Selectors</a:t>
            </a:r>
          </a:p>
        </p:txBody>
      </p:sp>
      <p:sp>
        <p:nvSpPr>
          <p:cNvPr id="135171" name="Rectangle 3"/>
          <p:cNvSpPr>
            <a:spLocks noGrp="1" noChangeArrowheads="1"/>
          </p:cNvSpPr>
          <p:nvPr>
            <p:ph type="body" idx="1"/>
          </p:nvPr>
        </p:nvSpPr>
        <p:spPr/>
        <p:txBody>
          <a:bodyPr/>
          <a:lstStyle/>
          <a:p>
            <a:pPr lvl="1">
              <a:lnSpc>
                <a:spcPct val="80000"/>
              </a:lnSpc>
              <a:spcAft>
                <a:spcPct val="10000"/>
              </a:spcAft>
              <a:buFontTx/>
              <a:buNone/>
            </a:pPr>
            <a:endParaRPr lang="en-US" sz="2800" smtClean="0">
              <a:solidFill>
                <a:srgbClr val="9A0B09"/>
              </a:solidFill>
              <a:latin typeface="Courier New" pitchFamily="-97" charset="0"/>
            </a:endParaRPr>
          </a:p>
          <a:p>
            <a:pPr>
              <a:lnSpc>
                <a:spcPct val="80000"/>
              </a:lnSpc>
              <a:spcAft>
                <a:spcPct val="10000"/>
              </a:spcAft>
            </a:pPr>
            <a:r>
              <a:rPr lang="en-US" sz="4000" smtClean="0"/>
              <a:t>You can also group selectors </a:t>
            </a:r>
            <a:r>
              <a:rPr lang="en-US" sz="4000" i="1" smtClean="0"/>
              <a:t>by</a:t>
            </a:r>
            <a:r>
              <a:rPr lang="en-US" sz="4000" smtClean="0"/>
              <a:t> </a:t>
            </a:r>
            <a:r>
              <a:rPr lang="en-US" sz="4000" i="1" smtClean="0"/>
              <a:t>attribute</a:t>
            </a:r>
            <a:r>
              <a:rPr lang="en-US" sz="4000" smtClean="0"/>
              <a:t>.  With the style below, text that is centered using h2 tags </a:t>
            </a:r>
            <a:br>
              <a:rPr lang="en-US" sz="4000" smtClean="0"/>
            </a:br>
            <a:r>
              <a:rPr lang="en-US" sz="4000" smtClean="0"/>
              <a:t>(&lt;h2 align="center"&gt;) display surrounded by a dotted border: </a:t>
            </a:r>
          </a:p>
          <a:p>
            <a:pPr lvl="1">
              <a:lnSpc>
                <a:spcPct val="80000"/>
              </a:lnSpc>
              <a:spcAft>
                <a:spcPct val="10000"/>
              </a:spcAft>
              <a:buFontTx/>
              <a:buNone/>
            </a:pPr>
            <a:r>
              <a:rPr lang="en-US" sz="2800" smtClean="0">
                <a:latin typeface="Courier New" pitchFamily="-97" charset="0"/>
              </a:rPr>
              <a:t>h2[align="center"] { border: dotted;}</a:t>
            </a:r>
          </a:p>
        </p:txBody>
      </p:sp>
      <p:pic>
        <p:nvPicPr>
          <p:cNvPr id="6" name="Picture 5"/>
          <p:cNvPicPr>
            <a:picLocks noChangeAspect="1" noChangeArrowheads="1"/>
          </p:cNvPicPr>
          <p:nvPr/>
        </p:nvPicPr>
        <p:blipFill>
          <a:blip r:embed="rId2" cstate="print"/>
          <a:srcRect/>
          <a:stretch>
            <a:fillRect/>
          </a:stretch>
        </p:blipFill>
        <p:spPr bwMode="auto">
          <a:xfrm>
            <a:off x="7662333" y="0"/>
            <a:ext cx="1481667"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1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32802" name="Rectangle 2"/>
          <p:cNvSpPr>
            <a:spLocks noGrp="1" noChangeArrowheads="1"/>
          </p:cNvSpPr>
          <p:nvPr>
            <p:ph type="title"/>
          </p:nvPr>
        </p:nvSpPr>
        <p:spPr/>
        <p:txBody>
          <a:bodyPr/>
          <a:lstStyle/>
          <a:p>
            <a:r>
              <a:rPr lang="en-US"/>
              <a:t>CSS Box Model</a:t>
            </a:r>
          </a:p>
        </p:txBody>
      </p:sp>
      <p:sp>
        <p:nvSpPr>
          <p:cNvPr id="332803" name="Rectangle 3"/>
          <p:cNvSpPr>
            <a:spLocks noGrp="1" noChangeArrowheads="1"/>
          </p:cNvSpPr>
          <p:nvPr>
            <p:ph type="body" idx="1"/>
          </p:nvPr>
        </p:nvSpPr>
        <p:spPr/>
        <p:txBody>
          <a:bodyPr/>
          <a:lstStyle/>
          <a:p>
            <a:r>
              <a:rPr lang="en-US"/>
              <a:t>Every rendered element occupies a box:</a:t>
            </a:r>
          </a:p>
        </p:txBody>
      </p:sp>
      <p:pic>
        <p:nvPicPr>
          <p:cNvPr id="332804" name="Picture 4" descr="BoxModel"/>
          <p:cNvPicPr>
            <a:picLocks noChangeAspect="1" noChangeArrowheads="1"/>
          </p:cNvPicPr>
          <p:nvPr/>
        </p:nvPicPr>
        <p:blipFill>
          <a:blip r:embed="rId2"/>
          <a:srcRect/>
          <a:stretch>
            <a:fillRect/>
          </a:stretch>
        </p:blipFill>
        <p:spPr bwMode="auto">
          <a:xfrm>
            <a:off x="1752600" y="3025775"/>
            <a:ext cx="5562600" cy="3298825"/>
          </a:xfrm>
          <a:prstGeom prst="rect">
            <a:avLst/>
          </a:prstGeom>
          <a:noFill/>
        </p:spPr>
      </p:pic>
      <p:sp>
        <p:nvSpPr>
          <p:cNvPr id="332805" name="Text Box 5"/>
          <p:cNvSpPr txBox="1">
            <a:spLocks noChangeArrowheads="1"/>
          </p:cNvSpPr>
          <p:nvPr/>
        </p:nvSpPr>
        <p:spPr bwMode="auto">
          <a:xfrm>
            <a:off x="5546725" y="6034088"/>
            <a:ext cx="1682750" cy="366712"/>
          </a:xfrm>
          <a:prstGeom prst="rect">
            <a:avLst/>
          </a:prstGeom>
          <a:noFill/>
          <a:ln w="9525">
            <a:noFill/>
            <a:miter lim="800000"/>
            <a:headEnd/>
            <a:tailEnd/>
          </a:ln>
          <a:effectLst/>
        </p:spPr>
        <p:txBody>
          <a:bodyPr wrap="none">
            <a:spAutoFit/>
          </a:bodyPr>
          <a:lstStyle/>
          <a:p>
            <a:r>
              <a:rPr lang="en-US"/>
              <a:t>(or </a:t>
            </a:r>
            <a:r>
              <a:rPr lang="en-US" i="1"/>
              <a:t>inner</a:t>
            </a:r>
            <a:r>
              <a:rPr lang="en-US"/>
              <a:t> edge)</a:t>
            </a:r>
          </a:p>
        </p:txBody>
      </p:sp>
      <p:sp>
        <p:nvSpPr>
          <p:cNvPr id="332806" name="Text Box 6"/>
          <p:cNvSpPr txBox="1">
            <a:spLocks noChangeArrowheads="1"/>
          </p:cNvSpPr>
          <p:nvPr/>
        </p:nvSpPr>
        <p:spPr bwMode="auto">
          <a:xfrm>
            <a:off x="6858000" y="2949575"/>
            <a:ext cx="1695450" cy="366713"/>
          </a:xfrm>
          <a:prstGeom prst="rect">
            <a:avLst/>
          </a:prstGeom>
          <a:noFill/>
          <a:ln w="9525">
            <a:noFill/>
            <a:miter lim="800000"/>
            <a:headEnd/>
            <a:tailEnd/>
          </a:ln>
          <a:effectLst/>
        </p:spPr>
        <p:txBody>
          <a:bodyPr wrap="none">
            <a:spAutoFit/>
          </a:bodyPr>
          <a:lstStyle/>
          <a:p>
            <a:r>
              <a:rPr lang="en-US"/>
              <a:t>(or </a:t>
            </a:r>
            <a:r>
              <a:rPr lang="en-US" i="1"/>
              <a:t>outer</a:t>
            </a:r>
            <a:r>
              <a:rPr lang="en-US"/>
              <a:t> edge)</a:t>
            </a:r>
          </a:p>
        </p:txBody>
      </p:sp>
      <p:pic>
        <p:nvPicPr>
          <p:cNvPr id="9"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33826" name="Rectangle 2"/>
          <p:cNvSpPr>
            <a:spLocks noGrp="1" noChangeArrowheads="1"/>
          </p:cNvSpPr>
          <p:nvPr>
            <p:ph type="title"/>
          </p:nvPr>
        </p:nvSpPr>
        <p:spPr/>
        <p:txBody>
          <a:bodyPr/>
          <a:lstStyle/>
          <a:p>
            <a:r>
              <a:rPr lang="en-US"/>
              <a:t>CSS Box Model</a:t>
            </a:r>
          </a:p>
        </p:txBody>
      </p:sp>
      <p:pic>
        <p:nvPicPr>
          <p:cNvPr id="333828" name="Picture 4" descr="BoxModel2"/>
          <p:cNvPicPr>
            <a:picLocks noChangeAspect="1" noChangeArrowheads="1"/>
          </p:cNvPicPr>
          <p:nvPr/>
        </p:nvPicPr>
        <p:blipFill>
          <a:blip r:embed="rId2"/>
          <a:srcRect/>
          <a:stretch>
            <a:fillRect/>
          </a:stretch>
        </p:blipFill>
        <p:spPr bwMode="auto">
          <a:xfrm>
            <a:off x="838200" y="2362200"/>
            <a:ext cx="8305800" cy="3101975"/>
          </a:xfrm>
          <a:prstGeom prst="rect">
            <a:avLst/>
          </a:prstGeom>
          <a:noFill/>
        </p:spPr>
      </p:pic>
      <p:pic>
        <p:nvPicPr>
          <p:cNvPr id="6"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Every element that can be displayed on a web page is comprised of one or more rectangular boxes. </a:t>
            </a:r>
          </a:p>
          <a:p>
            <a:r>
              <a:rPr lang="en-US" dirty="0" smtClean="0"/>
              <a:t>CSS box model typically describes how these rectangular boxes are laid out on a web page. </a:t>
            </a:r>
          </a:p>
          <a:p>
            <a:r>
              <a:rPr lang="en-US" dirty="0" smtClean="0"/>
              <a:t>These boxes can have different properties and can interact with each other in different ways, but every box has a </a:t>
            </a:r>
            <a:r>
              <a:rPr lang="en-US" b="1" i="1" dirty="0" smtClean="0"/>
              <a:t>content area</a:t>
            </a:r>
            <a:r>
              <a:rPr lang="en-US" dirty="0" smtClean="0"/>
              <a:t> and optional surrounding </a:t>
            </a:r>
            <a:r>
              <a:rPr lang="en-US" b="1" i="1" dirty="0" smtClean="0"/>
              <a:t>padding</a:t>
            </a:r>
            <a:r>
              <a:rPr lang="en-US" dirty="0" smtClean="0"/>
              <a:t>, </a:t>
            </a:r>
            <a:r>
              <a:rPr lang="en-US" b="1" i="1" dirty="0" smtClean="0"/>
              <a:t>border</a:t>
            </a:r>
            <a:r>
              <a:rPr lang="en-US" dirty="0" smtClean="0"/>
              <a:t>, and </a:t>
            </a:r>
            <a:r>
              <a:rPr lang="en-US" b="1" i="1" dirty="0" smtClean="0"/>
              <a:t>margin areas</a:t>
            </a:r>
            <a:r>
              <a:rPr lang="en-US" dirty="0" smtClean="0"/>
              <a: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Client-Server Model</a:t>
            </a:r>
          </a:p>
        </p:txBody>
      </p:sp>
      <p:sp>
        <p:nvSpPr>
          <p:cNvPr id="8195" name="Rectangle 3" descr="Rectangle: Click to edit Master text styles&#10;Second level&#10;Third level&#10;Fourth level&#10;Fifth level"/>
          <p:cNvSpPr>
            <a:spLocks noGrp="1" noChangeArrowheads="1"/>
          </p:cNvSpPr>
          <p:nvPr>
            <p:ph idx="1"/>
          </p:nvPr>
        </p:nvSpPr>
        <p:spPr/>
        <p:txBody>
          <a:bodyPr/>
          <a:lstStyle/>
          <a:p>
            <a:pPr>
              <a:buFont typeface="Wingdings" pitchFamily="2" charset="2"/>
              <a:buNone/>
            </a:pPr>
            <a:r>
              <a:rPr lang="en-US" dirty="0"/>
              <a:t>Two processes (possibly networked):</a:t>
            </a:r>
          </a:p>
          <a:p>
            <a:pPr lvl="1">
              <a:buClr>
                <a:schemeClr val="tx2">
                  <a:lumMod val="60000"/>
                  <a:lumOff val="40000"/>
                </a:schemeClr>
              </a:buClr>
            </a:pPr>
            <a:r>
              <a:rPr lang="en-US" dirty="0"/>
              <a:t>The client</a:t>
            </a:r>
          </a:p>
          <a:p>
            <a:pPr lvl="2">
              <a:buClr>
                <a:schemeClr val="tx2">
                  <a:lumMod val="60000"/>
                  <a:lumOff val="40000"/>
                </a:schemeClr>
              </a:buClr>
            </a:pPr>
            <a:r>
              <a:rPr lang="en-US" dirty="0"/>
              <a:t>Sends requests to the server</a:t>
            </a:r>
          </a:p>
          <a:p>
            <a:pPr lvl="2">
              <a:buClr>
                <a:schemeClr val="tx2">
                  <a:lumMod val="60000"/>
                  <a:lumOff val="40000"/>
                </a:schemeClr>
              </a:buClr>
            </a:pPr>
            <a:r>
              <a:rPr lang="en-US" dirty="0"/>
              <a:t>Blocks until reply is received</a:t>
            </a:r>
          </a:p>
          <a:p>
            <a:pPr lvl="1">
              <a:buClr>
                <a:schemeClr val="tx2">
                  <a:lumMod val="60000"/>
                  <a:lumOff val="40000"/>
                </a:schemeClr>
              </a:buClr>
            </a:pPr>
            <a:r>
              <a:rPr lang="en-US" dirty="0"/>
              <a:t>The server</a:t>
            </a:r>
          </a:p>
          <a:p>
            <a:pPr lvl="2">
              <a:buClr>
                <a:schemeClr val="tx2">
                  <a:lumMod val="60000"/>
                  <a:lumOff val="40000"/>
                </a:schemeClr>
              </a:buClr>
            </a:pPr>
            <a:r>
              <a:rPr lang="en-US" dirty="0"/>
              <a:t>Processes requests from clients</a:t>
            </a:r>
          </a:p>
          <a:p>
            <a:pPr lvl="2">
              <a:buClr>
                <a:schemeClr val="tx2">
                  <a:lumMod val="60000"/>
                  <a:lumOff val="40000"/>
                </a:schemeClr>
              </a:buClr>
            </a:pPr>
            <a:r>
              <a:rPr lang="en-US" dirty="0"/>
              <a:t>Never blocks</a:t>
            </a:r>
          </a:p>
          <a:p>
            <a:pPr lvl="2">
              <a:buClr>
                <a:schemeClr val="tx2">
                  <a:lumMod val="60000"/>
                  <a:lumOff val="40000"/>
                </a:schemeClr>
              </a:buClr>
            </a:pPr>
            <a:r>
              <a:rPr lang="en-US" dirty="0"/>
              <a:t>Can reply to several clients simultaneously</a:t>
            </a:r>
          </a:p>
        </p:txBody>
      </p:sp>
      <p:sp>
        <p:nvSpPr>
          <p:cNvPr id="6" name="Slide Number Placeholder 5"/>
          <p:cNvSpPr>
            <a:spLocks noGrp="1"/>
          </p:cNvSpPr>
          <p:nvPr>
            <p:ph type="sldNum" sz="quarter" idx="12"/>
          </p:nvPr>
        </p:nvSpPr>
        <p:spPr/>
        <p:txBody>
          <a:bodyPr/>
          <a:lstStyle/>
          <a:p>
            <a:fld id="{07F16002-1711-40F7-97AD-EBF141CC4EBE}" type="slidenum">
              <a:rPr lang="en-US"/>
              <a:pPr/>
              <a:t>14</a:t>
            </a:fld>
            <a:endParaRPr lang="en-US"/>
          </a:p>
        </p:txBody>
      </p:sp>
      <p:pic>
        <p:nvPicPr>
          <p:cNvPr id="7" name="Picture 2"/>
          <p:cNvPicPr>
            <a:picLocks noChangeAspect="1" noChangeArrowheads="1"/>
          </p:cNvPicPr>
          <p:nvPr/>
        </p:nvPicPr>
        <p:blipFill>
          <a:blip r:embed="rId3" cstate="print"/>
          <a:srcRect/>
          <a:stretch>
            <a:fillRect/>
          </a:stretch>
        </p:blipFill>
        <p:spPr bwMode="auto">
          <a:xfrm>
            <a:off x="7086600" y="15240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066800"/>
            <a:ext cx="8001000" cy="5334000"/>
          </a:xfrm>
        </p:spPr>
        <p:txBody>
          <a:bodyPr>
            <a:normAutofit fontScale="77500" lnSpcReduction="20000"/>
          </a:bodyPr>
          <a:lstStyle/>
          <a:p>
            <a:r>
              <a:rPr lang="en-US" b="1" dirty="0" smtClean="0"/>
              <a:t>Content Area:</a:t>
            </a:r>
            <a:r>
              <a:rPr lang="en-US" dirty="0" smtClean="0"/>
              <a:t> This area consists of content like text, image, or other media content. It is bounded by the content edge and its dimensions are given by content box width and height.</a:t>
            </a:r>
          </a:p>
          <a:p>
            <a:pPr fontAlgn="base"/>
            <a:r>
              <a:rPr lang="en-US" b="1" dirty="0" smtClean="0"/>
              <a:t>Border Area:</a:t>
            </a:r>
            <a:r>
              <a:rPr lang="en-US" dirty="0" smtClean="0"/>
              <a:t> It is the area between the box’s padding and margin. Its dimensions are given by the width and height of border.</a:t>
            </a:r>
          </a:p>
          <a:p>
            <a:pPr fontAlgn="base"/>
            <a:r>
              <a:rPr lang="en-US" b="1" dirty="0" smtClean="0"/>
              <a:t>Margin Area:</a:t>
            </a:r>
            <a:r>
              <a:rPr lang="en-US" dirty="0" smtClean="0"/>
              <a:t> This area consists of space between border and margin. The dimensions of Margin area are the margin-box width and the margin-box height. It is useful to separate the element from its neighbors.</a:t>
            </a:r>
          </a:p>
          <a:p>
            <a:pPr fontAlgn="base"/>
            <a:r>
              <a:rPr lang="en-US" b="1" dirty="0" smtClean="0"/>
              <a:t>Padding Area:</a:t>
            </a:r>
            <a:r>
              <a:rPr lang="en-US" dirty="0" smtClean="0"/>
              <a:t> It includes the element’s padding. This area is actually the space around the content area and within the border box. Its dimensions are given by the width of the padding-box and the height of the padding-box.</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96199" y="0"/>
            <a:ext cx="1447799" cy="1042415"/>
          </a:xfrm>
          <a:prstGeom prst="rect">
            <a:avLst/>
          </a:prstGeom>
          <a:noFill/>
          <a:ln w="9525">
            <a:noFill/>
            <a:miter lim="800000"/>
            <a:headEnd/>
            <a:tailEnd/>
          </a:ln>
        </p:spPr>
      </p:pic>
      <p:sp>
        <p:nvSpPr>
          <p:cNvPr id="5" name="Title 1"/>
          <p:cNvSpPr>
            <a:spLocks noGrp="1"/>
          </p:cNvSpPr>
          <p:nvPr>
            <p:ph type="title"/>
          </p:nvPr>
        </p:nvSpPr>
        <p:spPr>
          <a:xfrm>
            <a:off x="1435608" y="0"/>
            <a:ext cx="7498080" cy="1066800"/>
          </a:xfrm>
        </p:spPr>
        <p:txBody>
          <a:bodyPr/>
          <a:lstStyle/>
          <a:p>
            <a:r>
              <a:rPr lang="en-US" dirty="0" smtClean="0"/>
              <a:t>CSS Box Model</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pic>
        <p:nvPicPr>
          <p:cNvPr id="91138" name="Picture 2"/>
          <p:cNvPicPr>
            <a:picLocks noGrp="1" noChangeAspect="1" noChangeArrowheads="1"/>
          </p:cNvPicPr>
          <p:nvPr>
            <p:ph idx="1"/>
          </p:nvPr>
        </p:nvPicPr>
        <p:blipFill>
          <a:blip r:embed="rId2"/>
          <a:srcRect/>
          <a:stretch>
            <a:fillRect/>
          </a:stretch>
        </p:blipFill>
        <p:spPr bwMode="auto">
          <a:xfrm>
            <a:off x="1524000" y="1254125"/>
            <a:ext cx="7239000" cy="5222875"/>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solidFill>
                  <a:srgbClr val="FF0000"/>
                </a:solidFill>
              </a:rPr>
              <a:t>Grouping HTML Elements:</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There are two important tags which we use very frequently to group various other HTML tags</a:t>
            </a:r>
          </a:p>
          <a:p>
            <a:r>
              <a:rPr lang="en-IN" dirty="0" smtClean="0"/>
              <a:t> (</a:t>
            </a:r>
            <a:r>
              <a:rPr lang="en-IN" dirty="0" err="1" smtClean="0"/>
              <a:t>i</a:t>
            </a:r>
            <a:r>
              <a:rPr lang="en-IN" dirty="0" smtClean="0"/>
              <a:t>) &lt;div&gt; tag</a:t>
            </a:r>
          </a:p>
          <a:p>
            <a:r>
              <a:rPr lang="en-IN" dirty="0" smtClean="0"/>
              <a:t> (ii) &lt;span&gt; tag</a:t>
            </a:r>
          </a:p>
          <a:p>
            <a:endParaRPr lang="en-IN" dirty="0"/>
          </a:p>
        </p:txBody>
      </p:sp>
      <p:pic>
        <p:nvPicPr>
          <p:cNvPr id="4" name="Picture 3"/>
          <p:cNvPicPr>
            <a:picLocks noChangeAspect="1" noChangeArrowheads="1"/>
          </p:cNvPicPr>
          <p:nvPr/>
        </p:nvPicPr>
        <p:blipFill>
          <a:blip r:embed="rId2" cstate="print"/>
          <a:srcRect/>
          <a:stretch>
            <a:fillRect/>
          </a:stretch>
        </p:blipFill>
        <p:spPr bwMode="auto">
          <a:xfrm>
            <a:off x="7357532" y="0"/>
            <a:ext cx="1481667" cy="1066800"/>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685800"/>
          </a:xfrm>
        </p:spPr>
        <p:txBody>
          <a:bodyPr>
            <a:normAutofit fontScale="90000"/>
          </a:bodyPr>
          <a:lstStyle/>
          <a:p>
            <a:r>
              <a:rPr lang="en-US" dirty="0" smtClean="0"/>
              <a:t>&lt;div&gt;</a:t>
            </a:r>
            <a:endParaRPr lang="en-US" dirty="0"/>
          </a:p>
        </p:txBody>
      </p:sp>
      <p:sp>
        <p:nvSpPr>
          <p:cNvPr id="3" name="Content Placeholder 2"/>
          <p:cNvSpPr>
            <a:spLocks noGrp="1"/>
          </p:cNvSpPr>
          <p:nvPr>
            <p:ph idx="1"/>
          </p:nvPr>
        </p:nvSpPr>
        <p:spPr>
          <a:xfrm>
            <a:off x="1066800" y="1219200"/>
            <a:ext cx="7866888" cy="5486400"/>
          </a:xfrm>
        </p:spPr>
        <p:txBody>
          <a:bodyPr>
            <a:normAutofit fontScale="92500" lnSpcReduction="10000"/>
          </a:bodyPr>
          <a:lstStyle/>
          <a:p>
            <a:pPr fontAlgn="base"/>
            <a:r>
              <a:rPr lang="en-US" dirty="0" smtClean="0"/>
              <a:t>The &lt;div&gt; tag is known as Division tag. The &lt;div&gt; tag is used in HTML to make divisions of content in the web page like (text, images, header, footer, navigation bar, etc). </a:t>
            </a:r>
          </a:p>
          <a:p>
            <a:pPr fontAlgn="base"/>
            <a:r>
              <a:rPr lang="en-US" dirty="0" smtClean="0"/>
              <a:t>Div tag has both open(&lt;div&gt;) and closing (&lt;/div&gt;) tag and it is mandatory to close the tag. </a:t>
            </a:r>
          </a:p>
          <a:p>
            <a:pPr fontAlgn="base"/>
            <a:r>
              <a:rPr lang="en-US" dirty="0" smtClean="0"/>
              <a:t>&lt;div&gt; tag is Block level tag</a:t>
            </a:r>
          </a:p>
          <a:p>
            <a:pPr fontAlgn="base"/>
            <a:r>
              <a:rPr lang="en-US" dirty="0" smtClean="0"/>
              <a:t>It is a generic container tag</a:t>
            </a:r>
          </a:p>
          <a:p>
            <a:pPr fontAlgn="base"/>
            <a:r>
              <a:rPr lang="en-US" dirty="0" smtClean="0"/>
              <a:t>It is used to the group of various tags of HTML so that sections can be created and style can be applied to them.</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&lt;span&gt;</a:t>
            </a:r>
            <a:endParaRPr lang="en-US" dirty="0"/>
          </a:p>
        </p:txBody>
      </p:sp>
      <p:sp>
        <p:nvSpPr>
          <p:cNvPr id="3" name="Content Placeholder 2"/>
          <p:cNvSpPr>
            <a:spLocks noGrp="1"/>
          </p:cNvSpPr>
          <p:nvPr>
            <p:ph idx="1"/>
          </p:nvPr>
        </p:nvSpPr>
        <p:spPr>
          <a:xfrm>
            <a:off x="1143000" y="1371600"/>
            <a:ext cx="8001000" cy="4876800"/>
          </a:xfrm>
        </p:spPr>
        <p:txBody>
          <a:bodyPr/>
          <a:lstStyle/>
          <a:p>
            <a:r>
              <a:rPr lang="en-US" dirty="0" smtClean="0"/>
              <a:t>&lt;span&gt; tag is used as a generic container of inline elements. It is used for styling purpose to the grouped inline elements (using class and id attribute or inline style).</a:t>
            </a:r>
          </a:p>
          <a:p>
            <a:r>
              <a:rPr lang="en-US" dirty="0" smtClean="0"/>
              <a:t>The &lt;span&gt; tag does not have any default meaning or rendering.</a:t>
            </a:r>
          </a:p>
          <a:p>
            <a:r>
              <a:rPr lang="en-US" dirty="0" smtClean="0"/>
              <a:t>The &lt;span&gt; tag can be useful for the following task:</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&lt;span&gt;</a:t>
            </a:r>
            <a:endParaRPr lang="en-US" dirty="0"/>
          </a:p>
        </p:txBody>
      </p:sp>
      <p:sp>
        <p:nvSpPr>
          <p:cNvPr id="3" name="Content Placeholder 2"/>
          <p:cNvSpPr>
            <a:spLocks noGrp="1"/>
          </p:cNvSpPr>
          <p:nvPr>
            <p:ph idx="1"/>
          </p:nvPr>
        </p:nvSpPr>
        <p:spPr>
          <a:xfrm>
            <a:off x="990600" y="1447800"/>
            <a:ext cx="7943088" cy="4800600"/>
          </a:xfrm>
        </p:spPr>
        <p:txBody>
          <a:bodyPr/>
          <a:lstStyle/>
          <a:p>
            <a:r>
              <a:rPr lang="en-US" dirty="0" smtClean="0"/>
              <a:t>To change the language of a part of the text.</a:t>
            </a:r>
          </a:p>
          <a:p>
            <a:r>
              <a:rPr lang="en-US" dirty="0" smtClean="0"/>
              <a:t>To change the color, font, background of a part of text using CSS</a:t>
            </a:r>
          </a:p>
          <a:p>
            <a:r>
              <a:rPr lang="en-US" dirty="0" smtClean="0"/>
              <a:t>To apply the scripts to the particular part of the text.</a:t>
            </a:r>
          </a:p>
          <a:p>
            <a:pPr>
              <a:buNone/>
            </a:pPr>
            <a:r>
              <a:rPr lang="en-US" dirty="0" smtClean="0"/>
              <a:t>Note: &lt;span&gt; is much similar as &lt;div&gt; tag, but &lt;div&gt; is used for block-level elements and &lt;span&gt; tag is used for inline element</a:t>
            </a:r>
          </a:p>
          <a:p>
            <a:pPr>
              <a:buNone/>
            </a:pP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0000"/>
                </a:solidFill>
              </a:rPr>
              <a:t>HTML Character Entities</a:t>
            </a:r>
            <a:endParaRPr lang="en-IN"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algn="just"/>
            <a:r>
              <a:rPr lang="en-IN" dirty="0" smtClean="0"/>
              <a:t>Some characters are reserved in HTML. Reserved characters in HTML must be replaced with character entities.</a:t>
            </a:r>
          </a:p>
          <a:p>
            <a:pPr algn="just"/>
            <a:r>
              <a:rPr lang="en-IN" dirty="0" smtClean="0"/>
              <a:t>If you use the less than (&lt;) or greater than (&gt;) signs in your text, the browser might mix them with tags.</a:t>
            </a:r>
          </a:p>
          <a:p>
            <a:pPr algn="just"/>
            <a:r>
              <a:rPr lang="en-IN" dirty="0" smtClean="0"/>
              <a:t>Character entities are used to display reserved characters in HTML.</a:t>
            </a:r>
          </a:p>
          <a:p>
            <a:pPr algn="just">
              <a:buNone/>
            </a:pPr>
            <a:r>
              <a:rPr lang="en-IN" dirty="0" smtClean="0"/>
              <a:t>A character entity looks like this:</a:t>
            </a:r>
          </a:p>
          <a:p>
            <a:pPr algn="just"/>
            <a:r>
              <a:rPr lang="en-IN" dirty="0" smtClean="0"/>
              <a:t>&amp;</a:t>
            </a:r>
            <a:r>
              <a:rPr lang="en-IN" i="1" dirty="0" err="1" smtClean="0"/>
              <a:t>entity_name</a:t>
            </a:r>
            <a:r>
              <a:rPr lang="en-IN" dirty="0" smtClean="0"/>
              <a:t>; OR &amp;#</a:t>
            </a:r>
            <a:r>
              <a:rPr lang="en-IN" i="1" dirty="0" err="1" smtClean="0"/>
              <a:t>entity_number</a:t>
            </a:r>
            <a:r>
              <a:rPr lang="en-IN" dirty="0" smtClean="0"/>
              <a:t>;</a:t>
            </a:r>
          </a:p>
          <a:p>
            <a:pPr algn="just"/>
            <a:r>
              <a:rPr lang="en-IN" dirty="0" smtClean="0"/>
              <a:t>To display a less than sign (&lt;) we must write: </a:t>
            </a:r>
          </a:p>
          <a:p>
            <a:pPr algn="just">
              <a:buNone/>
            </a:pPr>
            <a:r>
              <a:rPr lang="en-IN" b="1" dirty="0" smtClean="0"/>
              <a:t>       &amp;</a:t>
            </a:r>
            <a:r>
              <a:rPr lang="en-IN" b="1" dirty="0" err="1" smtClean="0"/>
              <a:t>lt</a:t>
            </a:r>
            <a:r>
              <a:rPr lang="en-IN" b="1" dirty="0" smtClean="0"/>
              <a:t>;</a:t>
            </a:r>
            <a:r>
              <a:rPr lang="en-IN" dirty="0" smtClean="0"/>
              <a:t> or </a:t>
            </a:r>
            <a:r>
              <a:rPr lang="en-IN" b="1" dirty="0" smtClean="0"/>
              <a:t>&amp;#60;</a:t>
            </a:r>
            <a:endParaRPr lang="en-IN" dirty="0" smtClean="0"/>
          </a:p>
          <a:p>
            <a:pPr algn="just"/>
            <a:endParaRPr lang="en-IN" dirty="0"/>
          </a:p>
        </p:txBody>
      </p:sp>
      <p:sp>
        <p:nvSpPr>
          <p:cNvPr id="4" name="Footer Placeholder 3"/>
          <p:cNvSpPr>
            <a:spLocks noGrp="1"/>
          </p:cNvSpPr>
          <p:nvPr>
            <p:ph type="ftr" sz="quarter" idx="11"/>
          </p:nvPr>
        </p:nvSpPr>
        <p:spPr/>
        <p:txBody>
          <a:bodyPr/>
          <a:lstStyle/>
          <a:p>
            <a:r>
              <a:rPr lang="en-IN" smtClean="0"/>
              <a:t>Web Technologies                  Dept of CSE                                VVIT        </a:t>
            </a:r>
            <a:endParaRPr lang="en-US"/>
          </a:p>
        </p:txBody>
      </p:sp>
      <p:sp>
        <p:nvSpPr>
          <p:cNvPr id="5" name="Slide Number Placeholder 4"/>
          <p:cNvSpPr>
            <a:spLocks noGrp="1"/>
          </p:cNvSpPr>
          <p:nvPr>
            <p:ph type="sldNum" sz="quarter" idx="12"/>
          </p:nvPr>
        </p:nvSpPr>
        <p:spPr/>
        <p:txBody>
          <a:bodyPr/>
          <a:lstStyle/>
          <a:p>
            <a:fld id="{2BE9D3C3-729E-4607-9E71-C3816562AAAA}" type="slidenum">
              <a:rPr lang="en-US" smtClean="0"/>
              <a:pPr/>
              <a:t>146</a:t>
            </a:fld>
            <a:endParaRPr lang="en-US"/>
          </a:p>
        </p:txBody>
      </p:sp>
      <p:pic>
        <p:nvPicPr>
          <p:cNvPr id="6"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solidFill>
                  <a:srgbClr val="FF0000"/>
                </a:solidFill>
              </a:rPr>
              <a:t>Non-breaking Space</a:t>
            </a: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IN" dirty="0" smtClean="0"/>
              <a:t>A commonly used entity in HTML is the non-breaking space: </a:t>
            </a:r>
            <a:r>
              <a:rPr lang="en-IN" b="1" dirty="0" smtClean="0"/>
              <a:t>&amp;</a:t>
            </a:r>
            <a:r>
              <a:rPr lang="en-IN" b="1" dirty="0" err="1" smtClean="0"/>
              <a:t>nbsp</a:t>
            </a:r>
            <a:r>
              <a:rPr lang="en-IN" b="1" dirty="0" smtClean="0"/>
              <a:t>;</a:t>
            </a:r>
            <a:endParaRPr lang="en-IN" dirty="0" smtClean="0"/>
          </a:p>
          <a:p>
            <a:pPr algn="just"/>
            <a:r>
              <a:rPr lang="en-IN" dirty="0" smtClean="0"/>
              <a:t>A non-breaking space is a space that will not break into a new line.</a:t>
            </a:r>
          </a:p>
          <a:p>
            <a:pPr algn="just"/>
            <a:r>
              <a:rPr lang="en-IN" dirty="0" smtClean="0"/>
              <a:t>Two words separated by a non-breaking space will stick together (not break into a new line). This is handy when breaking the words might be disruptive.</a:t>
            </a:r>
          </a:p>
          <a:p>
            <a:pPr algn="just"/>
            <a:r>
              <a:rPr lang="en-IN" dirty="0" smtClean="0"/>
              <a:t>Another common use of the non-breaking space is to prevent browsers from truncating spaces in HTML pages.</a:t>
            </a:r>
            <a:endParaRPr lang="en-IN" dirty="0"/>
          </a:p>
        </p:txBody>
      </p:sp>
      <p:sp>
        <p:nvSpPr>
          <p:cNvPr id="4" name="Footer Placeholder 3"/>
          <p:cNvSpPr>
            <a:spLocks noGrp="1"/>
          </p:cNvSpPr>
          <p:nvPr>
            <p:ph type="ftr" sz="quarter" idx="11"/>
          </p:nvPr>
        </p:nvSpPr>
        <p:spPr/>
        <p:txBody>
          <a:bodyPr/>
          <a:lstStyle/>
          <a:p>
            <a:r>
              <a:rPr lang="en-IN" smtClean="0"/>
              <a:t>Web Technologies                  Dept of CSE                                VVIT        </a:t>
            </a:r>
            <a:endParaRPr lang="en-US"/>
          </a:p>
        </p:txBody>
      </p:sp>
      <p:sp>
        <p:nvSpPr>
          <p:cNvPr id="5" name="Slide Number Placeholder 4"/>
          <p:cNvSpPr>
            <a:spLocks noGrp="1"/>
          </p:cNvSpPr>
          <p:nvPr>
            <p:ph type="sldNum" sz="quarter" idx="12"/>
          </p:nvPr>
        </p:nvSpPr>
        <p:spPr/>
        <p:txBody>
          <a:bodyPr/>
          <a:lstStyle/>
          <a:p>
            <a:fld id="{2BE9D3C3-729E-4607-9E71-C3816562AAAA}" type="slidenum">
              <a:rPr lang="en-US" smtClean="0"/>
              <a:pPr/>
              <a:t>147</a:t>
            </a:fld>
            <a:endParaRPr lang="en-US"/>
          </a:p>
        </p:txBody>
      </p:sp>
      <p:pic>
        <p:nvPicPr>
          <p:cNvPr id="6"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txBody>
          <a:bodyPr>
            <a:normAutofit fontScale="90000"/>
          </a:bodyPr>
          <a:lstStyle/>
          <a:p>
            <a:pPr algn="l"/>
            <a:r>
              <a:rPr lang="en-IN" dirty="0" smtClean="0">
                <a:solidFill>
                  <a:srgbClr val="FF0000"/>
                </a:solidFill>
              </a:rPr>
              <a:t>Some Useful HTML Character Entities</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Web Technologies                  Dept of CSE                                VVIT        </a:t>
            </a:r>
            <a:endParaRPr lang="en-US"/>
          </a:p>
        </p:txBody>
      </p:sp>
      <p:sp>
        <p:nvSpPr>
          <p:cNvPr id="5" name="Slide Number Placeholder 4"/>
          <p:cNvSpPr>
            <a:spLocks noGrp="1"/>
          </p:cNvSpPr>
          <p:nvPr>
            <p:ph type="sldNum" sz="quarter" idx="12"/>
          </p:nvPr>
        </p:nvSpPr>
        <p:spPr/>
        <p:txBody>
          <a:bodyPr/>
          <a:lstStyle/>
          <a:p>
            <a:fld id="{2BE9D3C3-729E-4607-9E71-C3816562AAAA}" type="slidenum">
              <a:rPr lang="en-US" smtClean="0"/>
              <a:pPr/>
              <a:t>148</a:t>
            </a:fld>
            <a:endParaRPr lang="en-US"/>
          </a:p>
        </p:txBody>
      </p:sp>
      <p:pic>
        <p:nvPicPr>
          <p:cNvPr id="6" name="Picture 2"/>
          <p:cNvPicPr>
            <a:picLocks noChangeAspect="1" noChangeArrowheads="1"/>
          </p:cNvPicPr>
          <p:nvPr/>
        </p:nvPicPr>
        <p:blipFill>
          <a:blip r:embed="rId2" cstate="print"/>
          <a:srcRect/>
          <a:stretch>
            <a:fillRect/>
          </a:stretch>
        </p:blipFill>
        <p:spPr bwMode="auto">
          <a:xfrm>
            <a:off x="7556499" y="0"/>
            <a:ext cx="1587500" cy="1143000"/>
          </a:xfrm>
          <a:prstGeom prst="rect">
            <a:avLst/>
          </a:prstGeom>
          <a:noFill/>
          <a:ln w="9525">
            <a:noFill/>
            <a:miter lim="800000"/>
            <a:headEnd/>
            <a:tailEnd/>
          </a:ln>
        </p:spPr>
      </p:pic>
      <p:pic>
        <p:nvPicPr>
          <p:cNvPr id="96258" name="Picture 2"/>
          <p:cNvPicPr>
            <a:picLocks noGrp="1" noChangeAspect="1" noChangeArrowheads="1"/>
          </p:cNvPicPr>
          <p:nvPr>
            <p:ph idx="1"/>
          </p:nvPr>
        </p:nvPicPr>
        <p:blipFill>
          <a:blip r:embed="rId3"/>
          <a:srcRect/>
          <a:stretch>
            <a:fillRect/>
          </a:stretch>
        </p:blipFill>
        <p:spPr bwMode="auto">
          <a:xfrm>
            <a:off x="1066800" y="1447800"/>
            <a:ext cx="80772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Resolution</a:t>
            </a:r>
            <a:endParaRPr lang="en-US" dirty="0"/>
          </a:p>
        </p:txBody>
      </p:sp>
      <p:pic>
        <p:nvPicPr>
          <p:cNvPr id="96258" name="Picture 2"/>
          <p:cNvPicPr>
            <a:picLocks noGrp="1" noChangeAspect="1" noChangeArrowheads="1"/>
          </p:cNvPicPr>
          <p:nvPr>
            <p:ph idx="1"/>
          </p:nvPr>
        </p:nvPicPr>
        <p:blipFill>
          <a:blip r:embed="rId2"/>
          <a:srcRect/>
          <a:stretch>
            <a:fillRect/>
          </a:stretch>
        </p:blipFill>
        <p:spPr bwMode="auto">
          <a:xfrm>
            <a:off x="1456282" y="2057400"/>
            <a:ext cx="7001918" cy="3581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ext Box 7"/>
          <p:cNvSpPr txBox="1">
            <a:spLocks noChangeArrowheads="1"/>
          </p:cNvSpPr>
          <p:nvPr/>
        </p:nvSpPr>
        <p:spPr bwMode="auto">
          <a:xfrm>
            <a:off x="1752600" y="762000"/>
            <a:ext cx="6553200" cy="369332"/>
          </a:xfrm>
          <a:prstGeom prst="rect">
            <a:avLst/>
          </a:prstGeom>
          <a:noFill/>
          <a:ln w="9525">
            <a:noFill/>
            <a:miter lim="800000"/>
            <a:headEnd/>
            <a:tailEnd/>
          </a:ln>
          <a:effectLst/>
        </p:spPr>
        <p:txBody>
          <a:bodyPr wrap="square">
            <a:spAutoFit/>
          </a:bodyPr>
          <a:lstStyle/>
          <a:p>
            <a:pPr>
              <a:spcBef>
                <a:spcPct val="50000"/>
              </a:spcBef>
            </a:pPr>
            <a:r>
              <a:rPr lang="en-US" dirty="0">
                <a:latin typeface="Verdana" pitchFamily="34" charset="0"/>
              </a:rPr>
              <a:t>Web </a:t>
            </a:r>
            <a:r>
              <a:rPr lang="en-US" dirty="0"/>
              <a:t>information</a:t>
            </a:r>
            <a:r>
              <a:rPr lang="en-US" dirty="0">
                <a:latin typeface="Verdana" pitchFamily="34" charset="0"/>
              </a:rPr>
              <a:t> stored in documents called Web Pages.</a:t>
            </a:r>
          </a:p>
        </p:txBody>
      </p:sp>
      <p:sp>
        <p:nvSpPr>
          <p:cNvPr id="5137" name="Text Box 17"/>
          <p:cNvSpPr txBox="1">
            <a:spLocks noChangeArrowheads="1"/>
          </p:cNvSpPr>
          <p:nvPr/>
        </p:nvSpPr>
        <p:spPr bwMode="auto">
          <a:xfrm>
            <a:off x="1066800" y="304800"/>
            <a:ext cx="1981200" cy="461665"/>
          </a:xfrm>
          <a:prstGeom prst="rect">
            <a:avLst/>
          </a:prstGeom>
          <a:noFill/>
          <a:ln w="9525">
            <a:noFill/>
            <a:miter lim="800000"/>
            <a:headEnd/>
            <a:tailEnd/>
          </a:ln>
          <a:effectLst/>
        </p:spPr>
        <p:txBody>
          <a:bodyPr wrap="square">
            <a:spAutoFit/>
          </a:bodyPr>
          <a:lstStyle/>
          <a:p>
            <a:pPr>
              <a:spcBef>
                <a:spcPct val="50000"/>
              </a:spcBef>
            </a:pPr>
            <a:r>
              <a:rPr lang="en-US" sz="2400" b="1" dirty="0" smtClean="0">
                <a:latin typeface="Verdana" pitchFamily="34" charset="0"/>
              </a:rPr>
              <a:t>Web </a:t>
            </a:r>
            <a:r>
              <a:rPr lang="en-US" sz="2400" b="1" dirty="0">
                <a:latin typeface="Verdana" pitchFamily="34" charset="0"/>
              </a:rPr>
              <a:t>Page</a:t>
            </a:r>
          </a:p>
        </p:txBody>
      </p:sp>
      <p:sp>
        <p:nvSpPr>
          <p:cNvPr id="5142" name="Text Box 22"/>
          <p:cNvSpPr txBox="1">
            <a:spLocks noChangeArrowheads="1"/>
          </p:cNvSpPr>
          <p:nvPr/>
        </p:nvSpPr>
        <p:spPr bwMode="auto">
          <a:xfrm>
            <a:off x="838200" y="4724400"/>
            <a:ext cx="8001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5144" name="Text Box 24"/>
          <p:cNvSpPr txBox="1">
            <a:spLocks noChangeArrowheads="1"/>
          </p:cNvSpPr>
          <p:nvPr/>
        </p:nvSpPr>
        <p:spPr bwMode="auto">
          <a:xfrm>
            <a:off x="1752600" y="1143000"/>
            <a:ext cx="6324600" cy="646331"/>
          </a:xfrm>
          <a:prstGeom prst="rect">
            <a:avLst/>
          </a:prstGeom>
          <a:noFill/>
          <a:ln w="9525">
            <a:noFill/>
            <a:miter lim="800000"/>
            <a:headEnd/>
            <a:tailEnd/>
          </a:ln>
          <a:effectLst/>
        </p:spPr>
        <p:txBody>
          <a:bodyPr wrap="square">
            <a:spAutoFit/>
          </a:bodyPr>
          <a:lstStyle/>
          <a:p>
            <a:pPr>
              <a:spcBef>
                <a:spcPct val="50000"/>
              </a:spcBef>
            </a:pPr>
            <a:r>
              <a:rPr lang="en-US" dirty="0"/>
              <a:t>Web pages are Electronic documents constructed using Hyper Text Markup Language</a:t>
            </a:r>
          </a:p>
        </p:txBody>
      </p:sp>
      <p:sp>
        <p:nvSpPr>
          <p:cNvPr id="5146" name="Text Box 26"/>
          <p:cNvSpPr txBox="1">
            <a:spLocks noChangeArrowheads="1"/>
          </p:cNvSpPr>
          <p:nvPr/>
        </p:nvSpPr>
        <p:spPr bwMode="auto">
          <a:xfrm>
            <a:off x="1143000" y="1828800"/>
            <a:ext cx="1905000" cy="461665"/>
          </a:xfrm>
          <a:prstGeom prst="rect">
            <a:avLst/>
          </a:prstGeom>
          <a:noFill/>
          <a:ln w="9525">
            <a:noFill/>
            <a:miter lim="800000"/>
            <a:headEnd/>
            <a:tailEnd/>
          </a:ln>
          <a:effectLst/>
        </p:spPr>
        <p:txBody>
          <a:bodyPr wrap="square">
            <a:spAutoFit/>
          </a:bodyPr>
          <a:lstStyle/>
          <a:p>
            <a:pPr>
              <a:spcBef>
                <a:spcPct val="50000"/>
              </a:spcBef>
            </a:pPr>
            <a:r>
              <a:rPr lang="en-US" sz="2400" b="1" dirty="0">
                <a:latin typeface="Verdana" pitchFamily="34" charset="0"/>
              </a:rPr>
              <a:t>Web Site</a:t>
            </a:r>
          </a:p>
        </p:txBody>
      </p:sp>
      <p:sp>
        <p:nvSpPr>
          <p:cNvPr id="5147" name="Text Box 27"/>
          <p:cNvSpPr txBox="1">
            <a:spLocks noChangeArrowheads="1"/>
          </p:cNvSpPr>
          <p:nvPr/>
        </p:nvSpPr>
        <p:spPr bwMode="auto">
          <a:xfrm>
            <a:off x="1828800" y="2438400"/>
            <a:ext cx="5791200" cy="369332"/>
          </a:xfrm>
          <a:prstGeom prst="rect">
            <a:avLst/>
          </a:prstGeom>
          <a:noFill/>
          <a:ln w="9525">
            <a:noFill/>
            <a:miter lim="800000"/>
            <a:headEnd/>
            <a:tailEnd/>
          </a:ln>
          <a:effectLst/>
        </p:spPr>
        <p:txBody>
          <a:bodyPr wrap="square">
            <a:spAutoFit/>
          </a:bodyPr>
          <a:lstStyle/>
          <a:p>
            <a:pPr>
              <a:spcBef>
                <a:spcPct val="50000"/>
              </a:spcBef>
            </a:pPr>
            <a:r>
              <a:rPr lang="en-US" dirty="0"/>
              <a:t>A collection of HTML documents or Web Pages</a:t>
            </a:r>
          </a:p>
        </p:txBody>
      </p:sp>
      <p:sp>
        <p:nvSpPr>
          <p:cNvPr id="9" name="Text Box 2"/>
          <p:cNvSpPr txBox="1">
            <a:spLocks noChangeArrowheads="1"/>
          </p:cNvSpPr>
          <p:nvPr/>
        </p:nvSpPr>
        <p:spPr bwMode="auto">
          <a:xfrm>
            <a:off x="1143000" y="2895600"/>
            <a:ext cx="2278063" cy="461665"/>
          </a:xfrm>
          <a:prstGeom prst="rect">
            <a:avLst/>
          </a:prstGeom>
          <a:noFill/>
          <a:ln w="9525">
            <a:noFill/>
            <a:miter lim="800000"/>
            <a:headEnd/>
            <a:tailEnd/>
          </a:ln>
          <a:effectLst/>
        </p:spPr>
        <p:txBody>
          <a:bodyPr wrap="square">
            <a:spAutoFit/>
          </a:bodyPr>
          <a:lstStyle/>
          <a:p>
            <a:pPr>
              <a:spcBef>
                <a:spcPct val="50000"/>
              </a:spcBef>
            </a:pPr>
            <a:r>
              <a:rPr lang="en-US" sz="2400" b="1" dirty="0">
                <a:latin typeface="Verdana" pitchFamily="34" charset="0"/>
              </a:rPr>
              <a:t>Web Server</a:t>
            </a:r>
          </a:p>
        </p:txBody>
      </p:sp>
      <p:sp>
        <p:nvSpPr>
          <p:cNvPr id="10" name="Text Box 3"/>
          <p:cNvSpPr txBox="1">
            <a:spLocks noChangeArrowheads="1"/>
          </p:cNvSpPr>
          <p:nvPr/>
        </p:nvSpPr>
        <p:spPr bwMode="auto">
          <a:xfrm>
            <a:off x="1752600" y="3352800"/>
            <a:ext cx="7148513" cy="784830"/>
          </a:xfrm>
          <a:prstGeom prst="rect">
            <a:avLst/>
          </a:prstGeom>
          <a:noFill/>
          <a:ln w="9525">
            <a:noFill/>
            <a:miter lim="800000"/>
            <a:headEnd/>
            <a:tailEnd/>
          </a:ln>
          <a:effectLst/>
        </p:spPr>
        <p:txBody>
          <a:bodyPr wrap="square">
            <a:spAutoFit/>
          </a:bodyPr>
          <a:lstStyle/>
          <a:p>
            <a:pPr>
              <a:spcBef>
                <a:spcPct val="50000"/>
              </a:spcBef>
            </a:pPr>
            <a:r>
              <a:rPr lang="en-US" dirty="0"/>
              <a:t>A Computer that stores Web Documents and makes them available</a:t>
            </a:r>
          </a:p>
          <a:p>
            <a:pPr>
              <a:spcBef>
                <a:spcPct val="50000"/>
              </a:spcBef>
            </a:pPr>
            <a:r>
              <a:rPr lang="en-US" dirty="0"/>
              <a:t>to the rest of the world. </a:t>
            </a:r>
          </a:p>
        </p:txBody>
      </p:sp>
      <p:sp>
        <p:nvSpPr>
          <p:cNvPr id="11" name="Text Box 4"/>
          <p:cNvSpPr txBox="1">
            <a:spLocks noChangeArrowheads="1"/>
          </p:cNvSpPr>
          <p:nvPr/>
        </p:nvSpPr>
        <p:spPr bwMode="auto">
          <a:xfrm>
            <a:off x="1752600" y="4191000"/>
            <a:ext cx="6248400" cy="369332"/>
          </a:xfrm>
          <a:prstGeom prst="rect">
            <a:avLst/>
          </a:prstGeom>
          <a:noFill/>
          <a:ln w="9525">
            <a:noFill/>
            <a:miter lim="800000"/>
            <a:headEnd/>
            <a:tailEnd/>
          </a:ln>
          <a:effectLst/>
        </p:spPr>
        <p:txBody>
          <a:bodyPr wrap="square">
            <a:spAutoFit/>
          </a:bodyPr>
          <a:lstStyle/>
          <a:p>
            <a:pPr>
              <a:spcBef>
                <a:spcPct val="50000"/>
              </a:spcBef>
            </a:pPr>
            <a:r>
              <a:rPr lang="en-US" dirty="0"/>
              <a:t>Main function is to distribute Web pages on request</a:t>
            </a:r>
          </a:p>
        </p:txBody>
      </p:sp>
      <p:sp>
        <p:nvSpPr>
          <p:cNvPr id="12" name="Text Box 6"/>
          <p:cNvSpPr txBox="1">
            <a:spLocks noChangeArrowheads="1"/>
          </p:cNvSpPr>
          <p:nvPr/>
        </p:nvSpPr>
        <p:spPr bwMode="auto">
          <a:xfrm>
            <a:off x="1219200" y="4724401"/>
            <a:ext cx="2278063" cy="461665"/>
          </a:xfrm>
          <a:prstGeom prst="rect">
            <a:avLst/>
          </a:prstGeom>
          <a:noFill/>
          <a:ln w="9525">
            <a:noFill/>
            <a:miter lim="800000"/>
            <a:headEnd/>
            <a:tailEnd/>
          </a:ln>
          <a:effectLst/>
        </p:spPr>
        <p:txBody>
          <a:bodyPr wrap="square">
            <a:spAutoFit/>
          </a:bodyPr>
          <a:lstStyle/>
          <a:p>
            <a:pPr>
              <a:spcBef>
                <a:spcPct val="50000"/>
              </a:spcBef>
            </a:pPr>
            <a:r>
              <a:rPr lang="en-US" sz="2400" b="1" dirty="0">
                <a:latin typeface="Verdana" pitchFamily="34" charset="0"/>
              </a:rPr>
              <a:t>Web Client</a:t>
            </a:r>
          </a:p>
        </p:txBody>
      </p:sp>
      <p:sp>
        <p:nvSpPr>
          <p:cNvPr id="13" name="Text Box 8"/>
          <p:cNvSpPr txBox="1">
            <a:spLocks noChangeArrowheads="1"/>
          </p:cNvSpPr>
          <p:nvPr/>
        </p:nvSpPr>
        <p:spPr bwMode="auto">
          <a:xfrm>
            <a:off x="1524000" y="5334000"/>
            <a:ext cx="7162800" cy="369332"/>
          </a:xfrm>
          <a:prstGeom prst="rect">
            <a:avLst/>
          </a:prstGeom>
          <a:noFill/>
          <a:ln w="9525">
            <a:noFill/>
            <a:miter lim="800000"/>
            <a:headEnd/>
            <a:tailEnd/>
          </a:ln>
          <a:effectLst/>
        </p:spPr>
        <p:txBody>
          <a:bodyPr wrap="square">
            <a:spAutoFit/>
          </a:bodyPr>
          <a:lstStyle/>
          <a:p>
            <a:pPr>
              <a:spcBef>
                <a:spcPct val="50000"/>
              </a:spcBef>
            </a:pPr>
            <a:r>
              <a:rPr lang="en-US" dirty="0">
                <a:latin typeface="Verdana" pitchFamily="34" charset="0"/>
              </a:rPr>
              <a:t>Computers </a:t>
            </a:r>
            <a:r>
              <a:rPr lang="en-US" dirty="0"/>
              <a:t>requesting</a:t>
            </a:r>
            <a:r>
              <a:rPr lang="en-US" dirty="0">
                <a:latin typeface="Verdana" pitchFamily="34" charset="0"/>
              </a:rPr>
              <a:t> the Web Pages are called Web Clients.</a:t>
            </a:r>
          </a:p>
        </p:txBody>
      </p:sp>
      <p:pic>
        <p:nvPicPr>
          <p:cNvPr id="14" name="Picture 2"/>
          <p:cNvPicPr>
            <a:picLocks noChangeAspect="1" noChangeArrowheads="1"/>
          </p:cNvPicPr>
          <p:nvPr/>
        </p:nvPicPr>
        <p:blipFill>
          <a:blip r:embed="rId2" cstate="print"/>
          <a:srcRect/>
          <a:stretch>
            <a:fillRect/>
          </a:stretch>
        </p:blipFill>
        <p:spPr bwMode="auto">
          <a:xfrm>
            <a:off x="70104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2"/>
          <a:srcRect/>
          <a:stretch>
            <a:fillRect/>
          </a:stretch>
        </p:blipFill>
        <p:spPr bwMode="auto">
          <a:xfrm>
            <a:off x="1165672" y="381000"/>
            <a:ext cx="6268592" cy="60198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98306" name="Picture 2"/>
          <p:cNvPicPr>
            <a:picLocks noChangeAspect="1" noChangeArrowheads="1"/>
          </p:cNvPicPr>
          <p:nvPr/>
        </p:nvPicPr>
        <p:blipFill>
          <a:blip r:embed="rId2"/>
          <a:srcRect/>
          <a:stretch>
            <a:fillRect/>
          </a:stretch>
        </p:blipFill>
        <p:spPr bwMode="auto">
          <a:xfrm>
            <a:off x="1384134" y="1447800"/>
            <a:ext cx="7226466" cy="5029200"/>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Resolution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600200" y="2096311"/>
            <a:ext cx="6400800" cy="3805566"/>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t>
            </a:r>
            <a:endParaRPr lang="en-US" dirty="0"/>
          </a:p>
        </p:txBody>
      </p:sp>
      <p:pic>
        <p:nvPicPr>
          <p:cNvPr id="2050" name="Picture 2"/>
          <p:cNvPicPr>
            <a:picLocks noChangeAspect="1" noChangeArrowheads="1"/>
          </p:cNvPicPr>
          <p:nvPr/>
        </p:nvPicPr>
        <p:blipFill>
          <a:blip r:embed="rId2"/>
          <a:srcRect/>
          <a:stretch>
            <a:fillRect/>
          </a:stretch>
        </p:blipFill>
        <p:spPr bwMode="auto">
          <a:xfrm>
            <a:off x="1219200" y="1643063"/>
            <a:ext cx="7772400" cy="4757737"/>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800" y="304800"/>
            <a:ext cx="6629400" cy="6248399"/>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pic>
        <p:nvPicPr>
          <p:cNvPr id="4098" name="Picture 2"/>
          <p:cNvPicPr>
            <a:picLocks noChangeAspect="1" noChangeArrowheads="1"/>
          </p:cNvPicPr>
          <p:nvPr/>
        </p:nvPicPr>
        <p:blipFill>
          <a:blip r:embed="rId2"/>
          <a:srcRect/>
          <a:stretch>
            <a:fillRect/>
          </a:stretch>
        </p:blipFill>
        <p:spPr bwMode="auto">
          <a:xfrm>
            <a:off x="2514600" y="2286000"/>
            <a:ext cx="1914525" cy="819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447800" y="1624013"/>
            <a:ext cx="6934200" cy="4471987"/>
          </a:xfrm>
          <a:prstGeom prst="rect">
            <a:avLst/>
          </a:prstGeom>
          <a:noFill/>
          <a:ln w="9525">
            <a:noFill/>
            <a:miter lim="800000"/>
            <a:headEnd/>
            <a:tailEnd/>
          </a:ln>
          <a:effectLst/>
        </p:spPr>
      </p:pic>
      <p:pic>
        <p:nvPicPr>
          <p:cNvPr id="5" name="Picture 2"/>
          <p:cNvPicPr>
            <a:picLocks noChangeAspect="1" noChangeArrowheads="1"/>
          </p:cNvPicPr>
          <p:nvPr/>
        </p:nvPicPr>
        <p:blipFill>
          <a:blip r:embed="rId4"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Example</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066800" y="1411046"/>
            <a:ext cx="6096000" cy="5065954"/>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Examples</a:t>
            </a:r>
            <a:endParaRPr lang="en-US" dirty="0"/>
          </a:p>
        </p:txBody>
      </p:sp>
      <p:pic>
        <p:nvPicPr>
          <p:cNvPr id="6146" name="Picture 2"/>
          <p:cNvPicPr>
            <a:picLocks noChangeAspect="1" noChangeArrowheads="1"/>
          </p:cNvPicPr>
          <p:nvPr/>
        </p:nvPicPr>
        <p:blipFill>
          <a:blip r:embed="rId2"/>
          <a:srcRect/>
          <a:stretch>
            <a:fillRect/>
          </a:stretch>
        </p:blipFill>
        <p:spPr bwMode="auto">
          <a:xfrm>
            <a:off x="1447800" y="1905000"/>
            <a:ext cx="6019800" cy="3352800"/>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524000" y="1561138"/>
            <a:ext cx="6781800" cy="4546533"/>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Specificity</a:t>
            </a:r>
            <a:endParaRPr lang="en-US" b="1" dirty="0"/>
          </a:p>
        </p:txBody>
      </p:sp>
      <p:pic>
        <p:nvPicPr>
          <p:cNvPr id="8194" name="Picture 2"/>
          <p:cNvPicPr>
            <a:picLocks noGrp="1" noChangeAspect="1" noChangeArrowheads="1"/>
          </p:cNvPicPr>
          <p:nvPr>
            <p:ph idx="1"/>
          </p:nvPr>
        </p:nvPicPr>
        <p:blipFill>
          <a:blip r:embed="rId2"/>
          <a:srcRect/>
          <a:stretch>
            <a:fillRect/>
          </a:stretch>
        </p:blipFill>
        <p:spPr bwMode="auto">
          <a:xfrm>
            <a:off x="1219200" y="1600200"/>
            <a:ext cx="7010400" cy="3886200"/>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5"/>
          <p:cNvSpPr txBox="1">
            <a:spLocks noChangeArrowheads="1"/>
          </p:cNvSpPr>
          <p:nvPr/>
        </p:nvSpPr>
        <p:spPr bwMode="auto">
          <a:xfrm>
            <a:off x="1447800" y="1143000"/>
            <a:ext cx="7239000" cy="784830"/>
          </a:xfrm>
          <a:prstGeom prst="rect">
            <a:avLst/>
          </a:prstGeom>
          <a:noFill/>
          <a:ln w="9525">
            <a:noFill/>
            <a:miter lim="800000"/>
            <a:headEnd/>
            <a:tailEnd/>
          </a:ln>
          <a:effectLst/>
        </p:spPr>
        <p:txBody>
          <a:bodyPr wrap="square">
            <a:spAutoFit/>
          </a:bodyPr>
          <a:lstStyle/>
          <a:p>
            <a:pPr>
              <a:spcBef>
                <a:spcPct val="50000"/>
              </a:spcBef>
            </a:pPr>
            <a:r>
              <a:rPr lang="en-US" dirty="0"/>
              <a:t>Web Clients view the pages with a program called a Web Browser.</a:t>
            </a:r>
          </a:p>
          <a:p>
            <a:pPr>
              <a:spcBef>
                <a:spcPct val="50000"/>
              </a:spcBef>
            </a:pPr>
            <a:r>
              <a:rPr lang="en-US" dirty="0"/>
              <a:t>Ex: Internet Explorer </a:t>
            </a:r>
            <a:r>
              <a:rPr lang="en-US" dirty="0" smtClean="0"/>
              <a:t>,Netscape Navigator,</a:t>
            </a:r>
            <a:r>
              <a:rPr lang="en-US" dirty="0" smtClean="0">
                <a:solidFill>
                  <a:schemeClr val="tx2"/>
                </a:solidFill>
                <a:latin typeface="Verdana" pitchFamily="34" charset="0"/>
                <a:hlinkClick r:id="rId2" action="ppaction://hlinksldjump"/>
              </a:rPr>
              <a:t> </a:t>
            </a:r>
            <a:r>
              <a:rPr lang="en-US" dirty="0" smtClean="0">
                <a:latin typeface="Verdana" pitchFamily="34" charset="0"/>
              </a:rPr>
              <a:t>Mozilla Firefox, etc</a:t>
            </a:r>
            <a:r>
              <a:rPr lang="en-US" dirty="0" smtClean="0">
                <a:solidFill>
                  <a:schemeClr val="tx2"/>
                </a:solidFill>
                <a:latin typeface="Verdana" pitchFamily="34" charset="0"/>
              </a:rPr>
              <a:t>.</a:t>
            </a:r>
            <a:endParaRPr lang="en-US" dirty="0"/>
          </a:p>
        </p:txBody>
      </p:sp>
      <p:sp>
        <p:nvSpPr>
          <p:cNvPr id="7175" name="Text Box 7"/>
          <p:cNvSpPr txBox="1">
            <a:spLocks noChangeArrowheads="1"/>
          </p:cNvSpPr>
          <p:nvPr/>
        </p:nvSpPr>
        <p:spPr bwMode="auto">
          <a:xfrm>
            <a:off x="1143000" y="533400"/>
            <a:ext cx="2895600" cy="461665"/>
          </a:xfrm>
          <a:prstGeom prst="rect">
            <a:avLst/>
          </a:prstGeom>
          <a:noFill/>
          <a:ln w="9525">
            <a:noFill/>
            <a:miter lim="800000"/>
            <a:headEnd/>
            <a:tailEnd/>
          </a:ln>
          <a:effectLst/>
        </p:spPr>
        <p:txBody>
          <a:bodyPr wrap="square">
            <a:spAutoFit/>
          </a:bodyPr>
          <a:lstStyle/>
          <a:p>
            <a:pPr>
              <a:spcBef>
                <a:spcPct val="50000"/>
              </a:spcBef>
            </a:pPr>
            <a:r>
              <a:rPr lang="en-US" sz="2400" b="1" dirty="0">
                <a:latin typeface="Verdana" pitchFamily="34" charset="0"/>
              </a:rPr>
              <a:t>Web Browser</a:t>
            </a:r>
          </a:p>
        </p:txBody>
      </p:sp>
      <p:sp>
        <p:nvSpPr>
          <p:cNvPr id="7178" name="Text Box 10"/>
          <p:cNvSpPr txBox="1">
            <a:spLocks noChangeArrowheads="1"/>
          </p:cNvSpPr>
          <p:nvPr/>
        </p:nvSpPr>
        <p:spPr bwMode="auto">
          <a:xfrm>
            <a:off x="1447800" y="2057400"/>
            <a:ext cx="7315200" cy="646331"/>
          </a:xfrm>
          <a:prstGeom prst="rect">
            <a:avLst/>
          </a:prstGeom>
          <a:noFill/>
          <a:ln w="9525">
            <a:noFill/>
            <a:miter lim="800000"/>
            <a:headEnd/>
            <a:tailEnd/>
          </a:ln>
          <a:effectLst/>
        </p:spPr>
        <p:txBody>
          <a:bodyPr wrap="square">
            <a:spAutoFit/>
          </a:bodyPr>
          <a:lstStyle/>
          <a:p>
            <a:pPr>
              <a:spcBef>
                <a:spcPct val="50000"/>
              </a:spcBef>
            </a:pPr>
            <a:r>
              <a:rPr lang="en-US" dirty="0"/>
              <a:t>The way web pages are displayed depends not only on the browser </a:t>
            </a:r>
            <a:r>
              <a:rPr lang="en-US" dirty="0" smtClean="0"/>
              <a:t>but </a:t>
            </a:r>
            <a:r>
              <a:rPr lang="en-US" dirty="0"/>
              <a:t>also on the clients settings</a:t>
            </a:r>
          </a:p>
        </p:txBody>
      </p:sp>
      <p:sp>
        <p:nvSpPr>
          <p:cNvPr id="8" name="Text Box 4"/>
          <p:cNvSpPr txBox="1">
            <a:spLocks noChangeArrowheads="1"/>
          </p:cNvSpPr>
          <p:nvPr/>
        </p:nvSpPr>
        <p:spPr bwMode="auto">
          <a:xfrm>
            <a:off x="1219200" y="2985193"/>
            <a:ext cx="3276600" cy="461665"/>
          </a:xfrm>
          <a:prstGeom prst="rect">
            <a:avLst/>
          </a:prstGeom>
          <a:noFill/>
          <a:ln w="9525">
            <a:noFill/>
            <a:miter lim="800000"/>
            <a:headEnd/>
            <a:tailEnd/>
          </a:ln>
          <a:effectLst/>
        </p:spPr>
        <p:txBody>
          <a:bodyPr wrap="square">
            <a:spAutoFit/>
          </a:bodyPr>
          <a:lstStyle/>
          <a:p>
            <a:pPr>
              <a:spcBef>
                <a:spcPct val="50000"/>
              </a:spcBef>
            </a:pPr>
            <a:r>
              <a:rPr lang="en-US" sz="2400" b="1" dirty="0">
                <a:latin typeface="Verdana" pitchFamily="34" charset="0"/>
              </a:rPr>
              <a:t>Web Standards</a:t>
            </a:r>
          </a:p>
        </p:txBody>
      </p:sp>
      <p:sp>
        <p:nvSpPr>
          <p:cNvPr id="9" name="Text Box 5"/>
          <p:cNvSpPr txBox="1">
            <a:spLocks noChangeArrowheads="1"/>
          </p:cNvSpPr>
          <p:nvPr/>
        </p:nvSpPr>
        <p:spPr bwMode="auto">
          <a:xfrm>
            <a:off x="1524000" y="3733800"/>
            <a:ext cx="7620000" cy="2031325"/>
          </a:xfrm>
          <a:prstGeom prst="rect">
            <a:avLst/>
          </a:prstGeom>
          <a:noFill/>
          <a:ln w="9525">
            <a:noFill/>
            <a:miter lim="800000"/>
            <a:headEnd/>
            <a:tailEnd/>
          </a:ln>
          <a:effectLst/>
        </p:spPr>
        <p:txBody>
          <a:bodyPr wrap="square">
            <a:spAutoFit/>
          </a:bodyPr>
          <a:lstStyle/>
          <a:p>
            <a:pPr indent="276225">
              <a:spcBef>
                <a:spcPct val="50000"/>
              </a:spcBef>
              <a:buClr>
                <a:schemeClr val="tx2">
                  <a:lumMod val="60000"/>
                  <a:lumOff val="40000"/>
                </a:schemeClr>
              </a:buClr>
              <a:buFont typeface="Courier New" pitchFamily="49" charset="0"/>
              <a:buChar char="o"/>
            </a:pPr>
            <a:r>
              <a:rPr lang="en-US" dirty="0">
                <a:latin typeface="Verdana" pitchFamily="34" charset="0"/>
              </a:rPr>
              <a:t>The rule-making body of the web is the W3C.</a:t>
            </a:r>
          </a:p>
          <a:p>
            <a:pPr indent="276225">
              <a:spcBef>
                <a:spcPct val="50000"/>
              </a:spcBef>
              <a:buClr>
                <a:schemeClr val="tx2">
                  <a:lumMod val="60000"/>
                  <a:lumOff val="40000"/>
                </a:schemeClr>
              </a:buClr>
              <a:buFont typeface="Courier New" pitchFamily="49" charset="0"/>
              <a:buChar char="o"/>
            </a:pPr>
            <a:endParaRPr lang="en-US" dirty="0">
              <a:latin typeface="Verdana" pitchFamily="34" charset="0"/>
            </a:endParaRPr>
          </a:p>
          <a:p>
            <a:pPr indent="276225">
              <a:spcBef>
                <a:spcPct val="50000"/>
              </a:spcBef>
              <a:buClr>
                <a:schemeClr val="tx2">
                  <a:lumMod val="60000"/>
                  <a:lumOff val="40000"/>
                </a:schemeClr>
              </a:buClr>
              <a:buFont typeface="Courier New" pitchFamily="49" charset="0"/>
              <a:buChar char="o"/>
            </a:pPr>
            <a:r>
              <a:rPr lang="en-US" dirty="0">
                <a:latin typeface="Verdana" pitchFamily="34" charset="0"/>
              </a:rPr>
              <a:t>W3C stands for World Wide Web Consortium.</a:t>
            </a:r>
          </a:p>
          <a:p>
            <a:pPr indent="276225">
              <a:spcBef>
                <a:spcPct val="50000"/>
              </a:spcBef>
              <a:buClr>
                <a:schemeClr val="tx2">
                  <a:lumMod val="60000"/>
                  <a:lumOff val="40000"/>
                </a:schemeClr>
              </a:buClr>
              <a:buFont typeface="Courier New" pitchFamily="49" charset="0"/>
              <a:buChar char="o"/>
            </a:pPr>
            <a:endParaRPr lang="en-US" dirty="0">
              <a:latin typeface="Verdana" pitchFamily="34" charset="0"/>
            </a:endParaRPr>
          </a:p>
          <a:p>
            <a:pPr indent="276225">
              <a:spcBef>
                <a:spcPct val="50000"/>
              </a:spcBef>
              <a:buClr>
                <a:schemeClr val="tx2">
                  <a:lumMod val="60000"/>
                  <a:lumOff val="40000"/>
                </a:schemeClr>
              </a:buClr>
              <a:buFont typeface="Courier New" pitchFamily="49" charset="0"/>
              <a:buChar char="o"/>
            </a:pPr>
            <a:r>
              <a:rPr lang="en-US" dirty="0">
                <a:latin typeface="Verdana" pitchFamily="34" charset="0"/>
              </a:rPr>
              <a:t>The most essential Web standards are </a:t>
            </a:r>
            <a:r>
              <a:rPr lang="en-US" dirty="0" smtClean="0">
                <a:latin typeface="Verdana" pitchFamily="34" charset="0"/>
              </a:rPr>
              <a:t>HTML</a:t>
            </a:r>
            <a:r>
              <a:rPr lang="en-US" dirty="0">
                <a:latin typeface="Verdana" pitchFamily="34" charset="0"/>
              </a:rPr>
              <a:t>, CSS and XML.</a:t>
            </a:r>
          </a:p>
        </p:txBody>
      </p:sp>
      <p:pic>
        <p:nvPicPr>
          <p:cNvPr id="10" name="Picture 2"/>
          <p:cNvPicPr>
            <a:picLocks noChangeAspect="1" noChangeArrowheads="1"/>
          </p:cNvPicPr>
          <p:nvPr/>
        </p:nvPicPr>
        <p:blipFill>
          <a:blip r:embed="rId3" cstate="print"/>
          <a:srcRect/>
          <a:stretch>
            <a:fillRect/>
          </a:stretch>
        </p:blipFill>
        <p:spPr bwMode="auto">
          <a:xfrm>
            <a:off x="7467600" y="0"/>
            <a:ext cx="1676400" cy="12070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Specificity (Score)</a:t>
            </a:r>
            <a:endParaRPr lang="en-US" b="1" dirty="0"/>
          </a:p>
        </p:txBody>
      </p:sp>
      <p:pic>
        <p:nvPicPr>
          <p:cNvPr id="9218" name="Picture 2"/>
          <p:cNvPicPr>
            <a:picLocks noGrp="1" noChangeAspect="1" noChangeArrowheads="1"/>
          </p:cNvPicPr>
          <p:nvPr>
            <p:ph idx="1"/>
          </p:nvPr>
        </p:nvPicPr>
        <p:blipFill>
          <a:blip r:embed="rId2"/>
          <a:srcRect/>
          <a:stretch>
            <a:fillRect/>
          </a:stretch>
        </p:blipFill>
        <p:spPr bwMode="auto">
          <a:xfrm>
            <a:off x="2030730" y="2369661"/>
            <a:ext cx="5082540" cy="2987040"/>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Specificity (Score)</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066800" y="1905000"/>
            <a:ext cx="7696200" cy="3960027"/>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Specificity (score)</a:t>
            </a:r>
            <a:endParaRPr lang="en-US" b="1" dirty="0"/>
          </a:p>
        </p:txBody>
      </p:sp>
      <p:pic>
        <p:nvPicPr>
          <p:cNvPr id="10243" name="Picture 3"/>
          <p:cNvPicPr>
            <a:picLocks noGrp="1" noChangeAspect="1" noChangeArrowheads="1"/>
          </p:cNvPicPr>
          <p:nvPr>
            <p:ph idx="1"/>
          </p:nvPr>
        </p:nvPicPr>
        <p:blipFill>
          <a:blip r:embed="rId2"/>
          <a:srcRect/>
          <a:stretch>
            <a:fillRect/>
          </a:stretch>
        </p:blipFill>
        <p:spPr bwMode="auto">
          <a:xfrm>
            <a:off x="1878330" y="2613501"/>
            <a:ext cx="5387340" cy="2499360"/>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Specificity (score)</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1600200" y="2362200"/>
            <a:ext cx="6858000" cy="2916094"/>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Specificity Score</a:t>
            </a:r>
            <a:endParaRPr lang="en-US" b="1" dirty="0"/>
          </a:p>
        </p:txBody>
      </p:sp>
      <p:pic>
        <p:nvPicPr>
          <p:cNvPr id="13315" name="Picture 3"/>
          <p:cNvPicPr>
            <a:picLocks noChangeAspect="1" noChangeArrowheads="1"/>
          </p:cNvPicPr>
          <p:nvPr/>
        </p:nvPicPr>
        <p:blipFill>
          <a:blip r:embed="rId2"/>
          <a:srcRect/>
          <a:stretch>
            <a:fillRect/>
          </a:stretch>
        </p:blipFill>
        <p:spPr bwMode="auto">
          <a:xfrm>
            <a:off x="1066800" y="1702052"/>
            <a:ext cx="7620000" cy="4393947"/>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pic>
        <p:nvPicPr>
          <p:cNvPr id="14338" name="Picture 2"/>
          <p:cNvPicPr>
            <a:picLocks noGrp="1" noChangeAspect="1" noChangeArrowheads="1"/>
          </p:cNvPicPr>
          <p:nvPr>
            <p:ph idx="1"/>
          </p:nvPr>
        </p:nvPicPr>
        <p:blipFill>
          <a:blip r:embed="rId2"/>
          <a:srcRect/>
          <a:stretch>
            <a:fillRect/>
          </a:stretch>
        </p:blipFill>
        <p:spPr bwMode="auto">
          <a:xfrm>
            <a:off x="1143000" y="1429696"/>
            <a:ext cx="4267200" cy="4742504"/>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5486401" y="1752600"/>
            <a:ext cx="3657600" cy="3676650"/>
          </a:xfrm>
          <a:prstGeom prst="rect">
            <a:avLst/>
          </a:prstGeom>
          <a:noFill/>
          <a:ln w="9525">
            <a:noFill/>
            <a:miter lim="800000"/>
            <a:headEnd/>
            <a:tailEnd/>
          </a:ln>
          <a:effectLst/>
        </p:spPr>
      </p:pic>
      <p:sp>
        <p:nvSpPr>
          <p:cNvPr id="6" name="TextBox 5"/>
          <p:cNvSpPr txBox="1"/>
          <p:nvPr/>
        </p:nvSpPr>
        <p:spPr>
          <a:xfrm>
            <a:off x="5638800" y="1295400"/>
            <a:ext cx="1676400" cy="369332"/>
          </a:xfrm>
          <a:prstGeom prst="rect">
            <a:avLst/>
          </a:prstGeom>
          <a:noFill/>
        </p:spPr>
        <p:txBody>
          <a:bodyPr wrap="square" rtlCol="0">
            <a:spAutoFit/>
          </a:bodyPr>
          <a:lstStyle/>
          <a:p>
            <a:r>
              <a:rPr lang="en-US" b="1" dirty="0" smtClean="0"/>
              <a:t>Output:</a:t>
            </a:r>
            <a:endParaRPr lang="en-US" b="1" dirty="0"/>
          </a:p>
        </p:txBody>
      </p:sp>
      <p:pic>
        <p:nvPicPr>
          <p:cNvPr id="7" name="Picture 2"/>
          <p:cNvPicPr>
            <a:picLocks noChangeAspect="1" noChangeArrowheads="1"/>
          </p:cNvPicPr>
          <p:nvPr/>
        </p:nvPicPr>
        <p:blipFill>
          <a:blip r:embed="rId4"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371600" y="0"/>
            <a:ext cx="4115819" cy="388620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3"/>
          <a:srcRect/>
          <a:stretch>
            <a:fillRect/>
          </a:stretch>
        </p:blipFill>
        <p:spPr bwMode="auto">
          <a:xfrm>
            <a:off x="1828800" y="4800600"/>
            <a:ext cx="6429375" cy="1781175"/>
          </a:xfrm>
          <a:prstGeom prst="rect">
            <a:avLst/>
          </a:prstGeom>
          <a:noFill/>
          <a:ln w="9525">
            <a:noFill/>
            <a:miter lim="800000"/>
            <a:headEnd/>
            <a:tailEnd/>
          </a:ln>
          <a:effectLst/>
        </p:spPr>
      </p:pic>
      <p:sp>
        <p:nvSpPr>
          <p:cNvPr id="7" name="TextBox 6"/>
          <p:cNvSpPr txBox="1"/>
          <p:nvPr/>
        </p:nvSpPr>
        <p:spPr>
          <a:xfrm>
            <a:off x="1447800" y="4191000"/>
            <a:ext cx="2667000" cy="369332"/>
          </a:xfrm>
          <a:prstGeom prst="rect">
            <a:avLst/>
          </a:prstGeom>
          <a:noFill/>
        </p:spPr>
        <p:txBody>
          <a:bodyPr wrap="square" rtlCol="0">
            <a:spAutoFit/>
          </a:bodyPr>
          <a:lstStyle/>
          <a:p>
            <a:r>
              <a:rPr lang="en-US" b="1" dirty="0" smtClean="0"/>
              <a:t>Output:</a:t>
            </a:r>
            <a:endParaRPr lang="en-US" b="1" dirty="0"/>
          </a:p>
        </p:txBody>
      </p:sp>
      <p:pic>
        <p:nvPicPr>
          <p:cNvPr id="5" name="Picture 2"/>
          <p:cNvPicPr>
            <a:picLocks noChangeAspect="1" noChangeArrowheads="1"/>
          </p:cNvPicPr>
          <p:nvPr/>
        </p:nvPicPr>
        <p:blipFill>
          <a:blip r:embed="rId4" cstate="print"/>
          <a:srcRect/>
          <a:stretch>
            <a:fillRect/>
          </a:stretch>
        </p:blipFill>
        <p:spPr bwMode="auto">
          <a:xfrm>
            <a:off x="7556499" y="0"/>
            <a:ext cx="1587500" cy="1143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371600" y="533400"/>
            <a:ext cx="7575550" cy="381000"/>
          </a:xfrm>
        </p:spPr>
        <p:txBody>
          <a:bodyPr>
            <a:normAutofit fontScale="90000"/>
          </a:bodyPr>
          <a:lstStyle/>
          <a:p>
            <a:r>
              <a:rPr lang="en-US" altLang="zh-CN" dirty="0"/>
              <a:t>What is HTML?</a:t>
            </a:r>
          </a:p>
        </p:txBody>
      </p:sp>
      <p:sp>
        <p:nvSpPr>
          <p:cNvPr id="3075" name="Rectangle 3"/>
          <p:cNvSpPr>
            <a:spLocks noGrp="1" noChangeArrowheads="1"/>
          </p:cNvSpPr>
          <p:nvPr>
            <p:ph idx="1"/>
          </p:nvPr>
        </p:nvSpPr>
        <p:spPr>
          <a:xfrm>
            <a:off x="1435100" y="990600"/>
            <a:ext cx="7499350" cy="5867400"/>
          </a:xfrm>
        </p:spPr>
        <p:txBody>
          <a:bodyPr>
            <a:normAutofit/>
          </a:bodyPr>
          <a:lstStyle/>
          <a:p>
            <a:pPr>
              <a:lnSpc>
                <a:spcPct val="150000"/>
              </a:lnSpc>
              <a:buClr>
                <a:schemeClr val="tx2">
                  <a:lumMod val="60000"/>
                  <a:lumOff val="40000"/>
                </a:schemeClr>
              </a:buClr>
            </a:pPr>
            <a:r>
              <a:rPr lang="en-US" altLang="zh-CN" sz="1600" b="1" i="1" dirty="0">
                <a:solidFill>
                  <a:schemeClr val="accent2">
                    <a:lumMod val="50000"/>
                  </a:schemeClr>
                </a:solidFill>
                <a:latin typeface="Verdana" pitchFamily="34" charset="0"/>
                <a:cs typeface="Times New Roman" pitchFamily="18" charset="0"/>
              </a:rPr>
              <a:t>H</a:t>
            </a:r>
            <a:r>
              <a:rPr lang="en-US" altLang="zh-CN" sz="1600" dirty="0">
                <a:latin typeface="Verdana" pitchFamily="34" charset="0"/>
                <a:cs typeface="Times New Roman" pitchFamily="18" charset="0"/>
              </a:rPr>
              <a:t>yper </a:t>
            </a:r>
            <a:r>
              <a:rPr lang="en-US" altLang="zh-CN" sz="1600" b="1" i="1" dirty="0">
                <a:solidFill>
                  <a:schemeClr val="accent2">
                    <a:lumMod val="50000"/>
                  </a:schemeClr>
                </a:solidFill>
                <a:latin typeface="Verdana" pitchFamily="34" charset="0"/>
                <a:cs typeface="Times New Roman" pitchFamily="18" charset="0"/>
              </a:rPr>
              <a:t>T</a:t>
            </a:r>
            <a:r>
              <a:rPr lang="en-US" altLang="zh-CN" sz="1600" dirty="0">
                <a:latin typeface="Verdana" pitchFamily="34" charset="0"/>
                <a:cs typeface="Times New Roman" pitchFamily="18" charset="0"/>
              </a:rPr>
              <a:t>ext </a:t>
            </a:r>
            <a:r>
              <a:rPr lang="en-US" altLang="zh-CN" sz="1600" b="1" i="1" dirty="0">
                <a:solidFill>
                  <a:schemeClr val="accent2">
                    <a:lumMod val="50000"/>
                  </a:schemeClr>
                </a:solidFill>
                <a:latin typeface="Verdana" pitchFamily="34" charset="0"/>
                <a:cs typeface="Times New Roman" pitchFamily="18" charset="0"/>
              </a:rPr>
              <a:t>M</a:t>
            </a:r>
            <a:r>
              <a:rPr lang="en-US" altLang="zh-CN" sz="1600" dirty="0">
                <a:latin typeface="Verdana" pitchFamily="34" charset="0"/>
                <a:cs typeface="Times New Roman" pitchFamily="18" charset="0"/>
              </a:rPr>
              <a:t>arkup </a:t>
            </a:r>
            <a:r>
              <a:rPr lang="en-US" altLang="zh-CN" sz="1600" b="1" i="1" dirty="0" smtClean="0">
                <a:solidFill>
                  <a:schemeClr val="accent2">
                    <a:lumMod val="50000"/>
                  </a:schemeClr>
                </a:solidFill>
                <a:latin typeface="Verdana" pitchFamily="34" charset="0"/>
                <a:cs typeface="Times New Roman" pitchFamily="18" charset="0"/>
              </a:rPr>
              <a:t>L</a:t>
            </a:r>
            <a:r>
              <a:rPr lang="en-US" altLang="zh-CN" sz="1600" dirty="0" smtClean="0">
                <a:latin typeface="Verdana" pitchFamily="34" charset="0"/>
                <a:cs typeface="Times New Roman" pitchFamily="18" charset="0"/>
              </a:rPr>
              <a:t>anguage</a:t>
            </a:r>
            <a:r>
              <a:rPr lang="en-US" sz="1600" dirty="0" smtClean="0">
                <a:latin typeface="Verdana" pitchFamily="34" charset="0"/>
              </a:rPr>
              <a:t> are the instructions that tell a browser how to lay out the information (text, images, etc) in the browser window.</a:t>
            </a:r>
          </a:p>
          <a:p>
            <a:pPr>
              <a:lnSpc>
                <a:spcPct val="150000"/>
              </a:lnSpc>
              <a:buClr>
                <a:schemeClr val="tx2">
                  <a:lumMod val="60000"/>
                  <a:lumOff val="40000"/>
                </a:schemeClr>
              </a:buClr>
            </a:pPr>
            <a:r>
              <a:rPr lang="en-US" altLang="zh-CN" sz="1600" dirty="0" smtClean="0">
                <a:latin typeface="Verdana" pitchFamily="34" charset="0"/>
                <a:cs typeface="Times New Roman" pitchFamily="18" charset="0"/>
              </a:rPr>
              <a:t>A </a:t>
            </a:r>
            <a:r>
              <a:rPr lang="en-US" altLang="zh-CN" sz="1600" dirty="0">
                <a:latin typeface="Verdana" pitchFamily="34" charset="0"/>
                <a:cs typeface="Times New Roman" pitchFamily="18" charset="0"/>
              </a:rPr>
              <a:t>markup language designed for the creation of web pages and other information viewable in a browser</a:t>
            </a:r>
          </a:p>
          <a:p>
            <a:pPr>
              <a:lnSpc>
                <a:spcPct val="150000"/>
              </a:lnSpc>
              <a:buClr>
                <a:schemeClr val="tx2">
                  <a:lumMod val="60000"/>
                  <a:lumOff val="40000"/>
                </a:schemeClr>
              </a:buClr>
            </a:pPr>
            <a:r>
              <a:rPr lang="en-US" altLang="zh-CN" sz="1600" dirty="0">
                <a:latin typeface="Verdana" pitchFamily="34" charset="0"/>
                <a:cs typeface="Times New Roman" pitchFamily="18" charset="0"/>
              </a:rPr>
              <a:t>The basic language used to write web </a:t>
            </a:r>
            <a:r>
              <a:rPr lang="en-US" altLang="zh-CN" sz="1600" dirty="0" smtClean="0">
                <a:latin typeface="Verdana" pitchFamily="34" charset="0"/>
                <a:cs typeface="Times New Roman" pitchFamily="18" charset="0"/>
              </a:rPr>
              <a:t>pages</a:t>
            </a:r>
          </a:p>
          <a:p>
            <a:pPr lvl="1">
              <a:lnSpc>
                <a:spcPct val="150000"/>
              </a:lnSpc>
              <a:buClr>
                <a:schemeClr val="tx2">
                  <a:lumMod val="40000"/>
                  <a:lumOff val="60000"/>
                </a:schemeClr>
              </a:buClr>
              <a:buFont typeface="Arial" pitchFamily="34" charset="0"/>
              <a:buChar char="•"/>
              <a:defRPr/>
            </a:pPr>
            <a:r>
              <a:rPr lang="en-US" sz="1600" i="1" dirty="0" smtClean="0">
                <a:latin typeface="Verdana" pitchFamily="34" charset="0"/>
                <a:cs typeface="Times New Roman" pitchFamily="18" charset="0"/>
              </a:rPr>
              <a:t>Hypertext</a:t>
            </a:r>
            <a:r>
              <a:rPr lang="en-US" sz="1600" dirty="0" smtClean="0">
                <a:latin typeface="Verdana" pitchFamily="34" charset="0"/>
                <a:cs typeface="Times New Roman" pitchFamily="18" charset="0"/>
              </a:rPr>
              <a:t> is text viewed on a browser that contains clickable entries called </a:t>
            </a:r>
            <a:r>
              <a:rPr lang="en-US" sz="1600" i="1" dirty="0" smtClean="0">
                <a:latin typeface="Verdana" pitchFamily="34" charset="0"/>
                <a:cs typeface="Times New Roman" pitchFamily="18" charset="0"/>
              </a:rPr>
              <a:t>links</a:t>
            </a:r>
            <a:r>
              <a:rPr lang="en-US" sz="1600" dirty="0" smtClean="0">
                <a:latin typeface="Verdana" pitchFamily="34" charset="0"/>
                <a:cs typeface="Times New Roman" pitchFamily="18" charset="0"/>
              </a:rPr>
              <a:t> or </a:t>
            </a:r>
            <a:r>
              <a:rPr lang="en-US" sz="1600" i="1" dirty="0" smtClean="0">
                <a:latin typeface="Verdana" pitchFamily="34" charset="0"/>
                <a:cs typeface="Times New Roman" pitchFamily="18" charset="0"/>
              </a:rPr>
              <a:t>hyperlinks.</a:t>
            </a:r>
          </a:p>
          <a:p>
            <a:pPr lvl="1">
              <a:lnSpc>
                <a:spcPct val="150000"/>
              </a:lnSpc>
              <a:buClr>
                <a:schemeClr val="tx2">
                  <a:lumMod val="40000"/>
                  <a:lumOff val="60000"/>
                </a:schemeClr>
              </a:buClr>
              <a:buFont typeface="Arial" pitchFamily="34" charset="0"/>
              <a:buChar char="•"/>
              <a:defRPr/>
            </a:pPr>
            <a:r>
              <a:rPr lang="en-US" sz="1600" dirty="0" smtClean="0">
                <a:latin typeface="Verdana" pitchFamily="34" charset="0"/>
                <a:cs typeface="Times New Roman" pitchFamily="18" charset="0"/>
              </a:rPr>
              <a:t>When a link or hyperlink is clicked, the document specified by the link is displayed. </a:t>
            </a:r>
          </a:p>
          <a:p>
            <a:pPr lvl="1">
              <a:lnSpc>
                <a:spcPct val="150000"/>
              </a:lnSpc>
              <a:buClr>
                <a:schemeClr val="tx2">
                  <a:lumMod val="40000"/>
                  <a:lumOff val="60000"/>
                </a:schemeClr>
              </a:buClr>
              <a:buFont typeface="Arial" pitchFamily="34" charset="0"/>
              <a:buChar char="•"/>
              <a:defRPr/>
            </a:pPr>
            <a:r>
              <a:rPr lang="en-US" sz="1600" dirty="0" smtClean="0">
                <a:latin typeface="Verdana" pitchFamily="34" charset="0"/>
                <a:cs typeface="Times New Roman" pitchFamily="18" charset="0"/>
              </a:rPr>
              <a:t>A  Markup </a:t>
            </a:r>
            <a:r>
              <a:rPr lang="en-US" sz="1600" dirty="0" smtClean="0">
                <a:latin typeface="Verdana" pitchFamily="34" charset="0"/>
              </a:rPr>
              <a:t> language specifies </a:t>
            </a:r>
            <a:r>
              <a:rPr lang="en-US" sz="1600" i="1" dirty="0" smtClean="0">
                <a:latin typeface="Verdana" pitchFamily="34" charset="0"/>
              </a:rPr>
              <a:t>code</a:t>
            </a:r>
            <a:r>
              <a:rPr lang="en-US" sz="1600" dirty="0" smtClean="0">
                <a:latin typeface="Verdana" pitchFamily="34" charset="0"/>
              </a:rPr>
              <a:t> for  formatting, both the layout and style, within a </a:t>
            </a:r>
            <a:r>
              <a:rPr lang="en-US" sz="1600" i="1" dirty="0" smtClean="0">
                <a:latin typeface="Verdana" pitchFamily="34" charset="0"/>
              </a:rPr>
              <a:t>text file.</a:t>
            </a:r>
            <a:r>
              <a:rPr lang="en-US" sz="1600" dirty="0" smtClean="0">
                <a:latin typeface="Verdana" pitchFamily="34" charset="0"/>
              </a:rPr>
              <a:t> The code used  to specify the formatting are called </a:t>
            </a:r>
            <a:r>
              <a:rPr lang="en-US" sz="1600" i="1" dirty="0" smtClean="0">
                <a:latin typeface="Verdana" pitchFamily="34" charset="0"/>
              </a:rPr>
              <a:t>tags</a:t>
            </a:r>
            <a:r>
              <a:rPr lang="en-US" sz="1600" dirty="0" smtClean="0">
                <a:latin typeface="Verdana" pitchFamily="34" charset="0"/>
              </a:rPr>
              <a:t> </a:t>
            </a:r>
            <a:endParaRPr lang="en-US" sz="1600" dirty="0" smtClean="0">
              <a:latin typeface="Verdana" pitchFamily="34" charset="0"/>
              <a:cs typeface="Times New Roman" pitchFamily="18" charset="0"/>
            </a:endParaRPr>
          </a:p>
          <a:p>
            <a:pPr>
              <a:lnSpc>
                <a:spcPct val="150000"/>
              </a:lnSpc>
              <a:buClr>
                <a:schemeClr val="tx2">
                  <a:lumMod val="60000"/>
                  <a:lumOff val="40000"/>
                </a:schemeClr>
              </a:buClr>
            </a:pPr>
            <a:r>
              <a:rPr lang="en-US" altLang="zh-CN" sz="1600" dirty="0" smtClean="0">
                <a:latin typeface="Verdana" pitchFamily="34" charset="0"/>
                <a:cs typeface="Times New Roman" pitchFamily="18" charset="0"/>
              </a:rPr>
              <a:t>File </a:t>
            </a:r>
            <a:r>
              <a:rPr lang="en-US" altLang="zh-CN" sz="1600" dirty="0">
                <a:latin typeface="Verdana" pitchFamily="34" charset="0"/>
                <a:cs typeface="Times New Roman" pitchFamily="18" charset="0"/>
              </a:rPr>
              <a:t>extension: .</a:t>
            </a:r>
            <a:r>
              <a:rPr lang="en-US" altLang="zh-CN" sz="1600" dirty="0" err="1">
                <a:latin typeface="Verdana" pitchFamily="34" charset="0"/>
                <a:cs typeface="Times New Roman" pitchFamily="18" charset="0"/>
              </a:rPr>
              <a:t>htm</a:t>
            </a:r>
            <a:r>
              <a:rPr lang="en-US" altLang="zh-CN" sz="1600" dirty="0">
                <a:latin typeface="Verdana" pitchFamily="34" charset="0"/>
                <a:cs typeface="Times New Roman" pitchFamily="18" charset="0"/>
              </a:rPr>
              <a:t>, .html</a:t>
            </a:r>
          </a:p>
        </p:txBody>
      </p:sp>
      <p:pic>
        <p:nvPicPr>
          <p:cNvPr id="5" name="Picture 2"/>
          <p:cNvPicPr>
            <a:picLocks noChangeAspect="1" noChangeArrowheads="1"/>
          </p:cNvPicPr>
          <p:nvPr/>
        </p:nvPicPr>
        <p:blipFill>
          <a:blip r:embed="rId3" cstate="print"/>
          <a:srcRect/>
          <a:stretch>
            <a:fillRect/>
          </a:stretch>
        </p:blipFill>
        <p:spPr bwMode="auto">
          <a:xfrm>
            <a:off x="7620000" y="0"/>
            <a:ext cx="1524000" cy="1097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3FF950F6-EF5E-45E4-B28D-A76CCCC7AA4E}" type="slidenum">
              <a:rPr lang="en-US"/>
              <a:pPr>
                <a:defRPr/>
              </a:pPr>
              <a:t>18</a:t>
            </a:fld>
            <a:endParaRPr lang="en-US"/>
          </a:p>
        </p:txBody>
      </p:sp>
      <p:sp>
        <p:nvSpPr>
          <p:cNvPr id="24579" name="Text Box 2"/>
          <p:cNvSpPr txBox="1">
            <a:spLocks noChangeArrowheads="1"/>
          </p:cNvSpPr>
          <p:nvPr/>
        </p:nvSpPr>
        <p:spPr bwMode="auto">
          <a:xfrm>
            <a:off x="990600" y="609600"/>
            <a:ext cx="6934200" cy="579438"/>
          </a:xfrm>
          <a:prstGeom prst="rect">
            <a:avLst/>
          </a:prstGeom>
          <a:noFill/>
          <a:ln w="9525">
            <a:noFill/>
            <a:miter lim="800000"/>
            <a:headEnd/>
            <a:tailEnd/>
          </a:ln>
        </p:spPr>
        <p:txBody>
          <a:bodyPr>
            <a:spAutoFit/>
          </a:bodyPr>
          <a:lstStyle/>
          <a:p>
            <a:pPr>
              <a:spcBef>
                <a:spcPct val="50000"/>
              </a:spcBef>
            </a:pPr>
            <a:r>
              <a:rPr lang="en-US" sz="3200" b="1">
                <a:solidFill>
                  <a:schemeClr val="tx2"/>
                </a:solidFill>
                <a:latin typeface="Universal"/>
              </a:rPr>
              <a:t>Versions Released</a:t>
            </a:r>
            <a:endParaRPr lang="en-US" sz="2000" b="1">
              <a:solidFill>
                <a:schemeClr val="tx2"/>
              </a:solidFill>
              <a:latin typeface="Universal"/>
            </a:endParaRPr>
          </a:p>
        </p:txBody>
      </p:sp>
      <p:sp>
        <p:nvSpPr>
          <p:cNvPr id="21507" name="Rectangle 3"/>
          <p:cNvSpPr>
            <a:spLocks noChangeArrowheads="1"/>
          </p:cNvSpPr>
          <p:nvPr/>
        </p:nvSpPr>
        <p:spPr bwMode="auto">
          <a:xfrm>
            <a:off x="1066800" y="1447800"/>
            <a:ext cx="7924800" cy="38100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dirty="0">
              <a:solidFill>
                <a:schemeClr val="accent2">
                  <a:lumMod val="40000"/>
                  <a:lumOff val="60000"/>
                </a:schemeClr>
              </a:solidFill>
              <a:latin typeface="Arial" charset="0"/>
              <a:cs typeface="+mn-cs"/>
            </a:endParaRPr>
          </a:p>
        </p:txBody>
      </p:sp>
      <p:sp>
        <p:nvSpPr>
          <p:cNvPr id="24581" name="Text Box 4"/>
          <p:cNvSpPr txBox="1">
            <a:spLocks noChangeArrowheads="1"/>
          </p:cNvSpPr>
          <p:nvPr/>
        </p:nvSpPr>
        <p:spPr bwMode="auto">
          <a:xfrm>
            <a:off x="838200" y="1524000"/>
            <a:ext cx="8077200" cy="4094163"/>
          </a:xfrm>
          <a:prstGeom prst="rect">
            <a:avLst/>
          </a:prstGeom>
          <a:noFill/>
          <a:ln w="9525">
            <a:noFill/>
            <a:miter lim="800000"/>
            <a:headEnd/>
            <a:tailEnd/>
          </a:ln>
        </p:spPr>
        <p:txBody>
          <a:bodyPr>
            <a:spAutoFit/>
          </a:bodyPr>
          <a:lstStyle/>
          <a:p>
            <a:pPr>
              <a:spcBef>
                <a:spcPct val="50000"/>
              </a:spcBef>
              <a:tabLst>
                <a:tab pos="339725" algn="l"/>
                <a:tab pos="2062163" algn="l"/>
              </a:tabLst>
            </a:pPr>
            <a:r>
              <a:rPr lang="en-US" sz="2000" b="1"/>
              <a:t>	</a:t>
            </a:r>
            <a:r>
              <a:rPr lang="en-US" sz="2000" b="1">
                <a:solidFill>
                  <a:schemeClr val="tx2"/>
                </a:solidFill>
                <a:latin typeface="Verdana" pitchFamily="34" charset="0"/>
              </a:rPr>
              <a:t>HTML 1.0</a:t>
            </a:r>
            <a:r>
              <a:rPr lang="en-US" sz="2000">
                <a:solidFill>
                  <a:schemeClr val="tx2"/>
                </a:solidFill>
                <a:latin typeface="Verdana" pitchFamily="34" charset="0"/>
              </a:rPr>
              <a:t>	: Original version</a:t>
            </a:r>
          </a:p>
          <a:p>
            <a:pPr>
              <a:spcBef>
                <a:spcPct val="50000"/>
              </a:spcBef>
              <a:tabLst>
                <a:tab pos="339725" algn="l"/>
                <a:tab pos="2062163" algn="l"/>
              </a:tabLst>
            </a:pPr>
            <a:r>
              <a:rPr lang="en-US" sz="2000" b="1">
                <a:solidFill>
                  <a:schemeClr val="tx2"/>
                </a:solidFill>
                <a:latin typeface="Verdana" pitchFamily="34" charset="0"/>
              </a:rPr>
              <a:t>	HTML 2.0</a:t>
            </a:r>
            <a:r>
              <a:rPr lang="en-US" sz="2000">
                <a:solidFill>
                  <a:schemeClr val="tx2"/>
                </a:solidFill>
                <a:latin typeface="Verdana" pitchFamily="34" charset="0"/>
              </a:rPr>
              <a:t> 	: Few additional features were added</a:t>
            </a:r>
          </a:p>
          <a:p>
            <a:pPr>
              <a:spcBef>
                <a:spcPct val="50000"/>
              </a:spcBef>
              <a:tabLst>
                <a:tab pos="339725" algn="l"/>
                <a:tab pos="2062163" algn="l"/>
              </a:tabLst>
            </a:pPr>
            <a:r>
              <a:rPr lang="en-US" sz="2000" b="1">
                <a:solidFill>
                  <a:schemeClr val="tx2"/>
                </a:solidFill>
                <a:latin typeface="Verdana" pitchFamily="34" charset="0"/>
              </a:rPr>
              <a:t>	HTML 3.0</a:t>
            </a:r>
            <a:r>
              <a:rPr lang="en-US" sz="2000">
                <a:solidFill>
                  <a:schemeClr val="tx2"/>
                </a:solidFill>
                <a:latin typeface="Verdana" pitchFamily="34" charset="0"/>
              </a:rPr>
              <a:t>	: Introduced new tags and attributes called</a:t>
            </a:r>
          </a:p>
          <a:p>
            <a:pPr>
              <a:spcBef>
                <a:spcPct val="50000"/>
              </a:spcBef>
              <a:tabLst>
                <a:tab pos="339725" algn="l"/>
                <a:tab pos="2062163" algn="l"/>
              </a:tabLst>
            </a:pPr>
            <a:r>
              <a:rPr lang="en-US" sz="2000">
                <a:solidFill>
                  <a:schemeClr val="tx2"/>
                </a:solidFill>
                <a:latin typeface="Verdana" pitchFamily="34" charset="0"/>
              </a:rPr>
              <a:t>		  </a:t>
            </a:r>
            <a:r>
              <a:rPr lang="en-US" sz="2000" b="1">
                <a:solidFill>
                  <a:schemeClr val="tx2"/>
                </a:solidFill>
                <a:latin typeface="Verdana" pitchFamily="34" charset="0"/>
              </a:rPr>
              <a:t>Netscape Extension Tags</a:t>
            </a:r>
          </a:p>
          <a:p>
            <a:pPr>
              <a:spcBef>
                <a:spcPct val="50000"/>
              </a:spcBef>
              <a:tabLst>
                <a:tab pos="339725" algn="l"/>
                <a:tab pos="2062163" algn="l"/>
              </a:tabLst>
            </a:pPr>
            <a:r>
              <a:rPr lang="en-US" sz="2000" b="1">
                <a:solidFill>
                  <a:schemeClr val="tx2"/>
                </a:solidFill>
                <a:latin typeface="Verdana" pitchFamily="34" charset="0"/>
              </a:rPr>
              <a:t>	HTML 3.2	</a:t>
            </a:r>
            <a:r>
              <a:rPr lang="en-US" sz="2000">
                <a:solidFill>
                  <a:schemeClr val="tx2"/>
                </a:solidFill>
                <a:latin typeface="Verdana" pitchFamily="34" charset="0"/>
              </a:rPr>
              <a:t>: W3C in 1994 developed </a:t>
            </a:r>
            <a:r>
              <a:rPr lang="en-US" sz="2000" b="1">
                <a:solidFill>
                  <a:schemeClr val="tx2"/>
                </a:solidFill>
                <a:latin typeface="Verdana" pitchFamily="34" charset="0"/>
              </a:rPr>
              <a:t>WILBUR</a:t>
            </a:r>
            <a:r>
              <a:rPr lang="en-US" sz="2000">
                <a:solidFill>
                  <a:schemeClr val="tx2"/>
                </a:solidFill>
                <a:latin typeface="Verdana" pitchFamily="34" charset="0"/>
              </a:rPr>
              <a:t> standard</a:t>
            </a:r>
          </a:p>
          <a:p>
            <a:pPr>
              <a:spcBef>
                <a:spcPct val="50000"/>
              </a:spcBef>
              <a:tabLst>
                <a:tab pos="339725" algn="l"/>
                <a:tab pos="2062163" algn="l"/>
              </a:tabLst>
            </a:pPr>
            <a:r>
              <a:rPr lang="en-US" sz="2000">
                <a:solidFill>
                  <a:schemeClr val="tx2"/>
                </a:solidFill>
                <a:latin typeface="Verdana" pitchFamily="34" charset="0"/>
              </a:rPr>
              <a:t>	</a:t>
            </a:r>
            <a:r>
              <a:rPr lang="en-US" sz="2000" b="1">
                <a:solidFill>
                  <a:schemeClr val="tx2"/>
                </a:solidFill>
                <a:latin typeface="Verdana" pitchFamily="34" charset="0"/>
              </a:rPr>
              <a:t>HTML 4.0</a:t>
            </a:r>
            <a:r>
              <a:rPr lang="en-US" sz="2000">
                <a:solidFill>
                  <a:schemeClr val="tx2"/>
                </a:solidFill>
                <a:latin typeface="Verdana" pitchFamily="34" charset="0"/>
              </a:rPr>
              <a:t>	: Code named as </a:t>
            </a:r>
            <a:r>
              <a:rPr lang="en-US" sz="2000" b="1">
                <a:solidFill>
                  <a:schemeClr val="tx2"/>
                </a:solidFill>
                <a:latin typeface="Verdana" pitchFamily="34" charset="0"/>
              </a:rPr>
              <a:t>COUGAR</a:t>
            </a:r>
          </a:p>
          <a:p>
            <a:pPr>
              <a:spcBef>
                <a:spcPct val="50000"/>
              </a:spcBef>
              <a:tabLst>
                <a:tab pos="339725" algn="l"/>
                <a:tab pos="2062163" algn="l"/>
              </a:tabLst>
            </a:pPr>
            <a:r>
              <a:rPr lang="en-US" sz="2000">
                <a:solidFill>
                  <a:schemeClr val="tx2"/>
                </a:solidFill>
                <a:latin typeface="Verdana" pitchFamily="34" charset="0"/>
              </a:rPr>
              <a:t>	</a:t>
            </a:r>
            <a:r>
              <a:rPr lang="en-US" sz="2000" b="1">
                <a:solidFill>
                  <a:schemeClr val="tx2"/>
                </a:solidFill>
                <a:latin typeface="Verdana" pitchFamily="34" charset="0"/>
              </a:rPr>
              <a:t>XHTML 1.0	</a:t>
            </a:r>
            <a:r>
              <a:rPr lang="en-US" sz="2000">
                <a:solidFill>
                  <a:schemeClr val="tx2"/>
                </a:solidFill>
                <a:latin typeface="Verdana" pitchFamily="34" charset="0"/>
              </a:rPr>
              <a:t>: E</a:t>
            </a:r>
            <a:r>
              <a:rPr lang="en-US" sz="2000" b="1">
                <a:solidFill>
                  <a:schemeClr val="tx2"/>
                </a:solidFill>
                <a:latin typeface="Verdana" pitchFamily="34" charset="0"/>
              </a:rPr>
              <a:t>X</a:t>
            </a:r>
            <a:r>
              <a:rPr lang="en-US" sz="2000">
                <a:solidFill>
                  <a:schemeClr val="tx2"/>
                </a:solidFill>
                <a:latin typeface="Verdana" pitchFamily="34" charset="0"/>
              </a:rPr>
              <a:t>tensible </a:t>
            </a:r>
            <a:r>
              <a:rPr lang="en-US" sz="2000" b="1">
                <a:solidFill>
                  <a:schemeClr val="tx2"/>
                </a:solidFill>
                <a:latin typeface="Verdana" pitchFamily="34" charset="0"/>
              </a:rPr>
              <a:t>H</a:t>
            </a:r>
            <a:r>
              <a:rPr lang="en-US" sz="2000">
                <a:solidFill>
                  <a:schemeClr val="tx2"/>
                </a:solidFill>
                <a:latin typeface="Verdana" pitchFamily="34" charset="0"/>
              </a:rPr>
              <a:t>yper </a:t>
            </a:r>
            <a:r>
              <a:rPr lang="en-US" sz="2000" b="1">
                <a:solidFill>
                  <a:schemeClr val="tx2"/>
                </a:solidFill>
                <a:latin typeface="Verdana" pitchFamily="34" charset="0"/>
              </a:rPr>
              <a:t>T</a:t>
            </a:r>
            <a:r>
              <a:rPr lang="en-US" sz="2000">
                <a:solidFill>
                  <a:schemeClr val="tx2"/>
                </a:solidFill>
                <a:latin typeface="Verdana" pitchFamily="34" charset="0"/>
              </a:rPr>
              <a:t>ext </a:t>
            </a:r>
            <a:r>
              <a:rPr lang="en-US" sz="2000" b="1">
                <a:solidFill>
                  <a:schemeClr val="tx2"/>
                </a:solidFill>
                <a:latin typeface="Verdana" pitchFamily="34" charset="0"/>
              </a:rPr>
              <a:t>M</a:t>
            </a:r>
            <a:r>
              <a:rPr lang="en-US" sz="2000">
                <a:solidFill>
                  <a:schemeClr val="tx2"/>
                </a:solidFill>
                <a:latin typeface="Verdana" pitchFamily="34" charset="0"/>
              </a:rPr>
              <a:t>arkup </a:t>
            </a:r>
            <a:r>
              <a:rPr lang="en-US" sz="2000" b="1">
                <a:solidFill>
                  <a:schemeClr val="tx2"/>
                </a:solidFill>
                <a:latin typeface="Verdana" pitchFamily="34" charset="0"/>
              </a:rPr>
              <a:t>L</a:t>
            </a:r>
            <a:r>
              <a:rPr lang="en-US" sz="2000">
                <a:solidFill>
                  <a:schemeClr val="tx2"/>
                </a:solidFill>
                <a:latin typeface="Verdana" pitchFamily="34" charset="0"/>
              </a:rPr>
              <a:t>anguage</a:t>
            </a:r>
          </a:p>
          <a:p>
            <a:pPr>
              <a:spcBef>
                <a:spcPct val="50000"/>
              </a:spcBef>
              <a:tabLst>
                <a:tab pos="339725" algn="l"/>
                <a:tab pos="2062163" algn="l"/>
              </a:tabLst>
            </a:pPr>
            <a:r>
              <a:rPr lang="en-US" sz="2000">
                <a:solidFill>
                  <a:schemeClr val="tx2"/>
                </a:solidFill>
                <a:latin typeface="Verdana" pitchFamily="34" charset="0"/>
              </a:rPr>
              <a:t>	</a:t>
            </a:r>
            <a:r>
              <a:rPr lang="en-US" sz="2000" b="1">
                <a:solidFill>
                  <a:schemeClr val="tx2"/>
                </a:solidFill>
                <a:latin typeface="Verdana" pitchFamily="34" charset="0"/>
              </a:rPr>
              <a:t> HTML 5.0    </a:t>
            </a:r>
            <a:r>
              <a:rPr lang="en-US" sz="2000">
                <a:solidFill>
                  <a:schemeClr val="tx2"/>
                </a:solidFill>
                <a:latin typeface="Verdana" pitchFamily="34" charset="0"/>
              </a:rPr>
              <a:t>: Released in the year 2014</a:t>
            </a:r>
          </a:p>
          <a:p>
            <a:pPr>
              <a:spcBef>
                <a:spcPct val="50000"/>
              </a:spcBef>
              <a:tabLst>
                <a:tab pos="339725" algn="l"/>
                <a:tab pos="2062163" algn="l"/>
              </a:tabLst>
            </a:pPr>
            <a:r>
              <a:rPr lang="en-US" sz="2000">
                <a:solidFill>
                  <a:schemeClr val="tx2"/>
                </a:solidFill>
                <a:latin typeface="Verdana" pitchFamily="34" charset="0"/>
              </a:rPr>
              <a:t>	</a:t>
            </a:r>
          </a:p>
        </p:txBody>
      </p:sp>
      <p:pic>
        <p:nvPicPr>
          <p:cNvPr id="6" name="Picture 2"/>
          <p:cNvPicPr>
            <a:picLocks noChangeAspect="1" noChangeArrowheads="1"/>
          </p:cNvPicPr>
          <p:nvPr/>
        </p:nvPicPr>
        <p:blipFill>
          <a:blip r:embed="rId2" cstate="print"/>
          <a:srcRect/>
          <a:stretch>
            <a:fillRect/>
          </a:stretch>
        </p:blipFill>
        <p:spPr bwMode="auto">
          <a:xfrm>
            <a:off x="7620000" y="0"/>
            <a:ext cx="1524000" cy="1097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3400"/>
            <a:ext cx="8686800" cy="6324600"/>
          </a:xfrm>
        </p:spPr>
        <p:txBody>
          <a:bodyPr>
            <a:normAutofit fontScale="25000" lnSpcReduction="20000"/>
          </a:bodyPr>
          <a:lstStyle/>
          <a:p>
            <a:pPr lvl="1">
              <a:spcBef>
                <a:spcPct val="25000"/>
              </a:spcBef>
              <a:buFont typeface="Monotype Sorts" pitchFamily="2" charset="2"/>
              <a:buNone/>
            </a:pPr>
            <a:r>
              <a:rPr lang="en-US" altLang="ko-KR" sz="8000" b="1" i="1" u="sng" dirty="0" smtClean="0">
                <a:latin typeface="Verdana" pitchFamily="34" charset="0"/>
                <a:cs typeface="Times New Roman" pitchFamily="18" charset="0"/>
              </a:rPr>
              <a:t>Tags are</a:t>
            </a:r>
            <a:r>
              <a:rPr lang="en-US" altLang="ko-KR" sz="8000" b="1" dirty="0" smtClean="0">
                <a:latin typeface="Verdana" pitchFamily="34" charset="0"/>
                <a:cs typeface="Times New Roman" pitchFamily="18" charset="0"/>
              </a:rPr>
              <a:t> :</a:t>
            </a:r>
          </a:p>
          <a:p>
            <a:pPr lvl="1">
              <a:lnSpc>
                <a:spcPct val="120000"/>
              </a:lnSpc>
              <a:spcBef>
                <a:spcPct val="25000"/>
              </a:spcBef>
              <a:buClr>
                <a:schemeClr val="tx2">
                  <a:lumMod val="60000"/>
                  <a:lumOff val="40000"/>
                </a:schemeClr>
              </a:buClr>
              <a:buFont typeface="Arial" pitchFamily="34" charset="0"/>
              <a:buChar char="•"/>
            </a:pPr>
            <a:r>
              <a:rPr lang="en-US" altLang="ko-KR" sz="6400" dirty="0" smtClean="0">
                <a:latin typeface="Verdana" pitchFamily="34" charset="0"/>
                <a:cs typeface="Times New Roman" pitchFamily="18" charset="0"/>
              </a:rPr>
              <a:t>surrounded with angle brackets like this</a:t>
            </a:r>
          </a:p>
          <a:p>
            <a:pPr lvl="3">
              <a:lnSpc>
                <a:spcPct val="120000"/>
              </a:lnSpc>
              <a:spcBef>
                <a:spcPct val="25000"/>
              </a:spcBef>
              <a:buNone/>
            </a:pPr>
            <a:r>
              <a:rPr lang="en-US" altLang="ko-KR" sz="6400" dirty="0" smtClean="0">
                <a:solidFill>
                  <a:srgbClr val="0070C0"/>
                </a:solidFill>
                <a:latin typeface="Verdana" pitchFamily="34" charset="0"/>
                <a:cs typeface="Times New Roman" pitchFamily="18" charset="0"/>
              </a:rPr>
              <a:t> &lt;B&gt; or &lt;I&gt;</a:t>
            </a:r>
            <a:r>
              <a:rPr lang="en-US" altLang="ko-KR" sz="6400" dirty="0" smtClean="0">
                <a:latin typeface="Verdana" pitchFamily="34" charset="0"/>
                <a:cs typeface="Times New Roman" pitchFamily="18" charset="0"/>
              </a:rPr>
              <a:t>. </a:t>
            </a:r>
          </a:p>
          <a:p>
            <a:pPr lvl="1">
              <a:lnSpc>
                <a:spcPct val="120000"/>
              </a:lnSpc>
              <a:spcBef>
                <a:spcPct val="25000"/>
              </a:spcBef>
              <a:buClr>
                <a:schemeClr val="tx2">
                  <a:lumMod val="60000"/>
                  <a:lumOff val="40000"/>
                </a:schemeClr>
              </a:buClr>
              <a:buFont typeface="Arial" pitchFamily="34" charset="0"/>
              <a:buChar char="•"/>
            </a:pPr>
            <a:r>
              <a:rPr lang="en-US" altLang="ko-KR" sz="6400" dirty="0" smtClean="0">
                <a:latin typeface="Verdana" pitchFamily="34" charset="0"/>
                <a:cs typeface="Times New Roman" pitchFamily="18" charset="0"/>
              </a:rPr>
              <a:t>Most tags come in pairs.</a:t>
            </a:r>
          </a:p>
          <a:p>
            <a:pPr lvl="3">
              <a:lnSpc>
                <a:spcPct val="120000"/>
              </a:lnSpc>
              <a:spcBef>
                <a:spcPct val="25000"/>
              </a:spcBef>
              <a:buNone/>
            </a:pPr>
            <a:r>
              <a:rPr lang="en-US" altLang="ko-KR" sz="6400" dirty="0" smtClean="0">
                <a:latin typeface="Verdana" pitchFamily="34" charset="0"/>
                <a:cs typeface="Times New Roman" pitchFamily="18" charset="0"/>
              </a:rPr>
              <a:t> </a:t>
            </a:r>
          </a:p>
          <a:p>
            <a:pPr lvl="1">
              <a:lnSpc>
                <a:spcPct val="120000"/>
              </a:lnSpc>
              <a:spcBef>
                <a:spcPct val="25000"/>
              </a:spcBef>
              <a:buClr>
                <a:schemeClr val="tx2">
                  <a:lumMod val="60000"/>
                  <a:lumOff val="40000"/>
                </a:schemeClr>
              </a:buClr>
              <a:buFont typeface="Arial" pitchFamily="34" charset="0"/>
              <a:buChar char="•"/>
            </a:pPr>
            <a:r>
              <a:rPr lang="en-US" altLang="ko-KR" sz="6400" dirty="0" smtClean="0">
                <a:latin typeface="Verdana" pitchFamily="34" charset="0"/>
                <a:cs typeface="Times New Roman" pitchFamily="18" charset="0"/>
              </a:rPr>
              <a:t>The first tag turns the action  on, and the second turns it off.</a:t>
            </a:r>
          </a:p>
          <a:p>
            <a:pPr lvl="1">
              <a:lnSpc>
                <a:spcPct val="120000"/>
              </a:lnSpc>
              <a:spcBef>
                <a:spcPct val="25000"/>
              </a:spcBef>
              <a:buClr>
                <a:schemeClr val="tx2">
                  <a:lumMod val="60000"/>
                  <a:lumOff val="40000"/>
                </a:schemeClr>
              </a:buClr>
              <a:buFont typeface="Arial" pitchFamily="34" charset="0"/>
              <a:buChar char="•"/>
            </a:pPr>
            <a:r>
              <a:rPr lang="en-US" altLang="ko-KR" sz="6400" dirty="0" smtClean="0">
                <a:latin typeface="Verdana" pitchFamily="34" charset="0"/>
                <a:cs typeface="Times New Roman" pitchFamily="18" charset="0"/>
              </a:rPr>
              <a:t>The second tag(off switch)  starts with a forward slash. </a:t>
            </a:r>
          </a:p>
          <a:p>
            <a:pPr lvl="1">
              <a:lnSpc>
                <a:spcPct val="120000"/>
              </a:lnSpc>
              <a:spcBef>
                <a:spcPct val="25000"/>
              </a:spcBef>
              <a:buClr>
                <a:schemeClr val="tx2">
                  <a:lumMod val="60000"/>
                  <a:lumOff val="40000"/>
                </a:schemeClr>
              </a:buClr>
              <a:buNone/>
            </a:pPr>
            <a:r>
              <a:rPr lang="en-US" altLang="ko-KR" sz="6400" dirty="0" smtClean="0">
                <a:latin typeface="Verdana" pitchFamily="34" charset="0"/>
                <a:cs typeface="Times New Roman" pitchFamily="18" charset="0"/>
              </a:rPr>
              <a:t>            For example </a:t>
            </a:r>
            <a:r>
              <a:rPr lang="en-US" altLang="ko-KR" sz="6400" dirty="0" smtClean="0">
                <a:solidFill>
                  <a:srgbClr val="0070C0"/>
                </a:solidFill>
                <a:latin typeface="Verdana" pitchFamily="34" charset="0"/>
                <a:cs typeface="Times New Roman" pitchFamily="18" charset="0"/>
              </a:rPr>
              <a:t>,&lt;B&gt;</a:t>
            </a:r>
            <a:r>
              <a:rPr lang="en-US" altLang="ko-KR" sz="6400" dirty="0" smtClean="0">
                <a:latin typeface="Verdana" pitchFamily="34" charset="0"/>
                <a:cs typeface="Times New Roman" pitchFamily="18" charset="0"/>
              </a:rPr>
              <a:t> </a:t>
            </a:r>
            <a:r>
              <a:rPr lang="en-US" altLang="ko-KR" sz="6400" dirty="0" smtClean="0">
                <a:solidFill>
                  <a:srgbClr val="0070C0"/>
                </a:solidFill>
                <a:latin typeface="Verdana" pitchFamily="34" charset="0"/>
                <a:cs typeface="Times New Roman" pitchFamily="18" charset="0"/>
              </a:rPr>
              <a:t>text</a:t>
            </a:r>
            <a:r>
              <a:rPr lang="en-US" altLang="ko-KR" sz="6400" dirty="0" smtClean="0">
                <a:latin typeface="Verdana" pitchFamily="34" charset="0"/>
                <a:cs typeface="Times New Roman" pitchFamily="18" charset="0"/>
              </a:rPr>
              <a:t> </a:t>
            </a:r>
            <a:r>
              <a:rPr lang="en-US" altLang="ko-KR" sz="6400" dirty="0" smtClean="0">
                <a:solidFill>
                  <a:srgbClr val="0070C0"/>
                </a:solidFill>
                <a:latin typeface="Verdana" pitchFamily="34" charset="0"/>
                <a:cs typeface="Times New Roman" pitchFamily="18" charset="0"/>
              </a:rPr>
              <a:t>&lt;/B&gt;</a:t>
            </a:r>
            <a:r>
              <a:rPr lang="en-US" altLang="ko-KR" sz="6400" dirty="0" smtClean="0">
                <a:latin typeface="Verdana" pitchFamily="34" charset="0"/>
                <a:cs typeface="Times New Roman" pitchFamily="18" charset="0"/>
              </a:rPr>
              <a:t> </a:t>
            </a:r>
          </a:p>
          <a:p>
            <a:pPr lvl="1">
              <a:lnSpc>
                <a:spcPct val="120000"/>
              </a:lnSpc>
              <a:spcBef>
                <a:spcPct val="25000"/>
              </a:spcBef>
              <a:buClr>
                <a:schemeClr val="tx2">
                  <a:lumMod val="60000"/>
                  <a:lumOff val="40000"/>
                </a:schemeClr>
              </a:buClr>
              <a:buFont typeface="Arial" pitchFamily="34" charset="0"/>
              <a:buChar char="•"/>
            </a:pPr>
            <a:r>
              <a:rPr lang="en-US" altLang="ko-KR" sz="6400" dirty="0" smtClean="0">
                <a:latin typeface="Verdana" pitchFamily="34" charset="0"/>
                <a:cs typeface="Times New Roman" pitchFamily="18" charset="0"/>
              </a:rPr>
              <a:t>can embedded, for instance, to do this: </a:t>
            </a:r>
          </a:p>
          <a:p>
            <a:pPr lvl="1">
              <a:lnSpc>
                <a:spcPct val="120000"/>
              </a:lnSpc>
              <a:spcBef>
                <a:spcPct val="25000"/>
              </a:spcBef>
              <a:buClr>
                <a:schemeClr val="tx2">
                  <a:lumMod val="60000"/>
                  <a:lumOff val="40000"/>
                </a:schemeClr>
              </a:buClr>
              <a:buNone/>
            </a:pPr>
            <a:r>
              <a:rPr lang="en-US" altLang="ko-KR" sz="6400" dirty="0" smtClean="0">
                <a:solidFill>
                  <a:srgbClr val="0070C0"/>
                </a:solidFill>
                <a:latin typeface="Verdana" pitchFamily="34" charset="0"/>
                <a:cs typeface="Times New Roman" pitchFamily="18" charset="0"/>
              </a:rPr>
              <a:t>       &lt;HEAD&gt;&lt;TITLE&gt; Your text &lt;/HEAD&gt;&lt;/TITLE&gt; </a:t>
            </a:r>
            <a:r>
              <a:rPr lang="en-US" altLang="ko-KR" sz="6400" dirty="0" smtClean="0">
                <a:latin typeface="Verdana" pitchFamily="34" charset="0"/>
                <a:cs typeface="Times New Roman" pitchFamily="18" charset="0"/>
              </a:rPr>
              <a:t>it won't work.</a:t>
            </a:r>
          </a:p>
          <a:p>
            <a:pPr lvl="1">
              <a:lnSpc>
                <a:spcPct val="120000"/>
              </a:lnSpc>
              <a:spcBef>
                <a:spcPct val="25000"/>
              </a:spcBef>
              <a:buClr>
                <a:schemeClr val="tx2">
                  <a:lumMod val="60000"/>
                  <a:lumOff val="40000"/>
                </a:schemeClr>
              </a:buClr>
              <a:buNone/>
            </a:pPr>
            <a:r>
              <a:rPr lang="en-US" altLang="ko-KR" sz="6400" dirty="0" smtClean="0">
                <a:latin typeface="Verdana" pitchFamily="34" charset="0"/>
                <a:cs typeface="Times New Roman" pitchFamily="18" charset="0"/>
              </a:rPr>
              <a:t>    The correct order is </a:t>
            </a:r>
          </a:p>
          <a:p>
            <a:pPr lvl="1">
              <a:lnSpc>
                <a:spcPct val="120000"/>
              </a:lnSpc>
              <a:spcBef>
                <a:spcPct val="25000"/>
              </a:spcBef>
              <a:buClr>
                <a:schemeClr val="tx2">
                  <a:lumMod val="60000"/>
                  <a:lumOff val="40000"/>
                </a:schemeClr>
              </a:buClr>
              <a:buNone/>
            </a:pPr>
            <a:r>
              <a:rPr lang="en-US" altLang="ko-KR" sz="6400" dirty="0" smtClean="0">
                <a:latin typeface="Verdana" pitchFamily="34" charset="0"/>
                <a:cs typeface="Times New Roman" pitchFamily="18" charset="0"/>
              </a:rPr>
              <a:t>        </a:t>
            </a:r>
            <a:r>
              <a:rPr lang="en-US" altLang="ko-KR" sz="6400" dirty="0" smtClean="0">
                <a:solidFill>
                  <a:srgbClr val="0070C0"/>
                </a:solidFill>
                <a:latin typeface="Verdana" pitchFamily="34" charset="0"/>
                <a:cs typeface="Times New Roman" pitchFamily="18" charset="0"/>
              </a:rPr>
              <a:t>&lt;HEAD&gt;&lt;TITLE&gt; Your text &lt;/TITLE&gt;&lt;/HEAD&gt; </a:t>
            </a:r>
          </a:p>
          <a:p>
            <a:pPr lvl="1">
              <a:lnSpc>
                <a:spcPct val="120000"/>
              </a:lnSpc>
              <a:spcBef>
                <a:spcPct val="25000"/>
              </a:spcBef>
              <a:buClr>
                <a:schemeClr val="tx2">
                  <a:lumMod val="60000"/>
                  <a:lumOff val="40000"/>
                </a:schemeClr>
              </a:buClr>
              <a:buFont typeface="Arial" pitchFamily="34" charset="0"/>
              <a:buChar char="•"/>
            </a:pPr>
            <a:r>
              <a:rPr lang="en-US" altLang="ko-KR" sz="6400" dirty="0" smtClean="0">
                <a:latin typeface="Verdana" pitchFamily="34" charset="0"/>
                <a:cs typeface="Times New Roman" pitchFamily="18" charset="0"/>
              </a:rPr>
              <a:t>not case sensitive. </a:t>
            </a:r>
          </a:p>
          <a:p>
            <a:pPr lvl="1">
              <a:lnSpc>
                <a:spcPct val="120000"/>
              </a:lnSpc>
              <a:spcBef>
                <a:spcPct val="25000"/>
              </a:spcBef>
              <a:buClr>
                <a:schemeClr val="tx2">
                  <a:lumMod val="60000"/>
                  <a:lumOff val="40000"/>
                </a:schemeClr>
              </a:buClr>
              <a:buFont typeface="Arial" pitchFamily="34" charset="0"/>
              <a:buChar char="•"/>
            </a:pPr>
            <a:r>
              <a:rPr lang="en-US" altLang="ko-KR" sz="6400" dirty="0" smtClean="0">
                <a:latin typeface="Verdana" pitchFamily="34" charset="0"/>
                <a:cs typeface="Times New Roman" pitchFamily="18" charset="0"/>
              </a:rPr>
              <a:t>Many tags have attributes.</a:t>
            </a:r>
          </a:p>
          <a:p>
            <a:pPr lvl="1">
              <a:lnSpc>
                <a:spcPct val="120000"/>
              </a:lnSpc>
              <a:spcBef>
                <a:spcPct val="25000"/>
              </a:spcBef>
              <a:buClr>
                <a:schemeClr val="tx2">
                  <a:lumMod val="60000"/>
                  <a:lumOff val="40000"/>
                </a:schemeClr>
              </a:buClr>
              <a:buNone/>
            </a:pPr>
            <a:r>
              <a:rPr lang="en-US" altLang="ko-KR" sz="6400" dirty="0" smtClean="0">
                <a:latin typeface="Verdana" pitchFamily="34" charset="0"/>
                <a:cs typeface="Times New Roman" pitchFamily="18" charset="0"/>
              </a:rPr>
              <a:t>          For example, </a:t>
            </a:r>
            <a:r>
              <a:rPr lang="en-US" altLang="ko-KR" sz="6400" dirty="0" smtClean="0">
                <a:solidFill>
                  <a:srgbClr val="0070C0"/>
                </a:solidFill>
                <a:latin typeface="Verdana" pitchFamily="34" charset="0"/>
                <a:cs typeface="Times New Roman" pitchFamily="18" charset="0"/>
              </a:rPr>
              <a:t>&lt;P ALIGN=CENTER&gt; </a:t>
            </a:r>
            <a:r>
              <a:rPr lang="en-US" altLang="ko-KR" sz="6400" dirty="0" smtClean="0">
                <a:latin typeface="Verdana" pitchFamily="34" charset="0"/>
                <a:cs typeface="Times New Roman" pitchFamily="18" charset="0"/>
              </a:rPr>
              <a:t>centers the paragraph </a:t>
            </a:r>
          </a:p>
          <a:p>
            <a:pPr lvl="1">
              <a:lnSpc>
                <a:spcPct val="120000"/>
              </a:lnSpc>
              <a:spcBef>
                <a:spcPct val="25000"/>
              </a:spcBef>
              <a:buClr>
                <a:schemeClr val="tx2">
                  <a:lumMod val="60000"/>
                  <a:lumOff val="40000"/>
                </a:schemeClr>
              </a:buClr>
              <a:buNone/>
            </a:pPr>
            <a:r>
              <a:rPr lang="en-US" altLang="ko-KR" sz="6400" dirty="0" smtClean="0">
                <a:latin typeface="Verdana" pitchFamily="34" charset="0"/>
                <a:cs typeface="Times New Roman" pitchFamily="18" charset="0"/>
              </a:rPr>
              <a:t>          following it.</a:t>
            </a:r>
          </a:p>
          <a:p>
            <a:pPr lvl="1">
              <a:lnSpc>
                <a:spcPct val="120000"/>
              </a:lnSpc>
              <a:spcBef>
                <a:spcPct val="25000"/>
              </a:spcBef>
              <a:buClr>
                <a:schemeClr val="tx2">
                  <a:lumMod val="60000"/>
                  <a:lumOff val="40000"/>
                </a:schemeClr>
              </a:buClr>
              <a:buFont typeface="Arial" pitchFamily="34" charset="0"/>
              <a:buChar char="•"/>
            </a:pPr>
            <a:r>
              <a:rPr lang="en-US" altLang="ko-KR" sz="6400" dirty="0" smtClean="0">
                <a:latin typeface="Verdana" pitchFamily="34" charset="0"/>
                <a:cs typeface="Times New Roman" pitchFamily="18" charset="0"/>
              </a:rPr>
              <a:t>Some browsers don't support the some tags and some attributes.</a:t>
            </a:r>
          </a:p>
          <a:p>
            <a:pPr>
              <a:lnSpc>
                <a:spcPct val="120000"/>
              </a:lnSpc>
              <a:spcBef>
                <a:spcPct val="25000"/>
              </a:spcBef>
              <a:buClr>
                <a:schemeClr val="tx2">
                  <a:lumMod val="60000"/>
                  <a:lumOff val="40000"/>
                </a:schemeClr>
              </a:buClr>
              <a:buNone/>
            </a:pPr>
            <a:endParaRPr lang="en-US" altLang="ko-KR" sz="4500" dirty="0" smtClean="0">
              <a:latin typeface="Verdana" pitchFamily="34" charset="0"/>
              <a:cs typeface="Times New Roman" pitchFamily="18" charset="0"/>
            </a:endParaRPr>
          </a:p>
          <a:p>
            <a:pPr>
              <a:lnSpc>
                <a:spcPct val="120000"/>
              </a:lnSpc>
              <a:spcBef>
                <a:spcPct val="25000"/>
              </a:spcBef>
              <a:buClr>
                <a:schemeClr val="tx2">
                  <a:lumMod val="60000"/>
                  <a:lumOff val="40000"/>
                </a:schemeClr>
              </a:buClr>
              <a:buNone/>
            </a:pPr>
            <a:r>
              <a:rPr lang="en-US" altLang="ko-KR" sz="4500" dirty="0" smtClean="0">
                <a:latin typeface="Verdana" pitchFamily="34" charset="0"/>
                <a:cs typeface="Times New Roman" pitchFamily="18" charset="0"/>
              </a:rPr>
              <a:t>      </a:t>
            </a:r>
          </a:p>
          <a:p>
            <a:pPr lvl="2">
              <a:spcBef>
                <a:spcPct val="25000"/>
              </a:spcBef>
              <a:buNone/>
            </a:pPr>
            <a:endParaRPr lang="en-US" altLang="ko-KR" sz="1800" dirty="0" smtClean="0">
              <a:latin typeface="Times New Roman" pitchFamily="18" charset="0"/>
              <a:cs typeface="Times New Roman" pitchFamily="18" charset="0"/>
            </a:endParaRPr>
          </a:p>
          <a:p>
            <a:pPr>
              <a:buNone/>
            </a:pPr>
            <a:r>
              <a:rPr lang="en-US" altLang="ko-KR" sz="1800" dirty="0" smtClean="0">
                <a:latin typeface="Times New Roman" pitchFamily="18" charset="0"/>
                <a:cs typeface="Times New Roman" pitchFamily="18" charset="0"/>
              </a:rPr>
              <a:t>      </a:t>
            </a:r>
          </a:p>
          <a:p>
            <a:pPr>
              <a:buNone/>
            </a:pP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7010400" y="15240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Syllabus</a:t>
            </a:r>
            <a:endParaRPr lang="en-US" sz="6600" dirty="0"/>
          </a:p>
        </p:txBody>
      </p:sp>
      <p:sp>
        <p:nvSpPr>
          <p:cNvPr id="3" name="Content Placeholder 2"/>
          <p:cNvSpPr>
            <a:spLocks noGrp="1"/>
          </p:cNvSpPr>
          <p:nvPr>
            <p:ph idx="1"/>
          </p:nvPr>
        </p:nvSpPr>
        <p:spPr>
          <a:xfrm>
            <a:off x="990600" y="1447800"/>
            <a:ext cx="8153400" cy="4800600"/>
          </a:xfrm>
        </p:spPr>
        <p:txBody>
          <a:bodyPr/>
          <a:lstStyle/>
          <a:p>
            <a:pPr>
              <a:buNone/>
            </a:pPr>
            <a:r>
              <a:rPr lang="en-US" b="1" dirty="0" smtClean="0"/>
              <a:t>UNIT-I: HTML, CSS</a:t>
            </a:r>
          </a:p>
          <a:p>
            <a:pPr>
              <a:buNone/>
            </a:pPr>
            <a:r>
              <a:rPr lang="en-US" dirty="0" smtClean="0"/>
              <a:t>Basic Syntax, Standard HTML Document Structure, Basic Text Markup, Images, Hypertext Links, Lists, Tables, Forms, HTML5</a:t>
            </a:r>
          </a:p>
          <a:p>
            <a:pPr>
              <a:buNone/>
            </a:pPr>
            <a:endParaRPr lang="en-US" dirty="0" smtClean="0"/>
          </a:p>
          <a:p>
            <a:pPr>
              <a:buNone/>
            </a:pPr>
            <a:r>
              <a:rPr lang="en-US" dirty="0" smtClean="0"/>
              <a:t>CSS: Levels of Style Sheets, Style Specification Formats, Selector Forms, The Box Model,</a:t>
            </a:r>
          </a:p>
          <a:p>
            <a:pPr>
              <a:buNone/>
            </a:pPr>
            <a:r>
              <a:rPr lang="en-US" dirty="0" smtClean="0"/>
              <a:t>Conflict Resolution</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1B241A15-41F8-47B3-A8E1-BACE3D399945}" type="slidenum">
              <a:rPr lang="en-US"/>
              <a:pPr/>
              <a:t>20</a:t>
            </a:fld>
            <a:endParaRPr lang="en-US"/>
          </a:p>
        </p:txBody>
      </p:sp>
      <p:sp>
        <p:nvSpPr>
          <p:cNvPr id="36866" name="Text Box 2"/>
          <p:cNvSpPr txBox="1">
            <a:spLocks noChangeArrowheads="1"/>
          </p:cNvSpPr>
          <p:nvPr/>
        </p:nvSpPr>
        <p:spPr bwMode="auto">
          <a:xfrm>
            <a:off x="1066800" y="401638"/>
            <a:ext cx="7772400" cy="457200"/>
          </a:xfrm>
          <a:prstGeom prst="rect">
            <a:avLst/>
          </a:prstGeom>
          <a:noFill/>
          <a:ln w="9525">
            <a:noFill/>
            <a:miter lim="800000"/>
            <a:headEnd/>
            <a:tailEnd/>
          </a:ln>
          <a:effectLst/>
        </p:spPr>
        <p:txBody>
          <a:bodyPr wrap="square">
            <a:spAutoFit/>
          </a:bodyPr>
          <a:lstStyle/>
          <a:p>
            <a:pPr eaLnBrk="1" hangingPunct="1">
              <a:spcBef>
                <a:spcPct val="50000"/>
              </a:spcBef>
            </a:pPr>
            <a:r>
              <a:rPr lang="en-US" sz="2400" b="1" dirty="0">
                <a:latin typeface="Verdana" pitchFamily="34" charset="0"/>
              </a:rPr>
              <a:t>Attributes…</a:t>
            </a:r>
          </a:p>
        </p:txBody>
      </p:sp>
      <p:sp>
        <p:nvSpPr>
          <p:cNvPr id="36867" name="Text Box 3"/>
          <p:cNvSpPr txBox="1">
            <a:spLocks noChangeArrowheads="1"/>
          </p:cNvSpPr>
          <p:nvPr/>
        </p:nvSpPr>
        <p:spPr bwMode="auto">
          <a:xfrm>
            <a:off x="1143000" y="1349375"/>
            <a:ext cx="7939088" cy="1192213"/>
          </a:xfrm>
          <a:prstGeom prst="rect">
            <a:avLst/>
          </a:prstGeom>
          <a:noFill/>
          <a:ln w="9525">
            <a:noFill/>
            <a:miter lim="800000"/>
            <a:headEnd/>
            <a:tailEnd/>
          </a:ln>
          <a:effectLst/>
        </p:spPr>
        <p:txBody>
          <a:bodyPr wrap="square">
            <a:spAutoFit/>
          </a:bodyPr>
          <a:lstStyle/>
          <a:p>
            <a:pPr indent="468313" eaLnBrk="1" hangingPunct="1">
              <a:spcBef>
                <a:spcPct val="50000"/>
              </a:spcBef>
              <a:buClr>
                <a:schemeClr val="tx2">
                  <a:lumMod val="60000"/>
                  <a:lumOff val="40000"/>
                </a:schemeClr>
              </a:buClr>
              <a:buFont typeface="Arial" pitchFamily="34" charset="0"/>
              <a:buChar char="•"/>
            </a:pPr>
            <a:r>
              <a:rPr lang="en-US" dirty="0">
                <a:latin typeface="Verdana" pitchFamily="34" charset="0"/>
              </a:rPr>
              <a:t>Are </a:t>
            </a:r>
            <a:r>
              <a:rPr lang="en-US" b="1" dirty="0">
                <a:latin typeface="Verdana" pitchFamily="34" charset="0"/>
              </a:rPr>
              <a:t>optional parts</a:t>
            </a:r>
            <a:r>
              <a:rPr lang="en-US" dirty="0">
                <a:latin typeface="Verdana" pitchFamily="34" charset="0"/>
              </a:rPr>
              <a:t> of tags</a:t>
            </a:r>
            <a:endParaRPr lang="en-US" b="1" dirty="0">
              <a:latin typeface="Verdana" pitchFamily="34" charset="0"/>
            </a:endParaRPr>
          </a:p>
          <a:p>
            <a:pPr indent="468313" eaLnBrk="1" hangingPunct="1">
              <a:spcBef>
                <a:spcPct val="50000"/>
              </a:spcBef>
              <a:buClr>
                <a:schemeClr val="tx2">
                  <a:lumMod val="60000"/>
                  <a:lumOff val="40000"/>
                </a:schemeClr>
              </a:buClr>
              <a:buFont typeface="Arial" pitchFamily="34" charset="0"/>
              <a:buChar char="•"/>
            </a:pPr>
            <a:r>
              <a:rPr lang="en-US" dirty="0">
                <a:latin typeface="Verdana" pitchFamily="34" charset="0"/>
              </a:rPr>
              <a:t>Are to be specified in </a:t>
            </a:r>
            <a:r>
              <a:rPr lang="en-US" b="1" dirty="0">
                <a:latin typeface="Verdana" pitchFamily="34" charset="0"/>
              </a:rPr>
              <a:t>start tag</a:t>
            </a:r>
          </a:p>
          <a:p>
            <a:pPr indent="468313" eaLnBrk="1" hangingPunct="1">
              <a:spcBef>
                <a:spcPct val="50000"/>
              </a:spcBef>
              <a:buClr>
                <a:schemeClr val="tx2">
                  <a:lumMod val="60000"/>
                  <a:lumOff val="40000"/>
                </a:schemeClr>
              </a:buClr>
              <a:buFont typeface="Arial" pitchFamily="34" charset="0"/>
              <a:buChar char="•"/>
            </a:pPr>
            <a:r>
              <a:rPr lang="en-US" dirty="0">
                <a:latin typeface="Verdana" pitchFamily="34" charset="0"/>
              </a:rPr>
              <a:t>Are to be separated with </a:t>
            </a:r>
            <a:r>
              <a:rPr lang="en-US" b="1" dirty="0">
                <a:latin typeface="Verdana" pitchFamily="34" charset="0"/>
              </a:rPr>
              <a:t>white spaces</a:t>
            </a:r>
            <a:r>
              <a:rPr lang="en-US" dirty="0">
                <a:latin typeface="Verdana" pitchFamily="34" charset="0"/>
              </a:rPr>
              <a:t> rather than commas</a:t>
            </a:r>
            <a:endParaRPr lang="en-US" b="1" dirty="0">
              <a:latin typeface="Verdana" pitchFamily="34" charset="0"/>
            </a:endParaRPr>
          </a:p>
        </p:txBody>
      </p:sp>
      <p:pic>
        <p:nvPicPr>
          <p:cNvPr id="36868" name="Picture 4" descr="attributes"/>
          <p:cNvPicPr>
            <a:picLocks noChangeAspect="1" noChangeArrowheads="1"/>
          </p:cNvPicPr>
          <p:nvPr/>
        </p:nvPicPr>
        <p:blipFill>
          <a:blip r:embed="rId3" cstate="print"/>
          <a:srcRect/>
          <a:stretch>
            <a:fillRect/>
          </a:stretch>
        </p:blipFill>
        <p:spPr bwMode="auto">
          <a:xfrm>
            <a:off x="1219200" y="2841625"/>
            <a:ext cx="7467600" cy="1609725"/>
          </a:xfrm>
          <a:prstGeom prst="rect">
            <a:avLst/>
          </a:prstGeom>
          <a:noFill/>
        </p:spPr>
      </p:pic>
      <p:sp>
        <p:nvSpPr>
          <p:cNvPr id="36869" name="Text Box 5"/>
          <p:cNvSpPr txBox="1">
            <a:spLocks noChangeArrowheads="1"/>
          </p:cNvSpPr>
          <p:nvPr/>
        </p:nvSpPr>
        <p:spPr bwMode="auto">
          <a:xfrm>
            <a:off x="1066800" y="4572000"/>
            <a:ext cx="8991600" cy="1200329"/>
          </a:xfrm>
          <a:prstGeom prst="rect">
            <a:avLst/>
          </a:prstGeom>
          <a:noFill/>
          <a:ln w="9525">
            <a:noFill/>
            <a:miter lim="800000"/>
            <a:headEnd/>
            <a:tailEnd/>
          </a:ln>
          <a:effectLst/>
        </p:spPr>
        <p:txBody>
          <a:bodyPr wrap="square">
            <a:spAutoFit/>
          </a:bodyPr>
          <a:lstStyle/>
          <a:p>
            <a:pPr indent="468313" eaLnBrk="1" hangingPunct="1">
              <a:spcBef>
                <a:spcPct val="50000"/>
              </a:spcBef>
              <a:buClr>
                <a:schemeClr val="tx2">
                  <a:lumMod val="60000"/>
                  <a:lumOff val="40000"/>
                </a:schemeClr>
              </a:buClr>
              <a:buFont typeface="Arial" pitchFamily="34" charset="0"/>
              <a:buChar char="•"/>
            </a:pPr>
            <a:r>
              <a:rPr lang="en-US" dirty="0">
                <a:latin typeface="Verdana" pitchFamily="34" charset="0"/>
              </a:rPr>
              <a:t>Value containing special characters must be enclosed in between </a:t>
            </a:r>
          </a:p>
          <a:p>
            <a:pPr indent="468313" eaLnBrk="1" hangingPunct="1">
              <a:spcBef>
                <a:spcPct val="50000"/>
              </a:spcBef>
              <a:buClr>
                <a:schemeClr val="tx2">
                  <a:lumMod val="60000"/>
                  <a:lumOff val="40000"/>
                </a:schemeClr>
              </a:buClr>
            </a:pPr>
            <a:r>
              <a:rPr lang="en-US" dirty="0">
                <a:latin typeface="Verdana" pitchFamily="34" charset="0"/>
              </a:rPr>
              <a:t>double quotation(</a:t>
            </a:r>
            <a:r>
              <a:rPr lang="en-US" b="1" dirty="0"/>
              <a:t>“ ”</a:t>
            </a:r>
            <a:r>
              <a:rPr lang="en-US" dirty="0">
                <a:latin typeface="Verdana" pitchFamily="34" charset="0"/>
              </a:rPr>
              <a:t>) </a:t>
            </a:r>
            <a:r>
              <a:rPr lang="en-US" dirty="0" smtClean="0">
                <a:latin typeface="Verdana" pitchFamily="34" charset="0"/>
              </a:rPr>
              <a:t>marks.</a:t>
            </a:r>
          </a:p>
          <a:p>
            <a:pPr indent="468313" eaLnBrk="1" hangingPunct="1">
              <a:spcBef>
                <a:spcPct val="50000"/>
              </a:spcBef>
              <a:buClr>
                <a:schemeClr val="tx2">
                  <a:lumMod val="60000"/>
                  <a:lumOff val="40000"/>
                </a:schemeClr>
              </a:buClr>
            </a:pPr>
            <a:endParaRPr lang="en-US" dirty="0">
              <a:latin typeface="Verdana" pitchFamily="34" charset="0"/>
            </a:endParaRPr>
          </a:p>
        </p:txBody>
      </p:sp>
      <p:pic>
        <p:nvPicPr>
          <p:cNvPr id="8" name="Picture 2"/>
          <p:cNvPicPr>
            <a:picLocks noChangeAspect="1" noChangeArrowheads="1"/>
          </p:cNvPicPr>
          <p:nvPr/>
        </p:nvPicPr>
        <p:blipFill>
          <a:blip r:embed="rId4" cstate="print"/>
          <a:srcRect/>
          <a:stretch>
            <a:fillRect/>
          </a:stretch>
        </p:blipFill>
        <p:spPr bwMode="auto">
          <a:xfrm>
            <a:off x="7239000" y="22860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in HTML</a:t>
            </a:r>
            <a:endParaRPr lang="en-IN" dirty="0"/>
          </a:p>
        </p:txBody>
      </p:sp>
      <p:sp>
        <p:nvSpPr>
          <p:cNvPr id="3" name="Content Placeholder 2"/>
          <p:cNvSpPr>
            <a:spLocks noGrp="1"/>
          </p:cNvSpPr>
          <p:nvPr>
            <p:ph idx="1"/>
          </p:nvPr>
        </p:nvSpPr>
        <p:spPr/>
        <p:txBody>
          <a:bodyPr/>
          <a:lstStyle/>
          <a:p>
            <a:r>
              <a:rPr lang="en-US" dirty="0" smtClean="0"/>
              <a:t>The comment in html can be denoted as follows.</a:t>
            </a:r>
          </a:p>
          <a:p>
            <a:r>
              <a:rPr lang="en-US" dirty="0" smtClean="0">
                <a:sym typeface="Wingdings" pitchFamily="2" charset="2"/>
              </a:rPr>
              <a:t>&lt;!– It is a comment statement--</a:t>
            </a:r>
            <a:r>
              <a:rPr lang="en-US" dirty="0" smtClean="0"/>
              <a:t>&gt;</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r>
              <a:rPr lang="en-US" sz="3200" dirty="0" smtClean="0">
                <a:latin typeface="Verdana" pitchFamily="34" charset="0"/>
              </a:rPr>
              <a:t>Creating a Simple HTML </a:t>
            </a:r>
            <a:br>
              <a:rPr lang="en-US" sz="3200" dirty="0" smtClean="0">
                <a:latin typeface="Verdana" pitchFamily="34" charset="0"/>
              </a:rPr>
            </a:br>
            <a:r>
              <a:rPr lang="en-US" sz="3200" dirty="0" smtClean="0">
                <a:latin typeface="Verdana" pitchFamily="34" charset="0"/>
              </a:rPr>
              <a:t>Document</a:t>
            </a:r>
            <a:endParaRPr lang="en-US" altLang="zh-CN" sz="3200" dirty="0">
              <a:latin typeface="Verdana" pitchFamily="34" charset="0"/>
            </a:endParaRPr>
          </a:p>
        </p:txBody>
      </p:sp>
      <p:sp>
        <p:nvSpPr>
          <p:cNvPr id="59395" name="Rectangle 3"/>
          <p:cNvSpPr>
            <a:spLocks noGrp="1" noChangeArrowheads="1"/>
          </p:cNvSpPr>
          <p:nvPr>
            <p:ph type="body" idx="1"/>
          </p:nvPr>
        </p:nvSpPr>
        <p:spPr>
          <a:xfrm>
            <a:off x="1295400" y="1371600"/>
            <a:ext cx="7391400" cy="4495800"/>
          </a:xfrm>
        </p:spPr>
        <p:txBody>
          <a:bodyPr>
            <a:normAutofit/>
          </a:bodyPr>
          <a:lstStyle/>
          <a:p>
            <a:pPr marL="609600" indent="-609600">
              <a:buFontTx/>
              <a:buAutoNum type="arabicPeriod"/>
            </a:pPr>
            <a:r>
              <a:rPr lang="en-US" sz="2400" dirty="0">
                <a:latin typeface="Verdana" pitchFamily="34" charset="0"/>
              </a:rPr>
              <a:t>Open Notepad</a:t>
            </a:r>
          </a:p>
          <a:p>
            <a:pPr marL="609600" indent="-609600">
              <a:buFontTx/>
              <a:buAutoNum type="arabicPeriod"/>
            </a:pPr>
            <a:r>
              <a:rPr lang="en-US" sz="2400" dirty="0">
                <a:latin typeface="Verdana" pitchFamily="34" charset="0"/>
              </a:rPr>
              <a:t>Click on File -&gt; Save as…</a:t>
            </a:r>
          </a:p>
          <a:p>
            <a:pPr marL="609600" indent="-609600">
              <a:buFontTx/>
              <a:buAutoNum type="arabicPeriod"/>
            </a:pPr>
            <a:r>
              <a:rPr lang="en-US" sz="2400" dirty="0">
                <a:latin typeface="Verdana" pitchFamily="34" charset="0"/>
              </a:rPr>
              <a:t>In the File name pull-down box, type in webpage.html</a:t>
            </a:r>
          </a:p>
          <a:p>
            <a:pPr marL="609600" indent="-609600">
              <a:buFontTx/>
              <a:buAutoNum type="arabicPeriod"/>
            </a:pPr>
            <a:r>
              <a:rPr lang="en-US" sz="2400" dirty="0">
                <a:latin typeface="Verdana" pitchFamily="34" charset="0"/>
              </a:rPr>
              <a:t>Click on Save</a:t>
            </a:r>
          </a:p>
          <a:p>
            <a:pPr marL="609600" indent="-609600">
              <a:buFontTx/>
              <a:buAutoNum type="arabicPeriod"/>
            </a:pPr>
            <a:r>
              <a:rPr lang="en-US" sz="2400" dirty="0">
                <a:latin typeface="Verdana" pitchFamily="34" charset="0"/>
              </a:rPr>
              <a:t>Type in content for your file</a:t>
            </a:r>
          </a:p>
          <a:p>
            <a:pPr marL="609600" indent="-609600">
              <a:buFontTx/>
              <a:buAutoNum type="arabicPeriod"/>
            </a:pPr>
            <a:r>
              <a:rPr lang="en-US" sz="2400" dirty="0">
                <a:latin typeface="Verdana" pitchFamily="34" charset="0"/>
              </a:rPr>
              <a:t>Once you finished the content, click on File -&gt; Save</a:t>
            </a:r>
          </a:p>
        </p:txBody>
      </p:sp>
      <p:pic>
        <p:nvPicPr>
          <p:cNvPr id="5"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idx="1"/>
          </p:nvPr>
        </p:nvSpPr>
        <p:spPr>
          <a:xfrm>
            <a:off x="1371600" y="457200"/>
            <a:ext cx="6019800" cy="533400"/>
          </a:xfrm>
        </p:spPr>
        <p:txBody>
          <a:bodyPr/>
          <a:lstStyle/>
          <a:p>
            <a:pPr lvl="1" algn="ctr">
              <a:spcBef>
                <a:spcPct val="25000"/>
              </a:spcBef>
              <a:buFont typeface="Monotype Sorts" pitchFamily="2" charset="2"/>
              <a:buNone/>
            </a:pPr>
            <a:r>
              <a:rPr lang="en-US" altLang="ko-KR" b="1">
                <a:solidFill>
                  <a:srgbClr val="FF0000"/>
                </a:solidFill>
                <a:latin typeface="Arial" pitchFamily="34" charset="0"/>
              </a:rPr>
              <a:t>Basic HTML Document Format</a:t>
            </a:r>
            <a:endParaRPr lang="en-US" altLang="ko-KR">
              <a:latin typeface="Arial" pitchFamily="34" charset="0"/>
              <a:ea typeface="바탕체" pitchFamily="17" charset="-127"/>
            </a:endParaRPr>
          </a:p>
          <a:p>
            <a:pPr algn="ctr">
              <a:buFontTx/>
              <a:buNone/>
            </a:pPr>
            <a:endParaRPr lang="en-US" altLang="ko-KR" sz="2400" u="sng">
              <a:latin typeface="Arial" pitchFamily="34" charset="0"/>
              <a:ea typeface="바탕체" pitchFamily="17" charset="-127"/>
            </a:endParaRPr>
          </a:p>
        </p:txBody>
      </p:sp>
      <p:sp>
        <p:nvSpPr>
          <p:cNvPr id="8" name="Slide Number Placeholder 5"/>
          <p:cNvSpPr>
            <a:spLocks noGrp="1"/>
          </p:cNvSpPr>
          <p:nvPr>
            <p:ph type="sldNum" sz="quarter" idx="12"/>
          </p:nvPr>
        </p:nvSpPr>
        <p:spPr/>
        <p:txBody>
          <a:bodyPr/>
          <a:lstStyle/>
          <a:p>
            <a:fld id="{DAC1CEE7-2920-4194-A090-4082521B5C97}" type="slidenum">
              <a:rPr lang="en-US" altLang="ko-KR"/>
              <a:pPr/>
              <a:t>23</a:t>
            </a:fld>
            <a:endParaRPr lang="en-US" altLang="ko-KR"/>
          </a:p>
        </p:txBody>
      </p:sp>
      <p:sp>
        <p:nvSpPr>
          <p:cNvPr id="13318" name="Text Box 1030"/>
          <p:cNvSpPr txBox="1">
            <a:spLocks noChangeArrowheads="1"/>
          </p:cNvSpPr>
          <p:nvPr/>
        </p:nvSpPr>
        <p:spPr bwMode="auto">
          <a:xfrm>
            <a:off x="3886200" y="2590800"/>
            <a:ext cx="1295400" cy="584775"/>
          </a:xfrm>
          <a:prstGeom prst="rect">
            <a:avLst/>
          </a:prstGeom>
          <a:noFill/>
          <a:ln w="9525">
            <a:noFill/>
            <a:miter lim="800000"/>
            <a:headEnd/>
            <a:tailEnd/>
          </a:ln>
          <a:effectLst/>
        </p:spPr>
        <p:txBody>
          <a:bodyPr wrap="square">
            <a:spAutoFit/>
          </a:bodyPr>
          <a:lstStyle/>
          <a:p>
            <a:r>
              <a:rPr lang="en-US" altLang="ko-KR" sz="1600" b="1" dirty="0"/>
              <a:t>See what it</a:t>
            </a:r>
          </a:p>
          <a:p>
            <a:r>
              <a:rPr lang="en-US" altLang="ko-KR" sz="1600" b="1" dirty="0"/>
              <a:t> looks like:</a:t>
            </a:r>
            <a:endParaRPr lang="en-US" altLang="ko-KR" sz="1600" dirty="0"/>
          </a:p>
        </p:txBody>
      </p:sp>
      <p:sp>
        <p:nvSpPr>
          <p:cNvPr id="13319" name="AutoShape 1031"/>
          <p:cNvSpPr>
            <a:spLocks noChangeArrowheads="1"/>
          </p:cNvSpPr>
          <p:nvPr/>
        </p:nvSpPr>
        <p:spPr bwMode="auto">
          <a:xfrm>
            <a:off x="4038600" y="3200400"/>
            <a:ext cx="990600" cy="457200"/>
          </a:xfrm>
          <a:prstGeom prst="notchedRightArrow">
            <a:avLst>
              <a:gd name="adj1" fmla="val 50000"/>
              <a:gd name="adj2" fmla="val 54167"/>
            </a:avLst>
          </a:prstGeom>
          <a:solidFill>
            <a:srgbClr val="FF0000"/>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pic>
        <p:nvPicPr>
          <p:cNvPr id="4097" name="Picture 1"/>
          <p:cNvPicPr>
            <a:picLocks noChangeAspect="1" noChangeArrowheads="1"/>
          </p:cNvPicPr>
          <p:nvPr/>
        </p:nvPicPr>
        <p:blipFill>
          <a:blip r:embed="rId2" cstate="print"/>
          <a:srcRect/>
          <a:stretch>
            <a:fillRect/>
          </a:stretch>
        </p:blipFill>
        <p:spPr bwMode="auto">
          <a:xfrm>
            <a:off x="304800" y="1143000"/>
            <a:ext cx="5362575" cy="3019425"/>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3200400" y="4162425"/>
            <a:ext cx="4991100" cy="2695575"/>
          </a:xfrm>
          <a:prstGeom prst="rect">
            <a:avLst/>
          </a:prstGeom>
          <a:noFill/>
          <a:ln w="9525">
            <a:noFill/>
            <a:miter lim="800000"/>
            <a:headEnd/>
            <a:tailEnd/>
          </a:ln>
        </p:spPr>
      </p:pic>
      <p:pic>
        <p:nvPicPr>
          <p:cNvPr id="10" name="Picture 2"/>
          <p:cNvPicPr>
            <a:picLocks noChangeAspect="1" noChangeArrowheads="1"/>
          </p:cNvPicPr>
          <p:nvPr/>
        </p:nvPicPr>
        <p:blipFill>
          <a:blip r:embed="rId4"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66800" y="401638"/>
            <a:ext cx="7772400" cy="457200"/>
          </a:xfrm>
          <a:prstGeom prst="rect">
            <a:avLst/>
          </a:prstGeom>
          <a:noFill/>
          <a:ln w="9525">
            <a:noFill/>
            <a:miter lim="800000"/>
            <a:headEnd/>
            <a:tailEnd/>
          </a:ln>
          <a:effectLst/>
        </p:spPr>
        <p:txBody>
          <a:bodyPr wrap="square">
            <a:spAutoFit/>
          </a:bodyPr>
          <a:lstStyle/>
          <a:p>
            <a:pPr eaLnBrk="1" hangingPunct="1">
              <a:spcBef>
                <a:spcPct val="50000"/>
              </a:spcBef>
            </a:pPr>
            <a:r>
              <a:rPr lang="en-US" sz="2400" b="1" dirty="0">
                <a:latin typeface="verdana" pitchFamily="34" charset="0"/>
              </a:rPr>
              <a:t>Structure Tags</a:t>
            </a:r>
          </a:p>
        </p:txBody>
      </p:sp>
      <p:grpSp>
        <p:nvGrpSpPr>
          <p:cNvPr id="4" name="Group 3"/>
          <p:cNvGrpSpPr>
            <a:grpSpLocks/>
          </p:cNvGrpSpPr>
          <p:nvPr/>
        </p:nvGrpSpPr>
        <p:grpSpPr bwMode="auto">
          <a:xfrm>
            <a:off x="1143000" y="838200"/>
            <a:ext cx="7142162" cy="1120775"/>
            <a:chOff x="432" y="628"/>
            <a:chExt cx="4800" cy="606"/>
          </a:xfrm>
        </p:grpSpPr>
        <p:sp>
          <p:nvSpPr>
            <p:cNvPr id="5" name="Text Box 4"/>
            <p:cNvSpPr txBox="1">
              <a:spLocks noChangeArrowheads="1"/>
            </p:cNvSpPr>
            <p:nvPr/>
          </p:nvSpPr>
          <p:spPr bwMode="auto">
            <a:xfrm>
              <a:off x="432" y="628"/>
              <a:ext cx="1392" cy="216"/>
            </a:xfrm>
            <a:prstGeom prst="rect">
              <a:avLst/>
            </a:prstGeom>
            <a:noFill/>
            <a:ln w="9525">
              <a:noFill/>
              <a:miter lim="800000"/>
              <a:headEnd/>
              <a:tailEnd/>
            </a:ln>
            <a:effectLst/>
          </p:spPr>
          <p:txBody>
            <a:bodyPr>
              <a:spAutoFit/>
            </a:bodyPr>
            <a:lstStyle/>
            <a:p>
              <a:pPr eaLnBrk="1" hangingPunct="1">
                <a:spcBef>
                  <a:spcPct val="50000"/>
                </a:spcBef>
              </a:pPr>
              <a:r>
                <a:rPr lang="en-US" sz="2000" b="1" dirty="0">
                  <a:solidFill>
                    <a:srgbClr val="0070C0"/>
                  </a:solidFill>
                </a:rPr>
                <a:t>&lt;</a:t>
              </a:r>
              <a:r>
                <a:rPr lang="en-US" b="1" dirty="0">
                  <a:solidFill>
                    <a:srgbClr val="0070C0"/>
                  </a:solidFill>
                </a:rPr>
                <a:t>!</a:t>
              </a:r>
              <a:r>
                <a:rPr lang="en-US" sz="2000" b="1" dirty="0">
                  <a:solidFill>
                    <a:srgbClr val="0070C0"/>
                  </a:solidFill>
                </a:rPr>
                <a:t> </a:t>
              </a:r>
              <a:r>
                <a:rPr lang="en-US" b="1" dirty="0">
                  <a:solidFill>
                    <a:srgbClr val="0070C0"/>
                  </a:solidFill>
                </a:rPr>
                <a:t>DOCTYPE..&gt;</a:t>
              </a:r>
            </a:p>
          </p:txBody>
        </p:sp>
        <p:sp>
          <p:nvSpPr>
            <p:cNvPr id="6" name="Text Box 5"/>
            <p:cNvSpPr txBox="1">
              <a:spLocks noChangeArrowheads="1"/>
            </p:cNvSpPr>
            <p:nvPr/>
          </p:nvSpPr>
          <p:spPr bwMode="auto">
            <a:xfrm>
              <a:off x="624" y="850"/>
              <a:ext cx="4608" cy="384"/>
            </a:xfrm>
            <a:prstGeom prst="rect">
              <a:avLst/>
            </a:prstGeom>
            <a:noFill/>
            <a:ln w="9525">
              <a:noFill/>
              <a:miter lim="800000"/>
              <a:headEnd/>
              <a:tailEnd/>
            </a:ln>
            <a:effectLst/>
          </p:spPr>
          <p:txBody>
            <a:bodyPr>
              <a:spAutoFit/>
            </a:bodyPr>
            <a:lstStyle/>
            <a:p>
              <a:pPr eaLnBrk="1" hangingPunct="1">
                <a:spcBef>
                  <a:spcPct val="50000"/>
                </a:spcBef>
              </a:pPr>
              <a:r>
                <a:rPr lang="en-US" sz="1700" dirty="0"/>
                <a:t>The &lt;DOCTYPE&gt; tag tells browsers the HTML version with which the document compiles</a:t>
              </a:r>
            </a:p>
          </p:txBody>
        </p:sp>
      </p:grpSp>
      <p:sp>
        <p:nvSpPr>
          <p:cNvPr id="7" name="Text Box 6"/>
          <p:cNvSpPr txBox="1">
            <a:spLocks noChangeArrowheads="1"/>
          </p:cNvSpPr>
          <p:nvPr/>
        </p:nvSpPr>
        <p:spPr bwMode="auto">
          <a:xfrm>
            <a:off x="1066800" y="1905000"/>
            <a:ext cx="1828800" cy="396875"/>
          </a:xfrm>
          <a:prstGeom prst="rect">
            <a:avLst/>
          </a:prstGeom>
          <a:noFill/>
          <a:ln w="9525">
            <a:noFill/>
            <a:miter lim="800000"/>
            <a:headEnd/>
            <a:tailEnd/>
          </a:ln>
          <a:effectLst/>
        </p:spPr>
        <p:txBody>
          <a:bodyPr wrap="square">
            <a:spAutoFit/>
          </a:bodyPr>
          <a:lstStyle/>
          <a:p>
            <a:pPr eaLnBrk="1" hangingPunct="1">
              <a:spcBef>
                <a:spcPct val="50000"/>
              </a:spcBef>
            </a:pPr>
            <a:r>
              <a:rPr lang="en-US" sz="2000" b="1" dirty="0">
                <a:solidFill>
                  <a:srgbClr val="0070C0"/>
                </a:solidFill>
              </a:rPr>
              <a:t>&lt;</a:t>
            </a:r>
            <a:r>
              <a:rPr lang="en-US" b="1" dirty="0">
                <a:solidFill>
                  <a:srgbClr val="0070C0"/>
                </a:solidFill>
              </a:rPr>
              <a:t>HTML&gt;</a:t>
            </a:r>
          </a:p>
        </p:txBody>
      </p:sp>
      <p:sp>
        <p:nvSpPr>
          <p:cNvPr id="8" name="Text Box 7"/>
          <p:cNvSpPr txBox="1">
            <a:spLocks noChangeArrowheads="1"/>
          </p:cNvSpPr>
          <p:nvPr/>
        </p:nvSpPr>
        <p:spPr bwMode="auto">
          <a:xfrm>
            <a:off x="1371600" y="2286000"/>
            <a:ext cx="6462712" cy="353943"/>
          </a:xfrm>
          <a:prstGeom prst="rect">
            <a:avLst/>
          </a:prstGeom>
          <a:noFill/>
          <a:ln w="9525">
            <a:noFill/>
            <a:miter lim="800000"/>
            <a:headEnd/>
            <a:tailEnd/>
          </a:ln>
          <a:effectLst/>
        </p:spPr>
        <p:txBody>
          <a:bodyPr wrap="square">
            <a:spAutoFit/>
          </a:bodyPr>
          <a:lstStyle/>
          <a:p>
            <a:pPr eaLnBrk="1" hangingPunct="1">
              <a:spcBef>
                <a:spcPct val="50000"/>
              </a:spcBef>
            </a:pPr>
            <a:r>
              <a:rPr lang="en-US" sz="1700" dirty="0"/>
              <a:t>The &lt;HTML&gt; tag identifies the document as an HTML Document</a:t>
            </a:r>
          </a:p>
        </p:txBody>
      </p:sp>
      <p:grpSp>
        <p:nvGrpSpPr>
          <p:cNvPr id="9" name="Group 8"/>
          <p:cNvGrpSpPr>
            <a:grpSpLocks/>
          </p:cNvGrpSpPr>
          <p:nvPr/>
        </p:nvGrpSpPr>
        <p:grpSpPr bwMode="auto">
          <a:xfrm>
            <a:off x="1143000" y="2667000"/>
            <a:ext cx="7488174" cy="1038225"/>
            <a:chOff x="373" y="1842"/>
            <a:chExt cx="5016" cy="654"/>
          </a:xfrm>
        </p:grpSpPr>
        <p:sp>
          <p:nvSpPr>
            <p:cNvPr id="10" name="Text Box 9"/>
            <p:cNvSpPr txBox="1">
              <a:spLocks noChangeArrowheads="1"/>
            </p:cNvSpPr>
            <p:nvPr/>
          </p:nvSpPr>
          <p:spPr bwMode="auto">
            <a:xfrm>
              <a:off x="373" y="1842"/>
              <a:ext cx="1443" cy="250"/>
            </a:xfrm>
            <a:prstGeom prst="rect">
              <a:avLst/>
            </a:prstGeom>
            <a:noFill/>
            <a:ln w="9525">
              <a:noFill/>
              <a:miter lim="800000"/>
              <a:headEnd/>
              <a:tailEnd/>
            </a:ln>
            <a:effectLst/>
          </p:spPr>
          <p:txBody>
            <a:bodyPr wrap="square">
              <a:spAutoFit/>
            </a:bodyPr>
            <a:lstStyle/>
            <a:p>
              <a:pPr eaLnBrk="1" hangingPunct="1">
                <a:spcBef>
                  <a:spcPct val="50000"/>
                </a:spcBef>
              </a:pPr>
              <a:r>
                <a:rPr lang="en-US" sz="2000" b="1" dirty="0">
                  <a:solidFill>
                    <a:srgbClr val="0070C0"/>
                  </a:solidFill>
                </a:rPr>
                <a:t>&lt;</a:t>
              </a:r>
              <a:r>
                <a:rPr lang="en-US" b="1" dirty="0">
                  <a:solidFill>
                    <a:srgbClr val="0070C0"/>
                  </a:solidFill>
                </a:rPr>
                <a:t>HEAD&gt;</a:t>
              </a:r>
            </a:p>
          </p:txBody>
        </p:sp>
        <p:sp>
          <p:nvSpPr>
            <p:cNvPr id="11" name="Text Box 10"/>
            <p:cNvSpPr txBox="1">
              <a:spLocks noChangeArrowheads="1"/>
            </p:cNvSpPr>
            <p:nvPr/>
          </p:nvSpPr>
          <p:spPr bwMode="auto">
            <a:xfrm>
              <a:off x="685" y="2112"/>
              <a:ext cx="4704" cy="384"/>
            </a:xfrm>
            <a:prstGeom prst="rect">
              <a:avLst/>
            </a:prstGeom>
            <a:noFill/>
            <a:ln w="9525">
              <a:noFill/>
              <a:miter lim="800000"/>
              <a:headEnd/>
              <a:tailEnd/>
            </a:ln>
            <a:effectLst/>
          </p:spPr>
          <p:txBody>
            <a:bodyPr>
              <a:spAutoFit/>
            </a:bodyPr>
            <a:lstStyle/>
            <a:p>
              <a:pPr eaLnBrk="1" hangingPunct="1">
                <a:spcBef>
                  <a:spcPct val="50000"/>
                </a:spcBef>
              </a:pPr>
              <a:r>
                <a:rPr lang="en-US" sz="1700"/>
                <a:t>The &lt;HEAD&gt; tag contains information about the document including its title, scripts used, style definitions and document descriptions</a:t>
              </a:r>
            </a:p>
          </p:txBody>
        </p:sp>
      </p:grpSp>
      <p:grpSp>
        <p:nvGrpSpPr>
          <p:cNvPr id="12" name="Group 11"/>
          <p:cNvGrpSpPr>
            <a:grpSpLocks/>
          </p:cNvGrpSpPr>
          <p:nvPr/>
        </p:nvGrpSpPr>
        <p:grpSpPr bwMode="auto">
          <a:xfrm>
            <a:off x="990600" y="3810003"/>
            <a:ext cx="7447884" cy="759181"/>
            <a:chOff x="339" y="2457"/>
            <a:chExt cx="5015" cy="369"/>
          </a:xfrm>
        </p:grpSpPr>
        <p:sp>
          <p:nvSpPr>
            <p:cNvPr id="13" name="Text Box 12"/>
            <p:cNvSpPr txBox="1">
              <a:spLocks noChangeArrowheads="1"/>
            </p:cNvSpPr>
            <p:nvPr/>
          </p:nvSpPr>
          <p:spPr bwMode="auto">
            <a:xfrm>
              <a:off x="339" y="2457"/>
              <a:ext cx="1495" cy="250"/>
            </a:xfrm>
            <a:prstGeom prst="rect">
              <a:avLst/>
            </a:prstGeom>
            <a:noFill/>
            <a:ln w="9525">
              <a:noFill/>
              <a:miter lim="800000"/>
              <a:headEnd/>
              <a:tailEnd/>
            </a:ln>
            <a:effectLst/>
          </p:spPr>
          <p:txBody>
            <a:bodyPr wrap="square">
              <a:spAutoFit/>
            </a:bodyPr>
            <a:lstStyle/>
            <a:p>
              <a:pPr eaLnBrk="1" hangingPunct="1">
                <a:spcBef>
                  <a:spcPct val="50000"/>
                </a:spcBef>
              </a:pPr>
              <a:r>
                <a:rPr lang="en-US" sz="2000" b="1" dirty="0" smtClean="0"/>
                <a:t> </a:t>
              </a:r>
              <a:r>
                <a:rPr lang="en-US" sz="2000" b="1" dirty="0" smtClean="0">
                  <a:solidFill>
                    <a:srgbClr val="0070C0"/>
                  </a:solidFill>
                </a:rPr>
                <a:t>&lt;</a:t>
              </a:r>
              <a:r>
                <a:rPr lang="en-US" b="1" dirty="0">
                  <a:solidFill>
                    <a:srgbClr val="0070C0"/>
                  </a:solidFill>
                </a:rPr>
                <a:t>TITLE&gt;</a:t>
              </a:r>
            </a:p>
          </p:txBody>
        </p:sp>
        <p:sp>
          <p:nvSpPr>
            <p:cNvPr id="14" name="Text Box 13"/>
            <p:cNvSpPr txBox="1">
              <a:spLocks noChangeArrowheads="1"/>
            </p:cNvSpPr>
            <p:nvPr/>
          </p:nvSpPr>
          <p:spPr bwMode="auto">
            <a:xfrm>
              <a:off x="698" y="2605"/>
              <a:ext cx="4656" cy="221"/>
            </a:xfrm>
            <a:prstGeom prst="rect">
              <a:avLst/>
            </a:prstGeom>
            <a:noFill/>
            <a:ln w="9525">
              <a:noFill/>
              <a:miter lim="800000"/>
              <a:headEnd/>
              <a:tailEnd/>
            </a:ln>
            <a:effectLst/>
          </p:spPr>
          <p:txBody>
            <a:bodyPr>
              <a:spAutoFit/>
            </a:bodyPr>
            <a:lstStyle/>
            <a:p>
              <a:pPr eaLnBrk="1" hangingPunct="1">
                <a:spcBef>
                  <a:spcPct val="50000"/>
                </a:spcBef>
              </a:pPr>
              <a:r>
                <a:rPr lang="en-US" sz="1700" dirty="0"/>
                <a:t>The &lt;TITLE&gt; tag contains the document title</a:t>
              </a:r>
            </a:p>
          </p:txBody>
        </p:sp>
      </p:grpSp>
      <p:grpSp>
        <p:nvGrpSpPr>
          <p:cNvPr id="15" name="Group 14"/>
          <p:cNvGrpSpPr>
            <a:grpSpLocks/>
          </p:cNvGrpSpPr>
          <p:nvPr/>
        </p:nvGrpSpPr>
        <p:grpSpPr bwMode="auto">
          <a:xfrm>
            <a:off x="1143000" y="4495800"/>
            <a:ext cx="7372152" cy="1039813"/>
            <a:chOff x="333" y="3120"/>
            <a:chExt cx="4947" cy="655"/>
          </a:xfrm>
        </p:grpSpPr>
        <p:sp>
          <p:nvSpPr>
            <p:cNvPr id="16" name="Text Box 15"/>
            <p:cNvSpPr txBox="1">
              <a:spLocks noChangeArrowheads="1"/>
            </p:cNvSpPr>
            <p:nvPr/>
          </p:nvSpPr>
          <p:spPr bwMode="auto">
            <a:xfrm>
              <a:off x="333" y="3120"/>
              <a:ext cx="1443" cy="250"/>
            </a:xfrm>
            <a:prstGeom prst="rect">
              <a:avLst/>
            </a:prstGeom>
            <a:noFill/>
            <a:ln w="9525">
              <a:noFill/>
              <a:miter lim="800000"/>
              <a:headEnd/>
              <a:tailEnd/>
            </a:ln>
            <a:effectLst/>
          </p:spPr>
          <p:txBody>
            <a:bodyPr wrap="square">
              <a:spAutoFit/>
            </a:bodyPr>
            <a:lstStyle/>
            <a:p>
              <a:pPr eaLnBrk="1" hangingPunct="1">
                <a:spcBef>
                  <a:spcPct val="50000"/>
                </a:spcBef>
              </a:pPr>
              <a:r>
                <a:rPr lang="en-US" sz="2000" b="1" dirty="0">
                  <a:solidFill>
                    <a:srgbClr val="0070C0"/>
                  </a:solidFill>
                </a:rPr>
                <a:t>&lt;</a:t>
              </a:r>
              <a:r>
                <a:rPr lang="en-US" b="1" dirty="0">
                  <a:solidFill>
                    <a:srgbClr val="0070C0"/>
                  </a:solidFill>
                </a:rPr>
                <a:t>BODY&gt;</a:t>
              </a:r>
            </a:p>
          </p:txBody>
        </p:sp>
        <p:sp>
          <p:nvSpPr>
            <p:cNvPr id="17" name="Text Box 16"/>
            <p:cNvSpPr txBox="1">
              <a:spLocks noChangeArrowheads="1"/>
            </p:cNvSpPr>
            <p:nvPr/>
          </p:nvSpPr>
          <p:spPr bwMode="auto">
            <a:xfrm>
              <a:off x="672" y="3391"/>
              <a:ext cx="4608" cy="384"/>
            </a:xfrm>
            <a:prstGeom prst="rect">
              <a:avLst/>
            </a:prstGeom>
            <a:noFill/>
            <a:ln w="9525">
              <a:noFill/>
              <a:miter lim="800000"/>
              <a:headEnd/>
              <a:tailEnd/>
            </a:ln>
            <a:effectLst/>
          </p:spPr>
          <p:txBody>
            <a:bodyPr>
              <a:spAutoFit/>
            </a:bodyPr>
            <a:lstStyle/>
            <a:p>
              <a:pPr eaLnBrk="1" hangingPunct="1">
                <a:spcBef>
                  <a:spcPct val="50000"/>
                </a:spcBef>
              </a:pPr>
              <a:r>
                <a:rPr lang="en-US" sz="1700" dirty="0"/>
                <a:t>The &lt;BODY&gt; tag encloses all the tags, attributes and information that </a:t>
              </a:r>
              <a:r>
                <a:rPr lang="en-US" sz="1700" dirty="0" smtClean="0"/>
                <a:t>we </a:t>
              </a:r>
              <a:r>
                <a:rPr lang="en-US" sz="1700" dirty="0"/>
                <a:t>want a visitor browser to display</a:t>
              </a:r>
            </a:p>
          </p:txBody>
        </p:sp>
      </p:grpSp>
      <p:pic>
        <p:nvPicPr>
          <p:cNvPr id="18"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grpSp>
        <p:nvGrpSpPr>
          <p:cNvPr id="19" name="Group 18"/>
          <p:cNvGrpSpPr>
            <a:grpSpLocks/>
          </p:cNvGrpSpPr>
          <p:nvPr/>
        </p:nvGrpSpPr>
        <p:grpSpPr bwMode="auto">
          <a:xfrm>
            <a:off x="1143000" y="5486406"/>
            <a:ext cx="7372152" cy="1308102"/>
            <a:chOff x="333" y="3120"/>
            <a:chExt cx="4947" cy="824"/>
          </a:xfrm>
        </p:grpSpPr>
        <p:sp>
          <p:nvSpPr>
            <p:cNvPr id="20" name="Text Box 15"/>
            <p:cNvSpPr txBox="1">
              <a:spLocks noChangeArrowheads="1"/>
            </p:cNvSpPr>
            <p:nvPr/>
          </p:nvSpPr>
          <p:spPr bwMode="auto">
            <a:xfrm>
              <a:off x="333" y="3120"/>
              <a:ext cx="1443" cy="250"/>
            </a:xfrm>
            <a:prstGeom prst="rect">
              <a:avLst/>
            </a:prstGeom>
            <a:noFill/>
            <a:ln w="9525">
              <a:noFill/>
              <a:miter lim="800000"/>
              <a:headEnd/>
              <a:tailEnd/>
            </a:ln>
            <a:effectLst/>
          </p:spPr>
          <p:txBody>
            <a:bodyPr wrap="square">
              <a:spAutoFit/>
            </a:bodyPr>
            <a:lstStyle/>
            <a:p>
              <a:pPr eaLnBrk="1" hangingPunct="1">
                <a:spcBef>
                  <a:spcPct val="50000"/>
                </a:spcBef>
              </a:pPr>
              <a:r>
                <a:rPr lang="en-US" sz="2000" b="1" dirty="0" smtClean="0">
                  <a:solidFill>
                    <a:srgbClr val="0070C0"/>
                  </a:solidFill>
                </a:rPr>
                <a:t>&lt;META</a:t>
              </a:r>
              <a:r>
                <a:rPr lang="en-US" b="1" dirty="0" smtClean="0">
                  <a:solidFill>
                    <a:srgbClr val="0070C0"/>
                  </a:solidFill>
                </a:rPr>
                <a:t>&gt;</a:t>
              </a:r>
              <a:endParaRPr lang="en-US" b="1" dirty="0">
                <a:solidFill>
                  <a:srgbClr val="0070C0"/>
                </a:solidFill>
              </a:endParaRPr>
            </a:p>
          </p:txBody>
        </p:sp>
        <p:sp>
          <p:nvSpPr>
            <p:cNvPr id="21" name="Text Box 16"/>
            <p:cNvSpPr txBox="1">
              <a:spLocks noChangeArrowheads="1"/>
            </p:cNvSpPr>
            <p:nvPr/>
          </p:nvSpPr>
          <p:spPr bwMode="auto">
            <a:xfrm>
              <a:off x="589" y="3391"/>
              <a:ext cx="4691" cy="553"/>
            </a:xfrm>
            <a:prstGeom prst="rect">
              <a:avLst/>
            </a:prstGeom>
            <a:noFill/>
            <a:ln w="9525">
              <a:noFill/>
              <a:miter lim="800000"/>
              <a:headEnd/>
              <a:tailEnd/>
            </a:ln>
            <a:effectLst/>
          </p:spPr>
          <p:txBody>
            <a:bodyPr wrap="square">
              <a:spAutoFit/>
            </a:bodyPr>
            <a:lstStyle/>
            <a:p>
              <a:pPr eaLnBrk="1" hangingPunct="1">
                <a:spcBef>
                  <a:spcPct val="50000"/>
                </a:spcBef>
              </a:pPr>
              <a:r>
                <a:rPr lang="en-US" sz="1700" dirty="0" smtClean="0"/>
                <a:t>&lt;META&gt; tag provides metadata about the HTML document. Meta elements are typically used to specify page description, keywords, author of the document, last modified, and other metadata.</a:t>
              </a:r>
              <a:endParaRPr lang="en-US" sz="1700"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38200"/>
          </a:xfrm>
        </p:spPr>
        <p:txBody>
          <a:bodyPr>
            <a:normAutofit/>
          </a:bodyPr>
          <a:lstStyle/>
          <a:p>
            <a:r>
              <a:rPr lang="en-US" dirty="0" smtClean="0"/>
              <a:t>HTML5 Syntax</a:t>
            </a:r>
            <a:endParaRPr lang="en-US" dirty="0"/>
          </a:p>
        </p:txBody>
      </p:sp>
      <p:sp>
        <p:nvSpPr>
          <p:cNvPr id="3" name="Content Placeholder 2"/>
          <p:cNvSpPr>
            <a:spLocks noGrp="1"/>
          </p:cNvSpPr>
          <p:nvPr>
            <p:ph idx="1"/>
          </p:nvPr>
        </p:nvSpPr>
        <p:spPr>
          <a:xfrm>
            <a:off x="1219200" y="762000"/>
            <a:ext cx="7696200" cy="6096000"/>
          </a:xfrm>
        </p:spPr>
        <p:txBody>
          <a:bodyPr>
            <a:normAutofit/>
          </a:bodyPr>
          <a:lstStyle/>
          <a:p>
            <a:pPr>
              <a:buNone/>
            </a:pPr>
            <a:r>
              <a:rPr lang="en-US" dirty="0" smtClean="0"/>
              <a:t>&lt;!</a:t>
            </a:r>
            <a:r>
              <a:rPr lang="en-US" dirty="0" err="1" smtClean="0"/>
              <a:t>doctype</a:t>
            </a:r>
            <a:r>
              <a:rPr lang="en-US" dirty="0" smtClean="0"/>
              <a:t>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&lt;meta </a:t>
            </a:r>
            <a:r>
              <a:rPr lang="en-US" dirty="0" err="1" smtClean="0"/>
              <a:t>charset</a:t>
            </a:r>
            <a:r>
              <a:rPr lang="en-US" dirty="0" smtClean="0"/>
              <a:t>="utf-8"&gt;</a:t>
            </a:r>
          </a:p>
          <a:p>
            <a:pPr>
              <a:buNone/>
            </a:pPr>
            <a:r>
              <a:rPr lang="en-US" dirty="0" smtClean="0"/>
              <a:t>  &lt;title&gt;The HTML5 Herald&lt;/title&gt;</a:t>
            </a:r>
          </a:p>
          <a:p>
            <a:pPr>
              <a:buNone/>
            </a:pPr>
            <a:r>
              <a:rPr lang="en-US" dirty="0" smtClean="0"/>
              <a:t>&lt;/head&gt;</a:t>
            </a:r>
          </a:p>
          <a:p>
            <a:pPr>
              <a:buNone/>
            </a:pPr>
            <a:r>
              <a:rPr lang="en-US" dirty="0" smtClean="0"/>
              <a:t>&lt;body&gt;</a:t>
            </a:r>
          </a:p>
          <a:p>
            <a:pPr>
              <a:buNone/>
            </a:pPr>
            <a:r>
              <a:rPr lang="en-US" dirty="0" smtClean="0"/>
              <a:t>  &lt;h1&gt;First HTML Webpage&lt;/h1&gt;</a:t>
            </a:r>
          </a:p>
          <a:p>
            <a:pPr>
              <a:buNone/>
            </a:pPr>
            <a:r>
              <a:rPr lang="en-US" dirty="0" smtClean="0"/>
              <a:t>&lt;/body&gt;</a:t>
            </a:r>
          </a:p>
          <a:p>
            <a:pPr>
              <a:buNone/>
            </a:pPr>
            <a:r>
              <a:rPr lang="en-US" dirty="0" smtClean="0"/>
              <a:t>&lt;/html&gt;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82946" name="Picture 2"/>
          <p:cNvPicPr>
            <a:picLocks noChangeAspect="1" noChangeArrowheads="1"/>
          </p:cNvPicPr>
          <p:nvPr/>
        </p:nvPicPr>
        <p:blipFill>
          <a:blip r:embed="rId2"/>
          <a:srcRect/>
          <a:stretch>
            <a:fillRect/>
          </a:stretch>
        </p:blipFill>
        <p:spPr bwMode="auto">
          <a:xfrm>
            <a:off x="1066800" y="304800"/>
            <a:ext cx="8077200" cy="65532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DFA20B9C-F5C2-4438-9E79-7F3744BCA1F3}" type="slidenum">
              <a:rPr lang="en-US"/>
              <a:pPr/>
              <a:t>27</a:t>
            </a:fld>
            <a:endParaRPr lang="en-US"/>
          </a:p>
        </p:txBody>
      </p:sp>
      <p:sp>
        <p:nvSpPr>
          <p:cNvPr id="43010" name="Text Box 2"/>
          <p:cNvSpPr txBox="1">
            <a:spLocks noChangeArrowheads="1"/>
          </p:cNvSpPr>
          <p:nvPr/>
        </p:nvSpPr>
        <p:spPr bwMode="auto">
          <a:xfrm>
            <a:off x="990600" y="381000"/>
            <a:ext cx="5486400" cy="457200"/>
          </a:xfrm>
          <a:prstGeom prst="rect">
            <a:avLst/>
          </a:prstGeom>
          <a:noFill/>
          <a:ln w="9525">
            <a:noFill/>
            <a:miter lim="800000"/>
            <a:headEnd/>
            <a:tailEnd/>
          </a:ln>
          <a:effectLst/>
        </p:spPr>
        <p:txBody>
          <a:bodyPr wrap="square">
            <a:spAutoFit/>
          </a:bodyPr>
          <a:lstStyle/>
          <a:p>
            <a:pPr eaLnBrk="1" hangingPunct="1">
              <a:spcBef>
                <a:spcPct val="50000"/>
              </a:spcBef>
            </a:pPr>
            <a:r>
              <a:rPr lang="en-US" sz="2400" b="1" dirty="0">
                <a:latin typeface="verdana" pitchFamily="34" charset="0"/>
              </a:rPr>
              <a:t>Headings</a:t>
            </a:r>
          </a:p>
        </p:txBody>
      </p:sp>
      <p:sp>
        <p:nvSpPr>
          <p:cNvPr id="43011" name="Text Box 3"/>
          <p:cNvSpPr txBox="1">
            <a:spLocks noChangeArrowheads="1"/>
          </p:cNvSpPr>
          <p:nvPr/>
        </p:nvSpPr>
        <p:spPr bwMode="auto">
          <a:xfrm>
            <a:off x="1371600" y="1538288"/>
            <a:ext cx="7315200" cy="779462"/>
          </a:xfrm>
          <a:prstGeom prst="rect">
            <a:avLst/>
          </a:prstGeom>
          <a:noFill/>
          <a:ln w="9525">
            <a:noFill/>
            <a:miter lim="800000"/>
            <a:headEnd/>
            <a:tailEnd/>
          </a:ln>
          <a:effectLst/>
        </p:spPr>
        <p:txBody>
          <a:bodyPr wrap="square">
            <a:spAutoFit/>
          </a:bodyPr>
          <a:lstStyle/>
          <a:p>
            <a:pPr indent="404813" eaLnBrk="1" hangingPunct="1">
              <a:spcBef>
                <a:spcPct val="50000"/>
              </a:spcBef>
              <a:buFontTx/>
              <a:buBlip>
                <a:blip r:embed="rId3"/>
              </a:buBlip>
            </a:pPr>
            <a:r>
              <a:rPr lang="en-US" dirty="0">
                <a:latin typeface="verdana" pitchFamily="34" charset="0"/>
              </a:rPr>
              <a:t>HTML has six levels of headings</a:t>
            </a:r>
          </a:p>
          <a:p>
            <a:pPr indent="404813" eaLnBrk="1" hangingPunct="1">
              <a:spcBef>
                <a:spcPct val="50000"/>
              </a:spcBef>
              <a:buFontTx/>
              <a:buBlip>
                <a:blip r:embed="rId3"/>
              </a:buBlip>
            </a:pPr>
            <a:r>
              <a:rPr lang="en-US" dirty="0">
                <a:latin typeface="verdana" pitchFamily="34" charset="0"/>
              </a:rPr>
              <a:t>Syntax</a:t>
            </a:r>
          </a:p>
        </p:txBody>
      </p:sp>
      <p:graphicFrame>
        <p:nvGraphicFramePr>
          <p:cNvPr id="66560" name="Object 1024"/>
          <p:cNvGraphicFramePr>
            <a:graphicFrameLocks noChangeAspect="1"/>
          </p:cNvGraphicFramePr>
          <p:nvPr/>
        </p:nvGraphicFramePr>
        <p:xfrm>
          <a:off x="1600200" y="2438400"/>
          <a:ext cx="5092700" cy="279400"/>
        </p:xfrm>
        <a:graphic>
          <a:graphicData uri="http://schemas.openxmlformats.org/presentationml/2006/ole">
            <p:oleObj spid="_x0000_s1026" name="Image" r:id="rId4" imgW="5168254" imgH="279365" progId="">
              <p:embed/>
            </p:oleObj>
          </a:graphicData>
        </a:graphic>
      </p:graphicFrame>
      <p:sp>
        <p:nvSpPr>
          <p:cNvPr id="43013" name="Text Box 5"/>
          <p:cNvSpPr txBox="1">
            <a:spLocks noChangeArrowheads="1"/>
          </p:cNvSpPr>
          <p:nvPr/>
        </p:nvSpPr>
        <p:spPr bwMode="auto">
          <a:xfrm>
            <a:off x="1524000" y="2895600"/>
            <a:ext cx="7620000" cy="336550"/>
          </a:xfrm>
          <a:prstGeom prst="rect">
            <a:avLst/>
          </a:prstGeom>
          <a:noFill/>
          <a:ln w="9525">
            <a:noFill/>
            <a:miter lim="800000"/>
            <a:headEnd/>
            <a:tailEnd/>
          </a:ln>
          <a:effectLst/>
        </p:spPr>
        <p:txBody>
          <a:bodyPr>
            <a:spAutoFit/>
          </a:bodyPr>
          <a:lstStyle/>
          <a:p>
            <a:pPr eaLnBrk="1" hangingPunct="1">
              <a:spcBef>
                <a:spcPct val="50000"/>
              </a:spcBef>
            </a:pPr>
            <a:r>
              <a:rPr lang="en-US" sz="1600">
                <a:latin typeface="verdana" pitchFamily="34" charset="0"/>
              </a:rPr>
              <a:t>Where </a:t>
            </a:r>
            <a:r>
              <a:rPr lang="en-US" sz="1600" b="1">
                <a:solidFill>
                  <a:srgbClr val="BD0303"/>
                </a:solidFill>
                <a:latin typeface="verdana" pitchFamily="34" charset="0"/>
              </a:rPr>
              <a:t>y</a:t>
            </a:r>
            <a:r>
              <a:rPr lang="en-US" sz="1600">
                <a:latin typeface="verdana" pitchFamily="34" charset="0"/>
              </a:rPr>
              <a:t> is a number between 1 and 6 specifying the level of heading</a:t>
            </a:r>
          </a:p>
        </p:txBody>
      </p:sp>
      <p:sp>
        <p:nvSpPr>
          <p:cNvPr id="43014" name="Text Box 6"/>
          <p:cNvSpPr txBox="1">
            <a:spLocks noChangeArrowheads="1"/>
          </p:cNvSpPr>
          <p:nvPr/>
        </p:nvSpPr>
        <p:spPr bwMode="auto">
          <a:xfrm>
            <a:off x="1295400" y="3429000"/>
            <a:ext cx="7378700" cy="366713"/>
          </a:xfrm>
          <a:prstGeom prst="rect">
            <a:avLst/>
          </a:prstGeom>
          <a:noFill/>
          <a:ln w="9525">
            <a:noFill/>
            <a:miter lim="800000"/>
            <a:headEnd/>
            <a:tailEnd/>
          </a:ln>
          <a:effectLst/>
        </p:spPr>
        <p:txBody>
          <a:bodyPr wrap="square">
            <a:spAutoFit/>
          </a:bodyPr>
          <a:lstStyle/>
          <a:p>
            <a:pPr indent="404813" eaLnBrk="1" hangingPunct="1">
              <a:spcBef>
                <a:spcPct val="50000"/>
              </a:spcBef>
              <a:buFontTx/>
              <a:buBlip>
                <a:blip r:embed="rId3"/>
              </a:buBlip>
            </a:pPr>
            <a:r>
              <a:rPr lang="en-US" dirty="0">
                <a:latin typeface="verdana" pitchFamily="34" charset="0"/>
              </a:rPr>
              <a:t>List of values for align attribute</a:t>
            </a:r>
          </a:p>
        </p:txBody>
      </p:sp>
      <p:sp>
        <p:nvSpPr>
          <p:cNvPr id="43015" name="Text Box 7"/>
          <p:cNvSpPr txBox="1">
            <a:spLocks noChangeArrowheads="1"/>
          </p:cNvSpPr>
          <p:nvPr/>
        </p:nvSpPr>
        <p:spPr bwMode="auto">
          <a:xfrm>
            <a:off x="1600200" y="4038600"/>
            <a:ext cx="3505200" cy="1069975"/>
          </a:xfrm>
          <a:prstGeom prst="rect">
            <a:avLst/>
          </a:prstGeom>
          <a:noFill/>
          <a:ln w="9525">
            <a:noFill/>
            <a:miter lim="800000"/>
            <a:headEnd/>
            <a:tailEnd/>
          </a:ln>
          <a:effectLst/>
        </p:spPr>
        <p:txBody>
          <a:bodyPr>
            <a:spAutoFit/>
          </a:bodyPr>
          <a:lstStyle/>
          <a:p>
            <a:pPr indent="404813" eaLnBrk="1" hangingPunct="1">
              <a:spcBef>
                <a:spcPct val="50000"/>
              </a:spcBef>
              <a:buFontTx/>
              <a:buBlip>
                <a:blip r:embed="rId5"/>
              </a:buBlip>
            </a:pPr>
            <a:r>
              <a:rPr lang="en-US" sz="1600">
                <a:latin typeface="verdana" pitchFamily="34" charset="0"/>
              </a:rPr>
              <a:t>Left</a:t>
            </a:r>
          </a:p>
          <a:p>
            <a:pPr indent="404813" eaLnBrk="1" hangingPunct="1">
              <a:spcBef>
                <a:spcPct val="50000"/>
              </a:spcBef>
              <a:buFontTx/>
              <a:buBlip>
                <a:blip r:embed="rId5"/>
              </a:buBlip>
            </a:pPr>
            <a:r>
              <a:rPr lang="en-US" sz="1600">
                <a:latin typeface="verdana" pitchFamily="34" charset="0"/>
              </a:rPr>
              <a:t>Center</a:t>
            </a:r>
          </a:p>
          <a:p>
            <a:pPr indent="404813" eaLnBrk="1" hangingPunct="1">
              <a:spcBef>
                <a:spcPct val="50000"/>
              </a:spcBef>
              <a:buFontTx/>
              <a:buBlip>
                <a:blip r:embed="rId5"/>
              </a:buBlip>
            </a:pPr>
            <a:r>
              <a:rPr lang="en-US" sz="1600">
                <a:latin typeface="verdana" pitchFamily="34" charset="0"/>
              </a:rPr>
              <a:t>Right</a:t>
            </a:r>
          </a:p>
        </p:txBody>
      </p:sp>
      <p:sp>
        <p:nvSpPr>
          <p:cNvPr id="43016" name="Text Box 8">
            <a:hlinkClick r:id="rId6"/>
          </p:cNvPr>
          <p:cNvSpPr txBox="1">
            <a:spLocks noChangeArrowheads="1"/>
          </p:cNvSpPr>
          <p:nvPr/>
        </p:nvSpPr>
        <p:spPr bwMode="auto">
          <a:xfrm>
            <a:off x="7010400" y="2362200"/>
            <a:ext cx="1295400" cy="366713"/>
          </a:xfrm>
          <a:prstGeom prst="rect">
            <a:avLst/>
          </a:prstGeom>
          <a:noFill/>
          <a:ln w="9525">
            <a:noFill/>
            <a:miter lim="800000"/>
            <a:headEnd/>
            <a:tailEnd/>
          </a:ln>
          <a:effectLst/>
        </p:spPr>
        <p:txBody>
          <a:bodyPr>
            <a:spAutoFit/>
          </a:bodyPr>
          <a:lstStyle/>
          <a:p>
            <a:pPr>
              <a:spcBef>
                <a:spcPct val="50000"/>
              </a:spcBef>
            </a:pPr>
            <a:r>
              <a:rPr lang="en-US"/>
              <a:t>Program</a:t>
            </a:r>
          </a:p>
        </p:txBody>
      </p:sp>
      <p:sp>
        <p:nvSpPr>
          <p:cNvPr id="43019" name="Text Box 11">
            <a:hlinkClick r:id="rId7"/>
          </p:cNvPr>
          <p:cNvSpPr txBox="1">
            <a:spLocks noChangeArrowheads="1"/>
          </p:cNvSpPr>
          <p:nvPr/>
        </p:nvSpPr>
        <p:spPr bwMode="auto">
          <a:xfrm>
            <a:off x="5715000" y="3505200"/>
            <a:ext cx="1066800" cy="366713"/>
          </a:xfrm>
          <a:prstGeom prst="rect">
            <a:avLst/>
          </a:prstGeom>
          <a:noFill/>
          <a:ln w="9525">
            <a:noFill/>
            <a:miter lim="800000"/>
            <a:headEnd/>
            <a:tailEnd/>
          </a:ln>
          <a:effectLst/>
        </p:spPr>
        <p:txBody>
          <a:bodyPr>
            <a:spAutoFit/>
          </a:bodyPr>
          <a:lstStyle/>
          <a:p>
            <a:pPr>
              <a:spcBef>
                <a:spcPct val="50000"/>
              </a:spcBef>
            </a:pPr>
            <a:r>
              <a:rPr lang="en-US"/>
              <a:t>Program</a:t>
            </a:r>
          </a:p>
        </p:txBody>
      </p:sp>
      <p:sp>
        <p:nvSpPr>
          <p:cNvPr id="43020" name="Text Box 12"/>
          <p:cNvSpPr txBox="1">
            <a:spLocks noChangeArrowheads="1"/>
          </p:cNvSpPr>
          <p:nvPr/>
        </p:nvSpPr>
        <p:spPr bwMode="auto">
          <a:xfrm>
            <a:off x="1828800" y="838200"/>
            <a:ext cx="6400800" cy="611188"/>
          </a:xfrm>
          <a:prstGeom prst="rect">
            <a:avLst/>
          </a:prstGeom>
          <a:noFill/>
          <a:ln w="9525">
            <a:noFill/>
            <a:miter lim="800000"/>
            <a:headEnd/>
            <a:tailEnd/>
          </a:ln>
          <a:effectLst/>
        </p:spPr>
        <p:txBody>
          <a:bodyPr wrap="square">
            <a:spAutoFit/>
          </a:bodyPr>
          <a:lstStyle/>
          <a:p>
            <a:pPr>
              <a:spcBef>
                <a:spcPct val="50000"/>
              </a:spcBef>
            </a:pPr>
            <a:r>
              <a:rPr lang="en-US" sz="1600" dirty="0"/>
              <a:t>Headings break up a large areas of </a:t>
            </a:r>
            <a:r>
              <a:rPr lang="en-US" sz="1600" dirty="0" smtClean="0"/>
              <a:t>text, announce </a:t>
            </a:r>
            <a:r>
              <a:rPr lang="en-US" sz="1600" dirty="0"/>
              <a:t>topics to follow, and arrange information according to a logical hierarchy</a:t>
            </a:r>
            <a:r>
              <a:rPr lang="en-US" dirty="0"/>
              <a:t> </a:t>
            </a:r>
          </a:p>
        </p:txBody>
      </p:sp>
      <p:pic>
        <p:nvPicPr>
          <p:cNvPr id="12" name="Picture 2"/>
          <p:cNvPicPr>
            <a:picLocks noChangeAspect="1" noChangeArrowheads="1"/>
          </p:cNvPicPr>
          <p:nvPr/>
        </p:nvPicPr>
        <p:blipFill>
          <a:blip r:embed="rId8" cstate="print"/>
          <a:srcRect/>
          <a:stretch>
            <a:fillRect/>
          </a:stretch>
        </p:blipFill>
        <p:spPr bwMode="auto">
          <a:xfrm>
            <a:off x="7696200" y="0"/>
            <a:ext cx="1295400" cy="932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cstate="print"/>
          <a:srcRect/>
          <a:stretch>
            <a:fillRect/>
          </a:stretch>
        </p:blipFill>
        <p:spPr bwMode="auto">
          <a:xfrm>
            <a:off x="4800601" y="2133600"/>
            <a:ext cx="4343400" cy="4495800"/>
          </a:xfrm>
          <a:prstGeom prst="rect">
            <a:avLst/>
          </a:prstGeom>
          <a:noFill/>
          <a:ln w="9525">
            <a:noFill/>
            <a:miter lim="800000"/>
            <a:headEnd/>
            <a:tailEnd/>
          </a:ln>
        </p:spPr>
      </p:pic>
      <p:pic>
        <p:nvPicPr>
          <p:cNvPr id="81923" name="Picture 3"/>
          <p:cNvPicPr>
            <a:picLocks noChangeAspect="1" noChangeArrowheads="1"/>
          </p:cNvPicPr>
          <p:nvPr/>
        </p:nvPicPr>
        <p:blipFill>
          <a:blip r:embed="rId3" cstate="print"/>
          <a:srcRect/>
          <a:stretch>
            <a:fillRect/>
          </a:stretch>
        </p:blipFill>
        <p:spPr bwMode="auto">
          <a:xfrm>
            <a:off x="228600" y="228600"/>
            <a:ext cx="4667250" cy="4514850"/>
          </a:xfrm>
          <a:prstGeom prst="rect">
            <a:avLst/>
          </a:prstGeom>
          <a:noFill/>
          <a:ln w="9525">
            <a:noFill/>
            <a:miter lim="800000"/>
            <a:headEnd/>
            <a:tailEnd/>
          </a:ln>
        </p:spPr>
      </p:pic>
      <p:pic>
        <p:nvPicPr>
          <p:cNvPr id="4" name="Picture 2"/>
          <p:cNvPicPr>
            <a:picLocks noChangeAspect="1" noChangeArrowheads="1"/>
          </p:cNvPicPr>
          <p:nvPr/>
        </p:nvPicPr>
        <p:blipFill>
          <a:blip r:embed="rId4"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5E1AA6BB-3DFE-40D6-9614-E66F3F94ADD7}" type="slidenum">
              <a:rPr lang="en-US"/>
              <a:pPr/>
              <a:t>29</a:t>
            </a:fld>
            <a:endParaRPr lang="en-US"/>
          </a:p>
        </p:txBody>
      </p:sp>
      <p:sp>
        <p:nvSpPr>
          <p:cNvPr id="44034" name="Text Box 2"/>
          <p:cNvSpPr txBox="1">
            <a:spLocks noChangeArrowheads="1"/>
          </p:cNvSpPr>
          <p:nvPr/>
        </p:nvSpPr>
        <p:spPr bwMode="auto">
          <a:xfrm>
            <a:off x="1143000" y="381000"/>
            <a:ext cx="5334000" cy="457200"/>
          </a:xfrm>
          <a:prstGeom prst="rect">
            <a:avLst/>
          </a:prstGeom>
          <a:noFill/>
          <a:ln w="9525">
            <a:noFill/>
            <a:miter lim="800000"/>
            <a:headEnd/>
            <a:tailEnd/>
          </a:ln>
          <a:effectLst/>
        </p:spPr>
        <p:txBody>
          <a:bodyPr wrap="square">
            <a:spAutoFit/>
          </a:bodyPr>
          <a:lstStyle/>
          <a:p>
            <a:pPr eaLnBrk="1" hangingPunct="1">
              <a:spcBef>
                <a:spcPct val="50000"/>
              </a:spcBef>
            </a:pPr>
            <a:r>
              <a:rPr lang="en-US" sz="2400" b="1" dirty="0">
                <a:latin typeface="verdana" pitchFamily="34" charset="0"/>
              </a:rPr>
              <a:t>Body Text</a:t>
            </a:r>
          </a:p>
        </p:txBody>
      </p:sp>
      <p:sp>
        <p:nvSpPr>
          <p:cNvPr id="44035" name="Text Box 3"/>
          <p:cNvSpPr txBox="1">
            <a:spLocks noChangeArrowheads="1"/>
          </p:cNvSpPr>
          <p:nvPr/>
        </p:nvSpPr>
        <p:spPr bwMode="auto">
          <a:xfrm>
            <a:off x="1295400" y="1143000"/>
            <a:ext cx="8534400" cy="1615827"/>
          </a:xfrm>
          <a:prstGeom prst="rect">
            <a:avLst/>
          </a:prstGeom>
          <a:noFill/>
          <a:ln w="9525">
            <a:noFill/>
            <a:miter lim="800000"/>
            <a:headEnd/>
            <a:tailEnd/>
          </a:ln>
          <a:effectLst/>
        </p:spPr>
        <p:txBody>
          <a:bodyPr wrap="square">
            <a:spAutoFit/>
          </a:bodyPr>
          <a:lstStyle/>
          <a:p>
            <a:pPr indent="404813" eaLnBrk="1" hangingPunct="1">
              <a:spcBef>
                <a:spcPct val="50000"/>
              </a:spcBef>
              <a:buFontTx/>
              <a:buBlip>
                <a:blip r:embed="rId2"/>
              </a:buBlip>
            </a:pPr>
            <a:endParaRPr lang="en-US" dirty="0" smtClean="0">
              <a:latin typeface="verdana" pitchFamily="34" charset="0"/>
            </a:endParaRPr>
          </a:p>
          <a:p>
            <a:pPr indent="404813" eaLnBrk="1" hangingPunct="1">
              <a:spcBef>
                <a:spcPct val="50000"/>
              </a:spcBef>
              <a:buFontTx/>
              <a:buBlip>
                <a:blip r:embed="rId2"/>
              </a:buBlip>
            </a:pPr>
            <a:r>
              <a:rPr lang="en-US" dirty="0" smtClean="0">
                <a:latin typeface="verdana" pitchFamily="34" charset="0"/>
              </a:rPr>
              <a:t>Body </a:t>
            </a:r>
            <a:r>
              <a:rPr lang="en-US" dirty="0">
                <a:latin typeface="verdana" pitchFamily="34" charset="0"/>
              </a:rPr>
              <a:t>text is text that you use within the &lt;BODY&gt; tags</a:t>
            </a:r>
          </a:p>
          <a:p>
            <a:pPr indent="404813" eaLnBrk="1" hangingPunct="1">
              <a:spcBef>
                <a:spcPct val="50000"/>
              </a:spcBef>
              <a:buFontTx/>
              <a:buBlip>
                <a:blip r:embed="rId2"/>
              </a:buBlip>
            </a:pPr>
            <a:r>
              <a:rPr lang="en-US" dirty="0">
                <a:latin typeface="verdana" pitchFamily="34" charset="0"/>
              </a:rPr>
              <a:t>Body text tags and attributes are divided into two categories</a:t>
            </a:r>
          </a:p>
          <a:p>
            <a:pPr indent="404813" eaLnBrk="1" hangingPunct="1">
              <a:spcBef>
                <a:spcPct val="50000"/>
              </a:spcBef>
            </a:pPr>
            <a:r>
              <a:rPr lang="en-US" dirty="0">
                <a:latin typeface="verdana" pitchFamily="34" charset="0"/>
              </a:rPr>
              <a:t>That is</a:t>
            </a:r>
          </a:p>
        </p:txBody>
      </p:sp>
      <p:sp>
        <p:nvSpPr>
          <p:cNvPr id="44036" name="Text Box 4"/>
          <p:cNvSpPr txBox="1">
            <a:spLocks noChangeArrowheads="1"/>
          </p:cNvSpPr>
          <p:nvPr/>
        </p:nvSpPr>
        <p:spPr bwMode="auto">
          <a:xfrm>
            <a:off x="1524000" y="2782888"/>
            <a:ext cx="6324600" cy="366712"/>
          </a:xfrm>
          <a:prstGeom prst="rect">
            <a:avLst/>
          </a:prstGeom>
          <a:noFill/>
          <a:ln w="9525">
            <a:noFill/>
            <a:miter lim="800000"/>
            <a:headEnd/>
            <a:tailEnd/>
          </a:ln>
          <a:effectLst/>
        </p:spPr>
        <p:txBody>
          <a:bodyPr>
            <a:spAutoFit/>
          </a:bodyPr>
          <a:lstStyle/>
          <a:p>
            <a:pPr indent="404813" eaLnBrk="1" hangingPunct="1">
              <a:spcBef>
                <a:spcPct val="50000"/>
              </a:spcBef>
              <a:buFontTx/>
              <a:buBlip>
                <a:blip r:embed="rId3"/>
              </a:buBlip>
            </a:pPr>
            <a:r>
              <a:rPr lang="en-US">
                <a:latin typeface="verdana" pitchFamily="34" charset="0"/>
              </a:rPr>
              <a:t>For formatting sections and of text </a:t>
            </a:r>
          </a:p>
        </p:txBody>
      </p:sp>
      <p:sp>
        <p:nvSpPr>
          <p:cNvPr id="44037" name="Text Box 5"/>
          <p:cNvSpPr txBox="1">
            <a:spLocks noChangeArrowheads="1"/>
          </p:cNvSpPr>
          <p:nvPr/>
        </p:nvSpPr>
        <p:spPr bwMode="auto">
          <a:xfrm>
            <a:off x="2286000" y="3316288"/>
            <a:ext cx="4953000" cy="336550"/>
          </a:xfrm>
          <a:prstGeom prst="rect">
            <a:avLst/>
          </a:prstGeom>
          <a:noFill/>
          <a:ln w="9525">
            <a:noFill/>
            <a:miter lim="800000"/>
            <a:headEnd/>
            <a:tailEnd/>
          </a:ln>
          <a:effectLst/>
        </p:spPr>
        <p:txBody>
          <a:bodyPr>
            <a:spAutoFit/>
          </a:bodyPr>
          <a:lstStyle/>
          <a:p>
            <a:pPr indent="339725" eaLnBrk="1" hangingPunct="1">
              <a:spcBef>
                <a:spcPct val="50000"/>
              </a:spcBef>
              <a:buFontTx/>
              <a:buBlip>
                <a:blip r:embed="rId4"/>
              </a:buBlip>
            </a:pPr>
            <a:r>
              <a:rPr lang="en-US" sz="1600">
                <a:latin typeface="verdana" pitchFamily="34" charset="0"/>
              </a:rPr>
              <a:t>Paragraph level tags and attributes</a:t>
            </a:r>
          </a:p>
        </p:txBody>
      </p:sp>
      <p:sp>
        <p:nvSpPr>
          <p:cNvPr id="44038" name="Text Box 6"/>
          <p:cNvSpPr txBox="1">
            <a:spLocks noChangeArrowheads="1"/>
          </p:cNvSpPr>
          <p:nvPr/>
        </p:nvSpPr>
        <p:spPr bwMode="auto">
          <a:xfrm>
            <a:off x="1524000" y="4078288"/>
            <a:ext cx="6324600" cy="366712"/>
          </a:xfrm>
          <a:prstGeom prst="rect">
            <a:avLst/>
          </a:prstGeom>
          <a:noFill/>
          <a:ln w="9525">
            <a:noFill/>
            <a:miter lim="800000"/>
            <a:headEnd/>
            <a:tailEnd/>
          </a:ln>
          <a:effectLst/>
        </p:spPr>
        <p:txBody>
          <a:bodyPr>
            <a:spAutoFit/>
          </a:bodyPr>
          <a:lstStyle/>
          <a:p>
            <a:pPr indent="404813" eaLnBrk="1" hangingPunct="1">
              <a:spcBef>
                <a:spcPct val="50000"/>
              </a:spcBef>
              <a:buFontTx/>
              <a:buBlip>
                <a:blip r:embed="rId3"/>
              </a:buBlip>
            </a:pPr>
            <a:r>
              <a:rPr lang="en-US">
                <a:latin typeface="verdana" pitchFamily="34" charset="0"/>
              </a:rPr>
              <a:t>For formatting individual letters or words</a:t>
            </a:r>
          </a:p>
        </p:txBody>
      </p:sp>
      <p:sp>
        <p:nvSpPr>
          <p:cNvPr id="44039" name="Text Box 7"/>
          <p:cNvSpPr txBox="1">
            <a:spLocks noChangeArrowheads="1"/>
          </p:cNvSpPr>
          <p:nvPr/>
        </p:nvSpPr>
        <p:spPr bwMode="auto">
          <a:xfrm>
            <a:off x="2286000" y="4611688"/>
            <a:ext cx="4953000" cy="336550"/>
          </a:xfrm>
          <a:prstGeom prst="rect">
            <a:avLst/>
          </a:prstGeom>
          <a:noFill/>
          <a:ln w="9525">
            <a:noFill/>
            <a:miter lim="800000"/>
            <a:headEnd/>
            <a:tailEnd/>
          </a:ln>
          <a:effectLst/>
        </p:spPr>
        <p:txBody>
          <a:bodyPr>
            <a:spAutoFit/>
          </a:bodyPr>
          <a:lstStyle/>
          <a:p>
            <a:pPr indent="339725" eaLnBrk="1" hangingPunct="1">
              <a:spcBef>
                <a:spcPct val="50000"/>
              </a:spcBef>
              <a:buFontTx/>
              <a:buBlip>
                <a:blip r:embed="rId4"/>
              </a:buBlip>
            </a:pPr>
            <a:r>
              <a:rPr lang="en-US" sz="1600">
                <a:latin typeface="verdana" pitchFamily="34" charset="0"/>
              </a:rPr>
              <a:t>Character level tags and attributes</a:t>
            </a:r>
          </a:p>
        </p:txBody>
      </p:sp>
      <p:pic>
        <p:nvPicPr>
          <p:cNvPr id="10" name="Picture 2"/>
          <p:cNvPicPr>
            <a:picLocks noChangeAspect="1" noChangeArrowheads="1"/>
          </p:cNvPicPr>
          <p:nvPr/>
        </p:nvPicPr>
        <p:blipFill>
          <a:blip r:embed="rId5"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r>
              <a:rPr lang="en-US" dirty="0" smtClean="0"/>
              <a:t>History of Internet</a:t>
            </a:r>
            <a:endParaRPr lang="en-US" dirty="0"/>
          </a:p>
        </p:txBody>
      </p:sp>
      <p:sp>
        <p:nvSpPr>
          <p:cNvPr id="3" name="Content Placeholder 2"/>
          <p:cNvSpPr>
            <a:spLocks noGrp="1"/>
          </p:cNvSpPr>
          <p:nvPr>
            <p:ph idx="1"/>
          </p:nvPr>
        </p:nvSpPr>
        <p:spPr>
          <a:xfrm>
            <a:off x="1295400" y="1219200"/>
            <a:ext cx="7638288" cy="5029200"/>
          </a:xfrm>
        </p:spPr>
        <p:txBody>
          <a:bodyPr>
            <a:normAutofit fontScale="92500"/>
          </a:bodyPr>
          <a:lstStyle/>
          <a:p>
            <a:r>
              <a:rPr lang="en-US" sz="2400" dirty="0" smtClean="0"/>
              <a:t>1968 - DARPA </a:t>
            </a:r>
            <a:r>
              <a:rPr lang="en-US" sz="1800" dirty="0" smtClean="0"/>
              <a:t>(Defense Advanced Research Projects Agency) </a:t>
            </a:r>
            <a:r>
              <a:rPr lang="en-US" sz="2400" dirty="0" smtClean="0"/>
              <a:t>contracts with BBN</a:t>
            </a:r>
            <a:r>
              <a:rPr lang="en-US" sz="1800" dirty="0" smtClean="0"/>
              <a:t> (Bolt, </a:t>
            </a:r>
            <a:r>
              <a:rPr lang="en-US" sz="1800" dirty="0" err="1" smtClean="0"/>
              <a:t>Beranek</a:t>
            </a:r>
            <a:r>
              <a:rPr lang="en-US" sz="1800" dirty="0" smtClean="0"/>
              <a:t> &amp; Newman) </a:t>
            </a:r>
            <a:r>
              <a:rPr lang="en-US" sz="2400" dirty="0" smtClean="0"/>
              <a:t>to create </a:t>
            </a:r>
            <a:r>
              <a:rPr lang="en-US" sz="2400" dirty="0" err="1" smtClean="0"/>
              <a:t>ARPAnet</a:t>
            </a:r>
            <a:endParaRPr lang="en-US" sz="2400" dirty="0" smtClean="0"/>
          </a:p>
          <a:p>
            <a:r>
              <a:rPr lang="en-US" sz="2400" dirty="0" smtClean="0"/>
              <a:t>1970 - First five nodes: </a:t>
            </a:r>
          </a:p>
          <a:p>
            <a:pPr lvl="1">
              <a:lnSpc>
                <a:spcPct val="70000"/>
              </a:lnSpc>
            </a:pPr>
            <a:r>
              <a:rPr lang="en-US" sz="1800" dirty="0" smtClean="0"/>
              <a:t>UCLA</a:t>
            </a:r>
          </a:p>
          <a:p>
            <a:pPr lvl="1">
              <a:lnSpc>
                <a:spcPct val="70000"/>
              </a:lnSpc>
            </a:pPr>
            <a:r>
              <a:rPr lang="en-US" sz="1800" dirty="0" smtClean="0"/>
              <a:t>Stanford</a:t>
            </a:r>
          </a:p>
          <a:p>
            <a:pPr lvl="1">
              <a:lnSpc>
                <a:spcPct val="70000"/>
              </a:lnSpc>
            </a:pPr>
            <a:r>
              <a:rPr lang="en-US" sz="1800" dirty="0" smtClean="0"/>
              <a:t>UC Santa Barbara</a:t>
            </a:r>
          </a:p>
          <a:p>
            <a:pPr lvl="1">
              <a:lnSpc>
                <a:spcPct val="70000"/>
              </a:lnSpc>
            </a:pPr>
            <a:r>
              <a:rPr lang="en-US" sz="1800" dirty="0" smtClean="0"/>
              <a:t>U of Utah, and </a:t>
            </a:r>
          </a:p>
          <a:p>
            <a:pPr lvl="1">
              <a:lnSpc>
                <a:spcPct val="70000"/>
              </a:lnSpc>
            </a:pPr>
            <a:r>
              <a:rPr lang="en-US" sz="1800" dirty="0" smtClean="0"/>
              <a:t>BBN</a:t>
            </a:r>
          </a:p>
          <a:p>
            <a:r>
              <a:rPr lang="en-US" sz="2400" dirty="0" smtClean="0"/>
              <a:t>1974 - TCP specification by </a:t>
            </a:r>
            <a:r>
              <a:rPr lang="en-US" sz="2400" dirty="0" err="1" smtClean="0"/>
              <a:t>Vint</a:t>
            </a:r>
            <a:r>
              <a:rPr lang="en-US" sz="2400" dirty="0" smtClean="0"/>
              <a:t> Cerf</a:t>
            </a:r>
          </a:p>
          <a:p>
            <a:r>
              <a:rPr lang="en-US" sz="2400" dirty="0" smtClean="0"/>
              <a:t>1984 – On January 1, the Internet with its 1000 hosts converts en masse to using TCP/IP for its messaging</a:t>
            </a:r>
          </a:p>
          <a:p>
            <a:r>
              <a:rPr lang="en-US" sz="2400" dirty="0" smtClean="0"/>
              <a:t>1989- </a:t>
            </a:r>
            <a:r>
              <a:rPr lang="en-US" sz="2400" dirty="0" err="1" smtClean="0"/>
              <a:t>WorldWIdeWeb</a:t>
            </a:r>
            <a:r>
              <a:rPr lang="en-US" sz="2400" dirty="0" smtClean="0"/>
              <a:t> (WWW) Created</a:t>
            </a:r>
          </a:p>
          <a:p>
            <a:r>
              <a:rPr lang="en-US" sz="2400" dirty="0" smtClean="0"/>
              <a:t>1993- MOSAIC Created</a:t>
            </a:r>
          </a:p>
          <a:p>
            <a:r>
              <a:rPr lang="en-US" sz="2400" dirty="0" smtClean="0"/>
              <a:t>1995- Age of </a:t>
            </a:r>
            <a:r>
              <a:rPr lang="en-US" sz="2400" smtClean="0"/>
              <a:t>Commerce Started</a:t>
            </a:r>
            <a:endParaRPr lang="en-US" sz="2400" dirty="0" smtClean="0"/>
          </a:p>
          <a:p>
            <a:endParaRPr lang="en-US" sz="2400" dirty="0" smtClean="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391400" y="0"/>
            <a:ext cx="1752600" cy="12618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21A1C655-5BC2-4176-829A-E052B12F1E7C}" type="slidenum">
              <a:rPr lang="en-US"/>
              <a:pPr/>
              <a:t>30</a:t>
            </a:fld>
            <a:endParaRPr lang="en-US"/>
          </a:p>
        </p:txBody>
      </p:sp>
      <p:sp>
        <p:nvSpPr>
          <p:cNvPr id="45058" name="Text Box 2"/>
          <p:cNvSpPr txBox="1">
            <a:spLocks noChangeArrowheads="1"/>
          </p:cNvSpPr>
          <p:nvPr/>
        </p:nvSpPr>
        <p:spPr bwMode="auto">
          <a:xfrm>
            <a:off x="1066800" y="381000"/>
            <a:ext cx="7086600" cy="1015663"/>
          </a:xfrm>
          <a:prstGeom prst="rect">
            <a:avLst/>
          </a:prstGeom>
          <a:noFill/>
          <a:ln w="9525">
            <a:noFill/>
            <a:miter lim="800000"/>
            <a:headEnd/>
            <a:tailEnd/>
          </a:ln>
          <a:effectLst/>
        </p:spPr>
        <p:txBody>
          <a:bodyPr wrap="square">
            <a:spAutoFit/>
          </a:bodyPr>
          <a:lstStyle/>
          <a:p>
            <a:pPr eaLnBrk="1" hangingPunct="1">
              <a:spcBef>
                <a:spcPct val="50000"/>
              </a:spcBef>
            </a:pPr>
            <a:r>
              <a:rPr lang="en-US" sz="2400" b="1" dirty="0">
                <a:latin typeface="Verdana" pitchFamily="34" charset="0"/>
              </a:rPr>
              <a:t>Commonly used paragraph </a:t>
            </a:r>
            <a:endParaRPr lang="en-US" sz="2400" b="1" dirty="0" smtClean="0">
              <a:latin typeface="Verdana" pitchFamily="34" charset="0"/>
            </a:endParaRPr>
          </a:p>
          <a:p>
            <a:pPr eaLnBrk="1" hangingPunct="1">
              <a:spcBef>
                <a:spcPct val="50000"/>
              </a:spcBef>
            </a:pPr>
            <a:r>
              <a:rPr lang="en-US" sz="2400" b="1" dirty="0" smtClean="0">
                <a:latin typeface="Verdana" pitchFamily="34" charset="0"/>
              </a:rPr>
              <a:t>level </a:t>
            </a:r>
            <a:r>
              <a:rPr lang="en-US" sz="2400" b="1" dirty="0">
                <a:latin typeface="Verdana" pitchFamily="34" charset="0"/>
              </a:rPr>
              <a:t>tags</a:t>
            </a:r>
          </a:p>
        </p:txBody>
      </p:sp>
      <p:graphicFrame>
        <p:nvGraphicFramePr>
          <p:cNvPr id="45059" name="Object 3"/>
          <p:cNvGraphicFramePr>
            <a:graphicFrameLocks noChangeAspect="1"/>
          </p:cNvGraphicFramePr>
          <p:nvPr/>
        </p:nvGraphicFramePr>
        <p:xfrm>
          <a:off x="1600200" y="1981200"/>
          <a:ext cx="5461000" cy="215900"/>
        </p:xfrm>
        <a:graphic>
          <a:graphicData uri="http://schemas.openxmlformats.org/presentationml/2006/ole">
            <p:oleObj spid="_x0000_s52226" name="Image" r:id="rId3" imgW="5536508" imgH="215645" progId="">
              <p:embed/>
            </p:oleObj>
          </a:graphicData>
        </a:graphic>
      </p:graphicFrame>
      <p:graphicFrame>
        <p:nvGraphicFramePr>
          <p:cNvPr id="45060" name="Object 4"/>
          <p:cNvGraphicFramePr>
            <a:graphicFrameLocks noChangeAspect="1"/>
          </p:cNvGraphicFramePr>
          <p:nvPr/>
        </p:nvGraphicFramePr>
        <p:xfrm>
          <a:off x="1600200" y="2520950"/>
          <a:ext cx="5422900" cy="177800"/>
        </p:xfrm>
        <a:graphic>
          <a:graphicData uri="http://schemas.openxmlformats.org/presentationml/2006/ole">
            <p:oleObj spid="_x0000_s52227" name="Image" r:id="rId4" imgW="5422222" imgH="177465" progId="">
              <p:embed/>
            </p:oleObj>
          </a:graphicData>
        </a:graphic>
      </p:graphicFrame>
      <p:graphicFrame>
        <p:nvGraphicFramePr>
          <p:cNvPr id="45061" name="Object 5"/>
          <p:cNvGraphicFramePr>
            <a:graphicFrameLocks noChangeAspect="1"/>
          </p:cNvGraphicFramePr>
          <p:nvPr/>
        </p:nvGraphicFramePr>
        <p:xfrm>
          <a:off x="1600200" y="3060700"/>
          <a:ext cx="5232400" cy="215900"/>
        </p:xfrm>
        <a:graphic>
          <a:graphicData uri="http://schemas.openxmlformats.org/presentationml/2006/ole">
            <p:oleObj spid="_x0000_s52228" name="Image" r:id="rId5" imgW="5231746" imgH="215645" progId="">
              <p:embed/>
            </p:oleObj>
          </a:graphicData>
        </a:graphic>
      </p:graphicFrame>
      <p:sp>
        <p:nvSpPr>
          <p:cNvPr id="45064" name="Text Box 8">
            <a:hlinkClick r:id="rId6"/>
          </p:cNvPr>
          <p:cNvSpPr txBox="1">
            <a:spLocks noChangeArrowheads="1"/>
          </p:cNvSpPr>
          <p:nvPr/>
        </p:nvSpPr>
        <p:spPr bwMode="auto">
          <a:xfrm>
            <a:off x="7315200" y="1905000"/>
            <a:ext cx="129540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45065" name="Text Box 9">
            <a:hlinkClick r:id="rId7"/>
          </p:cNvPr>
          <p:cNvSpPr txBox="1">
            <a:spLocks noChangeArrowheads="1"/>
          </p:cNvSpPr>
          <p:nvPr/>
        </p:nvSpPr>
        <p:spPr bwMode="auto">
          <a:xfrm>
            <a:off x="7391400" y="2362200"/>
            <a:ext cx="114300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45066" name="Text Box 10">
            <a:hlinkClick r:id="rId8"/>
          </p:cNvPr>
          <p:cNvSpPr txBox="1">
            <a:spLocks noChangeArrowheads="1"/>
          </p:cNvSpPr>
          <p:nvPr/>
        </p:nvSpPr>
        <p:spPr bwMode="auto">
          <a:xfrm>
            <a:off x="7391400" y="2971800"/>
            <a:ext cx="1219200" cy="366713"/>
          </a:xfrm>
          <a:prstGeom prst="rect">
            <a:avLst/>
          </a:prstGeom>
          <a:noFill/>
          <a:ln w="9525">
            <a:noFill/>
            <a:miter lim="800000"/>
            <a:headEnd/>
            <a:tailEnd/>
          </a:ln>
          <a:effectLst/>
        </p:spPr>
        <p:txBody>
          <a:bodyPr>
            <a:spAutoFit/>
          </a:bodyPr>
          <a:lstStyle/>
          <a:p>
            <a:pPr>
              <a:spcBef>
                <a:spcPct val="50000"/>
              </a:spcBef>
            </a:pPr>
            <a:r>
              <a:rPr lang="en-US"/>
              <a:t>Example</a:t>
            </a:r>
          </a:p>
        </p:txBody>
      </p:sp>
      <p:pic>
        <p:nvPicPr>
          <p:cNvPr id="11" name="Picture 2"/>
          <p:cNvPicPr>
            <a:picLocks noChangeAspect="1" noChangeArrowheads="1"/>
          </p:cNvPicPr>
          <p:nvPr/>
        </p:nvPicPr>
        <p:blipFill>
          <a:blip r:embed="rId9"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77EEBCDD-0D6C-4AAA-90EE-C554DFF66A83}" type="slidenum">
              <a:rPr lang="en-US"/>
              <a:pPr/>
              <a:t>31</a:t>
            </a:fld>
            <a:endParaRPr lang="en-US"/>
          </a:p>
        </p:txBody>
      </p:sp>
      <p:sp>
        <p:nvSpPr>
          <p:cNvPr id="46082" name="Text Box 2"/>
          <p:cNvSpPr txBox="1">
            <a:spLocks noChangeArrowheads="1"/>
          </p:cNvSpPr>
          <p:nvPr/>
        </p:nvSpPr>
        <p:spPr bwMode="auto">
          <a:xfrm>
            <a:off x="1219200" y="381000"/>
            <a:ext cx="6477000" cy="1015663"/>
          </a:xfrm>
          <a:prstGeom prst="rect">
            <a:avLst/>
          </a:prstGeom>
          <a:noFill/>
          <a:ln w="9525">
            <a:noFill/>
            <a:miter lim="800000"/>
            <a:headEnd/>
            <a:tailEnd/>
          </a:ln>
          <a:effectLst/>
        </p:spPr>
        <p:txBody>
          <a:bodyPr wrap="square">
            <a:spAutoFit/>
          </a:bodyPr>
          <a:lstStyle/>
          <a:p>
            <a:pPr eaLnBrk="1" hangingPunct="1">
              <a:spcBef>
                <a:spcPct val="50000"/>
              </a:spcBef>
            </a:pPr>
            <a:r>
              <a:rPr lang="en-US" sz="2400" b="1" dirty="0">
                <a:latin typeface="Verdana" pitchFamily="34" charset="0"/>
              </a:rPr>
              <a:t>Common Character </a:t>
            </a:r>
            <a:r>
              <a:rPr lang="en-US" sz="2400" b="1" dirty="0" smtClean="0">
                <a:latin typeface="Verdana" pitchFamily="34" charset="0"/>
              </a:rPr>
              <a:t>Formatting</a:t>
            </a:r>
          </a:p>
          <a:p>
            <a:pPr eaLnBrk="1" hangingPunct="1">
              <a:spcBef>
                <a:spcPct val="50000"/>
              </a:spcBef>
            </a:pPr>
            <a:r>
              <a:rPr lang="en-US" sz="2400" b="1" dirty="0" smtClean="0">
                <a:latin typeface="Verdana" pitchFamily="34" charset="0"/>
              </a:rPr>
              <a:t> </a:t>
            </a:r>
            <a:r>
              <a:rPr lang="en-US" sz="2400" b="1" dirty="0">
                <a:latin typeface="Verdana" pitchFamily="34" charset="0"/>
              </a:rPr>
              <a:t>Tags</a:t>
            </a:r>
          </a:p>
        </p:txBody>
      </p:sp>
      <p:sp>
        <p:nvSpPr>
          <p:cNvPr id="46083" name="Text Box 3"/>
          <p:cNvSpPr txBox="1">
            <a:spLocks noChangeArrowheads="1"/>
          </p:cNvSpPr>
          <p:nvPr/>
        </p:nvSpPr>
        <p:spPr bwMode="auto">
          <a:xfrm>
            <a:off x="1143000" y="1225550"/>
            <a:ext cx="6705600" cy="5139869"/>
          </a:xfrm>
          <a:prstGeom prst="rect">
            <a:avLst/>
          </a:prstGeom>
          <a:noFill/>
          <a:ln w="9525">
            <a:noFill/>
            <a:miter lim="800000"/>
            <a:headEnd/>
            <a:tailEnd/>
          </a:ln>
          <a:effectLst/>
        </p:spPr>
        <p:txBody>
          <a:bodyPr>
            <a:spAutoFit/>
          </a:bodyPr>
          <a:lstStyle/>
          <a:p>
            <a:pPr eaLnBrk="1" hangingPunct="1">
              <a:spcBef>
                <a:spcPct val="50000"/>
              </a:spcBef>
            </a:pPr>
            <a:endParaRPr lang="en-US" sz="1600" b="1" dirty="0" smtClean="0">
              <a:solidFill>
                <a:schemeClr val="accent1"/>
              </a:solidFill>
              <a:latin typeface="Verdana" pitchFamily="34" charset="0"/>
            </a:endParaRPr>
          </a:p>
          <a:p>
            <a:pPr eaLnBrk="1" hangingPunct="1">
              <a:spcBef>
                <a:spcPct val="50000"/>
              </a:spcBef>
            </a:pPr>
            <a:r>
              <a:rPr lang="en-US" sz="1600" b="1" dirty="0" smtClean="0">
                <a:solidFill>
                  <a:schemeClr val="accent1"/>
                </a:solidFill>
                <a:latin typeface="Verdana" pitchFamily="34" charset="0"/>
              </a:rPr>
              <a:t>&lt;</a:t>
            </a:r>
            <a:r>
              <a:rPr lang="en-US" sz="1600" b="1" dirty="0">
                <a:solidFill>
                  <a:schemeClr val="accent1"/>
                </a:solidFill>
                <a:latin typeface="Verdana" pitchFamily="34" charset="0"/>
              </a:rPr>
              <a:t>B&gt; </a:t>
            </a:r>
            <a:r>
              <a:rPr lang="en-US" sz="1600" dirty="0">
                <a:latin typeface="Verdana" pitchFamily="34" charset="0"/>
              </a:rPr>
              <a:t>Boldface</a:t>
            </a:r>
            <a:r>
              <a:rPr lang="en-US" sz="1600" b="1" dirty="0">
                <a:solidFill>
                  <a:schemeClr val="accent1"/>
                </a:solidFill>
                <a:latin typeface="Verdana" pitchFamily="34" charset="0"/>
              </a:rPr>
              <a:t> &lt;/B&gt;</a:t>
            </a:r>
          </a:p>
          <a:p>
            <a:pPr eaLnBrk="1" hangingPunct="1">
              <a:spcBef>
                <a:spcPct val="50000"/>
              </a:spcBef>
            </a:pPr>
            <a:r>
              <a:rPr lang="en-US" sz="1600" b="1" dirty="0">
                <a:solidFill>
                  <a:schemeClr val="accent1"/>
                </a:solidFill>
                <a:latin typeface="Verdana" pitchFamily="34" charset="0"/>
              </a:rPr>
              <a:t>&lt;BLINK&gt; </a:t>
            </a:r>
            <a:r>
              <a:rPr lang="en-US" sz="1600" dirty="0">
                <a:latin typeface="Verdana" pitchFamily="34" charset="0"/>
              </a:rPr>
              <a:t>Blinking text </a:t>
            </a:r>
            <a:r>
              <a:rPr lang="en-US" sz="1600" b="1" dirty="0">
                <a:solidFill>
                  <a:schemeClr val="accent1"/>
                </a:solidFill>
                <a:latin typeface="Verdana" pitchFamily="34" charset="0"/>
              </a:rPr>
              <a:t>&lt;/BLINK&gt;</a:t>
            </a:r>
          </a:p>
          <a:p>
            <a:pPr eaLnBrk="1" hangingPunct="1">
              <a:spcBef>
                <a:spcPct val="50000"/>
              </a:spcBef>
            </a:pPr>
            <a:r>
              <a:rPr lang="en-US" sz="1600" b="1" dirty="0">
                <a:solidFill>
                  <a:schemeClr val="accent1"/>
                </a:solidFill>
                <a:latin typeface="Verdana" pitchFamily="34" charset="0"/>
              </a:rPr>
              <a:t>&lt;CITE&gt; </a:t>
            </a:r>
            <a:r>
              <a:rPr lang="en-US" sz="1600" dirty="0">
                <a:latin typeface="Verdana" pitchFamily="34" charset="0"/>
              </a:rPr>
              <a:t>indicates citations or references </a:t>
            </a:r>
            <a:r>
              <a:rPr lang="en-US" sz="1600" b="1" dirty="0">
                <a:solidFill>
                  <a:schemeClr val="accent1"/>
                </a:solidFill>
                <a:latin typeface="Verdana" pitchFamily="34" charset="0"/>
              </a:rPr>
              <a:t>&lt;/CITE&gt;</a:t>
            </a:r>
          </a:p>
          <a:p>
            <a:pPr eaLnBrk="1" hangingPunct="1">
              <a:spcBef>
                <a:spcPct val="50000"/>
              </a:spcBef>
            </a:pPr>
            <a:r>
              <a:rPr lang="en-US" sz="1600" b="1" dirty="0">
                <a:solidFill>
                  <a:schemeClr val="accent1"/>
                </a:solidFill>
                <a:latin typeface="Verdana" pitchFamily="34" charset="0"/>
              </a:rPr>
              <a:t>&lt;CODE&gt; </a:t>
            </a:r>
            <a:r>
              <a:rPr lang="en-US" sz="1600" dirty="0">
                <a:latin typeface="Verdana" pitchFamily="34" charset="0"/>
              </a:rPr>
              <a:t>Program Code </a:t>
            </a:r>
            <a:r>
              <a:rPr lang="en-US" sz="1600" b="1" dirty="0">
                <a:solidFill>
                  <a:schemeClr val="accent1"/>
                </a:solidFill>
                <a:latin typeface="Verdana" pitchFamily="34" charset="0"/>
              </a:rPr>
              <a:t>&lt;/CODE&gt;</a:t>
            </a:r>
          </a:p>
          <a:p>
            <a:pPr eaLnBrk="1" hangingPunct="1">
              <a:spcBef>
                <a:spcPct val="50000"/>
              </a:spcBef>
            </a:pPr>
            <a:r>
              <a:rPr lang="en-US" sz="1600" b="1" dirty="0">
                <a:solidFill>
                  <a:schemeClr val="accent1"/>
                </a:solidFill>
                <a:latin typeface="Verdana" pitchFamily="34" charset="0"/>
              </a:rPr>
              <a:t>&lt;EM&gt; </a:t>
            </a:r>
            <a:r>
              <a:rPr lang="en-US" sz="1600" dirty="0">
                <a:latin typeface="Verdana" pitchFamily="34" charset="0"/>
              </a:rPr>
              <a:t>Applies emphasis </a:t>
            </a:r>
            <a:r>
              <a:rPr lang="en-US" sz="1600" b="1" dirty="0">
                <a:solidFill>
                  <a:schemeClr val="accent1"/>
                </a:solidFill>
                <a:latin typeface="Verdana" pitchFamily="34" charset="0"/>
              </a:rPr>
              <a:t>&lt;/EM&gt;</a:t>
            </a:r>
          </a:p>
          <a:p>
            <a:pPr eaLnBrk="1" hangingPunct="1">
              <a:spcBef>
                <a:spcPct val="50000"/>
              </a:spcBef>
            </a:pPr>
            <a:r>
              <a:rPr lang="en-US" sz="1600" b="1" dirty="0">
                <a:solidFill>
                  <a:schemeClr val="accent1"/>
                </a:solidFill>
                <a:latin typeface="Verdana" pitchFamily="34" charset="0"/>
              </a:rPr>
              <a:t>&lt;I&gt; </a:t>
            </a:r>
            <a:r>
              <a:rPr lang="en-US" sz="1600" dirty="0">
                <a:latin typeface="Verdana" pitchFamily="34" charset="0"/>
              </a:rPr>
              <a:t>Applies Italics</a:t>
            </a:r>
            <a:r>
              <a:rPr lang="en-US" sz="1600" b="1" dirty="0">
                <a:solidFill>
                  <a:schemeClr val="accent1"/>
                </a:solidFill>
                <a:latin typeface="Verdana" pitchFamily="34" charset="0"/>
              </a:rPr>
              <a:t>&lt;/I&gt;</a:t>
            </a:r>
          </a:p>
          <a:p>
            <a:pPr eaLnBrk="1" hangingPunct="1">
              <a:spcBef>
                <a:spcPct val="50000"/>
              </a:spcBef>
            </a:pPr>
            <a:r>
              <a:rPr lang="en-US" sz="1600" b="1" dirty="0">
                <a:solidFill>
                  <a:schemeClr val="accent1"/>
                </a:solidFill>
                <a:latin typeface="Verdana" pitchFamily="34" charset="0"/>
              </a:rPr>
              <a:t>&lt;S&gt; </a:t>
            </a:r>
            <a:r>
              <a:rPr lang="en-US" sz="1600" dirty="0">
                <a:latin typeface="Verdana" pitchFamily="34" charset="0"/>
              </a:rPr>
              <a:t>Strike through text </a:t>
            </a:r>
            <a:r>
              <a:rPr lang="en-US" sz="1600" b="1" dirty="0">
                <a:solidFill>
                  <a:schemeClr val="accent1"/>
                </a:solidFill>
                <a:latin typeface="Verdana" pitchFamily="34" charset="0"/>
              </a:rPr>
              <a:t>&lt;/S&gt;</a:t>
            </a:r>
          </a:p>
          <a:p>
            <a:pPr eaLnBrk="1" hangingPunct="1">
              <a:spcBef>
                <a:spcPct val="50000"/>
              </a:spcBef>
            </a:pPr>
            <a:r>
              <a:rPr lang="en-US" sz="1600" b="1" dirty="0">
                <a:solidFill>
                  <a:schemeClr val="accent1"/>
                </a:solidFill>
                <a:latin typeface="Verdana" pitchFamily="34" charset="0"/>
              </a:rPr>
              <a:t>&lt;STRIKE&gt;</a:t>
            </a:r>
            <a:r>
              <a:rPr lang="en-US" sz="1600" dirty="0">
                <a:latin typeface="Verdana" pitchFamily="34" charset="0"/>
              </a:rPr>
              <a:t>Strike through text </a:t>
            </a:r>
            <a:r>
              <a:rPr lang="en-US" sz="1600" b="1" dirty="0">
                <a:solidFill>
                  <a:schemeClr val="accent1"/>
                </a:solidFill>
                <a:latin typeface="Verdana" pitchFamily="34" charset="0"/>
              </a:rPr>
              <a:t>&lt;/STRIKE&gt;</a:t>
            </a:r>
          </a:p>
          <a:p>
            <a:pPr eaLnBrk="1" hangingPunct="1">
              <a:spcBef>
                <a:spcPct val="50000"/>
              </a:spcBef>
            </a:pPr>
            <a:r>
              <a:rPr lang="en-US" sz="1600" b="1" dirty="0">
                <a:solidFill>
                  <a:schemeClr val="accent1"/>
                </a:solidFill>
                <a:latin typeface="Verdana" pitchFamily="34" charset="0"/>
              </a:rPr>
              <a:t>&lt;SUB&gt; </a:t>
            </a:r>
            <a:r>
              <a:rPr lang="en-US" sz="1600" dirty="0">
                <a:latin typeface="Verdana" pitchFamily="34" charset="0"/>
              </a:rPr>
              <a:t>Subscripted text </a:t>
            </a:r>
            <a:r>
              <a:rPr lang="en-US" sz="1600" b="1" dirty="0">
                <a:solidFill>
                  <a:schemeClr val="accent1"/>
                </a:solidFill>
                <a:latin typeface="Verdana" pitchFamily="34" charset="0"/>
              </a:rPr>
              <a:t>&lt;/SUB&gt;</a:t>
            </a:r>
          </a:p>
          <a:p>
            <a:pPr eaLnBrk="1" hangingPunct="1">
              <a:spcBef>
                <a:spcPct val="50000"/>
              </a:spcBef>
            </a:pPr>
            <a:r>
              <a:rPr lang="en-US" sz="1600" b="1" dirty="0">
                <a:solidFill>
                  <a:schemeClr val="accent1"/>
                </a:solidFill>
                <a:latin typeface="Verdana" pitchFamily="34" charset="0"/>
              </a:rPr>
              <a:t>&lt;SUP&gt; </a:t>
            </a:r>
            <a:r>
              <a:rPr lang="en-US" sz="1600" dirty="0">
                <a:latin typeface="Verdana" pitchFamily="34" charset="0"/>
              </a:rPr>
              <a:t>Superscripted text </a:t>
            </a:r>
            <a:r>
              <a:rPr lang="en-US" sz="1600" b="1" dirty="0">
                <a:solidFill>
                  <a:schemeClr val="accent1"/>
                </a:solidFill>
                <a:latin typeface="Verdana" pitchFamily="34" charset="0"/>
              </a:rPr>
              <a:t>&lt;/SUP&gt;</a:t>
            </a:r>
          </a:p>
          <a:p>
            <a:pPr eaLnBrk="1" hangingPunct="1">
              <a:spcBef>
                <a:spcPct val="50000"/>
              </a:spcBef>
            </a:pPr>
            <a:r>
              <a:rPr lang="en-US" sz="1600" b="1" dirty="0">
                <a:solidFill>
                  <a:schemeClr val="accent1"/>
                </a:solidFill>
                <a:latin typeface="Verdana" pitchFamily="34" charset="0"/>
              </a:rPr>
              <a:t>&lt;TT&gt; </a:t>
            </a:r>
            <a:r>
              <a:rPr lang="en-US" sz="1600" dirty="0">
                <a:latin typeface="Verdana" pitchFamily="34" charset="0"/>
              </a:rPr>
              <a:t>Applies a fixed-width </a:t>
            </a:r>
            <a:r>
              <a:rPr lang="en-US" sz="1600" dirty="0" smtClean="0">
                <a:latin typeface="Verdana" pitchFamily="34" charset="0"/>
              </a:rPr>
              <a:t>font</a:t>
            </a:r>
            <a:r>
              <a:rPr lang="en-US" sz="1600" b="1" dirty="0" smtClean="0">
                <a:solidFill>
                  <a:schemeClr val="accent1"/>
                </a:solidFill>
                <a:latin typeface="Verdana" pitchFamily="34" charset="0"/>
              </a:rPr>
              <a:t>&lt;/</a:t>
            </a:r>
            <a:r>
              <a:rPr lang="en-US" sz="1600" b="1" dirty="0">
                <a:solidFill>
                  <a:schemeClr val="accent1"/>
                </a:solidFill>
                <a:latin typeface="Verdana" pitchFamily="34" charset="0"/>
              </a:rPr>
              <a:t>TT&gt;</a:t>
            </a:r>
          </a:p>
          <a:p>
            <a:pPr eaLnBrk="1" hangingPunct="1">
              <a:spcBef>
                <a:spcPct val="50000"/>
              </a:spcBef>
            </a:pPr>
            <a:r>
              <a:rPr lang="en-US" sz="1600" b="1" dirty="0">
                <a:solidFill>
                  <a:schemeClr val="accent1"/>
                </a:solidFill>
                <a:latin typeface="Verdana" pitchFamily="34" charset="0"/>
              </a:rPr>
              <a:t>&lt;U&gt; </a:t>
            </a:r>
            <a:r>
              <a:rPr lang="en-US" sz="1600" u="sng" dirty="0">
                <a:latin typeface="Verdana" pitchFamily="34" charset="0"/>
              </a:rPr>
              <a:t>Underlined text</a:t>
            </a:r>
            <a:r>
              <a:rPr lang="en-US" sz="1600" dirty="0">
                <a:latin typeface="Verdana" pitchFamily="34" charset="0"/>
              </a:rPr>
              <a:t> </a:t>
            </a:r>
            <a:r>
              <a:rPr lang="en-US" sz="1600" b="1" dirty="0">
                <a:solidFill>
                  <a:schemeClr val="accent1"/>
                </a:solidFill>
                <a:latin typeface="Verdana" pitchFamily="34" charset="0"/>
              </a:rPr>
              <a:t>&lt;/U&gt;</a:t>
            </a:r>
          </a:p>
          <a:p>
            <a:pPr eaLnBrk="1" hangingPunct="1">
              <a:spcBef>
                <a:spcPct val="50000"/>
              </a:spcBef>
            </a:pPr>
            <a:r>
              <a:rPr lang="en-US" sz="1600" b="1" dirty="0">
                <a:solidFill>
                  <a:schemeClr val="accent1"/>
                </a:solidFill>
                <a:latin typeface="Verdana" pitchFamily="34" charset="0"/>
              </a:rPr>
              <a:t>&lt;VAR&gt; </a:t>
            </a:r>
            <a:r>
              <a:rPr lang="en-US" sz="1600" dirty="0">
                <a:latin typeface="Verdana" pitchFamily="34" charset="0"/>
              </a:rPr>
              <a:t>Variables or arguments </a:t>
            </a:r>
            <a:r>
              <a:rPr lang="en-US" sz="1600" b="1" dirty="0">
                <a:solidFill>
                  <a:schemeClr val="accent1"/>
                </a:solidFill>
                <a:latin typeface="Verdana" pitchFamily="34" charset="0"/>
              </a:rPr>
              <a:t>&lt;/VAR&gt;</a:t>
            </a:r>
          </a:p>
        </p:txBody>
      </p:sp>
      <p:sp>
        <p:nvSpPr>
          <p:cNvPr id="46084" name="Text Box 4"/>
          <p:cNvSpPr txBox="1">
            <a:spLocks noChangeArrowheads="1"/>
          </p:cNvSpPr>
          <p:nvPr/>
        </p:nvSpPr>
        <p:spPr bwMode="auto">
          <a:xfrm>
            <a:off x="6858000" y="2286000"/>
            <a:ext cx="2057400" cy="366713"/>
          </a:xfrm>
          <a:prstGeom prst="rect">
            <a:avLst/>
          </a:prstGeom>
          <a:noFill/>
          <a:ln w="9525">
            <a:noFill/>
            <a:miter lim="800000"/>
            <a:headEnd/>
            <a:tailEnd/>
          </a:ln>
          <a:effectLst/>
        </p:spPr>
        <p:txBody>
          <a:bodyPr>
            <a:spAutoFit/>
          </a:bodyPr>
          <a:lstStyle/>
          <a:p>
            <a:pPr eaLnBrk="1" hangingPunct="1">
              <a:spcBef>
                <a:spcPct val="50000"/>
              </a:spcBef>
            </a:pPr>
            <a:r>
              <a:rPr lang="en-US" sz="1400" dirty="0">
                <a:latin typeface="Verdana" pitchFamily="34" charset="0"/>
              </a:rPr>
              <a:t>* Similar to &lt;PRE&gt;</a:t>
            </a:r>
            <a:r>
              <a:rPr lang="en-US" dirty="0"/>
              <a:t> </a:t>
            </a:r>
          </a:p>
        </p:txBody>
      </p:sp>
      <p:sp>
        <p:nvSpPr>
          <p:cNvPr id="46085" name="Text Box 5"/>
          <p:cNvSpPr txBox="1">
            <a:spLocks noChangeArrowheads="1"/>
          </p:cNvSpPr>
          <p:nvPr/>
        </p:nvSpPr>
        <p:spPr bwMode="auto">
          <a:xfrm>
            <a:off x="4800600" y="1524000"/>
            <a:ext cx="2057400" cy="304800"/>
          </a:xfrm>
          <a:prstGeom prst="rect">
            <a:avLst/>
          </a:prstGeom>
          <a:noFill/>
          <a:ln w="9525">
            <a:noFill/>
            <a:miter lim="800000"/>
            <a:headEnd/>
            <a:tailEnd/>
          </a:ln>
          <a:effectLst/>
        </p:spPr>
        <p:txBody>
          <a:bodyPr>
            <a:spAutoFit/>
          </a:bodyPr>
          <a:lstStyle/>
          <a:p>
            <a:pPr eaLnBrk="1" hangingPunct="1">
              <a:spcBef>
                <a:spcPct val="50000"/>
              </a:spcBef>
            </a:pPr>
            <a:r>
              <a:rPr lang="en-US" sz="1400" dirty="0">
                <a:latin typeface="Verdana" pitchFamily="34" charset="0"/>
              </a:rPr>
              <a:t>* Unprofessional</a:t>
            </a:r>
            <a:endParaRPr lang="en-US" dirty="0"/>
          </a:p>
        </p:txBody>
      </p:sp>
      <p:sp>
        <p:nvSpPr>
          <p:cNvPr id="46086" name="Text Box 6"/>
          <p:cNvSpPr txBox="1">
            <a:spLocks noChangeArrowheads="1"/>
          </p:cNvSpPr>
          <p:nvPr/>
        </p:nvSpPr>
        <p:spPr bwMode="auto">
          <a:xfrm>
            <a:off x="6324600" y="5181600"/>
            <a:ext cx="2438400" cy="304800"/>
          </a:xfrm>
          <a:prstGeom prst="rect">
            <a:avLst/>
          </a:prstGeom>
          <a:noFill/>
          <a:ln w="9525">
            <a:noFill/>
            <a:miter lim="800000"/>
            <a:headEnd/>
            <a:tailEnd/>
          </a:ln>
          <a:effectLst/>
        </p:spPr>
        <p:txBody>
          <a:bodyPr>
            <a:spAutoFit/>
          </a:bodyPr>
          <a:lstStyle/>
          <a:p>
            <a:pPr eaLnBrk="1" hangingPunct="1">
              <a:spcBef>
                <a:spcPct val="50000"/>
              </a:spcBef>
            </a:pPr>
            <a:r>
              <a:rPr lang="en-US" sz="1400">
                <a:latin typeface="Verdana" pitchFamily="34" charset="0"/>
              </a:rPr>
              <a:t>* Deprecated in HTML</a:t>
            </a:r>
            <a:endParaRPr lang="en-US"/>
          </a:p>
        </p:txBody>
      </p:sp>
      <p:pic>
        <p:nvPicPr>
          <p:cNvPr id="9"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Font</a:t>
            </a:r>
          </a:p>
        </p:txBody>
      </p:sp>
      <p:sp>
        <p:nvSpPr>
          <p:cNvPr id="8195" name="Rectangle 3"/>
          <p:cNvSpPr>
            <a:spLocks noGrp="1" noChangeArrowheads="1"/>
          </p:cNvSpPr>
          <p:nvPr>
            <p:ph type="body" idx="1"/>
          </p:nvPr>
        </p:nvSpPr>
        <p:spPr/>
        <p:txBody>
          <a:bodyPr/>
          <a:lstStyle/>
          <a:p>
            <a:pPr>
              <a:lnSpc>
                <a:spcPct val="90000"/>
              </a:lnSpc>
            </a:pPr>
            <a:r>
              <a:rPr lang="en-US" altLang="zh-CN" sz="2400" dirty="0"/>
              <a:t>To change text size</a:t>
            </a:r>
          </a:p>
          <a:p>
            <a:pPr lvl="1">
              <a:lnSpc>
                <a:spcPct val="90000"/>
              </a:lnSpc>
            </a:pPr>
            <a:r>
              <a:rPr lang="en-US" altLang="zh-CN" sz="2000" dirty="0"/>
              <a:t>&lt;font size=“+3”&gt;Hello&lt;/font&gt;</a:t>
            </a:r>
          </a:p>
          <a:p>
            <a:pPr lvl="1">
              <a:lnSpc>
                <a:spcPct val="90000"/>
              </a:lnSpc>
            </a:pPr>
            <a:r>
              <a:rPr lang="en-US" altLang="zh-CN" sz="2000" dirty="0"/>
              <a:t>Output: </a:t>
            </a:r>
            <a:r>
              <a:rPr lang="en-US" altLang="zh-CN" sz="3200" dirty="0"/>
              <a:t>Hello</a:t>
            </a:r>
          </a:p>
          <a:p>
            <a:pPr lvl="1">
              <a:lnSpc>
                <a:spcPct val="90000"/>
              </a:lnSpc>
              <a:buFontTx/>
              <a:buNone/>
            </a:pPr>
            <a:endParaRPr lang="en-US" altLang="zh-CN" sz="2000" dirty="0"/>
          </a:p>
          <a:p>
            <a:pPr>
              <a:lnSpc>
                <a:spcPct val="90000"/>
              </a:lnSpc>
            </a:pPr>
            <a:r>
              <a:rPr lang="en-US" altLang="zh-CN" sz="2400" dirty="0"/>
              <a:t>To change text color</a:t>
            </a:r>
          </a:p>
          <a:p>
            <a:pPr lvl="1">
              <a:lnSpc>
                <a:spcPct val="90000"/>
              </a:lnSpc>
            </a:pPr>
            <a:r>
              <a:rPr lang="en-US" altLang="zh-CN" sz="2000" dirty="0"/>
              <a:t>&lt;font color=“red”&gt;Hello&lt;/font&gt;</a:t>
            </a:r>
          </a:p>
          <a:p>
            <a:pPr lvl="1">
              <a:lnSpc>
                <a:spcPct val="90000"/>
              </a:lnSpc>
            </a:pPr>
            <a:r>
              <a:rPr lang="en-US" altLang="zh-CN" sz="2000" dirty="0"/>
              <a:t>Output: </a:t>
            </a:r>
            <a:r>
              <a:rPr lang="en-US" altLang="zh-CN" sz="2000" dirty="0">
                <a:solidFill>
                  <a:srgbClr val="FF0000"/>
                </a:solidFill>
              </a:rPr>
              <a:t>Hello</a:t>
            </a:r>
          </a:p>
          <a:p>
            <a:pPr lvl="1">
              <a:lnSpc>
                <a:spcPct val="90000"/>
              </a:lnSpc>
              <a:buFontTx/>
              <a:buNone/>
            </a:pPr>
            <a:endParaRPr lang="en-US" altLang="zh-CN" sz="2000" dirty="0">
              <a:solidFill>
                <a:srgbClr val="FF0000"/>
              </a:solidFill>
            </a:endParaRPr>
          </a:p>
          <a:p>
            <a:pPr>
              <a:lnSpc>
                <a:spcPct val="90000"/>
              </a:lnSpc>
            </a:pPr>
            <a:r>
              <a:rPr lang="en-US" altLang="zh-CN" sz="2400" dirty="0"/>
              <a:t>Using both</a:t>
            </a:r>
          </a:p>
          <a:p>
            <a:pPr lvl="1">
              <a:lnSpc>
                <a:spcPct val="90000"/>
              </a:lnSpc>
            </a:pPr>
            <a:r>
              <a:rPr lang="en-US" altLang="zh-CN" sz="2000" dirty="0"/>
              <a:t>&lt;font size=“+3” color=“red”&gt;Hello&lt;/font&gt;</a:t>
            </a:r>
          </a:p>
          <a:p>
            <a:pPr lvl="1">
              <a:lnSpc>
                <a:spcPct val="90000"/>
              </a:lnSpc>
            </a:pPr>
            <a:r>
              <a:rPr lang="en-US" altLang="zh-CN" sz="2000" dirty="0"/>
              <a:t>Output: </a:t>
            </a:r>
            <a:r>
              <a:rPr lang="en-US" altLang="zh-CN" sz="3200" dirty="0">
                <a:solidFill>
                  <a:srgbClr val="FF0000"/>
                </a:solidFill>
              </a:rPr>
              <a:t>Hello</a:t>
            </a:r>
            <a:endParaRPr lang="en-US" altLang="zh-CN" sz="2000" dirty="0">
              <a:solidFill>
                <a:srgbClr val="FF0000"/>
              </a:solidFill>
            </a:endParaRPr>
          </a:p>
        </p:txBody>
      </p:sp>
      <p:sp>
        <p:nvSpPr>
          <p:cNvPr id="8196" name="Oval 4"/>
          <p:cNvSpPr>
            <a:spLocks noChangeArrowheads="1"/>
          </p:cNvSpPr>
          <p:nvPr/>
        </p:nvSpPr>
        <p:spPr bwMode="auto">
          <a:xfrm>
            <a:off x="2667000" y="1828800"/>
            <a:ext cx="1219200" cy="381000"/>
          </a:xfrm>
          <a:prstGeom prst="ellipse">
            <a:avLst/>
          </a:prstGeom>
          <a:noFill/>
          <a:ln w="19050">
            <a:solidFill>
              <a:srgbClr val="0000FF"/>
            </a:solidFill>
            <a:round/>
            <a:headEnd/>
            <a:tailEnd/>
          </a:ln>
          <a:effectLst/>
        </p:spPr>
        <p:txBody>
          <a:bodyPr wrap="none" anchor="ctr"/>
          <a:lstStyle/>
          <a:p>
            <a:endParaRPr lang="en-US"/>
          </a:p>
        </p:txBody>
      </p:sp>
      <p:sp>
        <p:nvSpPr>
          <p:cNvPr id="8197" name="Line 5"/>
          <p:cNvSpPr>
            <a:spLocks noChangeShapeType="1"/>
          </p:cNvSpPr>
          <p:nvPr/>
        </p:nvSpPr>
        <p:spPr bwMode="auto">
          <a:xfrm>
            <a:off x="3581400" y="2133600"/>
            <a:ext cx="685800" cy="152400"/>
          </a:xfrm>
          <a:prstGeom prst="line">
            <a:avLst/>
          </a:prstGeom>
          <a:noFill/>
          <a:ln w="9525">
            <a:solidFill>
              <a:schemeClr val="tx1"/>
            </a:solidFill>
            <a:round/>
            <a:headEnd/>
            <a:tailEnd type="triangle" w="med" len="med"/>
          </a:ln>
          <a:effectLst/>
        </p:spPr>
        <p:txBody>
          <a:bodyPr/>
          <a:lstStyle/>
          <a:p>
            <a:endParaRPr lang="en-US"/>
          </a:p>
        </p:txBody>
      </p:sp>
      <p:sp>
        <p:nvSpPr>
          <p:cNvPr id="8198" name="Text Box 6"/>
          <p:cNvSpPr txBox="1">
            <a:spLocks noChangeArrowheads="1"/>
          </p:cNvSpPr>
          <p:nvPr/>
        </p:nvSpPr>
        <p:spPr bwMode="auto">
          <a:xfrm>
            <a:off x="3962400" y="2286000"/>
            <a:ext cx="1524000" cy="369332"/>
          </a:xfrm>
          <a:prstGeom prst="rect">
            <a:avLst/>
          </a:prstGeom>
          <a:noFill/>
          <a:ln w="9525">
            <a:noFill/>
            <a:miter lim="800000"/>
            <a:headEnd/>
            <a:tailEnd/>
          </a:ln>
          <a:effectLst/>
        </p:spPr>
        <p:txBody>
          <a:bodyPr wrap="square">
            <a:spAutoFit/>
          </a:bodyPr>
          <a:lstStyle/>
          <a:p>
            <a:r>
              <a:rPr lang="en-US" altLang="zh-CN" dirty="0">
                <a:solidFill>
                  <a:srgbClr val="0000FF"/>
                </a:solidFill>
              </a:rPr>
              <a:t>Tag attribute</a:t>
            </a:r>
          </a:p>
        </p:txBody>
      </p:sp>
      <p:pic>
        <p:nvPicPr>
          <p:cNvPr id="8" name="Picture 2"/>
          <p:cNvPicPr>
            <a:picLocks noChangeAspect="1" noChangeArrowheads="1"/>
          </p:cNvPicPr>
          <p:nvPr/>
        </p:nvPicPr>
        <p:blipFill>
          <a:blip r:embed="rId3"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pPr>
              <a:defRPr/>
            </a:pPr>
            <a:fld id="{557D5C7A-AB10-435E-9C49-98342CFE1927}" type="slidenum">
              <a:rPr lang="en-US"/>
              <a:pPr>
                <a:defRPr/>
              </a:pPr>
              <a:t>33</a:t>
            </a:fld>
            <a:endParaRPr lang="en-US"/>
          </a:p>
        </p:txBody>
      </p:sp>
      <p:sp>
        <p:nvSpPr>
          <p:cNvPr id="9220" name="Text Box 2"/>
          <p:cNvSpPr txBox="1">
            <a:spLocks noChangeArrowheads="1"/>
          </p:cNvSpPr>
          <p:nvPr/>
        </p:nvSpPr>
        <p:spPr bwMode="auto">
          <a:xfrm>
            <a:off x="1143000" y="457200"/>
            <a:ext cx="7391400" cy="519113"/>
          </a:xfrm>
          <a:prstGeom prst="rect">
            <a:avLst/>
          </a:prstGeom>
          <a:noFill/>
          <a:ln w="9525">
            <a:noFill/>
            <a:miter lim="800000"/>
            <a:headEnd/>
            <a:tailEnd/>
          </a:ln>
        </p:spPr>
        <p:txBody>
          <a:bodyPr wrap="square">
            <a:spAutoFit/>
          </a:bodyPr>
          <a:lstStyle/>
          <a:p>
            <a:pPr>
              <a:spcBef>
                <a:spcPct val="50000"/>
              </a:spcBef>
            </a:pPr>
            <a:r>
              <a:rPr lang="en-US" sz="2800" dirty="0"/>
              <a:t>Horizontal Rules</a:t>
            </a:r>
          </a:p>
        </p:txBody>
      </p:sp>
      <p:sp>
        <p:nvSpPr>
          <p:cNvPr id="9221" name="Text Box 3"/>
          <p:cNvSpPr txBox="1">
            <a:spLocks noChangeArrowheads="1"/>
          </p:cNvSpPr>
          <p:nvPr/>
        </p:nvSpPr>
        <p:spPr bwMode="auto">
          <a:xfrm>
            <a:off x="1676400" y="1143000"/>
            <a:ext cx="6553200" cy="1754326"/>
          </a:xfrm>
          <a:prstGeom prst="rect">
            <a:avLst/>
          </a:prstGeom>
          <a:noFill/>
          <a:ln w="9525">
            <a:noFill/>
            <a:miter lim="800000"/>
            <a:headEnd/>
            <a:tailEnd/>
          </a:ln>
        </p:spPr>
        <p:txBody>
          <a:bodyPr>
            <a:spAutoFit/>
          </a:bodyPr>
          <a:lstStyle/>
          <a:p>
            <a:pPr>
              <a:spcBef>
                <a:spcPct val="50000"/>
              </a:spcBef>
            </a:pPr>
            <a:endParaRPr lang="en-US" dirty="0" smtClean="0"/>
          </a:p>
          <a:p>
            <a:pPr>
              <a:spcBef>
                <a:spcPct val="50000"/>
              </a:spcBef>
            </a:pPr>
            <a:r>
              <a:rPr lang="en-US" dirty="0" smtClean="0"/>
              <a:t>Horizontal </a:t>
            </a:r>
            <a:r>
              <a:rPr lang="en-US" dirty="0"/>
              <a:t>rules are lines that break up long section of </a:t>
            </a:r>
            <a:r>
              <a:rPr lang="en-US" dirty="0" err="1"/>
              <a:t>text,indicate</a:t>
            </a:r>
            <a:r>
              <a:rPr lang="en-US" dirty="0"/>
              <a:t> shift in information, or help improve the over all document design . </a:t>
            </a:r>
          </a:p>
          <a:p>
            <a:pPr>
              <a:spcBef>
                <a:spcPct val="50000"/>
              </a:spcBef>
            </a:pPr>
            <a:r>
              <a:rPr lang="en-US" dirty="0"/>
              <a:t>To use Horizontal rule include the &lt;HR&gt; tag</a:t>
            </a:r>
          </a:p>
        </p:txBody>
      </p:sp>
      <p:graphicFrame>
        <p:nvGraphicFramePr>
          <p:cNvPr id="10244" name="Group 4"/>
          <p:cNvGraphicFramePr>
            <a:graphicFrameLocks noGrp="1"/>
          </p:cNvGraphicFramePr>
          <p:nvPr/>
        </p:nvGraphicFramePr>
        <p:xfrm>
          <a:off x="1524000" y="3352800"/>
          <a:ext cx="5943600" cy="2528571"/>
        </p:xfrm>
        <a:graphic>
          <a:graphicData uri="http://schemas.openxmlformats.org/drawingml/2006/table">
            <a:tbl>
              <a:tblPr/>
              <a:tblGrid>
                <a:gridCol w="2971800"/>
                <a:gridCol w="2971800"/>
              </a:tblGrid>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1" i="0" u="none" strike="noStrike" cap="none" normalizeH="0" baseline="0" dirty="0" smtClean="0">
                          <a:ln>
                            <a:noFill/>
                          </a:ln>
                          <a:solidFill>
                            <a:schemeClr val="tx1"/>
                          </a:solidFill>
                          <a:effectLst/>
                          <a:latin typeface="Arial" charset="0"/>
                        </a:rPr>
                        <a:t>Attribute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1" i="0" u="none" strike="noStrike" cap="none" normalizeH="0" baseline="0" smtClean="0">
                          <a:ln>
                            <a:noFill/>
                          </a:ln>
                          <a:solidFill>
                            <a:schemeClr val="tx1"/>
                          </a:solidFill>
                          <a:effectLst/>
                          <a:latin typeface="Arial" charset="0"/>
                        </a:rPr>
                        <a:t>Effect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dirty="0" smtClean="0">
                          <a:ln>
                            <a:noFill/>
                          </a:ln>
                          <a:solidFill>
                            <a:schemeClr val="tx1"/>
                          </a:solidFill>
                          <a:effectLst/>
                          <a:latin typeface="Arial" charset="0"/>
                        </a:rPr>
                        <a:t>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smtClean="0">
                          <a:ln>
                            <a:noFill/>
                          </a:ln>
                          <a:solidFill>
                            <a:schemeClr val="tx1"/>
                          </a:solidFill>
                          <a:effectLst/>
                          <a:latin typeface="Arial" charset="0"/>
                        </a:rPr>
                        <a:t>Specifies rule height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smtClean="0">
                          <a:ln>
                            <a:noFill/>
                          </a:ln>
                          <a:solidFill>
                            <a:schemeClr val="tx1"/>
                          </a:solidFill>
                          <a:effectLst/>
                          <a:latin typeface="Arial" charset="0"/>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smtClean="0">
                          <a:ln>
                            <a:noFill/>
                          </a:ln>
                          <a:solidFill>
                            <a:schemeClr val="tx1"/>
                          </a:solidFill>
                          <a:effectLst/>
                          <a:latin typeface="Arial" charset="0"/>
                        </a:rPr>
                        <a:t>Specifies rule width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smtClean="0">
                          <a:ln>
                            <a:noFill/>
                          </a:ln>
                          <a:solidFill>
                            <a:schemeClr val="tx1"/>
                          </a:solidFill>
                          <a:effectLst/>
                          <a:latin typeface="Arial" charset="0"/>
                        </a:rPr>
                        <a:t>Align=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smtClean="0">
                          <a:ln>
                            <a:noFill/>
                          </a:ln>
                          <a:solidFill>
                            <a:schemeClr val="tx1"/>
                          </a:solidFill>
                          <a:effectLst/>
                          <a:latin typeface="Arial" charset="0"/>
                        </a:rPr>
                        <a:t>Specifies alignment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smtClean="0">
                          <a:ln>
                            <a:noFill/>
                          </a:ln>
                          <a:solidFill>
                            <a:schemeClr val="tx1"/>
                          </a:solidFill>
                          <a:effectLst/>
                          <a:latin typeface="Arial" charset="0"/>
                        </a:rPr>
                        <a:t>Noshade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dirty="0" smtClean="0">
                          <a:ln>
                            <a:noFill/>
                          </a:ln>
                          <a:solidFill>
                            <a:schemeClr val="tx1"/>
                          </a:solidFill>
                          <a:effectLst/>
                          <a:latin typeface="Arial" charset="0"/>
                        </a:rPr>
                        <a:t>Specifies that rule has no shading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 name="Picture 2"/>
          <p:cNvPicPr>
            <a:picLocks noChangeAspect="1" noChangeArrowheads="1"/>
          </p:cNvPicPr>
          <p:nvPr/>
        </p:nvPicPr>
        <p:blipFill>
          <a:blip r:embed="rId2" cstate="print"/>
          <a:srcRect/>
          <a:stretch>
            <a:fillRect/>
          </a:stretch>
        </p:blipFill>
        <p:spPr bwMode="auto">
          <a:xfrm>
            <a:off x="7239000" y="-4572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pPr>
              <a:defRPr/>
            </a:pPr>
            <a:fld id="{CB294DE7-0D0B-4515-934F-0FF192543F62}" type="slidenum">
              <a:rPr lang="en-US"/>
              <a:pPr>
                <a:defRPr/>
              </a:pPr>
              <a:t>34</a:t>
            </a:fld>
            <a:endParaRPr lang="en-US"/>
          </a:p>
        </p:txBody>
      </p:sp>
      <p:sp>
        <p:nvSpPr>
          <p:cNvPr id="4100" name="Text Box 2"/>
          <p:cNvSpPr txBox="1">
            <a:spLocks noChangeArrowheads="1"/>
          </p:cNvSpPr>
          <p:nvPr/>
        </p:nvSpPr>
        <p:spPr bwMode="auto">
          <a:xfrm>
            <a:off x="1066800" y="457200"/>
            <a:ext cx="1295400" cy="461665"/>
          </a:xfrm>
          <a:prstGeom prst="rect">
            <a:avLst/>
          </a:prstGeom>
          <a:noFill/>
          <a:ln w="9525">
            <a:noFill/>
            <a:miter lim="800000"/>
            <a:headEnd/>
            <a:tailEnd/>
          </a:ln>
        </p:spPr>
        <p:txBody>
          <a:bodyPr wrap="square">
            <a:spAutoFit/>
          </a:bodyPr>
          <a:lstStyle/>
          <a:p>
            <a:pPr eaLnBrk="1" hangingPunct="1">
              <a:spcBef>
                <a:spcPct val="50000"/>
              </a:spcBef>
            </a:pPr>
            <a:r>
              <a:rPr lang="en-US" sz="2400" b="1" dirty="0">
                <a:latin typeface="Verdana" pitchFamily="34" charset="0"/>
              </a:rPr>
              <a:t>Lists</a:t>
            </a:r>
          </a:p>
        </p:txBody>
      </p:sp>
      <p:sp>
        <p:nvSpPr>
          <p:cNvPr id="4101" name="Text Box 3"/>
          <p:cNvSpPr txBox="1">
            <a:spLocks noChangeArrowheads="1"/>
          </p:cNvSpPr>
          <p:nvPr/>
        </p:nvSpPr>
        <p:spPr bwMode="auto">
          <a:xfrm>
            <a:off x="1006475" y="1520825"/>
            <a:ext cx="7620000" cy="779463"/>
          </a:xfrm>
          <a:prstGeom prst="rect">
            <a:avLst/>
          </a:prstGeom>
          <a:noFill/>
          <a:ln w="9525">
            <a:noFill/>
            <a:miter lim="800000"/>
            <a:headEnd/>
            <a:tailEnd/>
          </a:ln>
        </p:spPr>
        <p:txBody>
          <a:bodyPr>
            <a:spAutoFit/>
          </a:bodyPr>
          <a:lstStyle/>
          <a:p>
            <a:pPr indent="339725" eaLnBrk="1" hangingPunct="1">
              <a:spcBef>
                <a:spcPct val="50000"/>
              </a:spcBef>
              <a:buFontTx/>
              <a:buBlip>
                <a:blip r:embed="rId2"/>
              </a:buBlip>
            </a:pPr>
            <a:r>
              <a:rPr lang="en-US" dirty="0">
                <a:latin typeface="Verdana" pitchFamily="34" charset="0"/>
              </a:rPr>
              <a:t>Lists are a great way to provide information in a structured,</a:t>
            </a:r>
          </a:p>
          <a:p>
            <a:pPr indent="339725" eaLnBrk="1" hangingPunct="1">
              <a:spcBef>
                <a:spcPct val="50000"/>
              </a:spcBef>
            </a:pPr>
            <a:r>
              <a:rPr lang="en-US" dirty="0">
                <a:latin typeface="Verdana" pitchFamily="34" charset="0"/>
              </a:rPr>
              <a:t>easy-to-read format.</a:t>
            </a:r>
          </a:p>
        </p:txBody>
      </p:sp>
      <p:sp>
        <p:nvSpPr>
          <p:cNvPr id="4102" name="Text Box 4"/>
          <p:cNvSpPr txBox="1">
            <a:spLocks noChangeArrowheads="1"/>
          </p:cNvSpPr>
          <p:nvPr/>
        </p:nvSpPr>
        <p:spPr bwMode="auto">
          <a:xfrm>
            <a:off x="993775" y="2511425"/>
            <a:ext cx="7620000" cy="366713"/>
          </a:xfrm>
          <a:prstGeom prst="rect">
            <a:avLst/>
          </a:prstGeom>
          <a:noFill/>
          <a:ln w="9525">
            <a:noFill/>
            <a:miter lim="800000"/>
            <a:headEnd/>
            <a:tailEnd/>
          </a:ln>
        </p:spPr>
        <p:txBody>
          <a:bodyPr>
            <a:spAutoFit/>
          </a:bodyPr>
          <a:lstStyle/>
          <a:p>
            <a:pPr indent="339725" eaLnBrk="1" hangingPunct="1">
              <a:spcBef>
                <a:spcPct val="50000"/>
              </a:spcBef>
              <a:buFontTx/>
              <a:buBlip>
                <a:blip r:embed="rId2"/>
              </a:buBlip>
            </a:pPr>
            <a:r>
              <a:rPr lang="en-US" dirty="0">
                <a:latin typeface="Verdana" pitchFamily="34" charset="0"/>
              </a:rPr>
              <a:t>Three </a:t>
            </a:r>
            <a:r>
              <a:rPr lang="en-US" dirty="0" smtClean="0">
                <a:latin typeface="Verdana" pitchFamily="34" charset="0"/>
              </a:rPr>
              <a:t>varieties </a:t>
            </a:r>
            <a:r>
              <a:rPr lang="en-US" dirty="0">
                <a:latin typeface="Verdana" pitchFamily="34" charset="0"/>
              </a:rPr>
              <a:t>of Lists</a:t>
            </a:r>
          </a:p>
        </p:txBody>
      </p:sp>
      <p:sp>
        <p:nvSpPr>
          <p:cNvPr id="4103" name="Text Box 5"/>
          <p:cNvSpPr txBox="1">
            <a:spLocks noChangeArrowheads="1"/>
          </p:cNvSpPr>
          <p:nvPr/>
        </p:nvSpPr>
        <p:spPr bwMode="auto">
          <a:xfrm>
            <a:off x="2073275" y="3273425"/>
            <a:ext cx="4724400" cy="1069975"/>
          </a:xfrm>
          <a:prstGeom prst="rect">
            <a:avLst/>
          </a:prstGeom>
          <a:noFill/>
          <a:ln w="9525">
            <a:noFill/>
            <a:miter lim="800000"/>
            <a:headEnd/>
            <a:tailEnd/>
          </a:ln>
        </p:spPr>
        <p:txBody>
          <a:bodyPr>
            <a:spAutoFit/>
          </a:bodyPr>
          <a:lstStyle/>
          <a:p>
            <a:pPr indent="339725" eaLnBrk="1" hangingPunct="1">
              <a:spcBef>
                <a:spcPct val="50000"/>
              </a:spcBef>
              <a:buFontTx/>
              <a:buBlip>
                <a:blip r:embed="rId3"/>
              </a:buBlip>
            </a:pPr>
            <a:r>
              <a:rPr lang="en-US" sz="1600">
                <a:latin typeface="Verdana" pitchFamily="34" charset="0"/>
              </a:rPr>
              <a:t>Numbered (Ordered)</a:t>
            </a:r>
          </a:p>
          <a:p>
            <a:pPr indent="339725" eaLnBrk="1" hangingPunct="1">
              <a:spcBef>
                <a:spcPct val="50000"/>
              </a:spcBef>
              <a:buFontTx/>
              <a:buBlip>
                <a:blip r:embed="rId3"/>
              </a:buBlip>
            </a:pPr>
            <a:r>
              <a:rPr lang="en-US" sz="1600">
                <a:latin typeface="Verdana" pitchFamily="34" charset="0"/>
              </a:rPr>
              <a:t>Bulleted (unordered)</a:t>
            </a:r>
          </a:p>
          <a:p>
            <a:pPr indent="339725" eaLnBrk="1" hangingPunct="1">
              <a:spcBef>
                <a:spcPct val="50000"/>
              </a:spcBef>
              <a:buFontTx/>
              <a:buBlip>
                <a:blip r:embed="rId3"/>
              </a:buBlip>
            </a:pPr>
            <a:r>
              <a:rPr lang="en-US" sz="1600">
                <a:latin typeface="Verdana" pitchFamily="34" charset="0"/>
              </a:rPr>
              <a:t>Definition</a:t>
            </a:r>
          </a:p>
        </p:txBody>
      </p:sp>
      <p:pic>
        <p:nvPicPr>
          <p:cNvPr id="8" name="Picture 2"/>
          <p:cNvPicPr>
            <a:picLocks noChangeAspect="1" noChangeArrowheads="1"/>
          </p:cNvPicPr>
          <p:nvPr/>
        </p:nvPicPr>
        <p:blipFill>
          <a:blip r:embed="rId4"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pPr>
              <a:defRPr/>
            </a:pPr>
            <a:fld id="{1000C4D0-B6AC-476A-B8CC-4AFABCE1B4DB}" type="slidenum">
              <a:rPr lang="en-US"/>
              <a:pPr>
                <a:defRPr/>
              </a:pPr>
              <a:t>35</a:t>
            </a:fld>
            <a:endParaRPr lang="en-US"/>
          </a:p>
        </p:txBody>
      </p:sp>
      <p:pic>
        <p:nvPicPr>
          <p:cNvPr id="11"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pic>
        <p:nvPicPr>
          <p:cNvPr id="75777" name="Picture 1"/>
          <p:cNvPicPr>
            <a:picLocks noChangeAspect="1" noChangeArrowheads="1"/>
          </p:cNvPicPr>
          <p:nvPr/>
        </p:nvPicPr>
        <p:blipFill>
          <a:blip r:embed="rId3"/>
          <a:srcRect/>
          <a:stretch>
            <a:fillRect/>
          </a:stretch>
        </p:blipFill>
        <p:spPr bwMode="auto">
          <a:xfrm>
            <a:off x="1371600" y="4114800"/>
            <a:ext cx="7239000" cy="2438400"/>
          </a:xfrm>
          <a:prstGeom prst="rect">
            <a:avLst/>
          </a:prstGeom>
          <a:noFill/>
          <a:ln w="9525">
            <a:noFill/>
            <a:miter lim="800000"/>
            <a:headEnd/>
            <a:tailEnd/>
          </a:ln>
          <a:effectLst/>
        </p:spPr>
      </p:pic>
      <p:sp>
        <p:nvSpPr>
          <p:cNvPr id="14" name="Rectangle 13"/>
          <p:cNvSpPr/>
          <p:nvPr/>
        </p:nvSpPr>
        <p:spPr>
          <a:xfrm>
            <a:off x="1066800" y="2133601"/>
            <a:ext cx="7848600" cy="1631216"/>
          </a:xfrm>
          <a:prstGeom prst="rect">
            <a:avLst/>
          </a:prstGeom>
        </p:spPr>
        <p:txBody>
          <a:bodyPr wrap="square">
            <a:spAutoFit/>
          </a:bodyPr>
          <a:lstStyle/>
          <a:p>
            <a:pPr>
              <a:buFont typeface="Wingdings" pitchFamily="2" charset="2"/>
              <a:buChar char="q"/>
            </a:pPr>
            <a:r>
              <a:rPr lang="en-US" sz="2000" dirty="0" smtClean="0">
                <a:latin typeface="Verdana" pitchFamily="34" charset="0"/>
              </a:rPr>
              <a:t>An unordered list is a collection of related list items that have no special order or sequence. </a:t>
            </a:r>
          </a:p>
          <a:p>
            <a:pPr>
              <a:buFont typeface="Wingdings" pitchFamily="2" charset="2"/>
              <a:buChar char="q"/>
            </a:pPr>
            <a:r>
              <a:rPr lang="en-US" sz="2000" dirty="0" smtClean="0">
                <a:latin typeface="Verdana" pitchFamily="34" charset="0"/>
              </a:rPr>
              <a:t>Unordered list is created by using HTML &lt;</a:t>
            </a:r>
            <a:r>
              <a:rPr lang="en-US" sz="2000" dirty="0" err="1" smtClean="0">
                <a:latin typeface="Verdana" pitchFamily="34" charset="0"/>
              </a:rPr>
              <a:t>ul</a:t>
            </a:r>
            <a:r>
              <a:rPr lang="en-US" sz="2000" dirty="0" smtClean="0">
                <a:latin typeface="Verdana" pitchFamily="34" charset="0"/>
              </a:rPr>
              <a:t>&gt; tag, each item in the list is defined with &lt;</a:t>
            </a:r>
            <a:r>
              <a:rPr lang="en-US" sz="2000" dirty="0" err="1" smtClean="0">
                <a:latin typeface="Verdana" pitchFamily="34" charset="0"/>
              </a:rPr>
              <a:t>li</a:t>
            </a:r>
            <a:r>
              <a:rPr lang="en-US" sz="2000" dirty="0" smtClean="0">
                <a:latin typeface="Verdana" pitchFamily="34" charset="0"/>
              </a:rPr>
              <a:t>&gt; tag, and will be displayed as a bullet.</a:t>
            </a:r>
            <a:endParaRPr lang="en-US" sz="2000" dirty="0">
              <a:latin typeface="Verdana" pitchFamily="34" charset="0"/>
            </a:endParaRPr>
          </a:p>
        </p:txBody>
      </p:sp>
      <p:sp>
        <p:nvSpPr>
          <p:cNvPr id="15" name="Text Box 5"/>
          <p:cNvSpPr txBox="1">
            <a:spLocks noChangeArrowheads="1"/>
          </p:cNvSpPr>
          <p:nvPr/>
        </p:nvSpPr>
        <p:spPr bwMode="auto">
          <a:xfrm>
            <a:off x="990600" y="1447800"/>
            <a:ext cx="2895600" cy="369332"/>
          </a:xfrm>
          <a:prstGeom prst="rect">
            <a:avLst/>
          </a:prstGeom>
          <a:noFill/>
          <a:ln w="9525">
            <a:noFill/>
            <a:miter lim="800000"/>
            <a:headEnd/>
            <a:tailEnd/>
          </a:ln>
        </p:spPr>
        <p:txBody>
          <a:bodyPr wrap="square">
            <a:spAutoFit/>
          </a:bodyPr>
          <a:lstStyle/>
          <a:p>
            <a:pPr eaLnBrk="1" hangingPunct="1">
              <a:spcBef>
                <a:spcPct val="50000"/>
              </a:spcBef>
            </a:pPr>
            <a:r>
              <a:rPr lang="en-US" b="1" dirty="0" smtClean="0">
                <a:latin typeface="Verdana" pitchFamily="34" charset="0"/>
              </a:rPr>
              <a:t> </a:t>
            </a:r>
            <a:r>
              <a:rPr lang="en-US" b="1" dirty="0">
                <a:latin typeface="Verdana" pitchFamily="34" charset="0"/>
              </a:rPr>
              <a:t>Unordered List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990600" y="1066800"/>
            <a:ext cx="2895600" cy="369332"/>
          </a:xfrm>
          <a:prstGeom prst="rect">
            <a:avLst/>
          </a:prstGeom>
          <a:noFill/>
          <a:ln w="9525">
            <a:noFill/>
            <a:miter lim="800000"/>
            <a:headEnd/>
            <a:tailEnd/>
          </a:ln>
        </p:spPr>
        <p:txBody>
          <a:bodyPr wrap="square">
            <a:spAutoFit/>
          </a:bodyPr>
          <a:lstStyle/>
          <a:p>
            <a:pPr eaLnBrk="1" hangingPunct="1">
              <a:spcBef>
                <a:spcPct val="50000"/>
              </a:spcBef>
            </a:pPr>
            <a:r>
              <a:rPr lang="en-US" b="1" dirty="0" smtClean="0">
                <a:latin typeface="Verdana" pitchFamily="34" charset="0"/>
              </a:rPr>
              <a:t> Ordered </a:t>
            </a:r>
            <a:r>
              <a:rPr lang="en-US" b="1" dirty="0">
                <a:latin typeface="Verdana" pitchFamily="34" charset="0"/>
              </a:rPr>
              <a:t>List</a:t>
            </a:r>
          </a:p>
        </p:txBody>
      </p:sp>
      <p:sp>
        <p:nvSpPr>
          <p:cNvPr id="3" name="Rectangle 2"/>
          <p:cNvSpPr/>
          <p:nvPr/>
        </p:nvSpPr>
        <p:spPr>
          <a:xfrm>
            <a:off x="1143000" y="1752600"/>
            <a:ext cx="7772400" cy="1015663"/>
          </a:xfrm>
          <a:prstGeom prst="rect">
            <a:avLst/>
          </a:prstGeom>
        </p:spPr>
        <p:txBody>
          <a:bodyPr wrap="square">
            <a:spAutoFit/>
          </a:bodyPr>
          <a:lstStyle/>
          <a:p>
            <a:r>
              <a:rPr lang="en-US" sz="2000" dirty="0" smtClean="0">
                <a:latin typeface="Verdana" pitchFamily="34" charset="0"/>
                <a:ea typeface="Verdana" pitchFamily="34" charset="0"/>
                <a:cs typeface="Verdana" pitchFamily="34" charset="0"/>
              </a:rPr>
              <a:t>If we are required to put our list items in a number or in a sequence instead of bullets then HTML ordered list is useful. &lt;</a:t>
            </a:r>
            <a:r>
              <a:rPr lang="en-US" sz="2000" dirty="0" err="1" smtClean="0">
                <a:latin typeface="Verdana" pitchFamily="34" charset="0"/>
                <a:ea typeface="Verdana" pitchFamily="34" charset="0"/>
                <a:cs typeface="Verdana" pitchFamily="34" charset="0"/>
              </a:rPr>
              <a:t>ol</a:t>
            </a:r>
            <a:r>
              <a:rPr lang="en-US" sz="2000" dirty="0" smtClean="0">
                <a:latin typeface="Verdana" pitchFamily="34" charset="0"/>
                <a:ea typeface="Verdana" pitchFamily="34" charset="0"/>
                <a:cs typeface="Verdana" pitchFamily="34" charset="0"/>
              </a:rPr>
              <a:t>&gt; tag is use to create HTML Ordered List.</a:t>
            </a:r>
            <a:endParaRPr lang="en-US" sz="2000" dirty="0">
              <a:latin typeface="Verdana" pitchFamily="34" charset="0"/>
              <a:ea typeface="Verdana" pitchFamily="34" charset="0"/>
              <a:cs typeface="Verdana" pitchFamily="34" charset="0"/>
            </a:endParaRPr>
          </a:p>
        </p:txBody>
      </p:sp>
      <p:pic>
        <p:nvPicPr>
          <p:cNvPr id="82946" name="Picture 2"/>
          <p:cNvPicPr>
            <a:picLocks noChangeAspect="1" noChangeArrowheads="1"/>
          </p:cNvPicPr>
          <p:nvPr/>
        </p:nvPicPr>
        <p:blipFill>
          <a:blip r:embed="rId2"/>
          <a:srcRect/>
          <a:stretch>
            <a:fillRect/>
          </a:stretch>
        </p:blipFill>
        <p:spPr bwMode="auto">
          <a:xfrm>
            <a:off x="1524000" y="3276600"/>
            <a:ext cx="7239000" cy="2057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81161AEC-1958-4E8E-BBAE-D6D87B73ACDE}" type="slidenum">
              <a:rPr lang="en-US"/>
              <a:pPr>
                <a:defRPr/>
              </a:pPr>
              <a:t>37</a:t>
            </a:fld>
            <a:endParaRPr lang="en-US"/>
          </a:p>
        </p:txBody>
      </p:sp>
      <p:pic>
        <p:nvPicPr>
          <p:cNvPr id="6148" name="Picture 2"/>
          <p:cNvPicPr>
            <a:picLocks noChangeAspect="1" noChangeArrowheads="1"/>
          </p:cNvPicPr>
          <p:nvPr/>
        </p:nvPicPr>
        <p:blipFill>
          <a:blip r:embed="rId2" cstate="print"/>
          <a:srcRect/>
          <a:stretch>
            <a:fillRect/>
          </a:stretch>
        </p:blipFill>
        <p:spPr bwMode="auto">
          <a:xfrm>
            <a:off x="1524000" y="762000"/>
            <a:ext cx="6096000" cy="5114925"/>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7768167" y="0"/>
            <a:ext cx="1375833"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dirty="0"/>
              <a:t>© 2006-2007 SSIT </a:t>
            </a:r>
            <a:r>
              <a:rPr lang="en-US" dirty="0" err="1"/>
              <a:t>S.Rambabu</a:t>
            </a:r>
            <a:endParaRPr lang="en-US" dirty="0"/>
          </a:p>
        </p:txBody>
      </p:sp>
      <p:sp>
        <p:nvSpPr>
          <p:cNvPr id="6" name="Slide Number Placeholder 3"/>
          <p:cNvSpPr>
            <a:spLocks noGrp="1"/>
          </p:cNvSpPr>
          <p:nvPr>
            <p:ph type="sldNum" sz="quarter" idx="12"/>
          </p:nvPr>
        </p:nvSpPr>
        <p:spPr/>
        <p:txBody>
          <a:bodyPr/>
          <a:lstStyle/>
          <a:p>
            <a:pPr>
              <a:defRPr/>
            </a:pPr>
            <a:fld id="{F576B0F8-3045-48BD-9D76-95A1AEDDDCB3}" type="slidenum">
              <a:rPr lang="en-US"/>
              <a:pPr>
                <a:defRPr/>
              </a:pPr>
              <a:t>38</a:t>
            </a:fld>
            <a:endParaRPr lang="en-US"/>
          </a:p>
        </p:txBody>
      </p:sp>
      <p:pic>
        <p:nvPicPr>
          <p:cNvPr id="7172" name="Picture 2"/>
          <p:cNvPicPr>
            <a:picLocks noChangeAspect="1" noChangeArrowheads="1"/>
          </p:cNvPicPr>
          <p:nvPr/>
        </p:nvPicPr>
        <p:blipFill>
          <a:blip r:embed="rId2" cstate="print"/>
          <a:srcRect/>
          <a:stretch>
            <a:fillRect/>
          </a:stretch>
        </p:blipFill>
        <p:spPr bwMode="auto">
          <a:xfrm>
            <a:off x="1447800" y="685800"/>
            <a:ext cx="6553200" cy="51689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7979833" y="0"/>
            <a:ext cx="1164167"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5"/>
          <p:cNvSpPr txBox="1">
            <a:spLocks noChangeArrowheads="1"/>
          </p:cNvSpPr>
          <p:nvPr/>
        </p:nvSpPr>
        <p:spPr bwMode="auto">
          <a:xfrm>
            <a:off x="1066800" y="304800"/>
            <a:ext cx="2362200" cy="366713"/>
          </a:xfrm>
          <a:prstGeom prst="rect">
            <a:avLst/>
          </a:prstGeom>
          <a:noFill/>
          <a:ln w="9525">
            <a:noFill/>
            <a:miter lim="800000"/>
            <a:headEnd/>
            <a:tailEnd/>
          </a:ln>
          <a:effectLst/>
        </p:spPr>
        <p:txBody>
          <a:bodyPr wrap="square">
            <a:spAutoFit/>
          </a:bodyPr>
          <a:lstStyle/>
          <a:p>
            <a:pPr>
              <a:spcBef>
                <a:spcPct val="50000"/>
              </a:spcBef>
            </a:pPr>
            <a:r>
              <a:rPr lang="en-US" b="1" dirty="0">
                <a:latin typeface="Verdana" pitchFamily="34" charset="0"/>
              </a:rPr>
              <a:t>Definition List</a:t>
            </a:r>
          </a:p>
        </p:txBody>
      </p:sp>
      <p:graphicFrame>
        <p:nvGraphicFramePr>
          <p:cNvPr id="10256" name="Group 16"/>
          <p:cNvGraphicFramePr>
            <a:graphicFrameLocks noGrp="1"/>
          </p:cNvGraphicFramePr>
          <p:nvPr/>
        </p:nvGraphicFramePr>
        <p:xfrm>
          <a:off x="1371600" y="762000"/>
          <a:ext cx="7772400" cy="1879600"/>
        </p:xfrm>
        <a:graphic>
          <a:graphicData uri="http://schemas.openxmlformats.org/drawingml/2006/table">
            <a:tbl>
              <a:tblPr/>
              <a:tblGrid>
                <a:gridCol w="7772400"/>
              </a:tblGrid>
              <a:tr h="187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&lt;dl&gt;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  &lt;</a:t>
                      </a:r>
                      <a:r>
                        <a:rPr kumimoji="0" lang="en-US" sz="1600" b="0" i="0" u="none" strike="noStrike" cap="none" normalizeH="0" baseline="0" dirty="0" err="1" smtClean="0">
                          <a:ln>
                            <a:noFill/>
                          </a:ln>
                          <a:solidFill>
                            <a:schemeClr val="tx1"/>
                          </a:solidFill>
                          <a:effectLst/>
                          <a:latin typeface="Verdana" pitchFamily="34" charset="0"/>
                        </a:rPr>
                        <a:t>dt</a:t>
                      </a:r>
                      <a:r>
                        <a:rPr kumimoji="0" lang="en-US" sz="1600" b="0" i="0" u="none" strike="noStrike" cap="none" normalizeH="0" baseline="0" dirty="0" smtClean="0">
                          <a:ln>
                            <a:noFill/>
                          </a:ln>
                          <a:solidFill>
                            <a:schemeClr val="tx1"/>
                          </a:solidFill>
                          <a:effectLst/>
                          <a:latin typeface="Verdana" pitchFamily="34" charset="0"/>
                        </a:rPr>
                        <a:t>&gt;Group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  &lt;</a:t>
                      </a:r>
                      <a:r>
                        <a:rPr kumimoji="0" lang="en-US" sz="1600" b="0" i="0" u="none" strike="noStrike" cap="none" normalizeH="0" baseline="0" dirty="0" err="1" smtClean="0">
                          <a:ln>
                            <a:noFill/>
                          </a:ln>
                          <a:solidFill>
                            <a:schemeClr val="tx1"/>
                          </a:solidFill>
                          <a:effectLst/>
                          <a:latin typeface="Verdana" pitchFamily="34" charset="0"/>
                        </a:rPr>
                        <a:t>dd</a:t>
                      </a:r>
                      <a:r>
                        <a:rPr kumimoji="0" lang="en-US" sz="1600" b="0" i="0" u="none" strike="noStrike" cap="none" normalizeH="0" baseline="0" dirty="0" smtClean="0">
                          <a:ln>
                            <a:noFill/>
                          </a:ln>
                          <a:solidFill>
                            <a:schemeClr val="tx1"/>
                          </a:solidFill>
                          <a:effectLst/>
                          <a:latin typeface="Verdana" pitchFamily="34" charset="0"/>
                        </a:rPr>
                        <a:t>&gt;In simple terms two people join together to form a group&lt;/</a:t>
                      </a:r>
                      <a:r>
                        <a:rPr kumimoji="0" lang="en-US" sz="1600" b="0" i="0" u="none" strike="noStrike" cap="none" normalizeH="0" baseline="0" dirty="0" err="1" smtClean="0">
                          <a:ln>
                            <a:noFill/>
                          </a:ln>
                          <a:solidFill>
                            <a:schemeClr val="tx1"/>
                          </a:solidFill>
                          <a:effectLst/>
                          <a:latin typeface="Verdana" pitchFamily="34" charset="0"/>
                        </a:rPr>
                        <a:t>dd</a:t>
                      </a:r>
                      <a:r>
                        <a:rPr kumimoji="0" lang="en-US" sz="1600" b="0" i="0" u="none" strike="noStrike" cap="none" normalizeH="0" baseline="0" dirty="0" smtClean="0">
                          <a:ln>
                            <a:noFill/>
                          </a:ln>
                          <a:solidFill>
                            <a:schemeClr val="tx1"/>
                          </a:solidFill>
                          <a:effectLst/>
                          <a:latin typeface="Verdana" pitchFamily="34" charset="0"/>
                        </a:rPr>
                        <a:t>&gt;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  &lt;</a:t>
                      </a:r>
                      <a:r>
                        <a:rPr kumimoji="0" lang="en-US" sz="1600" b="0" i="0" u="none" strike="noStrike" cap="none" normalizeH="0" baseline="0" dirty="0" err="1" smtClean="0">
                          <a:ln>
                            <a:noFill/>
                          </a:ln>
                          <a:solidFill>
                            <a:schemeClr val="tx1"/>
                          </a:solidFill>
                          <a:effectLst/>
                          <a:latin typeface="Verdana" pitchFamily="34" charset="0"/>
                        </a:rPr>
                        <a:t>dt</a:t>
                      </a:r>
                      <a:r>
                        <a:rPr kumimoji="0" lang="en-US" sz="1600" b="0" i="0" u="none" strike="noStrike" cap="none" normalizeH="0" baseline="0" dirty="0" smtClean="0">
                          <a:ln>
                            <a:noFill/>
                          </a:ln>
                          <a:solidFill>
                            <a:schemeClr val="tx1"/>
                          </a:solidFill>
                          <a:effectLst/>
                          <a:latin typeface="Verdana" pitchFamily="34" charset="0"/>
                        </a:rPr>
                        <a:t>&gt;Group Cohesiveness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&lt;</a:t>
                      </a:r>
                      <a:r>
                        <a:rPr kumimoji="0" lang="en-US" sz="1600" b="0" i="0" u="none" strike="noStrike" cap="none" normalizeH="0" baseline="0" dirty="0" err="1" smtClean="0">
                          <a:ln>
                            <a:noFill/>
                          </a:ln>
                          <a:solidFill>
                            <a:schemeClr val="tx1"/>
                          </a:solidFill>
                          <a:effectLst/>
                          <a:latin typeface="Verdana" pitchFamily="34" charset="0"/>
                        </a:rPr>
                        <a:t>dd</a:t>
                      </a:r>
                      <a:r>
                        <a:rPr kumimoji="0" lang="en-US" sz="1600" b="0" i="0" u="none" strike="noStrike" cap="none" normalizeH="0" baseline="0" dirty="0" smtClean="0">
                          <a:ln>
                            <a:noFill/>
                          </a:ln>
                          <a:solidFill>
                            <a:schemeClr val="tx1"/>
                          </a:solidFill>
                          <a:effectLst/>
                          <a:latin typeface="Verdana" pitchFamily="34" charset="0"/>
                        </a:rPr>
                        <a:t>&gt;GC means the "Together </a:t>
                      </a:r>
                      <a:r>
                        <a:rPr kumimoji="0" lang="en-US" sz="1600" b="0" i="0" u="none" strike="noStrike" cap="none" normalizeH="0" baseline="0" dirty="0" err="1" smtClean="0">
                          <a:ln>
                            <a:noFill/>
                          </a:ln>
                          <a:solidFill>
                            <a:schemeClr val="tx1"/>
                          </a:solidFill>
                          <a:effectLst/>
                          <a:latin typeface="Verdana" pitchFamily="34" charset="0"/>
                        </a:rPr>
                        <a:t>ness</a:t>
                      </a:r>
                      <a:r>
                        <a:rPr kumimoji="0" lang="en-US" sz="1600" b="0" i="0" u="none" strike="noStrike" cap="none" normalizeH="0" baseline="0" dirty="0" smtClean="0">
                          <a:ln>
                            <a:noFill/>
                          </a:ln>
                          <a:solidFill>
                            <a:schemeClr val="tx1"/>
                          </a:solidFill>
                          <a:effectLst/>
                          <a:latin typeface="Verdana" pitchFamily="34" charset="0"/>
                        </a:rPr>
                        <a:t> of the group"&lt;/</a:t>
                      </a:r>
                      <a:r>
                        <a:rPr kumimoji="0" lang="en-US" sz="1600" b="0" i="0" u="none" strike="noStrike" cap="none" normalizeH="0" baseline="0" dirty="0" err="1" smtClean="0">
                          <a:ln>
                            <a:noFill/>
                          </a:ln>
                          <a:solidFill>
                            <a:schemeClr val="tx1"/>
                          </a:solidFill>
                          <a:effectLst/>
                          <a:latin typeface="Verdana" pitchFamily="34" charset="0"/>
                        </a:rPr>
                        <a:t>dd</a:t>
                      </a:r>
                      <a:r>
                        <a:rPr kumimoji="0" lang="en-US" sz="1600" b="0" i="0" u="none" strike="noStrike" cap="none" normalizeH="0" baseline="0" dirty="0" smtClean="0">
                          <a:ln>
                            <a:noFill/>
                          </a:ln>
                          <a:solidFill>
                            <a:schemeClr val="tx1"/>
                          </a:solidFill>
                          <a:effectLst/>
                          <a:latin typeface="Verdana" pitchFamily="34" charset="0"/>
                        </a:rPr>
                        <a:t>&gt;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&lt;/dl&gt;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257" name="Picture 17"/>
          <p:cNvPicPr>
            <a:picLocks noChangeAspect="1" noChangeArrowheads="1"/>
          </p:cNvPicPr>
          <p:nvPr/>
        </p:nvPicPr>
        <p:blipFill>
          <a:blip r:embed="rId2" cstate="print"/>
          <a:srcRect/>
          <a:stretch>
            <a:fillRect/>
          </a:stretch>
        </p:blipFill>
        <p:spPr bwMode="auto">
          <a:xfrm>
            <a:off x="2209800" y="2895600"/>
            <a:ext cx="5334000" cy="3505200"/>
          </a:xfrm>
          <a:prstGeom prst="rect">
            <a:avLst/>
          </a:prstGeom>
          <a:noFill/>
        </p:spPr>
      </p:pic>
      <p:pic>
        <p:nvPicPr>
          <p:cNvPr id="6" name="Picture 2"/>
          <p:cNvPicPr>
            <a:picLocks noChangeAspect="1" noChangeArrowheads="1"/>
          </p:cNvPicPr>
          <p:nvPr/>
        </p:nvPicPr>
        <p:blipFill>
          <a:blip r:embed="rId3" cstate="print"/>
          <a:srcRect/>
          <a:stretch>
            <a:fillRect/>
          </a:stretch>
        </p:blipFill>
        <p:spPr bwMode="auto">
          <a:xfrm>
            <a:off x="7984067" y="0"/>
            <a:ext cx="1159933" cy="8351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5955792" cy="1143000"/>
          </a:xfrm>
        </p:spPr>
        <p:txBody>
          <a:bodyPr/>
          <a:lstStyle/>
          <a:p>
            <a:pPr algn="ctr" eaLnBrk="1" fontAlgn="auto" hangingPunct="1">
              <a:spcAft>
                <a:spcPts val="0"/>
              </a:spcAft>
              <a:defRPr/>
            </a:pPr>
            <a:r>
              <a:rPr lang="en-US" dirty="0" smtClean="0">
                <a:solidFill>
                  <a:schemeClr val="tx2">
                    <a:satMod val="130000"/>
                  </a:schemeClr>
                </a:solidFill>
              </a:rPr>
              <a:t>Web Programming</a:t>
            </a:r>
            <a:endParaRPr lang="en-US" dirty="0">
              <a:solidFill>
                <a:schemeClr val="tx2">
                  <a:satMod val="130000"/>
                </a:schemeClr>
              </a:solidFill>
            </a:endParaRPr>
          </a:p>
        </p:txBody>
      </p:sp>
      <p:sp>
        <p:nvSpPr>
          <p:cNvPr id="8195" name="Content Placeholder 2"/>
          <p:cNvSpPr>
            <a:spLocks noGrp="1"/>
          </p:cNvSpPr>
          <p:nvPr>
            <p:ph idx="1"/>
          </p:nvPr>
        </p:nvSpPr>
        <p:spPr/>
        <p:txBody>
          <a:bodyPr/>
          <a:lstStyle/>
          <a:p>
            <a:pPr eaLnBrk="1" hangingPunct="1"/>
            <a:r>
              <a:rPr lang="en-US" dirty="0" smtClean="0"/>
              <a:t>Web programming refers to the writing, markup and coding involved in Web development, which includes Web content, Web client and server scripting and network security. </a:t>
            </a:r>
          </a:p>
          <a:p>
            <a:pPr eaLnBrk="1" hangingPunct="1"/>
            <a:r>
              <a:rPr lang="en-US" dirty="0" smtClean="0"/>
              <a:t>The most common languages used for Web programming are XML, HTML, JavaScript, Perl 5 and PHP.</a:t>
            </a:r>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sz="9600" dirty="0" smtClean="0">
                <a:solidFill>
                  <a:schemeClr val="tx2">
                    <a:satMod val="130000"/>
                  </a:schemeClr>
                </a:solidFill>
                <a:latin typeface="Agency FB" pitchFamily="34" charset="0"/>
              </a:rPr>
              <a:t>HTML </a:t>
            </a:r>
            <a:endParaRPr lang="en-US" sz="9600" dirty="0">
              <a:solidFill>
                <a:schemeClr val="tx2">
                  <a:satMod val="130000"/>
                </a:schemeClr>
              </a:solidFill>
              <a:latin typeface="Agency FB" pitchFamily="34" charset="0"/>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endParaRPr lang="en-US" b="1" dirty="0" smtClean="0"/>
          </a:p>
          <a:p>
            <a:pPr eaLnBrk="1" fontAlgn="auto" hangingPunct="1">
              <a:spcAft>
                <a:spcPts val="0"/>
              </a:spcAft>
              <a:buFont typeface="Wingdings 2"/>
              <a:buNone/>
              <a:defRPr/>
            </a:pPr>
            <a:endParaRPr lang="en-US" b="1" dirty="0" smtClean="0"/>
          </a:p>
          <a:p>
            <a:pPr eaLnBrk="1" fontAlgn="auto" hangingPunct="1">
              <a:spcAft>
                <a:spcPts val="0"/>
              </a:spcAft>
              <a:buFont typeface="Wingdings 2"/>
              <a:buNone/>
              <a:defRPr/>
            </a:pPr>
            <a:r>
              <a:rPr lang="en-US" b="1" dirty="0" smtClean="0"/>
              <a:t>Linking Your Documents</a:t>
            </a:r>
            <a:endParaRPr lang="en-US" b="1" dirty="0"/>
          </a:p>
          <a:p>
            <a:pPr eaLnBrk="1" fontAlgn="auto" hangingPunct="1">
              <a:spcAft>
                <a:spcPts val="0"/>
              </a:spcAft>
              <a:buFont typeface="Wingdings 2"/>
              <a:buNone/>
              <a:defRPr/>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41" presetClass="entr" presetSubtype="0" fill="hold" nodeType="withEffect">
                                  <p:stCondLst>
                                    <p:cond delay="500"/>
                                  </p:stCondLst>
                                  <p:iterate type="lt">
                                    <p:tmPct val="10000"/>
                                  </p:iterate>
                                  <p:childTnLst>
                                    <p:set>
                                      <p:cBhvr>
                                        <p:cTn id="9" dur="1" fill="hold">
                                          <p:stCondLst>
                                            <p:cond delay="0"/>
                                          </p:stCondLst>
                                        </p:cTn>
                                        <p:tgtEl>
                                          <p:spTgt spid="3">
                                            <p:txEl>
                                              <p:pRg st="2" end="2"/>
                                            </p:txEl>
                                          </p:spTgt>
                                        </p:tgtEl>
                                        <p:attrNameLst>
                                          <p:attrName>style.visibility</p:attrName>
                                        </p:attrNameLst>
                                      </p:cBhvr>
                                      <p:to>
                                        <p:strVal val="visible"/>
                                      </p:to>
                                    </p:set>
                                    <p:anim calcmode="lin" valueType="num">
                                      <p:cBhvr>
                                        <p:cTn id="10"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2"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497763" cy="381000"/>
          </a:xfrm>
        </p:spPr>
        <p:txBody>
          <a:bodyPr>
            <a:noAutofit/>
          </a:bodyPr>
          <a:lstStyle/>
          <a:p>
            <a:pPr>
              <a:defRPr/>
            </a:pPr>
            <a:r>
              <a:rPr lang="en-US" sz="3600" b="1" dirty="0" smtClean="0">
                <a:solidFill>
                  <a:schemeClr val="accent5">
                    <a:lumMod val="50000"/>
                  </a:schemeClr>
                </a:solidFill>
                <a:latin typeface="Chaparral Pro" pitchFamily="18" charset="0"/>
              </a:rPr>
              <a:t>CREATING HYPERLINKS</a:t>
            </a:r>
          </a:p>
        </p:txBody>
      </p:sp>
      <p:sp>
        <p:nvSpPr>
          <p:cNvPr id="3" name="Content Placeholder 2"/>
          <p:cNvSpPr>
            <a:spLocks noGrp="1"/>
          </p:cNvSpPr>
          <p:nvPr>
            <p:ph idx="1"/>
          </p:nvPr>
        </p:nvSpPr>
        <p:spPr>
          <a:xfrm>
            <a:off x="1219200" y="914400"/>
            <a:ext cx="7497763" cy="5943600"/>
          </a:xfrm>
        </p:spPr>
        <p:txBody>
          <a:bodyPr>
            <a:normAutofit fontScale="92500" lnSpcReduction="20000"/>
          </a:bodyPr>
          <a:lstStyle/>
          <a:p>
            <a:pPr marL="0" indent="0">
              <a:lnSpc>
                <a:spcPct val="150000"/>
              </a:lnSpc>
              <a:buFont typeface="Wingdings 2" pitchFamily="18" charset="2"/>
              <a:buNone/>
              <a:defRPr/>
            </a:pPr>
            <a:r>
              <a:rPr lang="en-US" sz="1700" dirty="0" smtClean="0">
                <a:latin typeface="Verdana" pitchFamily="34" charset="0"/>
              </a:rPr>
              <a:t>Links connect the pages of the web, letting the user to navigate to a new page just by clicking the link. The power of HTML comes from its ability to link text or an image to another document or section of a document. </a:t>
            </a:r>
          </a:p>
          <a:p>
            <a:pPr marL="0" indent="0">
              <a:lnSpc>
                <a:spcPct val="150000"/>
              </a:lnSpc>
              <a:buFont typeface="Wingdings 2" pitchFamily="18" charset="2"/>
              <a:buNone/>
              <a:defRPr/>
            </a:pPr>
            <a:r>
              <a:rPr lang="en-US" sz="1700" dirty="0" smtClean="0">
                <a:latin typeface="Verdana" pitchFamily="34" charset="0"/>
              </a:rPr>
              <a:t>HTML’s single hypertext-related tag is </a:t>
            </a:r>
            <a:r>
              <a:rPr lang="en-US" sz="1700" b="1" dirty="0" smtClean="0">
                <a:latin typeface="Verdana" pitchFamily="34" charset="0"/>
              </a:rPr>
              <a:t>&lt;A&gt;(anchor)</a:t>
            </a:r>
            <a:r>
              <a:rPr lang="en-US" sz="1700" dirty="0" smtClean="0">
                <a:latin typeface="Verdana" pitchFamily="34" charset="0"/>
              </a:rPr>
              <a:t>. To include an anchor in HTML document:</a:t>
            </a:r>
          </a:p>
          <a:p>
            <a:pPr>
              <a:lnSpc>
                <a:spcPct val="150000"/>
              </a:lnSpc>
            </a:pPr>
            <a:r>
              <a:rPr lang="en-US" sz="1700" dirty="0" smtClean="0">
                <a:latin typeface="Verdana" pitchFamily="34" charset="0"/>
              </a:rPr>
              <a:t>&lt;a </a:t>
            </a:r>
            <a:r>
              <a:rPr lang="en-US" sz="1700" b="1" dirty="0" err="1" smtClean="0">
                <a:latin typeface="Verdana" pitchFamily="34" charset="0"/>
              </a:rPr>
              <a:t>href</a:t>
            </a:r>
            <a:r>
              <a:rPr lang="en-US" sz="1700" dirty="0" smtClean="0">
                <a:latin typeface="Verdana" pitchFamily="34" charset="0"/>
              </a:rPr>
              <a:t>="analysis.htm" </a:t>
            </a:r>
            <a:r>
              <a:rPr lang="en-US" sz="1700" b="1" dirty="0" smtClean="0">
                <a:latin typeface="Verdana" pitchFamily="34" charset="0"/>
              </a:rPr>
              <a:t>target</a:t>
            </a:r>
            <a:r>
              <a:rPr lang="en-US" sz="1700" dirty="0" smtClean="0">
                <a:latin typeface="Verdana" pitchFamily="34" charset="0"/>
              </a:rPr>
              <a:t>="main"&gt;Analysis&lt;/a&gt; </a:t>
            </a:r>
          </a:p>
          <a:p>
            <a:pPr>
              <a:lnSpc>
                <a:spcPct val="150000"/>
              </a:lnSpc>
              <a:buNone/>
            </a:pPr>
            <a:r>
              <a:rPr lang="en-US" sz="1700" dirty="0" smtClean="0">
                <a:latin typeface="Verdana" pitchFamily="34" charset="0"/>
              </a:rPr>
              <a:t>	will load analysis.htm to main frame</a:t>
            </a:r>
          </a:p>
          <a:p>
            <a:pPr>
              <a:lnSpc>
                <a:spcPct val="150000"/>
              </a:lnSpc>
            </a:pPr>
            <a:r>
              <a:rPr lang="en-US" sz="1700" dirty="0" smtClean="0">
                <a:latin typeface="Verdana" pitchFamily="34" charset="0"/>
              </a:rPr>
              <a:t>target can also have</a:t>
            </a:r>
          </a:p>
          <a:p>
            <a:pPr lvl="2">
              <a:lnSpc>
                <a:spcPct val="110000"/>
              </a:lnSpc>
            </a:pPr>
            <a:r>
              <a:rPr lang="en-US" sz="1700" b="1" dirty="0" smtClean="0">
                <a:latin typeface="Verdana" pitchFamily="34" charset="0"/>
              </a:rPr>
              <a:t>_blank </a:t>
            </a:r>
            <a:r>
              <a:rPr lang="en-US" sz="1700" dirty="0" smtClean="0">
                <a:latin typeface="Verdana" pitchFamily="34" charset="0"/>
              </a:rPr>
              <a:t>loads the page into a new browser window </a:t>
            </a:r>
            <a:br>
              <a:rPr lang="en-US" sz="1700" dirty="0" smtClean="0">
                <a:latin typeface="Verdana" pitchFamily="34" charset="0"/>
              </a:rPr>
            </a:br>
            <a:endParaRPr lang="en-US" sz="1700" dirty="0" smtClean="0">
              <a:latin typeface="Verdana" pitchFamily="34" charset="0"/>
            </a:endParaRPr>
          </a:p>
          <a:p>
            <a:pPr lvl="2">
              <a:lnSpc>
                <a:spcPct val="110000"/>
              </a:lnSpc>
            </a:pPr>
            <a:r>
              <a:rPr lang="en-US" sz="1700" b="1" dirty="0" smtClean="0">
                <a:latin typeface="Verdana" pitchFamily="34" charset="0"/>
              </a:rPr>
              <a:t>_self </a:t>
            </a:r>
            <a:r>
              <a:rPr lang="en-US" sz="1700" dirty="0" smtClean="0">
                <a:latin typeface="Verdana" pitchFamily="34" charset="0"/>
              </a:rPr>
              <a:t>loads the page into the current window. </a:t>
            </a:r>
            <a:br>
              <a:rPr lang="en-US" sz="1700" dirty="0" smtClean="0">
                <a:latin typeface="Verdana" pitchFamily="34" charset="0"/>
              </a:rPr>
            </a:br>
            <a:endParaRPr lang="en-US" sz="1700" dirty="0" smtClean="0">
              <a:latin typeface="Verdana" pitchFamily="34" charset="0"/>
            </a:endParaRPr>
          </a:p>
          <a:p>
            <a:pPr lvl="2">
              <a:lnSpc>
                <a:spcPct val="110000"/>
              </a:lnSpc>
            </a:pPr>
            <a:r>
              <a:rPr lang="en-US" sz="1700" b="1" dirty="0" smtClean="0">
                <a:latin typeface="Verdana" pitchFamily="34" charset="0"/>
              </a:rPr>
              <a:t>_parent </a:t>
            </a:r>
            <a:r>
              <a:rPr lang="en-US" sz="1700" dirty="0" smtClean="0">
                <a:latin typeface="Verdana" pitchFamily="34" charset="0"/>
              </a:rPr>
              <a:t>loads the page into the frame that is superior to the   </a:t>
            </a:r>
          </a:p>
          <a:p>
            <a:pPr lvl="2">
              <a:lnSpc>
                <a:spcPct val="110000"/>
              </a:lnSpc>
              <a:buNone/>
            </a:pPr>
            <a:r>
              <a:rPr lang="en-US" sz="1700" dirty="0" smtClean="0">
                <a:latin typeface="Verdana" pitchFamily="34" charset="0"/>
              </a:rPr>
              <a:t>     frame the hyperlink is in. </a:t>
            </a:r>
            <a:br>
              <a:rPr lang="en-US" sz="1700" dirty="0" smtClean="0">
                <a:latin typeface="Verdana" pitchFamily="34" charset="0"/>
              </a:rPr>
            </a:br>
            <a:endParaRPr lang="en-US" sz="1700" dirty="0" smtClean="0">
              <a:latin typeface="Verdana" pitchFamily="34" charset="0"/>
            </a:endParaRPr>
          </a:p>
          <a:p>
            <a:pPr lvl="2">
              <a:lnSpc>
                <a:spcPct val="110000"/>
              </a:lnSpc>
            </a:pPr>
            <a:r>
              <a:rPr lang="en-US" sz="1700" b="1" dirty="0" smtClean="0">
                <a:latin typeface="Verdana" pitchFamily="34" charset="0"/>
              </a:rPr>
              <a:t>_top </a:t>
            </a:r>
            <a:r>
              <a:rPr lang="en-US" sz="1700" dirty="0" smtClean="0">
                <a:latin typeface="Verdana" pitchFamily="34" charset="0"/>
              </a:rPr>
              <a:t>cancels all frames, loads in full browser window. </a:t>
            </a:r>
          </a:p>
          <a:p>
            <a:pPr>
              <a:lnSpc>
                <a:spcPct val="110000"/>
              </a:lnSpc>
              <a:buClr>
                <a:schemeClr val="accent2">
                  <a:lumMod val="50000"/>
                </a:schemeClr>
              </a:buClr>
              <a:buFont typeface="Wingdings 2" pitchFamily="18" charset="2"/>
              <a:buNone/>
              <a:defRPr/>
            </a:pPr>
            <a:endParaRPr lang="en-US" sz="1600" dirty="0" smtClean="0"/>
          </a:p>
          <a:p>
            <a:pPr>
              <a:lnSpc>
                <a:spcPct val="110000"/>
              </a:lnSpc>
              <a:buClr>
                <a:schemeClr val="accent2">
                  <a:lumMod val="50000"/>
                </a:schemeClr>
              </a:buClr>
              <a:buFont typeface="Wingdings 2" pitchFamily="18" charset="2"/>
              <a:buNone/>
              <a:defRPr/>
            </a:pPr>
            <a:r>
              <a:rPr lang="en-US" sz="1800" dirty="0" smtClean="0"/>
              <a:t>		</a:t>
            </a:r>
          </a:p>
          <a:p>
            <a:pPr marL="514350" indent="-514350" eaLnBrk="1" fontAlgn="auto" hangingPunct="1">
              <a:spcAft>
                <a:spcPts val="0"/>
              </a:spcAft>
              <a:buClr>
                <a:schemeClr val="accent2">
                  <a:lumMod val="50000"/>
                </a:schemeClr>
              </a:buClr>
              <a:buSzPct val="100000"/>
              <a:buFont typeface="Arial" pitchFamily="34" charset="0"/>
              <a:buChar char="•"/>
              <a:defRPr/>
            </a:pPr>
            <a:endParaRPr lang="en-US" sz="1800" dirty="0" smtClean="0">
              <a:solidFill>
                <a:schemeClr val="tx1">
                  <a:lumMod val="75000"/>
                  <a:lumOff val="25000"/>
                </a:schemeClr>
              </a:solidFill>
            </a:endParaRPr>
          </a:p>
          <a:p>
            <a:pPr marL="365760" indent="-283464" eaLnBrk="1" fontAlgn="auto" hangingPunct="1">
              <a:spcAft>
                <a:spcPts val="0"/>
              </a:spcAft>
              <a:buFont typeface="Wingdings 2"/>
              <a:buChar char=""/>
              <a:defRPr/>
            </a:pP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7768167" y="0"/>
            <a:ext cx="1375833" cy="990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497763" cy="1143000"/>
          </a:xfrm>
        </p:spPr>
        <p:txBody>
          <a:bodyPr>
            <a:noAutofit/>
          </a:bodyPr>
          <a:lstStyle/>
          <a:p>
            <a:pPr eaLnBrk="1" fontAlgn="auto" hangingPunct="1">
              <a:spcAft>
                <a:spcPts val="0"/>
              </a:spcAft>
              <a:defRPr/>
            </a:pPr>
            <a:r>
              <a:rPr lang="en-US" sz="3600" b="1" dirty="0" smtClean="0">
                <a:solidFill>
                  <a:schemeClr val="accent5">
                    <a:lumMod val="50000"/>
                  </a:schemeClr>
                </a:solidFill>
                <a:latin typeface="Chaparral Pro" pitchFamily="18" charset="0"/>
              </a:rPr>
              <a:t>SETTING HYPERLINK</a:t>
            </a:r>
            <a:br>
              <a:rPr lang="en-US" sz="3600" b="1" dirty="0" smtClean="0">
                <a:solidFill>
                  <a:schemeClr val="accent5">
                    <a:lumMod val="50000"/>
                  </a:schemeClr>
                </a:solidFill>
                <a:latin typeface="Chaparral Pro" pitchFamily="18" charset="0"/>
              </a:rPr>
            </a:br>
            <a:r>
              <a:rPr lang="en-US" sz="3600" b="1" dirty="0" smtClean="0">
                <a:solidFill>
                  <a:schemeClr val="accent5">
                    <a:lumMod val="50000"/>
                  </a:schemeClr>
                </a:solidFill>
                <a:latin typeface="Chaparral Pro" pitchFamily="18" charset="0"/>
              </a:rPr>
              <a:t> COLORS</a:t>
            </a:r>
          </a:p>
        </p:txBody>
      </p:sp>
      <p:sp>
        <p:nvSpPr>
          <p:cNvPr id="3" name="Content Placeholder 2"/>
          <p:cNvSpPr>
            <a:spLocks noGrp="1"/>
          </p:cNvSpPr>
          <p:nvPr>
            <p:ph idx="1"/>
          </p:nvPr>
        </p:nvSpPr>
        <p:spPr>
          <a:xfrm>
            <a:off x="1066800" y="1219200"/>
            <a:ext cx="8077200" cy="4800600"/>
          </a:xfrm>
        </p:spPr>
        <p:txBody>
          <a:bodyPr>
            <a:normAutofit/>
          </a:bodyPr>
          <a:lstStyle/>
          <a:p>
            <a:pPr marL="0" indent="0" eaLnBrk="1" fontAlgn="auto" hangingPunct="1">
              <a:lnSpc>
                <a:spcPct val="150000"/>
              </a:lnSpc>
              <a:spcAft>
                <a:spcPts val="0"/>
              </a:spcAft>
              <a:buClr>
                <a:schemeClr val="accent2">
                  <a:lumMod val="50000"/>
                </a:schemeClr>
              </a:buClr>
              <a:buSzPct val="100000"/>
              <a:buFont typeface="Wingdings 2"/>
              <a:buNone/>
              <a:defRPr/>
            </a:pPr>
            <a:r>
              <a:rPr lang="en-US" sz="1600" dirty="0" smtClean="0">
                <a:solidFill>
                  <a:schemeClr val="tx1">
                    <a:lumMod val="75000"/>
                    <a:lumOff val="25000"/>
                  </a:schemeClr>
                </a:solidFill>
                <a:latin typeface="Verdana" pitchFamily="34" charset="0"/>
              </a:rPr>
              <a:t>Color can be given as RGB triplet or predefined named color. Use the following attributes of the &lt;BODY&gt; element:</a:t>
            </a:r>
          </a:p>
          <a:p>
            <a:pPr marL="0" indent="0" eaLnBrk="1" fontAlgn="auto" hangingPunct="1">
              <a:lnSpc>
                <a:spcPct val="150000"/>
              </a:lnSpc>
              <a:spcAft>
                <a:spcPts val="0"/>
              </a:spcAft>
              <a:buClr>
                <a:schemeClr val="accent2">
                  <a:lumMod val="50000"/>
                </a:schemeClr>
              </a:buClr>
              <a:buSzPct val="100000"/>
              <a:buFont typeface="Wingdings 2"/>
              <a:buNone/>
              <a:defRPr/>
            </a:pPr>
            <a:r>
              <a:rPr lang="en-US" sz="1600" b="1" u="sng" dirty="0" smtClean="0">
                <a:solidFill>
                  <a:schemeClr val="tx1">
                    <a:lumMod val="75000"/>
                    <a:lumOff val="25000"/>
                  </a:schemeClr>
                </a:solidFill>
                <a:latin typeface="Verdana" pitchFamily="34" charset="0"/>
              </a:rPr>
              <a:t>LINK</a:t>
            </a:r>
            <a:r>
              <a:rPr lang="en-US" sz="1600" dirty="0" smtClean="0">
                <a:solidFill>
                  <a:schemeClr val="tx1">
                    <a:lumMod val="75000"/>
                    <a:lumOff val="25000"/>
                  </a:schemeClr>
                </a:solidFill>
                <a:latin typeface="Verdana" pitchFamily="34" charset="0"/>
              </a:rPr>
              <a:t>: Color of hyperlinks that have not yet been visited</a:t>
            </a:r>
          </a:p>
          <a:p>
            <a:pPr marL="0" indent="0" eaLnBrk="1" fontAlgn="auto" hangingPunct="1">
              <a:lnSpc>
                <a:spcPct val="150000"/>
              </a:lnSpc>
              <a:spcAft>
                <a:spcPts val="0"/>
              </a:spcAft>
              <a:buClr>
                <a:schemeClr val="accent2">
                  <a:lumMod val="50000"/>
                </a:schemeClr>
              </a:buClr>
              <a:buSzPct val="100000"/>
              <a:buFont typeface="Wingdings 2"/>
              <a:buNone/>
              <a:defRPr/>
            </a:pPr>
            <a:r>
              <a:rPr lang="en-US" sz="1600" b="1" u="sng" dirty="0" smtClean="0">
                <a:solidFill>
                  <a:schemeClr val="tx1">
                    <a:lumMod val="75000"/>
                    <a:lumOff val="25000"/>
                  </a:schemeClr>
                </a:solidFill>
                <a:latin typeface="Verdana" pitchFamily="34" charset="0"/>
              </a:rPr>
              <a:t>VLINK</a:t>
            </a:r>
            <a:r>
              <a:rPr lang="en-US" sz="1600" dirty="0" smtClean="0">
                <a:solidFill>
                  <a:schemeClr val="tx1">
                    <a:lumMod val="75000"/>
                    <a:lumOff val="25000"/>
                  </a:schemeClr>
                </a:solidFill>
                <a:latin typeface="Verdana" pitchFamily="34" charset="0"/>
              </a:rPr>
              <a:t>: Color of hyperlinks that have  been visited</a:t>
            </a:r>
          </a:p>
          <a:p>
            <a:pPr marL="0" indent="0" eaLnBrk="1" fontAlgn="auto" hangingPunct="1">
              <a:lnSpc>
                <a:spcPct val="150000"/>
              </a:lnSpc>
              <a:spcAft>
                <a:spcPts val="0"/>
              </a:spcAft>
              <a:buClr>
                <a:schemeClr val="accent2">
                  <a:lumMod val="50000"/>
                </a:schemeClr>
              </a:buClr>
              <a:buSzPct val="100000"/>
              <a:buFont typeface="Wingdings 2"/>
              <a:buNone/>
              <a:defRPr/>
            </a:pPr>
            <a:r>
              <a:rPr lang="en-US" sz="1600" b="1" u="sng" dirty="0" smtClean="0">
                <a:solidFill>
                  <a:schemeClr val="tx1">
                    <a:lumMod val="75000"/>
                    <a:lumOff val="25000"/>
                  </a:schemeClr>
                </a:solidFill>
                <a:latin typeface="Verdana" pitchFamily="34" charset="0"/>
              </a:rPr>
              <a:t>ALINK</a:t>
            </a:r>
            <a:r>
              <a:rPr lang="en-US" sz="1600" dirty="0" smtClean="0">
                <a:solidFill>
                  <a:schemeClr val="tx1">
                    <a:lumMod val="75000"/>
                    <a:lumOff val="25000"/>
                  </a:schemeClr>
                </a:solidFill>
                <a:latin typeface="Verdana" pitchFamily="34" charset="0"/>
              </a:rPr>
              <a:t>: Color of hyperlinks as they have been clicked</a:t>
            </a:r>
          </a:p>
          <a:p>
            <a:pPr marL="0" indent="0" eaLnBrk="1" fontAlgn="auto" hangingPunct="1">
              <a:lnSpc>
                <a:spcPct val="150000"/>
              </a:lnSpc>
              <a:spcAft>
                <a:spcPts val="0"/>
              </a:spcAft>
              <a:buClr>
                <a:schemeClr val="accent2">
                  <a:lumMod val="50000"/>
                </a:schemeClr>
              </a:buClr>
              <a:buSzPct val="100000"/>
              <a:buFont typeface="Wingdings 2"/>
              <a:buNone/>
              <a:defRPr/>
            </a:pPr>
            <a:r>
              <a:rPr lang="en-US" sz="1600" dirty="0" smtClean="0">
                <a:solidFill>
                  <a:schemeClr val="tx1">
                    <a:lumMod val="75000"/>
                    <a:lumOff val="25000"/>
                  </a:schemeClr>
                </a:solidFill>
                <a:latin typeface="Verdana" pitchFamily="34" charset="0"/>
              </a:rPr>
              <a:t>	</a:t>
            </a:r>
          </a:p>
          <a:p>
            <a:pPr marL="0" indent="0" eaLnBrk="1" fontAlgn="auto" hangingPunct="1">
              <a:lnSpc>
                <a:spcPct val="150000"/>
              </a:lnSpc>
              <a:spcAft>
                <a:spcPts val="0"/>
              </a:spcAft>
              <a:buClr>
                <a:schemeClr val="accent2">
                  <a:lumMod val="50000"/>
                </a:schemeClr>
              </a:buClr>
              <a:buSzPct val="100000"/>
              <a:buFont typeface="Wingdings 2"/>
              <a:buNone/>
              <a:defRPr/>
            </a:pPr>
            <a:r>
              <a:rPr lang="en-US" sz="1600" b="1" dirty="0" smtClean="0">
                <a:solidFill>
                  <a:schemeClr val="tx1">
                    <a:lumMod val="75000"/>
                    <a:lumOff val="25000"/>
                  </a:schemeClr>
                </a:solidFill>
                <a:latin typeface="Verdana" pitchFamily="34" charset="0"/>
              </a:rPr>
              <a:t>Example:</a:t>
            </a:r>
          </a:p>
          <a:p>
            <a:pPr marL="0" indent="0" eaLnBrk="1" fontAlgn="auto" hangingPunct="1">
              <a:lnSpc>
                <a:spcPct val="150000"/>
              </a:lnSpc>
              <a:spcAft>
                <a:spcPts val="0"/>
              </a:spcAft>
              <a:buClr>
                <a:schemeClr val="accent2">
                  <a:lumMod val="50000"/>
                </a:schemeClr>
              </a:buClr>
              <a:buSzPct val="100000"/>
              <a:buFont typeface="Wingdings 2"/>
              <a:buNone/>
              <a:defRPr/>
            </a:pPr>
            <a:r>
              <a:rPr lang="en-US" sz="1600" dirty="0" smtClean="0">
                <a:solidFill>
                  <a:schemeClr val="tx1">
                    <a:lumMod val="75000"/>
                    <a:lumOff val="25000"/>
                  </a:schemeClr>
                </a:solidFill>
                <a:latin typeface="Verdana" pitchFamily="34" charset="0"/>
              </a:rPr>
              <a:t>&lt;BODY LINK=”GREEN” VLINK=”BLUE” ALINK=”RED”&gt;</a:t>
            </a:r>
          </a:p>
          <a:p>
            <a:pPr marL="0" indent="0" eaLnBrk="1" fontAlgn="auto" hangingPunct="1">
              <a:lnSpc>
                <a:spcPct val="150000"/>
              </a:lnSpc>
              <a:spcAft>
                <a:spcPts val="0"/>
              </a:spcAft>
              <a:buClr>
                <a:schemeClr val="accent2">
                  <a:lumMod val="50000"/>
                </a:schemeClr>
              </a:buClr>
              <a:buSzPct val="100000"/>
              <a:buFont typeface="Wingdings 2"/>
              <a:buNone/>
              <a:defRPr/>
            </a:pPr>
            <a:r>
              <a:rPr lang="en-US" sz="1600" dirty="0" smtClean="0">
                <a:solidFill>
                  <a:schemeClr val="tx1">
                    <a:lumMod val="75000"/>
                    <a:lumOff val="25000"/>
                  </a:schemeClr>
                </a:solidFill>
                <a:latin typeface="Verdana" pitchFamily="34" charset="0"/>
              </a:rPr>
              <a:t>&lt;BODY LINK=”#00ff00” VLINK=”#0000ff” ALINK=”#ff0000”&gt;</a:t>
            </a:r>
          </a:p>
          <a:p>
            <a:pPr marL="0" indent="0" eaLnBrk="1" fontAlgn="auto" hangingPunct="1">
              <a:lnSpc>
                <a:spcPct val="150000"/>
              </a:lnSpc>
              <a:spcAft>
                <a:spcPts val="0"/>
              </a:spcAft>
              <a:buClr>
                <a:schemeClr val="accent2">
                  <a:lumMod val="50000"/>
                </a:schemeClr>
              </a:buClr>
              <a:buSzPct val="100000"/>
              <a:buFont typeface="Wingdings 2"/>
              <a:buNone/>
              <a:defRPr/>
            </a:pPr>
            <a:r>
              <a:rPr lang="en-US" sz="1600" dirty="0" smtClean="0">
                <a:solidFill>
                  <a:schemeClr val="tx1">
                    <a:lumMod val="75000"/>
                    <a:lumOff val="25000"/>
                  </a:schemeClr>
                </a:solidFill>
                <a:latin typeface="Verdana" pitchFamily="34" charset="0"/>
              </a:rPr>
              <a:t>&lt;BODY LINK=RGB(0,255,0) VLINK=RGB(0,0,255) ALINK=RGB(255,0,0)&gt;</a:t>
            </a:r>
          </a:p>
          <a:p>
            <a:pPr marL="514350" indent="-514350" eaLnBrk="1" fontAlgn="auto" hangingPunct="1">
              <a:lnSpc>
                <a:spcPct val="150000"/>
              </a:lnSpc>
              <a:spcAft>
                <a:spcPts val="0"/>
              </a:spcAft>
              <a:buClr>
                <a:schemeClr val="accent2">
                  <a:lumMod val="50000"/>
                </a:schemeClr>
              </a:buClr>
              <a:buSzPct val="100000"/>
              <a:buFont typeface="Arial" pitchFamily="34" charset="0"/>
              <a:buChar char="•"/>
              <a:defRPr/>
            </a:pPr>
            <a:endParaRPr lang="en-US" sz="1800" dirty="0" smtClean="0">
              <a:solidFill>
                <a:schemeClr val="tx1">
                  <a:lumMod val="75000"/>
                  <a:lumOff val="25000"/>
                </a:schemeClr>
              </a:solidFill>
              <a:latin typeface="Verdana" pitchFamily="34" charset="0"/>
            </a:endParaRPr>
          </a:p>
          <a:p>
            <a:pPr marL="365760" indent="-283464" eaLnBrk="1" fontAlgn="auto" hangingPunct="1">
              <a:spcAft>
                <a:spcPts val="0"/>
              </a:spcAft>
              <a:buFont typeface="Wingdings 2" pitchFamily="18" charset="2"/>
              <a:buNone/>
              <a:defRPr/>
            </a:pPr>
            <a:endParaRPr lang="en-US" sz="1600" dirty="0"/>
          </a:p>
        </p:txBody>
      </p:sp>
      <p:pic>
        <p:nvPicPr>
          <p:cNvPr id="5"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sz="9600" dirty="0" smtClean="0">
                <a:solidFill>
                  <a:schemeClr val="tx2">
                    <a:satMod val="130000"/>
                  </a:schemeClr>
                </a:solidFill>
                <a:latin typeface="Agency FB" pitchFamily="34" charset="0"/>
              </a:rPr>
              <a:t>HTML </a:t>
            </a:r>
            <a:endParaRPr lang="en-US" sz="9600" dirty="0">
              <a:solidFill>
                <a:schemeClr val="tx2">
                  <a:satMod val="130000"/>
                </a:schemeClr>
              </a:solidFill>
              <a:latin typeface="Agency FB" pitchFamily="34" charset="0"/>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defRPr/>
            </a:pPr>
            <a:r>
              <a:rPr lang="en-US" b="1" dirty="0" smtClean="0"/>
              <a:t>Images</a:t>
            </a: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34" presetClass="entr" presetSubtype="0" fill="hold"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from="(-#ppt_w/2)" to="(#ppt_x)" calcmode="lin" valueType="num">
                                      <p:cBhvr>
                                        <p:cTn id="10" dur="600" fill="hold">
                                          <p:stCondLst>
                                            <p:cond delay="0"/>
                                          </p:stCondLst>
                                        </p:cTn>
                                        <p:tgtEl>
                                          <p:spTgt spid="3">
                                            <p:txEl>
                                              <p:pRg st="0" end="0"/>
                                            </p:txEl>
                                          </p:spTgt>
                                        </p:tgtEl>
                                        <p:attrNameLst>
                                          <p:attrName>ppt_x</p:attrName>
                                        </p:attrNameLst>
                                      </p:cBhvr>
                                    </p:anim>
                                    <p:anim from="0" to="-1.0" calcmode="lin" valueType="num">
                                      <p:cBhvr>
                                        <p:cTn id="11" dur="200" decel="50000" autoRev="1" fill="hold">
                                          <p:stCondLst>
                                            <p:cond delay="600"/>
                                          </p:stCondLst>
                                        </p:cTn>
                                        <p:tgtEl>
                                          <p:spTgt spid="3">
                                            <p:txEl>
                                              <p:pRg st="0" end="0"/>
                                            </p:txEl>
                                          </p:spTgt>
                                        </p:tgtEl>
                                        <p:attrNameLst>
                                          <p:attrName>xshear</p:attrName>
                                        </p:attrNameLst>
                                      </p:cBhvr>
                                    </p:anim>
                                    <p:animScale>
                                      <p:cBhvr>
                                        <p:cTn id="12" dur="200" decel="100000" autoRev="1" fill="hold">
                                          <p:stCondLst>
                                            <p:cond delay="600"/>
                                          </p:stCondLst>
                                        </p:cTn>
                                        <p:tgtEl>
                                          <p:spTgt spid="3">
                                            <p:txEl>
                                              <p:pRg st="0" end="0"/>
                                            </p:txEl>
                                          </p:spTgt>
                                        </p:tgtEl>
                                      </p:cBhvr>
                                      <p:from x="100000" y="100000"/>
                                      <p:to x="80000" y="100000"/>
                                    </p:animScale>
                                    <p:anim by="(#ppt_h/3+#ppt_w*0.1)" calcmode="lin" valueType="num">
                                      <p:cBhvr additive="sum">
                                        <p:cTn id="13" dur="200" decel="100000" autoRev="1" fill="hold">
                                          <p:stCondLst>
                                            <p:cond delay="600"/>
                                          </p:stCondLst>
                                        </p:cTn>
                                        <p:tgtEl>
                                          <p:spTgt spid="3">
                                            <p:txEl>
                                              <p:pRg st="0" end="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150" y="381000"/>
            <a:ext cx="8020050" cy="990600"/>
          </a:xfrm>
        </p:spPr>
        <p:txBody>
          <a:bodyPr/>
          <a:lstStyle/>
          <a:p>
            <a:pPr eaLnBrk="1" fontAlgn="auto" hangingPunct="1">
              <a:spcAft>
                <a:spcPts val="0"/>
              </a:spcAft>
              <a:defRPr/>
            </a:pPr>
            <a:r>
              <a:rPr lang="en-US" sz="3600" b="1" dirty="0" smtClean="0">
                <a:solidFill>
                  <a:schemeClr val="accent5">
                    <a:lumMod val="50000"/>
                  </a:schemeClr>
                </a:solidFill>
                <a:latin typeface="Chaparral Pro" pitchFamily="18" charset="0"/>
              </a:rPr>
              <a:t>IMAGES IN WEB PAGES</a:t>
            </a:r>
            <a:endParaRPr lang="en-US" sz="3600" b="1" dirty="0">
              <a:solidFill>
                <a:schemeClr val="accent5">
                  <a:lumMod val="50000"/>
                </a:schemeClr>
              </a:solidFill>
              <a:latin typeface="Chaparral Pro" pitchFamily="18" charset="0"/>
            </a:endParaRPr>
          </a:p>
        </p:txBody>
      </p:sp>
      <p:sp>
        <p:nvSpPr>
          <p:cNvPr id="3" name="Content Placeholder 2"/>
          <p:cNvSpPr>
            <a:spLocks noGrp="1"/>
          </p:cNvSpPr>
          <p:nvPr>
            <p:ph idx="1"/>
          </p:nvPr>
        </p:nvSpPr>
        <p:spPr>
          <a:xfrm>
            <a:off x="1219200" y="1295400"/>
            <a:ext cx="7543800" cy="5181600"/>
          </a:xfrm>
        </p:spPr>
        <p:txBody>
          <a:bodyPr>
            <a:normAutofit/>
          </a:bodyPr>
          <a:lstStyle/>
          <a:p>
            <a:pPr marL="0" indent="0" eaLnBrk="1" fontAlgn="auto" hangingPunct="1">
              <a:lnSpc>
                <a:spcPct val="150000"/>
              </a:lnSpc>
              <a:spcAft>
                <a:spcPts val="0"/>
              </a:spcAft>
              <a:buClr>
                <a:schemeClr val="accent2">
                  <a:lumMod val="50000"/>
                </a:schemeClr>
              </a:buClr>
              <a:buSzPct val="100000"/>
              <a:buFont typeface="Wingdings 2" pitchFamily="18" charset="2"/>
              <a:buNone/>
              <a:defRPr/>
            </a:pPr>
            <a:r>
              <a:rPr lang="en-US" sz="1600" dirty="0" smtClean="0">
                <a:solidFill>
                  <a:schemeClr val="tx1">
                    <a:lumMod val="75000"/>
                    <a:lumOff val="25000"/>
                  </a:schemeClr>
                </a:solidFill>
                <a:latin typeface="Verdana" pitchFamily="34" charset="0"/>
              </a:rPr>
              <a:t>Images are stored outside the web page. Most Web browser can display images that are in Bitmap, GIF, to JPEG format. Each page takes time to process and slows down the initial display of a document, so carefully select your images and the number of images in a document. To include an image  &lt;IMG&gt; tag is  used by specifying the width and height attributes, which define the size of the image in pixels.</a:t>
            </a:r>
          </a:p>
          <a:p>
            <a:pPr marL="0" indent="0" algn="just" eaLnBrk="1" fontAlgn="auto" hangingPunct="1">
              <a:lnSpc>
                <a:spcPct val="120000"/>
              </a:lnSpc>
              <a:spcAft>
                <a:spcPts val="0"/>
              </a:spcAft>
              <a:buClr>
                <a:schemeClr val="accent2">
                  <a:lumMod val="50000"/>
                </a:schemeClr>
              </a:buClr>
              <a:buSzPct val="100000"/>
              <a:buFont typeface="Wingdings 2" pitchFamily="18" charset="2"/>
              <a:buNone/>
              <a:defRPr/>
            </a:pPr>
            <a:endParaRPr lang="en-US" sz="1600" dirty="0" smtClean="0">
              <a:solidFill>
                <a:schemeClr val="tx1">
                  <a:lumMod val="75000"/>
                  <a:lumOff val="25000"/>
                </a:schemeClr>
              </a:solidFill>
            </a:endParaRPr>
          </a:p>
          <a:p>
            <a:pPr marL="0" indent="0" eaLnBrk="1" fontAlgn="auto" hangingPunct="1">
              <a:lnSpc>
                <a:spcPct val="120000"/>
              </a:lnSpc>
              <a:spcAft>
                <a:spcPts val="0"/>
              </a:spcAft>
              <a:buClr>
                <a:schemeClr val="accent2">
                  <a:lumMod val="50000"/>
                </a:schemeClr>
              </a:buClr>
              <a:buSzPct val="100000"/>
              <a:buFont typeface="Wingdings 2" pitchFamily="18" charset="2"/>
              <a:buNone/>
              <a:defRPr/>
            </a:pPr>
            <a:r>
              <a:rPr lang="en-US" sz="1600" dirty="0" smtClean="0"/>
              <a:t>                </a:t>
            </a:r>
            <a:r>
              <a:rPr lang="en-US" sz="1600" i="1" dirty="0" smtClean="0"/>
              <a:t>&lt;IMG SRC=”fisrtimage.gif”  HEIGHT=100  WIDTH=150&gt;</a:t>
            </a:r>
          </a:p>
          <a:p>
            <a:pPr marL="0" indent="0" eaLnBrk="1" fontAlgn="auto" hangingPunct="1">
              <a:lnSpc>
                <a:spcPct val="120000"/>
              </a:lnSpc>
              <a:spcAft>
                <a:spcPts val="0"/>
              </a:spcAft>
              <a:buClr>
                <a:schemeClr val="accent2">
                  <a:lumMod val="50000"/>
                </a:schemeClr>
              </a:buClr>
              <a:buSzPct val="100000"/>
              <a:buFont typeface="Wingdings 2" pitchFamily="18" charset="2"/>
              <a:buNone/>
              <a:defRPr/>
            </a:pPr>
            <a:endParaRPr lang="en-US" sz="1600" i="1" dirty="0" smtClean="0"/>
          </a:p>
          <a:p>
            <a:pPr marL="0" indent="0" eaLnBrk="1" fontAlgn="auto" hangingPunct="1">
              <a:lnSpc>
                <a:spcPct val="120000"/>
              </a:lnSpc>
              <a:spcAft>
                <a:spcPts val="0"/>
              </a:spcAft>
              <a:buClr>
                <a:schemeClr val="accent2">
                  <a:lumMod val="50000"/>
                </a:schemeClr>
              </a:buClr>
              <a:buSzPct val="100000"/>
              <a:buFont typeface="Wingdings 2" pitchFamily="18" charset="2"/>
              <a:buNone/>
              <a:defRPr/>
            </a:pPr>
            <a:endParaRPr lang="en-US" sz="1800" dirty="0" smtClean="0">
              <a:solidFill>
                <a:schemeClr val="tx1">
                  <a:lumMod val="75000"/>
                  <a:lumOff val="25000"/>
                </a:schemeClr>
              </a:solidFill>
            </a:endParaRPr>
          </a:p>
        </p:txBody>
      </p:sp>
      <p:pic>
        <p:nvPicPr>
          <p:cNvPr id="5"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7763" cy="1143000"/>
          </a:xfrm>
        </p:spPr>
        <p:txBody>
          <a:bodyPr>
            <a:noAutofit/>
          </a:bodyPr>
          <a:lstStyle/>
          <a:p>
            <a:pPr eaLnBrk="1" fontAlgn="auto" hangingPunct="1">
              <a:spcAft>
                <a:spcPts val="0"/>
              </a:spcAft>
              <a:defRPr/>
            </a:pPr>
            <a:r>
              <a:rPr lang="en-US" sz="3600" b="1" dirty="0" smtClean="0">
                <a:solidFill>
                  <a:schemeClr val="accent5">
                    <a:lumMod val="50000"/>
                  </a:schemeClr>
                </a:solidFill>
                <a:latin typeface="Chaparral Pro" pitchFamily="18" charset="0"/>
              </a:rPr>
              <a:t>ATTRIBUTES WITH IMAGES</a:t>
            </a:r>
          </a:p>
        </p:txBody>
      </p:sp>
      <p:sp>
        <p:nvSpPr>
          <p:cNvPr id="3" name="Content Placeholder 2"/>
          <p:cNvSpPr>
            <a:spLocks noGrp="1"/>
          </p:cNvSpPr>
          <p:nvPr>
            <p:ph idx="1"/>
          </p:nvPr>
        </p:nvSpPr>
        <p:spPr>
          <a:xfrm>
            <a:off x="1219200" y="990600"/>
            <a:ext cx="7696200" cy="5867400"/>
          </a:xfrm>
        </p:spPr>
        <p:txBody>
          <a:bodyPr>
            <a:normAutofit/>
          </a:bodyPr>
          <a:lstStyle/>
          <a:p>
            <a:pPr>
              <a:lnSpc>
                <a:spcPct val="150000"/>
              </a:lnSpc>
              <a:buClr>
                <a:schemeClr val="accent2">
                  <a:lumMod val="50000"/>
                </a:schemeClr>
              </a:buClr>
              <a:defRPr/>
            </a:pPr>
            <a:r>
              <a:rPr lang="en-US" sz="1600" b="1" dirty="0" smtClean="0">
                <a:solidFill>
                  <a:schemeClr val="tx1">
                    <a:lumMod val="75000"/>
                    <a:lumOff val="25000"/>
                  </a:schemeClr>
                </a:solidFill>
                <a:latin typeface="Verdana" pitchFamily="34" charset="0"/>
              </a:rPr>
              <a:t>ALT</a:t>
            </a:r>
            <a:r>
              <a:rPr lang="en-US" sz="1600" dirty="0" smtClean="0">
                <a:solidFill>
                  <a:schemeClr val="tx1">
                    <a:lumMod val="75000"/>
                    <a:lumOff val="25000"/>
                  </a:schemeClr>
                </a:solidFill>
                <a:latin typeface="Verdana" pitchFamily="34" charset="0"/>
              </a:rPr>
              <a:t> attribute is used to specify the text to be displayed in place of an image for browsers that can not handle graphics or have graphics disabled.</a:t>
            </a:r>
          </a:p>
          <a:p>
            <a:pPr>
              <a:lnSpc>
                <a:spcPct val="150000"/>
              </a:lnSpc>
              <a:buClr>
                <a:schemeClr val="accent2">
                  <a:lumMod val="50000"/>
                </a:schemeClr>
              </a:buClr>
              <a:defRPr/>
            </a:pPr>
            <a:r>
              <a:rPr lang="en-US" sz="1600" b="1" dirty="0" smtClean="0">
                <a:solidFill>
                  <a:schemeClr val="tx1">
                    <a:lumMod val="75000"/>
                    <a:lumOff val="25000"/>
                  </a:schemeClr>
                </a:solidFill>
                <a:latin typeface="Verdana" pitchFamily="34" charset="0"/>
              </a:rPr>
              <a:t>ALIGN</a:t>
            </a:r>
            <a:r>
              <a:rPr lang="en-US" sz="1600" dirty="0" smtClean="0">
                <a:solidFill>
                  <a:schemeClr val="tx1">
                    <a:lumMod val="75000"/>
                    <a:lumOff val="25000"/>
                  </a:schemeClr>
                </a:solidFill>
                <a:latin typeface="Verdana" pitchFamily="34" charset="0"/>
              </a:rPr>
              <a:t> sets the alignment of text, which follows the IMG reference relative to the image on the screen. Possible settings are LEFT, RIGHT, TOP, MIDDLE, and CENTER Alignment of the image in the browser window and the text that follows will wrap around the image according to the setting used.</a:t>
            </a:r>
          </a:p>
          <a:p>
            <a:pPr>
              <a:lnSpc>
                <a:spcPct val="150000"/>
              </a:lnSpc>
              <a:buClr>
                <a:schemeClr val="accent2">
                  <a:lumMod val="50000"/>
                </a:schemeClr>
              </a:buClr>
              <a:defRPr/>
            </a:pPr>
            <a:r>
              <a:rPr lang="en-US" sz="1600" b="1" dirty="0" smtClean="0">
                <a:solidFill>
                  <a:schemeClr val="tx1">
                    <a:lumMod val="75000"/>
                    <a:lumOff val="25000"/>
                  </a:schemeClr>
                </a:solidFill>
                <a:latin typeface="Verdana" pitchFamily="34" charset="0"/>
              </a:rPr>
              <a:t>BORDER</a:t>
            </a:r>
            <a:r>
              <a:rPr lang="en-US" sz="1600" dirty="0" smtClean="0">
                <a:solidFill>
                  <a:schemeClr val="tx1">
                    <a:lumMod val="75000"/>
                    <a:lumOff val="25000"/>
                  </a:schemeClr>
                </a:solidFill>
                <a:latin typeface="Verdana" pitchFamily="34" charset="0"/>
              </a:rPr>
              <a:t> sets whether or not the image has a border, and if so, how thick the border is. </a:t>
            </a:r>
          </a:p>
          <a:p>
            <a:pPr>
              <a:lnSpc>
                <a:spcPct val="150000"/>
              </a:lnSpc>
              <a:buClr>
                <a:schemeClr val="accent2">
                  <a:lumMod val="50000"/>
                </a:schemeClr>
              </a:buClr>
              <a:defRPr/>
            </a:pPr>
            <a:r>
              <a:rPr lang="en-US" sz="1600" b="1" dirty="0" smtClean="0">
                <a:solidFill>
                  <a:schemeClr val="tx1">
                    <a:lumMod val="75000"/>
                    <a:lumOff val="25000"/>
                  </a:schemeClr>
                </a:solidFill>
                <a:latin typeface="Verdana" pitchFamily="34" charset="0"/>
              </a:rPr>
              <a:t>HSPACE</a:t>
            </a:r>
            <a:r>
              <a:rPr lang="en-US" sz="1600" dirty="0" smtClean="0">
                <a:solidFill>
                  <a:schemeClr val="tx1">
                    <a:lumMod val="75000"/>
                    <a:lumOff val="25000"/>
                  </a:schemeClr>
                </a:solidFill>
                <a:latin typeface="Verdana" pitchFamily="34" charset="0"/>
              </a:rPr>
              <a:t> sets the horizontal spacing (both left and right sides) around the image in pixels.</a:t>
            </a:r>
          </a:p>
          <a:p>
            <a:pPr>
              <a:lnSpc>
                <a:spcPct val="150000"/>
              </a:lnSpc>
              <a:buClr>
                <a:schemeClr val="accent2">
                  <a:lumMod val="50000"/>
                </a:schemeClr>
              </a:buClr>
              <a:defRPr/>
            </a:pPr>
            <a:r>
              <a:rPr lang="en-US" sz="1600" b="1" dirty="0" smtClean="0">
                <a:solidFill>
                  <a:schemeClr val="tx1">
                    <a:lumMod val="75000"/>
                    <a:lumOff val="25000"/>
                  </a:schemeClr>
                </a:solidFill>
                <a:latin typeface="Verdana" pitchFamily="34" charset="0"/>
              </a:rPr>
              <a:t>VSPACE</a:t>
            </a:r>
            <a:r>
              <a:rPr lang="en-US" sz="1600" dirty="0" smtClean="0">
                <a:solidFill>
                  <a:schemeClr val="tx1">
                    <a:lumMod val="75000"/>
                    <a:lumOff val="25000"/>
                  </a:schemeClr>
                </a:solidFill>
                <a:latin typeface="Verdana" pitchFamily="34" charset="0"/>
              </a:rPr>
              <a:t> sets the vertical spacing (both top and bottom sides) around the image in pixels.</a:t>
            </a:r>
          </a:p>
          <a:p>
            <a:pPr>
              <a:buClr>
                <a:schemeClr val="accent2">
                  <a:lumMod val="50000"/>
                </a:schemeClr>
              </a:buClr>
              <a:buNone/>
              <a:defRPr/>
            </a:pPr>
            <a:endParaRPr lang="en-US" sz="1600" dirty="0" smtClean="0">
              <a:solidFill>
                <a:schemeClr val="tx1">
                  <a:lumMod val="75000"/>
                  <a:lumOff val="25000"/>
                </a:schemeClr>
              </a:solidFill>
              <a:latin typeface="Verdana" pitchFamily="34" charset="0"/>
            </a:endParaRPr>
          </a:p>
          <a:p>
            <a:pPr>
              <a:buClr>
                <a:schemeClr val="accent2">
                  <a:lumMod val="50000"/>
                </a:schemeClr>
              </a:buClr>
              <a:buFont typeface="Wingdings 2" pitchFamily="18" charset="2"/>
              <a:buNone/>
              <a:defRPr/>
            </a:pPr>
            <a:endParaRPr lang="en-US" sz="1600" dirty="0" smtClean="0">
              <a:latin typeface="Verdana" pitchFamily="34" charset="0"/>
            </a:endParaRPr>
          </a:p>
          <a:p>
            <a:pPr>
              <a:buClr>
                <a:schemeClr val="accent2">
                  <a:lumMod val="50000"/>
                </a:schemeClr>
              </a:buClr>
              <a:defRPr/>
            </a:pPr>
            <a:endParaRPr lang="en-US" sz="1800" dirty="0" smtClean="0">
              <a:solidFill>
                <a:schemeClr val="tx1">
                  <a:lumMod val="75000"/>
                  <a:lumOff val="25000"/>
                </a:schemeClr>
              </a:solidFill>
            </a:endParaRPr>
          </a:p>
          <a:p>
            <a:pPr marL="514350" indent="-514350" eaLnBrk="1" fontAlgn="auto" hangingPunct="1">
              <a:lnSpc>
                <a:spcPct val="120000"/>
              </a:lnSpc>
              <a:spcAft>
                <a:spcPts val="0"/>
              </a:spcAft>
              <a:buClr>
                <a:schemeClr val="accent2">
                  <a:lumMod val="50000"/>
                </a:schemeClr>
              </a:buClr>
              <a:buSzPct val="100000"/>
              <a:buFont typeface="Wingdings 2" pitchFamily="18" charset="2"/>
              <a:buNone/>
              <a:defRPr/>
            </a:pPr>
            <a:endParaRPr lang="en-US" sz="2100" dirty="0" smtClean="0">
              <a:solidFill>
                <a:schemeClr val="tx1">
                  <a:lumMod val="75000"/>
                  <a:lumOff val="25000"/>
                </a:schemeClr>
              </a:solidFill>
            </a:endParaRPr>
          </a:p>
          <a:p>
            <a:pPr marL="514350" indent="-514350" eaLnBrk="1" fontAlgn="auto" hangingPunct="1">
              <a:lnSpc>
                <a:spcPct val="120000"/>
              </a:lnSpc>
              <a:spcAft>
                <a:spcPts val="0"/>
              </a:spcAft>
              <a:buClr>
                <a:schemeClr val="accent2">
                  <a:lumMod val="50000"/>
                </a:schemeClr>
              </a:buClr>
              <a:buSzPct val="100000"/>
              <a:buFont typeface="Wingdings 2"/>
              <a:buNone/>
              <a:defRPr/>
            </a:pPr>
            <a:endParaRPr lang="en-US" sz="2100" dirty="0" smtClean="0">
              <a:solidFill>
                <a:schemeClr val="tx1">
                  <a:lumMod val="75000"/>
                  <a:lumOff val="25000"/>
                </a:schemeClr>
              </a:solidFill>
            </a:endParaRPr>
          </a:p>
        </p:txBody>
      </p:sp>
      <p:pic>
        <p:nvPicPr>
          <p:cNvPr id="5" name="Picture 2"/>
          <p:cNvPicPr>
            <a:picLocks noChangeAspect="1" noChangeArrowheads="1"/>
          </p:cNvPicPr>
          <p:nvPr/>
        </p:nvPicPr>
        <p:blipFill>
          <a:blip r:embed="rId2" cstate="print"/>
          <a:srcRect/>
          <a:stretch>
            <a:fillRect/>
          </a:stretch>
        </p:blipFill>
        <p:spPr bwMode="auto">
          <a:xfrm>
            <a:off x="7924800" y="0"/>
            <a:ext cx="1219200" cy="87782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6260592" cy="1143000"/>
          </a:xfrm>
        </p:spPr>
        <p:txBody>
          <a:bodyPr>
            <a:normAutofit fontScale="90000"/>
          </a:bodyPr>
          <a:lstStyle/>
          <a:p>
            <a:r>
              <a:rPr lang="en-US" b="1" dirty="0" smtClean="0"/>
              <a:t>3 primary image formats used on the web: </a:t>
            </a:r>
            <a:endParaRPr lang="en-US" dirty="0"/>
          </a:p>
        </p:txBody>
      </p:sp>
      <p:sp>
        <p:nvSpPr>
          <p:cNvPr id="3" name="Content Placeholder 2"/>
          <p:cNvSpPr>
            <a:spLocks noGrp="1"/>
          </p:cNvSpPr>
          <p:nvPr>
            <p:ph idx="1"/>
          </p:nvPr>
        </p:nvSpPr>
        <p:spPr>
          <a:xfrm>
            <a:off x="1295400" y="2438400"/>
            <a:ext cx="7638288" cy="3810000"/>
          </a:xfrm>
        </p:spPr>
        <p:txBody>
          <a:bodyPr/>
          <a:lstStyle/>
          <a:p>
            <a:pPr>
              <a:lnSpc>
                <a:spcPct val="200000"/>
              </a:lnSpc>
            </a:pPr>
            <a:r>
              <a:rPr lang="en-US" b="1" dirty="0" smtClean="0"/>
              <a:t>JPEG -</a:t>
            </a:r>
            <a:r>
              <a:rPr lang="en-US" dirty="0" smtClean="0"/>
              <a:t> Joint Photographic Experts Group</a:t>
            </a:r>
          </a:p>
          <a:p>
            <a:pPr>
              <a:lnSpc>
                <a:spcPct val="200000"/>
              </a:lnSpc>
            </a:pPr>
            <a:r>
              <a:rPr lang="en-US" b="1" dirty="0" smtClean="0"/>
              <a:t>PNG</a:t>
            </a:r>
            <a:r>
              <a:rPr lang="en-US" dirty="0" smtClean="0"/>
              <a:t>.-Portable Network Graphics</a:t>
            </a:r>
          </a:p>
          <a:p>
            <a:pPr>
              <a:lnSpc>
                <a:spcPct val="200000"/>
              </a:lnSpc>
            </a:pPr>
            <a:r>
              <a:rPr lang="en-US" b="1" dirty="0" smtClean="0"/>
              <a:t>GIF</a:t>
            </a:r>
            <a:r>
              <a:rPr lang="en-US" dirty="0" smtClean="0"/>
              <a:t> -  Graphics Interchange Format</a:t>
            </a:r>
          </a:p>
        </p:txBody>
      </p:sp>
      <p:pic>
        <p:nvPicPr>
          <p:cNvPr id="4" name="Picture 2"/>
          <p:cNvPicPr>
            <a:picLocks noChangeAspect="1" noChangeArrowheads="1"/>
          </p:cNvPicPr>
          <p:nvPr/>
        </p:nvPicPr>
        <p:blipFill>
          <a:blip r:embed="rId2" cstate="print"/>
          <a:srcRect/>
          <a:stretch>
            <a:fillRect/>
          </a:stretch>
        </p:blipFill>
        <p:spPr bwMode="auto">
          <a:xfrm>
            <a:off x="7924800" y="0"/>
            <a:ext cx="1219200" cy="8778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38200"/>
          </a:xfrm>
        </p:spPr>
        <p:txBody>
          <a:bodyPr>
            <a:normAutofit/>
          </a:bodyPr>
          <a:lstStyle/>
          <a:p>
            <a:r>
              <a:rPr lang="en-US" dirty="0" smtClean="0"/>
              <a:t>Image formats</a:t>
            </a:r>
            <a:endParaRPr lang="en-US" dirty="0"/>
          </a:p>
        </p:txBody>
      </p:sp>
      <p:pic>
        <p:nvPicPr>
          <p:cNvPr id="83970" name="Picture 2"/>
          <p:cNvPicPr>
            <a:picLocks noGrp="1" noChangeAspect="1" noChangeArrowheads="1"/>
          </p:cNvPicPr>
          <p:nvPr>
            <p:ph idx="1"/>
          </p:nvPr>
        </p:nvPicPr>
        <p:blipFill>
          <a:blip r:embed="rId2"/>
          <a:srcRect/>
          <a:stretch>
            <a:fillRect/>
          </a:stretch>
        </p:blipFill>
        <p:spPr bwMode="auto">
          <a:xfrm>
            <a:off x="960466" y="914400"/>
            <a:ext cx="8183534" cy="5715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924800" y="0"/>
            <a:ext cx="1219200" cy="8778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96200" cy="5638800"/>
          </a:xfrm>
        </p:spPr>
        <p:txBody>
          <a:bodyPr>
            <a:normAutofit/>
          </a:bodyPr>
          <a:lstStyle/>
          <a:p>
            <a:pPr marL="0" indent="0">
              <a:buClr>
                <a:schemeClr val="accent2">
                  <a:lumMod val="50000"/>
                </a:schemeClr>
              </a:buClr>
              <a:buFont typeface="Wingdings 2" pitchFamily="18" charset="2"/>
              <a:buNone/>
              <a:defRPr/>
            </a:pPr>
            <a:endParaRPr lang="en-US" sz="1800" dirty="0" smtClean="0">
              <a:solidFill>
                <a:schemeClr val="tx1">
                  <a:lumMod val="75000"/>
                  <a:lumOff val="25000"/>
                </a:schemeClr>
              </a:solidFill>
            </a:endParaRPr>
          </a:p>
          <a:p>
            <a:pPr>
              <a:buClr>
                <a:schemeClr val="accent2">
                  <a:lumMod val="50000"/>
                </a:schemeClr>
              </a:buClr>
              <a:buFont typeface="Wingdings 2" pitchFamily="18" charset="2"/>
              <a:buNone/>
              <a:defRPr/>
            </a:pPr>
            <a:endParaRPr lang="en-US" sz="1800" dirty="0" smtClean="0">
              <a:solidFill>
                <a:schemeClr val="tx1">
                  <a:lumMod val="75000"/>
                  <a:lumOff val="25000"/>
                </a:schemeClr>
              </a:solidFill>
            </a:endParaRPr>
          </a:p>
          <a:p>
            <a:pPr marL="514350" indent="-514350" eaLnBrk="1" fontAlgn="auto" hangingPunct="1">
              <a:lnSpc>
                <a:spcPct val="120000"/>
              </a:lnSpc>
              <a:spcAft>
                <a:spcPts val="0"/>
              </a:spcAft>
              <a:buClr>
                <a:schemeClr val="accent2">
                  <a:lumMod val="50000"/>
                </a:schemeClr>
              </a:buClr>
              <a:buSzPct val="100000"/>
              <a:buFont typeface="Wingdings 2" pitchFamily="18" charset="2"/>
              <a:buNone/>
              <a:defRPr/>
            </a:pPr>
            <a:endParaRPr lang="en-US" sz="2100" dirty="0" smtClean="0">
              <a:solidFill>
                <a:schemeClr val="tx1">
                  <a:lumMod val="75000"/>
                  <a:lumOff val="25000"/>
                </a:schemeClr>
              </a:solidFill>
            </a:endParaRPr>
          </a:p>
          <a:p>
            <a:pPr marL="514350" indent="-514350" eaLnBrk="1" fontAlgn="auto" hangingPunct="1">
              <a:lnSpc>
                <a:spcPct val="120000"/>
              </a:lnSpc>
              <a:spcAft>
                <a:spcPts val="0"/>
              </a:spcAft>
              <a:buClr>
                <a:schemeClr val="accent2">
                  <a:lumMod val="50000"/>
                </a:schemeClr>
              </a:buClr>
              <a:buSzPct val="100000"/>
              <a:buFont typeface="Wingdings 2"/>
              <a:buNone/>
              <a:defRPr/>
            </a:pPr>
            <a:endParaRPr lang="en-US" sz="2100" dirty="0" smtClean="0">
              <a:solidFill>
                <a:schemeClr val="tx1">
                  <a:lumMod val="75000"/>
                  <a:lumOff val="25000"/>
                </a:schemeClr>
              </a:solidFill>
            </a:endParaRPr>
          </a:p>
        </p:txBody>
      </p:sp>
      <p:pic>
        <p:nvPicPr>
          <p:cNvPr id="64517" name="Picture 5"/>
          <p:cNvPicPr>
            <a:picLocks noChangeAspect="1" noChangeArrowheads="1"/>
          </p:cNvPicPr>
          <p:nvPr/>
        </p:nvPicPr>
        <p:blipFill>
          <a:blip r:embed="rId2" cstate="print"/>
          <a:srcRect/>
          <a:stretch>
            <a:fillRect/>
          </a:stretch>
        </p:blipFill>
        <p:spPr bwMode="auto">
          <a:xfrm>
            <a:off x="1219200" y="533400"/>
            <a:ext cx="4038599" cy="2514600"/>
          </a:xfrm>
          <a:prstGeom prst="rect">
            <a:avLst/>
          </a:prstGeom>
          <a:noFill/>
          <a:ln w="9525">
            <a:solidFill>
              <a:schemeClr val="tx1"/>
            </a:solid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7239000" y="0"/>
            <a:ext cx="1905000" cy="1371600"/>
          </a:xfrm>
          <a:prstGeom prst="rect">
            <a:avLst/>
          </a:prstGeom>
          <a:noFill/>
          <a:ln w="9525">
            <a:noFill/>
            <a:miter lim="800000"/>
            <a:headEnd/>
            <a:tailEnd/>
          </a:ln>
        </p:spPr>
      </p:pic>
      <p:pic>
        <p:nvPicPr>
          <p:cNvPr id="65538" name="Picture 2"/>
          <p:cNvPicPr>
            <a:picLocks noChangeAspect="1" noChangeArrowheads="1"/>
          </p:cNvPicPr>
          <p:nvPr/>
        </p:nvPicPr>
        <p:blipFill>
          <a:blip r:embed="rId4"/>
          <a:srcRect/>
          <a:stretch>
            <a:fillRect/>
          </a:stretch>
        </p:blipFill>
        <p:spPr bwMode="auto">
          <a:xfrm>
            <a:off x="4495800" y="3505200"/>
            <a:ext cx="4244975" cy="32035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sz="9600" dirty="0" smtClean="0">
                <a:solidFill>
                  <a:schemeClr val="tx2">
                    <a:satMod val="130000"/>
                  </a:schemeClr>
                </a:solidFill>
                <a:latin typeface="Agency FB" pitchFamily="34" charset="0"/>
              </a:rPr>
              <a:t>HTML </a:t>
            </a:r>
            <a:endParaRPr lang="en-US" sz="9600" dirty="0">
              <a:solidFill>
                <a:schemeClr val="tx2">
                  <a:satMod val="130000"/>
                </a:schemeClr>
              </a:solidFill>
              <a:latin typeface="Agency FB" pitchFamily="34" charset="0"/>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b="1" dirty="0" smtClean="0"/>
              <a:t>Tables</a:t>
            </a:r>
            <a:endParaRPr lang="en-US" b="1" dirty="0"/>
          </a:p>
          <a:p>
            <a:pPr eaLnBrk="1" fontAlgn="auto" hangingPunct="1">
              <a:spcAft>
                <a:spcPts val="0"/>
              </a:spcAft>
              <a:buFont typeface="Wingdings 2"/>
              <a:buNone/>
              <a:defRPr/>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38" presetClass="entr" presetSubtype="0" accel="50000" fill="hold" nodeType="withEffect">
                                  <p:stCondLst>
                                    <p:cond delay="500"/>
                                  </p:stCondLst>
                                  <p:iterate type="lt">
                                    <p:tmPct val="50000"/>
                                  </p:iterate>
                                  <p:childTnLst>
                                    <p:set>
                                      <p:cBhvr>
                                        <p:cTn id="9" dur="1" fill="hold">
                                          <p:stCondLst>
                                            <p:cond delay="0"/>
                                          </p:stCondLst>
                                        </p:cTn>
                                        <p:tgtEl>
                                          <p:spTgt spid="3">
                                            <p:txEl>
                                              <p:pRg st="0" end="0"/>
                                            </p:txEl>
                                          </p:spTgt>
                                        </p:tgtEl>
                                        <p:attrNameLst>
                                          <p:attrName>style.visibility</p:attrName>
                                        </p:attrNameLst>
                                      </p:cBhvr>
                                      <p:to>
                                        <p:strVal val="visible"/>
                                      </p:to>
                                    </p:set>
                                    <p:set>
                                      <p:cBhvr>
                                        <p:cTn id="10" dur="455" fill="hold">
                                          <p:stCondLst>
                                            <p:cond delay="0"/>
                                          </p:stCondLst>
                                        </p:cTn>
                                        <p:tgtEl>
                                          <p:spTgt spid="3">
                                            <p:txEl>
                                              <p:pRg st="0" end="0"/>
                                            </p:txEl>
                                          </p:spTgt>
                                        </p:tgtEl>
                                        <p:attrNameLst>
                                          <p:attrName>style.rotation</p:attrName>
                                        </p:attrNameLst>
                                      </p:cBhvr>
                                      <p:to>
                                        <p:strVal val="-45.0"/>
                                      </p:to>
                                    </p:set>
                                    <p:anim calcmode="lin" valueType="num">
                                      <p:cBhvr>
                                        <p:cTn id="11"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2"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3"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4"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990600" y="304800"/>
            <a:ext cx="7943850" cy="5943600"/>
          </a:xfrm>
        </p:spPr>
        <p:txBody>
          <a:bodyPr/>
          <a:lstStyle/>
          <a:p>
            <a:pPr eaLnBrk="1" hangingPunct="1">
              <a:buFont typeface="Wingdings 2" pitchFamily="18" charset="2"/>
              <a:buNone/>
            </a:pPr>
            <a:endParaRPr lang="en-US" dirty="0" smtClean="0"/>
          </a:p>
          <a:p>
            <a:pPr eaLnBrk="1" hangingPunct="1">
              <a:buFont typeface="Wingdings 2" pitchFamily="18" charset="2"/>
              <a:buNone/>
            </a:pPr>
            <a:endParaRPr lang="en-US" dirty="0" smtClean="0"/>
          </a:p>
          <a:p>
            <a:pPr eaLnBrk="1" hangingPunct="1">
              <a:buFont typeface="Wingdings 2" pitchFamily="18" charset="2"/>
              <a:buNone/>
            </a:pPr>
            <a:r>
              <a:rPr lang="en-US" dirty="0" smtClean="0"/>
              <a:t>Web Programming uses two types of scripting:</a:t>
            </a:r>
          </a:p>
          <a:p>
            <a:pPr eaLnBrk="1" hangingPunct="1">
              <a:lnSpc>
                <a:spcPct val="200000"/>
              </a:lnSpc>
              <a:buFont typeface="Wingdings" pitchFamily="2" charset="2"/>
              <a:buChar char="ü"/>
            </a:pPr>
            <a:r>
              <a:rPr lang="en-US" dirty="0" smtClean="0"/>
              <a:t>Client-Side Scripting</a:t>
            </a:r>
          </a:p>
          <a:p>
            <a:pPr eaLnBrk="1" hangingPunct="1">
              <a:lnSpc>
                <a:spcPct val="200000"/>
              </a:lnSpc>
              <a:buFont typeface="Wingdings" pitchFamily="2" charset="2"/>
              <a:buChar char="ü"/>
            </a:pPr>
            <a:r>
              <a:rPr lang="en-US" dirty="0" smtClean="0"/>
              <a:t>Server-Side Scripting</a:t>
            </a:r>
          </a:p>
        </p:txBody>
      </p:sp>
      <p:pic>
        <p:nvPicPr>
          <p:cNvPr id="3"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150" y="228600"/>
            <a:ext cx="8020050" cy="1143000"/>
          </a:xfrm>
        </p:spPr>
        <p:txBody>
          <a:bodyPr/>
          <a:lstStyle/>
          <a:p>
            <a:pPr eaLnBrk="1" fontAlgn="auto" hangingPunct="1">
              <a:spcAft>
                <a:spcPts val="0"/>
              </a:spcAft>
              <a:defRPr/>
            </a:pPr>
            <a:r>
              <a:rPr lang="en-US" sz="3600" b="1" dirty="0" smtClean="0">
                <a:solidFill>
                  <a:schemeClr val="accent5">
                    <a:lumMod val="50000"/>
                  </a:schemeClr>
                </a:solidFill>
                <a:latin typeface="Chaparral Pro" pitchFamily="18" charset="0"/>
              </a:rPr>
              <a:t>CREATING TABLES</a:t>
            </a:r>
            <a:endParaRPr lang="en-US" sz="3600" b="1" dirty="0">
              <a:solidFill>
                <a:schemeClr val="accent5">
                  <a:lumMod val="50000"/>
                </a:schemeClr>
              </a:solidFill>
              <a:latin typeface="Chaparral Pro" pitchFamily="18" charset="0"/>
            </a:endParaRPr>
          </a:p>
        </p:txBody>
      </p:sp>
      <p:sp>
        <p:nvSpPr>
          <p:cNvPr id="3" name="Content Placeholder 2"/>
          <p:cNvSpPr>
            <a:spLocks noGrp="1"/>
          </p:cNvSpPr>
          <p:nvPr>
            <p:ph idx="1"/>
          </p:nvPr>
        </p:nvSpPr>
        <p:spPr>
          <a:xfrm>
            <a:off x="1219200" y="1295400"/>
            <a:ext cx="7543800" cy="5181600"/>
          </a:xfrm>
        </p:spPr>
        <p:txBody>
          <a:bodyPr>
            <a:normAutofit/>
          </a:bodyPr>
          <a:lstStyle/>
          <a:p>
            <a:pPr marL="0" indent="0" eaLnBrk="1" fontAlgn="auto" hangingPunct="1">
              <a:lnSpc>
                <a:spcPct val="120000"/>
              </a:lnSpc>
              <a:spcAft>
                <a:spcPts val="0"/>
              </a:spcAft>
              <a:buClr>
                <a:schemeClr val="accent2">
                  <a:lumMod val="50000"/>
                </a:schemeClr>
              </a:buClr>
              <a:buSzPct val="100000"/>
              <a:buFont typeface="Wingdings 2" pitchFamily="18" charset="2"/>
              <a:buNone/>
              <a:defRPr/>
            </a:pPr>
            <a:r>
              <a:rPr lang="en-US" sz="1600" dirty="0" smtClean="0">
                <a:solidFill>
                  <a:schemeClr val="tx1">
                    <a:lumMod val="75000"/>
                    <a:lumOff val="25000"/>
                  </a:schemeClr>
                </a:solidFill>
                <a:latin typeface="Verdana" pitchFamily="34" charset="0"/>
              </a:rPr>
              <a:t>Tables are used for information as well as for layout. One can stretch tables to fill the margins, specify a fixed width or leave it to the browser to automatically size the table to match the contents.</a:t>
            </a:r>
          </a:p>
          <a:p>
            <a:pPr marL="514350" indent="-514350" eaLnBrk="1" fontAlgn="auto" hangingPunct="1">
              <a:lnSpc>
                <a:spcPct val="120000"/>
              </a:lnSpc>
              <a:spcAft>
                <a:spcPts val="0"/>
              </a:spcAft>
              <a:buClr>
                <a:schemeClr val="accent2">
                  <a:lumMod val="50000"/>
                </a:schemeClr>
              </a:buClr>
              <a:buSzPct val="100000"/>
              <a:buFont typeface="Arial" pitchFamily="34" charset="0"/>
              <a:buChar char="•"/>
              <a:defRPr/>
            </a:pPr>
            <a:r>
              <a:rPr lang="en-US" sz="1600" dirty="0" smtClean="0">
                <a:solidFill>
                  <a:schemeClr val="tx1">
                    <a:lumMod val="75000"/>
                    <a:lumOff val="25000"/>
                  </a:schemeClr>
                </a:solidFill>
                <a:latin typeface="Verdana" pitchFamily="34" charset="0"/>
              </a:rPr>
              <a:t>The </a:t>
            </a:r>
            <a:r>
              <a:rPr lang="en-US" sz="1600" b="1" dirty="0" smtClean="0">
                <a:solidFill>
                  <a:schemeClr val="tx1">
                    <a:lumMod val="75000"/>
                    <a:lumOff val="25000"/>
                  </a:schemeClr>
                </a:solidFill>
                <a:latin typeface="Verdana" pitchFamily="34" charset="0"/>
              </a:rPr>
              <a:t>&lt;TABLE&gt; </a:t>
            </a:r>
            <a:r>
              <a:rPr lang="en-US" sz="1600" dirty="0" smtClean="0">
                <a:solidFill>
                  <a:schemeClr val="tx1">
                    <a:lumMod val="75000"/>
                    <a:lumOff val="25000"/>
                  </a:schemeClr>
                </a:solidFill>
                <a:latin typeface="Verdana" pitchFamily="34" charset="0"/>
              </a:rPr>
              <a:t>element acts as the container for the table. </a:t>
            </a:r>
          </a:p>
          <a:p>
            <a:pPr marL="514350" indent="-514350" eaLnBrk="1" fontAlgn="auto" hangingPunct="1">
              <a:lnSpc>
                <a:spcPct val="120000"/>
              </a:lnSpc>
              <a:spcAft>
                <a:spcPts val="0"/>
              </a:spcAft>
              <a:buClr>
                <a:schemeClr val="accent2">
                  <a:lumMod val="50000"/>
                </a:schemeClr>
              </a:buClr>
              <a:buSzPct val="100000"/>
              <a:buFont typeface="Arial" pitchFamily="34" charset="0"/>
              <a:buChar char="•"/>
              <a:defRPr/>
            </a:pPr>
            <a:r>
              <a:rPr lang="en-US" sz="1600" dirty="0" smtClean="0">
                <a:solidFill>
                  <a:schemeClr val="tx1">
                    <a:lumMod val="75000"/>
                    <a:lumOff val="25000"/>
                  </a:schemeClr>
                </a:solidFill>
                <a:latin typeface="Verdana" pitchFamily="34" charset="0"/>
              </a:rPr>
              <a:t>The </a:t>
            </a:r>
            <a:r>
              <a:rPr lang="en-US" sz="1600" b="1" dirty="0" smtClean="0">
                <a:solidFill>
                  <a:schemeClr val="tx1">
                    <a:lumMod val="75000"/>
                    <a:lumOff val="25000"/>
                  </a:schemeClr>
                </a:solidFill>
                <a:latin typeface="Verdana" pitchFamily="34" charset="0"/>
              </a:rPr>
              <a:t>&lt;TR&gt; </a:t>
            </a:r>
            <a:r>
              <a:rPr lang="en-US" sz="1600" dirty="0" smtClean="0">
                <a:solidFill>
                  <a:schemeClr val="tx1">
                    <a:lumMod val="75000"/>
                    <a:lumOff val="25000"/>
                  </a:schemeClr>
                </a:solidFill>
                <a:latin typeface="Verdana" pitchFamily="34" charset="0"/>
              </a:rPr>
              <a:t>element acts as a container for each table row. </a:t>
            </a:r>
          </a:p>
          <a:p>
            <a:pPr marL="514350" indent="-514350" eaLnBrk="1" fontAlgn="auto" hangingPunct="1">
              <a:lnSpc>
                <a:spcPct val="120000"/>
              </a:lnSpc>
              <a:spcAft>
                <a:spcPts val="0"/>
              </a:spcAft>
              <a:buClr>
                <a:schemeClr val="accent2">
                  <a:lumMod val="50000"/>
                </a:schemeClr>
              </a:buClr>
              <a:buSzPct val="100000"/>
              <a:buFont typeface="Arial" pitchFamily="34" charset="0"/>
              <a:buChar char="•"/>
              <a:defRPr/>
            </a:pPr>
            <a:r>
              <a:rPr lang="en-US" sz="1600" dirty="0" smtClean="0">
                <a:solidFill>
                  <a:schemeClr val="tx1">
                    <a:lumMod val="75000"/>
                    <a:lumOff val="25000"/>
                  </a:schemeClr>
                </a:solidFill>
                <a:latin typeface="Verdana" pitchFamily="34" charset="0"/>
              </a:rPr>
              <a:t>The </a:t>
            </a:r>
            <a:r>
              <a:rPr lang="en-US" sz="1600" b="1" dirty="0" smtClean="0">
                <a:solidFill>
                  <a:schemeClr val="tx1">
                    <a:lumMod val="75000"/>
                    <a:lumOff val="25000"/>
                  </a:schemeClr>
                </a:solidFill>
                <a:latin typeface="Verdana" pitchFamily="34" charset="0"/>
              </a:rPr>
              <a:t>&lt;TH&gt; </a:t>
            </a:r>
            <a:r>
              <a:rPr lang="en-US" sz="1600" dirty="0" smtClean="0">
                <a:solidFill>
                  <a:schemeClr val="tx1">
                    <a:lumMod val="75000"/>
                    <a:lumOff val="25000"/>
                  </a:schemeClr>
                </a:solidFill>
                <a:latin typeface="Verdana" pitchFamily="34" charset="0"/>
              </a:rPr>
              <a:t>and </a:t>
            </a:r>
            <a:r>
              <a:rPr lang="en-US" sz="1600" b="1" dirty="0" smtClean="0">
                <a:solidFill>
                  <a:schemeClr val="tx1">
                    <a:lumMod val="75000"/>
                    <a:lumOff val="25000"/>
                  </a:schemeClr>
                </a:solidFill>
                <a:latin typeface="Verdana" pitchFamily="34" charset="0"/>
              </a:rPr>
              <a:t>&lt;TD&gt;</a:t>
            </a:r>
            <a:r>
              <a:rPr lang="en-US" sz="1600" dirty="0" smtClean="0">
                <a:solidFill>
                  <a:schemeClr val="tx1">
                    <a:lumMod val="75000"/>
                    <a:lumOff val="25000"/>
                  </a:schemeClr>
                </a:solidFill>
                <a:latin typeface="Verdana" pitchFamily="34" charset="0"/>
              </a:rPr>
              <a:t> elements act as containers for heading and data cells respectively. </a:t>
            </a:r>
          </a:p>
          <a:p>
            <a:pPr marL="514350" indent="-514350" eaLnBrk="1" fontAlgn="auto" hangingPunct="1">
              <a:lnSpc>
                <a:spcPct val="120000"/>
              </a:lnSpc>
              <a:spcAft>
                <a:spcPts val="0"/>
              </a:spcAft>
              <a:buClr>
                <a:schemeClr val="accent2">
                  <a:lumMod val="50000"/>
                </a:schemeClr>
              </a:buClr>
              <a:buSzPct val="100000"/>
              <a:buFont typeface="Arial" pitchFamily="34" charset="0"/>
              <a:buChar char="•"/>
              <a:defRPr/>
            </a:pPr>
            <a:r>
              <a:rPr lang="en-US" sz="1600" b="1" dirty="0" smtClean="0">
                <a:solidFill>
                  <a:schemeClr val="tx1">
                    <a:lumMod val="75000"/>
                    <a:lumOff val="25000"/>
                  </a:schemeClr>
                </a:solidFill>
                <a:latin typeface="Verdana" pitchFamily="34" charset="0"/>
              </a:rPr>
              <a:t>&lt;CAPTION&gt; </a:t>
            </a:r>
            <a:r>
              <a:rPr lang="en-US" sz="1600" dirty="0" smtClean="0">
                <a:solidFill>
                  <a:schemeClr val="tx1">
                    <a:lumMod val="75000"/>
                    <a:lumOff val="25000"/>
                  </a:schemeClr>
                </a:solidFill>
                <a:latin typeface="Verdana" pitchFamily="34" charset="0"/>
              </a:rPr>
              <a:t>and its closing tag contains the title of the table. The default position of the title is centered at the top of the table. The attribute ALIGN=BOTTOM can be used to position the caption below the table. Any kind of markup tags can be used in the caption</a:t>
            </a:r>
          </a:p>
          <a:p>
            <a:pPr marL="514350" indent="-514350" eaLnBrk="1" fontAlgn="auto" hangingPunct="1">
              <a:lnSpc>
                <a:spcPct val="120000"/>
              </a:lnSpc>
              <a:spcAft>
                <a:spcPts val="0"/>
              </a:spcAft>
              <a:buClr>
                <a:schemeClr val="accent2">
                  <a:lumMod val="50000"/>
                </a:schemeClr>
              </a:buClr>
              <a:buSzPct val="100000"/>
              <a:buFont typeface="Wingdings 2" pitchFamily="18" charset="2"/>
              <a:buNone/>
              <a:defRPr/>
            </a:pPr>
            <a:endParaRPr lang="en-US" sz="1600" dirty="0" smtClean="0">
              <a:solidFill>
                <a:schemeClr val="tx1">
                  <a:lumMod val="75000"/>
                  <a:lumOff val="25000"/>
                </a:schemeClr>
              </a:solidFill>
              <a:latin typeface="Verdana" pitchFamily="34" charset="0"/>
            </a:endParaRPr>
          </a:p>
          <a:p>
            <a:pPr marL="514350" indent="-514350" eaLnBrk="1" fontAlgn="auto" hangingPunct="1">
              <a:lnSpc>
                <a:spcPct val="120000"/>
              </a:lnSpc>
              <a:spcAft>
                <a:spcPts val="0"/>
              </a:spcAft>
              <a:buClr>
                <a:schemeClr val="accent2">
                  <a:lumMod val="50000"/>
                </a:schemeClr>
              </a:buClr>
              <a:buSzPct val="100000"/>
              <a:buFont typeface="Wingdings 2" pitchFamily="18" charset="2"/>
              <a:buNone/>
              <a:defRPr/>
            </a:pPr>
            <a:r>
              <a:rPr lang="en-US" sz="1600" dirty="0" smtClean="0">
                <a:solidFill>
                  <a:schemeClr val="tx1">
                    <a:lumMod val="75000"/>
                    <a:lumOff val="25000"/>
                  </a:schemeClr>
                </a:solidFill>
                <a:latin typeface="Verdana" pitchFamily="34" charset="0"/>
              </a:rPr>
              <a:t> </a:t>
            </a:r>
          </a:p>
        </p:txBody>
      </p:sp>
      <p:pic>
        <p:nvPicPr>
          <p:cNvPr id="4"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497763" cy="1143000"/>
          </a:xfrm>
        </p:spPr>
        <p:txBody>
          <a:bodyPr>
            <a:noAutofit/>
          </a:bodyPr>
          <a:lstStyle/>
          <a:p>
            <a:pPr eaLnBrk="1" fontAlgn="auto" hangingPunct="1">
              <a:spcAft>
                <a:spcPts val="0"/>
              </a:spcAft>
              <a:defRPr/>
            </a:pPr>
            <a:r>
              <a:rPr lang="en-US" sz="3600" b="1" dirty="0" smtClean="0">
                <a:solidFill>
                  <a:schemeClr val="accent5">
                    <a:lumMod val="50000"/>
                  </a:schemeClr>
                </a:solidFill>
                <a:latin typeface="Chaparral Pro" pitchFamily="18" charset="0"/>
              </a:rPr>
              <a:t>ATTRIBUTES FOR TABLE </a:t>
            </a:r>
          </a:p>
        </p:txBody>
      </p:sp>
      <p:sp>
        <p:nvSpPr>
          <p:cNvPr id="3" name="Content Placeholder 2"/>
          <p:cNvSpPr>
            <a:spLocks noGrp="1"/>
          </p:cNvSpPr>
          <p:nvPr>
            <p:ph idx="1"/>
          </p:nvPr>
        </p:nvSpPr>
        <p:spPr>
          <a:xfrm>
            <a:off x="1219200" y="1219200"/>
            <a:ext cx="7696200" cy="5638800"/>
          </a:xfrm>
        </p:spPr>
        <p:txBody>
          <a:bodyPr>
            <a:normAutofit/>
          </a:bodyPr>
          <a:lstStyle/>
          <a:p>
            <a:pPr marL="0" indent="0" eaLnBrk="1" fontAlgn="auto" hangingPunct="1">
              <a:spcAft>
                <a:spcPts val="0"/>
              </a:spcAft>
              <a:buClr>
                <a:schemeClr val="accent2">
                  <a:lumMod val="50000"/>
                </a:schemeClr>
              </a:buClr>
              <a:buSzPct val="100000"/>
              <a:buFont typeface="Wingdings 2"/>
              <a:buNone/>
              <a:defRPr/>
            </a:pPr>
            <a:r>
              <a:rPr lang="en-US" sz="2400" dirty="0" smtClean="0">
                <a:solidFill>
                  <a:schemeClr val="tx1">
                    <a:lumMod val="75000"/>
                    <a:lumOff val="25000"/>
                  </a:schemeClr>
                </a:solidFill>
              </a:rPr>
              <a:t>Following are the attributes of the &lt;Table&gt; element:</a:t>
            </a:r>
          </a:p>
          <a:p>
            <a:pPr marL="0" indent="0" eaLnBrk="1" fontAlgn="auto" hangingPunct="1">
              <a:spcAft>
                <a:spcPts val="0"/>
              </a:spcAft>
              <a:buClr>
                <a:schemeClr val="accent2">
                  <a:lumMod val="50000"/>
                </a:schemeClr>
              </a:buClr>
              <a:buSzPct val="100000"/>
              <a:buFont typeface="Wingdings 2" pitchFamily="18" charset="2"/>
              <a:buNone/>
              <a:defRPr/>
            </a:pPr>
            <a:r>
              <a:rPr lang="en-US" sz="1600" dirty="0" smtClean="0">
                <a:solidFill>
                  <a:schemeClr val="tx1">
                    <a:lumMod val="75000"/>
                    <a:lumOff val="25000"/>
                  </a:schemeClr>
                </a:solidFill>
              </a:rPr>
              <a:t> </a:t>
            </a:r>
          </a:p>
          <a:p>
            <a:pPr marL="457200" indent="-457200" eaLnBrk="1" fontAlgn="auto" hangingPunct="1">
              <a:spcAft>
                <a:spcPts val="0"/>
              </a:spcAft>
              <a:buClr>
                <a:schemeClr val="accent2">
                  <a:lumMod val="50000"/>
                </a:schemeClr>
              </a:buClr>
              <a:buSzPct val="100000"/>
              <a:defRPr/>
            </a:pPr>
            <a:r>
              <a:rPr lang="en-US" sz="1600" b="1" dirty="0" smtClean="0">
                <a:solidFill>
                  <a:schemeClr val="tx1">
                    <a:lumMod val="75000"/>
                    <a:lumOff val="25000"/>
                  </a:schemeClr>
                </a:solidFill>
              </a:rPr>
              <a:t>ALIGN</a:t>
            </a:r>
            <a:r>
              <a:rPr lang="en-US" sz="1600" dirty="0" smtClean="0">
                <a:solidFill>
                  <a:schemeClr val="tx1">
                    <a:lumMod val="75000"/>
                    <a:lumOff val="25000"/>
                  </a:schemeClr>
                </a:solidFill>
              </a:rPr>
              <a:t>: Specifies the horizontal alignment of the table in the browser window. Set to </a:t>
            </a:r>
            <a:r>
              <a:rPr lang="en-US" sz="1600" i="1" dirty="0" smtClean="0">
                <a:solidFill>
                  <a:schemeClr val="tx1">
                    <a:lumMod val="75000"/>
                    <a:lumOff val="25000"/>
                  </a:schemeClr>
                </a:solidFill>
              </a:rPr>
              <a:t>LEFT, CENTER or RIGHT</a:t>
            </a:r>
            <a:r>
              <a:rPr lang="en-US" sz="1600" dirty="0" smtClean="0">
                <a:solidFill>
                  <a:schemeClr val="tx1">
                    <a:lumMod val="75000"/>
                    <a:lumOff val="25000"/>
                  </a:schemeClr>
                </a:solidFill>
              </a:rPr>
              <a:t>.</a:t>
            </a:r>
          </a:p>
          <a:p>
            <a:pPr marL="457200" indent="-457200" eaLnBrk="1" fontAlgn="auto" hangingPunct="1">
              <a:spcAft>
                <a:spcPts val="0"/>
              </a:spcAft>
              <a:buClr>
                <a:schemeClr val="accent2">
                  <a:lumMod val="50000"/>
                </a:schemeClr>
              </a:buClr>
              <a:buSzPct val="100000"/>
              <a:defRPr/>
            </a:pPr>
            <a:r>
              <a:rPr lang="en-US" sz="1600" b="1" dirty="0" smtClean="0">
                <a:solidFill>
                  <a:schemeClr val="tx1">
                    <a:lumMod val="75000"/>
                    <a:lumOff val="25000"/>
                  </a:schemeClr>
                </a:solidFill>
              </a:rPr>
              <a:t>BACKGROUND</a:t>
            </a:r>
            <a:r>
              <a:rPr lang="en-US" sz="1600" dirty="0" smtClean="0">
                <a:solidFill>
                  <a:schemeClr val="tx1">
                    <a:lumMod val="75000"/>
                    <a:lumOff val="25000"/>
                  </a:schemeClr>
                </a:solidFill>
              </a:rPr>
              <a:t>: Specifies the URL of a background image to be used as a background for the table. All cell contents are displayed over this image. </a:t>
            </a:r>
          </a:p>
          <a:p>
            <a:pPr marL="457200" indent="-457200" eaLnBrk="1" fontAlgn="auto" hangingPunct="1">
              <a:spcAft>
                <a:spcPts val="0"/>
              </a:spcAft>
              <a:buClr>
                <a:schemeClr val="accent2">
                  <a:lumMod val="50000"/>
                </a:schemeClr>
              </a:buClr>
              <a:buSzPct val="100000"/>
              <a:defRPr/>
            </a:pPr>
            <a:r>
              <a:rPr lang="en-US" sz="1600" b="1" dirty="0" smtClean="0">
                <a:solidFill>
                  <a:schemeClr val="tx1">
                    <a:lumMod val="75000"/>
                    <a:lumOff val="25000"/>
                  </a:schemeClr>
                </a:solidFill>
              </a:rPr>
              <a:t>BGCOLOR</a:t>
            </a:r>
            <a:r>
              <a:rPr lang="en-US" sz="1600" dirty="0" smtClean="0">
                <a:solidFill>
                  <a:schemeClr val="tx1">
                    <a:lumMod val="75000"/>
                    <a:lumOff val="25000"/>
                  </a:schemeClr>
                </a:solidFill>
              </a:rPr>
              <a:t>: Sets the background color of the table cells. Set to a RGB triplet or a predefined color name.</a:t>
            </a:r>
          </a:p>
          <a:p>
            <a:pPr marL="457200" indent="-457200" eaLnBrk="1" fontAlgn="auto" hangingPunct="1">
              <a:spcAft>
                <a:spcPts val="0"/>
              </a:spcAft>
              <a:buClr>
                <a:schemeClr val="accent2">
                  <a:lumMod val="50000"/>
                </a:schemeClr>
              </a:buClr>
              <a:buSzPct val="100000"/>
              <a:defRPr/>
            </a:pPr>
            <a:r>
              <a:rPr lang="en-US" sz="1600" b="1" dirty="0" smtClean="0">
                <a:solidFill>
                  <a:schemeClr val="tx1">
                    <a:lumMod val="75000"/>
                    <a:lumOff val="25000"/>
                  </a:schemeClr>
                </a:solidFill>
              </a:rPr>
              <a:t>BORDER</a:t>
            </a:r>
            <a:r>
              <a:rPr lang="en-US" sz="1600" dirty="0" smtClean="0">
                <a:solidFill>
                  <a:schemeClr val="tx1">
                    <a:lumMod val="75000"/>
                    <a:lumOff val="25000"/>
                  </a:schemeClr>
                </a:solidFill>
              </a:rPr>
              <a:t>: Sets the borer width in pixels. </a:t>
            </a:r>
            <a:r>
              <a:rPr lang="en-US" sz="1600" i="1" dirty="0" smtClean="0">
                <a:solidFill>
                  <a:schemeClr val="tx1">
                    <a:lumMod val="75000"/>
                    <a:lumOff val="25000"/>
                  </a:schemeClr>
                </a:solidFill>
              </a:rPr>
              <a:t>0 indicates no border</a:t>
            </a:r>
            <a:r>
              <a:rPr lang="en-US" sz="1600" dirty="0" smtClean="0">
                <a:solidFill>
                  <a:schemeClr val="tx1">
                    <a:lumMod val="75000"/>
                    <a:lumOff val="25000"/>
                  </a:schemeClr>
                </a:solidFill>
              </a:rPr>
              <a:t>.</a:t>
            </a:r>
          </a:p>
          <a:p>
            <a:pPr marL="457200" indent="-457200" eaLnBrk="1" fontAlgn="auto" hangingPunct="1">
              <a:spcAft>
                <a:spcPts val="0"/>
              </a:spcAft>
              <a:buClr>
                <a:schemeClr val="accent2">
                  <a:lumMod val="50000"/>
                </a:schemeClr>
              </a:buClr>
              <a:buSzPct val="100000"/>
              <a:defRPr/>
            </a:pPr>
            <a:r>
              <a:rPr lang="en-US" sz="1600" b="1" dirty="0" smtClean="0">
                <a:solidFill>
                  <a:schemeClr val="tx1">
                    <a:lumMod val="75000"/>
                    <a:lumOff val="25000"/>
                  </a:schemeClr>
                </a:solidFill>
              </a:rPr>
              <a:t>BORDERCOLOR</a:t>
            </a:r>
            <a:r>
              <a:rPr lang="en-US" sz="1600" dirty="0" smtClean="0">
                <a:solidFill>
                  <a:schemeClr val="tx1">
                    <a:lumMod val="75000"/>
                    <a:lumOff val="25000"/>
                  </a:schemeClr>
                </a:solidFill>
              </a:rPr>
              <a:t>: sets the external border color for the entire table</a:t>
            </a:r>
          </a:p>
          <a:p>
            <a:pPr marL="457200" indent="-457200" eaLnBrk="1" fontAlgn="auto" hangingPunct="1">
              <a:spcAft>
                <a:spcPts val="0"/>
              </a:spcAft>
              <a:buClr>
                <a:schemeClr val="accent2">
                  <a:lumMod val="50000"/>
                </a:schemeClr>
              </a:buClr>
              <a:buSzPct val="100000"/>
              <a:defRPr/>
            </a:pPr>
            <a:r>
              <a:rPr lang="en-US" sz="1600" b="1" dirty="0" smtClean="0">
                <a:solidFill>
                  <a:schemeClr val="tx1">
                    <a:lumMod val="75000"/>
                    <a:lumOff val="25000"/>
                  </a:schemeClr>
                </a:solidFill>
              </a:rPr>
              <a:t>CELLPADDING</a:t>
            </a:r>
            <a:r>
              <a:rPr lang="en-US" sz="1600" dirty="0" smtClean="0">
                <a:solidFill>
                  <a:schemeClr val="tx1">
                    <a:lumMod val="75000"/>
                    <a:lumOff val="25000"/>
                  </a:schemeClr>
                </a:solidFill>
              </a:rPr>
              <a:t>: Sets the spacing between cell walls and cell contents in pixels</a:t>
            </a:r>
          </a:p>
          <a:p>
            <a:pPr marL="457200" indent="-457200" eaLnBrk="1" fontAlgn="auto" hangingPunct="1">
              <a:spcAft>
                <a:spcPts val="0"/>
              </a:spcAft>
              <a:buClr>
                <a:schemeClr val="accent2">
                  <a:lumMod val="50000"/>
                </a:schemeClr>
              </a:buClr>
              <a:buSzPct val="100000"/>
              <a:defRPr/>
            </a:pPr>
            <a:r>
              <a:rPr lang="en-US" sz="1600" b="1" dirty="0" smtClean="0">
                <a:solidFill>
                  <a:schemeClr val="tx1">
                    <a:lumMod val="75000"/>
                    <a:lumOff val="25000"/>
                  </a:schemeClr>
                </a:solidFill>
              </a:rPr>
              <a:t>CELLSPACING</a:t>
            </a:r>
            <a:r>
              <a:rPr lang="en-US" sz="1600" dirty="0" smtClean="0">
                <a:solidFill>
                  <a:schemeClr val="tx1">
                    <a:lumMod val="75000"/>
                    <a:lumOff val="25000"/>
                  </a:schemeClr>
                </a:solidFill>
              </a:rPr>
              <a:t>: Sets the distance between cells in pixels</a:t>
            </a:r>
          </a:p>
          <a:p>
            <a:pPr marL="457200" indent="-457200" eaLnBrk="1" fontAlgn="auto" hangingPunct="1">
              <a:spcAft>
                <a:spcPts val="0"/>
              </a:spcAft>
              <a:buClr>
                <a:schemeClr val="accent2">
                  <a:lumMod val="50000"/>
                </a:schemeClr>
              </a:buClr>
              <a:buSzPct val="100000"/>
              <a:defRPr/>
            </a:pPr>
            <a:r>
              <a:rPr lang="en-US" sz="1600" b="1" dirty="0" smtClean="0">
                <a:solidFill>
                  <a:schemeClr val="tx1">
                    <a:lumMod val="75000"/>
                    <a:lumOff val="25000"/>
                  </a:schemeClr>
                </a:solidFill>
              </a:rPr>
              <a:t>HEIGHT</a:t>
            </a:r>
            <a:r>
              <a:rPr lang="en-US" sz="1600" dirty="0" smtClean="0">
                <a:solidFill>
                  <a:schemeClr val="tx1">
                    <a:lumMod val="75000"/>
                    <a:lumOff val="25000"/>
                  </a:schemeClr>
                </a:solidFill>
              </a:rPr>
              <a:t>: Gives the height of the whole table in pixels</a:t>
            </a:r>
          </a:p>
          <a:p>
            <a:pPr marL="457200" indent="-457200" eaLnBrk="1" fontAlgn="auto" hangingPunct="1">
              <a:spcAft>
                <a:spcPts val="0"/>
              </a:spcAft>
              <a:buClr>
                <a:schemeClr val="accent2">
                  <a:lumMod val="50000"/>
                </a:schemeClr>
              </a:buClr>
              <a:buSzPct val="100000"/>
              <a:defRPr/>
            </a:pPr>
            <a:r>
              <a:rPr lang="en-US" sz="1600" b="1" dirty="0" smtClean="0">
                <a:solidFill>
                  <a:schemeClr val="tx1">
                    <a:lumMod val="75000"/>
                    <a:lumOff val="25000"/>
                  </a:schemeClr>
                </a:solidFill>
              </a:rPr>
              <a:t>WIDTH</a:t>
            </a:r>
            <a:r>
              <a:rPr lang="en-US" sz="1600" dirty="0" smtClean="0">
                <a:solidFill>
                  <a:schemeClr val="tx1">
                    <a:lumMod val="75000"/>
                    <a:lumOff val="25000"/>
                  </a:schemeClr>
                </a:solidFill>
              </a:rPr>
              <a:t>:  Sets the width of the table; sets to a pixel value or a percentage of the display area.</a:t>
            </a:r>
          </a:p>
          <a:p>
            <a:pPr marL="514350" indent="-514350" eaLnBrk="1" fontAlgn="auto" hangingPunct="1">
              <a:lnSpc>
                <a:spcPct val="120000"/>
              </a:lnSpc>
              <a:spcAft>
                <a:spcPts val="0"/>
              </a:spcAft>
              <a:buClr>
                <a:schemeClr val="accent2">
                  <a:lumMod val="50000"/>
                </a:schemeClr>
              </a:buClr>
              <a:buSzPct val="100000"/>
              <a:buFont typeface="Arial" pitchFamily="34" charset="0"/>
              <a:buChar char="•"/>
              <a:defRPr/>
            </a:pPr>
            <a:endParaRPr lang="en-US" sz="2100" dirty="0" smtClean="0">
              <a:solidFill>
                <a:schemeClr val="tx1">
                  <a:lumMod val="75000"/>
                  <a:lumOff val="25000"/>
                </a:schemeClr>
              </a:solidFill>
            </a:endParaRPr>
          </a:p>
          <a:p>
            <a:pPr marL="514350" indent="-514350" eaLnBrk="1" fontAlgn="auto" hangingPunct="1">
              <a:lnSpc>
                <a:spcPct val="120000"/>
              </a:lnSpc>
              <a:spcAft>
                <a:spcPts val="0"/>
              </a:spcAft>
              <a:buClr>
                <a:schemeClr val="accent2">
                  <a:lumMod val="50000"/>
                </a:schemeClr>
              </a:buClr>
              <a:buSzPct val="100000"/>
              <a:buFont typeface="Wingdings 2"/>
              <a:buNone/>
              <a:defRPr/>
            </a:pPr>
            <a:endParaRPr lang="en-US" sz="2100" dirty="0" smtClean="0">
              <a:solidFill>
                <a:schemeClr val="tx1">
                  <a:lumMod val="75000"/>
                  <a:lumOff val="25000"/>
                </a:schemeClr>
              </a:solidFill>
            </a:endParaRPr>
          </a:p>
        </p:txBody>
      </p:sp>
      <p:pic>
        <p:nvPicPr>
          <p:cNvPr id="4"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497763" cy="1143000"/>
          </a:xfrm>
        </p:spPr>
        <p:txBody>
          <a:bodyPr>
            <a:noAutofit/>
          </a:bodyPr>
          <a:lstStyle/>
          <a:p>
            <a:pPr eaLnBrk="1" fontAlgn="auto" hangingPunct="1">
              <a:spcAft>
                <a:spcPts val="0"/>
              </a:spcAft>
              <a:defRPr/>
            </a:pPr>
            <a:r>
              <a:rPr lang="en-US" sz="3600" b="1" dirty="0" smtClean="0">
                <a:solidFill>
                  <a:schemeClr val="accent5">
                    <a:lumMod val="50000"/>
                  </a:schemeClr>
                </a:solidFill>
                <a:latin typeface="Chaparral Pro" pitchFamily="18" charset="0"/>
              </a:rPr>
              <a:t>TEXTALIGNMENT WITHIN CELLS</a:t>
            </a:r>
          </a:p>
        </p:txBody>
      </p:sp>
      <p:sp>
        <p:nvSpPr>
          <p:cNvPr id="3" name="Content Placeholder 2"/>
          <p:cNvSpPr>
            <a:spLocks noGrp="1"/>
          </p:cNvSpPr>
          <p:nvPr>
            <p:ph idx="1"/>
          </p:nvPr>
        </p:nvSpPr>
        <p:spPr>
          <a:xfrm>
            <a:off x="1219200" y="1219200"/>
            <a:ext cx="7696200" cy="5638800"/>
          </a:xfrm>
        </p:spPr>
        <p:txBody>
          <a:bodyPr>
            <a:normAutofit/>
          </a:bodyPr>
          <a:lstStyle/>
          <a:p>
            <a:pPr marL="457200" indent="-457200" eaLnBrk="1" fontAlgn="auto" hangingPunct="1">
              <a:spcAft>
                <a:spcPts val="0"/>
              </a:spcAft>
              <a:buClr>
                <a:schemeClr val="accent2">
                  <a:lumMod val="50000"/>
                </a:schemeClr>
              </a:buClr>
              <a:buSzPct val="100000"/>
              <a:defRPr/>
            </a:pPr>
            <a:r>
              <a:rPr lang="en-US" sz="1600" dirty="0" smtClean="0">
                <a:solidFill>
                  <a:schemeClr val="tx1">
                    <a:lumMod val="75000"/>
                    <a:lumOff val="25000"/>
                  </a:schemeClr>
                </a:solidFill>
              </a:rPr>
              <a:t>By default browsers center heading cells &lt;TH&gt;, and left align data cells &lt;TD&gt;. One can change alignment using the </a:t>
            </a:r>
            <a:r>
              <a:rPr lang="en-US" sz="1600" b="1" dirty="0" smtClean="0">
                <a:solidFill>
                  <a:schemeClr val="tx1">
                    <a:lumMod val="75000"/>
                    <a:lumOff val="25000"/>
                  </a:schemeClr>
                </a:solidFill>
              </a:rPr>
              <a:t>ALIGN</a:t>
            </a:r>
            <a:r>
              <a:rPr lang="en-US" sz="1600" dirty="0" smtClean="0">
                <a:solidFill>
                  <a:schemeClr val="tx1">
                    <a:lumMod val="75000"/>
                    <a:lumOff val="25000"/>
                  </a:schemeClr>
                </a:solidFill>
              </a:rPr>
              <a:t> attribute, which can be added to each cell &lt;TD&gt;  element or to the row &lt;TR&gt; element or to the table heading &lt;TH&gt; element or to caption for a table. It is used with the values "LEFT", "CENTER" or "RIGHT":</a:t>
            </a:r>
          </a:p>
          <a:p>
            <a:pPr marL="457200" indent="-457200" eaLnBrk="1" fontAlgn="auto" hangingPunct="1">
              <a:spcAft>
                <a:spcPts val="0"/>
              </a:spcAft>
              <a:buClr>
                <a:schemeClr val="accent2">
                  <a:lumMod val="50000"/>
                </a:schemeClr>
              </a:buClr>
              <a:buSzPct val="100000"/>
              <a:defRPr/>
            </a:pPr>
            <a:r>
              <a:rPr lang="en-US" sz="1600" dirty="0" smtClean="0">
                <a:solidFill>
                  <a:schemeClr val="tx1">
                    <a:lumMod val="75000"/>
                    <a:lumOff val="25000"/>
                  </a:schemeClr>
                </a:solidFill>
              </a:rPr>
              <a:t> The</a:t>
            </a:r>
            <a:r>
              <a:rPr lang="en-US" sz="1600" b="1" dirty="0" smtClean="0">
                <a:solidFill>
                  <a:schemeClr val="tx1">
                    <a:lumMod val="75000"/>
                    <a:lumOff val="25000"/>
                  </a:schemeClr>
                </a:solidFill>
              </a:rPr>
              <a:t> VALIGN </a:t>
            </a:r>
            <a:r>
              <a:rPr lang="en-US" sz="1600" dirty="0" smtClean="0">
                <a:solidFill>
                  <a:schemeClr val="tx1">
                    <a:lumMod val="75000"/>
                    <a:lumOff val="25000"/>
                  </a:schemeClr>
                </a:solidFill>
              </a:rPr>
              <a:t>attribute plays a similar role for the vertical alignment and can be added to &lt;TR&gt;, &lt;TH&gt;, &lt;TD&gt; or &lt;CAPTION&gt; elements in a table. It is used with the values "TOP", "MIDDLE" or "BOTTOM".</a:t>
            </a:r>
          </a:p>
          <a:p>
            <a:pPr marL="514350" indent="-514350" eaLnBrk="1" fontAlgn="auto" hangingPunct="1">
              <a:lnSpc>
                <a:spcPct val="120000"/>
              </a:lnSpc>
              <a:spcAft>
                <a:spcPts val="0"/>
              </a:spcAft>
              <a:buClr>
                <a:schemeClr val="accent2">
                  <a:lumMod val="50000"/>
                </a:schemeClr>
              </a:buClr>
              <a:buSzPct val="100000"/>
              <a:buFont typeface="Wingdings 2"/>
              <a:buNone/>
              <a:defRPr/>
            </a:pPr>
            <a:endParaRPr lang="en-US" sz="2100" dirty="0" smtClean="0">
              <a:solidFill>
                <a:schemeClr val="tx1">
                  <a:lumMod val="75000"/>
                  <a:lumOff val="25000"/>
                </a:schemeClr>
              </a:solidFill>
            </a:endParaRPr>
          </a:p>
        </p:txBody>
      </p:sp>
      <p:graphicFrame>
        <p:nvGraphicFramePr>
          <p:cNvPr id="4" name="Table 3"/>
          <p:cNvGraphicFramePr>
            <a:graphicFrameLocks noGrp="1"/>
          </p:cNvGraphicFramePr>
          <p:nvPr/>
        </p:nvGraphicFramePr>
        <p:xfrm>
          <a:off x="2133600" y="3886200"/>
          <a:ext cx="5788660" cy="2549810"/>
        </p:xfrm>
        <a:graphic>
          <a:graphicData uri="http://schemas.openxmlformats.org/drawingml/2006/table">
            <a:tbl>
              <a:tblPr>
                <a:tableStyleId>{8FD4443E-F989-4FC4-A0C8-D5A2AF1F390B}</a:tableStyleId>
              </a:tblPr>
              <a:tblGrid>
                <a:gridCol w="2894330"/>
                <a:gridCol w="2894330"/>
              </a:tblGrid>
              <a:tr h="228600">
                <a:tc>
                  <a:txBody>
                    <a:bodyPr/>
                    <a:lstStyle/>
                    <a:p>
                      <a:pPr marL="0" marR="0">
                        <a:spcBef>
                          <a:spcPts val="0"/>
                        </a:spcBef>
                        <a:spcAft>
                          <a:spcPts val="0"/>
                        </a:spcAft>
                      </a:pPr>
                      <a:r>
                        <a:rPr lang="en-US" sz="2000" b="1" dirty="0">
                          <a:solidFill>
                            <a:schemeClr val="accent2">
                              <a:lumMod val="50000"/>
                            </a:schemeClr>
                          </a:solidFill>
                        </a:rPr>
                        <a:t>Element</a:t>
                      </a:r>
                      <a:endParaRPr lang="en-US" sz="2000" b="1" dirty="0">
                        <a:solidFill>
                          <a:schemeClr val="accent2">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just">
                        <a:spcBef>
                          <a:spcPts val="0"/>
                        </a:spcBef>
                        <a:spcAft>
                          <a:spcPts val="0"/>
                        </a:spcAft>
                      </a:pPr>
                      <a:r>
                        <a:rPr lang="en-US" sz="2000" b="1" dirty="0">
                          <a:solidFill>
                            <a:schemeClr val="accent2">
                              <a:lumMod val="50000"/>
                            </a:schemeClr>
                          </a:solidFill>
                        </a:rPr>
                        <a:t>Attributes</a:t>
                      </a:r>
                      <a:endParaRPr lang="en-US" sz="2000" b="1" dirty="0">
                        <a:solidFill>
                          <a:schemeClr val="accent2">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292888">
                <a:tc>
                  <a:txBody>
                    <a:bodyPr/>
                    <a:lstStyle/>
                    <a:p>
                      <a:pPr marL="0" marR="0" algn="just">
                        <a:spcBef>
                          <a:spcPts val="0"/>
                        </a:spcBef>
                        <a:spcAft>
                          <a:spcPts val="0"/>
                        </a:spcAft>
                      </a:pPr>
                      <a:r>
                        <a:rPr lang="en-US" sz="1600" dirty="0">
                          <a:solidFill>
                            <a:schemeClr val="tx1">
                              <a:lumMod val="95000"/>
                              <a:lumOff val="5000"/>
                            </a:schemeClr>
                          </a:solidFill>
                        </a:rPr>
                        <a:t>&lt;TR&gt;</a:t>
                      </a:r>
                      <a:endParaRPr lang="en-US" sz="1600" dirty="0">
                        <a:solidFill>
                          <a:schemeClr val="tx1">
                            <a:lumMod val="95000"/>
                            <a:lumOff val="5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rPr>
                        <a:t>BGCOLOR, </a:t>
                      </a:r>
                      <a:r>
                        <a:rPr lang="en-US" sz="1600" dirty="0" smtClean="0">
                          <a:solidFill>
                            <a:schemeClr val="tx1">
                              <a:lumMod val="95000"/>
                              <a:lumOff val="5000"/>
                            </a:schemeClr>
                          </a:solidFill>
                        </a:rPr>
                        <a:t>BORDERCOLOR, ALIGN</a:t>
                      </a:r>
                      <a:endParaRPr lang="en-US" sz="1600" dirty="0">
                        <a:solidFill>
                          <a:schemeClr val="tx1">
                            <a:lumMod val="95000"/>
                            <a:lumOff val="5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878665">
                <a:tc>
                  <a:txBody>
                    <a:bodyPr/>
                    <a:lstStyle/>
                    <a:p>
                      <a:pPr marL="0" marR="0" algn="just">
                        <a:spcBef>
                          <a:spcPts val="0"/>
                        </a:spcBef>
                        <a:spcAft>
                          <a:spcPts val="0"/>
                        </a:spcAft>
                      </a:pPr>
                      <a:r>
                        <a:rPr lang="en-US" sz="1600" dirty="0">
                          <a:solidFill>
                            <a:schemeClr val="tx1">
                              <a:lumMod val="95000"/>
                              <a:lumOff val="5000"/>
                            </a:schemeClr>
                          </a:solidFill>
                        </a:rPr>
                        <a:t>&lt;TH&gt;</a:t>
                      </a:r>
                      <a:endParaRPr lang="en-US" sz="1600" dirty="0">
                        <a:solidFill>
                          <a:schemeClr val="tx1">
                            <a:lumMod val="95000"/>
                            <a:lumOff val="5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spcBef>
                          <a:spcPts val="0"/>
                        </a:spcBef>
                        <a:spcAft>
                          <a:spcPts val="0"/>
                        </a:spcAft>
                      </a:pPr>
                      <a:r>
                        <a:rPr lang="en-US" sz="1600" dirty="0">
                          <a:solidFill>
                            <a:schemeClr val="tx1">
                              <a:lumMod val="95000"/>
                              <a:lumOff val="5000"/>
                            </a:schemeClr>
                          </a:solidFill>
                        </a:rPr>
                        <a:t>BACKGROUND, BGCOLOR, BORDERCOLOR, COLSPAN, ROWSPAN, HEIGHT, WIDTH</a:t>
                      </a:r>
                      <a:endParaRPr lang="en-US" sz="1600" dirty="0">
                        <a:solidFill>
                          <a:schemeClr val="tx1">
                            <a:lumMod val="95000"/>
                            <a:lumOff val="5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878665">
                <a:tc>
                  <a:txBody>
                    <a:bodyPr/>
                    <a:lstStyle/>
                    <a:p>
                      <a:pPr marL="0" marR="0" algn="just">
                        <a:spcBef>
                          <a:spcPts val="0"/>
                        </a:spcBef>
                        <a:spcAft>
                          <a:spcPts val="0"/>
                        </a:spcAft>
                      </a:pPr>
                      <a:r>
                        <a:rPr lang="en-US" sz="1600" dirty="0">
                          <a:solidFill>
                            <a:schemeClr val="tx1">
                              <a:lumMod val="95000"/>
                              <a:lumOff val="5000"/>
                            </a:schemeClr>
                          </a:solidFill>
                        </a:rPr>
                        <a:t>&lt;TD&gt;</a:t>
                      </a:r>
                      <a:endParaRPr lang="en-US" sz="1600" dirty="0">
                        <a:solidFill>
                          <a:schemeClr val="tx1">
                            <a:lumMod val="95000"/>
                            <a:lumOff val="5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spcBef>
                          <a:spcPts val="0"/>
                        </a:spcBef>
                        <a:spcAft>
                          <a:spcPts val="0"/>
                        </a:spcAft>
                      </a:pPr>
                      <a:r>
                        <a:rPr lang="en-US" sz="1600" dirty="0">
                          <a:solidFill>
                            <a:schemeClr val="tx1">
                              <a:lumMod val="95000"/>
                              <a:lumOff val="5000"/>
                            </a:schemeClr>
                          </a:solidFill>
                        </a:rPr>
                        <a:t>BACKGROUND, BGCOLOR, BORDERCOLOR, COLSPAN, </a:t>
                      </a:r>
                    </a:p>
                    <a:p>
                      <a:pPr marL="0" marR="0" algn="just">
                        <a:spcBef>
                          <a:spcPts val="0"/>
                        </a:spcBef>
                        <a:spcAft>
                          <a:spcPts val="0"/>
                        </a:spcAft>
                      </a:pPr>
                      <a:r>
                        <a:rPr lang="en-US" sz="1600" dirty="0">
                          <a:solidFill>
                            <a:schemeClr val="tx1">
                              <a:lumMod val="95000"/>
                              <a:lumOff val="5000"/>
                            </a:schemeClr>
                          </a:solidFill>
                        </a:rPr>
                        <a:t>ROWSPAN, HEIGHT, WIDTH</a:t>
                      </a:r>
                      <a:endParaRPr lang="en-US" sz="1600" dirty="0">
                        <a:solidFill>
                          <a:schemeClr val="tx1">
                            <a:lumMod val="95000"/>
                            <a:lumOff val="5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bl>
          </a:graphicData>
        </a:graphic>
      </p:graphicFrame>
      <p:pic>
        <p:nvPicPr>
          <p:cNvPr id="5" name="Picture 2"/>
          <p:cNvPicPr>
            <a:picLocks noChangeAspect="1" noChangeArrowheads="1"/>
          </p:cNvPicPr>
          <p:nvPr/>
        </p:nvPicPr>
        <p:blipFill>
          <a:blip r:embed="rId3"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7763" cy="1143000"/>
          </a:xfrm>
        </p:spPr>
        <p:txBody>
          <a:bodyPr>
            <a:noAutofit/>
          </a:bodyPr>
          <a:lstStyle/>
          <a:p>
            <a:pPr eaLnBrk="1" fontAlgn="auto" hangingPunct="1">
              <a:spcAft>
                <a:spcPts val="0"/>
              </a:spcAft>
              <a:defRPr/>
            </a:pPr>
            <a:r>
              <a:rPr lang="en-US" sz="2400" b="1" dirty="0" smtClean="0">
                <a:solidFill>
                  <a:schemeClr val="accent5">
                    <a:lumMod val="50000"/>
                  </a:schemeClr>
                </a:solidFill>
                <a:latin typeface="Chaparral Pro" pitchFamily="18" charset="0"/>
              </a:rPr>
              <a:t>SPANNING COLUMNS AND ROWS</a:t>
            </a:r>
          </a:p>
        </p:txBody>
      </p:sp>
      <p:sp>
        <p:nvSpPr>
          <p:cNvPr id="3" name="Content Placeholder 2"/>
          <p:cNvSpPr>
            <a:spLocks noGrp="1"/>
          </p:cNvSpPr>
          <p:nvPr>
            <p:ph idx="1"/>
          </p:nvPr>
        </p:nvSpPr>
        <p:spPr>
          <a:xfrm>
            <a:off x="1219200" y="914400"/>
            <a:ext cx="7696200" cy="2971800"/>
          </a:xfrm>
        </p:spPr>
        <p:txBody>
          <a:bodyPr>
            <a:normAutofit/>
          </a:bodyPr>
          <a:lstStyle/>
          <a:p>
            <a:pPr marL="0" indent="0" eaLnBrk="1" fontAlgn="auto" hangingPunct="1">
              <a:spcAft>
                <a:spcPts val="0"/>
              </a:spcAft>
              <a:buClr>
                <a:schemeClr val="accent2">
                  <a:lumMod val="50000"/>
                </a:schemeClr>
              </a:buClr>
              <a:buSzPct val="100000"/>
              <a:buFont typeface="Wingdings 2"/>
              <a:buNone/>
              <a:defRPr/>
            </a:pPr>
            <a:r>
              <a:rPr lang="en-US" sz="1600" dirty="0" smtClean="0">
                <a:solidFill>
                  <a:schemeClr val="tx1">
                    <a:lumMod val="75000"/>
                    <a:lumOff val="25000"/>
                  </a:schemeClr>
                </a:solidFill>
                <a:latin typeface="Verdana" pitchFamily="34" charset="0"/>
              </a:rPr>
              <a:t>For some data which spans more than one row and some data spans more than one column, by setting the ROWSPAN and COLSPAN attributes respectively one can make the table.</a:t>
            </a:r>
          </a:p>
          <a:p>
            <a:pPr marL="457200" indent="-457200" eaLnBrk="1" fontAlgn="auto" hangingPunct="1">
              <a:spcAft>
                <a:spcPts val="0"/>
              </a:spcAft>
              <a:buClr>
                <a:schemeClr val="accent2">
                  <a:lumMod val="50000"/>
                </a:schemeClr>
              </a:buClr>
              <a:buSzPct val="100000"/>
              <a:defRPr/>
            </a:pPr>
            <a:r>
              <a:rPr lang="en-US" sz="1600" dirty="0" smtClean="0">
                <a:solidFill>
                  <a:schemeClr val="tx1">
                    <a:lumMod val="75000"/>
                    <a:lumOff val="25000"/>
                  </a:schemeClr>
                </a:solidFill>
                <a:latin typeface="Verdana" pitchFamily="34" charset="0"/>
              </a:rPr>
              <a:t> </a:t>
            </a:r>
            <a:r>
              <a:rPr lang="en-US" sz="1600" b="1" dirty="0" smtClean="0">
                <a:solidFill>
                  <a:schemeClr val="tx1">
                    <a:lumMod val="75000"/>
                    <a:lumOff val="25000"/>
                  </a:schemeClr>
                </a:solidFill>
                <a:latin typeface="Verdana" pitchFamily="34" charset="0"/>
              </a:rPr>
              <a:t>ROWSPAN</a:t>
            </a:r>
            <a:r>
              <a:rPr lang="en-US" sz="1600" dirty="0" smtClean="0">
                <a:solidFill>
                  <a:schemeClr val="tx1">
                    <a:lumMod val="75000"/>
                    <a:lumOff val="25000"/>
                  </a:schemeClr>
                </a:solidFill>
                <a:latin typeface="Verdana" pitchFamily="34" charset="0"/>
              </a:rPr>
              <a:t>: Indicates how many rows of a table this cell should span. Set to a positive integer (the default is 1).</a:t>
            </a:r>
          </a:p>
          <a:p>
            <a:pPr marL="457200" indent="-457200" eaLnBrk="1" fontAlgn="auto" hangingPunct="1">
              <a:spcAft>
                <a:spcPts val="0"/>
              </a:spcAft>
              <a:buClr>
                <a:schemeClr val="accent2">
                  <a:lumMod val="50000"/>
                </a:schemeClr>
              </a:buClr>
              <a:buSzPct val="100000"/>
              <a:buFont typeface="Wingdings 2" pitchFamily="18" charset="2"/>
              <a:buNone/>
              <a:defRPr/>
            </a:pPr>
            <a:r>
              <a:rPr lang="en-US" sz="1600" dirty="0" smtClean="0">
                <a:solidFill>
                  <a:schemeClr val="tx1">
                    <a:lumMod val="75000"/>
                    <a:lumOff val="25000"/>
                  </a:schemeClr>
                </a:solidFill>
                <a:latin typeface="Verdana" pitchFamily="34" charset="0"/>
              </a:rPr>
              <a:t>			&lt;TH ROWSPAN="2"&gt;Year&lt;/TH&gt;</a:t>
            </a:r>
          </a:p>
          <a:p>
            <a:pPr marL="457200" indent="-457200" eaLnBrk="1" fontAlgn="auto" hangingPunct="1">
              <a:spcAft>
                <a:spcPts val="0"/>
              </a:spcAft>
              <a:buClr>
                <a:schemeClr val="accent2">
                  <a:lumMod val="50000"/>
                </a:schemeClr>
              </a:buClr>
              <a:buSzPct val="100000"/>
              <a:defRPr/>
            </a:pPr>
            <a:r>
              <a:rPr lang="en-US" sz="1600" b="1" dirty="0" smtClean="0">
                <a:solidFill>
                  <a:schemeClr val="tx1">
                    <a:lumMod val="75000"/>
                    <a:lumOff val="25000"/>
                  </a:schemeClr>
                </a:solidFill>
                <a:latin typeface="Verdana" pitchFamily="34" charset="0"/>
              </a:rPr>
              <a:t>COLSPAN</a:t>
            </a:r>
            <a:r>
              <a:rPr lang="en-US" sz="1600" dirty="0" smtClean="0">
                <a:solidFill>
                  <a:schemeClr val="tx1">
                    <a:lumMod val="75000"/>
                    <a:lumOff val="25000"/>
                  </a:schemeClr>
                </a:solidFill>
                <a:latin typeface="Verdana" pitchFamily="34" charset="0"/>
              </a:rPr>
              <a:t>: Indicates how many columns of a table this cell should span. Set to a positive integer (the default is 1).</a:t>
            </a:r>
          </a:p>
          <a:p>
            <a:pPr marL="457200" indent="-457200" eaLnBrk="1" fontAlgn="auto" hangingPunct="1">
              <a:spcAft>
                <a:spcPts val="0"/>
              </a:spcAft>
              <a:buClr>
                <a:schemeClr val="accent2">
                  <a:lumMod val="50000"/>
                </a:schemeClr>
              </a:buClr>
              <a:buSzPct val="100000"/>
              <a:buFont typeface="Wingdings 2" pitchFamily="18" charset="2"/>
              <a:buNone/>
              <a:defRPr/>
            </a:pPr>
            <a:r>
              <a:rPr lang="en-US" sz="1600" dirty="0" smtClean="0">
                <a:solidFill>
                  <a:schemeClr val="tx1">
                    <a:lumMod val="75000"/>
                    <a:lumOff val="25000"/>
                  </a:schemeClr>
                </a:solidFill>
                <a:latin typeface="Verdana" pitchFamily="34" charset="0"/>
              </a:rPr>
              <a:t>			&lt;TH COLSPAN="3"&gt;Sales&lt;/TH&gt;&lt;/TR&gt;</a:t>
            </a:r>
          </a:p>
        </p:txBody>
      </p:sp>
      <p:sp>
        <p:nvSpPr>
          <p:cNvPr id="4" name="Title 1"/>
          <p:cNvSpPr txBox="1">
            <a:spLocks/>
          </p:cNvSpPr>
          <p:nvPr/>
        </p:nvSpPr>
        <p:spPr>
          <a:xfrm>
            <a:off x="1219200" y="3581400"/>
            <a:ext cx="7497763" cy="914400"/>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accent5">
                    <a:lumMod val="50000"/>
                  </a:schemeClr>
                </a:solidFill>
                <a:effectLst>
                  <a:outerShdw blurRad="50000" dist="30000" dir="5400000" algn="tl" rotWithShape="0">
                    <a:srgbClr val="000000">
                      <a:alpha val="30000"/>
                    </a:srgbClr>
                  </a:outerShdw>
                </a:effectLst>
                <a:uLnTx/>
                <a:uFillTx/>
                <a:latin typeface="Chaparral Pro" pitchFamily="18" charset="0"/>
                <a:ea typeface="+mj-ea"/>
                <a:cs typeface="+mj-cs"/>
              </a:rPr>
              <a:t>BORDERLESS TABLES</a:t>
            </a:r>
          </a:p>
        </p:txBody>
      </p:sp>
      <p:sp>
        <p:nvSpPr>
          <p:cNvPr id="5" name="Rectangle 4"/>
          <p:cNvSpPr/>
          <p:nvPr/>
        </p:nvSpPr>
        <p:spPr>
          <a:xfrm>
            <a:off x="1219200" y="4419600"/>
            <a:ext cx="7772400" cy="1569660"/>
          </a:xfrm>
          <a:prstGeom prst="rect">
            <a:avLst/>
          </a:prstGeom>
        </p:spPr>
        <p:txBody>
          <a:bodyPr wrap="square">
            <a:spAutoFit/>
          </a:bodyPr>
          <a:lstStyle/>
          <a:p>
            <a:pPr marL="0" indent="0">
              <a:buFont typeface="Wingdings 2" pitchFamily="18" charset="2"/>
              <a:buNone/>
              <a:defRPr/>
            </a:pPr>
            <a:r>
              <a:rPr lang="en-US" sz="1600" dirty="0" smtClean="0">
                <a:latin typeface="Verdana" pitchFamily="34" charset="0"/>
              </a:rPr>
              <a:t>These are commonly used for laying out pages in a gridded fashion. Set BORDER="0" and CELLSPACING="0" to the table element. Set the CELLSPACING attribute otherwise there will be a thin gap between the cells:</a:t>
            </a:r>
          </a:p>
          <a:p>
            <a:pPr marL="0" indent="0">
              <a:buFont typeface="Wingdings 2" pitchFamily="18" charset="2"/>
              <a:buNone/>
              <a:defRPr/>
            </a:pPr>
            <a:r>
              <a:rPr lang="en-US" sz="1600" dirty="0" smtClean="0">
                <a:latin typeface="Verdana" pitchFamily="34" charset="0"/>
              </a:rPr>
              <a:t>Example: </a:t>
            </a:r>
          </a:p>
          <a:p>
            <a:pPr marL="0" indent="0">
              <a:buFont typeface="Wingdings 2" pitchFamily="18" charset="2"/>
              <a:buNone/>
              <a:defRPr/>
            </a:pPr>
            <a:r>
              <a:rPr lang="en-US" sz="1600" dirty="0" smtClean="0">
                <a:latin typeface="Verdana" pitchFamily="34" charset="0"/>
              </a:rPr>
              <a:t>	&lt;TABLE BORDER="0" CELLSPACING="0" CELLPADDING="10"&gt;</a:t>
            </a:r>
          </a:p>
        </p:txBody>
      </p:sp>
      <p:pic>
        <p:nvPicPr>
          <p:cNvPr id="6"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sz="9600" dirty="0" smtClean="0">
                <a:solidFill>
                  <a:schemeClr val="tx2">
                    <a:satMod val="130000"/>
                  </a:schemeClr>
                </a:solidFill>
                <a:latin typeface="Agency FB" pitchFamily="34" charset="0"/>
              </a:rPr>
              <a:t>HTML </a:t>
            </a:r>
            <a:endParaRPr lang="en-US" sz="9600" dirty="0">
              <a:solidFill>
                <a:schemeClr val="tx2">
                  <a:satMod val="130000"/>
                </a:schemeClr>
              </a:solidFill>
              <a:latin typeface="Agency FB" pitchFamily="34" charset="0"/>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b="1" dirty="0" smtClean="0"/>
              <a:t>Forms</a:t>
            </a:r>
            <a:endParaRPr lang="en-US" b="1" dirty="0"/>
          </a:p>
          <a:p>
            <a:pPr eaLnBrk="1" fontAlgn="auto" hangingPunct="1">
              <a:spcAft>
                <a:spcPts val="0"/>
              </a:spcAft>
              <a:buFont typeface="Wingdings 2"/>
              <a:buNone/>
              <a:defRPr/>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5" presetClass="entr" presetSubtype="0" fill="hold"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1"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2"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t>Forms</a:t>
            </a:r>
          </a:p>
        </p:txBody>
      </p:sp>
      <p:sp>
        <p:nvSpPr>
          <p:cNvPr id="27651" name="Rectangle 3"/>
          <p:cNvSpPr>
            <a:spLocks noGrp="1" noChangeArrowheads="1"/>
          </p:cNvSpPr>
          <p:nvPr>
            <p:ph type="body" idx="1"/>
          </p:nvPr>
        </p:nvSpPr>
        <p:spPr/>
        <p:txBody>
          <a:bodyPr>
            <a:normAutofit/>
          </a:bodyPr>
          <a:lstStyle/>
          <a:p>
            <a:r>
              <a:rPr lang="en-US" altLang="zh-CN" sz="2000" dirty="0" smtClean="0">
                <a:latin typeface="Verdana" pitchFamily="34" charset="0"/>
              </a:rPr>
              <a:t>A form is an area that can contain form elements.</a:t>
            </a:r>
          </a:p>
          <a:p>
            <a:r>
              <a:rPr lang="en-US" altLang="zh-CN" sz="2000" dirty="0" smtClean="0">
                <a:latin typeface="Verdana" pitchFamily="34" charset="0"/>
              </a:rPr>
              <a:t>&lt;form&gt;&lt;/form&gt;</a:t>
            </a:r>
          </a:p>
          <a:p>
            <a:r>
              <a:rPr lang="en-US" altLang="zh-CN" sz="2000" dirty="0" smtClean="0">
                <a:latin typeface="Verdana" pitchFamily="34" charset="0"/>
              </a:rPr>
              <a:t>Commonly used form elements includes:</a:t>
            </a:r>
          </a:p>
          <a:p>
            <a:pPr lvl="1"/>
            <a:r>
              <a:rPr lang="en-US" altLang="zh-CN" sz="1800" dirty="0" smtClean="0">
                <a:latin typeface="Verdana" pitchFamily="34" charset="0"/>
              </a:rPr>
              <a:t>Text fields</a:t>
            </a:r>
          </a:p>
          <a:p>
            <a:pPr lvl="1"/>
            <a:r>
              <a:rPr lang="en-US" altLang="zh-CN" sz="1800" dirty="0" smtClean="0">
                <a:latin typeface="Verdana" pitchFamily="34" charset="0"/>
              </a:rPr>
              <a:t>Radio buttons</a:t>
            </a:r>
          </a:p>
          <a:p>
            <a:pPr lvl="1"/>
            <a:r>
              <a:rPr lang="en-US" altLang="zh-CN" sz="1800" dirty="0" smtClean="0">
                <a:latin typeface="Verdana" pitchFamily="34" charset="0"/>
              </a:rPr>
              <a:t>Checkboxes</a:t>
            </a:r>
          </a:p>
          <a:p>
            <a:pPr lvl="1"/>
            <a:r>
              <a:rPr lang="en-US" altLang="zh-CN" sz="1800" dirty="0" smtClean="0">
                <a:latin typeface="Verdana" pitchFamily="34" charset="0"/>
              </a:rPr>
              <a:t>Submit buttons</a:t>
            </a:r>
            <a:endParaRPr lang="en-US" altLang="zh-CN" sz="1800" dirty="0">
              <a:latin typeface="Verdana"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Label Element &lt;label&gt;</a:t>
            </a:r>
            <a:endParaRPr lang="en-US" dirty="0"/>
          </a:p>
        </p:txBody>
      </p:sp>
      <p:sp>
        <p:nvSpPr>
          <p:cNvPr id="3" name="Content Placeholder 2"/>
          <p:cNvSpPr>
            <a:spLocks noGrp="1"/>
          </p:cNvSpPr>
          <p:nvPr>
            <p:ph idx="1"/>
          </p:nvPr>
        </p:nvSpPr>
        <p:spPr/>
        <p:txBody>
          <a:bodyPr>
            <a:normAutofit lnSpcReduction="10000"/>
          </a:bodyPr>
          <a:lstStyle/>
          <a:p>
            <a:pPr>
              <a:lnSpc>
                <a:spcPct val="80000"/>
              </a:lnSpc>
              <a:defRPr/>
            </a:pPr>
            <a:r>
              <a:rPr lang="en-US" dirty="0" smtClean="0">
                <a:cs typeface="Times New Roman" pitchFamily="18" charset="0"/>
              </a:rPr>
              <a:t>Associates a text label with a form control</a:t>
            </a:r>
            <a:br>
              <a:rPr lang="en-US" dirty="0" smtClean="0">
                <a:cs typeface="Times New Roman" pitchFamily="18" charset="0"/>
              </a:rPr>
            </a:br>
            <a:r>
              <a:rPr lang="en-US" sz="1000" dirty="0" smtClean="0">
                <a:cs typeface="Times New Roman" pitchFamily="18" charset="0"/>
              </a:rPr>
              <a:t/>
            </a:r>
            <a:br>
              <a:rPr lang="en-US" sz="1000" dirty="0" smtClean="0">
                <a:cs typeface="Times New Roman" pitchFamily="18" charset="0"/>
              </a:rPr>
            </a:br>
            <a:endParaRPr lang="en-US" sz="1000" dirty="0" smtClean="0">
              <a:cs typeface="Times New Roman" pitchFamily="18" charset="0"/>
            </a:endParaRPr>
          </a:p>
          <a:p>
            <a:pPr>
              <a:lnSpc>
                <a:spcPct val="80000"/>
              </a:lnSpc>
              <a:defRPr/>
            </a:pPr>
            <a:r>
              <a:rPr lang="en-US" dirty="0" smtClean="0">
                <a:cs typeface="Times New Roman" pitchFamily="18" charset="0"/>
              </a:rPr>
              <a:t>Two Different Formats:</a:t>
            </a:r>
            <a:r>
              <a:rPr lang="en-US" sz="1000" dirty="0" smtClean="0">
                <a:cs typeface="Times New Roman" pitchFamily="18" charset="0"/>
              </a:rPr>
              <a:t/>
            </a:r>
            <a:br>
              <a:rPr lang="en-US" sz="1000" dirty="0" smtClean="0">
                <a:cs typeface="Times New Roman" pitchFamily="18" charset="0"/>
              </a:rPr>
            </a:br>
            <a:r>
              <a:rPr lang="en-US" sz="1000" dirty="0" smtClean="0">
                <a:cs typeface="Times New Roman" pitchFamily="18" charset="0"/>
              </a:rPr>
              <a:t/>
            </a:r>
            <a:br>
              <a:rPr lang="en-US" sz="1000" dirty="0" smtClean="0">
                <a:cs typeface="Times New Roman" pitchFamily="18" charset="0"/>
              </a:rPr>
            </a:br>
            <a:r>
              <a:rPr lang="en-US" sz="3600" b="1" dirty="0" smtClean="0">
                <a:latin typeface="Cordia New" pitchFamily="34" charset="-34"/>
                <a:cs typeface="Cordia New" pitchFamily="34" charset="-34"/>
              </a:rPr>
              <a:t>&lt;label&gt;Email: &lt;input type="text" name="</a:t>
            </a:r>
            <a:r>
              <a:rPr lang="en-US" sz="3600" b="1" dirty="0" err="1" smtClean="0">
                <a:latin typeface="Cordia New" pitchFamily="34" charset="-34"/>
                <a:cs typeface="Cordia New" pitchFamily="34" charset="-34"/>
              </a:rPr>
              <a:t>CustEmail</a:t>
            </a:r>
            <a:r>
              <a:rPr lang="en-US" sz="3600" b="1" dirty="0" smtClean="0">
                <a:latin typeface="Cordia New" pitchFamily="34" charset="-34"/>
                <a:cs typeface="Cordia New" pitchFamily="34" charset="-34"/>
              </a:rPr>
              <a:t>"  id ="</a:t>
            </a:r>
            <a:r>
              <a:rPr lang="en-US" sz="3600" b="1" dirty="0" err="1" smtClean="0">
                <a:latin typeface="Cordia New" pitchFamily="34" charset="-34"/>
                <a:cs typeface="Cordia New" pitchFamily="34" charset="-34"/>
              </a:rPr>
              <a:t>CustEmail</a:t>
            </a:r>
            <a:r>
              <a:rPr lang="en-US" sz="3600" b="1" dirty="0" smtClean="0">
                <a:latin typeface="Cordia New" pitchFamily="34" charset="-34"/>
                <a:cs typeface="Cordia New" pitchFamily="34" charset="-34"/>
              </a:rPr>
              <a:t>"&gt;&lt;/label&gt;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smtClean="0">
              <a:latin typeface="Times New Roman" pitchFamily="18" charset="0"/>
              <a:cs typeface="Times New Roman" pitchFamily="18" charset="0"/>
            </a:endParaRPr>
          </a:p>
          <a:p>
            <a:pPr indent="0">
              <a:lnSpc>
                <a:spcPct val="80000"/>
              </a:lnSpc>
              <a:buFontTx/>
              <a:buNone/>
              <a:defRPr/>
            </a:pPr>
            <a:r>
              <a:rPr lang="en-US" sz="4400" dirty="0" smtClean="0">
                <a:cs typeface="Times New Roman" pitchFamily="18" charset="0"/>
              </a:rPr>
              <a:t>Or</a:t>
            </a:r>
            <a:br>
              <a:rPr lang="en-US" sz="4400" dirty="0" smtClean="0">
                <a:cs typeface="Times New Roman" pitchFamily="18" charset="0"/>
              </a:rPr>
            </a:br>
            <a:r>
              <a:rPr lang="en-US" sz="3600" b="1" dirty="0" smtClean="0">
                <a:latin typeface="Cordia New" pitchFamily="34" charset="-34"/>
                <a:cs typeface="Cordia New" pitchFamily="34" charset="-34"/>
              </a:rPr>
              <a:t/>
            </a:r>
            <a:br>
              <a:rPr lang="en-US" sz="3600" b="1" dirty="0" smtClean="0">
                <a:latin typeface="Cordia New" pitchFamily="34" charset="-34"/>
                <a:cs typeface="Cordia New" pitchFamily="34" charset="-34"/>
              </a:rPr>
            </a:br>
            <a:r>
              <a:rPr lang="en-US" sz="3600" b="1" dirty="0" smtClean="0">
                <a:latin typeface="Cordia New" pitchFamily="34" charset="-34"/>
                <a:cs typeface="Cordia New" pitchFamily="34" charset="-34"/>
              </a:rPr>
              <a:t>&lt;label for="email"&gt;Email: &lt;/label&gt;</a:t>
            </a:r>
            <a:br>
              <a:rPr lang="en-US" sz="3600" b="1" dirty="0" smtClean="0">
                <a:latin typeface="Cordia New" pitchFamily="34" charset="-34"/>
                <a:cs typeface="Cordia New" pitchFamily="34" charset="-34"/>
              </a:rPr>
            </a:br>
            <a:r>
              <a:rPr lang="en-US" sz="3600" b="1" dirty="0" smtClean="0">
                <a:latin typeface="Cordia New" pitchFamily="34" charset="-34"/>
                <a:cs typeface="Cordia New" pitchFamily="34" charset="-34"/>
              </a:rPr>
              <a:t>&lt;input type="text" name="</a:t>
            </a:r>
            <a:r>
              <a:rPr lang="en-US" sz="3600" b="1" dirty="0" err="1" smtClean="0">
                <a:latin typeface="Cordia New" pitchFamily="34" charset="-34"/>
                <a:cs typeface="Cordia New" pitchFamily="34" charset="-34"/>
              </a:rPr>
              <a:t>CustEmail</a:t>
            </a:r>
            <a:r>
              <a:rPr lang="en-US" sz="3600" b="1" dirty="0" smtClean="0">
                <a:latin typeface="Cordia New" pitchFamily="34" charset="-34"/>
                <a:cs typeface="Cordia New" pitchFamily="34" charset="-34"/>
              </a:rPr>
              <a:t>" id= "email" /&gt; </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a:t>Text Input Fields</a:t>
            </a:r>
          </a:p>
        </p:txBody>
      </p:sp>
      <p:sp>
        <p:nvSpPr>
          <p:cNvPr id="28676" name="Rectangle 4"/>
          <p:cNvSpPr>
            <a:spLocks noGrp="1" noChangeArrowheads="1"/>
          </p:cNvSpPr>
          <p:nvPr>
            <p:ph type="body" sz="half" idx="1"/>
          </p:nvPr>
        </p:nvSpPr>
        <p:spPr/>
        <p:txBody>
          <a:bodyPr/>
          <a:lstStyle/>
          <a:p>
            <a:pPr>
              <a:lnSpc>
                <a:spcPct val="90000"/>
              </a:lnSpc>
            </a:pPr>
            <a:r>
              <a:rPr lang="en-US" altLang="zh-CN" sz="2400" dirty="0"/>
              <a:t>Used when you want the user to type letters, number, etc.</a:t>
            </a:r>
          </a:p>
          <a:p>
            <a:pPr>
              <a:lnSpc>
                <a:spcPct val="90000"/>
              </a:lnSpc>
              <a:buFontTx/>
              <a:buNone/>
            </a:pPr>
            <a:r>
              <a:rPr lang="en-US" altLang="zh-CN" sz="2400" dirty="0"/>
              <a:t>	&lt;form&gt; </a:t>
            </a:r>
          </a:p>
          <a:p>
            <a:pPr>
              <a:lnSpc>
                <a:spcPct val="90000"/>
              </a:lnSpc>
              <a:buFontTx/>
              <a:buNone/>
            </a:pPr>
            <a:r>
              <a:rPr lang="en-US" altLang="zh-CN" sz="2400" dirty="0"/>
              <a:t>	First name: &lt;input type="</a:t>
            </a:r>
            <a:r>
              <a:rPr lang="en-US" altLang="zh-CN" sz="2400" dirty="0">
                <a:solidFill>
                  <a:srgbClr val="FF0000"/>
                </a:solidFill>
              </a:rPr>
              <a:t>text</a:t>
            </a:r>
            <a:r>
              <a:rPr lang="en-US" altLang="zh-CN" sz="2400" dirty="0"/>
              <a:t>" name="</a:t>
            </a:r>
            <a:r>
              <a:rPr lang="en-US" altLang="zh-CN" sz="2400" dirty="0" err="1"/>
              <a:t>firstname</a:t>
            </a:r>
            <a:r>
              <a:rPr lang="en-US" altLang="zh-CN" sz="2400" dirty="0"/>
              <a:t>"&gt; </a:t>
            </a:r>
          </a:p>
          <a:p>
            <a:pPr>
              <a:lnSpc>
                <a:spcPct val="90000"/>
              </a:lnSpc>
              <a:buFontTx/>
              <a:buNone/>
            </a:pPr>
            <a:r>
              <a:rPr lang="en-US" altLang="zh-CN" sz="2400" dirty="0"/>
              <a:t>	&lt;</a:t>
            </a:r>
            <a:r>
              <a:rPr lang="en-US" altLang="zh-CN" sz="2400" dirty="0" err="1"/>
              <a:t>br</a:t>
            </a:r>
            <a:r>
              <a:rPr lang="en-US" altLang="zh-CN" sz="2400" dirty="0"/>
              <a:t>&gt; </a:t>
            </a:r>
          </a:p>
          <a:p>
            <a:pPr>
              <a:lnSpc>
                <a:spcPct val="90000"/>
              </a:lnSpc>
              <a:buFontTx/>
              <a:buNone/>
            </a:pPr>
            <a:r>
              <a:rPr lang="en-US" altLang="zh-CN" sz="2400" dirty="0"/>
              <a:t>	Last name: &lt;input type="</a:t>
            </a:r>
            <a:r>
              <a:rPr lang="en-US" altLang="zh-CN" sz="2400" dirty="0">
                <a:solidFill>
                  <a:srgbClr val="FF0000"/>
                </a:solidFill>
              </a:rPr>
              <a:t>text</a:t>
            </a:r>
            <a:r>
              <a:rPr lang="en-US" altLang="zh-CN" sz="2400" dirty="0"/>
              <a:t>" name="</a:t>
            </a:r>
            <a:r>
              <a:rPr lang="en-US" altLang="zh-CN" sz="2400" dirty="0" err="1"/>
              <a:t>lastname</a:t>
            </a:r>
            <a:r>
              <a:rPr lang="en-US" altLang="zh-CN" sz="2400" dirty="0"/>
              <a:t>"&gt; &lt;/form&gt; </a:t>
            </a:r>
          </a:p>
        </p:txBody>
      </p:sp>
      <p:sp>
        <p:nvSpPr>
          <p:cNvPr id="28677" name="Rectangle 5"/>
          <p:cNvSpPr>
            <a:spLocks noGrp="1" noChangeArrowheads="1"/>
          </p:cNvSpPr>
          <p:nvPr>
            <p:ph type="body" sz="half" idx="2"/>
          </p:nvPr>
        </p:nvSpPr>
        <p:spPr/>
        <p:txBody>
          <a:bodyPr/>
          <a:lstStyle/>
          <a:p>
            <a:pPr>
              <a:lnSpc>
                <a:spcPct val="90000"/>
              </a:lnSpc>
            </a:pPr>
            <a:r>
              <a:rPr lang="en-US" altLang="zh-CN" sz="2400"/>
              <a:t>Output</a:t>
            </a:r>
          </a:p>
          <a:p>
            <a:pPr>
              <a:lnSpc>
                <a:spcPct val="90000"/>
              </a:lnSpc>
              <a:buFontTx/>
              <a:buNone/>
            </a:pPr>
            <a:r>
              <a:rPr lang="en-US" altLang="zh-CN" sz="2400"/>
              <a:t>    </a:t>
            </a:r>
          </a:p>
          <a:p>
            <a:pPr>
              <a:lnSpc>
                <a:spcPct val="90000"/>
              </a:lnSpc>
              <a:buFontTx/>
              <a:buNone/>
            </a:pPr>
            <a:r>
              <a:rPr lang="en-US" altLang="zh-CN" sz="2400"/>
              <a:t>	First name: </a:t>
            </a:r>
          </a:p>
          <a:p>
            <a:pPr>
              <a:lnSpc>
                <a:spcPct val="90000"/>
              </a:lnSpc>
              <a:buFontTx/>
              <a:buNone/>
            </a:pPr>
            <a:r>
              <a:rPr lang="en-US" altLang="zh-CN" sz="2400"/>
              <a:t>	Last name: </a:t>
            </a:r>
          </a:p>
          <a:p>
            <a:pPr lvl="1">
              <a:lnSpc>
                <a:spcPct val="90000"/>
              </a:lnSpc>
              <a:buFontTx/>
              <a:buNone/>
            </a:pPr>
            <a:endParaRPr lang="en-US" altLang="zh-CN" sz="2000"/>
          </a:p>
        </p:txBody>
      </p:sp>
      <p:sp>
        <p:nvSpPr>
          <p:cNvPr id="28678" name="Rectangle 6"/>
          <p:cNvSpPr>
            <a:spLocks noChangeArrowheads="1"/>
          </p:cNvSpPr>
          <p:nvPr/>
        </p:nvSpPr>
        <p:spPr bwMode="auto">
          <a:xfrm>
            <a:off x="7162800" y="2438400"/>
            <a:ext cx="1676400" cy="228600"/>
          </a:xfrm>
          <a:prstGeom prst="rect">
            <a:avLst/>
          </a:prstGeom>
          <a:noFill/>
          <a:ln w="9525">
            <a:solidFill>
              <a:schemeClr val="tx1"/>
            </a:solidFill>
            <a:miter lim="800000"/>
            <a:headEnd/>
            <a:tailEnd/>
          </a:ln>
          <a:effectLst/>
        </p:spPr>
        <p:txBody>
          <a:bodyPr wrap="none" anchor="ctr"/>
          <a:lstStyle/>
          <a:p>
            <a:endParaRPr lang="en-US"/>
          </a:p>
        </p:txBody>
      </p:sp>
      <p:sp>
        <p:nvSpPr>
          <p:cNvPr id="28679" name="Rectangle 7"/>
          <p:cNvSpPr>
            <a:spLocks noChangeArrowheads="1"/>
          </p:cNvSpPr>
          <p:nvPr/>
        </p:nvSpPr>
        <p:spPr bwMode="auto">
          <a:xfrm>
            <a:off x="7162800" y="2819400"/>
            <a:ext cx="1676400" cy="228600"/>
          </a:xfrm>
          <a:prstGeom prst="rect">
            <a:avLst/>
          </a:prstGeom>
          <a:noFill/>
          <a:ln w="9525">
            <a:solidFill>
              <a:schemeClr val="tx1"/>
            </a:solidFill>
            <a:miter lim="800000"/>
            <a:headEnd/>
            <a:tailEnd/>
          </a:ln>
          <a:effectLst/>
        </p:spPr>
        <p:txBody>
          <a:bodyPr wrap="none" anchor="ctr"/>
          <a:lstStyle/>
          <a:p>
            <a:endParaRPr lang="en-US"/>
          </a:p>
        </p:txBody>
      </p:sp>
      <p:pic>
        <p:nvPicPr>
          <p:cNvPr id="8" name="Picture 2"/>
          <p:cNvPicPr>
            <a:picLocks noChangeAspect="1" noChangeArrowheads="1"/>
          </p:cNvPicPr>
          <p:nvPr/>
        </p:nvPicPr>
        <p:blipFill>
          <a:blip r:embed="rId3"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smtClean="0"/>
              <a:t>Password Fields</a:t>
            </a:r>
            <a:endParaRPr lang="en-US" altLang="zh-CN" dirty="0"/>
          </a:p>
        </p:txBody>
      </p:sp>
      <p:sp>
        <p:nvSpPr>
          <p:cNvPr id="28676" name="Rectangle 4"/>
          <p:cNvSpPr>
            <a:spLocks noGrp="1" noChangeArrowheads="1"/>
          </p:cNvSpPr>
          <p:nvPr>
            <p:ph type="body" sz="half" idx="1"/>
          </p:nvPr>
        </p:nvSpPr>
        <p:spPr/>
        <p:txBody>
          <a:bodyPr/>
          <a:lstStyle/>
          <a:p>
            <a:pPr>
              <a:lnSpc>
                <a:spcPct val="90000"/>
              </a:lnSpc>
            </a:pPr>
            <a:r>
              <a:rPr lang="en-US" altLang="zh-CN" sz="2400" dirty="0"/>
              <a:t>Used when you want the user to type letters, number, etc.</a:t>
            </a:r>
          </a:p>
          <a:p>
            <a:pPr>
              <a:lnSpc>
                <a:spcPct val="90000"/>
              </a:lnSpc>
              <a:buFontTx/>
              <a:buNone/>
            </a:pPr>
            <a:r>
              <a:rPr lang="en-US" altLang="zh-CN" sz="2400" dirty="0"/>
              <a:t>	&lt;form&gt; </a:t>
            </a:r>
          </a:p>
          <a:p>
            <a:pPr>
              <a:lnSpc>
                <a:spcPct val="90000"/>
              </a:lnSpc>
              <a:buFontTx/>
              <a:buNone/>
            </a:pPr>
            <a:r>
              <a:rPr lang="en-US" altLang="zh-CN" sz="2400" dirty="0"/>
              <a:t>	</a:t>
            </a:r>
            <a:r>
              <a:rPr lang="en-US" altLang="zh-CN" sz="2400" dirty="0" smtClean="0"/>
              <a:t>Password: </a:t>
            </a:r>
            <a:r>
              <a:rPr lang="en-US" altLang="zh-CN" sz="2400" dirty="0"/>
              <a:t>&lt;input type</a:t>
            </a:r>
            <a:r>
              <a:rPr lang="en-US" altLang="zh-CN" sz="2400" dirty="0" smtClean="0"/>
              <a:t>=“</a:t>
            </a:r>
            <a:r>
              <a:rPr lang="en-US" altLang="zh-CN" sz="2400" dirty="0" smtClean="0">
                <a:solidFill>
                  <a:srgbClr val="FF0000"/>
                </a:solidFill>
              </a:rPr>
              <a:t>password</a:t>
            </a:r>
            <a:r>
              <a:rPr lang="en-US" altLang="zh-CN" sz="2400" dirty="0" smtClean="0"/>
              <a:t>" </a:t>
            </a:r>
            <a:r>
              <a:rPr lang="en-US" altLang="zh-CN" sz="2400" dirty="0"/>
              <a:t>name</a:t>
            </a:r>
            <a:r>
              <a:rPr lang="en-US" altLang="zh-CN" sz="2400" dirty="0" smtClean="0"/>
              <a:t>=“</a:t>
            </a:r>
            <a:r>
              <a:rPr lang="en-US" altLang="zh-CN" sz="2400" dirty="0" err="1" smtClean="0"/>
              <a:t>pwd</a:t>
            </a:r>
            <a:r>
              <a:rPr lang="en-US" altLang="zh-CN" sz="2400" dirty="0" smtClean="0"/>
              <a:t>"&gt; </a:t>
            </a:r>
            <a:endParaRPr lang="en-US" altLang="zh-CN" sz="2400" dirty="0"/>
          </a:p>
          <a:p>
            <a:pPr>
              <a:lnSpc>
                <a:spcPct val="90000"/>
              </a:lnSpc>
              <a:buFontTx/>
              <a:buNone/>
            </a:pPr>
            <a:r>
              <a:rPr lang="en-US" altLang="zh-CN" sz="2400" dirty="0" smtClean="0"/>
              <a:t>&lt;/</a:t>
            </a:r>
            <a:r>
              <a:rPr lang="en-US" altLang="zh-CN" sz="2400" dirty="0"/>
              <a:t>form&gt; </a:t>
            </a:r>
          </a:p>
        </p:txBody>
      </p:sp>
      <p:sp>
        <p:nvSpPr>
          <p:cNvPr id="28677" name="Rectangle 5"/>
          <p:cNvSpPr>
            <a:spLocks noGrp="1" noChangeArrowheads="1"/>
          </p:cNvSpPr>
          <p:nvPr>
            <p:ph type="body" sz="half" idx="2"/>
          </p:nvPr>
        </p:nvSpPr>
        <p:spPr/>
        <p:txBody>
          <a:bodyPr/>
          <a:lstStyle/>
          <a:p>
            <a:pPr>
              <a:lnSpc>
                <a:spcPct val="90000"/>
              </a:lnSpc>
            </a:pPr>
            <a:r>
              <a:rPr lang="en-US" altLang="zh-CN" sz="2400" dirty="0"/>
              <a:t>Output</a:t>
            </a:r>
          </a:p>
          <a:p>
            <a:pPr>
              <a:lnSpc>
                <a:spcPct val="90000"/>
              </a:lnSpc>
              <a:buFontTx/>
              <a:buNone/>
            </a:pPr>
            <a:r>
              <a:rPr lang="en-US" altLang="zh-CN" sz="2400" dirty="0"/>
              <a:t>    </a:t>
            </a:r>
          </a:p>
          <a:p>
            <a:pPr>
              <a:lnSpc>
                <a:spcPct val="90000"/>
              </a:lnSpc>
              <a:buFontTx/>
              <a:buNone/>
            </a:pPr>
            <a:r>
              <a:rPr lang="en-US" altLang="zh-CN" sz="2400" dirty="0"/>
              <a:t>	</a:t>
            </a:r>
            <a:r>
              <a:rPr lang="en-US" altLang="zh-CN" sz="2400" dirty="0" smtClean="0"/>
              <a:t>Password: </a:t>
            </a:r>
            <a:endParaRPr lang="en-US" altLang="zh-CN" sz="2400" dirty="0"/>
          </a:p>
          <a:p>
            <a:pPr>
              <a:lnSpc>
                <a:spcPct val="90000"/>
              </a:lnSpc>
              <a:buFontTx/>
              <a:buNone/>
            </a:pPr>
            <a:r>
              <a:rPr lang="en-US" altLang="zh-CN" sz="2400" dirty="0"/>
              <a:t>	</a:t>
            </a:r>
          </a:p>
          <a:p>
            <a:pPr lvl="1">
              <a:lnSpc>
                <a:spcPct val="90000"/>
              </a:lnSpc>
              <a:buFontTx/>
              <a:buNone/>
            </a:pPr>
            <a:endParaRPr lang="en-US" altLang="zh-CN" sz="2000" dirty="0"/>
          </a:p>
        </p:txBody>
      </p:sp>
      <p:sp>
        <p:nvSpPr>
          <p:cNvPr id="28678" name="Rectangle 6"/>
          <p:cNvSpPr>
            <a:spLocks noChangeArrowheads="1"/>
          </p:cNvSpPr>
          <p:nvPr/>
        </p:nvSpPr>
        <p:spPr bwMode="auto">
          <a:xfrm>
            <a:off x="7162800" y="2438400"/>
            <a:ext cx="1676400" cy="228600"/>
          </a:xfrm>
          <a:prstGeom prst="rect">
            <a:avLst/>
          </a:prstGeom>
          <a:noFill/>
          <a:ln w="9525">
            <a:solidFill>
              <a:schemeClr val="tx1"/>
            </a:solidFill>
            <a:miter lim="800000"/>
            <a:headEnd/>
            <a:tailEnd/>
          </a:ln>
          <a:effectLst/>
        </p:spPr>
        <p:txBody>
          <a:bodyPr wrap="none" anchor="ctr"/>
          <a:lstStyle/>
          <a:p>
            <a:r>
              <a:rPr lang="en-US" dirty="0" smtClean="0"/>
              <a:t>***********</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Fieldset</a:t>
            </a:r>
            <a:r>
              <a:rPr lang="en-US" dirty="0" smtClean="0"/>
              <a:t> &amp; Legend Elements</a:t>
            </a:r>
            <a:endParaRPr lang="en-US" dirty="0"/>
          </a:p>
        </p:txBody>
      </p:sp>
      <p:sp>
        <p:nvSpPr>
          <p:cNvPr id="3" name="Content Placeholder 2"/>
          <p:cNvSpPr>
            <a:spLocks noGrp="1"/>
          </p:cNvSpPr>
          <p:nvPr>
            <p:ph sz="half" idx="1"/>
          </p:nvPr>
        </p:nvSpPr>
        <p:spPr>
          <a:xfrm>
            <a:off x="1435608" y="1295400"/>
            <a:ext cx="7327392" cy="3886200"/>
          </a:xfrm>
        </p:spPr>
        <p:txBody>
          <a:bodyPr/>
          <a:lstStyle/>
          <a:p>
            <a:pPr>
              <a:lnSpc>
                <a:spcPct val="80000"/>
              </a:lnSpc>
            </a:pPr>
            <a:r>
              <a:rPr lang="en-US" sz="2600" dirty="0" smtClean="0">
                <a:cs typeface="Times New Roman" pitchFamily="18" charset="0"/>
              </a:rPr>
              <a:t>The </a:t>
            </a:r>
            <a:r>
              <a:rPr lang="en-US" sz="2600" dirty="0" err="1" smtClean="0">
                <a:cs typeface="Times New Roman" pitchFamily="18" charset="0"/>
              </a:rPr>
              <a:t>Fieldset</a:t>
            </a:r>
            <a:r>
              <a:rPr lang="en-US" sz="2600" dirty="0" smtClean="0">
                <a:cs typeface="Times New Roman" pitchFamily="18" charset="0"/>
              </a:rPr>
              <a:t> Element </a:t>
            </a:r>
            <a:br>
              <a:rPr lang="en-US" sz="2600" dirty="0" smtClean="0">
                <a:cs typeface="Times New Roman" pitchFamily="18" charset="0"/>
              </a:rPr>
            </a:br>
            <a:r>
              <a:rPr lang="en-US" sz="2600" dirty="0" smtClean="0">
                <a:latin typeface="Times New Roman" pitchFamily="18" charset="0"/>
                <a:cs typeface="Times New Roman" pitchFamily="18" charset="0"/>
              </a:rPr>
              <a:t>&lt;</a:t>
            </a:r>
            <a:r>
              <a:rPr lang="en-US" sz="2600" dirty="0" err="1" smtClean="0">
                <a:latin typeface="Times New Roman" pitchFamily="18" charset="0"/>
                <a:cs typeface="Times New Roman" pitchFamily="18" charset="0"/>
              </a:rPr>
              <a:t>fieldset</a:t>
            </a:r>
            <a:r>
              <a:rPr lang="en-US" sz="2600" dirty="0" smtClean="0">
                <a:latin typeface="Times New Roman" pitchFamily="18" charset="0"/>
                <a:cs typeface="Times New Roman" pitchFamily="18" charset="0"/>
              </a:rPr>
              <a:t>&gt;</a:t>
            </a:r>
          </a:p>
          <a:p>
            <a:pPr lvl="1">
              <a:lnSpc>
                <a:spcPct val="80000"/>
              </a:lnSpc>
            </a:pPr>
            <a:r>
              <a:rPr lang="en-US" sz="2200" dirty="0" smtClean="0">
                <a:cs typeface="Times New Roman" pitchFamily="18" charset="0"/>
              </a:rPr>
              <a:t>Container tag</a:t>
            </a:r>
          </a:p>
          <a:p>
            <a:pPr lvl="1">
              <a:lnSpc>
                <a:spcPct val="80000"/>
              </a:lnSpc>
            </a:pPr>
            <a:r>
              <a:rPr lang="en-US" sz="2200" dirty="0" smtClean="0">
                <a:cs typeface="Times New Roman" pitchFamily="18" charset="0"/>
              </a:rPr>
              <a:t>Creates a visual </a:t>
            </a:r>
            <a:br>
              <a:rPr lang="en-US" sz="2200" dirty="0" smtClean="0">
                <a:cs typeface="Times New Roman" pitchFamily="18" charset="0"/>
              </a:rPr>
            </a:br>
            <a:r>
              <a:rPr lang="en-US" sz="2200" dirty="0" smtClean="0">
                <a:cs typeface="Times New Roman" pitchFamily="18" charset="0"/>
              </a:rPr>
              <a:t>group of form controls </a:t>
            </a:r>
            <a:br>
              <a:rPr lang="en-US" sz="2200" dirty="0" smtClean="0">
                <a:cs typeface="Times New Roman" pitchFamily="18" charset="0"/>
              </a:rPr>
            </a:br>
            <a:r>
              <a:rPr lang="en-US" sz="2200" dirty="0" smtClean="0">
                <a:cs typeface="Times New Roman" pitchFamily="18" charset="0"/>
              </a:rPr>
              <a:t>on a web page</a:t>
            </a:r>
          </a:p>
          <a:p>
            <a:pPr>
              <a:lnSpc>
                <a:spcPct val="80000"/>
              </a:lnSpc>
            </a:pPr>
            <a:r>
              <a:rPr lang="en-US" sz="2600" dirty="0" smtClean="0">
                <a:cs typeface="Times New Roman" pitchFamily="18" charset="0"/>
              </a:rPr>
              <a:t>The Legend Element </a:t>
            </a:r>
            <a:br>
              <a:rPr lang="en-US" sz="2600" dirty="0" smtClean="0">
                <a:cs typeface="Times New Roman" pitchFamily="18" charset="0"/>
              </a:rPr>
            </a:br>
            <a:r>
              <a:rPr lang="en-US" sz="2600" dirty="0" smtClean="0">
                <a:latin typeface="Times New Roman" pitchFamily="18" charset="0"/>
                <a:cs typeface="Times New Roman" pitchFamily="18" charset="0"/>
              </a:rPr>
              <a:t>&lt;legend&gt;</a:t>
            </a:r>
          </a:p>
          <a:p>
            <a:pPr lvl="1">
              <a:lnSpc>
                <a:spcPct val="80000"/>
              </a:lnSpc>
            </a:pPr>
            <a:r>
              <a:rPr lang="en-US" sz="2200" dirty="0" smtClean="0">
                <a:cs typeface="Times New Roman" pitchFamily="18" charset="0"/>
              </a:rPr>
              <a:t>Container tag</a:t>
            </a:r>
          </a:p>
          <a:p>
            <a:pPr lvl="1">
              <a:lnSpc>
                <a:spcPct val="80000"/>
              </a:lnSpc>
            </a:pPr>
            <a:r>
              <a:rPr lang="en-US" sz="2200" dirty="0" smtClean="0">
                <a:cs typeface="Times New Roman" pitchFamily="18" charset="0"/>
              </a:rPr>
              <a:t>Creates a text label within the </a:t>
            </a:r>
            <a:r>
              <a:rPr lang="en-US" sz="2200" dirty="0" err="1" smtClean="0">
                <a:cs typeface="Times New Roman" pitchFamily="18" charset="0"/>
              </a:rPr>
              <a:t>fieldset</a:t>
            </a:r>
            <a:r>
              <a:rPr lang="en-US" sz="2000" dirty="0" smtClean="0">
                <a:cs typeface="Times New Roman" pitchFamily="18" charset="0"/>
              </a:rPr>
              <a:t/>
            </a:r>
            <a:br>
              <a:rPr lang="en-US" sz="2000" dirty="0" smtClean="0">
                <a:cs typeface="Times New Roman" pitchFamily="18" charset="0"/>
              </a:rPr>
            </a:br>
            <a:endParaRPr lang="en-US" sz="2000" dirty="0" smtClean="0">
              <a:cs typeface="Times New Roman" pitchFamily="18" charset="0"/>
            </a:endParaRPr>
          </a:p>
          <a:p>
            <a:endParaRPr lang="en-US" dirty="0"/>
          </a:p>
        </p:txBody>
      </p:sp>
      <p:pic>
        <p:nvPicPr>
          <p:cNvPr id="5" name="Picture 2"/>
          <p:cNvPicPr>
            <a:picLocks noGrp="1" noChangeAspect="1" noChangeArrowheads="1"/>
          </p:cNvPicPr>
          <p:nvPr>
            <p:ph sz="half" idx="2"/>
          </p:nvPr>
        </p:nvPicPr>
        <p:blipFill>
          <a:blip r:embed="rId2"/>
          <a:srcRect/>
          <a:stretch>
            <a:fillRect/>
          </a:stretch>
        </p:blipFill>
        <p:spPr bwMode="auto">
          <a:xfrm>
            <a:off x="5486400" y="1600200"/>
            <a:ext cx="3304791" cy="1600200"/>
          </a:xfrm>
          <a:prstGeom prst="rect">
            <a:avLst/>
          </a:prstGeom>
          <a:noFill/>
          <a:ln w="9525">
            <a:noFill/>
            <a:miter lim="800000"/>
            <a:headEnd/>
            <a:tailEnd/>
          </a:ln>
        </p:spPr>
      </p:pic>
      <p:sp>
        <p:nvSpPr>
          <p:cNvPr id="7" name="TextBox 5"/>
          <p:cNvSpPr txBox="1">
            <a:spLocks noChangeArrowheads="1"/>
          </p:cNvSpPr>
          <p:nvPr/>
        </p:nvSpPr>
        <p:spPr bwMode="auto">
          <a:xfrm>
            <a:off x="1447800" y="4737100"/>
            <a:ext cx="7696200" cy="1816100"/>
          </a:xfrm>
          <a:prstGeom prst="rect">
            <a:avLst/>
          </a:prstGeom>
          <a:solidFill>
            <a:schemeClr val="accent3">
              <a:alpha val="74000"/>
            </a:schemeClr>
          </a:solidFill>
          <a:ln w="9525">
            <a:noFill/>
            <a:miter lim="800000"/>
            <a:headEnd/>
            <a:tailEnd/>
          </a:ln>
        </p:spPr>
        <p:txBody>
          <a:bodyPr wrap="square">
            <a:spAutoFit/>
          </a:bodyPr>
          <a:lstStyle/>
          <a:p>
            <a:pPr>
              <a:lnSpc>
                <a:spcPct val="80000"/>
              </a:lnSpc>
              <a:defRPr/>
            </a:pPr>
            <a:r>
              <a:rPr lang="en-US" sz="2000" b="1" dirty="0">
                <a:cs typeface="Times New Roman" pitchFamily="18" charset="0"/>
              </a:rPr>
              <a:t>&lt;</a:t>
            </a:r>
            <a:r>
              <a:rPr lang="en-US" sz="2000" b="1" dirty="0" err="1">
                <a:cs typeface="Times New Roman" pitchFamily="18" charset="0"/>
              </a:rPr>
              <a:t>fieldset</a:t>
            </a:r>
            <a:r>
              <a:rPr lang="en-US" sz="2000" b="1" dirty="0">
                <a:cs typeface="Times New Roman" pitchFamily="18" charset="0"/>
              </a:rPr>
              <a:t>&gt;&lt;legend&gt;Customer Information&lt;/legend&gt;</a:t>
            </a:r>
          </a:p>
          <a:p>
            <a:pPr>
              <a:lnSpc>
                <a:spcPct val="80000"/>
              </a:lnSpc>
              <a:defRPr/>
            </a:pPr>
            <a:r>
              <a:rPr lang="en-US" sz="2000" b="1" dirty="0">
                <a:cs typeface="Times New Roman" pitchFamily="18" charset="0"/>
              </a:rPr>
              <a:t>   &lt;label&gt;Name: </a:t>
            </a:r>
            <a:br>
              <a:rPr lang="en-US" sz="2000" b="1" dirty="0">
                <a:cs typeface="Times New Roman" pitchFamily="18" charset="0"/>
              </a:rPr>
            </a:br>
            <a:r>
              <a:rPr lang="en-US" sz="2000" b="1" dirty="0">
                <a:cs typeface="Times New Roman" pitchFamily="18" charset="0"/>
              </a:rPr>
              <a:t>  &lt;input type="text" name="</a:t>
            </a:r>
            <a:r>
              <a:rPr lang="en-US" sz="2000" b="1" dirty="0" err="1">
                <a:cs typeface="Times New Roman" pitchFamily="18" charset="0"/>
              </a:rPr>
              <a:t>CName</a:t>
            </a:r>
            <a:r>
              <a:rPr lang="en-US" sz="2000" b="1" dirty="0">
                <a:cs typeface="Times New Roman" pitchFamily="18" charset="0"/>
              </a:rPr>
              <a:t>"  id="</a:t>
            </a:r>
            <a:r>
              <a:rPr lang="en-US" sz="2000" b="1" dirty="0" err="1">
                <a:cs typeface="Times New Roman" pitchFamily="18" charset="0"/>
              </a:rPr>
              <a:t>CName</a:t>
            </a:r>
            <a:r>
              <a:rPr lang="en-US" sz="2000" b="1" dirty="0">
                <a:cs typeface="Times New Roman" pitchFamily="18" charset="0"/>
              </a:rPr>
              <a:t>" size="30"&gt;&lt;/label&gt;           &lt;</a:t>
            </a:r>
            <a:r>
              <a:rPr lang="en-US" sz="2000" b="1" dirty="0" err="1">
                <a:cs typeface="Times New Roman" pitchFamily="18" charset="0"/>
              </a:rPr>
              <a:t>br</a:t>
            </a:r>
            <a:r>
              <a:rPr lang="en-US" sz="2000" b="1" dirty="0">
                <a:cs typeface="Times New Roman" pitchFamily="18" charset="0"/>
              </a:rPr>
              <a:t>&gt;&lt;</a:t>
            </a:r>
            <a:r>
              <a:rPr lang="en-US" sz="2000" b="1" dirty="0" err="1">
                <a:cs typeface="Times New Roman" pitchFamily="18" charset="0"/>
              </a:rPr>
              <a:t>br</a:t>
            </a:r>
            <a:r>
              <a:rPr lang="en-US" sz="2000" b="1" dirty="0">
                <a:cs typeface="Times New Roman" pitchFamily="18" charset="0"/>
              </a:rPr>
              <a:t> &gt;</a:t>
            </a:r>
          </a:p>
          <a:p>
            <a:pPr>
              <a:lnSpc>
                <a:spcPct val="80000"/>
              </a:lnSpc>
              <a:defRPr/>
            </a:pPr>
            <a:r>
              <a:rPr lang="en-US" sz="2000" b="1" dirty="0">
                <a:cs typeface="Times New Roman" pitchFamily="18" charset="0"/>
              </a:rPr>
              <a:t>   &lt;label&gt;Email: </a:t>
            </a:r>
            <a:br>
              <a:rPr lang="en-US" sz="2000" b="1" dirty="0">
                <a:cs typeface="Times New Roman" pitchFamily="18" charset="0"/>
              </a:rPr>
            </a:br>
            <a:r>
              <a:rPr lang="en-US" sz="2000" b="1" dirty="0">
                <a:cs typeface="Times New Roman" pitchFamily="18" charset="0"/>
              </a:rPr>
              <a:t>  &lt;input type="text" name="</a:t>
            </a:r>
            <a:r>
              <a:rPr lang="en-US" sz="2000" b="1" dirty="0" err="1">
                <a:cs typeface="Times New Roman" pitchFamily="18" charset="0"/>
              </a:rPr>
              <a:t>CEmail</a:t>
            </a:r>
            <a:r>
              <a:rPr lang="en-US" sz="2000" b="1" dirty="0">
                <a:cs typeface="Times New Roman" pitchFamily="18" charset="0"/>
              </a:rPr>
              <a:t>"  id="</a:t>
            </a:r>
            <a:r>
              <a:rPr lang="en-US" sz="2000" b="1" dirty="0" err="1">
                <a:cs typeface="Times New Roman" pitchFamily="18" charset="0"/>
              </a:rPr>
              <a:t>CEmail</a:t>
            </a:r>
            <a:r>
              <a:rPr lang="en-US" sz="2000" b="1" dirty="0">
                <a:cs typeface="Times New Roman" pitchFamily="18" charset="0"/>
              </a:rPr>
              <a:t>"&gt;&lt;/label&gt;</a:t>
            </a:r>
          </a:p>
          <a:p>
            <a:pPr>
              <a:lnSpc>
                <a:spcPct val="80000"/>
              </a:lnSpc>
              <a:defRPr/>
            </a:pPr>
            <a:r>
              <a:rPr lang="en-US" sz="2000" b="1" dirty="0">
                <a:cs typeface="Times New Roman" pitchFamily="18" charset="0"/>
              </a:rPr>
              <a:t> &lt;/</a:t>
            </a:r>
            <a:r>
              <a:rPr lang="en-US" sz="2000" b="1" dirty="0" err="1">
                <a:cs typeface="Times New Roman" pitchFamily="18" charset="0"/>
              </a:rPr>
              <a:t>fieldset</a:t>
            </a:r>
            <a:r>
              <a:rPr lang="en-US" sz="2000" b="1" dirty="0">
                <a:cs typeface="Times New Roman" pitchFamily="18" charset="0"/>
              </a:rPr>
              <a:t>&gt; </a:t>
            </a:r>
            <a:endParaRPr lang="en-US" sz="2000" dirty="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a:xfrm>
            <a:off x="1371600" y="1524000"/>
            <a:ext cx="7086600" cy="4073525"/>
          </a:xfrm>
          <a:noFill/>
        </p:spPr>
      </p:pic>
      <p:pic>
        <p:nvPicPr>
          <p:cNvPr id="3" name="Picture 2"/>
          <p:cNvPicPr>
            <a:picLocks noChangeAspect="1" noChangeArrowheads="1"/>
          </p:cNvPicPr>
          <p:nvPr/>
        </p:nvPicPr>
        <p:blipFill>
          <a:blip r:embed="rId3"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Input Element Hidden Field</a:t>
            </a:r>
            <a:br>
              <a:rPr lang="en-US" dirty="0" smtClean="0"/>
            </a:br>
            <a:r>
              <a:rPr lang="en-US" dirty="0" smtClean="0"/>
              <a:t>&lt;input&gt;</a:t>
            </a:r>
            <a:endParaRPr lang="en-US" dirty="0"/>
          </a:p>
        </p:txBody>
      </p:sp>
      <p:sp>
        <p:nvSpPr>
          <p:cNvPr id="3" name="Content Placeholder 2"/>
          <p:cNvSpPr>
            <a:spLocks noGrp="1"/>
          </p:cNvSpPr>
          <p:nvPr>
            <p:ph sz="half" idx="1"/>
          </p:nvPr>
        </p:nvSpPr>
        <p:spPr>
          <a:xfrm>
            <a:off x="1435608" y="1524000"/>
            <a:ext cx="7403592" cy="4663440"/>
          </a:xfrm>
        </p:spPr>
        <p:txBody>
          <a:bodyPr/>
          <a:lstStyle/>
          <a:p>
            <a:pPr>
              <a:lnSpc>
                <a:spcPct val="80000"/>
              </a:lnSpc>
            </a:pPr>
            <a:r>
              <a:rPr lang="en-US" dirty="0" smtClean="0">
                <a:cs typeface="Times New Roman" pitchFamily="18" charset="0"/>
              </a:rPr>
              <a:t>This form control is </a:t>
            </a:r>
            <a:r>
              <a:rPr lang="en-US" i="1" dirty="0" smtClean="0">
                <a:cs typeface="Times New Roman" pitchFamily="18" charset="0"/>
              </a:rPr>
              <a:t>not</a:t>
            </a:r>
            <a:r>
              <a:rPr lang="en-US" dirty="0" smtClean="0">
                <a:cs typeface="Times New Roman" pitchFamily="18" charset="0"/>
              </a:rPr>
              <a:t> displayed on the Web page. </a:t>
            </a:r>
          </a:p>
          <a:p>
            <a:pPr>
              <a:lnSpc>
                <a:spcPct val="80000"/>
              </a:lnSpc>
            </a:pPr>
            <a:endParaRPr lang="en-US" sz="1000" dirty="0" smtClean="0">
              <a:cs typeface="Times New Roman" pitchFamily="18" charset="0"/>
            </a:endParaRPr>
          </a:p>
          <a:p>
            <a:pPr>
              <a:lnSpc>
                <a:spcPct val="80000"/>
              </a:lnSpc>
            </a:pPr>
            <a:r>
              <a:rPr lang="en-US" dirty="0" smtClean="0">
                <a:cs typeface="Times New Roman" pitchFamily="18" charset="0"/>
              </a:rPr>
              <a:t>Hidden form fields </a:t>
            </a:r>
          </a:p>
          <a:p>
            <a:pPr lvl="1">
              <a:lnSpc>
                <a:spcPct val="80000"/>
              </a:lnSpc>
            </a:pPr>
            <a:r>
              <a:rPr lang="en-US" dirty="0" smtClean="0">
                <a:cs typeface="Times New Roman" pitchFamily="18" charset="0"/>
              </a:rPr>
              <a:t>Can be accessed by both client-side and server-side scripting </a:t>
            </a:r>
          </a:p>
          <a:p>
            <a:pPr lvl="1">
              <a:lnSpc>
                <a:spcPct val="80000"/>
              </a:lnSpc>
            </a:pPr>
            <a:endParaRPr lang="en-US" dirty="0" smtClean="0">
              <a:cs typeface="Times New Roman" pitchFamily="18" charset="0"/>
            </a:endParaRPr>
          </a:p>
          <a:p>
            <a:pPr>
              <a:lnSpc>
                <a:spcPct val="80000"/>
              </a:lnSpc>
            </a:pPr>
            <a:r>
              <a:rPr lang="en-US" dirty="0" smtClean="0"/>
              <a:t>Common Attributes:</a:t>
            </a:r>
          </a:p>
          <a:p>
            <a:pPr lvl="1">
              <a:lnSpc>
                <a:spcPct val="80000"/>
              </a:lnSpc>
            </a:pPr>
            <a:r>
              <a:rPr lang="en-US" sz="2000" dirty="0" smtClean="0"/>
              <a:t>type=“hidden”</a:t>
            </a:r>
          </a:p>
          <a:p>
            <a:pPr lvl="1">
              <a:lnSpc>
                <a:spcPct val="80000"/>
              </a:lnSpc>
            </a:pPr>
            <a:r>
              <a:rPr lang="en-US" sz="2000" dirty="0" smtClean="0"/>
              <a:t>name</a:t>
            </a:r>
          </a:p>
          <a:p>
            <a:pPr lvl="1">
              <a:lnSpc>
                <a:spcPct val="80000"/>
              </a:lnSpc>
            </a:pPr>
            <a:r>
              <a:rPr lang="en-US" sz="2000" dirty="0" smtClean="0"/>
              <a:t>id</a:t>
            </a:r>
          </a:p>
          <a:p>
            <a:pPr lvl="1">
              <a:lnSpc>
                <a:spcPct val="80000"/>
              </a:lnSpc>
            </a:pPr>
            <a:r>
              <a:rPr lang="en-US" sz="2000" dirty="0" smtClean="0"/>
              <a:t>value</a:t>
            </a:r>
          </a:p>
          <a:p>
            <a:pPr>
              <a:buNone/>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t>Submission Button</a:t>
            </a:r>
          </a:p>
        </p:txBody>
      </p:sp>
      <p:sp>
        <p:nvSpPr>
          <p:cNvPr id="34820" name="Rectangle 4"/>
          <p:cNvSpPr>
            <a:spLocks noGrp="1" noChangeArrowheads="1"/>
          </p:cNvSpPr>
          <p:nvPr>
            <p:ph type="body" sz="half" idx="1"/>
          </p:nvPr>
        </p:nvSpPr>
        <p:spPr/>
        <p:txBody>
          <a:bodyPr/>
          <a:lstStyle/>
          <a:p>
            <a:pPr>
              <a:lnSpc>
                <a:spcPct val="80000"/>
              </a:lnSpc>
            </a:pPr>
            <a:r>
              <a:rPr lang="en-US" altLang="zh-CN" sz="2400"/>
              <a:t>When user clicks on the “Submit” button, the content of the form is sent to another file.</a:t>
            </a:r>
          </a:p>
          <a:p>
            <a:pPr>
              <a:lnSpc>
                <a:spcPct val="80000"/>
              </a:lnSpc>
              <a:buFontTx/>
              <a:buNone/>
            </a:pPr>
            <a:r>
              <a:rPr lang="en-US" altLang="zh-CN" sz="2400"/>
              <a:t>	&lt;form name="input" action="html_form_action.asp" method="get"&gt; Username: &lt;input type="text" name="user"&gt;</a:t>
            </a:r>
          </a:p>
          <a:p>
            <a:pPr>
              <a:lnSpc>
                <a:spcPct val="80000"/>
              </a:lnSpc>
              <a:buFontTx/>
              <a:buNone/>
            </a:pPr>
            <a:r>
              <a:rPr lang="en-US" altLang="zh-CN" sz="2400"/>
              <a:t>	&lt;br&gt;</a:t>
            </a:r>
          </a:p>
          <a:p>
            <a:pPr>
              <a:lnSpc>
                <a:spcPct val="80000"/>
              </a:lnSpc>
              <a:buFontTx/>
              <a:buNone/>
            </a:pPr>
            <a:r>
              <a:rPr lang="en-US" altLang="zh-CN" sz="2400"/>
              <a:t>	&lt;input type="</a:t>
            </a:r>
            <a:r>
              <a:rPr lang="en-US" altLang="zh-CN" sz="2400">
                <a:solidFill>
                  <a:srgbClr val="FF0000"/>
                </a:solidFill>
              </a:rPr>
              <a:t>submit</a:t>
            </a:r>
            <a:r>
              <a:rPr lang="en-US" altLang="zh-CN" sz="2400"/>
              <a:t>" value="Submit"&gt; </a:t>
            </a:r>
          </a:p>
          <a:p>
            <a:pPr>
              <a:lnSpc>
                <a:spcPct val="80000"/>
              </a:lnSpc>
              <a:buFontTx/>
              <a:buNone/>
            </a:pPr>
            <a:r>
              <a:rPr lang="en-US" altLang="zh-CN" sz="2400"/>
              <a:t>	&lt;/form&gt; </a:t>
            </a:r>
          </a:p>
        </p:txBody>
      </p:sp>
      <p:sp>
        <p:nvSpPr>
          <p:cNvPr id="34821" name="Rectangle 5"/>
          <p:cNvSpPr>
            <a:spLocks noGrp="1" noChangeArrowheads="1"/>
          </p:cNvSpPr>
          <p:nvPr>
            <p:ph type="body" sz="half" idx="2"/>
          </p:nvPr>
        </p:nvSpPr>
        <p:spPr/>
        <p:txBody>
          <a:bodyPr/>
          <a:lstStyle/>
          <a:p>
            <a:pPr>
              <a:lnSpc>
                <a:spcPct val="80000"/>
              </a:lnSpc>
            </a:pPr>
            <a:r>
              <a:rPr lang="en-US" altLang="zh-CN" sz="2400"/>
              <a:t>Output</a:t>
            </a:r>
          </a:p>
          <a:p>
            <a:pPr>
              <a:lnSpc>
                <a:spcPct val="80000"/>
              </a:lnSpc>
              <a:buFontTx/>
              <a:buNone/>
            </a:pPr>
            <a:endParaRPr lang="en-US" altLang="zh-CN" sz="2400"/>
          </a:p>
          <a:p>
            <a:pPr>
              <a:lnSpc>
                <a:spcPct val="80000"/>
              </a:lnSpc>
              <a:buFontTx/>
              <a:buNone/>
            </a:pPr>
            <a:r>
              <a:rPr lang="en-US" altLang="zh-CN" sz="2400"/>
              <a:t>	Username:</a:t>
            </a:r>
          </a:p>
          <a:p>
            <a:pPr>
              <a:lnSpc>
                <a:spcPct val="80000"/>
              </a:lnSpc>
              <a:buFontTx/>
              <a:buNone/>
            </a:pPr>
            <a:r>
              <a:rPr lang="en-US" altLang="zh-CN" sz="2400"/>
              <a:t>	</a:t>
            </a:r>
          </a:p>
        </p:txBody>
      </p:sp>
      <p:sp>
        <p:nvSpPr>
          <p:cNvPr id="34822" name="Rectangle 6"/>
          <p:cNvSpPr>
            <a:spLocks noChangeArrowheads="1"/>
          </p:cNvSpPr>
          <p:nvPr/>
        </p:nvSpPr>
        <p:spPr bwMode="auto">
          <a:xfrm>
            <a:off x="7086600" y="2362200"/>
            <a:ext cx="1752600" cy="228600"/>
          </a:xfrm>
          <a:prstGeom prst="rect">
            <a:avLst/>
          </a:prstGeom>
          <a:noFill/>
          <a:ln w="9525">
            <a:solidFill>
              <a:schemeClr val="tx1"/>
            </a:solidFill>
            <a:miter lim="800000"/>
            <a:headEnd/>
            <a:tailEnd/>
          </a:ln>
          <a:effectLst/>
        </p:spPr>
        <p:txBody>
          <a:bodyPr wrap="none" anchor="ctr"/>
          <a:lstStyle/>
          <a:p>
            <a:endParaRPr lang="en-US"/>
          </a:p>
        </p:txBody>
      </p:sp>
      <p:graphicFrame>
        <p:nvGraphicFramePr>
          <p:cNvPr id="34824" name="Object 8"/>
          <p:cNvGraphicFramePr>
            <a:graphicFrameLocks noChangeAspect="1"/>
          </p:cNvGraphicFramePr>
          <p:nvPr/>
        </p:nvGraphicFramePr>
        <p:xfrm>
          <a:off x="6324600" y="2819400"/>
          <a:ext cx="711200" cy="241300"/>
        </p:xfrm>
        <a:graphic>
          <a:graphicData uri="http://schemas.openxmlformats.org/presentationml/2006/ole">
            <p:oleObj spid="_x0000_s37890" name="Image" r:id="rId4" imgW="711111" imgH="241185" progId="">
              <p:embed/>
            </p:oleObj>
          </a:graphicData>
        </a:graphic>
      </p:graphicFrame>
      <p:pic>
        <p:nvPicPr>
          <p:cNvPr id="8" name="Picture 2"/>
          <p:cNvPicPr>
            <a:picLocks noChangeAspect="1" noChangeArrowheads="1"/>
          </p:cNvPicPr>
          <p:nvPr/>
        </p:nvPicPr>
        <p:blipFill>
          <a:blip r:embed="rId5"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Input Element Reset Button</a:t>
            </a:r>
            <a:br>
              <a:rPr lang="en-US" dirty="0" smtClean="0"/>
            </a:br>
            <a:r>
              <a:rPr lang="en-US" dirty="0" smtClean="0"/>
              <a:t>&lt;input&gt;</a:t>
            </a:r>
            <a:endParaRPr lang="en-US" dirty="0"/>
          </a:p>
        </p:txBody>
      </p:sp>
      <p:sp>
        <p:nvSpPr>
          <p:cNvPr id="3" name="Content Placeholder 2"/>
          <p:cNvSpPr>
            <a:spLocks noGrp="1"/>
          </p:cNvSpPr>
          <p:nvPr>
            <p:ph sz="half" idx="1"/>
          </p:nvPr>
        </p:nvSpPr>
        <p:spPr>
          <a:xfrm>
            <a:off x="1435608" y="1524000"/>
            <a:ext cx="7022592" cy="4663440"/>
          </a:xfrm>
        </p:spPr>
        <p:txBody>
          <a:bodyPr/>
          <a:lstStyle/>
          <a:p>
            <a:r>
              <a:rPr lang="en-US" dirty="0" smtClean="0">
                <a:cs typeface="Arial" charset="0"/>
              </a:rPr>
              <a:t>Resets the form fields to their initial values</a:t>
            </a:r>
          </a:p>
          <a:p>
            <a:endParaRPr lang="en-US" dirty="0" smtClean="0">
              <a:cs typeface="Arial" charset="0"/>
            </a:endParaRPr>
          </a:p>
          <a:p>
            <a:r>
              <a:rPr lang="en-US" dirty="0" smtClean="0"/>
              <a:t>Attributes:</a:t>
            </a:r>
          </a:p>
          <a:p>
            <a:pPr lvl="1"/>
            <a:r>
              <a:rPr lang="en-US" dirty="0" smtClean="0"/>
              <a:t>type=“reset”</a:t>
            </a:r>
          </a:p>
          <a:p>
            <a:pPr lvl="1"/>
            <a:r>
              <a:rPr lang="en-US" dirty="0" smtClean="0"/>
              <a:t>name</a:t>
            </a:r>
          </a:p>
          <a:p>
            <a:pPr lvl="1"/>
            <a:r>
              <a:rPr lang="en-US" dirty="0" smtClean="0"/>
              <a:t>id</a:t>
            </a:r>
          </a:p>
          <a:p>
            <a:pPr lvl="1"/>
            <a:r>
              <a:rPr lang="en-US" dirty="0" smtClean="0"/>
              <a:t>value</a:t>
            </a:r>
          </a:p>
          <a:p>
            <a:pPr>
              <a:buNone/>
            </a:pPr>
            <a:endParaRPr lang="en-US" dirty="0"/>
          </a:p>
        </p:txBody>
      </p:sp>
      <p:pic>
        <p:nvPicPr>
          <p:cNvPr id="5" name="Picture 15"/>
          <p:cNvPicPr>
            <a:picLocks noChangeAspect="1" noChangeArrowheads="1"/>
          </p:cNvPicPr>
          <p:nvPr/>
        </p:nvPicPr>
        <p:blipFill>
          <a:blip r:embed="rId2"/>
          <a:srcRect/>
          <a:stretch>
            <a:fillRect/>
          </a:stretch>
        </p:blipFill>
        <p:spPr bwMode="auto">
          <a:xfrm>
            <a:off x="5029200" y="2743200"/>
            <a:ext cx="3530600" cy="1646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a:t>Checkboxes</a:t>
            </a:r>
          </a:p>
        </p:txBody>
      </p:sp>
      <p:sp>
        <p:nvSpPr>
          <p:cNvPr id="32772" name="Rectangle 4"/>
          <p:cNvSpPr>
            <a:spLocks noGrp="1" noChangeArrowheads="1"/>
          </p:cNvSpPr>
          <p:nvPr>
            <p:ph type="body" sz="half" idx="1"/>
          </p:nvPr>
        </p:nvSpPr>
        <p:spPr/>
        <p:txBody>
          <a:bodyPr>
            <a:normAutofit lnSpcReduction="10000"/>
          </a:bodyPr>
          <a:lstStyle/>
          <a:p>
            <a:pPr>
              <a:lnSpc>
                <a:spcPct val="90000"/>
              </a:lnSpc>
            </a:pPr>
            <a:r>
              <a:rPr lang="en-US" altLang="zh-CN" sz="2400" dirty="0"/>
              <a:t>Used when you want the user to select one or more options of a limited number of choices.</a:t>
            </a:r>
          </a:p>
          <a:p>
            <a:pPr>
              <a:lnSpc>
                <a:spcPct val="90000"/>
              </a:lnSpc>
              <a:buFontTx/>
              <a:buNone/>
            </a:pPr>
            <a:r>
              <a:rPr lang="en-US" altLang="zh-CN" sz="2400" dirty="0"/>
              <a:t>	&lt;form&gt; </a:t>
            </a:r>
          </a:p>
          <a:p>
            <a:pPr>
              <a:lnSpc>
                <a:spcPct val="90000"/>
              </a:lnSpc>
              <a:buFontTx/>
              <a:buNone/>
            </a:pPr>
            <a:r>
              <a:rPr lang="en-US" altLang="zh-CN" sz="2400" dirty="0"/>
              <a:t>	&lt;input type="</a:t>
            </a:r>
            <a:r>
              <a:rPr lang="en-US" altLang="zh-CN" sz="2400" dirty="0">
                <a:solidFill>
                  <a:srgbClr val="FF0000"/>
                </a:solidFill>
              </a:rPr>
              <a:t>checkbox</a:t>
            </a:r>
            <a:r>
              <a:rPr lang="en-US" altLang="zh-CN" sz="2400" dirty="0"/>
              <a:t>" name="bike“ value=“bike”&gt; I have a bike </a:t>
            </a:r>
          </a:p>
          <a:p>
            <a:pPr>
              <a:lnSpc>
                <a:spcPct val="90000"/>
              </a:lnSpc>
              <a:buFontTx/>
              <a:buNone/>
            </a:pPr>
            <a:r>
              <a:rPr lang="en-US" altLang="zh-CN" sz="2400" dirty="0"/>
              <a:t>	&lt;</a:t>
            </a:r>
            <a:r>
              <a:rPr lang="en-US" altLang="zh-CN" sz="2400" dirty="0" err="1"/>
              <a:t>br</a:t>
            </a:r>
            <a:r>
              <a:rPr lang="en-US" altLang="zh-CN" sz="2400" dirty="0"/>
              <a:t>&gt; </a:t>
            </a:r>
          </a:p>
          <a:p>
            <a:pPr>
              <a:lnSpc>
                <a:spcPct val="90000"/>
              </a:lnSpc>
              <a:buFontTx/>
              <a:buNone/>
            </a:pPr>
            <a:r>
              <a:rPr lang="en-US" altLang="zh-CN" sz="2400" dirty="0"/>
              <a:t>	&lt;input type="</a:t>
            </a:r>
            <a:r>
              <a:rPr lang="en-US" altLang="zh-CN" sz="2400" dirty="0">
                <a:solidFill>
                  <a:srgbClr val="FF0000"/>
                </a:solidFill>
              </a:rPr>
              <a:t>checkbox</a:t>
            </a:r>
            <a:r>
              <a:rPr lang="en-US" altLang="zh-CN" sz="2400" dirty="0"/>
              <a:t>" name="car“ value=“car”&gt; I have a car &lt;/form&gt; </a:t>
            </a:r>
          </a:p>
        </p:txBody>
      </p:sp>
      <p:sp>
        <p:nvSpPr>
          <p:cNvPr id="32773" name="Rectangle 5"/>
          <p:cNvSpPr>
            <a:spLocks noGrp="1" noChangeArrowheads="1"/>
          </p:cNvSpPr>
          <p:nvPr>
            <p:ph type="body" sz="half" idx="2"/>
          </p:nvPr>
        </p:nvSpPr>
        <p:spPr/>
        <p:txBody>
          <a:bodyPr/>
          <a:lstStyle/>
          <a:p>
            <a:pPr>
              <a:lnSpc>
                <a:spcPct val="90000"/>
              </a:lnSpc>
            </a:pPr>
            <a:r>
              <a:rPr lang="en-US" altLang="zh-CN" sz="2400" dirty="0"/>
              <a:t>Output</a:t>
            </a:r>
          </a:p>
          <a:p>
            <a:pPr>
              <a:lnSpc>
                <a:spcPct val="90000"/>
              </a:lnSpc>
              <a:buFontTx/>
              <a:buNone/>
            </a:pPr>
            <a:r>
              <a:rPr lang="en-US" altLang="zh-CN" sz="2400" dirty="0"/>
              <a:t>	</a:t>
            </a:r>
          </a:p>
          <a:p>
            <a:pPr>
              <a:lnSpc>
                <a:spcPct val="90000"/>
              </a:lnSpc>
              <a:buFontTx/>
              <a:buNone/>
            </a:pPr>
            <a:r>
              <a:rPr lang="en-US" altLang="zh-CN" sz="2400" dirty="0"/>
              <a:t>		I have a bike</a:t>
            </a:r>
          </a:p>
          <a:p>
            <a:pPr>
              <a:lnSpc>
                <a:spcPct val="90000"/>
              </a:lnSpc>
              <a:buFontTx/>
              <a:buNone/>
            </a:pPr>
            <a:r>
              <a:rPr lang="en-US" altLang="zh-CN" sz="2400" dirty="0"/>
              <a:t>		I have a car</a:t>
            </a:r>
          </a:p>
        </p:txBody>
      </p:sp>
      <p:sp>
        <p:nvSpPr>
          <p:cNvPr id="32774" name="Rectangle 6"/>
          <p:cNvSpPr>
            <a:spLocks noChangeArrowheads="1"/>
          </p:cNvSpPr>
          <p:nvPr/>
        </p:nvSpPr>
        <p:spPr bwMode="auto">
          <a:xfrm>
            <a:off x="5943600" y="2438400"/>
            <a:ext cx="152400" cy="152400"/>
          </a:xfrm>
          <a:prstGeom prst="rect">
            <a:avLst/>
          </a:prstGeom>
          <a:noFill/>
          <a:ln w="9525">
            <a:solidFill>
              <a:schemeClr val="tx1"/>
            </a:solidFill>
            <a:miter lim="800000"/>
            <a:headEnd/>
            <a:tailEnd/>
          </a:ln>
          <a:effectLst/>
        </p:spPr>
        <p:txBody>
          <a:bodyPr wrap="none" anchor="ctr"/>
          <a:lstStyle/>
          <a:p>
            <a:endParaRPr lang="en-US"/>
          </a:p>
        </p:txBody>
      </p:sp>
      <p:sp>
        <p:nvSpPr>
          <p:cNvPr id="32775" name="Rectangle 7"/>
          <p:cNvSpPr>
            <a:spLocks noChangeArrowheads="1"/>
          </p:cNvSpPr>
          <p:nvPr/>
        </p:nvSpPr>
        <p:spPr bwMode="auto">
          <a:xfrm>
            <a:off x="5943600" y="2895600"/>
            <a:ext cx="152400" cy="152400"/>
          </a:xfrm>
          <a:prstGeom prst="rect">
            <a:avLst/>
          </a:prstGeom>
          <a:noFill/>
          <a:ln w="9525">
            <a:solidFill>
              <a:schemeClr val="tx1"/>
            </a:solidFill>
            <a:miter lim="800000"/>
            <a:headEnd/>
            <a:tailEnd/>
          </a:ln>
          <a:effectLst/>
        </p:spPr>
        <p:txBody>
          <a:bodyPr wrap="none" anchor="ctr"/>
          <a:lstStyle/>
          <a:p>
            <a:endParaRPr lang="en-US"/>
          </a:p>
        </p:txBody>
      </p:sp>
      <p:pic>
        <p:nvPicPr>
          <p:cNvPr id="8" name="Picture 2"/>
          <p:cNvPicPr>
            <a:picLocks noChangeAspect="1" noChangeArrowheads="1"/>
          </p:cNvPicPr>
          <p:nvPr/>
        </p:nvPicPr>
        <p:blipFill>
          <a:blip r:embed="rId3"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t>Radio Buttons</a:t>
            </a:r>
          </a:p>
        </p:txBody>
      </p:sp>
      <p:sp>
        <p:nvSpPr>
          <p:cNvPr id="30724" name="Rectangle 4"/>
          <p:cNvSpPr>
            <a:spLocks noGrp="1" noChangeArrowheads="1"/>
          </p:cNvSpPr>
          <p:nvPr>
            <p:ph type="body" sz="half" idx="1"/>
          </p:nvPr>
        </p:nvSpPr>
        <p:spPr/>
        <p:txBody>
          <a:bodyPr>
            <a:normAutofit lnSpcReduction="10000"/>
          </a:bodyPr>
          <a:lstStyle/>
          <a:p>
            <a:pPr>
              <a:lnSpc>
                <a:spcPct val="90000"/>
              </a:lnSpc>
            </a:pPr>
            <a:r>
              <a:rPr lang="en-US" altLang="zh-CN" sz="2400" dirty="0"/>
              <a:t>Used when you want the user to select one of a limited number of choices.</a:t>
            </a:r>
          </a:p>
          <a:p>
            <a:pPr>
              <a:lnSpc>
                <a:spcPct val="90000"/>
              </a:lnSpc>
              <a:buFontTx/>
              <a:buNone/>
            </a:pPr>
            <a:r>
              <a:rPr lang="en-US" altLang="zh-CN" sz="2400" dirty="0"/>
              <a:t>	&lt;form&gt; </a:t>
            </a:r>
          </a:p>
          <a:p>
            <a:pPr>
              <a:lnSpc>
                <a:spcPct val="90000"/>
              </a:lnSpc>
              <a:buFontTx/>
              <a:buNone/>
            </a:pPr>
            <a:r>
              <a:rPr lang="en-US" altLang="zh-CN" sz="2400" dirty="0"/>
              <a:t>	&lt;input type="</a:t>
            </a:r>
            <a:r>
              <a:rPr lang="en-US" altLang="zh-CN" sz="2400" dirty="0">
                <a:solidFill>
                  <a:srgbClr val="FF0000"/>
                </a:solidFill>
              </a:rPr>
              <a:t>radio</a:t>
            </a:r>
            <a:r>
              <a:rPr lang="en-US" altLang="zh-CN" sz="2400" dirty="0"/>
              <a:t>" name</a:t>
            </a:r>
            <a:r>
              <a:rPr lang="en-US" altLang="zh-CN" sz="2400" dirty="0" smtClean="0"/>
              <a:t>=“gender" </a:t>
            </a:r>
            <a:r>
              <a:rPr lang="en-US" altLang="zh-CN" sz="2400" dirty="0"/>
              <a:t>value="male"&gt; Male </a:t>
            </a:r>
          </a:p>
          <a:p>
            <a:pPr>
              <a:lnSpc>
                <a:spcPct val="90000"/>
              </a:lnSpc>
              <a:buFontTx/>
              <a:buNone/>
            </a:pPr>
            <a:r>
              <a:rPr lang="en-US" altLang="zh-CN" sz="2400" dirty="0"/>
              <a:t>	&lt;</a:t>
            </a:r>
            <a:r>
              <a:rPr lang="en-US" altLang="zh-CN" sz="2400" dirty="0" err="1"/>
              <a:t>br</a:t>
            </a:r>
            <a:r>
              <a:rPr lang="en-US" altLang="zh-CN" sz="2400" dirty="0"/>
              <a:t>&gt; </a:t>
            </a:r>
          </a:p>
          <a:p>
            <a:pPr>
              <a:lnSpc>
                <a:spcPct val="90000"/>
              </a:lnSpc>
              <a:buFontTx/>
              <a:buNone/>
            </a:pPr>
            <a:r>
              <a:rPr lang="en-US" altLang="zh-CN" sz="2400" dirty="0"/>
              <a:t>	&lt;input type="</a:t>
            </a:r>
            <a:r>
              <a:rPr lang="en-US" altLang="zh-CN" sz="2400" dirty="0">
                <a:solidFill>
                  <a:srgbClr val="FF0000"/>
                </a:solidFill>
              </a:rPr>
              <a:t>radio</a:t>
            </a:r>
            <a:r>
              <a:rPr lang="en-US" altLang="zh-CN" sz="2400" dirty="0"/>
              <a:t>" name</a:t>
            </a:r>
            <a:r>
              <a:rPr lang="en-US" altLang="zh-CN" sz="2400" dirty="0" smtClean="0"/>
              <a:t>=“gender" </a:t>
            </a:r>
            <a:r>
              <a:rPr lang="en-US" altLang="zh-CN" sz="2400" dirty="0"/>
              <a:t>value="female"&gt; Female &lt;/form&gt; </a:t>
            </a:r>
          </a:p>
        </p:txBody>
      </p:sp>
      <p:sp>
        <p:nvSpPr>
          <p:cNvPr id="30725" name="Rectangle 5"/>
          <p:cNvSpPr>
            <a:spLocks noGrp="1" noChangeArrowheads="1"/>
          </p:cNvSpPr>
          <p:nvPr>
            <p:ph type="body" sz="half" idx="2"/>
          </p:nvPr>
        </p:nvSpPr>
        <p:spPr/>
        <p:txBody>
          <a:bodyPr/>
          <a:lstStyle/>
          <a:p>
            <a:pPr>
              <a:lnSpc>
                <a:spcPct val="90000"/>
              </a:lnSpc>
            </a:pPr>
            <a:r>
              <a:rPr lang="en-US" altLang="zh-CN" sz="2400" dirty="0"/>
              <a:t>Output</a:t>
            </a:r>
          </a:p>
          <a:p>
            <a:pPr>
              <a:lnSpc>
                <a:spcPct val="90000"/>
              </a:lnSpc>
              <a:buFontTx/>
              <a:buNone/>
            </a:pPr>
            <a:endParaRPr lang="en-US" altLang="zh-CN" sz="2400" dirty="0"/>
          </a:p>
          <a:p>
            <a:pPr>
              <a:lnSpc>
                <a:spcPct val="90000"/>
              </a:lnSpc>
              <a:buFontTx/>
              <a:buNone/>
            </a:pPr>
            <a:r>
              <a:rPr lang="en-US" altLang="zh-CN" sz="2400" dirty="0"/>
              <a:t>		Male</a:t>
            </a:r>
          </a:p>
          <a:p>
            <a:pPr>
              <a:lnSpc>
                <a:spcPct val="90000"/>
              </a:lnSpc>
              <a:buFontTx/>
              <a:buNone/>
            </a:pPr>
            <a:r>
              <a:rPr lang="en-US" altLang="zh-CN" sz="2400" dirty="0"/>
              <a:t>		Female</a:t>
            </a:r>
          </a:p>
        </p:txBody>
      </p:sp>
      <p:sp>
        <p:nvSpPr>
          <p:cNvPr id="30726" name="Oval 6"/>
          <p:cNvSpPr>
            <a:spLocks noChangeArrowheads="1"/>
          </p:cNvSpPr>
          <p:nvPr/>
        </p:nvSpPr>
        <p:spPr bwMode="auto">
          <a:xfrm>
            <a:off x="5943600" y="2438400"/>
            <a:ext cx="152400" cy="152400"/>
          </a:xfrm>
          <a:prstGeom prst="ellipse">
            <a:avLst/>
          </a:prstGeom>
          <a:noFill/>
          <a:ln w="9525">
            <a:solidFill>
              <a:schemeClr val="tx1"/>
            </a:solidFill>
            <a:round/>
            <a:headEnd/>
            <a:tailEnd/>
          </a:ln>
          <a:effectLst/>
        </p:spPr>
        <p:txBody>
          <a:bodyPr wrap="none" anchor="ctr"/>
          <a:lstStyle/>
          <a:p>
            <a:endParaRPr lang="en-US"/>
          </a:p>
        </p:txBody>
      </p:sp>
      <p:sp>
        <p:nvSpPr>
          <p:cNvPr id="30727" name="Oval 7"/>
          <p:cNvSpPr>
            <a:spLocks noChangeArrowheads="1"/>
          </p:cNvSpPr>
          <p:nvPr/>
        </p:nvSpPr>
        <p:spPr bwMode="auto">
          <a:xfrm>
            <a:off x="5943600" y="2895600"/>
            <a:ext cx="152400" cy="152400"/>
          </a:xfrm>
          <a:prstGeom prst="ellipse">
            <a:avLst/>
          </a:prstGeom>
          <a:noFill/>
          <a:ln w="9525">
            <a:solidFill>
              <a:schemeClr val="tx1"/>
            </a:solidFill>
            <a:round/>
            <a:headEnd/>
            <a:tailEnd/>
          </a:ln>
          <a:effectLst/>
        </p:spPr>
        <p:txBody>
          <a:bodyPr wrap="none" anchor="ctr"/>
          <a:lstStyle/>
          <a:p>
            <a:endParaRPr lang="en-US"/>
          </a:p>
        </p:txBody>
      </p:sp>
      <p:pic>
        <p:nvPicPr>
          <p:cNvPr id="8" name="Picture 2"/>
          <p:cNvPicPr>
            <a:picLocks noChangeAspect="1" noChangeArrowheads="1"/>
          </p:cNvPicPr>
          <p:nvPr/>
        </p:nvPicPr>
        <p:blipFill>
          <a:blip r:embed="rId3"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435608" y="274638"/>
            <a:ext cx="7498080" cy="868362"/>
          </a:xfrm>
        </p:spPr>
        <p:txBody>
          <a:bodyPr/>
          <a:lstStyle/>
          <a:p>
            <a:r>
              <a:rPr lang="en-US" altLang="zh-CN" dirty="0"/>
              <a:t>Text </a:t>
            </a:r>
            <a:r>
              <a:rPr lang="en-US" altLang="zh-CN" dirty="0" smtClean="0"/>
              <a:t>Area</a:t>
            </a:r>
            <a:endParaRPr lang="en-US" altLang="zh-CN" dirty="0"/>
          </a:p>
        </p:txBody>
      </p:sp>
      <p:sp>
        <p:nvSpPr>
          <p:cNvPr id="54276" name="Rectangle 4"/>
          <p:cNvSpPr>
            <a:spLocks noGrp="1" noChangeArrowheads="1"/>
          </p:cNvSpPr>
          <p:nvPr>
            <p:ph type="body" sz="half" idx="1"/>
          </p:nvPr>
        </p:nvSpPr>
        <p:spPr>
          <a:xfrm>
            <a:off x="990600" y="1371600"/>
            <a:ext cx="3962400" cy="3962400"/>
          </a:xfrm>
          <a:noFill/>
          <a:ln/>
        </p:spPr>
        <p:txBody>
          <a:bodyPr>
            <a:normAutofit/>
          </a:bodyPr>
          <a:lstStyle/>
          <a:p>
            <a:pPr>
              <a:lnSpc>
                <a:spcPct val="90000"/>
              </a:lnSpc>
            </a:pPr>
            <a:r>
              <a:rPr lang="en-US" altLang="zh-CN" sz="2400" dirty="0"/>
              <a:t>Used when you want to get input from user.</a:t>
            </a:r>
          </a:p>
          <a:p>
            <a:pPr>
              <a:lnSpc>
                <a:spcPct val="90000"/>
              </a:lnSpc>
              <a:buFontTx/>
              <a:buNone/>
            </a:pPr>
            <a:r>
              <a:rPr lang="en-US" altLang="zh-CN" sz="2400" dirty="0"/>
              <a:t>	&lt;form&gt;</a:t>
            </a:r>
          </a:p>
          <a:p>
            <a:pPr>
              <a:lnSpc>
                <a:spcPct val="90000"/>
              </a:lnSpc>
              <a:buFontTx/>
              <a:buNone/>
            </a:pPr>
            <a:r>
              <a:rPr lang="en-US" altLang="zh-CN" sz="2400" dirty="0"/>
              <a:t>	&lt;p&gt;Please provide your suggestion in the text box below:&lt;/p&gt;</a:t>
            </a:r>
          </a:p>
          <a:p>
            <a:pPr>
              <a:lnSpc>
                <a:spcPct val="90000"/>
              </a:lnSpc>
              <a:buFontTx/>
              <a:buNone/>
            </a:pPr>
            <a:r>
              <a:rPr lang="en-US" altLang="zh-CN" sz="2400" dirty="0"/>
              <a:t>	&lt;</a:t>
            </a:r>
            <a:r>
              <a:rPr lang="en-US" altLang="zh-CN" sz="2400" dirty="0" err="1"/>
              <a:t>textarea</a:t>
            </a:r>
            <a:r>
              <a:rPr lang="en-US" altLang="zh-CN" sz="2400"/>
              <a:t> </a:t>
            </a:r>
            <a:r>
              <a:rPr lang="en-US" altLang="zh-CN" sz="2400" smtClean="0"/>
              <a:t>rows=“</a:t>
            </a:r>
            <a:r>
              <a:rPr lang="en-US" altLang="zh-CN" sz="2400" dirty="0"/>
              <a:t>10” cols=“30”&gt;</a:t>
            </a:r>
          </a:p>
          <a:p>
            <a:pPr>
              <a:lnSpc>
                <a:spcPct val="90000"/>
              </a:lnSpc>
              <a:buFontTx/>
              <a:buNone/>
            </a:pPr>
            <a:r>
              <a:rPr lang="en-US" altLang="zh-CN" sz="2400" dirty="0"/>
              <a:t>	&lt;/textarea&gt;</a:t>
            </a:r>
          </a:p>
          <a:p>
            <a:pPr>
              <a:lnSpc>
                <a:spcPct val="90000"/>
              </a:lnSpc>
              <a:buFontTx/>
              <a:buNone/>
            </a:pPr>
            <a:r>
              <a:rPr lang="en-US" altLang="zh-CN" sz="2400" dirty="0"/>
              <a:t>	&lt;/form&gt; </a:t>
            </a:r>
            <a:r>
              <a:rPr lang="en-US" altLang="zh-CN" sz="2800" dirty="0"/>
              <a:t>	</a:t>
            </a:r>
          </a:p>
        </p:txBody>
      </p:sp>
      <p:sp>
        <p:nvSpPr>
          <p:cNvPr id="54277" name="Rectangle 5"/>
          <p:cNvSpPr>
            <a:spLocks noChangeArrowheads="1"/>
          </p:cNvSpPr>
          <p:nvPr/>
        </p:nvSpPr>
        <p:spPr bwMode="auto">
          <a:xfrm>
            <a:off x="5029200" y="1295400"/>
            <a:ext cx="3657600" cy="3962400"/>
          </a:xfrm>
          <a:prstGeom prst="rect">
            <a:avLst/>
          </a:prstGeom>
          <a:noFill/>
          <a:ln w="9525">
            <a:noFill/>
            <a:miter lim="800000"/>
            <a:headEnd/>
            <a:tailEnd/>
          </a:ln>
          <a:effectLst/>
        </p:spPr>
        <p:txBody>
          <a:bodyPr/>
          <a:lstStyle/>
          <a:p>
            <a:pPr marL="342900" indent="-342900">
              <a:lnSpc>
                <a:spcPct val="90000"/>
              </a:lnSpc>
              <a:spcBef>
                <a:spcPct val="20000"/>
              </a:spcBef>
              <a:buClr>
                <a:schemeClr val="tx2"/>
              </a:buClr>
              <a:buFontTx/>
              <a:buChar char="•"/>
            </a:pPr>
            <a:r>
              <a:rPr lang="en-US" altLang="zh-CN" sz="2400" dirty="0"/>
              <a:t>Output</a:t>
            </a:r>
          </a:p>
          <a:p>
            <a:pPr marL="342900" indent="-342900">
              <a:lnSpc>
                <a:spcPct val="90000"/>
              </a:lnSpc>
              <a:spcBef>
                <a:spcPct val="20000"/>
              </a:spcBef>
              <a:buClr>
                <a:schemeClr val="tx2"/>
              </a:buClr>
            </a:pPr>
            <a:r>
              <a:rPr lang="en-US" altLang="zh-CN" sz="2400" dirty="0"/>
              <a:t>	</a:t>
            </a:r>
          </a:p>
          <a:p>
            <a:pPr marL="342900" indent="-342900">
              <a:lnSpc>
                <a:spcPct val="90000"/>
              </a:lnSpc>
              <a:spcBef>
                <a:spcPct val="20000"/>
              </a:spcBef>
              <a:buClr>
                <a:schemeClr val="tx2"/>
              </a:buClr>
            </a:pPr>
            <a:r>
              <a:rPr lang="en-US" altLang="zh-CN" sz="2400" dirty="0"/>
              <a:t>	Please provide your suggestion in the text box below:</a:t>
            </a:r>
          </a:p>
          <a:p>
            <a:pPr marL="342900" indent="-342900">
              <a:lnSpc>
                <a:spcPct val="90000"/>
              </a:lnSpc>
              <a:spcBef>
                <a:spcPct val="20000"/>
              </a:spcBef>
              <a:buClr>
                <a:schemeClr val="tx2"/>
              </a:buClr>
            </a:pPr>
            <a:r>
              <a:rPr lang="en-US" altLang="zh-CN" sz="3200" dirty="0"/>
              <a:t>	</a:t>
            </a:r>
          </a:p>
        </p:txBody>
      </p:sp>
      <p:sp>
        <p:nvSpPr>
          <p:cNvPr id="54278" name="Rectangle 6"/>
          <p:cNvSpPr>
            <a:spLocks noChangeArrowheads="1"/>
          </p:cNvSpPr>
          <p:nvPr/>
        </p:nvSpPr>
        <p:spPr bwMode="auto">
          <a:xfrm>
            <a:off x="5105400" y="3657600"/>
            <a:ext cx="3352800" cy="1600200"/>
          </a:xfrm>
          <a:prstGeom prst="rect">
            <a:avLst/>
          </a:prstGeom>
          <a:noFill/>
          <a:ln w="9525">
            <a:solidFill>
              <a:schemeClr val="tx1"/>
            </a:solidFill>
            <a:miter lim="800000"/>
            <a:headEnd/>
            <a:tailEnd/>
          </a:ln>
          <a:effectLst/>
        </p:spPr>
        <p:txBody>
          <a:bodyPr wrap="none" anchor="ctr"/>
          <a:lstStyle/>
          <a:p>
            <a:endParaRPr lang="en-US"/>
          </a:p>
        </p:txBody>
      </p:sp>
      <p:pic>
        <p:nvPicPr>
          <p:cNvPr id="7" name="Picture 2"/>
          <p:cNvPicPr>
            <a:picLocks noChangeAspect="1" noChangeArrowheads="1"/>
          </p:cNvPicPr>
          <p:nvPr/>
        </p:nvPicPr>
        <p:blipFill>
          <a:blip r:embed="rId3" cstate="print"/>
          <a:srcRect/>
          <a:stretch>
            <a:fillRect/>
          </a:stretch>
        </p:blipFill>
        <p:spPr bwMode="auto">
          <a:xfrm>
            <a:off x="6781800" y="0"/>
            <a:ext cx="1905000" cy="1371600"/>
          </a:xfrm>
          <a:prstGeom prst="rect">
            <a:avLst/>
          </a:prstGeom>
          <a:noFill/>
          <a:ln w="9525">
            <a:noFill/>
            <a:miter lim="800000"/>
            <a:headEnd/>
            <a:tailEnd/>
          </a:ln>
        </p:spPr>
      </p:pic>
      <p:sp>
        <p:nvSpPr>
          <p:cNvPr id="8" name="Rectangle 7"/>
          <p:cNvSpPr/>
          <p:nvPr/>
        </p:nvSpPr>
        <p:spPr>
          <a:xfrm>
            <a:off x="1295400" y="5011341"/>
            <a:ext cx="4572000" cy="1600438"/>
          </a:xfrm>
          <a:prstGeom prst="rect">
            <a:avLst/>
          </a:prstGeom>
        </p:spPr>
        <p:txBody>
          <a:bodyPr wrap="square">
            <a:spAutoFit/>
          </a:bodyPr>
          <a:lstStyle/>
          <a:p>
            <a:r>
              <a:rPr lang="en-US" b="1" dirty="0" smtClean="0"/>
              <a:t>Common Attributes</a:t>
            </a:r>
            <a:r>
              <a:rPr lang="en-US" dirty="0" smtClean="0"/>
              <a:t>:</a:t>
            </a:r>
          </a:p>
          <a:p>
            <a:pPr lvl="1">
              <a:buFont typeface="Wingdings" pitchFamily="2" charset="2"/>
              <a:buChar char="q"/>
            </a:pPr>
            <a:r>
              <a:rPr lang="en-US" sz="2000" dirty="0" smtClean="0"/>
              <a:t>name</a:t>
            </a:r>
          </a:p>
          <a:p>
            <a:pPr lvl="1">
              <a:buFont typeface="Wingdings" pitchFamily="2" charset="2"/>
              <a:buChar char="q"/>
            </a:pPr>
            <a:r>
              <a:rPr lang="en-US" sz="2000" dirty="0" smtClean="0"/>
              <a:t>id</a:t>
            </a:r>
          </a:p>
          <a:p>
            <a:pPr lvl="1">
              <a:buFont typeface="Wingdings" pitchFamily="2" charset="2"/>
              <a:buChar char="q"/>
            </a:pPr>
            <a:r>
              <a:rPr lang="en-US" sz="2000" dirty="0" smtClean="0"/>
              <a:t>cols</a:t>
            </a:r>
          </a:p>
          <a:p>
            <a:pPr lvl="1">
              <a:buFont typeface="Wingdings" pitchFamily="2" charset="2"/>
              <a:buChar char="q"/>
            </a:pPr>
            <a:r>
              <a:rPr lang="en-US" sz="2000" dirty="0" smtClean="0"/>
              <a:t>rows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t>Pull-down Menu</a:t>
            </a:r>
          </a:p>
        </p:txBody>
      </p:sp>
      <p:sp>
        <p:nvSpPr>
          <p:cNvPr id="55300" name="Rectangle 4"/>
          <p:cNvSpPr>
            <a:spLocks noGrp="1" noChangeArrowheads="1"/>
          </p:cNvSpPr>
          <p:nvPr>
            <p:ph type="body" sz="half" idx="1"/>
          </p:nvPr>
        </p:nvSpPr>
        <p:spPr>
          <a:xfrm>
            <a:off x="990600" y="1600200"/>
            <a:ext cx="3886200" cy="4495800"/>
          </a:xfrm>
          <a:noFill/>
          <a:ln/>
        </p:spPr>
        <p:txBody>
          <a:bodyPr/>
          <a:lstStyle/>
          <a:p>
            <a:r>
              <a:rPr lang="en-US" altLang="zh-CN" sz="2400" dirty="0"/>
              <a:t>Used when you want user to respond with one specific answer with choices you given.</a:t>
            </a:r>
          </a:p>
          <a:p>
            <a:pPr>
              <a:buFontTx/>
              <a:buNone/>
            </a:pPr>
            <a:r>
              <a:rPr lang="en-US" altLang="zh-CN" sz="2400" dirty="0"/>
              <a:t>	&lt;p&gt;Select a fruit:&lt;/p&gt; &lt;select </a:t>
            </a:r>
            <a:r>
              <a:rPr lang="en-US" altLang="zh-CN" sz="2400" dirty="0" smtClean="0"/>
              <a:t>name="</a:t>
            </a:r>
            <a:r>
              <a:rPr lang="en-US" altLang="zh-CN" sz="2400" dirty="0"/>
              <a:t>Fruit"&gt;</a:t>
            </a:r>
            <a:br>
              <a:rPr lang="en-US" altLang="zh-CN" sz="2400" dirty="0"/>
            </a:br>
            <a:r>
              <a:rPr lang="en-US" altLang="zh-CN" sz="2400" dirty="0"/>
              <a:t>&lt;option selected&gt; Apples</a:t>
            </a:r>
            <a:br>
              <a:rPr lang="en-US" altLang="zh-CN" sz="2400" dirty="0"/>
            </a:br>
            <a:r>
              <a:rPr lang="en-US" altLang="zh-CN" sz="2400" dirty="0"/>
              <a:t>&lt;option&gt; Bananas</a:t>
            </a:r>
            <a:br>
              <a:rPr lang="en-US" altLang="zh-CN" sz="2400" dirty="0"/>
            </a:br>
            <a:r>
              <a:rPr lang="en-US" altLang="zh-CN" sz="2400" dirty="0"/>
              <a:t>&lt; option &gt; Oranges</a:t>
            </a:r>
            <a:br>
              <a:rPr lang="en-US" altLang="zh-CN" sz="2400" dirty="0"/>
            </a:br>
            <a:r>
              <a:rPr lang="en-US" altLang="zh-CN" sz="2400" dirty="0"/>
              <a:t>&lt;/select&gt; 	</a:t>
            </a:r>
          </a:p>
        </p:txBody>
      </p:sp>
      <p:sp>
        <p:nvSpPr>
          <p:cNvPr id="55301" name="Rectangle 5"/>
          <p:cNvSpPr>
            <a:spLocks noChangeArrowheads="1"/>
          </p:cNvSpPr>
          <p:nvPr/>
        </p:nvSpPr>
        <p:spPr bwMode="auto">
          <a:xfrm>
            <a:off x="5105400" y="1600200"/>
            <a:ext cx="3581400" cy="4495800"/>
          </a:xfrm>
          <a:prstGeom prst="rect">
            <a:avLst/>
          </a:prstGeom>
          <a:noFill/>
          <a:ln w="9525">
            <a:noFill/>
            <a:miter lim="800000"/>
            <a:headEnd/>
            <a:tailEnd/>
          </a:ln>
          <a:effectLst/>
        </p:spPr>
        <p:txBody>
          <a:bodyPr/>
          <a:lstStyle/>
          <a:p>
            <a:pPr marL="342900" indent="-342900">
              <a:lnSpc>
                <a:spcPct val="90000"/>
              </a:lnSpc>
              <a:spcBef>
                <a:spcPct val="20000"/>
              </a:spcBef>
              <a:buClr>
                <a:schemeClr val="tx2"/>
              </a:buClr>
              <a:buFontTx/>
              <a:buChar char="•"/>
            </a:pPr>
            <a:r>
              <a:rPr lang="en-US" altLang="zh-CN" sz="2400" dirty="0"/>
              <a:t>Output</a:t>
            </a:r>
          </a:p>
          <a:p>
            <a:pPr marL="342900" indent="-342900">
              <a:lnSpc>
                <a:spcPct val="90000"/>
              </a:lnSpc>
              <a:spcBef>
                <a:spcPct val="20000"/>
              </a:spcBef>
              <a:buClr>
                <a:schemeClr val="tx2"/>
              </a:buClr>
            </a:pPr>
            <a:r>
              <a:rPr lang="en-US" altLang="zh-CN" sz="2400" dirty="0"/>
              <a:t>	</a:t>
            </a:r>
          </a:p>
          <a:p>
            <a:pPr marL="342900" indent="-342900">
              <a:lnSpc>
                <a:spcPct val="90000"/>
              </a:lnSpc>
              <a:spcBef>
                <a:spcPct val="20000"/>
              </a:spcBef>
              <a:buClr>
                <a:schemeClr val="tx2"/>
              </a:buClr>
            </a:pPr>
            <a:r>
              <a:rPr lang="en-US" altLang="zh-CN" sz="2400" dirty="0"/>
              <a:t>	</a:t>
            </a:r>
            <a:r>
              <a:rPr lang="en-US" altLang="zh-CN" sz="2400" dirty="0" smtClean="0"/>
              <a:t>Select </a:t>
            </a:r>
            <a:r>
              <a:rPr lang="en-US" altLang="zh-CN" sz="2400" dirty="0"/>
              <a:t>a fruit:</a:t>
            </a:r>
          </a:p>
          <a:p>
            <a:pPr marL="342900" indent="-342900">
              <a:lnSpc>
                <a:spcPct val="90000"/>
              </a:lnSpc>
              <a:spcBef>
                <a:spcPct val="20000"/>
              </a:spcBef>
              <a:buClr>
                <a:schemeClr val="tx2"/>
              </a:buClr>
            </a:pPr>
            <a:r>
              <a:rPr lang="en-US" altLang="zh-CN" sz="3200" dirty="0"/>
              <a:t>	</a:t>
            </a:r>
          </a:p>
        </p:txBody>
      </p:sp>
      <p:pic>
        <p:nvPicPr>
          <p:cNvPr id="55302" name="Picture 6" descr="pd"/>
          <p:cNvPicPr>
            <a:picLocks noChangeAspect="1" noChangeArrowheads="1"/>
          </p:cNvPicPr>
          <p:nvPr/>
        </p:nvPicPr>
        <p:blipFill>
          <a:blip r:embed="rId3" cstate="print"/>
          <a:srcRect/>
          <a:stretch>
            <a:fillRect/>
          </a:stretch>
        </p:blipFill>
        <p:spPr bwMode="auto">
          <a:xfrm>
            <a:off x="5562600" y="2895600"/>
            <a:ext cx="1752600" cy="550863"/>
          </a:xfrm>
          <a:prstGeom prst="rect">
            <a:avLst/>
          </a:prstGeom>
          <a:noFill/>
        </p:spPr>
      </p:pic>
      <p:pic>
        <p:nvPicPr>
          <p:cNvPr id="7" name="Picture 2"/>
          <p:cNvPicPr>
            <a:picLocks noChangeAspect="1" noChangeArrowheads="1"/>
          </p:cNvPicPr>
          <p:nvPr/>
        </p:nvPicPr>
        <p:blipFill>
          <a:blip r:embed="rId4"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6324600" cy="1143000"/>
          </a:xfrm>
        </p:spPr>
        <p:txBody>
          <a:bodyPr>
            <a:normAutofit/>
          </a:bodyPr>
          <a:lstStyle/>
          <a:p>
            <a:r>
              <a:rPr lang="en-US" sz="3600" dirty="0" smtClean="0"/>
              <a:t>HTML5: Email Text Box&lt;input&gt; </a:t>
            </a:r>
            <a:endParaRPr lang="en-US" sz="3600" dirty="0"/>
          </a:p>
        </p:txBody>
      </p:sp>
      <p:sp>
        <p:nvSpPr>
          <p:cNvPr id="3" name="Content Placeholder 2"/>
          <p:cNvSpPr>
            <a:spLocks noGrp="1"/>
          </p:cNvSpPr>
          <p:nvPr>
            <p:ph idx="1"/>
          </p:nvPr>
        </p:nvSpPr>
        <p:spPr/>
        <p:txBody>
          <a:bodyPr>
            <a:normAutofit fontScale="92500" lnSpcReduction="10000"/>
          </a:bodyPr>
          <a:lstStyle/>
          <a:p>
            <a:pPr marL="365125" indent="-282575">
              <a:buFont typeface="Wingdings 2" pitchFamily="18" charset="2"/>
              <a:buChar char=""/>
            </a:pPr>
            <a:r>
              <a:rPr lang="en-US" dirty="0" smtClean="0"/>
              <a:t>Accepts text information in </a:t>
            </a:r>
            <a:br>
              <a:rPr lang="en-US" dirty="0" smtClean="0"/>
            </a:br>
            <a:r>
              <a:rPr lang="en-US" dirty="0" smtClean="0"/>
              <a:t>e-mail address format</a:t>
            </a:r>
            <a:br>
              <a:rPr lang="en-US" dirty="0" smtClean="0"/>
            </a:br>
            <a:endParaRPr lang="en-US" sz="1400" dirty="0" smtClean="0"/>
          </a:p>
          <a:p>
            <a:pPr marL="365125" indent="-282575">
              <a:buFont typeface="Wingdings 2" pitchFamily="18" charset="2"/>
              <a:buChar char=""/>
            </a:pPr>
            <a:r>
              <a:rPr lang="en-US" dirty="0" smtClean="0"/>
              <a:t>Common Attributes:</a:t>
            </a:r>
          </a:p>
          <a:p>
            <a:pPr marL="639763" lvl="1" indent="-236538">
              <a:buFont typeface="Verdana" pitchFamily="34" charset="0"/>
              <a:buChar char="◦"/>
            </a:pPr>
            <a:r>
              <a:rPr lang="en-US" sz="2400" dirty="0" smtClean="0"/>
              <a:t>type=“email”</a:t>
            </a:r>
          </a:p>
          <a:p>
            <a:pPr marL="639763" lvl="1" indent="-236538">
              <a:buFont typeface="Verdana" pitchFamily="34" charset="0"/>
              <a:buChar char="◦"/>
            </a:pPr>
            <a:r>
              <a:rPr lang="en-US" sz="2400" dirty="0" smtClean="0"/>
              <a:t>name</a:t>
            </a:r>
          </a:p>
          <a:p>
            <a:pPr marL="639763" lvl="1" indent="-236538">
              <a:buFont typeface="Verdana" pitchFamily="34" charset="0"/>
              <a:buChar char="◦"/>
            </a:pPr>
            <a:r>
              <a:rPr lang="en-US" sz="2400" dirty="0" smtClean="0"/>
              <a:t>id</a:t>
            </a:r>
          </a:p>
          <a:p>
            <a:pPr marL="639763" lvl="1" indent="-236538">
              <a:buFont typeface="Verdana" pitchFamily="34" charset="0"/>
              <a:buChar char="◦"/>
            </a:pPr>
            <a:r>
              <a:rPr lang="en-US" sz="2400" dirty="0" smtClean="0"/>
              <a:t>size</a:t>
            </a:r>
          </a:p>
          <a:p>
            <a:pPr marL="639763" lvl="1" indent="-236538">
              <a:buFont typeface="Verdana" pitchFamily="34" charset="0"/>
              <a:buChar char="◦"/>
            </a:pPr>
            <a:r>
              <a:rPr lang="en-US" sz="2400" dirty="0" err="1" smtClean="0"/>
              <a:t>maxlength</a:t>
            </a:r>
            <a:endParaRPr lang="en-US" sz="2400" dirty="0" smtClean="0"/>
          </a:p>
          <a:p>
            <a:pPr marL="639763" lvl="1" indent="-236538">
              <a:buFont typeface="Verdana" pitchFamily="34" charset="0"/>
              <a:buChar char="◦"/>
            </a:pPr>
            <a:r>
              <a:rPr lang="en-US" sz="2400" dirty="0" smtClean="0"/>
              <a:t>value</a:t>
            </a:r>
          </a:p>
          <a:p>
            <a:pPr marL="639763" lvl="1" indent="-236538">
              <a:buFont typeface="Verdana" pitchFamily="34" charset="0"/>
              <a:buChar char="◦"/>
            </a:pPr>
            <a:r>
              <a:rPr lang="en-US" sz="2400" dirty="0" smtClean="0"/>
              <a:t>placeholder</a:t>
            </a:r>
          </a:p>
          <a:p>
            <a:pPr marL="639763" lvl="1" indent="-236538">
              <a:buFont typeface="Verdana" pitchFamily="34" charset="0"/>
              <a:buChar char="◦"/>
            </a:pPr>
            <a:r>
              <a:rPr lang="en-US" sz="2400" dirty="0" smtClean="0"/>
              <a:t>required</a:t>
            </a:r>
            <a:endParaRPr lang="en-US" dirty="0"/>
          </a:p>
        </p:txBody>
      </p:sp>
      <p:pic>
        <p:nvPicPr>
          <p:cNvPr id="4" name="Picture 6" descr="Figure10.22.tif"/>
          <p:cNvPicPr>
            <a:picLocks noChangeAspect="1" noChangeArrowheads="1"/>
          </p:cNvPicPr>
          <p:nvPr/>
        </p:nvPicPr>
        <p:blipFill>
          <a:blip r:embed="rId2"/>
          <a:srcRect/>
          <a:stretch>
            <a:fillRect/>
          </a:stretch>
        </p:blipFill>
        <p:spPr bwMode="auto">
          <a:xfrm>
            <a:off x="4876800" y="2971800"/>
            <a:ext cx="3762375" cy="274320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6019800" cy="1143000"/>
          </a:xfrm>
        </p:spPr>
        <p:txBody>
          <a:bodyPr>
            <a:normAutofit fontScale="90000"/>
          </a:bodyPr>
          <a:lstStyle/>
          <a:p>
            <a:r>
              <a:rPr lang="en-US" dirty="0" smtClean="0"/>
              <a:t>Telephone Number Text Box </a:t>
            </a:r>
            <a:br>
              <a:rPr lang="en-US" dirty="0" smtClean="0"/>
            </a:br>
            <a:r>
              <a:rPr lang="en-US" dirty="0" smtClean="0"/>
              <a:t>&lt;input&gt; </a:t>
            </a:r>
            <a:endParaRPr lang="en-US" dirty="0"/>
          </a:p>
        </p:txBody>
      </p:sp>
      <p:sp>
        <p:nvSpPr>
          <p:cNvPr id="3" name="Content Placeholder 2"/>
          <p:cNvSpPr>
            <a:spLocks noGrp="1"/>
          </p:cNvSpPr>
          <p:nvPr>
            <p:ph idx="1"/>
          </p:nvPr>
        </p:nvSpPr>
        <p:spPr/>
        <p:txBody>
          <a:bodyPr>
            <a:normAutofit fontScale="92500" lnSpcReduction="10000"/>
          </a:bodyPr>
          <a:lstStyle/>
          <a:p>
            <a:pPr marL="365125" indent="-282575">
              <a:buFont typeface="Wingdings 2" pitchFamily="18" charset="2"/>
              <a:buChar char=""/>
            </a:pPr>
            <a:r>
              <a:rPr lang="en-US" dirty="0" smtClean="0"/>
              <a:t>Accepts text information </a:t>
            </a:r>
            <a:br>
              <a:rPr lang="en-US" dirty="0" smtClean="0"/>
            </a:br>
            <a:r>
              <a:rPr lang="en-US" dirty="0" smtClean="0"/>
              <a:t>in telephone number format</a:t>
            </a:r>
            <a:br>
              <a:rPr lang="en-US" dirty="0" smtClean="0"/>
            </a:br>
            <a:endParaRPr lang="en-US" sz="1400" dirty="0" smtClean="0"/>
          </a:p>
          <a:p>
            <a:pPr marL="365125" indent="-282575">
              <a:buFont typeface="Wingdings 2" pitchFamily="18" charset="2"/>
              <a:buChar char=""/>
            </a:pPr>
            <a:r>
              <a:rPr lang="en-US" dirty="0" smtClean="0"/>
              <a:t>Common Attributes:</a:t>
            </a:r>
          </a:p>
          <a:p>
            <a:pPr marL="639763" lvl="1" indent="-236538">
              <a:buFont typeface="Verdana" pitchFamily="34" charset="0"/>
              <a:buChar char="◦"/>
            </a:pPr>
            <a:r>
              <a:rPr lang="en-US" sz="2400" dirty="0" smtClean="0"/>
              <a:t>type=“</a:t>
            </a:r>
            <a:r>
              <a:rPr lang="en-US" sz="2400" dirty="0" err="1" smtClean="0"/>
              <a:t>tel</a:t>
            </a:r>
            <a:r>
              <a:rPr lang="en-US" sz="2400" dirty="0" smtClean="0"/>
              <a:t>”</a:t>
            </a:r>
          </a:p>
          <a:p>
            <a:pPr marL="639763" lvl="1" indent="-236538">
              <a:buFont typeface="Verdana" pitchFamily="34" charset="0"/>
              <a:buChar char="◦"/>
            </a:pPr>
            <a:r>
              <a:rPr lang="en-US" sz="2400" dirty="0" smtClean="0"/>
              <a:t>name</a:t>
            </a:r>
          </a:p>
          <a:p>
            <a:pPr marL="639763" lvl="1" indent="-236538">
              <a:buFont typeface="Verdana" pitchFamily="34" charset="0"/>
              <a:buChar char="◦"/>
            </a:pPr>
            <a:r>
              <a:rPr lang="en-US" sz="2400" dirty="0" smtClean="0"/>
              <a:t>id</a:t>
            </a:r>
          </a:p>
          <a:p>
            <a:pPr marL="639763" lvl="1" indent="-236538">
              <a:buFont typeface="Verdana" pitchFamily="34" charset="0"/>
              <a:buChar char="◦"/>
            </a:pPr>
            <a:r>
              <a:rPr lang="en-US" sz="2400" dirty="0" smtClean="0"/>
              <a:t>size</a:t>
            </a:r>
          </a:p>
          <a:p>
            <a:pPr marL="639763" lvl="1" indent="-236538">
              <a:buFont typeface="Verdana" pitchFamily="34" charset="0"/>
              <a:buChar char="◦"/>
            </a:pPr>
            <a:r>
              <a:rPr lang="en-US" sz="2400" dirty="0" err="1" smtClean="0"/>
              <a:t>maxlength</a:t>
            </a:r>
            <a:endParaRPr lang="en-US" sz="2400" dirty="0" smtClean="0"/>
          </a:p>
          <a:p>
            <a:pPr marL="639763" lvl="1" indent="-236538">
              <a:buFont typeface="Verdana" pitchFamily="34" charset="0"/>
              <a:buChar char="◦"/>
            </a:pPr>
            <a:r>
              <a:rPr lang="en-US" sz="2400" dirty="0" smtClean="0"/>
              <a:t>value</a:t>
            </a:r>
          </a:p>
          <a:p>
            <a:pPr marL="639763" lvl="1" indent="-236538">
              <a:buFont typeface="Verdana" pitchFamily="34" charset="0"/>
              <a:buChar char="◦"/>
            </a:pPr>
            <a:r>
              <a:rPr lang="en-US" sz="2400" dirty="0" smtClean="0"/>
              <a:t>placeholder</a:t>
            </a:r>
          </a:p>
          <a:p>
            <a:pPr marL="639763" lvl="1" indent="-236538">
              <a:buFont typeface="Verdana" pitchFamily="34" charset="0"/>
              <a:buChar char="◦"/>
            </a:pPr>
            <a:r>
              <a:rPr lang="en-US" sz="2400" dirty="0" smtClean="0"/>
              <a:t>required</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Datalist</a:t>
            </a:r>
            <a:r>
              <a:rPr lang="en-US" dirty="0" smtClean="0"/>
              <a:t> Control</a:t>
            </a:r>
            <a:endParaRPr lang="en-US" dirty="0"/>
          </a:p>
        </p:txBody>
      </p:sp>
      <p:sp>
        <p:nvSpPr>
          <p:cNvPr id="3" name="Content Placeholder 2"/>
          <p:cNvSpPr>
            <a:spLocks noGrp="1"/>
          </p:cNvSpPr>
          <p:nvPr>
            <p:ph idx="1"/>
          </p:nvPr>
        </p:nvSpPr>
        <p:spPr>
          <a:xfrm>
            <a:off x="1143000" y="1219200"/>
            <a:ext cx="7790688" cy="5257800"/>
          </a:xfrm>
        </p:spPr>
        <p:txBody>
          <a:bodyPr/>
          <a:lstStyle/>
          <a:p>
            <a:pPr>
              <a:buNone/>
            </a:pPr>
            <a:r>
              <a:rPr lang="en-US" dirty="0" smtClean="0"/>
              <a:t>The &lt;</a:t>
            </a:r>
            <a:r>
              <a:rPr lang="en-US" dirty="0" err="1" smtClean="0"/>
              <a:t>datalist</a:t>
            </a:r>
            <a:r>
              <a:rPr lang="en-US" dirty="0" smtClean="0"/>
              <a:t>&gt; tag specifies an HTML </a:t>
            </a:r>
            <a:r>
              <a:rPr lang="en-US" dirty="0" err="1" smtClean="0"/>
              <a:t>autocomplete</a:t>
            </a:r>
            <a:r>
              <a:rPr lang="en-US" dirty="0" smtClean="0"/>
              <a:t> feature to be used with a </a:t>
            </a:r>
            <a:r>
              <a:rPr lang="en-US" b="1" dirty="0" smtClean="0"/>
              <a:t>form element</a:t>
            </a:r>
            <a:r>
              <a:rPr lang="en-US" dirty="0" smtClean="0"/>
              <a:t>. An alternative element is &lt;select&gt;</a:t>
            </a:r>
          </a:p>
          <a:p>
            <a:pPr>
              <a:buNone/>
            </a:pPr>
            <a:r>
              <a:rPr lang="en-US" b="1" dirty="0" smtClean="0"/>
              <a:t>&lt;</a:t>
            </a:r>
            <a:r>
              <a:rPr lang="en-US" b="1" dirty="0" err="1" smtClean="0"/>
              <a:t>datalist</a:t>
            </a:r>
            <a:r>
              <a:rPr lang="en-US" b="1" dirty="0" smtClean="0"/>
              <a:t>&gt; </a:t>
            </a:r>
            <a:r>
              <a:rPr lang="en-US" b="1" dirty="0" err="1" smtClean="0"/>
              <a:t>vs</a:t>
            </a:r>
            <a:r>
              <a:rPr lang="en-US" b="1" dirty="0" smtClean="0"/>
              <a:t> &lt;select&gt;:</a:t>
            </a:r>
          </a:p>
          <a:p>
            <a:pPr>
              <a:buFont typeface="Wingdings" pitchFamily="2" charset="2"/>
              <a:buChar char="q"/>
            </a:pPr>
            <a:r>
              <a:rPr lang="en-US" dirty="0" smtClean="0"/>
              <a:t>&lt;select&gt; </a:t>
            </a:r>
            <a:r>
              <a:rPr lang="en-US" b="1" dirty="0" smtClean="0"/>
              <a:t>requires</a:t>
            </a:r>
            <a:r>
              <a:rPr lang="en-US" dirty="0" smtClean="0"/>
              <a:t> users to </a:t>
            </a:r>
            <a:r>
              <a:rPr lang="en-US" b="1" dirty="0" smtClean="0"/>
              <a:t>choose</a:t>
            </a:r>
            <a:r>
              <a:rPr lang="en-US" dirty="0" smtClean="0"/>
              <a:t> from the indicated options.</a:t>
            </a:r>
          </a:p>
          <a:p>
            <a:pPr>
              <a:buFont typeface="Wingdings" pitchFamily="2" charset="2"/>
              <a:buChar char="q"/>
            </a:pPr>
            <a:r>
              <a:rPr lang="en-US" dirty="0" smtClean="0"/>
              <a:t>The &lt;</a:t>
            </a:r>
            <a:r>
              <a:rPr lang="en-US" dirty="0" err="1" smtClean="0"/>
              <a:t>datalist</a:t>
            </a:r>
            <a:r>
              <a:rPr lang="en-US" dirty="0" smtClean="0"/>
              <a:t>&gt; allows users to </a:t>
            </a:r>
            <a:r>
              <a:rPr lang="en-US" b="1" dirty="0" smtClean="0"/>
              <a:t>either choose</a:t>
            </a:r>
            <a:r>
              <a:rPr lang="en-US" dirty="0" smtClean="0"/>
              <a:t> from the specified answers, or to </a:t>
            </a:r>
            <a:r>
              <a:rPr lang="en-US" b="1" dirty="0" smtClean="0"/>
              <a:t>type in their original ones</a:t>
            </a:r>
            <a:r>
              <a:rPr lang="en-US" dirty="0" smtClean="0"/>
              <a:t>.</a:t>
            </a: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6248400" cy="1189038"/>
          </a:xfrm>
        </p:spPr>
        <p:txBody>
          <a:bodyPr>
            <a:normAutofit fontScale="90000"/>
          </a:bodyPr>
          <a:lstStyle/>
          <a:p>
            <a:pPr algn="ctr" eaLnBrk="1" fontAlgn="auto" hangingPunct="1">
              <a:spcAft>
                <a:spcPts val="0"/>
              </a:spcAft>
              <a:defRPr/>
            </a:pPr>
            <a:r>
              <a:rPr lang="en-US" dirty="0" smtClean="0">
                <a:solidFill>
                  <a:schemeClr val="tx2">
                    <a:satMod val="130000"/>
                  </a:schemeClr>
                </a:solidFill>
              </a:rPr>
              <a:t/>
            </a:r>
            <a:br>
              <a:rPr lang="en-US" dirty="0" smtClean="0">
                <a:solidFill>
                  <a:schemeClr val="tx2">
                    <a:satMod val="130000"/>
                  </a:schemeClr>
                </a:solidFill>
              </a:rPr>
            </a:br>
            <a:r>
              <a:rPr lang="en-US" b="1" dirty="0" smtClean="0">
                <a:solidFill>
                  <a:schemeClr val="tx2">
                    <a:satMod val="130000"/>
                  </a:schemeClr>
                </a:solidFill>
              </a:rPr>
              <a:t>Client-side Scripting  Vs Server-side Scripting</a:t>
            </a:r>
            <a:r>
              <a:rPr lang="en-US" dirty="0" smtClean="0">
                <a:solidFill>
                  <a:schemeClr val="tx2">
                    <a:satMod val="130000"/>
                  </a:schemeClr>
                </a:solidFill>
              </a:rPr>
              <a:t/>
            </a:r>
            <a:br>
              <a:rPr lang="en-US" dirty="0" smtClean="0">
                <a:solidFill>
                  <a:schemeClr val="tx2">
                    <a:satMod val="130000"/>
                  </a:schemeClr>
                </a:solidFill>
              </a:rPr>
            </a:br>
            <a:endParaRPr lang="en-US" dirty="0">
              <a:solidFill>
                <a:schemeClr val="tx2">
                  <a:satMod val="130000"/>
                </a:schemeClr>
              </a:solidFill>
            </a:endParaRPr>
          </a:p>
        </p:txBody>
      </p:sp>
      <p:sp>
        <p:nvSpPr>
          <p:cNvPr id="3" name="Content Placeholder 2"/>
          <p:cNvSpPr>
            <a:spLocks noGrp="1"/>
          </p:cNvSpPr>
          <p:nvPr>
            <p:ph idx="1"/>
          </p:nvPr>
        </p:nvSpPr>
        <p:spPr>
          <a:xfrm>
            <a:off x="1435608" y="1676400"/>
            <a:ext cx="7498080" cy="5029200"/>
          </a:xfrm>
        </p:spPr>
        <p:txBody>
          <a:bodyPr>
            <a:normAutofit fontScale="92500" lnSpcReduction="20000"/>
          </a:bodyPr>
          <a:lstStyle/>
          <a:p>
            <a:pPr marL="365760" indent="-283464" eaLnBrk="1" fontAlgn="auto" hangingPunct="1">
              <a:spcAft>
                <a:spcPts val="0"/>
              </a:spcAft>
              <a:buFont typeface="Wingdings 2"/>
              <a:buChar char=""/>
              <a:defRPr/>
            </a:pPr>
            <a:r>
              <a:rPr lang="en-US" dirty="0" smtClean="0"/>
              <a:t>The scripts can be written in two forms, at the server end (back end) or at the client end (server end). </a:t>
            </a:r>
          </a:p>
          <a:p>
            <a:pPr marL="365760" indent="-283464" eaLnBrk="1" fontAlgn="auto" hangingPunct="1">
              <a:spcAft>
                <a:spcPts val="0"/>
              </a:spcAft>
              <a:buFont typeface="Wingdings 2"/>
              <a:buChar char=""/>
              <a:defRPr/>
            </a:pPr>
            <a:r>
              <a:rPr lang="en-US" dirty="0" smtClean="0"/>
              <a:t>The main difference between server-side scripting and client-side scripting is that the server side scripting involves server for its processing. </a:t>
            </a:r>
          </a:p>
          <a:p>
            <a:pPr marL="365760" indent="-283464" eaLnBrk="1" fontAlgn="auto" hangingPunct="1">
              <a:spcAft>
                <a:spcPts val="0"/>
              </a:spcAft>
              <a:buFont typeface="Wingdings 2"/>
              <a:buChar char=""/>
              <a:defRPr/>
            </a:pPr>
            <a:r>
              <a:rPr lang="en-US" dirty="0" smtClean="0"/>
              <a:t>On the other hand, client-side scripting requires browsers to run the scripts on the client machine but does not interact with the server while processing the client-side scripts.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Map</a:t>
            </a:r>
            <a:endParaRPr lang="en-US" dirty="0"/>
          </a:p>
        </p:txBody>
      </p:sp>
      <p:sp>
        <p:nvSpPr>
          <p:cNvPr id="3" name="Content Placeholder 2"/>
          <p:cNvSpPr>
            <a:spLocks noGrp="1"/>
          </p:cNvSpPr>
          <p:nvPr>
            <p:ph idx="1"/>
          </p:nvPr>
        </p:nvSpPr>
        <p:spPr>
          <a:xfrm>
            <a:off x="914400" y="1219200"/>
            <a:ext cx="8229600" cy="5029200"/>
          </a:xfrm>
        </p:spPr>
        <p:txBody>
          <a:bodyPr>
            <a:normAutofit/>
          </a:bodyPr>
          <a:lstStyle/>
          <a:p>
            <a:pPr>
              <a:lnSpc>
                <a:spcPct val="150000"/>
              </a:lnSpc>
            </a:pPr>
            <a:r>
              <a:rPr lang="en-US" sz="2800" dirty="0" smtClean="0"/>
              <a:t>An image maps is an image with clickable areas that usually act as hyperlinks.</a:t>
            </a:r>
          </a:p>
          <a:p>
            <a:pPr>
              <a:lnSpc>
                <a:spcPct val="150000"/>
              </a:lnSpc>
            </a:pPr>
            <a:r>
              <a:rPr lang="en-US" sz="2800" dirty="0" smtClean="0"/>
              <a:t>The image is defined by the </a:t>
            </a:r>
            <a:r>
              <a:rPr lang="en-US" sz="2800" b="1" dirty="0" smtClean="0"/>
              <a:t>&lt;</a:t>
            </a:r>
            <a:r>
              <a:rPr lang="en-US" sz="2800" b="1" dirty="0" err="1" smtClean="0"/>
              <a:t>img</a:t>
            </a:r>
            <a:r>
              <a:rPr lang="en-US" sz="2800" b="1" dirty="0" smtClean="0"/>
              <a:t>&gt; tag, and the map is defined by a &lt;map&gt; tag with &lt;area&gt; tags to denote each </a:t>
            </a:r>
            <a:r>
              <a:rPr lang="en-US" sz="2800" dirty="0" smtClean="0"/>
              <a:t>clickable area.</a:t>
            </a:r>
          </a:p>
          <a:p>
            <a:pPr>
              <a:lnSpc>
                <a:spcPct val="150000"/>
              </a:lnSpc>
            </a:pPr>
            <a:r>
              <a:rPr lang="en-US" sz="2800" dirty="0" smtClean="0"/>
              <a:t>Use the </a:t>
            </a:r>
            <a:r>
              <a:rPr lang="en-US" sz="2800" dirty="0" err="1" smtClean="0"/>
              <a:t>usemap</a:t>
            </a:r>
            <a:r>
              <a:rPr lang="en-US" sz="2800" dirty="0" smtClean="0"/>
              <a:t> and name attributes to bind the image and the map.</a:t>
            </a:r>
            <a:endParaRPr lang="en-US" sz="2800" dirty="0"/>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143000"/>
            <a:ext cx="8153400" cy="5105400"/>
          </a:xfrm>
        </p:spPr>
        <p:txBody>
          <a:bodyPr>
            <a:normAutofit fontScale="85000" lnSpcReduction="20000"/>
          </a:bodyPr>
          <a:lstStyle/>
          <a:p>
            <a:pPr>
              <a:buNone/>
            </a:pP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img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="http://jaced.com/blogpix/2007/trisquarecircle/002.gif"  </a:t>
            </a:r>
            <a:r>
              <a:rPr lang="en-US" dirty="0" err="1" smtClean="0">
                <a:latin typeface="Courier New" pitchFamily="49" charset="0"/>
                <a:cs typeface="Courier New" pitchFamily="49" charset="0"/>
              </a:rPr>
              <a:t>usemap</a:t>
            </a:r>
            <a:r>
              <a:rPr lang="en-US" dirty="0" smtClean="0">
                <a:latin typeface="Courier New" pitchFamily="49" charset="0"/>
                <a:cs typeface="Courier New" pitchFamily="49" charset="0"/>
              </a:rPr>
              <a:t>="#shapes"&gt;</a:t>
            </a:r>
          </a:p>
          <a:p>
            <a:pPr>
              <a:buNone/>
            </a:pPr>
            <a:r>
              <a:rPr lang="en-US" dirty="0" smtClean="0">
                <a:latin typeface="Courier New" pitchFamily="49" charset="0"/>
                <a:cs typeface="Courier New" pitchFamily="49" charset="0"/>
              </a:rPr>
              <a:t>&lt;map name="shapes"&gt;</a:t>
            </a:r>
          </a:p>
          <a:p>
            <a:pPr>
              <a:buNone/>
            </a:pPr>
            <a:r>
              <a:rPr lang="en-US" dirty="0" smtClean="0">
                <a:latin typeface="Courier New" pitchFamily="49" charset="0"/>
                <a:cs typeface="Courier New" pitchFamily="49" charset="0"/>
              </a:rPr>
              <a:t>&lt;area shape="polygon" </a:t>
            </a:r>
            <a:r>
              <a:rPr lang="en-US" dirty="0" err="1" smtClean="0">
                <a:latin typeface="Courier New" pitchFamily="49" charset="0"/>
                <a:cs typeface="Courier New" pitchFamily="49" charset="0"/>
              </a:rPr>
              <a:t>href</a:t>
            </a:r>
            <a:r>
              <a:rPr lang="en-US" dirty="0" smtClean="0">
                <a:latin typeface="Courier New" pitchFamily="49" charset="0"/>
                <a:cs typeface="Courier New" pitchFamily="49" charset="0"/>
              </a:rPr>
              <a:t>="http://www.google.com" </a:t>
            </a:r>
            <a:r>
              <a:rPr lang="en-US" dirty="0" err="1" smtClean="0">
                <a:latin typeface="Courier New" pitchFamily="49" charset="0"/>
                <a:cs typeface="Courier New" pitchFamily="49" charset="0"/>
              </a:rPr>
              <a:t>coords</a:t>
            </a:r>
            <a:r>
              <a:rPr lang="en-US" dirty="0" smtClean="0">
                <a:latin typeface="Courier New" pitchFamily="49" charset="0"/>
                <a:cs typeface="Courier New" pitchFamily="49" charset="0"/>
              </a:rPr>
              <a:t>="79,6,5,134,153,134"&gt;</a:t>
            </a:r>
          </a:p>
          <a:p>
            <a:pPr>
              <a:buNone/>
            </a:pPr>
            <a:r>
              <a:rPr lang="en-US" dirty="0" smtClean="0">
                <a:latin typeface="Courier New" pitchFamily="49" charset="0"/>
                <a:cs typeface="Courier New" pitchFamily="49" charset="0"/>
              </a:rPr>
              <a:t>&lt;area shape="rectangle" </a:t>
            </a:r>
            <a:r>
              <a:rPr lang="en-US" dirty="0" err="1" smtClean="0">
                <a:latin typeface="Courier New" pitchFamily="49" charset="0"/>
                <a:cs typeface="Courier New" pitchFamily="49" charset="0"/>
              </a:rPr>
              <a:t>coords</a:t>
            </a:r>
            <a:r>
              <a:rPr lang="en-US" dirty="0" smtClean="0">
                <a:latin typeface="Courier New" pitchFamily="49" charset="0"/>
                <a:cs typeface="Courier New" pitchFamily="49" charset="0"/>
              </a:rPr>
              <a:t>="177,6,306,134"&gt;</a:t>
            </a:r>
          </a:p>
          <a:p>
            <a:pPr>
              <a:buNone/>
            </a:pPr>
            <a:r>
              <a:rPr lang="en-US" dirty="0" smtClean="0">
                <a:latin typeface="Courier New" pitchFamily="49" charset="0"/>
                <a:cs typeface="Courier New" pitchFamily="49" charset="0"/>
              </a:rPr>
              <a:t>&lt;area shape="circle" </a:t>
            </a:r>
            <a:r>
              <a:rPr lang="en-US" dirty="0" err="1" smtClean="0">
                <a:latin typeface="Courier New" pitchFamily="49" charset="0"/>
                <a:cs typeface="Courier New" pitchFamily="49" charset="0"/>
              </a:rPr>
              <a:t>coords</a:t>
            </a:r>
            <a:r>
              <a:rPr lang="en-US" dirty="0" smtClean="0">
                <a:latin typeface="Courier New" pitchFamily="49" charset="0"/>
                <a:cs typeface="Courier New" pitchFamily="49" charset="0"/>
              </a:rPr>
              <a:t>="397,71,65"&gt;</a:t>
            </a:r>
          </a:p>
          <a:p>
            <a:pPr>
              <a:buNone/>
            </a:pPr>
            <a:r>
              <a:rPr lang="en-US" dirty="0" smtClean="0">
                <a:latin typeface="Courier New" pitchFamily="49" charset="0"/>
                <a:cs typeface="Courier New" pitchFamily="49" charset="0"/>
              </a:rPr>
              <a:t>&lt;/map&gt;</a:t>
            </a:r>
            <a:endParaRPr lang="en-US" dirty="0">
              <a:latin typeface="Courier New" pitchFamily="49" charset="0"/>
              <a:cs typeface="Courier New" pitchFamily="49" charset="0"/>
            </a:endParaRPr>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&lt;marquee&gt;</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t>&lt;marquee&gt; tag is used for scrolling piece of text or image displayed either horizontally across or vertically down your web site page depending on the settings.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&lt;marquee&gt;</a:t>
            </a:r>
            <a:endParaRPr lang="en-US" dirty="0"/>
          </a:p>
        </p:txBody>
      </p:sp>
      <p:sp>
        <p:nvSpPr>
          <p:cNvPr id="3" name="Content Placeholder 2"/>
          <p:cNvSpPr>
            <a:spLocks noGrp="1"/>
          </p:cNvSpPr>
          <p:nvPr>
            <p:ph idx="1"/>
          </p:nvPr>
        </p:nvSpPr>
        <p:spPr/>
        <p:txBody>
          <a:bodyPr/>
          <a:lstStyle/>
          <a:p>
            <a:endParaRPr lang="en-US"/>
          </a:p>
        </p:txBody>
      </p:sp>
      <p:pic>
        <p:nvPicPr>
          <p:cNvPr id="93186" name="Picture 2"/>
          <p:cNvPicPr>
            <a:picLocks noChangeAspect="1" noChangeArrowheads="1"/>
          </p:cNvPicPr>
          <p:nvPr/>
        </p:nvPicPr>
        <p:blipFill>
          <a:blip r:embed="rId2"/>
          <a:srcRect/>
          <a:stretch>
            <a:fillRect/>
          </a:stretch>
        </p:blipFill>
        <p:spPr bwMode="auto">
          <a:xfrm>
            <a:off x="1143000" y="1371600"/>
            <a:ext cx="7772400" cy="5486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&lt;audio&gt;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HTML5 provides a new standard for embedding an audio file on a web page.</a:t>
            </a:r>
          </a:p>
          <a:p>
            <a:r>
              <a:rPr lang="en-US" dirty="0" smtClean="0"/>
              <a:t>We can embed an audio file to a page using the </a:t>
            </a:r>
            <a:r>
              <a:rPr lang="en-US" b="1" dirty="0" smtClean="0"/>
              <a:t>&lt;audio&gt; element:</a:t>
            </a:r>
          </a:p>
          <a:p>
            <a:pPr>
              <a:buNone/>
            </a:pPr>
            <a:r>
              <a:rPr lang="en-US" b="1" dirty="0" smtClean="0">
                <a:latin typeface="Courier New" pitchFamily="49" charset="0"/>
                <a:cs typeface="Courier New" pitchFamily="49" charset="0"/>
              </a:rPr>
              <a:t>&lt;audio controls&gt;</a:t>
            </a:r>
          </a:p>
          <a:p>
            <a:pPr>
              <a:buNone/>
            </a:pPr>
            <a:r>
              <a:rPr lang="fr-FR" b="1" dirty="0" smtClean="0">
                <a:latin typeface="Courier New" pitchFamily="49" charset="0"/>
                <a:cs typeface="Courier New" pitchFamily="49" charset="0"/>
              </a:rPr>
              <a:t>&lt;source </a:t>
            </a:r>
            <a:r>
              <a:rPr lang="fr-FR" b="1" dirty="0" err="1" smtClean="0">
                <a:latin typeface="Courier New" pitchFamily="49" charset="0"/>
                <a:cs typeface="Courier New" pitchFamily="49" charset="0"/>
              </a:rPr>
              <a:t>src</a:t>
            </a:r>
            <a:r>
              <a:rPr lang="fr-FR" b="1" dirty="0" smtClean="0">
                <a:latin typeface="Courier New" pitchFamily="49" charset="0"/>
                <a:cs typeface="Courier New" pitchFamily="49" charset="0"/>
              </a:rPr>
              <a:t>="file.mp3" type="audio/</a:t>
            </a:r>
            <a:r>
              <a:rPr lang="fr-FR" b="1" dirty="0" err="1" smtClean="0">
                <a:latin typeface="Courier New" pitchFamily="49" charset="0"/>
                <a:cs typeface="Courier New" pitchFamily="49" charset="0"/>
              </a:rPr>
              <a:t>mpeg</a:t>
            </a:r>
            <a:r>
              <a:rPr lang="fr-FR" b="1" dirty="0" smtClean="0">
                <a:latin typeface="Courier New" pitchFamily="49" charset="0"/>
                <a:cs typeface="Courier New" pitchFamily="49" charset="0"/>
              </a:rPr>
              <a:t>"&gt;</a:t>
            </a:r>
          </a:p>
          <a:p>
            <a:pPr>
              <a:buNone/>
            </a:pPr>
            <a:r>
              <a:rPr lang="en-US" dirty="0" smtClean="0">
                <a:latin typeface="Courier New" pitchFamily="49" charset="0"/>
                <a:cs typeface="Courier New" pitchFamily="49" charset="0"/>
              </a:rPr>
              <a:t>Your browser does not support the audio element.</a:t>
            </a:r>
          </a:p>
          <a:p>
            <a:pPr>
              <a:buNone/>
            </a:pPr>
            <a:r>
              <a:rPr lang="en-US" b="1" dirty="0" smtClean="0">
                <a:latin typeface="Courier New" pitchFamily="49" charset="0"/>
                <a:cs typeface="Courier New" pitchFamily="49" charset="0"/>
              </a:rPr>
              <a:t>&lt;/audio&gt;</a:t>
            </a:r>
            <a:endParaRPr lang="en-US" dirty="0">
              <a:latin typeface="Courier New" pitchFamily="49" charset="0"/>
              <a:cs typeface="Courier New" pitchFamily="49" charset="0"/>
            </a:endParaRPr>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&lt;video&gt;</a:t>
            </a:r>
            <a:endParaRPr lang="en-US" dirty="0"/>
          </a:p>
        </p:txBody>
      </p:sp>
      <p:sp>
        <p:nvSpPr>
          <p:cNvPr id="3" name="Content Placeholder 2"/>
          <p:cNvSpPr>
            <a:spLocks noGrp="1"/>
          </p:cNvSpPr>
          <p:nvPr>
            <p:ph idx="1"/>
          </p:nvPr>
        </p:nvSpPr>
        <p:spPr>
          <a:xfrm>
            <a:off x="990600" y="1447800"/>
            <a:ext cx="8153400" cy="4800600"/>
          </a:xfrm>
        </p:spPr>
        <p:txBody>
          <a:bodyPr>
            <a:normAutofit/>
          </a:bodyPr>
          <a:lstStyle/>
          <a:p>
            <a:r>
              <a:rPr lang="en-US" dirty="0" smtClean="0"/>
              <a:t>We can embed also a video to a webpage using the </a:t>
            </a:r>
            <a:r>
              <a:rPr lang="en-US" b="1" dirty="0" smtClean="0"/>
              <a:t>&lt;video&gt; element:</a:t>
            </a:r>
          </a:p>
          <a:p>
            <a:pPr>
              <a:buNone/>
            </a:pPr>
            <a:r>
              <a:rPr lang="en-US" dirty="0" smtClean="0">
                <a:latin typeface="Courier New" pitchFamily="49" charset="0"/>
                <a:cs typeface="Courier New" pitchFamily="49" charset="0"/>
              </a:rPr>
              <a:t>&lt;video width="500" height="700" controls&gt;</a:t>
            </a:r>
          </a:p>
          <a:p>
            <a:pPr>
              <a:buNone/>
            </a:pPr>
            <a:r>
              <a:rPr lang="en-US" dirty="0" smtClean="0">
                <a:latin typeface="Courier New" pitchFamily="49" charset="0"/>
                <a:cs typeface="Courier New" pitchFamily="49" charset="0"/>
              </a:rPr>
              <a:t>&lt;source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="video.mp4" type="video/mp4"&gt;</a:t>
            </a:r>
          </a:p>
          <a:p>
            <a:pPr>
              <a:buNone/>
            </a:pPr>
            <a:r>
              <a:rPr lang="en-US" dirty="0" smtClean="0">
                <a:latin typeface="Courier New" pitchFamily="49" charset="0"/>
                <a:cs typeface="Courier New" pitchFamily="49" charset="0"/>
              </a:rPr>
              <a:t>Your browser does not support the video tag.</a:t>
            </a:r>
          </a:p>
          <a:p>
            <a:pPr>
              <a:buNone/>
            </a:pPr>
            <a:r>
              <a:rPr lang="en-US" dirty="0" smtClean="0">
                <a:latin typeface="Courier New" pitchFamily="49" charset="0"/>
                <a:cs typeface="Courier New" pitchFamily="49" charset="0"/>
              </a:rPr>
              <a:t>&lt;/video&gt;</a:t>
            </a:r>
            <a:endParaRPr lang="en-US" dirty="0">
              <a:latin typeface="Courier New" pitchFamily="49" charset="0"/>
              <a:cs typeface="Courier New" pitchFamily="49" charset="0"/>
            </a:endParaRPr>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6108192" cy="1143000"/>
          </a:xfrm>
        </p:spPr>
        <p:txBody>
          <a:bodyPr>
            <a:normAutofit fontScale="90000"/>
          </a:bodyPr>
          <a:lstStyle/>
          <a:p>
            <a:r>
              <a:rPr lang="en-US" dirty="0" smtClean="0"/>
              <a:t>Attributes of &lt;audio&gt; and &lt;video&gt;</a:t>
            </a:r>
            <a:endParaRPr lang="en-US" dirty="0"/>
          </a:p>
        </p:txBody>
      </p:sp>
      <p:pic>
        <p:nvPicPr>
          <p:cNvPr id="92162" name="Picture 2"/>
          <p:cNvPicPr>
            <a:picLocks noGrp="1" noChangeAspect="1" noChangeArrowheads="1"/>
          </p:cNvPicPr>
          <p:nvPr>
            <p:ph idx="1"/>
          </p:nvPr>
        </p:nvPicPr>
        <p:blipFill>
          <a:blip r:embed="rId2"/>
          <a:srcRect/>
          <a:stretch>
            <a:fillRect/>
          </a:stretch>
        </p:blipFill>
        <p:spPr bwMode="auto">
          <a:xfrm>
            <a:off x="1263650" y="1752600"/>
            <a:ext cx="7499350" cy="44958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Layout of HTML5</a:t>
            </a:r>
            <a:endParaRPr lang="en-US" dirty="0"/>
          </a:p>
        </p:txBody>
      </p:sp>
      <p:pic>
        <p:nvPicPr>
          <p:cNvPr id="91138" name="Picture 2" descr="HTML Layout"/>
          <p:cNvPicPr>
            <a:picLocks noChangeAspect="1" noChangeArrowheads="1"/>
          </p:cNvPicPr>
          <p:nvPr/>
        </p:nvPicPr>
        <p:blipFill>
          <a:blip r:embed="rId2"/>
          <a:srcRect/>
          <a:stretch>
            <a:fillRect/>
          </a:stretch>
        </p:blipFill>
        <p:spPr bwMode="auto">
          <a:xfrm>
            <a:off x="1574506" y="1524000"/>
            <a:ext cx="4369094" cy="4800600"/>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&lt;header&gt;</a:t>
            </a:r>
            <a:endParaRPr lang="en-US" dirty="0"/>
          </a:p>
        </p:txBody>
      </p:sp>
      <p:sp>
        <p:nvSpPr>
          <p:cNvPr id="3" name="Content Placeholder 2"/>
          <p:cNvSpPr>
            <a:spLocks noGrp="1"/>
          </p:cNvSpPr>
          <p:nvPr>
            <p:ph idx="1"/>
          </p:nvPr>
        </p:nvSpPr>
        <p:spPr>
          <a:xfrm>
            <a:off x="914400" y="1447800"/>
            <a:ext cx="8229600" cy="5638800"/>
          </a:xfrm>
        </p:spPr>
        <p:txBody>
          <a:bodyPr>
            <a:normAutofit fontScale="85000" lnSpcReduction="10000"/>
          </a:bodyPr>
          <a:lstStyle/>
          <a:p>
            <a:pPr algn="just">
              <a:lnSpc>
                <a:spcPct val="160000"/>
              </a:lnSpc>
              <a:buFont typeface="Wingdings" pitchFamily="2" charset="2"/>
              <a:buChar char="q"/>
            </a:pPr>
            <a:r>
              <a:rPr lang="en-US" dirty="0" smtClean="0"/>
              <a:t>The &lt;header&gt; element is one of several new semantic document tags introduced with HTML5. </a:t>
            </a:r>
          </a:p>
          <a:p>
            <a:pPr>
              <a:lnSpc>
                <a:spcPct val="160000"/>
              </a:lnSpc>
              <a:buFont typeface="Wingdings" pitchFamily="2" charset="2"/>
              <a:buChar char="q"/>
            </a:pPr>
            <a:r>
              <a:rPr lang="en-US" dirty="0" smtClean="0"/>
              <a:t>It is used to define a header section for the element that contains it. </a:t>
            </a:r>
          </a:p>
          <a:p>
            <a:pPr>
              <a:lnSpc>
                <a:spcPct val="160000"/>
              </a:lnSpc>
              <a:buFont typeface="Wingdings" pitchFamily="2" charset="2"/>
              <a:buChar char="q"/>
            </a:pPr>
            <a:r>
              <a:rPr lang="en-US" dirty="0" smtClean="0"/>
              <a:t>It can be used as a header for a whole page (the most common usage), but can also be used as the header for an article or any other piece of on-page content.</a:t>
            </a:r>
            <a:endParaRPr lang="en-US" dirty="0">
              <a:latin typeface="Courier New" pitchFamily="49" charset="0"/>
              <a:cs typeface="Courier New" pitchFamily="49" charset="0"/>
            </a:endParaRPr>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&lt;</a:t>
            </a:r>
            <a:r>
              <a:rPr lang="en-US" b="1" dirty="0" err="1" smtClean="0"/>
              <a:t>nav</a:t>
            </a:r>
            <a:r>
              <a:rPr lang="en-US" b="1" dirty="0" smtClean="0"/>
              <a:t>&gt;</a:t>
            </a:r>
            <a:endParaRPr lang="en-US" dirty="0"/>
          </a:p>
        </p:txBody>
      </p:sp>
      <p:sp>
        <p:nvSpPr>
          <p:cNvPr id="3" name="Content Placeholder 2"/>
          <p:cNvSpPr>
            <a:spLocks noGrp="1"/>
          </p:cNvSpPr>
          <p:nvPr>
            <p:ph idx="1"/>
          </p:nvPr>
        </p:nvSpPr>
        <p:spPr>
          <a:xfrm>
            <a:off x="990600" y="1447800"/>
            <a:ext cx="7943088" cy="5715000"/>
          </a:xfrm>
        </p:spPr>
        <p:txBody>
          <a:bodyPr/>
          <a:lstStyle/>
          <a:p>
            <a:pPr algn="just">
              <a:lnSpc>
                <a:spcPct val="150000"/>
              </a:lnSpc>
            </a:pPr>
            <a:r>
              <a:rPr lang="en-US" dirty="0" smtClean="0"/>
              <a:t>The </a:t>
            </a:r>
            <a:r>
              <a:rPr lang="en-US" b="1" dirty="0" smtClean="0"/>
              <a:t>&lt;</a:t>
            </a:r>
            <a:r>
              <a:rPr lang="en-US" b="1" dirty="0" err="1" smtClean="0"/>
              <a:t>nav</a:t>
            </a:r>
            <a:r>
              <a:rPr lang="en-US" b="1" dirty="0" smtClean="0"/>
              <a:t>&gt; </a:t>
            </a:r>
            <a:r>
              <a:rPr lang="en-US" dirty="0" smtClean="0"/>
              <a:t>element is primarily intended to be used for sections that contain main navigation blocks for the website, this can include links to other parts of the web page </a:t>
            </a:r>
            <a:r>
              <a:rPr lang="en-US" i="1" dirty="0" smtClean="0"/>
              <a:t>(e.g. anchors for a table of contents) or other pages </a:t>
            </a:r>
            <a:r>
              <a:rPr lang="en-US" dirty="0" smtClean="0"/>
              <a:t>entirely.</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a:xfrm>
            <a:off x="1487488" y="914400"/>
            <a:ext cx="6267315" cy="5029200"/>
          </a:xfrm>
          <a:noFill/>
        </p:spPr>
      </p:pic>
      <p:pic>
        <p:nvPicPr>
          <p:cNvPr id="3" name="Picture 2"/>
          <p:cNvPicPr>
            <a:picLocks noChangeAspect="1" noChangeArrowheads="1"/>
          </p:cNvPicPr>
          <p:nvPr/>
        </p:nvPicPr>
        <p:blipFill>
          <a:blip r:embed="rId3"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r>
              <a:rPr lang="en-US" b="1" dirty="0" smtClean="0"/>
              <a:t>&lt;section&gt;</a:t>
            </a:r>
            <a:endParaRPr lang="en-US" b="1" dirty="0"/>
          </a:p>
        </p:txBody>
      </p:sp>
      <p:sp>
        <p:nvSpPr>
          <p:cNvPr id="3" name="Content Placeholder 2"/>
          <p:cNvSpPr>
            <a:spLocks noGrp="1"/>
          </p:cNvSpPr>
          <p:nvPr>
            <p:ph idx="1"/>
          </p:nvPr>
        </p:nvSpPr>
        <p:spPr>
          <a:xfrm>
            <a:off x="1143000" y="1143000"/>
            <a:ext cx="7790688" cy="5715000"/>
          </a:xfrm>
        </p:spPr>
        <p:txBody>
          <a:bodyPr>
            <a:normAutofit fontScale="92500" lnSpcReduction="20000"/>
          </a:bodyPr>
          <a:lstStyle/>
          <a:p>
            <a:r>
              <a:rPr lang="en-US" dirty="0" smtClean="0"/>
              <a:t>The HTML &lt;section&gt; tag is used to define sections in a document. </a:t>
            </a:r>
          </a:p>
          <a:p>
            <a:r>
              <a:rPr lang="en-US" dirty="0" smtClean="0"/>
              <a:t>The &lt;section&gt; element is a structural HTML element used to group together related elements. </a:t>
            </a:r>
          </a:p>
          <a:p>
            <a:r>
              <a:rPr lang="en-US" dirty="0" smtClean="0"/>
              <a:t>Each &lt;section&gt; typically includes one or more heading elements and additional elements presenting related content.</a:t>
            </a:r>
          </a:p>
          <a:p>
            <a:r>
              <a:rPr lang="en-US" dirty="0" smtClean="0"/>
              <a:t>When we place our content on a web page, it may contains many chapters, headers, footers, or other sections on a web page that is why HTML &lt;section&gt; tag is used.</a:t>
            </a:r>
          </a:p>
          <a:p>
            <a:r>
              <a:rPr lang="en-US" dirty="0" smtClean="0"/>
              <a:t>HTML &lt;section&gt; is a new tag introduced in HTML5.</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lstStyle/>
          <a:p>
            <a:r>
              <a:rPr lang="en-US" b="1" dirty="0" smtClean="0"/>
              <a:t>&lt;article&gt;</a:t>
            </a:r>
            <a:endParaRPr lang="en-US" dirty="0"/>
          </a:p>
        </p:txBody>
      </p:sp>
      <p:sp>
        <p:nvSpPr>
          <p:cNvPr id="3" name="Content Placeholder 2"/>
          <p:cNvSpPr>
            <a:spLocks noGrp="1"/>
          </p:cNvSpPr>
          <p:nvPr>
            <p:ph idx="1"/>
          </p:nvPr>
        </p:nvSpPr>
        <p:spPr>
          <a:xfrm>
            <a:off x="1143000" y="1447800"/>
            <a:ext cx="7790688" cy="4800600"/>
          </a:xfrm>
        </p:spPr>
        <p:txBody>
          <a:bodyPr/>
          <a:lstStyle/>
          <a:p>
            <a:pPr algn="just"/>
            <a:r>
              <a:rPr lang="en-US" dirty="0" smtClean="0"/>
              <a:t>The </a:t>
            </a:r>
            <a:r>
              <a:rPr lang="en-US" b="1" dirty="0" smtClean="0"/>
              <a:t>&lt;article&gt; </a:t>
            </a:r>
            <a:r>
              <a:rPr lang="en-US" dirty="0" smtClean="0"/>
              <a:t>element contains self-contained content like articles, blog posts, user comments or an interactive widget that could be distributed outside the context of the page.</a:t>
            </a:r>
          </a:p>
          <a:p>
            <a:pPr algn="just"/>
            <a:r>
              <a:rPr lang="en-US" dirty="0" smtClean="0"/>
              <a:t>When article elements are nested, the contents of the inner article node should be related to the outer article element.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&lt;aside&gt;</a:t>
            </a:r>
            <a:endParaRPr lang="en-US" dirty="0"/>
          </a:p>
        </p:txBody>
      </p:sp>
      <p:sp>
        <p:nvSpPr>
          <p:cNvPr id="3" name="Content Placeholder 2"/>
          <p:cNvSpPr>
            <a:spLocks noGrp="1"/>
          </p:cNvSpPr>
          <p:nvPr>
            <p:ph idx="1"/>
          </p:nvPr>
        </p:nvSpPr>
        <p:spPr/>
        <p:txBody>
          <a:bodyPr>
            <a:normAutofit fontScale="92500"/>
          </a:bodyPr>
          <a:lstStyle/>
          <a:p>
            <a:pPr>
              <a:lnSpc>
                <a:spcPct val="200000"/>
              </a:lnSpc>
            </a:pPr>
            <a:r>
              <a:rPr lang="en-US" b="1" dirty="0" smtClean="0"/>
              <a:t> &lt;aside&gt; element</a:t>
            </a:r>
            <a:r>
              <a:rPr lang="en-US" dirty="0" smtClean="0"/>
              <a:t> represents a portion of a document whose content is only indirectly related to the document's main content. </a:t>
            </a:r>
          </a:p>
          <a:p>
            <a:pPr>
              <a:lnSpc>
                <a:spcPct val="200000"/>
              </a:lnSpc>
            </a:pPr>
            <a:r>
              <a:rPr lang="en-US" dirty="0" smtClean="0"/>
              <a:t>Asides are frequently presented as sidebars or call-out boxes.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a:srcRect/>
          <a:stretch>
            <a:fillRect/>
          </a:stretch>
        </p:blipFill>
        <p:spPr bwMode="auto">
          <a:xfrm>
            <a:off x="1143000" y="685800"/>
            <a:ext cx="5486400" cy="3429000"/>
          </a:xfrm>
          <a:prstGeom prst="rect">
            <a:avLst/>
          </a:prstGeom>
          <a:noFill/>
          <a:ln w="9525">
            <a:noFill/>
            <a:miter lim="800000"/>
            <a:headEnd/>
            <a:tailEnd/>
          </a:ln>
          <a:effectLst/>
        </p:spPr>
      </p:pic>
      <p:pic>
        <p:nvPicPr>
          <p:cNvPr id="91139" name="Picture 3"/>
          <p:cNvPicPr>
            <a:picLocks noChangeAspect="1" noChangeArrowheads="1"/>
          </p:cNvPicPr>
          <p:nvPr/>
        </p:nvPicPr>
        <p:blipFill>
          <a:blip r:embed="rId3"/>
          <a:srcRect/>
          <a:stretch>
            <a:fillRect/>
          </a:stretch>
        </p:blipFill>
        <p:spPr bwMode="auto">
          <a:xfrm>
            <a:off x="4800600" y="4114800"/>
            <a:ext cx="4343400" cy="2743200"/>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&lt;figure&gt;</a:t>
            </a:r>
            <a:endParaRPr lang="en-US" dirty="0"/>
          </a:p>
        </p:txBody>
      </p:sp>
      <p:sp>
        <p:nvSpPr>
          <p:cNvPr id="3" name="Content Placeholder 2"/>
          <p:cNvSpPr>
            <a:spLocks noGrp="1"/>
          </p:cNvSpPr>
          <p:nvPr>
            <p:ph idx="1"/>
          </p:nvPr>
        </p:nvSpPr>
        <p:spPr>
          <a:xfrm>
            <a:off x="914400" y="1447800"/>
            <a:ext cx="8229600" cy="5410200"/>
          </a:xfrm>
        </p:spPr>
        <p:txBody>
          <a:bodyPr>
            <a:normAutofit lnSpcReduction="10000"/>
          </a:bodyPr>
          <a:lstStyle/>
          <a:p>
            <a:pPr algn="just"/>
            <a:r>
              <a:rPr lang="en-US" b="1" dirty="0" smtClean="0"/>
              <a:t>&lt;figure&gt; tag</a:t>
            </a:r>
            <a:r>
              <a:rPr lang="en-US" dirty="0" smtClean="0"/>
              <a:t> is used to mark up a photo in the document on a web page.</a:t>
            </a:r>
          </a:p>
          <a:p>
            <a:pPr algn="just"/>
            <a:r>
              <a:rPr lang="en-US" dirty="0" smtClean="0"/>
              <a:t>As we know image tag is already available in HTML to display the pictures on web pages. </a:t>
            </a:r>
          </a:p>
          <a:p>
            <a:pPr algn="just"/>
            <a:r>
              <a:rPr lang="en-US" dirty="0" smtClean="0"/>
              <a:t>But HTML 5 &lt;figure&gt; tag is used to handle the group of diagrams, photos, code listing etc. with some embedded content.</a:t>
            </a:r>
          </a:p>
          <a:p>
            <a:pPr algn="just"/>
            <a:r>
              <a:rPr lang="en-US" dirty="0" smtClean="0"/>
              <a:t> We can also add a caption for the photo with the help of &lt;</a:t>
            </a:r>
            <a:r>
              <a:rPr lang="en-US" dirty="0" err="1" smtClean="0"/>
              <a:t>figcaption</a:t>
            </a:r>
            <a:r>
              <a:rPr lang="en-US" dirty="0" smtClean="0"/>
              <a:t>&gt; tag.</a:t>
            </a:r>
          </a:p>
          <a:p>
            <a:pPr algn="just"/>
            <a:r>
              <a:rPr lang="en-US" dirty="0" smtClean="0"/>
              <a:t>HTML figure is new a new tag introduced in HTML5.</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90600"/>
          </a:xfrm>
        </p:spPr>
        <p:txBody>
          <a:bodyPr>
            <a:normAutofit/>
          </a:bodyPr>
          <a:lstStyle/>
          <a:p>
            <a:r>
              <a:rPr lang="en-US" b="1" dirty="0" smtClean="0"/>
              <a:t>&lt;main&gt;</a:t>
            </a:r>
            <a:endParaRPr lang="en-US" b="1" dirty="0"/>
          </a:p>
        </p:txBody>
      </p:sp>
      <p:sp>
        <p:nvSpPr>
          <p:cNvPr id="3" name="Content Placeholder 2"/>
          <p:cNvSpPr>
            <a:spLocks noGrp="1"/>
          </p:cNvSpPr>
          <p:nvPr>
            <p:ph idx="1"/>
          </p:nvPr>
        </p:nvSpPr>
        <p:spPr>
          <a:xfrm>
            <a:off x="1143000" y="1219200"/>
            <a:ext cx="7790688" cy="5486400"/>
          </a:xfrm>
        </p:spPr>
        <p:txBody>
          <a:bodyPr>
            <a:normAutofit fontScale="85000" lnSpcReduction="10000"/>
          </a:bodyPr>
          <a:lstStyle/>
          <a:p>
            <a:r>
              <a:rPr lang="en-US" dirty="0" smtClean="0"/>
              <a:t>The </a:t>
            </a:r>
            <a:r>
              <a:rPr lang="en-US" b="1" dirty="0" smtClean="0"/>
              <a:t>&lt;main&gt; </a:t>
            </a:r>
            <a:r>
              <a:rPr lang="en-US" dirty="0" smtClean="0"/>
              <a:t>element contains the main content for your web page. </a:t>
            </a:r>
          </a:p>
          <a:p>
            <a:r>
              <a:rPr lang="en-US" dirty="0" smtClean="0"/>
              <a:t>This content is unique to the individual page, and should not appear elsewhere on the site. </a:t>
            </a:r>
          </a:p>
          <a:p>
            <a:r>
              <a:rPr lang="en-US" dirty="0" smtClean="0"/>
              <a:t>Repeating content like headers, footers, navigation, logos, etc., is placed outside the element.</a:t>
            </a:r>
          </a:p>
          <a:p>
            <a:r>
              <a:rPr lang="en-US" b="1" dirty="0" smtClean="0"/>
              <a:t>&lt;main&gt; </a:t>
            </a:r>
            <a:r>
              <a:rPr lang="en-US" dirty="0" smtClean="0"/>
              <a:t>element should only ever be used at most once on a single page</a:t>
            </a:r>
            <a:r>
              <a:rPr lang="en-US" b="1" dirty="0" smtClean="0"/>
              <a:t>.</a:t>
            </a:r>
          </a:p>
          <a:p>
            <a:r>
              <a:rPr lang="en-US" dirty="0" smtClean="0"/>
              <a:t>&lt;main&gt; element must not be included as a descendant of an article, aside, footer, header or </a:t>
            </a:r>
            <a:r>
              <a:rPr lang="en-US" dirty="0" err="1" smtClean="0"/>
              <a:t>nav</a:t>
            </a:r>
            <a:r>
              <a:rPr lang="en-US" dirty="0" smtClean="0"/>
              <a:t> element.</a:t>
            </a:r>
          </a:p>
          <a:p>
            <a:r>
              <a:rPr lang="en-US" dirty="0" smtClean="0"/>
              <a:t>The </a:t>
            </a:r>
            <a:r>
              <a:rPr lang="en-US" b="1" dirty="0" smtClean="0"/>
              <a:t>&lt;header&gt; </a:t>
            </a:r>
            <a:r>
              <a:rPr lang="en-US" dirty="0" smtClean="0"/>
              <a:t>and</a:t>
            </a:r>
            <a:r>
              <a:rPr lang="en-US" b="1" dirty="0" smtClean="0"/>
              <a:t> &lt;footer&gt; </a:t>
            </a:r>
            <a:r>
              <a:rPr lang="en-US" dirty="0" smtClean="0"/>
              <a:t>tags are </a:t>
            </a:r>
            <a:r>
              <a:rPr lang="en-US" i="1" dirty="0" smtClean="0"/>
              <a:t>siblings to the &lt;main&gt; element.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&lt;footer&gt;</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&lt;footer&gt; </a:t>
            </a:r>
            <a:r>
              <a:rPr lang="en-US" dirty="0" smtClean="0"/>
              <a:t>element contains the footer part of the page.</a:t>
            </a:r>
          </a:p>
          <a:p>
            <a:r>
              <a:rPr lang="en-US" dirty="0" smtClean="0"/>
              <a:t>Here is an example for </a:t>
            </a:r>
            <a:r>
              <a:rPr lang="en-US" b="1" dirty="0" smtClean="0"/>
              <a:t>&lt;footer&gt; </a:t>
            </a:r>
            <a:r>
              <a:rPr lang="en-US" dirty="0" smtClean="0"/>
              <a:t>element that contain p paragraph tag.</a:t>
            </a:r>
          </a:p>
          <a:p>
            <a:pPr>
              <a:buNone/>
            </a:pPr>
            <a:r>
              <a:rPr lang="en-US" dirty="0" smtClean="0">
                <a:latin typeface="Courier New" pitchFamily="49" charset="0"/>
                <a:cs typeface="Courier New" pitchFamily="49" charset="0"/>
              </a:rPr>
              <a:t>&lt;footer&gt;</a:t>
            </a:r>
          </a:p>
          <a:p>
            <a:pPr>
              <a:buNone/>
            </a:pPr>
            <a:r>
              <a:rPr lang="en-US" dirty="0" smtClean="0">
                <a:latin typeface="Courier New" pitchFamily="49" charset="0"/>
                <a:cs typeface="Courier New" pitchFamily="49" charset="0"/>
              </a:rPr>
              <a:t>&lt;p&gt;All rights reserved&lt;/p&gt;</a:t>
            </a:r>
          </a:p>
          <a:p>
            <a:pPr>
              <a:buNone/>
            </a:pPr>
            <a:r>
              <a:rPr lang="en-US" dirty="0" smtClean="0">
                <a:latin typeface="Courier New" pitchFamily="49" charset="0"/>
                <a:cs typeface="Courier New" pitchFamily="49" charset="0"/>
              </a:rPr>
              <a:t>&lt;/footer&gt;</a:t>
            </a:r>
            <a:endParaRPr lang="en-US" dirty="0">
              <a:latin typeface="Courier New" pitchFamily="49" charset="0"/>
              <a:cs typeface="Courier New" pitchFamily="49" charset="0"/>
            </a:endParaRPr>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sz="9600" dirty="0" smtClean="0">
                <a:solidFill>
                  <a:schemeClr val="tx2">
                    <a:satMod val="130000"/>
                  </a:schemeClr>
                </a:solidFill>
                <a:latin typeface="Agency FB" pitchFamily="34" charset="0"/>
              </a:rPr>
              <a:t>HTML </a:t>
            </a:r>
            <a:endParaRPr lang="en-US" sz="9600" dirty="0">
              <a:solidFill>
                <a:schemeClr val="tx2">
                  <a:satMod val="130000"/>
                </a:schemeClr>
              </a:solidFill>
              <a:latin typeface="Agency FB" pitchFamily="34" charset="0"/>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b="1" dirty="0" smtClean="0"/>
              <a:t>Frames</a:t>
            </a:r>
            <a:endParaRPr lang="en-US" b="1" dirty="0"/>
          </a:p>
          <a:p>
            <a:pPr eaLnBrk="1" fontAlgn="auto" hangingPunct="1">
              <a:spcAft>
                <a:spcPts val="0"/>
              </a:spcAft>
              <a:buFont typeface="Wingdings 2"/>
              <a:buNone/>
              <a:defRPr/>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5" presetClass="entr" presetSubtype="0" fill="hold"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1"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2"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755D65-1117-4671-B2B1-29B3B51BF191}" type="slidenum">
              <a:rPr lang="en-US"/>
              <a:pPr>
                <a:defRPr/>
              </a:pPr>
              <a:t>88</a:t>
            </a:fld>
            <a:endParaRPr lang="en-US"/>
          </a:p>
        </p:txBody>
      </p:sp>
      <p:sp>
        <p:nvSpPr>
          <p:cNvPr id="18434" name="Rectangle 2"/>
          <p:cNvSpPr>
            <a:spLocks noGrp="1" noChangeArrowheads="1"/>
          </p:cNvSpPr>
          <p:nvPr>
            <p:ph type="title"/>
          </p:nvPr>
        </p:nvSpPr>
        <p:spPr/>
        <p:txBody>
          <a:bodyPr>
            <a:normAutofit/>
          </a:bodyPr>
          <a:lstStyle/>
          <a:p>
            <a:pPr eaLnBrk="1" hangingPunct="1">
              <a:defRPr/>
            </a:pPr>
            <a:r>
              <a:rPr lang="en-US" sz="4000" dirty="0" smtClean="0"/>
              <a:t>FRAMES</a:t>
            </a:r>
          </a:p>
        </p:txBody>
      </p:sp>
      <p:sp>
        <p:nvSpPr>
          <p:cNvPr id="18437" name="Rectangle 3"/>
          <p:cNvSpPr>
            <a:spLocks noGrp="1" noChangeArrowheads="1"/>
          </p:cNvSpPr>
          <p:nvPr>
            <p:ph type="body" idx="1"/>
          </p:nvPr>
        </p:nvSpPr>
        <p:spPr>
          <a:xfrm>
            <a:off x="1066800" y="1600200"/>
            <a:ext cx="7620000" cy="3579813"/>
          </a:xfrm>
        </p:spPr>
        <p:txBody>
          <a:bodyPr/>
          <a:lstStyle/>
          <a:p>
            <a:pPr eaLnBrk="1" hangingPunct="1"/>
            <a:r>
              <a:rPr lang="en-US" sz="2800" dirty="0" smtClean="0"/>
              <a:t>Frames divide browser windows into several independent sections that can each contain a separate HTML document.</a:t>
            </a:r>
          </a:p>
          <a:p>
            <a:pPr eaLnBrk="1" hangingPunct="1"/>
            <a:r>
              <a:rPr lang="en-US" sz="2800" dirty="0" smtClean="0"/>
              <a:t>Most commonly, frames divide the window into two or more sections, with one larger section containing content and the smaller section(s) containing a logo, navigation links, or both.</a:t>
            </a:r>
          </a:p>
        </p:txBody>
      </p:sp>
      <p:pic>
        <p:nvPicPr>
          <p:cNvPr id="7"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7AA4674-D0DE-4A2A-85AB-D649BBB00449}" type="slidenum">
              <a:rPr lang="en-US"/>
              <a:pPr>
                <a:defRPr/>
              </a:pPr>
              <a:t>89</a:t>
            </a:fld>
            <a:endParaRPr lang="en-US"/>
          </a:p>
        </p:txBody>
      </p:sp>
      <p:sp>
        <p:nvSpPr>
          <p:cNvPr id="19458" name="Rectangle 2"/>
          <p:cNvSpPr>
            <a:spLocks noGrp="1" noChangeArrowheads="1"/>
          </p:cNvSpPr>
          <p:nvPr>
            <p:ph type="title"/>
          </p:nvPr>
        </p:nvSpPr>
        <p:spPr/>
        <p:txBody>
          <a:bodyPr/>
          <a:lstStyle/>
          <a:p>
            <a:pPr eaLnBrk="1" hangingPunct="1">
              <a:defRPr/>
            </a:pPr>
            <a:r>
              <a:rPr lang="en-US" sz="3000" smtClean="0"/>
              <a:t>Creating Frames - Steps</a:t>
            </a:r>
          </a:p>
        </p:txBody>
      </p:sp>
      <p:sp>
        <p:nvSpPr>
          <p:cNvPr id="19461" name="Rectangle 3"/>
          <p:cNvSpPr>
            <a:spLocks noGrp="1" noChangeArrowheads="1"/>
          </p:cNvSpPr>
          <p:nvPr>
            <p:ph type="body" idx="1"/>
          </p:nvPr>
        </p:nvSpPr>
        <p:spPr/>
        <p:txBody>
          <a:bodyPr/>
          <a:lstStyle/>
          <a:p>
            <a:pPr eaLnBrk="1" hangingPunct="1"/>
            <a:r>
              <a:rPr lang="en-US" sz="2800" smtClean="0"/>
              <a:t>Create a FRAMESET (or layout) document that determines the location and characteristics of the frames.</a:t>
            </a:r>
          </a:p>
          <a:p>
            <a:pPr eaLnBrk="1" hangingPunct="1"/>
            <a:r>
              <a:rPr lang="en-US" sz="2800" smtClean="0"/>
              <a:t>Designate the Frames and their contents.</a:t>
            </a:r>
          </a:p>
          <a:p>
            <a:pPr eaLnBrk="1" hangingPunct="1"/>
            <a:r>
              <a:rPr lang="en-US" sz="2800" smtClean="0"/>
              <a:t>Format the Frames.</a:t>
            </a:r>
          </a:p>
          <a:p>
            <a:pPr eaLnBrk="1" hangingPunct="1"/>
            <a:r>
              <a:rPr lang="en-US" sz="2800" smtClean="0"/>
              <a:t>Make provisions for Frames when viewed in non framed browsers.</a:t>
            </a:r>
          </a:p>
        </p:txBody>
      </p:sp>
      <p:pic>
        <p:nvPicPr>
          <p:cNvPr id="7"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71600"/>
            <a:ext cx="7867650" cy="990600"/>
          </a:xfrm>
        </p:spPr>
        <p:txBody>
          <a:bodyPr>
            <a:normAutofit fontScale="90000"/>
          </a:bodyPr>
          <a:lstStyle/>
          <a:p>
            <a:pPr algn="ctr" eaLnBrk="1" fontAlgn="auto" hangingPunct="1">
              <a:spcAft>
                <a:spcPts val="0"/>
              </a:spcAft>
              <a:defRPr/>
            </a:pPr>
            <a:r>
              <a:rPr lang="en-US" b="1" dirty="0" smtClean="0">
                <a:solidFill>
                  <a:schemeClr val="tx2">
                    <a:satMod val="130000"/>
                  </a:schemeClr>
                </a:solidFill>
              </a:rPr>
              <a:t/>
            </a:r>
            <a:br>
              <a:rPr lang="en-US" b="1" dirty="0" smtClean="0">
                <a:solidFill>
                  <a:schemeClr val="tx2">
                    <a:satMod val="130000"/>
                  </a:schemeClr>
                </a:solidFill>
              </a:rPr>
            </a:br>
            <a:r>
              <a:rPr lang="en-US" b="1" dirty="0" smtClean="0">
                <a:solidFill>
                  <a:schemeClr val="tx2">
                    <a:satMod val="130000"/>
                  </a:schemeClr>
                </a:solidFill>
              </a:rPr>
              <a:t>Client side validation and Server side validation</a:t>
            </a:r>
            <a:r>
              <a:rPr lang="en-US" dirty="0" smtClean="0">
                <a:solidFill>
                  <a:schemeClr val="tx2">
                    <a:satMod val="130000"/>
                  </a:schemeClr>
                </a:solidFill>
              </a:rPr>
              <a:t/>
            </a:r>
            <a:br>
              <a:rPr lang="en-US" dirty="0" smtClean="0">
                <a:solidFill>
                  <a:schemeClr val="tx2">
                    <a:satMod val="130000"/>
                  </a:schemeClr>
                </a:solidFill>
              </a:rPr>
            </a:br>
            <a:endParaRPr lang="en-US" dirty="0">
              <a:solidFill>
                <a:schemeClr val="tx2">
                  <a:satMod val="130000"/>
                </a:schemeClr>
              </a:solidFill>
            </a:endParaRPr>
          </a:p>
        </p:txBody>
      </p:sp>
      <p:pic>
        <p:nvPicPr>
          <p:cNvPr id="13315" name="Content Placeholder 3" descr="Client side validation and server side validation"/>
          <p:cNvPicPr>
            <a:picLocks noGrp="1"/>
          </p:cNvPicPr>
          <p:nvPr>
            <p:ph idx="1"/>
          </p:nvPr>
        </p:nvPicPr>
        <p:blipFill>
          <a:blip r:embed="rId2"/>
          <a:srcRect/>
          <a:stretch>
            <a:fillRect/>
          </a:stretch>
        </p:blipFill>
        <p:spPr>
          <a:xfrm>
            <a:off x="1600200" y="2895600"/>
            <a:ext cx="6477000" cy="3324225"/>
          </a:xfrm>
        </p:spPr>
      </p:pic>
      <p:pic>
        <p:nvPicPr>
          <p:cNvPr id="4" name="Picture 2"/>
          <p:cNvPicPr>
            <a:picLocks noChangeAspect="1" noChangeArrowheads="1"/>
          </p:cNvPicPr>
          <p:nvPr/>
        </p:nvPicPr>
        <p:blipFill>
          <a:blip r:embed="rId3"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pPr>
              <a:defRPr/>
            </a:pPr>
            <a:fld id="{BA7147FC-D04E-4BC1-A7DD-2CE36C6D90C4}" type="slidenum">
              <a:rPr lang="en-US"/>
              <a:pPr>
                <a:defRPr/>
              </a:pPr>
              <a:t>90</a:t>
            </a:fld>
            <a:endParaRPr lang="en-US"/>
          </a:p>
        </p:txBody>
      </p:sp>
      <p:sp>
        <p:nvSpPr>
          <p:cNvPr id="20482" name="Rectangle 2"/>
          <p:cNvSpPr>
            <a:spLocks noGrp="1" noChangeArrowheads="1"/>
          </p:cNvSpPr>
          <p:nvPr>
            <p:ph type="title"/>
          </p:nvPr>
        </p:nvSpPr>
        <p:spPr>
          <a:xfrm>
            <a:off x="990600" y="304800"/>
            <a:ext cx="7696200" cy="838200"/>
          </a:xfrm>
        </p:spPr>
        <p:txBody>
          <a:bodyPr/>
          <a:lstStyle/>
          <a:p>
            <a:pPr eaLnBrk="1" hangingPunct="1">
              <a:defRPr/>
            </a:pPr>
            <a:r>
              <a:rPr lang="en-US" sz="3000" dirty="0" smtClean="0"/>
              <a:t>Tags and Attributes</a:t>
            </a:r>
          </a:p>
        </p:txBody>
      </p:sp>
      <p:graphicFrame>
        <p:nvGraphicFramePr>
          <p:cNvPr id="20515" name="Group 35"/>
          <p:cNvGraphicFramePr>
            <a:graphicFrameLocks noGrp="1"/>
          </p:cNvGraphicFramePr>
          <p:nvPr>
            <p:ph type="tbl" idx="1"/>
          </p:nvPr>
        </p:nvGraphicFramePr>
        <p:xfrm>
          <a:off x="1219200" y="1150938"/>
          <a:ext cx="7315200" cy="5324476"/>
        </p:xfrm>
        <a:graphic>
          <a:graphicData uri="http://schemas.openxmlformats.org/drawingml/2006/table">
            <a:tbl>
              <a:tblPr/>
              <a:tblGrid>
                <a:gridCol w="2195466"/>
                <a:gridCol w="5119734"/>
              </a:tblGrid>
              <a:tr h="40481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1" u="none" strike="noStrike" cap="none" normalizeH="0" baseline="0" dirty="0" smtClean="0">
                          <a:ln>
                            <a:noFill/>
                          </a:ln>
                          <a:solidFill>
                            <a:schemeClr val="tx1"/>
                          </a:solidFill>
                          <a:effectLst/>
                          <a:latin typeface="Arial" charset="0"/>
                        </a:rPr>
                        <a:t>Tag / Attribute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1" u="none" strike="noStrike" cap="none" normalizeH="0" baseline="0" dirty="0" smtClean="0">
                          <a:ln>
                            <a:noFill/>
                          </a:ln>
                          <a:solidFill>
                            <a:schemeClr val="tx1"/>
                          </a:solidFill>
                          <a:effectLst/>
                          <a:latin typeface="Arial" charset="0"/>
                        </a:rPr>
                        <a:t>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&lt;FRAMESET&gt;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Establishes frames within an html document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ROWS=“n1,n2,…”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Sets the size for rows – horizontal frames – in pixels, as a percentage, or as a proportion of remaining space with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COLS=“n1,n2,…”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smtClean="0">
                          <a:ln>
                            <a:noFill/>
                          </a:ln>
                          <a:solidFill>
                            <a:schemeClr val="tx1"/>
                          </a:solidFill>
                          <a:effectLst/>
                          <a:latin typeface="Arial" charset="0"/>
                        </a:rPr>
                        <a:t>Sets the size for columns – vertical frames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&lt;FRAME&gt;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Identifies frame characteristics and initial content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Identifies source for frame content (URL)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Labels a frame (used to target from other frames)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&lt;NOFRAMES&gt;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smtClean="0">
                          <a:ln>
                            <a:noFill/>
                          </a:ln>
                          <a:solidFill>
                            <a:schemeClr val="tx1"/>
                          </a:solidFill>
                          <a:effectLst/>
                          <a:latin typeface="Arial" charset="0"/>
                        </a:rPr>
                        <a:t>Sets a section of document to be visible to non framed browsers and invisible to framed browsers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2"/>
          <p:cNvPicPr>
            <a:picLocks noChangeAspect="1" noChangeArrowheads="1"/>
          </p:cNvPicPr>
          <p:nvPr/>
        </p:nvPicPr>
        <p:blipFill>
          <a:blip r:embed="rId2" cstate="print"/>
          <a:srcRect/>
          <a:stretch>
            <a:fillRect/>
          </a:stretch>
        </p:blipFill>
        <p:spPr bwMode="auto">
          <a:xfrm>
            <a:off x="7662332" y="0"/>
            <a:ext cx="1481667"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A60DAD1-CBD4-439A-8C2F-620BA4465A41}" type="slidenum">
              <a:rPr lang="en-US"/>
              <a:pPr>
                <a:defRPr/>
              </a:pPr>
              <a:t>91</a:t>
            </a:fld>
            <a:endParaRPr lang="en-US"/>
          </a:p>
        </p:txBody>
      </p:sp>
      <p:sp>
        <p:nvSpPr>
          <p:cNvPr id="21506" name="Rectangle 2"/>
          <p:cNvSpPr>
            <a:spLocks noGrp="1" noChangeArrowheads="1"/>
          </p:cNvSpPr>
          <p:nvPr>
            <p:ph type="title"/>
          </p:nvPr>
        </p:nvSpPr>
        <p:spPr>
          <a:xfrm>
            <a:off x="914400" y="533400"/>
            <a:ext cx="7772400" cy="1143000"/>
          </a:xfrm>
        </p:spPr>
        <p:txBody>
          <a:bodyPr/>
          <a:lstStyle/>
          <a:p>
            <a:pPr eaLnBrk="1" hangingPunct="1">
              <a:defRPr/>
            </a:pPr>
            <a:r>
              <a:rPr lang="en-US" sz="3000" dirty="0" smtClean="0"/>
              <a:t>Formatting Frames</a:t>
            </a:r>
          </a:p>
        </p:txBody>
      </p:sp>
      <p:sp>
        <p:nvSpPr>
          <p:cNvPr id="21509" name="Rectangle 3"/>
          <p:cNvSpPr>
            <a:spLocks noGrp="1" noChangeArrowheads="1"/>
          </p:cNvSpPr>
          <p:nvPr>
            <p:ph type="body" idx="1"/>
          </p:nvPr>
        </p:nvSpPr>
        <p:spPr/>
        <p:txBody>
          <a:bodyPr/>
          <a:lstStyle/>
          <a:p>
            <a:pPr eaLnBrk="1" hangingPunct="1"/>
            <a:r>
              <a:rPr lang="en-US" sz="2400" dirty="0" smtClean="0"/>
              <a:t>Formatting a frame primarily involves :</a:t>
            </a:r>
          </a:p>
          <a:p>
            <a:pPr lvl="1" eaLnBrk="1" hangingPunct="1"/>
            <a:r>
              <a:rPr lang="en-US" sz="2000" dirty="0" smtClean="0"/>
              <a:t>Removing borders</a:t>
            </a:r>
          </a:p>
          <a:p>
            <a:pPr lvl="1" eaLnBrk="1" hangingPunct="1"/>
            <a:r>
              <a:rPr lang="en-US" sz="2000" dirty="0" smtClean="0"/>
              <a:t>Specifying border width</a:t>
            </a:r>
          </a:p>
          <a:p>
            <a:pPr lvl="1" eaLnBrk="1" hangingPunct="1"/>
            <a:r>
              <a:rPr lang="en-US" sz="2000" dirty="0" smtClean="0"/>
              <a:t>Specifying border color</a:t>
            </a:r>
          </a:p>
          <a:p>
            <a:pPr lvl="1" eaLnBrk="1" hangingPunct="1"/>
            <a:r>
              <a:rPr lang="en-US" sz="2000" dirty="0" smtClean="0"/>
              <a:t>Setting frame margins</a:t>
            </a:r>
          </a:p>
          <a:p>
            <a:pPr lvl="1" eaLnBrk="1" hangingPunct="1"/>
            <a:r>
              <a:rPr lang="en-US" sz="2000" dirty="0" smtClean="0"/>
              <a:t>Controlling frame size</a:t>
            </a:r>
          </a:p>
          <a:p>
            <a:pPr lvl="1" eaLnBrk="1" hangingPunct="1"/>
            <a:r>
              <a:rPr lang="en-US" sz="2000" dirty="0" smtClean="0"/>
              <a:t>Controlling scrollbars</a:t>
            </a:r>
          </a:p>
          <a:p>
            <a:pPr eaLnBrk="1" hangingPunct="1"/>
            <a:r>
              <a:rPr lang="en-US" sz="2400" dirty="0" smtClean="0"/>
              <a:t>The attributes for the above, generally apply either to a &lt;FRAMESET&gt; tag or to individual &lt;FRAME&gt; tags, although HTML 4 specification only supports using these attributes with individual &lt;FRAME&gt; tags.</a:t>
            </a:r>
          </a:p>
        </p:txBody>
      </p:sp>
      <p:pic>
        <p:nvPicPr>
          <p:cNvPr id="6"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pPr>
              <a:defRPr/>
            </a:pPr>
            <a:fld id="{A2BD8C0A-E1BE-4190-9A56-ED1CDC57EF1C}" type="slidenum">
              <a:rPr lang="en-US"/>
              <a:pPr>
                <a:defRPr/>
              </a:pPr>
              <a:t>92</a:t>
            </a:fld>
            <a:endParaRPr lang="en-US"/>
          </a:p>
        </p:txBody>
      </p:sp>
      <p:sp>
        <p:nvSpPr>
          <p:cNvPr id="22530" name="Rectangle 2"/>
          <p:cNvSpPr>
            <a:spLocks noGrp="1" noChangeArrowheads="1"/>
          </p:cNvSpPr>
          <p:nvPr>
            <p:ph type="title"/>
          </p:nvPr>
        </p:nvSpPr>
        <p:spPr>
          <a:xfrm>
            <a:off x="1066800" y="228600"/>
            <a:ext cx="7620000" cy="1143000"/>
          </a:xfrm>
        </p:spPr>
        <p:txBody>
          <a:bodyPr/>
          <a:lstStyle/>
          <a:p>
            <a:pPr eaLnBrk="1" hangingPunct="1">
              <a:defRPr/>
            </a:pPr>
            <a:r>
              <a:rPr lang="en-US" sz="3000" dirty="0" smtClean="0"/>
              <a:t>Frame Formatting Attributes</a:t>
            </a:r>
          </a:p>
        </p:txBody>
      </p:sp>
      <p:graphicFrame>
        <p:nvGraphicFramePr>
          <p:cNvPr id="22531" name="Group 3"/>
          <p:cNvGraphicFramePr>
            <a:graphicFrameLocks noGrp="1"/>
          </p:cNvGraphicFramePr>
          <p:nvPr>
            <p:ph type="tbl" idx="1"/>
          </p:nvPr>
        </p:nvGraphicFramePr>
        <p:xfrm>
          <a:off x="1066800" y="1447800"/>
          <a:ext cx="7620000" cy="4795839"/>
        </p:xfrm>
        <a:graphic>
          <a:graphicData uri="http://schemas.openxmlformats.org/drawingml/2006/table">
            <a:tbl>
              <a:tblPr/>
              <a:tblGrid>
                <a:gridCol w="2819400"/>
                <a:gridCol w="4800600"/>
              </a:tblGrid>
              <a:tr h="4270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1" u="none" strike="noStrike" cap="none" normalizeH="0" baseline="0" dirty="0" smtClean="0">
                          <a:ln>
                            <a:noFill/>
                          </a:ln>
                          <a:solidFill>
                            <a:schemeClr val="tx1"/>
                          </a:solidFill>
                          <a:effectLst/>
                          <a:latin typeface="Arial" charset="0"/>
                        </a:rPr>
                        <a:t>Attribute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1" u="none" strike="noStrike" cap="none" normalizeH="0" baseline="0" smtClean="0">
                          <a:ln>
                            <a:noFill/>
                          </a:ln>
                          <a:solidFill>
                            <a:schemeClr val="tx1"/>
                          </a:solidFill>
                          <a:effectLst/>
                          <a:latin typeface="Arial" charset="0"/>
                        </a:rPr>
                        <a:t>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FRAMEBORDER=“…”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Sets or removes border around a frame (HTML 4 standard and Microsoft usage)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BORDER=“…”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Sets or removes border around a frame (Netscape usage)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BORDERCOLOR=“…”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Sets the color of frame border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MARGINHEIGHT=“…”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Sets the margin above or below frame content in pixels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MARGINWIDTH=“…”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Sets the margin to the left or to the right of content in pixels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NORESIZE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Prohibits visitors from resizing a frame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SCROLLING=“…”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Prohibits  (NO), requires (YES), or lets browser provide (AUTO) scrollbars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AF4B2CB-C4A1-4AF0-98A3-0B96B6DB4ECB}" type="slidenum">
              <a:rPr lang="en-US"/>
              <a:pPr>
                <a:defRPr/>
              </a:pPr>
              <a:t>93</a:t>
            </a:fld>
            <a:endParaRPr lang="en-US"/>
          </a:p>
        </p:txBody>
      </p:sp>
      <p:sp>
        <p:nvSpPr>
          <p:cNvPr id="23554" name="Rectangle 2"/>
          <p:cNvSpPr>
            <a:spLocks noGrp="1" noChangeArrowheads="1"/>
          </p:cNvSpPr>
          <p:nvPr>
            <p:ph type="title"/>
          </p:nvPr>
        </p:nvSpPr>
        <p:spPr/>
        <p:txBody>
          <a:bodyPr/>
          <a:lstStyle/>
          <a:p>
            <a:pPr eaLnBrk="1" hangingPunct="1">
              <a:defRPr/>
            </a:pPr>
            <a:r>
              <a:rPr lang="en-US" sz="3000" dirty="0" smtClean="0"/>
              <a:t>Accommodating Non-Framed</a:t>
            </a:r>
            <a:br>
              <a:rPr lang="en-US" sz="3000" dirty="0" smtClean="0"/>
            </a:br>
            <a:r>
              <a:rPr lang="en-US" sz="3000" dirty="0" smtClean="0"/>
              <a:t> Browsers</a:t>
            </a:r>
          </a:p>
        </p:txBody>
      </p:sp>
      <p:sp>
        <p:nvSpPr>
          <p:cNvPr id="23557" name="Rectangle 3"/>
          <p:cNvSpPr>
            <a:spLocks noGrp="1" noChangeArrowheads="1"/>
          </p:cNvSpPr>
          <p:nvPr>
            <p:ph type="body" idx="1"/>
          </p:nvPr>
        </p:nvSpPr>
        <p:spPr/>
        <p:txBody>
          <a:bodyPr/>
          <a:lstStyle/>
          <a:p>
            <a:pPr eaLnBrk="1" hangingPunct="1"/>
            <a:r>
              <a:rPr lang="en-US" sz="2800" dirty="0" smtClean="0"/>
              <a:t>To accommodate visitors using non-framed browsers, use the &lt;NOFRAMES&gt; tag and include the alternate text.</a:t>
            </a:r>
          </a:p>
          <a:p>
            <a:pPr eaLnBrk="1" hangingPunct="1"/>
            <a:endParaRPr lang="en-US" sz="2800" dirty="0" smtClean="0"/>
          </a:p>
        </p:txBody>
      </p:sp>
      <p:pic>
        <p:nvPicPr>
          <p:cNvPr id="6" name="Picture 2"/>
          <p:cNvPicPr>
            <a:picLocks noChangeAspect="1" noChangeArrowheads="1"/>
          </p:cNvPicPr>
          <p:nvPr/>
        </p:nvPicPr>
        <p:blipFill>
          <a:blip r:embed="rId2" cstate="print"/>
          <a:srcRect/>
          <a:stretch>
            <a:fillRect/>
          </a:stretch>
        </p:blipFill>
        <p:spPr bwMode="auto">
          <a:xfrm>
            <a:off x="6781800" y="0"/>
            <a:ext cx="1905000" cy="1371600"/>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a:bodyPr>
          <a:lstStyle/>
          <a:p>
            <a:r>
              <a:rPr lang="en-US" dirty="0" smtClean="0"/>
              <a:t>Advantages of Using Frames</a:t>
            </a:r>
            <a:endParaRPr lang="en-US" dirty="0"/>
          </a:p>
        </p:txBody>
      </p:sp>
      <p:sp>
        <p:nvSpPr>
          <p:cNvPr id="3" name="Content Placeholder 2"/>
          <p:cNvSpPr>
            <a:spLocks noGrp="1"/>
          </p:cNvSpPr>
          <p:nvPr>
            <p:ph idx="1"/>
          </p:nvPr>
        </p:nvSpPr>
        <p:spPr>
          <a:xfrm>
            <a:off x="914400" y="1447800"/>
            <a:ext cx="8229600" cy="5410200"/>
          </a:xfrm>
        </p:spPr>
        <p:txBody>
          <a:bodyPr>
            <a:normAutofit fontScale="92500"/>
          </a:bodyPr>
          <a:lstStyle/>
          <a:p>
            <a:pPr>
              <a:buFont typeface="Wingdings" pitchFamily="2" charset="2"/>
              <a:buChar char="q"/>
            </a:pPr>
            <a:r>
              <a:rPr lang="en-US" dirty="0" smtClean="0"/>
              <a:t>One of the most beneficial feature of frames is it lets the user to have multiple pages in the same browser.</a:t>
            </a:r>
          </a:p>
          <a:p>
            <a:pPr>
              <a:buFont typeface="Wingdings" pitchFamily="2" charset="2"/>
              <a:buChar char="q"/>
            </a:pPr>
            <a:r>
              <a:rPr lang="en-US" dirty="0" smtClean="0"/>
              <a:t>Using frames we can keep one part of the page static while changing the other parts of the page.</a:t>
            </a:r>
          </a:p>
          <a:p>
            <a:pPr>
              <a:buFont typeface="Wingdings" pitchFamily="2" charset="2"/>
              <a:buChar char="q"/>
            </a:pPr>
            <a:r>
              <a:rPr lang="en-US" dirty="0" smtClean="0"/>
              <a:t>If we create a top frame we can use it as a header </a:t>
            </a:r>
            <a:r>
              <a:rPr lang="en-US" dirty="0" err="1" smtClean="0"/>
              <a:t>i.e</a:t>
            </a:r>
            <a:r>
              <a:rPr lang="en-US" dirty="0" smtClean="0"/>
              <a:t>, as that page is static it acts like an include page.</a:t>
            </a:r>
          </a:p>
          <a:p>
            <a:pPr>
              <a:buFont typeface="Wingdings" pitchFamily="2" charset="2"/>
              <a:buChar char="q"/>
            </a:pPr>
            <a:r>
              <a:rPr lang="en-US" dirty="0" smtClean="0"/>
              <a:t>Frames can be used to reduce server load, as there is no need to reload all the pages when ever a new page is visited.</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6934200" cy="1143000"/>
          </a:xfrm>
        </p:spPr>
        <p:txBody>
          <a:bodyPr>
            <a:normAutofit fontScale="90000"/>
          </a:bodyPr>
          <a:lstStyle/>
          <a:p>
            <a:r>
              <a:rPr lang="en-US" dirty="0" smtClean="0"/>
              <a:t>Disadvantages of Using Frames</a:t>
            </a:r>
            <a:endParaRPr lang="en-US" dirty="0"/>
          </a:p>
        </p:txBody>
      </p:sp>
      <p:sp>
        <p:nvSpPr>
          <p:cNvPr id="3" name="Content Placeholder 2"/>
          <p:cNvSpPr>
            <a:spLocks noGrp="1"/>
          </p:cNvSpPr>
          <p:nvPr>
            <p:ph idx="1"/>
          </p:nvPr>
        </p:nvSpPr>
        <p:spPr>
          <a:xfrm>
            <a:off x="838200" y="1447800"/>
            <a:ext cx="8095488" cy="4800600"/>
          </a:xfrm>
        </p:spPr>
        <p:txBody>
          <a:bodyPr>
            <a:normAutofit/>
          </a:bodyPr>
          <a:lstStyle/>
          <a:p>
            <a:pPr lvl="1" fontAlgn="base">
              <a:buFont typeface="Wingdings" pitchFamily="2" charset="2"/>
              <a:buChar char="q"/>
            </a:pPr>
            <a:r>
              <a:rPr lang="en-US" dirty="0" smtClean="0"/>
              <a:t>Frames can make the production of website complicated.</a:t>
            </a:r>
          </a:p>
          <a:p>
            <a:pPr lvl="1" fontAlgn="base">
              <a:buFont typeface="Wingdings" pitchFamily="2" charset="2"/>
              <a:buChar char="q"/>
            </a:pPr>
            <a:r>
              <a:rPr lang="en-US" dirty="0" smtClean="0"/>
              <a:t>A user is unable to bookmark any of the Web pages viewed within a frame.</a:t>
            </a:r>
          </a:p>
          <a:p>
            <a:pPr lvl="1" fontAlgn="base">
              <a:buFont typeface="Wingdings" pitchFamily="2" charset="2"/>
              <a:buChar char="q"/>
            </a:pPr>
            <a:r>
              <a:rPr lang="en-US" dirty="0" smtClean="0"/>
              <a:t>The browser’s back button might not work as the user hopes.</a:t>
            </a:r>
          </a:p>
          <a:p>
            <a:pPr lvl="1" fontAlgn="base">
              <a:buFont typeface="Wingdings" pitchFamily="2" charset="2"/>
              <a:buChar char="q"/>
            </a:pPr>
            <a:r>
              <a:rPr lang="en-US" dirty="0" smtClean="0"/>
              <a:t>The use of too many frames can put a high workload on the server.</a:t>
            </a:r>
          </a:p>
          <a:p>
            <a:pPr lvl="1" fontAlgn="base">
              <a:buFont typeface="Wingdings" pitchFamily="2" charset="2"/>
              <a:buChar char="q"/>
            </a:pPr>
            <a:r>
              <a:rPr lang="en-US" dirty="0" smtClean="0"/>
              <a:t>Many old web browser doesn’t support frames.</a:t>
            </a:r>
          </a:p>
          <a:p>
            <a:pPr fontAlgn="base">
              <a:buNone/>
            </a:pPr>
            <a:r>
              <a:rPr lang="en-US" b="1" dirty="0" smtClean="0"/>
              <a:t>Note:</a:t>
            </a:r>
            <a:r>
              <a:rPr lang="en-US" dirty="0" smtClean="0"/>
              <a:t> This tag is not supported in HTML5.</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556500" y="0"/>
            <a:ext cx="1587500" cy="11430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pPr>
              <a:defRPr/>
            </a:pPr>
            <a:fld id="{A2E392E9-CC02-438C-843D-8E19639208D9}" type="slidenum">
              <a:rPr lang="en-US"/>
              <a:pPr>
                <a:defRPr/>
              </a:pPr>
              <a:t>96</a:t>
            </a:fld>
            <a:endParaRPr lang="en-US"/>
          </a:p>
        </p:txBody>
      </p:sp>
      <p:sp>
        <p:nvSpPr>
          <p:cNvPr id="24578" name="Rectangle 2"/>
          <p:cNvSpPr>
            <a:spLocks noGrp="1" noChangeArrowheads="1"/>
          </p:cNvSpPr>
          <p:nvPr>
            <p:ph type="title"/>
          </p:nvPr>
        </p:nvSpPr>
        <p:spPr/>
        <p:txBody>
          <a:bodyPr/>
          <a:lstStyle/>
          <a:p>
            <a:pPr eaLnBrk="1" hangingPunct="1">
              <a:defRPr/>
            </a:pPr>
            <a:r>
              <a:rPr lang="en-US" sz="3000" dirty="0" smtClean="0"/>
              <a:t>Inline Frames</a:t>
            </a:r>
          </a:p>
        </p:txBody>
      </p:sp>
      <p:sp>
        <p:nvSpPr>
          <p:cNvPr id="24581" name="Rectangle 3"/>
          <p:cNvSpPr>
            <a:spLocks noGrp="1" noChangeArrowheads="1"/>
          </p:cNvSpPr>
          <p:nvPr>
            <p:ph type="body" idx="1"/>
          </p:nvPr>
        </p:nvSpPr>
        <p:spPr>
          <a:xfrm>
            <a:off x="914400" y="1295400"/>
            <a:ext cx="7772400" cy="2386013"/>
          </a:xfrm>
        </p:spPr>
        <p:txBody>
          <a:bodyPr/>
          <a:lstStyle/>
          <a:p>
            <a:pPr eaLnBrk="1" hangingPunct="1">
              <a:lnSpc>
                <a:spcPct val="90000"/>
              </a:lnSpc>
            </a:pPr>
            <a:r>
              <a:rPr lang="en-US" dirty="0" smtClean="0"/>
              <a:t>Inline frames, often called Floating frames, allow you to insert an HTML document into an area within another document.</a:t>
            </a:r>
          </a:p>
          <a:p>
            <a:pPr eaLnBrk="1" hangingPunct="1">
              <a:lnSpc>
                <a:spcPct val="90000"/>
              </a:lnSpc>
            </a:pPr>
            <a:r>
              <a:rPr lang="en-US" dirty="0" smtClean="0"/>
              <a:t>Tags and Attributes :</a:t>
            </a:r>
          </a:p>
        </p:txBody>
      </p:sp>
      <p:graphicFrame>
        <p:nvGraphicFramePr>
          <p:cNvPr id="24580" name="Group 4"/>
          <p:cNvGraphicFramePr>
            <a:graphicFrameLocks noGrp="1"/>
          </p:cNvGraphicFramePr>
          <p:nvPr/>
        </p:nvGraphicFramePr>
        <p:xfrm>
          <a:off x="1143000" y="3581400"/>
          <a:ext cx="7848600" cy="2927985"/>
        </p:xfrm>
        <a:graphic>
          <a:graphicData uri="http://schemas.openxmlformats.org/drawingml/2006/table">
            <a:tbl>
              <a:tblPr/>
              <a:tblGrid>
                <a:gridCol w="2640650"/>
                <a:gridCol w="5207950"/>
              </a:tblGrid>
              <a:tr h="381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1" u="none" strike="noStrike" cap="none" normalizeH="0" baseline="0" dirty="0" smtClean="0">
                          <a:ln>
                            <a:noFill/>
                          </a:ln>
                          <a:solidFill>
                            <a:schemeClr val="tx1"/>
                          </a:solidFill>
                          <a:effectLst/>
                          <a:latin typeface="Arial" charset="0"/>
                        </a:rPr>
                        <a:t>Tag / Attribute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1" u="none" strike="noStrike" cap="none" normalizeH="0" baseline="0" dirty="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&lt;IFRAME&gt;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Identifies frame characteristics and initial content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smtClean="0">
                          <a:ln>
                            <a:noFill/>
                          </a:ln>
                          <a:solidFill>
                            <a:schemeClr val="tx1"/>
                          </a:solidFill>
                          <a:effectLst/>
                          <a:latin typeface="Arial" charset="0"/>
                        </a:rPr>
                        <a:t>SRC=“…”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Identifies source for frame content (URL)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Labels a frame (used to target from other frames)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FRAMEBORDER=“…”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smtClean="0">
                          <a:ln>
                            <a:noFill/>
                          </a:ln>
                          <a:solidFill>
                            <a:schemeClr val="tx1"/>
                          </a:solidFill>
                          <a:effectLst/>
                          <a:latin typeface="Arial" charset="0"/>
                        </a:rPr>
                        <a:t>Sets or removes border around a frame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pPr>
              <a:defRPr/>
            </a:pPr>
            <a:fld id="{F2093FD4-CE27-4A71-A758-C5BDE78CA3BA}" type="slidenum">
              <a:rPr lang="en-US"/>
              <a:pPr>
                <a:defRPr/>
              </a:pPr>
              <a:t>97</a:t>
            </a:fld>
            <a:endParaRPr lang="en-US"/>
          </a:p>
        </p:txBody>
      </p:sp>
      <p:sp>
        <p:nvSpPr>
          <p:cNvPr id="25602" name="Rectangle 2"/>
          <p:cNvSpPr>
            <a:spLocks noGrp="1" noChangeArrowheads="1"/>
          </p:cNvSpPr>
          <p:nvPr>
            <p:ph type="title"/>
          </p:nvPr>
        </p:nvSpPr>
        <p:spPr>
          <a:xfrm>
            <a:off x="914400" y="228600"/>
            <a:ext cx="7772400" cy="1143000"/>
          </a:xfrm>
        </p:spPr>
        <p:txBody>
          <a:bodyPr/>
          <a:lstStyle/>
          <a:p>
            <a:pPr eaLnBrk="1" hangingPunct="1">
              <a:defRPr/>
            </a:pPr>
            <a:r>
              <a:rPr lang="en-US" sz="3000" dirty="0" smtClean="0"/>
              <a:t>Inline Frame tags and Attributes – contd.</a:t>
            </a:r>
          </a:p>
        </p:txBody>
      </p:sp>
      <p:graphicFrame>
        <p:nvGraphicFramePr>
          <p:cNvPr id="25603" name="Group 3"/>
          <p:cNvGraphicFramePr>
            <a:graphicFrameLocks noGrp="1"/>
          </p:cNvGraphicFramePr>
          <p:nvPr>
            <p:ph type="tbl" idx="1"/>
          </p:nvPr>
        </p:nvGraphicFramePr>
        <p:xfrm>
          <a:off x="1066800" y="1447800"/>
          <a:ext cx="7620000" cy="4793615"/>
        </p:xfrm>
        <a:graphic>
          <a:graphicData uri="http://schemas.openxmlformats.org/drawingml/2006/table">
            <a:tbl>
              <a:tblPr/>
              <a:tblGrid>
                <a:gridCol w="2819400"/>
                <a:gridCol w="4800600"/>
              </a:tblGrid>
              <a:tr h="5873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1" u="none" strike="noStrike" cap="none" normalizeH="0" baseline="0" smtClean="0">
                          <a:ln>
                            <a:noFill/>
                          </a:ln>
                          <a:solidFill>
                            <a:schemeClr val="tx1"/>
                          </a:solidFill>
                          <a:effectLst/>
                          <a:latin typeface="Arial" charset="0"/>
                        </a:rPr>
                        <a:t>Tag / Attribute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1"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SCROLLING=“…’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Prohibits  (NO), requires (YES), or lets browser provide (AUTO) scrollbars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MARGINHEIGHT=“…”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Sets the margin above or below frame content in pixels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MARGINWIDTH=“…”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Sets the margin to the left or to the right of  frame content in pixels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Specifies the height of an inline frame in pixels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Specifies the width of an inline frame in pixels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ALIGN=“…”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chemeClr val="tx1"/>
                          </a:solidFill>
                          <a:effectLst/>
                          <a:latin typeface="Arial" charset="0"/>
                        </a:rPr>
                        <a:t>Specifies alignment as LEFT, RIGHT, TOP, MIDDLE, or BOTTOM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sz="9600" dirty="0" smtClean="0">
                <a:solidFill>
                  <a:schemeClr val="tx2">
                    <a:satMod val="130000"/>
                  </a:schemeClr>
                </a:solidFill>
                <a:latin typeface="Agency FB" pitchFamily="34" charset="0"/>
              </a:rPr>
              <a:t>HTML </a:t>
            </a:r>
            <a:endParaRPr lang="en-US" sz="9600" dirty="0">
              <a:solidFill>
                <a:schemeClr val="tx2">
                  <a:satMod val="130000"/>
                </a:schemeClr>
              </a:solidFill>
              <a:latin typeface="Agency FB" pitchFamily="34" charset="0"/>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dirty="0" smtClean="0"/>
              <a:t>Chapter 7</a:t>
            </a:r>
          </a:p>
          <a:p>
            <a:pPr eaLnBrk="1" fontAlgn="auto" hangingPunct="1">
              <a:spcAft>
                <a:spcPts val="0"/>
              </a:spcAft>
              <a:buFont typeface="Wingdings 2"/>
              <a:buNone/>
              <a:defRPr/>
            </a:pPr>
            <a:r>
              <a:rPr lang="en-US" b="1" dirty="0" smtClean="0"/>
              <a:t>Cascading Style Sheets</a:t>
            </a:r>
            <a:endParaRPr lang="en-US" b="1" dirty="0"/>
          </a:p>
          <a:p>
            <a:pPr eaLnBrk="1" fontAlgn="auto" hangingPunct="1">
              <a:spcAft>
                <a:spcPts val="0"/>
              </a:spcAft>
              <a:buFont typeface="Wingdings 2"/>
              <a:buNone/>
              <a:defRPr/>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5" presetClass="entr" presetSubtype="0" fill="hold" nodeType="withEffect">
                                  <p:stCondLst>
                                    <p:cond delay="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solidFill>
                  <a:srgbClr val="CC0000"/>
                </a:solidFill>
              </a:rPr>
              <a:t>CSS</a:t>
            </a:r>
            <a:r>
              <a:rPr lang="en-US" dirty="0" smtClean="0"/>
              <a:t>?</a:t>
            </a:r>
            <a:endParaRPr lang="en-US" dirty="0"/>
          </a:p>
        </p:txBody>
      </p:sp>
      <p:sp>
        <p:nvSpPr>
          <p:cNvPr id="3" name="Content Placeholder 2"/>
          <p:cNvSpPr>
            <a:spLocks noGrp="1"/>
          </p:cNvSpPr>
          <p:nvPr>
            <p:ph idx="1"/>
          </p:nvPr>
        </p:nvSpPr>
        <p:spPr>
          <a:xfrm>
            <a:off x="1219200" y="1447800"/>
            <a:ext cx="7714488" cy="4800600"/>
          </a:xfrm>
        </p:spPr>
        <p:txBody>
          <a:bodyPr>
            <a:normAutofit fontScale="92500" lnSpcReduction="10000"/>
          </a:bodyPr>
          <a:lstStyle/>
          <a:p>
            <a:pPr>
              <a:lnSpc>
                <a:spcPct val="90000"/>
              </a:lnSpc>
            </a:pPr>
            <a:r>
              <a:rPr lang="en-US" dirty="0" smtClean="0"/>
              <a:t>A simple mechanism for controlling the style of a Web document without compromising its structure.</a:t>
            </a:r>
          </a:p>
          <a:p>
            <a:pPr>
              <a:lnSpc>
                <a:spcPct val="90000"/>
              </a:lnSpc>
            </a:pPr>
            <a:endParaRPr lang="en-US" dirty="0" smtClean="0"/>
          </a:p>
          <a:p>
            <a:pPr>
              <a:lnSpc>
                <a:spcPct val="90000"/>
              </a:lnSpc>
            </a:pPr>
            <a:r>
              <a:rPr lang="en-US" dirty="0" smtClean="0"/>
              <a:t>It allows you to separate visual design elements (layout, fonts, colors, margins, and so on) from the contents of a Web page. </a:t>
            </a:r>
          </a:p>
          <a:p>
            <a:pPr>
              <a:lnSpc>
                <a:spcPct val="90000"/>
              </a:lnSpc>
            </a:pPr>
            <a:endParaRPr lang="en-US" dirty="0" smtClean="0"/>
          </a:p>
          <a:p>
            <a:pPr>
              <a:lnSpc>
                <a:spcPct val="90000"/>
              </a:lnSpc>
            </a:pPr>
            <a:r>
              <a:rPr lang="en-US" dirty="0" smtClean="0"/>
              <a:t>Allows for faster downloads, streamlined site maintenance, and global control of design attributes across multiple pages. </a:t>
            </a:r>
          </a:p>
          <a:p>
            <a:pPr>
              <a:lnSpc>
                <a:spcPct val="90000"/>
              </a:lnSpc>
            </a:pPr>
            <a:endParaRPr lang="en-US" dirty="0" smtClean="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239000" y="0"/>
            <a:ext cx="1905000" cy="1371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1844</TotalTime>
  <Words>6459</Words>
  <Application>Microsoft Office PowerPoint</Application>
  <PresentationFormat>On-screen Show (4:3)</PresentationFormat>
  <Paragraphs>1084</Paragraphs>
  <Slides>166</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166</vt:i4>
      </vt:variant>
    </vt:vector>
  </HeadingPairs>
  <TitlesOfParts>
    <vt:vector size="168" baseType="lpstr">
      <vt:lpstr>Solstice</vt:lpstr>
      <vt:lpstr>Image</vt:lpstr>
      <vt:lpstr>  VASIREDDY VENKATADRI INSTITUTE OF TECHNOLOGY (Autonomous)  Department of Computer Science and Engineering </vt:lpstr>
      <vt:lpstr>Syllabus</vt:lpstr>
      <vt:lpstr>History of Internet</vt:lpstr>
      <vt:lpstr>Web Programming</vt:lpstr>
      <vt:lpstr>Slide 5</vt:lpstr>
      <vt:lpstr>Slide 6</vt:lpstr>
      <vt:lpstr> Client-side Scripting  Vs Server-side Scripting </vt:lpstr>
      <vt:lpstr>Slide 8</vt:lpstr>
      <vt:lpstr> Client side validation and Server side validation </vt:lpstr>
      <vt:lpstr>Slide 10</vt:lpstr>
      <vt:lpstr>Slide 11</vt:lpstr>
      <vt:lpstr>Slide 12</vt:lpstr>
      <vt:lpstr>Slide 13</vt:lpstr>
      <vt:lpstr>Client-Server Model</vt:lpstr>
      <vt:lpstr>Slide 15</vt:lpstr>
      <vt:lpstr>Slide 16</vt:lpstr>
      <vt:lpstr>What is HTML?</vt:lpstr>
      <vt:lpstr>Slide 18</vt:lpstr>
      <vt:lpstr>Slide 19</vt:lpstr>
      <vt:lpstr>Slide 20</vt:lpstr>
      <vt:lpstr>Comments in HTML</vt:lpstr>
      <vt:lpstr>Creating a Simple HTML  Document</vt:lpstr>
      <vt:lpstr>Slide 23</vt:lpstr>
      <vt:lpstr>Slide 24</vt:lpstr>
      <vt:lpstr>HTML5 Syntax</vt:lpstr>
      <vt:lpstr>Slide 26</vt:lpstr>
      <vt:lpstr>Slide 27</vt:lpstr>
      <vt:lpstr>Slide 28</vt:lpstr>
      <vt:lpstr>Slide 29</vt:lpstr>
      <vt:lpstr>Slide 30</vt:lpstr>
      <vt:lpstr>Slide 31</vt:lpstr>
      <vt:lpstr>Font</vt:lpstr>
      <vt:lpstr>Slide 33</vt:lpstr>
      <vt:lpstr>Slide 34</vt:lpstr>
      <vt:lpstr>Slide 35</vt:lpstr>
      <vt:lpstr>Slide 36</vt:lpstr>
      <vt:lpstr>Slide 37</vt:lpstr>
      <vt:lpstr>Slide 38</vt:lpstr>
      <vt:lpstr>Slide 39</vt:lpstr>
      <vt:lpstr>HTML </vt:lpstr>
      <vt:lpstr>CREATING HYPERLINKS</vt:lpstr>
      <vt:lpstr>SETTING HYPERLINK  COLORS</vt:lpstr>
      <vt:lpstr>HTML </vt:lpstr>
      <vt:lpstr>IMAGES IN WEB PAGES</vt:lpstr>
      <vt:lpstr>ATTRIBUTES WITH IMAGES</vt:lpstr>
      <vt:lpstr>3 primary image formats used on the web: </vt:lpstr>
      <vt:lpstr>Image formats</vt:lpstr>
      <vt:lpstr>Slide 48</vt:lpstr>
      <vt:lpstr>HTML </vt:lpstr>
      <vt:lpstr>CREATING TABLES</vt:lpstr>
      <vt:lpstr>ATTRIBUTES FOR TABLE </vt:lpstr>
      <vt:lpstr>TEXTALIGNMENT WITHIN CELLS</vt:lpstr>
      <vt:lpstr>SPANNING COLUMNS AND ROWS</vt:lpstr>
      <vt:lpstr>HTML </vt:lpstr>
      <vt:lpstr>Forms</vt:lpstr>
      <vt:lpstr>The Label Element &lt;label&gt;</vt:lpstr>
      <vt:lpstr>Text Input Fields</vt:lpstr>
      <vt:lpstr>Password Fields</vt:lpstr>
      <vt:lpstr>The Fieldset &amp; Legend Elements</vt:lpstr>
      <vt:lpstr>The Input Element Hidden Field &lt;input&gt;</vt:lpstr>
      <vt:lpstr>Submission Button</vt:lpstr>
      <vt:lpstr>The Input Element Reset Button &lt;input&gt;</vt:lpstr>
      <vt:lpstr>Checkboxes</vt:lpstr>
      <vt:lpstr>Radio Buttons</vt:lpstr>
      <vt:lpstr>Text Area</vt:lpstr>
      <vt:lpstr>Pull-down Menu</vt:lpstr>
      <vt:lpstr>HTML5: Email Text Box&lt;input&gt; </vt:lpstr>
      <vt:lpstr>Telephone Number Text Box  &lt;input&gt; </vt:lpstr>
      <vt:lpstr>Datalist Control</vt:lpstr>
      <vt:lpstr>Image Map</vt:lpstr>
      <vt:lpstr>Slide 71</vt:lpstr>
      <vt:lpstr>&lt;marquee&gt;</vt:lpstr>
      <vt:lpstr>Attributes of &lt;marquee&gt;</vt:lpstr>
      <vt:lpstr>&lt;audio&gt;</vt:lpstr>
      <vt:lpstr>&lt;video&gt;</vt:lpstr>
      <vt:lpstr>Attributes of &lt;audio&gt; and &lt;video&gt;</vt:lpstr>
      <vt:lpstr>Simple Layout of HTML5</vt:lpstr>
      <vt:lpstr>&lt;header&gt;</vt:lpstr>
      <vt:lpstr>&lt;nav&gt;</vt:lpstr>
      <vt:lpstr>&lt;section&gt;</vt:lpstr>
      <vt:lpstr>&lt;article&gt;</vt:lpstr>
      <vt:lpstr>&lt;aside&gt;</vt:lpstr>
      <vt:lpstr>Slide 83</vt:lpstr>
      <vt:lpstr>&lt;figure&gt;</vt:lpstr>
      <vt:lpstr>&lt;main&gt;</vt:lpstr>
      <vt:lpstr>&lt;footer&gt;</vt:lpstr>
      <vt:lpstr>HTML </vt:lpstr>
      <vt:lpstr>FRAMES</vt:lpstr>
      <vt:lpstr>Creating Frames - Steps</vt:lpstr>
      <vt:lpstr>Tags and Attributes</vt:lpstr>
      <vt:lpstr>Formatting Frames</vt:lpstr>
      <vt:lpstr>Frame Formatting Attributes</vt:lpstr>
      <vt:lpstr>Accommodating Non-Framed  Browsers</vt:lpstr>
      <vt:lpstr>Advantages of Using Frames</vt:lpstr>
      <vt:lpstr>Disadvantages of Using Frames</vt:lpstr>
      <vt:lpstr>Inline Frames</vt:lpstr>
      <vt:lpstr>Inline Frame tags and Attributes – contd.</vt:lpstr>
      <vt:lpstr>HTML </vt:lpstr>
      <vt:lpstr>What is CSS?</vt:lpstr>
      <vt:lpstr>Why use Style Sheets?</vt:lpstr>
      <vt:lpstr>CSS vs. just HTML </vt:lpstr>
      <vt:lpstr>Slide 102</vt:lpstr>
      <vt:lpstr>How to write CSS?</vt:lpstr>
      <vt:lpstr>How to write CSS:</vt:lpstr>
      <vt:lpstr>Three ways to include CSS:</vt:lpstr>
      <vt:lpstr>1. Local</vt:lpstr>
      <vt:lpstr>Local (inline)</vt:lpstr>
      <vt:lpstr>2. Global</vt:lpstr>
      <vt:lpstr>Global (Internal)</vt:lpstr>
      <vt:lpstr>3. Linked</vt:lpstr>
      <vt:lpstr>Linked (External)</vt:lpstr>
      <vt:lpstr>Linked (External)</vt:lpstr>
      <vt:lpstr>Grouping properties</vt:lpstr>
      <vt:lpstr>Grouping selectors</vt:lpstr>
      <vt:lpstr>The class Selector</vt:lpstr>
      <vt:lpstr>The class Selector</vt:lpstr>
      <vt:lpstr>The class Selector</vt:lpstr>
      <vt:lpstr>Class Example</vt:lpstr>
      <vt:lpstr>List of style Selectors and their Properties and Values:</vt:lpstr>
      <vt:lpstr>Properties-Background</vt:lpstr>
      <vt:lpstr>Background repeat examples:</vt:lpstr>
      <vt:lpstr>Properties - Font</vt:lpstr>
      <vt:lpstr>Properties - Text</vt:lpstr>
      <vt:lpstr>Link Style</vt:lpstr>
      <vt:lpstr>Selector Forms:</vt:lpstr>
      <vt:lpstr>CSS Element Selector</vt:lpstr>
      <vt:lpstr>CSS Id Selector</vt:lpstr>
      <vt:lpstr>The CSS class Selector</vt:lpstr>
      <vt:lpstr>CSS Class Selector for specific element</vt:lpstr>
      <vt:lpstr>CSS Universal Selector</vt:lpstr>
      <vt:lpstr>Grouping Styles and Selectors</vt:lpstr>
      <vt:lpstr>Grouping Styles and Selectors</vt:lpstr>
      <vt:lpstr>Grouping Styles and Selectors</vt:lpstr>
      <vt:lpstr>Grouping Styles and Selectors</vt:lpstr>
      <vt:lpstr>Grouping Styles and Selectors</vt:lpstr>
      <vt:lpstr>Grouping Styles and Selectors</vt:lpstr>
      <vt:lpstr>CSS Box Model</vt:lpstr>
      <vt:lpstr>CSS Box Model</vt:lpstr>
      <vt:lpstr>CSS Box Model</vt:lpstr>
      <vt:lpstr>CSS Box Model</vt:lpstr>
      <vt:lpstr>CSS Box Model</vt:lpstr>
      <vt:lpstr>Grouping HTML Elements:</vt:lpstr>
      <vt:lpstr>&lt;div&gt;</vt:lpstr>
      <vt:lpstr>&lt;span&gt;</vt:lpstr>
      <vt:lpstr>&lt;span&gt;</vt:lpstr>
      <vt:lpstr>HTML Character Entities</vt:lpstr>
      <vt:lpstr>Non-breaking Space</vt:lpstr>
      <vt:lpstr>Some Useful HTML Character Entities</vt:lpstr>
      <vt:lpstr>Conflict Resolution</vt:lpstr>
      <vt:lpstr>Slide 150</vt:lpstr>
      <vt:lpstr>Slide 151</vt:lpstr>
      <vt:lpstr>Conflict Resolution</vt:lpstr>
      <vt:lpstr>Origin</vt:lpstr>
      <vt:lpstr>Slide 154</vt:lpstr>
      <vt:lpstr>Inheritance</vt:lpstr>
      <vt:lpstr>Inheritance Example</vt:lpstr>
      <vt:lpstr>Inheritance Examples</vt:lpstr>
      <vt:lpstr>Output</vt:lpstr>
      <vt:lpstr>Specificity</vt:lpstr>
      <vt:lpstr>Specificity (Score)</vt:lpstr>
      <vt:lpstr>Specificity (Score)</vt:lpstr>
      <vt:lpstr>Specificity (score)</vt:lpstr>
      <vt:lpstr>Specificity (score)</vt:lpstr>
      <vt:lpstr>Specificity Score</vt:lpstr>
      <vt:lpstr>Example</vt:lpstr>
      <vt:lpstr>Slide 166</vt:lpstr>
    </vt:vector>
  </TitlesOfParts>
  <Company>ssit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cp:lastModifiedBy>
  <cp:revision>429</cp:revision>
  <dcterms:created xsi:type="dcterms:W3CDTF">2008-11-05T04:00:47Z</dcterms:created>
  <dcterms:modified xsi:type="dcterms:W3CDTF">2020-09-03T05:33:02Z</dcterms:modified>
</cp:coreProperties>
</file>