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sldIdLst>
    <p:sldId id="409" r:id="rId2"/>
    <p:sldId id="405" r:id="rId3"/>
    <p:sldId id="279" r:id="rId4"/>
    <p:sldId id="410" r:id="rId5"/>
    <p:sldId id="411" r:id="rId6"/>
    <p:sldId id="280" r:id="rId7"/>
    <p:sldId id="412" r:id="rId8"/>
    <p:sldId id="413" r:id="rId9"/>
    <p:sldId id="281" r:id="rId10"/>
    <p:sldId id="282" r:id="rId11"/>
    <p:sldId id="286" r:id="rId12"/>
    <p:sldId id="283" r:id="rId13"/>
    <p:sldId id="285" r:id="rId14"/>
    <p:sldId id="288" r:id="rId15"/>
    <p:sldId id="425" r:id="rId16"/>
    <p:sldId id="294" r:id="rId17"/>
    <p:sldId id="414" r:id="rId18"/>
    <p:sldId id="415" r:id="rId19"/>
    <p:sldId id="278" r:id="rId20"/>
    <p:sldId id="331" r:id="rId21"/>
    <p:sldId id="335" r:id="rId22"/>
    <p:sldId id="33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32" r:id="rId32"/>
    <p:sldId id="426" r:id="rId33"/>
    <p:sldId id="427" r:id="rId34"/>
    <p:sldId id="428" r:id="rId35"/>
    <p:sldId id="430" r:id="rId36"/>
    <p:sldId id="429" r:id="rId37"/>
    <p:sldId id="337" r:id="rId38"/>
    <p:sldId id="332" r:id="rId39"/>
    <p:sldId id="431" r:id="rId40"/>
    <p:sldId id="433" r:id="rId41"/>
    <p:sldId id="434" r:id="rId42"/>
    <p:sldId id="435" r:id="rId43"/>
    <p:sldId id="436" r:id="rId44"/>
    <p:sldId id="437" r:id="rId45"/>
    <p:sldId id="296" r:id="rId46"/>
    <p:sldId id="297" r:id="rId47"/>
    <p:sldId id="302" r:id="rId48"/>
    <p:sldId id="301" r:id="rId49"/>
    <p:sldId id="303" r:id="rId50"/>
    <p:sldId id="305" r:id="rId51"/>
    <p:sldId id="306" r:id="rId52"/>
    <p:sldId id="307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2" r:id="rId64"/>
    <p:sldId id="339" r:id="rId65"/>
    <p:sldId id="340" r:id="rId66"/>
    <p:sldId id="389" r:id="rId67"/>
    <p:sldId id="341" r:id="rId68"/>
    <p:sldId id="342" r:id="rId69"/>
    <p:sldId id="346" r:id="rId70"/>
    <p:sldId id="343" r:id="rId71"/>
    <p:sldId id="347" r:id="rId72"/>
    <p:sldId id="348" r:id="rId73"/>
    <p:sldId id="349" r:id="rId74"/>
    <p:sldId id="350" r:id="rId75"/>
    <p:sldId id="352" r:id="rId76"/>
    <p:sldId id="353" r:id="rId77"/>
    <p:sldId id="351" r:id="rId78"/>
    <p:sldId id="354" r:id="rId79"/>
    <p:sldId id="390" r:id="rId80"/>
    <p:sldId id="407" r:id="rId81"/>
    <p:sldId id="391" r:id="rId82"/>
    <p:sldId id="392" r:id="rId83"/>
    <p:sldId id="408" r:id="rId84"/>
    <p:sldId id="393" r:id="rId85"/>
    <p:sldId id="394" r:id="rId86"/>
    <p:sldId id="395" r:id="rId87"/>
    <p:sldId id="399" r:id="rId88"/>
    <p:sldId id="400" r:id="rId89"/>
    <p:sldId id="401" r:id="rId90"/>
    <p:sldId id="402" r:id="rId91"/>
    <p:sldId id="396" r:id="rId92"/>
    <p:sldId id="397" r:id="rId93"/>
    <p:sldId id="403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84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12E75-89C4-456C-9803-CEB0027C6901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53F7-93B5-4B10-AA44-27D8E4E23A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52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9130F-EE19-48A4-9E82-F68AF8C041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5462-2C23-4952-9F24-E246C3789718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FDD-5C9A-4778-9A07-1B3EF3A1F630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19D-99CF-4237-A4F8-94911600A71D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D041-921A-43DB-BF90-BA6D75545907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3574-03F1-402E-97B3-2315A3427D93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A34A-DCDC-4BAF-B023-E842CC9B75AF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468D-340F-403C-8466-BED44C961B2A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00E6-3184-4B74-B264-DCB8B02939EC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216B-062A-4A96-AF7D-CA70EDA79CB9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D0B-0FC0-4D70-8F07-EC04A58A1804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07F8-5735-4FFF-BF06-D6BCC5270FEA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71C9-F419-42F2-8E45-F8F8D81B3351}" type="datetime1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732D-BD7E-4887-9468-7C7F52643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A30F9-6196-4394-8A86-68FAE850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7" y="346002"/>
            <a:ext cx="8392886" cy="146646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/>
            </a:r>
            <a:br>
              <a:rPr lang="en-IN" sz="4800" b="1" dirty="0">
                <a:solidFill>
                  <a:srgbClr val="FF0000"/>
                </a:solidFill>
              </a:rPr>
            </a:br>
            <a:r>
              <a:rPr lang="en-IN" sz="4800" b="1" dirty="0" smtClean="0">
                <a:solidFill>
                  <a:srgbClr val="FF0000"/>
                </a:solidFill>
              </a:rPr>
              <a:t/>
            </a:r>
            <a:br>
              <a:rPr lang="en-IN" sz="4800" b="1" dirty="0" smtClean="0">
                <a:solidFill>
                  <a:srgbClr val="FF0000"/>
                </a:solidFill>
              </a:rPr>
            </a:br>
            <a:r>
              <a:rPr lang="en-IN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VASIREDDY VENKATADRI</a:t>
            </a:r>
            <a:r>
              <a:rPr lang="en-US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INSTITUTE OF TECHNOLOGY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(Autonomous)</a:t>
            </a:r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Science and Engineering</a:t>
            </a:r>
            <a:r>
              <a:rPr lang="en-IN" sz="3300" dirty="0">
                <a:solidFill>
                  <a:srgbClr val="FF0000"/>
                </a:solidFill>
              </a:rPr>
              <a:t/>
            </a:r>
            <a:br>
              <a:rPr lang="en-IN" sz="3300" dirty="0">
                <a:solidFill>
                  <a:srgbClr val="FF0000"/>
                </a:solidFill>
              </a:rPr>
            </a:br>
            <a:endParaRPr lang="en-IN" sz="33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2120E-3D3B-4FDD-AF9D-33A00283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57" y="1812470"/>
            <a:ext cx="8392886" cy="435973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 smtClean="0">
              <a:latin typeface="Palatino Linotype" panose="0204050205050503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 smtClean="0">
              <a:latin typeface="Palatino Linotype" panose="0204050205050503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 smtClean="0">
              <a:latin typeface="Palatino Linotype" panose="0204050205050503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 smtClean="0">
              <a:latin typeface="Palatino Linotype" panose="0204050205050503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 smtClean="0">
              <a:latin typeface="Palatino Linotype" panose="0204050205050503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 smtClean="0">
                <a:latin typeface="Palatino Linotype" panose="02040502050505030304" pitchFamily="18" charset="0"/>
              </a:rPr>
              <a:t>IV </a:t>
            </a:r>
            <a:r>
              <a:rPr lang="en-US" sz="4000" dirty="0">
                <a:latin typeface="Palatino Linotype" panose="02040502050505030304" pitchFamily="18" charset="0"/>
              </a:rPr>
              <a:t>B.Tech -I Semester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Web Technologies </a:t>
            </a:r>
            <a:endParaRPr lang="en-US" sz="4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4000" dirty="0" smtClean="0">
                <a:latin typeface="Palatino Linotype" panose="02040502050505030304" pitchFamily="18" charset="0"/>
              </a:rPr>
              <a:t>Unit-2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400" dirty="0" smtClean="0"/>
              <a:t>Java Script</a:t>
            </a:r>
            <a:endParaRPr lang="en-IN" sz="11400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35BE20-F6EE-40B2-90D6-3F6CEF99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6E92-28A4-4998-AB72-57AA2E2A1A66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858000" cy="365125"/>
          </a:xfrm>
        </p:spPr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74320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984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Script element can be used in a HTML document in 3 ways: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the HEAD element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Runs when you perform some action such as click a link or the submit button.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the BODY element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Runs when a web page starts loading in a web browser.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As an external script file</a:t>
            </a:r>
          </a:p>
          <a:p>
            <a:pPr lvl="2"/>
            <a:r>
              <a:rPr lang="en-US" dirty="0" smtClean="0"/>
              <a:t>An external file has to be created with .</a:t>
            </a:r>
            <a:r>
              <a:rPr lang="en-US" dirty="0" err="1" smtClean="0"/>
              <a:t>js</a:t>
            </a:r>
            <a:r>
              <a:rPr lang="en-US" dirty="0" smtClean="0"/>
              <a:t> extension which contains the script code.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file needs to be linked with HTML document by using the </a:t>
            </a:r>
            <a:r>
              <a:rPr lang="en-US" dirty="0" err="1" smtClean="0"/>
              <a:t>src</a:t>
            </a:r>
            <a:r>
              <a:rPr lang="en-US" dirty="0" smtClean="0"/>
              <a:t> attribute of the SCRIPT element to access the script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400"/>
            <a:ext cx="1905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JavaScript Comments: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comments can be used to explain JavaScript code, and to make it more readable. </a:t>
            </a:r>
          </a:p>
          <a:p>
            <a:r>
              <a:rPr lang="en-US" dirty="0" smtClean="0"/>
              <a:t>JavaScript comments can also be used to prevent execution.</a:t>
            </a:r>
          </a:p>
          <a:p>
            <a:pPr>
              <a:buNone/>
            </a:pPr>
            <a:r>
              <a:rPr lang="en-US" b="1" dirty="0" smtClean="0"/>
              <a:t>Single line comment</a:t>
            </a:r>
          </a:p>
          <a:p>
            <a:r>
              <a:rPr lang="en-US" dirty="0" smtClean="0"/>
              <a:t>Single line comments start with //.</a:t>
            </a:r>
          </a:p>
          <a:p>
            <a:r>
              <a:rPr lang="en-US" dirty="0" smtClean="0"/>
              <a:t>Any text between // and the end of the line will be ignored by JavaScript (will not be executed).</a:t>
            </a:r>
          </a:p>
          <a:p>
            <a:pPr>
              <a:buNone/>
            </a:pPr>
            <a:r>
              <a:rPr lang="en-US" b="1" dirty="0" smtClean="0"/>
              <a:t>Multiline comment</a:t>
            </a:r>
          </a:p>
          <a:p>
            <a:r>
              <a:rPr lang="en-US" dirty="0" smtClean="0"/>
              <a:t>Multi-line comments start with /* and end with */.</a:t>
            </a:r>
          </a:p>
          <a:p>
            <a:r>
              <a:rPr lang="en-US" dirty="0" smtClean="0"/>
              <a:t>Any text between /* and */ will be ignored by JavaScript.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371600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</a:rPr>
              <a:t>JavaScript Identifiers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JavaScript variables must be identified with unique names.</a:t>
            </a:r>
          </a:p>
          <a:p>
            <a:r>
              <a:rPr lang="en-US" dirty="0" smtClean="0"/>
              <a:t>These unique names are called </a:t>
            </a:r>
            <a:r>
              <a:rPr lang="en-US" b="1" dirty="0" smtClean="0"/>
              <a:t>identifiers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Identifiers can be short names (like x and y) or more descriptive names (age, sum, </a:t>
            </a:r>
            <a:r>
              <a:rPr lang="en-US" dirty="0" err="1" smtClean="0"/>
              <a:t>totalVolume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general rules for constructing names for variables (unique identifiers) are:</a:t>
            </a:r>
          </a:p>
          <a:p>
            <a:r>
              <a:rPr lang="en-US" dirty="0" smtClean="0"/>
              <a:t>Names can contain letters, digits, underscores, and dollar signs.</a:t>
            </a:r>
          </a:p>
          <a:p>
            <a:r>
              <a:rPr lang="en-US" dirty="0" smtClean="0"/>
              <a:t>Names must begin with a letter</a:t>
            </a:r>
          </a:p>
          <a:p>
            <a:r>
              <a:rPr lang="en-US" dirty="0" smtClean="0"/>
              <a:t>Names can also begin with $ and _ (but we will not use it in this tutorial)</a:t>
            </a:r>
          </a:p>
          <a:p>
            <a:r>
              <a:rPr lang="en-US" dirty="0" smtClean="0"/>
              <a:t>Names are case sensitive (y and Y are different variables)</a:t>
            </a:r>
          </a:p>
          <a:p>
            <a:r>
              <a:rPr lang="en-US" dirty="0" smtClean="0"/>
              <a:t>Reserved words (like JavaScript keywords) cannot be used as names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2954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RESERVED WORDS: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Reserved words should not be used as variable names (keywords)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	delete	function	return	</a:t>
            </a:r>
            <a:r>
              <a:rPr lang="en-US" dirty="0" err="1" smtClean="0"/>
              <a:t>typeof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		do		if		switch	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Catch	else		in		this		void	</a:t>
            </a:r>
          </a:p>
          <a:p>
            <a:pPr marL="0" indent="0">
              <a:buNone/>
            </a:pPr>
            <a:r>
              <a:rPr lang="en-US" dirty="0" smtClean="0"/>
              <a:t>Continue	finally	</a:t>
            </a:r>
            <a:r>
              <a:rPr lang="en-US" dirty="0" err="1" smtClean="0"/>
              <a:t>instanceof</a:t>
            </a:r>
            <a:r>
              <a:rPr lang="en-US" dirty="0" smtClean="0"/>
              <a:t>	throw	while</a:t>
            </a:r>
            <a:r>
              <a:rPr lang="en-US" dirty="0"/>
              <a:t> </a:t>
            </a:r>
            <a:r>
              <a:rPr lang="en-US" dirty="0" smtClean="0"/>
              <a:t>default	for		new 		try 		with		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2954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Primitive Types: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JavaScript has 5 primitive types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Numeric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Boolean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Undefined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Null</a:t>
            </a:r>
          </a:p>
          <a:p>
            <a:pPr marL="514350" indent="-457200" algn="just"/>
            <a:r>
              <a:rPr lang="en-US" dirty="0" smtClean="0"/>
              <a:t>JS includes predefined objects that are closely related to the number, string and Boolean types. These are called wrapper objects</a:t>
            </a:r>
          </a:p>
          <a:p>
            <a:pPr marL="514350" indent="-457200" algn="just"/>
            <a:r>
              <a:rPr lang="en-US" dirty="0" smtClean="0"/>
              <a:t>The purpose of the wrapper objects is to provide properties and methods that are convenient for use with values of the primitive types.</a:t>
            </a:r>
          </a:p>
          <a:p>
            <a:pPr marL="57150" indent="0" algn="just">
              <a:buNone/>
            </a:pP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3914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Numeric: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All numeric literals are values of type number. The numeric values of </a:t>
            </a:r>
            <a:r>
              <a:rPr lang="en-US" dirty="0" err="1" smtClean="0"/>
              <a:t>javascript</a:t>
            </a:r>
            <a:r>
              <a:rPr lang="en-US" dirty="0" smtClean="0"/>
              <a:t> are represented internally in double-precision form.</a:t>
            </a:r>
          </a:p>
          <a:p>
            <a:pPr algn="just"/>
            <a:r>
              <a:rPr lang="en-US" dirty="0" smtClean="0"/>
              <a:t>Literal numbers in a script can have the forms of either integer or floating-point values .</a:t>
            </a:r>
          </a:p>
          <a:p>
            <a:pPr algn="just"/>
            <a:r>
              <a:rPr lang="en-US" dirty="0" smtClean="0"/>
              <a:t>Floating point literals can have decimal points or exponents or both. Exponents are specified with an uppercase or lowercase e and possibly integer literal.</a:t>
            </a:r>
          </a:p>
          <a:p>
            <a:pPr algn="just">
              <a:buNone/>
            </a:pPr>
            <a:r>
              <a:rPr lang="en-US" dirty="0" smtClean="0"/>
              <a:t>Ex:- 72 ,7.2, 0.72, 72.0, 7E2, 7e2, .7e2,7.e2 .</a:t>
            </a:r>
          </a:p>
          <a:p>
            <a:pPr algn="just"/>
            <a:r>
              <a:rPr lang="en-US" dirty="0" smtClean="0"/>
              <a:t>Integer literals can be written in hexadecimal form by preceding their first digit with either 0x, 0X.</a:t>
            </a:r>
          </a:p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219200" cy="87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800" b="1" dirty="0" smtClean="0">
                <a:solidFill>
                  <a:srgbClr val="FF0000"/>
                </a:solidFill>
              </a:rPr>
              <a:t>String: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string literal is a sequence of zero or more characters delimited by either single quotes(‘) or double quotes(“).</a:t>
            </a:r>
          </a:p>
          <a:p>
            <a:r>
              <a:rPr lang="en-US" dirty="0" smtClean="0"/>
              <a:t>String literals can include characters specified with escape sequences such as \n and \t.</a:t>
            </a:r>
          </a:p>
          <a:p>
            <a:r>
              <a:rPr lang="en-US" dirty="0" smtClean="0"/>
              <a:t>If you want an actual single quote character in a string literal that is delimited by single quotes the </a:t>
            </a:r>
            <a:r>
              <a:rPr lang="en-US" dirty="0" err="1" smtClean="0"/>
              <a:t>embeded</a:t>
            </a:r>
            <a:r>
              <a:rPr lang="en-US" dirty="0" smtClean="0"/>
              <a:t> single quote must be preceded by a backslash(\).</a:t>
            </a:r>
          </a:p>
          <a:p>
            <a:r>
              <a:rPr lang="en-US" dirty="0" smtClean="0"/>
              <a:t>There is no difference between single-quoted and double quoted literal strings.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WT                                                  Dept of CSE,VVIT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Null is the reserved word which indicates no value. A variable is null if it has not been explicitly declared or assigned a value.</a:t>
            </a:r>
          </a:p>
          <a:p>
            <a:pPr algn="just"/>
            <a:r>
              <a:rPr lang="en-US" dirty="0" smtClean="0"/>
              <a:t>In JavaScript, a variable without a value, has the value undefined. The type is also undefined. If a variable has been explicitly declared but not assigned value, it has the value undefined.</a:t>
            </a:r>
          </a:p>
          <a:p>
            <a:pPr algn="just"/>
            <a:r>
              <a:rPr lang="en-US" dirty="0" smtClean="0"/>
              <a:t>The only values of type </a:t>
            </a:r>
            <a:r>
              <a:rPr lang="en-US" dirty="0" err="1" smtClean="0"/>
              <a:t>boolean</a:t>
            </a:r>
            <a:r>
              <a:rPr lang="en-US" dirty="0" smtClean="0"/>
              <a:t> are true and false. These values are </a:t>
            </a:r>
            <a:r>
              <a:rPr lang="en-US" smtClean="0"/>
              <a:t>usually computed </a:t>
            </a:r>
            <a:r>
              <a:rPr lang="en-US" dirty="0" smtClean="0"/>
              <a:t>as the result of evaluating a relational or boolean expression.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0"/>
            <a:ext cx="7620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Declaring variables: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JavaScript is dynamically typed  </a:t>
            </a:r>
            <a:r>
              <a:rPr lang="en-US" dirty="0" err="1" smtClean="0"/>
              <a:t>i</a:t>
            </a:r>
            <a:r>
              <a:rPr lang="en-US" dirty="0" smtClean="0"/>
              <a:t>. e, a variable can be used for any thing.</a:t>
            </a:r>
          </a:p>
          <a:p>
            <a:r>
              <a:rPr lang="en-US" dirty="0" smtClean="0"/>
              <a:t>Variables are not typed but values are.</a:t>
            </a:r>
          </a:p>
          <a:p>
            <a:r>
              <a:rPr lang="en-US" dirty="0" smtClean="0"/>
              <a:t>Declaration begins with the reserved word </a:t>
            </a:r>
            <a:r>
              <a:rPr lang="en-US" b="1" dirty="0" smtClean="0"/>
              <a:t>var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variable can have the value of any primitive type or it can be reference to any object.</a:t>
            </a:r>
          </a:p>
          <a:p>
            <a:r>
              <a:rPr lang="en-US" dirty="0" smtClean="0"/>
              <a:t>The type of the value of a particular variable in a program is determined by the interpreter.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</a:t>
            </a:r>
            <a:r>
              <a:rPr lang="en-US" dirty="0" err="1" smtClean="0"/>
              <a:t>var</a:t>
            </a:r>
            <a:r>
              <a:rPr lang="en-US" dirty="0" smtClean="0"/>
              <a:t> counter=1;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  index=50;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  pi=3.1415;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stop_flag</a:t>
            </a:r>
            <a:r>
              <a:rPr lang="en-US" dirty="0" smtClean="0"/>
              <a:t>=true;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s=“xyz”;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2954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2E0B0-A459-4E76-ADAD-A2243F01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64" y="561488"/>
            <a:ext cx="7886700" cy="48467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0000"/>
                </a:solidFill>
              </a:rPr>
              <a:t>Contents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2FC3DFB-B9DA-40B2-8A0E-C9889D977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33379"/>
            <a:ext cx="3886200" cy="4643585"/>
          </a:xfrm>
        </p:spPr>
        <p:txBody>
          <a:bodyPr>
            <a:normAutofit/>
          </a:bodyPr>
          <a:lstStyle/>
          <a:p>
            <a:r>
              <a:rPr lang="en-US" dirty="0"/>
              <a:t>The Basic of Java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 </a:t>
            </a:r>
            <a:r>
              <a:rPr lang="en-US" dirty="0"/>
              <a:t>Primitives Operations and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 </a:t>
            </a:r>
            <a:r>
              <a:rPr lang="en-US" dirty="0"/>
              <a:t>Screen Output a Keyboard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 </a:t>
            </a:r>
            <a:r>
              <a:rPr lang="en-US" dirty="0"/>
              <a:t>Object Creation and </a:t>
            </a:r>
            <a:r>
              <a:rPr lang="en-US" dirty="0" smtClean="0"/>
              <a:t>Modification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1241442-D2F2-422B-88BC-CCDCFB0E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1533378"/>
            <a:ext cx="4275698" cy="4351338"/>
          </a:xfrm>
        </p:spPr>
        <p:txBody>
          <a:bodyPr>
            <a:normAutofit/>
          </a:bodyPr>
          <a:lstStyle/>
          <a:p>
            <a:r>
              <a:rPr lang="en-US" dirty="0"/>
              <a:t> Arrays</a:t>
            </a:r>
          </a:p>
          <a:p>
            <a:r>
              <a:rPr lang="en-US" dirty="0"/>
              <a:t>Functions Constructors</a:t>
            </a:r>
          </a:p>
          <a:p>
            <a:r>
              <a:rPr lang="en-US" dirty="0"/>
              <a:t>Pattern Matching using Regular Expressions </a:t>
            </a:r>
            <a:endParaRPr lang="en-IN" dirty="0"/>
          </a:p>
          <a:p>
            <a:r>
              <a:rPr lang="en-US" dirty="0"/>
              <a:t>DHTML: Positioning Moving and Changing Elements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FFA563-6098-46E3-BE18-3E10C06D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6E92-28A4-4998-AB72-57AA2E2A1A66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75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/>
              <a:t>Arithmetic </a:t>
            </a:r>
            <a:r>
              <a:rPr lang="en-IN" sz="2800" b="1" dirty="0" smtClean="0"/>
              <a:t>Operators (+,-,*,/,%, ++, --)</a:t>
            </a:r>
            <a:endParaRPr lang="en-IN" sz="2800" b="1" dirty="0"/>
          </a:p>
          <a:p>
            <a:pPr>
              <a:lnSpc>
                <a:spcPct val="150000"/>
              </a:lnSpc>
            </a:pPr>
            <a:r>
              <a:rPr lang="en-IN" sz="2800" b="1" dirty="0"/>
              <a:t>Comparison </a:t>
            </a:r>
            <a:r>
              <a:rPr lang="en-IN" sz="2800" b="1" dirty="0" smtClean="0"/>
              <a:t>Operators (==, !=, &lt;,&gt;,&lt;=,&gt;=)</a:t>
            </a:r>
            <a:endParaRPr lang="en-IN" sz="2800" b="1" dirty="0"/>
          </a:p>
          <a:p>
            <a:pPr>
              <a:lnSpc>
                <a:spcPct val="150000"/>
              </a:lnSpc>
            </a:pPr>
            <a:r>
              <a:rPr lang="en-IN" sz="2800" b="1" dirty="0"/>
              <a:t>Logical </a:t>
            </a:r>
            <a:r>
              <a:rPr lang="en-IN" sz="2800" b="1" dirty="0" smtClean="0"/>
              <a:t>Operators ( AND,  OR, NOT)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/>
              <a:t>Bitwise Operators (&amp;, |,~,&lt;&lt;,&gt;&gt;)</a:t>
            </a:r>
            <a:endParaRPr lang="en-IN" sz="2800" b="1" dirty="0"/>
          </a:p>
          <a:p>
            <a:pPr>
              <a:lnSpc>
                <a:spcPct val="150000"/>
              </a:lnSpc>
            </a:pPr>
            <a:r>
              <a:rPr lang="en-IN" sz="2800" b="1" dirty="0"/>
              <a:t>Assignment </a:t>
            </a:r>
            <a:r>
              <a:rPr lang="en-IN" sz="2800" b="1" dirty="0" smtClean="0"/>
              <a:t>Operators (=, +=,-=,*=)</a:t>
            </a:r>
            <a:endParaRPr lang="en-IN" sz="2800" b="1" dirty="0"/>
          </a:p>
          <a:p>
            <a:pPr>
              <a:lnSpc>
                <a:spcPct val="150000"/>
              </a:lnSpc>
            </a:pPr>
            <a:r>
              <a:rPr lang="en-IN" sz="2800" b="1" dirty="0"/>
              <a:t>Conditional (or ternary) </a:t>
            </a:r>
            <a:r>
              <a:rPr lang="en-IN" sz="2800" b="1" dirty="0" smtClean="0"/>
              <a:t>Operators (? :)</a:t>
            </a:r>
            <a:endParaRPr lang="en-IN" sz="2800" b="1" dirty="0"/>
          </a:p>
          <a:p>
            <a:pPr marL="571500" indent="-457200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Java Script Operators: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Arithmetic/ Numeric Operators: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19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Binary operators: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Addition (+)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Subtraction(-)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Multiplication(*)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Division(/)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Modulus(%)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Unary operators: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Unary plus(+)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Unary minus(-)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Increment(++)   - prefixed/</a:t>
            </a:r>
            <a:r>
              <a:rPr lang="en-US" dirty="0" err="1" smtClean="0"/>
              <a:t>postfixed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Decrement(--)   -  prefixed/</a:t>
            </a:r>
            <a:r>
              <a:rPr lang="en-US" dirty="0" err="1" smtClean="0"/>
              <a:t>postfixed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Prefix and postfix of increment and decrement are not always same. </a:t>
            </a:r>
          </a:p>
          <a:p>
            <a:pPr algn="just"/>
            <a:r>
              <a:rPr lang="en-US" dirty="0" smtClean="0"/>
              <a:t>The precedence rules of a language specify which operator is evaluated first when two operators with different precedence are adjacent in an expression.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a*</a:t>
            </a:r>
            <a:r>
              <a:rPr lang="en-US" dirty="0" err="1" smtClean="0"/>
              <a:t>b+c</a:t>
            </a:r>
            <a:endParaRPr lang="en-US" dirty="0" smtClean="0"/>
          </a:p>
          <a:p>
            <a:pPr algn="just"/>
            <a:r>
              <a:rPr lang="en-US" dirty="0" smtClean="0"/>
              <a:t>Unary operators have the highest priority than binary operators. Priority levels are shown below.</a:t>
            </a:r>
          </a:p>
          <a:p>
            <a:pPr marL="1314450" lvl="3" indent="0" algn="just">
              <a:buNone/>
            </a:pPr>
            <a:r>
              <a:rPr lang="en-US" sz="2200" b="1" dirty="0" smtClean="0"/>
              <a:t>Level 1:   ++,-- unary(-),unary (+)   --- </a:t>
            </a:r>
            <a:r>
              <a:rPr lang="en-US" sz="2200" b="1" dirty="0" err="1" smtClean="0"/>
              <a:t>Associativity</a:t>
            </a:r>
            <a:r>
              <a:rPr lang="en-US" sz="2200" b="1" dirty="0" smtClean="0"/>
              <a:t> (right  to left )</a:t>
            </a:r>
          </a:p>
          <a:p>
            <a:pPr marL="1314450" lvl="3" indent="0" algn="just">
              <a:buNone/>
            </a:pPr>
            <a:r>
              <a:rPr lang="en-US" sz="2200" b="1" dirty="0" smtClean="0"/>
              <a:t>Level 2:   *,/,%                                    --- </a:t>
            </a:r>
            <a:r>
              <a:rPr lang="en-US" sz="2200" b="1" dirty="0" err="1" smtClean="0"/>
              <a:t>Associativity</a:t>
            </a:r>
            <a:r>
              <a:rPr lang="en-US" sz="2200" b="1" dirty="0" smtClean="0"/>
              <a:t> (left to right  )</a:t>
            </a:r>
          </a:p>
          <a:p>
            <a:pPr marL="1314450" lvl="3" indent="0" algn="just">
              <a:buNone/>
            </a:pPr>
            <a:r>
              <a:rPr lang="en-US" sz="2200" b="1" dirty="0" smtClean="0"/>
              <a:t>Level 3:    +,-			 --- </a:t>
            </a:r>
            <a:r>
              <a:rPr lang="en-US" sz="2200" b="1" dirty="0" err="1" smtClean="0"/>
              <a:t>Associativity</a:t>
            </a:r>
            <a:r>
              <a:rPr lang="en-US" sz="2200" b="1" dirty="0" smtClean="0"/>
              <a:t> (left to right  )</a:t>
            </a:r>
          </a:p>
          <a:p>
            <a:pPr marL="457200" lvl="1" indent="0" algn="just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a=2,b=4,c,d,e;</a:t>
            </a:r>
          </a:p>
          <a:p>
            <a:pPr marL="457200" lvl="1" indent="0" algn="just">
              <a:buNone/>
            </a:pPr>
            <a:r>
              <a:rPr lang="en-US" dirty="0" smtClean="0"/>
              <a:t>	C=3+a*b;</a:t>
            </a:r>
          </a:p>
          <a:p>
            <a:pPr marL="457200" lvl="1" indent="0" algn="just">
              <a:buNone/>
            </a:pPr>
            <a:r>
              <a:rPr lang="en-US" dirty="0" smtClean="0"/>
              <a:t>	D=b/a/2;</a:t>
            </a:r>
          </a:p>
          <a:p>
            <a:pPr marL="457200" lvl="1" indent="0" algn="just">
              <a:buNone/>
            </a:pPr>
            <a:r>
              <a:rPr lang="en-US" dirty="0" smtClean="0"/>
              <a:t>	E=(</a:t>
            </a:r>
            <a:r>
              <a:rPr lang="en-US" dirty="0" err="1" smtClean="0"/>
              <a:t>a+b</a:t>
            </a:r>
            <a:r>
              <a:rPr lang="en-US" dirty="0" smtClean="0"/>
              <a:t>)*c</a:t>
            </a:r>
          </a:p>
          <a:p>
            <a:pPr marL="457200" lvl="1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JavaScript Comparison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relational operator checks the relationship between two operands. </a:t>
            </a:r>
          </a:p>
          <a:p>
            <a:r>
              <a:rPr lang="en-US" dirty="0" smtClean="0"/>
              <a:t>JavaScript supports the following comparison operators </a:t>
            </a:r>
          </a:p>
          <a:p>
            <a:r>
              <a:rPr lang="en-US" dirty="0" smtClean="0"/>
              <a:t>Assume variable A holds 10 and variable B holds 20, then</a:t>
            </a:r>
          </a:p>
          <a:p>
            <a:r>
              <a:rPr lang="en-US" b="1" dirty="0" smtClean="0"/>
              <a:t>= = (Equal)   - </a:t>
            </a:r>
            <a:r>
              <a:rPr lang="en-US" dirty="0" smtClean="0"/>
              <a:t>Checks if the value of two operands are equal or not, if yes, then the condition becomes true.</a:t>
            </a:r>
          </a:p>
          <a:p>
            <a:pPr>
              <a:buNone/>
            </a:pPr>
            <a:r>
              <a:rPr lang="en-US" b="1" dirty="0" smtClean="0"/>
              <a:t>    Ex:</a:t>
            </a:r>
            <a:r>
              <a:rPr lang="en-US" dirty="0" smtClean="0"/>
              <a:t> (A == B) is not true.</a:t>
            </a:r>
          </a:p>
          <a:p>
            <a:r>
              <a:rPr lang="en-US" b="1" dirty="0" smtClean="0"/>
              <a:t>!= (Not Equal)  - </a:t>
            </a:r>
            <a:r>
              <a:rPr lang="en-US" dirty="0" smtClean="0"/>
              <a:t>Checks if the value of two operands are equal or not, if the values are not equal, then the condition becomes true.</a:t>
            </a:r>
          </a:p>
          <a:p>
            <a:pPr>
              <a:buNone/>
            </a:pPr>
            <a:r>
              <a:rPr lang="en-US" b="1" dirty="0" smtClean="0"/>
              <a:t>     Ex:</a:t>
            </a:r>
            <a:r>
              <a:rPr lang="en-US" dirty="0" smtClean="0"/>
              <a:t> (A != B) is true.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0"/>
            <a:ext cx="990600" cy="71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&gt; (Greater than)   - </a:t>
            </a:r>
            <a:r>
              <a:rPr lang="en-US" dirty="0" smtClean="0"/>
              <a:t>Checks if the value of the left operand is greater than the value of the right operand, if yes, then the condition becomes true.</a:t>
            </a:r>
          </a:p>
          <a:p>
            <a:pPr>
              <a:buNone/>
            </a:pPr>
            <a:r>
              <a:rPr lang="en-US" b="1" dirty="0" smtClean="0"/>
              <a:t>	Ex:</a:t>
            </a:r>
            <a:r>
              <a:rPr lang="en-US" dirty="0" smtClean="0"/>
              <a:t> (A &gt; B) is not true.</a:t>
            </a:r>
          </a:p>
          <a:p>
            <a:r>
              <a:rPr lang="en-US" b="1" dirty="0" smtClean="0"/>
              <a:t>&lt; (Less than)  - </a:t>
            </a:r>
            <a:r>
              <a:rPr lang="en-US" dirty="0" smtClean="0"/>
              <a:t>Checks if the value of the left operand is less than the value of the right operand, if yes, then the condition becomes true.</a:t>
            </a:r>
          </a:p>
          <a:p>
            <a:pPr>
              <a:buNone/>
            </a:pPr>
            <a:r>
              <a:rPr lang="en-US" b="1" dirty="0" smtClean="0"/>
              <a:t>	Ex:</a:t>
            </a:r>
            <a:r>
              <a:rPr lang="en-US" dirty="0" smtClean="0"/>
              <a:t> (A &lt; B) is true.</a:t>
            </a:r>
          </a:p>
          <a:p>
            <a:r>
              <a:rPr lang="en-US" b="1" dirty="0" smtClean="0"/>
              <a:t>&gt;= (Greater than or Equal to)   -   </a:t>
            </a:r>
            <a:r>
              <a:rPr lang="en-US" dirty="0" smtClean="0"/>
              <a:t>Checks if the value of the left operand is greater than or equal to the value of the right operand, if yes, then the condition becomes true.</a:t>
            </a:r>
          </a:p>
          <a:p>
            <a:pPr>
              <a:buNone/>
            </a:pPr>
            <a:r>
              <a:rPr lang="en-US" b="1" dirty="0" smtClean="0"/>
              <a:t>	Ex:</a:t>
            </a:r>
            <a:r>
              <a:rPr lang="en-US" dirty="0" smtClean="0"/>
              <a:t> (A &gt;= B) is not true.</a:t>
            </a:r>
          </a:p>
          <a:p>
            <a:r>
              <a:rPr lang="en-US" b="1" dirty="0" smtClean="0"/>
              <a:t>&lt;= (Less than or Equal to)  -  </a:t>
            </a:r>
            <a:r>
              <a:rPr lang="en-US" dirty="0" smtClean="0"/>
              <a:t>Checks if the value of the left operand is less than or equal to the value of the right operand, if yes, then the condition becomes true.</a:t>
            </a:r>
          </a:p>
          <a:p>
            <a:pPr>
              <a:buNone/>
            </a:pPr>
            <a:r>
              <a:rPr lang="en-US" b="1" dirty="0" smtClean="0"/>
              <a:t>	Ex:</a:t>
            </a:r>
            <a:r>
              <a:rPr lang="en-US" dirty="0" smtClean="0"/>
              <a:t> (A &lt;= B) is true.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Logical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An expression containing logical operator returns either 0 or 1 depending upon whether expression results true or false. Logical operators are commonly used in decision making.</a:t>
            </a:r>
          </a:p>
          <a:p>
            <a:r>
              <a:rPr lang="en-US" sz="3400" dirty="0" smtClean="0"/>
              <a:t>JavaScript supports the following logical operators −</a:t>
            </a:r>
          </a:p>
          <a:p>
            <a:r>
              <a:rPr lang="en-US" sz="3400" b="1" dirty="0" smtClean="0"/>
              <a:t>&amp;&amp; (Logical AND)  -  </a:t>
            </a:r>
            <a:r>
              <a:rPr lang="en-US" sz="3400" dirty="0" smtClean="0"/>
              <a:t>If both the operands are non-zero, then the condition becomes true.</a:t>
            </a:r>
          </a:p>
          <a:p>
            <a:pPr>
              <a:buNone/>
            </a:pPr>
            <a:r>
              <a:rPr lang="en-US" sz="3400" b="1" dirty="0" smtClean="0"/>
              <a:t>	</a:t>
            </a:r>
            <a:r>
              <a:rPr lang="en-US" sz="3400" dirty="0" smtClean="0"/>
              <a:t>If c = 5 and d = 2 then, expression ((c==5) &amp;&amp; (d&gt;5)) equals to 0.</a:t>
            </a:r>
          </a:p>
          <a:p>
            <a:r>
              <a:rPr lang="en-US" sz="3400" b="1" dirty="0" smtClean="0"/>
              <a:t>|| (Logical OR)  - </a:t>
            </a:r>
            <a:r>
              <a:rPr lang="en-US" sz="3400" dirty="0" smtClean="0"/>
              <a:t>If any of the two operands are non-zero, then the condition becomes true.</a:t>
            </a:r>
          </a:p>
          <a:p>
            <a:pPr>
              <a:buNone/>
            </a:pPr>
            <a:r>
              <a:rPr lang="en-US" sz="3400" b="1" dirty="0" smtClean="0"/>
              <a:t>	</a:t>
            </a:r>
            <a:r>
              <a:rPr lang="en-US" sz="3400" dirty="0" smtClean="0"/>
              <a:t>If c = 5 and d = 2 then, expression ((c==5) || (d&gt;5)) equals to 1.</a:t>
            </a:r>
          </a:p>
          <a:p>
            <a:r>
              <a:rPr lang="en-US" sz="3400" b="1" dirty="0" smtClean="0"/>
              <a:t>! (Logical NOT) - </a:t>
            </a:r>
            <a:r>
              <a:rPr lang="en-US" sz="3400" dirty="0" smtClean="0"/>
              <a:t>Reverses the logical state of its operand. If a condition is true, then the Logical NOT operator will make it false.</a:t>
            </a:r>
          </a:p>
          <a:p>
            <a:pPr>
              <a:buNone/>
            </a:pPr>
            <a:r>
              <a:rPr lang="en-US" sz="3400" b="1" dirty="0" smtClean="0"/>
              <a:t>	</a:t>
            </a:r>
            <a:r>
              <a:rPr lang="en-US" sz="3400" b="1" dirty="0" err="1" smtClean="0"/>
              <a:t>Ex:</a:t>
            </a:r>
            <a:r>
              <a:rPr lang="en-US" sz="3400" dirty="0" err="1" smtClean="0"/>
              <a:t>If</a:t>
            </a:r>
            <a:r>
              <a:rPr lang="en-US" sz="3400" dirty="0" smtClean="0"/>
              <a:t> c = 5 then, expression !(c==5) equals to 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Bitwise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fontAlgn="base"/>
            <a:r>
              <a:rPr lang="en-US" sz="1800" dirty="0" smtClean="0"/>
              <a:t>These operators are used to perform bit operations. Decimal values are converted into binary values which are the sequence of bits and bit wise operators work on these bits.</a:t>
            </a:r>
          </a:p>
          <a:p>
            <a:pPr fontAlgn="base"/>
            <a:r>
              <a:rPr lang="en-US" sz="1800" dirty="0" smtClean="0"/>
              <a:t>Bit wise operators in C language are &amp; (bitwise AND), | (bitwise OR), ~ (bitwise NOT), ^ (XOR), &lt;&lt; (left shift) and &gt;&gt; (right shift).</a:t>
            </a:r>
          </a:p>
          <a:p>
            <a:r>
              <a:rPr lang="en-US" sz="1800" dirty="0" smtClean="0"/>
              <a:t>JavaScript supports the following bitwise operators</a:t>
            </a:r>
          </a:p>
          <a:p>
            <a:r>
              <a:rPr lang="en-US" sz="1800" dirty="0" smtClean="0"/>
              <a:t>Assume variable A holds 2 and variable B holds 3, then</a:t>
            </a:r>
          </a:p>
          <a:p>
            <a:r>
              <a:rPr lang="en-US" sz="1800" b="1" dirty="0" smtClean="0"/>
              <a:t>&amp; (Bitwise AND)  - </a:t>
            </a:r>
            <a:r>
              <a:rPr lang="en-US" sz="1800" dirty="0" smtClean="0"/>
              <a:t>It performs a Boolean AND operation on each bit of its integer arguments.</a:t>
            </a:r>
          </a:p>
          <a:p>
            <a:pPr>
              <a:buNone/>
            </a:pPr>
            <a:r>
              <a:rPr lang="en-US" sz="1800" b="1" dirty="0" smtClean="0"/>
              <a:t>	Ex:</a:t>
            </a:r>
            <a:r>
              <a:rPr lang="en-US" sz="1800" dirty="0" smtClean="0"/>
              <a:t> (A &amp; B) is 2.</a:t>
            </a:r>
          </a:p>
          <a:p>
            <a:r>
              <a:rPr lang="en-US" sz="1800" b="1" dirty="0" smtClean="0"/>
              <a:t>| (</a:t>
            </a:r>
            <a:r>
              <a:rPr lang="en-US" sz="1800" b="1" dirty="0" err="1" smtClean="0"/>
              <a:t>BitWise</a:t>
            </a:r>
            <a:r>
              <a:rPr lang="en-US" sz="1800" b="1" dirty="0" smtClean="0"/>
              <a:t> OR) - </a:t>
            </a:r>
            <a:r>
              <a:rPr lang="en-US" sz="1800" dirty="0" smtClean="0"/>
              <a:t>It performs a Boolean OR operation on each bit of its integer arguments.</a:t>
            </a:r>
          </a:p>
          <a:p>
            <a:pPr>
              <a:buNone/>
            </a:pPr>
            <a:r>
              <a:rPr lang="en-US" sz="1800" b="1" dirty="0" smtClean="0"/>
              <a:t>	Ex:</a:t>
            </a:r>
            <a:r>
              <a:rPr lang="en-US" sz="1800" dirty="0" smtClean="0"/>
              <a:t> (A | B) is 3.</a:t>
            </a:r>
          </a:p>
          <a:p>
            <a:r>
              <a:rPr lang="en-US" sz="1800" b="1" dirty="0" smtClean="0"/>
              <a:t>^ (Bitwise XOR)  -  </a:t>
            </a:r>
            <a:r>
              <a:rPr lang="en-US" sz="1800" dirty="0" smtClean="0"/>
              <a:t>It performs a Boolean exclusive OR operation on each bit of its integer arguments. Exclusive OR means that either operand one is true or operand two is true, but not both.</a:t>
            </a:r>
          </a:p>
          <a:p>
            <a:pPr>
              <a:buNone/>
            </a:pPr>
            <a:r>
              <a:rPr lang="en-US" sz="1800" b="1" dirty="0" smtClean="0"/>
              <a:t>	Ex:</a:t>
            </a:r>
            <a:r>
              <a:rPr lang="en-US" sz="1800" dirty="0" smtClean="0"/>
              <a:t> (A ^ B) is 1.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0"/>
            <a:ext cx="1752600" cy="126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~ (Bitwise Not)  -  </a:t>
            </a:r>
            <a:r>
              <a:rPr lang="en-US" dirty="0" smtClean="0"/>
              <a:t>It is a unary operator and operates by reversing all the bits in the operand.</a:t>
            </a:r>
          </a:p>
          <a:p>
            <a:pPr>
              <a:buNone/>
            </a:pPr>
            <a:r>
              <a:rPr lang="en-US" b="1" dirty="0" smtClean="0"/>
              <a:t>	Ex:</a:t>
            </a:r>
            <a:r>
              <a:rPr lang="en-US" dirty="0" smtClean="0"/>
              <a:t> (~B) is -4.</a:t>
            </a:r>
          </a:p>
          <a:p>
            <a:r>
              <a:rPr lang="en-US" b="1" dirty="0" smtClean="0"/>
              <a:t>&lt;&lt; (Left Shift)   - </a:t>
            </a:r>
            <a:r>
              <a:rPr lang="en-US" dirty="0" smtClean="0"/>
              <a:t>It moves all the bits in its first operand to the left by the number of places specified in the second operand. New bits are filled with zeros. Shifting a value left by one position is equivalent to multiplying it by 2, shifting two positions is equivalent to multiplying by 4, and so on.</a:t>
            </a:r>
          </a:p>
          <a:p>
            <a:pPr>
              <a:buNone/>
            </a:pPr>
            <a:r>
              <a:rPr lang="en-US" b="1" dirty="0" smtClean="0"/>
              <a:t>	Ex:</a:t>
            </a:r>
            <a:r>
              <a:rPr lang="en-US" dirty="0" smtClean="0"/>
              <a:t> (A &lt;&lt; 1) is 4.</a:t>
            </a:r>
          </a:p>
          <a:p>
            <a:r>
              <a:rPr lang="en-US" b="1" dirty="0" smtClean="0"/>
              <a:t>&gt;&gt; (Right Shift)   --- </a:t>
            </a:r>
            <a:r>
              <a:rPr lang="en-US" dirty="0" smtClean="0"/>
              <a:t>Binary Right Shift Operator. The left operand’s value is moved right by the number of bits specified by the right operand.</a:t>
            </a:r>
          </a:p>
          <a:p>
            <a:pPr>
              <a:buNone/>
            </a:pPr>
            <a:r>
              <a:rPr lang="en-US" b="1" dirty="0" smtClean="0"/>
              <a:t>	Ex:</a:t>
            </a:r>
            <a:r>
              <a:rPr lang="en-US" dirty="0" smtClean="0"/>
              <a:t> (A &gt;&gt; 1) is 1.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Assignment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assignment operator is used for assigning a value to a variable. The most common assignment operator is =.</a:t>
            </a:r>
          </a:p>
          <a:p>
            <a:r>
              <a:rPr lang="en-US" dirty="0" smtClean="0"/>
              <a:t>JavaScript supports the following assignment operators.</a:t>
            </a:r>
          </a:p>
          <a:p>
            <a:r>
              <a:rPr lang="en-US" b="1" dirty="0" smtClean="0"/>
              <a:t>= (Simple Assignment )  -- </a:t>
            </a:r>
            <a:r>
              <a:rPr lang="en-US" dirty="0" smtClean="0"/>
              <a:t>Assigns values from the right side operand to the left side operand</a:t>
            </a:r>
          </a:p>
          <a:p>
            <a:pPr>
              <a:buNone/>
            </a:pPr>
            <a:r>
              <a:rPr lang="en-US" b="1" dirty="0" smtClean="0"/>
              <a:t>Ex:</a:t>
            </a:r>
            <a:r>
              <a:rPr lang="en-US" dirty="0" smtClean="0"/>
              <a:t> C = A + B will assign the value of A + B into C</a:t>
            </a:r>
          </a:p>
          <a:p>
            <a:r>
              <a:rPr lang="en-US" b="1" dirty="0" smtClean="0"/>
              <a:t>+= (Add and Assignment)   --  </a:t>
            </a:r>
            <a:r>
              <a:rPr lang="en-US" dirty="0" smtClean="0"/>
              <a:t>It adds the right operand to the left operand and assigns the result to the left operand.</a:t>
            </a:r>
          </a:p>
          <a:p>
            <a:pPr>
              <a:buNone/>
            </a:pPr>
            <a:r>
              <a:rPr lang="en-US" b="1" dirty="0" smtClean="0"/>
              <a:t>Ex:</a:t>
            </a:r>
            <a:r>
              <a:rPr lang="en-US" dirty="0" smtClean="0"/>
              <a:t> C += A is equivalent to C = C + A</a:t>
            </a:r>
          </a:p>
          <a:p>
            <a:r>
              <a:rPr lang="en-US" b="1" dirty="0" smtClean="0"/>
              <a:t>−= (Subtract and Assignment)   -- </a:t>
            </a:r>
            <a:r>
              <a:rPr lang="en-US" dirty="0" smtClean="0"/>
              <a:t>It subtracts the right operand from the left operand and assigns the result to the left operand.</a:t>
            </a:r>
          </a:p>
          <a:p>
            <a:pPr>
              <a:buNone/>
            </a:pPr>
            <a:r>
              <a:rPr lang="en-US" b="1" dirty="0" smtClean="0"/>
              <a:t>Ex:</a:t>
            </a:r>
            <a:r>
              <a:rPr lang="en-US" dirty="0" smtClean="0"/>
              <a:t> C -= A is equivalent to C = C – A</a:t>
            </a:r>
          </a:p>
          <a:p>
            <a:r>
              <a:rPr lang="en-US" b="1" dirty="0" smtClean="0"/>
              <a:t>*= (Multiply and Assignment)  -- </a:t>
            </a:r>
            <a:r>
              <a:rPr lang="en-US" dirty="0" smtClean="0"/>
              <a:t>It multiplies the right operand with the left operand and assigns the result to the left operand.</a:t>
            </a:r>
          </a:p>
          <a:p>
            <a:pPr>
              <a:buNone/>
            </a:pPr>
            <a:r>
              <a:rPr lang="en-US" b="1" dirty="0" smtClean="0"/>
              <a:t>Ex:</a:t>
            </a:r>
            <a:r>
              <a:rPr lang="en-US" dirty="0" smtClean="0"/>
              <a:t> C *= A is equivalent to C = C *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b="1" dirty="0" smtClean="0"/>
              <a:t>/= (Divide and Assignment)  -- </a:t>
            </a:r>
            <a:r>
              <a:rPr lang="en-US" dirty="0" smtClean="0"/>
              <a:t>It divides the left operand with the right operand and assigns the result to the left operand.</a:t>
            </a:r>
          </a:p>
          <a:p>
            <a:pPr>
              <a:buNone/>
            </a:pPr>
            <a:r>
              <a:rPr lang="en-US" b="1" dirty="0" smtClean="0"/>
              <a:t>Ex:</a:t>
            </a:r>
            <a:r>
              <a:rPr lang="en-US" dirty="0" smtClean="0"/>
              <a:t> C /= A is equivalent to C = C / A</a:t>
            </a:r>
          </a:p>
          <a:p>
            <a:r>
              <a:rPr lang="en-US" b="1" dirty="0" smtClean="0"/>
              <a:t>%= (Modules and Assignment)  -  </a:t>
            </a:r>
            <a:r>
              <a:rPr lang="en-US" dirty="0" smtClean="0"/>
              <a:t>It takes modulus using two operands and assigns the result to the left operand.</a:t>
            </a:r>
          </a:p>
          <a:p>
            <a:pPr>
              <a:buNone/>
            </a:pPr>
            <a:r>
              <a:rPr lang="en-US" b="1" dirty="0" smtClean="0"/>
              <a:t>Ex:</a:t>
            </a:r>
            <a:r>
              <a:rPr lang="en-US" dirty="0" smtClean="0"/>
              <a:t> C %= A is equivalent to C = C % A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Basics of Javascript: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JavaScript(JS) is the programming language of HTML and the web.</a:t>
            </a:r>
          </a:p>
          <a:p>
            <a:pPr algn="just"/>
            <a:r>
              <a:rPr lang="en-US" sz="2800" dirty="0" smtClean="0"/>
              <a:t>JavaScript is one of the 3 languages all web developers must learn.</a:t>
            </a:r>
          </a:p>
          <a:p>
            <a:pPr marL="1200150" lvl="2" indent="-342900" algn="just"/>
            <a:r>
              <a:rPr lang="en-US" dirty="0" smtClean="0"/>
              <a:t>HTML to define the content of the webpages.</a:t>
            </a:r>
          </a:p>
          <a:p>
            <a:pPr marL="1200150" lvl="2" indent="-342900" algn="just"/>
            <a:r>
              <a:rPr lang="en-US" dirty="0" smtClean="0"/>
              <a:t>CSS3 to specify the layout of the webpages.</a:t>
            </a:r>
          </a:p>
          <a:p>
            <a:pPr marL="1200150" lvl="2" indent="-342900" algn="just"/>
            <a:r>
              <a:rPr lang="en-US" dirty="0" smtClean="0"/>
              <a:t>JavaScript to program the behavior of webpages</a:t>
            </a:r>
          </a:p>
          <a:p>
            <a:pPr marL="514350" indent="-457200" algn="just"/>
            <a:r>
              <a:rPr lang="en-US" sz="2800" dirty="0" smtClean="0"/>
              <a:t>Java script and java are completely different languages both in concept and design.</a:t>
            </a:r>
          </a:p>
          <a:p>
            <a:pPr marL="514350" indent="-457200" algn="just"/>
            <a:r>
              <a:rPr lang="en-US" sz="2800" dirty="0" smtClean="0"/>
              <a:t>JS is invented by Brendan </a:t>
            </a:r>
            <a:r>
              <a:rPr lang="en-US" sz="2800" dirty="0" err="1" smtClean="0"/>
              <a:t>Eich</a:t>
            </a:r>
            <a:r>
              <a:rPr lang="en-US" sz="2800" dirty="0" smtClean="0"/>
              <a:t> in 1990.</a:t>
            </a:r>
          </a:p>
          <a:p>
            <a:pPr marL="514350" indent="-457200" algn="just"/>
            <a:r>
              <a:rPr lang="en-US" sz="2800" dirty="0" smtClean="0"/>
              <a:t>It is a scripting language.</a:t>
            </a:r>
          </a:p>
          <a:p>
            <a:pPr algn="just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Conditional Operator (? :)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operators return one value if condition is true and returns another value is condition is false.</a:t>
            </a:r>
          </a:p>
          <a:p>
            <a:r>
              <a:rPr lang="en-US" dirty="0" smtClean="0"/>
              <a:t>The conditional operator first evaluates an expression for a true or false value and then executes one of the two given statements depending upon the result of the evaluation.</a:t>
            </a:r>
          </a:p>
          <a:p>
            <a:r>
              <a:rPr lang="en-US" b="1" dirty="0" smtClean="0"/>
              <a:t>? : (Conditional )  -- </a:t>
            </a:r>
            <a:r>
              <a:rPr lang="en-US" dirty="0" smtClean="0"/>
              <a:t>If Condition is true? Then value X : Otherwise value 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typeof</a:t>
            </a:r>
            <a:r>
              <a:rPr lang="en-US" dirty="0" smtClean="0">
                <a:solidFill>
                  <a:srgbClr val="FF0000"/>
                </a:solidFill>
              </a:rPr>
              <a:t> Operator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JavaScript </a:t>
            </a:r>
            <a:r>
              <a:rPr lang="en-US" dirty="0" err="1" smtClean="0"/>
              <a:t>typeof</a:t>
            </a:r>
            <a:r>
              <a:rPr lang="en-US" dirty="0" smtClean="0"/>
              <a:t> operator to find the type of a JavaScript variable.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typeof</a:t>
            </a:r>
            <a:r>
              <a:rPr lang="en-US" dirty="0" smtClean="0"/>
              <a:t> operator returns the type of a variable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Screen Output and Keyboard Input: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71500" indent="-457200" algn="just"/>
            <a:r>
              <a:rPr lang="en-US" sz="2800" dirty="0" smtClean="0"/>
              <a:t>A JavaScript script is interpreted when the browser finds the script in the body of the HTML document.</a:t>
            </a:r>
          </a:p>
          <a:p>
            <a:pPr marL="571500" indent="-457200" algn="just"/>
            <a:r>
              <a:rPr lang="en-US" sz="2800" dirty="0" smtClean="0"/>
              <a:t>Therefore the normal output screen for JavaScript is  same as the output screen for the host HTML.</a:t>
            </a:r>
          </a:p>
          <a:p>
            <a:pPr marL="571500" indent="-457200" algn="just"/>
            <a:r>
              <a:rPr lang="en-US" sz="2800" dirty="0" smtClean="0"/>
              <a:t>Javascript models the html document with the document object.</a:t>
            </a:r>
          </a:p>
          <a:p>
            <a:pPr marL="633413" lvl="1" indent="-457200" algn="just">
              <a:buFont typeface="Arial" pitchFamily="34" charset="0"/>
              <a:buChar char="•"/>
            </a:pPr>
            <a:r>
              <a:rPr lang="en-US" dirty="0" smtClean="0"/>
              <a:t>The document object has several properties and methods </a:t>
            </a:r>
          </a:p>
          <a:p>
            <a:pPr marL="571500" indent="-457200" algn="just"/>
            <a:r>
              <a:rPr lang="en-US" sz="2800" dirty="0" smtClean="0"/>
              <a:t>Most interesting and useful method is write : used to create script output </a:t>
            </a:r>
            <a:r>
              <a:rPr lang="en-US" sz="2800" dirty="0" err="1" smtClean="0"/>
              <a:t>i.e</a:t>
            </a:r>
            <a:r>
              <a:rPr lang="en-US" sz="2800" dirty="0" smtClean="0"/>
              <a:t> dynamically created HTML document content.</a:t>
            </a:r>
          </a:p>
          <a:p>
            <a:pPr algn="just"/>
            <a:r>
              <a:rPr lang="en-US" sz="2800" dirty="0" err="1" smtClean="0"/>
              <a:t>Eg</a:t>
            </a:r>
            <a:r>
              <a:rPr lang="en-US" sz="2800" dirty="0" smtClean="0"/>
              <a:t>: document. write(“the result </a:t>
            </a:r>
            <a:r>
              <a:rPr lang="en-US" sz="2800" dirty="0" err="1" smtClean="0"/>
              <a:t>is:”,result</a:t>
            </a:r>
            <a:r>
              <a:rPr lang="en-US" sz="2800" dirty="0" smtClean="0"/>
              <a:t>,”&lt;</a:t>
            </a:r>
            <a:r>
              <a:rPr lang="en-US" sz="2800" dirty="0" err="1" smtClean="0"/>
              <a:t>br</a:t>
            </a:r>
            <a:r>
              <a:rPr lang="en-US" sz="2800" dirty="0" smtClean="0"/>
              <a:t>/&gt;”);</a:t>
            </a:r>
          </a:p>
          <a:p>
            <a:pPr marL="1371600" lvl="2" indent="-457200" algn="just"/>
            <a:endParaRPr lang="en-US" sz="2000" dirty="0" smtClean="0"/>
          </a:p>
          <a:p>
            <a:pPr marL="914400" lvl="2" indent="0" algn="just">
              <a:buNone/>
            </a:pPr>
            <a:r>
              <a:rPr lang="en-US" sz="2000" dirty="0" smtClean="0"/>
              <a:t>  </a:t>
            </a:r>
          </a:p>
          <a:p>
            <a:pPr marL="571500" indent="-457200" algn="just"/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2954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571500" indent="-45720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The Window </a:t>
            </a:r>
            <a:r>
              <a:rPr lang="en-US" sz="2800" dirty="0" smtClean="0">
                <a:solidFill>
                  <a:srgbClr val="FF0000"/>
                </a:solidFill>
              </a:rPr>
              <a:t>object:</a:t>
            </a:r>
          </a:p>
          <a:p>
            <a:pPr marL="571500" indent="-457200" algn="just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71500" indent="-457200" algn="just"/>
            <a:r>
              <a:rPr lang="en-US" dirty="0" smtClean="0"/>
              <a:t>The window object  </a:t>
            </a:r>
            <a:r>
              <a:rPr lang="en-US" dirty="0"/>
              <a:t>is the </a:t>
            </a:r>
            <a:r>
              <a:rPr lang="en-US" dirty="0" err="1"/>
              <a:t>javascript</a:t>
            </a:r>
            <a:r>
              <a:rPr lang="en-US" dirty="0"/>
              <a:t> model for the browser window</a:t>
            </a:r>
            <a:r>
              <a:rPr lang="en-US" dirty="0" smtClean="0"/>
              <a:t>. </a:t>
            </a:r>
            <a:endParaRPr lang="en-US" dirty="0"/>
          </a:p>
          <a:p>
            <a:pPr marL="971550" lvl="1" indent="-457200" algn="just">
              <a:buFont typeface="Arial" pitchFamily="34" charset="0"/>
              <a:buChar char="•"/>
            </a:pPr>
            <a:r>
              <a:rPr lang="en-US" dirty="0"/>
              <a:t>Window object includes 2 properties:</a:t>
            </a:r>
          </a:p>
          <a:p>
            <a:pPr lvl="2" algn="just"/>
            <a:r>
              <a:rPr lang="en-US" dirty="0"/>
              <a:t>document	: refers to document object</a:t>
            </a:r>
          </a:p>
          <a:p>
            <a:pPr lvl="2" algn="just"/>
            <a:r>
              <a:rPr lang="en-US" dirty="0"/>
              <a:t>Window	: refers to window </a:t>
            </a:r>
            <a:r>
              <a:rPr lang="en-US" dirty="0" smtClean="0"/>
              <a:t>object</a:t>
            </a:r>
          </a:p>
          <a:p>
            <a:pPr marL="971550" lvl="1" indent="-457200" algn="just">
              <a:buFont typeface="Arial" pitchFamily="34" charset="0"/>
              <a:buChar char="•"/>
            </a:pPr>
            <a:r>
              <a:rPr lang="en-US" dirty="0" smtClean="0"/>
              <a:t>Window includes 3 methods that create dialog boxes for 3 specific kinds of user interactions.</a:t>
            </a:r>
          </a:p>
          <a:p>
            <a:pPr lvl="2" algn="just"/>
            <a:r>
              <a:rPr lang="en-US" dirty="0" smtClean="0"/>
              <a:t>Alert</a:t>
            </a:r>
          </a:p>
          <a:p>
            <a:pPr lvl="2" algn="just"/>
            <a:r>
              <a:rPr lang="en-US" dirty="0" smtClean="0"/>
              <a:t>Confirm</a:t>
            </a:r>
          </a:p>
          <a:p>
            <a:pPr lvl="2" algn="just"/>
            <a:r>
              <a:rPr lang="en-US" dirty="0" smtClean="0"/>
              <a:t>Prompt </a:t>
            </a:r>
          </a:p>
          <a:p>
            <a:pPr marL="971550" lvl="1" indent="-457200" algn="just">
              <a:buFont typeface="Arial" pitchFamily="34" charset="0"/>
              <a:buChar char="•"/>
            </a:pPr>
            <a:r>
              <a:rPr lang="en-US" dirty="0" smtClean="0"/>
              <a:t>The default object for </a:t>
            </a:r>
            <a:r>
              <a:rPr lang="en-US" dirty="0" err="1" smtClean="0"/>
              <a:t>javascript</a:t>
            </a:r>
            <a:r>
              <a:rPr lang="en-US" dirty="0" smtClean="0"/>
              <a:t> is the window object. Therefore object reference is not required to call these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371600" cy="9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Alert method:</a:t>
            </a:r>
          </a:p>
          <a:p>
            <a:pPr marL="571500" indent="-45720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An alert box is often used if you want to make sure information comes through to the user.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When an alert box pops up, the user will have to click "OK" to proceed.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The alert method opens a dialog window and displays its parameter in that window. 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It also displays an OK button. </a:t>
            </a:r>
          </a:p>
          <a:p>
            <a:pPr marL="971550" lvl="1" indent="-457200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Syntax</a:t>
            </a:r>
          </a:p>
          <a:p>
            <a:pPr lvl="1">
              <a:buNone/>
            </a:pPr>
            <a:r>
              <a:rPr lang="en-US" sz="2400" dirty="0" err="1" smtClean="0"/>
              <a:t>window.alert</a:t>
            </a:r>
            <a:r>
              <a:rPr lang="en-US" sz="2400" dirty="0" smtClean="0"/>
              <a:t>("</a:t>
            </a:r>
            <a:r>
              <a:rPr lang="en-US" sz="2400" dirty="0" err="1" smtClean="0"/>
              <a:t>sometext</a:t>
            </a:r>
            <a:r>
              <a:rPr lang="en-US" sz="2400" dirty="0" smtClean="0"/>
              <a:t>");</a:t>
            </a:r>
          </a:p>
          <a:p>
            <a:pPr marL="971550" lvl="1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The input to alert method is not a HTML code. It is a plain text.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\n can be used but not &lt;</a:t>
            </a:r>
            <a:r>
              <a:rPr lang="en-US" sz="2400" dirty="0" err="1" smtClean="0"/>
              <a:t>br</a:t>
            </a:r>
            <a:r>
              <a:rPr lang="en-US" sz="2400" dirty="0" smtClean="0"/>
              <a:t>/&gt;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sz="2400" dirty="0" err="1" smtClean="0"/>
              <a:t>Eg</a:t>
            </a:r>
            <a:r>
              <a:rPr lang="en-US" sz="2400" dirty="0" smtClean="0"/>
              <a:t>:  alert(“The sum is: “ +sum+”\n”);</a:t>
            </a:r>
          </a:p>
          <a:p>
            <a:pPr marL="857250" lvl="1"/>
            <a:endParaRPr lang="en-US" sz="2000" dirty="0" smtClean="0">
              <a:solidFill>
                <a:srgbClr val="002060"/>
              </a:solidFill>
            </a:endParaRPr>
          </a:p>
          <a:p>
            <a:pPr marL="857250" lvl="1"/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2954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Confirm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914400" lvl="1" indent="-342900">
              <a:buFont typeface="Arial" pitchFamily="34" charset="0"/>
              <a:buChar char="•"/>
            </a:pPr>
            <a:r>
              <a:rPr lang="en-US" sz="2400" dirty="0" smtClean="0"/>
              <a:t>A confirm box is often used if you want the user to verify or accept something.</a:t>
            </a:r>
          </a:p>
          <a:p>
            <a:pPr marL="914400" lvl="1" indent="-342900">
              <a:buFont typeface="Arial" pitchFamily="34" charset="0"/>
              <a:buChar char="•"/>
            </a:pPr>
            <a:r>
              <a:rPr lang="en-US" sz="2400" dirty="0" smtClean="0"/>
              <a:t>Opens a dialog window in which it displays its string parameter, along with two buttons, Ok and cancel</a:t>
            </a:r>
            <a:r>
              <a:rPr lang="en-US" dirty="0" smtClean="0"/>
              <a:t>.</a:t>
            </a:r>
          </a:p>
          <a:p>
            <a:pPr marL="914400" lvl="1" indent="-342900">
              <a:buFont typeface="Arial" pitchFamily="34" charset="0"/>
              <a:buChar char="•"/>
            </a:pPr>
            <a:r>
              <a:rPr lang="en-US" sz="2400" dirty="0" smtClean="0"/>
              <a:t>Returns a Boolean value, true for ok and false for cancel.</a:t>
            </a:r>
          </a:p>
          <a:p>
            <a:pPr marL="914400" lvl="1" indent="-342900">
              <a:buFont typeface="Arial" pitchFamily="34" charset="0"/>
              <a:buChar char="•"/>
            </a:pPr>
            <a:r>
              <a:rPr lang="en-US" sz="2400" dirty="0" smtClean="0"/>
              <a:t>Often used to offer the user the choice of continuing some process.</a:t>
            </a:r>
          </a:p>
          <a:p>
            <a:pPr marL="914400" lvl="1" indent="-342900">
              <a:buFont typeface="Arial" pitchFamily="34" charset="0"/>
              <a:buChar char="•"/>
            </a:pPr>
            <a:r>
              <a:rPr lang="en-US" sz="2400" dirty="0" err="1" smtClean="0"/>
              <a:t>window.confirm</a:t>
            </a:r>
            <a:r>
              <a:rPr lang="en-US" sz="2400" dirty="0" smtClean="0"/>
              <a:t>("</a:t>
            </a:r>
            <a:r>
              <a:rPr lang="en-US" sz="2400" i="1" dirty="0" err="1" smtClean="0"/>
              <a:t>sometext</a:t>
            </a:r>
            <a:r>
              <a:rPr lang="en-US" sz="2400" dirty="0" smtClean="0"/>
              <a:t>");</a:t>
            </a:r>
          </a:p>
          <a:p>
            <a:pPr marL="914400" lvl="1" indent="-342900">
              <a:buFont typeface="Arial" pitchFamily="34" charset="0"/>
              <a:buChar char="•"/>
            </a:pPr>
            <a:r>
              <a:rPr lang="en-US" sz="2400" dirty="0" err="1" smtClean="0"/>
              <a:t>Eg</a:t>
            </a:r>
            <a:r>
              <a:rPr lang="en-US" sz="2400" dirty="0" smtClean="0"/>
              <a:t>: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question= confirm(“Do you want to continue this download?”);</a:t>
            </a:r>
          </a:p>
          <a:p>
            <a:pPr marL="914400" lvl="1" indent="-342900">
              <a:buFont typeface="Arial" pitchFamily="34" charset="0"/>
              <a:buChar char="•"/>
            </a:pPr>
            <a:r>
              <a:rPr lang="en-US" sz="2400" dirty="0" smtClean="0"/>
              <a:t>after the user presses one of the buttons in the confirm dialog window, the script can test the variable, question and react accordingly.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571500" indent="-4572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Prompt method:</a:t>
            </a:r>
          </a:p>
          <a:p>
            <a:pPr marL="571500" indent="-457200">
              <a:buFont typeface="Wingdings" pitchFamily="2" charset="2"/>
              <a:buChar char="Ø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571500" indent="-457200"/>
            <a:r>
              <a:rPr lang="en-US" sz="2400" dirty="0" smtClean="0"/>
              <a:t>A prompt box is often used if you want the user to input a value before entering a page.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Creates a dialog window that contains a text box.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The text box is used to collect a string of input from the user, which prompt returns as its value.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smtClean="0"/>
              <a:t>The window also includes two buttons, ok and cancel.</a:t>
            </a:r>
          </a:p>
          <a:p>
            <a:pPr marL="971550" lvl="1" indent="-457200">
              <a:buFont typeface="Arial" pitchFamily="34" charset="0"/>
              <a:buChar char="•"/>
            </a:pPr>
            <a:r>
              <a:rPr lang="en-US" sz="2400" dirty="0" err="1" smtClean="0"/>
              <a:t>window.prompt</a:t>
            </a:r>
            <a:r>
              <a:rPr lang="en-US" sz="2400" dirty="0" smtClean="0"/>
              <a:t>("</a:t>
            </a:r>
            <a:r>
              <a:rPr lang="en-US" sz="2400" i="1" dirty="0" err="1" smtClean="0"/>
              <a:t>sometext</a:t>
            </a:r>
            <a:r>
              <a:rPr lang="en-US" sz="2400" dirty="0" err="1" smtClean="0"/>
              <a:t>","</a:t>
            </a:r>
            <a:r>
              <a:rPr lang="en-US" sz="2400" i="1" dirty="0" err="1" smtClean="0"/>
              <a:t>defaultText</a:t>
            </a:r>
            <a:r>
              <a:rPr lang="en-US" sz="2400" dirty="0" smtClean="0"/>
              <a:t>");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sz="2400" dirty="0" err="1" smtClean="0"/>
              <a:t>Eg</a:t>
            </a:r>
            <a:r>
              <a:rPr lang="en-US" sz="2400" dirty="0" smtClean="0"/>
              <a:t>:   name=prompt(“enter your name”); </a:t>
            </a:r>
          </a:p>
          <a:p>
            <a:pPr marL="51435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In addition to above, JavaScript </a:t>
            </a:r>
            <a:r>
              <a:rPr lang="en-IN" sz="2800" dirty="0"/>
              <a:t>can "display" data in different ways: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Writing into an HTML element, using </a:t>
            </a:r>
            <a:r>
              <a:rPr lang="en-IN" sz="2400" dirty="0" err="1"/>
              <a:t>innerHTML</a:t>
            </a:r>
            <a:r>
              <a:rPr lang="en-IN" sz="2400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Writing </a:t>
            </a:r>
            <a:r>
              <a:rPr lang="en-IN" sz="2400" dirty="0"/>
              <a:t>into the browser console, using console.log().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2954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String Concatenation Operator: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dirty="0" smtClean="0"/>
              <a:t>String concatenation is specified with the operator denoted by + sign.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5032" y="0"/>
            <a:ext cx="116416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lnSpcReduction="10000"/>
          </a:bodyPr>
          <a:lstStyle/>
          <a:p>
            <a:pPr marL="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Conditional </a:t>
            </a:r>
            <a:r>
              <a:rPr lang="en-IN" sz="2400" b="1" dirty="0" smtClean="0">
                <a:solidFill>
                  <a:srgbClr val="FF0000"/>
                </a:solidFill>
              </a:rPr>
              <a:t>Statements: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800" dirty="0" smtClean="0"/>
              <a:t>If…else  </a:t>
            </a:r>
          </a:p>
          <a:p>
            <a:r>
              <a:rPr lang="en-US" sz="2800" dirty="0" err="1" smtClean="0"/>
              <a:t>If..else</a:t>
            </a:r>
            <a:r>
              <a:rPr lang="en-US" sz="2800" dirty="0" smtClean="0"/>
              <a:t>.. if..</a:t>
            </a:r>
          </a:p>
          <a:p>
            <a:r>
              <a:rPr lang="en-US" sz="2800" dirty="0" smtClean="0"/>
              <a:t>switch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Loop:</a:t>
            </a:r>
            <a:endParaRPr lang="en-IN" sz="2400" b="1" dirty="0">
              <a:solidFill>
                <a:srgbClr val="FF0000"/>
              </a:solidFill>
            </a:endParaRPr>
          </a:p>
          <a:p>
            <a:pPr marL="571500" indent="-457200"/>
            <a:r>
              <a:rPr lang="en-US" sz="2800" dirty="0" smtClean="0"/>
              <a:t>For</a:t>
            </a:r>
          </a:p>
          <a:p>
            <a:pPr marL="571500" indent="-457200"/>
            <a:r>
              <a:rPr lang="en-US" sz="2800" dirty="0" smtClean="0"/>
              <a:t>For….in  (</a:t>
            </a:r>
            <a:r>
              <a:rPr lang="en-IN" sz="2800" dirty="0"/>
              <a:t>The </a:t>
            </a:r>
            <a:r>
              <a:rPr lang="en-IN" sz="2800" b="1" dirty="0"/>
              <a:t>for...in</a:t>
            </a:r>
            <a:r>
              <a:rPr lang="en-IN" sz="2800" dirty="0"/>
              <a:t> loop is used to loop through an object's properties. </a:t>
            </a:r>
            <a:r>
              <a:rPr lang="en-IN" sz="2800" dirty="0" smtClean="0"/>
              <a:t>)</a:t>
            </a:r>
            <a:endParaRPr lang="en-US" sz="2800" dirty="0" smtClean="0"/>
          </a:p>
          <a:p>
            <a:pPr marL="571500" indent="-457200"/>
            <a:r>
              <a:rPr lang="en-US" sz="2800" dirty="0" smtClean="0"/>
              <a:t>Do….while</a:t>
            </a:r>
          </a:p>
          <a:p>
            <a:pPr marL="571500" indent="-457200"/>
            <a:r>
              <a:rPr lang="en-US" sz="2800" dirty="0" smtClean="0"/>
              <a:t>While</a:t>
            </a:r>
          </a:p>
          <a:p>
            <a:pPr marL="5715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Loop control statements:</a:t>
            </a:r>
          </a:p>
          <a:p>
            <a:pPr marL="571500" indent="-457200"/>
            <a:r>
              <a:rPr lang="en-US" sz="2800" dirty="0" smtClean="0"/>
              <a:t>Break</a:t>
            </a:r>
          </a:p>
          <a:p>
            <a:pPr marL="571500" indent="-457200"/>
            <a:r>
              <a:rPr lang="en-US" sz="2800" dirty="0" smtClean="0"/>
              <a:t>continue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Control Statements: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Conditional Statements: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Conditional statements are used to perform different actions based on different conditions.</a:t>
            </a:r>
          </a:p>
          <a:p>
            <a:r>
              <a:rPr lang="en-US" sz="9600" dirty="0" smtClean="0"/>
              <a:t>you want to perform different actions for different decisions.</a:t>
            </a:r>
          </a:p>
          <a:p>
            <a:r>
              <a:rPr lang="en-US" sz="9600" dirty="0" smtClean="0"/>
              <a:t>You can use conditional statements in your code to do this.</a:t>
            </a:r>
          </a:p>
          <a:p>
            <a:r>
              <a:rPr lang="en-US" sz="9600" dirty="0" smtClean="0"/>
              <a:t>In JavaScript we have the following conditional statements:</a:t>
            </a:r>
          </a:p>
          <a:p>
            <a:r>
              <a:rPr lang="en-US" sz="9600" dirty="0" smtClean="0"/>
              <a:t>Use if to specify a block of code to be executed, if a specified condition is true</a:t>
            </a:r>
          </a:p>
          <a:p>
            <a:r>
              <a:rPr lang="en-US" sz="9600" dirty="0" smtClean="0"/>
              <a:t>Use else to specify a block of code to be executed, if the same condition is false</a:t>
            </a:r>
          </a:p>
          <a:p>
            <a:r>
              <a:rPr lang="en-US" sz="9600" dirty="0" smtClean="0"/>
              <a:t>Use else if to specify a new condition to test, if the first condition is false</a:t>
            </a:r>
          </a:p>
          <a:p>
            <a:r>
              <a:rPr lang="en-US" sz="9600" dirty="0" smtClean="0"/>
              <a:t>Use switch to specify many alternative blocks of code to be executed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0"/>
            <a:ext cx="1600200" cy="115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Overview of JavaScript: Origins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95799"/>
          </a:xfrm>
        </p:spPr>
        <p:txBody>
          <a:bodyPr/>
          <a:lstStyle/>
          <a:p>
            <a:pPr algn="just"/>
            <a:r>
              <a:rPr lang="en-US" dirty="0" smtClean="0"/>
              <a:t>Javascript which was originally named </a:t>
            </a:r>
            <a:r>
              <a:rPr lang="en-US" dirty="0" err="1" smtClean="0"/>
              <a:t>Livescript</a:t>
            </a:r>
            <a:r>
              <a:rPr lang="en-US" dirty="0" smtClean="0"/>
              <a:t> was developed by Netscape in 1990 .</a:t>
            </a:r>
          </a:p>
          <a:p>
            <a:pPr algn="just"/>
            <a:r>
              <a:rPr lang="en-US" dirty="0" smtClean="0"/>
              <a:t>In 1995 </a:t>
            </a:r>
            <a:r>
              <a:rPr lang="en-US" dirty="0" err="1" smtClean="0"/>
              <a:t>Livescript</a:t>
            </a:r>
            <a:r>
              <a:rPr lang="en-US" dirty="0" smtClean="0"/>
              <a:t> became Javascript.</a:t>
            </a:r>
          </a:p>
          <a:p>
            <a:pPr algn="just"/>
            <a:r>
              <a:rPr lang="en-US" dirty="0" smtClean="0"/>
              <a:t>Javascript has gone several versions moving from version 1.0 to 1.5.</a:t>
            </a:r>
          </a:p>
          <a:p>
            <a:pPr algn="just"/>
            <a:r>
              <a:rPr lang="en-US" dirty="0" smtClean="0"/>
              <a:t>The official name of the standard language is </a:t>
            </a:r>
            <a:r>
              <a:rPr lang="en-US" dirty="0" err="1" smtClean="0"/>
              <a:t>ECMAScript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9200" y="0"/>
            <a:ext cx="127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if Statement</a:t>
            </a:r>
          </a:p>
          <a:p>
            <a:r>
              <a:rPr lang="en-US" dirty="0" smtClean="0"/>
              <a:t>Use the if statement to specify a block of JavaScript code to be executed if a condition is true.</a:t>
            </a:r>
          </a:p>
          <a:p>
            <a:pPr>
              <a:buNone/>
            </a:pPr>
            <a:r>
              <a:rPr lang="en-US" dirty="0" smtClean="0"/>
              <a:t>Syntax</a:t>
            </a:r>
          </a:p>
          <a:p>
            <a:r>
              <a:rPr lang="en-US" dirty="0" smtClean="0"/>
              <a:t>if 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true</a:t>
            </a:r>
            <a:br>
              <a:rPr lang="en-US" i="1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2954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else Statement</a:t>
            </a:r>
          </a:p>
          <a:p>
            <a:r>
              <a:rPr lang="en-US" dirty="0" smtClean="0"/>
              <a:t>Use the else statement to specify a block of code to be executed if the condition is false.</a:t>
            </a:r>
          </a:p>
          <a:p>
            <a:r>
              <a:rPr lang="en-US" dirty="0" smtClean="0"/>
              <a:t>if 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true</a:t>
            </a:r>
            <a:br>
              <a:rPr lang="en-US" i="1" dirty="0" smtClean="0"/>
            </a:br>
            <a:r>
              <a:rPr lang="en-US" dirty="0" smtClean="0"/>
              <a:t>} else 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false</a:t>
            </a:r>
            <a:br>
              <a:rPr lang="en-US" i="1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2954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else if Statement</a:t>
            </a:r>
          </a:p>
          <a:p>
            <a:r>
              <a:rPr lang="en-US" dirty="0" smtClean="0"/>
              <a:t>Use the else if statement to specify a new condition if the first condition is false.</a:t>
            </a:r>
          </a:p>
          <a:p>
            <a:pPr>
              <a:buNone/>
            </a:pPr>
            <a:r>
              <a:rPr lang="en-US" dirty="0" smtClean="0"/>
              <a:t>Syntax</a:t>
            </a:r>
          </a:p>
          <a:p>
            <a:r>
              <a:rPr lang="en-US" dirty="0" smtClean="0"/>
              <a:t>if (</a:t>
            </a:r>
            <a:r>
              <a:rPr lang="en-US" i="1" dirty="0" smtClean="0"/>
              <a:t>condition1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condition1 is true</a:t>
            </a:r>
            <a:br>
              <a:rPr lang="en-US" i="1" dirty="0" smtClean="0"/>
            </a:br>
            <a:r>
              <a:rPr lang="en-US" dirty="0" smtClean="0"/>
              <a:t>} else if (</a:t>
            </a:r>
            <a:r>
              <a:rPr lang="en-US" i="1" dirty="0" smtClean="0"/>
              <a:t>condition2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condition1 is false and condition2 is 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 else 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condition1 is false and condition2 is false</a:t>
            </a:r>
            <a:br>
              <a:rPr lang="en-US" i="1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3366" y="0"/>
            <a:ext cx="13758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JavaScript Switch Statement</a:t>
            </a:r>
          </a:p>
          <a:p>
            <a:r>
              <a:rPr lang="en-US" dirty="0" smtClean="0"/>
              <a:t>Use the switch statement to select one of many code blocks to be executed.</a:t>
            </a:r>
          </a:p>
          <a:p>
            <a:pPr>
              <a:buNone/>
            </a:pPr>
            <a:r>
              <a:rPr lang="en-US" dirty="0" smtClean="0"/>
              <a:t>Syntax</a:t>
            </a:r>
          </a:p>
          <a:p>
            <a:r>
              <a:rPr lang="en-US" dirty="0" smtClean="0"/>
              <a:t>switch(</a:t>
            </a:r>
            <a:r>
              <a:rPr lang="en-US" i="1" dirty="0" smtClean="0"/>
              <a:t>expression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case </a:t>
            </a:r>
            <a:r>
              <a:rPr lang="en-US" i="1" dirty="0" smtClean="0"/>
              <a:t>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    // code block</a:t>
            </a:r>
            <a:br>
              <a:rPr lang="en-US" i="1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case </a:t>
            </a:r>
            <a:r>
              <a:rPr lang="en-US" i="1" dirty="0" smtClean="0"/>
              <a:t>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    // code block</a:t>
            </a:r>
            <a:br>
              <a:rPr lang="en-US" i="1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default:</a:t>
            </a:r>
            <a:br>
              <a:rPr lang="en-US" dirty="0" smtClean="0"/>
            </a:br>
            <a:r>
              <a:rPr lang="en-US" dirty="0" smtClean="0"/>
              <a:t>    // </a:t>
            </a:r>
            <a:r>
              <a:rPr lang="en-US" i="1" dirty="0" smtClean="0"/>
              <a:t>code block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The switch expression is evaluated once.</a:t>
            </a:r>
          </a:p>
          <a:p>
            <a:r>
              <a:rPr lang="en-US" dirty="0" smtClean="0"/>
              <a:t>The value of the expression is compared with the values of each case.</a:t>
            </a:r>
          </a:p>
          <a:p>
            <a:r>
              <a:rPr lang="en-US" dirty="0" smtClean="0"/>
              <a:t>If there is a match, the associated block of code is executed.</a:t>
            </a:r>
          </a:p>
          <a:p>
            <a:r>
              <a:rPr lang="en-US" dirty="0" smtClean="0"/>
              <a:t>If there is no match, the default code block is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9200" y="0"/>
            <a:ext cx="127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break Keyword</a:t>
            </a:r>
          </a:p>
          <a:p>
            <a:r>
              <a:rPr lang="en-US" dirty="0" smtClean="0"/>
              <a:t>When JavaScript reaches a break keyword, it breaks out of the switch block.</a:t>
            </a:r>
          </a:p>
          <a:p>
            <a:r>
              <a:rPr lang="en-US" dirty="0" smtClean="0"/>
              <a:t>This will stop the execution of inside the block.</a:t>
            </a:r>
          </a:p>
          <a:p>
            <a:r>
              <a:rPr lang="en-US" dirty="0" smtClean="0"/>
              <a:t>It is not necessary to break the last case in a switch block. The block breaks (ends) there anyway.</a:t>
            </a:r>
          </a:p>
          <a:p>
            <a:r>
              <a:rPr lang="en-US" dirty="0" smtClean="0"/>
              <a:t>If you omit the break statement, the next case will be executed even if the evaluation does not match the case.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default Keyword</a:t>
            </a:r>
          </a:p>
          <a:p>
            <a:r>
              <a:rPr lang="en-US" dirty="0" smtClean="0"/>
              <a:t>The default keyword specifies the code to run if there is no case match: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5032" y="0"/>
            <a:ext cx="116416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Some Predefined Objects in Javascript: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/>
            <a:r>
              <a:rPr lang="en-US" dirty="0" smtClean="0"/>
              <a:t>JavaScript includes predefined objects that are closely related to primitive types. These objects are called wrapper objects.</a:t>
            </a:r>
          </a:p>
          <a:p>
            <a:pPr algn="just"/>
            <a:r>
              <a:rPr lang="en-US" dirty="0" smtClean="0"/>
              <a:t>Java script coerces values between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Number type and Number objects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String type and string objects</a:t>
            </a:r>
          </a:p>
          <a:p>
            <a:pPr algn="just"/>
            <a:r>
              <a:rPr lang="en-US" dirty="0" smtClean="0"/>
              <a:t>In most of the cases we can simply treat number and string type values as if they were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3810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NUMBER OBJECT: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txBody>
          <a:bodyPr/>
          <a:lstStyle/>
          <a:p>
            <a:r>
              <a:rPr lang="en-US" dirty="0" smtClean="0"/>
              <a:t>The Number object includes a collection of useful properties that have constant values.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82618"/>
              </p:ext>
            </p:extLst>
          </p:nvPr>
        </p:nvGraphicFramePr>
        <p:xfrm>
          <a:off x="457200" y="2009055"/>
          <a:ext cx="8382000" cy="41631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95600"/>
                <a:gridCol w="5486400"/>
              </a:tblGrid>
              <a:tr h="4878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PROPERTY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728997">
                <a:tc>
                  <a:txBody>
                    <a:bodyPr/>
                    <a:lstStyle/>
                    <a:p>
                      <a:r>
                        <a:rPr lang="en-US" dirty="0" smtClean="0"/>
                        <a:t>MAX_VALUE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Returns the largest number possible in JavaScript</a:t>
                      </a:r>
                      <a:endParaRPr lang="en-US" dirty="0"/>
                    </a:p>
                  </a:txBody>
                  <a:tcPr/>
                </a:tc>
              </a:tr>
              <a:tr h="728997">
                <a:tc>
                  <a:txBody>
                    <a:bodyPr/>
                    <a:lstStyle/>
                    <a:p>
                      <a:r>
                        <a:rPr lang="en-US" dirty="0" smtClean="0"/>
                        <a:t>MIN_VALUE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Returns the smallest number possible in JavaScript</a:t>
                      </a:r>
                      <a:endParaRPr lang="en-US" dirty="0"/>
                    </a:p>
                  </a:txBody>
                  <a:tcPr/>
                </a:tc>
              </a:tr>
              <a:tr h="728997">
                <a:tc>
                  <a:txBody>
                    <a:bodyPr/>
                    <a:lstStyle/>
                    <a:p>
                      <a:r>
                        <a:rPr lang="en-US" dirty="0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Represents a "Not-a-Number" value</a:t>
                      </a:r>
                      <a:endParaRPr lang="en-US" dirty="0"/>
                    </a:p>
                  </a:txBody>
                  <a:tcPr/>
                </a:tc>
              </a:tr>
              <a:tr h="728997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POSITIVE_INFINITY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Represents infinity (returned on overflow)</a:t>
                      </a:r>
                      <a:endParaRPr lang="en-US" dirty="0"/>
                    </a:p>
                  </a:txBody>
                  <a:tcPr/>
                </a:tc>
              </a:tr>
              <a:tr h="728997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_INFINITY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Represents negative infinity (returned on overflow)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 smtClean="0">
                <a:solidFill>
                  <a:srgbClr val="FF0000"/>
                </a:solidFill>
              </a:rPr>
              <a:t>OBJECT: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JavaScript coerces primitive string values to and from string objects when necessary.</a:t>
            </a:r>
          </a:p>
          <a:p>
            <a:r>
              <a:rPr lang="en-US" dirty="0" smtClean="0"/>
              <a:t>The string objects includes one property, length and a large collection of methods.</a:t>
            </a:r>
          </a:p>
          <a:p>
            <a:r>
              <a:rPr lang="en-US" dirty="0" smtClean="0"/>
              <a:t>The no. of characters in a string is stored in the length property.</a:t>
            </a:r>
          </a:p>
          <a:p>
            <a:pPr marL="45720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=“George”;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=</a:t>
            </a:r>
            <a:r>
              <a:rPr lang="en-US" dirty="0" err="1" smtClean="0"/>
              <a:t>str.length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 is set to the number of characters in </a:t>
            </a:r>
            <a:r>
              <a:rPr lang="en-US" dirty="0" err="1" smtClean="0"/>
              <a:t>str</a:t>
            </a:r>
            <a:r>
              <a:rPr lang="en-US" dirty="0" smtClean="0"/>
              <a:t>, 6.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The String object includes a collection of useful methods.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8209691"/>
              </p:ext>
            </p:extLst>
          </p:nvPr>
        </p:nvGraphicFramePr>
        <p:xfrm>
          <a:off x="457199" y="1066800"/>
          <a:ext cx="8305801" cy="5715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48590"/>
                <a:gridCol w="1870327"/>
                <a:gridCol w="4686884"/>
              </a:tblGrid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PARAMETERS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charAt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number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the character in the string object that is at the specified position.</a:t>
                      </a:r>
                      <a:endParaRPr lang="en-US" sz="18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indexOf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One character string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the position in the string object of the parameter</a:t>
                      </a:r>
                      <a:endParaRPr lang="en-US" sz="18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substring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Two numbers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the substring of the string object from the first parameter position to the second</a:t>
                      </a:r>
                      <a:endParaRPr lang="en-US" sz="18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toLowerCase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Converts any lowercase letters in the string to lowercase </a:t>
                      </a:r>
                      <a:endParaRPr lang="en-US" sz="18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toUpperCase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Converts any uppercase letters in the string to lowercase 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For string method, character positions start at zero.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=“</a:t>
            </a:r>
            <a:r>
              <a:rPr lang="en-US" dirty="0"/>
              <a:t>G</a:t>
            </a:r>
            <a:r>
              <a:rPr lang="en-US" dirty="0" smtClean="0"/>
              <a:t>eorge”;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str.charAt</a:t>
            </a:r>
            <a:r>
              <a:rPr lang="en-US" dirty="0" smtClean="0"/>
              <a:t>(2);					//o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str.indexOf</a:t>
            </a:r>
            <a:r>
              <a:rPr lang="en-US" dirty="0" smtClean="0"/>
              <a:t>(“r”);  				//3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str.substring</a:t>
            </a:r>
            <a:r>
              <a:rPr lang="en-US" dirty="0" smtClean="0"/>
              <a:t>(2,4);				</a:t>
            </a:r>
            <a:r>
              <a:rPr lang="en-US" smtClean="0"/>
              <a:t>//or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str.toLowerCase</a:t>
            </a:r>
            <a:r>
              <a:rPr lang="en-US" dirty="0" smtClean="0"/>
              <a:t>()				//</a:t>
            </a:r>
            <a:r>
              <a:rPr lang="en-US" dirty="0" err="1" smtClean="0"/>
              <a:t>george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Basics of Javascript:    Contd..</a:t>
            </a:r>
          </a:p>
          <a:p>
            <a:pPr algn="just"/>
            <a:r>
              <a:rPr lang="en-US" dirty="0" smtClean="0"/>
              <a:t>Javascript can be divided into three parts the core, client side, and server side.</a:t>
            </a:r>
          </a:p>
          <a:p>
            <a:pPr algn="just"/>
            <a:r>
              <a:rPr lang="en-US" dirty="0" smtClean="0"/>
              <a:t>The core is the heart of the language including its operators, expressions, statements, and subprograms.</a:t>
            </a:r>
          </a:p>
          <a:p>
            <a:pPr algn="just"/>
            <a:r>
              <a:rPr lang="en-US" dirty="0" smtClean="0"/>
              <a:t>Client-side Javascript is a collection of objects that support control of a browser and interactions with users.</a:t>
            </a:r>
          </a:p>
          <a:p>
            <a:pPr algn="just"/>
            <a:r>
              <a:rPr lang="en-US" dirty="0" smtClean="0"/>
              <a:t>Server-side </a:t>
            </a:r>
            <a:r>
              <a:rPr lang="en-US" dirty="0" err="1" smtClean="0"/>
              <a:t>javascript</a:t>
            </a:r>
            <a:r>
              <a:rPr lang="en-US" dirty="0" smtClean="0"/>
              <a:t> is a collection of objects that make the language useful on web server.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676400" cy="120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MATH OBJECT: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172200"/>
          </a:xfrm>
        </p:spPr>
        <p:txBody>
          <a:bodyPr/>
          <a:lstStyle/>
          <a:p>
            <a:r>
              <a:rPr lang="en-US" dirty="0" smtClean="0"/>
              <a:t>Math object provides a collection of properties and methods that operate on Number objects.</a:t>
            </a:r>
          </a:p>
          <a:p>
            <a:r>
              <a:rPr lang="en-US" dirty="0" smtClean="0"/>
              <a:t>Methods: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Trigonometric functions such as sin and </a:t>
            </a:r>
            <a:r>
              <a:rPr lang="en-US" dirty="0" err="1" smtClean="0"/>
              <a:t>cos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Commonly used Mathematical functions:</a:t>
            </a:r>
          </a:p>
          <a:p>
            <a:pPr lvl="2"/>
            <a:r>
              <a:rPr lang="en-US" dirty="0" smtClean="0"/>
              <a:t>Floor</a:t>
            </a:r>
          </a:p>
          <a:p>
            <a:pPr lvl="2"/>
            <a:r>
              <a:rPr lang="en-US" dirty="0" smtClean="0"/>
              <a:t>Ceil</a:t>
            </a:r>
          </a:p>
          <a:p>
            <a:pPr lvl="2"/>
            <a:r>
              <a:rPr lang="en-US" dirty="0" smtClean="0"/>
              <a:t>Round</a:t>
            </a:r>
          </a:p>
          <a:p>
            <a:pPr lvl="2"/>
            <a:r>
              <a:rPr lang="en-US" dirty="0" smtClean="0"/>
              <a:t>Max: largest of two numbers</a:t>
            </a:r>
          </a:p>
          <a:p>
            <a:pPr lvl="2"/>
            <a:r>
              <a:rPr lang="en-US" dirty="0" smtClean="0"/>
              <a:t>Min</a:t>
            </a:r>
          </a:p>
          <a:p>
            <a:pPr lvl="2"/>
            <a:r>
              <a:rPr lang="en-US" dirty="0" smtClean="0"/>
              <a:t>Sqrt</a:t>
            </a:r>
          </a:p>
          <a:p>
            <a:pPr marL="914400" lvl="2" indent="0">
              <a:buNone/>
            </a:pPr>
            <a:r>
              <a:rPr lang="en-US" dirty="0" smtClean="0"/>
              <a:t>Usage: </a:t>
            </a:r>
            <a:r>
              <a:rPr lang="en-US" dirty="0" err="1" smtClean="0"/>
              <a:t>Math.sin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The Date object: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There are occasions when information about the current date and time is useful in a program.</a:t>
            </a:r>
          </a:p>
          <a:p>
            <a:r>
              <a:rPr lang="en-US" dirty="0" smtClean="0"/>
              <a:t>This is possible in java script through Date object.</a:t>
            </a:r>
          </a:p>
          <a:p>
            <a:r>
              <a:rPr lang="en-US" dirty="0" smtClean="0"/>
              <a:t>A Date object is created with the new operator and the Date constructor.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today=new Date();</a:t>
            </a:r>
          </a:p>
          <a:p>
            <a:r>
              <a:rPr lang="en-US" dirty="0" smtClean="0"/>
              <a:t>The Date and time properties of a Date are in two forms: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Local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Coordinated universal time.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81007528"/>
              </p:ext>
            </p:extLst>
          </p:nvPr>
        </p:nvGraphicFramePr>
        <p:xfrm>
          <a:off x="533400" y="914400"/>
          <a:ext cx="8229600" cy="5166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/>
                <a:gridCol w="6858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Returns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day of the month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month of the year, as a number in</a:t>
                      </a:r>
                      <a:r>
                        <a:rPr lang="en-US" baseline="0" dirty="0" smtClean="0"/>
                        <a:t> the range of 0 to 11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aseline="0" dirty="0" err="1" smtClean="0"/>
                        <a:t>getDay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The day of the week, as a number in</a:t>
                      </a:r>
                      <a:r>
                        <a:rPr lang="en-US" baseline="0" dirty="0" smtClean="0"/>
                        <a:t> the range of 0 to 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getFullYear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year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milliseconds since January 1, 1970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getHours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number of the hour , as a number in the range of 0 to 23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number of the minute , as a number in the range of 0 to 59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number of the second, as a number in the range of 0 to 59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getMilliseconds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number of the millisecond , as a number in the range of 0 to 999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Methods of the Date object: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Object Creation and Modification: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Creating an object that initially has no properties: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my_object</a:t>
            </a:r>
            <a:r>
              <a:rPr lang="en-US" sz="2400" dirty="0" smtClean="0"/>
              <a:t>=new object();</a:t>
            </a:r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	//creating an object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my_car</a:t>
            </a:r>
            <a:r>
              <a:rPr lang="en-US" sz="2400" dirty="0" smtClean="0"/>
              <a:t>=new Object();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//create and initialize the make property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my_car.make</a:t>
            </a:r>
            <a:r>
              <a:rPr lang="en-US" sz="2400" dirty="0" smtClean="0"/>
              <a:t>=“Honda City”;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//create and initialize the model property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my_car.model</a:t>
            </a:r>
            <a:r>
              <a:rPr lang="en-US" sz="2400" dirty="0" smtClean="0"/>
              <a:t>=“i-DTEC  ZX”;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//create and initialize the color property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my_car.color</a:t>
            </a:r>
            <a:r>
              <a:rPr lang="en-US" sz="2400" dirty="0" smtClean="0"/>
              <a:t>=“white 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Abbreviated way to create an object and its properties: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my_car</a:t>
            </a:r>
            <a:r>
              <a:rPr lang="en-US" dirty="0" smtClean="0"/>
              <a:t>={make:”</a:t>
            </a:r>
            <a:r>
              <a:rPr lang="en-US" dirty="0" err="1" smtClean="0"/>
              <a:t>HondaCity</a:t>
            </a:r>
            <a:r>
              <a:rPr lang="en-US" dirty="0" smtClean="0"/>
              <a:t>”,model: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/>
              <a:t>i-DTEC  ZX</a:t>
            </a:r>
            <a:r>
              <a:rPr lang="en-US" dirty="0" smtClean="0"/>
              <a:t>”,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color:”</a:t>
            </a:r>
            <a:r>
              <a:rPr lang="en-US" dirty="0"/>
              <a:t> </a:t>
            </a:r>
            <a:r>
              <a:rPr lang="en-US" dirty="0" smtClean="0"/>
              <a:t>white”};</a:t>
            </a:r>
          </a:p>
          <a:p>
            <a:pPr marL="457200" lvl="1" indent="0">
              <a:buNone/>
            </a:pPr>
            <a:r>
              <a:rPr lang="en-US" dirty="0" smtClean="0"/>
              <a:t>// does not include new operator or call to the Object constructor</a:t>
            </a:r>
          </a:p>
          <a:p>
            <a:pPr marL="514350" indent="-457200">
              <a:buFont typeface="Wingdings" pitchFamily="2" charset="2"/>
              <a:buChar char="Ø"/>
            </a:pPr>
            <a:r>
              <a:rPr lang="en-US" dirty="0" smtClean="0"/>
              <a:t>Objects are nested:</a:t>
            </a:r>
          </a:p>
          <a:p>
            <a:pPr marL="914400" lvl="1" indent="-457200"/>
            <a:r>
              <a:rPr lang="en-US" dirty="0" smtClean="0"/>
              <a:t>We can create a new object that is a property of </a:t>
            </a:r>
            <a:r>
              <a:rPr lang="en-US" dirty="0" err="1" smtClean="0"/>
              <a:t>my_car</a:t>
            </a:r>
            <a:r>
              <a:rPr lang="en-US" dirty="0" smtClean="0"/>
              <a:t> with properties of its own as</a:t>
            </a:r>
          </a:p>
          <a:p>
            <a:pPr marL="857250" lvl="2" indent="0">
              <a:buNone/>
            </a:pPr>
            <a:r>
              <a:rPr lang="en-US" dirty="0" err="1" smtClean="0"/>
              <a:t>my_car.engine</a:t>
            </a:r>
            <a:r>
              <a:rPr lang="en-US" dirty="0" smtClean="0"/>
              <a:t>=new Object();</a:t>
            </a:r>
          </a:p>
          <a:p>
            <a:pPr marL="857250" lvl="2" indent="0">
              <a:buNone/>
            </a:pPr>
            <a:r>
              <a:rPr lang="en-US" dirty="0" err="1" smtClean="0"/>
              <a:t>my_car.engine.config</a:t>
            </a:r>
            <a:r>
              <a:rPr lang="en-US" dirty="0" smtClean="0"/>
              <a:t>=“16Vi”;</a:t>
            </a:r>
          </a:p>
          <a:p>
            <a:pPr marL="857250" lvl="2" indent="0">
              <a:buNone/>
            </a:pPr>
            <a:r>
              <a:rPr lang="en-US" dirty="0" err="1" smtClean="0"/>
              <a:t>my_car.engine.bhp</a:t>
            </a:r>
            <a:r>
              <a:rPr lang="en-US" dirty="0" smtClean="0"/>
              <a:t>=“98.6”;</a:t>
            </a:r>
          </a:p>
          <a:p>
            <a:pPr marL="85725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</a:t>
            </a:r>
            <a:r>
              <a:rPr lang="en-US" dirty="0" smtClean="0"/>
              <a:t>				age:50</a:t>
            </a:r>
            <a:r>
              <a:rPr lang="en-US" dirty="0"/>
              <a:t>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Properties can be accessed in 2 ways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prop1=</a:t>
            </a:r>
            <a:r>
              <a:rPr lang="en-US" dirty="0" err="1" smtClean="0"/>
              <a:t>my_car.make</a:t>
            </a:r>
            <a:r>
              <a:rPr lang="en-US" dirty="0" smtClean="0"/>
              <a:t>;//using object dot property 					notation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name=</a:t>
            </a:r>
            <a:r>
              <a:rPr lang="en-US" dirty="0" err="1" smtClean="0"/>
              <a:t>person.firstname</a:t>
            </a:r>
            <a:r>
              <a:rPr lang="en-US" dirty="0" smtClean="0"/>
              <a:t>;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prop2=</a:t>
            </a:r>
            <a:r>
              <a:rPr lang="en-US" dirty="0" err="1" smtClean="0"/>
              <a:t>my_car</a:t>
            </a:r>
            <a:r>
              <a:rPr lang="en-US" dirty="0" smtClean="0"/>
              <a:t>[“make”];//as if they were elements an 					array.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Arrays: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array is a special variable, which can hold more than one value at a time</a:t>
            </a:r>
            <a:r>
              <a:rPr lang="en-US" dirty="0" smtClean="0"/>
              <a:t>.</a:t>
            </a:r>
          </a:p>
          <a:p>
            <a:r>
              <a:rPr lang="en-US" dirty="0"/>
              <a:t>JavaScript arrays are used to store multiple values in a single variable</a:t>
            </a:r>
            <a:r>
              <a:rPr lang="en-US" dirty="0" smtClean="0"/>
              <a:t>.</a:t>
            </a:r>
          </a:p>
          <a:p>
            <a:r>
              <a:rPr lang="en-US" dirty="0"/>
              <a:t>Creating an </a:t>
            </a:r>
            <a:r>
              <a:rPr lang="en-US" dirty="0" smtClean="0"/>
              <a:t>Array: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 smtClean="0"/>
              <a:t>Using </a:t>
            </a:r>
            <a:r>
              <a:rPr lang="en-US" dirty="0"/>
              <a:t>an array literal is the easiest way to create a JavaScript Array</a:t>
            </a:r>
            <a:r>
              <a:rPr lang="en-US" dirty="0" smtClean="0"/>
              <a:t>.</a:t>
            </a:r>
          </a:p>
          <a:p>
            <a:pPr marL="800100" lvl="2" indent="0">
              <a:buNone/>
            </a:pPr>
            <a:r>
              <a:rPr lang="en-US" sz="3000" b="1" dirty="0" smtClean="0"/>
              <a:t>Syntax:    </a:t>
            </a:r>
            <a:r>
              <a:rPr lang="en-US" sz="3000" b="1" dirty="0" err="1" smtClean="0"/>
              <a:t>var</a:t>
            </a:r>
            <a:r>
              <a:rPr lang="en-US" sz="3000" b="1" dirty="0"/>
              <a:t> </a:t>
            </a:r>
            <a:r>
              <a:rPr lang="en-US" sz="3000" b="1" i="1" dirty="0" err="1"/>
              <a:t>array_name</a:t>
            </a:r>
            <a:r>
              <a:rPr lang="en-US" sz="3000" b="1" dirty="0"/>
              <a:t> = [</a:t>
            </a:r>
            <a:r>
              <a:rPr lang="en-US" sz="3000" b="1" i="1" dirty="0"/>
              <a:t>item1</a:t>
            </a:r>
            <a:r>
              <a:rPr lang="en-US" sz="3000" b="1" dirty="0"/>
              <a:t>, </a:t>
            </a:r>
            <a:r>
              <a:rPr lang="en-US" sz="3000" b="1" i="1" dirty="0"/>
              <a:t>item2</a:t>
            </a:r>
            <a:r>
              <a:rPr lang="en-US" sz="3000" b="1" dirty="0"/>
              <a:t>, </a:t>
            </a:r>
            <a:r>
              <a:rPr lang="en-US" sz="3000" b="1" dirty="0" smtClean="0"/>
              <a:t>...];</a:t>
            </a:r>
          </a:p>
          <a:p>
            <a:pPr marL="800100" lvl="2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  </a:t>
            </a:r>
            <a:r>
              <a:rPr lang="en-US" dirty="0" err="1"/>
              <a:t>var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Spaces </a:t>
            </a:r>
            <a:r>
              <a:rPr lang="en-US" dirty="0"/>
              <a:t>and line breaks are not important. A declaration can span multiple lines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  </a:t>
            </a:r>
            <a:r>
              <a:rPr lang="en-US" dirty="0" err="1" smtClean="0"/>
              <a:t>var</a:t>
            </a:r>
            <a:r>
              <a:rPr lang="en-US" dirty="0"/>
              <a:t> cars = [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			"</a:t>
            </a:r>
            <a:r>
              <a:rPr lang="en-US" dirty="0"/>
              <a:t>Saab",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			</a:t>
            </a:r>
            <a:r>
              <a:rPr lang="en-US" dirty="0"/>
              <a:t> "Volvo",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			</a:t>
            </a:r>
            <a:r>
              <a:rPr lang="en-US" dirty="0"/>
              <a:t> "BMW"</a:t>
            </a:r>
            <a:br>
              <a:rPr lang="en-US" dirty="0"/>
            </a:br>
            <a:r>
              <a:rPr lang="en-US" dirty="0" smtClean="0"/>
              <a:t>			];</a:t>
            </a:r>
            <a:endParaRPr lang="en-US" dirty="0"/>
          </a:p>
          <a:p>
            <a:pPr marL="857250" lvl="1" indent="-45720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Using the JavaScript Keyword new</a:t>
            </a:r>
          </a:p>
          <a:p>
            <a:pPr marL="1314450" lvl="2" indent="-457200"/>
            <a:r>
              <a:rPr lang="en-US" sz="2800" b="1" dirty="0" err="1" smtClean="0"/>
              <a:t>Eg</a:t>
            </a:r>
            <a:r>
              <a:rPr lang="en-US" sz="2800" b="1" dirty="0" smtClean="0"/>
              <a:t>: </a:t>
            </a:r>
            <a:r>
              <a:rPr lang="en-US" sz="2800" b="1" dirty="0" err="1"/>
              <a:t>var</a:t>
            </a:r>
            <a:r>
              <a:rPr lang="en-US" sz="2800" b="1" dirty="0"/>
              <a:t> cars = new Array("Saab", "Volvo", "BMW</a:t>
            </a:r>
            <a:r>
              <a:rPr lang="en-US" sz="2800" b="1" dirty="0" smtClean="0"/>
              <a:t>");</a:t>
            </a:r>
          </a:p>
          <a:p>
            <a:pPr marL="514350" indent="-457200"/>
            <a:r>
              <a:rPr lang="en-US" dirty="0"/>
              <a:t>Access the Elements of an </a:t>
            </a:r>
            <a:r>
              <a:rPr lang="en-US" dirty="0" smtClean="0"/>
              <a:t>Array: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 can </a:t>
            </a:r>
            <a:r>
              <a:rPr lang="en-US" dirty="0"/>
              <a:t>refer to an array element by referring to the </a:t>
            </a:r>
            <a:r>
              <a:rPr lang="en-US" b="1" dirty="0"/>
              <a:t>index number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to access </a:t>
            </a:r>
            <a:r>
              <a:rPr lang="en-US" dirty="0"/>
              <a:t>the value of the first element in </a:t>
            </a:r>
            <a:r>
              <a:rPr lang="en-US" dirty="0" smtClean="0"/>
              <a:t>cars</a:t>
            </a:r>
          </a:p>
          <a:p>
            <a:pPr lvl="2"/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/>
              <a:t>var</a:t>
            </a:r>
            <a:r>
              <a:rPr lang="en-US" dirty="0"/>
              <a:t> name = cars[0</a:t>
            </a:r>
            <a:r>
              <a:rPr lang="en-US" dirty="0" smtClean="0"/>
              <a:t>];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to modifies </a:t>
            </a:r>
            <a:r>
              <a:rPr lang="en-US" dirty="0"/>
              <a:t>the first element in cars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cars[0</a:t>
            </a:r>
            <a:r>
              <a:rPr lang="en-US" dirty="0"/>
              <a:t>] = "Opel</a:t>
            </a:r>
            <a:r>
              <a:rPr lang="en-US" dirty="0" smtClean="0"/>
              <a:t>";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to access the full array</a:t>
            </a:r>
            <a:endParaRPr lang="en-US" dirty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cars;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Arrays: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marL="0" indent="0">
              <a:buNone/>
            </a:pP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 smtClean="0"/>
              <a:t>            &lt;</a:t>
            </a:r>
            <a:r>
              <a:rPr lang="en-US" dirty="0"/>
              <a:t>h2&gt;JavaScript Arrays&lt;/h2&gt;</a:t>
            </a:r>
          </a:p>
          <a:p>
            <a:pPr marL="0" indent="0">
              <a:buNone/>
            </a:pPr>
            <a:r>
              <a:rPr lang="en-US" dirty="0" smtClean="0"/>
              <a:t>            &lt;</a:t>
            </a:r>
            <a:r>
              <a:rPr lang="en-US" dirty="0"/>
              <a:t>p id="demo"&gt;&lt;/p&gt;</a:t>
            </a:r>
          </a:p>
          <a:p>
            <a:pPr marL="0" indent="0">
              <a:buNone/>
            </a:pPr>
            <a:r>
              <a:rPr lang="en-US" dirty="0" smtClean="0"/>
              <a:t>	  &lt;</a:t>
            </a: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cars = ["Saab", "Volvo", "BMW"];</a:t>
            </a:r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cars;</a:t>
            </a:r>
          </a:p>
          <a:p>
            <a:pPr marL="0" indent="0">
              <a:buNone/>
            </a:pPr>
            <a:r>
              <a:rPr lang="en-US" dirty="0" smtClean="0"/>
              <a:t>              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Output:</a:t>
            </a:r>
          </a:p>
          <a:p>
            <a:pPr marL="400050" lvl="1" indent="0">
              <a:buNone/>
            </a:pPr>
            <a:r>
              <a:rPr lang="en-US" b="1" dirty="0"/>
              <a:t>JavaScript Arrays</a:t>
            </a:r>
          </a:p>
          <a:p>
            <a:pPr marL="400050" lvl="1" indent="0">
              <a:buNone/>
            </a:pPr>
            <a:r>
              <a:rPr lang="en-US" dirty="0" err="1"/>
              <a:t>Saab,Volvo,BMW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Arrays are a special type of </a:t>
            </a:r>
            <a:r>
              <a:rPr lang="en-US" sz="3600" dirty="0" smtClean="0">
                <a:solidFill>
                  <a:srgbClr val="FF0000"/>
                </a:solidFill>
              </a:rPr>
              <a:t>objects.: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typeof</a:t>
            </a:r>
            <a:r>
              <a:rPr lang="en-US" dirty="0"/>
              <a:t> operator in JavaScript returns "object" for arrays</a:t>
            </a:r>
            <a:r>
              <a:rPr lang="en-US" dirty="0" smtClean="0"/>
              <a:t>.</a:t>
            </a:r>
          </a:p>
          <a:p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 person = ["John", "Doe", 46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In this example, </a:t>
            </a:r>
            <a:r>
              <a:rPr lang="en-US" b="1" dirty="0"/>
              <a:t>person[0]</a:t>
            </a:r>
            <a:r>
              <a:rPr lang="en-US" dirty="0"/>
              <a:t> returns </a:t>
            </a:r>
            <a:r>
              <a:rPr lang="en-US" dirty="0" smtClean="0"/>
              <a:t>John</a:t>
            </a:r>
          </a:p>
          <a:p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smtClean="0"/>
              <a:t>				                         </a:t>
            </a:r>
            <a:r>
              <a:rPr lang="en-US" dirty="0" err="1" smtClean="0"/>
              <a:t>lastName</a:t>
            </a:r>
            <a:r>
              <a:rPr lang="en-US" dirty="0"/>
              <a:t>:"Doe", age:46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this example, </a:t>
            </a:r>
            <a:r>
              <a:rPr lang="en-US" b="1" dirty="0" err="1" smtClean="0"/>
              <a:t>person.firstName</a:t>
            </a:r>
            <a:r>
              <a:rPr lang="en-US" dirty="0"/>
              <a:t> returns </a:t>
            </a:r>
            <a:r>
              <a:rPr lang="en-US" dirty="0" smtClean="0"/>
              <a:t>John.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457200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Basics of Javascript</a:t>
            </a:r>
            <a:r>
              <a:rPr lang="en-US" b="1" dirty="0" smtClean="0">
                <a:solidFill>
                  <a:srgbClr val="FF0000"/>
                </a:solidFill>
              </a:rPr>
              <a:t>:    Contd..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457200" algn="just"/>
            <a:r>
              <a:rPr lang="en-US" dirty="0" smtClean="0"/>
              <a:t>Java Script is the most commonly used scripting language to add dynamism and interactivity to web pages.</a:t>
            </a:r>
          </a:p>
          <a:p>
            <a:pPr marL="514350" indent="-457200" algn="just"/>
            <a:r>
              <a:rPr lang="en-US" dirty="0" smtClean="0"/>
              <a:t>JS is a client and server side object-based scripting language that is used to make interactive web pages.</a:t>
            </a:r>
          </a:p>
          <a:p>
            <a:pPr marL="514350" indent="-457200" algn="just"/>
            <a:r>
              <a:rPr lang="en-US" dirty="0" smtClean="0"/>
              <a:t>JS written on the client side, executes on a client browser thereby reduces the load on the server.</a:t>
            </a:r>
          </a:p>
          <a:p>
            <a:pPr marL="514350" indent="-457200" algn="just"/>
            <a:r>
              <a:rPr lang="en-US" dirty="0" smtClean="0"/>
              <a:t>JS is an interpreted language, which implies that scripts written in JS are processed line by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0"/>
            <a:ext cx="1066800" cy="76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Array properties and methods: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real strength of JavaScript arrays are the built-in array properties and </a:t>
            </a:r>
            <a:r>
              <a:rPr lang="en-US" dirty="0" smtClean="0"/>
              <a:t>methods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cars.length</a:t>
            </a:r>
            <a:r>
              <a:rPr lang="en-US" dirty="0"/>
              <a:t>;   // The length property returns </a:t>
            </a:r>
            <a:r>
              <a:rPr lang="en-US" dirty="0" smtClean="0"/>
              <a:t>					the </a:t>
            </a:r>
            <a:r>
              <a:rPr lang="en-US" dirty="0"/>
              <a:t>number of elements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/>
              <a:t> y = </a:t>
            </a:r>
            <a:r>
              <a:rPr lang="en-US" dirty="0" err="1"/>
              <a:t>cars.sort</a:t>
            </a:r>
            <a:r>
              <a:rPr lang="en-US" dirty="0"/>
              <a:t>(); </a:t>
            </a:r>
            <a:r>
              <a:rPr lang="en-US" dirty="0" smtClean="0"/>
              <a:t>//The </a:t>
            </a:r>
            <a:r>
              <a:rPr lang="en-US" dirty="0"/>
              <a:t>sort() method </a:t>
            </a:r>
            <a:r>
              <a:rPr lang="en-US" dirty="0" smtClean="0"/>
              <a:t>sorts arrays</a:t>
            </a:r>
          </a:p>
          <a:p>
            <a:r>
              <a:rPr lang="en-IN" dirty="0" smtClean="0"/>
              <a:t>push</a:t>
            </a:r>
            <a:r>
              <a:rPr lang="en-IN" dirty="0"/>
              <a:t>() </a:t>
            </a:r>
            <a:r>
              <a:rPr lang="en-IN" dirty="0" smtClean="0"/>
              <a:t>method</a:t>
            </a:r>
          </a:p>
          <a:p>
            <a:r>
              <a:rPr lang="en-US" dirty="0" smtClean="0"/>
              <a:t>Pop method</a:t>
            </a:r>
          </a:p>
          <a:p>
            <a:r>
              <a:rPr lang="en-US" dirty="0" smtClean="0"/>
              <a:t>Shift method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The length </a:t>
            </a:r>
            <a:r>
              <a:rPr lang="en-US" dirty="0" smtClean="0">
                <a:solidFill>
                  <a:srgbClr val="FF0000"/>
                </a:solidFill>
              </a:rPr>
              <a:t>Property:</a:t>
            </a:r>
            <a:endParaRPr lang="en-US" dirty="0">
              <a:solidFill>
                <a:srgbClr val="FF0000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length</a:t>
            </a:r>
            <a:r>
              <a:rPr lang="en-US" dirty="0"/>
              <a:t> property of an array returns the length of an array (the number of array elements</a:t>
            </a:r>
            <a:r>
              <a:rPr lang="en-US" dirty="0" smtClean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fruits.length</a:t>
            </a:r>
            <a:r>
              <a:rPr lang="en-US" dirty="0"/>
              <a:t>;                       // the length of fruits is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Looping Array </a:t>
            </a:r>
            <a:r>
              <a:rPr lang="en-US" dirty="0" smtClean="0">
                <a:solidFill>
                  <a:srgbClr val="FF0000"/>
                </a:solidFill>
              </a:rPr>
              <a:t>Elements: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best way to loop through an array, is using a "for" loop: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var</a:t>
            </a:r>
            <a:r>
              <a:rPr lang="en-US" dirty="0"/>
              <a:t> fruits, text, </a:t>
            </a:r>
            <a:r>
              <a:rPr lang="en-US" dirty="0" err="1"/>
              <a:t>fLen</a:t>
            </a:r>
            <a:r>
              <a:rPr lang="en-US" dirty="0"/>
              <a:t>, i;</a:t>
            </a:r>
            <a:br>
              <a:rPr lang="en-US" dirty="0"/>
            </a:br>
            <a:r>
              <a:rPr lang="en-US" dirty="0" smtClean="0"/>
              <a:t>	fruits </a:t>
            </a:r>
            <a:r>
              <a:rPr lang="en-US" dirty="0"/>
              <a:t>= ["Banana", "Orange", "Apple", "Mango"];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fLen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fruits.length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	text </a:t>
            </a:r>
            <a:r>
              <a:rPr lang="en-US" dirty="0"/>
              <a:t>= "&lt;</a:t>
            </a:r>
            <a:r>
              <a:rPr lang="en-US" dirty="0" err="1"/>
              <a:t>ul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 smtClean="0"/>
              <a:t>	for</a:t>
            </a:r>
            <a:r>
              <a:rPr lang="en-US" dirty="0"/>
              <a:t> (i = 0; i &lt; </a:t>
            </a:r>
            <a:r>
              <a:rPr lang="en-US" dirty="0" err="1"/>
              <a:t>fLen</a:t>
            </a:r>
            <a:r>
              <a:rPr lang="en-US" dirty="0"/>
              <a:t>; i</a:t>
            </a:r>
            <a:r>
              <a:rPr lang="en-US" dirty="0" smtClean="0"/>
              <a:t>++)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	text </a:t>
            </a:r>
            <a:r>
              <a:rPr lang="en-US" dirty="0"/>
              <a:t>+= "&lt;li&gt;" + fruits[i] + "&lt;/li&gt;";</a:t>
            </a:r>
            <a:br>
              <a:rPr lang="en-US" dirty="0"/>
            </a:br>
            <a:r>
              <a:rPr lang="en-US" dirty="0" smtClean="0"/>
              <a:t>	}</a:t>
            </a:r>
          </a:p>
          <a:p>
            <a:pPr marL="400050" lvl="1" indent="0">
              <a:buNone/>
            </a:pPr>
            <a:r>
              <a:rPr lang="en-US" smtClean="0"/>
              <a:t>     </a:t>
            </a:r>
            <a:r>
              <a:rPr lang="en-US" smtClean="0"/>
              <a:t>text </a:t>
            </a:r>
            <a:r>
              <a:rPr lang="en-US" dirty="0" smtClean="0"/>
              <a:t>+=“&lt;/</a:t>
            </a:r>
            <a:r>
              <a:rPr lang="en-US" dirty="0" err="1" smtClean="0"/>
              <a:t>ul</a:t>
            </a:r>
            <a:r>
              <a:rPr lang="en-US" dirty="0" smtClean="0"/>
              <a:t>&gt;”;</a:t>
            </a:r>
          </a:p>
          <a:p>
            <a:pPr marL="400050" lvl="1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Document.write</a:t>
            </a:r>
            <a:r>
              <a:rPr lang="en-US" dirty="0" smtClean="0"/>
              <a:t>(text);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Adding Array </a:t>
            </a:r>
            <a:r>
              <a:rPr lang="en-US" dirty="0" smtClean="0">
                <a:solidFill>
                  <a:srgbClr val="FF0000"/>
                </a:solidFill>
              </a:rPr>
              <a:t>Elements:</a:t>
            </a:r>
            <a:endParaRPr lang="en-US" dirty="0">
              <a:solidFill>
                <a:srgbClr val="FF0000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easiest way to add a new element to an array is using the push method: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fruits.push</a:t>
            </a:r>
            <a:r>
              <a:rPr lang="en-US" dirty="0"/>
              <a:t>("Lemon");               </a:t>
            </a:r>
            <a:endParaRPr lang="en-US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 // adds a new element </a:t>
            </a:r>
            <a:r>
              <a:rPr lang="en-US" dirty="0" smtClean="0"/>
              <a:t> (</a:t>
            </a:r>
            <a:r>
              <a:rPr lang="en-US" dirty="0"/>
              <a:t>Lemon) to </a:t>
            </a:r>
            <a:r>
              <a:rPr lang="en-US" dirty="0" smtClean="0"/>
              <a:t>fruits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element </a:t>
            </a:r>
            <a:r>
              <a:rPr lang="en-US" dirty="0"/>
              <a:t>can also be added to an array using the length property: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smtClean="0"/>
              <a:t>         fruits[</a:t>
            </a:r>
            <a:r>
              <a:rPr lang="en-US" dirty="0" err="1" smtClean="0"/>
              <a:t>fruits.length</a:t>
            </a:r>
            <a:r>
              <a:rPr lang="en-US" dirty="0"/>
              <a:t>] = "Lemon";     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// </a:t>
            </a:r>
            <a:r>
              <a:rPr lang="en-US" dirty="0"/>
              <a:t>adds a </a:t>
            </a:r>
            <a:r>
              <a:rPr lang="en-US" dirty="0" smtClean="0"/>
              <a:t>new element </a:t>
            </a:r>
            <a:r>
              <a:rPr lang="en-US" dirty="0"/>
              <a:t>(Lemon) to fruits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Array Methods: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8488358"/>
              </p:ext>
            </p:extLst>
          </p:nvPr>
        </p:nvGraphicFramePr>
        <p:xfrm>
          <a:off x="152400" y="660768"/>
          <a:ext cx="8763000" cy="5740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6412"/>
                <a:gridCol w="7216588"/>
              </a:tblGrid>
              <a:tr h="4572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1001497"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all the elements in an array to strings and concatenates them</a:t>
                      </a:r>
                      <a:r>
                        <a:rPr lang="en-US" baseline="0" dirty="0" smtClean="0"/>
                        <a:t> in to a single string. No parameters: separated by commas</a:t>
                      </a:r>
                    </a:p>
                    <a:p>
                      <a:r>
                        <a:rPr lang="en-US" dirty="0" smtClean="0"/>
                        <a:t>Parameter is provided: it is used as the element </a:t>
                      </a:r>
                      <a:r>
                        <a:rPr lang="en-US" dirty="0" err="1" smtClean="0"/>
                        <a:t>seperator</a:t>
                      </a:r>
                      <a:endParaRPr lang="en-US" dirty="0"/>
                    </a:p>
                  </a:txBody>
                  <a:tcPr/>
                </a:tc>
              </a:tr>
              <a:tr h="701048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Reverses the order</a:t>
                      </a:r>
                      <a:r>
                        <a:rPr lang="en-US" baseline="0" dirty="0" smtClean="0"/>
                        <a:t> of the elements of the array object through which it is called.</a:t>
                      </a:r>
                      <a:endParaRPr lang="en-US" dirty="0"/>
                    </a:p>
                  </a:txBody>
                  <a:tcPr/>
                </a:tc>
              </a:tr>
              <a:tr h="701048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Coerces the elements of the array to strings, if they are not already strings,</a:t>
                      </a:r>
                      <a:r>
                        <a:rPr lang="en-US" baseline="0" dirty="0" smtClean="0"/>
                        <a:t> and sorts them alphabetically.</a:t>
                      </a:r>
                      <a:endParaRPr lang="en-US" dirty="0"/>
                    </a:p>
                  </a:txBody>
                  <a:tcPr/>
                </a:tc>
              </a:tr>
              <a:tr h="65965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Concatenates its actual parameters to the end f the Array object on which it is called</a:t>
                      </a:r>
                      <a:endParaRPr lang="en-US" dirty="0"/>
                    </a:p>
                  </a:txBody>
                  <a:tcPr/>
                </a:tc>
              </a:tr>
              <a:tr h="629729">
                <a:tc>
                  <a:txBody>
                    <a:bodyPr/>
                    <a:lstStyle/>
                    <a:p>
                      <a:r>
                        <a:rPr lang="en-US" dirty="0" smtClean="0"/>
                        <a:t>Slice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part of the Array object specified by its parameters</a:t>
                      </a:r>
                      <a:endParaRPr lang="en-US" dirty="0"/>
                    </a:p>
                  </a:txBody>
                  <a:tcPr/>
                </a:tc>
              </a:tr>
              <a:tr h="7010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each element</a:t>
                      </a:r>
                      <a:r>
                        <a:rPr lang="en-US" baseline="0" dirty="0" smtClean="0"/>
                        <a:t> o the Array object to a string. These strings are concatenated, separated by commas. Behaves like join.</a:t>
                      </a:r>
                      <a:endParaRPr lang="en-US" dirty="0"/>
                    </a:p>
                  </a:txBody>
                  <a:tcPr/>
                </a:tc>
              </a:tr>
              <a:tr h="462089">
                <a:tc>
                  <a:txBody>
                    <a:bodyPr/>
                    <a:lstStyle/>
                    <a:p>
                      <a:r>
                        <a:rPr lang="en-US" dirty="0" smtClean="0"/>
                        <a:t>Push,</a:t>
                      </a:r>
                      <a:r>
                        <a:rPr lang="en-US" baseline="0" dirty="0" smtClean="0"/>
                        <a:t> 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and remove an element to the high end of an array respectively.</a:t>
                      </a:r>
                      <a:endParaRPr lang="en-US" dirty="0"/>
                    </a:p>
                  </a:txBody>
                  <a:tcPr/>
                </a:tc>
              </a:tr>
              <a:tr h="325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Unshift</a:t>
                      </a:r>
                      <a:r>
                        <a:rPr lang="en-US" dirty="0" smtClean="0"/>
                        <a:t>,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and remove an element to the beginning of an array respectively.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5334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Functions: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096000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function</a:t>
            </a:r>
            <a:r>
              <a:rPr lang="en-IN" dirty="0"/>
              <a:t> </a:t>
            </a:r>
            <a:r>
              <a:rPr lang="en-IN" i="1" dirty="0"/>
              <a:t>name</a:t>
            </a:r>
            <a:r>
              <a:rPr lang="en-IN" dirty="0"/>
              <a:t>(</a:t>
            </a:r>
            <a:r>
              <a:rPr lang="en-IN" i="1" dirty="0"/>
              <a:t>parameter1, parameter2, parameter3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  // </a:t>
            </a:r>
            <a:r>
              <a:rPr lang="en-IN" i="1" dirty="0"/>
              <a:t>code to be executed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x = </a:t>
            </a:r>
            <a:r>
              <a:rPr lang="en-IN" dirty="0" err="1"/>
              <a:t>myFunction</a:t>
            </a:r>
            <a:r>
              <a:rPr lang="en-IN" dirty="0"/>
              <a:t>(4, 3);   </a:t>
            </a:r>
            <a:r>
              <a:rPr lang="en-IN" sz="2600" dirty="0"/>
              <a:t>// Function is called, return value </a:t>
            </a:r>
            <a:r>
              <a:rPr lang="en-IN" sz="2600" dirty="0" smtClean="0"/>
              <a:t>					will </a:t>
            </a:r>
            <a:r>
              <a:rPr lang="en-IN" sz="2600" dirty="0"/>
              <a:t>end up in 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(a, b)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return a * b;             </a:t>
            </a:r>
            <a:r>
              <a:rPr lang="en-IN" sz="2400" dirty="0"/>
              <a:t>// Function returns the product of a and b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533400"/>
          </a:xfrm>
        </p:spPr>
        <p:txBody>
          <a:bodyPr>
            <a:no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Functions (FUNCTION CONSTRUCTOR):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096000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function</a:t>
            </a:r>
            <a:r>
              <a:rPr lang="en-IN" dirty="0"/>
              <a:t> </a:t>
            </a:r>
            <a:r>
              <a:rPr lang="en-IN" i="1" dirty="0"/>
              <a:t>name</a:t>
            </a:r>
            <a:r>
              <a:rPr lang="en-IN" dirty="0"/>
              <a:t>(</a:t>
            </a:r>
            <a:r>
              <a:rPr lang="en-IN" i="1" dirty="0"/>
              <a:t>parameter1, parameter2, parameter3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  // </a:t>
            </a:r>
            <a:r>
              <a:rPr lang="en-IN" i="1" dirty="0"/>
              <a:t>code to be executed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x = </a:t>
            </a:r>
            <a:r>
              <a:rPr lang="en-IN" dirty="0" err="1"/>
              <a:t>myFunction</a:t>
            </a:r>
            <a:r>
              <a:rPr lang="en-IN" dirty="0"/>
              <a:t>(4, 3);   </a:t>
            </a:r>
            <a:r>
              <a:rPr lang="en-IN" sz="2600" dirty="0"/>
              <a:t>// Function is called, return value </a:t>
            </a:r>
            <a:r>
              <a:rPr lang="en-IN" sz="2600" dirty="0" smtClean="0"/>
              <a:t>					will </a:t>
            </a:r>
            <a:r>
              <a:rPr lang="en-IN" sz="2600" dirty="0"/>
              <a:t>end up in 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(a, b)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return a * b;             </a:t>
            </a:r>
            <a:r>
              <a:rPr lang="en-IN" sz="2400" dirty="0"/>
              <a:t>// Function returns the product of a and b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5334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Functions EXAMPLE: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&lt;html&gt;</a:t>
            </a:r>
          </a:p>
          <a:p>
            <a:pPr marL="0" indent="0">
              <a:buNone/>
            </a:pPr>
            <a:r>
              <a:rPr lang="en-IN" sz="1600" dirty="0" smtClean="0"/>
              <a:t>   &lt;head&gt;</a:t>
            </a:r>
          </a:p>
          <a:p>
            <a:pPr marL="0" indent="0">
              <a:buNone/>
            </a:pPr>
            <a:r>
              <a:rPr lang="en-IN" sz="1600" dirty="0" smtClean="0"/>
              <a:t>            &lt;script type = "text/javascript"&gt;</a:t>
            </a:r>
          </a:p>
          <a:p>
            <a:pPr marL="0" indent="0">
              <a:buNone/>
            </a:pPr>
            <a:r>
              <a:rPr lang="en-IN" sz="1600" dirty="0" smtClean="0"/>
              <a:t>           var func = new Function("x", "y", "return x*y;");</a:t>
            </a:r>
          </a:p>
          <a:p>
            <a:pPr marL="0" indent="0">
              <a:buNone/>
            </a:pPr>
            <a:r>
              <a:rPr lang="en-IN" sz="1600" dirty="0" smtClean="0"/>
              <a:t>            function secondFunction() {</a:t>
            </a:r>
          </a:p>
          <a:p>
            <a:pPr marL="0" indent="0">
              <a:buNone/>
            </a:pPr>
            <a:r>
              <a:rPr lang="en-IN" sz="1600" dirty="0" smtClean="0"/>
              <a:t>               var result;</a:t>
            </a:r>
          </a:p>
          <a:p>
            <a:pPr marL="0" indent="0">
              <a:buNone/>
            </a:pPr>
            <a:r>
              <a:rPr lang="en-IN" sz="1600" dirty="0" smtClean="0"/>
              <a:t>               result = func(10,20);</a:t>
            </a:r>
          </a:p>
          <a:p>
            <a:pPr marL="0" indent="0">
              <a:buNone/>
            </a:pPr>
            <a:r>
              <a:rPr lang="en-IN" sz="1600" dirty="0" smtClean="0"/>
              <a:t>               document.write ( result );</a:t>
            </a:r>
          </a:p>
          <a:p>
            <a:pPr marL="0" indent="0">
              <a:buNone/>
            </a:pPr>
            <a:r>
              <a:rPr lang="en-IN" sz="1600" dirty="0" smtClean="0"/>
              <a:t>            }</a:t>
            </a:r>
          </a:p>
          <a:p>
            <a:pPr marL="0" indent="0">
              <a:buNone/>
            </a:pPr>
            <a:r>
              <a:rPr lang="en-IN" sz="1600" dirty="0" smtClean="0"/>
              <a:t>         &lt;/script&gt;</a:t>
            </a:r>
          </a:p>
          <a:p>
            <a:pPr marL="0" indent="0">
              <a:buNone/>
            </a:pPr>
            <a:r>
              <a:rPr lang="en-IN" sz="1600" dirty="0" smtClean="0"/>
              <a:t>         &lt;/head&gt;</a:t>
            </a:r>
          </a:p>
          <a:p>
            <a:pPr marL="0" indent="0">
              <a:buNone/>
            </a:pPr>
            <a:r>
              <a:rPr lang="en-IN" sz="1600" dirty="0" smtClean="0"/>
              <a:t>   &lt;body&gt;</a:t>
            </a:r>
          </a:p>
          <a:p>
            <a:pPr marL="0" indent="0">
              <a:buNone/>
            </a:pPr>
            <a:r>
              <a:rPr lang="en-IN" sz="1600" dirty="0" smtClean="0"/>
              <a:t>      &lt;p&gt;Click the following button to call the function&lt;/p&gt;</a:t>
            </a:r>
          </a:p>
          <a:p>
            <a:pPr marL="0" indent="0">
              <a:buNone/>
            </a:pPr>
            <a:r>
              <a:rPr lang="en-IN" sz="1600" dirty="0" smtClean="0"/>
              <a:t>            &lt;form&gt;</a:t>
            </a:r>
          </a:p>
          <a:p>
            <a:pPr marL="0" indent="0">
              <a:buNone/>
            </a:pPr>
            <a:r>
              <a:rPr lang="en-IN" sz="1600" dirty="0" smtClean="0"/>
              <a:t>         &lt;input type = "button" onclick = "secondFunction()" value = "Call Function"&gt;</a:t>
            </a:r>
          </a:p>
          <a:p>
            <a:pPr marL="0" indent="0">
              <a:buNone/>
            </a:pPr>
            <a:r>
              <a:rPr lang="en-IN" sz="1600" dirty="0" smtClean="0"/>
              <a:t>      &lt;/form&gt;</a:t>
            </a:r>
          </a:p>
          <a:p>
            <a:pPr marL="0" indent="0">
              <a:buNone/>
            </a:pPr>
            <a:r>
              <a:rPr lang="en-IN" sz="1600" dirty="0" smtClean="0"/>
              <a:t>            &lt;p&gt;Use different parameters inside the function and then try...&lt;/p&gt;</a:t>
            </a:r>
          </a:p>
          <a:p>
            <a:pPr marL="0" indent="0">
              <a:buNone/>
            </a:pPr>
            <a:r>
              <a:rPr lang="en-IN" sz="1600" dirty="0" smtClean="0"/>
              <a:t>      &lt;/body&gt;</a:t>
            </a:r>
          </a:p>
          <a:p>
            <a:pPr marL="0" indent="0">
              <a:buNone/>
            </a:pPr>
            <a:r>
              <a:rPr lang="en-IN" sz="1600" dirty="0" smtClean="0"/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" y="9832"/>
            <a:ext cx="8229600" cy="639762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Working with events: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562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HTML </a:t>
            </a:r>
            <a:r>
              <a:rPr lang="en-IN" dirty="0" smtClean="0">
                <a:solidFill>
                  <a:srgbClr val="FF0000"/>
                </a:solidFill>
              </a:rPr>
              <a:t>Events: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An HTML event can be something the browser does, or something a user does.</a:t>
            </a:r>
          </a:p>
          <a:p>
            <a:r>
              <a:rPr lang="en-IN" dirty="0"/>
              <a:t>Here are some examples of HTML events: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An HTML web page has finished loading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An HTML input field was changed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An HTML button was </a:t>
            </a:r>
            <a:r>
              <a:rPr lang="en-IN" dirty="0" smtClean="0"/>
              <a:t>clicked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42218" cy="5562600"/>
          </a:xfrm>
        </p:spPr>
        <p:txBody>
          <a:bodyPr>
            <a:normAutofit/>
          </a:bodyPr>
          <a:lstStyle/>
          <a:p>
            <a:r>
              <a:rPr lang="en-IN" dirty="0"/>
              <a:t>JavaScript lets you execute code when events are detected.</a:t>
            </a:r>
          </a:p>
          <a:p>
            <a:r>
              <a:rPr lang="en-IN" dirty="0"/>
              <a:t>HTML allows event handler attributes, </a:t>
            </a:r>
            <a:r>
              <a:rPr lang="en-IN" b="1" dirty="0"/>
              <a:t>with JavaScript code</a:t>
            </a:r>
            <a:r>
              <a:rPr lang="en-IN" dirty="0"/>
              <a:t>, to be added to HTML elements.</a:t>
            </a:r>
          </a:p>
          <a:p>
            <a:r>
              <a:rPr lang="en-IN" dirty="0"/>
              <a:t>With single quotes: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i="1" dirty="0">
                <a:solidFill>
                  <a:srgbClr val="FF0000"/>
                </a:solidFill>
              </a:rPr>
              <a:t>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i="1" dirty="0">
                <a:solidFill>
                  <a:srgbClr val="FF0000"/>
                </a:solidFill>
              </a:rPr>
              <a:t>event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b="1" dirty="0">
                <a:solidFill>
                  <a:srgbClr val="FF0000"/>
                </a:solidFill>
              </a:rPr>
              <a:t>'</a:t>
            </a:r>
            <a:r>
              <a:rPr lang="en-IN" b="1" i="1" dirty="0">
                <a:solidFill>
                  <a:srgbClr val="FF0000"/>
                </a:solidFill>
              </a:rPr>
              <a:t>some JavaScript</a:t>
            </a:r>
            <a:r>
              <a:rPr lang="en-IN" b="1" dirty="0">
                <a:solidFill>
                  <a:srgbClr val="FF0000"/>
                </a:solidFill>
              </a:rPr>
              <a:t>'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r>
              <a:rPr lang="en-IN" dirty="0"/>
              <a:t>With double quotes: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i="1" dirty="0">
                <a:solidFill>
                  <a:srgbClr val="FF0000"/>
                </a:solidFill>
              </a:rPr>
              <a:t>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i="1" dirty="0">
                <a:solidFill>
                  <a:srgbClr val="FF0000"/>
                </a:solidFill>
              </a:rPr>
              <a:t>event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b="1" dirty="0">
                <a:solidFill>
                  <a:srgbClr val="FF0000"/>
                </a:solidFill>
              </a:rPr>
              <a:t>"</a:t>
            </a:r>
            <a:r>
              <a:rPr lang="en-IN" b="1" i="1" dirty="0">
                <a:solidFill>
                  <a:srgbClr val="FF0000"/>
                </a:solidFill>
              </a:rPr>
              <a:t>some JavaScript</a:t>
            </a:r>
            <a:r>
              <a:rPr lang="en-IN" b="1" dirty="0" smtClean="0">
                <a:solidFill>
                  <a:srgbClr val="FF0000"/>
                </a:solidFill>
              </a:rPr>
              <a:t>"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IN" dirty="0"/>
              <a:t>JavaScript code is often several lines long. </a:t>
            </a:r>
            <a:r>
              <a:rPr lang="en-IN" dirty="0" smtClean="0"/>
              <a:t>Hence we usually </a:t>
            </a:r>
            <a:r>
              <a:rPr lang="en-IN" dirty="0"/>
              <a:t>see </a:t>
            </a:r>
            <a:r>
              <a:rPr lang="en-IN" dirty="0">
                <a:solidFill>
                  <a:srgbClr val="FF0000"/>
                </a:solidFill>
              </a:rPr>
              <a:t>event attributes calling </a:t>
            </a:r>
            <a:r>
              <a:rPr lang="en-IN" dirty="0" smtClean="0">
                <a:solidFill>
                  <a:srgbClr val="FF0000"/>
                </a:solidFill>
              </a:rPr>
              <a:t>functions.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871" y="9832"/>
            <a:ext cx="8229600" cy="639762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Working with events:    Contd..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769710"/>
              </p:ext>
            </p:extLst>
          </p:nvPr>
        </p:nvGraphicFramePr>
        <p:xfrm>
          <a:off x="152400" y="1958415"/>
          <a:ext cx="8763000" cy="15467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81500"/>
                <a:gridCol w="4381500"/>
              </a:tblGrid>
              <a:tr h="51559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document.getElementById</a:t>
                      </a:r>
                      <a:r>
                        <a:rPr lang="en-IN" dirty="0">
                          <a:effectLst/>
                        </a:rPr>
                        <a:t>(id)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Find an element by element id</a:t>
                      </a:r>
                    </a:p>
                  </a:txBody>
                  <a:tcPr marL="76200" marR="76200" marT="76200" marB="76200"/>
                </a:tc>
              </a:tr>
              <a:tr h="51559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document.getElementsByTagName(name)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Find elements by tag name</a:t>
                      </a:r>
                    </a:p>
                  </a:txBody>
                  <a:tcPr marL="76200" marR="76200" marT="76200" marB="76200"/>
                </a:tc>
              </a:tr>
              <a:tr h="51559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document.getElementsByClassName</a:t>
                      </a:r>
                      <a:r>
                        <a:rPr lang="en-IN" dirty="0">
                          <a:effectLst/>
                        </a:rPr>
                        <a:t>(name)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Find elements by class name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33534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document object represents your web page.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If you want to access any element in an HTML page, you always start with accessing the document object</a:t>
            </a:r>
            <a:r>
              <a:rPr lang="en-IN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Finding HTML elements as below.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4421893"/>
              </p:ext>
            </p:extLst>
          </p:nvPr>
        </p:nvGraphicFramePr>
        <p:xfrm>
          <a:off x="311725" y="4038600"/>
          <a:ext cx="8603674" cy="2209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01837"/>
                <a:gridCol w="4301837"/>
              </a:tblGrid>
              <a:tr h="418070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element.innerHTML</a:t>
                      </a:r>
                      <a:r>
                        <a:rPr lang="en-IN" sz="1700" dirty="0">
                          <a:effectLst/>
                        </a:rPr>
                        <a:t> =  new html content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Change the inner HTML of an element</a:t>
                      </a:r>
                    </a:p>
                  </a:txBody>
                  <a:tcPr marL="72507" marR="72507" marT="72507" marB="72507"/>
                </a:tc>
              </a:tr>
              <a:tr h="686830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element.attribute = new value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Change the attribute value of an HTML element</a:t>
                      </a:r>
                    </a:p>
                  </a:txBody>
                  <a:tcPr marL="72507" marR="72507" marT="72507" marB="72507"/>
                </a:tc>
              </a:tr>
              <a:tr h="686830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element.setAttribute</a:t>
                      </a:r>
                      <a:r>
                        <a:rPr lang="en-IN" sz="1700" dirty="0">
                          <a:effectLst/>
                        </a:rPr>
                        <a:t>(attribute, value)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Change the attribute value of an HTML element</a:t>
                      </a:r>
                    </a:p>
                  </a:txBody>
                  <a:tcPr marL="72507" marR="72507" marT="72507" marB="72507"/>
                </a:tc>
              </a:tr>
              <a:tr h="418070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element.style.property</a:t>
                      </a:r>
                      <a:r>
                        <a:rPr lang="en-IN" sz="1700" dirty="0">
                          <a:effectLst/>
                        </a:rPr>
                        <a:t> = new style</a:t>
                      </a:r>
                    </a:p>
                  </a:txBody>
                  <a:tcPr marL="145015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Change the style of an HTML element</a:t>
                      </a:r>
                    </a:p>
                  </a:txBody>
                  <a:tcPr marL="72507" marR="72507" marT="72507" marB="72507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1727" y="3500735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Changing HTML elements as below.</a:t>
            </a:r>
            <a:endParaRPr lang="en-IN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71" y="9832"/>
            <a:ext cx="8229600" cy="325508"/>
          </a:xfrm>
        </p:spPr>
        <p:txBody>
          <a:bodyPr>
            <a:no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Working with events:     </a:t>
            </a:r>
            <a:r>
              <a:rPr lang="en-US" sz="2800" dirty="0" err="1" smtClean="0">
                <a:solidFill>
                  <a:srgbClr val="FF0000"/>
                </a:solidFill>
              </a:rPr>
              <a:t>Contd</a:t>
            </a:r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JavaScript and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Javascript’s</a:t>
            </a:r>
            <a:r>
              <a:rPr lang="en-US" dirty="0" smtClean="0"/>
              <a:t> name appears that has a close relationship with Java, Java and Javascript are actually very different.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505200"/>
          <a:ext cx="8077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Java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JavaScript</a:t>
                      </a:r>
                    </a:p>
                    <a:p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 is an object oriented programming language.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JavaScript is an object based scripting language.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 applications can run in any virtual machine(JVM) or browser.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JavaScript code used to run only in browser, but now it can run on server via Node.js.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Objects of Java are class based even we can’t make any program in java without creating a class.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JavaScript Objects are prototype based.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42218" cy="5562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Some of the </a:t>
            </a:r>
            <a:r>
              <a:rPr lang="en-IN" dirty="0" err="1" smtClean="0"/>
              <a:t>Javascript</a:t>
            </a:r>
            <a:r>
              <a:rPr lang="en-IN" dirty="0" smtClean="0"/>
              <a:t> events are,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Onload</a:t>
            </a:r>
            <a:r>
              <a:rPr lang="en-IN" dirty="0" smtClean="0">
                <a:solidFill>
                  <a:srgbClr val="FF0000"/>
                </a:solidFill>
              </a:rPr>
              <a:t> :</a:t>
            </a:r>
            <a:r>
              <a:rPr lang="en-IN" dirty="0"/>
              <a:t> The browser has finished loading the page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 smtClean="0">
                <a:solidFill>
                  <a:srgbClr val="FF0000"/>
                </a:solidFill>
              </a:rPr>
              <a:t>onclick</a:t>
            </a: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: </a:t>
            </a:r>
            <a:r>
              <a:rPr lang="en-IN" dirty="0" smtClean="0"/>
              <a:t>when user clicks an HTML element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Onsubmit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when a form is submitted</a:t>
            </a:r>
            <a:endParaRPr lang="en-IN" dirty="0" smtClean="0"/>
          </a:p>
          <a:p>
            <a:r>
              <a:rPr lang="en-IN" dirty="0" err="1" smtClean="0">
                <a:solidFill>
                  <a:srgbClr val="FF0000"/>
                </a:solidFill>
              </a:rPr>
              <a:t>onmouseover</a:t>
            </a: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  <a:r>
              <a:rPr lang="en-IN" dirty="0"/>
              <a:t> The user moves the mouse over an HTML element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err="1" smtClean="0">
                <a:solidFill>
                  <a:srgbClr val="FF0000"/>
                </a:solidFill>
              </a:rPr>
              <a:t>Onmouseout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  <a:r>
              <a:rPr lang="en-IN" dirty="0"/>
              <a:t> The user moves the mouse away from an HTML element </a:t>
            </a: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err="1" smtClean="0">
                <a:solidFill>
                  <a:srgbClr val="FF0000"/>
                </a:solidFill>
              </a:rPr>
              <a:t>onkeydown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  <a:r>
              <a:rPr lang="en-IN" dirty="0"/>
              <a:t> The user pushes a keyboard key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err="1" smtClean="0">
                <a:solidFill>
                  <a:srgbClr val="FF0000"/>
                </a:solidFill>
              </a:rPr>
              <a:t>Onkeyup</a:t>
            </a:r>
            <a:r>
              <a:rPr lang="en-IN" dirty="0" smtClean="0">
                <a:solidFill>
                  <a:srgbClr val="FF0000"/>
                </a:solidFill>
              </a:rPr>
              <a:t>: </a:t>
            </a:r>
            <a:r>
              <a:rPr lang="en-IN" dirty="0"/>
              <a:t>when a user releases a </a:t>
            </a:r>
            <a:r>
              <a:rPr lang="en-IN" dirty="0" smtClean="0"/>
              <a:t>key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err="1" smtClean="0">
                <a:solidFill>
                  <a:srgbClr val="FF0000"/>
                </a:solidFill>
              </a:rPr>
              <a:t>onkeypress</a:t>
            </a:r>
            <a:r>
              <a:rPr lang="en-IN" dirty="0" smtClean="0">
                <a:solidFill>
                  <a:srgbClr val="FF0000"/>
                </a:solidFill>
              </a:rPr>
              <a:t> :  </a:t>
            </a:r>
            <a:r>
              <a:rPr lang="en-IN" dirty="0" smtClean="0"/>
              <a:t>user pushes and releases a key</a:t>
            </a:r>
            <a:r>
              <a:rPr lang="en-IN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871" y="9832"/>
            <a:ext cx="8229600" cy="639762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Working with events: Contd..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85800"/>
            <a:ext cx="8811491" cy="55626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Regular expressions is a powerful way of searching and replacing inside a string.</a:t>
            </a:r>
          </a:p>
          <a:p>
            <a:pPr algn="just"/>
            <a:r>
              <a:rPr lang="en-IN" dirty="0"/>
              <a:t>In JavaScript regular expressions are implemented using objects of a </a:t>
            </a:r>
            <a:r>
              <a:rPr lang="en-IN" dirty="0">
                <a:solidFill>
                  <a:srgbClr val="FF0000"/>
                </a:solidFill>
              </a:rPr>
              <a:t>built-in </a:t>
            </a:r>
            <a:r>
              <a:rPr lang="en-IN" dirty="0" err="1">
                <a:solidFill>
                  <a:srgbClr val="FF0000"/>
                </a:solidFill>
              </a:rPr>
              <a:t>RegExp</a:t>
            </a:r>
            <a:r>
              <a:rPr lang="en-IN" dirty="0">
                <a:solidFill>
                  <a:srgbClr val="FF0000"/>
                </a:solidFill>
              </a:rPr>
              <a:t> class </a:t>
            </a:r>
            <a:r>
              <a:rPr lang="en-IN" dirty="0"/>
              <a:t>and integrated with strings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 regular expression (also “</a:t>
            </a:r>
            <a:r>
              <a:rPr lang="en-IN" dirty="0" err="1"/>
              <a:t>regexp</a:t>
            </a:r>
            <a:r>
              <a:rPr lang="en-IN" dirty="0"/>
              <a:t>”, or just “</a:t>
            </a:r>
            <a:r>
              <a:rPr lang="en-IN" dirty="0" err="1"/>
              <a:t>reg</a:t>
            </a:r>
            <a:r>
              <a:rPr lang="en-IN" dirty="0"/>
              <a:t>”) consists </a:t>
            </a:r>
            <a:r>
              <a:rPr lang="en-IN" dirty="0">
                <a:solidFill>
                  <a:srgbClr val="FF0000"/>
                </a:solidFill>
              </a:rPr>
              <a:t>of a </a:t>
            </a:r>
            <a:r>
              <a:rPr lang="en-IN" i="1" dirty="0">
                <a:solidFill>
                  <a:srgbClr val="FF0000"/>
                </a:solidFill>
              </a:rPr>
              <a:t>pattern</a:t>
            </a:r>
            <a:r>
              <a:rPr lang="en-IN" dirty="0">
                <a:solidFill>
                  <a:srgbClr val="FF0000"/>
                </a:solidFill>
              </a:rPr>
              <a:t> and optional </a:t>
            </a:r>
            <a:r>
              <a:rPr lang="en-IN" i="1" dirty="0">
                <a:solidFill>
                  <a:srgbClr val="FF0000"/>
                </a:solidFill>
              </a:rPr>
              <a:t>flags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 are two syntaxes to create a regular expression object.</a:t>
            </a:r>
          </a:p>
          <a:p>
            <a:pPr algn="just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Regular expressions: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85800"/>
            <a:ext cx="8811491" cy="55626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r</a:t>
            </a:r>
            <a:r>
              <a:rPr lang="sv-SE" dirty="0">
                <a:solidFill>
                  <a:srgbClr val="FF0000"/>
                </a:solidFill>
              </a:rPr>
              <a:t>egexp = new RegExp("pattern", "flags");</a:t>
            </a: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                                 Or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regexp</a:t>
            </a:r>
            <a:r>
              <a:rPr lang="en-IN" dirty="0">
                <a:solidFill>
                  <a:srgbClr val="FF0000"/>
                </a:solidFill>
              </a:rPr>
              <a:t> = /pattern/; </a:t>
            </a:r>
            <a:r>
              <a:rPr lang="en-IN" dirty="0"/>
              <a:t>// no flags </a:t>
            </a:r>
            <a:endParaRPr lang="en-IN" dirty="0" smtClean="0"/>
          </a:p>
          <a:p>
            <a:pPr algn="just"/>
            <a:r>
              <a:rPr lang="en-IN" dirty="0" err="1" smtClean="0">
                <a:solidFill>
                  <a:srgbClr val="FF0000"/>
                </a:solidFill>
              </a:rPr>
              <a:t>regexp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= /</a:t>
            </a:r>
            <a:r>
              <a:rPr lang="en-IN" dirty="0" smtClean="0">
                <a:solidFill>
                  <a:srgbClr val="FF0000"/>
                </a:solidFill>
              </a:rPr>
              <a:t>pattern/</a:t>
            </a:r>
            <a:r>
              <a:rPr lang="en-IN" dirty="0" err="1" smtClean="0">
                <a:solidFill>
                  <a:srgbClr val="FF0000"/>
                </a:solidFill>
              </a:rPr>
              <a:t>gmi</a:t>
            </a:r>
            <a:r>
              <a:rPr lang="en-IN" dirty="0">
                <a:solidFill>
                  <a:srgbClr val="FF0000"/>
                </a:solidFill>
              </a:rPr>
              <a:t>; </a:t>
            </a:r>
            <a:r>
              <a:rPr lang="en-IN" dirty="0"/>
              <a:t>// with flags </a:t>
            </a:r>
            <a:r>
              <a:rPr lang="en-IN" dirty="0" err="1"/>
              <a:t>g,m</a:t>
            </a:r>
            <a:r>
              <a:rPr lang="en-IN" dirty="0"/>
              <a:t> and </a:t>
            </a:r>
            <a:r>
              <a:rPr lang="en-IN" dirty="0" smtClean="0"/>
              <a:t>I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Slashes</a:t>
            </a:r>
            <a:r>
              <a:rPr lang="en-IN" dirty="0"/>
              <a:t> "/" tell JavaScript that we are creating a regular expression. They play the same role as quotes for strings.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Regular expression Syntax: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85800"/>
            <a:ext cx="8811491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>
                <a:solidFill>
                  <a:srgbClr val="0070C0"/>
                </a:solidFill>
              </a:rPr>
              <a:t>let </a:t>
            </a:r>
            <a:r>
              <a:rPr lang="en-IN" dirty="0" err="1" smtClean="0">
                <a:solidFill>
                  <a:srgbClr val="0070C0"/>
                </a:solidFill>
              </a:rPr>
              <a:t>str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= "I love JavaScript!"; </a:t>
            </a:r>
            <a:endParaRPr lang="en-IN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rgbClr val="0070C0"/>
                </a:solidFill>
              </a:rPr>
              <a:t>let </a:t>
            </a:r>
            <a:r>
              <a:rPr lang="en-IN" dirty="0" err="1">
                <a:solidFill>
                  <a:srgbClr val="0070C0"/>
                </a:solidFill>
              </a:rPr>
              <a:t>regexp</a:t>
            </a:r>
            <a:r>
              <a:rPr lang="en-IN" dirty="0">
                <a:solidFill>
                  <a:srgbClr val="0070C0"/>
                </a:solidFill>
              </a:rPr>
              <a:t> = /love/; </a:t>
            </a:r>
            <a:endParaRPr lang="en-IN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rgbClr val="0070C0"/>
                </a:solidFill>
              </a:rPr>
              <a:t>alert</a:t>
            </a:r>
            <a:r>
              <a:rPr lang="en-IN" dirty="0">
                <a:solidFill>
                  <a:srgbClr val="0070C0"/>
                </a:solidFill>
              </a:rPr>
              <a:t>( </a:t>
            </a:r>
            <a:r>
              <a:rPr lang="en-IN" dirty="0" err="1">
                <a:solidFill>
                  <a:srgbClr val="0070C0"/>
                </a:solidFill>
              </a:rPr>
              <a:t>str.search</a:t>
            </a:r>
            <a:r>
              <a:rPr lang="en-IN" dirty="0">
                <a:solidFill>
                  <a:srgbClr val="0070C0"/>
                </a:solidFill>
              </a:rPr>
              <a:t>(</a:t>
            </a:r>
            <a:r>
              <a:rPr lang="en-IN" dirty="0" err="1">
                <a:solidFill>
                  <a:srgbClr val="0070C0"/>
                </a:solidFill>
              </a:rPr>
              <a:t>regexp</a:t>
            </a:r>
            <a:r>
              <a:rPr lang="en-IN" dirty="0">
                <a:solidFill>
                  <a:srgbClr val="0070C0"/>
                </a:solidFill>
              </a:rPr>
              <a:t>) ); </a:t>
            </a:r>
            <a:r>
              <a:rPr lang="en-IN" dirty="0" smtClean="0">
                <a:solidFill>
                  <a:srgbClr val="0070C0"/>
                </a:solidFill>
              </a:rPr>
              <a:t>           </a:t>
            </a:r>
            <a:r>
              <a:rPr lang="en-IN" dirty="0" smtClean="0"/>
              <a:t>     </a:t>
            </a:r>
            <a:r>
              <a:rPr lang="en-IN" dirty="0" smtClean="0">
                <a:solidFill>
                  <a:srgbClr val="FF0000"/>
                </a:solidFill>
              </a:rPr>
              <a:t>// 2</a:t>
            </a:r>
          </a:p>
          <a:p>
            <a:pPr marL="0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/>
              <a:t>On </a:t>
            </a:r>
            <a:r>
              <a:rPr lang="en-IN" dirty="0"/>
              <a:t>the other hand, </a:t>
            </a:r>
            <a:r>
              <a:rPr lang="en-IN" dirty="0">
                <a:solidFill>
                  <a:srgbClr val="FF0000"/>
                </a:solidFill>
              </a:rPr>
              <a:t>new </a:t>
            </a:r>
            <a:r>
              <a:rPr lang="en-IN" dirty="0" err="1">
                <a:solidFill>
                  <a:srgbClr val="FF0000"/>
                </a:solidFill>
              </a:rPr>
              <a:t>RegExp</a:t>
            </a:r>
            <a:r>
              <a:rPr lang="en-IN" dirty="0"/>
              <a:t> allows to construct a pattern dynamically from a string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sz="2800" dirty="0">
                <a:solidFill>
                  <a:srgbClr val="C00000"/>
                </a:solidFill>
              </a:rPr>
              <a:t>let search = prompt("What you want to search?", "love"); </a:t>
            </a:r>
            <a:endParaRPr lang="en-IN" sz="2800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let </a:t>
            </a:r>
            <a:r>
              <a:rPr lang="en-IN" sz="2800" dirty="0" err="1">
                <a:solidFill>
                  <a:srgbClr val="C00000"/>
                </a:solidFill>
              </a:rPr>
              <a:t>regexp</a:t>
            </a:r>
            <a:r>
              <a:rPr lang="en-IN" sz="2800" dirty="0">
                <a:solidFill>
                  <a:srgbClr val="C00000"/>
                </a:solidFill>
              </a:rPr>
              <a:t> = new </a:t>
            </a:r>
            <a:r>
              <a:rPr lang="en-IN" sz="2800" dirty="0" err="1">
                <a:solidFill>
                  <a:srgbClr val="C00000"/>
                </a:solidFill>
              </a:rPr>
              <a:t>RegExp</a:t>
            </a:r>
            <a:r>
              <a:rPr lang="en-IN" sz="2800" dirty="0">
                <a:solidFill>
                  <a:srgbClr val="C00000"/>
                </a:solidFill>
              </a:rPr>
              <a:t>(search); </a:t>
            </a:r>
            <a:r>
              <a:rPr lang="en-IN" sz="2800" dirty="0" smtClean="0">
                <a:solidFill>
                  <a:srgbClr val="C00000"/>
                </a:solidFill>
              </a:rPr>
              <a:t>  </a:t>
            </a:r>
            <a:r>
              <a:rPr lang="en-IN" sz="2000" dirty="0" smtClean="0">
                <a:solidFill>
                  <a:srgbClr val="C00000"/>
                </a:solidFill>
              </a:rPr>
              <a:t>// </a:t>
            </a:r>
            <a:r>
              <a:rPr lang="en-IN" sz="2000" dirty="0">
                <a:solidFill>
                  <a:srgbClr val="C00000"/>
                </a:solidFill>
              </a:rPr>
              <a:t>find whatever the user wants 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IN" sz="2800" dirty="0" smtClean="0">
                <a:solidFill>
                  <a:srgbClr val="C00000"/>
                </a:solidFill>
              </a:rPr>
              <a:t>alert</a:t>
            </a:r>
            <a:r>
              <a:rPr lang="en-IN" sz="2800" dirty="0">
                <a:solidFill>
                  <a:srgbClr val="C00000"/>
                </a:solidFill>
              </a:rPr>
              <a:t>( "I love </a:t>
            </a:r>
            <a:r>
              <a:rPr lang="en-IN" sz="2800" dirty="0" err="1">
                <a:solidFill>
                  <a:srgbClr val="C00000"/>
                </a:solidFill>
              </a:rPr>
              <a:t>JavaScript".search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regexp</a:t>
            </a:r>
            <a:r>
              <a:rPr lang="en-IN" sz="2800" dirty="0">
                <a:solidFill>
                  <a:srgbClr val="C00000"/>
                </a:solidFill>
              </a:rPr>
              <a:t>));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Regular expression Example: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85800"/>
            <a:ext cx="8811491" cy="5562600"/>
          </a:xfrm>
        </p:spPr>
        <p:txBody>
          <a:bodyPr>
            <a:normAutofit/>
          </a:bodyPr>
          <a:lstStyle/>
          <a:p>
            <a:r>
              <a:rPr lang="en-IN" sz="2800" dirty="0"/>
              <a:t>Regular expressions may have flags that affect the search.</a:t>
            </a:r>
          </a:p>
          <a:p>
            <a:r>
              <a:rPr lang="en-IN" sz="2800" dirty="0" smtClean="0"/>
              <a:t>I :With </a:t>
            </a:r>
            <a:r>
              <a:rPr lang="en-IN" sz="2800" dirty="0"/>
              <a:t>this flag the search is case-insensitive: no difference between A and a </a:t>
            </a:r>
            <a:endParaRPr lang="en-IN" sz="2800" dirty="0" smtClean="0"/>
          </a:p>
          <a:p>
            <a:r>
              <a:rPr lang="en-IN" sz="2800" dirty="0" smtClean="0"/>
              <a:t>g : With </a:t>
            </a:r>
            <a:r>
              <a:rPr lang="en-IN" sz="2800" dirty="0"/>
              <a:t>this flag the search looks for all matches, without it – only the first one </a:t>
            </a:r>
            <a:endParaRPr lang="en-IN" sz="2800" dirty="0" smtClean="0"/>
          </a:p>
          <a:p>
            <a:r>
              <a:rPr lang="en-IN" sz="2800" dirty="0" smtClean="0"/>
              <a:t>m : Multiline </a:t>
            </a:r>
            <a:r>
              <a:rPr lang="en-IN" sz="2800" dirty="0"/>
              <a:t>mode </a:t>
            </a:r>
            <a:endParaRPr lang="en-IN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Flags in RE: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9463672"/>
              </p:ext>
            </p:extLst>
          </p:nvPr>
        </p:nvGraphicFramePr>
        <p:xfrm>
          <a:off x="304800" y="609600"/>
          <a:ext cx="8534400" cy="51380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4400"/>
                <a:gridCol w="7620000"/>
              </a:tblGrid>
              <a:tr h="2719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 err="1" smtClean="0">
                          <a:effectLst/>
                        </a:rPr>
                        <a:t>SL.No</a:t>
                      </a:r>
                      <a:r>
                        <a:rPr lang="en-IN" sz="2400" b="1" dirty="0">
                          <a:effectLst/>
                        </a:rPr>
                        <a:t>.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Expression &amp; Description</a:t>
                      </a:r>
                    </a:p>
                  </a:txBody>
                  <a:tcPr marL="48562" marR="48562" marT="48562" marB="48562"/>
                </a:tc>
              </a:tr>
              <a:tr h="6215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1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[...]</a:t>
                      </a:r>
                    </a:p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Any one character between the brackets.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62" marR="48562" marT="48562" marB="48562"/>
                </a:tc>
              </a:tr>
              <a:tr h="6215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2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[^...]</a:t>
                      </a:r>
                    </a:p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Any one character not between the brackets.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62" marR="48562" marT="48562" marB="48562"/>
                </a:tc>
              </a:tr>
              <a:tr h="6215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3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[0-9]</a:t>
                      </a:r>
                    </a:p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It matches any decimal digit from 0 through 9.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62" marR="48562" marT="48562" marB="48562"/>
                </a:tc>
              </a:tr>
              <a:tr h="7964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4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[a-z]</a:t>
                      </a:r>
                    </a:p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It matches any character from lowercase a through lowercase z.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62" marR="48562" marT="48562" marB="48562"/>
                </a:tc>
              </a:tr>
              <a:tr h="9621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5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[A-Z]</a:t>
                      </a:r>
                    </a:p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It matches any character from uppercase A through uppercase Z.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62" marR="48562" marT="48562" marB="48562"/>
                </a:tc>
              </a:tr>
              <a:tr h="7964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6</a:t>
                      </a:r>
                    </a:p>
                  </a:txBody>
                  <a:tcPr marL="48562" marR="48562" marT="48562" marB="4856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[a-Z]</a:t>
                      </a:r>
                    </a:p>
                    <a:p>
                      <a:pPr algn="just" fontAlgn="t"/>
                      <a:r>
                        <a:rPr lang="en-IN" sz="2000" b="1" dirty="0">
                          <a:effectLst/>
                        </a:rPr>
                        <a:t>It matches any character from lowercase a through uppercase Z.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562" marR="48562" marT="48562" marB="48562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Flags in RE: Contd..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6147051"/>
              </p:ext>
            </p:extLst>
          </p:nvPr>
        </p:nvGraphicFramePr>
        <p:xfrm>
          <a:off x="457200" y="685800"/>
          <a:ext cx="8305800" cy="58673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67666"/>
                <a:gridCol w="7338134"/>
              </a:tblGrid>
              <a:tr h="2133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 err="1" smtClean="0">
                          <a:effectLst/>
                        </a:rPr>
                        <a:t>SL.No</a:t>
                      </a:r>
                      <a:r>
                        <a:rPr lang="en-IN" sz="2000" dirty="0">
                          <a:effectLst/>
                        </a:rPr>
                        <a:t>.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Expression &amp; Description</a:t>
                      </a:r>
                    </a:p>
                  </a:txBody>
                  <a:tcPr marL="38097" marR="38097" marT="38097" marB="38097"/>
                </a:tc>
              </a:tr>
              <a:tr h="4876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p+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It matches any string containing one or more p's.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097" marR="38097" marT="38097" marB="38097"/>
                </a:tc>
              </a:tr>
              <a:tr h="4876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2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p*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It matches any string containing zero or more p's.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097" marR="38097" marT="38097" marB="38097"/>
                </a:tc>
              </a:tr>
              <a:tr h="4876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3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p?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It matches any string containing at most one p.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097" marR="38097" marT="38097" marB="38097"/>
                </a:tc>
              </a:tr>
              <a:tr h="6247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p{N}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It matches any string containing a sequence of N p's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097" marR="38097" marT="38097" marB="38097"/>
                </a:tc>
              </a:tr>
              <a:tr h="6247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p{2,3}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It matches any string containing a sequence of two or three p's.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097" marR="38097" marT="38097" marB="38097"/>
                </a:tc>
              </a:tr>
              <a:tr h="6247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p{2, }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It matches any string containing a sequence of at least two p's.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097" marR="38097" marT="38097" marB="38097"/>
                </a:tc>
              </a:tr>
              <a:tr h="4876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p$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It matches any string with p at the end of it.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097" marR="38097" marT="38097" marB="38097"/>
                </a:tc>
              </a:tr>
              <a:tr h="4876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8</a:t>
                      </a:r>
                    </a:p>
                  </a:txBody>
                  <a:tcPr marL="38097" marR="38097" marT="38097" marB="3809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^p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It matches any string with p at the beginning of it.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097" marR="38097" marT="38097" marB="38097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Flags in RE: Contd..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85800"/>
            <a:ext cx="8991601" cy="556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1: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postalcode</a:t>
            </a:r>
            <a:r>
              <a:rPr lang="en-US" sz="2800" dirty="0" smtClean="0"/>
              <a:t>= </a:t>
            </a:r>
            <a:r>
              <a:rPr lang="pl-PL" sz="2800" dirty="0" smtClean="0"/>
              <a:t>/^[</a:t>
            </a:r>
            <a:r>
              <a:rPr lang="pl-PL" sz="2800" dirty="0"/>
              <a:t>A-Z]{1,2}[0-9]{1,2} ?[0-9][A-Z]{2</a:t>
            </a:r>
            <a:r>
              <a:rPr lang="pl-PL" sz="2800" dirty="0" smtClean="0"/>
              <a:t>}$/I</a:t>
            </a:r>
            <a:r>
              <a:rPr lang="en-US" sz="2800" dirty="0" smtClean="0"/>
              <a:t>  ;</a:t>
            </a:r>
          </a:p>
          <a:p>
            <a:r>
              <a:rPr lang="en-IN" sz="2800" dirty="0">
                <a:solidFill>
                  <a:srgbClr val="0070C0"/>
                </a:solidFill>
              </a:rPr>
              <a:t>Explanation: </a:t>
            </a:r>
          </a:p>
          <a:p>
            <a:r>
              <a:rPr lang="en-IN" sz="2800" dirty="0" smtClean="0"/>
              <a:t>1 </a:t>
            </a:r>
            <a:r>
              <a:rPr lang="en-IN" sz="2800" dirty="0"/>
              <a:t>or 2 alphabetic characters, followed by 1 or 2 digits, then a space and one digit and exactly two alphabetic </a:t>
            </a:r>
            <a:r>
              <a:rPr lang="en-IN" sz="2800" dirty="0" smtClean="0"/>
              <a:t>characters.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Example 2:</a:t>
            </a:r>
          </a:p>
          <a:p>
            <a:pPr marL="0" indent="0">
              <a:buNone/>
            </a:pPr>
            <a:r>
              <a:rPr lang="en-IN" sz="2800" b="1" dirty="0" err="1"/>
              <a:t>var</a:t>
            </a:r>
            <a:r>
              <a:rPr lang="en-IN" sz="2800" dirty="0"/>
              <a:t> phoneRGEX = /^[(]{0,1}[0-9]{3}[)]{0,1}[-\s\.]{0,1}[0-9</a:t>
            </a:r>
            <a:r>
              <a:rPr lang="en-IN" sz="2800" dirty="0" smtClean="0"/>
              <a:t>] {</a:t>
            </a:r>
            <a:r>
              <a:rPr lang="en-IN" sz="2800" dirty="0"/>
              <a:t>3</a:t>
            </a:r>
            <a:r>
              <a:rPr lang="en-IN" sz="2800" dirty="0" smtClean="0"/>
              <a:t>}    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            [-\</a:t>
            </a:r>
            <a:r>
              <a:rPr lang="en-IN" sz="2800" dirty="0"/>
              <a:t>s\.]{0,1}[0-9]{4</a:t>
            </a:r>
            <a:r>
              <a:rPr lang="en-IN" sz="2800" dirty="0" smtClean="0"/>
              <a:t>}$/;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Indian Phone number can  be of the following form,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800" b="1" dirty="0" err="1"/>
              <a:t>var</a:t>
            </a:r>
            <a:r>
              <a:rPr lang="en-IN" sz="2800" dirty="0"/>
              <a:t> phoneRGEX = </a:t>
            </a:r>
            <a:r>
              <a:rPr lang="en-IN" sz="2800" dirty="0" smtClean="0"/>
              <a:t>/^[+91-][0-9]{4,5}[-\</a:t>
            </a:r>
            <a:r>
              <a:rPr lang="en-IN" sz="2800" dirty="0"/>
              <a:t>s\.]{0,1}[0-9</a:t>
            </a:r>
            <a:r>
              <a:rPr lang="en-IN" sz="2800" dirty="0" smtClean="0"/>
              <a:t>]{5,6}$/;</a:t>
            </a:r>
            <a:endParaRPr lang="en-IN" sz="2800" dirty="0" smtClean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Some regular Expressions: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85800"/>
            <a:ext cx="8991601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Example 3:</a:t>
            </a:r>
          </a:p>
          <a:p>
            <a:r>
              <a:rPr lang="en-US" sz="2800" dirty="0" smtClean="0"/>
              <a:t> </a:t>
            </a:r>
            <a:r>
              <a:rPr lang="en-IN" sz="2800" dirty="0" smtClean="0"/>
              <a:t>Date= /^\</a:t>
            </a:r>
            <a:r>
              <a:rPr lang="en-IN" sz="2800" dirty="0"/>
              <a:t>d{2}\/\d{2}\/\d{4}$/</a:t>
            </a:r>
            <a:br>
              <a:rPr lang="en-IN" sz="2800" dirty="0"/>
            </a:br>
            <a:r>
              <a:rPr lang="en-IN" sz="2800" dirty="0" smtClean="0">
                <a:solidFill>
                  <a:srgbClr val="FF0000"/>
                </a:solidFill>
              </a:rPr>
              <a:t>Explanation</a:t>
            </a:r>
            <a:r>
              <a:rPr lang="en-IN" sz="2800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IN" sz="2800" dirty="0" smtClean="0"/>
              <a:t>    This </a:t>
            </a:r>
            <a:r>
              <a:rPr lang="en-IN" sz="2800" dirty="0"/>
              <a:t>simple regular expression just checks for 2 digits / 2 </a:t>
            </a:r>
            <a:r>
              <a:rPr lang="en-IN" sz="2800" dirty="0" smtClean="0"/>
              <a:t>  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digits </a:t>
            </a:r>
            <a:r>
              <a:rPr lang="en-IN" sz="2800" dirty="0"/>
              <a:t>/ 4 digits date format </a:t>
            </a:r>
            <a:endParaRPr lang="en-IN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Example 4:</a:t>
            </a:r>
          </a:p>
          <a:p>
            <a:r>
              <a:rPr lang="en-IN" sz="2800" dirty="0" smtClean="0"/>
              <a:t>If </a:t>
            </a:r>
            <a:r>
              <a:rPr lang="en-IN" sz="2800" dirty="0"/>
              <a:t>you want to allow only alphanumeric characters, use this regular expression</a:t>
            </a:r>
            <a:r>
              <a:rPr lang="en-IN" sz="2800" dirty="0" smtClean="0"/>
              <a:t>:      /^[</a:t>
            </a:r>
            <a:r>
              <a:rPr lang="en-IN" sz="2800" dirty="0"/>
              <a:t>a-zA-Z0-9</a:t>
            </a:r>
            <a:r>
              <a:rPr lang="en-IN" sz="2800" dirty="0" smtClean="0"/>
              <a:t>]*$/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  <a:r>
              <a:rPr lang="en-US" sz="2800" dirty="0" smtClean="0">
                <a:solidFill>
                  <a:srgbClr val="FF0000"/>
                </a:solidFill>
              </a:rPr>
              <a:t>5: </a:t>
            </a:r>
          </a:p>
          <a:p>
            <a:r>
              <a:rPr lang="en-IN" sz="2800" dirty="0" smtClean="0"/>
              <a:t>For </a:t>
            </a:r>
            <a:r>
              <a:rPr lang="en-IN" sz="2800" dirty="0"/>
              <a:t>decimal numbers with one decimal point, the regular expression is:</a:t>
            </a:r>
            <a:br>
              <a:rPr lang="en-IN" sz="2800" dirty="0"/>
            </a:br>
            <a:r>
              <a:rPr lang="en-IN" sz="2800" dirty="0"/>
              <a:t>/^[0-9]+\.?[0-9]*$/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Some regular Expressions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sz="3200" b="1" dirty="0">
                <a:solidFill>
                  <a:srgbClr val="FF0000"/>
                </a:solidFill>
              </a:rPr>
              <a:t>DHTML: Positioning Moving and Changing Elements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66700" y="998220"/>
            <a:ext cx="876300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Dynamic HTML can be used to </a:t>
            </a:r>
            <a:r>
              <a:rPr lang="en-US" sz="2800" dirty="0" smtClean="0"/>
              <a:t>enhance </a:t>
            </a:r>
            <a:r>
              <a:rPr lang="en-US" sz="2800" dirty="0"/>
              <a:t>the interactivity of a web page. The interactivity is at the client end without any extra transactions to the server. DHTML uses four different technologies. 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DHTML = HTML + CSS + JavaScript + DOM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DOM (Document Object Model) is an Application Programming Interface (API) to interface with the browser software.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0010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8113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122171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program has file extension “.Java” and translates source code into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bytecodes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is executed by JVM(Java Virtual Machine).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 file has file extension “.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and it is interpreted but not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compiled,every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browser has the Javascript interpreter to execute JS code.</a:t>
                      </a:r>
                      <a:endParaRPr lang="en-US" dirty="0"/>
                    </a:p>
                  </a:txBody>
                  <a:tcPr/>
                </a:tc>
              </a:tr>
              <a:tr h="65784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is a Standalone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contained within a web page and integrates with its HTML content.</a:t>
                      </a:r>
                      <a:endParaRPr lang="en-US" dirty="0"/>
                    </a:p>
                  </a:txBody>
                  <a:tcPr/>
                </a:tc>
              </a:tr>
              <a:tr h="65784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program uses more memory.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 requires less memory therefore it is used in web pages.</a:t>
                      </a:r>
                      <a:endParaRPr lang="en-US" dirty="0"/>
                    </a:p>
                  </a:txBody>
                  <a:tcPr/>
                </a:tc>
              </a:tr>
              <a:tr h="65784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has a thread based approach to concurrency.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 has event based approach to concurrency.</a:t>
                      </a:r>
                      <a:endParaRPr lang="en-US" dirty="0"/>
                    </a:p>
                  </a:txBody>
                  <a:tcPr/>
                </a:tc>
              </a:tr>
              <a:tr h="122171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is strongly typed language and variable must be declare first to use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program.In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Java the type of a variable is checked at compile-time.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 is weakly typed language and have more relaxed syntax and rules.</a:t>
                      </a:r>
                      <a:endParaRPr lang="en-US" dirty="0"/>
                    </a:p>
                  </a:txBody>
                  <a:tcPr/>
                </a:tc>
              </a:tr>
              <a:tr h="1221712">
                <a:tc>
                  <a:txBody>
                    <a:bodyPr/>
                    <a:lstStyle/>
                    <a:p>
                      <a:r>
                        <a:rPr lang="en-US" dirty="0" smtClean="0"/>
                        <a:t>Java objects are static in the </a:t>
                      </a:r>
                      <a:r>
                        <a:rPr lang="en-US" dirty="0" err="1" smtClean="0"/>
                        <a:t>sence</a:t>
                      </a:r>
                      <a:r>
                        <a:rPr lang="en-US" dirty="0" smtClean="0"/>
                        <a:t> that their </a:t>
                      </a:r>
                      <a:r>
                        <a:rPr lang="en-US" smtClean="0"/>
                        <a:t>collection of </a:t>
                      </a:r>
                      <a:r>
                        <a:rPr lang="en-US" dirty="0" smtClean="0"/>
                        <a:t>data and methods is fixed at compile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objects are dynamic the number of data members and methods of an object can change during execution.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sz="3200" b="1" dirty="0">
                <a:solidFill>
                  <a:srgbClr val="FF0000"/>
                </a:solidFill>
              </a:rPr>
              <a:t>DHTML: Positioning Moving and Changing Elements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66700" y="998220"/>
            <a:ext cx="876300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DOM </a:t>
            </a:r>
            <a:r>
              <a:rPr lang="en-US" sz="2800" dirty="0"/>
              <a:t>is quite general and can be used with XML documents and programming languages like Java, Perl, and C++. A subset of DOM, namely HTML DOM is usually used to interface HTML documents and JavaScript.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the normal sequence of events: The browser parses an HTML document and renders it. A user event causes a JavaScript function to be executed by the browser. </a:t>
            </a:r>
            <a:endParaRPr lang="en-US" sz="2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function changes the state of the DOM (or Browser Object) and this causes an instantaneous change in the Web page rendition.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9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sz="3200" dirty="0">
                <a:solidFill>
                  <a:srgbClr val="FF0000"/>
                </a:solidFill>
              </a:rPr>
              <a:t>DHTML: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36855" y="710148"/>
            <a:ext cx="882269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Browser Object (known as DOM0) can manipulate windows, HTML forms, and creating rollover images.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Objects </a:t>
            </a:r>
            <a:r>
              <a:rPr lang="en-US" sz="2400" dirty="0"/>
              <a:t>such as forms and images are found at predictable locations in a the object tree but not so with elements like span and div which allows style specification through CSS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HTML DOM allows such elements to be accessed through a unique ID. There is a method </a:t>
            </a:r>
            <a:r>
              <a:rPr lang="en-US" sz="2400" dirty="0" err="1"/>
              <a:t>getElementByID</a:t>
            </a:r>
            <a:r>
              <a:rPr lang="en-US" sz="2400" dirty="0"/>
              <a:t>() that returns a reference to the particular HTML element.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using the reference the CSS style properties can be changed dynamically.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sz="3200" dirty="0">
                <a:solidFill>
                  <a:srgbClr val="FF0000"/>
                </a:solidFill>
                <a:sym typeface="+mn-ea"/>
              </a:rPr>
              <a:t>Positioning  Elements</a:t>
            </a:r>
            <a:r>
              <a:rPr sz="3200" dirty="0">
                <a:solidFill>
                  <a:srgbClr val="FF0000"/>
                </a:solidFill>
              </a:rPr>
              <a:t>: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6370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anose="02020603050405020304" charset="0"/>
                <a:cs typeface="Calibri" panose="020F0502020204030204" charset="0"/>
              </a:rPr>
              <a:t>Controls </a:t>
            </a:r>
            <a:r>
              <a:rPr lang="en-US" sz="2400" b="0" dirty="0">
                <a:latin typeface="Times New Roman" panose="02020603050405020304" charset="0"/>
                <a:cs typeface="Calibri" panose="020F0502020204030204" charset="0"/>
              </a:rPr>
              <a:t>the position of elements with respect to the normal flow of the content on a web page. </a:t>
            </a:r>
            <a:endParaRPr lang="en-US" sz="2400" b="0" dirty="0">
              <a:latin typeface="Wingdings" panose="05000000000000000000" charset="0"/>
              <a:cs typeface="Calibri" panose="020F050202020403020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anose="02020603050405020304" charset="0"/>
                <a:cs typeface="Calibri" panose="020F0502020204030204" charset="0"/>
              </a:rPr>
              <a:t>Can </a:t>
            </a:r>
            <a:r>
              <a:rPr lang="en-US" sz="2400" b="0" dirty="0">
                <a:latin typeface="Times New Roman" panose="02020603050405020304" charset="0"/>
                <a:cs typeface="Calibri" panose="020F0502020204030204" charset="0"/>
              </a:rPr>
              <a:t>be applied on any HTML element such as p, div, table form and textarea.</a:t>
            </a:r>
            <a:endParaRPr lang="en-US" sz="2400" b="0" dirty="0">
              <a:latin typeface="Wingdings" panose="05000000000000000000" charset="0"/>
              <a:cs typeface="Calibri" panose="020F050202020403020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anose="02020603050405020304" charset="0"/>
                <a:cs typeface="Calibri" panose="020F0502020204030204" charset="0"/>
              </a:rPr>
              <a:t>Syntax</a:t>
            </a:r>
            <a:r>
              <a:rPr lang="en-US" sz="2400" b="0" dirty="0">
                <a:latin typeface="Times New Roman" panose="02020603050405020304" charset="0"/>
                <a:cs typeface="Calibri" panose="020F0502020204030204" charset="0"/>
              </a:rPr>
              <a:t>:  position: [value];</a:t>
            </a:r>
            <a:endParaRPr lang="en-US" sz="2400" b="0" dirty="0">
              <a:latin typeface="Wingdings" panose="05000000000000000000" charset="0"/>
              <a:cs typeface="Calibri" panose="020F050202020403020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anose="02020603050405020304" charset="0"/>
                <a:cs typeface="Calibri" panose="020F0502020204030204" charset="0"/>
              </a:rPr>
              <a:t>CSS </a:t>
            </a:r>
            <a:r>
              <a:rPr lang="en-US" sz="2400" b="0" dirty="0">
                <a:latin typeface="Times New Roman" panose="02020603050405020304" charset="0"/>
                <a:cs typeface="Calibri" panose="020F0502020204030204" charset="0"/>
              </a:rPr>
              <a:t>also provides some properties that specify the offset position of an element w.r.t normal flow of content of a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charset="0"/>
                <a:cs typeface="Calibri" panose="020F0502020204030204" charset="0"/>
              </a:rPr>
              <a:t>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charset="0"/>
                <a:cs typeface="Calibri" panose="020F0502020204030204" charset="0"/>
              </a:rPr>
              <a:t>Bottom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charset="0"/>
                <a:cs typeface="Calibri" panose="020F0502020204030204" charset="0"/>
              </a:rPr>
              <a:t>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Times New Roman" panose="02020603050405020304" charset="0"/>
                <a:cs typeface="Calibri" panose="020F0502020204030204" charset="0"/>
              </a:rPr>
              <a:t>Right</a:t>
            </a:r>
            <a:endParaRPr lang="en-US" sz="2400" b="0" dirty="0">
              <a:latin typeface="Times New Roman" panose="02020603050405020304" charset="0"/>
              <a:cs typeface="Calibri" panose="020F0502020204030204" charset="0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400" b="0" dirty="0" err="1">
                <a:latin typeface="Times New Roman" panose="02020603050405020304" charset="0"/>
                <a:cs typeface="Calibri" panose="020F0502020204030204" charset="0"/>
              </a:rPr>
              <a:t>Eg</a:t>
            </a:r>
            <a:r>
              <a:rPr lang="en-US" sz="2400" b="0" dirty="0">
                <a:latin typeface="Times New Roman" panose="02020603050405020304" charset="0"/>
                <a:cs typeface="Calibri" panose="020F0502020204030204" charset="0"/>
              </a:rPr>
              <a:t>: </a:t>
            </a:r>
          </a:p>
          <a:p>
            <a:pPr lvl="3"/>
            <a:r>
              <a:rPr lang="en-US" sz="2000" b="0" dirty="0">
                <a:latin typeface="Times New Roman" panose="02020603050405020304" charset="0"/>
                <a:cs typeface="Calibri" panose="020F0502020204030204" charset="0"/>
              </a:rPr>
              <a:t>P</a:t>
            </a:r>
          </a:p>
          <a:p>
            <a:pPr lvl="3"/>
            <a:r>
              <a:rPr lang="en-US" sz="2000" b="0" dirty="0">
                <a:latin typeface="Times New Roman" panose="02020603050405020304" charset="0"/>
                <a:cs typeface="Calibri" panose="020F0502020204030204" charset="0"/>
              </a:rPr>
              <a:t>{</a:t>
            </a:r>
          </a:p>
          <a:p>
            <a:pPr lvl="3"/>
            <a:r>
              <a:rPr lang="en-US" sz="2000" b="0" dirty="0">
                <a:latin typeface="Times New Roman" panose="02020603050405020304" charset="0"/>
                <a:cs typeface="Calibri" panose="020F0502020204030204" charset="0"/>
              </a:rPr>
              <a:t>position: fixed;</a:t>
            </a:r>
          </a:p>
          <a:p>
            <a:pPr lvl="3"/>
            <a:r>
              <a:rPr lang="en-US" sz="2000" b="0" dirty="0">
                <a:latin typeface="Times New Roman" panose="02020603050405020304" charset="0"/>
                <a:cs typeface="Calibri" panose="020F0502020204030204" charset="0"/>
              </a:rPr>
              <a:t>Top:10px;</a:t>
            </a:r>
          </a:p>
          <a:p>
            <a:pPr lvl="3"/>
            <a:r>
              <a:rPr lang="en-US" sz="2000" b="0" dirty="0">
                <a:latin typeface="Times New Roman" panose="02020603050405020304" charset="0"/>
                <a:cs typeface="Calibri" panose="020F0502020204030204" charset="0"/>
              </a:rPr>
              <a:t>Left:5px;</a:t>
            </a:r>
          </a:p>
          <a:p>
            <a:r>
              <a:rPr lang="en-US" sz="2000" b="0" dirty="0" smtClean="0">
                <a:latin typeface="Times New Roman" panose="02020603050405020304" charset="0"/>
                <a:cs typeface="Calibri" panose="020F0502020204030204" charset="0"/>
              </a:rPr>
              <a:t>	       }</a:t>
            </a:r>
            <a:endParaRPr lang="en-US" sz="2000" b="1" dirty="0">
              <a:latin typeface="Wingdings" panose="05000000000000000000" charset="0"/>
              <a:cs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sz="3200" dirty="0">
                <a:solidFill>
                  <a:srgbClr val="FF0000"/>
                </a:solidFill>
                <a:sym typeface="+mn-ea"/>
              </a:rPr>
              <a:t>Positioning  Elements</a:t>
            </a:r>
            <a:r>
              <a:rPr sz="3200" dirty="0">
                <a:solidFill>
                  <a:srgbClr val="FF0000"/>
                </a:solidFill>
              </a:rPr>
              <a:t>: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4401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Wingdings" panose="05000000000000000000" charset="0"/>
                <a:cs typeface="Calibri" panose="020F0502020204030204" charset="0"/>
              </a:rPr>
              <a:t>Ø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Fixed positioning:</a:t>
            </a:r>
            <a:endParaRPr lang="en-US" sz="2800" b="0" dirty="0">
              <a:solidFill>
                <a:srgbClr val="FF0000"/>
              </a:solidFill>
              <a:latin typeface="Wingdings" panose="05000000000000000000" charset="0"/>
              <a:cs typeface="Calibri" panose="020F0502020204030204" charset="0"/>
            </a:endParaRPr>
          </a:p>
          <a:p>
            <a:r>
              <a:rPr lang="en-US" sz="2800" b="0" dirty="0">
                <a:latin typeface="Wingdings" panose="05000000000000000000" charset="0"/>
                <a:cs typeface="Calibri" panose="020F0502020204030204" charset="0"/>
              </a:rPr>
              <a:t>Ø </a:t>
            </a:r>
            <a:r>
              <a:rPr lang="en-US" sz="2800" b="0" dirty="0">
                <a:latin typeface="Times New Roman" panose="02020603050405020304" charset="0"/>
                <a:cs typeface="Calibri" panose="020F0502020204030204" charset="0"/>
              </a:rPr>
              <a:t>The fixed value of the position property is used to set the fixed position for an element. It keeps the element fixed w.r.t the remaining content of the web page.</a:t>
            </a:r>
          </a:p>
          <a:p>
            <a:endParaRPr lang="en-US" sz="2800" b="0" dirty="0" smtClean="0">
              <a:latin typeface="Times New Roman" panose="02020603050405020304" charset="0"/>
              <a:cs typeface="Calibri" panose="020F0502020204030204" charset="0"/>
            </a:endParaRPr>
          </a:p>
          <a:p>
            <a:r>
              <a:rPr lang="en-US" sz="2800" b="0" dirty="0" smtClean="0">
                <a:latin typeface="Times New Roman" panose="02020603050405020304" charset="0"/>
                <a:cs typeface="Calibri" panose="020F0502020204030204" charset="0"/>
              </a:rPr>
              <a:t>&lt;</a:t>
            </a:r>
            <a:r>
              <a:rPr lang="en-US" sz="2800" b="0" dirty="0">
                <a:latin typeface="Times New Roman" panose="02020603050405020304" charset="0"/>
                <a:cs typeface="Calibri" panose="020F0502020204030204" charset="0"/>
              </a:rPr>
              <a:t>style type=“text/</a:t>
            </a:r>
            <a:r>
              <a:rPr lang="en-US" sz="2800" b="0" dirty="0" err="1">
                <a:latin typeface="Times New Roman" panose="02020603050405020304" charset="0"/>
                <a:cs typeface="Calibri" panose="020F0502020204030204" charset="0"/>
              </a:rPr>
              <a:t>css</a:t>
            </a:r>
            <a:r>
              <a:rPr lang="en-US" sz="2800" b="0" dirty="0">
                <a:latin typeface="Times New Roman" panose="02020603050405020304" charset="0"/>
                <a:cs typeface="Calibri" panose="020F0502020204030204" charset="0"/>
              </a:rPr>
              <a:t>”&gt;</a:t>
            </a:r>
          </a:p>
          <a:p>
            <a:r>
              <a:rPr lang="en-US" sz="2800" b="0" dirty="0">
                <a:latin typeface="Times New Roman" panose="02020603050405020304" charset="0"/>
                <a:cs typeface="Calibri" panose="020F0502020204030204" charset="0"/>
              </a:rPr>
              <a:t>p{</a:t>
            </a:r>
          </a:p>
          <a:p>
            <a:r>
              <a:rPr lang="en-US" sz="2800" b="0" dirty="0">
                <a:latin typeface="Times New Roman" panose="02020603050405020304" charset="0"/>
                <a:cs typeface="Calibri" panose="020F0502020204030204" charset="0"/>
              </a:rPr>
              <a:t>position: fixed;</a:t>
            </a:r>
          </a:p>
          <a:p>
            <a:r>
              <a:rPr lang="en-US" sz="2800" b="0" dirty="0">
                <a:latin typeface="Times New Roman" panose="02020603050405020304" charset="0"/>
                <a:cs typeface="Calibri" panose="020F0502020204030204" charset="0"/>
              </a:rPr>
              <a:t>bottom:10px; top:5px; }</a:t>
            </a:r>
          </a:p>
          <a:p>
            <a:r>
              <a:rPr lang="en-US" sz="2800" b="0" dirty="0">
                <a:latin typeface="Times New Roman" panose="02020603050405020304" charset="0"/>
                <a:cs typeface="Calibri" panose="020F0502020204030204" charset="0"/>
              </a:rPr>
              <a:t>&lt;/style&gt;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38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sz="3200" dirty="0">
                <a:solidFill>
                  <a:srgbClr val="FF0000"/>
                </a:solidFill>
                <a:sym typeface="+mn-ea"/>
              </a:rPr>
              <a:t>Positioning  Elements</a:t>
            </a:r>
            <a:r>
              <a:rPr sz="3200" dirty="0">
                <a:solidFill>
                  <a:srgbClr val="FF0000"/>
                </a:solidFill>
              </a:rPr>
              <a:t>: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60016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0" dirty="0" smtClean="0">
                <a:solidFill>
                  <a:srgbClr val="FF0000"/>
                </a:solidFill>
                <a:cs typeface="Calibri" panose="020F0502020204030204" charset="0"/>
              </a:rPr>
              <a:t>Relative </a:t>
            </a:r>
            <a:r>
              <a:rPr lang="en-US" sz="2400" b="0" dirty="0">
                <a:solidFill>
                  <a:srgbClr val="FF0000"/>
                </a:solidFill>
                <a:cs typeface="Calibri" panose="020F0502020204030204" charset="0"/>
              </a:rPr>
              <a:t>positioning: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cs typeface="Calibri" panose="020F0502020204030204" charset="0"/>
              </a:rPr>
              <a:t>The relative value of the position property is used to set the relative position of an element with respect to the content of its parent element.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&lt;style type=“text/</a:t>
            </a:r>
            <a:r>
              <a:rPr lang="en-US" sz="2400" b="0" dirty="0" err="1">
                <a:cs typeface="Calibri" panose="020F0502020204030204" charset="0"/>
              </a:rPr>
              <a:t>css</a:t>
            </a:r>
            <a:r>
              <a:rPr lang="en-US" sz="2400" b="0" dirty="0">
                <a:cs typeface="Calibri" panose="020F0502020204030204" charset="0"/>
              </a:rPr>
              <a:t>”&gt;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p{</a:t>
            </a:r>
          </a:p>
          <a:p>
            <a:pPr lvl="2"/>
            <a:r>
              <a:rPr lang="en-US" sz="2400" b="0" dirty="0" err="1">
                <a:cs typeface="Calibri" panose="020F0502020204030204" charset="0"/>
              </a:rPr>
              <a:t>pos</a:t>
            </a:r>
            <a:r>
              <a:rPr lang="en-US" sz="2400" b="0" dirty="0">
                <a:cs typeface="Calibri" panose="020F0502020204030204" charset="0"/>
              </a:rPr>
              <a:t>-left{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position: relative;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left: -20px;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}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.</a:t>
            </a:r>
            <a:r>
              <a:rPr lang="en-US" sz="2400" b="0" dirty="0" err="1">
                <a:cs typeface="Calibri" panose="020F0502020204030204" charset="0"/>
              </a:rPr>
              <a:t>pos</a:t>
            </a:r>
            <a:r>
              <a:rPr lang="en-US" sz="2400" b="0" dirty="0">
                <a:cs typeface="Calibri" panose="020F0502020204030204" charset="0"/>
              </a:rPr>
              <a:t>-right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{</a:t>
            </a:r>
          </a:p>
          <a:p>
            <a:pPr lvl="2"/>
            <a:r>
              <a:rPr lang="en-US" sz="2400" b="0" dirty="0" err="1">
                <a:cs typeface="Calibri" panose="020F0502020204030204" charset="0"/>
              </a:rPr>
              <a:t>position:relative</a:t>
            </a:r>
            <a:r>
              <a:rPr lang="en-US" sz="2400" b="0" dirty="0">
                <a:cs typeface="Calibri" panose="020F0502020204030204" charset="0"/>
              </a:rPr>
              <a:t>;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left:20px;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}</a:t>
            </a:r>
          </a:p>
          <a:p>
            <a:pPr lvl="2"/>
            <a:r>
              <a:rPr lang="en-US" sz="2400" b="0" dirty="0">
                <a:cs typeface="Calibri" panose="020F0502020204030204" charset="0"/>
              </a:rPr>
              <a:t>&lt;/style&gt;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sz="3200" dirty="0">
                <a:solidFill>
                  <a:srgbClr val="FF0000"/>
                </a:solidFill>
                <a:sym typeface="+mn-ea"/>
              </a:rPr>
              <a:t>Positioning  Elements</a:t>
            </a:r>
            <a:r>
              <a:rPr sz="3200" dirty="0">
                <a:solidFill>
                  <a:srgbClr val="FF0000"/>
                </a:solidFill>
              </a:rPr>
              <a:t>: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Absolute positioning: </a:t>
            </a:r>
            <a:endParaRPr lang="en-US" sz="2800" b="1" dirty="0" smtClean="0">
              <a:solidFill>
                <a:srgbClr val="FF0000"/>
              </a:solidFill>
              <a:latin typeface="Times New Roman" panose="020206030504050203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charset="0"/>
                <a:cs typeface="Calibri" panose="020F0502020204030204" charset="0"/>
              </a:rPr>
              <a:t>The 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absolute value of the position property is used to set the absolute position of an element with respect to the content of its parent element</a:t>
            </a:r>
            <a:r>
              <a:rPr lang="en-US" sz="2800" dirty="0" smtClean="0">
                <a:latin typeface="Times New Roman" panose="02020603050405020304" charset="0"/>
                <a:cs typeface="Calibri" panose="020F050202020403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Calibri" panose="020F0502020204030204" charset="0"/>
            </a:endParaRPr>
          </a:p>
          <a:p>
            <a:pPr lvl="1" indent="0"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&lt;style type=“text/</a:t>
            </a:r>
            <a:r>
              <a:rPr lang="en-US" sz="2800" dirty="0" err="1">
                <a:latin typeface="Times New Roman" panose="02020603050405020304" charset="0"/>
                <a:cs typeface="Calibri" panose="020F0502020204030204" charset="0"/>
              </a:rPr>
              <a:t>css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”&gt;</a:t>
            </a:r>
          </a:p>
          <a:p>
            <a:pPr lvl="1" indent="0"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.absolute{</a:t>
            </a:r>
          </a:p>
          <a:p>
            <a:pPr lvl="1" indent="0"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position: absolute;</a:t>
            </a:r>
          </a:p>
          <a:p>
            <a:pPr lvl="1" indent="0"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left: 100px;</a:t>
            </a:r>
          </a:p>
          <a:p>
            <a:pPr lvl="1" indent="0"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top:150px;</a:t>
            </a:r>
          </a:p>
          <a:p>
            <a:pPr lvl="1" indent="0"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}</a:t>
            </a:r>
          </a:p>
          <a:p>
            <a:pPr lvl="1" indent="0"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&lt;/style&gt;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sym typeface="+mn-ea"/>
              </a:rPr>
              <a:t>Moving</a:t>
            </a:r>
            <a:r>
              <a:rPr sz="3200" dirty="0">
                <a:solidFill>
                  <a:srgbClr val="FF0000"/>
                </a:solidFill>
                <a:sym typeface="+mn-ea"/>
              </a:rPr>
              <a:t>  Elements</a:t>
            </a:r>
            <a:r>
              <a:rPr sz="3200" dirty="0">
                <a:solidFill>
                  <a:srgbClr val="FF0000"/>
                </a:solidFill>
              </a:rPr>
              <a:t>: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857885"/>
            <a:ext cx="865822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CSS animations allow animation of most HTML elements without using JavaScript or Flash!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An animation lets an element gradually change from one style to another.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You can change as many CSS properties you want, as many times you want.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To use CSS animation, you must first specify some </a:t>
            </a:r>
            <a:r>
              <a:rPr lang="en-US" sz="2800" dirty="0" err="1">
                <a:latin typeface="Times New Roman" panose="02020603050405020304" charset="0"/>
                <a:cs typeface="Calibri" panose="020F0502020204030204" charset="0"/>
              </a:rPr>
              <a:t>keyframes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 for the animation.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charset="0"/>
                <a:cs typeface="Calibri" panose="020F0502020204030204" charset="0"/>
              </a:rPr>
              <a:t>Keyframes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 hold what styles the element will have at certain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sym typeface="+mn-ea"/>
              </a:rPr>
              <a:t>Moving</a:t>
            </a:r>
            <a:r>
              <a:rPr sz="3200" dirty="0">
                <a:solidFill>
                  <a:srgbClr val="FF0000"/>
                </a:solidFill>
                <a:sym typeface="+mn-ea"/>
              </a:rPr>
              <a:t>  Elements</a:t>
            </a:r>
            <a:r>
              <a:rPr sz="3200" dirty="0">
                <a:solidFill>
                  <a:srgbClr val="FF0000"/>
                </a:solidFill>
              </a:rPr>
              <a:t>: </a:t>
            </a:r>
            <a:r>
              <a:rPr lang="en-US" sz="3200" dirty="0">
                <a:solidFill>
                  <a:srgbClr val="FF0000"/>
                </a:solidFill>
              </a:rPr>
              <a:t>Example</a:t>
            </a:r>
            <a:r>
              <a:rPr sz="32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@</a:t>
            </a:r>
            <a:r>
              <a:rPr lang="en-US" sz="2400" dirty="0" err="1">
                <a:latin typeface="Times New Roman" panose="02020603050405020304" charset="0"/>
                <a:cs typeface="Calibri" panose="020F0502020204030204" charset="0"/>
              </a:rPr>
              <a:t>keyframes</a:t>
            </a: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 example 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{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  from {background-color: red;}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  to {background-color: yellow;}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}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/* The element to apply the animation to */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div 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{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 	 width: 100px;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 	 height: 100px;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  	background-color: red;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  	animation-name: example;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  	animation-duration: 4s;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}</a:t>
            </a:r>
          </a:p>
          <a:p>
            <a:pPr indent="0">
              <a:buNone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animation-name: example;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sym typeface="+mn-ea"/>
              </a:rPr>
              <a:t>Moving</a:t>
            </a:r>
            <a:r>
              <a:rPr sz="3200" dirty="0">
                <a:solidFill>
                  <a:srgbClr val="FF0000"/>
                </a:solidFill>
                <a:sym typeface="+mn-ea"/>
              </a:rPr>
              <a:t>  Elements</a:t>
            </a:r>
            <a:r>
              <a:rPr sz="3200" dirty="0">
                <a:solidFill>
                  <a:srgbClr val="FF0000"/>
                </a:solidFill>
              </a:rPr>
              <a:t>: </a:t>
            </a:r>
            <a:r>
              <a:rPr lang="en-US" sz="3200" dirty="0">
                <a:solidFill>
                  <a:srgbClr val="FF0000"/>
                </a:solidFill>
              </a:rPr>
              <a:t>Example</a:t>
            </a:r>
            <a:r>
              <a:rPr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contd..</a:t>
            </a:r>
            <a:r>
              <a:rPr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Calibri" panose="020F0502020204030204" charset="0"/>
              </a:rPr>
              <a:t>animation-name: example;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Calibri" panose="020F0502020204030204" charset="0"/>
              </a:rPr>
              <a:t>animation-duration property defines how long time an animation should take to complete.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Calibri" panose="020F0502020204030204" charset="0"/>
              </a:rPr>
              <a:t>animation-delay 	property specifies a delay for the start of an animation.</a:t>
            </a:r>
          </a:p>
          <a:p>
            <a:pPr indent="0">
              <a:buNone/>
            </a:pPr>
            <a:r>
              <a:rPr lang="en-US" sz="3200" dirty="0">
                <a:latin typeface="Times New Roman" panose="02020603050405020304" charset="0"/>
                <a:cs typeface="Calibri" panose="020F0502020204030204" charset="0"/>
              </a:rPr>
              <a:t> 	animation-delay: 2s;</a:t>
            </a:r>
          </a:p>
          <a:p>
            <a:pPr indent="0">
              <a:buNone/>
            </a:pPr>
            <a:endParaRPr lang="en-US" sz="3200" dirty="0">
              <a:latin typeface="Times New Roman" panose="02020603050405020304" charset="0"/>
              <a:cs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sym typeface="+mn-ea"/>
              </a:rPr>
              <a:t>Moving</a:t>
            </a:r>
            <a:r>
              <a:rPr sz="3200" dirty="0">
                <a:solidFill>
                  <a:srgbClr val="FF0000"/>
                </a:solidFill>
                <a:sym typeface="+mn-ea"/>
              </a:rPr>
              <a:t>  Elements</a:t>
            </a:r>
            <a:r>
              <a:rPr sz="3200" dirty="0">
                <a:solidFill>
                  <a:srgbClr val="FF0000"/>
                </a:solidFill>
              </a:rPr>
              <a:t>: </a:t>
            </a:r>
            <a:r>
              <a:rPr lang="en-US" sz="3200" dirty="0">
                <a:solidFill>
                  <a:srgbClr val="FF0000"/>
                </a:solidFill>
              </a:rPr>
              <a:t>Example contd..</a:t>
            </a:r>
            <a:r>
              <a:rPr sz="32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61247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	animation-timing-function: linear;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ease - Specifies an animation with a slow start, then fast, then end slowly (this is default)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linear - Specifies an animation with the same speed from start to 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ease-in - Specifies an animation with a slow start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ease-out - Specifies an animation with a slow 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ease-in-out - Specifies an animation with a slow start and end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Calibri" panose="020F050202020403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animation-iteration-count 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	property specifies the number of times an animation should run.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  <a:sym typeface="+mn-ea"/>
              </a:rPr>
              <a:t>	animation-iteration-count: 3;</a:t>
            </a:r>
            <a:endParaRPr lang="en-US" sz="2800" dirty="0">
              <a:latin typeface="Times New Roman" panose="02020603050405020304" charset="0"/>
              <a:cs typeface="Calibri" panose="020F050202020403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Using JavaScript in an HTML document: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 code can be inserted in an HTML document by using the SCRIPT element.</a:t>
            </a:r>
          </a:p>
          <a:p>
            <a:pPr marL="442913" lvl="1" indent="-442913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Attributes of script element: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Type:  </a:t>
            </a:r>
            <a:r>
              <a:rPr lang="en-US" dirty="0" smtClean="0"/>
              <a:t>specifies the type of script. Values are, text/</a:t>
            </a:r>
            <a:r>
              <a:rPr lang="en-US" dirty="0" err="1" smtClean="0"/>
              <a:t>javascript</a:t>
            </a:r>
            <a:r>
              <a:rPr lang="en-US" dirty="0" smtClean="0"/>
              <a:t>, application/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sz="3600" dirty="0" smtClean="0"/>
              <a:t>&lt;script type=“text/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”&gt;</a:t>
            </a:r>
          </a:p>
          <a:p>
            <a:pPr marL="914400" lvl="2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script code </a:t>
            </a:r>
          </a:p>
          <a:p>
            <a:pPr marL="914400" lvl="2" indent="0">
              <a:buNone/>
            </a:pPr>
            <a:r>
              <a:rPr lang="en-US" sz="3600" dirty="0"/>
              <a:t>	 </a:t>
            </a:r>
            <a:r>
              <a:rPr lang="en-US" sz="3600" dirty="0" smtClean="0"/>
              <a:t>     &lt;/script&gt;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 smtClean="0"/>
              <a:t>	specifies the URL of a file that contains the script. Value is,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 smtClean="0"/>
              <a:t>” 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url</a:t>
            </a:r>
            <a:r>
              <a:rPr lang="en-US" dirty="0" smtClean="0"/>
              <a:t> of the external file”&gt;</a:t>
            </a:r>
          </a:p>
          <a:p>
            <a:pPr marL="914400" lvl="2" indent="0">
              <a:buNone/>
            </a:pPr>
            <a:r>
              <a:rPr lang="en-US" dirty="0" smtClean="0"/>
              <a:t>      </a:t>
            </a:r>
            <a:r>
              <a:rPr lang="en-US" dirty="0"/>
              <a:t>&lt;/script&gt;</a:t>
            </a:r>
          </a:p>
          <a:p>
            <a:pPr marL="1828800" lvl="4" indent="0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5032" y="0"/>
            <a:ext cx="116416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sym typeface="+mn-ea"/>
              </a:rPr>
              <a:t>Moving</a:t>
            </a:r>
            <a:r>
              <a:rPr sz="3200" dirty="0">
                <a:solidFill>
                  <a:srgbClr val="FF0000"/>
                </a:solidFill>
                <a:sym typeface="+mn-ea"/>
              </a:rPr>
              <a:t>  Elements</a:t>
            </a:r>
            <a:r>
              <a:rPr sz="3200" dirty="0">
                <a:solidFill>
                  <a:srgbClr val="FF0000"/>
                </a:solidFill>
              </a:rPr>
              <a:t>: </a:t>
            </a:r>
            <a:r>
              <a:rPr lang="en-US" sz="3200" dirty="0">
                <a:solidFill>
                  <a:srgbClr val="FF0000"/>
                </a:solidFill>
              </a:rPr>
              <a:t>Example</a:t>
            </a:r>
            <a:r>
              <a:rPr sz="3200" dirty="0">
                <a:solidFill>
                  <a:srgbClr val="FF0000"/>
                </a:solidFill>
              </a:rPr>
              <a:t>  </a:t>
            </a:r>
            <a:r>
              <a:rPr lang="en-US" sz="3200" dirty="0">
                <a:solidFill>
                  <a:srgbClr val="FF0000"/>
                </a:solidFill>
              </a:rPr>
              <a:t>contd..</a:t>
            </a:r>
            <a:r>
              <a:rPr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56938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charset="0"/>
                <a:cs typeface="Calibri" panose="020F0502020204030204" charset="0"/>
              </a:rPr>
              <a:t>animation-direction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	 property specifies whether an animation should be played forwards, backwards or in alternate cycles.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charset="0"/>
                <a:cs typeface="Calibri" panose="020F0502020204030204" charset="0"/>
              </a:rPr>
              <a:t>animation-direction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: reverse;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normal - The animation is played as normal (forwards). This is default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reverse - The animation is played in reverse direction (backwards)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alternate - The animation is played forwards first, then backwards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alternate-reverse - The animation is played backwards first, then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forwards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sym typeface="+mn-ea"/>
              </a:rPr>
              <a:t>Changing</a:t>
            </a:r>
            <a:r>
              <a:rPr sz="3200" dirty="0">
                <a:solidFill>
                  <a:srgbClr val="FF0000"/>
                </a:solidFill>
                <a:sym typeface="+mn-ea"/>
              </a:rPr>
              <a:t>  Elements</a:t>
            </a:r>
            <a:r>
              <a:rPr sz="3200" dirty="0">
                <a:solidFill>
                  <a:srgbClr val="FF0000"/>
                </a:solidFill>
              </a:rPr>
              <a:t>: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CSS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Transitions:</a:t>
            </a:r>
            <a:endParaRPr lang="en-US" sz="2400" dirty="0">
              <a:solidFill>
                <a:srgbClr val="FF0000"/>
              </a:solidFill>
              <a:latin typeface="Times New Roman" panose="020206030504050203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CSS transitions allows you to change property values smoothly (from one value to another), over a given duration.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charset="0"/>
                <a:cs typeface="Calibri" panose="020F0502020204030204" charset="0"/>
              </a:rPr>
              <a:t>    transition-property</a:t>
            </a: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Property specifies the name of the CSS property the transition effect is for (the transition effect will start when the specified CSS property changes).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transition-property: width;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transition-property: height;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transition-property: width, height;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transition-duration 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:</a:t>
            </a:r>
            <a:endParaRPr lang="en-US" sz="2400" dirty="0">
              <a:solidFill>
                <a:srgbClr val="FF0000"/>
              </a:solidFill>
              <a:latin typeface="Times New Roman" panose="020206030504050203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Property specifies how many seconds (s) or milliseconds (</a:t>
            </a:r>
            <a:r>
              <a:rPr lang="en-US" sz="2400" dirty="0" err="1">
                <a:latin typeface="Times New Roman" panose="02020603050405020304" charset="0"/>
                <a:cs typeface="Calibri" panose="020F0502020204030204" charset="0"/>
              </a:rPr>
              <a:t>ms</a:t>
            </a: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) a transition effect takes to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Calibri" panose="020F0502020204030204" charset="0"/>
              </a:rPr>
              <a:t>transition-duration: 5s;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charset="0"/>
              <a:cs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763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sym typeface="+mn-ea"/>
              </a:rPr>
              <a:t>Changing</a:t>
            </a:r>
            <a:r>
              <a:rPr sz="3200" dirty="0">
                <a:solidFill>
                  <a:srgbClr val="FF0000"/>
                </a:solidFill>
                <a:sym typeface="+mn-ea"/>
              </a:rPr>
              <a:t>  Elements</a:t>
            </a:r>
            <a:r>
              <a:rPr sz="3200" dirty="0">
                <a:solidFill>
                  <a:srgbClr val="FF0000"/>
                </a:solidFill>
              </a:rPr>
              <a:t>:  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57175" y="583565"/>
            <a:ext cx="8658225" cy="56938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transition-delay: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Property specifies when the transition effect will start. value is defined in seconds (s) or milliseconds (</a:t>
            </a:r>
            <a:r>
              <a:rPr lang="en-US" sz="2800" dirty="0" err="1">
                <a:latin typeface="Times New Roman" panose="02020603050405020304" charset="0"/>
                <a:cs typeface="Calibri" panose="020F0502020204030204" charset="0"/>
              </a:rPr>
              <a:t>ms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).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		transition-delay: 2s;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charset="0"/>
                <a:cs typeface="Calibri" panose="020F0502020204030204" charset="0"/>
              </a:rPr>
              <a:t>transition-timing-function: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Property specifies the speed curve of the transition effect.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800" dirty="0" smtClean="0">
                <a:latin typeface="Times New Roman" panose="02020603050405020304" charset="0"/>
                <a:cs typeface="Calibri" panose="020F0502020204030204" charset="0"/>
              </a:rPr>
              <a:t>   transition-timing-function</a:t>
            </a: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: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linear;		same speed from start to end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ease; 			slow start, then fast, then end slowly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ease-in;		slow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ease-out		slow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Calibri" panose="020F0502020204030204" charset="0"/>
              </a:rPr>
              <a:t>ease-in-out		slow start and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5181600" cy="365125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WT                                                  Dept of CSE,VVIT      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84775"/>
            <a:ext cx="8991601" cy="533400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732D-BD7E-4887-9468-7C7F52643ACA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977EBF-7B49-47AF-BE90-A01CD8B1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505" y="1960490"/>
            <a:ext cx="7084895" cy="230671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WT                                                  Dept of CSE,VVIT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4956</Words>
  <Application>Microsoft Office PowerPoint</Application>
  <PresentationFormat>On-screen Show (4:3)</PresentationFormat>
  <Paragraphs>1073</Paragraphs>
  <Slides>93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Office Theme</vt:lpstr>
      <vt:lpstr>  VASIREDDY VENKATADRI INSTITUTE OF TECHNOLOGY (Autonomous)  Department of Computer Science and Engineering </vt:lpstr>
      <vt:lpstr>Contents</vt:lpstr>
      <vt:lpstr>Slide 3</vt:lpstr>
      <vt:lpstr>Overview of JavaScript: Origins</vt:lpstr>
      <vt:lpstr>Slide 5</vt:lpstr>
      <vt:lpstr>Slide 6</vt:lpstr>
      <vt:lpstr>JavaScript and Java</vt:lpstr>
      <vt:lpstr>Slide 8</vt:lpstr>
      <vt:lpstr>Using JavaScript in an HTML document:</vt:lpstr>
      <vt:lpstr>Slide 10</vt:lpstr>
      <vt:lpstr>JavaScript Comments:</vt:lpstr>
      <vt:lpstr>JavaScript Identifiers</vt:lpstr>
      <vt:lpstr>RESERVED WORDS:</vt:lpstr>
      <vt:lpstr>Primitive Types:</vt:lpstr>
      <vt:lpstr>Slide 15</vt:lpstr>
      <vt:lpstr>Numeric:</vt:lpstr>
      <vt:lpstr>String:</vt:lpstr>
      <vt:lpstr>Slide 18</vt:lpstr>
      <vt:lpstr>Declaring variables:</vt:lpstr>
      <vt:lpstr>Slide 20</vt:lpstr>
      <vt:lpstr>Arithmetic/ Numeric Operators:</vt:lpstr>
      <vt:lpstr>Slide 22</vt:lpstr>
      <vt:lpstr>JavaScript Comparison Operators</vt:lpstr>
      <vt:lpstr>Slide 24</vt:lpstr>
      <vt:lpstr>Logical Operators</vt:lpstr>
      <vt:lpstr>Bitwise Operators</vt:lpstr>
      <vt:lpstr>Slide 27</vt:lpstr>
      <vt:lpstr>Assignment Operators</vt:lpstr>
      <vt:lpstr>Slide 29</vt:lpstr>
      <vt:lpstr>Conditional Operator (? :)</vt:lpstr>
      <vt:lpstr>The typeof Operator</vt:lpstr>
      <vt:lpstr>Screen Output and Keyboard Input:</vt:lpstr>
      <vt:lpstr>Slide 33</vt:lpstr>
      <vt:lpstr>Slide 34</vt:lpstr>
      <vt:lpstr>Confirm method:</vt:lpstr>
      <vt:lpstr>Slide 36</vt:lpstr>
      <vt:lpstr>String Concatenation Operator:</vt:lpstr>
      <vt:lpstr>Slide 38</vt:lpstr>
      <vt:lpstr>Conditional Statements:</vt:lpstr>
      <vt:lpstr>Slide 40</vt:lpstr>
      <vt:lpstr>Slide 41</vt:lpstr>
      <vt:lpstr>Slide 42</vt:lpstr>
      <vt:lpstr>Slide 43</vt:lpstr>
      <vt:lpstr>Slide 44</vt:lpstr>
      <vt:lpstr>Some Predefined Objects in Javascript:</vt:lpstr>
      <vt:lpstr>NUMBER OBJECT:</vt:lpstr>
      <vt:lpstr>STRING OBJECT:</vt:lpstr>
      <vt:lpstr>Slide 48</vt:lpstr>
      <vt:lpstr>Slide 49</vt:lpstr>
      <vt:lpstr>MATH OBJECT:</vt:lpstr>
      <vt:lpstr>The Date object:</vt:lpstr>
      <vt:lpstr>Methods of the Date object:</vt:lpstr>
      <vt:lpstr>Object Creation and Modification:</vt:lpstr>
      <vt:lpstr>Slide 54</vt:lpstr>
      <vt:lpstr>Slide 55</vt:lpstr>
      <vt:lpstr>Arrays:</vt:lpstr>
      <vt:lpstr>Arrays:</vt:lpstr>
      <vt:lpstr>Slide 58</vt:lpstr>
      <vt:lpstr>Slide 59</vt:lpstr>
      <vt:lpstr>Array properties and methods:</vt:lpstr>
      <vt:lpstr>Slide 61</vt:lpstr>
      <vt:lpstr>Slide 62</vt:lpstr>
      <vt:lpstr>Slide 63</vt:lpstr>
      <vt:lpstr>Functions:</vt:lpstr>
      <vt:lpstr>Functions (FUNCTION CONSTRUCTOR):</vt:lpstr>
      <vt:lpstr>Functions EXAMPLE:</vt:lpstr>
      <vt:lpstr>Working with events:</vt:lpstr>
      <vt:lpstr>Working with events:    Contd..</vt:lpstr>
      <vt:lpstr>Working with events:     Contd…</vt:lpstr>
      <vt:lpstr>Working with events: Contd..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Jhansi</dc:creator>
  <cp:lastModifiedBy>admin</cp:lastModifiedBy>
  <cp:revision>346</cp:revision>
  <dcterms:created xsi:type="dcterms:W3CDTF">2017-12-19T13:21:00Z</dcterms:created>
  <dcterms:modified xsi:type="dcterms:W3CDTF">2020-09-10T05:53:51Z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