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147.xml" ContentType="application/vnd.openxmlformats-officedocument.presentationml.slide+xml"/>
  <Override PartName="/ppt/slides/slide158.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165.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s/slide166.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167.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68.xml" ContentType="application/vnd.openxmlformats-officedocument.presentationml.slide+xml"/>
  <Override PartName="/ppt/slides/slide139.xml" ContentType="application/vnd.openxmlformats-officedocument.presentationml.slide+xml"/>
  <Override PartName="/ppt/slides/slide157.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0"/>
  </p:notesMasterIdLst>
  <p:sldIdLst>
    <p:sldId id="257" r:id="rId2"/>
    <p:sldId id="256" r:id="rId3"/>
    <p:sldId id="258" r:id="rId4"/>
    <p:sldId id="259" r:id="rId5"/>
    <p:sldId id="260" r:id="rId6"/>
    <p:sldId id="261" r:id="rId7"/>
    <p:sldId id="262" r:id="rId8"/>
    <p:sldId id="263" r:id="rId9"/>
    <p:sldId id="264" r:id="rId10"/>
    <p:sldId id="265" r:id="rId11"/>
    <p:sldId id="266" r:id="rId12"/>
    <p:sldId id="271" r:id="rId13"/>
    <p:sldId id="272" r:id="rId14"/>
    <p:sldId id="273" r:id="rId15"/>
    <p:sldId id="274" r:id="rId16"/>
    <p:sldId id="275" r:id="rId17"/>
    <p:sldId id="276" r:id="rId18"/>
    <p:sldId id="277" r:id="rId19"/>
    <p:sldId id="278" r:id="rId20"/>
    <p:sldId id="279" r:id="rId21"/>
    <p:sldId id="281" r:id="rId22"/>
    <p:sldId id="267" r:id="rId23"/>
    <p:sldId id="270" r:id="rId24"/>
    <p:sldId id="269" r:id="rId25"/>
    <p:sldId id="268" r:id="rId26"/>
    <p:sldId id="289" r:id="rId27"/>
    <p:sldId id="280" r:id="rId28"/>
    <p:sldId id="282" r:id="rId29"/>
    <p:sldId id="286" r:id="rId30"/>
    <p:sldId id="287" r:id="rId31"/>
    <p:sldId id="283" r:id="rId32"/>
    <p:sldId id="284" r:id="rId33"/>
    <p:sldId id="285" r:id="rId34"/>
    <p:sldId id="296" r:id="rId35"/>
    <p:sldId id="288" r:id="rId36"/>
    <p:sldId id="290" r:id="rId37"/>
    <p:sldId id="291" r:id="rId38"/>
    <p:sldId id="292" r:id="rId39"/>
    <p:sldId id="293" r:id="rId40"/>
    <p:sldId id="297" r:id="rId41"/>
    <p:sldId id="298" r:id="rId42"/>
    <p:sldId id="294" r:id="rId43"/>
    <p:sldId id="299" r:id="rId44"/>
    <p:sldId id="300" r:id="rId45"/>
    <p:sldId id="302" r:id="rId46"/>
    <p:sldId id="301" r:id="rId47"/>
    <p:sldId id="310" r:id="rId48"/>
    <p:sldId id="309" r:id="rId49"/>
    <p:sldId id="312" r:id="rId50"/>
    <p:sldId id="313" r:id="rId51"/>
    <p:sldId id="303" r:id="rId52"/>
    <p:sldId id="304" r:id="rId53"/>
    <p:sldId id="306" r:id="rId54"/>
    <p:sldId id="308" r:id="rId55"/>
    <p:sldId id="307" r:id="rId56"/>
    <p:sldId id="305" r:id="rId57"/>
    <p:sldId id="311" r:id="rId58"/>
    <p:sldId id="314" r:id="rId59"/>
    <p:sldId id="318" r:id="rId60"/>
    <p:sldId id="319" r:id="rId61"/>
    <p:sldId id="315" r:id="rId62"/>
    <p:sldId id="316" r:id="rId63"/>
    <p:sldId id="317" r:id="rId64"/>
    <p:sldId id="320" r:id="rId65"/>
    <p:sldId id="323" r:id="rId66"/>
    <p:sldId id="321" r:id="rId67"/>
    <p:sldId id="324" r:id="rId68"/>
    <p:sldId id="325" r:id="rId69"/>
    <p:sldId id="326" r:id="rId70"/>
    <p:sldId id="322" r:id="rId71"/>
    <p:sldId id="327" r:id="rId72"/>
    <p:sldId id="328" r:id="rId73"/>
    <p:sldId id="329" r:id="rId74"/>
    <p:sldId id="330" r:id="rId75"/>
    <p:sldId id="331" r:id="rId76"/>
    <p:sldId id="332" r:id="rId77"/>
    <p:sldId id="333" r:id="rId78"/>
    <p:sldId id="336" r:id="rId79"/>
    <p:sldId id="335" r:id="rId80"/>
    <p:sldId id="334"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424" r:id="rId95"/>
    <p:sldId id="356" r:id="rId96"/>
    <p:sldId id="357" r:id="rId97"/>
    <p:sldId id="358" r:id="rId98"/>
    <p:sldId id="359" r:id="rId99"/>
    <p:sldId id="363" r:id="rId100"/>
    <p:sldId id="360" r:id="rId101"/>
    <p:sldId id="364" r:id="rId102"/>
    <p:sldId id="365" r:id="rId103"/>
    <p:sldId id="361" r:id="rId104"/>
    <p:sldId id="362" r:id="rId105"/>
    <p:sldId id="366" r:id="rId106"/>
    <p:sldId id="367" r:id="rId107"/>
    <p:sldId id="368" r:id="rId108"/>
    <p:sldId id="369" r:id="rId109"/>
    <p:sldId id="370" r:id="rId110"/>
    <p:sldId id="371" r:id="rId111"/>
    <p:sldId id="372" r:id="rId112"/>
    <p:sldId id="373" r:id="rId113"/>
    <p:sldId id="374" r:id="rId114"/>
    <p:sldId id="375" r:id="rId115"/>
    <p:sldId id="376" r:id="rId116"/>
    <p:sldId id="377" r:id="rId117"/>
    <p:sldId id="378" r:id="rId118"/>
    <p:sldId id="380" r:id="rId119"/>
    <p:sldId id="379" r:id="rId120"/>
    <p:sldId id="381" r:id="rId121"/>
    <p:sldId id="397" r:id="rId122"/>
    <p:sldId id="398" r:id="rId123"/>
    <p:sldId id="399" r:id="rId124"/>
    <p:sldId id="400" r:id="rId125"/>
    <p:sldId id="401" r:id="rId126"/>
    <p:sldId id="402" r:id="rId127"/>
    <p:sldId id="403" r:id="rId128"/>
    <p:sldId id="409" r:id="rId129"/>
    <p:sldId id="410" r:id="rId130"/>
    <p:sldId id="411" r:id="rId131"/>
    <p:sldId id="412" r:id="rId132"/>
    <p:sldId id="423" r:id="rId133"/>
    <p:sldId id="404" r:id="rId134"/>
    <p:sldId id="405" r:id="rId135"/>
    <p:sldId id="406" r:id="rId136"/>
    <p:sldId id="407" r:id="rId137"/>
    <p:sldId id="408" r:id="rId138"/>
    <p:sldId id="350" r:id="rId139"/>
    <p:sldId id="351" r:id="rId140"/>
    <p:sldId id="382" r:id="rId141"/>
    <p:sldId id="383" r:id="rId142"/>
    <p:sldId id="384" r:id="rId143"/>
    <p:sldId id="385" r:id="rId144"/>
    <p:sldId id="352" r:id="rId145"/>
    <p:sldId id="386" r:id="rId146"/>
    <p:sldId id="353" r:id="rId147"/>
    <p:sldId id="387" r:id="rId148"/>
    <p:sldId id="388" r:id="rId149"/>
    <p:sldId id="389" r:id="rId150"/>
    <p:sldId id="390" r:id="rId151"/>
    <p:sldId id="391" r:id="rId152"/>
    <p:sldId id="392" r:id="rId153"/>
    <p:sldId id="393" r:id="rId154"/>
    <p:sldId id="394" r:id="rId155"/>
    <p:sldId id="354" r:id="rId156"/>
    <p:sldId id="395" r:id="rId157"/>
    <p:sldId id="396" r:id="rId158"/>
    <p:sldId id="355" r:id="rId159"/>
    <p:sldId id="413" r:id="rId160"/>
    <p:sldId id="414" r:id="rId161"/>
    <p:sldId id="415" r:id="rId162"/>
    <p:sldId id="416" r:id="rId163"/>
    <p:sldId id="417" r:id="rId164"/>
    <p:sldId id="418" r:id="rId165"/>
    <p:sldId id="419" r:id="rId166"/>
    <p:sldId id="420" r:id="rId167"/>
    <p:sldId id="421" r:id="rId168"/>
    <p:sldId id="422" r:id="rId1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varScale="1">
        <p:scale>
          <a:sx n="81" d="100"/>
          <a:sy n="81" d="100"/>
        </p:scale>
        <p:origin x="-105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0"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A476FE-533E-4C9F-8814-97394EE18FAE}" type="datetimeFigureOut">
              <a:rPr lang="en-US" smtClean="0"/>
              <a:pPr/>
              <a:t>1/1/2021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DE8B39-C131-4CE4-851F-6BBCD590818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0F69130F-EE19-48A4-9E82-F68AF8C041E3}"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hyperlink" Target="https://www.tutorialspoint.com/php/php_ini_configuration.htm" TargetMode="Externa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hyperlink" Target="https://stackoverflow.com/questions/5947809/how-to-connect-an-oracle-database-from-php"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hyperlink" Target="https://www.php.net/manual/en/function.sqlsrv-connect.php" TargetMode="Externa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3" Type="http://schemas.openxmlformats.org/officeDocument/2006/relationships/hyperlink" Target="https://www.php.net/manual/en/function.sqlsrv-query.php" TargetMode="External"/><Relationship Id="rId2" Type="http://schemas.openxmlformats.org/officeDocument/2006/relationships/hyperlink" Target="https://www.php.net/manual/en/language.types.declarations.php" TargetMode="External"/><Relationship Id="rId1" Type="http://schemas.openxmlformats.org/officeDocument/2006/relationships/slideLayout" Target="../slideLayouts/slideLayout2.xml"/><Relationship Id="rId4" Type="http://schemas.openxmlformats.org/officeDocument/2006/relationships/hyperlink" Target="https://www.php.net/manual/en/function.sqlsrv-connect.php" TargetMode="Externa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CA30F9-6196-4394-8A86-68FAE850372F}"/>
              </a:ext>
            </a:extLst>
          </p:cNvPr>
          <p:cNvSpPr>
            <a:spLocks noGrp="1"/>
          </p:cNvSpPr>
          <p:nvPr>
            <p:ph type="title"/>
          </p:nvPr>
        </p:nvSpPr>
        <p:spPr>
          <a:xfrm>
            <a:off x="375557" y="346002"/>
            <a:ext cx="8392886" cy="1466469"/>
          </a:xfrm>
        </p:spPr>
        <p:txBody>
          <a:bodyPr>
            <a:normAutofit fontScale="90000"/>
          </a:bodyPr>
          <a:lstStyle/>
          <a:p>
            <a:pPr algn="ctr"/>
            <a:r>
              <a:rPr lang="en-IN" sz="4800" b="1" dirty="0">
                <a:solidFill>
                  <a:srgbClr val="FF0000"/>
                </a:solidFill>
              </a:rPr>
              <a:t/>
            </a:r>
            <a:br>
              <a:rPr lang="en-IN" sz="4800" b="1" dirty="0">
                <a:solidFill>
                  <a:srgbClr val="FF0000"/>
                </a:solidFill>
              </a:rPr>
            </a:br>
            <a:r>
              <a:rPr lang="en-IN" sz="4800" b="1" dirty="0" smtClean="0">
                <a:solidFill>
                  <a:srgbClr val="FF0000"/>
                </a:solidFill>
              </a:rPr>
              <a:t/>
            </a:r>
            <a:br>
              <a:rPr lang="en-IN" sz="4800" b="1" dirty="0" smtClean="0">
                <a:solidFill>
                  <a:srgbClr val="FF0000"/>
                </a:solidFill>
              </a:rPr>
            </a:br>
            <a:r>
              <a:rPr lang="en-IN" sz="2700" b="1" dirty="0" smtClean="0">
                <a:solidFill>
                  <a:srgbClr val="FF0000"/>
                </a:solidFill>
                <a:latin typeface="Times New Roman" pitchFamily="18" charset="0"/>
                <a:cs typeface="Times New Roman" pitchFamily="18" charset="0"/>
              </a:rPr>
              <a:t>VASIREDDY VENKATADRI</a:t>
            </a:r>
            <a:r>
              <a:rPr lang="en-US" sz="2700" b="1" dirty="0" smtClean="0">
                <a:solidFill>
                  <a:srgbClr val="FF0000"/>
                </a:solidFill>
                <a:latin typeface="Times New Roman" pitchFamily="18" charset="0"/>
                <a:cs typeface="Times New Roman" pitchFamily="18" charset="0"/>
              </a:rPr>
              <a:t> </a:t>
            </a:r>
            <a:r>
              <a:rPr lang="en-US" sz="2700" b="1" dirty="0">
                <a:solidFill>
                  <a:srgbClr val="FF0000"/>
                </a:solidFill>
                <a:latin typeface="Times New Roman" pitchFamily="18" charset="0"/>
                <a:cs typeface="Times New Roman" pitchFamily="18" charset="0"/>
              </a:rPr>
              <a:t>INSTITUTE OF TECHNOLOGY</a:t>
            </a:r>
            <a:r>
              <a:rPr lang="en-US" sz="3600" b="1" dirty="0">
                <a:solidFill>
                  <a:srgbClr val="FF0000"/>
                </a:solidFill>
                <a:latin typeface="Times New Roman" pitchFamily="18" charset="0"/>
                <a:cs typeface="Times New Roman" pitchFamily="18" charset="0"/>
              </a:rPr>
              <a:t/>
            </a:r>
            <a:br>
              <a:rPr lang="en-US" sz="3600" b="1" dirty="0">
                <a:solidFill>
                  <a:srgbClr val="FF0000"/>
                </a:solidFill>
                <a:latin typeface="Times New Roman" pitchFamily="18" charset="0"/>
                <a:cs typeface="Times New Roman" pitchFamily="18" charset="0"/>
              </a:rPr>
            </a:br>
            <a:r>
              <a:rPr lang="en-US" sz="3600" b="1" dirty="0">
                <a:solidFill>
                  <a:srgbClr val="FF0000"/>
                </a:solidFill>
                <a:latin typeface="Times New Roman" pitchFamily="18" charset="0"/>
                <a:cs typeface="Times New Roman" pitchFamily="18" charset="0"/>
              </a:rPr>
              <a:t>(Autonomous)</a:t>
            </a:r>
            <a:r>
              <a:rPr lang="en-IN" sz="4000" dirty="0">
                <a:solidFill>
                  <a:srgbClr val="FF0000"/>
                </a:solidFill>
                <a:latin typeface="Times New Roman" pitchFamily="18" charset="0"/>
                <a:cs typeface="Times New Roman" pitchFamily="18" charset="0"/>
              </a:rPr>
              <a:t> </a:t>
            </a:r>
            <a:br>
              <a:rPr lang="en-IN" sz="4000" dirty="0">
                <a:solidFill>
                  <a:srgbClr val="FF0000"/>
                </a:solidFill>
                <a:latin typeface="Times New Roman" pitchFamily="18" charset="0"/>
                <a:cs typeface="Times New Roman" pitchFamily="18" charset="0"/>
              </a:rPr>
            </a:br>
            <a:r>
              <a:rPr lang="en-IN" sz="4000" dirty="0">
                <a:solidFill>
                  <a:srgbClr val="FF0000"/>
                </a:solidFill>
                <a:latin typeface="Times New Roman" pitchFamily="18" charset="0"/>
                <a:cs typeface="Times New Roman" pitchFamily="18" charset="0"/>
              </a:rPr>
              <a:t>Department of </a:t>
            </a:r>
            <a:r>
              <a:rPr lang="en-US" sz="4000" dirty="0" smtClean="0">
                <a:solidFill>
                  <a:srgbClr val="FF0000"/>
                </a:solidFill>
                <a:latin typeface="Times New Roman" pitchFamily="18" charset="0"/>
                <a:cs typeface="Times New Roman" pitchFamily="18" charset="0"/>
              </a:rPr>
              <a:t>Computer Science and Engineering</a:t>
            </a:r>
            <a:r>
              <a:rPr lang="en-IN" sz="3300" dirty="0">
                <a:solidFill>
                  <a:srgbClr val="FF0000"/>
                </a:solidFill>
              </a:rPr>
              <a:t/>
            </a:r>
            <a:br>
              <a:rPr lang="en-IN" sz="3300" dirty="0">
                <a:solidFill>
                  <a:srgbClr val="FF0000"/>
                </a:solidFill>
              </a:rPr>
            </a:br>
            <a:endParaRPr lang="en-IN" sz="3300" b="1" dirty="0">
              <a:solidFill>
                <a:srgbClr val="FF0000"/>
              </a:solidFill>
            </a:endParaRPr>
          </a:p>
        </p:txBody>
      </p:sp>
      <p:sp>
        <p:nvSpPr>
          <p:cNvPr id="3" name="Content Placeholder 2">
            <a:extLst>
              <a:ext uri="{FF2B5EF4-FFF2-40B4-BE49-F238E27FC236}">
                <a16:creationId xmlns:a16="http://schemas.microsoft.com/office/drawing/2014/main" xmlns="" id="{B8E2120E-3D3B-4FDD-AF9D-33A00283F052}"/>
              </a:ext>
            </a:extLst>
          </p:cNvPr>
          <p:cNvSpPr>
            <a:spLocks noGrp="1"/>
          </p:cNvSpPr>
          <p:nvPr>
            <p:ph idx="1"/>
          </p:nvPr>
        </p:nvSpPr>
        <p:spPr>
          <a:xfrm>
            <a:off x="375557" y="1812470"/>
            <a:ext cx="8392886" cy="4359730"/>
          </a:xfrm>
        </p:spPr>
        <p:txBody>
          <a:bodyPr>
            <a:normAutofit fontScale="55000" lnSpcReduction="20000"/>
          </a:bodyPr>
          <a:lstStyle/>
          <a:p>
            <a:pPr marL="0" indent="0" algn="ctr">
              <a:buNone/>
            </a:pPr>
            <a:endParaRPr lang="en-IN" sz="2400" dirty="0"/>
          </a:p>
          <a:p>
            <a:pPr marL="0" indent="0" algn="ctr">
              <a:buNone/>
            </a:pPr>
            <a:endParaRPr lang="en-IN" sz="2400" dirty="0"/>
          </a:p>
          <a:p>
            <a:pPr marL="0" indent="0" algn="ctr">
              <a:buNone/>
            </a:pPr>
            <a:endParaRPr lang="en-IN" sz="2400" dirty="0"/>
          </a:p>
          <a:p>
            <a:pPr marL="0" indent="0" algn="ctr">
              <a:buNone/>
            </a:pPr>
            <a:endParaRPr lang="en-IN" sz="2400" dirty="0"/>
          </a:p>
          <a:p>
            <a:pPr marL="0" indent="0" algn="ctr">
              <a:buNone/>
            </a:pPr>
            <a:endParaRPr lang="en-IN" sz="2400" dirty="0"/>
          </a:p>
          <a:p>
            <a:pPr marL="0" indent="0" algn="ctr">
              <a:buNone/>
            </a:pPr>
            <a:endParaRPr lang="en-IN" sz="2400" dirty="0"/>
          </a:p>
          <a:p>
            <a:pPr marL="0" indent="0" algn="ctr">
              <a:lnSpc>
                <a:spcPct val="100000"/>
              </a:lnSpc>
              <a:buNone/>
            </a:pPr>
            <a:endParaRPr lang="en-US" sz="4000" dirty="0" smtClean="0">
              <a:latin typeface="Palatino Linotype" panose="02040502050505030304" pitchFamily="18" charset="0"/>
            </a:endParaRPr>
          </a:p>
          <a:p>
            <a:pPr marL="0" indent="0" algn="ctr">
              <a:lnSpc>
                <a:spcPct val="100000"/>
              </a:lnSpc>
              <a:buNone/>
            </a:pPr>
            <a:endParaRPr lang="en-US" sz="4000" dirty="0" smtClean="0">
              <a:latin typeface="Palatino Linotype" panose="02040502050505030304" pitchFamily="18" charset="0"/>
            </a:endParaRPr>
          </a:p>
          <a:p>
            <a:pPr marL="0" indent="0" algn="ctr">
              <a:lnSpc>
                <a:spcPct val="100000"/>
              </a:lnSpc>
              <a:buNone/>
            </a:pPr>
            <a:endParaRPr lang="en-US" sz="4000" dirty="0" smtClean="0">
              <a:latin typeface="Palatino Linotype" panose="02040502050505030304" pitchFamily="18" charset="0"/>
            </a:endParaRPr>
          </a:p>
          <a:p>
            <a:pPr marL="0" indent="0" algn="ctr">
              <a:lnSpc>
                <a:spcPct val="100000"/>
              </a:lnSpc>
              <a:buNone/>
            </a:pPr>
            <a:endParaRPr lang="en-US" sz="4000" dirty="0" smtClean="0">
              <a:latin typeface="Palatino Linotype" panose="02040502050505030304" pitchFamily="18" charset="0"/>
            </a:endParaRPr>
          </a:p>
          <a:p>
            <a:pPr marL="0" indent="0" algn="ctr">
              <a:lnSpc>
                <a:spcPct val="100000"/>
              </a:lnSpc>
              <a:buNone/>
            </a:pPr>
            <a:r>
              <a:rPr lang="en-US" sz="4000" dirty="0" smtClean="0">
                <a:latin typeface="Palatino Linotype" panose="02040502050505030304" pitchFamily="18" charset="0"/>
              </a:rPr>
              <a:t>IV </a:t>
            </a:r>
            <a:r>
              <a:rPr lang="en-US" sz="4000" dirty="0">
                <a:latin typeface="Palatino Linotype" panose="02040502050505030304" pitchFamily="18" charset="0"/>
              </a:rPr>
              <a:t>B.Tech -I Semester</a:t>
            </a:r>
          </a:p>
          <a:p>
            <a:pPr marL="0" indent="0" algn="ctr">
              <a:lnSpc>
                <a:spcPct val="100000"/>
              </a:lnSpc>
              <a:buNone/>
            </a:pPr>
            <a:r>
              <a:rPr lang="en-US" sz="4000" dirty="0" smtClean="0">
                <a:solidFill>
                  <a:srgbClr val="C00000"/>
                </a:solidFill>
                <a:latin typeface="Palatino Linotype" panose="02040502050505030304" pitchFamily="18" charset="0"/>
              </a:rPr>
              <a:t>Web Technologies </a:t>
            </a:r>
            <a:endParaRPr lang="en-US" sz="4000" dirty="0">
              <a:solidFill>
                <a:srgbClr val="C00000"/>
              </a:solidFill>
              <a:latin typeface="Palatino Linotype" panose="02040502050505030304" pitchFamily="18" charset="0"/>
            </a:endParaRPr>
          </a:p>
          <a:p>
            <a:pPr marL="0" indent="0" algn="ctr">
              <a:lnSpc>
                <a:spcPct val="100000"/>
              </a:lnSpc>
              <a:buNone/>
            </a:pPr>
            <a:r>
              <a:rPr lang="en-IN" sz="4000" dirty="0" smtClean="0">
                <a:latin typeface="Palatino Linotype" panose="02040502050505030304" pitchFamily="18" charset="0"/>
              </a:rPr>
              <a:t>Unit-4</a:t>
            </a:r>
          </a:p>
          <a:p>
            <a:pPr marL="0" indent="0" algn="ctr">
              <a:lnSpc>
                <a:spcPct val="100000"/>
              </a:lnSpc>
              <a:buNone/>
            </a:pPr>
            <a:r>
              <a:rPr lang="en-US" sz="7300" b="1" dirty="0" smtClean="0">
                <a:solidFill>
                  <a:srgbClr val="FF0000"/>
                </a:solidFill>
              </a:rPr>
              <a:t>PHP Programming</a:t>
            </a:r>
            <a:endParaRPr lang="en-IN" sz="20900" dirty="0">
              <a:solidFill>
                <a:srgbClr val="FF0000"/>
              </a:solidFill>
              <a:latin typeface="Palatino Linotype" panose="02040502050505030304" pitchFamily="18" charset="0"/>
            </a:endParaRPr>
          </a:p>
        </p:txBody>
      </p:sp>
      <p:sp>
        <p:nvSpPr>
          <p:cNvPr id="6" name="Slide Number Placeholder 5">
            <a:extLst>
              <a:ext uri="{FF2B5EF4-FFF2-40B4-BE49-F238E27FC236}">
                <a16:creationId xmlns:a16="http://schemas.microsoft.com/office/drawing/2014/main" xmlns="" id="{6035BE20-F6EE-40B2-90D6-3F6CEF992226}"/>
              </a:ext>
            </a:extLst>
          </p:cNvPr>
          <p:cNvSpPr>
            <a:spLocks noGrp="1"/>
          </p:cNvSpPr>
          <p:nvPr>
            <p:ph type="sldNum" sz="quarter" idx="12"/>
          </p:nvPr>
        </p:nvSpPr>
        <p:spPr/>
        <p:txBody>
          <a:bodyPr/>
          <a:lstStyle/>
          <a:p>
            <a:fld id="{E5AA6E92-28A4-4998-AB72-57AA2E2A1A66}" type="slidenum">
              <a:rPr lang="en-IN" smtClean="0"/>
              <a:pPr/>
              <a:t>1</a:t>
            </a:fld>
            <a:endParaRPr lang="en-IN"/>
          </a:p>
        </p:txBody>
      </p:sp>
      <p:sp>
        <p:nvSpPr>
          <p:cNvPr id="8" name="Footer Placeholder 7"/>
          <p:cNvSpPr>
            <a:spLocks noGrp="1"/>
          </p:cNvSpPr>
          <p:nvPr>
            <p:ph type="ftr" sz="quarter" idx="11"/>
          </p:nvPr>
        </p:nvSpPr>
        <p:spPr>
          <a:xfrm>
            <a:off x="1524000" y="6356350"/>
            <a:ext cx="6858000" cy="365125"/>
          </a:xfrm>
        </p:spPr>
        <p:txBody>
          <a:bodyPr/>
          <a:lstStyle/>
          <a:p>
            <a:r>
              <a:rPr lang="en-US" smtClean="0"/>
              <a:t>WT                                          Dept of CSE,     VVIT        </a:t>
            </a:r>
            <a:endParaRPr lang="en-US" dirty="0"/>
          </a:p>
        </p:txBody>
      </p:sp>
      <p:pic>
        <p:nvPicPr>
          <p:cNvPr id="7" name="Picture 6"/>
          <p:cNvPicPr>
            <a:picLocks noChangeAspect="1" noChangeArrowheads="1"/>
          </p:cNvPicPr>
          <p:nvPr/>
        </p:nvPicPr>
        <p:blipFill>
          <a:blip r:embed="rId3" cstate="print"/>
          <a:srcRect/>
          <a:stretch>
            <a:fillRect/>
          </a:stretch>
        </p:blipFill>
        <p:spPr bwMode="auto">
          <a:xfrm>
            <a:off x="3657600" y="2743200"/>
            <a:ext cx="1905000" cy="1371600"/>
          </a:xfrm>
          <a:prstGeom prst="rect">
            <a:avLst/>
          </a:prstGeom>
          <a:noFill/>
          <a:ln w="9525">
            <a:noFill/>
            <a:miter lim="800000"/>
            <a:headEnd/>
            <a:tailEnd/>
          </a:ln>
        </p:spPr>
      </p:pic>
    </p:spTree>
    <p:extLst>
      <p:ext uri="{BB962C8B-B14F-4D97-AF65-F5344CB8AC3E}">
        <p14:creationId xmlns:p14="http://schemas.microsoft.com/office/powerpoint/2010/main" xmlns="" val="39984655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solidFill>
                  <a:srgbClr val="FF0000"/>
                </a:solidFill>
              </a:rPr>
              <a:t> </a:t>
            </a:r>
            <a:r>
              <a:rPr lang="en-US" b="1" dirty="0" smtClean="0">
                <a:solidFill>
                  <a:srgbClr val="FF0000"/>
                </a:solidFill>
              </a:rPr>
              <a:t>Characteristics of PHP:</a:t>
            </a:r>
            <a:endParaRPr lang="en-US" dirty="0">
              <a:solidFill>
                <a:srgbClr val="FF0000"/>
              </a:solidFill>
            </a:endParaRPr>
          </a:p>
        </p:txBody>
      </p:sp>
      <p:sp>
        <p:nvSpPr>
          <p:cNvPr id="3" name="Content Placeholder 2"/>
          <p:cNvSpPr>
            <a:spLocks noGrp="1"/>
          </p:cNvSpPr>
          <p:nvPr>
            <p:ph idx="1"/>
          </p:nvPr>
        </p:nvSpPr>
        <p:spPr>
          <a:xfrm>
            <a:off x="457200" y="1600200"/>
            <a:ext cx="8229600" cy="5029200"/>
          </a:xfrm>
        </p:spPr>
        <p:txBody>
          <a:bodyPr>
            <a:noAutofit/>
          </a:bodyPr>
          <a:lstStyle/>
          <a:p>
            <a:pPr>
              <a:buNone/>
            </a:pPr>
            <a:r>
              <a:rPr lang="en-US" sz="2400" dirty="0" smtClean="0"/>
              <a:t>The main characteristics of PHP are: </a:t>
            </a:r>
          </a:p>
          <a:p>
            <a:r>
              <a:rPr lang="en-US" sz="2400" dirty="0" smtClean="0"/>
              <a:t>PHP is web-specific and open source </a:t>
            </a:r>
          </a:p>
          <a:p>
            <a:r>
              <a:rPr lang="en-US" sz="2400" dirty="0" smtClean="0"/>
              <a:t> Scripts are embedded into static HTML files </a:t>
            </a:r>
          </a:p>
          <a:p>
            <a:r>
              <a:rPr lang="en-US" sz="2400" dirty="0" smtClean="0"/>
              <a:t> Fast execution of scripts </a:t>
            </a:r>
          </a:p>
          <a:p>
            <a:r>
              <a:rPr lang="en-US" sz="2400" dirty="0" smtClean="0"/>
              <a:t> Fast access to the database tier of applications </a:t>
            </a:r>
          </a:p>
          <a:p>
            <a:r>
              <a:rPr lang="en-US" sz="2400" dirty="0" smtClean="0"/>
              <a:t> Supported by most web servers and operating systems </a:t>
            </a:r>
          </a:p>
          <a:p>
            <a:r>
              <a:rPr lang="en-US" sz="2400" dirty="0" smtClean="0"/>
              <a:t> Supports many standard network protocols libraries available for IMAP, NNTP, SMTP,POP3 </a:t>
            </a:r>
          </a:p>
          <a:p>
            <a:r>
              <a:rPr lang="en-US" sz="2400" dirty="0" smtClean="0"/>
              <a:t> Supports many database management systems libraries available for UNIX DBM, </a:t>
            </a:r>
            <a:r>
              <a:rPr lang="en-US" sz="2400" dirty="0" err="1" smtClean="0"/>
              <a:t>MySQL</a:t>
            </a:r>
            <a:r>
              <a:rPr lang="en-US" sz="2400" dirty="0" smtClean="0"/>
              <a:t>, Oracle </a:t>
            </a:r>
          </a:p>
          <a:p>
            <a:r>
              <a:rPr lang="en-US" sz="2400" dirty="0" smtClean="0"/>
              <a:t> Dynamic Output any text, HTML XHTML and any other XML file </a:t>
            </a:r>
          </a:p>
          <a:p>
            <a:pPr>
              <a:buNone/>
            </a:pPr>
            <a:endParaRPr lang="en-US" sz="2400"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10000"/>
          </a:bodyPr>
          <a:lstStyle/>
          <a:p>
            <a:pPr algn="just"/>
            <a:r>
              <a:rPr lang="en-US" dirty="0" smtClean="0">
                <a:solidFill>
                  <a:srgbClr val="FF0000"/>
                </a:solidFill>
              </a:rPr>
              <a:t>PHP Functions - Returning values</a:t>
            </a:r>
          </a:p>
          <a:p>
            <a:pPr algn="just"/>
            <a:r>
              <a:rPr lang="en-US" dirty="0" smtClean="0"/>
              <a:t>To let a function return a value, use the return statement:</a:t>
            </a:r>
          </a:p>
          <a:p>
            <a:pPr algn="just"/>
            <a:r>
              <a:rPr lang="en-US" dirty="0" smtClean="0">
                <a:solidFill>
                  <a:srgbClr val="FF0000"/>
                </a:solidFill>
              </a:rPr>
              <a:t>PHP Return Type Declarations</a:t>
            </a:r>
          </a:p>
          <a:p>
            <a:pPr algn="just"/>
            <a:r>
              <a:rPr lang="en-US" dirty="0" smtClean="0"/>
              <a:t>PHP 7 also supports Type Declarations for the return statement. Like with the type declaration for function arguments, by enabling the strict requirement, it will throw a "Fatal Error" on a type mismatch.</a:t>
            </a:r>
          </a:p>
          <a:p>
            <a:pPr algn="just"/>
            <a:r>
              <a:rPr lang="en-US" dirty="0" smtClean="0"/>
              <a:t>To declare a type for the function return, add a colon ( : ) and the type right before the opening curly ( { )bracket when declaring the function.</a:t>
            </a:r>
          </a:p>
          <a:p>
            <a:pPr algn="just"/>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62500" lnSpcReduction="20000"/>
          </a:bodyPr>
          <a:lstStyle/>
          <a:p>
            <a:pPr>
              <a:buNone/>
            </a:pPr>
            <a:r>
              <a:rPr lang="en-US" dirty="0" smtClean="0"/>
              <a:t>&lt;?</a:t>
            </a:r>
            <a:r>
              <a:rPr lang="en-US" dirty="0" err="1" smtClean="0"/>
              <a:t>php</a:t>
            </a:r>
            <a:r>
              <a:rPr lang="en-US" dirty="0" smtClean="0"/>
              <a:t> declare(</a:t>
            </a:r>
            <a:r>
              <a:rPr lang="en-US" dirty="0" err="1" smtClean="0"/>
              <a:t>strict_types</a:t>
            </a:r>
            <a:r>
              <a:rPr lang="en-US" dirty="0" smtClean="0"/>
              <a:t>=1); // strict requirement ?&gt;</a:t>
            </a:r>
          </a:p>
          <a:p>
            <a:pPr>
              <a:buNone/>
            </a:pPr>
            <a:r>
              <a:rPr lang="en-US" dirty="0" smtClean="0"/>
              <a:t>&lt;!DOCTYPE html&gt;</a:t>
            </a:r>
          </a:p>
          <a:p>
            <a:pPr>
              <a:buNone/>
            </a:pPr>
            <a:r>
              <a:rPr lang="en-US" dirty="0" smtClean="0"/>
              <a:t>&lt;html&gt;</a:t>
            </a:r>
          </a:p>
          <a:p>
            <a:pPr>
              <a:buNone/>
            </a:pPr>
            <a:r>
              <a:rPr lang="en-US" dirty="0" smtClean="0"/>
              <a:t>&lt;body&gt;</a:t>
            </a:r>
          </a:p>
          <a:p>
            <a:pPr>
              <a:buNone/>
            </a:pPr>
            <a:endParaRPr lang="en-US" dirty="0" smtClean="0"/>
          </a:p>
          <a:p>
            <a:pPr>
              <a:buNone/>
            </a:pPr>
            <a:r>
              <a:rPr lang="en-US" dirty="0" smtClean="0"/>
              <a:t>&lt;?</a:t>
            </a:r>
            <a:r>
              <a:rPr lang="en-US" dirty="0" err="1" smtClean="0"/>
              <a:t>php</a:t>
            </a:r>
            <a:endParaRPr lang="en-US" dirty="0" smtClean="0"/>
          </a:p>
          <a:p>
            <a:pPr>
              <a:buNone/>
            </a:pPr>
            <a:r>
              <a:rPr lang="en-US" dirty="0" smtClean="0"/>
              <a:t>function sum(</a:t>
            </a:r>
            <a:r>
              <a:rPr lang="en-US" dirty="0" err="1" smtClean="0"/>
              <a:t>int</a:t>
            </a:r>
            <a:r>
              <a:rPr lang="en-US" dirty="0" smtClean="0"/>
              <a:t> $x, </a:t>
            </a:r>
            <a:r>
              <a:rPr lang="en-US" dirty="0" err="1" smtClean="0"/>
              <a:t>int</a:t>
            </a:r>
            <a:r>
              <a:rPr lang="en-US" dirty="0" smtClean="0"/>
              <a:t> $y) {</a:t>
            </a:r>
          </a:p>
          <a:p>
            <a:pPr>
              <a:buNone/>
            </a:pPr>
            <a:r>
              <a:rPr lang="en-US" dirty="0" smtClean="0"/>
              <a:t>  $z = $x + $y;</a:t>
            </a:r>
          </a:p>
          <a:p>
            <a:pPr>
              <a:buNone/>
            </a:pPr>
            <a:r>
              <a:rPr lang="en-US" dirty="0" smtClean="0"/>
              <a:t>  return $z;</a:t>
            </a:r>
          </a:p>
          <a:p>
            <a:pPr>
              <a:buNone/>
            </a:pPr>
            <a:r>
              <a:rPr lang="en-US" dirty="0" smtClean="0"/>
              <a:t>}</a:t>
            </a:r>
          </a:p>
          <a:p>
            <a:pPr>
              <a:buNone/>
            </a:pPr>
            <a:endParaRPr lang="en-US" dirty="0" smtClean="0"/>
          </a:p>
          <a:p>
            <a:pPr>
              <a:buNone/>
            </a:pPr>
            <a:r>
              <a:rPr lang="en-US" dirty="0" smtClean="0"/>
              <a:t>echo "5 + 10 = " . sum(5,10) . "&lt;</a:t>
            </a:r>
            <a:r>
              <a:rPr lang="en-US" dirty="0" err="1" smtClean="0"/>
              <a:t>br</a:t>
            </a:r>
            <a:r>
              <a:rPr lang="en-US" dirty="0" smtClean="0"/>
              <a:t>&gt;";</a:t>
            </a:r>
          </a:p>
          <a:p>
            <a:pPr>
              <a:buNone/>
            </a:pPr>
            <a:r>
              <a:rPr lang="en-US" dirty="0" smtClean="0"/>
              <a:t>echo "7 + 13 = " . sum(7,13) . "&lt;</a:t>
            </a:r>
            <a:r>
              <a:rPr lang="en-US" dirty="0" err="1" smtClean="0"/>
              <a:t>br</a:t>
            </a:r>
            <a:r>
              <a:rPr lang="en-US" dirty="0" smtClean="0"/>
              <a:t>&gt;";</a:t>
            </a:r>
          </a:p>
          <a:p>
            <a:pPr>
              <a:buNone/>
            </a:pPr>
            <a:r>
              <a:rPr lang="en-US" dirty="0" smtClean="0"/>
              <a:t>echo "2 + 4 = " . sum(2,4);</a:t>
            </a:r>
          </a:p>
          <a:p>
            <a:pPr>
              <a:buNone/>
            </a:pPr>
            <a:r>
              <a:rPr lang="en-US" dirty="0" smtClean="0"/>
              <a:t>?&gt;</a:t>
            </a:r>
          </a:p>
          <a:p>
            <a:pPr>
              <a:buNone/>
            </a:pPr>
            <a:endParaRPr lang="en-US" dirty="0" smtClean="0"/>
          </a:p>
          <a:p>
            <a:pPr>
              <a:buNone/>
            </a:pPr>
            <a:r>
              <a:rPr lang="en-US" dirty="0" smtClean="0"/>
              <a:t>&lt;/body&gt;</a:t>
            </a:r>
          </a:p>
          <a:p>
            <a:pPr>
              <a:buNone/>
            </a:pPr>
            <a:r>
              <a:rPr lang="en-US" dirty="0" smtClean="0"/>
              <a:t>&lt;/html&gt;</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a:buNone/>
            </a:pPr>
            <a:r>
              <a:rPr lang="en-US" dirty="0" smtClean="0"/>
              <a:t>&lt;?</a:t>
            </a:r>
            <a:r>
              <a:rPr lang="en-US" dirty="0" err="1" smtClean="0"/>
              <a:t>php</a:t>
            </a:r>
            <a:r>
              <a:rPr lang="en-US" dirty="0" smtClean="0"/>
              <a:t> declare(</a:t>
            </a:r>
            <a:r>
              <a:rPr lang="en-US" dirty="0" err="1" smtClean="0"/>
              <a:t>strict_types</a:t>
            </a:r>
            <a:r>
              <a:rPr lang="en-US" dirty="0" smtClean="0"/>
              <a:t>=1); // strict requirement</a:t>
            </a:r>
          </a:p>
          <a:p>
            <a:pPr>
              <a:buNone/>
            </a:pPr>
            <a:r>
              <a:rPr lang="en-US" dirty="0" smtClean="0"/>
              <a:t>function </a:t>
            </a:r>
            <a:r>
              <a:rPr lang="en-US" dirty="0" err="1" smtClean="0"/>
              <a:t>addNumbers</a:t>
            </a:r>
            <a:r>
              <a:rPr lang="en-US" dirty="0" smtClean="0"/>
              <a:t>(float $a, float $b) : float {</a:t>
            </a:r>
          </a:p>
          <a:p>
            <a:pPr>
              <a:buNone/>
            </a:pPr>
            <a:r>
              <a:rPr lang="en-US" dirty="0" smtClean="0"/>
              <a:t>  return $a + $b;</a:t>
            </a:r>
          </a:p>
          <a:p>
            <a:pPr>
              <a:buNone/>
            </a:pPr>
            <a:r>
              <a:rPr lang="en-US" dirty="0" smtClean="0"/>
              <a:t>}</a:t>
            </a:r>
          </a:p>
          <a:p>
            <a:pPr>
              <a:buNone/>
            </a:pPr>
            <a:r>
              <a:rPr lang="en-US" dirty="0" smtClean="0"/>
              <a:t>echo </a:t>
            </a:r>
            <a:r>
              <a:rPr lang="en-US" dirty="0" err="1" smtClean="0"/>
              <a:t>addNumbers</a:t>
            </a:r>
            <a:r>
              <a:rPr lang="en-US" dirty="0" smtClean="0"/>
              <a:t>(1.2, 5.3); </a:t>
            </a:r>
          </a:p>
          <a:p>
            <a:pPr>
              <a:buNone/>
            </a:pPr>
            <a:r>
              <a:rPr lang="en-US" dirty="0" smtClean="0"/>
              <a:t>?&gt;</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algn="just"/>
            <a:r>
              <a:rPr lang="en-US" b="1" dirty="0" smtClean="0">
                <a:solidFill>
                  <a:srgbClr val="FF0000"/>
                </a:solidFill>
              </a:rPr>
              <a:t>Passing Arguments by Reference </a:t>
            </a:r>
          </a:p>
          <a:p>
            <a:pPr algn="just"/>
            <a:r>
              <a:rPr lang="en-US" dirty="0" smtClean="0"/>
              <a:t>In PHP, arguments are usually passed by value, which means that a copy of the value is used in the function and the variable that was passed into the function cannot be changed.</a:t>
            </a:r>
          </a:p>
          <a:p>
            <a:pPr algn="just"/>
            <a:r>
              <a:rPr lang="en-US" dirty="0" smtClean="0"/>
              <a:t>When a function argument is passed by reference, changes to the argument also change the variable that was passed in. To turn a function argument into a reference, the &amp; operator is used:</a:t>
            </a:r>
          </a:p>
          <a:p>
            <a:pPr algn="just"/>
            <a:endParaRPr lang="en-US" b="1" dirty="0" smtClean="0">
              <a:solidFill>
                <a:srgbClr val="FF0000"/>
              </a:solidFill>
            </a:endParaRPr>
          </a:p>
          <a:p>
            <a:pPr algn="just"/>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70000" lnSpcReduction="20000"/>
          </a:bodyPr>
          <a:lstStyle/>
          <a:p>
            <a:pPr>
              <a:buNone/>
            </a:pPr>
            <a:r>
              <a:rPr lang="en-US" dirty="0" smtClean="0"/>
              <a:t>&lt;!DOCTYPE html&gt;</a:t>
            </a:r>
          </a:p>
          <a:p>
            <a:pPr>
              <a:buNone/>
            </a:pPr>
            <a:r>
              <a:rPr lang="en-US" dirty="0" smtClean="0"/>
              <a:t>&lt;html&gt;</a:t>
            </a:r>
          </a:p>
          <a:p>
            <a:pPr>
              <a:buNone/>
            </a:pPr>
            <a:r>
              <a:rPr lang="en-US" dirty="0" smtClean="0"/>
              <a:t>&lt;body&gt;</a:t>
            </a:r>
          </a:p>
          <a:p>
            <a:pPr>
              <a:buNone/>
            </a:pPr>
            <a:endParaRPr lang="en-US" dirty="0" smtClean="0"/>
          </a:p>
          <a:p>
            <a:pPr>
              <a:buNone/>
            </a:pPr>
            <a:r>
              <a:rPr lang="en-US" dirty="0" smtClean="0"/>
              <a:t>&lt;?</a:t>
            </a:r>
            <a:r>
              <a:rPr lang="en-US" dirty="0" err="1" smtClean="0"/>
              <a:t>php</a:t>
            </a:r>
            <a:endParaRPr lang="en-US" dirty="0" smtClean="0"/>
          </a:p>
          <a:p>
            <a:pPr>
              <a:buNone/>
            </a:pPr>
            <a:r>
              <a:rPr lang="en-US" dirty="0" smtClean="0"/>
              <a:t>function </a:t>
            </a:r>
            <a:r>
              <a:rPr lang="en-US" dirty="0" err="1" smtClean="0"/>
              <a:t>add_five</a:t>
            </a:r>
            <a:r>
              <a:rPr lang="en-US" dirty="0" smtClean="0"/>
              <a:t>(&amp;$value) {</a:t>
            </a:r>
          </a:p>
          <a:p>
            <a:pPr>
              <a:buNone/>
            </a:pPr>
            <a:r>
              <a:rPr lang="en-US" dirty="0" smtClean="0"/>
              <a:t>  $value += 5;</a:t>
            </a:r>
          </a:p>
          <a:p>
            <a:pPr>
              <a:buNone/>
            </a:pPr>
            <a:r>
              <a:rPr lang="en-US" dirty="0" smtClean="0"/>
              <a:t>}</a:t>
            </a:r>
          </a:p>
          <a:p>
            <a:pPr>
              <a:buNone/>
            </a:pPr>
            <a:endParaRPr lang="en-US" dirty="0" smtClean="0"/>
          </a:p>
          <a:p>
            <a:pPr>
              <a:buNone/>
            </a:pPr>
            <a:r>
              <a:rPr lang="en-US" dirty="0" smtClean="0"/>
              <a:t>$num = 2;</a:t>
            </a:r>
          </a:p>
          <a:p>
            <a:pPr>
              <a:buNone/>
            </a:pPr>
            <a:r>
              <a:rPr lang="en-US" dirty="0" err="1" smtClean="0"/>
              <a:t>add_five</a:t>
            </a:r>
            <a:r>
              <a:rPr lang="en-US" dirty="0" smtClean="0"/>
              <a:t>($num);</a:t>
            </a:r>
          </a:p>
          <a:p>
            <a:pPr>
              <a:buNone/>
            </a:pPr>
            <a:r>
              <a:rPr lang="en-US" dirty="0" smtClean="0"/>
              <a:t>echo $num;</a:t>
            </a:r>
          </a:p>
          <a:p>
            <a:pPr>
              <a:buNone/>
            </a:pPr>
            <a:r>
              <a:rPr lang="en-US" dirty="0" smtClean="0"/>
              <a:t>?&gt;</a:t>
            </a:r>
          </a:p>
          <a:p>
            <a:pPr>
              <a:buNone/>
            </a:pPr>
            <a:endParaRPr lang="en-US" dirty="0" smtClean="0"/>
          </a:p>
          <a:p>
            <a:pPr>
              <a:buNone/>
            </a:pPr>
            <a:r>
              <a:rPr lang="en-US" dirty="0" smtClean="0"/>
              <a:t>&lt;/body&gt;</a:t>
            </a:r>
          </a:p>
          <a:p>
            <a:pPr>
              <a:buNone/>
            </a:pPr>
            <a:r>
              <a:rPr lang="en-US" dirty="0" smtClean="0"/>
              <a:t>&lt;/html&gt;</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10000"/>
          </a:bodyPr>
          <a:lstStyle/>
          <a:p>
            <a:pPr algn="just"/>
            <a:r>
              <a:rPr lang="en-US" dirty="0" smtClean="0">
                <a:solidFill>
                  <a:srgbClr val="FF0000"/>
                </a:solidFill>
              </a:rPr>
              <a:t>PHP is a Loosely Typed Language</a:t>
            </a:r>
          </a:p>
          <a:p>
            <a:pPr algn="just"/>
            <a:r>
              <a:rPr lang="en-US" dirty="0" smtClean="0"/>
              <a:t>In the example above, notice that we did not have to tell PHP which data type the variable is.</a:t>
            </a:r>
          </a:p>
          <a:p>
            <a:pPr algn="just"/>
            <a:r>
              <a:rPr lang="en-US" dirty="0" smtClean="0"/>
              <a:t>PHP automatically associates a data type to the variable, depending on its value. Since the data types are not set in a strict sense, you can do things like adding a string to an integer without causing an error.</a:t>
            </a:r>
          </a:p>
          <a:p>
            <a:pPr algn="just"/>
            <a:r>
              <a:rPr lang="en-US" dirty="0" smtClean="0"/>
              <a:t>In PHP 7, type declarations were added. This gives us an option to specify the expected data type when declaring a function, and by adding the strict declaration, it will throw a "Fatal Error" if the data type mismatches.</a:t>
            </a:r>
          </a:p>
          <a:p>
            <a:pPr algn="just"/>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a:buNone/>
            </a:pPr>
            <a:r>
              <a:rPr lang="en-US" dirty="0" smtClean="0"/>
              <a:t>&lt;?</a:t>
            </a:r>
            <a:r>
              <a:rPr lang="en-US" dirty="0" err="1" smtClean="0"/>
              <a:t>php</a:t>
            </a:r>
            <a:endParaRPr lang="en-US" dirty="0" smtClean="0"/>
          </a:p>
          <a:p>
            <a:pPr>
              <a:buNone/>
            </a:pPr>
            <a:r>
              <a:rPr lang="en-US" dirty="0" smtClean="0"/>
              <a:t>function </a:t>
            </a:r>
            <a:r>
              <a:rPr lang="en-US" dirty="0" err="1" smtClean="0"/>
              <a:t>addNumbers</a:t>
            </a:r>
            <a:r>
              <a:rPr lang="en-US" dirty="0" smtClean="0"/>
              <a:t>(</a:t>
            </a:r>
            <a:r>
              <a:rPr lang="en-US" dirty="0" err="1" smtClean="0"/>
              <a:t>int</a:t>
            </a:r>
            <a:r>
              <a:rPr lang="en-US" dirty="0" smtClean="0"/>
              <a:t> $a, </a:t>
            </a:r>
            <a:r>
              <a:rPr lang="en-US" dirty="0" err="1" smtClean="0"/>
              <a:t>int</a:t>
            </a:r>
            <a:r>
              <a:rPr lang="en-US" dirty="0" smtClean="0"/>
              <a:t> $b) {</a:t>
            </a:r>
          </a:p>
          <a:p>
            <a:pPr>
              <a:buNone/>
            </a:pPr>
            <a:r>
              <a:rPr lang="en-US" dirty="0" smtClean="0"/>
              <a:t>  return $a + $b;</a:t>
            </a:r>
          </a:p>
          <a:p>
            <a:pPr>
              <a:buNone/>
            </a:pPr>
            <a:r>
              <a:rPr lang="en-US" dirty="0" smtClean="0"/>
              <a:t>}</a:t>
            </a:r>
          </a:p>
          <a:p>
            <a:pPr>
              <a:buNone/>
            </a:pPr>
            <a:r>
              <a:rPr lang="en-US" dirty="0" smtClean="0"/>
              <a:t>echo </a:t>
            </a:r>
            <a:r>
              <a:rPr lang="en-US" dirty="0" err="1" smtClean="0"/>
              <a:t>addNumbers</a:t>
            </a:r>
            <a:r>
              <a:rPr lang="en-US" dirty="0" smtClean="0"/>
              <a:t>(5, "5 days"); </a:t>
            </a:r>
          </a:p>
          <a:p>
            <a:pPr>
              <a:buNone/>
            </a:pPr>
            <a:r>
              <a:rPr lang="en-US" dirty="0" smtClean="0"/>
              <a:t>// since strict is NOT enabled "5 days" is changed to </a:t>
            </a:r>
            <a:r>
              <a:rPr lang="en-US" dirty="0" err="1" smtClean="0"/>
              <a:t>int</a:t>
            </a:r>
            <a:r>
              <a:rPr lang="en-US" dirty="0" smtClean="0"/>
              <a:t>(5), and it will return 10</a:t>
            </a:r>
          </a:p>
          <a:p>
            <a:pPr>
              <a:buNone/>
            </a:pPr>
            <a:r>
              <a:rPr lang="en-US" dirty="0" smtClean="0"/>
              <a:t>?&gt;</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77500" lnSpcReduction="20000"/>
          </a:bodyPr>
          <a:lstStyle/>
          <a:p>
            <a:r>
              <a:rPr lang="en-US" dirty="0" smtClean="0"/>
              <a:t>To specify strict we need to set declare(</a:t>
            </a:r>
            <a:r>
              <a:rPr lang="en-US" dirty="0" err="1" smtClean="0"/>
              <a:t>strict_types</a:t>
            </a:r>
            <a:r>
              <a:rPr lang="en-US" dirty="0" smtClean="0"/>
              <a:t>=1);. This must be on the very first line of the PHP file.</a:t>
            </a:r>
          </a:p>
          <a:p>
            <a:r>
              <a:rPr lang="en-US" dirty="0" smtClean="0"/>
              <a:t>In the following example we try to send both a number and a string to the function, but here we have added the strict declaration:</a:t>
            </a:r>
          </a:p>
          <a:p>
            <a:r>
              <a:rPr lang="en-US" dirty="0" smtClean="0"/>
              <a:t>Example</a:t>
            </a:r>
          </a:p>
          <a:p>
            <a:pPr>
              <a:buNone/>
            </a:pPr>
            <a:r>
              <a:rPr lang="en-US" dirty="0" smtClean="0"/>
              <a:t>&lt;?</a:t>
            </a:r>
            <a:r>
              <a:rPr lang="en-US" dirty="0" err="1" smtClean="0"/>
              <a:t>php</a:t>
            </a:r>
            <a:r>
              <a:rPr lang="en-US" dirty="0" smtClean="0"/>
              <a:t> declare(</a:t>
            </a:r>
            <a:r>
              <a:rPr lang="en-US" dirty="0" err="1" smtClean="0"/>
              <a:t>strict_types</a:t>
            </a:r>
            <a:r>
              <a:rPr lang="en-US" dirty="0" smtClean="0"/>
              <a:t>=1); // strict requirement</a:t>
            </a:r>
            <a:br>
              <a:rPr lang="en-US" dirty="0" smtClean="0"/>
            </a:br>
            <a:r>
              <a:rPr lang="en-US" dirty="0" smtClean="0"/>
              <a:t/>
            </a:r>
            <a:br>
              <a:rPr lang="en-US" dirty="0" smtClean="0"/>
            </a:br>
            <a:r>
              <a:rPr lang="en-US" dirty="0" smtClean="0"/>
              <a:t>function </a:t>
            </a:r>
            <a:r>
              <a:rPr lang="en-US" dirty="0" err="1" smtClean="0"/>
              <a:t>addNumbers</a:t>
            </a:r>
            <a:r>
              <a:rPr lang="en-US" dirty="0" smtClean="0"/>
              <a:t>(</a:t>
            </a:r>
            <a:r>
              <a:rPr lang="en-US" dirty="0" err="1" smtClean="0"/>
              <a:t>int</a:t>
            </a:r>
            <a:r>
              <a:rPr lang="en-US" dirty="0" smtClean="0"/>
              <a:t> $a, </a:t>
            </a:r>
            <a:r>
              <a:rPr lang="en-US" dirty="0" err="1" smtClean="0"/>
              <a:t>int</a:t>
            </a:r>
            <a:r>
              <a:rPr lang="en-US" dirty="0" smtClean="0"/>
              <a:t> $b) {</a:t>
            </a:r>
            <a:br>
              <a:rPr lang="en-US" dirty="0" smtClean="0"/>
            </a:br>
            <a:r>
              <a:rPr lang="en-US" dirty="0" smtClean="0"/>
              <a:t>  return $a + $b;</a:t>
            </a:r>
            <a:br>
              <a:rPr lang="en-US" dirty="0" smtClean="0"/>
            </a:br>
            <a:r>
              <a:rPr lang="en-US" dirty="0" smtClean="0"/>
              <a:t>}</a:t>
            </a:r>
            <a:br>
              <a:rPr lang="en-US" dirty="0" smtClean="0"/>
            </a:br>
            <a:r>
              <a:rPr lang="en-US" dirty="0" smtClean="0"/>
              <a:t>echo </a:t>
            </a:r>
            <a:r>
              <a:rPr lang="en-US" dirty="0" err="1" smtClean="0"/>
              <a:t>addNumbers</a:t>
            </a:r>
            <a:r>
              <a:rPr lang="en-US" dirty="0" smtClean="0"/>
              <a:t>(5, "5 days");</a:t>
            </a:r>
            <a:br>
              <a:rPr lang="en-US" dirty="0" smtClean="0"/>
            </a:br>
            <a:r>
              <a:rPr lang="en-US" dirty="0" smtClean="0"/>
              <a:t>// since strict is enabled and "5 days" is not an integer, an error will be thrown</a:t>
            </a:r>
            <a:br>
              <a:rPr lang="en-US" dirty="0" smtClean="0"/>
            </a:br>
            <a:r>
              <a:rPr lang="en-US" dirty="0" smtClean="0"/>
              <a:t>?&gt;</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62500" lnSpcReduction="20000"/>
          </a:bodyPr>
          <a:lstStyle/>
          <a:p>
            <a:r>
              <a:rPr lang="en-US" dirty="0" smtClean="0">
                <a:solidFill>
                  <a:srgbClr val="FF0000"/>
                </a:solidFill>
              </a:rPr>
              <a:t>PHP Global Variables - </a:t>
            </a:r>
            <a:r>
              <a:rPr lang="en-US" dirty="0" err="1" smtClean="0">
                <a:solidFill>
                  <a:srgbClr val="FF0000"/>
                </a:solidFill>
              </a:rPr>
              <a:t>Superglobals</a:t>
            </a:r>
            <a:endParaRPr lang="en-US" dirty="0" smtClean="0">
              <a:solidFill>
                <a:srgbClr val="FF0000"/>
              </a:solidFill>
            </a:endParaRPr>
          </a:p>
          <a:p>
            <a:r>
              <a:rPr lang="en-US" dirty="0" err="1" smtClean="0"/>
              <a:t>Superglobals</a:t>
            </a:r>
            <a:r>
              <a:rPr lang="en-US" dirty="0" smtClean="0"/>
              <a:t> were introduced in PHP 4.1.0, and are built-in variables that are always available in all scopes.</a:t>
            </a:r>
          </a:p>
          <a:p>
            <a:r>
              <a:rPr lang="en-US" dirty="0" smtClean="0"/>
              <a:t>PHP Global Variables - </a:t>
            </a:r>
            <a:r>
              <a:rPr lang="en-US" dirty="0" err="1" smtClean="0"/>
              <a:t>Superglobals</a:t>
            </a:r>
            <a:endParaRPr lang="en-US" dirty="0" smtClean="0"/>
          </a:p>
          <a:p>
            <a:r>
              <a:rPr lang="en-US" dirty="0" smtClean="0"/>
              <a:t>Some predefined variables in PHP are "</a:t>
            </a:r>
            <a:r>
              <a:rPr lang="en-US" dirty="0" err="1" smtClean="0"/>
              <a:t>superglobals</a:t>
            </a:r>
            <a:r>
              <a:rPr lang="en-US" dirty="0" smtClean="0"/>
              <a:t>", which means that they are always accessible, regardless of scope - and you can access them from any function, class or file without having to do anything special.</a:t>
            </a:r>
          </a:p>
          <a:p>
            <a:r>
              <a:rPr lang="en-US" dirty="0" smtClean="0"/>
              <a:t>The PHP </a:t>
            </a:r>
            <a:r>
              <a:rPr lang="en-US" dirty="0" err="1" smtClean="0"/>
              <a:t>superglobal</a:t>
            </a:r>
            <a:r>
              <a:rPr lang="en-US" dirty="0" smtClean="0"/>
              <a:t> variables are:</a:t>
            </a:r>
          </a:p>
          <a:p>
            <a:r>
              <a:rPr lang="en-US" dirty="0" smtClean="0"/>
              <a:t>$GLOBALS</a:t>
            </a:r>
          </a:p>
          <a:p>
            <a:r>
              <a:rPr lang="en-US" dirty="0" smtClean="0"/>
              <a:t>$_SERVER</a:t>
            </a:r>
          </a:p>
          <a:p>
            <a:r>
              <a:rPr lang="en-US" dirty="0" smtClean="0"/>
              <a:t>$_REQUEST</a:t>
            </a:r>
          </a:p>
          <a:p>
            <a:r>
              <a:rPr lang="en-US" dirty="0" smtClean="0"/>
              <a:t>$_POST</a:t>
            </a:r>
          </a:p>
          <a:p>
            <a:r>
              <a:rPr lang="en-US" dirty="0" smtClean="0"/>
              <a:t>$_GET</a:t>
            </a:r>
          </a:p>
          <a:p>
            <a:r>
              <a:rPr lang="en-US" dirty="0" smtClean="0"/>
              <a:t>$_FILES</a:t>
            </a:r>
          </a:p>
          <a:p>
            <a:r>
              <a:rPr lang="en-US" dirty="0" smtClean="0"/>
              <a:t>$_ENV</a:t>
            </a:r>
          </a:p>
          <a:p>
            <a:r>
              <a:rPr lang="en-US" dirty="0" smtClean="0"/>
              <a:t>$_COOKIE</a:t>
            </a:r>
          </a:p>
          <a:p>
            <a:r>
              <a:rPr lang="en-US" dirty="0" smtClean="0"/>
              <a:t>$_SESSION</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70000" lnSpcReduction="20000"/>
          </a:bodyPr>
          <a:lstStyle/>
          <a:p>
            <a:r>
              <a:rPr lang="en-US" dirty="0" smtClean="0">
                <a:solidFill>
                  <a:srgbClr val="FF0000"/>
                </a:solidFill>
              </a:rPr>
              <a:t>PHP $GLOBALS</a:t>
            </a:r>
          </a:p>
          <a:p>
            <a:r>
              <a:rPr lang="en-US" dirty="0" smtClean="0"/>
              <a:t>$GLOBALS is a PHP super global variable which is used to access global variables from anywhere in the PHP script (also from within functions or methods).</a:t>
            </a:r>
          </a:p>
          <a:p>
            <a:r>
              <a:rPr lang="en-US" dirty="0" smtClean="0"/>
              <a:t>PHP stores all global variables in an array called $GLOBALS[</a:t>
            </a:r>
            <a:r>
              <a:rPr lang="en-US" i="1" dirty="0" smtClean="0"/>
              <a:t>index</a:t>
            </a:r>
            <a:r>
              <a:rPr lang="en-US" dirty="0" smtClean="0"/>
              <a:t>]. The </a:t>
            </a:r>
            <a:r>
              <a:rPr lang="en-US" i="1" dirty="0" smtClean="0"/>
              <a:t>index</a:t>
            </a:r>
            <a:r>
              <a:rPr lang="en-US" dirty="0" smtClean="0"/>
              <a:t> holds the name of the variable.</a:t>
            </a:r>
          </a:p>
          <a:p>
            <a:pPr>
              <a:buNone/>
            </a:pPr>
            <a:r>
              <a:rPr lang="en-US" dirty="0" smtClean="0"/>
              <a:t>&lt;?</a:t>
            </a:r>
            <a:r>
              <a:rPr lang="en-US" dirty="0" err="1" smtClean="0"/>
              <a:t>php</a:t>
            </a:r>
            <a:r>
              <a:rPr lang="en-US" dirty="0" smtClean="0"/>
              <a:t/>
            </a:r>
            <a:br>
              <a:rPr lang="en-US" dirty="0" smtClean="0"/>
            </a:br>
            <a:r>
              <a:rPr lang="en-US" dirty="0" smtClean="0"/>
              <a:t>$x = 75;</a:t>
            </a:r>
            <a:br>
              <a:rPr lang="en-US" dirty="0" smtClean="0"/>
            </a:br>
            <a:r>
              <a:rPr lang="en-US" dirty="0" smtClean="0"/>
              <a:t>$y = 25;</a:t>
            </a:r>
            <a:br>
              <a:rPr lang="en-US" dirty="0" smtClean="0"/>
            </a:br>
            <a:r>
              <a:rPr lang="en-US" dirty="0" smtClean="0"/>
              <a:t> </a:t>
            </a:r>
            <a:br>
              <a:rPr lang="en-US" dirty="0" smtClean="0"/>
            </a:br>
            <a:r>
              <a:rPr lang="en-US" dirty="0" smtClean="0"/>
              <a:t>function addition() {</a:t>
            </a:r>
            <a:br>
              <a:rPr lang="en-US" dirty="0" smtClean="0"/>
            </a:br>
            <a:r>
              <a:rPr lang="en-US" dirty="0" smtClean="0"/>
              <a:t>  $GLOBALS['z'] = $GLOBALS['x'] + $GLOBALS['y'];</a:t>
            </a:r>
            <a:br>
              <a:rPr lang="en-US" dirty="0" smtClean="0"/>
            </a:br>
            <a:r>
              <a:rPr lang="en-US" dirty="0" smtClean="0"/>
              <a:t>}</a:t>
            </a:r>
            <a:br>
              <a:rPr lang="en-US" dirty="0" smtClean="0"/>
            </a:br>
            <a:r>
              <a:rPr lang="en-US" dirty="0" smtClean="0"/>
              <a:t> </a:t>
            </a:r>
            <a:br>
              <a:rPr lang="en-US" dirty="0" smtClean="0"/>
            </a:br>
            <a:r>
              <a:rPr lang="en-US" dirty="0" smtClean="0"/>
              <a:t>addition();</a:t>
            </a:r>
            <a:br>
              <a:rPr lang="en-US" dirty="0" smtClean="0"/>
            </a:br>
            <a:r>
              <a:rPr lang="en-US" dirty="0" smtClean="0"/>
              <a:t>echo $z;</a:t>
            </a:r>
            <a:br>
              <a:rPr lang="en-US" dirty="0" smtClean="0"/>
            </a:br>
            <a:r>
              <a:rPr lang="en-US" dirty="0" smtClean="0"/>
              <a:t>?&gt;</a:t>
            </a:r>
          </a:p>
          <a:p>
            <a:r>
              <a:rPr lang="en-US" dirty="0" smtClean="0"/>
              <a:t>In the example above, since z is a variable present within the $GLOBALS array, it is also accessible from outside the function!</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rgbClr val="FF0000"/>
                </a:solidFill>
              </a:rPr>
              <a:t>Advantages of PHP :</a:t>
            </a:r>
            <a:endParaRPr lang="en-US" dirty="0">
              <a:solidFill>
                <a:srgbClr val="FF0000"/>
              </a:solidFill>
            </a:endParaRPr>
          </a:p>
        </p:txBody>
      </p:sp>
      <p:sp>
        <p:nvSpPr>
          <p:cNvPr id="5" name="Content Placeholder 4"/>
          <p:cNvSpPr>
            <a:spLocks noGrp="1"/>
          </p:cNvSpPr>
          <p:nvPr>
            <p:ph idx="1"/>
          </p:nvPr>
        </p:nvSpPr>
        <p:spPr/>
        <p:txBody>
          <a:bodyPr>
            <a:normAutofit fontScale="85000" lnSpcReduction="10000"/>
          </a:bodyPr>
          <a:lstStyle/>
          <a:p>
            <a:endParaRPr lang="en-US" dirty="0" smtClean="0"/>
          </a:p>
          <a:p>
            <a:r>
              <a:rPr lang="en-US" dirty="0" smtClean="0"/>
              <a:t>It is included inside HTML pages. This means that: </a:t>
            </a:r>
          </a:p>
          <a:p>
            <a:r>
              <a:rPr lang="en-US" dirty="0" smtClean="0"/>
              <a:t>All your work can be done in the same directory, and </a:t>
            </a:r>
          </a:p>
          <a:p>
            <a:r>
              <a:rPr lang="en-US" dirty="0" smtClean="0"/>
              <a:t>A single file can contain HTML and PHP code </a:t>
            </a:r>
          </a:p>
          <a:p>
            <a:r>
              <a:rPr lang="en-US" dirty="0" smtClean="0"/>
              <a:t>Much easier to edit/maintain web pages. </a:t>
            </a:r>
          </a:p>
          <a:p>
            <a:r>
              <a:rPr lang="en-US" dirty="0" smtClean="0"/>
              <a:t>This greatly improves tasks like </a:t>
            </a:r>
          </a:p>
          <a:p>
            <a:r>
              <a:rPr lang="en-US" dirty="0" smtClean="0"/>
              <a:t>Dynamic page processing. </a:t>
            </a:r>
          </a:p>
          <a:p>
            <a:r>
              <a:rPr lang="en-US" dirty="0" smtClean="0"/>
              <a:t>Checking and doing simple HTML Form based tasks. </a:t>
            </a:r>
          </a:p>
          <a:p>
            <a:r>
              <a:rPr lang="en-US" dirty="0" smtClean="0"/>
              <a:t>Database connectivity </a:t>
            </a:r>
          </a:p>
          <a:p>
            <a:endParaRPr lang="en-US"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70000" lnSpcReduction="20000"/>
          </a:bodyPr>
          <a:lstStyle/>
          <a:p>
            <a:r>
              <a:rPr lang="en-US" dirty="0" smtClean="0">
                <a:solidFill>
                  <a:srgbClr val="FF0000"/>
                </a:solidFill>
              </a:rPr>
              <a:t>PHP $_SERVER</a:t>
            </a:r>
          </a:p>
          <a:p>
            <a:r>
              <a:rPr lang="en-US" dirty="0" smtClean="0"/>
              <a:t>$_SERVER is a PHP super global variable which holds information about headers, paths, and script locations.</a:t>
            </a:r>
          </a:p>
          <a:p>
            <a:r>
              <a:rPr lang="en-US" dirty="0" smtClean="0"/>
              <a:t>The example below shows how to use some of the elements in $_SERVER:</a:t>
            </a:r>
          </a:p>
          <a:p>
            <a:r>
              <a:rPr lang="en-US" dirty="0" smtClean="0"/>
              <a:t>Example</a:t>
            </a:r>
          </a:p>
          <a:p>
            <a:pPr>
              <a:buNone/>
            </a:pPr>
            <a:r>
              <a:rPr lang="en-US" dirty="0" smtClean="0"/>
              <a:t>&lt;?</a:t>
            </a:r>
            <a:r>
              <a:rPr lang="en-US" dirty="0" err="1" smtClean="0"/>
              <a:t>php</a:t>
            </a:r>
            <a:r>
              <a:rPr lang="en-US" dirty="0" smtClean="0"/>
              <a:t/>
            </a:r>
            <a:br>
              <a:rPr lang="en-US" dirty="0" smtClean="0"/>
            </a:br>
            <a:r>
              <a:rPr lang="en-US" dirty="0" smtClean="0"/>
              <a:t>echo $_SERVER['PHP_SELF'];</a:t>
            </a:r>
            <a:br>
              <a:rPr lang="en-US" dirty="0" smtClean="0"/>
            </a:br>
            <a:r>
              <a:rPr lang="en-US" dirty="0" smtClean="0"/>
              <a:t>echo "&lt;</a:t>
            </a:r>
            <a:r>
              <a:rPr lang="en-US" dirty="0" err="1" smtClean="0"/>
              <a:t>br</a:t>
            </a:r>
            <a:r>
              <a:rPr lang="en-US" dirty="0" smtClean="0"/>
              <a:t>&gt;";</a:t>
            </a:r>
            <a:br>
              <a:rPr lang="en-US" dirty="0" smtClean="0"/>
            </a:br>
            <a:r>
              <a:rPr lang="en-US" dirty="0" smtClean="0"/>
              <a:t>echo $_SERVER['SERVER_NAME'];</a:t>
            </a:r>
            <a:br>
              <a:rPr lang="en-US" dirty="0" smtClean="0"/>
            </a:br>
            <a:r>
              <a:rPr lang="en-US" dirty="0" smtClean="0"/>
              <a:t>echo "&lt;</a:t>
            </a:r>
            <a:r>
              <a:rPr lang="en-US" dirty="0" err="1" smtClean="0"/>
              <a:t>br</a:t>
            </a:r>
            <a:r>
              <a:rPr lang="en-US" dirty="0" smtClean="0"/>
              <a:t>&gt;";</a:t>
            </a:r>
            <a:br>
              <a:rPr lang="en-US" dirty="0" smtClean="0"/>
            </a:br>
            <a:r>
              <a:rPr lang="en-US" dirty="0" smtClean="0"/>
              <a:t>echo $_SERVER['HTTP_HOST'];</a:t>
            </a:r>
            <a:br>
              <a:rPr lang="en-US" dirty="0" smtClean="0"/>
            </a:br>
            <a:r>
              <a:rPr lang="en-US" dirty="0" smtClean="0"/>
              <a:t>echo "&lt;</a:t>
            </a:r>
            <a:r>
              <a:rPr lang="en-US" dirty="0" err="1" smtClean="0"/>
              <a:t>br</a:t>
            </a:r>
            <a:r>
              <a:rPr lang="en-US" dirty="0" smtClean="0"/>
              <a:t>&gt;";</a:t>
            </a:r>
            <a:br>
              <a:rPr lang="en-US" dirty="0" smtClean="0"/>
            </a:br>
            <a:r>
              <a:rPr lang="en-US" dirty="0" smtClean="0"/>
              <a:t>echo $_SERVER['HTTP_REFERER'];</a:t>
            </a:r>
            <a:br>
              <a:rPr lang="en-US" dirty="0" smtClean="0"/>
            </a:br>
            <a:r>
              <a:rPr lang="en-US" dirty="0" smtClean="0"/>
              <a:t>echo "&lt;</a:t>
            </a:r>
            <a:r>
              <a:rPr lang="en-US" dirty="0" err="1" smtClean="0"/>
              <a:t>br</a:t>
            </a:r>
            <a:r>
              <a:rPr lang="en-US" dirty="0" smtClean="0"/>
              <a:t>&gt;";</a:t>
            </a:r>
            <a:br>
              <a:rPr lang="en-US" dirty="0" smtClean="0"/>
            </a:br>
            <a:r>
              <a:rPr lang="en-US" dirty="0" smtClean="0"/>
              <a:t>echo $_SERVER['HTTP_USER_AGENT'];</a:t>
            </a:r>
            <a:br>
              <a:rPr lang="en-US" dirty="0" smtClean="0"/>
            </a:br>
            <a:r>
              <a:rPr lang="en-US" dirty="0" smtClean="0"/>
              <a:t>echo "&lt;</a:t>
            </a:r>
            <a:r>
              <a:rPr lang="en-US" dirty="0" err="1" smtClean="0"/>
              <a:t>br</a:t>
            </a:r>
            <a:r>
              <a:rPr lang="en-US" dirty="0" smtClean="0"/>
              <a:t>&gt;";</a:t>
            </a:r>
            <a:br>
              <a:rPr lang="en-US" dirty="0" smtClean="0"/>
            </a:br>
            <a:r>
              <a:rPr lang="en-US" dirty="0" smtClean="0"/>
              <a:t>echo $_SERVER['SCRIPT_NAME'];</a:t>
            </a:r>
            <a:br>
              <a:rPr lang="en-US" dirty="0" smtClean="0"/>
            </a:br>
            <a:r>
              <a:rPr lang="en-US" dirty="0" smtClean="0"/>
              <a:t>?&gt;</a:t>
            </a:r>
          </a:p>
          <a:p>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457200" y="457200"/>
            <a:ext cx="8229600" cy="5867400"/>
          </a:xfrm>
          <a:prstGeom prst="rect">
            <a:avLst/>
          </a:prstGeom>
          <a:noFill/>
          <a:ln w="9525">
            <a:noFill/>
            <a:miter lim="800000"/>
            <a:headEnd/>
            <a:tailEnd/>
          </a:ln>
          <a:effectLst/>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457200" y="304800"/>
            <a:ext cx="8229600" cy="6172199"/>
          </a:xfrm>
          <a:prstGeom prst="rect">
            <a:avLst/>
          </a:prstGeom>
          <a:noFill/>
          <a:ln w="9525">
            <a:noFill/>
            <a:miter lim="800000"/>
            <a:headEnd/>
            <a:tailEnd/>
          </a:ln>
          <a:effectLst/>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85000" lnSpcReduction="10000"/>
          </a:bodyPr>
          <a:lstStyle/>
          <a:p>
            <a:pPr algn="just"/>
            <a:r>
              <a:rPr lang="en-US" dirty="0" smtClean="0">
                <a:solidFill>
                  <a:srgbClr val="FF0000"/>
                </a:solidFill>
              </a:rPr>
              <a:t>PHP $_REQUEST</a:t>
            </a:r>
          </a:p>
          <a:p>
            <a:pPr algn="just"/>
            <a:r>
              <a:rPr lang="en-US" dirty="0" smtClean="0"/>
              <a:t>PHP $_REQUEST is a PHP super global variable which is used to collect data after submitting an HTML form.</a:t>
            </a:r>
          </a:p>
          <a:p>
            <a:pPr algn="just"/>
            <a:r>
              <a:rPr lang="en-US" dirty="0" smtClean="0"/>
              <a:t>a form with an input field and a submit button. When a user submits the data by clicking on "Submit", the form data is sent to the file specified in the action attribute of the &lt;form&gt; tag. </a:t>
            </a:r>
          </a:p>
          <a:p>
            <a:pPr algn="just"/>
            <a:r>
              <a:rPr lang="en-US" dirty="0" smtClean="0"/>
              <a:t>In this example, we point to this file itself for processing form data. If you wish to use another PHP file to process form data, replace that with the filename of your choice. Then, we can use the super global variable $_REQUEST to collect the value of the input field:</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85000" lnSpcReduction="10000"/>
          </a:bodyPr>
          <a:lstStyle/>
          <a:p>
            <a:pPr algn="just"/>
            <a:r>
              <a:rPr lang="en-US" dirty="0" smtClean="0">
                <a:solidFill>
                  <a:srgbClr val="FF0000"/>
                </a:solidFill>
              </a:rPr>
              <a:t>PHP $_POST</a:t>
            </a:r>
          </a:p>
          <a:p>
            <a:pPr algn="just"/>
            <a:r>
              <a:rPr lang="en-US" dirty="0" smtClean="0"/>
              <a:t>PHP $_POST is a PHP super global variable which is used to collect form data after submitting an HTML form with method="post". $_POST is also widely used to pass variables.</a:t>
            </a:r>
          </a:p>
          <a:p>
            <a:pPr algn="just"/>
            <a:r>
              <a:rPr lang="en-US" dirty="0" smtClean="0"/>
              <a:t>The example below shows a form with an input field and a submit button. When a user submits the data by clicking on "Submit", the form data is sent to the file specified in the action attribute of the &lt;form&gt; tag. </a:t>
            </a:r>
          </a:p>
          <a:p>
            <a:pPr algn="just"/>
            <a:r>
              <a:rPr lang="en-US" dirty="0" smtClean="0"/>
              <a:t>In this example, we point to the file itself for processing form data. If you wish to use another PHP file to process form data, replace that with the filename of your choice. Then, we can use the super global variable $_POST to collect the value of the input field:</a:t>
            </a:r>
          </a:p>
          <a:p>
            <a:pPr algn="just"/>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PHP $_GET</a:t>
            </a:r>
          </a:p>
          <a:p>
            <a:r>
              <a:rPr lang="en-US" dirty="0" smtClean="0"/>
              <a:t>PHP $_GET is a PHP super global variable which is used to collect form data after submitting an HTML form with method="get".</a:t>
            </a:r>
          </a:p>
          <a:p>
            <a:r>
              <a:rPr lang="en-US" dirty="0" smtClean="0"/>
              <a:t>$_GET can also collect data sent in the URL.</a:t>
            </a:r>
          </a:p>
          <a:p>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85000" lnSpcReduction="10000"/>
          </a:bodyPr>
          <a:lstStyle/>
          <a:p>
            <a:pPr algn="just"/>
            <a:r>
              <a:rPr lang="en-US" dirty="0" smtClean="0">
                <a:solidFill>
                  <a:srgbClr val="FF0000"/>
                </a:solidFill>
              </a:rPr>
              <a:t>PHP - File Inclusion</a:t>
            </a:r>
          </a:p>
          <a:p>
            <a:pPr algn="just"/>
            <a:r>
              <a:rPr lang="en-US" dirty="0" smtClean="0"/>
              <a:t>The content of a PHP file into another PHP file before the server executes it. There are two PHP functions which can be used to included one PHP file into another PHP file.</a:t>
            </a:r>
          </a:p>
          <a:p>
            <a:pPr algn="just"/>
            <a:r>
              <a:rPr lang="en-US" dirty="0" smtClean="0"/>
              <a:t>The include() Function</a:t>
            </a:r>
          </a:p>
          <a:p>
            <a:pPr algn="just"/>
            <a:r>
              <a:rPr lang="en-US" dirty="0" smtClean="0"/>
              <a:t>The require() Function</a:t>
            </a:r>
          </a:p>
          <a:p>
            <a:pPr algn="just"/>
            <a:r>
              <a:rPr lang="en-US" dirty="0" smtClean="0"/>
              <a:t>This is a strong point of PHP which helps in creating functions, headers, footers, or elements that can be reused on multiple pages. This will help developers to make it easy to change the layout of complete website with minimal effort. If there is any change required then instead of changing thousand of files just change included file.</a:t>
            </a:r>
          </a:p>
          <a:p>
            <a:pPr algn="just"/>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solidFill>
                  <a:srgbClr val="FF0000"/>
                </a:solidFill>
              </a:rPr>
              <a:t>The include() Function</a:t>
            </a:r>
          </a:p>
          <a:p>
            <a:pPr algn="just"/>
            <a:r>
              <a:rPr lang="en-US" dirty="0" smtClean="0"/>
              <a:t>The include() function takes all the text in a specified file and copies it into the file that uses the include function. If there is any problem in loading a file then the </a:t>
            </a:r>
            <a:r>
              <a:rPr lang="en-US" b="1" dirty="0" smtClean="0"/>
              <a:t>include()</a:t>
            </a:r>
            <a:r>
              <a:rPr lang="en-US" dirty="0" smtClean="0"/>
              <a:t> function generates a warning but the script will continue execution.</a:t>
            </a:r>
          </a:p>
          <a:p>
            <a:pPr algn="just"/>
            <a:r>
              <a:rPr lang="en-US" dirty="0" smtClean="0"/>
              <a:t>Assume you want to create a common menu for your website. Then create a file menu.php with the following content.</a:t>
            </a:r>
          </a:p>
          <a:p>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77500" lnSpcReduction="20000"/>
          </a:bodyPr>
          <a:lstStyle/>
          <a:p>
            <a:pPr>
              <a:buNone/>
            </a:pPr>
            <a:r>
              <a:rPr lang="en-US" dirty="0" smtClean="0"/>
              <a:t>&lt;html&gt;</a:t>
            </a:r>
          </a:p>
          <a:p>
            <a:pPr>
              <a:buNone/>
            </a:pPr>
            <a:r>
              <a:rPr lang="en-US" dirty="0" smtClean="0"/>
              <a:t>&lt;head&gt;&lt;title&gt;menu page&lt;/title&gt;</a:t>
            </a:r>
          </a:p>
          <a:p>
            <a:pPr>
              <a:buNone/>
            </a:pPr>
            <a:r>
              <a:rPr lang="en-US" dirty="0" smtClean="0"/>
              <a:t>&lt;body </a:t>
            </a:r>
            <a:r>
              <a:rPr lang="en-US" dirty="0" err="1" smtClean="0"/>
              <a:t>bgcolor</a:t>
            </a:r>
            <a:r>
              <a:rPr lang="en-US" dirty="0" smtClean="0"/>
              <a:t>="pink"&gt;</a:t>
            </a:r>
          </a:p>
          <a:p>
            <a:pPr>
              <a:buNone/>
            </a:pPr>
            <a:r>
              <a:rPr lang="en-US" dirty="0" smtClean="0"/>
              <a:t>&lt;table border="2" width="100%" </a:t>
            </a:r>
            <a:r>
              <a:rPr lang="en-US" dirty="0" err="1" smtClean="0"/>
              <a:t>bgcolor</a:t>
            </a:r>
            <a:r>
              <a:rPr lang="en-US" dirty="0" smtClean="0"/>
              <a:t>="pink"&gt;</a:t>
            </a:r>
          </a:p>
          <a:p>
            <a:pPr>
              <a:buNone/>
            </a:pPr>
            <a:r>
              <a:rPr lang="en-US" dirty="0" smtClean="0"/>
              <a:t>&lt;</a:t>
            </a:r>
            <a:r>
              <a:rPr lang="en-US" dirty="0" err="1" smtClean="0"/>
              <a:t>tr</a:t>
            </a:r>
            <a:r>
              <a:rPr lang="en-US" dirty="0" smtClean="0"/>
              <a:t>&gt;</a:t>
            </a:r>
          </a:p>
          <a:p>
            <a:pPr>
              <a:buNone/>
            </a:pPr>
            <a:r>
              <a:rPr lang="en-US" dirty="0" smtClean="0"/>
              <a:t>&lt;</a:t>
            </a:r>
            <a:r>
              <a:rPr lang="en-US" dirty="0" err="1" smtClean="0"/>
              <a:t>th</a:t>
            </a:r>
            <a:r>
              <a:rPr lang="en-US" dirty="0" smtClean="0"/>
              <a:t>&gt;&lt;a </a:t>
            </a:r>
            <a:r>
              <a:rPr lang="en-US" dirty="0" err="1" smtClean="0"/>
              <a:t>href</a:t>
            </a:r>
            <a:r>
              <a:rPr lang="en-US" dirty="0" smtClean="0"/>
              <a:t>="home.html" target="c"&gt;HOME&lt;/a&gt;&lt;/</a:t>
            </a:r>
            <a:r>
              <a:rPr lang="en-US" dirty="0" err="1" smtClean="0"/>
              <a:t>th</a:t>
            </a:r>
            <a:r>
              <a:rPr lang="en-US" dirty="0" smtClean="0"/>
              <a:t>&gt;</a:t>
            </a:r>
          </a:p>
          <a:p>
            <a:pPr>
              <a:buNone/>
            </a:pPr>
            <a:r>
              <a:rPr lang="en-US" dirty="0" smtClean="0"/>
              <a:t>&lt;</a:t>
            </a:r>
            <a:r>
              <a:rPr lang="en-US" dirty="0" err="1" smtClean="0"/>
              <a:t>th</a:t>
            </a:r>
            <a:r>
              <a:rPr lang="en-US" dirty="0" smtClean="0"/>
              <a:t>&gt;&lt;a </a:t>
            </a:r>
            <a:r>
              <a:rPr lang="en-US" dirty="0" err="1" smtClean="0"/>
              <a:t>href</a:t>
            </a:r>
            <a:r>
              <a:rPr lang="en-US" dirty="0" smtClean="0"/>
              <a:t>="login.html" target="c"&gt;LOGIN&lt;/a&gt;&lt;/</a:t>
            </a:r>
            <a:r>
              <a:rPr lang="en-US" dirty="0" err="1" smtClean="0"/>
              <a:t>th</a:t>
            </a:r>
            <a:r>
              <a:rPr lang="en-US" dirty="0" smtClean="0"/>
              <a:t>&gt;</a:t>
            </a:r>
          </a:p>
          <a:p>
            <a:pPr>
              <a:buNone/>
            </a:pPr>
            <a:r>
              <a:rPr lang="en-US" dirty="0" smtClean="0"/>
              <a:t>&lt;</a:t>
            </a:r>
            <a:r>
              <a:rPr lang="en-US" dirty="0" err="1" smtClean="0"/>
              <a:t>th</a:t>
            </a:r>
            <a:r>
              <a:rPr lang="en-US" dirty="0" smtClean="0"/>
              <a:t>&gt;&lt;a </a:t>
            </a:r>
            <a:r>
              <a:rPr lang="en-US" dirty="0" err="1" smtClean="0"/>
              <a:t>href</a:t>
            </a:r>
            <a:r>
              <a:rPr lang="en-US" dirty="0" smtClean="0"/>
              <a:t>="reg.html" target="c"&gt;REGISTRATION&lt;/a&gt;&lt;/</a:t>
            </a:r>
            <a:r>
              <a:rPr lang="en-US" dirty="0" err="1" smtClean="0"/>
              <a:t>th</a:t>
            </a:r>
            <a:r>
              <a:rPr lang="en-US" dirty="0" smtClean="0"/>
              <a:t>&gt;</a:t>
            </a:r>
          </a:p>
          <a:p>
            <a:pPr>
              <a:buNone/>
            </a:pPr>
            <a:r>
              <a:rPr lang="en-US" dirty="0" smtClean="0"/>
              <a:t>&lt;</a:t>
            </a:r>
            <a:r>
              <a:rPr lang="en-US" dirty="0" err="1" smtClean="0"/>
              <a:t>th</a:t>
            </a:r>
            <a:r>
              <a:rPr lang="en-US" dirty="0" smtClean="0"/>
              <a:t>&gt;&lt;a </a:t>
            </a:r>
            <a:r>
              <a:rPr lang="en-US" dirty="0" err="1" smtClean="0"/>
              <a:t>href</a:t>
            </a:r>
            <a:r>
              <a:rPr lang="en-US" dirty="0" smtClean="0"/>
              <a:t>="cat.html" target="c"&gt;CATALOGUE&lt;/a&gt;&lt;/</a:t>
            </a:r>
            <a:r>
              <a:rPr lang="en-US" dirty="0" err="1" smtClean="0"/>
              <a:t>th</a:t>
            </a:r>
            <a:r>
              <a:rPr lang="en-US" dirty="0" smtClean="0"/>
              <a:t>&gt;</a:t>
            </a:r>
          </a:p>
          <a:p>
            <a:pPr>
              <a:buNone/>
            </a:pPr>
            <a:r>
              <a:rPr lang="en-US" dirty="0" smtClean="0"/>
              <a:t>&lt;</a:t>
            </a:r>
            <a:r>
              <a:rPr lang="en-US" dirty="0" err="1" smtClean="0"/>
              <a:t>th</a:t>
            </a:r>
            <a:r>
              <a:rPr lang="en-US" dirty="0" smtClean="0"/>
              <a:t>&gt;&lt;a </a:t>
            </a:r>
            <a:r>
              <a:rPr lang="en-US" dirty="0" err="1" smtClean="0"/>
              <a:t>href</a:t>
            </a:r>
            <a:r>
              <a:rPr lang="en-US" dirty="0" smtClean="0"/>
              <a:t>="cart.html" target="c"&gt;CART&lt;/a&gt;&lt;/</a:t>
            </a:r>
            <a:r>
              <a:rPr lang="en-US" dirty="0" err="1" smtClean="0"/>
              <a:t>th</a:t>
            </a:r>
            <a:r>
              <a:rPr lang="en-US" dirty="0" smtClean="0"/>
              <a:t>&gt;</a:t>
            </a:r>
          </a:p>
          <a:p>
            <a:pPr>
              <a:buNone/>
            </a:pPr>
            <a:r>
              <a:rPr lang="en-US" dirty="0" smtClean="0"/>
              <a:t>&lt;/</a:t>
            </a:r>
            <a:r>
              <a:rPr lang="en-US" dirty="0" err="1" smtClean="0"/>
              <a:t>tr</a:t>
            </a:r>
            <a:r>
              <a:rPr lang="en-US" dirty="0" smtClean="0"/>
              <a:t>&gt;</a:t>
            </a:r>
          </a:p>
          <a:p>
            <a:pPr>
              <a:buNone/>
            </a:pPr>
            <a:r>
              <a:rPr lang="en-US" dirty="0" smtClean="0"/>
              <a:t>&lt;/table&gt;</a:t>
            </a:r>
          </a:p>
          <a:p>
            <a:pPr>
              <a:buNone/>
            </a:pPr>
            <a:r>
              <a:rPr lang="en-US" dirty="0" smtClean="0"/>
              <a:t>&lt;/body&gt;</a:t>
            </a:r>
          </a:p>
          <a:p>
            <a:pPr>
              <a:buNone/>
            </a:pPr>
            <a:r>
              <a:rPr lang="en-US" dirty="0" smtClean="0"/>
              <a:t>&lt;/html&gt;</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buNone/>
            </a:pPr>
            <a:r>
              <a:rPr lang="en-US" dirty="0" smtClean="0"/>
              <a:t>&lt;html&gt;</a:t>
            </a:r>
          </a:p>
          <a:p>
            <a:pPr>
              <a:buNone/>
            </a:pPr>
            <a:r>
              <a:rPr lang="en-US" dirty="0" smtClean="0"/>
              <a:t>   &lt;body&gt;</a:t>
            </a:r>
          </a:p>
          <a:p>
            <a:pPr>
              <a:buNone/>
            </a:pPr>
            <a:r>
              <a:rPr lang="en-US" dirty="0" smtClean="0"/>
              <a:t>   </a:t>
            </a:r>
          </a:p>
          <a:p>
            <a:pPr>
              <a:buNone/>
            </a:pPr>
            <a:r>
              <a:rPr lang="en-US" dirty="0" smtClean="0"/>
              <a:t>      &lt;?</a:t>
            </a:r>
            <a:r>
              <a:rPr lang="en-US" dirty="0" err="1" smtClean="0"/>
              <a:t>php</a:t>
            </a:r>
            <a:r>
              <a:rPr lang="en-US" dirty="0" smtClean="0"/>
              <a:t> include("menu.php"); ?&gt;</a:t>
            </a:r>
          </a:p>
          <a:p>
            <a:pPr>
              <a:buNone/>
            </a:pPr>
            <a:r>
              <a:rPr lang="en-US" dirty="0" smtClean="0"/>
              <a:t>      &lt;p&gt;This is an example to show how to include PHP file!&lt;/p&gt;</a:t>
            </a:r>
          </a:p>
          <a:p>
            <a:pPr>
              <a:buNone/>
            </a:pPr>
            <a:r>
              <a:rPr lang="en-US" dirty="0" smtClean="0"/>
              <a:t>      </a:t>
            </a:r>
          </a:p>
          <a:p>
            <a:pPr>
              <a:buNone/>
            </a:pPr>
            <a:r>
              <a:rPr lang="en-US" dirty="0" smtClean="0"/>
              <a:t>   &lt;/body&gt;</a:t>
            </a:r>
          </a:p>
          <a:p>
            <a:pPr>
              <a:buNone/>
            </a:pPr>
            <a:r>
              <a:rPr lang="en-US" dirty="0" smtClean="0"/>
              <a:t>&lt;/html&gt;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1695450" y="2209800"/>
            <a:ext cx="5753100" cy="218201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10000"/>
          </a:bodyPr>
          <a:lstStyle/>
          <a:p>
            <a:pPr algn="just"/>
            <a:r>
              <a:rPr lang="en-US" dirty="0" smtClean="0">
                <a:solidFill>
                  <a:srgbClr val="FF0000"/>
                </a:solidFill>
              </a:rPr>
              <a:t>The require() Function</a:t>
            </a:r>
          </a:p>
          <a:p>
            <a:pPr algn="just"/>
            <a:r>
              <a:rPr lang="en-US" dirty="0" smtClean="0"/>
              <a:t>The require() function takes all the text in a specified file and copies it into the file that uses the include function. If there is any problem in loading a file then the </a:t>
            </a:r>
            <a:r>
              <a:rPr lang="en-US" b="1" dirty="0" smtClean="0"/>
              <a:t>require()</a:t>
            </a:r>
            <a:r>
              <a:rPr lang="en-US" dirty="0" smtClean="0"/>
              <a:t> function generates a fatal error and halt the execution of the script.</a:t>
            </a:r>
          </a:p>
          <a:p>
            <a:pPr algn="just"/>
            <a:r>
              <a:rPr lang="en-US" dirty="0" smtClean="0"/>
              <a:t>So there is no difference in require() and include() except they handle error conditions. It is recommended to use the require() function instead of include(), because scripts should not continue executing if files are missing or misnamed.</a:t>
            </a:r>
          </a:p>
          <a:p>
            <a:pPr algn="just"/>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List out the two modes of PHP processor</a:t>
            </a:r>
            <a:endParaRPr lang="en-US" dirty="0">
              <a:solidFill>
                <a:srgbClr val="FF0000"/>
              </a:solidFill>
            </a:endParaRPr>
          </a:p>
        </p:txBody>
      </p:sp>
      <p:sp>
        <p:nvSpPr>
          <p:cNvPr id="3" name="Content Placeholder 2"/>
          <p:cNvSpPr>
            <a:spLocks noGrp="1"/>
          </p:cNvSpPr>
          <p:nvPr>
            <p:ph idx="1"/>
          </p:nvPr>
        </p:nvSpPr>
        <p:spPr/>
        <p:txBody>
          <a:bodyPr>
            <a:noAutofit/>
          </a:bodyPr>
          <a:lstStyle/>
          <a:p>
            <a:pPr algn="just"/>
            <a:r>
              <a:rPr lang="en-US" sz="2000" dirty="0" smtClean="0"/>
              <a:t>The HTML part of the program is copied unchanged to the client browser</a:t>
            </a:r>
          </a:p>
          <a:p>
            <a:pPr algn="just"/>
            <a:r>
              <a:rPr lang="en-US" sz="2000" dirty="0" smtClean="0"/>
              <a:t>The PHP code is interpreted where it is encountered in the document.</a:t>
            </a:r>
          </a:p>
          <a:p>
            <a:pPr algn="just"/>
            <a:r>
              <a:rPr lang="en-US" sz="2000" dirty="0" smtClean="0"/>
              <a:t>The last two statements may need a little more explanation. The </a:t>
            </a:r>
            <a:r>
              <a:rPr lang="en-US" sz="2000" b="1" dirty="0" smtClean="0"/>
              <a:t>.</a:t>
            </a:r>
            <a:r>
              <a:rPr lang="en-US" sz="2000" b="1" dirty="0" err="1" smtClean="0"/>
              <a:t>php</a:t>
            </a:r>
            <a:r>
              <a:rPr lang="en-US" sz="2000" dirty="0" smtClean="0"/>
              <a:t> file extension alerts the Web server program to hand the file off to the PHP processor. </a:t>
            </a:r>
          </a:p>
          <a:p>
            <a:pPr algn="just"/>
            <a:r>
              <a:rPr lang="en-US" sz="2000" dirty="0" smtClean="0"/>
              <a:t>The PHP processor has two modes, </a:t>
            </a:r>
            <a:r>
              <a:rPr lang="en-US" sz="2000" i="1" dirty="0" smtClean="0"/>
              <a:t>copy</a:t>
            </a:r>
            <a:r>
              <a:rPr lang="en-US" sz="2000" dirty="0" smtClean="0"/>
              <a:t> and </a:t>
            </a:r>
            <a:r>
              <a:rPr lang="en-US" sz="2000" i="1" dirty="0" smtClean="0"/>
              <a:t>interpret.</a:t>
            </a:r>
            <a:r>
              <a:rPr lang="en-US" sz="2000" dirty="0" smtClean="0"/>
              <a:t> The processor starts off in copy mode; text from the file, presumably HTML, is copied to the network connection and sent to the client browser.</a:t>
            </a:r>
          </a:p>
          <a:p>
            <a:pPr algn="just"/>
            <a:r>
              <a:rPr lang="en-US" sz="2000" dirty="0" smtClean="0"/>
              <a:t> When a &lt;?</a:t>
            </a:r>
            <a:r>
              <a:rPr lang="en-US" sz="2000" dirty="0" err="1" smtClean="0"/>
              <a:t>php</a:t>
            </a:r>
            <a:r>
              <a:rPr lang="en-US" sz="2000" dirty="0" smtClean="0"/>
              <a:t> processing instruction is encountered the processor switches to interpret mode. The PHP statements are interpreted, and their output, if any, is sent to the browser. The processor remains in interpret mode until a </a:t>
            </a:r>
            <a:r>
              <a:rPr lang="en-US" sz="2000" b="1" dirty="0" smtClean="0"/>
              <a:t>?&gt;</a:t>
            </a:r>
            <a:r>
              <a:rPr lang="en-US" sz="2000" dirty="0" smtClean="0"/>
              <a:t> is encountered, which switches it back to copy mode.</a:t>
            </a:r>
            <a:endParaRPr lang="en-US" sz="2000"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85000" lnSpcReduction="20000"/>
          </a:bodyPr>
          <a:lstStyle/>
          <a:p>
            <a:pPr algn="just"/>
            <a:r>
              <a:rPr lang="en-US" dirty="0" smtClean="0">
                <a:solidFill>
                  <a:srgbClr val="FF0000"/>
                </a:solidFill>
              </a:rPr>
              <a:t>PHP Types of Errors</a:t>
            </a:r>
          </a:p>
          <a:p>
            <a:pPr algn="just" fontAlgn="base"/>
            <a:r>
              <a:rPr lang="en-US" dirty="0" smtClean="0"/>
              <a:t>Error is the fault or mistake in a program. It can be several types. Error can occur due to wrong syntax or wrong logic. It is a type of mistakes or condition of having incorrect knowledge of the code.</a:t>
            </a:r>
          </a:p>
          <a:p>
            <a:pPr algn="just" fontAlgn="base"/>
            <a:r>
              <a:rPr lang="en-US" dirty="0" smtClean="0"/>
              <a:t>There are various types of errors in PHP but it contains</a:t>
            </a:r>
            <a:r>
              <a:rPr lang="en-US" b="1" dirty="0" smtClean="0"/>
              <a:t> basically four main type of errors</a:t>
            </a:r>
            <a:r>
              <a:rPr lang="en-US" dirty="0" smtClean="0"/>
              <a:t>.</a:t>
            </a:r>
          </a:p>
          <a:p>
            <a:pPr algn="just"/>
            <a:r>
              <a:rPr lang="en-US" b="1" dirty="0" smtClean="0"/>
              <a:t>Parse error or Syntax Error:</a:t>
            </a:r>
            <a:r>
              <a:rPr lang="en-US" dirty="0" smtClean="0"/>
              <a:t> It is the type of error done by the programmer in the source code of the program. The syntax error is caught by the compiler. After fixing the syntax error the compiler compile the code and execute it.</a:t>
            </a:r>
          </a:p>
          <a:p>
            <a:pPr algn="just"/>
            <a:r>
              <a:rPr lang="en-US" dirty="0" smtClean="0"/>
              <a:t> Parse errors can be caused dues to unclosed quotes, missing or Extra parentheses, Unclosed braces, Missing semicolon etc</a:t>
            </a:r>
            <a:br>
              <a:rPr lang="en-US" dirty="0" smtClean="0"/>
            </a:br>
            <a:endParaRPr lang="en-US" b="1" dirty="0" smtClean="0"/>
          </a:p>
          <a:p>
            <a:pPr algn="just"/>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20000"/>
          </a:bodyPr>
          <a:lstStyle/>
          <a:p>
            <a:pPr lvl="0" fontAlgn="base">
              <a:buNone/>
            </a:pPr>
            <a:r>
              <a:rPr lang="en-US" b="1" dirty="0" smtClean="0"/>
              <a:t>Example:</a:t>
            </a:r>
            <a:endParaRPr lang="en-US" dirty="0" smtClean="0"/>
          </a:p>
          <a:p>
            <a:pPr>
              <a:buNone/>
            </a:pPr>
            <a:r>
              <a:rPr lang="en-US" dirty="0" smtClean="0"/>
              <a:t>&lt;?</a:t>
            </a:r>
            <a:r>
              <a:rPr lang="en-US" dirty="0" err="1" smtClean="0"/>
              <a:t>php</a:t>
            </a:r>
            <a:r>
              <a:rPr lang="en-US" dirty="0" smtClean="0"/>
              <a:t> </a:t>
            </a:r>
          </a:p>
          <a:p>
            <a:pPr>
              <a:buNone/>
            </a:pPr>
            <a:r>
              <a:rPr lang="en-US" dirty="0" smtClean="0"/>
              <a:t>$x = "geeks"; </a:t>
            </a:r>
          </a:p>
          <a:p>
            <a:pPr>
              <a:buNone/>
            </a:pPr>
            <a:r>
              <a:rPr lang="en-US" dirty="0" smtClean="0"/>
              <a:t>y = "Computer science"; </a:t>
            </a:r>
          </a:p>
          <a:p>
            <a:pPr>
              <a:buNone/>
            </a:pPr>
            <a:r>
              <a:rPr lang="en-US" dirty="0" smtClean="0"/>
              <a:t>echo $x; </a:t>
            </a:r>
          </a:p>
          <a:p>
            <a:pPr>
              <a:buNone/>
            </a:pPr>
            <a:r>
              <a:rPr lang="en-US" dirty="0" smtClean="0"/>
              <a:t>echo $y; </a:t>
            </a:r>
          </a:p>
          <a:p>
            <a:pPr>
              <a:buNone/>
            </a:pPr>
            <a:r>
              <a:rPr lang="en-US" dirty="0" smtClean="0"/>
              <a:t>?&gt; </a:t>
            </a:r>
          </a:p>
          <a:p>
            <a:pPr fontAlgn="base">
              <a:buNone/>
            </a:pPr>
            <a:r>
              <a:rPr lang="en-US" b="1" dirty="0" smtClean="0"/>
              <a:t>Error:</a:t>
            </a:r>
            <a:endParaRPr lang="en-US" dirty="0" smtClean="0"/>
          </a:p>
          <a:p>
            <a:pPr>
              <a:buNone/>
            </a:pPr>
            <a:r>
              <a:rPr lang="en-US" dirty="0" smtClean="0"/>
              <a:t>PHP Parse error:  syntax error, unexpected '=' on line 3.</a:t>
            </a:r>
          </a:p>
          <a:p>
            <a:pPr>
              <a:buNone/>
            </a:pPr>
            <a:r>
              <a:rPr lang="en-US" b="1" dirty="0" smtClean="0"/>
              <a:t>Explanation:</a:t>
            </a:r>
            <a:r>
              <a:rPr lang="en-US" dirty="0" smtClean="0"/>
              <a:t> In above program, </a:t>
            </a:r>
            <a:r>
              <a:rPr lang="en-US" b="1" dirty="0" smtClean="0"/>
              <a:t>$ sign is missing in line 3</a:t>
            </a:r>
            <a:r>
              <a:rPr lang="en-US" dirty="0" smtClean="0"/>
              <a:t> so it gives an error message.</a:t>
            </a:r>
          </a:p>
          <a:p>
            <a:pPr>
              <a:buNone/>
            </a:pP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Autofit/>
          </a:bodyPr>
          <a:lstStyle/>
          <a:p>
            <a:pPr lvl="0" fontAlgn="base">
              <a:buNone/>
            </a:pPr>
            <a:r>
              <a:rPr lang="en-US" sz="1600" b="1" dirty="0" smtClean="0"/>
              <a:t>Fatal Error:</a:t>
            </a:r>
            <a:r>
              <a:rPr lang="en-US" sz="1600" dirty="0" smtClean="0"/>
              <a:t> It is the type of error where PHP compiler understand the PHP code but it recognizes an undeclared function. This means that function is called without the definition of function.</a:t>
            </a:r>
            <a:br>
              <a:rPr lang="en-US" sz="1600" dirty="0" smtClean="0"/>
            </a:br>
            <a:r>
              <a:rPr lang="en-US" sz="1600" b="1" dirty="0" smtClean="0"/>
              <a:t>Example:</a:t>
            </a:r>
            <a:endParaRPr lang="en-US" sz="1600" dirty="0" smtClean="0"/>
          </a:p>
          <a:p>
            <a:pPr fontAlgn="base">
              <a:buNone/>
            </a:pPr>
            <a:r>
              <a:rPr lang="en-US" sz="1600" dirty="0" smtClean="0"/>
              <a:t> </a:t>
            </a:r>
          </a:p>
          <a:p>
            <a:pPr>
              <a:buNone/>
            </a:pPr>
            <a:r>
              <a:rPr lang="en-US" sz="1600" dirty="0" smtClean="0"/>
              <a:t>&lt;?</a:t>
            </a:r>
            <a:r>
              <a:rPr lang="en-US" sz="1600" dirty="0" err="1" smtClean="0"/>
              <a:t>php</a:t>
            </a:r>
            <a:r>
              <a:rPr lang="en-US" sz="1600" dirty="0" smtClean="0"/>
              <a:t> </a:t>
            </a:r>
          </a:p>
          <a:p>
            <a:pPr>
              <a:buNone/>
            </a:pPr>
            <a:r>
              <a:rPr lang="en-US" sz="1600" dirty="0" smtClean="0"/>
              <a:t>  </a:t>
            </a:r>
          </a:p>
          <a:p>
            <a:pPr>
              <a:buNone/>
            </a:pPr>
            <a:r>
              <a:rPr lang="en-US" sz="1600" dirty="0" smtClean="0"/>
              <a:t>function add($x, $y) </a:t>
            </a:r>
          </a:p>
          <a:p>
            <a:pPr>
              <a:buNone/>
            </a:pPr>
            <a:r>
              <a:rPr lang="en-US" sz="1600" dirty="0" smtClean="0"/>
              <a:t>{ </a:t>
            </a:r>
          </a:p>
          <a:p>
            <a:pPr>
              <a:buNone/>
            </a:pPr>
            <a:r>
              <a:rPr lang="en-US" sz="1600" dirty="0" smtClean="0"/>
              <a:t>    $sum = $x + $y; </a:t>
            </a:r>
          </a:p>
          <a:p>
            <a:pPr>
              <a:buNone/>
            </a:pPr>
            <a:r>
              <a:rPr lang="en-US" sz="1600" dirty="0" smtClean="0"/>
              <a:t>    echo "sum = " . $sum; </a:t>
            </a:r>
          </a:p>
          <a:p>
            <a:pPr>
              <a:buNone/>
            </a:pPr>
            <a:r>
              <a:rPr lang="en-US" sz="1600" dirty="0" smtClean="0"/>
              <a:t>} </a:t>
            </a:r>
          </a:p>
          <a:p>
            <a:pPr>
              <a:buNone/>
            </a:pPr>
            <a:r>
              <a:rPr lang="en-US" sz="1600" dirty="0" smtClean="0"/>
              <a:t>$x = 0; </a:t>
            </a:r>
          </a:p>
          <a:p>
            <a:pPr>
              <a:buNone/>
            </a:pPr>
            <a:r>
              <a:rPr lang="en-US" sz="1600" dirty="0" smtClean="0"/>
              <a:t>$y = 20; </a:t>
            </a:r>
          </a:p>
          <a:p>
            <a:pPr>
              <a:buNone/>
            </a:pPr>
            <a:r>
              <a:rPr lang="en-US" sz="1600" dirty="0" smtClean="0"/>
              <a:t>add($x, $y); </a:t>
            </a:r>
          </a:p>
          <a:p>
            <a:pPr>
              <a:buNone/>
            </a:pPr>
            <a:r>
              <a:rPr lang="en-US" sz="1600" dirty="0" smtClean="0"/>
              <a:t>  </a:t>
            </a:r>
          </a:p>
          <a:p>
            <a:pPr>
              <a:buNone/>
            </a:pPr>
            <a:r>
              <a:rPr lang="en-US" sz="1600" dirty="0" smtClean="0"/>
              <a:t>diff($x, $y); </a:t>
            </a:r>
          </a:p>
          <a:p>
            <a:pPr>
              <a:buNone/>
            </a:pPr>
            <a:r>
              <a:rPr lang="en-US" sz="1600" dirty="0" smtClean="0"/>
              <a:t>?&gt; </a:t>
            </a:r>
          </a:p>
          <a:p>
            <a:pPr fontAlgn="base">
              <a:buNone/>
            </a:pPr>
            <a:r>
              <a:rPr lang="en-US" sz="1600" b="1" dirty="0" smtClean="0"/>
              <a:t>Error:</a:t>
            </a:r>
            <a:endParaRPr lang="en-US" sz="1600" dirty="0" smtClean="0"/>
          </a:p>
          <a:p>
            <a:pPr fontAlgn="base">
              <a:buNone/>
            </a:pPr>
            <a:r>
              <a:rPr lang="en-US" sz="1600" dirty="0" smtClean="0"/>
              <a:t>PHP Fatal error:  Uncaught Error: Call to undefined function diff() on line 12 </a:t>
            </a:r>
          </a:p>
          <a:p>
            <a:pPr fontAlgn="base">
              <a:buNone/>
            </a:pPr>
            <a:r>
              <a:rPr lang="en-US" sz="1600" b="1" dirty="0" smtClean="0"/>
              <a:t>Explanation :</a:t>
            </a:r>
            <a:r>
              <a:rPr lang="en-US" sz="1600" dirty="0" smtClean="0"/>
              <a:t> In line 12, function is called but the definition of function is not available. So it gives error.</a:t>
            </a:r>
          </a:p>
          <a:p>
            <a:endParaRPr lang="en-US" sz="1600"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70000" lnSpcReduction="20000"/>
          </a:bodyPr>
          <a:lstStyle/>
          <a:p>
            <a:pPr lvl="0" fontAlgn="base"/>
            <a:r>
              <a:rPr lang="en-US" b="1" dirty="0" smtClean="0"/>
              <a:t>Warning Errors :</a:t>
            </a:r>
            <a:r>
              <a:rPr lang="en-US" dirty="0" smtClean="0"/>
              <a:t> The main reason of warning errors are including a missing file. This means that the PHP function call the missing file.</a:t>
            </a:r>
            <a:br>
              <a:rPr lang="en-US" dirty="0" smtClean="0"/>
            </a:br>
            <a:r>
              <a:rPr lang="en-US" b="1" dirty="0" smtClean="0"/>
              <a:t>Example:</a:t>
            </a:r>
            <a:endParaRPr lang="en-US" dirty="0" smtClean="0"/>
          </a:p>
          <a:p>
            <a:pPr>
              <a:buNone/>
            </a:pPr>
            <a:r>
              <a:rPr lang="en-US" dirty="0" smtClean="0"/>
              <a:t>&lt;?</a:t>
            </a:r>
            <a:r>
              <a:rPr lang="en-US" dirty="0" err="1" smtClean="0"/>
              <a:t>php</a:t>
            </a:r>
            <a:r>
              <a:rPr lang="en-US" dirty="0" smtClean="0"/>
              <a:t>  </a:t>
            </a:r>
          </a:p>
          <a:p>
            <a:pPr>
              <a:buNone/>
            </a:pPr>
            <a:r>
              <a:rPr lang="en-US" dirty="0" smtClean="0"/>
              <a:t>  </a:t>
            </a:r>
          </a:p>
          <a:p>
            <a:pPr>
              <a:buNone/>
            </a:pPr>
            <a:r>
              <a:rPr lang="en-US" dirty="0" smtClean="0"/>
              <a:t>$x = "</a:t>
            </a:r>
            <a:r>
              <a:rPr lang="en-US" dirty="0" err="1" smtClean="0"/>
              <a:t>GeeksforGeeks</a:t>
            </a:r>
            <a:r>
              <a:rPr lang="en-US" dirty="0" smtClean="0"/>
              <a:t>"; </a:t>
            </a:r>
          </a:p>
          <a:p>
            <a:pPr>
              <a:buNone/>
            </a:pPr>
            <a:r>
              <a:rPr lang="en-US" dirty="0" smtClean="0"/>
              <a:t>  </a:t>
            </a:r>
          </a:p>
          <a:p>
            <a:pPr>
              <a:buNone/>
            </a:pPr>
            <a:r>
              <a:rPr lang="en-US" dirty="0" smtClean="0"/>
              <a:t>include ("gfg.php"); </a:t>
            </a:r>
          </a:p>
          <a:p>
            <a:pPr>
              <a:buNone/>
            </a:pPr>
            <a:r>
              <a:rPr lang="en-US" dirty="0" smtClean="0"/>
              <a:t>  </a:t>
            </a:r>
          </a:p>
          <a:p>
            <a:pPr>
              <a:buNone/>
            </a:pPr>
            <a:r>
              <a:rPr lang="en-US" dirty="0" smtClean="0"/>
              <a:t>echo $x . "Computer science portal"; </a:t>
            </a:r>
          </a:p>
          <a:p>
            <a:pPr>
              <a:buNone/>
            </a:pPr>
            <a:r>
              <a:rPr lang="en-US" dirty="0" smtClean="0"/>
              <a:t>?&gt; </a:t>
            </a:r>
          </a:p>
          <a:p>
            <a:pPr fontAlgn="base"/>
            <a:r>
              <a:rPr lang="en-US" b="1" dirty="0" smtClean="0"/>
              <a:t>Error:</a:t>
            </a:r>
            <a:endParaRPr lang="en-US" dirty="0" smtClean="0"/>
          </a:p>
          <a:p>
            <a:pPr fontAlgn="base"/>
            <a:r>
              <a:rPr lang="en-US" dirty="0" smtClean="0"/>
              <a:t>PHP Warning:  include(gfg.php): failed to open stream: No such file or directory in /home/aed0ed3b35fece41022f332aba5c9b45.php on line 5PHP Warning:  include(): Failed opening 'gfg.php' for inclusion (</a:t>
            </a:r>
            <a:r>
              <a:rPr lang="en-US" dirty="0" err="1" smtClean="0"/>
              <a:t>include_path</a:t>
            </a:r>
            <a:r>
              <a:rPr lang="en-US" dirty="0" smtClean="0"/>
              <a:t>='.:/</a:t>
            </a:r>
            <a:r>
              <a:rPr lang="en-US" dirty="0" err="1" smtClean="0"/>
              <a:t>usr</a:t>
            </a:r>
            <a:r>
              <a:rPr lang="en-US" dirty="0" smtClean="0"/>
              <a:t>/share/</a:t>
            </a:r>
            <a:r>
              <a:rPr lang="en-US" dirty="0" err="1" smtClean="0"/>
              <a:t>php</a:t>
            </a:r>
            <a:r>
              <a:rPr lang="en-US" dirty="0" smtClean="0"/>
              <a:t>') on line 5 </a:t>
            </a:r>
            <a:r>
              <a:rPr lang="en-US" b="1" dirty="0" smtClean="0"/>
              <a:t>Explanation:</a:t>
            </a:r>
            <a:r>
              <a:rPr lang="en-US" dirty="0" smtClean="0"/>
              <a:t> This program call an undefined file gfg.php which are not available. So it produces error.</a:t>
            </a:r>
          </a:p>
          <a:p>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70000" lnSpcReduction="20000"/>
          </a:bodyPr>
          <a:lstStyle/>
          <a:p>
            <a:pPr lvl="0" fontAlgn="base"/>
            <a:r>
              <a:rPr lang="en-US" b="1" dirty="0" smtClean="0"/>
              <a:t>Notice Error:</a:t>
            </a:r>
            <a:r>
              <a:rPr lang="en-US" dirty="0" smtClean="0"/>
              <a:t> It is similar to warning error. It means that the program contains something wrong but it allows the execution of script.</a:t>
            </a:r>
            <a:br>
              <a:rPr lang="en-US" dirty="0" smtClean="0"/>
            </a:br>
            <a:r>
              <a:rPr lang="en-US" b="1" dirty="0" smtClean="0"/>
              <a:t>Example:</a:t>
            </a:r>
            <a:endParaRPr lang="en-US" dirty="0" smtClean="0"/>
          </a:p>
          <a:p>
            <a:pPr>
              <a:buNone/>
            </a:pPr>
            <a:r>
              <a:rPr lang="en-US" dirty="0" smtClean="0"/>
              <a:t>&lt;?</a:t>
            </a:r>
            <a:r>
              <a:rPr lang="en-US" dirty="0" err="1" smtClean="0"/>
              <a:t>php</a:t>
            </a:r>
            <a:r>
              <a:rPr lang="en-US" dirty="0" smtClean="0"/>
              <a:t>  </a:t>
            </a:r>
          </a:p>
          <a:p>
            <a:pPr>
              <a:buNone/>
            </a:pPr>
            <a:r>
              <a:rPr lang="en-US" dirty="0" smtClean="0"/>
              <a:t>  </a:t>
            </a:r>
          </a:p>
          <a:p>
            <a:pPr>
              <a:buNone/>
            </a:pPr>
            <a:r>
              <a:rPr lang="en-US" dirty="0" smtClean="0"/>
              <a:t>$x = </a:t>
            </a:r>
            <a:r>
              <a:rPr lang="en-US" dirty="0" smtClean="0"/>
              <a:t>“</a:t>
            </a:r>
            <a:r>
              <a:rPr lang="en-US" dirty="0" err="1" smtClean="0"/>
              <a:t>vvit</a:t>
            </a:r>
            <a:r>
              <a:rPr lang="en-US" dirty="0" smtClean="0"/>
              <a:t>"; </a:t>
            </a:r>
            <a:endParaRPr lang="en-US" dirty="0" smtClean="0"/>
          </a:p>
          <a:p>
            <a:pPr>
              <a:buNone/>
            </a:pPr>
            <a:r>
              <a:rPr lang="en-US" dirty="0" smtClean="0"/>
              <a:t>  </a:t>
            </a:r>
          </a:p>
          <a:p>
            <a:pPr>
              <a:buNone/>
            </a:pPr>
            <a:r>
              <a:rPr lang="en-US" dirty="0" smtClean="0"/>
              <a:t>echo $x; </a:t>
            </a:r>
          </a:p>
          <a:p>
            <a:pPr>
              <a:buNone/>
            </a:pPr>
            <a:r>
              <a:rPr lang="en-US" dirty="0" smtClean="0"/>
              <a:t>  </a:t>
            </a:r>
          </a:p>
          <a:p>
            <a:pPr>
              <a:buNone/>
            </a:pPr>
            <a:r>
              <a:rPr lang="en-US" dirty="0" smtClean="0"/>
              <a:t>echo </a:t>
            </a:r>
            <a:r>
              <a:rPr lang="en-US" dirty="0" smtClean="0"/>
              <a:t>$</a:t>
            </a:r>
            <a:r>
              <a:rPr lang="en-US" dirty="0" err="1" smtClean="0"/>
              <a:t>cse</a:t>
            </a:r>
            <a:r>
              <a:rPr lang="en-US" dirty="0" smtClean="0"/>
              <a:t>; </a:t>
            </a:r>
            <a:endParaRPr lang="en-US" dirty="0" smtClean="0"/>
          </a:p>
          <a:p>
            <a:pPr>
              <a:buNone/>
            </a:pPr>
            <a:r>
              <a:rPr lang="en-US" dirty="0" smtClean="0"/>
              <a:t>?&gt; </a:t>
            </a:r>
          </a:p>
          <a:p>
            <a:pPr fontAlgn="base"/>
            <a:r>
              <a:rPr lang="en-US" b="1" dirty="0" smtClean="0"/>
              <a:t>Error:</a:t>
            </a:r>
            <a:endParaRPr lang="en-US" dirty="0" smtClean="0"/>
          </a:p>
          <a:p>
            <a:pPr fontAlgn="base"/>
            <a:r>
              <a:rPr lang="en-US" dirty="0" smtClean="0"/>
              <a:t>PHP Notice:  Undefined variable: geeks on line 5 </a:t>
            </a:r>
            <a:r>
              <a:rPr lang="en-US" b="1" dirty="0" smtClean="0"/>
              <a:t>Output:</a:t>
            </a:r>
            <a:endParaRPr lang="en-US" dirty="0" smtClean="0"/>
          </a:p>
          <a:p>
            <a:pPr fontAlgn="base"/>
            <a:r>
              <a:rPr lang="en-US" dirty="0" err="1" smtClean="0"/>
              <a:t>vvit</a:t>
            </a:r>
            <a:endParaRPr lang="en-US" dirty="0" smtClean="0"/>
          </a:p>
          <a:p>
            <a:pPr fontAlgn="base"/>
            <a:r>
              <a:rPr lang="en-US" b="1" dirty="0" smtClean="0"/>
              <a:t>Explanation:</a:t>
            </a:r>
            <a:r>
              <a:rPr lang="en-US" dirty="0" smtClean="0"/>
              <a:t> This program use </a:t>
            </a:r>
            <a:r>
              <a:rPr lang="en-US" b="1" dirty="0" smtClean="0"/>
              <a:t>undeclared variable</a:t>
            </a:r>
            <a:r>
              <a:rPr lang="en-US" dirty="0" smtClean="0"/>
              <a:t> </a:t>
            </a:r>
            <a:r>
              <a:rPr lang="en-US" dirty="0" smtClean="0"/>
              <a:t>$</a:t>
            </a:r>
            <a:r>
              <a:rPr lang="en-US" dirty="0" err="1" smtClean="0"/>
              <a:t>cse</a:t>
            </a:r>
            <a:r>
              <a:rPr lang="en-US" dirty="0" smtClean="0"/>
              <a:t> </a:t>
            </a:r>
            <a:r>
              <a:rPr lang="en-US" dirty="0" smtClean="0"/>
              <a:t>so it gives error message.</a:t>
            </a:r>
          </a:p>
          <a:p>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fontScale="70000" lnSpcReduction="20000"/>
          </a:bodyPr>
          <a:lstStyle/>
          <a:p>
            <a:pPr fontAlgn="base"/>
            <a:r>
              <a:rPr lang="en-US" b="1" dirty="0" smtClean="0"/>
              <a:t>PHP error constants and their description :</a:t>
            </a:r>
            <a:endParaRPr lang="en-US" dirty="0" smtClean="0"/>
          </a:p>
          <a:p>
            <a:pPr lvl="0" fontAlgn="base"/>
            <a:r>
              <a:rPr lang="en-US" b="1" dirty="0" smtClean="0"/>
              <a:t>E_ERROR :</a:t>
            </a:r>
            <a:r>
              <a:rPr lang="en-US" dirty="0" smtClean="0"/>
              <a:t> A fatal error that causes script termination</a:t>
            </a:r>
          </a:p>
          <a:p>
            <a:pPr lvl="0" fontAlgn="base"/>
            <a:r>
              <a:rPr lang="en-US" b="1" dirty="0" smtClean="0"/>
              <a:t>E_WARNING :</a:t>
            </a:r>
            <a:r>
              <a:rPr lang="en-US" dirty="0" smtClean="0"/>
              <a:t> Run-time warning that does not cause script termination</a:t>
            </a:r>
          </a:p>
          <a:p>
            <a:pPr lvl="0" fontAlgn="base"/>
            <a:r>
              <a:rPr lang="en-US" b="1" dirty="0" smtClean="0"/>
              <a:t>E_PARSE :</a:t>
            </a:r>
            <a:r>
              <a:rPr lang="en-US" dirty="0" smtClean="0"/>
              <a:t> Compile time parse error.</a:t>
            </a:r>
          </a:p>
          <a:p>
            <a:pPr lvl="0" fontAlgn="base"/>
            <a:r>
              <a:rPr lang="en-US" b="1" dirty="0" smtClean="0"/>
              <a:t>E_NOTICE : </a:t>
            </a:r>
            <a:r>
              <a:rPr lang="en-US" dirty="0" smtClean="0"/>
              <a:t>Run time notice caused due to error in code</a:t>
            </a:r>
          </a:p>
          <a:p>
            <a:pPr lvl="0" fontAlgn="base"/>
            <a:r>
              <a:rPr lang="en-US" b="1" dirty="0" smtClean="0"/>
              <a:t>E_CORE_ERROR : </a:t>
            </a:r>
            <a:r>
              <a:rPr lang="en-US" dirty="0" smtClean="0"/>
              <a:t>Fatal errors that occur during PHP’s initial startup (installation)</a:t>
            </a:r>
          </a:p>
          <a:p>
            <a:pPr lvl="0" fontAlgn="base"/>
            <a:r>
              <a:rPr lang="en-US" b="1" dirty="0" smtClean="0"/>
              <a:t>E_CORE_WARNING : </a:t>
            </a:r>
            <a:r>
              <a:rPr lang="en-US" dirty="0" smtClean="0"/>
              <a:t>Warnings that occur during PHP’s initial startup</a:t>
            </a:r>
          </a:p>
          <a:p>
            <a:pPr lvl="0" fontAlgn="base"/>
            <a:r>
              <a:rPr lang="en-US" b="1" dirty="0" smtClean="0"/>
              <a:t>E_COMPILE_ERROR :</a:t>
            </a:r>
            <a:r>
              <a:rPr lang="en-US" dirty="0" smtClean="0"/>
              <a:t> Fatal compile-time errors indication problem with script.</a:t>
            </a:r>
          </a:p>
          <a:p>
            <a:pPr lvl="0" fontAlgn="base"/>
            <a:r>
              <a:rPr lang="en-US" b="1" dirty="0" smtClean="0"/>
              <a:t>E_USER_ERROR :</a:t>
            </a:r>
            <a:r>
              <a:rPr lang="en-US" dirty="0" smtClean="0"/>
              <a:t> User-generated error message.</a:t>
            </a:r>
          </a:p>
          <a:p>
            <a:pPr lvl="0" fontAlgn="base"/>
            <a:r>
              <a:rPr lang="en-US" b="1" dirty="0" smtClean="0"/>
              <a:t>E_USER_WARNING :</a:t>
            </a:r>
            <a:r>
              <a:rPr lang="en-US" dirty="0" smtClean="0"/>
              <a:t> User-generated warning message.</a:t>
            </a:r>
          </a:p>
          <a:p>
            <a:pPr lvl="0" fontAlgn="base"/>
            <a:r>
              <a:rPr lang="en-US" b="1" dirty="0" smtClean="0"/>
              <a:t>E_USER_NOTICE :</a:t>
            </a:r>
            <a:r>
              <a:rPr lang="en-US" dirty="0" smtClean="0"/>
              <a:t> User-generated notice message.</a:t>
            </a:r>
          </a:p>
          <a:p>
            <a:pPr lvl="0" fontAlgn="base"/>
            <a:r>
              <a:rPr lang="en-US" b="1" dirty="0" smtClean="0"/>
              <a:t>E_STRICT :</a:t>
            </a:r>
            <a:r>
              <a:rPr lang="en-US" dirty="0" smtClean="0"/>
              <a:t> Run-time notices.</a:t>
            </a:r>
          </a:p>
          <a:p>
            <a:pPr lvl="0" fontAlgn="base"/>
            <a:r>
              <a:rPr lang="en-US" b="1" dirty="0" smtClean="0"/>
              <a:t>E_RECOVERABLE_ERROR :</a:t>
            </a:r>
            <a:r>
              <a:rPr lang="en-US" dirty="0" smtClean="0"/>
              <a:t> Catchable fatal error indicating a dangerous error</a:t>
            </a:r>
          </a:p>
          <a:p>
            <a:pPr lvl="0" fontAlgn="base"/>
            <a:r>
              <a:rPr lang="en-US" b="1" dirty="0" smtClean="0"/>
              <a:t>E_DEPRECATED :</a:t>
            </a:r>
            <a:r>
              <a:rPr lang="en-US" dirty="0" smtClean="0"/>
              <a:t> Run-time notices.</a:t>
            </a:r>
          </a:p>
          <a:p>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400800"/>
          </a:xfrm>
        </p:spPr>
        <p:txBody>
          <a:bodyPr>
            <a:normAutofit fontScale="85000" lnSpcReduction="20000"/>
          </a:bodyPr>
          <a:lstStyle/>
          <a:p>
            <a:r>
              <a:rPr lang="en-US" dirty="0" smtClean="0">
                <a:solidFill>
                  <a:srgbClr val="FF0000"/>
                </a:solidFill>
              </a:rPr>
              <a:t>PHP Cookies</a:t>
            </a:r>
            <a:endParaRPr lang="en-US" b="1" dirty="0" smtClean="0">
              <a:solidFill>
                <a:srgbClr val="FF0000"/>
              </a:solidFill>
            </a:endParaRPr>
          </a:p>
          <a:p>
            <a:r>
              <a:rPr lang="en-US" dirty="0" smtClean="0"/>
              <a:t>What is a Cookie?</a:t>
            </a:r>
            <a:endParaRPr lang="en-US" b="1" dirty="0" smtClean="0"/>
          </a:p>
          <a:p>
            <a:r>
              <a:rPr lang="en-US" dirty="0" smtClean="0"/>
              <a:t>A cookie is often used to identify a user.</a:t>
            </a:r>
          </a:p>
          <a:p>
            <a:r>
              <a:rPr lang="en-US" dirty="0" smtClean="0"/>
              <a:t> A cookie is a small file that the server embeds on the user's computer. Each time the same computer requests a page with a browser, it will send the cookie too. </a:t>
            </a:r>
          </a:p>
          <a:p>
            <a:r>
              <a:rPr lang="en-US" dirty="0" smtClean="0"/>
              <a:t>With PHP, you can both create and retrieve cookie values.</a:t>
            </a:r>
          </a:p>
          <a:p>
            <a:r>
              <a:rPr lang="en-US" dirty="0" smtClean="0"/>
              <a:t>Create Cookies With PHP</a:t>
            </a:r>
            <a:endParaRPr lang="en-US" b="1" dirty="0" smtClean="0"/>
          </a:p>
          <a:p>
            <a:r>
              <a:rPr lang="en-US" dirty="0" smtClean="0"/>
              <a:t>A cookie is created with the </a:t>
            </a:r>
            <a:r>
              <a:rPr lang="en-US" dirty="0" err="1" smtClean="0"/>
              <a:t>setcookie</a:t>
            </a:r>
            <a:r>
              <a:rPr lang="en-US" dirty="0" smtClean="0"/>
              <a:t>() function.</a:t>
            </a:r>
          </a:p>
          <a:p>
            <a:r>
              <a:rPr lang="en-US" dirty="0" smtClean="0"/>
              <a:t>Syntax</a:t>
            </a:r>
            <a:endParaRPr lang="en-US" b="1" dirty="0" smtClean="0"/>
          </a:p>
          <a:p>
            <a:r>
              <a:rPr lang="en-US" dirty="0" err="1" smtClean="0"/>
              <a:t>setcookie</a:t>
            </a:r>
            <a:r>
              <a:rPr lang="en-US" dirty="0" smtClean="0"/>
              <a:t>(</a:t>
            </a:r>
            <a:r>
              <a:rPr lang="en-US" i="1" dirty="0" smtClean="0"/>
              <a:t>name, value, expire, path, domain, secure, </a:t>
            </a:r>
            <a:r>
              <a:rPr lang="en-US" i="1" dirty="0" err="1" smtClean="0"/>
              <a:t>httponly</a:t>
            </a:r>
            <a:r>
              <a:rPr lang="en-US" dirty="0" smtClean="0"/>
              <a:t>);</a:t>
            </a:r>
          </a:p>
          <a:p>
            <a:r>
              <a:rPr lang="en-US" dirty="0" smtClean="0"/>
              <a:t>Only the </a:t>
            </a:r>
            <a:r>
              <a:rPr lang="en-US" i="1" dirty="0" smtClean="0"/>
              <a:t>name</a:t>
            </a:r>
            <a:r>
              <a:rPr lang="en-US" dirty="0" smtClean="0"/>
              <a:t> parameter is required. All other parameters are optional.</a:t>
            </a:r>
          </a:p>
          <a:p>
            <a:pPr>
              <a:buNone/>
            </a:pP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858000"/>
          </a:xfrm>
        </p:spPr>
        <p:txBody>
          <a:bodyPr>
            <a:normAutofit fontScale="47500" lnSpcReduction="20000"/>
          </a:bodyPr>
          <a:lstStyle/>
          <a:p>
            <a:r>
              <a:rPr lang="en-US" dirty="0" smtClean="0">
                <a:solidFill>
                  <a:srgbClr val="FF0000"/>
                </a:solidFill>
              </a:rPr>
              <a:t>PHP Create/Retrieve a Cookie</a:t>
            </a:r>
            <a:endParaRPr lang="en-US" b="1" dirty="0" smtClean="0">
              <a:solidFill>
                <a:srgbClr val="FF0000"/>
              </a:solidFill>
            </a:endParaRPr>
          </a:p>
          <a:p>
            <a:r>
              <a:rPr lang="en-US" dirty="0" smtClean="0"/>
              <a:t>The following example creates a cookie named "user" with the value "John Doe". The cookie will expire after 30 days (86400 * 30). The "/" means that the cookie is available in entire website (otherwise, select the directory you prefer).</a:t>
            </a:r>
          </a:p>
          <a:p>
            <a:r>
              <a:rPr lang="en-US" dirty="0" smtClean="0"/>
              <a:t>We then retrieve the value of the cookie "user" (using the global variable $_COOKIE). We also use the </a:t>
            </a:r>
            <a:r>
              <a:rPr lang="en-US" dirty="0" err="1" smtClean="0"/>
              <a:t>isset</a:t>
            </a:r>
            <a:r>
              <a:rPr lang="en-US" dirty="0" smtClean="0"/>
              <a:t>() function to find out if the cookie is set:</a:t>
            </a:r>
          </a:p>
          <a:p>
            <a:r>
              <a:rPr lang="en-US" dirty="0" smtClean="0"/>
              <a:t>Example</a:t>
            </a:r>
            <a:endParaRPr lang="en-US" b="1" dirty="0" smtClean="0"/>
          </a:p>
          <a:p>
            <a:r>
              <a:rPr lang="en-US" dirty="0" smtClean="0"/>
              <a:t>&lt;?</a:t>
            </a:r>
            <a:r>
              <a:rPr lang="en-US" dirty="0" err="1" smtClean="0"/>
              <a:t>php</a:t>
            </a:r>
            <a:r>
              <a:rPr lang="en-US" dirty="0" smtClean="0"/>
              <a:t/>
            </a:r>
            <a:br>
              <a:rPr lang="en-US" dirty="0" smtClean="0"/>
            </a:br>
            <a:r>
              <a:rPr lang="en-US" dirty="0" smtClean="0"/>
              <a:t>$</a:t>
            </a:r>
            <a:r>
              <a:rPr lang="en-US" dirty="0" err="1" smtClean="0"/>
              <a:t>cookie_name</a:t>
            </a:r>
            <a:r>
              <a:rPr lang="en-US" dirty="0" smtClean="0"/>
              <a:t> = "user";</a:t>
            </a:r>
            <a:br>
              <a:rPr lang="en-US" dirty="0" smtClean="0"/>
            </a:br>
            <a:r>
              <a:rPr lang="en-US" dirty="0" smtClean="0"/>
              <a:t>$</a:t>
            </a:r>
            <a:r>
              <a:rPr lang="en-US" dirty="0" err="1" smtClean="0"/>
              <a:t>cookie_value</a:t>
            </a:r>
            <a:r>
              <a:rPr lang="en-US" dirty="0" smtClean="0"/>
              <a:t> = "John Doe";</a:t>
            </a:r>
            <a:br>
              <a:rPr lang="en-US" dirty="0" smtClean="0"/>
            </a:br>
            <a:r>
              <a:rPr lang="en-US" dirty="0" err="1" smtClean="0"/>
              <a:t>setcookie</a:t>
            </a:r>
            <a:r>
              <a:rPr lang="en-US" dirty="0" smtClean="0"/>
              <a:t>($</a:t>
            </a:r>
            <a:r>
              <a:rPr lang="en-US" dirty="0" err="1" smtClean="0"/>
              <a:t>cookie_name</a:t>
            </a:r>
            <a:r>
              <a:rPr lang="en-US" dirty="0" smtClean="0"/>
              <a:t>, $</a:t>
            </a:r>
            <a:r>
              <a:rPr lang="en-US" dirty="0" err="1" smtClean="0"/>
              <a:t>cookie_value</a:t>
            </a:r>
            <a:r>
              <a:rPr lang="en-US" dirty="0" smtClean="0"/>
              <a:t>, time() + (86400 * 30), "/"); // 86400 = 1 day</a:t>
            </a:r>
            <a:br>
              <a:rPr lang="en-US" dirty="0" smtClean="0"/>
            </a:br>
            <a:r>
              <a:rPr lang="en-US" dirty="0" smtClean="0"/>
              <a:t>?&gt;</a:t>
            </a:r>
            <a:br>
              <a:rPr lang="en-US" dirty="0" smtClean="0"/>
            </a:br>
            <a:r>
              <a:rPr lang="en-US" dirty="0" smtClean="0"/>
              <a:t>&lt;html&gt;</a:t>
            </a:r>
            <a:br>
              <a:rPr lang="en-US" dirty="0" smtClean="0"/>
            </a:br>
            <a:r>
              <a:rPr lang="en-US" dirty="0" smtClean="0"/>
              <a:t>&lt;body&gt;</a:t>
            </a:r>
            <a:br>
              <a:rPr lang="en-US" dirty="0" smtClean="0"/>
            </a:br>
            <a:r>
              <a:rPr lang="en-US" dirty="0" smtClean="0"/>
              <a:t/>
            </a:r>
            <a:br>
              <a:rPr lang="en-US" dirty="0" smtClean="0"/>
            </a:br>
            <a:r>
              <a:rPr lang="en-US" dirty="0" smtClean="0"/>
              <a:t>&lt;?</a:t>
            </a:r>
            <a:r>
              <a:rPr lang="en-US" dirty="0" err="1" smtClean="0"/>
              <a:t>php</a:t>
            </a:r>
            <a:r>
              <a:rPr lang="en-US" dirty="0" smtClean="0"/>
              <a:t/>
            </a:r>
            <a:br>
              <a:rPr lang="en-US" dirty="0" smtClean="0"/>
            </a:br>
            <a:r>
              <a:rPr lang="en-US" dirty="0" smtClean="0"/>
              <a:t>if(!</a:t>
            </a:r>
            <a:r>
              <a:rPr lang="en-US" dirty="0" err="1" smtClean="0"/>
              <a:t>isset</a:t>
            </a:r>
            <a:r>
              <a:rPr lang="en-US" dirty="0" smtClean="0"/>
              <a:t>($_COOKIE[$</a:t>
            </a:r>
            <a:r>
              <a:rPr lang="en-US" dirty="0" err="1" smtClean="0"/>
              <a:t>cookie_name</a:t>
            </a:r>
            <a:r>
              <a:rPr lang="en-US" dirty="0" smtClean="0"/>
              <a:t>])) {</a:t>
            </a:r>
            <a:br>
              <a:rPr lang="en-US" dirty="0" smtClean="0"/>
            </a:br>
            <a:r>
              <a:rPr lang="en-US" dirty="0" smtClean="0"/>
              <a:t>  echo "Cookie named '" . $</a:t>
            </a:r>
            <a:r>
              <a:rPr lang="en-US" dirty="0" err="1" smtClean="0"/>
              <a:t>cookie_name</a:t>
            </a:r>
            <a:r>
              <a:rPr lang="en-US" dirty="0" smtClean="0"/>
              <a:t> . "' is not set!";</a:t>
            </a:r>
            <a:br>
              <a:rPr lang="en-US" dirty="0" smtClean="0"/>
            </a:br>
            <a:r>
              <a:rPr lang="en-US" dirty="0" smtClean="0"/>
              <a:t>} else {</a:t>
            </a:r>
            <a:br>
              <a:rPr lang="en-US" dirty="0" smtClean="0"/>
            </a:br>
            <a:r>
              <a:rPr lang="en-US" dirty="0" smtClean="0"/>
              <a:t>  echo "Cookie '" . $</a:t>
            </a:r>
            <a:r>
              <a:rPr lang="en-US" dirty="0" err="1" smtClean="0"/>
              <a:t>cookie_name</a:t>
            </a:r>
            <a:r>
              <a:rPr lang="en-US" dirty="0" smtClean="0"/>
              <a:t> . "' is set!&lt;</a:t>
            </a:r>
            <a:r>
              <a:rPr lang="en-US" dirty="0" err="1" smtClean="0"/>
              <a:t>br</a:t>
            </a:r>
            <a:r>
              <a:rPr lang="en-US" dirty="0" smtClean="0"/>
              <a:t>&gt;";</a:t>
            </a:r>
            <a:br>
              <a:rPr lang="en-US" dirty="0" smtClean="0"/>
            </a:br>
            <a:r>
              <a:rPr lang="en-US" dirty="0" smtClean="0"/>
              <a:t>  echo "Value is: " . $_COOKIE[$</a:t>
            </a:r>
            <a:r>
              <a:rPr lang="en-US" dirty="0" err="1" smtClean="0"/>
              <a:t>cookie_name</a:t>
            </a:r>
            <a:r>
              <a:rPr lang="en-US" dirty="0" smtClean="0"/>
              <a:t>];</a:t>
            </a:r>
            <a:br>
              <a:rPr lang="en-US" dirty="0" smtClean="0"/>
            </a:br>
            <a:r>
              <a:rPr lang="en-US" dirty="0" smtClean="0"/>
              <a:t>}</a:t>
            </a:r>
            <a:br>
              <a:rPr lang="en-US" dirty="0" smtClean="0"/>
            </a:br>
            <a:r>
              <a:rPr lang="en-US" dirty="0" smtClean="0"/>
              <a:t>?&gt;</a:t>
            </a:r>
            <a:br>
              <a:rPr lang="en-US" dirty="0" smtClean="0"/>
            </a:br>
            <a:r>
              <a:rPr lang="en-US" dirty="0" smtClean="0"/>
              <a:t/>
            </a:r>
            <a:br>
              <a:rPr lang="en-US" dirty="0" smtClean="0"/>
            </a:br>
            <a:r>
              <a:rPr lang="en-US" dirty="0" smtClean="0"/>
              <a:t>&lt;/body&gt;</a:t>
            </a:r>
            <a:br>
              <a:rPr lang="en-US" dirty="0" smtClean="0"/>
            </a:br>
            <a:r>
              <a:rPr lang="en-US" dirty="0" smtClean="0"/>
              <a:t>&lt;/html&gt;</a:t>
            </a:r>
          </a:p>
          <a:p>
            <a:endParaRPr lang="en-US" dirty="0" smtClean="0"/>
          </a:p>
          <a:p>
            <a:pPr>
              <a:buNone/>
            </a:pPr>
            <a:endParaRPr lang="en-US" dirty="0" smtClean="0"/>
          </a:p>
          <a:p>
            <a:r>
              <a:rPr lang="en-US" b="1" dirty="0" smtClean="0"/>
              <a:t>Note:</a:t>
            </a:r>
            <a:r>
              <a:rPr lang="en-US" dirty="0" smtClean="0"/>
              <a:t> The </a:t>
            </a:r>
            <a:r>
              <a:rPr lang="en-US" dirty="0" err="1" smtClean="0"/>
              <a:t>setcookie</a:t>
            </a:r>
            <a:r>
              <a:rPr lang="en-US" dirty="0" smtClean="0"/>
              <a:t>() function must appear BEFORE the &lt;html&gt; tag.</a:t>
            </a:r>
          </a:p>
          <a:p>
            <a:r>
              <a:rPr lang="en-US" b="1" dirty="0" smtClean="0"/>
              <a:t>Note:</a:t>
            </a:r>
            <a:r>
              <a:rPr lang="en-US" dirty="0" smtClean="0"/>
              <a:t> The value of the cookie is automatically </a:t>
            </a:r>
            <a:r>
              <a:rPr lang="en-US" dirty="0" err="1" smtClean="0"/>
              <a:t>URLencoded</a:t>
            </a:r>
            <a:r>
              <a:rPr lang="en-US" dirty="0" smtClean="0"/>
              <a:t> when sending the cookie, and automatically decoded when received (to prevent </a:t>
            </a:r>
            <a:r>
              <a:rPr lang="en-US" dirty="0" err="1" smtClean="0"/>
              <a:t>URLencoding</a:t>
            </a:r>
            <a:r>
              <a:rPr lang="en-US" dirty="0" smtClean="0"/>
              <a:t>, use </a:t>
            </a:r>
            <a:r>
              <a:rPr lang="en-US" dirty="0" err="1" smtClean="0"/>
              <a:t>setrawcookie</a:t>
            </a:r>
            <a:r>
              <a:rPr lang="en-US" dirty="0" smtClean="0"/>
              <a:t>() instead).</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Setup Wizard :</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2152650" y="1824831"/>
            <a:ext cx="4838700" cy="4076700"/>
          </a:xfrm>
          <a:prstGeom prst="rect">
            <a:avLst/>
          </a:prstGeom>
          <a:noFill/>
          <a:ln w="9525">
            <a:noFill/>
            <a:miter lim="800000"/>
            <a:headEnd/>
            <a:tailEnd/>
          </a:ln>
          <a:effectLst/>
        </p:spPr>
      </p:pic>
      <p:sp>
        <p:nvSpPr>
          <p:cNvPr id="5" name="TextBox 4"/>
          <p:cNvSpPr txBox="1"/>
          <p:nvPr/>
        </p:nvSpPr>
        <p:spPr>
          <a:xfrm>
            <a:off x="2057400" y="6324600"/>
            <a:ext cx="4419600" cy="369332"/>
          </a:xfrm>
          <a:prstGeom prst="rect">
            <a:avLst/>
          </a:prstGeom>
          <a:noFill/>
        </p:spPr>
        <p:txBody>
          <a:bodyPr wrap="square" rtlCol="0">
            <a:spAutoFit/>
          </a:bodyPr>
          <a:lstStyle/>
          <a:p>
            <a:r>
              <a:rPr lang="en-US" dirty="0" smtClean="0"/>
              <a:t>Click on Next Button</a:t>
            </a:r>
            <a:endParaRPr lang="en-US"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55000" lnSpcReduction="20000"/>
          </a:bodyPr>
          <a:lstStyle/>
          <a:p>
            <a:r>
              <a:rPr lang="en-US" dirty="0" smtClean="0">
                <a:solidFill>
                  <a:srgbClr val="FF0000"/>
                </a:solidFill>
              </a:rPr>
              <a:t>Modify a Cookie Value</a:t>
            </a:r>
            <a:endParaRPr lang="en-US" b="1" dirty="0" smtClean="0">
              <a:solidFill>
                <a:srgbClr val="FF0000"/>
              </a:solidFill>
            </a:endParaRPr>
          </a:p>
          <a:p>
            <a:r>
              <a:rPr lang="en-US" dirty="0" smtClean="0"/>
              <a:t>To modify a cookie, just set (again) the cookie using the </a:t>
            </a:r>
            <a:r>
              <a:rPr lang="en-US" dirty="0" err="1" smtClean="0"/>
              <a:t>setcookie</a:t>
            </a:r>
            <a:r>
              <a:rPr lang="en-US" dirty="0" smtClean="0"/>
              <a:t>() function:</a:t>
            </a:r>
          </a:p>
          <a:p>
            <a:r>
              <a:rPr lang="en-US" dirty="0" smtClean="0"/>
              <a:t>Example</a:t>
            </a:r>
            <a:endParaRPr lang="en-US" b="1" dirty="0" smtClean="0"/>
          </a:p>
          <a:p>
            <a:r>
              <a:rPr lang="en-US" dirty="0" smtClean="0"/>
              <a:t>&lt;?</a:t>
            </a:r>
            <a:r>
              <a:rPr lang="en-US" dirty="0" err="1" smtClean="0"/>
              <a:t>php</a:t>
            </a:r>
            <a:r>
              <a:rPr lang="en-US" dirty="0" smtClean="0"/>
              <a:t/>
            </a:r>
            <a:br>
              <a:rPr lang="en-US" dirty="0" smtClean="0"/>
            </a:br>
            <a:r>
              <a:rPr lang="en-US" dirty="0" smtClean="0"/>
              <a:t>$</a:t>
            </a:r>
            <a:r>
              <a:rPr lang="en-US" dirty="0" err="1" smtClean="0"/>
              <a:t>cookie_name</a:t>
            </a:r>
            <a:r>
              <a:rPr lang="en-US" dirty="0" smtClean="0"/>
              <a:t> = "user";</a:t>
            </a:r>
            <a:br>
              <a:rPr lang="en-US" dirty="0" smtClean="0"/>
            </a:br>
            <a:r>
              <a:rPr lang="en-US" dirty="0" smtClean="0"/>
              <a:t>$</a:t>
            </a:r>
            <a:r>
              <a:rPr lang="en-US" dirty="0" err="1" smtClean="0"/>
              <a:t>cookie_value</a:t>
            </a:r>
            <a:r>
              <a:rPr lang="en-US" dirty="0" smtClean="0"/>
              <a:t> = "Alex Porter";</a:t>
            </a:r>
            <a:br>
              <a:rPr lang="en-US" dirty="0" smtClean="0"/>
            </a:br>
            <a:r>
              <a:rPr lang="en-US" dirty="0" err="1" smtClean="0"/>
              <a:t>setcookie</a:t>
            </a:r>
            <a:r>
              <a:rPr lang="en-US" dirty="0" smtClean="0"/>
              <a:t>($</a:t>
            </a:r>
            <a:r>
              <a:rPr lang="en-US" dirty="0" err="1" smtClean="0"/>
              <a:t>cookie_name</a:t>
            </a:r>
            <a:r>
              <a:rPr lang="en-US" dirty="0" smtClean="0"/>
              <a:t>, $</a:t>
            </a:r>
            <a:r>
              <a:rPr lang="en-US" dirty="0" err="1" smtClean="0"/>
              <a:t>cookie_value</a:t>
            </a:r>
            <a:r>
              <a:rPr lang="en-US" dirty="0" smtClean="0"/>
              <a:t>, time() + (86400 * 30), "/");</a:t>
            </a:r>
            <a:br>
              <a:rPr lang="en-US" dirty="0" smtClean="0"/>
            </a:br>
            <a:r>
              <a:rPr lang="en-US" dirty="0" smtClean="0"/>
              <a:t>?&gt;</a:t>
            </a:r>
            <a:br>
              <a:rPr lang="en-US" dirty="0" smtClean="0"/>
            </a:br>
            <a:r>
              <a:rPr lang="en-US" dirty="0" smtClean="0"/>
              <a:t>&lt;html&gt;</a:t>
            </a:r>
            <a:br>
              <a:rPr lang="en-US" dirty="0" smtClean="0"/>
            </a:br>
            <a:r>
              <a:rPr lang="en-US" dirty="0" smtClean="0"/>
              <a:t>&lt;body&gt;</a:t>
            </a:r>
            <a:br>
              <a:rPr lang="en-US" dirty="0" smtClean="0"/>
            </a:br>
            <a:r>
              <a:rPr lang="en-US" dirty="0" smtClean="0"/>
              <a:t/>
            </a:r>
            <a:br>
              <a:rPr lang="en-US" dirty="0" smtClean="0"/>
            </a:br>
            <a:r>
              <a:rPr lang="en-US" dirty="0" smtClean="0"/>
              <a:t>&lt;?</a:t>
            </a:r>
            <a:r>
              <a:rPr lang="en-US" dirty="0" err="1" smtClean="0"/>
              <a:t>php</a:t>
            </a:r>
            <a:r>
              <a:rPr lang="en-US" dirty="0" smtClean="0"/>
              <a:t/>
            </a:r>
            <a:br>
              <a:rPr lang="en-US" dirty="0" smtClean="0"/>
            </a:br>
            <a:r>
              <a:rPr lang="en-US" dirty="0" smtClean="0"/>
              <a:t>if(!</a:t>
            </a:r>
            <a:r>
              <a:rPr lang="en-US" dirty="0" err="1" smtClean="0"/>
              <a:t>isset</a:t>
            </a:r>
            <a:r>
              <a:rPr lang="en-US" dirty="0" smtClean="0"/>
              <a:t>($_COOKIE[$</a:t>
            </a:r>
            <a:r>
              <a:rPr lang="en-US" dirty="0" err="1" smtClean="0"/>
              <a:t>cookie_name</a:t>
            </a:r>
            <a:r>
              <a:rPr lang="en-US" dirty="0" smtClean="0"/>
              <a:t>])) {</a:t>
            </a:r>
            <a:br>
              <a:rPr lang="en-US" dirty="0" smtClean="0"/>
            </a:br>
            <a:r>
              <a:rPr lang="en-US" dirty="0" smtClean="0"/>
              <a:t>  echo "Cookie named '" . $</a:t>
            </a:r>
            <a:r>
              <a:rPr lang="en-US" dirty="0" err="1" smtClean="0"/>
              <a:t>cookie_name</a:t>
            </a:r>
            <a:r>
              <a:rPr lang="en-US" dirty="0" smtClean="0"/>
              <a:t> . "' is not set!";</a:t>
            </a:r>
            <a:br>
              <a:rPr lang="en-US" dirty="0" smtClean="0"/>
            </a:br>
            <a:r>
              <a:rPr lang="en-US" dirty="0" smtClean="0"/>
              <a:t>} else {</a:t>
            </a:r>
            <a:br>
              <a:rPr lang="en-US" dirty="0" smtClean="0"/>
            </a:br>
            <a:r>
              <a:rPr lang="en-US" dirty="0" smtClean="0"/>
              <a:t>  echo "Cookie '" . $</a:t>
            </a:r>
            <a:r>
              <a:rPr lang="en-US" dirty="0" err="1" smtClean="0"/>
              <a:t>cookie_name</a:t>
            </a:r>
            <a:r>
              <a:rPr lang="en-US" dirty="0" smtClean="0"/>
              <a:t> . "' is set!&lt;</a:t>
            </a:r>
            <a:r>
              <a:rPr lang="en-US" dirty="0" err="1" smtClean="0"/>
              <a:t>br</a:t>
            </a:r>
            <a:r>
              <a:rPr lang="en-US" dirty="0" smtClean="0"/>
              <a:t>&gt;";</a:t>
            </a:r>
            <a:br>
              <a:rPr lang="en-US" dirty="0" smtClean="0"/>
            </a:br>
            <a:r>
              <a:rPr lang="en-US" dirty="0" smtClean="0"/>
              <a:t>  echo "Value is: " . $_COOKIE[$</a:t>
            </a:r>
            <a:r>
              <a:rPr lang="en-US" dirty="0" err="1" smtClean="0"/>
              <a:t>cookie_name</a:t>
            </a:r>
            <a:r>
              <a:rPr lang="en-US" dirty="0" smtClean="0"/>
              <a:t>];</a:t>
            </a:r>
            <a:br>
              <a:rPr lang="en-US" dirty="0" smtClean="0"/>
            </a:br>
            <a:r>
              <a:rPr lang="en-US" dirty="0" smtClean="0"/>
              <a:t>}</a:t>
            </a:r>
            <a:br>
              <a:rPr lang="en-US" dirty="0" smtClean="0"/>
            </a:br>
            <a:r>
              <a:rPr lang="en-US" dirty="0" smtClean="0"/>
              <a:t>?&gt;</a:t>
            </a:r>
            <a:br>
              <a:rPr lang="en-US" dirty="0" smtClean="0"/>
            </a:br>
            <a:r>
              <a:rPr lang="en-US" dirty="0" smtClean="0"/>
              <a:t/>
            </a:r>
            <a:br>
              <a:rPr lang="en-US" dirty="0" smtClean="0"/>
            </a:br>
            <a:r>
              <a:rPr lang="en-US" dirty="0" smtClean="0"/>
              <a:t>&lt;/body&gt;</a:t>
            </a:r>
            <a:br>
              <a:rPr lang="en-US" dirty="0" smtClean="0"/>
            </a:br>
            <a:r>
              <a:rPr lang="en-US" dirty="0" smtClean="0"/>
              <a:t>&lt;/html&gt;</a:t>
            </a:r>
          </a:p>
          <a:p>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77500" lnSpcReduction="20000"/>
          </a:bodyPr>
          <a:lstStyle/>
          <a:p>
            <a:r>
              <a:rPr lang="en-US" dirty="0" smtClean="0"/>
              <a:t>Delete a Cookie</a:t>
            </a:r>
            <a:endParaRPr lang="en-US" b="1" dirty="0" smtClean="0"/>
          </a:p>
          <a:p>
            <a:r>
              <a:rPr lang="en-US" dirty="0" smtClean="0"/>
              <a:t>To delete a cookie, use the </a:t>
            </a:r>
            <a:r>
              <a:rPr lang="en-US" dirty="0" err="1" smtClean="0"/>
              <a:t>setcookie</a:t>
            </a:r>
            <a:r>
              <a:rPr lang="en-US" dirty="0" smtClean="0"/>
              <a:t>() function with an expiration date in the past:</a:t>
            </a:r>
          </a:p>
          <a:p>
            <a:r>
              <a:rPr lang="en-US" dirty="0" smtClean="0"/>
              <a:t>Example</a:t>
            </a:r>
            <a:endParaRPr lang="en-US" b="1" dirty="0" smtClean="0"/>
          </a:p>
          <a:p>
            <a:r>
              <a:rPr lang="en-US" dirty="0" smtClean="0"/>
              <a:t>&lt;?</a:t>
            </a:r>
            <a:r>
              <a:rPr lang="en-US" dirty="0" err="1" smtClean="0"/>
              <a:t>php</a:t>
            </a:r>
            <a:r>
              <a:rPr lang="en-US" dirty="0" smtClean="0"/>
              <a:t/>
            </a:r>
            <a:br>
              <a:rPr lang="en-US" dirty="0" smtClean="0"/>
            </a:br>
            <a:r>
              <a:rPr lang="en-US" dirty="0" smtClean="0"/>
              <a:t>// set the expiration date to one hour ago</a:t>
            </a:r>
            <a:br>
              <a:rPr lang="en-US" dirty="0" smtClean="0"/>
            </a:br>
            <a:r>
              <a:rPr lang="en-US" dirty="0" err="1" smtClean="0"/>
              <a:t>setcookie</a:t>
            </a:r>
            <a:r>
              <a:rPr lang="en-US" dirty="0" smtClean="0"/>
              <a:t>("user", "", time() - 3600);</a:t>
            </a:r>
            <a:br>
              <a:rPr lang="en-US" dirty="0" smtClean="0"/>
            </a:br>
            <a:r>
              <a:rPr lang="en-US" dirty="0" smtClean="0"/>
              <a:t>?&gt;</a:t>
            </a:r>
            <a:br>
              <a:rPr lang="en-US" dirty="0" smtClean="0"/>
            </a:br>
            <a:r>
              <a:rPr lang="en-US" dirty="0" smtClean="0"/>
              <a:t>&lt;html&gt;</a:t>
            </a:r>
            <a:br>
              <a:rPr lang="en-US" dirty="0" smtClean="0"/>
            </a:br>
            <a:r>
              <a:rPr lang="en-US" dirty="0" smtClean="0"/>
              <a:t>&lt;body&gt;</a:t>
            </a:r>
            <a:br>
              <a:rPr lang="en-US" dirty="0" smtClean="0"/>
            </a:br>
            <a:r>
              <a:rPr lang="en-US" dirty="0" smtClean="0"/>
              <a:t/>
            </a:r>
            <a:br>
              <a:rPr lang="en-US" dirty="0" smtClean="0"/>
            </a:br>
            <a:r>
              <a:rPr lang="en-US" dirty="0" smtClean="0"/>
              <a:t>&lt;?</a:t>
            </a:r>
            <a:r>
              <a:rPr lang="en-US" dirty="0" err="1" smtClean="0"/>
              <a:t>php</a:t>
            </a:r>
            <a:r>
              <a:rPr lang="en-US" dirty="0" smtClean="0"/>
              <a:t/>
            </a:r>
            <a:br>
              <a:rPr lang="en-US" dirty="0" smtClean="0"/>
            </a:br>
            <a:r>
              <a:rPr lang="en-US" dirty="0" smtClean="0"/>
              <a:t>echo "Cookie 'user' is deleted.";</a:t>
            </a:r>
            <a:br>
              <a:rPr lang="en-US" dirty="0" smtClean="0"/>
            </a:br>
            <a:r>
              <a:rPr lang="en-US" dirty="0" smtClean="0"/>
              <a:t>?&gt;</a:t>
            </a:r>
            <a:br>
              <a:rPr lang="en-US" dirty="0" smtClean="0"/>
            </a:br>
            <a:r>
              <a:rPr lang="en-US" dirty="0" smtClean="0"/>
              <a:t/>
            </a:r>
            <a:br>
              <a:rPr lang="en-US" dirty="0" smtClean="0"/>
            </a:br>
            <a:r>
              <a:rPr lang="en-US" dirty="0" smtClean="0"/>
              <a:t>&lt;/body&gt;</a:t>
            </a:r>
            <a:br>
              <a:rPr lang="en-US" dirty="0" smtClean="0"/>
            </a:br>
            <a:r>
              <a:rPr lang="en-US" dirty="0" smtClean="0"/>
              <a:t>&lt;/html&gt;</a:t>
            </a:r>
          </a:p>
          <a:p>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62500" lnSpcReduction="20000"/>
          </a:bodyPr>
          <a:lstStyle/>
          <a:p>
            <a:r>
              <a:rPr lang="en-US" dirty="0" smtClean="0">
                <a:solidFill>
                  <a:srgbClr val="FF0000"/>
                </a:solidFill>
              </a:rPr>
              <a:t>Check if Cookies are Enabled</a:t>
            </a:r>
          </a:p>
          <a:p>
            <a:r>
              <a:rPr lang="en-US" dirty="0" smtClean="0"/>
              <a:t>The following example creates a small script that checks whether cookies are enabled. First, try to create a test cookie with the </a:t>
            </a:r>
            <a:r>
              <a:rPr lang="en-US" dirty="0" err="1" smtClean="0"/>
              <a:t>setcookie</a:t>
            </a:r>
            <a:r>
              <a:rPr lang="en-US" dirty="0" smtClean="0"/>
              <a:t>() function, then count the $_COOKIE array variable:</a:t>
            </a:r>
          </a:p>
          <a:p>
            <a:r>
              <a:rPr lang="en-US" dirty="0" smtClean="0"/>
              <a:t>Example</a:t>
            </a:r>
          </a:p>
          <a:p>
            <a:r>
              <a:rPr lang="en-US" dirty="0" smtClean="0"/>
              <a:t>&lt;?</a:t>
            </a:r>
            <a:r>
              <a:rPr lang="en-US" dirty="0" err="1" smtClean="0"/>
              <a:t>php</a:t>
            </a:r>
            <a:r>
              <a:rPr lang="en-US" dirty="0" smtClean="0"/>
              <a:t/>
            </a:r>
            <a:br>
              <a:rPr lang="en-US" dirty="0" smtClean="0"/>
            </a:br>
            <a:r>
              <a:rPr lang="en-US" dirty="0" err="1" smtClean="0"/>
              <a:t>setcookie</a:t>
            </a:r>
            <a:r>
              <a:rPr lang="en-US" dirty="0" smtClean="0"/>
              <a:t>("</a:t>
            </a:r>
            <a:r>
              <a:rPr lang="en-US" dirty="0" err="1" smtClean="0"/>
              <a:t>test_cookie</a:t>
            </a:r>
            <a:r>
              <a:rPr lang="en-US" dirty="0" smtClean="0"/>
              <a:t>", "test", time() + 3600, '/');</a:t>
            </a:r>
            <a:br>
              <a:rPr lang="en-US" dirty="0" smtClean="0"/>
            </a:br>
            <a:r>
              <a:rPr lang="en-US" dirty="0" smtClean="0"/>
              <a:t>?&gt;</a:t>
            </a:r>
            <a:br>
              <a:rPr lang="en-US" dirty="0" smtClean="0"/>
            </a:br>
            <a:r>
              <a:rPr lang="en-US" dirty="0" smtClean="0"/>
              <a:t>&lt;html&gt;</a:t>
            </a:r>
            <a:br>
              <a:rPr lang="en-US" dirty="0" smtClean="0"/>
            </a:br>
            <a:r>
              <a:rPr lang="en-US" dirty="0" smtClean="0"/>
              <a:t>&lt;body&gt;</a:t>
            </a:r>
            <a:br>
              <a:rPr lang="en-US" dirty="0" smtClean="0"/>
            </a:br>
            <a:r>
              <a:rPr lang="en-US" dirty="0" smtClean="0"/>
              <a:t/>
            </a:r>
            <a:br>
              <a:rPr lang="en-US" dirty="0" smtClean="0"/>
            </a:br>
            <a:r>
              <a:rPr lang="en-US" dirty="0" smtClean="0"/>
              <a:t>&lt;?</a:t>
            </a:r>
            <a:r>
              <a:rPr lang="en-US" dirty="0" err="1" smtClean="0"/>
              <a:t>php</a:t>
            </a:r>
            <a:r>
              <a:rPr lang="en-US" dirty="0" smtClean="0"/>
              <a:t/>
            </a:r>
            <a:br>
              <a:rPr lang="en-US" dirty="0" smtClean="0"/>
            </a:br>
            <a:r>
              <a:rPr lang="en-US" dirty="0" smtClean="0"/>
              <a:t>if(count($_COOKIE) &gt; 0) {</a:t>
            </a:r>
            <a:br>
              <a:rPr lang="en-US" dirty="0" smtClean="0"/>
            </a:br>
            <a:r>
              <a:rPr lang="en-US" dirty="0" smtClean="0"/>
              <a:t>  echo "Cookies are enabled.";</a:t>
            </a:r>
            <a:br>
              <a:rPr lang="en-US" dirty="0" smtClean="0"/>
            </a:br>
            <a:r>
              <a:rPr lang="en-US" dirty="0" smtClean="0"/>
              <a:t>} else {</a:t>
            </a:r>
            <a:br>
              <a:rPr lang="en-US" dirty="0" smtClean="0"/>
            </a:br>
            <a:r>
              <a:rPr lang="en-US" dirty="0" smtClean="0"/>
              <a:t>  echo "Cookies are disabled.";</a:t>
            </a:r>
            <a:br>
              <a:rPr lang="en-US" dirty="0" smtClean="0"/>
            </a:br>
            <a:r>
              <a:rPr lang="en-US" dirty="0" smtClean="0"/>
              <a:t>}</a:t>
            </a:r>
            <a:br>
              <a:rPr lang="en-US" dirty="0" smtClean="0"/>
            </a:br>
            <a:r>
              <a:rPr lang="en-US" dirty="0" smtClean="0"/>
              <a:t>?&gt;</a:t>
            </a:r>
            <a:br>
              <a:rPr lang="en-US" dirty="0" smtClean="0"/>
            </a:br>
            <a:r>
              <a:rPr lang="en-US" dirty="0" smtClean="0"/>
              <a:t/>
            </a:r>
            <a:br>
              <a:rPr lang="en-US" dirty="0" smtClean="0"/>
            </a:br>
            <a:r>
              <a:rPr lang="en-US" dirty="0" smtClean="0"/>
              <a:t>&lt;/body&gt;</a:t>
            </a:r>
            <a:br>
              <a:rPr lang="en-US" dirty="0" smtClean="0"/>
            </a:br>
            <a:r>
              <a:rPr lang="en-US" dirty="0" smtClean="0"/>
              <a:t>&lt;/html&gt;</a:t>
            </a:r>
          </a:p>
          <a:p>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477000"/>
          </a:xfrm>
        </p:spPr>
        <p:txBody>
          <a:bodyPr>
            <a:normAutofit fontScale="77500" lnSpcReduction="20000"/>
          </a:bodyPr>
          <a:lstStyle/>
          <a:p>
            <a:pPr algn="just"/>
            <a:r>
              <a:rPr lang="en-US" dirty="0" smtClean="0">
                <a:solidFill>
                  <a:srgbClr val="FF0000"/>
                </a:solidFill>
              </a:rPr>
              <a:t>PHP Sessions</a:t>
            </a:r>
            <a:endParaRPr lang="en-US" b="1" dirty="0" smtClean="0">
              <a:solidFill>
                <a:srgbClr val="FF0000"/>
              </a:solidFill>
            </a:endParaRPr>
          </a:p>
          <a:p>
            <a:pPr algn="just"/>
            <a:r>
              <a:rPr lang="en-US" dirty="0" smtClean="0"/>
              <a:t>A session is a way to store information (in variables) to be used across multiple pages.</a:t>
            </a:r>
          </a:p>
          <a:p>
            <a:pPr algn="just"/>
            <a:r>
              <a:rPr lang="en-US" dirty="0" smtClean="0"/>
              <a:t>Unlike a cookie, the information is not stored on the users computer.</a:t>
            </a:r>
          </a:p>
          <a:p>
            <a:pPr algn="just"/>
            <a:r>
              <a:rPr lang="en-US" dirty="0" smtClean="0">
                <a:solidFill>
                  <a:srgbClr val="FF0000"/>
                </a:solidFill>
              </a:rPr>
              <a:t>What is a PHP Session?</a:t>
            </a:r>
            <a:endParaRPr lang="en-US" b="1" dirty="0" smtClean="0">
              <a:solidFill>
                <a:srgbClr val="FF0000"/>
              </a:solidFill>
            </a:endParaRPr>
          </a:p>
          <a:p>
            <a:pPr algn="just"/>
            <a:r>
              <a:rPr lang="en-US" dirty="0" smtClean="0"/>
              <a:t>When you work with an application, you open it, do some changes, and then you close it. This is much like a Session. The computer knows who you are. It knows when you start the application and when you end. But on the internet there is one problem: the web server does not know who you are or what you do, because the HTTP address doesn't maintain state.</a:t>
            </a:r>
          </a:p>
          <a:p>
            <a:pPr algn="just"/>
            <a:r>
              <a:rPr lang="en-US" dirty="0" smtClean="0"/>
              <a:t>Session variables solve this problem by storing user information to be used across multiple pages (e.g. username, favorite color, etc). By default, session variables last until the user closes the browser.</a:t>
            </a:r>
          </a:p>
          <a:p>
            <a:pPr algn="just"/>
            <a:r>
              <a:rPr lang="en-US" dirty="0" smtClean="0"/>
              <a:t>So; Session variables hold information about one single user, and are available to all pages in one application.</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629400"/>
          </a:xfrm>
        </p:spPr>
        <p:txBody>
          <a:bodyPr>
            <a:normAutofit fontScale="62500" lnSpcReduction="20000"/>
          </a:bodyPr>
          <a:lstStyle/>
          <a:p>
            <a:r>
              <a:rPr lang="en-US" dirty="0" smtClean="0">
                <a:solidFill>
                  <a:srgbClr val="FF0000"/>
                </a:solidFill>
              </a:rPr>
              <a:t>Start a PHP Session</a:t>
            </a:r>
            <a:endParaRPr lang="en-US" b="1" dirty="0" smtClean="0">
              <a:solidFill>
                <a:srgbClr val="FF0000"/>
              </a:solidFill>
            </a:endParaRPr>
          </a:p>
          <a:p>
            <a:r>
              <a:rPr lang="en-US" dirty="0" smtClean="0"/>
              <a:t>A session is started with the </a:t>
            </a:r>
            <a:r>
              <a:rPr lang="en-US" dirty="0" err="1" smtClean="0"/>
              <a:t>session_start</a:t>
            </a:r>
            <a:r>
              <a:rPr lang="en-US" dirty="0" smtClean="0"/>
              <a:t>() function.</a:t>
            </a:r>
          </a:p>
          <a:p>
            <a:r>
              <a:rPr lang="en-US" dirty="0" smtClean="0"/>
              <a:t>Session variables are set with the PHP global variable: $_SESSION.</a:t>
            </a:r>
          </a:p>
          <a:p>
            <a:r>
              <a:rPr lang="en-US" dirty="0" smtClean="0"/>
              <a:t>Now, let's create a new page called "demo_session1.php". In this page, we start a new PHP session and set some session variables:</a:t>
            </a:r>
          </a:p>
          <a:p>
            <a:r>
              <a:rPr lang="en-US" dirty="0" smtClean="0"/>
              <a:t>Example</a:t>
            </a:r>
            <a:endParaRPr lang="en-US" b="1" dirty="0" smtClean="0"/>
          </a:p>
          <a:p>
            <a:r>
              <a:rPr lang="en-US" dirty="0" smtClean="0"/>
              <a:t>&lt;?</a:t>
            </a:r>
            <a:r>
              <a:rPr lang="en-US" dirty="0" err="1" smtClean="0"/>
              <a:t>php</a:t>
            </a:r>
            <a:r>
              <a:rPr lang="en-US" dirty="0" smtClean="0"/>
              <a:t/>
            </a:r>
            <a:br>
              <a:rPr lang="en-US" dirty="0" smtClean="0"/>
            </a:br>
            <a:r>
              <a:rPr lang="en-US" dirty="0" smtClean="0"/>
              <a:t>// Start the session</a:t>
            </a:r>
            <a:br>
              <a:rPr lang="en-US" dirty="0" smtClean="0"/>
            </a:br>
            <a:r>
              <a:rPr lang="en-US" dirty="0" err="1" smtClean="0"/>
              <a:t>session_start</a:t>
            </a:r>
            <a:r>
              <a:rPr lang="en-US" dirty="0" smtClean="0"/>
              <a:t>();</a:t>
            </a:r>
            <a:br>
              <a:rPr lang="en-US" dirty="0" smtClean="0"/>
            </a:br>
            <a:r>
              <a:rPr lang="en-US" dirty="0" smtClean="0"/>
              <a:t>?&gt;</a:t>
            </a:r>
            <a:br>
              <a:rPr lang="en-US" dirty="0" smtClean="0"/>
            </a:br>
            <a:r>
              <a:rPr lang="en-US" dirty="0" smtClean="0"/>
              <a:t>&lt;!DOCTYPE html&gt;</a:t>
            </a:r>
            <a:br>
              <a:rPr lang="en-US" dirty="0" smtClean="0"/>
            </a:br>
            <a:r>
              <a:rPr lang="en-US" dirty="0" smtClean="0"/>
              <a:t>&lt;html&gt;</a:t>
            </a:r>
            <a:br>
              <a:rPr lang="en-US" dirty="0" smtClean="0"/>
            </a:br>
            <a:r>
              <a:rPr lang="en-US" dirty="0" smtClean="0"/>
              <a:t>&lt;body&gt;</a:t>
            </a:r>
            <a:br>
              <a:rPr lang="en-US" dirty="0" smtClean="0"/>
            </a:br>
            <a:r>
              <a:rPr lang="en-US" dirty="0" smtClean="0"/>
              <a:t/>
            </a:r>
            <a:br>
              <a:rPr lang="en-US" dirty="0" smtClean="0"/>
            </a:br>
            <a:r>
              <a:rPr lang="en-US" dirty="0" smtClean="0"/>
              <a:t>&lt;?</a:t>
            </a:r>
            <a:r>
              <a:rPr lang="en-US" dirty="0" err="1" smtClean="0"/>
              <a:t>php</a:t>
            </a:r>
            <a:r>
              <a:rPr lang="en-US" dirty="0" smtClean="0"/>
              <a:t/>
            </a:r>
            <a:br>
              <a:rPr lang="en-US" dirty="0" smtClean="0"/>
            </a:br>
            <a:r>
              <a:rPr lang="en-US" dirty="0" smtClean="0"/>
              <a:t>// Set session variables</a:t>
            </a:r>
            <a:br>
              <a:rPr lang="en-US" dirty="0" smtClean="0"/>
            </a:br>
            <a:r>
              <a:rPr lang="en-US" dirty="0" smtClean="0"/>
              <a:t>$_SESSION["</a:t>
            </a:r>
            <a:r>
              <a:rPr lang="en-US" dirty="0" err="1" smtClean="0"/>
              <a:t>favcolor</a:t>
            </a:r>
            <a:r>
              <a:rPr lang="en-US" dirty="0" smtClean="0"/>
              <a:t>"] = "green";</a:t>
            </a:r>
            <a:br>
              <a:rPr lang="en-US" dirty="0" smtClean="0"/>
            </a:br>
            <a:r>
              <a:rPr lang="en-US" dirty="0" smtClean="0"/>
              <a:t>$_SESSION["</a:t>
            </a:r>
            <a:r>
              <a:rPr lang="en-US" dirty="0" err="1" smtClean="0"/>
              <a:t>favanimal</a:t>
            </a:r>
            <a:r>
              <a:rPr lang="en-US" dirty="0" smtClean="0"/>
              <a:t>"] = "cat";</a:t>
            </a:r>
            <a:br>
              <a:rPr lang="en-US" dirty="0" smtClean="0"/>
            </a:br>
            <a:r>
              <a:rPr lang="en-US" dirty="0" smtClean="0"/>
              <a:t>echo "Session variables are set.";</a:t>
            </a:r>
            <a:br>
              <a:rPr lang="en-US" dirty="0" smtClean="0"/>
            </a:br>
            <a:r>
              <a:rPr lang="en-US" dirty="0" smtClean="0"/>
              <a:t>?&gt;</a:t>
            </a:r>
            <a:br>
              <a:rPr lang="en-US" dirty="0" smtClean="0"/>
            </a:br>
            <a:r>
              <a:rPr lang="en-US" dirty="0" smtClean="0"/>
              <a:t/>
            </a:r>
            <a:br>
              <a:rPr lang="en-US" dirty="0" smtClean="0"/>
            </a:br>
            <a:r>
              <a:rPr lang="en-US" dirty="0" smtClean="0"/>
              <a:t>&lt;/body&gt;</a:t>
            </a:r>
            <a:br>
              <a:rPr lang="en-US" dirty="0" smtClean="0"/>
            </a:br>
            <a:r>
              <a:rPr lang="en-US" dirty="0" smtClean="0"/>
              <a:t>&lt;/html&gt;</a:t>
            </a:r>
          </a:p>
          <a:p>
            <a:r>
              <a:rPr lang="en-US" b="1" dirty="0" smtClean="0"/>
              <a:t>Note:</a:t>
            </a:r>
            <a:r>
              <a:rPr lang="en-US" dirty="0" smtClean="0"/>
              <a:t> The </a:t>
            </a:r>
            <a:r>
              <a:rPr lang="en-US" dirty="0" err="1" smtClean="0"/>
              <a:t>session_start</a:t>
            </a:r>
            <a:r>
              <a:rPr lang="en-US" dirty="0" smtClean="0"/>
              <a:t>() function must be the very first thing in your document.</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553200"/>
          </a:xfrm>
        </p:spPr>
        <p:txBody>
          <a:bodyPr>
            <a:normAutofit fontScale="62500" lnSpcReduction="20000"/>
          </a:bodyPr>
          <a:lstStyle/>
          <a:p>
            <a:r>
              <a:rPr lang="en-US" dirty="0" smtClean="0">
                <a:solidFill>
                  <a:srgbClr val="FF0000"/>
                </a:solidFill>
              </a:rPr>
              <a:t>Get PHP Session Variable Values</a:t>
            </a:r>
            <a:endParaRPr lang="en-US" b="1" dirty="0" smtClean="0">
              <a:solidFill>
                <a:srgbClr val="FF0000"/>
              </a:solidFill>
            </a:endParaRPr>
          </a:p>
          <a:p>
            <a:r>
              <a:rPr lang="en-US" dirty="0" smtClean="0"/>
              <a:t>Next, we create another page called "demo_session2.php". From this page, we will access the session information we set on the first page ("demo_session1.php").</a:t>
            </a:r>
          </a:p>
          <a:p>
            <a:r>
              <a:rPr lang="en-US" dirty="0" smtClean="0"/>
              <a:t>Notice that session variables are not passed individually to each new page, instead they are retrieved from the session we open at the beginning of each page (</a:t>
            </a:r>
            <a:r>
              <a:rPr lang="en-US" dirty="0" err="1" smtClean="0"/>
              <a:t>session_start</a:t>
            </a:r>
            <a:r>
              <a:rPr lang="en-US" dirty="0" smtClean="0"/>
              <a:t>()).</a:t>
            </a:r>
          </a:p>
          <a:p>
            <a:r>
              <a:rPr lang="en-US" dirty="0" smtClean="0"/>
              <a:t>Also notice that all session variable values are stored in the global $_SESSION variable:</a:t>
            </a:r>
          </a:p>
          <a:p>
            <a:r>
              <a:rPr lang="en-US" dirty="0" smtClean="0"/>
              <a:t>Example</a:t>
            </a:r>
            <a:endParaRPr lang="en-US" b="1" dirty="0" smtClean="0"/>
          </a:p>
          <a:p>
            <a:r>
              <a:rPr lang="en-US" dirty="0" smtClean="0"/>
              <a:t>&lt;?</a:t>
            </a:r>
            <a:r>
              <a:rPr lang="en-US" dirty="0" err="1" smtClean="0"/>
              <a:t>php</a:t>
            </a:r>
            <a:r>
              <a:rPr lang="en-US" dirty="0" smtClean="0"/>
              <a:t/>
            </a:r>
            <a:br>
              <a:rPr lang="en-US" dirty="0" smtClean="0"/>
            </a:br>
            <a:r>
              <a:rPr lang="en-US" dirty="0" err="1" smtClean="0"/>
              <a:t>session_start</a:t>
            </a:r>
            <a:r>
              <a:rPr lang="en-US" dirty="0" smtClean="0"/>
              <a:t>();</a:t>
            </a:r>
            <a:br>
              <a:rPr lang="en-US" dirty="0" smtClean="0"/>
            </a:br>
            <a:r>
              <a:rPr lang="en-US" dirty="0" smtClean="0"/>
              <a:t>?&gt;</a:t>
            </a:r>
            <a:br>
              <a:rPr lang="en-US" dirty="0" smtClean="0"/>
            </a:br>
            <a:r>
              <a:rPr lang="en-US" dirty="0" smtClean="0"/>
              <a:t>&lt;!DOCTYPE html&gt;</a:t>
            </a:r>
            <a:br>
              <a:rPr lang="en-US" dirty="0" smtClean="0"/>
            </a:br>
            <a:r>
              <a:rPr lang="en-US" dirty="0" smtClean="0"/>
              <a:t>&lt;html&gt;</a:t>
            </a:r>
            <a:br>
              <a:rPr lang="en-US" dirty="0" smtClean="0"/>
            </a:br>
            <a:r>
              <a:rPr lang="en-US" dirty="0" smtClean="0"/>
              <a:t>&lt;body&gt;</a:t>
            </a:r>
            <a:br>
              <a:rPr lang="en-US" dirty="0" smtClean="0"/>
            </a:br>
            <a:r>
              <a:rPr lang="en-US" dirty="0" smtClean="0"/>
              <a:t/>
            </a:r>
            <a:br>
              <a:rPr lang="en-US" dirty="0" smtClean="0"/>
            </a:br>
            <a:r>
              <a:rPr lang="en-US" dirty="0" smtClean="0"/>
              <a:t>&lt;?</a:t>
            </a:r>
            <a:r>
              <a:rPr lang="en-US" dirty="0" err="1" smtClean="0"/>
              <a:t>php</a:t>
            </a:r>
            <a:r>
              <a:rPr lang="en-US" dirty="0" smtClean="0"/>
              <a:t/>
            </a:r>
            <a:br>
              <a:rPr lang="en-US" dirty="0" smtClean="0"/>
            </a:br>
            <a:r>
              <a:rPr lang="en-US" dirty="0" smtClean="0"/>
              <a:t>// Echo session variables that were set on previous page</a:t>
            </a:r>
            <a:br>
              <a:rPr lang="en-US" dirty="0" smtClean="0"/>
            </a:br>
            <a:r>
              <a:rPr lang="en-US" dirty="0" smtClean="0"/>
              <a:t>echo "Favorite color is " . $_SESSION["</a:t>
            </a:r>
            <a:r>
              <a:rPr lang="en-US" dirty="0" err="1" smtClean="0"/>
              <a:t>favcolor</a:t>
            </a:r>
            <a:r>
              <a:rPr lang="en-US" dirty="0" smtClean="0"/>
              <a:t>"] . ".&lt;</a:t>
            </a:r>
            <a:r>
              <a:rPr lang="en-US" dirty="0" err="1" smtClean="0"/>
              <a:t>br</a:t>
            </a:r>
            <a:r>
              <a:rPr lang="en-US" dirty="0" smtClean="0"/>
              <a:t>&gt;";</a:t>
            </a:r>
            <a:br>
              <a:rPr lang="en-US" dirty="0" smtClean="0"/>
            </a:br>
            <a:r>
              <a:rPr lang="en-US" dirty="0" smtClean="0"/>
              <a:t>echo "Favorite animal is " . $_SESSION["</a:t>
            </a:r>
            <a:r>
              <a:rPr lang="en-US" dirty="0" err="1" smtClean="0"/>
              <a:t>favanimal</a:t>
            </a:r>
            <a:r>
              <a:rPr lang="en-US" dirty="0" smtClean="0"/>
              <a:t>"] . ".";</a:t>
            </a:r>
            <a:br>
              <a:rPr lang="en-US" dirty="0" smtClean="0"/>
            </a:br>
            <a:r>
              <a:rPr lang="en-US" dirty="0" smtClean="0"/>
              <a:t>?&gt;</a:t>
            </a:r>
            <a:br>
              <a:rPr lang="en-US" dirty="0" smtClean="0"/>
            </a:br>
            <a:r>
              <a:rPr lang="en-US" dirty="0" smtClean="0"/>
              <a:t/>
            </a:r>
            <a:br>
              <a:rPr lang="en-US" dirty="0" smtClean="0"/>
            </a:br>
            <a:r>
              <a:rPr lang="en-US" dirty="0" smtClean="0"/>
              <a:t>&lt;/body&gt;</a:t>
            </a:r>
            <a:br>
              <a:rPr lang="en-US" dirty="0" smtClean="0"/>
            </a:br>
            <a:r>
              <a:rPr lang="en-US" dirty="0" smtClean="0"/>
              <a:t>&lt;/html&gt;</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77500" lnSpcReduction="20000"/>
          </a:bodyPr>
          <a:lstStyle/>
          <a:p>
            <a:r>
              <a:rPr lang="en-US" dirty="0" smtClean="0">
                <a:solidFill>
                  <a:srgbClr val="FF0000"/>
                </a:solidFill>
              </a:rPr>
              <a:t>Modify a PHP Session Variable</a:t>
            </a:r>
            <a:endParaRPr lang="en-US" b="1" dirty="0" smtClean="0">
              <a:solidFill>
                <a:srgbClr val="FF0000"/>
              </a:solidFill>
            </a:endParaRPr>
          </a:p>
          <a:p>
            <a:r>
              <a:rPr lang="en-US" dirty="0" smtClean="0"/>
              <a:t>To change a session variable, just overwrite it:</a:t>
            </a:r>
          </a:p>
          <a:p>
            <a:r>
              <a:rPr lang="en-US" dirty="0" smtClean="0"/>
              <a:t>Example</a:t>
            </a:r>
            <a:endParaRPr lang="en-US" b="1" dirty="0" smtClean="0"/>
          </a:p>
          <a:p>
            <a:r>
              <a:rPr lang="en-US" dirty="0" smtClean="0"/>
              <a:t>&lt;?</a:t>
            </a:r>
            <a:r>
              <a:rPr lang="en-US" dirty="0" err="1" smtClean="0"/>
              <a:t>php</a:t>
            </a:r>
            <a:r>
              <a:rPr lang="en-US" dirty="0" smtClean="0"/>
              <a:t/>
            </a:r>
            <a:br>
              <a:rPr lang="en-US" dirty="0" smtClean="0"/>
            </a:br>
            <a:r>
              <a:rPr lang="en-US" dirty="0" err="1" smtClean="0"/>
              <a:t>session_start</a:t>
            </a:r>
            <a:r>
              <a:rPr lang="en-US" dirty="0" smtClean="0"/>
              <a:t>();</a:t>
            </a:r>
            <a:br>
              <a:rPr lang="en-US" dirty="0" smtClean="0"/>
            </a:br>
            <a:r>
              <a:rPr lang="en-US" dirty="0" smtClean="0"/>
              <a:t>?&gt;</a:t>
            </a:r>
            <a:br>
              <a:rPr lang="en-US" dirty="0" smtClean="0"/>
            </a:br>
            <a:r>
              <a:rPr lang="en-US" dirty="0" smtClean="0"/>
              <a:t>&lt;!DOCTYPE html&gt;</a:t>
            </a:r>
            <a:br>
              <a:rPr lang="en-US" dirty="0" smtClean="0"/>
            </a:br>
            <a:r>
              <a:rPr lang="en-US" dirty="0" smtClean="0"/>
              <a:t>&lt;html&gt;</a:t>
            </a:r>
            <a:br>
              <a:rPr lang="en-US" dirty="0" smtClean="0"/>
            </a:br>
            <a:r>
              <a:rPr lang="en-US" dirty="0" smtClean="0"/>
              <a:t>&lt;body&gt;</a:t>
            </a:r>
            <a:br>
              <a:rPr lang="en-US" dirty="0" smtClean="0"/>
            </a:br>
            <a:r>
              <a:rPr lang="en-US" dirty="0" smtClean="0"/>
              <a:t/>
            </a:r>
            <a:br>
              <a:rPr lang="en-US" dirty="0" smtClean="0"/>
            </a:br>
            <a:r>
              <a:rPr lang="en-US" dirty="0" smtClean="0"/>
              <a:t>&lt;?</a:t>
            </a:r>
            <a:r>
              <a:rPr lang="en-US" dirty="0" err="1" smtClean="0"/>
              <a:t>php</a:t>
            </a:r>
            <a:r>
              <a:rPr lang="en-US" dirty="0" smtClean="0"/>
              <a:t/>
            </a:r>
            <a:br>
              <a:rPr lang="en-US" dirty="0" smtClean="0"/>
            </a:br>
            <a:r>
              <a:rPr lang="en-US" dirty="0" smtClean="0"/>
              <a:t>// to change a session variable, just overwrite it</a:t>
            </a:r>
            <a:br>
              <a:rPr lang="en-US" dirty="0" smtClean="0"/>
            </a:br>
            <a:r>
              <a:rPr lang="en-US" dirty="0" smtClean="0"/>
              <a:t>$_SESSION["</a:t>
            </a:r>
            <a:r>
              <a:rPr lang="en-US" dirty="0" err="1" smtClean="0"/>
              <a:t>favcolor</a:t>
            </a:r>
            <a:r>
              <a:rPr lang="en-US" dirty="0" smtClean="0"/>
              <a:t>"] = "yellow";</a:t>
            </a:r>
            <a:br>
              <a:rPr lang="en-US" dirty="0" smtClean="0"/>
            </a:br>
            <a:r>
              <a:rPr lang="en-US" dirty="0" err="1" smtClean="0"/>
              <a:t>print_r</a:t>
            </a:r>
            <a:r>
              <a:rPr lang="en-US" dirty="0" smtClean="0"/>
              <a:t>($_SESSION);</a:t>
            </a:r>
            <a:br>
              <a:rPr lang="en-US" dirty="0" smtClean="0"/>
            </a:br>
            <a:r>
              <a:rPr lang="en-US" dirty="0" smtClean="0"/>
              <a:t>?&gt;</a:t>
            </a:r>
            <a:br>
              <a:rPr lang="en-US" dirty="0" smtClean="0"/>
            </a:br>
            <a:r>
              <a:rPr lang="en-US" dirty="0" smtClean="0"/>
              <a:t/>
            </a:r>
            <a:br>
              <a:rPr lang="en-US" dirty="0" smtClean="0"/>
            </a:br>
            <a:r>
              <a:rPr lang="en-US" dirty="0" smtClean="0"/>
              <a:t>&lt;/body&gt;</a:t>
            </a:r>
            <a:br>
              <a:rPr lang="en-US" dirty="0" smtClean="0"/>
            </a:br>
            <a:r>
              <a:rPr lang="en-US" dirty="0" smtClean="0"/>
              <a:t>&lt;/html&gt;</a:t>
            </a:r>
          </a:p>
          <a:p>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400"/>
          </a:xfrm>
        </p:spPr>
        <p:txBody>
          <a:bodyPr>
            <a:normAutofit fontScale="70000" lnSpcReduction="20000"/>
          </a:bodyPr>
          <a:lstStyle/>
          <a:p>
            <a:r>
              <a:rPr lang="en-US" dirty="0" smtClean="0">
                <a:solidFill>
                  <a:srgbClr val="FF0000"/>
                </a:solidFill>
              </a:rPr>
              <a:t>Destroy a PHP Session</a:t>
            </a:r>
            <a:endParaRPr lang="en-US" b="1" dirty="0" smtClean="0">
              <a:solidFill>
                <a:srgbClr val="FF0000"/>
              </a:solidFill>
            </a:endParaRPr>
          </a:p>
          <a:p>
            <a:r>
              <a:rPr lang="en-US" dirty="0" smtClean="0"/>
              <a:t>To remove all global session variables and destroy the session, use </a:t>
            </a:r>
            <a:r>
              <a:rPr lang="en-US" dirty="0" err="1" smtClean="0"/>
              <a:t>session_unset</a:t>
            </a:r>
            <a:r>
              <a:rPr lang="en-US" dirty="0" smtClean="0"/>
              <a:t>() and </a:t>
            </a:r>
            <a:r>
              <a:rPr lang="en-US" dirty="0" err="1" smtClean="0"/>
              <a:t>session_destroy</a:t>
            </a:r>
            <a:r>
              <a:rPr lang="en-US" dirty="0" smtClean="0"/>
              <a:t>():</a:t>
            </a:r>
          </a:p>
          <a:p>
            <a:r>
              <a:rPr lang="en-US" dirty="0" smtClean="0"/>
              <a:t>Example</a:t>
            </a:r>
            <a:endParaRPr lang="en-US" b="1" dirty="0" smtClean="0"/>
          </a:p>
          <a:p>
            <a:r>
              <a:rPr lang="en-US" dirty="0" smtClean="0"/>
              <a:t>&lt;?</a:t>
            </a:r>
            <a:r>
              <a:rPr lang="en-US" dirty="0" err="1" smtClean="0"/>
              <a:t>php</a:t>
            </a:r>
            <a:r>
              <a:rPr lang="en-US" dirty="0" smtClean="0"/>
              <a:t/>
            </a:r>
            <a:br>
              <a:rPr lang="en-US" dirty="0" smtClean="0"/>
            </a:br>
            <a:r>
              <a:rPr lang="en-US" dirty="0" err="1" smtClean="0"/>
              <a:t>session_start</a:t>
            </a:r>
            <a:r>
              <a:rPr lang="en-US" dirty="0" smtClean="0"/>
              <a:t>();</a:t>
            </a:r>
            <a:br>
              <a:rPr lang="en-US" dirty="0" smtClean="0"/>
            </a:br>
            <a:r>
              <a:rPr lang="en-US" dirty="0" smtClean="0"/>
              <a:t>?&gt;</a:t>
            </a:r>
            <a:br>
              <a:rPr lang="en-US" dirty="0" smtClean="0"/>
            </a:br>
            <a:r>
              <a:rPr lang="en-US" dirty="0" smtClean="0"/>
              <a:t>&lt;!DOCTYPE html&gt;</a:t>
            </a:r>
            <a:br>
              <a:rPr lang="en-US" dirty="0" smtClean="0"/>
            </a:br>
            <a:r>
              <a:rPr lang="en-US" dirty="0" smtClean="0"/>
              <a:t>&lt;html&gt;</a:t>
            </a:r>
            <a:br>
              <a:rPr lang="en-US" dirty="0" smtClean="0"/>
            </a:br>
            <a:r>
              <a:rPr lang="en-US" dirty="0" smtClean="0"/>
              <a:t>&lt;body&gt;</a:t>
            </a:r>
            <a:br>
              <a:rPr lang="en-US" dirty="0" smtClean="0"/>
            </a:br>
            <a:r>
              <a:rPr lang="en-US" dirty="0" smtClean="0"/>
              <a:t/>
            </a:r>
            <a:br>
              <a:rPr lang="en-US" dirty="0" smtClean="0"/>
            </a:br>
            <a:r>
              <a:rPr lang="en-US" dirty="0" smtClean="0"/>
              <a:t>&lt;?</a:t>
            </a:r>
            <a:r>
              <a:rPr lang="en-US" dirty="0" err="1" smtClean="0"/>
              <a:t>php</a:t>
            </a:r>
            <a:r>
              <a:rPr lang="en-US" dirty="0" smtClean="0"/>
              <a:t/>
            </a:r>
            <a:br>
              <a:rPr lang="en-US" dirty="0" smtClean="0"/>
            </a:br>
            <a:r>
              <a:rPr lang="en-US" dirty="0" smtClean="0"/>
              <a:t>// remove all session variables</a:t>
            </a:r>
            <a:br>
              <a:rPr lang="en-US" dirty="0" smtClean="0"/>
            </a:br>
            <a:r>
              <a:rPr lang="en-US" dirty="0" err="1" smtClean="0"/>
              <a:t>session_unset</a:t>
            </a:r>
            <a:r>
              <a:rPr lang="en-US" dirty="0" smtClean="0"/>
              <a:t>();</a:t>
            </a:r>
            <a:br>
              <a:rPr lang="en-US" dirty="0" smtClean="0"/>
            </a:br>
            <a:r>
              <a:rPr lang="en-US" dirty="0" smtClean="0"/>
              <a:t/>
            </a:r>
            <a:br>
              <a:rPr lang="en-US" dirty="0" smtClean="0"/>
            </a:br>
            <a:r>
              <a:rPr lang="en-US" dirty="0" smtClean="0"/>
              <a:t>// destroy the session</a:t>
            </a:r>
            <a:br>
              <a:rPr lang="en-US" dirty="0" smtClean="0"/>
            </a:br>
            <a:r>
              <a:rPr lang="en-US" dirty="0" err="1" smtClean="0"/>
              <a:t>session_destroy</a:t>
            </a:r>
            <a:r>
              <a:rPr lang="en-US" dirty="0" smtClean="0"/>
              <a:t>();</a:t>
            </a:r>
            <a:br>
              <a:rPr lang="en-US" dirty="0" smtClean="0"/>
            </a:br>
            <a:r>
              <a:rPr lang="en-US" dirty="0" smtClean="0"/>
              <a:t>?&gt;</a:t>
            </a:r>
            <a:br>
              <a:rPr lang="en-US" dirty="0" smtClean="0"/>
            </a:br>
            <a:r>
              <a:rPr lang="en-US" dirty="0" smtClean="0"/>
              <a:t/>
            </a:r>
            <a:br>
              <a:rPr lang="en-US" dirty="0" smtClean="0"/>
            </a:br>
            <a:r>
              <a:rPr lang="en-US" dirty="0" smtClean="0"/>
              <a:t>&lt;/body&gt;</a:t>
            </a:r>
            <a:br>
              <a:rPr lang="en-US" dirty="0" smtClean="0"/>
            </a:br>
            <a:r>
              <a:rPr lang="en-US" dirty="0" smtClean="0"/>
              <a:t>&lt;/html&gt;</a:t>
            </a:r>
          </a:p>
          <a:p>
            <a:pPr>
              <a:buNone/>
            </a:pP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solidFill>
                  <a:srgbClr val="FF0000"/>
                </a:solidFill>
              </a:rPr>
              <a:t>Open a Connection to </a:t>
            </a:r>
            <a:r>
              <a:rPr lang="en-US" dirty="0" err="1" smtClean="0">
                <a:solidFill>
                  <a:srgbClr val="FF0000"/>
                </a:solidFill>
              </a:rPr>
              <a:t>MySQL</a:t>
            </a:r>
            <a:endParaRPr lang="en-US" dirty="0">
              <a:solidFill>
                <a:srgbClr val="FF0000"/>
              </a:solidFill>
            </a:endParaRPr>
          </a:p>
        </p:txBody>
      </p:sp>
      <p:sp>
        <p:nvSpPr>
          <p:cNvPr id="3" name="Content Placeholder 2"/>
          <p:cNvSpPr>
            <a:spLocks noGrp="1"/>
          </p:cNvSpPr>
          <p:nvPr>
            <p:ph idx="1"/>
          </p:nvPr>
        </p:nvSpPr>
        <p:spPr/>
        <p:txBody>
          <a:bodyPr>
            <a:normAutofit fontScale="85000" lnSpcReduction="10000"/>
          </a:bodyPr>
          <a:lstStyle/>
          <a:p>
            <a:r>
              <a:rPr lang="en-US" dirty="0" smtClean="0"/>
              <a:t>Before we can access data in the </a:t>
            </a:r>
            <a:r>
              <a:rPr lang="en-US" dirty="0" err="1" smtClean="0"/>
              <a:t>MySQL</a:t>
            </a:r>
            <a:r>
              <a:rPr lang="en-US" dirty="0" smtClean="0"/>
              <a:t> database, we need to be able to connect to the server.</a:t>
            </a:r>
          </a:p>
          <a:p>
            <a:r>
              <a:rPr lang="en-US" dirty="0" smtClean="0"/>
              <a:t>PHP communication with </a:t>
            </a:r>
            <a:r>
              <a:rPr lang="en-US" dirty="0" err="1" smtClean="0"/>
              <a:t>Mysql</a:t>
            </a:r>
            <a:r>
              <a:rPr lang="en-US" dirty="0" smtClean="0"/>
              <a:t> can be divided into 5 steps like </a:t>
            </a:r>
          </a:p>
          <a:p>
            <a:pPr>
              <a:buNone/>
            </a:pPr>
            <a:r>
              <a:rPr lang="en-US" dirty="0" smtClean="0"/>
              <a:t>1) Connecting to the Database </a:t>
            </a:r>
          </a:p>
          <a:p>
            <a:pPr>
              <a:buNone/>
            </a:pPr>
            <a:r>
              <a:rPr lang="en-US" dirty="0" smtClean="0"/>
              <a:t>2) Selecting to the Database </a:t>
            </a:r>
          </a:p>
          <a:p>
            <a:pPr>
              <a:buNone/>
            </a:pPr>
            <a:r>
              <a:rPr lang="en-US" dirty="0" smtClean="0"/>
              <a:t>3) Query the Database </a:t>
            </a:r>
          </a:p>
          <a:p>
            <a:pPr>
              <a:buNone/>
            </a:pPr>
            <a:r>
              <a:rPr lang="en-US" dirty="0" smtClean="0"/>
              <a:t>4) Fetching the Records or getting the records from Query or Query String. </a:t>
            </a:r>
          </a:p>
          <a:p>
            <a:pPr>
              <a:buNone/>
            </a:pPr>
            <a:r>
              <a:rPr lang="en-US" dirty="0" smtClean="0"/>
              <a:t>5) Close the Connection.</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533400"/>
            <a:ext cx="8229600" cy="5592763"/>
          </a:xfrm>
        </p:spPr>
        <p:txBody>
          <a:bodyPr>
            <a:normAutofit fontScale="92500" lnSpcReduction="10000"/>
          </a:bodyPr>
          <a:lstStyle/>
          <a:p>
            <a:pPr>
              <a:buNone/>
            </a:pPr>
            <a:r>
              <a:rPr lang="en-US" dirty="0" smtClean="0">
                <a:solidFill>
                  <a:srgbClr val="FF0000"/>
                </a:solidFill>
              </a:rPr>
              <a:t>1) Connecting to the Database </a:t>
            </a:r>
          </a:p>
          <a:p>
            <a:pPr>
              <a:buNone/>
            </a:pPr>
            <a:r>
              <a:rPr lang="en-US" dirty="0" smtClean="0"/>
              <a:t>We can connect in two ways: </a:t>
            </a:r>
          </a:p>
          <a:p>
            <a:pPr>
              <a:buNone/>
            </a:pPr>
            <a:r>
              <a:rPr lang="en-US" dirty="0" smtClean="0"/>
              <a:t>A) Normal Connection B) Persistence Connection </a:t>
            </a:r>
          </a:p>
          <a:p>
            <a:pPr>
              <a:buNone/>
            </a:pPr>
            <a:r>
              <a:rPr lang="en-US" dirty="0" smtClean="0"/>
              <a:t>Normal Connection: Will be active for the Single Program, A Normal Connection can be Closed by Using </a:t>
            </a:r>
            <a:r>
              <a:rPr lang="en-US" dirty="0" err="1" smtClean="0"/>
              <a:t>mysql_close</a:t>
            </a:r>
            <a:r>
              <a:rPr lang="en-US" dirty="0" smtClean="0"/>
              <a:t>(); </a:t>
            </a:r>
          </a:p>
          <a:p>
            <a:pPr>
              <a:buNone/>
            </a:pPr>
            <a:r>
              <a:rPr lang="en-US" i="1" dirty="0" err="1" smtClean="0"/>
              <a:t>mysql_connect</a:t>
            </a:r>
            <a:r>
              <a:rPr lang="en-US" i="1" dirty="0" smtClean="0"/>
              <a:t>('</a:t>
            </a:r>
            <a:r>
              <a:rPr lang="en-US" i="1" dirty="0" err="1" smtClean="0"/>
              <a:t>hostname','username','password</a:t>
            </a:r>
            <a:r>
              <a:rPr lang="en-US" i="1" dirty="0" smtClean="0"/>
              <a:t>'); </a:t>
            </a:r>
          </a:p>
          <a:p>
            <a:pPr>
              <a:buNone/>
            </a:pPr>
            <a:r>
              <a:rPr lang="en-US" dirty="0" err="1" smtClean="0"/>
              <a:t>Persistance</a:t>
            </a:r>
            <a:r>
              <a:rPr lang="en-US" dirty="0" smtClean="0"/>
              <a:t> Connection: A </a:t>
            </a:r>
            <a:r>
              <a:rPr lang="en-US" dirty="0" err="1" smtClean="0"/>
              <a:t>Persistance</a:t>
            </a:r>
            <a:r>
              <a:rPr lang="en-US" dirty="0" smtClean="0"/>
              <a:t> Connection is a Permanent Connection Once establish it cannot be closed. </a:t>
            </a:r>
          </a:p>
          <a:p>
            <a:pPr>
              <a:buNone/>
            </a:pPr>
            <a:r>
              <a:rPr lang="en-US" i="1" dirty="0" err="1" smtClean="0"/>
              <a:t>mysql_pconnect</a:t>
            </a:r>
            <a:r>
              <a:rPr lang="en-US" i="1" dirty="0" smtClean="0"/>
              <a:t>('</a:t>
            </a:r>
            <a:r>
              <a:rPr lang="en-US" i="1" dirty="0" err="1" smtClean="0"/>
              <a:t>hostname','username','password</a:t>
            </a:r>
            <a:r>
              <a:rPr lang="en-US" i="1" dirty="0" smtClean="0"/>
              <a:t>');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Select Components :</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2162175" y="1810544"/>
            <a:ext cx="4819650" cy="4105275"/>
          </a:xfrm>
          <a:prstGeom prst="rect">
            <a:avLst/>
          </a:prstGeom>
          <a:noFill/>
          <a:ln w="9525">
            <a:noFill/>
            <a:miter lim="800000"/>
            <a:headEnd/>
            <a:tailEnd/>
          </a:ln>
          <a:effectLst/>
        </p:spPr>
      </p:pic>
      <p:sp>
        <p:nvSpPr>
          <p:cNvPr id="5" name="TextBox 4"/>
          <p:cNvSpPr txBox="1"/>
          <p:nvPr/>
        </p:nvSpPr>
        <p:spPr>
          <a:xfrm>
            <a:off x="2057400" y="6324600"/>
            <a:ext cx="4419600" cy="369332"/>
          </a:xfrm>
          <a:prstGeom prst="rect">
            <a:avLst/>
          </a:prstGeom>
          <a:noFill/>
        </p:spPr>
        <p:txBody>
          <a:bodyPr wrap="square" rtlCol="0">
            <a:spAutoFit/>
          </a:bodyPr>
          <a:lstStyle/>
          <a:p>
            <a:r>
              <a:rPr lang="en-US" dirty="0" smtClean="0"/>
              <a:t>Click on Next Button</a:t>
            </a:r>
            <a:endParaRPr lang="en-US" dirty="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dirty="0" smtClean="0"/>
              <a:t>Opening Database Connection</a:t>
            </a:r>
          </a:p>
          <a:p>
            <a:pPr algn="just"/>
            <a:r>
              <a:rPr lang="en-US" dirty="0" smtClean="0"/>
              <a:t>PHP provides </a:t>
            </a:r>
            <a:r>
              <a:rPr lang="en-US" b="1" dirty="0" err="1" smtClean="0"/>
              <a:t>mysql_connect</a:t>
            </a:r>
            <a:r>
              <a:rPr lang="en-US" dirty="0" smtClean="0"/>
              <a:t> function to open a database connection. This function takes five parameters and returns a </a:t>
            </a:r>
            <a:r>
              <a:rPr lang="en-US" dirty="0" err="1" smtClean="0"/>
              <a:t>MySQL</a:t>
            </a:r>
            <a:r>
              <a:rPr lang="en-US" dirty="0" smtClean="0"/>
              <a:t> link identifier on success, or FALSE on failure.</a:t>
            </a:r>
          </a:p>
          <a:p>
            <a:r>
              <a:rPr lang="en-US" dirty="0" smtClean="0"/>
              <a:t>Syntax</a:t>
            </a:r>
          </a:p>
          <a:p>
            <a:r>
              <a:rPr lang="en-US" dirty="0" smtClean="0"/>
              <a:t>connection </a:t>
            </a:r>
            <a:r>
              <a:rPr lang="en-US" dirty="0" err="1" smtClean="0"/>
              <a:t>mysql_connect</a:t>
            </a:r>
            <a:r>
              <a:rPr lang="en-US" dirty="0" smtClean="0"/>
              <a:t>(</a:t>
            </a:r>
            <a:r>
              <a:rPr lang="en-US" dirty="0" err="1" smtClean="0"/>
              <a:t>server,user,passwd,new_link,client_flag</a:t>
            </a:r>
            <a:r>
              <a:rPr lang="en-US" dirty="0" smtClean="0"/>
              <a:t>);</a:t>
            </a:r>
          </a:p>
          <a:p>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55000" lnSpcReduction="20000"/>
          </a:bodyPr>
          <a:lstStyle/>
          <a:p>
            <a:pPr fontAlgn="t"/>
            <a:r>
              <a:rPr lang="en-US" dirty="0" smtClean="0"/>
              <a:t>1</a:t>
            </a:r>
            <a:r>
              <a:rPr lang="en-US" b="1" dirty="0" smtClean="0"/>
              <a:t>server</a:t>
            </a:r>
            <a:endParaRPr lang="en-US" dirty="0" smtClean="0"/>
          </a:p>
          <a:p>
            <a:pPr fontAlgn="t"/>
            <a:r>
              <a:rPr lang="en-US" dirty="0" smtClean="0"/>
              <a:t>Optional − The host name running database server. If not specified then default value is </a:t>
            </a:r>
            <a:r>
              <a:rPr lang="en-US" b="1" dirty="0" smtClean="0"/>
              <a:t>localhost:3306</a:t>
            </a:r>
            <a:r>
              <a:rPr lang="en-US" dirty="0" smtClean="0"/>
              <a:t>.</a:t>
            </a:r>
          </a:p>
          <a:p>
            <a:pPr fontAlgn="t"/>
            <a:r>
              <a:rPr lang="en-US" dirty="0" smtClean="0"/>
              <a:t>2</a:t>
            </a:r>
            <a:r>
              <a:rPr lang="en-US" b="1" dirty="0" smtClean="0"/>
              <a:t>user</a:t>
            </a:r>
            <a:endParaRPr lang="en-US" dirty="0" smtClean="0"/>
          </a:p>
          <a:p>
            <a:pPr fontAlgn="t"/>
            <a:r>
              <a:rPr lang="en-US" dirty="0" smtClean="0"/>
              <a:t>Optional − The username accessing the database. If not specified then default is the name of the user that owns the server process.</a:t>
            </a:r>
          </a:p>
          <a:p>
            <a:pPr fontAlgn="t"/>
            <a:r>
              <a:rPr lang="en-US" dirty="0" smtClean="0"/>
              <a:t>3</a:t>
            </a:r>
            <a:r>
              <a:rPr lang="en-US" b="1" dirty="0" smtClean="0"/>
              <a:t>passwd</a:t>
            </a:r>
            <a:endParaRPr lang="en-US" dirty="0" smtClean="0"/>
          </a:p>
          <a:p>
            <a:pPr fontAlgn="t"/>
            <a:r>
              <a:rPr lang="en-US" dirty="0" smtClean="0"/>
              <a:t>Optional − The password of the user accessing the database. If not specified then default is an empty password.</a:t>
            </a:r>
          </a:p>
          <a:p>
            <a:pPr fontAlgn="t"/>
            <a:r>
              <a:rPr lang="en-US" dirty="0" smtClean="0"/>
              <a:t>4</a:t>
            </a:r>
            <a:r>
              <a:rPr lang="en-US" b="1" dirty="0" smtClean="0"/>
              <a:t>new_link</a:t>
            </a:r>
            <a:endParaRPr lang="en-US" dirty="0" smtClean="0"/>
          </a:p>
          <a:p>
            <a:pPr fontAlgn="t"/>
            <a:r>
              <a:rPr lang="en-US" dirty="0" smtClean="0"/>
              <a:t>Optional − If a second call is made to </a:t>
            </a:r>
            <a:r>
              <a:rPr lang="en-US" dirty="0" err="1" smtClean="0"/>
              <a:t>mysql_connect</a:t>
            </a:r>
            <a:r>
              <a:rPr lang="en-US" dirty="0" smtClean="0"/>
              <a:t>() with the same arguments, no new connection will be established; instead, the identifier of the already opened connection will be returned.</a:t>
            </a:r>
          </a:p>
          <a:p>
            <a:pPr fontAlgn="t"/>
            <a:r>
              <a:rPr lang="en-US" dirty="0" smtClean="0"/>
              <a:t>5</a:t>
            </a:r>
            <a:r>
              <a:rPr lang="en-US" b="1" dirty="0" smtClean="0"/>
              <a:t>client_flags</a:t>
            </a:r>
            <a:endParaRPr lang="en-US" dirty="0" smtClean="0"/>
          </a:p>
          <a:p>
            <a:pPr fontAlgn="t"/>
            <a:r>
              <a:rPr lang="en-US" dirty="0" smtClean="0"/>
              <a:t>Optional − A combination of the following constants −</a:t>
            </a:r>
          </a:p>
          <a:p>
            <a:pPr fontAlgn="t"/>
            <a:r>
              <a:rPr lang="en-US" b="1" dirty="0" smtClean="0"/>
              <a:t>MYSQL_CLIENT_SSL</a:t>
            </a:r>
            <a:r>
              <a:rPr lang="en-US" dirty="0" smtClean="0"/>
              <a:t> − Use SSL encryption</a:t>
            </a:r>
          </a:p>
          <a:p>
            <a:pPr fontAlgn="t"/>
            <a:r>
              <a:rPr lang="en-US" b="1" dirty="0" smtClean="0"/>
              <a:t>MYSQL_CLIENT_COMPRESS</a:t>
            </a:r>
            <a:r>
              <a:rPr lang="en-US" dirty="0" smtClean="0"/>
              <a:t> − Use compression protocol</a:t>
            </a:r>
          </a:p>
          <a:p>
            <a:pPr fontAlgn="t"/>
            <a:r>
              <a:rPr lang="en-US" b="1" dirty="0" smtClean="0"/>
              <a:t>MYSQL_CLIENT_IGNORE_SPACE</a:t>
            </a:r>
            <a:r>
              <a:rPr lang="en-US" dirty="0" smtClean="0"/>
              <a:t> − Allow space after function names</a:t>
            </a:r>
          </a:p>
          <a:p>
            <a:pPr fontAlgn="t"/>
            <a:r>
              <a:rPr lang="en-US" b="1" dirty="0" smtClean="0"/>
              <a:t>MYSQL_CLIENT_INTERACTIVE</a:t>
            </a:r>
            <a:r>
              <a:rPr lang="en-US" dirty="0" smtClean="0"/>
              <a:t> − Allow interactive timeout seconds of inactivity before closing the connection</a:t>
            </a:r>
          </a:p>
          <a:p>
            <a:r>
              <a:rPr lang="en-US" dirty="0" smtClean="0"/>
              <a:t>You can specify server, user, </a:t>
            </a:r>
            <a:r>
              <a:rPr lang="en-US" dirty="0" err="1" smtClean="0"/>
              <a:t>passwd</a:t>
            </a:r>
            <a:r>
              <a:rPr lang="en-US" dirty="0" smtClean="0"/>
              <a:t> in </a:t>
            </a:r>
            <a:r>
              <a:rPr lang="en-US" b="1" dirty="0" smtClean="0"/>
              <a:t>php.ini</a:t>
            </a:r>
            <a:r>
              <a:rPr lang="en-US" dirty="0" smtClean="0"/>
              <a:t> file instead of using them again and again in your every PHP scripts. Check </a:t>
            </a:r>
            <a:r>
              <a:rPr lang="en-US" dirty="0" smtClean="0">
                <a:hlinkClick r:id="rId2"/>
              </a:rPr>
              <a:t>php.ini file</a:t>
            </a:r>
            <a:r>
              <a:rPr lang="en-US" dirty="0" smtClean="0"/>
              <a:t> configuration.</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85000" lnSpcReduction="10000"/>
          </a:bodyPr>
          <a:lstStyle/>
          <a:p>
            <a:pPr algn="just"/>
            <a:r>
              <a:rPr lang="en-US" dirty="0" smtClean="0"/>
              <a:t>Creating a Database</a:t>
            </a:r>
          </a:p>
          <a:p>
            <a:pPr algn="just"/>
            <a:r>
              <a:rPr lang="en-US" dirty="0" smtClean="0"/>
              <a:t>To create and delete a database you should have admin privilege. Its very easy to create a new </a:t>
            </a:r>
            <a:r>
              <a:rPr lang="en-US" dirty="0" err="1" smtClean="0"/>
              <a:t>MySQL</a:t>
            </a:r>
            <a:r>
              <a:rPr lang="en-US" dirty="0" smtClean="0"/>
              <a:t> database. PHP uses </a:t>
            </a:r>
            <a:r>
              <a:rPr lang="en-US" b="1" dirty="0" err="1" smtClean="0"/>
              <a:t>mysql_query</a:t>
            </a:r>
            <a:r>
              <a:rPr lang="en-US" dirty="0" smtClean="0"/>
              <a:t> function to create a </a:t>
            </a:r>
            <a:r>
              <a:rPr lang="en-US" dirty="0" err="1" smtClean="0"/>
              <a:t>MySQL</a:t>
            </a:r>
            <a:r>
              <a:rPr lang="en-US" dirty="0" smtClean="0"/>
              <a:t> database. This function takes two parameters and returns TRUE on success or FALSE on failure.</a:t>
            </a:r>
          </a:p>
          <a:p>
            <a:pPr algn="just"/>
            <a:r>
              <a:rPr lang="en-US" dirty="0" smtClean="0"/>
              <a:t>Syntax</a:t>
            </a:r>
          </a:p>
          <a:p>
            <a:pPr algn="just"/>
            <a:r>
              <a:rPr lang="en-US" dirty="0" err="1" smtClean="0"/>
              <a:t>bool</a:t>
            </a:r>
            <a:r>
              <a:rPr lang="en-US" dirty="0" smtClean="0"/>
              <a:t> </a:t>
            </a:r>
            <a:r>
              <a:rPr lang="en-US" dirty="0" err="1" smtClean="0"/>
              <a:t>mysql_query</a:t>
            </a:r>
            <a:r>
              <a:rPr lang="en-US" dirty="0" smtClean="0"/>
              <a:t>( </a:t>
            </a:r>
            <a:r>
              <a:rPr lang="en-US" dirty="0" err="1" smtClean="0"/>
              <a:t>sql</a:t>
            </a:r>
            <a:r>
              <a:rPr lang="en-US" dirty="0" smtClean="0"/>
              <a:t>, connection ); </a:t>
            </a:r>
          </a:p>
          <a:p>
            <a:pPr algn="just" fontAlgn="t"/>
            <a:r>
              <a:rPr lang="en-US" dirty="0" smtClean="0"/>
              <a:t>1</a:t>
            </a:r>
            <a:r>
              <a:rPr lang="en-US" b="1" dirty="0" smtClean="0"/>
              <a:t>sql</a:t>
            </a:r>
            <a:endParaRPr lang="en-US" dirty="0" smtClean="0"/>
          </a:p>
          <a:p>
            <a:pPr algn="just" fontAlgn="t"/>
            <a:r>
              <a:rPr lang="en-US" dirty="0" smtClean="0"/>
              <a:t>Required - SQL query to create a database</a:t>
            </a:r>
          </a:p>
          <a:p>
            <a:pPr algn="just" fontAlgn="t"/>
            <a:r>
              <a:rPr lang="en-US" dirty="0" smtClean="0"/>
              <a:t>2</a:t>
            </a:r>
            <a:r>
              <a:rPr lang="en-US" b="1" dirty="0" smtClean="0"/>
              <a:t>connection</a:t>
            </a:r>
            <a:endParaRPr lang="en-US" dirty="0" smtClean="0"/>
          </a:p>
          <a:p>
            <a:pPr algn="just" fontAlgn="t"/>
            <a:r>
              <a:rPr lang="en-US" dirty="0" smtClean="0"/>
              <a:t>Optional - if not specified then last </a:t>
            </a:r>
            <a:r>
              <a:rPr lang="en-US" dirty="0" err="1" smtClean="0"/>
              <a:t>opend</a:t>
            </a:r>
            <a:r>
              <a:rPr lang="en-US" dirty="0" smtClean="0"/>
              <a:t> connection by </a:t>
            </a:r>
            <a:r>
              <a:rPr lang="en-US" dirty="0" err="1" smtClean="0"/>
              <a:t>mysql_connect</a:t>
            </a:r>
            <a:r>
              <a:rPr lang="en-US" dirty="0" smtClean="0"/>
              <a:t> will be used.</a:t>
            </a:r>
          </a:p>
          <a:p>
            <a:pPr algn="just"/>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77500" lnSpcReduction="20000"/>
          </a:bodyPr>
          <a:lstStyle/>
          <a:p>
            <a:pPr>
              <a:buNone/>
            </a:pPr>
            <a:r>
              <a:rPr lang="en-US" dirty="0" smtClean="0"/>
              <a:t>&lt;?</a:t>
            </a:r>
            <a:r>
              <a:rPr lang="en-US" dirty="0" err="1" smtClean="0"/>
              <a:t>php</a:t>
            </a:r>
            <a:r>
              <a:rPr lang="en-US" dirty="0" smtClean="0"/>
              <a:t> $</a:t>
            </a:r>
            <a:r>
              <a:rPr lang="en-US" dirty="0" err="1" smtClean="0"/>
              <a:t>dbhost</a:t>
            </a:r>
            <a:r>
              <a:rPr lang="en-US" dirty="0" smtClean="0"/>
              <a:t> = 'localhost:3306';</a:t>
            </a:r>
          </a:p>
          <a:p>
            <a:pPr>
              <a:buNone/>
            </a:pPr>
            <a:r>
              <a:rPr lang="en-US" dirty="0" smtClean="0"/>
              <a:t> $</a:t>
            </a:r>
            <a:r>
              <a:rPr lang="en-US" dirty="0" err="1" smtClean="0"/>
              <a:t>dbuser</a:t>
            </a:r>
            <a:r>
              <a:rPr lang="en-US" dirty="0" smtClean="0"/>
              <a:t> = 'root'; </a:t>
            </a:r>
          </a:p>
          <a:p>
            <a:pPr>
              <a:buNone/>
            </a:pPr>
            <a:r>
              <a:rPr lang="en-US" dirty="0" smtClean="0"/>
              <a:t>$</a:t>
            </a:r>
            <a:r>
              <a:rPr lang="en-US" dirty="0" err="1" smtClean="0"/>
              <a:t>dbpass</a:t>
            </a:r>
            <a:r>
              <a:rPr lang="en-US" dirty="0" smtClean="0"/>
              <a:t> = '</a:t>
            </a:r>
            <a:r>
              <a:rPr lang="en-US" dirty="0" err="1" smtClean="0"/>
              <a:t>rootpassword</a:t>
            </a:r>
            <a:r>
              <a:rPr lang="en-US" dirty="0" smtClean="0"/>
              <a:t>'; </a:t>
            </a:r>
          </a:p>
          <a:p>
            <a:pPr>
              <a:buNone/>
            </a:pPr>
            <a:r>
              <a:rPr lang="en-US" dirty="0" smtClean="0"/>
              <a:t>$</a:t>
            </a:r>
            <a:r>
              <a:rPr lang="en-US" dirty="0" err="1" smtClean="0"/>
              <a:t>conn</a:t>
            </a:r>
            <a:r>
              <a:rPr lang="en-US" dirty="0" smtClean="0"/>
              <a:t> = </a:t>
            </a:r>
            <a:r>
              <a:rPr lang="en-US" dirty="0" err="1" smtClean="0"/>
              <a:t>mysql_connect</a:t>
            </a:r>
            <a:r>
              <a:rPr lang="en-US" dirty="0" smtClean="0"/>
              <a:t>($</a:t>
            </a:r>
            <a:r>
              <a:rPr lang="en-US" dirty="0" err="1" smtClean="0"/>
              <a:t>dbhost</a:t>
            </a:r>
            <a:r>
              <a:rPr lang="en-US" dirty="0" smtClean="0"/>
              <a:t>, $</a:t>
            </a:r>
            <a:r>
              <a:rPr lang="en-US" dirty="0" err="1" smtClean="0"/>
              <a:t>dbuser</a:t>
            </a:r>
            <a:r>
              <a:rPr lang="en-US" dirty="0" smtClean="0"/>
              <a:t>, $</a:t>
            </a:r>
            <a:r>
              <a:rPr lang="en-US" dirty="0" err="1" smtClean="0"/>
              <a:t>dbpass</a:t>
            </a:r>
            <a:r>
              <a:rPr lang="en-US" dirty="0" smtClean="0"/>
              <a:t>); </a:t>
            </a:r>
          </a:p>
          <a:p>
            <a:pPr>
              <a:buNone/>
            </a:pPr>
            <a:r>
              <a:rPr lang="en-US" dirty="0" smtClean="0"/>
              <a:t>if(! $</a:t>
            </a:r>
            <a:r>
              <a:rPr lang="en-US" dirty="0" err="1" smtClean="0"/>
              <a:t>conn</a:t>
            </a:r>
            <a:r>
              <a:rPr lang="en-US" dirty="0" smtClean="0"/>
              <a:t> ) {</a:t>
            </a:r>
          </a:p>
          <a:p>
            <a:pPr>
              <a:buNone/>
            </a:pPr>
            <a:r>
              <a:rPr lang="en-US" dirty="0" smtClean="0"/>
              <a:t> die('Could not connect: ' . </a:t>
            </a:r>
            <a:r>
              <a:rPr lang="en-US" dirty="0" err="1" smtClean="0"/>
              <a:t>mysql_error</a:t>
            </a:r>
            <a:r>
              <a:rPr lang="en-US" dirty="0" smtClean="0"/>
              <a:t>()); </a:t>
            </a:r>
          </a:p>
          <a:p>
            <a:pPr>
              <a:buNone/>
            </a:pPr>
            <a:r>
              <a:rPr lang="en-US" dirty="0" smtClean="0"/>
              <a:t>} </a:t>
            </a:r>
          </a:p>
          <a:p>
            <a:pPr>
              <a:buNone/>
            </a:pPr>
            <a:r>
              <a:rPr lang="en-US" dirty="0" smtClean="0"/>
              <a:t>echo 'Connected successfully'; $</a:t>
            </a:r>
            <a:r>
              <a:rPr lang="en-US" dirty="0" err="1" smtClean="0"/>
              <a:t>sql</a:t>
            </a:r>
            <a:r>
              <a:rPr lang="en-US" dirty="0" smtClean="0"/>
              <a:t> = 'CREATE Database </a:t>
            </a:r>
            <a:r>
              <a:rPr lang="en-US" dirty="0" err="1" smtClean="0"/>
              <a:t>test_db</a:t>
            </a:r>
            <a:r>
              <a:rPr lang="en-US" dirty="0" smtClean="0"/>
              <a:t>'; </a:t>
            </a:r>
          </a:p>
          <a:p>
            <a:pPr>
              <a:buNone/>
            </a:pPr>
            <a:r>
              <a:rPr lang="en-US" dirty="0" smtClean="0"/>
              <a:t>$</a:t>
            </a:r>
            <a:r>
              <a:rPr lang="en-US" dirty="0" err="1" smtClean="0"/>
              <a:t>retval</a:t>
            </a:r>
            <a:r>
              <a:rPr lang="en-US" dirty="0" smtClean="0"/>
              <a:t> = </a:t>
            </a:r>
            <a:r>
              <a:rPr lang="en-US" dirty="0" err="1" smtClean="0"/>
              <a:t>mysql_query</a:t>
            </a:r>
            <a:r>
              <a:rPr lang="en-US" dirty="0" smtClean="0"/>
              <a:t>( $</a:t>
            </a:r>
            <a:r>
              <a:rPr lang="en-US" dirty="0" err="1" smtClean="0"/>
              <a:t>sql</a:t>
            </a:r>
            <a:r>
              <a:rPr lang="en-US" dirty="0" smtClean="0"/>
              <a:t>, $</a:t>
            </a:r>
            <a:r>
              <a:rPr lang="en-US" dirty="0" err="1" smtClean="0"/>
              <a:t>conn</a:t>
            </a:r>
            <a:r>
              <a:rPr lang="en-US" dirty="0" smtClean="0"/>
              <a:t> ); </a:t>
            </a:r>
          </a:p>
          <a:p>
            <a:pPr>
              <a:buNone/>
            </a:pPr>
            <a:r>
              <a:rPr lang="en-US" dirty="0" smtClean="0"/>
              <a:t>if(! $</a:t>
            </a:r>
            <a:r>
              <a:rPr lang="en-US" dirty="0" err="1" smtClean="0"/>
              <a:t>retval</a:t>
            </a:r>
            <a:r>
              <a:rPr lang="en-US" dirty="0" smtClean="0"/>
              <a:t> ) { </a:t>
            </a:r>
          </a:p>
          <a:p>
            <a:pPr>
              <a:buNone/>
            </a:pPr>
            <a:r>
              <a:rPr lang="en-US" dirty="0" smtClean="0"/>
              <a:t>die('Could not create database: ' . </a:t>
            </a:r>
            <a:r>
              <a:rPr lang="en-US" dirty="0" err="1" smtClean="0"/>
              <a:t>mysql_error</a:t>
            </a:r>
            <a:r>
              <a:rPr lang="en-US" dirty="0" smtClean="0"/>
              <a:t>());</a:t>
            </a:r>
          </a:p>
          <a:p>
            <a:pPr>
              <a:buNone/>
            </a:pPr>
            <a:r>
              <a:rPr lang="en-US" dirty="0" smtClean="0"/>
              <a:t> } </a:t>
            </a:r>
          </a:p>
          <a:p>
            <a:pPr>
              <a:buNone/>
            </a:pPr>
            <a:r>
              <a:rPr lang="en-US" dirty="0" smtClean="0"/>
              <a:t>echo "Database </a:t>
            </a:r>
            <a:r>
              <a:rPr lang="en-US" dirty="0" err="1" smtClean="0"/>
              <a:t>test_db</a:t>
            </a:r>
            <a:r>
              <a:rPr lang="en-US" dirty="0" smtClean="0"/>
              <a:t> created successfully\n"; </a:t>
            </a:r>
            <a:r>
              <a:rPr lang="en-US" dirty="0" err="1" smtClean="0"/>
              <a:t>mysql_close</a:t>
            </a:r>
            <a:r>
              <a:rPr lang="en-US" dirty="0" smtClean="0"/>
              <a:t>($</a:t>
            </a:r>
            <a:r>
              <a:rPr lang="en-US" dirty="0" err="1" smtClean="0"/>
              <a:t>conn</a:t>
            </a:r>
            <a:r>
              <a:rPr lang="en-US" dirty="0" smtClean="0"/>
              <a:t>); ?&gt;</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77500" lnSpcReduction="20000"/>
          </a:bodyPr>
          <a:lstStyle/>
          <a:p>
            <a:pPr algn="just"/>
            <a:r>
              <a:rPr lang="en-US" dirty="0" smtClean="0">
                <a:solidFill>
                  <a:srgbClr val="FF0000"/>
                </a:solidFill>
              </a:rPr>
              <a:t>2) Selecting a Database</a:t>
            </a:r>
          </a:p>
          <a:p>
            <a:pPr algn="just"/>
            <a:r>
              <a:rPr lang="en-US" dirty="0" smtClean="0"/>
              <a:t>Once you establish a connection with a database server then it is required to select a particular database where your all the tables are associated.</a:t>
            </a:r>
          </a:p>
          <a:p>
            <a:pPr algn="just"/>
            <a:r>
              <a:rPr lang="en-US" dirty="0" smtClean="0"/>
              <a:t>This is required because there may be multiple databases residing on a single server and you can do work with a single database at a time.</a:t>
            </a:r>
          </a:p>
          <a:p>
            <a:pPr algn="just"/>
            <a:r>
              <a:rPr lang="en-US" dirty="0" smtClean="0"/>
              <a:t>PHP provides function </a:t>
            </a:r>
            <a:r>
              <a:rPr lang="en-US" b="1" dirty="0" err="1" smtClean="0"/>
              <a:t>mysql_select_db</a:t>
            </a:r>
            <a:r>
              <a:rPr lang="en-US" dirty="0" smtClean="0"/>
              <a:t> to select a </a:t>
            </a:r>
            <a:r>
              <a:rPr lang="en-US" dirty="0" err="1" smtClean="0"/>
              <a:t>database.It</a:t>
            </a:r>
            <a:r>
              <a:rPr lang="en-US" dirty="0" smtClean="0"/>
              <a:t> returns TRUE on success or FALSE on failure.</a:t>
            </a:r>
          </a:p>
          <a:p>
            <a:pPr algn="just"/>
            <a:r>
              <a:rPr lang="en-US" dirty="0" smtClean="0"/>
              <a:t>Syntax</a:t>
            </a:r>
          </a:p>
          <a:p>
            <a:pPr algn="just"/>
            <a:r>
              <a:rPr lang="en-US" dirty="0" err="1" smtClean="0"/>
              <a:t>bool</a:t>
            </a:r>
            <a:r>
              <a:rPr lang="en-US" dirty="0" smtClean="0"/>
              <a:t> </a:t>
            </a:r>
            <a:r>
              <a:rPr lang="en-US" dirty="0" err="1" smtClean="0"/>
              <a:t>mysql_select_db</a:t>
            </a:r>
            <a:r>
              <a:rPr lang="en-US" dirty="0" smtClean="0"/>
              <a:t>( </a:t>
            </a:r>
            <a:r>
              <a:rPr lang="en-US" dirty="0" err="1" smtClean="0"/>
              <a:t>db_name</a:t>
            </a:r>
            <a:r>
              <a:rPr lang="en-US" dirty="0" smtClean="0"/>
              <a:t>, connection ); </a:t>
            </a:r>
          </a:p>
          <a:p>
            <a:pPr algn="just" fontAlgn="t"/>
            <a:r>
              <a:rPr lang="en-US" dirty="0" smtClean="0"/>
              <a:t>1</a:t>
            </a:r>
            <a:r>
              <a:rPr lang="en-US" b="1" dirty="0" smtClean="0"/>
              <a:t>db_name</a:t>
            </a:r>
            <a:endParaRPr lang="en-US" dirty="0" smtClean="0"/>
          </a:p>
          <a:p>
            <a:pPr algn="just" fontAlgn="t"/>
            <a:r>
              <a:rPr lang="en-US" dirty="0" smtClean="0"/>
              <a:t>Required - Database name to be selected</a:t>
            </a:r>
          </a:p>
          <a:p>
            <a:pPr algn="just" fontAlgn="t"/>
            <a:r>
              <a:rPr lang="en-US" dirty="0" smtClean="0"/>
              <a:t>2</a:t>
            </a:r>
            <a:r>
              <a:rPr lang="en-US" b="1" dirty="0" smtClean="0"/>
              <a:t>connection</a:t>
            </a:r>
            <a:endParaRPr lang="en-US" dirty="0" smtClean="0"/>
          </a:p>
          <a:p>
            <a:pPr algn="just" fontAlgn="t"/>
            <a:r>
              <a:rPr lang="en-US" dirty="0" smtClean="0"/>
              <a:t>Optional - if not specified then last </a:t>
            </a:r>
            <a:r>
              <a:rPr lang="en-US" dirty="0" err="1" smtClean="0"/>
              <a:t>opend</a:t>
            </a:r>
            <a:r>
              <a:rPr lang="en-US" dirty="0" smtClean="0"/>
              <a:t> connection by </a:t>
            </a:r>
            <a:r>
              <a:rPr lang="en-US" dirty="0" err="1" smtClean="0"/>
              <a:t>mysql_connect</a:t>
            </a:r>
            <a:r>
              <a:rPr lang="en-US" dirty="0" smtClean="0"/>
              <a:t> will be used.</a:t>
            </a:r>
          </a:p>
          <a:p>
            <a:pPr algn="just">
              <a:buNone/>
            </a:pP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pPr>
              <a:buNone/>
            </a:pPr>
            <a:r>
              <a:rPr lang="en-US" dirty="0" smtClean="0"/>
              <a:t>&lt;?</a:t>
            </a:r>
            <a:r>
              <a:rPr lang="en-US" dirty="0" err="1" smtClean="0"/>
              <a:t>php</a:t>
            </a:r>
            <a:r>
              <a:rPr lang="en-US" dirty="0" smtClean="0"/>
              <a:t> $</a:t>
            </a:r>
            <a:r>
              <a:rPr lang="en-US" dirty="0" err="1" smtClean="0"/>
              <a:t>dbhost</a:t>
            </a:r>
            <a:r>
              <a:rPr lang="en-US" dirty="0" smtClean="0"/>
              <a:t> = 'localhost:3306'; </a:t>
            </a:r>
          </a:p>
          <a:p>
            <a:pPr>
              <a:buNone/>
            </a:pPr>
            <a:r>
              <a:rPr lang="en-US" dirty="0" smtClean="0"/>
              <a:t>$</a:t>
            </a:r>
            <a:r>
              <a:rPr lang="en-US" dirty="0" err="1" smtClean="0"/>
              <a:t>dbuser</a:t>
            </a:r>
            <a:r>
              <a:rPr lang="en-US" dirty="0" smtClean="0"/>
              <a:t> = 'guest'; </a:t>
            </a:r>
          </a:p>
          <a:p>
            <a:pPr>
              <a:buNone/>
            </a:pPr>
            <a:r>
              <a:rPr lang="en-US" dirty="0" smtClean="0"/>
              <a:t>$</a:t>
            </a:r>
            <a:r>
              <a:rPr lang="en-US" dirty="0" err="1" smtClean="0"/>
              <a:t>dbpass</a:t>
            </a:r>
            <a:r>
              <a:rPr lang="en-US" dirty="0" smtClean="0"/>
              <a:t> = 'guest123'; </a:t>
            </a:r>
          </a:p>
          <a:p>
            <a:pPr>
              <a:buNone/>
            </a:pPr>
            <a:r>
              <a:rPr lang="en-US" dirty="0" smtClean="0"/>
              <a:t>$</a:t>
            </a:r>
            <a:r>
              <a:rPr lang="en-US" dirty="0" err="1" smtClean="0"/>
              <a:t>conn</a:t>
            </a:r>
            <a:r>
              <a:rPr lang="en-US" dirty="0" smtClean="0"/>
              <a:t> = </a:t>
            </a:r>
            <a:r>
              <a:rPr lang="en-US" dirty="0" err="1" smtClean="0"/>
              <a:t>mysql_connect</a:t>
            </a:r>
            <a:r>
              <a:rPr lang="en-US" dirty="0" smtClean="0"/>
              <a:t>($</a:t>
            </a:r>
            <a:r>
              <a:rPr lang="en-US" dirty="0" err="1" smtClean="0"/>
              <a:t>dbhost</a:t>
            </a:r>
            <a:r>
              <a:rPr lang="en-US" dirty="0" smtClean="0"/>
              <a:t>, $</a:t>
            </a:r>
            <a:r>
              <a:rPr lang="en-US" dirty="0" err="1" smtClean="0"/>
              <a:t>dbuser</a:t>
            </a:r>
            <a:r>
              <a:rPr lang="en-US" dirty="0" smtClean="0"/>
              <a:t>, $</a:t>
            </a:r>
            <a:r>
              <a:rPr lang="en-US" dirty="0" err="1" smtClean="0"/>
              <a:t>dbpass</a:t>
            </a:r>
            <a:r>
              <a:rPr lang="en-US" dirty="0" smtClean="0"/>
              <a:t>); </a:t>
            </a:r>
          </a:p>
          <a:p>
            <a:pPr>
              <a:buNone/>
            </a:pPr>
            <a:r>
              <a:rPr lang="en-US" dirty="0" smtClean="0"/>
              <a:t>if(! $</a:t>
            </a:r>
            <a:r>
              <a:rPr lang="en-US" dirty="0" err="1" smtClean="0"/>
              <a:t>conn</a:t>
            </a:r>
            <a:r>
              <a:rPr lang="en-US" dirty="0" smtClean="0"/>
              <a:t> ) {</a:t>
            </a:r>
          </a:p>
          <a:p>
            <a:pPr>
              <a:buNone/>
            </a:pPr>
            <a:r>
              <a:rPr lang="en-US" dirty="0" smtClean="0"/>
              <a:t> die('Could not connect: ' . </a:t>
            </a:r>
            <a:r>
              <a:rPr lang="en-US" dirty="0" err="1" smtClean="0"/>
              <a:t>mysql_error</a:t>
            </a:r>
            <a:r>
              <a:rPr lang="en-US" dirty="0" smtClean="0"/>
              <a:t>()); </a:t>
            </a:r>
          </a:p>
          <a:p>
            <a:pPr>
              <a:buNone/>
            </a:pPr>
            <a:r>
              <a:rPr lang="en-US" dirty="0" smtClean="0"/>
              <a:t>} </a:t>
            </a:r>
          </a:p>
          <a:p>
            <a:pPr>
              <a:buNone/>
            </a:pPr>
            <a:r>
              <a:rPr lang="en-US" dirty="0" smtClean="0"/>
              <a:t>echo 'Connected successfully';</a:t>
            </a:r>
          </a:p>
          <a:p>
            <a:pPr>
              <a:buNone/>
            </a:pPr>
            <a:r>
              <a:rPr lang="en-US" dirty="0" smtClean="0"/>
              <a:t> </a:t>
            </a:r>
            <a:r>
              <a:rPr lang="en-US" dirty="0" err="1" smtClean="0"/>
              <a:t>mysql_select_db</a:t>
            </a:r>
            <a:r>
              <a:rPr lang="en-US" dirty="0" smtClean="0"/>
              <a:t>( '</a:t>
            </a:r>
            <a:r>
              <a:rPr lang="en-US" dirty="0" err="1" smtClean="0"/>
              <a:t>test_db</a:t>
            </a:r>
            <a:r>
              <a:rPr lang="en-US" dirty="0" smtClean="0"/>
              <a:t>' ); </a:t>
            </a:r>
            <a:r>
              <a:rPr lang="en-US" dirty="0" err="1" smtClean="0"/>
              <a:t>mysql_close</a:t>
            </a:r>
            <a:r>
              <a:rPr lang="en-US" dirty="0" smtClean="0"/>
              <a:t>($</a:t>
            </a:r>
            <a:r>
              <a:rPr lang="en-US" dirty="0" err="1" smtClean="0"/>
              <a:t>conn</a:t>
            </a:r>
            <a:r>
              <a:rPr lang="en-US" dirty="0" smtClean="0"/>
              <a:t>); ?&gt;</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buNone/>
            </a:pPr>
            <a:r>
              <a:rPr lang="en-US" b="1" dirty="0" smtClean="0">
                <a:solidFill>
                  <a:srgbClr val="FF0000"/>
                </a:solidFill>
              </a:rPr>
              <a:t>3) Querying the Database : </a:t>
            </a:r>
          </a:p>
          <a:p>
            <a:pPr>
              <a:buNone/>
            </a:pPr>
            <a:r>
              <a:rPr lang="en-US" dirty="0" smtClean="0"/>
              <a:t>a) </a:t>
            </a:r>
            <a:r>
              <a:rPr lang="en-US" dirty="0" err="1" smtClean="0"/>
              <a:t>mysql_query</a:t>
            </a:r>
            <a:r>
              <a:rPr lang="en-US" dirty="0" smtClean="0"/>
              <a:t>(SQL) : Executes the Query with the database server and returns the Query Handler. </a:t>
            </a:r>
          </a:p>
          <a:p>
            <a:pPr>
              <a:buNone/>
            </a:pPr>
            <a:r>
              <a:rPr lang="en-US" dirty="0" smtClean="0"/>
              <a:t>b) </a:t>
            </a:r>
            <a:r>
              <a:rPr lang="en-US" dirty="0" err="1" smtClean="0"/>
              <a:t>mysql_affected_rows</a:t>
            </a:r>
            <a:r>
              <a:rPr lang="en-US" dirty="0" smtClean="0"/>
              <a:t> : Returns the number of rows affected for the last insert, Update or delete Query. </a:t>
            </a:r>
          </a:p>
          <a:p>
            <a:pPr>
              <a:buNone/>
            </a:pPr>
            <a:r>
              <a:rPr lang="en-US" dirty="0" smtClean="0"/>
              <a:t>c) </a:t>
            </a:r>
            <a:r>
              <a:rPr lang="en-US" dirty="0" err="1" smtClean="0"/>
              <a:t>mysql_num_rows</a:t>
            </a:r>
            <a:r>
              <a:rPr lang="en-US" dirty="0" smtClean="0"/>
              <a:t>(Query handler) : Returns the number of records in the resultant for the select Query .</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smtClean="0"/>
              <a:t>Creating Database Tables</a:t>
            </a:r>
          </a:p>
          <a:p>
            <a:r>
              <a:rPr lang="en-US" dirty="0" smtClean="0"/>
              <a:t>To create tables in the new database you need to do the same thing as creating the database. First create the SQL query to create the tables then execute the query using </a:t>
            </a:r>
            <a:r>
              <a:rPr lang="en-US" dirty="0" err="1" smtClean="0"/>
              <a:t>mysql_query</a:t>
            </a:r>
            <a:r>
              <a:rPr lang="en-US" dirty="0" smtClean="0"/>
              <a:t>() function.</a:t>
            </a:r>
          </a:p>
          <a:p>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62500" lnSpcReduction="20000"/>
          </a:bodyPr>
          <a:lstStyle/>
          <a:p>
            <a:pPr>
              <a:buNone/>
            </a:pPr>
            <a:endParaRPr lang="en-US" dirty="0" smtClean="0"/>
          </a:p>
          <a:p>
            <a:pPr>
              <a:buNone/>
            </a:pPr>
            <a:r>
              <a:rPr lang="en-US" dirty="0" smtClean="0"/>
              <a:t>&lt;?</a:t>
            </a:r>
            <a:r>
              <a:rPr lang="en-US" dirty="0" err="1" smtClean="0"/>
              <a:t>php</a:t>
            </a:r>
            <a:r>
              <a:rPr lang="en-US" dirty="0" smtClean="0"/>
              <a:t> $</a:t>
            </a:r>
            <a:r>
              <a:rPr lang="en-US" dirty="0" err="1" smtClean="0"/>
              <a:t>dbhost</a:t>
            </a:r>
            <a:r>
              <a:rPr lang="en-US" dirty="0" smtClean="0"/>
              <a:t> = 'localhost:3036'; </a:t>
            </a:r>
          </a:p>
          <a:p>
            <a:pPr>
              <a:buNone/>
            </a:pPr>
            <a:r>
              <a:rPr lang="en-US" dirty="0" smtClean="0"/>
              <a:t>$</a:t>
            </a:r>
            <a:r>
              <a:rPr lang="en-US" dirty="0" err="1" smtClean="0"/>
              <a:t>dbuser</a:t>
            </a:r>
            <a:r>
              <a:rPr lang="en-US" dirty="0" smtClean="0"/>
              <a:t> = 'root'; </a:t>
            </a:r>
          </a:p>
          <a:p>
            <a:pPr>
              <a:buNone/>
            </a:pPr>
            <a:r>
              <a:rPr lang="en-US" dirty="0" smtClean="0"/>
              <a:t>$</a:t>
            </a:r>
            <a:r>
              <a:rPr lang="en-US" dirty="0" err="1" smtClean="0"/>
              <a:t>dbpass</a:t>
            </a:r>
            <a:r>
              <a:rPr lang="en-US" dirty="0" smtClean="0"/>
              <a:t> = '</a:t>
            </a:r>
            <a:r>
              <a:rPr lang="en-US" dirty="0" err="1" smtClean="0"/>
              <a:t>rootpassword</a:t>
            </a:r>
            <a:r>
              <a:rPr lang="en-US" dirty="0" smtClean="0"/>
              <a:t>'; </a:t>
            </a:r>
          </a:p>
          <a:p>
            <a:pPr>
              <a:buNone/>
            </a:pPr>
            <a:r>
              <a:rPr lang="en-US" dirty="0" smtClean="0"/>
              <a:t>$</a:t>
            </a:r>
            <a:r>
              <a:rPr lang="en-US" dirty="0" err="1" smtClean="0"/>
              <a:t>conn</a:t>
            </a:r>
            <a:r>
              <a:rPr lang="en-US" dirty="0" smtClean="0"/>
              <a:t> = </a:t>
            </a:r>
            <a:r>
              <a:rPr lang="en-US" dirty="0" err="1" smtClean="0"/>
              <a:t>mysql_connect</a:t>
            </a:r>
            <a:r>
              <a:rPr lang="en-US" dirty="0" smtClean="0"/>
              <a:t>($</a:t>
            </a:r>
            <a:r>
              <a:rPr lang="en-US" dirty="0" err="1" smtClean="0"/>
              <a:t>dbhost</a:t>
            </a:r>
            <a:r>
              <a:rPr lang="en-US" dirty="0" smtClean="0"/>
              <a:t>, $</a:t>
            </a:r>
            <a:r>
              <a:rPr lang="en-US" dirty="0" err="1" smtClean="0"/>
              <a:t>dbuser</a:t>
            </a:r>
            <a:r>
              <a:rPr lang="en-US" dirty="0" smtClean="0"/>
              <a:t>, $</a:t>
            </a:r>
            <a:r>
              <a:rPr lang="en-US" dirty="0" err="1" smtClean="0"/>
              <a:t>dbpass</a:t>
            </a:r>
            <a:r>
              <a:rPr lang="en-US" dirty="0" smtClean="0"/>
              <a:t>); </a:t>
            </a:r>
          </a:p>
          <a:p>
            <a:pPr>
              <a:buNone/>
            </a:pPr>
            <a:r>
              <a:rPr lang="en-US" dirty="0" smtClean="0"/>
              <a:t>if(! $</a:t>
            </a:r>
            <a:r>
              <a:rPr lang="en-US" dirty="0" err="1" smtClean="0"/>
              <a:t>conn</a:t>
            </a:r>
            <a:r>
              <a:rPr lang="en-US" dirty="0" smtClean="0"/>
              <a:t> ) {</a:t>
            </a:r>
          </a:p>
          <a:p>
            <a:pPr>
              <a:buNone/>
            </a:pPr>
            <a:r>
              <a:rPr lang="en-US" dirty="0" smtClean="0"/>
              <a:t> die('Could not connect: ' . </a:t>
            </a:r>
            <a:r>
              <a:rPr lang="en-US" dirty="0" err="1" smtClean="0"/>
              <a:t>mysql_error</a:t>
            </a:r>
            <a:r>
              <a:rPr lang="en-US" dirty="0" smtClean="0"/>
              <a:t>()); </a:t>
            </a:r>
          </a:p>
          <a:p>
            <a:pPr>
              <a:buNone/>
            </a:pPr>
            <a:r>
              <a:rPr lang="en-US" dirty="0" smtClean="0"/>
              <a:t>} </a:t>
            </a:r>
          </a:p>
          <a:p>
            <a:pPr>
              <a:buNone/>
            </a:pPr>
            <a:r>
              <a:rPr lang="en-US" dirty="0" smtClean="0"/>
              <a:t>echo 'Connected successfully'; </a:t>
            </a:r>
          </a:p>
          <a:p>
            <a:pPr>
              <a:buNone/>
            </a:pPr>
            <a:r>
              <a:rPr lang="en-US" dirty="0" smtClean="0"/>
              <a:t>$</a:t>
            </a:r>
            <a:r>
              <a:rPr lang="en-US" dirty="0" err="1" smtClean="0"/>
              <a:t>sql</a:t>
            </a:r>
            <a:r>
              <a:rPr lang="en-US" dirty="0" smtClean="0"/>
              <a:t> = 'CREATE TABLE employee( '. '</a:t>
            </a:r>
            <a:r>
              <a:rPr lang="en-US" dirty="0" err="1" smtClean="0"/>
              <a:t>emp_id</a:t>
            </a:r>
            <a:r>
              <a:rPr lang="en-US" dirty="0" smtClean="0"/>
              <a:t> INT NOT NULL AUTO_INCREMENT, '. '</a:t>
            </a:r>
            <a:r>
              <a:rPr lang="en-US" dirty="0" err="1" smtClean="0"/>
              <a:t>emp_name</a:t>
            </a:r>
            <a:r>
              <a:rPr lang="en-US" dirty="0" smtClean="0"/>
              <a:t> VARCHAR(20) NOT NULL, '. '</a:t>
            </a:r>
            <a:r>
              <a:rPr lang="en-US" dirty="0" err="1" smtClean="0"/>
              <a:t>emp_address</a:t>
            </a:r>
            <a:r>
              <a:rPr lang="en-US" dirty="0" smtClean="0"/>
              <a:t> VARCHAR(20) NOT NULL, '. '</a:t>
            </a:r>
            <a:r>
              <a:rPr lang="en-US" dirty="0" err="1" smtClean="0"/>
              <a:t>emp_salary</a:t>
            </a:r>
            <a:r>
              <a:rPr lang="en-US" dirty="0" smtClean="0"/>
              <a:t> INT NOT NULL, '. '</a:t>
            </a:r>
            <a:r>
              <a:rPr lang="en-US" dirty="0" err="1" smtClean="0"/>
              <a:t>join_date</a:t>
            </a:r>
            <a:r>
              <a:rPr lang="en-US" dirty="0" smtClean="0"/>
              <a:t> timestamp(14) NOT NULL, '. 'primary key ( </a:t>
            </a:r>
            <a:r>
              <a:rPr lang="en-US" dirty="0" err="1" smtClean="0"/>
              <a:t>emp_id</a:t>
            </a:r>
            <a:r>
              <a:rPr lang="en-US" dirty="0" smtClean="0"/>
              <a:t> ))'; </a:t>
            </a:r>
          </a:p>
          <a:p>
            <a:pPr>
              <a:buNone/>
            </a:pPr>
            <a:r>
              <a:rPr lang="en-US" dirty="0" err="1" smtClean="0"/>
              <a:t>mysql_select_db</a:t>
            </a:r>
            <a:r>
              <a:rPr lang="en-US" dirty="0" smtClean="0"/>
              <a:t>('</a:t>
            </a:r>
            <a:r>
              <a:rPr lang="en-US" dirty="0" err="1" smtClean="0"/>
              <a:t>test_db</a:t>
            </a:r>
            <a:r>
              <a:rPr lang="en-US" dirty="0" smtClean="0"/>
              <a:t>'); </a:t>
            </a:r>
          </a:p>
          <a:p>
            <a:pPr>
              <a:buNone/>
            </a:pPr>
            <a:r>
              <a:rPr lang="en-US" dirty="0" smtClean="0"/>
              <a:t>$</a:t>
            </a:r>
            <a:r>
              <a:rPr lang="en-US" dirty="0" err="1" smtClean="0"/>
              <a:t>retval</a:t>
            </a:r>
            <a:r>
              <a:rPr lang="en-US" dirty="0" smtClean="0"/>
              <a:t> = </a:t>
            </a:r>
            <a:r>
              <a:rPr lang="en-US" dirty="0" err="1" smtClean="0"/>
              <a:t>mysql_query</a:t>
            </a:r>
            <a:r>
              <a:rPr lang="en-US" dirty="0" smtClean="0"/>
              <a:t>( $</a:t>
            </a:r>
            <a:r>
              <a:rPr lang="en-US" dirty="0" err="1" smtClean="0"/>
              <a:t>sql</a:t>
            </a:r>
            <a:r>
              <a:rPr lang="en-US" dirty="0" smtClean="0"/>
              <a:t>, $</a:t>
            </a:r>
            <a:r>
              <a:rPr lang="en-US" dirty="0" err="1" smtClean="0"/>
              <a:t>conn</a:t>
            </a:r>
            <a:r>
              <a:rPr lang="en-US" dirty="0" smtClean="0"/>
              <a:t> ); </a:t>
            </a:r>
          </a:p>
          <a:p>
            <a:pPr>
              <a:buNone/>
            </a:pPr>
            <a:r>
              <a:rPr lang="en-US" dirty="0" smtClean="0"/>
              <a:t>if(! $</a:t>
            </a:r>
            <a:r>
              <a:rPr lang="en-US" dirty="0" err="1" smtClean="0"/>
              <a:t>retval</a:t>
            </a:r>
            <a:r>
              <a:rPr lang="en-US" dirty="0" smtClean="0"/>
              <a:t> ) { </a:t>
            </a:r>
          </a:p>
          <a:p>
            <a:pPr>
              <a:buNone/>
            </a:pPr>
            <a:r>
              <a:rPr lang="en-US" dirty="0" smtClean="0"/>
              <a:t>die('Could not create table: ' . </a:t>
            </a:r>
            <a:r>
              <a:rPr lang="en-US" dirty="0" err="1" smtClean="0"/>
              <a:t>mysql_error</a:t>
            </a:r>
            <a:r>
              <a:rPr lang="en-US" dirty="0" smtClean="0"/>
              <a:t>());</a:t>
            </a:r>
          </a:p>
          <a:p>
            <a:pPr>
              <a:buNone/>
            </a:pPr>
            <a:r>
              <a:rPr lang="en-US" dirty="0" smtClean="0"/>
              <a:t> } echo "Table employee created successfully\n"; </a:t>
            </a:r>
          </a:p>
          <a:p>
            <a:pPr>
              <a:buNone/>
            </a:pPr>
            <a:r>
              <a:rPr lang="en-US" dirty="0" err="1" smtClean="0"/>
              <a:t>mysql_close</a:t>
            </a:r>
            <a:r>
              <a:rPr lang="en-US" dirty="0" smtClean="0"/>
              <a:t>($</a:t>
            </a:r>
            <a:r>
              <a:rPr lang="en-US" dirty="0" err="1" smtClean="0"/>
              <a:t>conn</a:t>
            </a:r>
            <a:r>
              <a:rPr lang="en-US" dirty="0" smtClean="0"/>
              <a:t>); ?&gt;</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smtClean="0"/>
              <a:t>Insert Data into </a:t>
            </a:r>
            <a:r>
              <a:rPr lang="en-US" dirty="0" err="1" smtClean="0"/>
              <a:t>MySQL</a:t>
            </a:r>
            <a:r>
              <a:rPr lang="en-US" dirty="0" smtClean="0"/>
              <a:t> Database</a:t>
            </a:r>
          </a:p>
          <a:p>
            <a:pPr algn="just"/>
            <a:r>
              <a:rPr lang="en-US" dirty="0" smtClean="0"/>
              <a:t>Data can be entered into </a:t>
            </a:r>
            <a:r>
              <a:rPr lang="en-US" dirty="0" err="1" smtClean="0"/>
              <a:t>MySQL</a:t>
            </a:r>
            <a:r>
              <a:rPr lang="en-US" dirty="0" smtClean="0"/>
              <a:t> tables by executing SQL INSERT statement through PHP function </a:t>
            </a:r>
            <a:r>
              <a:rPr lang="en-US" b="1" dirty="0" err="1" smtClean="0"/>
              <a:t>mysql_query</a:t>
            </a:r>
            <a:r>
              <a:rPr lang="en-US" dirty="0" smtClean="0"/>
              <a:t>. Below a simple example to insert a record into </a:t>
            </a:r>
            <a:r>
              <a:rPr lang="en-US" b="1" dirty="0" smtClean="0"/>
              <a:t>employee</a:t>
            </a:r>
            <a:r>
              <a:rPr lang="en-US" dirty="0" smtClean="0"/>
              <a:t> table.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Installation folder :</a:t>
            </a: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2152650" y="1810544"/>
            <a:ext cx="4838700" cy="4105275"/>
          </a:xfrm>
          <a:prstGeom prst="rect">
            <a:avLst/>
          </a:prstGeom>
          <a:noFill/>
          <a:ln w="9525">
            <a:noFill/>
            <a:miter lim="800000"/>
            <a:headEnd/>
            <a:tailEnd/>
          </a:ln>
          <a:effectLst/>
        </p:spPr>
      </p:pic>
      <p:sp>
        <p:nvSpPr>
          <p:cNvPr id="5" name="TextBox 4"/>
          <p:cNvSpPr txBox="1"/>
          <p:nvPr/>
        </p:nvSpPr>
        <p:spPr>
          <a:xfrm>
            <a:off x="2057400" y="6324600"/>
            <a:ext cx="4419600" cy="369332"/>
          </a:xfrm>
          <a:prstGeom prst="rect">
            <a:avLst/>
          </a:prstGeom>
          <a:noFill/>
        </p:spPr>
        <p:txBody>
          <a:bodyPr wrap="square" rtlCol="0">
            <a:spAutoFit/>
          </a:bodyPr>
          <a:lstStyle/>
          <a:p>
            <a:r>
              <a:rPr lang="en-US" dirty="0" smtClean="0"/>
              <a:t>Click on Next Button</a:t>
            </a:r>
            <a:endParaRPr lang="en-US" dirty="0"/>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Autofit/>
          </a:bodyPr>
          <a:lstStyle/>
          <a:p>
            <a:pPr>
              <a:buNone/>
            </a:pPr>
            <a:r>
              <a:rPr lang="en-US" sz="2400" dirty="0" smtClean="0"/>
              <a:t>&lt;?</a:t>
            </a:r>
            <a:r>
              <a:rPr lang="en-US" sz="2400" dirty="0" err="1" smtClean="0"/>
              <a:t>php</a:t>
            </a:r>
            <a:r>
              <a:rPr lang="en-US" sz="2400" dirty="0" smtClean="0"/>
              <a:t> $</a:t>
            </a:r>
            <a:r>
              <a:rPr lang="en-US" sz="2400" dirty="0" err="1" smtClean="0"/>
              <a:t>dbhost</a:t>
            </a:r>
            <a:r>
              <a:rPr lang="en-US" sz="2400" dirty="0" smtClean="0"/>
              <a:t> = 'localhost:3036'; </a:t>
            </a:r>
          </a:p>
          <a:p>
            <a:pPr>
              <a:buNone/>
            </a:pPr>
            <a:r>
              <a:rPr lang="en-US" sz="2400" dirty="0" smtClean="0"/>
              <a:t>$</a:t>
            </a:r>
            <a:r>
              <a:rPr lang="en-US" sz="2400" dirty="0" err="1" smtClean="0"/>
              <a:t>dbuser</a:t>
            </a:r>
            <a:r>
              <a:rPr lang="en-US" sz="2400" dirty="0" smtClean="0"/>
              <a:t> = 'root'; </a:t>
            </a:r>
          </a:p>
          <a:p>
            <a:pPr>
              <a:buNone/>
            </a:pPr>
            <a:r>
              <a:rPr lang="en-US" sz="2400" dirty="0" smtClean="0"/>
              <a:t>$</a:t>
            </a:r>
            <a:r>
              <a:rPr lang="en-US" sz="2400" dirty="0" err="1" smtClean="0"/>
              <a:t>dbpass</a:t>
            </a:r>
            <a:r>
              <a:rPr lang="en-US" sz="2400" dirty="0" smtClean="0"/>
              <a:t> = '</a:t>
            </a:r>
            <a:r>
              <a:rPr lang="en-US" sz="2400" dirty="0" err="1" smtClean="0"/>
              <a:t>rootpassword</a:t>
            </a:r>
            <a:r>
              <a:rPr lang="en-US" sz="2400" dirty="0" smtClean="0"/>
              <a:t>'; </a:t>
            </a:r>
          </a:p>
          <a:p>
            <a:pPr>
              <a:buNone/>
            </a:pPr>
            <a:r>
              <a:rPr lang="en-US" sz="2400" dirty="0" smtClean="0"/>
              <a:t>$</a:t>
            </a:r>
            <a:r>
              <a:rPr lang="en-US" sz="2400" dirty="0" err="1" smtClean="0"/>
              <a:t>conn</a:t>
            </a:r>
            <a:r>
              <a:rPr lang="en-US" sz="2400" dirty="0" smtClean="0"/>
              <a:t> = </a:t>
            </a:r>
            <a:r>
              <a:rPr lang="en-US" sz="2400" dirty="0" err="1" smtClean="0"/>
              <a:t>mysql_connect</a:t>
            </a:r>
            <a:r>
              <a:rPr lang="en-US" sz="2400" dirty="0" smtClean="0"/>
              <a:t>($</a:t>
            </a:r>
            <a:r>
              <a:rPr lang="en-US" sz="2400" dirty="0" err="1" smtClean="0"/>
              <a:t>dbhost</a:t>
            </a:r>
            <a:r>
              <a:rPr lang="en-US" sz="2400" dirty="0" smtClean="0"/>
              <a:t>, $</a:t>
            </a:r>
            <a:r>
              <a:rPr lang="en-US" sz="2400" dirty="0" err="1" smtClean="0"/>
              <a:t>dbuser</a:t>
            </a:r>
            <a:r>
              <a:rPr lang="en-US" sz="2400" dirty="0" smtClean="0"/>
              <a:t>, $</a:t>
            </a:r>
            <a:r>
              <a:rPr lang="en-US" sz="2400" dirty="0" err="1" smtClean="0"/>
              <a:t>dbpass</a:t>
            </a:r>
            <a:r>
              <a:rPr lang="en-US" sz="2400" dirty="0" smtClean="0"/>
              <a:t>);</a:t>
            </a:r>
          </a:p>
          <a:p>
            <a:pPr>
              <a:buNone/>
            </a:pPr>
            <a:r>
              <a:rPr lang="en-US" sz="2400" dirty="0" smtClean="0"/>
              <a:t> if(! $</a:t>
            </a:r>
            <a:r>
              <a:rPr lang="en-US" sz="2400" dirty="0" err="1" smtClean="0"/>
              <a:t>conn</a:t>
            </a:r>
            <a:r>
              <a:rPr lang="en-US" sz="2400" dirty="0" smtClean="0"/>
              <a:t> ) </a:t>
            </a:r>
          </a:p>
          <a:p>
            <a:pPr>
              <a:buNone/>
            </a:pPr>
            <a:r>
              <a:rPr lang="en-US" sz="2400" dirty="0" smtClean="0"/>
              <a:t>{ </a:t>
            </a:r>
          </a:p>
          <a:p>
            <a:pPr>
              <a:buNone/>
            </a:pPr>
            <a:r>
              <a:rPr lang="en-US" sz="2400" dirty="0" smtClean="0"/>
              <a:t>die('Could not connect: ' . </a:t>
            </a:r>
            <a:r>
              <a:rPr lang="en-US" sz="2400" dirty="0" err="1" smtClean="0"/>
              <a:t>mysql_error</a:t>
            </a:r>
            <a:r>
              <a:rPr lang="en-US" sz="2400" dirty="0" smtClean="0"/>
              <a:t>()); }</a:t>
            </a:r>
          </a:p>
          <a:p>
            <a:pPr>
              <a:buNone/>
            </a:pPr>
            <a:r>
              <a:rPr lang="en-US" sz="2400" dirty="0" smtClean="0"/>
              <a:t> $</a:t>
            </a:r>
            <a:r>
              <a:rPr lang="en-US" sz="2400" dirty="0" err="1" smtClean="0"/>
              <a:t>sql</a:t>
            </a:r>
            <a:r>
              <a:rPr lang="en-US" sz="2400" dirty="0" smtClean="0"/>
              <a:t> = 'INSERT INTO employee '. '(</a:t>
            </a:r>
            <a:r>
              <a:rPr lang="en-US" sz="2400" dirty="0" err="1" smtClean="0"/>
              <a:t>emp_name,emp_address</a:t>
            </a:r>
            <a:r>
              <a:rPr lang="en-US" sz="2400" dirty="0" smtClean="0"/>
              <a:t>, </a:t>
            </a:r>
            <a:r>
              <a:rPr lang="en-US" sz="2400" dirty="0" err="1" smtClean="0"/>
              <a:t>emp_salary</a:t>
            </a:r>
            <a:r>
              <a:rPr lang="en-US" sz="2400" dirty="0" smtClean="0"/>
              <a:t>, </a:t>
            </a:r>
            <a:r>
              <a:rPr lang="en-US" sz="2400" dirty="0" err="1" smtClean="0"/>
              <a:t>join_date</a:t>
            </a:r>
            <a:r>
              <a:rPr lang="en-US" sz="2400" dirty="0" smtClean="0"/>
              <a:t>) '. 'VALUES ( "guest", "XYZ", 2000, NOW() )'; </a:t>
            </a:r>
          </a:p>
          <a:p>
            <a:pPr>
              <a:buNone/>
            </a:pPr>
            <a:r>
              <a:rPr lang="en-US" sz="2400" dirty="0" err="1" smtClean="0"/>
              <a:t>mysql_select_db</a:t>
            </a:r>
            <a:r>
              <a:rPr lang="en-US" sz="2400" dirty="0" smtClean="0"/>
              <a:t>('</a:t>
            </a:r>
            <a:r>
              <a:rPr lang="en-US" sz="2400" dirty="0" err="1" smtClean="0"/>
              <a:t>test_db</a:t>
            </a:r>
            <a:r>
              <a:rPr lang="en-US" sz="2400" dirty="0" smtClean="0"/>
              <a:t>'); </a:t>
            </a:r>
          </a:p>
          <a:p>
            <a:pPr>
              <a:buNone/>
            </a:pPr>
            <a:r>
              <a:rPr lang="en-US" sz="2400" dirty="0" smtClean="0"/>
              <a:t>$</a:t>
            </a:r>
            <a:r>
              <a:rPr lang="en-US" sz="2400" dirty="0" err="1" smtClean="0"/>
              <a:t>retval</a:t>
            </a:r>
            <a:r>
              <a:rPr lang="en-US" sz="2400" dirty="0" smtClean="0"/>
              <a:t> = </a:t>
            </a:r>
            <a:r>
              <a:rPr lang="en-US" sz="2400" dirty="0" err="1" smtClean="0"/>
              <a:t>mysql_query</a:t>
            </a:r>
            <a:r>
              <a:rPr lang="en-US" sz="2400" dirty="0" smtClean="0"/>
              <a:t>( $</a:t>
            </a:r>
            <a:r>
              <a:rPr lang="en-US" sz="2400" dirty="0" err="1" smtClean="0"/>
              <a:t>sql</a:t>
            </a:r>
            <a:r>
              <a:rPr lang="en-US" sz="2400" dirty="0" smtClean="0"/>
              <a:t>, $</a:t>
            </a:r>
            <a:r>
              <a:rPr lang="en-US" sz="2400" dirty="0" err="1" smtClean="0"/>
              <a:t>conn</a:t>
            </a:r>
            <a:r>
              <a:rPr lang="en-US" sz="2400" dirty="0" smtClean="0"/>
              <a:t> );</a:t>
            </a:r>
          </a:p>
          <a:p>
            <a:pPr>
              <a:buNone/>
            </a:pPr>
            <a:r>
              <a:rPr lang="en-US" sz="2400" dirty="0" smtClean="0"/>
              <a:t> if(! $</a:t>
            </a:r>
            <a:r>
              <a:rPr lang="en-US" sz="2400" dirty="0" err="1" smtClean="0"/>
              <a:t>retval</a:t>
            </a:r>
            <a:r>
              <a:rPr lang="en-US" sz="2400" dirty="0" smtClean="0"/>
              <a:t> ) {</a:t>
            </a:r>
          </a:p>
          <a:p>
            <a:pPr>
              <a:buNone/>
            </a:pPr>
            <a:r>
              <a:rPr lang="en-US" sz="2400" dirty="0" smtClean="0"/>
              <a:t> die('Could not enter data: ' . </a:t>
            </a:r>
            <a:r>
              <a:rPr lang="en-US" sz="2400" dirty="0" err="1" smtClean="0"/>
              <a:t>mysql_error</a:t>
            </a:r>
            <a:r>
              <a:rPr lang="en-US" sz="2400" dirty="0" smtClean="0"/>
              <a:t>()); } </a:t>
            </a:r>
          </a:p>
          <a:p>
            <a:pPr>
              <a:buNone/>
            </a:pPr>
            <a:r>
              <a:rPr lang="en-US" sz="2400" dirty="0" smtClean="0"/>
              <a:t>echo "Entered data successfully\n";</a:t>
            </a:r>
          </a:p>
          <a:p>
            <a:pPr>
              <a:buNone/>
            </a:pPr>
            <a:r>
              <a:rPr lang="en-US" sz="2400" dirty="0" smtClean="0"/>
              <a:t> </a:t>
            </a:r>
            <a:r>
              <a:rPr lang="en-US" sz="2400" dirty="0" err="1" smtClean="0"/>
              <a:t>mysql_close</a:t>
            </a:r>
            <a:r>
              <a:rPr lang="en-US" sz="2400" dirty="0" smtClean="0"/>
              <a:t>($</a:t>
            </a:r>
            <a:r>
              <a:rPr lang="en-US" sz="2400" dirty="0" err="1" smtClean="0"/>
              <a:t>conn</a:t>
            </a:r>
            <a:r>
              <a:rPr lang="en-US" sz="2400" dirty="0" smtClean="0"/>
              <a:t>); ?&gt;</a:t>
            </a:r>
            <a:endParaRPr lang="en-US" sz="2400"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smtClean="0"/>
              <a:t>Deleting Data from </a:t>
            </a:r>
            <a:r>
              <a:rPr lang="en-US" dirty="0" err="1" smtClean="0"/>
              <a:t>MySQL</a:t>
            </a:r>
            <a:r>
              <a:rPr lang="en-US" dirty="0" smtClean="0"/>
              <a:t> Database</a:t>
            </a:r>
          </a:p>
          <a:p>
            <a:r>
              <a:rPr lang="en-US" dirty="0" smtClean="0"/>
              <a:t>Data can be deleted from </a:t>
            </a:r>
            <a:r>
              <a:rPr lang="en-US" dirty="0" err="1" smtClean="0"/>
              <a:t>MySQL</a:t>
            </a:r>
            <a:r>
              <a:rPr lang="en-US" dirty="0" smtClean="0"/>
              <a:t> tables by executing SQL DELETE statement through PHP function </a:t>
            </a:r>
            <a:r>
              <a:rPr lang="en-US" b="1" dirty="0" err="1" smtClean="0"/>
              <a:t>mysql_query</a:t>
            </a:r>
            <a:r>
              <a:rPr lang="en-US" dirty="0" smtClean="0"/>
              <a:t>.</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77500" lnSpcReduction="20000"/>
          </a:bodyPr>
          <a:lstStyle/>
          <a:p>
            <a:pPr>
              <a:buNone/>
            </a:pPr>
            <a:r>
              <a:rPr lang="en-US" dirty="0" smtClean="0"/>
              <a:t>&lt;?</a:t>
            </a:r>
            <a:r>
              <a:rPr lang="en-US" dirty="0" err="1" smtClean="0"/>
              <a:t>php</a:t>
            </a:r>
            <a:r>
              <a:rPr lang="en-US" dirty="0" smtClean="0"/>
              <a:t> if(</a:t>
            </a:r>
            <a:r>
              <a:rPr lang="en-US" dirty="0" err="1" smtClean="0"/>
              <a:t>isset</a:t>
            </a:r>
            <a:r>
              <a:rPr lang="en-US" dirty="0" smtClean="0"/>
              <a:t>($_POST['delete'])) { </a:t>
            </a:r>
          </a:p>
          <a:p>
            <a:pPr>
              <a:buNone/>
            </a:pPr>
            <a:r>
              <a:rPr lang="en-US" dirty="0" smtClean="0"/>
              <a:t>$</a:t>
            </a:r>
            <a:r>
              <a:rPr lang="en-US" dirty="0" err="1" smtClean="0"/>
              <a:t>dbhost</a:t>
            </a:r>
            <a:r>
              <a:rPr lang="en-US" dirty="0" smtClean="0"/>
              <a:t> = 'localhost:3036'; </a:t>
            </a:r>
          </a:p>
          <a:p>
            <a:pPr>
              <a:buNone/>
            </a:pPr>
            <a:r>
              <a:rPr lang="en-US" dirty="0" smtClean="0"/>
              <a:t>$</a:t>
            </a:r>
            <a:r>
              <a:rPr lang="en-US" dirty="0" err="1" smtClean="0"/>
              <a:t>dbuser</a:t>
            </a:r>
            <a:r>
              <a:rPr lang="en-US" dirty="0" smtClean="0"/>
              <a:t> = 'root'; </a:t>
            </a:r>
          </a:p>
          <a:p>
            <a:pPr>
              <a:buNone/>
            </a:pPr>
            <a:r>
              <a:rPr lang="en-US" dirty="0" smtClean="0"/>
              <a:t>$</a:t>
            </a:r>
            <a:r>
              <a:rPr lang="en-US" dirty="0" err="1" smtClean="0"/>
              <a:t>dbpass</a:t>
            </a:r>
            <a:r>
              <a:rPr lang="en-US" dirty="0" smtClean="0"/>
              <a:t> = '</a:t>
            </a:r>
            <a:r>
              <a:rPr lang="en-US" dirty="0" err="1" smtClean="0"/>
              <a:t>rootpassword</a:t>
            </a:r>
            <a:r>
              <a:rPr lang="en-US" dirty="0" smtClean="0"/>
              <a:t>'; </a:t>
            </a:r>
          </a:p>
          <a:p>
            <a:pPr>
              <a:buNone/>
            </a:pPr>
            <a:r>
              <a:rPr lang="en-US" dirty="0" smtClean="0"/>
              <a:t>$</a:t>
            </a:r>
            <a:r>
              <a:rPr lang="en-US" dirty="0" err="1" smtClean="0"/>
              <a:t>conn</a:t>
            </a:r>
            <a:r>
              <a:rPr lang="en-US" dirty="0" smtClean="0"/>
              <a:t> = </a:t>
            </a:r>
            <a:r>
              <a:rPr lang="en-US" dirty="0" err="1" smtClean="0"/>
              <a:t>mysql_connect</a:t>
            </a:r>
            <a:r>
              <a:rPr lang="en-US" dirty="0" smtClean="0"/>
              <a:t>($</a:t>
            </a:r>
            <a:r>
              <a:rPr lang="en-US" dirty="0" err="1" smtClean="0"/>
              <a:t>dbhost</a:t>
            </a:r>
            <a:r>
              <a:rPr lang="en-US" dirty="0" smtClean="0"/>
              <a:t>, $</a:t>
            </a:r>
            <a:r>
              <a:rPr lang="en-US" dirty="0" err="1" smtClean="0"/>
              <a:t>dbuser</a:t>
            </a:r>
            <a:r>
              <a:rPr lang="en-US" dirty="0" smtClean="0"/>
              <a:t>, $</a:t>
            </a:r>
            <a:r>
              <a:rPr lang="en-US" dirty="0" err="1" smtClean="0"/>
              <a:t>dbpass</a:t>
            </a:r>
            <a:r>
              <a:rPr lang="en-US" dirty="0" smtClean="0"/>
              <a:t>);</a:t>
            </a:r>
          </a:p>
          <a:p>
            <a:pPr>
              <a:buNone/>
            </a:pPr>
            <a:r>
              <a:rPr lang="en-US" dirty="0" smtClean="0"/>
              <a:t> if(! $</a:t>
            </a:r>
            <a:r>
              <a:rPr lang="en-US" dirty="0" err="1" smtClean="0"/>
              <a:t>conn</a:t>
            </a:r>
            <a:r>
              <a:rPr lang="en-US" dirty="0" smtClean="0"/>
              <a:t> )</a:t>
            </a:r>
          </a:p>
          <a:p>
            <a:pPr>
              <a:buNone/>
            </a:pPr>
            <a:r>
              <a:rPr lang="en-US" dirty="0" smtClean="0"/>
              <a:t> { die('Could not connect: ' . </a:t>
            </a:r>
            <a:r>
              <a:rPr lang="en-US" dirty="0" err="1" smtClean="0"/>
              <a:t>mysql_error</a:t>
            </a:r>
            <a:r>
              <a:rPr lang="en-US" dirty="0" smtClean="0"/>
              <a:t>()); }</a:t>
            </a:r>
          </a:p>
          <a:p>
            <a:pPr>
              <a:buNone/>
            </a:pPr>
            <a:r>
              <a:rPr lang="en-US" dirty="0" smtClean="0"/>
              <a:t> $</a:t>
            </a:r>
            <a:r>
              <a:rPr lang="en-US" dirty="0" err="1" smtClean="0"/>
              <a:t>emp_id</a:t>
            </a:r>
            <a:r>
              <a:rPr lang="en-US" dirty="0" smtClean="0"/>
              <a:t> = $_POST['</a:t>
            </a:r>
            <a:r>
              <a:rPr lang="en-US" dirty="0" err="1" smtClean="0"/>
              <a:t>emp_id</a:t>
            </a:r>
            <a:r>
              <a:rPr lang="en-US" dirty="0" smtClean="0"/>
              <a:t>'];</a:t>
            </a:r>
          </a:p>
          <a:p>
            <a:pPr>
              <a:buNone/>
            </a:pPr>
            <a:r>
              <a:rPr lang="en-US" dirty="0" smtClean="0"/>
              <a:t> $</a:t>
            </a:r>
            <a:r>
              <a:rPr lang="en-US" dirty="0" err="1" smtClean="0"/>
              <a:t>sql</a:t>
            </a:r>
            <a:r>
              <a:rPr lang="en-US" dirty="0" smtClean="0"/>
              <a:t> = "DELETE FROM employee WHERE </a:t>
            </a:r>
            <a:r>
              <a:rPr lang="en-US" dirty="0" err="1" smtClean="0"/>
              <a:t>emp_id</a:t>
            </a:r>
            <a:r>
              <a:rPr lang="en-US" dirty="0" smtClean="0"/>
              <a:t> = $</a:t>
            </a:r>
            <a:r>
              <a:rPr lang="en-US" dirty="0" err="1" smtClean="0"/>
              <a:t>emp_id</a:t>
            </a:r>
            <a:r>
              <a:rPr lang="en-US" dirty="0" smtClean="0"/>
              <a:t>" ; </a:t>
            </a:r>
          </a:p>
          <a:p>
            <a:pPr>
              <a:buNone/>
            </a:pPr>
            <a:r>
              <a:rPr lang="en-US" dirty="0" err="1" smtClean="0"/>
              <a:t>mysql_select_db</a:t>
            </a:r>
            <a:r>
              <a:rPr lang="en-US" dirty="0" smtClean="0"/>
              <a:t>('</a:t>
            </a:r>
            <a:r>
              <a:rPr lang="en-US" dirty="0" err="1" smtClean="0"/>
              <a:t>test_db</a:t>
            </a:r>
            <a:r>
              <a:rPr lang="en-US" dirty="0" smtClean="0"/>
              <a:t>');</a:t>
            </a:r>
          </a:p>
          <a:p>
            <a:pPr>
              <a:buNone/>
            </a:pPr>
            <a:r>
              <a:rPr lang="en-US" dirty="0" smtClean="0"/>
              <a:t> $</a:t>
            </a:r>
            <a:r>
              <a:rPr lang="en-US" dirty="0" err="1" smtClean="0"/>
              <a:t>retval</a:t>
            </a:r>
            <a:r>
              <a:rPr lang="en-US" dirty="0" smtClean="0"/>
              <a:t> = </a:t>
            </a:r>
            <a:r>
              <a:rPr lang="en-US" dirty="0" err="1" smtClean="0"/>
              <a:t>mysql_query</a:t>
            </a:r>
            <a:r>
              <a:rPr lang="en-US" dirty="0" smtClean="0"/>
              <a:t>( $</a:t>
            </a:r>
            <a:r>
              <a:rPr lang="en-US" dirty="0" err="1" smtClean="0"/>
              <a:t>sql</a:t>
            </a:r>
            <a:r>
              <a:rPr lang="en-US" dirty="0" smtClean="0"/>
              <a:t>, $</a:t>
            </a:r>
            <a:r>
              <a:rPr lang="en-US" dirty="0" err="1" smtClean="0"/>
              <a:t>conn</a:t>
            </a:r>
            <a:r>
              <a:rPr lang="en-US" dirty="0" smtClean="0"/>
              <a:t> ); </a:t>
            </a:r>
          </a:p>
          <a:p>
            <a:pPr>
              <a:buNone/>
            </a:pPr>
            <a:r>
              <a:rPr lang="en-US" dirty="0" smtClean="0"/>
              <a:t>if(! $</a:t>
            </a:r>
            <a:r>
              <a:rPr lang="en-US" dirty="0" err="1" smtClean="0"/>
              <a:t>retval</a:t>
            </a:r>
            <a:r>
              <a:rPr lang="en-US" dirty="0" smtClean="0"/>
              <a:t> ) { </a:t>
            </a:r>
          </a:p>
          <a:p>
            <a:pPr>
              <a:buNone/>
            </a:pPr>
            <a:r>
              <a:rPr lang="en-US" dirty="0" smtClean="0"/>
              <a:t>die('Could not delete data: ' . </a:t>
            </a:r>
            <a:r>
              <a:rPr lang="en-US" dirty="0" err="1" smtClean="0"/>
              <a:t>mysql_error</a:t>
            </a:r>
            <a:r>
              <a:rPr lang="en-US" dirty="0" smtClean="0"/>
              <a:t>());</a:t>
            </a:r>
          </a:p>
          <a:p>
            <a:pPr>
              <a:buNone/>
            </a:pPr>
            <a:r>
              <a:rPr lang="en-US" dirty="0" smtClean="0"/>
              <a:t> } </a:t>
            </a:r>
          </a:p>
          <a:p>
            <a:pPr>
              <a:buNone/>
            </a:pPr>
            <a:r>
              <a:rPr lang="en-US" dirty="0" smtClean="0"/>
              <a:t>echo "Deleted data successfully\n"; </a:t>
            </a:r>
            <a:r>
              <a:rPr lang="en-US" dirty="0" err="1" smtClean="0"/>
              <a:t>mysql_close</a:t>
            </a:r>
            <a:r>
              <a:rPr lang="en-US" dirty="0" smtClean="0"/>
              <a:t>($</a:t>
            </a:r>
            <a:r>
              <a:rPr lang="en-US" dirty="0" err="1" smtClean="0"/>
              <a:t>conn</a:t>
            </a:r>
            <a:r>
              <a:rPr lang="en-US" dirty="0" smtClean="0"/>
              <a:t>);</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smtClean="0"/>
              <a:t>Updating Data into </a:t>
            </a:r>
            <a:r>
              <a:rPr lang="en-US" dirty="0" err="1" smtClean="0"/>
              <a:t>MySQL</a:t>
            </a:r>
            <a:r>
              <a:rPr lang="en-US" dirty="0" smtClean="0"/>
              <a:t> Database</a:t>
            </a:r>
          </a:p>
          <a:p>
            <a:r>
              <a:rPr lang="en-US" dirty="0" smtClean="0"/>
              <a:t>Data can be updated into </a:t>
            </a:r>
            <a:r>
              <a:rPr lang="en-US" dirty="0" err="1" smtClean="0"/>
              <a:t>MySQL</a:t>
            </a:r>
            <a:r>
              <a:rPr lang="en-US" dirty="0" smtClean="0"/>
              <a:t> tables by executing SQL UPDATE statement through PHP function </a:t>
            </a:r>
            <a:r>
              <a:rPr lang="en-US" b="1" dirty="0" err="1" smtClean="0"/>
              <a:t>mysql_query</a:t>
            </a:r>
            <a:r>
              <a:rPr lang="en-US" dirty="0" smtClean="0"/>
              <a:t>.</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172200"/>
          </a:xfrm>
        </p:spPr>
        <p:txBody>
          <a:bodyPr>
            <a:normAutofit fontScale="70000" lnSpcReduction="20000"/>
          </a:bodyPr>
          <a:lstStyle/>
          <a:p>
            <a:pPr>
              <a:buNone/>
            </a:pPr>
            <a:r>
              <a:rPr lang="en-US" dirty="0" smtClean="0"/>
              <a:t>&lt;?</a:t>
            </a:r>
            <a:r>
              <a:rPr lang="en-US" dirty="0" err="1" smtClean="0"/>
              <a:t>php</a:t>
            </a:r>
            <a:r>
              <a:rPr lang="en-US" dirty="0" smtClean="0"/>
              <a:t> if(</a:t>
            </a:r>
            <a:r>
              <a:rPr lang="en-US" dirty="0" err="1" smtClean="0"/>
              <a:t>isset</a:t>
            </a:r>
            <a:r>
              <a:rPr lang="en-US" dirty="0" smtClean="0"/>
              <a:t>($_POST['update'])) {</a:t>
            </a:r>
          </a:p>
          <a:p>
            <a:pPr>
              <a:buNone/>
            </a:pPr>
            <a:r>
              <a:rPr lang="en-US" dirty="0" smtClean="0"/>
              <a:t> $</a:t>
            </a:r>
            <a:r>
              <a:rPr lang="en-US" dirty="0" err="1" smtClean="0"/>
              <a:t>dbhost</a:t>
            </a:r>
            <a:r>
              <a:rPr lang="en-US" dirty="0" smtClean="0"/>
              <a:t> = 'localhost:3036'; </a:t>
            </a:r>
          </a:p>
          <a:p>
            <a:pPr>
              <a:buNone/>
            </a:pPr>
            <a:r>
              <a:rPr lang="en-US" dirty="0" smtClean="0"/>
              <a:t>$</a:t>
            </a:r>
            <a:r>
              <a:rPr lang="en-US" dirty="0" err="1" smtClean="0"/>
              <a:t>dbuser</a:t>
            </a:r>
            <a:r>
              <a:rPr lang="en-US" dirty="0" smtClean="0"/>
              <a:t> = 'root'; </a:t>
            </a:r>
          </a:p>
          <a:p>
            <a:pPr>
              <a:buNone/>
            </a:pPr>
            <a:r>
              <a:rPr lang="en-US" dirty="0" smtClean="0"/>
              <a:t>$</a:t>
            </a:r>
            <a:r>
              <a:rPr lang="en-US" dirty="0" err="1" smtClean="0"/>
              <a:t>dbpass</a:t>
            </a:r>
            <a:r>
              <a:rPr lang="en-US" dirty="0" smtClean="0"/>
              <a:t> = '</a:t>
            </a:r>
            <a:r>
              <a:rPr lang="en-US" dirty="0" err="1" smtClean="0"/>
              <a:t>rootpassword</a:t>
            </a:r>
            <a:r>
              <a:rPr lang="en-US" dirty="0" smtClean="0"/>
              <a:t>'; </a:t>
            </a:r>
          </a:p>
          <a:p>
            <a:pPr>
              <a:buNone/>
            </a:pPr>
            <a:r>
              <a:rPr lang="en-US" dirty="0" smtClean="0"/>
              <a:t>$</a:t>
            </a:r>
            <a:r>
              <a:rPr lang="en-US" dirty="0" err="1" smtClean="0"/>
              <a:t>conn</a:t>
            </a:r>
            <a:r>
              <a:rPr lang="en-US" dirty="0" smtClean="0"/>
              <a:t> = </a:t>
            </a:r>
            <a:r>
              <a:rPr lang="en-US" dirty="0" err="1" smtClean="0"/>
              <a:t>mysql_connect</a:t>
            </a:r>
            <a:r>
              <a:rPr lang="en-US" dirty="0" smtClean="0"/>
              <a:t>($</a:t>
            </a:r>
            <a:r>
              <a:rPr lang="en-US" dirty="0" err="1" smtClean="0"/>
              <a:t>dbhost</a:t>
            </a:r>
            <a:r>
              <a:rPr lang="en-US" dirty="0" smtClean="0"/>
              <a:t>, $</a:t>
            </a:r>
            <a:r>
              <a:rPr lang="en-US" dirty="0" err="1" smtClean="0"/>
              <a:t>dbuser</a:t>
            </a:r>
            <a:r>
              <a:rPr lang="en-US" dirty="0" smtClean="0"/>
              <a:t>, $</a:t>
            </a:r>
            <a:r>
              <a:rPr lang="en-US" dirty="0" err="1" smtClean="0"/>
              <a:t>dbpass</a:t>
            </a:r>
            <a:r>
              <a:rPr lang="en-US" dirty="0" smtClean="0"/>
              <a:t>);</a:t>
            </a:r>
          </a:p>
          <a:p>
            <a:pPr>
              <a:buNone/>
            </a:pPr>
            <a:r>
              <a:rPr lang="en-US" dirty="0" smtClean="0"/>
              <a:t> if(! $</a:t>
            </a:r>
            <a:r>
              <a:rPr lang="en-US" dirty="0" err="1" smtClean="0"/>
              <a:t>conn</a:t>
            </a:r>
            <a:r>
              <a:rPr lang="en-US" dirty="0" smtClean="0"/>
              <a:t> ) { </a:t>
            </a:r>
          </a:p>
          <a:p>
            <a:pPr>
              <a:buNone/>
            </a:pPr>
            <a:r>
              <a:rPr lang="en-US" dirty="0" smtClean="0"/>
              <a:t>die('Could not connect: ' . </a:t>
            </a:r>
            <a:r>
              <a:rPr lang="en-US" dirty="0" err="1" smtClean="0"/>
              <a:t>mysql_error</a:t>
            </a:r>
            <a:r>
              <a:rPr lang="en-US" dirty="0" smtClean="0"/>
              <a:t>()); }</a:t>
            </a:r>
          </a:p>
          <a:p>
            <a:pPr>
              <a:buNone/>
            </a:pPr>
            <a:r>
              <a:rPr lang="en-US" dirty="0" smtClean="0"/>
              <a:t> $</a:t>
            </a:r>
            <a:r>
              <a:rPr lang="en-US" dirty="0" err="1" smtClean="0"/>
              <a:t>emp_id</a:t>
            </a:r>
            <a:r>
              <a:rPr lang="en-US" dirty="0" smtClean="0"/>
              <a:t> = $_POST['</a:t>
            </a:r>
            <a:r>
              <a:rPr lang="en-US" dirty="0" err="1" smtClean="0"/>
              <a:t>emp_id</a:t>
            </a:r>
            <a:r>
              <a:rPr lang="en-US" dirty="0" smtClean="0"/>
              <a:t>']; </a:t>
            </a:r>
          </a:p>
          <a:p>
            <a:pPr>
              <a:buNone/>
            </a:pPr>
            <a:r>
              <a:rPr lang="en-US" dirty="0" smtClean="0"/>
              <a:t>$</a:t>
            </a:r>
            <a:r>
              <a:rPr lang="en-US" dirty="0" err="1" smtClean="0"/>
              <a:t>emp_salary</a:t>
            </a:r>
            <a:r>
              <a:rPr lang="en-US" dirty="0" smtClean="0"/>
              <a:t> = $_POST['</a:t>
            </a:r>
            <a:r>
              <a:rPr lang="en-US" dirty="0" err="1" smtClean="0"/>
              <a:t>emp_salary</a:t>
            </a:r>
            <a:r>
              <a:rPr lang="en-US" dirty="0" smtClean="0"/>
              <a:t>']; </a:t>
            </a:r>
          </a:p>
          <a:p>
            <a:pPr>
              <a:buNone/>
            </a:pPr>
            <a:r>
              <a:rPr lang="en-US" dirty="0" smtClean="0"/>
              <a:t>$</a:t>
            </a:r>
            <a:r>
              <a:rPr lang="en-US" dirty="0" err="1" smtClean="0"/>
              <a:t>sql</a:t>
            </a:r>
            <a:r>
              <a:rPr lang="en-US" dirty="0" smtClean="0"/>
              <a:t> = "UPDATE employee ". "SET </a:t>
            </a:r>
            <a:r>
              <a:rPr lang="en-US" dirty="0" err="1" smtClean="0"/>
              <a:t>emp_salary</a:t>
            </a:r>
            <a:r>
              <a:rPr lang="en-US" dirty="0" smtClean="0"/>
              <a:t> = $</a:t>
            </a:r>
            <a:r>
              <a:rPr lang="en-US" dirty="0" err="1" smtClean="0"/>
              <a:t>emp_salary</a:t>
            </a:r>
            <a:r>
              <a:rPr lang="en-US" dirty="0" smtClean="0"/>
              <a:t> ". "WHERE </a:t>
            </a:r>
            <a:r>
              <a:rPr lang="en-US" dirty="0" err="1" smtClean="0"/>
              <a:t>emp_id</a:t>
            </a:r>
            <a:r>
              <a:rPr lang="en-US" dirty="0" smtClean="0"/>
              <a:t> = $</a:t>
            </a:r>
            <a:r>
              <a:rPr lang="en-US" dirty="0" err="1" smtClean="0"/>
              <a:t>emp_id</a:t>
            </a:r>
            <a:r>
              <a:rPr lang="en-US" dirty="0" smtClean="0"/>
              <a:t>" ; </a:t>
            </a:r>
            <a:r>
              <a:rPr lang="en-US" dirty="0" err="1" smtClean="0"/>
              <a:t>mysql_select_db</a:t>
            </a:r>
            <a:r>
              <a:rPr lang="en-US" dirty="0" smtClean="0"/>
              <a:t>('</a:t>
            </a:r>
            <a:r>
              <a:rPr lang="en-US" dirty="0" err="1" smtClean="0"/>
              <a:t>test_db</a:t>
            </a:r>
            <a:r>
              <a:rPr lang="en-US" dirty="0" smtClean="0"/>
              <a:t>'); </a:t>
            </a:r>
          </a:p>
          <a:p>
            <a:pPr>
              <a:buNone/>
            </a:pPr>
            <a:r>
              <a:rPr lang="en-US" dirty="0" smtClean="0"/>
              <a:t>$</a:t>
            </a:r>
            <a:r>
              <a:rPr lang="en-US" dirty="0" err="1" smtClean="0"/>
              <a:t>retval</a:t>
            </a:r>
            <a:r>
              <a:rPr lang="en-US" dirty="0" smtClean="0"/>
              <a:t> = </a:t>
            </a:r>
            <a:r>
              <a:rPr lang="en-US" dirty="0" err="1" smtClean="0"/>
              <a:t>mysql_query</a:t>
            </a:r>
            <a:r>
              <a:rPr lang="en-US" dirty="0" smtClean="0"/>
              <a:t>( $</a:t>
            </a:r>
            <a:r>
              <a:rPr lang="en-US" dirty="0" err="1" smtClean="0"/>
              <a:t>sql</a:t>
            </a:r>
            <a:r>
              <a:rPr lang="en-US" dirty="0" smtClean="0"/>
              <a:t>, $</a:t>
            </a:r>
            <a:r>
              <a:rPr lang="en-US" dirty="0" err="1" smtClean="0"/>
              <a:t>conn</a:t>
            </a:r>
            <a:r>
              <a:rPr lang="en-US" dirty="0" smtClean="0"/>
              <a:t> );</a:t>
            </a:r>
          </a:p>
          <a:p>
            <a:pPr>
              <a:buNone/>
            </a:pPr>
            <a:r>
              <a:rPr lang="en-US" dirty="0" smtClean="0"/>
              <a:t> if(! $</a:t>
            </a:r>
            <a:r>
              <a:rPr lang="en-US" dirty="0" err="1" smtClean="0"/>
              <a:t>retval</a:t>
            </a:r>
            <a:r>
              <a:rPr lang="en-US" dirty="0" smtClean="0"/>
              <a:t> ) { die('Could not update data: ' . </a:t>
            </a:r>
            <a:r>
              <a:rPr lang="en-US" dirty="0" err="1" smtClean="0"/>
              <a:t>mysql_error</a:t>
            </a:r>
            <a:r>
              <a:rPr lang="en-US" dirty="0" smtClean="0"/>
              <a:t>());</a:t>
            </a:r>
          </a:p>
          <a:p>
            <a:pPr>
              <a:buNone/>
            </a:pPr>
            <a:r>
              <a:rPr lang="en-US" dirty="0" smtClean="0"/>
              <a:t> } </a:t>
            </a:r>
          </a:p>
          <a:p>
            <a:pPr>
              <a:buNone/>
            </a:pPr>
            <a:r>
              <a:rPr lang="en-US" dirty="0" smtClean="0"/>
              <a:t>echo "Updated data successfully\n"; </a:t>
            </a:r>
          </a:p>
          <a:p>
            <a:pPr>
              <a:buNone/>
            </a:pPr>
            <a:r>
              <a:rPr lang="en-US" dirty="0" err="1" smtClean="0"/>
              <a:t>mysql_close</a:t>
            </a:r>
            <a:r>
              <a:rPr lang="en-US" dirty="0" smtClean="0"/>
              <a:t>($</a:t>
            </a:r>
            <a:r>
              <a:rPr lang="en-US" dirty="0" err="1" smtClean="0"/>
              <a:t>conn</a:t>
            </a:r>
            <a:r>
              <a:rPr lang="en-US" dirty="0" smtClean="0"/>
              <a:t>);</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85000" lnSpcReduction="10000"/>
          </a:bodyPr>
          <a:lstStyle/>
          <a:p>
            <a:pPr>
              <a:buNone/>
            </a:pPr>
            <a:r>
              <a:rPr lang="en-US" b="1" dirty="0" smtClean="0">
                <a:solidFill>
                  <a:srgbClr val="FF0000"/>
                </a:solidFill>
              </a:rPr>
              <a:t>4) Fetching the Records : </a:t>
            </a:r>
          </a:p>
          <a:p>
            <a:pPr>
              <a:buNone/>
            </a:pPr>
            <a:r>
              <a:rPr lang="en-US" dirty="0" smtClean="0"/>
              <a:t>a) </a:t>
            </a:r>
            <a:r>
              <a:rPr lang="en-US" dirty="0" err="1" smtClean="0"/>
              <a:t>mysql_fetch_row</a:t>
            </a:r>
            <a:r>
              <a:rPr lang="en-US" dirty="0" smtClean="0"/>
              <a:t>(Query handler) : Returns a single record set from the database server, as a numerical array and moves the query handler to next record if record does not exist return false.</a:t>
            </a:r>
          </a:p>
          <a:p>
            <a:pPr>
              <a:buNone/>
            </a:pPr>
            <a:r>
              <a:rPr lang="en-US" dirty="0" smtClean="0"/>
              <a:t>b) </a:t>
            </a:r>
            <a:r>
              <a:rPr lang="en-US" dirty="0" err="1" smtClean="0"/>
              <a:t>mysql_fetch_assoc</a:t>
            </a:r>
            <a:r>
              <a:rPr lang="en-US" dirty="0" smtClean="0"/>
              <a:t>(Query handler) : Returns the record Set as an associative array with field names as its index position - if record does not exist return false.. </a:t>
            </a:r>
          </a:p>
          <a:p>
            <a:pPr>
              <a:buNone/>
            </a:pPr>
            <a:r>
              <a:rPr lang="en-US" dirty="0" smtClean="0"/>
              <a:t>c) </a:t>
            </a:r>
            <a:r>
              <a:rPr lang="en-US" dirty="0" err="1" smtClean="0"/>
              <a:t>mysql_fetch_array</a:t>
            </a:r>
            <a:r>
              <a:rPr lang="en-US" dirty="0" smtClean="0"/>
              <a:t>(Query handler) : Returns the record set as an array with numerical or associative or both arrays . Returns false if no record found. </a:t>
            </a:r>
          </a:p>
          <a:p>
            <a:pPr>
              <a:buNone/>
            </a:pPr>
            <a:r>
              <a:rPr lang="en-US" dirty="0" smtClean="0"/>
              <a:t>d) </a:t>
            </a:r>
            <a:r>
              <a:rPr lang="en-US" dirty="0" err="1" smtClean="0"/>
              <a:t>mysql_fetch_object</a:t>
            </a:r>
            <a:r>
              <a:rPr lang="en-US" dirty="0" smtClean="0"/>
              <a:t>(Query handler) : Returns the record set as an object with field names as its values .</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92500" lnSpcReduction="10000"/>
          </a:bodyPr>
          <a:lstStyle/>
          <a:p>
            <a:r>
              <a:rPr lang="en-US" dirty="0" smtClean="0">
                <a:solidFill>
                  <a:srgbClr val="FF0000"/>
                </a:solidFill>
              </a:rPr>
              <a:t>Getting Data From </a:t>
            </a:r>
            <a:r>
              <a:rPr lang="en-US" dirty="0" err="1" smtClean="0">
                <a:solidFill>
                  <a:srgbClr val="FF0000"/>
                </a:solidFill>
              </a:rPr>
              <a:t>MySQL</a:t>
            </a:r>
            <a:r>
              <a:rPr lang="en-US" dirty="0" smtClean="0">
                <a:solidFill>
                  <a:srgbClr val="FF0000"/>
                </a:solidFill>
              </a:rPr>
              <a:t> Database</a:t>
            </a:r>
          </a:p>
          <a:p>
            <a:pPr algn="just"/>
            <a:r>
              <a:rPr lang="en-US" dirty="0" smtClean="0"/>
              <a:t>Data can be fetched from </a:t>
            </a:r>
            <a:r>
              <a:rPr lang="en-US" dirty="0" err="1" smtClean="0"/>
              <a:t>MySQL</a:t>
            </a:r>
            <a:r>
              <a:rPr lang="en-US" dirty="0" smtClean="0"/>
              <a:t> tables by executing SQL SELECT statement through PHP function </a:t>
            </a:r>
            <a:r>
              <a:rPr lang="en-US" dirty="0" err="1" smtClean="0"/>
              <a:t>mysql_query</a:t>
            </a:r>
            <a:r>
              <a:rPr lang="en-US" dirty="0" smtClean="0"/>
              <a:t>. You have several options to fetch data from </a:t>
            </a:r>
            <a:r>
              <a:rPr lang="en-US" dirty="0" err="1" smtClean="0"/>
              <a:t>MySQL</a:t>
            </a:r>
            <a:r>
              <a:rPr lang="en-US" dirty="0" smtClean="0"/>
              <a:t>.</a:t>
            </a:r>
          </a:p>
          <a:p>
            <a:pPr algn="just"/>
            <a:r>
              <a:rPr lang="en-US" dirty="0" smtClean="0"/>
              <a:t>The content of the rows are assigned to the variable $row and the values in row are then printed.</a:t>
            </a:r>
          </a:p>
          <a:p>
            <a:pPr algn="just"/>
            <a:r>
              <a:rPr lang="en-US" dirty="0" smtClean="0"/>
              <a:t>In example the constant </a:t>
            </a:r>
            <a:r>
              <a:rPr lang="en-US" b="1" dirty="0" smtClean="0"/>
              <a:t>MYSQL_ASSOC</a:t>
            </a:r>
            <a:r>
              <a:rPr lang="en-US" dirty="0" smtClean="0"/>
              <a:t> is used as the second argument to </a:t>
            </a:r>
            <a:r>
              <a:rPr lang="en-US" dirty="0" err="1" smtClean="0"/>
              <a:t>mysql_fetch_array</a:t>
            </a:r>
            <a:r>
              <a:rPr lang="en-US" dirty="0" smtClean="0"/>
              <a:t>(), so that it returns the row as an associative array. With an associative array you can access the field by using their name instead of using the index.</a:t>
            </a:r>
          </a:p>
          <a:p>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fontScale="70000" lnSpcReduction="20000"/>
          </a:bodyPr>
          <a:lstStyle/>
          <a:p>
            <a:pPr>
              <a:buNone/>
            </a:pPr>
            <a:r>
              <a:rPr lang="en-US" dirty="0" smtClean="0"/>
              <a:t>&lt;?</a:t>
            </a:r>
            <a:r>
              <a:rPr lang="en-US" dirty="0" err="1" smtClean="0"/>
              <a:t>php</a:t>
            </a:r>
            <a:r>
              <a:rPr lang="en-US" dirty="0" smtClean="0"/>
              <a:t> $</a:t>
            </a:r>
            <a:r>
              <a:rPr lang="en-US" dirty="0" err="1" smtClean="0"/>
              <a:t>dbhost</a:t>
            </a:r>
            <a:r>
              <a:rPr lang="en-US" dirty="0" smtClean="0"/>
              <a:t> = 'localhost:3306'; </a:t>
            </a:r>
          </a:p>
          <a:p>
            <a:pPr>
              <a:buNone/>
            </a:pPr>
            <a:r>
              <a:rPr lang="en-US" dirty="0" smtClean="0"/>
              <a:t>$</a:t>
            </a:r>
            <a:r>
              <a:rPr lang="en-US" dirty="0" err="1" smtClean="0"/>
              <a:t>dbuser</a:t>
            </a:r>
            <a:r>
              <a:rPr lang="en-US" dirty="0" smtClean="0"/>
              <a:t> = 'root'; </a:t>
            </a:r>
          </a:p>
          <a:p>
            <a:pPr>
              <a:buNone/>
            </a:pPr>
            <a:r>
              <a:rPr lang="en-US" dirty="0" smtClean="0"/>
              <a:t>$</a:t>
            </a:r>
            <a:r>
              <a:rPr lang="en-US" dirty="0" err="1" smtClean="0"/>
              <a:t>dbpass</a:t>
            </a:r>
            <a:r>
              <a:rPr lang="en-US" dirty="0" smtClean="0"/>
              <a:t> = '</a:t>
            </a:r>
            <a:r>
              <a:rPr lang="en-US" dirty="0" err="1" smtClean="0"/>
              <a:t>rootpassword</a:t>
            </a:r>
            <a:r>
              <a:rPr lang="en-US" dirty="0" smtClean="0"/>
              <a:t>'; </a:t>
            </a:r>
          </a:p>
          <a:p>
            <a:pPr>
              <a:buNone/>
            </a:pPr>
            <a:r>
              <a:rPr lang="en-US" dirty="0" smtClean="0"/>
              <a:t>$</a:t>
            </a:r>
            <a:r>
              <a:rPr lang="en-US" dirty="0" err="1" smtClean="0"/>
              <a:t>conn</a:t>
            </a:r>
            <a:r>
              <a:rPr lang="en-US" dirty="0" smtClean="0"/>
              <a:t> = </a:t>
            </a:r>
            <a:r>
              <a:rPr lang="en-US" dirty="0" err="1" smtClean="0"/>
              <a:t>mysql_connect</a:t>
            </a:r>
            <a:r>
              <a:rPr lang="en-US" dirty="0" smtClean="0"/>
              <a:t>($</a:t>
            </a:r>
            <a:r>
              <a:rPr lang="en-US" dirty="0" err="1" smtClean="0"/>
              <a:t>dbhost</a:t>
            </a:r>
            <a:r>
              <a:rPr lang="en-US" dirty="0" smtClean="0"/>
              <a:t>, $</a:t>
            </a:r>
            <a:r>
              <a:rPr lang="en-US" dirty="0" err="1" smtClean="0"/>
              <a:t>dbuser</a:t>
            </a:r>
            <a:r>
              <a:rPr lang="en-US" dirty="0" smtClean="0"/>
              <a:t>, $</a:t>
            </a:r>
            <a:r>
              <a:rPr lang="en-US" dirty="0" err="1" smtClean="0"/>
              <a:t>dbpass</a:t>
            </a:r>
            <a:r>
              <a:rPr lang="en-US" dirty="0" smtClean="0"/>
              <a:t>);</a:t>
            </a:r>
          </a:p>
          <a:p>
            <a:pPr>
              <a:buNone/>
            </a:pPr>
            <a:r>
              <a:rPr lang="en-US" dirty="0" smtClean="0"/>
              <a:t> if(! $</a:t>
            </a:r>
            <a:r>
              <a:rPr lang="en-US" dirty="0" err="1" smtClean="0"/>
              <a:t>conn</a:t>
            </a:r>
            <a:r>
              <a:rPr lang="en-US" dirty="0" smtClean="0"/>
              <a:t> )</a:t>
            </a:r>
          </a:p>
          <a:p>
            <a:pPr>
              <a:buNone/>
            </a:pPr>
            <a:r>
              <a:rPr lang="en-US" dirty="0" smtClean="0"/>
              <a:t> { die('Could not connect: ' . </a:t>
            </a:r>
            <a:r>
              <a:rPr lang="en-US" dirty="0" err="1" smtClean="0"/>
              <a:t>mysql_error</a:t>
            </a:r>
            <a:r>
              <a:rPr lang="en-US" dirty="0" smtClean="0"/>
              <a:t>()); } </a:t>
            </a:r>
          </a:p>
          <a:p>
            <a:pPr>
              <a:buNone/>
            </a:pPr>
            <a:r>
              <a:rPr lang="en-US" dirty="0" smtClean="0"/>
              <a:t>$</a:t>
            </a:r>
            <a:r>
              <a:rPr lang="en-US" dirty="0" err="1" smtClean="0"/>
              <a:t>sql</a:t>
            </a:r>
            <a:r>
              <a:rPr lang="en-US" dirty="0" smtClean="0"/>
              <a:t> = 'SELECT </a:t>
            </a:r>
            <a:r>
              <a:rPr lang="en-US" dirty="0" err="1" smtClean="0"/>
              <a:t>emp_id</a:t>
            </a:r>
            <a:r>
              <a:rPr lang="en-US" dirty="0" smtClean="0"/>
              <a:t>, </a:t>
            </a:r>
            <a:r>
              <a:rPr lang="en-US" dirty="0" err="1" smtClean="0"/>
              <a:t>emp_name</a:t>
            </a:r>
            <a:r>
              <a:rPr lang="en-US" dirty="0" smtClean="0"/>
              <a:t>, </a:t>
            </a:r>
            <a:r>
              <a:rPr lang="en-US" dirty="0" err="1" smtClean="0"/>
              <a:t>emp_salary</a:t>
            </a:r>
            <a:r>
              <a:rPr lang="en-US" dirty="0" smtClean="0"/>
              <a:t> FROM employee'; </a:t>
            </a:r>
          </a:p>
          <a:p>
            <a:pPr>
              <a:buNone/>
            </a:pPr>
            <a:r>
              <a:rPr lang="en-US" dirty="0" err="1" smtClean="0"/>
              <a:t>mysql_select_db</a:t>
            </a:r>
            <a:r>
              <a:rPr lang="en-US" dirty="0" smtClean="0"/>
              <a:t>('</a:t>
            </a:r>
            <a:r>
              <a:rPr lang="en-US" dirty="0" err="1" smtClean="0"/>
              <a:t>test_db</a:t>
            </a:r>
            <a:r>
              <a:rPr lang="en-US" dirty="0" smtClean="0"/>
              <a:t>'); </a:t>
            </a:r>
          </a:p>
          <a:p>
            <a:pPr>
              <a:buNone/>
            </a:pPr>
            <a:r>
              <a:rPr lang="en-US" dirty="0" smtClean="0"/>
              <a:t>$</a:t>
            </a:r>
            <a:r>
              <a:rPr lang="en-US" dirty="0" err="1" smtClean="0"/>
              <a:t>retval</a:t>
            </a:r>
            <a:r>
              <a:rPr lang="en-US" dirty="0" smtClean="0"/>
              <a:t> = </a:t>
            </a:r>
            <a:r>
              <a:rPr lang="en-US" dirty="0" err="1" smtClean="0"/>
              <a:t>mysql_query</a:t>
            </a:r>
            <a:r>
              <a:rPr lang="en-US" dirty="0" smtClean="0"/>
              <a:t>( $</a:t>
            </a:r>
            <a:r>
              <a:rPr lang="en-US" dirty="0" err="1" smtClean="0"/>
              <a:t>sql</a:t>
            </a:r>
            <a:r>
              <a:rPr lang="en-US" dirty="0" smtClean="0"/>
              <a:t>, $</a:t>
            </a:r>
            <a:r>
              <a:rPr lang="en-US" dirty="0" err="1" smtClean="0"/>
              <a:t>conn</a:t>
            </a:r>
            <a:r>
              <a:rPr lang="en-US" dirty="0" smtClean="0"/>
              <a:t> );</a:t>
            </a:r>
          </a:p>
          <a:p>
            <a:pPr>
              <a:buNone/>
            </a:pPr>
            <a:r>
              <a:rPr lang="en-US" dirty="0" smtClean="0"/>
              <a:t> if(! $</a:t>
            </a:r>
            <a:r>
              <a:rPr lang="en-US" dirty="0" err="1" smtClean="0"/>
              <a:t>retval</a:t>
            </a:r>
            <a:r>
              <a:rPr lang="en-US" dirty="0" smtClean="0"/>
              <a:t> ) </a:t>
            </a:r>
          </a:p>
          <a:p>
            <a:pPr>
              <a:buNone/>
            </a:pPr>
            <a:r>
              <a:rPr lang="en-US" dirty="0" smtClean="0"/>
              <a:t>{ die('Could not get data: ' . </a:t>
            </a:r>
            <a:r>
              <a:rPr lang="en-US" dirty="0" err="1" smtClean="0"/>
              <a:t>mysql_error</a:t>
            </a:r>
            <a:r>
              <a:rPr lang="en-US" dirty="0" smtClean="0"/>
              <a:t>()); } </a:t>
            </a:r>
          </a:p>
          <a:p>
            <a:pPr>
              <a:buNone/>
            </a:pPr>
            <a:r>
              <a:rPr lang="en-US" dirty="0" smtClean="0"/>
              <a:t>while($row = </a:t>
            </a:r>
            <a:r>
              <a:rPr lang="en-US" dirty="0" err="1" smtClean="0"/>
              <a:t>mysql_fetch_array</a:t>
            </a:r>
            <a:r>
              <a:rPr lang="en-US" dirty="0" smtClean="0"/>
              <a:t>($</a:t>
            </a:r>
            <a:r>
              <a:rPr lang="en-US" dirty="0" err="1" smtClean="0"/>
              <a:t>retval</a:t>
            </a:r>
            <a:r>
              <a:rPr lang="en-US" dirty="0" smtClean="0"/>
              <a:t>, MYSQL_ASSOC)) </a:t>
            </a:r>
          </a:p>
          <a:p>
            <a:pPr>
              <a:buNone/>
            </a:pPr>
            <a:r>
              <a:rPr lang="en-US" dirty="0" smtClean="0"/>
              <a:t>{ </a:t>
            </a:r>
          </a:p>
          <a:p>
            <a:pPr>
              <a:buNone/>
            </a:pPr>
            <a:r>
              <a:rPr lang="en-US" dirty="0" smtClean="0"/>
              <a:t>echo "EMP ID :{$row['</a:t>
            </a:r>
            <a:r>
              <a:rPr lang="en-US" dirty="0" err="1" smtClean="0"/>
              <a:t>emp_id</a:t>
            </a:r>
            <a:r>
              <a:rPr lang="en-US" dirty="0" smtClean="0"/>
              <a:t>']} &lt;</a:t>
            </a:r>
            <a:r>
              <a:rPr lang="en-US" dirty="0" err="1" smtClean="0"/>
              <a:t>br</a:t>
            </a:r>
            <a:r>
              <a:rPr lang="en-US" dirty="0" smtClean="0"/>
              <a:t>&gt; ". "EMP NAME : {$row['</a:t>
            </a:r>
            <a:r>
              <a:rPr lang="en-US" dirty="0" err="1" smtClean="0"/>
              <a:t>emp_name</a:t>
            </a:r>
            <a:r>
              <a:rPr lang="en-US" dirty="0" smtClean="0"/>
              <a:t>']} &lt;</a:t>
            </a:r>
            <a:r>
              <a:rPr lang="en-US" dirty="0" err="1" smtClean="0"/>
              <a:t>br</a:t>
            </a:r>
            <a:r>
              <a:rPr lang="en-US" dirty="0" smtClean="0"/>
              <a:t>&gt; ". "EMP SALARY : {$row['</a:t>
            </a:r>
            <a:r>
              <a:rPr lang="en-US" dirty="0" err="1" smtClean="0"/>
              <a:t>emp_salary</a:t>
            </a:r>
            <a:r>
              <a:rPr lang="en-US" dirty="0" smtClean="0"/>
              <a:t>']} &lt;</a:t>
            </a:r>
            <a:r>
              <a:rPr lang="en-US" dirty="0" err="1" smtClean="0"/>
              <a:t>br</a:t>
            </a:r>
            <a:r>
              <a:rPr lang="en-US" dirty="0" smtClean="0"/>
              <a:t>&gt; ". "--------------------------------&lt;</a:t>
            </a:r>
            <a:r>
              <a:rPr lang="en-US" dirty="0" err="1" smtClean="0"/>
              <a:t>br</a:t>
            </a:r>
            <a:r>
              <a:rPr lang="en-US" dirty="0" smtClean="0"/>
              <a:t>&gt;"; } </a:t>
            </a:r>
          </a:p>
          <a:p>
            <a:pPr>
              <a:buNone/>
            </a:pPr>
            <a:r>
              <a:rPr lang="en-US" dirty="0" smtClean="0"/>
              <a:t>echo "Fetched data successfully\n"; </a:t>
            </a:r>
          </a:p>
          <a:p>
            <a:pPr>
              <a:buNone/>
            </a:pPr>
            <a:r>
              <a:rPr lang="en-US" dirty="0" err="1" smtClean="0"/>
              <a:t>mysql_close</a:t>
            </a:r>
            <a:r>
              <a:rPr lang="en-US" dirty="0" smtClean="0"/>
              <a:t>($</a:t>
            </a:r>
            <a:r>
              <a:rPr lang="en-US" dirty="0" err="1" smtClean="0"/>
              <a:t>conn</a:t>
            </a:r>
            <a:r>
              <a:rPr lang="en-US" dirty="0" smtClean="0"/>
              <a:t>); ?&gt;</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85000" lnSpcReduction="20000"/>
          </a:bodyPr>
          <a:lstStyle/>
          <a:p>
            <a:pPr>
              <a:buNone/>
            </a:pPr>
            <a:r>
              <a:rPr lang="en-US" b="1" dirty="0" smtClean="0">
                <a:solidFill>
                  <a:srgbClr val="FF0000"/>
                </a:solidFill>
              </a:rPr>
              <a:t>5) Close the Connection : </a:t>
            </a:r>
          </a:p>
          <a:p>
            <a:r>
              <a:rPr lang="en-US" dirty="0" smtClean="0"/>
              <a:t>Closing Database Connection</a:t>
            </a:r>
          </a:p>
          <a:p>
            <a:r>
              <a:rPr lang="en-US" dirty="0" smtClean="0"/>
              <a:t>Its simplest function </a:t>
            </a:r>
            <a:r>
              <a:rPr lang="en-US" b="1" dirty="0" err="1" smtClean="0"/>
              <a:t>mysql_close</a:t>
            </a:r>
            <a:r>
              <a:rPr lang="en-US" dirty="0" smtClean="0"/>
              <a:t> PHP provides to close a database connection. This function takes connection resource returned by </a:t>
            </a:r>
            <a:r>
              <a:rPr lang="en-US" dirty="0" err="1" smtClean="0"/>
              <a:t>mysql_connect</a:t>
            </a:r>
            <a:r>
              <a:rPr lang="en-US" dirty="0" smtClean="0"/>
              <a:t> function. It returns TRUE on success or FALSE on failure.</a:t>
            </a:r>
          </a:p>
          <a:p>
            <a:r>
              <a:rPr lang="en-US" dirty="0" smtClean="0"/>
              <a:t>Syntax</a:t>
            </a:r>
          </a:p>
          <a:p>
            <a:r>
              <a:rPr lang="en-US" dirty="0" err="1" smtClean="0"/>
              <a:t>bool</a:t>
            </a:r>
            <a:r>
              <a:rPr lang="en-US" dirty="0" smtClean="0"/>
              <a:t> </a:t>
            </a:r>
            <a:r>
              <a:rPr lang="en-US" dirty="0" err="1" smtClean="0"/>
              <a:t>mysql_close</a:t>
            </a:r>
            <a:r>
              <a:rPr lang="en-US" dirty="0" smtClean="0"/>
              <a:t> ( resource $</a:t>
            </a:r>
            <a:r>
              <a:rPr lang="en-US" dirty="0" err="1" smtClean="0"/>
              <a:t>link_identifier</a:t>
            </a:r>
            <a:r>
              <a:rPr lang="en-US" dirty="0" smtClean="0"/>
              <a:t> ); If a resource is not specified then last </a:t>
            </a:r>
            <a:r>
              <a:rPr lang="en-US" dirty="0" err="1" smtClean="0"/>
              <a:t>opend</a:t>
            </a:r>
            <a:r>
              <a:rPr lang="en-US" dirty="0" smtClean="0"/>
              <a:t> database is closed.</a:t>
            </a:r>
          </a:p>
          <a:p>
            <a:pPr>
              <a:buNone/>
            </a:pPr>
            <a:r>
              <a:rPr lang="en-US" dirty="0" smtClean="0"/>
              <a:t>There are 2 other functions in </a:t>
            </a:r>
            <a:r>
              <a:rPr lang="en-US" dirty="0" err="1" smtClean="0"/>
              <a:t>php.Which</a:t>
            </a:r>
            <a:r>
              <a:rPr lang="en-US" dirty="0" smtClean="0"/>
              <a:t> gives a message. if not able to connect to database then we can read the message as </a:t>
            </a:r>
          </a:p>
          <a:p>
            <a:pPr>
              <a:buNone/>
            </a:pPr>
            <a:r>
              <a:rPr lang="en-US" i="1" dirty="0" smtClean="0"/>
              <a:t>die('Message'); or die(</a:t>
            </a:r>
            <a:r>
              <a:rPr lang="en-US" i="1" dirty="0" err="1" smtClean="0"/>
              <a:t>mysql_errno</a:t>
            </a:r>
            <a:r>
              <a:rPr lang="en-US" i="1" dirty="0" smtClean="0"/>
              <a:t>().' - '.</a:t>
            </a:r>
            <a:r>
              <a:rPr lang="en-US" i="1" dirty="0" err="1" smtClean="0"/>
              <a:t>mysql_error</a:t>
            </a:r>
            <a:r>
              <a:rPr lang="en-US" i="1" dirty="0" smtClean="0"/>
              <a:t>()); or exit;</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solidFill>
                  <a:srgbClr val="FF0000"/>
                </a:solidFill>
                <a:hlinkClick r:id="rId2"/>
              </a:rPr>
              <a:t>How to connect an Oracle database from PHP</a:t>
            </a:r>
            <a:r>
              <a:rPr lang="en-US" u="sng" dirty="0" smtClean="0"/>
              <a:t/>
            </a:r>
            <a:br>
              <a:rPr lang="en-US" u="sng" dirty="0" smtClean="0"/>
            </a:br>
            <a:endParaRPr lang="en-US" u="sng" dirty="0"/>
          </a:p>
        </p:txBody>
      </p:sp>
      <p:sp>
        <p:nvSpPr>
          <p:cNvPr id="3" name="Content Placeholder 2"/>
          <p:cNvSpPr>
            <a:spLocks noGrp="1"/>
          </p:cNvSpPr>
          <p:nvPr>
            <p:ph idx="1"/>
          </p:nvPr>
        </p:nvSpPr>
        <p:spPr>
          <a:xfrm>
            <a:off x="457200" y="1600200"/>
            <a:ext cx="8229600" cy="5029200"/>
          </a:xfrm>
        </p:spPr>
        <p:txBody>
          <a:bodyPr>
            <a:normAutofit fontScale="70000" lnSpcReduction="20000"/>
          </a:bodyPr>
          <a:lstStyle/>
          <a:p>
            <a:pPr>
              <a:buNone/>
            </a:pPr>
            <a:r>
              <a:rPr lang="en-US" dirty="0" smtClean="0"/>
              <a:t>&lt;html&gt;</a:t>
            </a:r>
          </a:p>
          <a:p>
            <a:pPr>
              <a:buNone/>
            </a:pPr>
            <a:r>
              <a:rPr lang="en-US" dirty="0" smtClean="0"/>
              <a:t>&lt;head&gt;&lt;title&gt;Oracle demo&lt;/title&gt;&lt;/head&gt;</a:t>
            </a:r>
          </a:p>
          <a:p>
            <a:pPr>
              <a:buNone/>
            </a:pPr>
            <a:r>
              <a:rPr lang="en-US" dirty="0" smtClean="0"/>
              <a:t>&lt;body&gt;</a:t>
            </a:r>
          </a:p>
          <a:p>
            <a:pPr>
              <a:buNone/>
            </a:pPr>
            <a:r>
              <a:rPr lang="en-US" dirty="0" smtClean="0"/>
              <a:t>    &lt;?</a:t>
            </a:r>
            <a:r>
              <a:rPr lang="en-US" dirty="0" err="1" smtClean="0"/>
              <a:t>php</a:t>
            </a:r>
            <a:endParaRPr lang="en-US" dirty="0" smtClean="0"/>
          </a:p>
          <a:p>
            <a:pPr>
              <a:buNone/>
            </a:pPr>
            <a:r>
              <a:rPr lang="en-US" dirty="0" smtClean="0"/>
              <a:t>    $</a:t>
            </a:r>
            <a:r>
              <a:rPr lang="en-US" dirty="0" err="1" smtClean="0"/>
              <a:t>conn</a:t>
            </a:r>
            <a:r>
              <a:rPr lang="en-US" dirty="0" smtClean="0"/>
              <a:t>=</a:t>
            </a:r>
            <a:r>
              <a:rPr lang="en-US" dirty="0" err="1" smtClean="0"/>
              <a:t>oci_connect</a:t>
            </a:r>
            <a:r>
              <a:rPr lang="en-US" dirty="0" smtClean="0"/>
              <a:t>("</a:t>
            </a:r>
            <a:r>
              <a:rPr lang="en-US" dirty="0" err="1" smtClean="0"/>
              <a:t>username","password","localhost</a:t>
            </a:r>
            <a:r>
              <a:rPr lang="en-US" dirty="0" smtClean="0"/>
              <a:t>/</a:t>
            </a:r>
            <a:r>
              <a:rPr lang="en-US" dirty="0" err="1" smtClean="0"/>
              <a:t>service_name</a:t>
            </a:r>
            <a:r>
              <a:rPr lang="en-US" dirty="0" smtClean="0"/>
              <a:t>");</a:t>
            </a:r>
          </a:p>
          <a:p>
            <a:pPr>
              <a:buNone/>
            </a:pPr>
            <a:r>
              <a:rPr lang="en-US" dirty="0" smtClean="0"/>
              <a:t>    If (!$</a:t>
            </a:r>
            <a:r>
              <a:rPr lang="en-US" dirty="0" err="1" smtClean="0"/>
              <a:t>conn</a:t>
            </a:r>
            <a:r>
              <a:rPr lang="en-US" dirty="0" smtClean="0"/>
              <a:t>)</a:t>
            </a:r>
          </a:p>
          <a:p>
            <a:pPr>
              <a:buNone/>
            </a:pPr>
            <a:r>
              <a:rPr lang="en-US" dirty="0" smtClean="0"/>
              <a:t>        echo 'Failed to connect to Oracle';</a:t>
            </a:r>
          </a:p>
          <a:p>
            <a:pPr>
              <a:buNone/>
            </a:pPr>
            <a:r>
              <a:rPr lang="en-US" dirty="0" smtClean="0"/>
              <a:t>    else</a:t>
            </a:r>
          </a:p>
          <a:p>
            <a:pPr>
              <a:buNone/>
            </a:pPr>
            <a:r>
              <a:rPr lang="en-US" dirty="0" smtClean="0"/>
              <a:t>        echo '</a:t>
            </a:r>
            <a:r>
              <a:rPr lang="en-US" dirty="0" err="1" smtClean="0"/>
              <a:t>Succesfully</a:t>
            </a:r>
            <a:r>
              <a:rPr lang="en-US" dirty="0" smtClean="0"/>
              <a:t> connected with Oracle DB';</a:t>
            </a:r>
          </a:p>
          <a:p>
            <a:pPr>
              <a:buNone/>
            </a:pPr>
            <a:r>
              <a:rPr lang="en-US" dirty="0" smtClean="0"/>
              <a:t> </a:t>
            </a:r>
          </a:p>
          <a:p>
            <a:pPr>
              <a:buNone/>
            </a:pPr>
            <a:r>
              <a:rPr lang="en-US" dirty="0" err="1" smtClean="0"/>
              <a:t>oci_close</a:t>
            </a:r>
            <a:r>
              <a:rPr lang="en-US" dirty="0" smtClean="0"/>
              <a:t>($</a:t>
            </a:r>
            <a:r>
              <a:rPr lang="en-US" dirty="0" err="1" smtClean="0"/>
              <a:t>conn</a:t>
            </a:r>
            <a:r>
              <a:rPr lang="en-US" dirty="0" smtClean="0"/>
              <a:t>);</a:t>
            </a:r>
          </a:p>
          <a:p>
            <a:pPr>
              <a:buNone/>
            </a:pPr>
            <a:r>
              <a:rPr lang="en-US" dirty="0" smtClean="0"/>
              <a:t>?&gt;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Language :</a:t>
            </a:r>
            <a:endParaRPr lang="en-US" dirty="0"/>
          </a:p>
        </p:txBody>
      </p:sp>
      <p:pic>
        <p:nvPicPr>
          <p:cNvPr id="5122" name="Picture 2"/>
          <p:cNvPicPr>
            <a:picLocks noGrp="1" noChangeAspect="1" noChangeArrowheads="1"/>
          </p:cNvPicPr>
          <p:nvPr>
            <p:ph idx="1"/>
          </p:nvPr>
        </p:nvPicPr>
        <p:blipFill>
          <a:blip r:embed="rId2"/>
          <a:srcRect/>
          <a:stretch>
            <a:fillRect/>
          </a:stretch>
        </p:blipFill>
        <p:spPr bwMode="auto">
          <a:xfrm>
            <a:off x="2152650" y="1805781"/>
            <a:ext cx="4838700" cy="4114800"/>
          </a:xfrm>
          <a:prstGeom prst="rect">
            <a:avLst/>
          </a:prstGeom>
          <a:noFill/>
          <a:ln w="9525">
            <a:noFill/>
            <a:miter lim="800000"/>
            <a:headEnd/>
            <a:tailEnd/>
          </a:ln>
          <a:effectLst/>
        </p:spPr>
      </p:pic>
      <p:sp>
        <p:nvSpPr>
          <p:cNvPr id="5" name="TextBox 4"/>
          <p:cNvSpPr txBox="1"/>
          <p:nvPr/>
        </p:nvSpPr>
        <p:spPr>
          <a:xfrm>
            <a:off x="2057400" y="6324600"/>
            <a:ext cx="4419600" cy="369332"/>
          </a:xfrm>
          <a:prstGeom prst="rect">
            <a:avLst/>
          </a:prstGeom>
          <a:noFill/>
        </p:spPr>
        <p:txBody>
          <a:bodyPr wrap="square" rtlCol="0">
            <a:spAutoFit/>
          </a:bodyPr>
          <a:lstStyle/>
          <a:p>
            <a:r>
              <a:rPr lang="en-US" dirty="0" smtClean="0"/>
              <a:t>Click on Next Button</a:t>
            </a:r>
            <a:endParaRPr lang="en-US" dirty="0"/>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#1 Basic </a:t>
            </a:r>
            <a:r>
              <a:rPr lang="en-US" dirty="0" err="1" smtClean="0"/>
              <a:t>oci_connect</a:t>
            </a:r>
            <a:r>
              <a:rPr lang="en-US" dirty="0" smtClean="0"/>
              <a:t>() using Easy Connect syntax</a:t>
            </a:r>
            <a:endParaRPr lang="en-US" dirty="0"/>
          </a:p>
        </p:txBody>
      </p:sp>
      <p:sp>
        <p:nvSpPr>
          <p:cNvPr id="3" name="Content Placeholder 2"/>
          <p:cNvSpPr>
            <a:spLocks noGrp="1"/>
          </p:cNvSpPr>
          <p:nvPr>
            <p:ph idx="1"/>
          </p:nvPr>
        </p:nvSpPr>
        <p:spPr>
          <a:xfrm>
            <a:off x="457200" y="1600200"/>
            <a:ext cx="8229600" cy="5105400"/>
          </a:xfrm>
        </p:spPr>
        <p:txBody>
          <a:bodyPr>
            <a:normAutofit fontScale="47500" lnSpcReduction="20000"/>
          </a:bodyPr>
          <a:lstStyle/>
          <a:p>
            <a:r>
              <a:rPr lang="en-US" dirty="0" smtClean="0"/>
              <a:t>&lt;?</a:t>
            </a:r>
            <a:r>
              <a:rPr lang="en-US" dirty="0" err="1" smtClean="0"/>
              <a:t>php</a:t>
            </a:r>
            <a:r>
              <a:rPr lang="en-US" dirty="0" smtClean="0"/>
              <a:t/>
            </a:r>
            <a:br>
              <a:rPr lang="en-US" dirty="0" smtClean="0"/>
            </a:br>
            <a:r>
              <a:rPr lang="en-US" dirty="0" smtClean="0"/>
              <a:t/>
            </a:r>
            <a:br>
              <a:rPr lang="en-US" dirty="0" smtClean="0"/>
            </a:br>
            <a:r>
              <a:rPr lang="en-US" dirty="0" smtClean="0"/>
              <a:t>// Connects to the XE service (i.e. database) on the "</a:t>
            </a:r>
            <a:r>
              <a:rPr lang="en-US" dirty="0" err="1" smtClean="0"/>
              <a:t>localhost</a:t>
            </a:r>
            <a:r>
              <a:rPr lang="en-US" dirty="0" smtClean="0"/>
              <a:t>" machine</a:t>
            </a:r>
            <a:br>
              <a:rPr lang="en-US" dirty="0" smtClean="0"/>
            </a:br>
            <a:r>
              <a:rPr lang="en-US" dirty="0" smtClean="0"/>
              <a:t>$</a:t>
            </a:r>
            <a:r>
              <a:rPr lang="en-US" dirty="0" err="1" smtClean="0"/>
              <a:t>conn</a:t>
            </a:r>
            <a:r>
              <a:rPr lang="en-US" dirty="0" smtClean="0"/>
              <a:t> = </a:t>
            </a:r>
            <a:r>
              <a:rPr lang="en-US" dirty="0" err="1" smtClean="0"/>
              <a:t>oci_connect</a:t>
            </a:r>
            <a:r>
              <a:rPr lang="en-US" dirty="0" smtClean="0"/>
              <a:t>('hr', 'welcome', '</a:t>
            </a:r>
            <a:r>
              <a:rPr lang="en-US" dirty="0" err="1" smtClean="0"/>
              <a:t>localhost</a:t>
            </a:r>
            <a:r>
              <a:rPr lang="en-US" dirty="0" smtClean="0"/>
              <a:t>/XE');</a:t>
            </a:r>
            <a:br>
              <a:rPr lang="en-US" dirty="0" smtClean="0"/>
            </a:br>
            <a:r>
              <a:rPr lang="en-US" dirty="0" smtClean="0"/>
              <a:t>if (!$</a:t>
            </a:r>
            <a:r>
              <a:rPr lang="en-US" dirty="0" err="1" smtClean="0"/>
              <a:t>conn</a:t>
            </a:r>
            <a:r>
              <a:rPr lang="en-US" dirty="0" smtClean="0"/>
              <a:t>) {</a:t>
            </a:r>
            <a:br>
              <a:rPr lang="en-US" dirty="0" smtClean="0"/>
            </a:br>
            <a:r>
              <a:rPr lang="en-US" dirty="0" smtClean="0"/>
              <a:t>    $e = </a:t>
            </a:r>
            <a:r>
              <a:rPr lang="en-US" dirty="0" err="1" smtClean="0"/>
              <a:t>oci_error</a:t>
            </a:r>
            <a:r>
              <a:rPr lang="en-US" dirty="0" smtClean="0"/>
              <a:t>();</a:t>
            </a:r>
            <a:br>
              <a:rPr lang="en-US" dirty="0" smtClean="0"/>
            </a:br>
            <a:r>
              <a:rPr lang="en-US" dirty="0" smtClean="0"/>
              <a:t>    </a:t>
            </a:r>
            <a:r>
              <a:rPr lang="en-US" dirty="0" err="1" smtClean="0"/>
              <a:t>trigger_error</a:t>
            </a:r>
            <a:r>
              <a:rPr lang="en-US" dirty="0" smtClean="0"/>
              <a:t>(</a:t>
            </a:r>
            <a:r>
              <a:rPr lang="en-US" dirty="0" err="1" smtClean="0"/>
              <a:t>htmlentities</a:t>
            </a:r>
            <a:r>
              <a:rPr lang="en-US" dirty="0" smtClean="0"/>
              <a:t>($e['message'], ENT_QUOTES), E_USER_ERROR);</a:t>
            </a:r>
            <a:br>
              <a:rPr lang="en-US" dirty="0" smtClean="0"/>
            </a:br>
            <a:r>
              <a:rPr lang="en-US" dirty="0" smtClean="0"/>
              <a:t>}</a:t>
            </a:r>
            <a:br>
              <a:rPr lang="en-US" dirty="0" smtClean="0"/>
            </a:br>
            <a:r>
              <a:rPr lang="en-US" dirty="0" smtClean="0"/>
              <a:t/>
            </a:r>
            <a:br>
              <a:rPr lang="en-US" dirty="0" smtClean="0"/>
            </a:br>
            <a:r>
              <a:rPr lang="en-US" dirty="0" smtClean="0"/>
              <a:t>$</a:t>
            </a:r>
            <a:r>
              <a:rPr lang="en-US" dirty="0" err="1" smtClean="0"/>
              <a:t>stid</a:t>
            </a:r>
            <a:r>
              <a:rPr lang="en-US" dirty="0" smtClean="0"/>
              <a:t> = </a:t>
            </a:r>
            <a:r>
              <a:rPr lang="en-US" dirty="0" err="1" smtClean="0"/>
              <a:t>oci_parse</a:t>
            </a:r>
            <a:r>
              <a:rPr lang="en-US" dirty="0" smtClean="0"/>
              <a:t>($</a:t>
            </a:r>
            <a:r>
              <a:rPr lang="en-US" dirty="0" err="1" smtClean="0"/>
              <a:t>conn</a:t>
            </a:r>
            <a:r>
              <a:rPr lang="en-US" dirty="0" smtClean="0"/>
              <a:t>, 'SELECT * FROM employees');</a:t>
            </a:r>
            <a:br>
              <a:rPr lang="en-US" dirty="0" smtClean="0"/>
            </a:br>
            <a:r>
              <a:rPr lang="en-US" dirty="0" err="1" smtClean="0"/>
              <a:t>oci_execute</a:t>
            </a:r>
            <a:r>
              <a:rPr lang="en-US" dirty="0" smtClean="0"/>
              <a:t>($</a:t>
            </a:r>
            <a:r>
              <a:rPr lang="en-US" dirty="0" err="1" smtClean="0"/>
              <a:t>stid</a:t>
            </a:r>
            <a:r>
              <a:rPr lang="en-US" dirty="0" smtClean="0"/>
              <a:t>);</a:t>
            </a:r>
            <a:br>
              <a:rPr lang="en-US" dirty="0" smtClean="0"/>
            </a:br>
            <a:r>
              <a:rPr lang="en-US" dirty="0" smtClean="0"/>
              <a:t/>
            </a:r>
            <a:br>
              <a:rPr lang="en-US" dirty="0" smtClean="0"/>
            </a:br>
            <a:r>
              <a:rPr lang="en-US" dirty="0" smtClean="0"/>
              <a:t>echo "&lt;table border='1'&gt;\n";</a:t>
            </a:r>
            <a:br>
              <a:rPr lang="en-US" dirty="0" smtClean="0"/>
            </a:br>
            <a:r>
              <a:rPr lang="en-US" dirty="0" smtClean="0"/>
              <a:t>while ($row = </a:t>
            </a:r>
            <a:r>
              <a:rPr lang="en-US" dirty="0" err="1" smtClean="0"/>
              <a:t>oci_fetch_array</a:t>
            </a:r>
            <a:r>
              <a:rPr lang="en-US" dirty="0" smtClean="0"/>
              <a:t>($</a:t>
            </a:r>
            <a:r>
              <a:rPr lang="en-US" dirty="0" err="1" smtClean="0"/>
              <a:t>stid</a:t>
            </a:r>
            <a:r>
              <a:rPr lang="en-US" dirty="0" smtClean="0"/>
              <a:t>, OCI_ASSOC+OCI_RETURN_NULLS)) {</a:t>
            </a:r>
            <a:br>
              <a:rPr lang="en-US" dirty="0" smtClean="0"/>
            </a:br>
            <a:r>
              <a:rPr lang="en-US" dirty="0" smtClean="0"/>
              <a:t>    echo "&lt;</a:t>
            </a:r>
            <a:r>
              <a:rPr lang="en-US" dirty="0" err="1" smtClean="0"/>
              <a:t>tr</a:t>
            </a:r>
            <a:r>
              <a:rPr lang="en-US" dirty="0" smtClean="0"/>
              <a:t>&gt;\n";</a:t>
            </a:r>
            <a:br>
              <a:rPr lang="en-US" dirty="0" smtClean="0"/>
            </a:br>
            <a:r>
              <a:rPr lang="en-US" dirty="0" smtClean="0"/>
              <a:t>    </a:t>
            </a:r>
            <a:r>
              <a:rPr lang="en-US" dirty="0" err="1" smtClean="0"/>
              <a:t>foreach</a:t>
            </a:r>
            <a:r>
              <a:rPr lang="en-US" dirty="0" smtClean="0"/>
              <a:t> ($row as $item) {</a:t>
            </a:r>
            <a:br>
              <a:rPr lang="en-US" dirty="0" smtClean="0"/>
            </a:br>
            <a:r>
              <a:rPr lang="en-US" dirty="0" smtClean="0"/>
              <a:t>        echo "    &lt;td&gt;" . ($item !== null ? </a:t>
            </a:r>
            <a:r>
              <a:rPr lang="en-US" dirty="0" err="1" smtClean="0"/>
              <a:t>htmlentities</a:t>
            </a:r>
            <a:r>
              <a:rPr lang="en-US" dirty="0" smtClean="0"/>
              <a:t>($item, ENT_QUOTES) : "&amp;</a:t>
            </a:r>
            <a:r>
              <a:rPr lang="en-US" dirty="0" err="1" smtClean="0"/>
              <a:t>nbsp</a:t>
            </a:r>
            <a:r>
              <a:rPr lang="en-US" dirty="0" smtClean="0"/>
              <a:t>;") . "&lt;/td&gt;\n";</a:t>
            </a:r>
            <a:br>
              <a:rPr lang="en-US" dirty="0" smtClean="0"/>
            </a:br>
            <a:r>
              <a:rPr lang="en-US" dirty="0" smtClean="0"/>
              <a:t>    }</a:t>
            </a:r>
            <a:br>
              <a:rPr lang="en-US" dirty="0" smtClean="0"/>
            </a:br>
            <a:r>
              <a:rPr lang="en-US" dirty="0" smtClean="0"/>
              <a:t>    echo "&lt;/</a:t>
            </a:r>
            <a:r>
              <a:rPr lang="en-US" dirty="0" err="1" smtClean="0"/>
              <a:t>tr</a:t>
            </a:r>
            <a:r>
              <a:rPr lang="en-US" dirty="0" smtClean="0"/>
              <a:t>&gt;\n";</a:t>
            </a:r>
            <a:br>
              <a:rPr lang="en-US" dirty="0" smtClean="0"/>
            </a:br>
            <a:r>
              <a:rPr lang="en-US" dirty="0" smtClean="0"/>
              <a:t>}</a:t>
            </a:r>
            <a:br>
              <a:rPr lang="en-US" dirty="0" smtClean="0"/>
            </a:br>
            <a:r>
              <a:rPr lang="en-US" dirty="0" smtClean="0"/>
              <a:t>echo "&lt;/table&gt;\n";</a:t>
            </a:r>
            <a:br>
              <a:rPr lang="en-US" dirty="0" smtClean="0"/>
            </a:br>
            <a:r>
              <a:rPr lang="en-US" dirty="0" smtClean="0"/>
              <a:t/>
            </a:r>
            <a:br>
              <a:rPr lang="en-US" dirty="0" smtClean="0"/>
            </a:br>
            <a:r>
              <a:rPr lang="en-US" dirty="0" smtClean="0"/>
              <a:t>?&gt;</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#2 Basic </a:t>
            </a:r>
            <a:r>
              <a:rPr lang="en-US" dirty="0" err="1" smtClean="0"/>
              <a:t>oci_connect</a:t>
            </a:r>
            <a:r>
              <a:rPr lang="en-US" dirty="0" smtClean="0"/>
              <a:t>() using a Network Connect name</a:t>
            </a:r>
            <a:endParaRPr lang="en-US" dirty="0"/>
          </a:p>
        </p:txBody>
      </p:sp>
      <p:sp>
        <p:nvSpPr>
          <p:cNvPr id="3" name="Content Placeholder 2"/>
          <p:cNvSpPr>
            <a:spLocks noGrp="1"/>
          </p:cNvSpPr>
          <p:nvPr>
            <p:ph idx="1"/>
          </p:nvPr>
        </p:nvSpPr>
        <p:spPr>
          <a:xfrm>
            <a:off x="457200" y="1600200"/>
            <a:ext cx="8382000" cy="5105400"/>
          </a:xfrm>
        </p:spPr>
        <p:txBody>
          <a:bodyPr>
            <a:noAutofit/>
          </a:bodyPr>
          <a:lstStyle/>
          <a:p>
            <a:r>
              <a:rPr lang="en-US" sz="1100" dirty="0" smtClean="0"/>
              <a:t>&lt;?</a:t>
            </a:r>
            <a:r>
              <a:rPr lang="en-US" sz="1100" dirty="0" err="1" smtClean="0"/>
              <a:t>php</a:t>
            </a:r>
            <a:r>
              <a:rPr lang="en-US" sz="1100" dirty="0" smtClean="0"/>
              <a:t/>
            </a:r>
            <a:br>
              <a:rPr lang="en-US" sz="1100" dirty="0" smtClean="0"/>
            </a:br>
            <a:r>
              <a:rPr lang="en-US" sz="1100" dirty="0" smtClean="0"/>
              <a:t/>
            </a:r>
            <a:br>
              <a:rPr lang="en-US" sz="1100" dirty="0" smtClean="0"/>
            </a:br>
            <a:r>
              <a:rPr lang="en-US" sz="1100" dirty="0" smtClean="0"/>
              <a:t>// Connects to the MYDB database described in tnsnames.ora file,</a:t>
            </a:r>
            <a:br>
              <a:rPr lang="en-US" sz="1100" dirty="0" smtClean="0"/>
            </a:br>
            <a:r>
              <a:rPr lang="en-US" sz="1100" dirty="0" smtClean="0"/>
              <a:t>// One example tnsnames.ora entry for MYDB could be:</a:t>
            </a:r>
            <a:br>
              <a:rPr lang="en-US" sz="1100" dirty="0" smtClean="0"/>
            </a:br>
            <a:r>
              <a:rPr lang="en-US" sz="1100" dirty="0" smtClean="0"/>
              <a:t>//   MYDB =</a:t>
            </a:r>
            <a:br>
              <a:rPr lang="en-US" sz="1100" dirty="0" smtClean="0"/>
            </a:br>
            <a:r>
              <a:rPr lang="en-US" sz="1100" dirty="0" smtClean="0"/>
              <a:t>//     (DESCRIPTION =</a:t>
            </a:r>
            <a:br>
              <a:rPr lang="en-US" sz="1100" dirty="0" smtClean="0"/>
            </a:br>
            <a:r>
              <a:rPr lang="en-US" sz="1100" dirty="0" smtClean="0"/>
              <a:t>//       (ADDRESS = (PROTOCOL = TCP)(HOST = mymachine.oracle.com)(PORT = 1521))</a:t>
            </a:r>
            <a:br>
              <a:rPr lang="en-US" sz="1100" dirty="0" smtClean="0"/>
            </a:br>
            <a:r>
              <a:rPr lang="en-US" sz="1100" dirty="0" smtClean="0"/>
              <a:t>//       (CONNECT_DATA =</a:t>
            </a:r>
            <a:br>
              <a:rPr lang="en-US" sz="1100" dirty="0" smtClean="0"/>
            </a:br>
            <a:r>
              <a:rPr lang="en-US" sz="1100" dirty="0" smtClean="0"/>
              <a:t>//         (SERVER = DEDICATED)</a:t>
            </a:r>
            <a:br>
              <a:rPr lang="en-US" sz="1100" dirty="0" smtClean="0"/>
            </a:br>
            <a:r>
              <a:rPr lang="en-US" sz="1100" dirty="0" smtClean="0"/>
              <a:t>//         (SERVICE_NAME = XE)</a:t>
            </a:r>
            <a:br>
              <a:rPr lang="en-US" sz="1100" dirty="0" smtClean="0"/>
            </a:br>
            <a:r>
              <a:rPr lang="en-US" sz="1100" dirty="0" smtClean="0"/>
              <a:t>//       )</a:t>
            </a:r>
            <a:br>
              <a:rPr lang="en-US" sz="1100" dirty="0" smtClean="0"/>
            </a:br>
            <a:r>
              <a:rPr lang="en-US" sz="1100" dirty="0" smtClean="0"/>
              <a:t>//     )</a:t>
            </a:r>
            <a:br>
              <a:rPr lang="en-US" sz="1100" dirty="0" smtClean="0"/>
            </a:br>
            <a:r>
              <a:rPr lang="en-US" sz="1100" dirty="0" smtClean="0"/>
              <a:t/>
            </a:r>
            <a:br>
              <a:rPr lang="en-US" sz="1100" dirty="0" smtClean="0"/>
            </a:br>
            <a:r>
              <a:rPr lang="en-US" sz="1100" dirty="0" smtClean="0"/>
              <a:t>$</a:t>
            </a:r>
            <a:r>
              <a:rPr lang="en-US" sz="1100" dirty="0" err="1" smtClean="0"/>
              <a:t>conn</a:t>
            </a:r>
            <a:r>
              <a:rPr lang="en-US" sz="1100" dirty="0" smtClean="0"/>
              <a:t> = </a:t>
            </a:r>
            <a:r>
              <a:rPr lang="en-US" sz="1100" dirty="0" err="1" smtClean="0"/>
              <a:t>oci_connect</a:t>
            </a:r>
            <a:r>
              <a:rPr lang="en-US" sz="1100" dirty="0" smtClean="0"/>
              <a:t>('hr', 'welcome', 'MYDB');</a:t>
            </a:r>
            <a:br>
              <a:rPr lang="en-US" sz="1100" dirty="0" smtClean="0"/>
            </a:br>
            <a:r>
              <a:rPr lang="en-US" sz="1100" dirty="0" smtClean="0"/>
              <a:t>if (!$</a:t>
            </a:r>
            <a:r>
              <a:rPr lang="en-US" sz="1100" dirty="0" err="1" smtClean="0"/>
              <a:t>conn</a:t>
            </a:r>
            <a:r>
              <a:rPr lang="en-US" sz="1100" dirty="0" smtClean="0"/>
              <a:t>) {</a:t>
            </a:r>
            <a:br>
              <a:rPr lang="en-US" sz="1100" dirty="0" smtClean="0"/>
            </a:br>
            <a:r>
              <a:rPr lang="en-US" sz="1100" dirty="0" smtClean="0"/>
              <a:t>    $e = </a:t>
            </a:r>
            <a:r>
              <a:rPr lang="en-US" sz="1100" dirty="0" err="1" smtClean="0"/>
              <a:t>oci_error</a:t>
            </a:r>
            <a:r>
              <a:rPr lang="en-US" sz="1100" dirty="0" smtClean="0"/>
              <a:t>();</a:t>
            </a:r>
            <a:br>
              <a:rPr lang="en-US" sz="1100" dirty="0" smtClean="0"/>
            </a:br>
            <a:r>
              <a:rPr lang="en-US" sz="1100" dirty="0" smtClean="0"/>
              <a:t>    </a:t>
            </a:r>
            <a:r>
              <a:rPr lang="en-US" sz="1100" dirty="0" err="1" smtClean="0"/>
              <a:t>trigger_error</a:t>
            </a:r>
            <a:r>
              <a:rPr lang="en-US" sz="1100" dirty="0" smtClean="0"/>
              <a:t>(</a:t>
            </a:r>
            <a:r>
              <a:rPr lang="en-US" sz="1100" dirty="0" err="1" smtClean="0"/>
              <a:t>htmlentities</a:t>
            </a:r>
            <a:r>
              <a:rPr lang="en-US" sz="1100" dirty="0" smtClean="0"/>
              <a:t>($e['message'], ENT_QUOTES), E_USER_ERROR);</a:t>
            </a:r>
            <a:br>
              <a:rPr lang="en-US" sz="1100" dirty="0" smtClean="0"/>
            </a:br>
            <a:r>
              <a:rPr lang="en-US" sz="1100" dirty="0" smtClean="0"/>
              <a:t>}</a:t>
            </a:r>
            <a:br>
              <a:rPr lang="en-US" sz="1100" dirty="0" smtClean="0"/>
            </a:br>
            <a:r>
              <a:rPr lang="en-US" sz="1100" dirty="0" smtClean="0"/>
              <a:t/>
            </a:r>
            <a:br>
              <a:rPr lang="en-US" sz="1100" dirty="0" smtClean="0"/>
            </a:br>
            <a:r>
              <a:rPr lang="en-US" sz="1100" dirty="0" smtClean="0"/>
              <a:t>$</a:t>
            </a:r>
            <a:r>
              <a:rPr lang="en-US" sz="1100" dirty="0" err="1" smtClean="0"/>
              <a:t>stid</a:t>
            </a:r>
            <a:r>
              <a:rPr lang="en-US" sz="1100" dirty="0" smtClean="0"/>
              <a:t> = </a:t>
            </a:r>
            <a:r>
              <a:rPr lang="en-US" sz="1100" dirty="0" err="1" smtClean="0"/>
              <a:t>oci_parse</a:t>
            </a:r>
            <a:r>
              <a:rPr lang="en-US" sz="1100" dirty="0" smtClean="0"/>
              <a:t>($</a:t>
            </a:r>
            <a:r>
              <a:rPr lang="en-US" sz="1100" dirty="0" err="1" smtClean="0"/>
              <a:t>conn</a:t>
            </a:r>
            <a:r>
              <a:rPr lang="en-US" sz="1100" dirty="0" smtClean="0"/>
              <a:t>, 'SELECT * FROM employees');</a:t>
            </a:r>
            <a:br>
              <a:rPr lang="en-US" sz="1100" dirty="0" smtClean="0"/>
            </a:br>
            <a:r>
              <a:rPr lang="en-US" sz="1100" dirty="0" err="1" smtClean="0"/>
              <a:t>oci_execute</a:t>
            </a:r>
            <a:r>
              <a:rPr lang="en-US" sz="1100" dirty="0" smtClean="0"/>
              <a:t>($</a:t>
            </a:r>
            <a:r>
              <a:rPr lang="en-US" sz="1100" dirty="0" err="1" smtClean="0"/>
              <a:t>stid</a:t>
            </a:r>
            <a:r>
              <a:rPr lang="en-US" sz="1100" dirty="0" smtClean="0"/>
              <a:t>);</a:t>
            </a:r>
            <a:br>
              <a:rPr lang="en-US" sz="1100" dirty="0" smtClean="0"/>
            </a:br>
            <a:r>
              <a:rPr lang="en-US" sz="1100" dirty="0" smtClean="0"/>
              <a:t/>
            </a:r>
            <a:br>
              <a:rPr lang="en-US" sz="1100" dirty="0" smtClean="0"/>
            </a:br>
            <a:r>
              <a:rPr lang="en-US" sz="1100" dirty="0" smtClean="0"/>
              <a:t>echo "&lt;table border='1'&gt;\n";</a:t>
            </a:r>
            <a:br>
              <a:rPr lang="en-US" sz="1100" dirty="0" smtClean="0"/>
            </a:br>
            <a:r>
              <a:rPr lang="en-US" sz="1100" dirty="0" smtClean="0"/>
              <a:t>while ($row = </a:t>
            </a:r>
            <a:r>
              <a:rPr lang="en-US" sz="1100" dirty="0" err="1" smtClean="0"/>
              <a:t>oci_fetch_array</a:t>
            </a:r>
            <a:r>
              <a:rPr lang="en-US" sz="1100" dirty="0" smtClean="0"/>
              <a:t>($</a:t>
            </a:r>
            <a:r>
              <a:rPr lang="en-US" sz="1100" dirty="0" err="1" smtClean="0"/>
              <a:t>stid</a:t>
            </a:r>
            <a:r>
              <a:rPr lang="en-US" sz="1100" dirty="0" smtClean="0"/>
              <a:t>, OCI_ASSOC+OCI_RETURN_NULLS)) {</a:t>
            </a:r>
            <a:br>
              <a:rPr lang="en-US" sz="1100" dirty="0" smtClean="0"/>
            </a:br>
            <a:r>
              <a:rPr lang="en-US" sz="1100" dirty="0" smtClean="0"/>
              <a:t>    echo "&lt;</a:t>
            </a:r>
            <a:r>
              <a:rPr lang="en-US" sz="1100" dirty="0" err="1" smtClean="0"/>
              <a:t>tr</a:t>
            </a:r>
            <a:r>
              <a:rPr lang="en-US" sz="1100" dirty="0" smtClean="0"/>
              <a:t>&gt;\n";</a:t>
            </a:r>
            <a:br>
              <a:rPr lang="en-US" sz="1100" dirty="0" smtClean="0"/>
            </a:br>
            <a:r>
              <a:rPr lang="en-US" sz="1100" dirty="0" smtClean="0"/>
              <a:t>    </a:t>
            </a:r>
            <a:r>
              <a:rPr lang="en-US" sz="1100" dirty="0" err="1" smtClean="0"/>
              <a:t>foreach</a:t>
            </a:r>
            <a:r>
              <a:rPr lang="en-US" sz="1100" dirty="0" smtClean="0"/>
              <a:t> ($row as $item) {</a:t>
            </a:r>
            <a:br>
              <a:rPr lang="en-US" sz="1100" dirty="0" smtClean="0"/>
            </a:br>
            <a:r>
              <a:rPr lang="en-US" sz="1100" dirty="0" smtClean="0"/>
              <a:t>        echo "    &lt;td&gt;" . ($item !== null ? </a:t>
            </a:r>
            <a:r>
              <a:rPr lang="en-US" sz="1100" dirty="0" err="1" smtClean="0"/>
              <a:t>htmlentities</a:t>
            </a:r>
            <a:r>
              <a:rPr lang="en-US" sz="1100" dirty="0" smtClean="0"/>
              <a:t>($item, ENT_QUOTES) : "&amp;</a:t>
            </a:r>
            <a:r>
              <a:rPr lang="en-US" sz="1100" dirty="0" err="1" smtClean="0"/>
              <a:t>nbsp</a:t>
            </a:r>
            <a:r>
              <a:rPr lang="en-US" sz="1100" dirty="0" smtClean="0"/>
              <a:t>;") . "&lt;/td&gt;\n";</a:t>
            </a:r>
            <a:br>
              <a:rPr lang="en-US" sz="1100" dirty="0" smtClean="0"/>
            </a:br>
            <a:r>
              <a:rPr lang="en-US" sz="1100" dirty="0" smtClean="0"/>
              <a:t>    }</a:t>
            </a:r>
            <a:br>
              <a:rPr lang="en-US" sz="1100" dirty="0" smtClean="0"/>
            </a:br>
            <a:r>
              <a:rPr lang="en-US" sz="1100" dirty="0" smtClean="0"/>
              <a:t>    echo "&lt;/</a:t>
            </a:r>
            <a:r>
              <a:rPr lang="en-US" sz="1100" dirty="0" err="1" smtClean="0"/>
              <a:t>tr</a:t>
            </a:r>
            <a:r>
              <a:rPr lang="en-US" sz="1100" dirty="0" smtClean="0"/>
              <a:t>&gt;\n";</a:t>
            </a:r>
            <a:br>
              <a:rPr lang="en-US" sz="1100" dirty="0" smtClean="0"/>
            </a:br>
            <a:r>
              <a:rPr lang="en-US" sz="1100" dirty="0" smtClean="0"/>
              <a:t>}</a:t>
            </a:r>
            <a:br>
              <a:rPr lang="en-US" sz="1100" dirty="0" smtClean="0"/>
            </a:br>
            <a:r>
              <a:rPr lang="en-US" sz="1100" dirty="0" smtClean="0"/>
              <a:t>echo "&lt;/table&gt;\n";</a:t>
            </a:r>
            <a:br>
              <a:rPr lang="en-US" sz="1100" dirty="0" smtClean="0"/>
            </a:br>
            <a:r>
              <a:rPr lang="en-US" sz="1100" dirty="0" smtClean="0"/>
              <a:t/>
            </a:r>
            <a:br>
              <a:rPr lang="en-US" sz="1100" dirty="0" smtClean="0"/>
            </a:br>
            <a:r>
              <a:rPr lang="en-US" sz="1100" dirty="0" smtClean="0"/>
              <a:t>?&gt;</a:t>
            </a:r>
            <a:endParaRPr lang="en-US" sz="1100"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solidFill>
                  <a:srgbClr val="FF0000"/>
                </a:solidFill>
              </a:rPr>
              <a:t>connect to </a:t>
            </a:r>
            <a:r>
              <a:rPr lang="en-US" dirty="0" err="1" smtClean="0">
                <a:solidFill>
                  <a:srgbClr val="FF0000"/>
                </a:solidFill>
              </a:rPr>
              <a:t>sql</a:t>
            </a:r>
            <a:r>
              <a:rPr lang="en-US" dirty="0" smtClean="0">
                <a:solidFill>
                  <a:srgbClr val="FF0000"/>
                </a:solidFill>
              </a:rPr>
              <a:t> server database using </a:t>
            </a:r>
            <a:r>
              <a:rPr lang="en-US" dirty="0" err="1" smtClean="0">
                <a:solidFill>
                  <a:srgbClr val="FF0000"/>
                </a:solidFill>
              </a:rPr>
              <a:t>php</a:t>
            </a:r>
            <a:r>
              <a:rPr lang="en-US" dirty="0" smtClean="0">
                <a:solidFill>
                  <a:srgbClr val="FF0000"/>
                </a:solidFill>
              </a:rPr>
              <a:t>:</a:t>
            </a:r>
            <a:endParaRPr lang="en-US" dirty="0">
              <a:solidFill>
                <a:srgbClr val="FF0000"/>
              </a:solidFill>
            </a:endParaRPr>
          </a:p>
        </p:txBody>
      </p:sp>
      <p:sp>
        <p:nvSpPr>
          <p:cNvPr id="3" name="Content Placeholder 2"/>
          <p:cNvSpPr>
            <a:spLocks noGrp="1"/>
          </p:cNvSpPr>
          <p:nvPr>
            <p:ph idx="1"/>
          </p:nvPr>
        </p:nvSpPr>
        <p:spPr/>
        <p:txBody>
          <a:bodyPr>
            <a:normAutofit fontScale="85000" lnSpcReduction="20000"/>
          </a:bodyPr>
          <a:lstStyle/>
          <a:p>
            <a:r>
              <a:rPr lang="en-US" dirty="0" err="1" smtClean="0"/>
              <a:t>sqlsrv_connect</a:t>
            </a:r>
            <a:endParaRPr lang="en-US" dirty="0" smtClean="0"/>
          </a:p>
          <a:p>
            <a:r>
              <a:rPr lang="en-US" dirty="0" smtClean="0"/>
              <a:t>(No version information available, might only be in </a:t>
            </a:r>
            <a:r>
              <a:rPr lang="en-US" dirty="0" err="1" smtClean="0"/>
              <a:t>Git</a:t>
            </a:r>
            <a:r>
              <a:rPr lang="en-US" dirty="0" smtClean="0"/>
              <a:t>)</a:t>
            </a:r>
          </a:p>
          <a:p>
            <a:r>
              <a:rPr lang="en-US" dirty="0" err="1" smtClean="0"/>
              <a:t>sqlsrv_connect</a:t>
            </a:r>
            <a:r>
              <a:rPr lang="en-US" dirty="0" smtClean="0"/>
              <a:t> — Opens a connection to a Microsoft SQL Server database</a:t>
            </a:r>
          </a:p>
          <a:p>
            <a:r>
              <a:rPr lang="en-US" dirty="0" smtClean="0"/>
              <a:t>Description</a:t>
            </a:r>
            <a:r>
              <a:rPr lang="en-US" dirty="0" smtClean="0">
                <a:hlinkClick r:id="rId2"/>
              </a:rPr>
              <a:t> ¶</a:t>
            </a:r>
            <a:endParaRPr lang="en-US" dirty="0" smtClean="0"/>
          </a:p>
          <a:p>
            <a:r>
              <a:rPr lang="en-US" dirty="0" err="1" smtClean="0"/>
              <a:t>sqlsrv_connect</a:t>
            </a:r>
            <a:r>
              <a:rPr lang="en-US" dirty="0" smtClean="0"/>
              <a:t> ( string $</a:t>
            </a:r>
            <a:r>
              <a:rPr lang="en-US" dirty="0" err="1" smtClean="0"/>
              <a:t>serverName</a:t>
            </a:r>
            <a:r>
              <a:rPr lang="en-US" dirty="0" smtClean="0"/>
              <a:t> [, array $</a:t>
            </a:r>
            <a:r>
              <a:rPr lang="en-US" dirty="0" err="1" smtClean="0"/>
              <a:t>connectionInfo</a:t>
            </a:r>
            <a:r>
              <a:rPr lang="en-US" dirty="0" smtClean="0"/>
              <a:t> ] ) : resource</a:t>
            </a:r>
          </a:p>
          <a:p>
            <a:r>
              <a:rPr lang="en-US" dirty="0" smtClean="0"/>
              <a:t>Opens a connection to a Microsoft SQL Server database. By default, the connection is attempted using Windows Authentication. To connect using SQL Server Authentication, include "UID" and "PWD" in the connection options array.</a:t>
            </a:r>
          </a:p>
          <a:p>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20000"/>
          </a:bodyPr>
          <a:lstStyle/>
          <a:p>
            <a:pPr algn="just"/>
            <a:r>
              <a:rPr lang="en-US" dirty="0" smtClean="0"/>
              <a:t>Parameters </a:t>
            </a:r>
          </a:p>
          <a:p>
            <a:pPr algn="just"/>
            <a:r>
              <a:rPr lang="en-US" dirty="0" err="1" smtClean="0"/>
              <a:t>serverNameThe</a:t>
            </a:r>
            <a:r>
              <a:rPr lang="en-US" dirty="0" smtClean="0"/>
              <a:t> name of the server to which a connection is established. To connect to a specific instance, follow the server name with a backward slash and the instance name (e.g. </a:t>
            </a:r>
            <a:r>
              <a:rPr lang="en-US" dirty="0" err="1" smtClean="0"/>
              <a:t>serverName</a:t>
            </a:r>
            <a:r>
              <a:rPr lang="en-US" dirty="0" smtClean="0"/>
              <a:t>\</a:t>
            </a:r>
            <a:r>
              <a:rPr lang="en-US" dirty="0" err="1" smtClean="0"/>
              <a:t>sqlexpress</a:t>
            </a:r>
            <a:r>
              <a:rPr lang="en-US" dirty="0" smtClean="0"/>
              <a:t>).</a:t>
            </a:r>
          </a:p>
          <a:p>
            <a:pPr algn="just"/>
            <a:r>
              <a:rPr lang="en-US" dirty="0" err="1" smtClean="0"/>
              <a:t>connectionInfo</a:t>
            </a:r>
            <a:r>
              <a:rPr lang="en-US" dirty="0" smtClean="0"/>
              <a:t> An associative array that specifies options for connecting to the server. If values for the UID and PWD keys are not specified, the connection will be attempted using Windows Authentication. </a:t>
            </a:r>
          </a:p>
          <a:p>
            <a:pPr algn="just"/>
            <a:r>
              <a:rPr lang="en-US" dirty="0" smtClean="0"/>
              <a:t>Return Values </a:t>
            </a:r>
          </a:p>
          <a:p>
            <a:pPr algn="just"/>
            <a:r>
              <a:rPr lang="en-US" dirty="0" smtClean="0"/>
              <a:t>A connection resource. If a connection cannot be successfully opened, false is returned.</a:t>
            </a:r>
          </a:p>
          <a:p>
            <a:pPr algn="just"/>
            <a:endParaRPr lang="en-US" dirty="0" smtClean="0"/>
          </a:p>
          <a:p>
            <a:pPr algn="just"/>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96000"/>
          </a:xfrm>
        </p:spPr>
        <p:txBody>
          <a:bodyPr>
            <a:normAutofit fontScale="77500" lnSpcReduction="20000"/>
          </a:bodyPr>
          <a:lstStyle/>
          <a:p>
            <a:r>
              <a:rPr lang="en-US" dirty="0" smtClean="0">
                <a:solidFill>
                  <a:srgbClr val="FF0000"/>
                </a:solidFill>
              </a:rPr>
              <a:t>Example #1 Connect using Windows Authentication.</a:t>
            </a:r>
          </a:p>
          <a:p>
            <a:r>
              <a:rPr lang="en-US" dirty="0" smtClean="0"/>
              <a:t>&lt;?</a:t>
            </a:r>
            <a:r>
              <a:rPr lang="en-US" dirty="0" err="1" smtClean="0"/>
              <a:t>php</a:t>
            </a:r>
            <a:r>
              <a:rPr lang="en-US" dirty="0" smtClean="0"/>
              <a:t/>
            </a:r>
            <a:br>
              <a:rPr lang="en-US" dirty="0" smtClean="0"/>
            </a:br>
            <a:r>
              <a:rPr lang="en-US" dirty="0" smtClean="0"/>
              <a:t>$</a:t>
            </a:r>
            <a:r>
              <a:rPr lang="en-US" dirty="0" err="1" smtClean="0"/>
              <a:t>serverName</a:t>
            </a:r>
            <a:r>
              <a:rPr lang="en-US" dirty="0" smtClean="0"/>
              <a:t> = "</a:t>
            </a:r>
            <a:r>
              <a:rPr lang="en-US" dirty="0" err="1" smtClean="0"/>
              <a:t>serverName</a:t>
            </a:r>
            <a:r>
              <a:rPr lang="en-US" dirty="0" smtClean="0"/>
              <a:t>\\</a:t>
            </a:r>
            <a:r>
              <a:rPr lang="en-US" dirty="0" err="1" smtClean="0"/>
              <a:t>sqlexpress</a:t>
            </a:r>
            <a:r>
              <a:rPr lang="en-US" dirty="0" smtClean="0"/>
              <a:t>"; //</a:t>
            </a:r>
            <a:r>
              <a:rPr lang="en-US" dirty="0" err="1" smtClean="0"/>
              <a:t>serverName</a:t>
            </a:r>
            <a:r>
              <a:rPr lang="en-US" dirty="0" smtClean="0"/>
              <a:t>\</a:t>
            </a:r>
            <a:r>
              <a:rPr lang="en-US" dirty="0" err="1" smtClean="0"/>
              <a:t>instanceName</a:t>
            </a:r>
            <a:r>
              <a:rPr lang="en-US" dirty="0" smtClean="0"/>
              <a:t/>
            </a:r>
            <a:br>
              <a:rPr lang="en-US" dirty="0" smtClean="0"/>
            </a:br>
            <a:r>
              <a:rPr lang="en-US" dirty="0" smtClean="0"/>
              <a:t/>
            </a:r>
            <a:br>
              <a:rPr lang="en-US" dirty="0" smtClean="0"/>
            </a:br>
            <a:r>
              <a:rPr lang="en-US" dirty="0" smtClean="0"/>
              <a:t>// Since UID and PWD are not specified in the $</a:t>
            </a:r>
            <a:r>
              <a:rPr lang="en-US" dirty="0" err="1" smtClean="0"/>
              <a:t>connectionInfo</a:t>
            </a:r>
            <a:r>
              <a:rPr lang="en-US" dirty="0" smtClean="0"/>
              <a:t> array,</a:t>
            </a:r>
            <a:br>
              <a:rPr lang="en-US" dirty="0" smtClean="0"/>
            </a:br>
            <a:r>
              <a:rPr lang="en-US" dirty="0" smtClean="0"/>
              <a:t>// The connection will be attempted using Windows Authentication.</a:t>
            </a:r>
            <a:br>
              <a:rPr lang="en-US" dirty="0" smtClean="0"/>
            </a:br>
            <a:r>
              <a:rPr lang="en-US" dirty="0" smtClean="0"/>
              <a:t>$</a:t>
            </a:r>
            <a:r>
              <a:rPr lang="en-US" dirty="0" err="1" smtClean="0"/>
              <a:t>connectionInfo</a:t>
            </a:r>
            <a:r>
              <a:rPr lang="en-US" dirty="0" smtClean="0"/>
              <a:t> = array( "Database"=&gt;"</a:t>
            </a:r>
            <a:r>
              <a:rPr lang="en-US" dirty="0" err="1" smtClean="0"/>
              <a:t>dbName</a:t>
            </a:r>
            <a:r>
              <a:rPr lang="en-US" dirty="0" smtClean="0"/>
              <a:t>");</a:t>
            </a:r>
            <a:br>
              <a:rPr lang="en-US" dirty="0" smtClean="0"/>
            </a:br>
            <a:r>
              <a:rPr lang="en-US" dirty="0" smtClean="0"/>
              <a:t>$</a:t>
            </a:r>
            <a:r>
              <a:rPr lang="en-US" dirty="0" err="1" smtClean="0"/>
              <a:t>conn</a:t>
            </a:r>
            <a:r>
              <a:rPr lang="en-US" dirty="0" smtClean="0"/>
              <a:t> = </a:t>
            </a:r>
            <a:r>
              <a:rPr lang="en-US" dirty="0" err="1" smtClean="0"/>
              <a:t>sqlsrv_connect</a:t>
            </a:r>
            <a:r>
              <a:rPr lang="en-US" dirty="0" smtClean="0"/>
              <a:t>( $</a:t>
            </a:r>
            <a:r>
              <a:rPr lang="en-US" dirty="0" err="1" smtClean="0"/>
              <a:t>serverName</a:t>
            </a:r>
            <a:r>
              <a:rPr lang="en-US" dirty="0" smtClean="0"/>
              <a:t>, $</a:t>
            </a:r>
            <a:r>
              <a:rPr lang="en-US" dirty="0" err="1" smtClean="0"/>
              <a:t>connectionInfo</a:t>
            </a:r>
            <a:r>
              <a:rPr lang="en-US" dirty="0" smtClean="0"/>
              <a:t>);</a:t>
            </a:r>
            <a:br>
              <a:rPr lang="en-US" dirty="0" smtClean="0"/>
            </a:br>
            <a:r>
              <a:rPr lang="en-US" dirty="0" smtClean="0"/>
              <a:t/>
            </a:r>
            <a:br>
              <a:rPr lang="en-US" dirty="0" smtClean="0"/>
            </a:br>
            <a:r>
              <a:rPr lang="en-US" dirty="0" smtClean="0"/>
              <a:t>if( $</a:t>
            </a:r>
            <a:r>
              <a:rPr lang="en-US" dirty="0" err="1" smtClean="0"/>
              <a:t>conn</a:t>
            </a:r>
            <a:r>
              <a:rPr lang="en-US" dirty="0" smtClean="0"/>
              <a:t> ) {</a:t>
            </a:r>
            <a:br>
              <a:rPr lang="en-US" dirty="0" smtClean="0"/>
            </a:br>
            <a:r>
              <a:rPr lang="en-US" dirty="0" smtClean="0"/>
              <a:t>     echo "Connection established.&lt;</a:t>
            </a:r>
            <a:r>
              <a:rPr lang="en-US" dirty="0" err="1" smtClean="0"/>
              <a:t>br</a:t>
            </a:r>
            <a:r>
              <a:rPr lang="en-US" dirty="0" smtClean="0"/>
              <a:t> /&gt;";</a:t>
            </a:r>
            <a:br>
              <a:rPr lang="en-US" dirty="0" smtClean="0"/>
            </a:br>
            <a:r>
              <a:rPr lang="en-US" dirty="0" smtClean="0"/>
              <a:t>}else{</a:t>
            </a:r>
            <a:br>
              <a:rPr lang="en-US" dirty="0" smtClean="0"/>
            </a:br>
            <a:r>
              <a:rPr lang="en-US" dirty="0" smtClean="0"/>
              <a:t>     echo "Connection could not be established.&lt;</a:t>
            </a:r>
            <a:r>
              <a:rPr lang="en-US" dirty="0" err="1" smtClean="0"/>
              <a:t>br</a:t>
            </a:r>
            <a:r>
              <a:rPr lang="en-US" dirty="0" smtClean="0"/>
              <a:t> /&gt;";</a:t>
            </a:r>
            <a:br>
              <a:rPr lang="en-US" dirty="0" smtClean="0"/>
            </a:br>
            <a:r>
              <a:rPr lang="en-US" dirty="0" smtClean="0"/>
              <a:t>     die( </a:t>
            </a:r>
            <a:r>
              <a:rPr lang="en-US" dirty="0" err="1" smtClean="0"/>
              <a:t>print_r</a:t>
            </a:r>
            <a:r>
              <a:rPr lang="en-US" dirty="0" smtClean="0"/>
              <a:t>( </a:t>
            </a:r>
            <a:r>
              <a:rPr lang="en-US" dirty="0" err="1" smtClean="0"/>
              <a:t>sqlsrv_errors</a:t>
            </a:r>
            <a:r>
              <a:rPr lang="en-US" dirty="0" smtClean="0"/>
              <a:t>(), true));</a:t>
            </a:r>
            <a:br>
              <a:rPr lang="en-US" dirty="0" smtClean="0"/>
            </a:br>
            <a:r>
              <a:rPr lang="en-US" dirty="0" smtClean="0"/>
              <a:t>}</a:t>
            </a:r>
            <a:br>
              <a:rPr lang="en-US" dirty="0" smtClean="0"/>
            </a:br>
            <a:r>
              <a:rPr lang="en-US" dirty="0" smtClean="0"/>
              <a:t>?&gt;</a:t>
            </a:r>
          </a:p>
          <a:p>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400"/>
          </a:xfrm>
        </p:spPr>
        <p:txBody>
          <a:bodyPr>
            <a:normAutofit fontScale="85000" lnSpcReduction="20000"/>
          </a:bodyPr>
          <a:lstStyle/>
          <a:p>
            <a:r>
              <a:rPr lang="en-US" dirty="0" smtClean="0"/>
              <a:t>Example #2 Connect by specifying a user name and password.</a:t>
            </a:r>
          </a:p>
          <a:p>
            <a:r>
              <a:rPr lang="en-US" dirty="0" smtClean="0"/>
              <a:t>&lt;?</a:t>
            </a:r>
            <a:r>
              <a:rPr lang="en-US" dirty="0" err="1" smtClean="0"/>
              <a:t>php</a:t>
            </a:r>
            <a:r>
              <a:rPr lang="en-US" dirty="0" smtClean="0"/>
              <a:t/>
            </a:r>
            <a:br>
              <a:rPr lang="en-US" dirty="0" smtClean="0"/>
            </a:br>
            <a:r>
              <a:rPr lang="en-US" dirty="0" smtClean="0"/>
              <a:t>$</a:t>
            </a:r>
            <a:r>
              <a:rPr lang="en-US" dirty="0" err="1" smtClean="0"/>
              <a:t>serverName</a:t>
            </a:r>
            <a:r>
              <a:rPr lang="en-US" dirty="0" smtClean="0"/>
              <a:t> = "</a:t>
            </a:r>
            <a:r>
              <a:rPr lang="en-US" dirty="0" err="1" smtClean="0"/>
              <a:t>serverName</a:t>
            </a:r>
            <a:r>
              <a:rPr lang="en-US" dirty="0" smtClean="0"/>
              <a:t>\\</a:t>
            </a:r>
            <a:r>
              <a:rPr lang="en-US" dirty="0" err="1" smtClean="0"/>
              <a:t>sqlexpress</a:t>
            </a:r>
            <a:r>
              <a:rPr lang="en-US" dirty="0" smtClean="0"/>
              <a:t>"; //</a:t>
            </a:r>
            <a:r>
              <a:rPr lang="en-US" dirty="0" err="1" smtClean="0"/>
              <a:t>serverName</a:t>
            </a:r>
            <a:r>
              <a:rPr lang="en-US" dirty="0" smtClean="0"/>
              <a:t>\</a:t>
            </a:r>
            <a:r>
              <a:rPr lang="en-US" dirty="0" err="1" smtClean="0"/>
              <a:t>instanceName</a:t>
            </a:r>
            <a:r>
              <a:rPr lang="en-US" dirty="0" smtClean="0"/>
              <a:t/>
            </a:r>
            <a:br>
              <a:rPr lang="en-US" dirty="0" smtClean="0"/>
            </a:br>
            <a:r>
              <a:rPr lang="en-US" dirty="0" smtClean="0"/>
              <a:t>$</a:t>
            </a:r>
            <a:r>
              <a:rPr lang="en-US" dirty="0" err="1" smtClean="0"/>
              <a:t>connectionInfo</a:t>
            </a:r>
            <a:r>
              <a:rPr lang="en-US" dirty="0" smtClean="0"/>
              <a:t> = array( "Database"=&gt;"</a:t>
            </a:r>
            <a:r>
              <a:rPr lang="en-US" dirty="0" err="1" smtClean="0"/>
              <a:t>dbName</a:t>
            </a:r>
            <a:r>
              <a:rPr lang="en-US" dirty="0" smtClean="0"/>
              <a:t>", "UID"=&gt;"</a:t>
            </a:r>
            <a:r>
              <a:rPr lang="en-US" dirty="0" err="1" smtClean="0"/>
              <a:t>userName</a:t>
            </a:r>
            <a:r>
              <a:rPr lang="en-US" dirty="0" smtClean="0"/>
              <a:t>", "PWD"=&gt;"password");</a:t>
            </a:r>
            <a:br>
              <a:rPr lang="en-US" dirty="0" smtClean="0"/>
            </a:br>
            <a:r>
              <a:rPr lang="en-US" dirty="0" smtClean="0"/>
              <a:t>$</a:t>
            </a:r>
            <a:r>
              <a:rPr lang="en-US" dirty="0" err="1" smtClean="0"/>
              <a:t>conn</a:t>
            </a:r>
            <a:r>
              <a:rPr lang="en-US" dirty="0" smtClean="0"/>
              <a:t> = </a:t>
            </a:r>
            <a:r>
              <a:rPr lang="en-US" dirty="0" err="1" smtClean="0"/>
              <a:t>sqlsrv_connect</a:t>
            </a:r>
            <a:r>
              <a:rPr lang="en-US" dirty="0" smtClean="0"/>
              <a:t>( $</a:t>
            </a:r>
            <a:r>
              <a:rPr lang="en-US" dirty="0" err="1" smtClean="0"/>
              <a:t>serverName</a:t>
            </a:r>
            <a:r>
              <a:rPr lang="en-US" dirty="0" smtClean="0"/>
              <a:t>, $</a:t>
            </a:r>
            <a:r>
              <a:rPr lang="en-US" dirty="0" err="1" smtClean="0"/>
              <a:t>connectionInfo</a:t>
            </a:r>
            <a:r>
              <a:rPr lang="en-US" dirty="0" smtClean="0"/>
              <a:t>);</a:t>
            </a:r>
            <a:br>
              <a:rPr lang="en-US" dirty="0" smtClean="0"/>
            </a:br>
            <a:r>
              <a:rPr lang="en-US" dirty="0" smtClean="0"/>
              <a:t/>
            </a:r>
            <a:br>
              <a:rPr lang="en-US" dirty="0" smtClean="0"/>
            </a:br>
            <a:r>
              <a:rPr lang="en-US" dirty="0" smtClean="0"/>
              <a:t>if( $</a:t>
            </a:r>
            <a:r>
              <a:rPr lang="en-US" dirty="0" err="1" smtClean="0"/>
              <a:t>conn</a:t>
            </a:r>
            <a:r>
              <a:rPr lang="en-US" dirty="0" smtClean="0"/>
              <a:t> ) {</a:t>
            </a:r>
            <a:br>
              <a:rPr lang="en-US" dirty="0" smtClean="0"/>
            </a:br>
            <a:r>
              <a:rPr lang="en-US" dirty="0" smtClean="0"/>
              <a:t>     echo "Connection established.&lt;</a:t>
            </a:r>
            <a:r>
              <a:rPr lang="en-US" dirty="0" err="1" smtClean="0"/>
              <a:t>br</a:t>
            </a:r>
            <a:r>
              <a:rPr lang="en-US" dirty="0" smtClean="0"/>
              <a:t> /&gt;";</a:t>
            </a:r>
            <a:br>
              <a:rPr lang="en-US" dirty="0" smtClean="0"/>
            </a:br>
            <a:r>
              <a:rPr lang="en-US" dirty="0" smtClean="0"/>
              <a:t>}else{</a:t>
            </a:r>
            <a:br>
              <a:rPr lang="en-US" dirty="0" smtClean="0"/>
            </a:br>
            <a:r>
              <a:rPr lang="en-US" dirty="0" smtClean="0"/>
              <a:t>     echo "Connection could not be established.&lt;</a:t>
            </a:r>
            <a:r>
              <a:rPr lang="en-US" dirty="0" err="1" smtClean="0"/>
              <a:t>br</a:t>
            </a:r>
            <a:r>
              <a:rPr lang="en-US" dirty="0" smtClean="0"/>
              <a:t> /&gt;";</a:t>
            </a:r>
            <a:br>
              <a:rPr lang="en-US" dirty="0" smtClean="0"/>
            </a:br>
            <a:r>
              <a:rPr lang="en-US" dirty="0" smtClean="0"/>
              <a:t>     die( </a:t>
            </a:r>
            <a:r>
              <a:rPr lang="en-US" dirty="0" err="1" smtClean="0"/>
              <a:t>print_r</a:t>
            </a:r>
            <a:r>
              <a:rPr lang="en-US" dirty="0" smtClean="0"/>
              <a:t>( </a:t>
            </a:r>
            <a:r>
              <a:rPr lang="en-US" dirty="0" err="1" smtClean="0"/>
              <a:t>sqlsrv_errors</a:t>
            </a:r>
            <a:r>
              <a:rPr lang="en-US" dirty="0" smtClean="0"/>
              <a:t>(), true));</a:t>
            </a:r>
            <a:br>
              <a:rPr lang="en-US" dirty="0" smtClean="0"/>
            </a:br>
            <a:r>
              <a:rPr lang="en-US" dirty="0" smtClean="0"/>
              <a:t>}</a:t>
            </a:r>
            <a:br>
              <a:rPr lang="en-US" dirty="0" smtClean="0"/>
            </a:br>
            <a:r>
              <a:rPr lang="en-US" dirty="0" smtClean="0"/>
              <a:t>?&gt;</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62500" lnSpcReduction="20000"/>
          </a:bodyPr>
          <a:lstStyle/>
          <a:p>
            <a:r>
              <a:rPr lang="en-US" dirty="0" err="1" smtClean="0"/>
              <a:t>sqlsrv_query</a:t>
            </a:r>
            <a:endParaRPr lang="en-US" dirty="0" smtClean="0"/>
          </a:p>
          <a:p>
            <a:r>
              <a:rPr lang="en-US" dirty="0" smtClean="0"/>
              <a:t>(No version information available, might only be in </a:t>
            </a:r>
            <a:r>
              <a:rPr lang="en-US" dirty="0" err="1" smtClean="0"/>
              <a:t>Git</a:t>
            </a:r>
            <a:r>
              <a:rPr lang="en-US" dirty="0" smtClean="0"/>
              <a:t>)</a:t>
            </a:r>
          </a:p>
          <a:p>
            <a:r>
              <a:rPr lang="en-US" dirty="0" err="1" smtClean="0"/>
              <a:t>sqlsrv_query</a:t>
            </a:r>
            <a:r>
              <a:rPr lang="en-US" dirty="0" smtClean="0"/>
              <a:t> — Prepares and executes a query</a:t>
            </a:r>
          </a:p>
          <a:p>
            <a:r>
              <a:rPr lang="en-US" dirty="0" smtClean="0"/>
              <a:t>Description </a:t>
            </a:r>
          </a:p>
          <a:p>
            <a:r>
              <a:rPr lang="en-US" dirty="0" err="1" smtClean="0"/>
              <a:t>sqlsrv_query</a:t>
            </a:r>
            <a:r>
              <a:rPr lang="en-US" dirty="0" smtClean="0"/>
              <a:t> ( resource $</a:t>
            </a:r>
            <a:r>
              <a:rPr lang="en-US" dirty="0" err="1" smtClean="0"/>
              <a:t>conn</a:t>
            </a:r>
            <a:r>
              <a:rPr lang="en-US" dirty="0" smtClean="0"/>
              <a:t> , string $</a:t>
            </a:r>
            <a:r>
              <a:rPr lang="en-US" dirty="0" err="1" smtClean="0"/>
              <a:t>sql</a:t>
            </a:r>
            <a:r>
              <a:rPr lang="en-US" dirty="0" smtClean="0"/>
              <a:t> [, array $</a:t>
            </a:r>
            <a:r>
              <a:rPr lang="en-US" dirty="0" err="1" smtClean="0"/>
              <a:t>params</a:t>
            </a:r>
            <a:r>
              <a:rPr lang="en-US" dirty="0" smtClean="0"/>
              <a:t> [, array $options ]] ) : </a:t>
            </a:r>
            <a:r>
              <a:rPr lang="en-US" dirty="0" smtClean="0">
                <a:hlinkClick r:id="rId2"/>
              </a:rPr>
              <a:t>mixed</a:t>
            </a:r>
            <a:endParaRPr lang="en-US" dirty="0" smtClean="0"/>
          </a:p>
          <a:p>
            <a:r>
              <a:rPr lang="en-US" dirty="0" smtClean="0"/>
              <a:t>Prepares and executes a query.</a:t>
            </a:r>
          </a:p>
          <a:p>
            <a:r>
              <a:rPr lang="en-US" dirty="0" smtClean="0"/>
              <a:t>Parameters</a:t>
            </a:r>
            <a:r>
              <a:rPr lang="en-US" dirty="0" smtClean="0">
                <a:hlinkClick r:id="rId3"/>
              </a:rPr>
              <a:t> ¶</a:t>
            </a:r>
            <a:endParaRPr lang="en-US" dirty="0" smtClean="0"/>
          </a:p>
          <a:p>
            <a:r>
              <a:rPr lang="en-US" dirty="0" err="1" smtClean="0"/>
              <a:t>connA</a:t>
            </a:r>
            <a:r>
              <a:rPr lang="en-US" dirty="0" smtClean="0"/>
              <a:t> connection resource returned by </a:t>
            </a:r>
            <a:r>
              <a:rPr lang="en-US" dirty="0" err="1" smtClean="0">
                <a:hlinkClick r:id="rId4"/>
              </a:rPr>
              <a:t>sqlsrv_connect</a:t>
            </a:r>
            <a:r>
              <a:rPr lang="en-US" dirty="0" smtClean="0">
                <a:hlinkClick r:id="rId4"/>
              </a:rPr>
              <a:t>()</a:t>
            </a:r>
            <a:r>
              <a:rPr lang="en-US" dirty="0" smtClean="0"/>
              <a:t>.</a:t>
            </a:r>
          </a:p>
          <a:p>
            <a:r>
              <a:rPr lang="en-US" dirty="0" err="1" smtClean="0"/>
              <a:t>sqlThe</a:t>
            </a:r>
            <a:r>
              <a:rPr lang="en-US" dirty="0" smtClean="0"/>
              <a:t> string that defines the query to be prepared and executed.</a:t>
            </a:r>
          </a:p>
          <a:p>
            <a:r>
              <a:rPr lang="en-US" dirty="0" err="1" smtClean="0"/>
              <a:t>paramsAn</a:t>
            </a:r>
            <a:r>
              <a:rPr lang="en-US" dirty="0" smtClean="0"/>
              <a:t> array specifying parameter information when executing a parameterized query. Array elements can be any of the following:</a:t>
            </a:r>
          </a:p>
          <a:p>
            <a:r>
              <a:rPr lang="en-US" dirty="0" smtClean="0"/>
              <a:t>A literal value</a:t>
            </a:r>
          </a:p>
          <a:p>
            <a:r>
              <a:rPr lang="en-US" dirty="0" smtClean="0"/>
              <a:t>A PHP variable</a:t>
            </a:r>
          </a:p>
          <a:p>
            <a:r>
              <a:rPr lang="en-US" dirty="0" smtClean="0"/>
              <a:t>An array with this structure: array($value [, $direction [, $</a:t>
            </a:r>
            <a:r>
              <a:rPr lang="en-US" dirty="0" err="1" smtClean="0"/>
              <a:t>phpType</a:t>
            </a:r>
            <a:r>
              <a:rPr lang="en-US" dirty="0" smtClean="0"/>
              <a:t> [, $</a:t>
            </a:r>
            <a:r>
              <a:rPr lang="en-US" dirty="0" err="1" smtClean="0"/>
              <a:t>sqlType</a:t>
            </a:r>
            <a:r>
              <a:rPr lang="en-US" dirty="0" smtClean="0"/>
              <a:t>]]])</a:t>
            </a:r>
          </a:p>
          <a:p>
            <a:r>
              <a:rPr lang="en-US" dirty="0" smtClean="0"/>
              <a:t>Return Values</a:t>
            </a:r>
            <a:r>
              <a:rPr lang="en-US" dirty="0" smtClean="0">
                <a:hlinkClick r:id="rId3"/>
              </a:rPr>
              <a:t> ¶</a:t>
            </a:r>
            <a:endParaRPr lang="en-US" dirty="0" smtClean="0"/>
          </a:p>
          <a:p>
            <a:r>
              <a:rPr lang="en-US" dirty="0" smtClean="0"/>
              <a:t>Returns a statement resource on success and false if an error occurred.</a:t>
            </a:r>
          </a:p>
          <a:p>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77500" lnSpcReduction="20000"/>
          </a:bodyPr>
          <a:lstStyle/>
          <a:p>
            <a:r>
              <a:rPr lang="en-US" dirty="0" smtClean="0"/>
              <a:t>Example #1 </a:t>
            </a:r>
            <a:r>
              <a:rPr lang="en-US" dirty="0" err="1" smtClean="0"/>
              <a:t>sqlsrv_query</a:t>
            </a:r>
            <a:r>
              <a:rPr lang="en-US" dirty="0" smtClean="0"/>
              <a:t>() example</a:t>
            </a:r>
          </a:p>
          <a:p>
            <a:r>
              <a:rPr lang="en-US" dirty="0" smtClean="0"/>
              <a:t>&lt;?</a:t>
            </a:r>
            <a:r>
              <a:rPr lang="en-US" dirty="0" err="1" smtClean="0"/>
              <a:t>php</a:t>
            </a:r>
            <a:r>
              <a:rPr lang="en-US" dirty="0" smtClean="0"/>
              <a:t/>
            </a:r>
            <a:br>
              <a:rPr lang="en-US" dirty="0" smtClean="0"/>
            </a:br>
            <a:r>
              <a:rPr lang="en-US" dirty="0" smtClean="0"/>
              <a:t>$</a:t>
            </a:r>
            <a:r>
              <a:rPr lang="en-US" dirty="0" err="1" smtClean="0"/>
              <a:t>serverName</a:t>
            </a:r>
            <a:r>
              <a:rPr lang="en-US" dirty="0" smtClean="0"/>
              <a:t> = "</a:t>
            </a:r>
            <a:r>
              <a:rPr lang="en-US" dirty="0" err="1" smtClean="0"/>
              <a:t>serverName</a:t>
            </a:r>
            <a:r>
              <a:rPr lang="en-US" dirty="0" smtClean="0"/>
              <a:t>\</a:t>
            </a:r>
            <a:r>
              <a:rPr lang="en-US" dirty="0" err="1" smtClean="0"/>
              <a:t>sqlexpress</a:t>
            </a:r>
            <a:r>
              <a:rPr lang="en-US" dirty="0" smtClean="0"/>
              <a:t>";</a:t>
            </a:r>
            <a:br>
              <a:rPr lang="en-US" dirty="0" smtClean="0"/>
            </a:br>
            <a:r>
              <a:rPr lang="en-US" dirty="0" smtClean="0"/>
              <a:t>$</a:t>
            </a:r>
            <a:r>
              <a:rPr lang="en-US" dirty="0" err="1" smtClean="0"/>
              <a:t>connectionInfo</a:t>
            </a:r>
            <a:r>
              <a:rPr lang="en-US" dirty="0" smtClean="0"/>
              <a:t> = array( "Database"=&gt;"</a:t>
            </a:r>
            <a:r>
              <a:rPr lang="en-US" dirty="0" err="1" smtClean="0"/>
              <a:t>dbName</a:t>
            </a:r>
            <a:r>
              <a:rPr lang="en-US" dirty="0" smtClean="0"/>
              <a:t>", "UID"=&gt;"username", "PWD"=&gt;"password" );</a:t>
            </a:r>
            <a:br>
              <a:rPr lang="en-US" dirty="0" smtClean="0"/>
            </a:br>
            <a:r>
              <a:rPr lang="en-US" dirty="0" smtClean="0"/>
              <a:t>$</a:t>
            </a:r>
            <a:r>
              <a:rPr lang="en-US" dirty="0" err="1" smtClean="0"/>
              <a:t>conn</a:t>
            </a:r>
            <a:r>
              <a:rPr lang="en-US" dirty="0" smtClean="0"/>
              <a:t> = </a:t>
            </a:r>
            <a:r>
              <a:rPr lang="en-US" dirty="0" err="1" smtClean="0"/>
              <a:t>sqlsrv_connect</a:t>
            </a:r>
            <a:r>
              <a:rPr lang="en-US" dirty="0" smtClean="0"/>
              <a:t>( $</a:t>
            </a:r>
            <a:r>
              <a:rPr lang="en-US" dirty="0" err="1" smtClean="0"/>
              <a:t>serverName</a:t>
            </a:r>
            <a:r>
              <a:rPr lang="en-US" dirty="0" smtClean="0"/>
              <a:t>, $</a:t>
            </a:r>
            <a:r>
              <a:rPr lang="en-US" dirty="0" err="1" smtClean="0"/>
              <a:t>connectionInfo</a:t>
            </a:r>
            <a:r>
              <a:rPr lang="en-US" dirty="0" smtClean="0"/>
              <a:t>);</a:t>
            </a:r>
            <a:br>
              <a:rPr lang="en-US" dirty="0" smtClean="0"/>
            </a:br>
            <a:r>
              <a:rPr lang="en-US" dirty="0" smtClean="0"/>
              <a:t>if( $</a:t>
            </a:r>
            <a:r>
              <a:rPr lang="en-US" dirty="0" err="1" smtClean="0"/>
              <a:t>conn</a:t>
            </a:r>
            <a:r>
              <a:rPr lang="en-US" dirty="0" smtClean="0"/>
              <a:t> === false ) {</a:t>
            </a:r>
            <a:br>
              <a:rPr lang="en-US" dirty="0" smtClean="0"/>
            </a:br>
            <a:r>
              <a:rPr lang="en-US" dirty="0" smtClean="0"/>
              <a:t>     die( </a:t>
            </a:r>
            <a:r>
              <a:rPr lang="en-US" dirty="0" err="1" smtClean="0"/>
              <a:t>print_r</a:t>
            </a:r>
            <a:r>
              <a:rPr lang="en-US" dirty="0" smtClean="0"/>
              <a:t>( </a:t>
            </a:r>
            <a:r>
              <a:rPr lang="en-US" dirty="0" err="1" smtClean="0"/>
              <a:t>sqlsrv_errors</a:t>
            </a:r>
            <a:r>
              <a:rPr lang="en-US" dirty="0" smtClean="0"/>
              <a:t>(), true));</a:t>
            </a:r>
            <a:br>
              <a:rPr lang="en-US" dirty="0" smtClean="0"/>
            </a:br>
            <a:r>
              <a:rPr lang="en-US" dirty="0" smtClean="0"/>
              <a:t>}</a:t>
            </a:r>
            <a:br>
              <a:rPr lang="en-US" dirty="0" smtClean="0"/>
            </a:br>
            <a:r>
              <a:rPr lang="en-US" dirty="0" smtClean="0"/>
              <a:t/>
            </a:r>
            <a:br>
              <a:rPr lang="en-US" dirty="0" smtClean="0"/>
            </a:br>
            <a:r>
              <a:rPr lang="en-US" dirty="0" smtClean="0"/>
              <a:t>$</a:t>
            </a:r>
            <a:r>
              <a:rPr lang="en-US" dirty="0" err="1" smtClean="0"/>
              <a:t>sql</a:t>
            </a:r>
            <a:r>
              <a:rPr lang="en-US" dirty="0" smtClean="0"/>
              <a:t> = "INSERT INTO Table_1 (id, data) VALUES (?, ?)";</a:t>
            </a:r>
            <a:br>
              <a:rPr lang="en-US" dirty="0" smtClean="0"/>
            </a:br>
            <a:r>
              <a:rPr lang="en-US" dirty="0" smtClean="0"/>
              <a:t>$</a:t>
            </a:r>
            <a:r>
              <a:rPr lang="en-US" dirty="0" err="1" smtClean="0"/>
              <a:t>params</a:t>
            </a:r>
            <a:r>
              <a:rPr lang="en-US" dirty="0" smtClean="0"/>
              <a:t> = array(1, "some data");</a:t>
            </a:r>
            <a:br>
              <a:rPr lang="en-US" dirty="0" smtClean="0"/>
            </a:br>
            <a:r>
              <a:rPr lang="en-US" dirty="0" smtClean="0"/>
              <a:t/>
            </a:r>
            <a:br>
              <a:rPr lang="en-US" dirty="0" smtClean="0"/>
            </a:br>
            <a:r>
              <a:rPr lang="en-US" dirty="0" smtClean="0"/>
              <a:t>$stmt = </a:t>
            </a:r>
            <a:r>
              <a:rPr lang="en-US" dirty="0" err="1" smtClean="0"/>
              <a:t>sqlsrv_query</a:t>
            </a:r>
            <a:r>
              <a:rPr lang="en-US" dirty="0" smtClean="0"/>
              <a:t>( $</a:t>
            </a:r>
            <a:r>
              <a:rPr lang="en-US" dirty="0" err="1" smtClean="0"/>
              <a:t>conn</a:t>
            </a:r>
            <a:r>
              <a:rPr lang="en-US" dirty="0" smtClean="0"/>
              <a:t>, $</a:t>
            </a:r>
            <a:r>
              <a:rPr lang="en-US" dirty="0" err="1" smtClean="0"/>
              <a:t>sql</a:t>
            </a:r>
            <a:r>
              <a:rPr lang="en-US" dirty="0" smtClean="0"/>
              <a:t>, $</a:t>
            </a:r>
            <a:r>
              <a:rPr lang="en-US" dirty="0" err="1" smtClean="0"/>
              <a:t>params</a:t>
            </a:r>
            <a:r>
              <a:rPr lang="en-US" dirty="0" smtClean="0"/>
              <a:t>);</a:t>
            </a:r>
            <a:br>
              <a:rPr lang="en-US" dirty="0" smtClean="0"/>
            </a:br>
            <a:r>
              <a:rPr lang="en-US" dirty="0" smtClean="0"/>
              <a:t>if( $stmt === false ) {</a:t>
            </a:r>
            <a:br>
              <a:rPr lang="en-US" dirty="0" smtClean="0"/>
            </a:br>
            <a:r>
              <a:rPr lang="en-US" dirty="0" smtClean="0"/>
              <a:t>     die( </a:t>
            </a:r>
            <a:r>
              <a:rPr lang="en-US" dirty="0" err="1" smtClean="0"/>
              <a:t>print_r</a:t>
            </a:r>
            <a:r>
              <a:rPr lang="en-US" dirty="0" smtClean="0"/>
              <a:t>( </a:t>
            </a:r>
            <a:r>
              <a:rPr lang="en-US" dirty="0" err="1" smtClean="0"/>
              <a:t>sqlsrv_errors</a:t>
            </a:r>
            <a:r>
              <a:rPr lang="en-US" dirty="0" smtClean="0"/>
              <a:t>(), true));</a:t>
            </a:r>
            <a:br>
              <a:rPr lang="en-US" dirty="0" smtClean="0"/>
            </a:br>
            <a:r>
              <a:rPr lang="en-US" dirty="0" smtClean="0"/>
              <a:t>}</a:t>
            </a:r>
            <a:br>
              <a:rPr lang="en-US" dirty="0" smtClean="0"/>
            </a:br>
            <a:r>
              <a:rPr lang="en-US" dirty="0" smtClean="0"/>
              <a:t>?&gt;</a:t>
            </a:r>
          </a:p>
          <a:p>
            <a:pPr>
              <a:buNone/>
            </a:pP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229600" cy="5791200"/>
          </a:xfrm>
        </p:spPr>
        <p:txBody>
          <a:bodyPr>
            <a:normAutofit fontScale="85000" lnSpcReduction="10000"/>
          </a:bodyPr>
          <a:lstStyle/>
          <a:p>
            <a:r>
              <a:rPr lang="en-US" dirty="0" err="1" smtClean="0"/>
              <a:t>sqlsrv_close</a:t>
            </a:r>
            <a:endParaRPr lang="en-US" dirty="0" smtClean="0"/>
          </a:p>
          <a:p>
            <a:r>
              <a:rPr lang="en-US" dirty="0" smtClean="0"/>
              <a:t>(No version information available, might only be in </a:t>
            </a:r>
            <a:r>
              <a:rPr lang="en-US" dirty="0" err="1" smtClean="0"/>
              <a:t>Git</a:t>
            </a:r>
            <a:r>
              <a:rPr lang="en-US" dirty="0" smtClean="0"/>
              <a:t>)</a:t>
            </a:r>
          </a:p>
          <a:p>
            <a:r>
              <a:rPr lang="en-US" dirty="0" err="1" smtClean="0"/>
              <a:t>sqlsrv_close</a:t>
            </a:r>
            <a:r>
              <a:rPr lang="en-US" dirty="0" smtClean="0"/>
              <a:t> — Closes an open connection and releases </a:t>
            </a:r>
            <a:r>
              <a:rPr lang="en-US" dirty="0" err="1" smtClean="0"/>
              <a:t>resourses</a:t>
            </a:r>
            <a:r>
              <a:rPr lang="en-US" dirty="0" smtClean="0"/>
              <a:t> associated with the connection</a:t>
            </a:r>
          </a:p>
          <a:p>
            <a:r>
              <a:rPr lang="en-US" dirty="0" smtClean="0"/>
              <a:t>Description </a:t>
            </a:r>
          </a:p>
          <a:p>
            <a:r>
              <a:rPr lang="en-US" dirty="0" err="1" smtClean="0"/>
              <a:t>sqlsrv_close</a:t>
            </a:r>
            <a:r>
              <a:rPr lang="en-US" dirty="0" smtClean="0"/>
              <a:t> ( resource $</a:t>
            </a:r>
            <a:r>
              <a:rPr lang="en-US" dirty="0" err="1" smtClean="0"/>
              <a:t>conn</a:t>
            </a:r>
            <a:r>
              <a:rPr lang="en-US" dirty="0" smtClean="0"/>
              <a:t> ) : </a:t>
            </a:r>
            <a:r>
              <a:rPr lang="en-US" dirty="0" err="1" smtClean="0"/>
              <a:t>bool</a:t>
            </a:r>
            <a:endParaRPr lang="en-US" dirty="0" smtClean="0"/>
          </a:p>
          <a:p>
            <a:r>
              <a:rPr lang="en-US" dirty="0" smtClean="0"/>
              <a:t>Closes an open connection and releases </a:t>
            </a:r>
            <a:r>
              <a:rPr lang="en-US" dirty="0" err="1" smtClean="0"/>
              <a:t>resourses</a:t>
            </a:r>
            <a:r>
              <a:rPr lang="en-US" dirty="0" smtClean="0"/>
              <a:t> associated with the connection.</a:t>
            </a:r>
          </a:p>
          <a:p>
            <a:r>
              <a:rPr lang="en-US" dirty="0" smtClean="0"/>
              <a:t>Parameters </a:t>
            </a:r>
          </a:p>
          <a:p>
            <a:r>
              <a:rPr lang="en-US" dirty="0" err="1" smtClean="0"/>
              <a:t>connThe</a:t>
            </a:r>
            <a:r>
              <a:rPr lang="en-US" dirty="0" smtClean="0"/>
              <a:t> connection to be closed.</a:t>
            </a:r>
          </a:p>
          <a:p>
            <a:r>
              <a:rPr lang="en-US" dirty="0" smtClean="0"/>
              <a:t>Return Values </a:t>
            </a:r>
          </a:p>
          <a:p>
            <a:r>
              <a:rPr lang="en-US" dirty="0" smtClean="0"/>
              <a:t>Returns true on success or false on failure.</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Ready to Install :</a:t>
            </a:r>
            <a:endParaRPr lang="en-US" dirty="0"/>
          </a:p>
        </p:txBody>
      </p:sp>
      <p:pic>
        <p:nvPicPr>
          <p:cNvPr id="6146" name="Picture 2"/>
          <p:cNvPicPr>
            <a:picLocks noGrp="1" noChangeAspect="1" noChangeArrowheads="1"/>
          </p:cNvPicPr>
          <p:nvPr>
            <p:ph idx="1"/>
          </p:nvPr>
        </p:nvPicPr>
        <p:blipFill>
          <a:blip r:embed="rId2"/>
          <a:srcRect/>
          <a:stretch>
            <a:fillRect/>
          </a:stretch>
        </p:blipFill>
        <p:spPr bwMode="auto">
          <a:xfrm>
            <a:off x="2162175" y="1815306"/>
            <a:ext cx="4819650" cy="4095750"/>
          </a:xfrm>
          <a:prstGeom prst="rect">
            <a:avLst/>
          </a:prstGeom>
          <a:noFill/>
          <a:ln w="9525">
            <a:noFill/>
            <a:miter lim="800000"/>
            <a:headEnd/>
            <a:tailEnd/>
          </a:ln>
          <a:effectLst/>
        </p:spPr>
      </p:pic>
      <p:sp>
        <p:nvSpPr>
          <p:cNvPr id="5" name="TextBox 4"/>
          <p:cNvSpPr txBox="1"/>
          <p:nvPr/>
        </p:nvSpPr>
        <p:spPr>
          <a:xfrm>
            <a:off x="2057400" y="6324600"/>
            <a:ext cx="4419600" cy="369332"/>
          </a:xfrm>
          <a:prstGeom prst="rect">
            <a:avLst/>
          </a:prstGeom>
          <a:noFill/>
        </p:spPr>
        <p:txBody>
          <a:bodyPr wrap="square" rtlCol="0">
            <a:spAutoFit/>
          </a:bodyPr>
          <a:lstStyle/>
          <a:p>
            <a:r>
              <a:rPr lang="en-US" dirty="0" smtClean="0"/>
              <a:t>Click on Next Button</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Unpacking Files :</a:t>
            </a:r>
            <a:endParaRPr lang="en-US" dirty="0"/>
          </a:p>
        </p:txBody>
      </p:sp>
      <p:pic>
        <p:nvPicPr>
          <p:cNvPr id="7170" name="Picture 2"/>
          <p:cNvPicPr>
            <a:picLocks noGrp="1" noChangeAspect="1" noChangeArrowheads="1"/>
          </p:cNvPicPr>
          <p:nvPr>
            <p:ph idx="1"/>
          </p:nvPr>
        </p:nvPicPr>
        <p:blipFill>
          <a:blip r:embed="rId2"/>
          <a:srcRect/>
          <a:stretch>
            <a:fillRect/>
          </a:stretch>
        </p:blipFill>
        <p:spPr bwMode="auto">
          <a:xfrm>
            <a:off x="2157412" y="1824831"/>
            <a:ext cx="4829175" cy="4076700"/>
          </a:xfrm>
          <a:prstGeom prst="rect">
            <a:avLst/>
          </a:prstGeom>
          <a:noFill/>
          <a:ln w="9525">
            <a:noFill/>
            <a:miter lim="800000"/>
            <a:headEnd/>
            <a:tailEnd/>
          </a:ln>
          <a:effectLst/>
        </p:spPr>
      </p:pic>
      <p:sp>
        <p:nvSpPr>
          <p:cNvPr id="5" name="TextBox 4"/>
          <p:cNvSpPr txBox="1"/>
          <p:nvPr/>
        </p:nvSpPr>
        <p:spPr>
          <a:xfrm>
            <a:off x="2057400" y="6324600"/>
            <a:ext cx="4419600" cy="369332"/>
          </a:xfrm>
          <a:prstGeom prst="rect">
            <a:avLst/>
          </a:prstGeom>
          <a:noFill/>
        </p:spPr>
        <p:txBody>
          <a:bodyPr wrap="square" rtlCol="0">
            <a:spAutoFit/>
          </a:bodyPr>
          <a:lstStyle/>
          <a:p>
            <a:r>
              <a:rPr lang="en-US" dirty="0" smtClean="0"/>
              <a:t>Click on Next Button</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Completing the XAMPP Setup Wizard :</a:t>
            </a:r>
            <a:endParaRPr lang="en-US" dirty="0"/>
          </a:p>
        </p:txBody>
      </p:sp>
      <p:pic>
        <p:nvPicPr>
          <p:cNvPr id="8194" name="Picture 2"/>
          <p:cNvPicPr>
            <a:picLocks noGrp="1" noChangeAspect="1" noChangeArrowheads="1"/>
          </p:cNvPicPr>
          <p:nvPr>
            <p:ph idx="1"/>
          </p:nvPr>
        </p:nvPicPr>
        <p:blipFill>
          <a:blip r:embed="rId2"/>
          <a:srcRect/>
          <a:stretch>
            <a:fillRect/>
          </a:stretch>
        </p:blipFill>
        <p:spPr bwMode="auto">
          <a:xfrm>
            <a:off x="2157412" y="1815306"/>
            <a:ext cx="4829175" cy="4095750"/>
          </a:xfrm>
          <a:prstGeom prst="rect">
            <a:avLst/>
          </a:prstGeom>
          <a:noFill/>
          <a:ln w="9525">
            <a:noFill/>
            <a:miter lim="800000"/>
            <a:headEnd/>
            <a:tailEnd/>
          </a:ln>
          <a:effectLst/>
        </p:spPr>
      </p:pic>
      <p:sp>
        <p:nvSpPr>
          <p:cNvPr id="5" name="TextBox 4"/>
          <p:cNvSpPr txBox="1"/>
          <p:nvPr/>
        </p:nvSpPr>
        <p:spPr>
          <a:xfrm>
            <a:off x="2057400" y="6324600"/>
            <a:ext cx="4419600" cy="369332"/>
          </a:xfrm>
          <a:prstGeom prst="rect">
            <a:avLst/>
          </a:prstGeom>
          <a:noFill/>
        </p:spPr>
        <p:txBody>
          <a:bodyPr wrap="square" rtlCol="0">
            <a:spAutoFit/>
          </a:bodyPr>
          <a:lstStyle/>
          <a:p>
            <a:r>
              <a:rPr lang="en-US" dirty="0" smtClean="0"/>
              <a:t>Click on Finish Button</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l"/>
            <a:r>
              <a:rPr lang="en-US" dirty="0" smtClean="0">
                <a:solidFill>
                  <a:srgbClr val="FF0000"/>
                </a:solidFill>
              </a:rPr>
              <a:t>Syllabus:</a:t>
            </a:r>
            <a:endParaRPr lang="en-US" dirty="0">
              <a:solidFill>
                <a:srgbClr val="FF0000"/>
              </a:solidFill>
            </a:endParaRPr>
          </a:p>
        </p:txBody>
      </p:sp>
      <p:sp>
        <p:nvSpPr>
          <p:cNvPr id="7" name="Content Placeholder 6"/>
          <p:cNvSpPr>
            <a:spLocks noGrp="1"/>
          </p:cNvSpPr>
          <p:nvPr>
            <p:ph idx="1"/>
          </p:nvPr>
        </p:nvSpPr>
        <p:spPr/>
        <p:txBody>
          <a:bodyPr>
            <a:normAutofit fontScale="92500" lnSpcReduction="10000"/>
          </a:bodyPr>
          <a:lstStyle/>
          <a:p>
            <a:r>
              <a:rPr lang="en-US" dirty="0" smtClean="0"/>
              <a:t> </a:t>
            </a:r>
            <a:r>
              <a:rPr lang="en-US" b="1" dirty="0" smtClean="0"/>
              <a:t>Introducing PHP</a:t>
            </a:r>
            <a:r>
              <a:rPr lang="en-US" dirty="0" smtClean="0"/>
              <a:t>: Creating PHP script, Running PHP script.</a:t>
            </a:r>
          </a:p>
          <a:p>
            <a:r>
              <a:rPr lang="en-US" b="1" dirty="0" smtClean="0"/>
              <a:t>Working with variables and constants</a:t>
            </a:r>
            <a:r>
              <a:rPr lang="en-US" dirty="0" smtClean="0"/>
              <a:t>: Using variables, Using constants, Data types, Operators. </a:t>
            </a:r>
          </a:p>
          <a:p>
            <a:r>
              <a:rPr lang="en-US" b="1" dirty="0" smtClean="0"/>
              <a:t>Controlling program flow</a:t>
            </a:r>
            <a:r>
              <a:rPr lang="en-US" dirty="0" smtClean="0"/>
              <a:t>: Conditional statements, Control statements.</a:t>
            </a:r>
          </a:p>
          <a:p>
            <a:pPr algn="just"/>
            <a:r>
              <a:rPr lang="en-US" dirty="0" err="1" smtClean="0"/>
              <a:t>Arrays,functions</a:t>
            </a:r>
            <a:r>
              <a:rPr lang="en-US" dirty="0" smtClean="0"/>
              <a:t>.</a:t>
            </a:r>
          </a:p>
          <a:p>
            <a:pPr algn="just"/>
            <a:r>
              <a:rPr lang="en-US" dirty="0" smtClean="0"/>
              <a:t>Working with forms and Databases such as </a:t>
            </a:r>
            <a:r>
              <a:rPr lang="en-US" dirty="0" err="1" smtClean="0"/>
              <a:t>MySQL</a:t>
            </a:r>
            <a:r>
              <a:rPr lang="en-US" dirty="0" smtClean="0"/>
              <a:t>.</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XAMPP Control Panel :</a:t>
            </a:r>
            <a:endParaRPr lang="en-US"/>
          </a:p>
        </p:txBody>
      </p:sp>
      <p:pic>
        <p:nvPicPr>
          <p:cNvPr id="9218" name="Picture 2"/>
          <p:cNvPicPr>
            <a:picLocks noGrp="1" noChangeAspect="1" noChangeArrowheads="1"/>
          </p:cNvPicPr>
          <p:nvPr>
            <p:ph idx="1"/>
          </p:nvPr>
        </p:nvPicPr>
        <p:blipFill>
          <a:blip r:embed="rId2"/>
          <a:srcRect/>
          <a:stretch>
            <a:fillRect/>
          </a:stretch>
        </p:blipFill>
        <p:spPr bwMode="auto">
          <a:xfrm>
            <a:off x="1371600" y="1791494"/>
            <a:ext cx="6400800" cy="41433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PHP Syntax</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 PHP script is executed on the server, and the plain HTML result is sent back to the browser.</a:t>
            </a:r>
          </a:p>
          <a:p>
            <a:pPr>
              <a:buNone/>
            </a:pPr>
            <a:r>
              <a:rPr lang="en-US" b="1" dirty="0" smtClean="0"/>
              <a:t>Basic PHP Syntax</a:t>
            </a:r>
          </a:p>
          <a:p>
            <a:r>
              <a:rPr lang="en-US" dirty="0" smtClean="0"/>
              <a:t>A PHP script can be placed anywhere in the document.</a:t>
            </a:r>
          </a:p>
          <a:p>
            <a:r>
              <a:rPr lang="en-US" dirty="0" smtClean="0"/>
              <a:t>A PHP script starts with &lt;?</a:t>
            </a:r>
            <a:r>
              <a:rPr lang="en-US" dirty="0" err="1" smtClean="0"/>
              <a:t>php</a:t>
            </a:r>
            <a:r>
              <a:rPr lang="en-US" dirty="0" smtClean="0"/>
              <a:t> and ends with ?&gt;:</a:t>
            </a:r>
          </a:p>
          <a:p>
            <a:r>
              <a:rPr lang="en-US" dirty="0" smtClean="0"/>
              <a:t>&lt;?</a:t>
            </a:r>
            <a:r>
              <a:rPr lang="en-US" dirty="0" err="1" smtClean="0"/>
              <a:t>php</a:t>
            </a:r>
            <a:r>
              <a:rPr lang="en-US" dirty="0" smtClean="0"/>
              <a:t/>
            </a:r>
            <a:br>
              <a:rPr lang="en-US" dirty="0" smtClean="0"/>
            </a:br>
            <a:r>
              <a:rPr lang="en-US" dirty="0" smtClean="0"/>
              <a:t>// PHP code goes here</a:t>
            </a:r>
            <a:br>
              <a:rPr lang="en-US" dirty="0" smtClean="0"/>
            </a:br>
            <a:r>
              <a:rPr lang="en-US" dirty="0" smtClean="0"/>
              <a:t>?&gt;</a:t>
            </a:r>
          </a:p>
          <a:p>
            <a:r>
              <a:rPr lang="en-US" dirty="0" smtClean="0"/>
              <a:t>The default file extension for PHP files is ".</a:t>
            </a:r>
            <a:r>
              <a:rPr lang="en-US" dirty="0" err="1" smtClean="0"/>
              <a:t>php</a:t>
            </a:r>
            <a:r>
              <a:rPr lang="en-US" dirty="0" smtClean="0"/>
              <a:t>".</a:t>
            </a:r>
          </a:p>
          <a:p>
            <a:r>
              <a:rPr lang="en-US" dirty="0" smtClean="0"/>
              <a:t>A PHP file normally contains HTML tags, and some PHP scripting code.</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smtClean="0">
                <a:solidFill>
                  <a:srgbClr val="FF0000"/>
                </a:solidFill>
              </a:rPr>
              <a:t>How to create and run a PHP Script </a:t>
            </a:r>
            <a:endParaRPr lang="en-US"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r>
              <a:rPr lang="en-US" dirty="0" smtClean="0"/>
              <a:t>Step 1: Open any simple Text editor like notepad, </a:t>
            </a:r>
            <a:r>
              <a:rPr lang="en-US" dirty="0" err="1" smtClean="0"/>
              <a:t>gedit</a:t>
            </a:r>
            <a:r>
              <a:rPr lang="en-US" dirty="0" smtClean="0"/>
              <a:t> etc., </a:t>
            </a:r>
          </a:p>
          <a:p>
            <a:r>
              <a:rPr lang="en-US" dirty="0" smtClean="0"/>
              <a:t>Step 2: Type the PHP Code and save it with ―.</a:t>
            </a:r>
            <a:r>
              <a:rPr lang="en-US" dirty="0" err="1" smtClean="0"/>
              <a:t>php</a:t>
            </a:r>
            <a:r>
              <a:rPr lang="en-US" dirty="0" smtClean="0"/>
              <a:t>‖ extension. </a:t>
            </a:r>
          </a:p>
          <a:p>
            <a:r>
              <a:rPr lang="en-US" dirty="0" smtClean="0"/>
              <a:t>Step 3: Place file in the following directory</a:t>
            </a:r>
          </a:p>
          <a:p>
            <a:pPr>
              <a:buNone/>
            </a:pPr>
            <a:r>
              <a:rPr lang="en-US" i="1" dirty="0" smtClean="0"/>
              <a:t>C:\xampp\htdocs\first.php </a:t>
            </a:r>
          </a:p>
          <a:p>
            <a:r>
              <a:rPr lang="en-US" dirty="0" smtClean="0"/>
              <a:t>Step 4: Start the Web server from </a:t>
            </a:r>
            <a:r>
              <a:rPr lang="en-US" dirty="0" err="1" smtClean="0"/>
              <a:t>xampp</a:t>
            </a:r>
            <a:r>
              <a:rPr lang="en-US" dirty="0" smtClean="0"/>
              <a:t> control panel</a:t>
            </a:r>
          </a:p>
          <a:p>
            <a:r>
              <a:rPr lang="en-US" dirty="0" smtClean="0"/>
              <a:t>Step 5: Run files by accessing through Web browser– Must be run via web server URL </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533400" y="838200"/>
            <a:ext cx="7706982" cy="498078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First.php</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&lt;!DOCTYPE html&gt;</a:t>
            </a:r>
          </a:p>
          <a:p>
            <a:pPr>
              <a:buNone/>
            </a:pPr>
            <a:r>
              <a:rPr lang="en-US" dirty="0" smtClean="0"/>
              <a:t>&lt;html&gt;</a:t>
            </a:r>
          </a:p>
          <a:p>
            <a:pPr>
              <a:buNone/>
            </a:pPr>
            <a:r>
              <a:rPr lang="en-US" dirty="0" smtClean="0"/>
              <a:t>&lt;body&gt;</a:t>
            </a:r>
          </a:p>
          <a:p>
            <a:pPr>
              <a:buNone/>
            </a:pPr>
            <a:endParaRPr lang="en-US" dirty="0" smtClean="0"/>
          </a:p>
          <a:p>
            <a:pPr>
              <a:buNone/>
            </a:pPr>
            <a:r>
              <a:rPr lang="en-US" dirty="0" smtClean="0"/>
              <a:t>&lt;?</a:t>
            </a:r>
            <a:r>
              <a:rPr lang="en-US" dirty="0" err="1" smtClean="0"/>
              <a:t>php</a:t>
            </a:r>
            <a:endParaRPr lang="en-US" dirty="0" smtClean="0"/>
          </a:p>
          <a:p>
            <a:pPr>
              <a:buNone/>
            </a:pPr>
            <a:r>
              <a:rPr lang="en-US" dirty="0" smtClean="0"/>
              <a:t>echo "My first PHP script!";</a:t>
            </a:r>
          </a:p>
          <a:p>
            <a:pPr>
              <a:buNone/>
            </a:pPr>
            <a:r>
              <a:rPr lang="en-US" dirty="0" smtClean="0"/>
              <a:t>?&gt;</a:t>
            </a:r>
          </a:p>
          <a:p>
            <a:pPr>
              <a:buNone/>
            </a:pPr>
            <a:endParaRPr lang="en-US" dirty="0" smtClean="0"/>
          </a:p>
          <a:p>
            <a:pPr>
              <a:buNone/>
            </a:pPr>
            <a:r>
              <a:rPr lang="en-US" dirty="0" smtClean="0"/>
              <a:t>&lt;/body&gt;</a:t>
            </a:r>
          </a:p>
          <a:p>
            <a:pPr>
              <a:buNone/>
            </a:pPr>
            <a:r>
              <a:rPr lang="en-US" dirty="0" smtClean="0"/>
              <a:t>&lt;/html&gt;</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304800" y="1752600"/>
            <a:ext cx="8051270" cy="3200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solidFill>
                  <a:srgbClr val="FF0000"/>
                </a:solidFill>
              </a:rPr>
              <a:t>PHP Comments :</a:t>
            </a:r>
            <a:endParaRPr lang="en-US" dirty="0">
              <a:solidFill>
                <a:srgbClr val="FF0000"/>
              </a:solidFill>
            </a:endParaRPr>
          </a:p>
        </p:txBody>
      </p:sp>
      <p:sp>
        <p:nvSpPr>
          <p:cNvPr id="3" name="Content Placeholder 2"/>
          <p:cNvSpPr>
            <a:spLocks noGrp="1"/>
          </p:cNvSpPr>
          <p:nvPr>
            <p:ph idx="1"/>
          </p:nvPr>
        </p:nvSpPr>
        <p:spPr/>
        <p:txBody>
          <a:bodyPr>
            <a:normAutofit fontScale="85000" lnSpcReduction="10000"/>
          </a:bodyPr>
          <a:lstStyle/>
          <a:p>
            <a:r>
              <a:rPr lang="en-US" dirty="0" smtClean="0"/>
              <a:t>A comment in PHP code is a line that is not executed as a part of the program. Its only purpose is to be read by someone who is looking at the code.</a:t>
            </a:r>
          </a:p>
          <a:p>
            <a:r>
              <a:rPr lang="en-US" dirty="0" smtClean="0"/>
              <a:t>PHP supports several ways of commenting:</a:t>
            </a:r>
          </a:p>
          <a:p>
            <a:r>
              <a:rPr lang="en-US" dirty="0" smtClean="0"/>
              <a:t>// This is a single-line comment</a:t>
            </a:r>
          </a:p>
          <a:p>
            <a:r>
              <a:rPr lang="en-US" dirty="0" smtClean="0"/>
              <a:t># This is also a single-line comment</a:t>
            </a:r>
          </a:p>
          <a:p>
            <a:r>
              <a:rPr lang="en-US" dirty="0" smtClean="0"/>
              <a:t>/*</a:t>
            </a:r>
            <a:br>
              <a:rPr lang="en-US" dirty="0" smtClean="0"/>
            </a:br>
            <a:r>
              <a:rPr lang="en-US" dirty="0" smtClean="0"/>
              <a:t>This is a multiple-lines comment block</a:t>
            </a:r>
            <a:br>
              <a:rPr lang="en-US" dirty="0" smtClean="0"/>
            </a:br>
            <a:r>
              <a:rPr lang="en-US" dirty="0" smtClean="0"/>
              <a:t>that spans over multiple</a:t>
            </a:r>
            <a:br>
              <a:rPr lang="en-US" dirty="0" smtClean="0"/>
            </a:br>
            <a:r>
              <a:rPr lang="en-US" dirty="0" smtClean="0"/>
              <a:t>lines</a:t>
            </a:r>
            <a:br>
              <a:rPr lang="en-US" dirty="0" smtClean="0"/>
            </a:br>
            <a:r>
              <a:rPr lang="en-US" dirty="0" smtClean="0"/>
              <a:t>*/</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solidFill>
                  <a:srgbClr val="FF0000"/>
                </a:solidFill>
              </a:rPr>
              <a:t>PHP Variables</a:t>
            </a:r>
            <a:endParaRPr lang="en-US"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r>
              <a:rPr lang="en-US" dirty="0" smtClean="0"/>
              <a:t>Variables are "containers" for storing information.</a:t>
            </a:r>
          </a:p>
          <a:p>
            <a:pPr>
              <a:buNone/>
            </a:pPr>
            <a:r>
              <a:rPr lang="en-US" dirty="0" smtClean="0">
                <a:solidFill>
                  <a:srgbClr val="FF0000"/>
                </a:solidFill>
              </a:rPr>
              <a:t>Creating (Declaring) PHP Variables</a:t>
            </a:r>
          </a:p>
          <a:p>
            <a:r>
              <a:rPr lang="en-US" dirty="0" smtClean="0"/>
              <a:t>In PHP, a variable starts with the $ sign, followed by the name of the variable:</a:t>
            </a:r>
          </a:p>
          <a:p>
            <a:pPr>
              <a:buNone/>
            </a:pPr>
            <a:r>
              <a:rPr lang="en-US" dirty="0" smtClean="0">
                <a:solidFill>
                  <a:srgbClr val="FF0000"/>
                </a:solidFill>
              </a:rPr>
              <a:t>Example</a:t>
            </a:r>
          </a:p>
          <a:p>
            <a:r>
              <a:rPr lang="en-US" dirty="0" smtClean="0"/>
              <a:t>&lt;?</a:t>
            </a:r>
            <a:r>
              <a:rPr lang="en-US" dirty="0" err="1" smtClean="0"/>
              <a:t>php</a:t>
            </a:r>
            <a:r>
              <a:rPr lang="en-US" dirty="0" smtClean="0"/>
              <a:t/>
            </a:r>
            <a:br>
              <a:rPr lang="en-US" dirty="0" smtClean="0"/>
            </a:br>
            <a:r>
              <a:rPr lang="en-US" dirty="0" smtClean="0"/>
              <a:t>$txt = "Hello world!";</a:t>
            </a:r>
            <a:br>
              <a:rPr lang="en-US" dirty="0" smtClean="0"/>
            </a:br>
            <a:r>
              <a:rPr lang="en-US" dirty="0" smtClean="0"/>
              <a:t>$x = 5;</a:t>
            </a:r>
            <a:br>
              <a:rPr lang="en-US" dirty="0" smtClean="0"/>
            </a:br>
            <a:r>
              <a:rPr lang="en-US" dirty="0" smtClean="0"/>
              <a:t>$y = 10.5;</a:t>
            </a:r>
            <a:br>
              <a:rPr lang="en-US" dirty="0" smtClean="0"/>
            </a:br>
            <a:r>
              <a:rPr lang="en-US" dirty="0" smtClean="0"/>
              <a:t>?&gt;</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92500" lnSpcReduction="20000"/>
          </a:bodyPr>
          <a:lstStyle/>
          <a:p>
            <a:pPr algn="just"/>
            <a:r>
              <a:rPr lang="en-US" dirty="0" smtClean="0"/>
              <a:t>A variable can have a short name (like x and y) or a more descriptive name (age, </a:t>
            </a:r>
            <a:r>
              <a:rPr lang="en-US" dirty="0" err="1" smtClean="0"/>
              <a:t>carname</a:t>
            </a:r>
            <a:r>
              <a:rPr lang="en-US" dirty="0" smtClean="0"/>
              <a:t>, </a:t>
            </a:r>
            <a:r>
              <a:rPr lang="en-US" dirty="0" err="1" smtClean="0"/>
              <a:t>total_volume</a:t>
            </a:r>
            <a:r>
              <a:rPr lang="en-US" dirty="0" smtClean="0"/>
              <a:t>).</a:t>
            </a:r>
          </a:p>
          <a:p>
            <a:pPr algn="just"/>
            <a:r>
              <a:rPr lang="en-US" dirty="0" smtClean="0"/>
              <a:t>Rules for PHP variables:</a:t>
            </a:r>
          </a:p>
          <a:p>
            <a:pPr algn="just"/>
            <a:r>
              <a:rPr lang="en-US" dirty="0" smtClean="0"/>
              <a:t>A variable starts with the $ sign, followed by the name of the variable</a:t>
            </a:r>
          </a:p>
          <a:p>
            <a:pPr algn="just"/>
            <a:r>
              <a:rPr lang="en-US" dirty="0" smtClean="0"/>
              <a:t>A variable name must start with a letter or the underscore character</a:t>
            </a:r>
          </a:p>
          <a:p>
            <a:pPr algn="just"/>
            <a:r>
              <a:rPr lang="en-US" dirty="0" smtClean="0"/>
              <a:t>A variable name cannot start with a number</a:t>
            </a:r>
          </a:p>
          <a:p>
            <a:pPr algn="just"/>
            <a:r>
              <a:rPr lang="en-US" dirty="0" smtClean="0"/>
              <a:t>A variable name can only contain alpha-numeric characters and underscores (A-z, 0-9, and _ )</a:t>
            </a:r>
          </a:p>
          <a:p>
            <a:pPr algn="just"/>
            <a:r>
              <a:rPr lang="en-US" dirty="0" smtClean="0"/>
              <a:t>Variable names are case-sensitive ($age and $AGE are two different variables)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77500" lnSpcReduction="20000"/>
          </a:bodyPr>
          <a:lstStyle/>
          <a:p>
            <a:pPr algn="just"/>
            <a:r>
              <a:rPr lang="en-US" dirty="0" smtClean="0"/>
              <a:t>PHP is dynamically typed, it has no type declarations. There is no need to declare the type of a variable.</a:t>
            </a:r>
          </a:p>
          <a:p>
            <a:pPr algn="just"/>
            <a:r>
              <a:rPr lang="en-US" dirty="0" smtClean="0"/>
              <a:t>The type of a variable is set every time it is assigned a value.</a:t>
            </a:r>
          </a:p>
          <a:p>
            <a:pPr algn="just"/>
            <a:r>
              <a:rPr lang="en-US" dirty="0" smtClean="0"/>
              <a:t>An unsigned variable sometimes called an unbounded variable, has the value NULL, which is the only value of the NULL type.</a:t>
            </a:r>
          </a:p>
          <a:p>
            <a:pPr algn="just"/>
            <a:r>
              <a:rPr lang="en-US" dirty="0" smtClean="0"/>
              <a:t>If an unbounded variable used in an expression, NULL is forced to a value that is directed by the context of the use.</a:t>
            </a:r>
          </a:p>
          <a:p>
            <a:pPr algn="just"/>
            <a:r>
              <a:rPr lang="en-US" dirty="0" smtClean="0"/>
              <a:t>If context specifies a number, NULL is forced to 0.</a:t>
            </a:r>
          </a:p>
          <a:p>
            <a:pPr algn="just"/>
            <a:r>
              <a:rPr lang="en-US" dirty="0" smtClean="0"/>
              <a:t>If the context specifies a string, NULL is forced to be an empty string.</a:t>
            </a:r>
          </a:p>
          <a:p>
            <a:pPr algn="just"/>
            <a:r>
              <a:rPr lang="en-US" dirty="0" smtClean="0"/>
              <a:t>A variable can be tested to determine whether it currently has a value with the </a:t>
            </a:r>
            <a:r>
              <a:rPr lang="en-US" dirty="0" err="1" smtClean="0"/>
              <a:t>IsSet</a:t>
            </a:r>
            <a:r>
              <a:rPr lang="en-US" dirty="0" smtClean="0"/>
              <a:t> function, which takes the variable’s name as its parameters and returns a </a:t>
            </a:r>
            <a:r>
              <a:rPr lang="en-US" dirty="0" err="1" smtClean="0"/>
              <a:t>boolean</a:t>
            </a:r>
            <a:r>
              <a:rPr lang="en-US" dirty="0" smtClean="0"/>
              <a:t> value.</a:t>
            </a:r>
          </a:p>
          <a:p>
            <a:pPr algn="just"/>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rgbClr val="FF0000"/>
                </a:solidFill>
              </a:rPr>
              <a:t>Introducing PHP:</a:t>
            </a:r>
            <a:endParaRPr lang="en-US" dirty="0">
              <a:solidFill>
                <a:srgbClr val="FF0000"/>
              </a:solidFill>
            </a:endParaRPr>
          </a:p>
        </p:txBody>
      </p:sp>
      <p:sp>
        <p:nvSpPr>
          <p:cNvPr id="3" name="Content Placeholder 2"/>
          <p:cNvSpPr>
            <a:spLocks noGrp="1"/>
          </p:cNvSpPr>
          <p:nvPr>
            <p:ph idx="1"/>
          </p:nvPr>
        </p:nvSpPr>
        <p:spPr>
          <a:xfrm>
            <a:off x="457200" y="1295400"/>
            <a:ext cx="8229600" cy="5105400"/>
          </a:xfrm>
        </p:spPr>
        <p:txBody>
          <a:bodyPr>
            <a:normAutofit fontScale="85000" lnSpcReduction="20000"/>
          </a:bodyPr>
          <a:lstStyle/>
          <a:p>
            <a:r>
              <a:rPr lang="en-US" dirty="0" smtClean="0"/>
              <a:t> PHP originally stood for ―Personal Home Page, it is now said to stand for “PHP: Hypertext Preprocessor” .</a:t>
            </a:r>
          </a:p>
          <a:p>
            <a:r>
              <a:rPr lang="en-US" dirty="0" smtClean="0"/>
              <a:t>PHP stands for </a:t>
            </a:r>
            <a:r>
              <a:rPr lang="en-US" b="1" dirty="0" smtClean="0"/>
              <a:t>Hypertext Preprocessor.</a:t>
            </a:r>
          </a:p>
          <a:p>
            <a:r>
              <a:rPr lang="en-US" dirty="0" smtClean="0"/>
              <a:t>PHP was developed by </a:t>
            </a:r>
            <a:r>
              <a:rPr lang="en-US" dirty="0" err="1" smtClean="0"/>
              <a:t>Rasmus</a:t>
            </a:r>
            <a:r>
              <a:rPr lang="en-US" dirty="0" smtClean="0"/>
              <a:t> </a:t>
            </a:r>
            <a:r>
              <a:rPr lang="en-US" dirty="0" err="1" smtClean="0"/>
              <a:t>Lerdorf</a:t>
            </a:r>
            <a:r>
              <a:rPr lang="en-US" dirty="0" smtClean="0"/>
              <a:t> in the year 1995.</a:t>
            </a:r>
          </a:p>
          <a:p>
            <a:r>
              <a:rPr lang="en-US" dirty="0" smtClean="0"/>
              <a:t> PHP is a widely-used, open source scripting language.</a:t>
            </a:r>
          </a:p>
          <a:p>
            <a:r>
              <a:rPr lang="en-US" dirty="0" smtClean="0"/>
              <a:t> PHP scripts are executed on the server.</a:t>
            </a:r>
          </a:p>
          <a:p>
            <a:r>
              <a:rPr lang="en-US" dirty="0" smtClean="0"/>
              <a:t> PHP is free to download and use.</a:t>
            </a:r>
          </a:p>
          <a:p>
            <a:r>
              <a:rPr lang="en-US" dirty="0" smtClean="0"/>
              <a:t> PHP files can contain text, HTML, JavaScript code, and PHP code.</a:t>
            </a:r>
          </a:p>
          <a:p>
            <a:r>
              <a:rPr lang="en-US" dirty="0" smtClean="0"/>
              <a:t> PHP code is executed on the server, and the result is returned to the browser as plain HTML.</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FF0000"/>
                </a:solidFill>
              </a:rPr>
              <a:t>PHP Reserved Words :</a:t>
            </a:r>
            <a:endParaRPr lang="en-US" dirty="0">
              <a:solidFill>
                <a:srgbClr val="FF0000"/>
              </a:solidFill>
            </a:endParaRPr>
          </a:p>
        </p:txBody>
      </p:sp>
      <p:pic>
        <p:nvPicPr>
          <p:cNvPr id="1026" name="Picture 2"/>
          <p:cNvPicPr>
            <a:picLocks noGrp="1" noChangeAspect="1" noChangeArrowheads="1"/>
          </p:cNvPicPr>
          <p:nvPr>
            <p:ph idx="1"/>
          </p:nvPr>
        </p:nvPicPr>
        <p:blipFill>
          <a:blip r:embed="rId2"/>
          <a:srcRect/>
          <a:stretch>
            <a:fillRect/>
          </a:stretch>
        </p:blipFill>
        <p:spPr bwMode="auto">
          <a:xfrm>
            <a:off x="145723" y="2133600"/>
            <a:ext cx="8998277" cy="4004469"/>
          </a:xfrm>
          <a:prstGeom prst="rect">
            <a:avLst/>
          </a:prstGeom>
          <a:noFill/>
          <a:ln w="9525">
            <a:noFill/>
            <a:miter lim="800000"/>
            <a:headEnd/>
            <a:tailEnd/>
          </a:ln>
          <a:effectLst/>
        </p:spPr>
      </p:pic>
      <p:sp>
        <p:nvSpPr>
          <p:cNvPr id="5" name="TextBox 4"/>
          <p:cNvSpPr txBox="1"/>
          <p:nvPr/>
        </p:nvSpPr>
        <p:spPr>
          <a:xfrm>
            <a:off x="685800" y="1371600"/>
            <a:ext cx="7315200" cy="646331"/>
          </a:xfrm>
          <a:prstGeom prst="rect">
            <a:avLst/>
          </a:prstGeom>
          <a:noFill/>
        </p:spPr>
        <p:txBody>
          <a:bodyPr wrap="square" rtlCol="0">
            <a:spAutoFit/>
          </a:bodyPr>
          <a:lstStyle/>
          <a:p>
            <a:r>
              <a:rPr lang="en-US" dirty="0" smtClean="0"/>
              <a:t>Variable names in PHP are case sensitive, neither reserved words nor function names are.</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solidFill>
                  <a:srgbClr val="FF0000"/>
                </a:solidFill>
              </a:rPr>
              <a:t>Output Variables :</a:t>
            </a:r>
            <a:endParaRPr lang="en-US"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pPr algn="just"/>
            <a:r>
              <a:rPr lang="en-US" dirty="0" smtClean="0"/>
              <a:t>PHP, there are two basic ways to get output: echo and print.</a:t>
            </a:r>
          </a:p>
          <a:p>
            <a:pPr algn="just">
              <a:buNone/>
            </a:pPr>
            <a:r>
              <a:rPr lang="en-US" dirty="0" smtClean="0">
                <a:solidFill>
                  <a:srgbClr val="FF0000"/>
                </a:solidFill>
              </a:rPr>
              <a:t>PHP echo and print Statements</a:t>
            </a:r>
          </a:p>
          <a:p>
            <a:pPr algn="just"/>
            <a:r>
              <a:rPr lang="en-US" dirty="0" smtClean="0"/>
              <a:t>echo and print are more or less the same. They are both used to output data to the screen.</a:t>
            </a:r>
          </a:p>
          <a:p>
            <a:pPr algn="just"/>
            <a:r>
              <a:rPr lang="en-US" dirty="0" smtClean="0"/>
              <a:t>The differences are small: echo has no return value while print has a return value of 1 so it can be used in expressions. </a:t>
            </a:r>
          </a:p>
          <a:p>
            <a:pPr algn="just"/>
            <a:r>
              <a:rPr lang="en-US" dirty="0" smtClean="0"/>
              <a:t>echo can take multiple parameters (although such usage is rare) while print can take one argument. echo is marginally faster than print.</a:t>
            </a:r>
          </a:p>
          <a:p>
            <a:pPr algn="just"/>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85000" lnSpcReduction="20000"/>
          </a:bodyPr>
          <a:lstStyle/>
          <a:p>
            <a:pPr>
              <a:buNone/>
            </a:pPr>
            <a:r>
              <a:rPr lang="en-US" dirty="0" smtClean="0">
                <a:solidFill>
                  <a:srgbClr val="FF0000"/>
                </a:solidFill>
              </a:rPr>
              <a:t>The PHP echo Statement</a:t>
            </a:r>
          </a:p>
          <a:p>
            <a:r>
              <a:rPr lang="en-US" dirty="0" smtClean="0"/>
              <a:t>The echo statement can be used with or without parentheses: echo or echo().</a:t>
            </a:r>
          </a:p>
          <a:p>
            <a:r>
              <a:rPr lang="en-US" b="1" dirty="0" smtClean="0"/>
              <a:t>Display Text</a:t>
            </a:r>
            <a:endParaRPr lang="en-US" dirty="0" smtClean="0"/>
          </a:p>
          <a:p>
            <a:r>
              <a:rPr lang="en-US" dirty="0" smtClean="0"/>
              <a:t>The following example shows how to output text with the echo command (notice that the text can contain HTML markup):</a:t>
            </a:r>
          </a:p>
          <a:p>
            <a:r>
              <a:rPr lang="en-US" dirty="0" smtClean="0"/>
              <a:t>Example</a:t>
            </a:r>
          </a:p>
          <a:p>
            <a:r>
              <a:rPr lang="en-US" dirty="0" smtClean="0"/>
              <a:t>&lt;?</a:t>
            </a:r>
            <a:r>
              <a:rPr lang="en-US" dirty="0" err="1" smtClean="0"/>
              <a:t>php</a:t>
            </a:r>
            <a:r>
              <a:rPr lang="en-US" dirty="0" smtClean="0"/>
              <a:t/>
            </a:r>
            <a:br>
              <a:rPr lang="en-US" dirty="0" smtClean="0"/>
            </a:br>
            <a:r>
              <a:rPr lang="en-US" dirty="0" smtClean="0"/>
              <a:t>echo "&lt;h2&gt;PHP is Fun!&lt;/h2&gt;";</a:t>
            </a:r>
            <a:br>
              <a:rPr lang="en-US" dirty="0" smtClean="0"/>
            </a:br>
            <a:r>
              <a:rPr lang="en-US" dirty="0" smtClean="0"/>
              <a:t>echo "Hello world!&lt;</a:t>
            </a:r>
            <a:r>
              <a:rPr lang="en-US" dirty="0" err="1" smtClean="0"/>
              <a:t>br</a:t>
            </a:r>
            <a:r>
              <a:rPr lang="en-US" dirty="0" smtClean="0"/>
              <a:t>&gt;";</a:t>
            </a:r>
            <a:br>
              <a:rPr lang="en-US" dirty="0" smtClean="0"/>
            </a:br>
            <a:r>
              <a:rPr lang="en-US" dirty="0" smtClean="0"/>
              <a:t>echo "I'm about to learn PHP!&lt;</a:t>
            </a:r>
            <a:r>
              <a:rPr lang="en-US" dirty="0" err="1" smtClean="0"/>
              <a:t>br</a:t>
            </a:r>
            <a:r>
              <a:rPr lang="en-US" dirty="0" smtClean="0"/>
              <a:t>&gt;";</a:t>
            </a:r>
            <a:br>
              <a:rPr lang="en-US" dirty="0" smtClean="0"/>
            </a:br>
            <a:r>
              <a:rPr lang="en-US" dirty="0" smtClean="0"/>
              <a:t>echo "This ", "string ", "was ", "made ", "with multiple parameters.";</a:t>
            </a:r>
            <a:br>
              <a:rPr lang="en-US" dirty="0" smtClean="0"/>
            </a:br>
            <a:r>
              <a:rPr lang="en-US" dirty="0" smtClean="0"/>
              <a:t>?&gt;</a:t>
            </a:r>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20000"/>
          </a:bodyPr>
          <a:lstStyle/>
          <a:p>
            <a:pPr>
              <a:buNone/>
            </a:pPr>
            <a:r>
              <a:rPr lang="en-US" dirty="0" smtClean="0">
                <a:solidFill>
                  <a:srgbClr val="FF0000"/>
                </a:solidFill>
              </a:rPr>
              <a:t>The PHP print Statement</a:t>
            </a:r>
          </a:p>
          <a:p>
            <a:r>
              <a:rPr lang="en-US" dirty="0" smtClean="0"/>
              <a:t>The print statement can be used with or without parentheses: print or print().</a:t>
            </a:r>
          </a:p>
          <a:p>
            <a:r>
              <a:rPr lang="en-US" b="1" dirty="0" smtClean="0"/>
              <a:t>Display Text</a:t>
            </a:r>
            <a:endParaRPr lang="en-US" dirty="0" smtClean="0"/>
          </a:p>
          <a:p>
            <a:r>
              <a:rPr lang="en-US" dirty="0" smtClean="0"/>
              <a:t>The following example shows how to output text with the print command (notice that the text can contain HTML markup):</a:t>
            </a:r>
          </a:p>
          <a:p>
            <a:r>
              <a:rPr lang="en-US" dirty="0" smtClean="0"/>
              <a:t>Example</a:t>
            </a:r>
          </a:p>
          <a:p>
            <a:r>
              <a:rPr lang="en-US" dirty="0" smtClean="0"/>
              <a:t>&lt;?</a:t>
            </a:r>
            <a:r>
              <a:rPr lang="en-US" dirty="0" err="1" smtClean="0"/>
              <a:t>php</a:t>
            </a:r>
            <a:r>
              <a:rPr lang="en-US" dirty="0" smtClean="0"/>
              <a:t/>
            </a:r>
            <a:br>
              <a:rPr lang="en-US" dirty="0" smtClean="0"/>
            </a:br>
            <a:r>
              <a:rPr lang="en-US" dirty="0" smtClean="0"/>
              <a:t>print "&lt;h2&gt;PHP is Fun!&lt;/h2&gt;";</a:t>
            </a:r>
            <a:br>
              <a:rPr lang="en-US" dirty="0" smtClean="0"/>
            </a:br>
            <a:r>
              <a:rPr lang="en-US" dirty="0" smtClean="0"/>
              <a:t>print "Hello world!&lt;</a:t>
            </a:r>
            <a:r>
              <a:rPr lang="en-US" dirty="0" err="1" smtClean="0"/>
              <a:t>br</a:t>
            </a:r>
            <a:r>
              <a:rPr lang="en-US" dirty="0" smtClean="0"/>
              <a:t>&gt;";</a:t>
            </a:r>
            <a:br>
              <a:rPr lang="en-US" dirty="0" smtClean="0"/>
            </a:br>
            <a:r>
              <a:rPr lang="en-US" dirty="0" smtClean="0"/>
              <a:t>print "I'm about to learn PHP!";</a:t>
            </a:r>
            <a:br>
              <a:rPr lang="en-US" dirty="0" smtClean="0"/>
            </a:br>
            <a:r>
              <a:rPr lang="en-US" dirty="0" smtClean="0"/>
              <a:t>?&gt;</a:t>
            </a:r>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solidFill>
                  <a:srgbClr val="FF0000"/>
                </a:solidFill>
              </a:rPr>
              <a:t>PHP </a:t>
            </a:r>
            <a:r>
              <a:rPr lang="en-US" dirty="0" err="1" smtClean="0">
                <a:solidFill>
                  <a:srgbClr val="FF0000"/>
                </a:solidFill>
              </a:rPr>
              <a:t>printf</a:t>
            </a:r>
            <a:r>
              <a:rPr lang="en-US" dirty="0" smtClean="0">
                <a:solidFill>
                  <a:srgbClr val="FF0000"/>
                </a:solidFill>
              </a:rPr>
              <a:t>()</a:t>
            </a:r>
            <a:endParaRPr lang="en-US" dirty="0">
              <a:solidFill>
                <a:srgbClr val="FF0000"/>
              </a:solidFill>
            </a:endParaRPr>
          </a:p>
        </p:txBody>
      </p:sp>
      <p:sp>
        <p:nvSpPr>
          <p:cNvPr id="3" name="Content Placeholder 2"/>
          <p:cNvSpPr>
            <a:spLocks noGrp="1"/>
          </p:cNvSpPr>
          <p:nvPr>
            <p:ph idx="1"/>
          </p:nvPr>
        </p:nvSpPr>
        <p:spPr/>
        <p:txBody>
          <a:bodyPr>
            <a:normAutofit fontScale="77500" lnSpcReduction="20000"/>
          </a:bodyPr>
          <a:lstStyle/>
          <a:p>
            <a:r>
              <a:rPr lang="en-US" dirty="0" smtClean="0"/>
              <a:t>Definition and Usage</a:t>
            </a:r>
          </a:p>
          <a:p>
            <a:r>
              <a:rPr lang="en-US" dirty="0" smtClean="0"/>
              <a:t>The </a:t>
            </a:r>
            <a:r>
              <a:rPr lang="en-US" dirty="0" err="1" smtClean="0"/>
              <a:t>printf</a:t>
            </a:r>
            <a:r>
              <a:rPr lang="en-US" dirty="0" smtClean="0"/>
              <a:t>() function outputs a formatted string.</a:t>
            </a:r>
          </a:p>
          <a:p>
            <a:r>
              <a:rPr lang="en-US" dirty="0" smtClean="0"/>
              <a:t>The arg1, arg2, ++ parameters will be inserted at percent (%) signs in the main string. This function works "step-by-step". At the first % sign, arg1 is inserted, at the second % sign, arg2 is inserted, etc.</a:t>
            </a:r>
          </a:p>
          <a:p>
            <a:pPr>
              <a:buNone/>
            </a:pPr>
            <a:endParaRPr lang="en-US" dirty="0" smtClean="0"/>
          </a:p>
          <a:p>
            <a:pPr>
              <a:buNone/>
            </a:pPr>
            <a:r>
              <a:rPr lang="en-US" dirty="0" smtClean="0"/>
              <a:t>&lt;?</a:t>
            </a:r>
            <a:r>
              <a:rPr lang="en-US" dirty="0" err="1" smtClean="0"/>
              <a:t>php</a:t>
            </a:r>
            <a:endParaRPr lang="en-US" dirty="0" smtClean="0"/>
          </a:p>
          <a:p>
            <a:pPr>
              <a:buNone/>
            </a:pPr>
            <a:r>
              <a:rPr lang="en-US" dirty="0" smtClean="0"/>
              <a:t>$number = 9;</a:t>
            </a:r>
          </a:p>
          <a:p>
            <a:pPr>
              <a:buNone/>
            </a:pPr>
            <a:r>
              <a:rPr lang="en-US" dirty="0" smtClean="0"/>
              <a:t>$</a:t>
            </a:r>
            <a:r>
              <a:rPr lang="en-US" dirty="0" err="1" smtClean="0"/>
              <a:t>str</a:t>
            </a:r>
            <a:r>
              <a:rPr lang="en-US" dirty="0" smtClean="0"/>
              <a:t> = "Beijing";</a:t>
            </a:r>
          </a:p>
          <a:p>
            <a:pPr>
              <a:buNone/>
            </a:pPr>
            <a:r>
              <a:rPr lang="en-US" dirty="0" err="1" smtClean="0"/>
              <a:t>printf</a:t>
            </a:r>
            <a:r>
              <a:rPr lang="en-US" dirty="0" smtClean="0"/>
              <a:t>("There are %d million bicycles in %</a:t>
            </a:r>
            <a:r>
              <a:rPr lang="en-US" dirty="0" err="1" smtClean="0"/>
              <a:t>s.",$number,$str</a:t>
            </a:r>
            <a:r>
              <a:rPr lang="en-US" dirty="0" smtClean="0"/>
              <a:t>);</a:t>
            </a:r>
          </a:p>
          <a:p>
            <a:pPr>
              <a:buNone/>
            </a:pPr>
            <a:r>
              <a:rPr lang="en-US" dirty="0" smtClean="0"/>
              <a:t>?&gt;</a:t>
            </a: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solidFill>
                  <a:srgbClr val="FF0000"/>
                </a:solidFill>
              </a:rPr>
              <a:t>PHP Data Types :</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PHP provides eight types of values, or data types. They are divided into three categories: </a:t>
            </a:r>
          </a:p>
          <a:p>
            <a:r>
              <a:rPr lang="en-US" dirty="0" smtClean="0"/>
              <a:t>1. Scalar (single-value) types: integers, floating-point numbers, strings, and Booleans </a:t>
            </a:r>
          </a:p>
          <a:p>
            <a:r>
              <a:rPr lang="en-US" dirty="0" smtClean="0"/>
              <a:t>2. Compound (collection) types: arrays and objects. </a:t>
            </a:r>
          </a:p>
          <a:p>
            <a:r>
              <a:rPr lang="en-US" dirty="0" smtClean="0"/>
              <a:t>3. Special types: resource and NULL. </a:t>
            </a:r>
          </a:p>
          <a:p>
            <a:pPr>
              <a:buNone/>
            </a:pP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US" dirty="0" smtClean="0">
                <a:solidFill>
                  <a:srgbClr val="FF0000"/>
                </a:solidFill>
              </a:rPr>
              <a:t>PHP Integer</a:t>
            </a:r>
          </a:p>
          <a:p>
            <a:r>
              <a:rPr lang="en-US" dirty="0" smtClean="0"/>
              <a:t>An integer data type is a non-decimal number between -2,147,483,648 and 2,147,483,647.</a:t>
            </a:r>
          </a:p>
          <a:p>
            <a:r>
              <a:rPr lang="en-US" dirty="0" smtClean="0">
                <a:solidFill>
                  <a:srgbClr val="FF0000"/>
                </a:solidFill>
              </a:rPr>
              <a:t>Rules for integers:</a:t>
            </a:r>
          </a:p>
          <a:p>
            <a:r>
              <a:rPr lang="en-US" dirty="0" smtClean="0"/>
              <a:t>An integer must have at least one digit</a:t>
            </a:r>
          </a:p>
          <a:p>
            <a:r>
              <a:rPr lang="en-US" dirty="0" smtClean="0"/>
              <a:t>An integer must not have a decimal point</a:t>
            </a:r>
          </a:p>
          <a:p>
            <a:r>
              <a:rPr lang="en-US" dirty="0" smtClean="0"/>
              <a:t>An integer can be either positive or negative</a:t>
            </a:r>
          </a:p>
          <a:p>
            <a:r>
              <a:rPr lang="en-US" dirty="0" smtClean="0"/>
              <a:t>Integers can be specified in: decimal (base 10), hexadecimal (base 16), octal (base 8), or binary (base 2) notation</a:t>
            </a:r>
          </a:p>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85000" lnSpcReduction="20000"/>
          </a:bodyPr>
          <a:lstStyle/>
          <a:p>
            <a:r>
              <a:rPr lang="en-US" dirty="0" smtClean="0"/>
              <a:t>In the following example $x is an integer. The PHP </a:t>
            </a:r>
            <a:r>
              <a:rPr lang="en-US" dirty="0" err="1" smtClean="0"/>
              <a:t>var_dump</a:t>
            </a:r>
            <a:r>
              <a:rPr lang="en-US" dirty="0" smtClean="0"/>
              <a:t>() function returns the data type and value:</a:t>
            </a:r>
          </a:p>
          <a:p>
            <a:r>
              <a:rPr lang="en-US" dirty="0" smtClean="0"/>
              <a:t>Example</a:t>
            </a:r>
          </a:p>
          <a:p>
            <a:pPr>
              <a:buNone/>
            </a:pPr>
            <a:r>
              <a:rPr lang="en-US" dirty="0" smtClean="0"/>
              <a:t>&lt;!DOCTYPE html&gt;</a:t>
            </a:r>
          </a:p>
          <a:p>
            <a:pPr>
              <a:buNone/>
            </a:pPr>
            <a:r>
              <a:rPr lang="en-US" dirty="0" smtClean="0"/>
              <a:t>&lt;html&gt;</a:t>
            </a:r>
          </a:p>
          <a:p>
            <a:pPr>
              <a:buNone/>
            </a:pPr>
            <a:r>
              <a:rPr lang="en-US" dirty="0" smtClean="0"/>
              <a:t>&lt;body&gt;</a:t>
            </a:r>
          </a:p>
          <a:p>
            <a:pPr>
              <a:buNone/>
            </a:pPr>
            <a:endParaRPr lang="en-US" dirty="0" smtClean="0"/>
          </a:p>
          <a:p>
            <a:pPr>
              <a:buNone/>
            </a:pPr>
            <a:r>
              <a:rPr lang="en-US" dirty="0" smtClean="0"/>
              <a:t>&lt;?</a:t>
            </a:r>
            <a:r>
              <a:rPr lang="en-US" dirty="0" err="1" smtClean="0"/>
              <a:t>php</a:t>
            </a:r>
            <a:r>
              <a:rPr lang="en-US" dirty="0" smtClean="0"/>
              <a:t>  </a:t>
            </a:r>
          </a:p>
          <a:p>
            <a:pPr>
              <a:buNone/>
            </a:pPr>
            <a:r>
              <a:rPr lang="en-US" dirty="0" smtClean="0"/>
              <a:t>$x = 5985;</a:t>
            </a:r>
          </a:p>
          <a:p>
            <a:pPr>
              <a:buNone/>
            </a:pPr>
            <a:r>
              <a:rPr lang="en-US" dirty="0" err="1" smtClean="0"/>
              <a:t>var_dump</a:t>
            </a:r>
            <a:r>
              <a:rPr lang="en-US" dirty="0" smtClean="0"/>
              <a:t>($x);</a:t>
            </a:r>
          </a:p>
          <a:p>
            <a:pPr>
              <a:buNone/>
            </a:pPr>
            <a:r>
              <a:rPr lang="en-US" dirty="0" smtClean="0"/>
              <a:t>?&gt;  </a:t>
            </a:r>
          </a:p>
          <a:p>
            <a:pPr>
              <a:buNone/>
            </a:pPr>
            <a:endParaRPr lang="en-US" dirty="0" smtClean="0"/>
          </a:p>
          <a:p>
            <a:pPr>
              <a:buNone/>
            </a:pPr>
            <a:r>
              <a:rPr lang="en-US" dirty="0" smtClean="0"/>
              <a:t>&lt;/body&gt;</a:t>
            </a:r>
          </a:p>
          <a:p>
            <a:pPr>
              <a:buNone/>
            </a:pPr>
            <a:r>
              <a:rPr lang="en-US" dirty="0" smtClean="0"/>
              <a:t>&lt;/html&gt;</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70000" lnSpcReduction="20000"/>
          </a:bodyPr>
          <a:lstStyle/>
          <a:p>
            <a:r>
              <a:rPr lang="en-US" dirty="0" smtClean="0">
                <a:solidFill>
                  <a:srgbClr val="FF0000"/>
                </a:solidFill>
              </a:rPr>
              <a:t>PHP Float</a:t>
            </a:r>
          </a:p>
          <a:p>
            <a:r>
              <a:rPr lang="en-US" dirty="0" smtClean="0"/>
              <a:t>A float (floating point number) is a number with a decimal point or a number in exponential form.</a:t>
            </a:r>
          </a:p>
          <a:p>
            <a:r>
              <a:rPr lang="en-US" dirty="0" smtClean="0"/>
              <a:t>In the following example $x is a float. The PHP </a:t>
            </a:r>
            <a:r>
              <a:rPr lang="en-US" dirty="0" err="1" smtClean="0"/>
              <a:t>var_dump</a:t>
            </a:r>
            <a:r>
              <a:rPr lang="en-US" dirty="0" smtClean="0"/>
              <a:t>() function returns the data type and value:</a:t>
            </a:r>
          </a:p>
          <a:p>
            <a:pPr>
              <a:buNone/>
            </a:pPr>
            <a:r>
              <a:rPr lang="en-US" dirty="0" smtClean="0"/>
              <a:t>&lt;!DOCTYPE html&gt;</a:t>
            </a:r>
          </a:p>
          <a:p>
            <a:pPr>
              <a:buNone/>
            </a:pPr>
            <a:r>
              <a:rPr lang="en-US" dirty="0" smtClean="0"/>
              <a:t>&lt;html&gt;</a:t>
            </a:r>
          </a:p>
          <a:p>
            <a:pPr>
              <a:buNone/>
            </a:pPr>
            <a:r>
              <a:rPr lang="en-US" dirty="0" smtClean="0"/>
              <a:t>&lt;body&gt;</a:t>
            </a:r>
          </a:p>
          <a:p>
            <a:pPr>
              <a:buNone/>
            </a:pPr>
            <a:endParaRPr lang="en-US" dirty="0" smtClean="0"/>
          </a:p>
          <a:p>
            <a:pPr>
              <a:buNone/>
            </a:pPr>
            <a:r>
              <a:rPr lang="en-US" dirty="0" smtClean="0"/>
              <a:t>&lt;?</a:t>
            </a:r>
            <a:r>
              <a:rPr lang="en-US" dirty="0" err="1" smtClean="0"/>
              <a:t>php</a:t>
            </a:r>
            <a:r>
              <a:rPr lang="en-US" dirty="0" smtClean="0"/>
              <a:t>  </a:t>
            </a:r>
          </a:p>
          <a:p>
            <a:pPr>
              <a:buNone/>
            </a:pPr>
            <a:r>
              <a:rPr lang="en-US" dirty="0" smtClean="0"/>
              <a:t>$x = 10.365;</a:t>
            </a:r>
          </a:p>
          <a:p>
            <a:pPr>
              <a:buNone/>
            </a:pPr>
            <a:r>
              <a:rPr lang="en-US" dirty="0" err="1" smtClean="0"/>
              <a:t>var_dump</a:t>
            </a:r>
            <a:r>
              <a:rPr lang="en-US" dirty="0" smtClean="0"/>
              <a:t>($x);</a:t>
            </a:r>
          </a:p>
          <a:p>
            <a:pPr>
              <a:buNone/>
            </a:pPr>
            <a:r>
              <a:rPr lang="en-US" dirty="0" smtClean="0"/>
              <a:t>?&gt;  </a:t>
            </a:r>
          </a:p>
          <a:p>
            <a:pPr>
              <a:buNone/>
            </a:pPr>
            <a:r>
              <a:rPr lang="en-US" dirty="0" smtClean="0"/>
              <a:t>&lt;/body&gt;</a:t>
            </a:r>
          </a:p>
          <a:p>
            <a:pPr>
              <a:buNone/>
            </a:pPr>
            <a:r>
              <a:rPr lang="en-US" dirty="0" smtClean="0"/>
              <a:t>&lt;/html&gt;</a:t>
            </a:r>
          </a:p>
          <a:p>
            <a:r>
              <a:rPr lang="en-US" dirty="0" smtClean="0"/>
              <a:t>Output:  float(10.365)</a:t>
            </a:r>
          </a:p>
          <a:p>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r>
              <a:rPr lang="en-US" dirty="0" smtClean="0">
                <a:solidFill>
                  <a:srgbClr val="FF0000"/>
                </a:solidFill>
              </a:rPr>
              <a:t>PHP String</a:t>
            </a:r>
          </a:p>
          <a:p>
            <a:r>
              <a:rPr lang="en-US" dirty="0" smtClean="0"/>
              <a:t>A string is a sequence of characters of arbitrary length. String literals are delimited by either single or double quotes.</a:t>
            </a:r>
          </a:p>
          <a:p>
            <a:r>
              <a:rPr lang="en-US" i="1" dirty="0" smtClean="0"/>
              <a:t> Variables are expanded (interpolated) within double quotes, while within single quotes they are not: </a:t>
            </a:r>
          </a:p>
          <a:p>
            <a:r>
              <a:rPr lang="en-US" dirty="0" smtClean="0"/>
              <a:t>$name = "Vijay"; </a:t>
            </a:r>
          </a:p>
          <a:p>
            <a:r>
              <a:rPr lang="pt-BR" dirty="0" smtClean="0"/>
              <a:t>echo "Hi, $name\n"; // Hi, Vijay </a:t>
            </a:r>
          </a:p>
          <a:p>
            <a:r>
              <a:rPr lang="nl-NL" dirty="0" smtClean="0"/>
              <a:t>echo 'Hi, $name'; // Hi, $name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normAutofit fontScale="85000" lnSpcReduction="10000"/>
          </a:bodyPr>
          <a:lstStyle/>
          <a:p>
            <a:r>
              <a:rPr lang="en-US" dirty="0" smtClean="0"/>
              <a:t>PHP files have a default file extension of ".</a:t>
            </a:r>
            <a:r>
              <a:rPr lang="en-US" dirty="0" err="1" smtClean="0"/>
              <a:t>php</a:t>
            </a:r>
            <a:r>
              <a:rPr lang="en-US" dirty="0" smtClean="0"/>
              <a:t>".</a:t>
            </a:r>
          </a:p>
          <a:p>
            <a:r>
              <a:rPr lang="en-US" dirty="0" smtClean="0"/>
              <a:t>PHP can generate dynamic page content.</a:t>
            </a:r>
          </a:p>
          <a:p>
            <a:r>
              <a:rPr lang="en-US" dirty="0" smtClean="0"/>
              <a:t> PHP can create, open, read, write, and close files on the server.</a:t>
            </a:r>
          </a:p>
          <a:p>
            <a:r>
              <a:rPr lang="en-US" dirty="0" smtClean="0"/>
              <a:t> PHP can collect form data.</a:t>
            </a:r>
          </a:p>
          <a:p>
            <a:r>
              <a:rPr lang="en-US" dirty="0" smtClean="0"/>
              <a:t> PHP can send and receive cookies.</a:t>
            </a:r>
          </a:p>
          <a:p>
            <a:r>
              <a:rPr lang="en-US" dirty="0" smtClean="0"/>
              <a:t> PHP can add, delete, modify data in your database.</a:t>
            </a:r>
          </a:p>
          <a:p>
            <a:r>
              <a:rPr lang="en-US" dirty="0" smtClean="0"/>
              <a:t>PHP is naturally used for form handling and database access.</a:t>
            </a:r>
          </a:p>
          <a:p>
            <a:r>
              <a:rPr lang="en-US" dirty="0" smtClean="0"/>
              <a:t>Database access has been a prime focus of PHP development , as a result it has a driver support for 15 different database systems.</a:t>
            </a:r>
          </a:p>
          <a:p>
            <a:r>
              <a:rPr lang="en-US" dirty="0" smtClean="0"/>
              <a:t>PHP supports the common electronic </a:t>
            </a:r>
            <a:r>
              <a:rPr lang="en-US" smtClean="0"/>
              <a:t>mail protocols POP3 and IAMP.</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92500" lnSpcReduction="20000"/>
          </a:bodyPr>
          <a:lstStyle/>
          <a:p>
            <a:r>
              <a:rPr lang="en-US" dirty="0" smtClean="0"/>
              <a:t>Double quotes also support a variety of string escapes, listed in below Table Escape sequence 	Character represented 	</a:t>
            </a:r>
          </a:p>
          <a:p>
            <a:r>
              <a:rPr lang="en-US" dirty="0" smtClean="0"/>
              <a:t>\" 			- Double quotes 	</a:t>
            </a:r>
          </a:p>
          <a:p>
            <a:r>
              <a:rPr lang="en-US" dirty="0" smtClean="0"/>
              <a:t>\n 			Newline 	</a:t>
            </a:r>
          </a:p>
          <a:p>
            <a:r>
              <a:rPr lang="en-US" dirty="0" smtClean="0"/>
              <a:t>\r 			Carriage return 	</a:t>
            </a:r>
          </a:p>
          <a:p>
            <a:r>
              <a:rPr lang="en-US" dirty="0" smtClean="0"/>
              <a:t>\t 			Tab 	</a:t>
            </a:r>
          </a:p>
          <a:p>
            <a:r>
              <a:rPr lang="en-US" dirty="0" smtClean="0"/>
              <a:t>\\ 			Backslash 	</a:t>
            </a:r>
          </a:p>
          <a:p>
            <a:r>
              <a:rPr lang="en-US" dirty="0" smtClean="0"/>
              <a:t>\$ 			Dollar sign 	</a:t>
            </a:r>
          </a:p>
          <a:p>
            <a:r>
              <a:rPr lang="en-US" dirty="0" smtClean="0"/>
              <a:t>\{ 			Left brace </a:t>
            </a:r>
          </a:p>
          <a:p>
            <a:r>
              <a:rPr lang="en-US" dirty="0" smtClean="0"/>
              <a:t>\} 			Right brace 	</a:t>
            </a:r>
          </a:p>
          <a:p>
            <a:r>
              <a:rPr lang="en-US" dirty="0" smtClean="0"/>
              <a:t>\[ 			Left bracket 	</a:t>
            </a:r>
          </a:p>
          <a:p>
            <a:r>
              <a:rPr lang="en-US" dirty="0" smtClean="0"/>
              <a:t>\] 			Right bracket 		</a:t>
            </a:r>
          </a:p>
          <a:p>
            <a:pPr>
              <a:buNone/>
            </a:pP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b="1" dirty="0" smtClean="0">
                <a:solidFill>
                  <a:srgbClr val="FF0000"/>
                </a:solidFill>
              </a:rPr>
              <a:t>Special Types </a:t>
            </a:r>
          </a:p>
          <a:p>
            <a:r>
              <a:rPr lang="en-US" b="1" dirty="0" smtClean="0"/>
              <a:t>NULL There’s only one value of the NULL data type. That value is available through the case-insensitive keyword NULL. The NULL value represents a variable that has no value. </a:t>
            </a:r>
          </a:p>
          <a:p>
            <a:r>
              <a:rPr lang="en-US" dirty="0" smtClean="0"/>
              <a:t>$alpha = "beta"; </a:t>
            </a:r>
          </a:p>
          <a:p>
            <a:r>
              <a:rPr lang="en-US" dirty="0" smtClean="0"/>
              <a:t>$alpha = null; </a:t>
            </a:r>
            <a:r>
              <a:rPr lang="en-US" i="1" dirty="0" smtClean="0"/>
              <a:t>// variable's value is gone $alpha = Null; // same </a:t>
            </a:r>
          </a:p>
          <a:p>
            <a:r>
              <a:rPr lang="en-US" i="1" dirty="0" smtClean="0"/>
              <a:t>$alpha = NULL; // same </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85000" lnSpcReduction="10000"/>
          </a:bodyPr>
          <a:lstStyle/>
          <a:p>
            <a:r>
              <a:rPr lang="en-US" dirty="0" smtClean="0">
                <a:solidFill>
                  <a:srgbClr val="FF0000"/>
                </a:solidFill>
              </a:rPr>
              <a:t>PHP Boolean</a:t>
            </a:r>
          </a:p>
          <a:p>
            <a:r>
              <a:rPr lang="en-US" dirty="0" smtClean="0"/>
              <a:t>A Boolean represents two possible states: TRUE or FALSE.</a:t>
            </a:r>
          </a:p>
          <a:p>
            <a:r>
              <a:rPr lang="en-US" dirty="0" smtClean="0"/>
              <a:t>$x = true;</a:t>
            </a:r>
            <a:br>
              <a:rPr lang="en-US" dirty="0" smtClean="0"/>
            </a:br>
            <a:r>
              <a:rPr lang="en-US" dirty="0" smtClean="0"/>
              <a:t>$y = false;</a:t>
            </a:r>
          </a:p>
          <a:p>
            <a:r>
              <a:rPr lang="en-US" dirty="0" smtClean="0"/>
              <a:t>Booleans are often used in conditional testing. </a:t>
            </a:r>
          </a:p>
          <a:p>
            <a:r>
              <a:rPr lang="en-US" dirty="0" smtClean="0"/>
              <a:t>If an integer expression is used in Boolean context it evaluates to FALSE if it is zero otherwise it is TRUE.</a:t>
            </a:r>
          </a:p>
          <a:p>
            <a:r>
              <a:rPr lang="en-US" dirty="0" smtClean="0"/>
              <a:t>If a string expression is used in Boolean context, it </a:t>
            </a:r>
            <a:r>
              <a:rPr lang="en-US" dirty="0" err="1" smtClean="0"/>
              <a:t>evalutes</a:t>
            </a:r>
            <a:r>
              <a:rPr lang="en-US" dirty="0" smtClean="0"/>
              <a:t> to  FALSE if it is either the empty string or the string is “0”; otherwise it is TRUE.</a:t>
            </a:r>
          </a:p>
          <a:p>
            <a:r>
              <a:rPr lang="en-US" dirty="0" smtClean="0"/>
              <a:t>This implies that the string “0.0” evaluates to TRUE.</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77500" lnSpcReduction="20000"/>
          </a:bodyPr>
          <a:lstStyle/>
          <a:p>
            <a:r>
              <a:rPr lang="en-US" dirty="0" smtClean="0">
                <a:solidFill>
                  <a:srgbClr val="FF0000"/>
                </a:solidFill>
              </a:rPr>
              <a:t>PHP Constants</a:t>
            </a:r>
          </a:p>
          <a:p>
            <a:r>
              <a:rPr lang="en-US" dirty="0" smtClean="0"/>
              <a:t>A constant is an identifier (name) for a simple value. The value cannot be changed during the script.</a:t>
            </a:r>
          </a:p>
          <a:p>
            <a:r>
              <a:rPr lang="en-US" dirty="0" smtClean="0"/>
              <a:t>A valid constant name starts with a letter or underscore (no $ sign before the constant name).</a:t>
            </a:r>
          </a:p>
          <a:p>
            <a:r>
              <a:rPr lang="en-US" b="1" dirty="0" smtClean="0"/>
              <a:t>Note:</a:t>
            </a:r>
            <a:r>
              <a:rPr lang="en-US" dirty="0" smtClean="0"/>
              <a:t> Unlike variables, constants are automatically global across the entire script.</a:t>
            </a:r>
          </a:p>
          <a:p>
            <a:r>
              <a:rPr lang="en-US" dirty="0" smtClean="0">
                <a:solidFill>
                  <a:srgbClr val="FF0000"/>
                </a:solidFill>
              </a:rPr>
              <a:t>Create a PHP Constant</a:t>
            </a:r>
          </a:p>
          <a:p>
            <a:r>
              <a:rPr lang="en-US" dirty="0" smtClean="0"/>
              <a:t>To create a constant, use the define() function.</a:t>
            </a:r>
          </a:p>
          <a:p>
            <a:r>
              <a:rPr lang="en-US" dirty="0" smtClean="0"/>
              <a:t>Syntax</a:t>
            </a:r>
          </a:p>
          <a:p>
            <a:r>
              <a:rPr lang="en-US" dirty="0" smtClean="0"/>
              <a:t>define(</a:t>
            </a:r>
            <a:r>
              <a:rPr lang="en-US" i="1" dirty="0" smtClean="0"/>
              <a:t>name</a:t>
            </a:r>
            <a:r>
              <a:rPr lang="en-US" dirty="0" smtClean="0"/>
              <a:t>, </a:t>
            </a:r>
            <a:r>
              <a:rPr lang="en-US" i="1" dirty="0" smtClean="0"/>
              <a:t>value</a:t>
            </a:r>
            <a:r>
              <a:rPr lang="en-US" dirty="0" smtClean="0"/>
              <a:t>, </a:t>
            </a:r>
            <a:r>
              <a:rPr lang="en-US" i="1" dirty="0" smtClean="0"/>
              <a:t>case-insensitive</a:t>
            </a:r>
            <a:r>
              <a:rPr lang="en-US" dirty="0" smtClean="0"/>
              <a:t>)</a:t>
            </a:r>
          </a:p>
          <a:p>
            <a:r>
              <a:rPr lang="en-US" dirty="0" smtClean="0"/>
              <a:t>Parameters:</a:t>
            </a:r>
          </a:p>
          <a:p>
            <a:r>
              <a:rPr lang="en-US" i="1" dirty="0" smtClean="0"/>
              <a:t>name</a:t>
            </a:r>
            <a:r>
              <a:rPr lang="en-US" dirty="0" smtClean="0"/>
              <a:t>: Specifies the name of the constant</a:t>
            </a:r>
          </a:p>
          <a:p>
            <a:r>
              <a:rPr lang="en-US" i="1" dirty="0" smtClean="0"/>
              <a:t>value</a:t>
            </a:r>
            <a:r>
              <a:rPr lang="en-US" dirty="0" smtClean="0"/>
              <a:t>: Specifies the value of the constant</a:t>
            </a:r>
          </a:p>
          <a:p>
            <a:r>
              <a:rPr lang="en-US" i="1" dirty="0" smtClean="0"/>
              <a:t>case-insensitive</a:t>
            </a:r>
            <a:r>
              <a:rPr lang="en-US" dirty="0" smtClean="0"/>
              <a:t>: Specifies whether the constant name should be case-insensitive. Default is false</a:t>
            </a:r>
          </a:p>
          <a:p>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solidFill>
                  <a:srgbClr val="FF0000"/>
                </a:solidFill>
              </a:rPr>
              <a:t>PHP Operators</a:t>
            </a:r>
          </a:p>
          <a:p>
            <a:r>
              <a:rPr lang="en-US" dirty="0" smtClean="0"/>
              <a:t>Operators are used to perform operations on variables and values.</a:t>
            </a:r>
          </a:p>
          <a:p>
            <a:r>
              <a:rPr lang="en-US" dirty="0" smtClean="0"/>
              <a:t>PHP divides the operators in the following groups:</a:t>
            </a:r>
          </a:p>
          <a:p>
            <a:r>
              <a:rPr lang="en-US" dirty="0" smtClean="0"/>
              <a:t>Arithmetic operators</a:t>
            </a:r>
          </a:p>
          <a:p>
            <a:r>
              <a:rPr lang="en-US" dirty="0" smtClean="0"/>
              <a:t>Assignment operators</a:t>
            </a:r>
          </a:p>
          <a:p>
            <a:r>
              <a:rPr lang="en-US" dirty="0" smtClean="0"/>
              <a:t>Comparison operators</a:t>
            </a:r>
          </a:p>
          <a:p>
            <a:r>
              <a:rPr lang="en-US" dirty="0" smtClean="0"/>
              <a:t>Conditional Operator</a:t>
            </a:r>
          </a:p>
          <a:p>
            <a:r>
              <a:rPr lang="en-US" dirty="0" smtClean="0"/>
              <a:t>Logical operators</a:t>
            </a:r>
          </a:p>
          <a:p>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a:bodyPr>
          <a:lstStyle/>
          <a:p>
            <a:pPr algn="just"/>
            <a:r>
              <a:rPr lang="en-US" b="1" dirty="0" smtClean="0"/>
              <a:t>Arithmetic Operators: </a:t>
            </a:r>
          </a:p>
          <a:p>
            <a:pPr algn="just"/>
            <a:r>
              <a:rPr lang="en-US" dirty="0" smtClean="0"/>
              <a:t>Arithmetic operators are used to perform arithmetic operations like addition, subtraction, division, etc., The following arithmetic operators supported by PHP language. </a:t>
            </a:r>
          </a:p>
          <a:p>
            <a:pPr algn="just"/>
            <a:r>
              <a:rPr lang="en-US" dirty="0" smtClean="0"/>
              <a:t>In the case of +,- and * if both operands are integers and an integer result is produced.</a:t>
            </a:r>
          </a:p>
          <a:p>
            <a:pPr algn="just"/>
            <a:r>
              <a:rPr lang="en-US" dirty="0" smtClean="0"/>
              <a:t>If either operand is a double , the operation is double and a double result is produced.</a:t>
            </a:r>
          </a:p>
          <a:p>
            <a:pPr algn="just"/>
            <a:r>
              <a:rPr lang="en-US" dirty="0" smtClean="0"/>
              <a:t>If integer division is done and the result is not an integer value the result is returned as a double.</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457200" y="152400"/>
            <a:ext cx="8229600" cy="5867399"/>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33400" y="6019800"/>
            <a:ext cx="8229600" cy="571500"/>
          </a:xfrm>
          <a:prstGeom prst="rect">
            <a:avLst/>
          </a:prstGeom>
          <a:noFill/>
          <a:ln w="9525">
            <a:noFill/>
            <a:miter lim="800000"/>
            <a:headEnd/>
            <a:tailEnd/>
          </a:ln>
          <a:effectLst/>
        </p:spPr>
      </p:pic>
      <p:sp>
        <p:nvSpPr>
          <p:cNvPr id="6" name="TextBox 5"/>
          <p:cNvSpPr txBox="1"/>
          <p:nvPr/>
        </p:nvSpPr>
        <p:spPr>
          <a:xfrm>
            <a:off x="5181600" y="533400"/>
            <a:ext cx="1447800" cy="369332"/>
          </a:xfrm>
          <a:prstGeom prst="rect">
            <a:avLst/>
          </a:prstGeom>
          <a:noFill/>
        </p:spPr>
        <p:txBody>
          <a:bodyPr wrap="square" rtlCol="0">
            <a:spAutoFit/>
          </a:bodyPr>
          <a:lstStyle/>
          <a:p>
            <a:r>
              <a:rPr lang="en-US" dirty="0" smtClean="0"/>
              <a:t>a=10 b=20</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t>PHP Comparison Operators</a:t>
            </a:r>
          </a:p>
          <a:p>
            <a:r>
              <a:rPr lang="en-US" dirty="0" smtClean="0"/>
              <a:t>The PHP comparison operators are used to compare two values (number or string):</a:t>
            </a:r>
          </a:p>
          <a:p>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304800" y="228600"/>
            <a:ext cx="8610600" cy="6172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77500" lnSpcReduction="20000"/>
          </a:bodyPr>
          <a:lstStyle/>
          <a:p>
            <a:pPr>
              <a:buNone/>
            </a:pPr>
            <a:r>
              <a:rPr lang="en-US" dirty="0" smtClean="0"/>
              <a:t>&lt;!DOCTYPE html&gt;</a:t>
            </a:r>
          </a:p>
          <a:p>
            <a:pPr>
              <a:buNone/>
            </a:pPr>
            <a:r>
              <a:rPr lang="en-US" dirty="0" smtClean="0"/>
              <a:t>&lt;html&gt;</a:t>
            </a:r>
          </a:p>
          <a:p>
            <a:pPr>
              <a:buNone/>
            </a:pPr>
            <a:r>
              <a:rPr lang="en-US" dirty="0" smtClean="0"/>
              <a:t>&lt;body&gt;</a:t>
            </a:r>
          </a:p>
          <a:p>
            <a:pPr>
              <a:buNone/>
            </a:pPr>
            <a:endParaRPr lang="en-US" dirty="0" smtClean="0"/>
          </a:p>
          <a:p>
            <a:pPr>
              <a:buNone/>
            </a:pPr>
            <a:r>
              <a:rPr lang="en-US" dirty="0" smtClean="0"/>
              <a:t>&lt;?</a:t>
            </a:r>
            <a:r>
              <a:rPr lang="en-US" dirty="0" err="1" smtClean="0"/>
              <a:t>php</a:t>
            </a:r>
            <a:endParaRPr lang="en-US" dirty="0" smtClean="0"/>
          </a:p>
          <a:p>
            <a:pPr>
              <a:buNone/>
            </a:pPr>
            <a:r>
              <a:rPr lang="en-US" dirty="0" smtClean="0"/>
              <a:t>$x = 100;  </a:t>
            </a:r>
          </a:p>
          <a:p>
            <a:pPr>
              <a:buNone/>
            </a:pPr>
            <a:r>
              <a:rPr lang="en-US" dirty="0" smtClean="0"/>
              <a:t>$y = "100";</a:t>
            </a:r>
          </a:p>
          <a:p>
            <a:pPr>
              <a:buNone/>
            </a:pPr>
            <a:endParaRPr lang="en-US" dirty="0" smtClean="0"/>
          </a:p>
          <a:p>
            <a:pPr>
              <a:buNone/>
            </a:pPr>
            <a:r>
              <a:rPr lang="en-US" dirty="0" err="1" smtClean="0"/>
              <a:t>var_dump</a:t>
            </a:r>
            <a:r>
              <a:rPr lang="en-US" dirty="0" smtClean="0"/>
              <a:t>($x === $y); // returns false because types are not equal</a:t>
            </a:r>
          </a:p>
          <a:p>
            <a:pPr>
              <a:buNone/>
            </a:pPr>
            <a:r>
              <a:rPr lang="en-US" dirty="0" smtClean="0"/>
              <a:t>?&gt;  </a:t>
            </a:r>
          </a:p>
          <a:p>
            <a:pPr>
              <a:buNone/>
            </a:pPr>
            <a:endParaRPr lang="en-US" dirty="0" smtClean="0"/>
          </a:p>
          <a:p>
            <a:pPr>
              <a:buNone/>
            </a:pPr>
            <a:r>
              <a:rPr lang="en-US" dirty="0" smtClean="0"/>
              <a:t>&lt;/body&gt;</a:t>
            </a:r>
          </a:p>
          <a:p>
            <a:pPr>
              <a:buNone/>
            </a:pPr>
            <a:r>
              <a:rPr lang="en-US" dirty="0" smtClean="0"/>
              <a:t>&lt;/html&gt;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smtClean="0"/>
              <a:t>What is a LAMP stack?</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The LAMP stack is the foundation for Linux hosted websites is the Linux, Apache, </a:t>
            </a:r>
            <a:r>
              <a:rPr lang="en-US" dirty="0" err="1" smtClean="0"/>
              <a:t>MySQL</a:t>
            </a:r>
            <a:r>
              <a:rPr lang="en-US" dirty="0" smtClean="0"/>
              <a:t> and PHP (LAMP) software stack.</a:t>
            </a:r>
          </a:p>
          <a:p>
            <a:pPr algn="just"/>
            <a:r>
              <a:rPr lang="en-US" dirty="0" smtClean="0"/>
              <a:t>Linux based web servers consist of four software components. These components, arranged in layers supporting one another, make up the software stack. Websites and Web Applications run on top of this underlying stack.</a:t>
            </a:r>
          </a:p>
          <a:p>
            <a:pPr algn="just"/>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77500" lnSpcReduction="20000"/>
          </a:bodyPr>
          <a:lstStyle/>
          <a:p>
            <a:pPr>
              <a:buNone/>
            </a:pPr>
            <a:r>
              <a:rPr lang="en-US" dirty="0" smtClean="0"/>
              <a:t>&lt;!DOCTYPE html&gt;</a:t>
            </a:r>
          </a:p>
          <a:p>
            <a:pPr>
              <a:buNone/>
            </a:pPr>
            <a:r>
              <a:rPr lang="en-US" dirty="0" smtClean="0"/>
              <a:t>&lt;html&gt;</a:t>
            </a:r>
          </a:p>
          <a:p>
            <a:pPr>
              <a:buNone/>
            </a:pPr>
            <a:r>
              <a:rPr lang="en-US" dirty="0" smtClean="0"/>
              <a:t>&lt;body&gt;</a:t>
            </a:r>
          </a:p>
          <a:p>
            <a:pPr>
              <a:buNone/>
            </a:pPr>
            <a:endParaRPr lang="en-US" dirty="0" smtClean="0"/>
          </a:p>
          <a:p>
            <a:pPr>
              <a:buNone/>
            </a:pPr>
            <a:r>
              <a:rPr lang="en-US" dirty="0" smtClean="0"/>
              <a:t>&lt;?</a:t>
            </a:r>
            <a:r>
              <a:rPr lang="en-US" dirty="0" err="1" smtClean="0"/>
              <a:t>php</a:t>
            </a:r>
            <a:endParaRPr lang="en-US" dirty="0" smtClean="0"/>
          </a:p>
          <a:p>
            <a:pPr>
              <a:buNone/>
            </a:pPr>
            <a:r>
              <a:rPr lang="en-US" dirty="0" smtClean="0"/>
              <a:t>$x = 100;  </a:t>
            </a:r>
          </a:p>
          <a:p>
            <a:pPr>
              <a:buNone/>
            </a:pPr>
            <a:r>
              <a:rPr lang="en-US" dirty="0" smtClean="0"/>
              <a:t>$y = "100";</a:t>
            </a:r>
          </a:p>
          <a:p>
            <a:pPr>
              <a:buNone/>
            </a:pPr>
            <a:endParaRPr lang="en-US" dirty="0" smtClean="0"/>
          </a:p>
          <a:p>
            <a:pPr>
              <a:buNone/>
            </a:pPr>
            <a:r>
              <a:rPr lang="en-US" dirty="0" err="1" smtClean="0"/>
              <a:t>var_dump</a:t>
            </a:r>
            <a:r>
              <a:rPr lang="en-US" dirty="0" smtClean="0"/>
              <a:t>($x !== $y); // returns true because types are not equal</a:t>
            </a:r>
          </a:p>
          <a:p>
            <a:pPr>
              <a:buNone/>
            </a:pPr>
            <a:r>
              <a:rPr lang="en-US" dirty="0" smtClean="0"/>
              <a:t>?&gt;  </a:t>
            </a:r>
          </a:p>
          <a:p>
            <a:pPr>
              <a:buNone/>
            </a:pPr>
            <a:endParaRPr lang="en-US" dirty="0" smtClean="0"/>
          </a:p>
          <a:p>
            <a:pPr>
              <a:buNone/>
            </a:pPr>
            <a:r>
              <a:rPr lang="en-US" dirty="0" smtClean="0"/>
              <a:t>&lt;/body&gt;</a:t>
            </a:r>
          </a:p>
          <a:p>
            <a:pPr>
              <a:buNone/>
            </a:pPr>
            <a:r>
              <a:rPr lang="en-US" dirty="0" smtClean="0"/>
              <a:t>&lt;/html&gt;</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US" b="1" dirty="0" smtClean="0"/>
              <a:t>Logical Operators </a:t>
            </a:r>
          </a:p>
          <a:p>
            <a:r>
              <a:rPr lang="en-US" dirty="0" smtClean="0"/>
              <a:t>There are following logical operators supported by PHP language. </a:t>
            </a:r>
          </a:p>
          <a:p>
            <a:r>
              <a:rPr lang="en-US" dirty="0" smtClean="0"/>
              <a:t>The PHP logical operators are used to combine conditional statements.</a:t>
            </a:r>
          </a:p>
          <a:p>
            <a:r>
              <a:rPr lang="en-US" dirty="0" smtClean="0"/>
              <a:t>Assume variable A holds 10 and variable B holds 20 then: </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457200" y="381000"/>
            <a:ext cx="8229600" cy="6096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dirty="0" smtClean="0">
                <a:solidFill>
                  <a:srgbClr val="FF0000"/>
                </a:solidFill>
              </a:rPr>
              <a:t>Assignment Operators </a:t>
            </a:r>
            <a:r>
              <a:rPr lang="en-US" sz="2800" dirty="0" smtClean="0"/>
              <a:t>: These are following assignment operators supported by PHP language </a:t>
            </a:r>
            <a:endParaRPr lang="en-US" sz="2800" dirty="0"/>
          </a:p>
        </p:txBody>
      </p:sp>
      <p:pic>
        <p:nvPicPr>
          <p:cNvPr id="3074" name="Picture 2"/>
          <p:cNvPicPr>
            <a:picLocks noGrp="1" noChangeAspect="1" noChangeArrowheads="1"/>
          </p:cNvPicPr>
          <p:nvPr>
            <p:ph idx="1"/>
          </p:nvPr>
        </p:nvPicPr>
        <p:blipFill>
          <a:blip r:embed="rId2"/>
          <a:srcRect/>
          <a:stretch>
            <a:fillRect/>
          </a:stretch>
        </p:blipFill>
        <p:spPr bwMode="auto">
          <a:xfrm>
            <a:off x="457200" y="1524001"/>
            <a:ext cx="8229600" cy="5029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r>
              <a:rPr lang="en-US" b="1" dirty="0" smtClean="0">
                <a:solidFill>
                  <a:srgbClr val="FF0000"/>
                </a:solidFill>
              </a:rPr>
              <a:t>Conditional Operator </a:t>
            </a:r>
            <a:r>
              <a:rPr lang="en-US" b="1" dirty="0" smtClean="0"/>
              <a:t>There is one more operator called conditional operator. This first evaluates an expr1 for a true or false value and then execute one of the two given expressions depending upon the result of the evaluation. The conditional operator has this syntax: </a:t>
            </a:r>
          </a:p>
          <a:p>
            <a:r>
              <a:rPr lang="en-US" dirty="0" smtClean="0"/>
              <a:t>$result = expr1 ? expr2 : expr3; </a:t>
            </a:r>
          </a:p>
          <a:p>
            <a:r>
              <a:rPr lang="en-US" dirty="0" smtClean="0"/>
              <a:t>Returns the value of $x.</a:t>
            </a:r>
            <a:br>
              <a:rPr lang="en-US" dirty="0" smtClean="0"/>
            </a:br>
            <a:r>
              <a:rPr lang="en-US" dirty="0" smtClean="0"/>
              <a:t>The value of $x is </a:t>
            </a:r>
            <a:r>
              <a:rPr lang="en-US" i="1" dirty="0" smtClean="0"/>
              <a:t>expr2</a:t>
            </a:r>
            <a:r>
              <a:rPr lang="en-US" dirty="0" smtClean="0"/>
              <a:t> if </a:t>
            </a:r>
            <a:r>
              <a:rPr lang="en-US" i="1" dirty="0" smtClean="0"/>
              <a:t>expr1</a:t>
            </a:r>
            <a:r>
              <a:rPr lang="en-US" dirty="0" smtClean="0"/>
              <a:t> = TRUE.</a:t>
            </a:r>
            <a:br>
              <a:rPr lang="en-US" dirty="0" smtClean="0"/>
            </a:br>
            <a:r>
              <a:rPr lang="en-US" dirty="0" smtClean="0"/>
              <a:t>The value of $x is </a:t>
            </a:r>
            <a:r>
              <a:rPr lang="en-US" i="1" dirty="0" smtClean="0"/>
              <a:t>expr3</a:t>
            </a:r>
            <a:r>
              <a:rPr lang="en-US" dirty="0" smtClean="0"/>
              <a:t> if </a:t>
            </a:r>
            <a:r>
              <a:rPr lang="en-US" i="1" dirty="0" smtClean="0"/>
              <a:t>expr1</a:t>
            </a:r>
            <a:r>
              <a:rPr lang="en-US" dirty="0" smtClean="0"/>
              <a:t> = FALSE.</a:t>
            </a:r>
            <a:br>
              <a:rPr lang="en-US" dirty="0" smtClean="0"/>
            </a:b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228600" y="533400"/>
            <a:ext cx="8915399" cy="5867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algn="just"/>
            <a:r>
              <a:rPr lang="en-US" dirty="0" smtClean="0">
                <a:solidFill>
                  <a:srgbClr val="FF0000"/>
                </a:solidFill>
              </a:rPr>
              <a:t>Operator precedence </a:t>
            </a:r>
            <a:r>
              <a:rPr lang="en-US" dirty="0" smtClean="0"/>
              <a:t>determines the grouping of terms in an expression. This affects how an expression is evaluated. Certain operators have higher precedence than others; for example, the multiplication operator has higher precedence than the addition operator −</a:t>
            </a:r>
          </a:p>
          <a:p>
            <a:pPr algn="just"/>
            <a:r>
              <a:rPr lang="en-US" dirty="0" smtClean="0"/>
              <a:t>For example x = 7 + 3 * 2; Here x is assigned 13, not 20 because operator * has higher precedence than + so it first get multiplied with 3*2 and then adds into 7.</a:t>
            </a:r>
          </a:p>
          <a:p>
            <a:pPr algn="just"/>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228600" y="228600"/>
            <a:ext cx="8762999" cy="6096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smtClean="0">
                <a:solidFill>
                  <a:srgbClr val="FF0000"/>
                </a:solidFill>
              </a:rPr>
              <a:t>Controlling program flow: </a:t>
            </a:r>
            <a:r>
              <a:rPr lang="en-US" dirty="0" smtClean="0">
                <a:solidFill>
                  <a:srgbClr val="FF0000"/>
                </a:solidFill>
              </a:rPr>
              <a:t>Conditional statements</a:t>
            </a:r>
            <a:endParaRPr lang="en-US" dirty="0">
              <a:solidFill>
                <a:srgbClr val="FF0000"/>
              </a:solidFill>
            </a:endParaRPr>
          </a:p>
        </p:txBody>
      </p:sp>
      <p:sp>
        <p:nvSpPr>
          <p:cNvPr id="3" name="Content Placeholder 2"/>
          <p:cNvSpPr>
            <a:spLocks noGrp="1"/>
          </p:cNvSpPr>
          <p:nvPr>
            <p:ph idx="1"/>
          </p:nvPr>
        </p:nvSpPr>
        <p:spPr/>
        <p:txBody>
          <a:bodyPr>
            <a:noAutofit/>
          </a:bodyPr>
          <a:lstStyle/>
          <a:p>
            <a:pPr algn="just"/>
            <a:r>
              <a:rPr lang="en-US" sz="2400" dirty="0" smtClean="0"/>
              <a:t>The </a:t>
            </a:r>
            <a:r>
              <a:rPr lang="en-US" sz="2400" b="1" dirty="0" smtClean="0"/>
              <a:t>if, </a:t>
            </a:r>
            <a:r>
              <a:rPr lang="en-US" sz="2400" b="1" dirty="0" err="1" smtClean="0"/>
              <a:t>elseif</a:t>
            </a:r>
            <a:r>
              <a:rPr lang="en-US" sz="2400" b="1" dirty="0" smtClean="0"/>
              <a:t> ...else and switch statements are used to take decisions based on the different condition. You can use conditional statements in your code to make your decisions. PHP supports following three decision making statements: </a:t>
            </a:r>
          </a:p>
          <a:p>
            <a:pPr algn="just"/>
            <a:r>
              <a:rPr lang="en-US" sz="2400" dirty="0" smtClean="0"/>
              <a:t>1. </a:t>
            </a:r>
            <a:r>
              <a:rPr lang="en-US" sz="2400" b="1" dirty="0" smtClean="0"/>
              <a:t>if...else statement - Use this statement if you want to execute a set of code when a condition is true and another if the condition is false. </a:t>
            </a:r>
          </a:p>
          <a:p>
            <a:pPr algn="just"/>
            <a:r>
              <a:rPr lang="en-US" sz="2400" dirty="0" smtClean="0"/>
              <a:t>2. </a:t>
            </a:r>
            <a:r>
              <a:rPr lang="en-US" sz="2400" b="1" dirty="0" err="1" smtClean="0"/>
              <a:t>elseif</a:t>
            </a:r>
            <a:r>
              <a:rPr lang="en-US" sz="2400" b="1" dirty="0" smtClean="0"/>
              <a:t> statement - is used with the if...else statement to execute a set of code if one of several condition are true </a:t>
            </a:r>
          </a:p>
          <a:p>
            <a:pPr algn="just"/>
            <a:r>
              <a:rPr lang="en-US" sz="2400" dirty="0" smtClean="0"/>
              <a:t>3. </a:t>
            </a:r>
            <a:r>
              <a:rPr lang="en-US" sz="2400" b="1" dirty="0" smtClean="0"/>
              <a:t>switch statement - is used if you want to select one of many blocks of code to be executed, use the Switch statement. The switch statement is used to avoid long blocks of if...</a:t>
            </a:r>
            <a:r>
              <a:rPr lang="en-US" sz="2400" b="1" dirty="0" err="1" smtClean="0"/>
              <a:t>elseif</a:t>
            </a:r>
            <a:r>
              <a:rPr lang="en-US" sz="2400" b="1" dirty="0" smtClean="0"/>
              <a:t>...else code. </a:t>
            </a:r>
            <a:endParaRPr lang="en-US" sz="2400"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r>
              <a:rPr lang="en-US" dirty="0" smtClean="0"/>
              <a:t>In PHP we have the following conditional statements:</a:t>
            </a:r>
          </a:p>
          <a:p>
            <a:r>
              <a:rPr lang="en-US" dirty="0" smtClean="0"/>
              <a:t>if statement - executes some code if one condition is true</a:t>
            </a:r>
          </a:p>
          <a:p>
            <a:r>
              <a:rPr lang="en-US" dirty="0" smtClean="0"/>
              <a:t>if...else statement - executes some code if a condition is true and another code if that condition is false</a:t>
            </a:r>
          </a:p>
          <a:p>
            <a:r>
              <a:rPr lang="en-US" dirty="0" smtClean="0"/>
              <a:t>if...</a:t>
            </a:r>
            <a:r>
              <a:rPr lang="en-US" dirty="0" err="1" smtClean="0"/>
              <a:t>elseif</a:t>
            </a:r>
            <a:r>
              <a:rPr lang="en-US" dirty="0" smtClean="0"/>
              <a:t>...else statement - executes different codes for more than two conditions</a:t>
            </a:r>
          </a:p>
          <a:p>
            <a:r>
              <a:rPr lang="en-US" dirty="0" smtClean="0"/>
              <a:t>switch statement - selects one of many blocks of code to be executed</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OnLine Classes\WT\kb-lamp-stack.jpg"/>
          <p:cNvPicPr>
            <a:picLocks noGrp="1" noChangeAspect="1" noChangeArrowheads="1"/>
          </p:cNvPicPr>
          <p:nvPr>
            <p:ph idx="1"/>
          </p:nvPr>
        </p:nvPicPr>
        <p:blipFill>
          <a:blip r:embed="rId2"/>
          <a:srcRect/>
          <a:stretch>
            <a:fillRect/>
          </a:stretch>
        </p:blipFill>
        <p:spPr bwMode="auto">
          <a:xfrm>
            <a:off x="533400" y="990600"/>
            <a:ext cx="8118534" cy="4118440"/>
          </a:xfrm>
          <a:prstGeom prst="rect">
            <a:avLst/>
          </a:prstGeom>
          <a:noFill/>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62500" lnSpcReduction="20000"/>
          </a:bodyPr>
          <a:lstStyle/>
          <a:p>
            <a:r>
              <a:rPr lang="en-US" dirty="0" smtClean="0"/>
              <a:t>PHP - The if Statement</a:t>
            </a:r>
          </a:p>
          <a:p>
            <a:r>
              <a:rPr lang="en-US" dirty="0" smtClean="0"/>
              <a:t>The if statement executes some code if one condition is true.</a:t>
            </a:r>
          </a:p>
          <a:p>
            <a:r>
              <a:rPr lang="en-US" dirty="0" smtClean="0"/>
              <a:t>Syntax</a:t>
            </a:r>
          </a:p>
          <a:p>
            <a:r>
              <a:rPr lang="en-US" dirty="0" smtClean="0"/>
              <a:t>if (</a:t>
            </a:r>
            <a:r>
              <a:rPr lang="en-US" i="1" dirty="0" smtClean="0"/>
              <a:t>condition</a:t>
            </a:r>
            <a:r>
              <a:rPr lang="en-US" dirty="0" smtClean="0"/>
              <a:t>) {</a:t>
            </a:r>
            <a:r>
              <a:rPr lang="en-US" i="1" dirty="0" smtClean="0"/>
              <a:t/>
            </a:r>
            <a:br>
              <a:rPr lang="en-US" i="1" dirty="0" smtClean="0"/>
            </a:br>
            <a:r>
              <a:rPr lang="en-US" i="1" dirty="0" smtClean="0"/>
              <a:t>  code to be executed if condition is true</a:t>
            </a:r>
            <a:r>
              <a:rPr lang="en-US" dirty="0" smtClean="0"/>
              <a:t>;</a:t>
            </a:r>
            <a:br>
              <a:rPr lang="en-US" dirty="0" smtClean="0"/>
            </a:br>
            <a:r>
              <a:rPr lang="en-US" dirty="0" smtClean="0"/>
              <a:t>}</a:t>
            </a:r>
          </a:p>
          <a:p>
            <a:pPr>
              <a:buNone/>
            </a:pPr>
            <a:r>
              <a:rPr lang="en-US" dirty="0" smtClean="0"/>
              <a:t>&lt;!DOCTYPE html&gt;</a:t>
            </a:r>
          </a:p>
          <a:p>
            <a:pPr>
              <a:buNone/>
            </a:pPr>
            <a:r>
              <a:rPr lang="en-US" dirty="0" smtClean="0"/>
              <a:t>&lt;html&gt;</a:t>
            </a:r>
          </a:p>
          <a:p>
            <a:pPr>
              <a:buNone/>
            </a:pPr>
            <a:r>
              <a:rPr lang="en-US" dirty="0" smtClean="0"/>
              <a:t>&lt;body&gt;</a:t>
            </a:r>
          </a:p>
          <a:p>
            <a:pPr>
              <a:buNone/>
            </a:pPr>
            <a:r>
              <a:rPr lang="en-US" dirty="0" smtClean="0"/>
              <a:t>&lt;?</a:t>
            </a:r>
            <a:r>
              <a:rPr lang="en-US" dirty="0" err="1" smtClean="0"/>
              <a:t>php</a:t>
            </a:r>
            <a:endParaRPr lang="en-US" dirty="0" smtClean="0"/>
          </a:p>
          <a:p>
            <a:pPr>
              <a:buNone/>
            </a:pPr>
            <a:r>
              <a:rPr lang="en-US" dirty="0" smtClean="0"/>
              <a:t>$t = date("H");</a:t>
            </a:r>
          </a:p>
          <a:p>
            <a:pPr>
              <a:buNone/>
            </a:pPr>
            <a:endParaRPr lang="en-US" dirty="0" smtClean="0"/>
          </a:p>
          <a:p>
            <a:pPr>
              <a:buNone/>
            </a:pPr>
            <a:r>
              <a:rPr lang="en-US" dirty="0" smtClean="0"/>
              <a:t>if ($t &lt; "20") {</a:t>
            </a:r>
          </a:p>
          <a:p>
            <a:pPr>
              <a:buNone/>
            </a:pPr>
            <a:r>
              <a:rPr lang="en-US" dirty="0" smtClean="0"/>
              <a:t>  echo "Have a good day!";</a:t>
            </a:r>
          </a:p>
          <a:p>
            <a:pPr>
              <a:buNone/>
            </a:pPr>
            <a:r>
              <a:rPr lang="en-US" dirty="0" smtClean="0"/>
              <a:t>}</a:t>
            </a:r>
          </a:p>
          <a:p>
            <a:pPr>
              <a:buNone/>
            </a:pPr>
            <a:r>
              <a:rPr lang="en-US" dirty="0" smtClean="0"/>
              <a:t>?&gt;</a:t>
            </a:r>
          </a:p>
          <a:p>
            <a:pPr>
              <a:buNone/>
            </a:pPr>
            <a:r>
              <a:rPr lang="en-US" dirty="0" smtClean="0"/>
              <a:t> &lt;/body&gt;</a:t>
            </a:r>
          </a:p>
          <a:p>
            <a:pPr>
              <a:buNone/>
            </a:pPr>
            <a:r>
              <a:rPr lang="en-US" dirty="0" smtClean="0"/>
              <a:t>&lt;/html&gt;</a:t>
            </a: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20000"/>
          </a:bodyPr>
          <a:lstStyle/>
          <a:p>
            <a:r>
              <a:rPr lang="en-US" b="1" dirty="0" smtClean="0"/>
              <a:t>The If...Else Statement </a:t>
            </a:r>
          </a:p>
          <a:p>
            <a:r>
              <a:rPr lang="en-US" dirty="0" smtClean="0"/>
              <a:t>If you want to execute some code if a condition is true and another code if a condition is false, use the if....else statement. </a:t>
            </a:r>
          </a:p>
          <a:p>
            <a:r>
              <a:rPr lang="en-US" b="1" dirty="0" smtClean="0"/>
              <a:t>Syntax </a:t>
            </a:r>
          </a:p>
          <a:p>
            <a:r>
              <a:rPr lang="en-US" i="1" dirty="0" smtClean="0"/>
              <a:t>if (condition) </a:t>
            </a:r>
          </a:p>
          <a:p>
            <a:r>
              <a:rPr lang="en-US" i="1" dirty="0" smtClean="0"/>
              <a:t>code to be executed if condition is true; </a:t>
            </a:r>
          </a:p>
          <a:p>
            <a:r>
              <a:rPr lang="en-US" i="1" dirty="0" smtClean="0"/>
              <a:t>else </a:t>
            </a:r>
          </a:p>
          <a:p>
            <a:r>
              <a:rPr lang="en-US" i="1" dirty="0" smtClean="0"/>
              <a:t>code to be executed if condition is false; </a:t>
            </a:r>
          </a:p>
          <a:p>
            <a:pPr>
              <a:buNone/>
            </a:pPr>
            <a:r>
              <a:rPr lang="en-US" i="1" dirty="0" smtClean="0"/>
              <a:t>If ($day == “</a:t>
            </a:r>
            <a:r>
              <a:rPr lang="en-US" i="1" dirty="0" err="1" smtClean="0"/>
              <a:t>saturday</a:t>
            </a:r>
            <a:r>
              <a:rPr lang="en-US" i="1" dirty="0" smtClean="0"/>
              <a:t>” || $day==“</a:t>
            </a:r>
            <a:r>
              <a:rPr lang="en-US" i="1" dirty="0" err="1" smtClean="0"/>
              <a:t>sunday</a:t>
            </a:r>
            <a:r>
              <a:rPr lang="en-US" i="1" dirty="0" smtClean="0"/>
              <a:t>”)</a:t>
            </a:r>
          </a:p>
          <a:p>
            <a:pPr>
              <a:buNone/>
            </a:pPr>
            <a:r>
              <a:rPr lang="en-US" i="1" dirty="0" smtClean="0"/>
              <a:t>	$today=“weekend”;</a:t>
            </a:r>
          </a:p>
          <a:p>
            <a:pPr>
              <a:buNone/>
            </a:pPr>
            <a:r>
              <a:rPr lang="en-US" i="1" dirty="0" smtClean="0"/>
              <a:t>Else</a:t>
            </a:r>
          </a:p>
          <a:p>
            <a:pPr>
              <a:buNone/>
            </a:pPr>
            <a:r>
              <a:rPr lang="en-US" i="1" dirty="0" smtClean="0"/>
              <a:t>	$today=“weekday”</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r>
              <a:rPr lang="en-US" b="1" dirty="0" smtClean="0"/>
              <a:t>The If...else...if Statement </a:t>
            </a:r>
          </a:p>
          <a:p>
            <a:r>
              <a:rPr lang="en-US" dirty="0" smtClean="0"/>
              <a:t>If you want to execute some code if one of several conditions are true use the </a:t>
            </a:r>
            <a:r>
              <a:rPr lang="en-US" dirty="0" err="1" smtClean="0"/>
              <a:t>elseif</a:t>
            </a:r>
            <a:r>
              <a:rPr lang="en-US" dirty="0" smtClean="0"/>
              <a:t> statement </a:t>
            </a:r>
          </a:p>
          <a:p>
            <a:r>
              <a:rPr lang="en-US" b="1" dirty="0" smtClean="0"/>
              <a:t>Syntax </a:t>
            </a:r>
          </a:p>
          <a:p>
            <a:r>
              <a:rPr lang="en-US" i="1" dirty="0" smtClean="0"/>
              <a:t>if (condition) </a:t>
            </a:r>
          </a:p>
          <a:p>
            <a:r>
              <a:rPr lang="en-US" i="1" dirty="0" smtClean="0"/>
              <a:t>code to be executed if condition is true; </a:t>
            </a:r>
          </a:p>
          <a:p>
            <a:r>
              <a:rPr lang="en-US" i="1" dirty="0" err="1" smtClean="0"/>
              <a:t>elseif</a:t>
            </a:r>
            <a:r>
              <a:rPr lang="en-US" i="1" dirty="0" smtClean="0"/>
              <a:t> (condition) </a:t>
            </a:r>
          </a:p>
          <a:p>
            <a:r>
              <a:rPr lang="en-US" i="1" dirty="0" smtClean="0"/>
              <a:t>code to be executed if condition is true; </a:t>
            </a:r>
          </a:p>
          <a:p>
            <a:r>
              <a:rPr lang="en-US" i="1" dirty="0" smtClean="0"/>
              <a:t>else </a:t>
            </a:r>
          </a:p>
          <a:p>
            <a:r>
              <a:rPr lang="en-US" i="1" dirty="0" smtClean="0"/>
              <a:t>code to be executed if condition is false;</a:t>
            </a: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70000" lnSpcReduction="20000"/>
          </a:bodyPr>
          <a:lstStyle/>
          <a:p>
            <a:r>
              <a:rPr lang="en-US" b="1" dirty="0" smtClean="0"/>
              <a:t>The Switch Statement </a:t>
            </a:r>
          </a:p>
          <a:p>
            <a:r>
              <a:rPr lang="en-US" dirty="0" smtClean="0"/>
              <a:t>If you want to select one of many blocks of code to be executed, use the Switch statement. The switch statement is used to avoid long blocks of if..</a:t>
            </a:r>
            <a:r>
              <a:rPr lang="en-US" dirty="0" err="1" smtClean="0"/>
              <a:t>elseif</a:t>
            </a:r>
            <a:r>
              <a:rPr lang="en-US" dirty="0" smtClean="0"/>
              <a:t>..else code. </a:t>
            </a:r>
          </a:p>
          <a:p>
            <a:r>
              <a:rPr lang="en-US" b="1" dirty="0" smtClean="0"/>
              <a:t>Syntax </a:t>
            </a:r>
          </a:p>
          <a:p>
            <a:r>
              <a:rPr lang="en-US" dirty="0" smtClean="0"/>
              <a:t>switch (expression) </a:t>
            </a:r>
          </a:p>
          <a:p>
            <a:r>
              <a:rPr lang="en-US" dirty="0" smtClean="0"/>
              <a:t>{ </a:t>
            </a:r>
          </a:p>
          <a:p>
            <a:r>
              <a:rPr lang="en-US" dirty="0" smtClean="0"/>
              <a:t>case label1: </a:t>
            </a:r>
          </a:p>
          <a:p>
            <a:r>
              <a:rPr lang="en-US" dirty="0" smtClean="0"/>
              <a:t>code to be executed if expression = label1; </a:t>
            </a:r>
          </a:p>
          <a:p>
            <a:r>
              <a:rPr lang="en-US" dirty="0" smtClean="0"/>
              <a:t>break; </a:t>
            </a:r>
            <a:endParaRPr lang="en-US" b="1" i="1" dirty="0" smtClean="0"/>
          </a:p>
          <a:p>
            <a:r>
              <a:rPr lang="en-US" dirty="0" smtClean="0"/>
              <a:t>case label2: </a:t>
            </a:r>
          </a:p>
          <a:p>
            <a:r>
              <a:rPr lang="en-US" dirty="0" smtClean="0"/>
              <a:t>code to be executed if expression = label2; </a:t>
            </a:r>
          </a:p>
          <a:p>
            <a:r>
              <a:rPr lang="en-US" dirty="0" smtClean="0"/>
              <a:t>break; </a:t>
            </a:r>
          </a:p>
          <a:p>
            <a:r>
              <a:rPr lang="en-US" dirty="0" smtClean="0"/>
              <a:t>default: </a:t>
            </a:r>
          </a:p>
          <a:p>
            <a:r>
              <a:rPr lang="en-US" dirty="0" smtClean="0"/>
              <a:t>code to be executed if expression is different </a:t>
            </a:r>
          </a:p>
          <a:p>
            <a:r>
              <a:rPr lang="en-US" dirty="0" smtClean="0"/>
              <a:t>from both label1 and label2; </a:t>
            </a:r>
          </a:p>
          <a:p>
            <a:r>
              <a:rPr lang="en-US" dirty="0" smtClean="0"/>
              <a:t>}</a:t>
            </a:r>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20000"/>
          </a:bodyPr>
          <a:lstStyle/>
          <a:p>
            <a:r>
              <a:rPr lang="en-US" b="1" dirty="0" smtClean="0"/>
              <a:t>PHP Loops </a:t>
            </a:r>
          </a:p>
          <a:p>
            <a:r>
              <a:rPr lang="en-US" dirty="0" smtClean="0"/>
              <a:t>Loops in PHP are used to execute the same block of code a specified number of times. PHP supports following four loop types. </a:t>
            </a:r>
          </a:p>
          <a:p>
            <a:r>
              <a:rPr lang="en-US" dirty="0" smtClean="0"/>
              <a:t>1. for - loops through a block of code a specified number of times. </a:t>
            </a:r>
          </a:p>
          <a:p>
            <a:r>
              <a:rPr lang="en-US" dirty="0" smtClean="0"/>
              <a:t>2. while - loops through a block of code if and as long as a specified condition is true. </a:t>
            </a:r>
          </a:p>
          <a:p>
            <a:r>
              <a:rPr lang="en-US" dirty="0" smtClean="0"/>
              <a:t>3. do...while - loops through a block of code once, and then repeats the loop as long as the condition is true. </a:t>
            </a:r>
          </a:p>
          <a:p>
            <a:r>
              <a:rPr lang="en-US" dirty="0" smtClean="0"/>
              <a:t>4. </a:t>
            </a:r>
            <a:r>
              <a:rPr lang="en-US" dirty="0" err="1" smtClean="0"/>
              <a:t>foreach</a:t>
            </a:r>
            <a:r>
              <a:rPr lang="en-US" dirty="0" smtClean="0"/>
              <a:t> - loops through a block of code for each element in an array. </a:t>
            </a:r>
          </a:p>
          <a:p>
            <a:pPr>
              <a:buNone/>
            </a:pPr>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70000" lnSpcReduction="20000"/>
          </a:bodyPr>
          <a:lstStyle/>
          <a:p>
            <a:r>
              <a:rPr lang="en-US" dirty="0" smtClean="0">
                <a:solidFill>
                  <a:srgbClr val="FF0000"/>
                </a:solidFill>
              </a:rPr>
              <a:t>The PHP while Loop</a:t>
            </a:r>
          </a:p>
          <a:p>
            <a:r>
              <a:rPr lang="en-US" dirty="0" smtClean="0"/>
              <a:t>The while loop executes a block of code as long as the specified condition is true.</a:t>
            </a:r>
          </a:p>
          <a:p>
            <a:r>
              <a:rPr lang="en-US" dirty="0" smtClean="0"/>
              <a:t>Syntax</a:t>
            </a:r>
          </a:p>
          <a:p>
            <a:r>
              <a:rPr lang="en-US" dirty="0" smtClean="0"/>
              <a:t>while (</a:t>
            </a:r>
            <a:r>
              <a:rPr lang="en-US" i="1" dirty="0" smtClean="0"/>
              <a:t>condition is true</a:t>
            </a:r>
            <a:r>
              <a:rPr lang="en-US" dirty="0" smtClean="0"/>
              <a:t>) {</a:t>
            </a:r>
            <a:br>
              <a:rPr lang="en-US" dirty="0" smtClean="0"/>
            </a:br>
            <a:r>
              <a:rPr lang="en-US" i="1" dirty="0" smtClean="0"/>
              <a:t>  code to be executed</a:t>
            </a:r>
            <a:r>
              <a:rPr lang="en-US" dirty="0" smtClean="0"/>
              <a:t>;</a:t>
            </a:r>
            <a:br>
              <a:rPr lang="en-US" dirty="0" smtClean="0"/>
            </a:br>
            <a:r>
              <a:rPr lang="en-US" dirty="0" smtClean="0"/>
              <a:t>}</a:t>
            </a:r>
          </a:p>
          <a:p>
            <a:r>
              <a:rPr lang="en-US" dirty="0" smtClean="0"/>
              <a:t>Examples</a:t>
            </a:r>
          </a:p>
          <a:p>
            <a:r>
              <a:rPr lang="en-US" dirty="0" smtClean="0"/>
              <a:t>The example below displays the numbers from 1 to 5:</a:t>
            </a:r>
          </a:p>
          <a:p>
            <a:r>
              <a:rPr lang="en-US" dirty="0" smtClean="0"/>
              <a:t>Example</a:t>
            </a:r>
          </a:p>
          <a:p>
            <a:r>
              <a:rPr lang="en-US" dirty="0" smtClean="0"/>
              <a:t>&lt;?</a:t>
            </a:r>
            <a:r>
              <a:rPr lang="en-US" dirty="0" err="1" smtClean="0"/>
              <a:t>php</a:t>
            </a:r>
            <a:r>
              <a:rPr lang="en-US" dirty="0" smtClean="0"/>
              <a:t/>
            </a:r>
            <a:br>
              <a:rPr lang="en-US" dirty="0" smtClean="0"/>
            </a:br>
            <a:r>
              <a:rPr lang="en-US" dirty="0" smtClean="0"/>
              <a:t>$x = 1;</a:t>
            </a:r>
            <a:br>
              <a:rPr lang="en-US" dirty="0" smtClean="0"/>
            </a:br>
            <a:r>
              <a:rPr lang="en-US" dirty="0" smtClean="0"/>
              <a:t/>
            </a:r>
            <a:br>
              <a:rPr lang="en-US" dirty="0" smtClean="0"/>
            </a:br>
            <a:r>
              <a:rPr lang="en-US" dirty="0" smtClean="0"/>
              <a:t>while($x &lt;= 5) {</a:t>
            </a:r>
            <a:br>
              <a:rPr lang="en-US" dirty="0" smtClean="0"/>
            </a:br>
            <a:r>
              <a:rPr lang="en-US" dirty="0" smtClean="0"/>
              <a:t>  echo "The number is: $x &lt;</a:t>
            </a:r>
            <a:r>
              <a:rPr lang="en-US" dirty="0" err="1" smtClean="0"/>
              <a:t>br</a:t>
            </a:r>
            <a:r>
              <a:rPr lang="en-US" dirty="0" smtClean="0"/>
              <a:t>&gt;";</a:t>
            </a:r>
            <a:br>
              <a:rPr lang="en-US" dirty="0" smtClean="0"/>
            </a:br>
            <a:r>
              <a:rPr lang="en-US" dirty="0" smtClean="0"/>
              <a:t>  $x++;</a:t>
            </a:r>
            <a:br>
              <a:rPr lang="en-US" dirty="0" smtClean="0"/>
            </a:br>
            <a:r>
              <a:rPr lang="en-US" dirty="0" smtClean="0"/>
              <a:t>}</a:t>
            </a:r>
            <a:br>
              <a:rPr lang="en-US" dirty="0" smtClean="0"/>
            </a:br>
            <a:r>
              <a:rPr lang="en-US" dirty="0" smtClean="0"/>
              <a:t>?&gt;</a:t>
            </a:r>
          </a:p>
          <a:p>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85000" lnSpcReduction="20000"/>
          </a:bodyPr>
          <a:lstStyle/>
          <a:p>
            <a:r>
              <a:rPr lang="en-US" b="1" dirty="0" smtClean="0"/>
              <a:t>The for loop statement </a:t>
            </a:r>
          </a:p>
          <a:p>
            <a:r>
              <a:rPr lang="en-US" dirty="0" smtClean="0"/>
              <a:t>The for statement is used when you know the exact number of times to execute a statement or a block of statements. </a:t>
            </a:r>
          </a:p>
          <a:p>
            <a:r>
              <a:rPr lang="en-US" b="1" dirty="0" smtClean="0"/>
              <a:t>Syntax </a:t>
            </a:r>
          </a:p>
          <a:p>
            <a:r>
              <a:rPr lang="en-US" i="1" dirty="0" smtClean="0"/>
              <a:t>for (initialization; condition; increment/decrement) </a:t>
            </a:r>
          </a:p>
          <a:p>
            <a:r>
              <a:rPr lang="en-US" i="1" dirty="0" smtClean="0"/>
              <a:t>{ </a:t>
            </a:r>
          </a:p>
          <a:p>
            <a:r>
              <a:rPr lang="en-US" i="1" dirty="0" smtClean="0"/>
              <a:t>Code to be executed; </a:t>
            </a:r>
          </a:p>
          <a:p>
            <a:r>
              <a:rPr lang="en-US" i="1" dirty="0" smtClean="0"/>
              <a:t>} </a:t>
            </a:r>
          </a:p>
          <a:p>
            <a:r>
              <a:rPr lang="en-US" dirty="0" smtClean="0"/>
              <a:t>The </a:t>
            </a:r>
            <a:r>
              <a:rPr lang="en-US" dirty="0" err="1" smtClean="0"/>
              <a:t>initializer</a:t>
            </a:r>
            <a:r>
              <a:rPr lang="en-US" dirty="0" smtClean="0"/>
              <a:t> is used to set the start value for the counter of the number of loop iterations. </a:t>
            </a:r>
          </a:p>
          <a:p>
            <a:r>
              <a:rPr lang="en-US" b="1" dirty="0" smtClean="0"/>
              <a:t>Example </a:t>
            </a:r>
          </a:p>
          <a:p>
            <a:r>
              <a:rPr lang="en-US" dirty="0" smtClean="0"/>
              <a:t>The following example makes ten iterations and prints 1 to 10 numbers: </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$x = 1; - Initialize the loop counter ($x), and set the start value to 1</a:t>
            </a:r>
          </a:p>
          <a:p>
            <a:r>
              <a:rPr lang="en-US" dirty="0" smtClean="0"/>
              <a:t>$x &lt;= 5 - Continue the loop as long as $x is less than or equal to 5</a:t>
            </a:r>
          </a:p>
          <a:p>
            <a:r>
              <a:rPr lang="en-US" dirty="0" smtClean="0"/>
              <a:t>$x++; - Increase the loop counter value by 1 for each iteration</a:t>
            </a:r>
          </a:p>
          <a:p>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dirty="0" smtClean="0"/>
              <a:t>The PHP do...while Loop</a:t>
            </a:r>
          </a:p>
          <a:p>
            <a:r>
              <a:rPr lang="en-US" dirty="0" smtClean="0"/>
              <a:t>The do...while loop will always execute the block of code once, it will then check the condition, and repeat the loop while the specified condition is true.</a:t>
            </a:r>
          </a:p>
          <a:p>
            <a:r>
              <a:rPr lang="en-US" dirty="0" smtClean="0"/>
              <a:t>Syntax</a:t>
            </a:r>
          </a:p>
          <a:p>
            <a:r>
              <a:rPr lang="en-US" dirty="0" smtClean="0"/>
              <a:t>do {</a:t>
            </a:r>
            <a:br>
              <a:rPr lang="en-US" dirty="0" smtClean="0"/>
            </a:br>
            <a:r>
              <a:rPr lang="en-US" i="1" dirty="0" smtClean="0"/>
              <a:t>  code to be executed;</a:t>
            </a:r>
            <a:br>
              <a:rPr lang="en-US" i="1" dirty="0" smtClean="0"/>
            </a:br>
            <a:r>
              <a:rPr lang="en-US" dirty="0" smtClean="0"/>
              <a:t>} while (</a:t>
            </a:r>
            <a:r>
              <a:rPr lang="en-US" i="1" dirty="0" smtClean="0"/>
              <a:t>condition is true</a:t>
            </a:r>
            <a:r>
              <a:rPr lang="en-US" dirty="0" smtClean="0"/>
              <a:t>);</a:t>
            </a:r>
          </a:p>
          <a:p>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85000" lnSpcReduction="10000"/>
          </a:bodyPr>
          <a:lstStyle/>
          <a:p>
            <a:r>
              <a:rPr lang="en-US" dirty="0" smtClean="0"/>
              <a:t>The PHP for Loop</a:t>
            </a:r>
          </a:p>
          <a:p>
            <a:r>
              <a:rPr lang="en-US" dirty="0" smtClean="0"/>
              <a:t>The for loop is used when you know in advance how many times the script should run.</a:t>
            </a:r>
          </a:p>
          <a:p>
            <a:r>
              <a:rPr lang="en-US" dirty="0" smtClean="0"/>
              <a:t>Syntax</a:t>
            </a:r>
          </a:p>
          <a:p>
            <a:r>
              <a:rPr lang="en-US" dirty="0" smtClean="0"/>
              <a:t>for (</a:t>
            </a:r>
            <a:r>
              <a:rPr lang="en-US" i="1" dirty="0" smtClean="0"/>
              <a:t>init counter; test counter; increment counter</a:t>
            </a:r>
            <a:r>
              <a:rPr lang="en-US" dirty="0" smtClean="0"/>
              <a:t>) {</a:t>
            </a:r>
            <a:br>
              <a:rPr lang="en-US" dirty="0" smtClean="0"/>
            </a:br>
            <a:r>
              <a:rPr lang="en-US" dirty="0" smtClean="0"/>
              <a:t>  </a:t>
            </a:r>
            <a:r>
              <a:rPr lang="en-US" i="1" dirty="0" smtClean="0"/>
              <a:t>code to be executed for each iteration;</a:t>
            </a:r>
            <a:r>
              <a:rPr lang="en-US" dirty="0" smtClean="0"/>
              <a:t/>
            </a:r>
            <a:br>
              <a:rPr lang="en-US" dirty="0" smtClean="0"/>
            </a:br>
            <a:r>
              <a:rPr lang="en-US" dirty="0" smtClean="0"/>
              <a:t>}</a:t>
            </a:r>
          </a:p>
          <a:p>
            <a:r>
              <a:rPr lang="en-US" dirty="0" smtClean="0"/>
              <a:t>Parameters:</a:t>
            </a:r>
          </a:p>
          <a:p>
            <a:r>
              <a:rPr lang="en-US" i="1" dirty="0" smtClean="0"/>
              <a:t>init counter</a:t>
            </a:r>
            <a:r>
              <a:rPr lang="en-US" dirty="0" smtClean="0"/>
              <a:t>: Initialize the loop counter value</a:t>
            </a:r>
          </a:p>
          <a:p>
            <a:r>
              <a:rPr lang="en-US" i="1" dirty="0" smtClean="0"/>
              <a:t>test counter</a:t>
            </a:r>
            <a:r>
              <a:rPr lang="en-US" dirty="0" smtClean="0"/>
              <a:t>: Evaluated for each loop iteration. If it evaluates to TRUE, the loop continues. If it evaluates to FALSE, the loop ends.</a:t>
            </a:r>
          </a:p>
          <a:p>
            <a:r>
              <a:rPr lang="en-US" i="1" dirty="0" smtClean="0"/>
              <a:t>increment counter</a:t>
            </a:r>
            <a:r>
              <a:rPr lang="en-US" dirty="0" smtClean="0"/>
              <a:t>: Increases the loop counter value</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solidFill>
                  <a:srgbClr val="FF0000"/>
                </a:solidFill>
              </a:rPr>
              <a:t>The Four Layers of a LAMP Stack:</a:t>
            </a:r>
            <a:endParaRPr lang="en-US" dirty="0">
              <a:solidFill>
                <a:srgbClr val="FF0000"/>
              </a:solidFill>
            </a:endParaRPr>
          </a:p>
        </p:txBody>
      </p:sp>
      <p:sp>
        <p:nvSpPr>
          <p:cNvPr id="3" name="Content Placeholder 2"/>
          <p:cNvSpPr>
            <a:spLocks noGrp="1"/>
          </p:cNvSpPr>
          <p:nvPr>
            <p:ph idx="1"/>
          </p:nvPr>
        </p:nvSpPr>
        <p:spPr>
          <a:xfrm>
            <a:off x="457200" y="1600200"/>
            <a:ext cx="8229600" cy="5029200"/>
          </a:xfrm>
        </p:spPr>
        <p:txBody>
          <a:bodyPr>
            <a:normAutofit fontScale="92500"/>
          </a:bodyPr>
          <a:lstStyle/>
          <a:p>
            <a:pPr algn="just"/>
            <a:r>
              <a:rPr lang="en-US" dirty="0" smtClean="0"/>
              <a:t>The common software components that make up a traditional LAMP stack are:</a:t>
            </a:r>
          </a:p>
          <a:p>
            <a:pPr algn="just"/>
            <a:r>
              <a:rPr lang="en-US" b="1" dirty="0" smtClean="0"/>
              <a:t>Linux</a:t>
            </a:r>
            <a:r>
              <a:rPr lang="en-US" dirty="0" smtClean="0"/>
              <a:t>: The operating system (OS) makes up our first layer. Linux sets the foundation for the stack model. All other layers run on top of this layer.</a:t>
            </a:r>
          </a:p>
          <a:p>
            <a:pPr algn="just"/>
            <a:r>
              <a:rPr lang="en-US" b="1" dirty="0" smtClean="0"/>
              <a:t>Apache</a:t>
            </a:r>
            <a:r>
              <a:rPr lang="en-US" dirty="0" smtClean="0"/>
              <a:t>: The second layer consists of web server software, typically Apache Web Server. This layer resides on top of the Linux layer. Web servers are responsible for translating from web browsers to their correct website.</a:t>
            </a:r>
          </a:p>
          <a:p>
            <a:pPr algn="just"/>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92500" lnSpcReduction="20000"/>
          </a:bodyPr>
          <a:lstStyle/>
          <a:p>
            <a:pPr>
              <a:buNone/>
            </a:pPr>
            <a:r>
              <a:rPr lang="en-US" i="1" dirty="0" smtClean="0"/>
              <a:t>&lt;html&gt; </a:t>
            </a:r>
          </a:p>
          <a:p>
            <a:pPr>
              <a:buNone/>
            </a:pPr>
            <a:r>
              <a:rPr lang="en-US" i="1" dirty="0" smtClean="0"/>
              <a:t>&lt;body&gt; </a:t>
            </a:r>
          </a:p>
          <a:p>
            <a:pPr>
              <a:buNone/>
            </a:pPr>
            <a:r>
              <a:rPr lang="en-US" i="1" dirty="0" smtClean="0"/>
              <a:t>&lt;?</a:t>
            </a:r>
            <a:r>
              <a:rPr lang="en-US" i="1" dirty="0" err="1" smtClean="0"/>
              <a:t>php</a:t>
            </a:r>
            <a:r>
              <a:rPr lang="en-US" i="1" dirty="0" smtClean="0"/>
              <a:t> </a:t>
            </a:r>
          </a:p>
          <a:p>
            <a:pPr>
              <a:buNone/>
            </a:pPr>
            <a:r>
              <a:rPr lang="nn-NO" i="1" dirty="0" smtClean="0"/>
              <a:t>for( $i=1; $i&lt;=10; $i++ ) </a:t>
            </a:r>
          </a:p>
          <a:p>
            <a:pPr>
              <a:buNone/>
            </a:pPr>
            <a:r>
              <a:rPr lang="en-US" i="1" dirty="0" smtClean="0"/>
              <a:t>{ </a:t>
            </a:r>
          </a:p>
          <a:p>
            <a:pPr>
              <a:buNone/>
            </a:pPr>
            <a:endParaRPr lang="en-US" dirty="0" smtClean="0"/>
          </a:p>
          <a:p>
            <a:pPr>
              <a:buNone/>
            </a:pPr>
            <a:r>
              <a:rPr lang="en-US" i="1" dirty="0" smtClean="0"/>
              <a:t>echo ("$</a:t>
            </a:r>
            <a:r>
              <a:rPr lang="en-US" i="1" dirty="0" err="1" smtClean="0"/>
              <a:t>i</a:t>
            </a:r>
            <a:r>
              <a:rPr lang="en-US" i="1" dirty="0" smtClean="0"/>
              <a:t>".”  “ ); </a:t>
            </a:r>
          </a:p>
          <a:p>
            <a:pPr>
              <a:buNone/>
            </a:pPr>
            <a:r>
              <a:rPr lang="en-US" i="1" dirty="0" smtClean="0"/>
              <a:t>} </a:t>
            </a:r>
          </a:p>
          <a:p>
            <a:pPr>
              <a:buNone/>
            </a:pPr>
            <a:r>
              <a:rPr lang="en-US" i="1" dirty="0" smtClean="0"/>
              <a:t>?&gt; </a:t>
            </a:r>
          </a:p>
          <a:p>
            <a:pPr>
              <a:buNone/>
            </a:pPr>
            <a:r>
              <a:rPr lang="en-US" i="1" dirty="0" smtClean="0"/>
              <a:t>&lt;/body&gt; </a:t>
            </a:r>
          </a:p>
          <a:p>
            <a:pPr>
              <a:buNone/>
            </a:pPr>
            <a:r>
              <a:rPr lang="en-US" i="1" dirty="0" smtClean="0"/>
              <a:t>&lt;/html&gt;</a:t>
            </a: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r>
              <a:rPr lang="en-US" dirty="0" smtClean="0"/>
              <a:t>The PHP </a:t>
            </a:r>
            <a:r>
              <a:rPr lang="en-US" dirty="0" err="1" smtClean="0"/>
              <a:t>foreach</a:t>
            </a:r>
            <a:r>
              <a:rPr lang="en-US" dirty="0" smtClean="0"/>
              <a:t> Loop</a:t>
            </a:r>
          </a:p>
          <a:p>
            <a:r>
              <a:rPr lang="en-US" dirty="0" smtClean="0"/>
              <a:t>The </a:t>
            </a:r>
            <a:r>
              <a:rPr lang="en-US" dirty="0" err="1" smtClean="0"/>
              <a:t>foreach</a:t>
            </a:r>
            <a:r>
              <a:rPr lang="en-US" dirty="0" smtClean="0"/>
              <a:t> loop works only on arrays, and is used to loop through each key/value pair in an array.</a:t>
            </a:r>
          </a:p>
          <a:p>
            <a:r>
              <a:rPr lang="en-US" dirty="0" smtClean="0"/>
              <a:t>Syntax</a:t>
            </a:r>
          </a:p>
          <a:p>
            <a:r>
              <a:rPr lang="en-US" dirty="0" err="1" smtClean="0"/>
              <a:t>foreach</a:t>
            </a:r>
            <a:r>
              <a:rPr lang="en-US" dirty="0" smtClean="0"/>
              <a:t> ($</a:t>
            </a:r>
            <a:r>
              <a:rPr lang="en-US" i="1" dirty="0" smtClean="0"/>
              <a:t>array </a:t>
            </a:r>
            <a:r>
              <a:rPr lang="en-US" dirty="0" smtClean="0"/>
              <a:t>as</a:t>
            </a:r>
            <a:r>
              <a:rPr lang="en-US" i="1" dirty="0" smtClean="0"/>
              <a:t> </a:t>
            </a:r>
            <a:r>
              <a:rPr lang="en-US" dirty="0" smtClean="0"/>
              <a:t>$</a:t>
            </a:r>
            <a:r>
              <a:rPr lang="en-US" i="1" dirty="0" smtClean="0"/>
              <a:t>value</a:t>
            </a:r>
            <a:r>
              <a:rPr lang="en-US" dirty="0" smtClean="0"/>
              <a:t>) {</a:t>
            </a:r>
            <a:br>
              <a:rPr lang="en-US" dirty="0" smtClean="0"/>
            </a:br>
            <a:r>
              <a:rPr lang="en-US" dirty="0" smtClean="0"/>
              <a:t>  </a:t>
            </a:r>
            <a:r>
              <a:rPr lang="en-US" i="1" dirty="0" smtClean="0"/>
              <a:t>code to be executed;</a:t>
            </a:r>
            <a:r>
              <a:rPr lang="en-US" dirty="0" smtClean="0"/>
              <a:t/>
            </a:r>
            <a:br>
              <a:rPr lang="en-US" dirty="0" smtClean="0"/>
            </a:br>
            <a:r>
              <a:rPr lang="en-US" dirty="0" smtClean="0"/>
              <a:t>}</a:t>
            </a:r>
          </a:p>
          <a:p>
            <a:r>
              <a:rPr lang="en-US" dirty="0" smtClean="0"/>
              <a:t>For every loop iteration, the value of the current array element is assigned to $value and the array pointer is moved by one, until it reaches the last array element.</a:t>
            </a:r>
          </a:p>
          <a:p>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US" b="1" dirty="0" smtClean="0"/>
              <a:t>The break statement </a:t>
            </a:r>
          </a:p>
          <a:p>
            <a:pPr algn="just"/>
            <a:r>
              <a:rPr lang="en-US" dirty="0" smtClean="0"/>
              <a:t>The PHP break keyword is used to terminate the execution of a loop prematurely. The break statement is situated inside the statement block.</a:t>
            </a:r>
          </a:p>
          <a:p>
            <a:pPr algn="just"/>
            <a:r>
              <a:rPr lang="en-US" dirty="0" smtClean="0"/>
              <a:t> It gives you full control and whenever you want to exit from the loop you can come out. After coming out of a loop immediate statement to the loop will be executed. </a:t>
            </a:r>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85000" lnSpcReduction="20000"/>
          </a:bodyPr>
          <a:lstStyle/>
          <a:p>
            <a:pPr>
              <a:buNone/>
            </a:pPr>
            <a:r>
              <a:rPr lang="en-US" i="1" dirty="0" smtClean="0"/>
              <a:t>&lt;html&gt; </a:t>
            </a:r>
          </a:p>
          <a:p>
            <a:pPr>
              <a:buNone/>
            </a:pPr>
            <a:r>
              <a:rPr lang="en-US" i="1" dirty="0" smtClean="0"/>
              <a:t>&lt;body&gt; </a:t>
            </a:r>
          </a:p>
          <a:p>
            <a:pPr>
              <a:buNone/>
            </a:pPr>
            <a:r>
              <a:rPr lang="en-US" i="1" dirty="0" smtClean="0"/>
              <a:t>&lt;?</a:t>
            </a:r>
            <a:r>
              <a:rPr lang="en-US" i="1" dirty="0" err="1" smtClean="0"/>
              <a:t>php</a:t>
            </a:r>
            <a:r>
              <a:rPr lang="en-US" i="1" dirty="0" smtClean="0"/>
              <a:t> </a:t>
            </a:r>
          </a:p>
          <a:p>
            <a:pPr>
              <a:buNone/>
            </a:pPr>
            <a:r>
              <a:rPr lang="en-US" i="1" dirty="0" smtClean="0"/>
              <a:t>$</a:t>
            </a:r>
            <a:r>
              <a:rPr lang="en-US" i="1" dirty="0" err="1" smtClean="0"/>
              <a:t>i</a:t>
            </a:r>
            <a:r>
              <a:rPr lang="en-US" i="1" dirty="0" smtClean="0"/>
              <a:t> = 0; </a:t>
            </a:r>
          </a:p>
          <a:p>
            <a:pPr>
              <a:buNone/>
            </a:pPr>
            <a:r>
              <a:rPr lang="en-US" i="1" dirty="0" smtClean="0"/>
              <a:t>while( $</a:t>
            </a:r>
            <a:r>
              <a:rPr lang="en-US" i="1" dirty="0" err="1" smtClean="0"/>
              <a:t>i</a:t>
            </a:r>
            <a:r>
              <a:rPr lang="en-US" i="1" dirty="0" smtClean="0"/>
              <a:t> &lt; 10) </a:t>
            </a:r>
          </a:p>
          <a:p>
            <a:pPr>
              <a:buNone/>
            </a:pPr>
            <a:r>
              <a:rPr lang="en-US" i="1" dirty="0" smtClean="0"/>
              <a:t>{ </a:t>
            </a:r>
          </a:p>
          <a:p>
            <a:pPr>
              <a:buNone/>
            </a:pPr>
            <a:r>
              <a:rPr lang="en-US" i="1" dirty="0" smtClean="0"/>
              <a:t>$</a:t>
            </a:r>
            <a:r>
              <a:rPr lang="en-US" i="1" dirty="0" err="1" smtClean="0"/>
              <a:t>i</a:t>
            </a:r>
            <a:r>
              <a:rPr lang="en-US" i="1" dirty="0" smtClean="0"/>
              <a:t>++; </a:t>
            </a:r>
          </a:p>
          <a:p>
            <a:pPr>
              <a:buNone/>
            </a:pPr>
            <a:r>
              <a:rPr lang="en-US" i="1" dirty="0" smtClean="0"/>
              <a:t>if( $</a:t>
            </a:r>
            <a:r>
              <a:rPr lang="en-US" i="1" dirty="0" err="1" smtClean="0"/>
              <a:t>i</a:t>
            </a:r>
            <a:r>
              <a:rPr lang="en-US" i="1" dirty="0" smtClean="0"/>
              <a:t> == 3 )break; </a:t>
            </a:r>
          </a:p>
          <a:p>
            <a:pPr>
              <a:buNone/>
            </a:pPr>
            <a:r>
              <a:rPr lang="en-US" i="1" dirty="0" smtClean="0"/>
              <a:t>} </a:t>
            </a:r>
          </a:p>
          <a:p>
            <a:pPr>
              <a:buNone/>
            </a:pPr>
            <a:r>
              <a:rPr lang="en-US" i="1" dirty="0" smtClean="0"/>
              <a:t>echo ("Loop stopped at </a:t>
            </a:r>
            <a:r>
              <a:rPr lang="en-US" i="1" dirty="0" err="1" smtClean="0"/>
              <a:t>i</a:t>
            </a:r>
            <a:r>
              <a:rPr lang="en-US" i="1" dirty="0" smtClean="0"/>
              <a:t> = $</a:t>
            </a:r>
            <a:r>
              <a:rPr lang="en-US" i="1" dirty="0" err="1" smtClean="0"/>
              <a:t>i</a:t>
            </a:r>
            <a:r>
              <a:rPr lang="en-US" i="1" dirty="0" smtClean="0"/>
              <a:t>" ); </a:t>
            </a:r>
          </a:p>
          <a:p>
            <a:pPr>
              <a:buNone/>
            </a:pPr>
            <a:r>
              <a:rPr lang="en-US" i="1" dirty="0" smtClean="0"/>
              <a:t>?&gt; </a:t>
            </a:r>
          </a:p>
          <a:p>
            <a:pPr>
              <a:buNone/>
            </a:pPr>
            <a:r>
              <a:rPr lang="en-US" i="1" dirty="0" smtClean="0"/>
              <a:t>&lt;/body&gt; </a:t>
            </a:r>
          </a:p>
          <a:p>
            <a:pPr>
              <a:buNone/>
            </a:pPr>
            <a:r>
              <a:rPr lang="en-US" i="1" dirty="0" smtClean="0"/>
              <a:t>&lt;/html&gt; </a:t>
            </a:r>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lnSpcReduction="10000"/>
          </a:bodyPr>
          <a:lstStyle/>
          <a:p>
            <a:pPr algn="just"/>
            <a:r>
              <a:rPr lang="en-US" b="1" dirty="0" smtClean="0">
                <a:solidFill>
                  <a:srgbClr val="FF0000"/>
                </a:solidFill>
              </a:rPr>
              <a:t>The continue statement </a:t>
            </a:r>
          </a:p>
          <a:p>
            <a:pPr algn="just"/>
            <a:r>
              <a:rPr lang="en-US" dirty="0" smtClean="0"/>
              <a:t>The PHP continue keyword is used to halt the current iteration of a loop and place the loop in next iteration. But it does not terminate the loop. </a:t>
            </a:r>
          </a:p>
          <a:p>
            <a:pPr algn="just"/>
            <a:r>
              <a:rPr lang="en-US" dirty="0" smtClean="0"/>
              <a:t>Just like the break statement the continue statement is situated inside the statement block containing the code that the loop executes, preceded by a conditional test. For the pass encountering continue statement, rest of the loop code is skipped and next pass starts.</a:t>
            </a:r>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85000" lnSpcReduction="20000"/>
          </a:bodyPr>
          <a:lstStyle/>
          <a:p>
            <a:pPr>
              <a:buNone/>
            </a:pPr>
            <a:r>
              <a:rPr lang="en-US" dirty="0" smtClean="0"/>
              <a:t>&lt;html&gt; </a:t>
            </a:r>
          </a:p>
          <a:p>
            <a:pPr>
              <a:buNone/>
            </a:pPr>
            <a:r>
              <a:rPr lang="en-US" dirty="0" smtClean="0"/>
              <a:t>&lt;body&gt; </a:t>
            </a:r>
          </a:p>
          <a:p>
            <a:pPr>
              <a:buNone/>
            </a:pPr>
            <a:r>
              <a:rPr lang="en-US" dirty="0" smtClean="0"/>
              <a:t>&lt;?</a:t>
            </a:r>
            <a:r>
              <a:rPr lang="en-US" dirty="0" err="1" smtClean="0"/>
              <a:t>php</a:t>
            </a:r>
            <a:r>
              <a:rPr lang="en-US" dirty="0" smtClean="0"/>
              <a:t> </a:t>
            </a:r>
          </a:p>
          <a:p>
            <a:pPr>
              <a:buNone/>
            </a:pPr>
            <a:r>
              <a:rPr lang="en-US" dirty="0" smtClean="0"/>
              <a:t>$array = array( 1, 2, 3, 4, 5); </a:t>
            </a:r>
          </a:p>
          <a:p>
            <a:pPr>
              <a:buNone/>
            </a:pPr>
            <a:r>
              <a:rPr lang="en-US" dirty="0" err="1" smtClean="0"/>
              <a:t>foreach</a:t>
            </a:r>
            <a:r>
              <a:rPr lang="en-US" dirty="0" smtClean="0"/>
              <a:t>( $array as $value ) </a:t>
            </a:r>
          </a:p>
          <a:p>
            <a:pPr>
              <a:buNone/>
            </a:pPr>
            <a:r>
              <a:rPr lang="en-US" dirty="0" smtClean="0"/>
              <a:t>{ </a:t>
            </a:r>
          </a:p>
          <a:p>
            <a:pPr>
              <a:buNone/>
            </a:pPr>
            <a:r>
              <a:rPr lang="en-US" dirty="0" smtClean="0"/>
              <a:t>if( $value == 3 )</a:t>
            </a:r>
          </a:p>
          <a:p>
            <a:pPr>
              <a:buNone/>
            </a:pPr>
            <a:r>
              <a:rPr lang="en-US" dirty="0" smtClean="0"/>
              <a:t>continue; </a:t>
            </a:r>
          </a:p>
          <a:p>
            <a:pPr>
              <a:buNone/>
            </a:pPr>
            <a:r>
              <a:rPr lang="en-US" dirty="0" smtClean="0"/>
              <a:t>echo "Value is $value &lt;</a:t>
            </a:r>
            <a:r>
              <a:rPr lang="en-US" dirty="0" err="1" smtClean="0"/>
              <a:t>br</a:t>
            </a:r>
            <a:r>
              <a:rPr lang="en-US" dirty="0" smtClean="0"/>
              <a:t>/&gt;"; </a:t>
            </a:r>
          </a:p>
          <a:p>
            <a:pPr>
              <a:buNone/>
            </a:pPr>
            <a:r>
              <a:rPr lang="en-US" dirty="0" smtClean="0"/>
              <a:t>} </a:t>
            </a:r>
          </a:p>
          <a:p>
            <a:pPr>
              <a:buNone/>
            </a:pPr>
            <a:r>
              <a:rPr lang="en-US" dirty="0" smtClean="0"/>
              <a:t>?&gt; </a:t>
            </a:r>
          </a:p>
          <a:p>
            <a:pPr>
              <a:buNone/>
            </a:pPr>
            <a:r>
              <a:rPr lang="en-US" dirty="0" smtClean="0"/>
              <a:t>&lt;/body&gt; </a:t>
            </a:r>
          </a:p>
          <a:p>
            <a:pPr>
              <a:buNone/>
            </a:pPr>
            <a:r>
              <a:rPr lang="en-US" dirty="0" smtClean="0"/>
              <a:t>&lt;/html&gt;</a:t>
            </a:r>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85000" lnSpcReduction="10000"/>
          </a:bodyPr>
          <a:lstStyle/>
          <a:p>
            <a:r>
              <a:rPr lang="en-US" b="1" dirty="0" smtClean="0"/>
              <a:t>PHP Arrays </a:t>
            </a:r>
          </a:p>
          <a:p>
            <a:r>
              <a:rPr lang="en-US" dirty="0" smtClean="0"/>
              <a:t>An array is a data structure that stores one or more similar type of values in a single value. There are three different kind of arrays and each array value is accessed using an ID which is called array index. </a:t>
            </a:r>
          </a:p>
          <a:p>
            <a:pPr>
              <a:buNone/>
            </a:pPr>
            <a:r>
              <a:rPr lang="en-US" dirty="0" smtClean="0"/>
              <a:t>1. </a:t>
            </a:r>
            <a:r>
              <a:rPr lang="en-US" b="1" dirty="0" smtClean="0"/>
              <a:t>Numeric array - An array with a numeric index. Values are stored and accessed in linear fashion </a:t>
            </a:r>
          </a:p>
          <a:p>
            <a:pPr>
              <a:buNone/>
            </a:pPr>
            <a:r>
              <a:rPr lang="en-US" dirty="0" smtClean="0"/>
              <a:t>2. </a:t>
            </a:r>
            <a:r>
              <a:rPr lang="en-US" b="1" dirty="0" smtClean="0"/>
              <a:t>Associative array - An array with strings as index. This stores element values in association with key values rather than in a strict linear index order. </a:t>
            </a:r>
          </a:p>
          <a:p>
            <a:pPr>
              <a:buNone/>
            </a:pPr>
            <a:r>
              <a:rPr lang="en-US" dirty="0" smtClean="0"/>
              <a:t>3. </a:t>
            </a:r>
            <a:r>
              <a:rPr lang="en-US" b="1" dirty="0" smtClean="0"/>
              <a:t>Multidimensional array - An array containing one or more arrays and values are accessed using multiple indices </a:t>
            </a:r>
          </a:p>
          <a:p>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85000" lnSpcReduction="20000"/>
          </a:bodyPr>
          <a:lstStyle/>
          <a:p>
            <a:r>
              <a:rPr lang="en-US" b="1" dirty="0" smtClean="0"/>
              <a:t>Numeric Array  or </a:t>
            </a:r>
            <a:r>
              <a:rPr lang="en-US" dirty="0" smtClean="0"/>
              <a:t>Indexed Array</a:t>
            </a:r>
          </a:p>
          <a:p>
            <a:r>
              <a:rPr lang="en-US" dirty="0" smtClean="0"/>
              <a:t>These arrays can store numbers, strings and any object but their index will be represented by numbers. By default array index starts from zero. </a:t>
            </a:r>
            <a:r>
              <a:rPr lang="en-US" b="1" dirty="0" smtClean="0"/>
              <a:t>Example Following is the example showing how to create and access numeric arrays. Here we have used array() function to create array. </a:t>
            </a:r>
          </a:p>
          <a:p>
            <a:r>
              <a:rPr lang="en-US" dirty="0" smtClean="0"/>
              <a:t>There are two ways to create indexed arrays:</a:t>
            </a:r>
          </a:p>
          <a:p>
            <a:r>
              <a:rPr lang="en-US" dirty="0" smtClean="0"/>
              <a:t>The index can be assigned automatically (index always starts at 0), like this:</a:t>
            </a:r>
          </a:p>
          <a:p>
            <a:r>
              <a:rPr lang="en-US" dirty="0" smtClean="0"/>
              <a:t>$cars = array("Volvo", "BMW", "Toyota");</a:t>
            </a:r>
          </a:p>
          <a:p>
            <a:r>
              <a:rPr lang="en-US" dirty="0" smtClean="0"/>
              <a:t>or the index can be assigned manually:</a:t>
            </a:r>
          </a:p>
          <a:p>
            <a:r>
              <a:rPr lang="en-US" dirty="0" smtClean="0"/>
              <a:t>$cars[0] = "Volvo";</a:t>
            </a:r>
            <a:br>
              <a:rPr lang="en-US" dirty="0" smtClean="0"/>
            </a:br>
            <a:r>
              <a:rPr lang="en-US" dirty="0" smtClean="0"/>
              <a:t>$cars[1] = "BMW";</a:t>
            </a:r>
            <a:br>
              <a:rPr lang="en-US" dirty="0" smtClean="0"/>
            </a:br>
            <a:r>
              <a:rPr lang="en-US" dirty="0" smtClean="0"/>
              <a:t>$cars[2] = "Toyota";</a:t>
            </a:r>
          </a:p>
          <a:p>
            <a:endParaRPr lang="en-US" b="1" dirty="0" smtClean="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70000" lnSpcReduction="20000"/>
          </a:bodyPr>
          <a:lstStyle/>
          <a:p>
            <a:pPr>
              <a:buNone/>
            </a:pPr>
            <a:r>
              <a:rPr lang="en-US" dirty="0" smtClean="0"/>
              <a:t>&lt;!DOCTYPE html&gt;</a:t>
            </a:r>
          </a:p>
          <a:p>
            <a:pPr>
              <a:buNone/>
            </a:pPr>
            <a:r>
              <a:rPr lang="en-US" dirty="0" smtClean="0"/>
              <a:t>&lt;html&gt;</a:t>
            </a:r>
          </a:p>
          <a:p>
            <a:pPr>
              <a:buNone/>
            </a:pPr>
            <a:r>
              <a:rPr lang="en-US" dirty="0" smtClean="0"/>
              <a:t>&lt;body&gt;</a:t>
            </a:r>
          </a:p>
          <a:p>
            <a:pPr>
              <a:buNone/>
            </a:pPr>
            <a:endParaRPr lang="en-US" dirty="0" smtClean="0"/>
          </a:p>
          <a:p>
            <a:pPr>
              <a:buNone/>
            </a:pPr>
            <a:r>
              <a:rPr lang="en-US" dirty="0" smtClean="0"/>
              <a:t>&lt;?</a:t>
            </a:r>
            <a:r>
              <a:rPr lang="en-US" dirty="0" err="1" smtClean="0"/>
              <a:t>php</a:t>
            </a:r>
            <a:endParaRPr lang="en-US" dirty="0" smtClean="0"/>
          </a:p>
          <a:p>
            <a:pPr>
              <a:buNone/>
            </a:pPr>
            <a:r>
              <a:rPr lang="en-US" dirty="0" smtClean="0"/>
              <a:t>$cars = array("Volvo", "BMW", "Toyota");</a:t>
            </a:r>
          </a:p>
          <a:p>
            <a:pPr>
              <a:buNone/>
            </a:pPr>
            <a:r>
              <a:rPr lang="en-US" dirty="0" smtClean="0"/>
              <a:t>$</a:t>
            </a:r>
            <a:r>
              <a:rPr lang="en-US" dirty="0" err="1" smtClean="0"/>
              <a:t>arrlength</a:t>
            </a:r>
            <a:r>
              <a:rPr lang="en-US" dirty="0" smtClean="0"/>
              <a:t> = count($cars);</a:t>
            </a:r>
          </a:p>
          <a:p>
            <a:pPr>
              <a:buNone/>
            </a:pPr>
            <a:endParaRPr lang="en-US" dirty="0" smtClean="0"/>
          </a:p>
          <a:p>
            <a:pPr>
              <a:buNone/>
            </a:pPr>
            <a:r>
              <a:rPr lang="en-US" dirty="0" smtClean="0"/>
              <a:t>for($x = 0; $x &lt; $</a:t>
            </a:r>
            <a:r>
              <a:rPr lang="en-US" dirty="0" err="1" smtClean="0"/>
              <a:t>arrlength</a:t>
            </a:r>
            <a:r>
              <a:rPr lang="en-US" dirty="0" smtClean="0"/>
              <a:t>; $x++) {</a:t>
            </a:r>
          </a:p>
          <a:p>
            <a:pPr>
              <a:buNone/>
            </a:pPr>
            <a:r>
              <a:rPr lang="en-US" dirty="0" smtClean="0"/>
              <a:t>  echo $cars[$x];</a:t>
            </a:r>
          </a:p>
          <a:p>
            <a:pPr>
              <a:buNone/>
            </a:pPr>
            <a:r>
              <a:rPr lang="en-US" dirty="0" smtClean="0"/>
              <a:t>  echo "&lt;</a:t>
            </a:r>
            <a:r>
              <a:rPr lang="en-US" dirty="0" err="1" smtClean="0"/>
              <a:t>br</a:t>
            </a:r>
            <a:r>
              <a:rPr lang="en-US" dirty="0" smtClean="0"/>
              <a:t>&gt;";</a:t>
            </a:r>
          </a:p>
          <a:p>
            <a:pPr>
              <a:buNone/>
            </a:pPr>
            <a:r>
              <a:rPr lang="en-US" dirty="0" smtClean="0"/>
              <a:t>}</a:t>
            </a:r>
          </a:p>
          <a:p>
            <a:pPr>
              <a:buNone/>
            </a:pPr>
            <a:r>
              <a:rPr lang="en-US" dirty="0" smtClean="0"/>
              <a:t>?&gt;</a:t>
            </a:r>
          </a:p>
          <a:p>
            <a:pPr>
              <a:buNone/>
            </a:pPr>
            <a:endParaRPr lang="en-US" dirty="0" smtClean="0"/>
          </a:p>
          <a:p>
            <a:pPr>
              <a:buNone/>
            </a:pPr>
            <a:r>
              <a:rPr lang="en-US" dirty="0" smtClean="0"/>
              <a:t>&lt;/body&gt;</a:t>
            </a:r>
          </a:p>
          <a:p>
            <a:pPr>
              <a:buNone/>
            </a:pPr>
            <a:r>
              <a:rPr lang="en-US" dirty="0" smtClean="0"/>
              <a:t>&lt;/html&gt;</a:t>
            </a:r>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77500" lnSpcReduction="20000"/>
          </a:bodyPr>
          <a:lstStyle/>
          <a:p>
            <a:pPr>
              <a:buNone/>
            </a:pPr>
            <a:r>
              <a:rPr lang="en-US" dirty="0" smtClean="0"/>
              <a:t>&lt;html&gt; </a:t>
            </a:r>
          </a:p>
          <a:p>
            <a:pPr>
              <a:buNone/>
            </a:pPr>
            <a:r>
              <a:rPr lang="en-US" dirty="0" smtClean="0"/>
              <a:t>&lt;body&gt; </a:t>
            </a:r>
          </a:p>
          <a:p>
            <a:pPr>
              <a:buNone/>
            </a:pPr>
            <a:r>
              <a:rPr lang="en-US" dirty="0" smtClean="0"/>
              <a:t>&lt;?</a:t>
            </a:r>
            <a:r>
              <a:rPr lang="en-US" dirty="0" err="1" smtClean="0"/>
              <a:t>php</a:t>
            </a:r>
            <a:r>
              <a:rPr lang="en-US" dirty="0" smtClean="0"/>
              <a:t> </a:t>
            </a:r>
          </a:p>
          <a:p>
            <a:pPr>
              <a:buNone/>
            </a:pPr>
            <a:r>
              <a:rPr lang="en-US" dirty="0" smtClean="0"/>
              <a:t>$numbers = array(1,2,3,4,5); /* First method to create array. */ </a:t>
            </a:r>
            <a:r>
              <a:rPr lang="en-US" dirty="0" err="1" smtClean="0"/>
              <a:t>foreach</a:t>
            </a:r>
            <a:r>
              <a:rPr lang="en-US" dirty="0" smtClean="0"/>
              <a:t>($numbers as $value) </a:t>
            </a:r>
          </a:p>
          <a:p>
            <a:pPr>
              <a:buNone/>
            </a:pPr>
            <a:r>
              <a:rPr lang="en-US" dirty="0" smtClean="0"/>
              <a:t>echo "Value is $value &lt;</a:t>
            </a:r>
            <a:r>
              <a:rPr lang="en-US" dirty="0" err="1" smtClean="0"/>
              <a:t>br</a:t>
            </a:r>
            <a:r>
              <a:rPr lang="en-US" dirty="0" smtClean="0"/>
              <a:t> /&gt;"; </a:t>
            </a:r>
          </a:p>
          <a:p>
            <a:pPr>
              <a:buNone/>
            </a:pPr>
            <a:r>
              <a:rPr lang="en-US" dirty="0" smtClean="0"/>
              <a:t>$numbers[0] = "one"; /* Second method to create array. */ $numbers[1] = "two"; </a:t>
            </a:r>
          </a:p>
          <a:p>
            <a:pPr>
              <a:buNone/>
            </a:pPr>
            <a:r>
              <a:rPr lang="en-US" dirty="0" smtClean="0"/>
              <a:t>$numbers[2] = "three"; </a:t>
            </a:r>
          </a:p>
          <a:p>
            <a:pPr>
              <a:buNone/>
            </a:pPr>
            <a:r>
              <a:rPr lang="en-US" dirty="0" smtClean="0"/>
              <a:t>$numbers[3] = "four"; </a:t>
            </a:r>
          </a:p>
          <a:p>
            <a:pPr>
              <a:buNone/>
            </a:pPr>
            <a:r>
              <a:rPr lang="en-US" dirty="0" smtClean="0"/>
              <a:t>$numbers[4] = "five"; </a:t>
            </a:r>
          </a:p>
          <a:p>
            <a:pPr>
              <a:buNone/>
            </a:pPr>
            <a:r>
              <a:rPr lang="en-US" dirty="0" err="1" smtClean="0"/>
              <a:t>foreach</a:t>
            </a:r>
            <a:r>
              <a:rPr lang="en-US" dirty="0" smtClean="0"/>
              <a:t>( $numbers as $value ) echo "Value is $value &lt;</a:t>
            </a:r>
            <a:r>
              <a:rPr lang="en-US" dirty="0" err="1" smtClean="0"/>
              <a:t>br</a:t>
            </a:r>
            <a:r>
              <a:rPr lang="en-US" dirty="0" smtClean="0"/>
              <a:t> /&gt;"; </a:t>
            </a:r>
          </a:p>
          <a:p>
            <a:pPr>
              <a:buNone/>
            </a:pPr>
            <a:r>
              <a:rPr lang="en-US" dirty="0" smtClean="0"/>
              <a:t>?&gt; </a:t>
            </a:r>
          </a:p>
          <a:p>
            <a:pPr>
              <a:buNone/>
            </a:pPr>
            <a:r>
              <a:rPr lang="en-US" dirty="0" smtClean="0"/>
              <a:t>&lt;/body&gt; &lt;/html&gt; </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92500" lnSpcReduction="10000"/>
          </a:bodyPr>
          <a:lstStyle/>
          <a:p>
            <a:pPr algn="just"/>
            <a:r>
              <a:rPr lang="en-US" b="1" dirty="0" err="1" smtClean="0"/>
              <a:t>MySQL</a:t>
            </a:r>
            <a:r>
              <a:rPr lang="en-US" dirty="0" smtClean="0"/>
              <a:t>: Our third layer is where databases live. </a:t>
            </a:r>
            <a:r>
              <a:rPr lang="en-US" dirty="0" err="1" smtClean="0"/>
              <a:t>MySQL</a:t>
            </a:r>
            <a:r>
              <a:rPr lang="en-US" dirty="0" smtClean="0"/>
              <a:t> stores details that can be queried by scripting to construct a website. </a:t>
            </a:r>
            <a:r>
              <a:rPr lang="en-US" dirty="0" err="1" smtClean="0"/>
              <a:t>MySQL</a:t>
            </a:r>
            <a:r>
              <a:rPr lang="en-US" dirty="0" smtClean="0"/>
              <a:t> usually sits on top of the Linux layer alongside Apache/layer 2. In high end configurations, </a:t>
            </a:r>
            <a:r>
              <a:rPr lang="en-US" dirty="0" err="1" smtClean="0"/>
              <a:t>MySQL</a:t>
            </a:r>
            <a:r>
              <a:rPr lang="en-US" dirty="0" smtClean="0"/>
              <a:t> can be off loaded to a separate host server.</a:t>
            </a:r>
          </a:p>
          <a:p>
            <a:pPr algn="just"/>
            <a:r>
              <a:rPr lang="en-US" b="1" dirty="0" smtClean="0"/>
              <a:t>PHP</a:t>
            </a:r>
            <a:r>
              <a:rPr lang="en-US" dirty="0" smtClean="0"/>
              <a:t>: Sitting on top of them all is our fourth and final layer. The scripting layer consists of PHP and/or other similar web programming languages. Websites and Web Applications run within this layer.</a:t>
            </a:r>
          </a:p>
          <a:p>
            <a:pPr algn="just"/>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85000" lnSpcReduction="20000"/>
          </a:bodyPr>
          <a:lstStyle/>
          <a:p>
            <a:r>
              <a:rPr lang="en-US" b="1" dirty="0" smtClean="0">
                <a:solidFill>
                  <a:srgbClr val="FF0000"/>
                </a:solidFill>
              </a:rPr>
              <a:t>Associative Arrays </a:t>
            </a:r>
          </a:p>
          <a:p>
            <a:r>
              <a:rPr lang="en-US" dirty="0" smtClean="0"/>
              <a:t>The associative arrays are very similar to numeric arrays in term of functionality but they are different in terms of their index. Associative array will have their index as string so that you can establish a strong association between key and values. </a:t>
            </a:r>
          </a:p>
          <a:p>
            <a:r>
              <a:rPr lang="en-US" dirty="0" smtClean="0"/>
              <a:t>There are two ways to create an associative array: </a:t>
            </a:r>
          </a:p>
          <a:p>
            <a:r>
              <a:rPr lang="en-US" dirty="0" smtClean="0"/>
              <a:t>$age = array("Peter"=&gt;"35", "Ben"=&gt;"37", "Joe"=&gt;"43");</a:t>
            </a:r>
          </a:p>
          <a:p>
            <a:r>
              <a:rPr lang="en-US" dirty="0" smtClean="0"/>
              <a:t>or:</a:t>
            </a:r>
          </a:p>
          <a:p>
            <a:r>
              <a:rPr lang="en-US" dirty="0" smtClean="0"/>
              <a:t>$age['Peter'] = "35";</a:t>
            </a:r>
            <a:br>
              <a:rPr lang="en-US" dirty="0" smtClean="0"/>
            </a:br>
            <a:r>
              <a:rPr lang="en-US" dirty="0" smtClean="0"/>
              <a:t>$age['Ben'] = "37";</a:t>
            </a:r>
            <a:br>
              <a:rPr lang="en-US" dirty="0" smtClean="0"/>
            </a:br>
            <a:r>
              <a:rPr lang="en-US" dirty="0" smtClean="0"/>
              <a:t>$age['Joe'] = "43";</a:t>
            </a:r>
          </a:p>
          <a:p>
            <a:r>
              <a:rPr lang="en-US" dirty="0" smtClean="0"/>
              <a:t>The named keys can then be used in a script</a:t>
            </a:r>
          </a:p>
          <a:p>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20000"/>
          </a:bodyPr>
          <a:lstStyle/>
          <a:p>
            <a:pPr>
              <a:buNone/>
            </a:pPr>
            <a:r>
              <a:rPr lang="en-US" dirty="0" smtClean="0"/>
              <a:t>&lt;!DOCTYPE html&gt;</a:t>
            </a:r>
          </a:p>
          <a:p>
            <a:pPr>
              <a:buNone/>
            </a:pPr>
            <a:r>
              <a:rPr lang="en-US" dirty="0" smtClean="0"/>
              <a:t>&lt;html&gt;</a:t>
            </a:r>
          </a:p>
          <a:p>
            <a:pPr>
              <a:buNone/>
            </a:pPr>
            <a:r>
              <a:rPr lang="en-US" dirty="0" smtClean="0"/>
              <a:t>&lt;body&gt;</a:t>
            </a:r>
          </a:p>
          <a:p>
            <a:pPr>
              <a:buNone/>
            </a:pPr>
            <a:endParaRPr lang="en-US" dirty="0" smtClean="0"/>
          </a:p>
          <a:p>
            <a:pPr>
              <a:buNone/>
            </a:pPr>
            <a:r>
              <a:rPr lang="en-US" dirty="0" smtClean="0"/>
              <a:t>&lt;?</a:t>
            </a:r>
            <a:r>
              <a:rPr lang="en-US" dirty="0" err="1" smtClean="0"/>
              <a:t>php</a:t>
            </a:r>
            <a:endParaRPr lang="en-US" dirty="0" smtClean="0"/>
          </a:p>
          <a:p>
            <a:pPr>
              <a:buNone/>
            </a:pPr>
            <a:r>
              <a:rPr lang="en-US" dirty="0" smtClean="0"/>
              <a:t>$age = array("Peter"=&gt;"35", "Ben"=&gt;"37", "Joe"=&gt;"43");</a:t>
            </a:r>
          </a:p>
          <a:p>
            <a:pPr>
              <a:buNone/>
            </a:pPr>
            <a:r>
              <a:rPr lang="en-US" dirty="0" smtClean="0"/>
              <a:t>echo "Peter is " . $age['Peter'] . " years old.";</a:t>
            </a:r>
          </a:p>
          <a:p>
            <a:pPr>
              <a:buNone/>
            </a:pPr>
            <a:r>
              <a:rPr lang="en-US" dirty="0" smtClean="0"/>
              <a:t>?&gt;</a:t>
            </a:r>
          </a:p>
          <a:p>
            <a:pPr>
              <a:buNone/>
            </a:pPr>
            <a:endParaRPr lang="en-US" dirty="0" smtClean="0"/>
          </a:p>
          <a:p>
            <a:pPr>
              <a:buNone/>
            </a:pPr>
            <a:r>
              <a:rPr lang="en-US" dirty="0" smtClean="0"/>
              <a:t>&lt;/body&gt;</a:t>
            </a:r>
          </a:p>
          <a:p>
            <a:pPr>
              <a:buNone/>
            </a:pPr>
            <a:r>
              <a:rPr lang="en-US" dirty="0" smtClean="0"/>
              <a:t>&lt;/html&gt;</a:t>
            </a:r>
          </a:p>
          <a:p>
            <a:pPr>
              <a:buNone/>
            </a:pPr>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fontScale="92500" lnSpcReduction="20000"/>
          </a:bodyPr>
          <a:lstStyle/>
          <a:p>
            <a:r>
              <a:rPr lang="en-US" dirty="0" smtClean="0">
                <a:solidFill>
                  <a:srgbClr val="FF0000"/>
                </a:solidFill>
              </a:rPr>
              <a:t>Multidimensional Arrays</a:t>
            </a:r>
          </a:p>
          <a:p>
            <a:pPr algn="just"/>
            <a:r>
              <a:rPr lang="en-US" dirty="0" smtClean="0"/>
              <a:t>A multidimensional array is an array containing one or more arrays.</a:t>
            </a:r>
          </a:p>
          <a:p>
            <a:pPr algn="just"/>
            <a:r>
              <a:rPr lang="en-US" dirty="0" smtClean="0"/>
              <a:t>PHP supports multidimensional arrays that are two, three, four, five, or more levels deep. However, arrays more than three levels deep are hard to manage for most people.</a:t>
            </a:r>
          </a:p>
          <a:p>
            <a:pPr algn="just"/>
            <a:r>
              <a:rPr lang="en-US" dirty="0" smtClean="0"/>
              <a:t>A multi-dimensional array each element in the main array can also be an array. And each element in the sub-array can be an array, and so on. Values in the multi-dimensional array are accessed using multiple index. </a:t>
            </a:r>
          </a:p>
          <a:p>
            <a:pPr algn="just"/>
            <a:r>
              <a:rPr lang="en-US" dirty="0" smtClean="0"/>
              <a:t>A two-dimensional array is an array of arrays (a three-dimensional array is an array of arrays of arrays).</a:t>
            </a:r>
            <a:endParaRPr 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1" y="0"/>
            <a:ext cx="9144000" cy="2695575"/>
          </a:xfrm>
          <a:prstGeom prst="rect">
            <a:avLst/>
          </a:prstGeom>
          <a:noFill/>
          <a:ln w="9525">
            <a:noFill/>
            <a:miter lim="800000"/>
            <a:headEnd/>
            <a:tailEnd/>
          </a:ln>
          <a:effectLst/>
        </p:spPr>
      </p:pic>
      <p:sp>
        <p:nvSpPr>
          <p:cNvPr id="5" name="TextBox 4"/>
          <p:cNvSpPr txBox="1"/>
          <p:nvPr/>
        </p:nvSpPr>
        <p:spPr>
          <a:xfrm>
            <a:off x="457200" y="2971800"/>
            <a:ext cx="7696200" cy="3416320"/>
          </a:xfrm>
          <a:prstGeom prst="rect">
            <a:avLst/>
          </a:prstGeom>
          <a:noFill/>
        </p:spPr>
        <p:txBody>
          <a:bodyPr wrap="square" rtlCol="0">
            <a:spAutoFit/>
          </a:bodyPr>
          <a:lstStyle/>
          <a:p>
            <a:r>
              <a:rPr lang="en-US" dirty="0" smtClean="0"/>
              <a:t>We can store the data from the table above in a two-dimensional array, like this:</a:t>
            </a:r>
          </a:p>
          <a:p>
            <a:r>
              <a:rPr lang="en-US" dirty="0" smtClean="0"/>
              <a:t>$cars = array (</a:t>
            </a:r>
            <a:br>
              <a:rPr lang="en-US" dirty="0" smtClean="0"/>
            </a:br>
            <a:r>
              <a:rPr lang="en-US" dirty="0" smtClean="0"/>
              <a:t>  array("Volvo",22,18),</a:t>
            </a:r>
            <a:br>
              <a:rPr lang="en-US" dirty="0" smtClean="0"/>
            </a:br>
            <a:r>
              <a:rPr lang="en-US" dirty="0" smtClean="0"/>
              <a:t>  array("BMW",15,13),</a:t>
            </a:r>
            <a:br>
              <a:rPr lang="en-US" dirty="0" smtClean="0"/>
            </a:br>
            <a:r>
              <a:rPr lang="en-US" dirty="0" smtClean="0"/>
              <a:t>  array("Saab",5,2),</a:t>
            </a:r>
            <a:br>
              <a:rPr lang="en-US" dirty="0" smtClean="0"/>
            </a:br>
            <a:r>
              <a:rPr lang="en-US" dirty="0" smtClean="0"/>
              <a:t>  array("Land Rover",17,15)</a:t>
            </a:r>
            <a:br>
              <a:rPr lang="en-US" dirty="0" smtClean="0"/>
            </a:br>
            <a:r>
              <a:rPr lang="en-US" dirty="0" smtClean="0"/>
              <a:t>);</a:t>
            </a:r>
          </a:p>
          <a:p>
            <a:r>
              <a:rPr lang="en-US" dirty="0" smtClean="0"/>
              <a:t>Now the two-dimensional $cars array contains four arrays, and it has two indices: row and column.</a:t>
            </a:r>
          </a:p>
          <a:p>
            <a:r>
              <a:rPr lang="en-US" dirty="0" smtClean="0"/>
              <a:t>To get access to the elements of the $cars array we must point to the two indices (row and column)</a:t>
            </a:r>
          </a:p>
          <a:p>
            <a:endParaRPr 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47500" lnSpcReduction="20000"/>
          </a:bodyPr>
          <a:lstStyle/>
          <a:p>
            <a:pPr>
              <a:buNone/>
            </a:pPr>
            <a:r>
              <a:rPr lang="en-US" dirty="0" smtClean="0"/>
              <a:t>&lt;!DOCTYPE html&gt;</a:t>
            </a:r>
          </a:p>
          <a:p>
            <a:pPr>
              <a:buNone/>
            </a:pPr>
            <a:r>
              <a:rPr lang="en-US" dirty="0" smtClean="0"/>
              <a:t>&lt;html&gt;</a:t>
            </a:r>
          </a:p>
          <a:p>
            <a:pPr>
              <a:buNone/>
            </a:pPr>
            <a:r>
              <a:rPr lang="en-US" dirty="0" smtClean="0"/>
              <a:t>&lt;body&gt;</a:t>
            </a:r>
          </a:p>
          <a:p>
            <a:pPr>
              <a:buNone/>
            </a:pPr>
            <a:endParaRPr lang="en-US" dirty="0" smtClean="0"/>
          </a:p>
          <a:p>
            <a:pPr>
              <a:buNone/>
            </a:pPr>
            <a:r>
              <a:rPr lang="en-US" dirty="0" smtClean="0"/>
              <a:t>&lt;?</a:t>
            </a:r>
            <a:r>
              <a:rPr lang="en-US" dirty="0" err="1" smtClean="0"/>
              <a:t>php</a:t>
            </a:r>
            <a:endParaRPr lang="en-US" dirty="0" smtClean="0"/>
          </a:p>
          <a:p>
            <a:pPr>
              <a:buNone/>
            </a:pPr>
            <a:r>
              <a:rPr lang="en-US" dirty="0" smtClean="0"/>
              <a:t>$cars = array (</a:t>
            </a:r>
          </a:p>
          <a:p>
            <a:pPr>
              <a:buNone/>
            </a:pPr>
            <a:r>
              <a:rPr lang="en-US" dirty="0" smtClean="0"/>
              <a:t>  array("Volvo",22,18),</a:t>
            </a:r>
          </a:p>
          <a:p>
            <a:pPr>
              <a:buNone/>
            </a:pPr>
            <a:r>
              <a:rPr lang="en-US" dirty="0" smtClean="0"/>
              <a:t>  array("BMW",15,13),</a:t>
            </a:r>
          </a:p>
          <a:p>
            <a:pPr>
              <a:buNone/>
            </a:pPr>
            <a:r>
              <a:rPr lang="en-US" dirty="0" smtClean="0"/>
              <a:t>  array("Saab",5,2),</a:t>
            </a:r>
          </a:p>
          <a:p>
            <a:pPr>
              <a:buNone/>
            </a:pPr>
            <a:r>
              <a:rPr lang="en-US" dirty="0" smtClean="0"/>
              <a:t>  array("Land Rover",17,15)</a:t>
            </a:r>
          </a:p>
          <a:p>
            <a:pPr>
              <a:buNone/>
            </a:pPr>
            <a:r>
              <a:rPr lang="en-US" dirty="0" smtClean="0"/>
              <a:t>);</a:t>
            </a:r>
          </a:p>
          <a:p>
            <a:pPr>
              <a:buNone/>
            </a:pPr>
            <a:r>
              <a:rPr lang="en-US" dirty="0" smtClean="0"/>
              <a:t>    </a:t>
            </a:r>
          </a:p>
          <a:p>
            <a:pPr>
              <a:buNone/>
            </a:pPr>
            <a:r>
              <a:rPr lang="en-US" dirty="0" smtClean="0"/>
              <a:t>for ($row = 0; $row &lt; 4; $row++) {</a:t>
            </a:r>
          </a:p>
          <a:p>
            <a:pPr>
              <a:buNone/>
            </a:pPr>
            <a:r>
              <a:rPr lang="en-US" dirty="0" smtClean="0"/>
              <a:t>  echo "&lt;p&gt;&lt;b&gt;Row number $row&lt;/b&gt;&lt;/p&gt;";</a:t>
            </a:r>
          </a:p>
          <a:p>
            <a:pPr>
              <a:buNone/>
            </a:pPr>
            <a:r>
              <a:rPr lang="en-US" dirty="0" smtClean="0"/>
              <a:t>  echo "&lt;</a:t>
            </a:r>
            <a:r>
              <a:rPr lang="en-US" dirty="0" err="1" smtClean="0"/>
              <a:t>ul</a:t>
            </a:r>
            <a:r>
              <a:rPr lang="en-US" dirty="0" smtClean="0"/>
              <a:t>&gt;";</a:t>
            </a:r>
          </a:p>
          <a:p>
            <a:pPr>
              <a:buNone/>
            </a:pPr>
            <a:r>
              <a:rPr lang="en-US" dirty="0" smtClean="0"/>
              <a:t>  for ($</a:t>
            </a:r>
            <a:r>
              <a:rPr lang="en-US" dirty="0" err="1" smtClean="0"/>
              <a:t>col</a:t>
            </a:r>
            <a:r>
              <a:rPr lang="en-US" dirty="0" smtClean="0"/>
              <a:t> = 0; $</a:t>
            </a:r>
            <a:r>
              <a:rPr lang="en-US" dirty="0" err="1" smtClean="0"/>
              <a:t>col</a:t>
            </a:r>
            <a:r>
              <a:rPr lang="en-US" dirty="0" smtClean="0"/>
              <a:t> &lt; 3; $</a:t>
            </a:r>
            <a:r>
              <a:rPr lang="en-US" dirty="0" err="1" smtClean="0"/>
              <a:t>col</a:t>
            </a:r>
            <a:r>
              <a:rPr lang="en-US" dirty="0" smtClean="0"/>
              <a:t>++) {</a:t>
            </a:r>
          </a:p>
          <a:p>
            <a:pPr>
              <a:buNone/>
            </a:pPr>
            <a:r>
              <a:rPr lang="en-US" dirty="0" smtClean="0"/>
              <a:t>    echo "&lt;</a:t>
            </a:r>
            <a:r>
              <a:rPr lang="en-US" dirty="0" err="1" smtClean="0"/>
              <a:t>li</a:t>
            </a:r>
            <a:r>
              <a:rPr lang="en-US" dirty="0" smtClean="0"/>
              <a:t>&gt;".$cars[$row][$</a:t>
            </a:r>
            <a:r>
              <a:rPr lang="en-US" dirty="0" err="1" smtClean="0"/>
              <a:t>col</a:t>
            </a:r>
            <a:r>
              <a:rPr lang="en-US" dirty="0" smtClean="0"/>
              <a:t>]."&lt;/</a:t>
            </a:r>
            <a:r>
              <a:rPr lang="en-US" dirty="0" err="1" smtClean="0"/>
              <a:t>li</a:t>
            </a:r>
            <a:r>
              <a:rPr lang="en-US" dirty="0" smtClean="0"/>
              <a:t>&gt;";</a:t>
            </a:r>
          </a:p>
          <a:p>
            <a:pPr>
              <a:buNone/>
            </a:pPr>
            <a:r>
              <a:rPr lang="en-US" dirty="0" smtClean="0"/>
              <a:t>  }</a:t>
            </a:r>
          </a:p>
          <a:p>
            <a:pPr>
              <a:buNone/>
            </a:pPr>
            <a:r>
              <a:rPr lang="en-US" dirty="0" smtClean="0"/>
              <a:t>  echo "&lt;/</a:t>
            </a:r>
            <a:r>
              <a:rPr lang="en-US" dirty="0" err="1" smtClean="0"/>
              <a:t>ul</a:t>
            </a:r>
            <a:r>
              <a:rPr lang="en-US" dirty="0" smtClean="0"/>
              <a:t>&gt;";</a:t>
            </a:r>
          </a:p>
          <a:p>
            <a:pPr>
              <a:buNone/>
            </a:pPr>
            <a:r>
              <a:rPr lang="en-US" dirty="0" smtClean="0"/>
              <a:t>}</a:t>
            </a:r>
          </a:p>
          <a:p>
            <a:pPr>
              <a:buNone/>
            </a:pPr>
            <a:r>
              <a:rPr lang="en-US" dirty="0" smtClean="0"/>
              <a:t>?&gt;</a:t>
            </a:r>
          </a:p>
          <a:p>
            <a:pPr>
              <a:buNone/>
            </a:pPr>
            <a:endParaRPr lang="en-US" dirty="0" smtClean="0"/>
          </a:p>
          <a:p>
            <a:pPr>
              <a:buNone/>
            </a:pPr>
            <a:r>
              <a:rPr lang="en-US" dirty="0" smtClean="0"/>
              <a:t>&lt;/body&gt;</a:t>
            </a:r>
          </a:p>
          <a:p>
            <a:pPr>
              <a:buNone/>
            </a:pPr>
            <a:r>
              <a:rPr lang="en-US" dirty="0" smtClean="0"/>
              <a:t>&lt;/html&gt;</a:t>
            </a:r>
            <a:endParaRPr 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77500" lnSpcReduction="20000"/>
          </a:bodyPr>
          <a:lstStyle/>
          <a:p>
            <a:r>
              <a:rPr lang="en-US" dirty="0" smtClean="0">
                <a:solidFill>
                  <a:srgbClr val="FF0000"/>
                </a:solidFill>
              </a:rPr>
              <a:t>PHP Sorting Arrays</a:t>
            </a:r>
          </a:p>
          <a:p>
            <a:r>
              <a:rPr lang="en-US" dirty="0" smtClean="0"/>
              <a:t>The elements in an array can be sorted in alphabetical or numerical order, descending or ascending.</a:t>
            </a:r>
          </a:p>
          <a:p>
            <a:r>
              <a:rPr lang="en-US" dirty="0" smtClean="0"/>
              <a:t>PHP - Sort Functions For Arrays</a:t>
            </a:r>
          </a:p>
          <a:p>
            <a:r>
              <a:rPr lang="en-US" dirty="0" smtClean="0"/>
              <a:t>In this chapter, we will go through the following PHP array sort functions:</a:t>
            </a:r>
          </a:p>
          <a:p>
            <a:r>
              <a:rPr lang="en-US" dirty="0" smtClean="0"/>
              <a:t>sort() - sort arrays in ascending order</a:t>
            </a:r>
          </a:p>
          <a:p>
            <a:r>
              <a:rPr lang="en-US" dirty="0" err="1" smtClean="0"/>
              <a:t>rsort</a:t>
            </a:r>
            <a:r>
              <a:rPr lang="en-US" dirty="0" smtClean="0"/>
              <a:t>() - sort arrays in descending order</a:t>
            </a:r>
          </a:p>
          <a:p>
            <a:r>
              <a:rPr lang="en-US" dirty="0" err="1" smtClean="0"/>
              <a:t>asort</a:t>
            </a:r>
            <a:r>
              <a:rPr lang="en-US" dirty="0" smtClean="0"/>
              <a:t>() - sort associative arrays in ascending order, according to the value</a:t>
            </a:r>
          </a:p>
          <a:p>
            <a:r>
              <a:rPr lang="en-US" dirty="0" err="1" smtClean="0"/>
              <a:t>ksort</a:t>
            </a:r>
            <a:r>
              <a:rPr lang="en-US" dirty="0" smtClean="0"/>
              <a:t>() - sort associative arrays in ascending order, according to the key</a:t>
            </a:r>
          </a:p>
          <a:p>
            <a:r>
              <a:rPr lang="en-US" dirty="0" err="1" smtClean="0"/>
              <a:t>arsort</a:t>
            </a:r>
            <a:r>
              <a:rPr lang="en-US" dirty="0" smtClean="0"/>
              <a:t>() - sort associative arrays in descending order, according to the value</a:t>
            </a:r>
          </a:p>
          <a:p>
            <a:r>
              <a:rPr lang="en-US" dirty="0" err="1" smtClean="0"/>
              <a:t>krsort</a:t>
            </a:r>
            <a:r>
              <a:rPr lang="en-US" dirty="0" smtClean="0"/>
              <a:t>() - sort associative arrays in descending order, according to the key</a:t>
            </a:r>
          </a:p>
          <a:p>
            <a:endParaRPr 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55000" lnSpcReduction="20000"/>
          </a:bodyPr>
          <a:lstStyle/>
          <a:p>
            <a:r>
              <a:rPr lang="en-US" dirty="0" smtClean="0">
                <a:solidFill>
                  <a:srgbClr val="FF0000"/>
                </a:solidFill>
              </a:rPr>
              <a:t>Sort Array in Ascending Order - sort()</a:t>
            </a:r>
          </a:p>
          <a:p>
            <a:r>
              <a:rPr lang="en-US" dirty="0" smtClean="0"/>
              <a:t>The following example sorts the elements of the $cars array in ascending alphabetical order:</a:t>
            </a:r>
          </a:p>
          <a:p>
            <a:pPr>
              <a:buNone/>
            </a:pPr>
            <a:r>
              <a:rPr lang="en-US" dirty="0" smtClean="0"/>
              <a:t>&lt;!DOCTYPE html&gt;</a:t>
            </a:r>
          </a:p>
          <a:p>
            <a:pPr>
              <a:buNone/>
            </a:pPr>
            <a:r>
              <a:rPr lang="en-US" dirty="0" smtClean="0"/>
              <a:t>&lt;html&gt;</a:t>
            </a:r>
          </a:p>
          <a:p>
            <a:pPr>
              <a:buNone/>
            </a:pPr>
            <a:r>
              <a:rPr lang="en-US" dirty="0" smtClean="0"/>
              <a:t>&lt;body&gt;</a:t>
            </a:r>
          </a:p>
          <a:p>
            <a:pPr>
              <a:buNone/>
            </a:pPr>
            <a:endParaRPr lang="en-US" dirty="0" smtClean="0"/>
          </a:p>
          <a:p>
            <a:pPr>
              <a:buNone/>
            </a:pPr>
            <a:r>
              <a:rPr lang="en-US" dirty="0" smtClean="0"/>
              <a:t>&lt;?</a:t>
            </a:r>
            <a:r>
              <a:rPr lang="en-US" dirty="0" err="1" smtClean="0"/>
              <a:t>php</a:t>
            </a:r>
            <a:endParaRPr lang="en-US" dirty="0" smtClean="0"/>
          </a:p>
          <a:p>
            <a:pPr>
              <a:buNone/>
            </a:pPr>
            <a:r>
              <a:rPr lang="en-US" dirty="0" smtClean="0"/>
              <a:t>$cars = array("Volvo", "BMW", "Toyota");</a:t>
            </a:r>
          </a:p>
          <a:p>
            <a:pPr>
              <a:buNone/>
            </a:pPr>
            <a:r>
              <a:rPr lang="en-US" dirty="0" smtClean="0"/>
              <a:t>sort($cars);</a:t>
            </a:r>
          </a:p>
          <a:p>
            <a:pPr>
              <a:buNone/>
            </a:pPr>
            <a:endParaRPr lang="en-US" dirty="0" smtClean="0"/>
          </a:p>
          <a:p>
            <a:pPr>
              <a:buNone/>
            </a:pPr>
            <a:r>
              <a:rPr lang="en-US" dirty="0" smtClean="0"/>
              <a:t>$</a:t>
            </a:r>
            <a:r>
              <a:rPr lang="en-US" dirty="0" err="1" smtClean="0"/>
              <a:t>clength</a:t>
            </a:r>
            <a:r>
              <a:rPr lang="en-US" dirty="0" smtClean="0"/>
              <a:t> = count($cars);</a:t>
            </a:r>
          </a:p>
          <a:p>
            <a:pPr>
              <a:buNone/>
            </a:pPr>
            <a:r>
              <a:rPr lang="en-US" dirty="0" smtClean="0"/>
              <a:t>for($x = 0; $x &lt; $</a:t>
            </a:r>
            <a:r>
              <a:rPr lang="en-US" dirty="0" err="1" smtClean="0"/>
              <a:t>clength</a:t>
            </a:r>
            <a:r>
              <a:rPr lang="en-US" dirty="0" smtClean="0"/>
              <a:t>; $x++) {</a:t>
            </a:r>
          </a:p>
          <a:p>
            <a:pPr>
              <a:buNone/>
            </a:pPr>
            <a:r>
              <a:rPr lang="en-US" dirty="0" smtClean="0"/>
              <a:t>  echo $cars[$x];</a:t>
            </a:r>
          </a:p>
          <a:p>
            <a:pPr>
              <a:buNone/>
            </a:pPr>
            <a:r>
              <a:rPr lang="en-US" dirty="0" smtClean="0"/>
              <a:t>  echo "&lt;</a:t>
            </a:r>
            <a:r>
              <a:rPr lang="en-US" dirty="0" err="1" smtClean="0"/>
              <a:t>br</a:t>
            </a:r>
            <a:r>
              <a:rPr lang="en-US" dirty="0" smtClean="0"/>
              <a:t>&gt;";</a:t>
            </a:r>
          </a:p>
          <a:p>
            <a:pPr>
              <a:buNone/>
            </a:pPr>
            <a:r>
              <a:rPr lang="en-US" dirty="0" smtClean="0"/>
              <a:t>}</a:t>
            </a:r>
          </a:p>
          <a:p>
            <a:pPr>
              <a:buNone/>
            </a:pPr>
            <a:r>
              <a:rPr lang="en-US" dirty="0" smtClean="0"/>
              <a:t>?&gt;</a:t>
            </a:r>
          </a:p>
          <a:p>
            <a:pPr>
              <a:buNone/>
            </a:pPr>
            <a:endParaRPr lang="en-US" dirty="0" smtClean="0"/>
          </a:p>
          <a:p>
            <a:pPr>
              <a:buNone/>
            </a:pPr>
            <a:r>
              <a:rPr lang="en-US" dirty="0" smtClean="0"/>
              <a:t>&lt;/body&gt;</a:t>
            </a:r>
          </a:p>
          <a:p>
            <a:pPr>
              <a:buNone/>
            </a:pPr>
            <a:r>
              <a:rPr lang="en-US" dirty="0" smtClean="0"/>
              <a:t>&lt;/html&gt;</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55000" lnSpcReduction="20000"/>
          </a:bodyPr>
          <a:lstStyle/>
          <a:p>
            <a:pPr>
              <a:buNone/>
            </a:pPr>
            <a:r>
              <a:rPr lang="en-US" dirty="0" smtClean="0"/>
              <a:t>The following example sorts the elements of the $numbers array in ascending numerical order:</a:t>
            </a:r>
          </a:p>
          <a:p>
            <a:pPr>
              <a:buNone/>
            </a:pPr>
            <a:r>
              <a:rPr lang="en-US" dirty="0" smtClean="0"/>
              <a:t>&lt;!DOCTYPE html&gt;</a:t>
            </a:r>
          </a:p>
          <a:p>
            <a:pPr>
              <a:buNone/>
            </a:pPr>
            <a:r>
              <a:rPr lang="en-US" dirty="0" smtClean="0"/>
              <a:t>&lt;html&gt;</a:t>
            </a:r>
          </a:p>
          <a:p>
            <a:pPr>
              <a:buNone/>
            </a:pPr>
            <a:r>
              <a:rPr lang="en-US" dirty="0" smtClean="0"/>
              <a:t>&lt;body&gt;</a:t>
            </a:r>
          </a:p>
          <a:p>
            <a:pPr>
              <a:buNone/>
            </a:pPr>
            <a:endParaRPr lang="en-US" dirty="0" smtClean="0"/>
          </a:p>
          <a:p>
            <a:pPr>
              <a:buNone/>
            </a:pPr>
            <a:r>
              <a:rPr lang="en-US" dirty="0" smtClean="0"/>
              <a:t>&lt;?</a:t>
            </a:r>
            <a:r>
              <a:rPr lang="en-US" dirty="0" err="1" smtClean="0"/>
              <a:t>php</a:t>
            </a:r>
            <a:endParaRPr lang="en-US" dirty="0" smtClean="0"/>
          </a:p>
          <a:p>
            <a:pPr>
              <a:buNone/>
            </a:pPr>
            <a:r>
              <a:rPr lang="en-US" dirty="0" smtClean="0"/>
              <a:t>$numbers = array(4, 6, 2, 22, 11);</a:t>
            </a:r>
          </a:p>
          <a:p>
            <a:pPr>
              <a:buNone/>
            </a:pPr>
            <a:r>
              <a:rPr lang="en-US" dirty="0" smtClean="0"/>
              <a:t>sort($numbers);</a:t>
            </a:r>
          </a:p>
          <a:p>
            <a:pPr>
              <a:buNone/>
            </a:pPr>
            <a:endParaRPr lang="en-US" dirty="0" smtClean="0"/>
          </a:p>
          <a:p>
            <a:pPr>
              <a:buNone/>
            </a:pPr>
            <a:r>
              <a:rPr lang="en-US" dirty="0" smtClean="0"/>
              <a:t>$</a:t>
            </a:r>
            <a:r>
              <a:rPr lang="en-US" dirty="0" err="1" smtClean="0"/>
              <a:t>arrlength</a:t>
            </a:r>
            <a:r>
              <a:rPr lang="en-US" dirty="0" smtClean="0"/>
              <a:t> = count($numbers);</a:t>
            </a:r>
          </a:p>
          <a:p>
            <a:pPr>
              <a:buNone/>
            </a:pPr>
            <a:r>
              <a:rPr lang="en-US" dirty="0" smtClean="0"/>
              <a:t>for($x = 0; $x &lt; $</a:t>
            </a:r>
            <a:r>
              <a:rPr lang="en-US" dirty="0" err="1" smtClean="0"/>
              <a:t>arrlength</a:t>
            </a:r>
            <a:r>
              <a:rPr lang="en-US" dirty="0" smtClean="0"/>
              <a:t>; $x++) {</a:t>
            </a:r>
          </a:p>
          <a:p>
            <a:pPr>
              <a:buNone/>
            </a:pPr>
            <a:r>
              <a:rPr lang="en-US" dirty="0" smtClean="0"/>
              <a:t>  echo $numbers[$x];</a:t>
            </a:r>
          </a:p>
          <a:p>
            <a:pPr>
              <a:buNone/>
            </a:pPr>
            <a:r>
              <a:rPr lang="en-US" dirty="0" smtClean="0"/>
              <a:t>  echo "&lt;</a:t>
            </a:r>
            <a:r>
              <a:rPr lang="en-US" dirty="0" err="1" smtClean="0"/>
              <a:t>br</a:t>
            </a:r>
            <a:r>
              <a:rPr lang="en-US" dirty="0" smtClean="0"/>
              <a:t>&gt;";</a:t>
            </a:r>
          </a:p>
          <a:p>
            <a:pPr>
              <a:buNone/>
            </a:pPr>
            <a:r>
              <a:rPr lang="en-US" dirty="0" smtClean="0"/>
              <a:t>}</a:t>
            </a:r>
          </a:p>
          <a:p>
            <a:pPr>
              <a:buNone/>
            </a:pPr>
            <a:r>
              <a:rPr lang="en-US" dirty="0" smtClean="0"/>
              <a:t>?&gt;</a:t>
            </a:r>
          </a:p>
          <a:p>
            <a:pPr>
              <a:buNone/>
            </a:pPr>
            <a:endParaRPr lang="en-US" dirty="0" smtClean="0"/>
          </a:p>
          <a:p>
            <a:pPr>
              <a:buNone/>
            </a:pPr>
            <a:r>
              <a:rPr lang="en-US" dirty="0" smtClean="0"/>
              <a:t>&lt;/body&gt;</a:t>
            </a:r>
          </a:p>
          <a:p>
            <a:pPr>
              <a:buNone/>
            </a:pPr>
            <a:r>
              <a:rPr lang="en-US" dirty="0" smtClean="0"/>
              <a:t>&lt;/html&gt;</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55000" lnSpcReduction="20000"/>
          </a:bodyPr>
          <a:lstStyle/>
          <a:p>
            <a:r>
              <a:rPr lang="en-US" dirty="0" smtClean="0">
                <a:solidFill>
                  <a:srgbClr val="FF0000"/>
                </a:solidFill>
              </a:rPr>
              <a:t>Sort Array in Descending Order - </a:t>
            </a:r>
            <a:r>
              <a:rPr lang="en-US" dirty="0" err="1" smtClean="0">
                <a:solidFill>
                  <a:srgbClr val="FF0000"/>
                </a:solidFill>
              </a:rPr>
              <a:t>rsort</a:t>
            </a:r>
            <a:r>
              <a:rPr lang="en-US" dirty="0" smtClean="0">
                <a:solidFill>
                  <a:srgbClr val="FF0000"/>
                </a:solidFill>
              </a:rPr>
              <a:t>()</a:t>
            </a:r>
          </a:p>
          <a:p>
            <a:r>
              <a:rPr lang="en-US" dirty="0" smtClean="0"/>
              <a:t>The following example sorts the elements of the $cars array in descending alphabetical order</a:t>
            </a:r>
          </a:p>
          <a:p>
            <a:pPr>
              <a:buNone/>
            </a:pPr>
            <a:r>
              <a:rPr lang="en-US" dirty="0" smtClean="0"/>
              <a:t>&lt;!DOCTYPE html&gt;</a:t>
            </a:r>
          </a:p>
          <a:p>
            <a:pPr>
              <a:buNone/>
            </a:pPr>
            <a:r>
              <a:rPr lang="en-US" dirty="0" smtClean="0"/>
              <a:t>&lt;html&gt;</a:t>
            </a:r>
          </a:p>
          <a:p>
            <a:pPr>
              <a:buNone/>
            </a:pPr>
            <a:r>
              <a:rPr lang="en-US" dirty="0" smtClean="0"/>
              <a:t>&lt;body&gt;</a:t>
            </a:r>
          </a:p>
          <a:p>
            <a:pPr>
              <a:buNone/>
            </a:pPr>
            <a:endParaRPr lang="en-US" dirty="0" smtClean="0"/>
          </a:p>
          <a:p>
            <a:pPr>
              <a:buNone/>
            </a:pPr>
            <a:r>
              <a:rPr lang="en-US" dirty="0" smtClean="0"/>
              <a:t>&lt;?</a:t>
            </a:r>
            <a:r>
              <a:rPr lang="en-US" dirty="0" err="1" smtClean="0"/>
              <a:t>php</a:t>
            </a:r>
            <a:endParaRPr lang="en-US" dirty="0" smtClean="0"/>
          </a:p>
          <a:p>
            <a:pPr>
              <a:buNone/>
            </a:pPr>
            <a:r>
              <a:rPr lang="en-US" dirty="0" smtClean="0"/>
              <a:t>$cars = array("Volvo", "BMW", "Toyota");</a:t>
            </a:r>
          </a:p>
          <a:p>
            <a:pPr>
              <a:buNone/>
            </a:pPr>
            <a:r>
              <a:rPr lang="en-US" dirty="0" err="1" smtClean="0"/>
              <a:t>rsort</a:t>
            </a:r>
            <a:r>
              <a:rPr lang="en-US" dirty="0" smtClean="0"/>
              <a:t>($cars);</a:t>
            </a:r>
          </a:p>
          <a:p>
            <a:pPr>
              <a:buNone/>
            </a:pPr>
            <a:endParaRPr lang="en-US" dirty="0" smtClean="0"/>
          </a:p>
          <a:p>
            <a:pPr>
              <a:buNone/>
            </a:pPr>
            <a:r>
              <a:rPr lang="en-US" dirty="0" smtClean="0"/>
              <a:t>$</a:t>
            </a:r>
            <a:r>
              <a:rPr lang="en-US" dirty="0" err="1" smtClean="0"/>
              <a:t>clength</a:t>
            </a:r>
            <a:r>
              <a:rPr lang="en-US" dirty="0" smtClean="0"/>
              <a:t> = count($cars);</a:t>
            </a:r>
          </a:p>
          <a:p>
            <a:pPr>
              <a:buNone/>
            </a:pPr>
            <a:r>
              <a:rPr lang="en-US" dirty="0" smtClean="0"/>
              <a:t>for($x = 0; $x &lt; $</a:t>
            </a:r>
            <a:r>
              <a:rPr lang="en-US" dirty="0" err="1" smtClean="0"/>
              <a:t>clength</a:t>
            </a:r>
            <a:r>
              <a:rPr lang="en-US" dirty="0" smtClean="0"/>
              <a:t>; $x++) {</a:t>
            </a:r>
          </a:p>
          <a:p>
            <a:pPr>
              <a:buNone/>
            </a:pPr>
            <a:r>
              <a:rPr lang="en-US" dirty="0" smtClean="0"/>
              <a:t>  echo $cars[$x];</a:t>
            </a:r>
          </a:p>
          <a:p>
            <a:pPr>
              <a:buNone/>
            </a:pPr>
            <a:r>
              <a:rPr lang="en-US" dirty="0" smtClean="0"/>
              <a:t>  echo "&lt;</a:t>
            </a:r>
            <a:r>
              <a:rPr lang="en-US" dirty="0" err="1" smtClean="0"/>
              <a:t>br</a:t>
            </a:r>
            <a:r>
              <a:rPr lang="en-US" dirty="0" smtClean="0"/>
              <a:t>&gt;";</a:t>
            </a:r>
          </a:p>
          <a:p>
            <a:pPr>
              <a:buNone/>
            </a:pPr>
            <a:r>
              <a:rPr lang="en-US" dirty="0" smtClean="0"/>
              <a:t>}</a:t>
            </a:r>
          </a:p>
          <a:p>
            <a:pPr>
              <a:buNone/>
            </a:pPr>
            <a:r>
              <a:rPr lang="en-US" dirty="0" smtClean="0"/>
              <a:t>?&gt;</a:t>
            </a:r>
          </a:p>
          <a:p>
            <a:pPr>
              <a:buNone/>
            </a:pPr>
            <a:endParaRPr lang="en-US" dirty="0" smtClean="0"/>
          </a:p>
          <a:p>
            <a:pPr>
              <a:buNone/>
            </a:pPr>
            <a:r>
              <a:rPr lang="en-US" dirty="0" smtClean="0"/>
              <a:t>&lt;/body&gt;</a:t>
            </a:r>
          </a:p>
          <a:p>
            <a:pPr>
              <a:buNone/>
            </a:pPr>
            <a:r>
              <a:rPr lang="en-US" dirty="0" smtClean="0"/>
              <a:t>&lt;/html&gt;</a:t>
            </a:r>
          </a:p>
          <a:p>
            <a:pPr>
              <a:buNone/>
            </a:pP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62500" lnSpcReduction="20000"/>
          </a:bodyPr>
          <a:lstStyle/>
          <a:p>
            <a:r>
              <a:rPr lang="en-US" dirty="0" smtClean="0"/>
              <a:t>The following example sorts the elements of the $numbers array in descending numerical order&lt;!DOCTYPE html&gt;</a:t>
            </a:r>
          </a:p>
          <a:p>
            <a:pPr>
              <a:buNone/>
            </a:pPr>
            <a:r>
              <a:rPr lang="en-US" dirty="0" smtClean="0"/>
              <a:t>&lt;html&gt;</a:t>
            </a:r>
          </a:p>
          <a:p>
            <a:pPr>
              <a:buNone/>
            </a:pPr>
            <a:r>
              <a:rPr lang="en-US" dirty="0" smtClean="0"/>
              <a:t>&lt;body&gt;</a:t>
            </a:r>
          </a:p>
          <a:p>
            <a:pPr>
              <a:buNone/>
            </a:pPr>
            <a:endParaRPr lang="en-US" dirty="0" smtClean="0"/>
          </a:p>
          <a:p>
            <a:pPr>
              <a:buNone/>
            </a:pPr>
            <a:r>
              <a:rPr lang="en-US" dirty="0" smtClean="0"/>
              <a:t>&lt;?</a:t>
            </a:r>
            <a:r>
              <a:rPr lang="en-US" dirty="0" err="1" smtClean="0"/>
              <a:t>php</a:t>
            </a:r>
            <a:endParaRPr lang="en-US" dirty="0" smtClean="0"/>
          </a:p>
          <a:p>
            <a:pPr>
              <a:buNone/>
            </a:pPr>
            <a:r>
              <a:rPr lang="en-US" dirty="0" smtClean="0"/>
              <a:t>$numbers = array(4, 6, 2, 22, 11);</a:t>
            </a:r>
          </a:p>
          <a:p>
            <a:pPr>
              <a:buNone/>
            </a:pPr>
            <a:r>
              <a:rPr lang="en-US" dirty="0" err="1" smtClean="0"/>
              <a:t>rsort</a:t>
            </a:r>
            <a:r>
              <a:rPr lang="en-US" dirty="0" smtClean="0"/>
              <a:t>($numbers);</a:t>
            </a:r>
          </a:p>
          <a:p>
            <a:pPr>
              <a:buNone/>
            </a:pPr>
            <a:endParaRPr lang="en-US" dirty="0" smtClean="0"/>
          </a:p>
          <a:p>
            <a:pPr>
              <a:buNone/>
            </a:pPr>
            <a:r>
              <a:rPr lang="en-US" dirty="0" smtClean="0"/>
              <a:t>$</a:t>
            </a:r>
            <a:r>
              <a:rPr lang="en-US" dirty="0" err="1" smtClean="0"/>
              <a:t>arrlength</a:t>
            </a:r>
            <a:r>
              <a:rPr lang="en-US" dirty="0" smtClean="0"/>
              <a:t> = count($numbers);</a:t>
            </a:r>
          </a:p>
          <a:p>
            <a:pPr>
              <a:buNone/>
            </a:pPr>
            <a:r>
              <a:rPr lang="en-US" dirty="0" smtClean="0"/>
              <a:t>for($x = 0; $x &lt; $</a:t>
            </a:r>
            <a:r>
              <a:rPr lang="en-US" dirty="0" err="1" smtClean="0"/>
              <a:t>arrlength</a:t>
            </a:r>
            <a:r>
              <a:rPr lang="en-US" dirty="0" smtClean="0"/>
              <a:t>; $x++) {</a:t>
            </a:r>
          </a:p>
          <a:p>
            <a:pPr>
              <a:buNone/>
            </a:pPr>
            <a:r>
              <a:rPr lang="en-US" dirty="0" smtClean="0"/>
              <a:t>  echo $numbers[$x];</a:t>
            </a:r>
          </a:p>
          <a:p>
            <a:pPr>
              <a:buNone/>
            </a:pPr>
            <a:r>
              <a:rPr lang="en-US" dirty="0" smtClean="0"/>
              <a:t>  echo "&lt;</a:t>
            </a:r>
            <a:r>
              <a:rPr lang="en-US" dirty="0" err="1" smtClean="0"/>
              <a:t>br</a:t>
            </a:r>
            <a:r>
              <a:rPr lang="en-US" dirty="0" smtClean="0"/>
              <a:t>&gt;";</a:t>
            </a:r>
          </a:p>
          <a:p>
            <a:pPr>
              <a:buNone/>
            </a:pPr>
            <a:r>
              <a:rPr lang="en-US" dirty="0" smtClean="0"/>
              <a:t>}</a:t>
            </a:r>
          </a:p>
          <a:p>
            <a:pPr>
              <a:buNone/>
            </a:pPr>
            <a:r>
              <a:rPr lang="en-US" dirty="0" smtClean="0"/>
              <a:t>?&gt;</a:t>
            </a:r>
          </a:p>
          <a:p>
            <a:pPr>
              <a:buNone/>
            </a:pPr>
            <a:endParaRPr lang="en-US" dirty="0" smtClean="0"/>
          </a:p>
          <a:p>
            <a:pPr>
              <a:buNone/>
            </a:pPr>
            <a:r>
              <a:rPr lang="en-US" dirty="0" smtClean="0"/>
              <a:t>&lt;/body&gt;</a:t>
            </a:r>
          </a:p>
          <a:p>
            <a:pPr>
              <a:buNone/>
            </a:pPr>
            <a:r>
              <a:rPr lang="en-US" dirty="0" smtClean="0"/>
              <a:t>&lt;/html&gt;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lnSpcReduction="10000"/>
          </a:bodyPr>
          <a:lstStyle/>
          <a:p>
            <a:pPr algn="just"/>
            <a:r>
              <a:rPr lang="en-US" dirty="0" smtClean="0"/>
              <a:t>The four traditional layers of a LAMP stack consist of free and open-source products. Linux, Apache, </a:t>
            </a:r>
            <a:r>
              <a:rPr lang="en-US" dirty="0" err="1" smtClean="0"/>
              <a:t>MySQL</a:t>
            </a:r>
            <a:r>
              <a:rPr lang="en-US" dirty="0" smtClean="0"/>
              <a:t> and PHP are the cornerstone of a free, non-proprietary LAMP stack. There are several variants of the four stack model as well. These variants use alternative software replacing one or more of the traditional components. Some examples of these alternatives are:</a:t>
            </a:r>
          </a:p>
          <a:p>
            <a:pPr algn="just"/>
            <a:r>
              <a:rPr lang="en-US" b="1" dirty="0" smtClean="0"/>
              <a:t>WAMP</a:t>
            </a:r>
            <a:r>
              <a:rPr lang="en-US" dirty="0" smtClean="0"/>
              <a:t>: Windows, Apache, </a:t>
            </a:r>
            <a:r>
              <a:rPr lang="en-US" dirty="0" err="1" smtClean="0"/>
              <a:t>MySQL</a:t>
            </a:r>
            <a:r>
              <a:rPr lang="en-US" dirty="0" smtClean="0"/>
              <a:t> &amp; PHP</a:t>
            </a:r>
          </a:p>
          <a:p>
            <a:pPr algn="just"/>
            <a:r>
              <a:rPr lang="en-US" b="1" dirty="0" smtClean="0"/>
              <a:t>WISA</a:t>
            </a:r>
            <a:r>
              <a:rPr lang="en-US" dirty="0" smtClean="0"/>
              <a:t>: Windows, IIS, SQL &amp; ASP.net</a:t>
            </a:r>
          </a:p>
          <a:p>
            <a:pPr algn="just"/>
            <a:r>
              <a:rPr lang="en-US" b="1" dirty="0" smtClean="0"/>
              <a:t>MAMP</a:t>
            </a:r>
            <a:r>
              <a:rPr lang="en-US" dirty="0" smtClean="0"/>
              <a:t>: </a:t>
            </a:r>
            <a:r>
              <a:rPr lang="en-US" dirty="0" err="1" smtClean="0"/>
              <a:t>MacOS</a:t>
            </a:r>
            <a:r>
              <a:rPr lang="en-US" dirty="0" smtClean="0"/>
              <a:t>, Apache, </a:t>
            </a:r>
            <a:r>
              <a:rPr lang="en-US" dirty="0" err="1" smtClean="0"/>
              <a:t>MySQL</a:t>
            </a:r>
            <a:r>
              <a:rPr lang="en-US" dirty="0" smtClean="0"/>
              <a:t> &amp; PHP</a:t>
            </a:r>
          </a:p>
          <a:p>
            <a:pPr algn="just"/>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55000" lnSpcReduction="20000"/>
          </a:bodyPr>
          <a:lstStyle/>
          <a:p>
            <a:r>
              <a:rPr lang="en-US" dirty="0" smtClean="0">
                <a:solidFill>
                  <a:srgbClr val="FF0000"/>
                </a:solidFill>
              </a:rPr>
              <a:t>Sort Array (Ascending Order), According to Value - </a:t>
            </a:r>
            <a:r>
              <a:rPr lang="en-US" dirty="0" err="1" smtClean="0">
                <a:solidFill>
                  <a:srgbClr val="FF0000"/>
                </a:solidFill>
              </a:rPr>
              <a:t>asort</a:t>
            </a:r>
            <a:r>
              <a:rPr lang="en-US" dirty="0" smtClean="0">
                <a:solidFill>
                  <a:srgbClr val="FF0000"/>
                </a:solidFill>
              </a:rPr>
              <a:t>()</a:t>
            </a:r>
          </a:p>
          <a:p>
            <a:r>
              <a:rPr lang="en-US" dirty="0" smtClean="0"/>
              <a:t>The following example sorts an associative array in ascending order, according to the value:</a:t>
            </a:r>
          </a:p>
          <a:p>
            <a:pPr>
              <a:buNone/>
            </a:pPr>
            <a:r>
              <a:rPr lang="en-US" dirty="0" smtClean="0"/>
              <a:t>&lt;!DOCTYPE html&gt;</a:t>
            </a:r>
          </a:p>
          <a:p>
            <a:pPr>
              <a:buNone/>
            </a:pPr>
            <a:r>
              <a:rPr lang="en-US" dirty="0" smtClean="0"/>
              <a:t>&lt;html&gt;</a:t>
            </a:r>
          </a:p>
          <a:p>
            <a:pPr>
              <a:buNone/>
            </a:pPr>
            <a:r>
              <a:rPr lang="en-US" dirty="0" smtClean="0"/>
              <a:t>&lt;body&gt;</a:t>
            </a:r>
          </a:p>
          <a:p>
            <a:pPr>
              <a:buNone/>
            </a:pPr>
            <a:endParaRPr lang="en-US" dirty="0" smtClean="0"/>
          </a:p>
          <a:p>
            <a:pPr>
              <a:buNone/>
            </a:pPr>
            <a:r>
              <a:rPr lang="en-US" dirty="0" smtClean="0"/>
              <a:t>&lt;?</a:t>
            </a:r>
            <a:r>
              <a:rPr lang="en-US" dirty="0" err="1" smtClean="0"/>
              <a:t>php</a:t>
            </a:r>
            <a:endParaRPr lang="en-US" dirty="0" smtClean="0"/>
          </a:p>
          <a:p>
            <a:pPr>
              <a:buNone/>
            </a:pPr>
            <a:r>
              <a:rPr lang="en-US" dirty="0" smtClean="0"/>
              <a:t>$age = array("Peter"=&gt;"35", "Ben"=&gt;"37", "Joe"=&gt;"43");</a:t>
            </a:r>
          </a:p>
          <a:p>
            <a:pPr>
              <a:buNone/>
            </a:pPr>
            <a:r>
              <a:rPr lang="en-US" dirty="0" err="1" smtClean="0"/>
              <a:t>asort</a:t>
            </a:r>
            <a:r>
              <a:rPr lang="en-US" dirty="0" smtClean="0"/>
              <a:t>($age);</a:t>
            </a:r>
          </a:p>
          <a:p>
            <a:pPr>
              <a:buNone/>
            </a:pPr>
            <a:endParaRPr lang="en-US" dirty="0" smtClean="0"/>
          </a:p>
          <a:p>
            <a:pPr>
              <a:buNone/>
            </a:pPr>
            <a:r>
              <a:rPr lang="en-US" dirty="0" err="1" smtClean="0"/>
              <a:t>foreach</a:t>
            </a:r>
            <a:r>
              <a:rPr lang="en-US" dirty="0" smtClean="0"/>
              <a:t>($age as $x =&gt; $</a:t>
            </a:r>
            <a:r>
              <a:rPr lang="en-US" dirty="0" err="1" smtClean="0"/>
              <a:t>x_value</a:t>
            </a:r>
            <a:r>
              <a:rPr lang="en-US" dirty="0" smtClean="0"/>
              <a:t>) {</a:t>
            </a:r>
          </a:p>
          <a:p>
            <a:pPr>
              <a:buNone/>
            </a:pPr>
            <a:r>
              <a:rPr lang="en-US" dirty="0" smtClean="0"/>
              <a:t>  echo "Key=" . $x . ", Value=" . $</a:t>
            </a:r>
            <a:r>
              <a:rPr lang="en-US" dirty="0" err="1" smtClean="0"/>
              <a:t>x_value</a:t>
            </a:r>
            <a:r>
              <a:rPr lang="en-US" dirty="0" smtClean="0"/>
              <a:t>;</a:t>
            </a:r>
          </a:p>
          <a:p>
            <a:pPr>
              <a:buNone/>
            </a:pPr>
            <a:r>
              <a:rPr lang="en-US" dirty="0" smtClean="0"/>
              <a:t>  echo "&lt;</a:t>
            </a:r>
            <a:r>
              <a:rPr lang="en-US" dirty="0" err="1" smtClean="0"/>
              <a:t>br</a:t>
            </a:r>
            <a:r>
              <a:rPr lang="en-US" dirty="0" smtClean="0"/>
              <a:t>&gt;";</a:t>
            </a:r>
          </a:p>
          <a:p>
            <a:pPr>
              <a:buNone/>
            </a:pPr>
            <a:r>
              <a:rPr lang="en-US" dirty="0" smtClean="0"/>
              <a:t>}</a:t>
            </a:r>
          </a:p>
          <a:p>
            <a:pPr>
              <a:buNone/>
            </a:pPr>
            <a:r>
              <a:rPr lang="en-US" dirty="0" smtClean="0"/>
              <a:t>?&gt;</a:t>
            </a:r>
          </a:p>
          <a:p>
            <a:pPr>
              <a:buNone/>
            </a:pPr>
            <a:endParaRPr lang="en-US" dirty="0" smtClean="0"/>
          </a:p>
          <a:p>
            <a:pPr>
              <a:buNone/>
            </a:pPr>
            <a:r>
              <a:rPr lang="en-US" dirty="0" smtClean="0"/>
              <a:t>&lt;/body&gt;</a:t>
            </a:r>
          </a:p>
          <a:p>
            <a:pPr>
              <a:buNone/>
            </a:pPr>
            <a:r>
              <a:rPr lang="en-US" dirty="0" smtClean="0"/>
              <a:t>&lt;/html&gt;</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55000" lnSpcReduction="20000"/>
          </a:bodyPr>
          <a:lstStyle/>
          <a:p>
            <a:r>
              <a:rPr lang="en-US" dirty="0" smtClean="0">
                <a:solidFill>
                  <a:srgbClr val="FF0000"/>
                </a:solidFill>
              </a:rPr>
              <a:t>Sort Array (Ascending Order), According to Key - </a:t>
            </a:r>
            <a:r>
              <a:rPr lang="en-US" dirty="0" err="1" smtClean="0">
                <a:solidFill>
                  <a:srgbClr val="FF0000"/>
                </a:solidFill>
              </a:rPr>
              <a:t>ksort</a:t>
            </a:r>
            <a:r>
              <a:rPr lang="en-US" dirty="0" smtClean="0">
                <a:solidFill>
                  <a:srgbClr val="FF0000"/>
                </a:solidFill>
              </a:rPr>
              <a:t>()</a:t>
            </a:r>
          </a:p>
          <a:p>
            <a:r>
              <a:rPr lang="en-US" dirty="0" smtClean="0"/>
              <a:t>The following example sorts an associative array in ascending order, according to the key:</a:t>
            </a:r>
          </a:p>
          <a:p>
            <a:pPr>
              <a:buNone/>
            </a:pPr>
            <a:r>
              <a:rPr lang="en-US" dirty="0" smtClean="0"/>
              <a:t>&lt;!DOCTYPE html&gt;</a:t>
            </a:r>
          </a:p>
          <a:p>
            <a:pPr>
              <a:buNone/>
            </a:pPr>
            <a:r>
              <a:rPr lang="en-US" dirty="0" smtClean="0"/>
              <a:t>&lt;html&gt;</a:t>
            </a:r>
          </a:p>
          <a:p>
            <a:pPr>
              <a:buNone/>
            </a:pPr>
            <a:r>
              <a:rPr lang="en-US" dirty="0" smtClean="0"/>
              <a:t>&lt;body&gt;</a:t>
            </a:r>
          </a:p>
          <a:p>
            <a:pPr>
              <a:buNone/>
            </a:pPr>
            <a:endParaRPr lang="en-US" dirty="0" smtClean="0"/>
          </a:p>
          <a:p>
            <a:pPr>
              <a:buNone/>
            </a:pPr>
            <a:r>
              <a:rPr lang="en-US" dirty="0" smtClean="0"/>
              <a:t>&lt;?</a:t>
            </a:r>
            <a:r>
              <a:rPr lang="en-US" dirty="0" err="1" smtClean="0"/>
              <a:t>php</a:t>
            </a:r>
            <a:endParaRPr lang="en-US" dirty="0" smtClean="0"/>
          </a:p>
          <a:p>
            <a:pPr>
              <a:buNone/>
            </a:pPr>
            <a:r>
              <a:rPr lang="en-US" dirty="0" smtClean="0"/>
              <a:t>$age = array("Peter"=&gt;"35", "Ben"=&gt;"37", "Joe"=&gt;"43");</a:t>
            </a:r>
          </a:p>
          <a:p>
            <a:pPr>
              <a:buNone/>
            </a:pPr>
            <a:r>
              <a:rPr lang="en-US" dirty="0" err="1" smtClean="0"/>
              <a:t>ksort</a:t>
            </a:r>
            <a:r>
              <a:rPr lang="en-US" dirty="0" smtClean="0"/>
              <a:t>($age);</a:t>
            </a:r>
          </a:p>
          <a:p>
            <a:pPr>
              <a:buNone/>
            </a:pPr>
            <a:endParaRPr lang="en-US" dirty="0" smtClean="0"/>
          </a:p>
          <a:p>
            <a:pPr>
              <a:buNone/>
            </a:pPr>
            <a:r>
              <a:rPr lang="en-US" dirty="0" err="1" smtClean="0"/>
              <a:t>foreach</a:t>
            </a:r>
            <a:r>
              <a:rPr lang="en-US" dirty="0" smtClean="0"/>
              <a:t>($age as $x =&gt; $</a:t>
            </a:r>
            <a:r>
              <a:rPr lang="en-US" dirty="0" err="1" smtClean="0"/>
              <a:t>x_value</a:t>
            </a:r>
            <a:r>
              <a:rPr lang="en-US" dirty="0" smtClean="0"/>
              <a:t>) {</a:t>
            </a:r>
          </a:p>
          <a:p>
            <a:pPr>
              <a:buNone/>
            </a:pPr>
            <a:r>
              <a:rPr lang="en-US" dirty="0" smtClean="0"/>
              <a:t>  echo "Key=" . $x . ", Value=" . $</a:t>
            </a:r>
            <a:r>
              <a:rPr lang="en-US" dirty="0" err="1" smtClean="0"/>
              <a:t>x_value</a:t>
            </a:r>
            <a:r>
              <a:rPr lang="en-US" dirty="0" smtClean="0"/>
              <a:t>;</a:t>
            </a:r>
          </a:p>
          <a:p>
            <a:pPr>
              <a:buNone/>
            </a:pPr>
            <a:r>
              <a:rPr lang="en-US" dirty="0" smtClean="0"/>
              <a:t>  echo "&lt;</a:t>
            </a:r>
            <a:r>
              <a:rPr lang="en-US" dirty="0" err="1" smtClean="0"/>
              <a:t>br</a:t>
            </a:r>
            <a:r>
              <a:rPr lang="en-US" dirty="0" smtClean="0"/>
              <a:t>&gt;";</a:t>
            </a:r>
          </a:p>
          <a:p>
            <a:pPr>
              <a:buNone/>
            </a:pPr>
            <a:r>
              <a:rPr lang="en-US" dirty="0" smtClean="0"/>
              <a:t>}</a:t>
            </a:r>
          </a:p>
          <a:p>
            <a:pPr>
              <a:buNone/>
            </a:pPr>
            <a:r>
              <a:rPr lang="en-US" dirty="0" smtClean="0"/>
              <a:t>?&gt;</a:t>
            </a:r>
          </a:p>
          <a:p>
            <a:pPr>
              <a:buNone/>
            </a:pPr>
            <a:endParaRPr lang="en-US" dirty="0" smtClean="0"/>
          </a:p>
          <a:p>
            <a:pPr>
              <a:buNone/>
            </a:pPr>
            <a:r>
              <a:rPr lang="en-US" dirty="0" smtClean="0"/>
              <a:t>&lt;/body&gt;</a:t>
            </a:r>
          </a:p>
          <a:p>
            <a:pPr>
              <a:buNone/>
            </a:pPr>
            <a:r>
              <a:rPr lang="en-US" dirty="0" smtClean="0"/>
              <a:t>&lt;/html&gt;</a:t>
            </a:r>
          </a:p>
          <a:p>
            <a:pPr>
              <a:buNone/>
            </a:pP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55000" lnSpcReduction="20000"/>
          </a:bodyPr>
          <a:lstStyle/>
          <a:p>
            <a:r>
              <a:rPr lang="en-US" dirty="0" smtClean="0">
                <a:solidFill>
                  <a:srgbClr val="FF0000"/>
                </a:solidFill>
              </a:rPr>
              <a:t>Sort Array (Descending Order), According to Value - </a:t>
            </a:r>
            <a:r>
              <a:rPr lang="en-US" dirty="0" err="1" smtClean="0">
                <a:solidFill>
                  <a:srgbClr val="FF0000"/>
                </a:solidFill>
              </a:rPr>
              <a:t>arsort</a:t>
            </a:r>
            <a:r>
              <a:rPr lang="en-US" dirty="0" smtClean="0">
                <a:solidFill>
                  <a:srgbClr val="FF0000"/>
                </a:solidFill>
              </a:rPr>
              <a:t>()</a:t>
            </a:r>
          </a:p>
          <a:p>
            <a:r>
              <a:rPr lang="en-US" dirty="0" smtClean="0"/>
              <a:t>The following example sorts an associative array in descending order, according to the value:</a:t>
            </a:r>
          </a:p>
          <a:p>
            <a:pPr>
              <a:buNone/>
            </a:pPr>
            <a:r>
              <a:rPr lang="en-US" dirty="0" smtClean="0"/>
              <a:t>&lt;!DOCTYPE html&gt;</a:t>
            </a:r>
          </a:p>
          <a:p>
            <a:pPr>
              <a:buNone/>
            </a:pPr>
            <a:r>
              <a:rPr lang="en-US" dirty="0" smtClean="0"/>
              <a:t>&lt;html&gt;</a:t>
            </a:r>
          </a:p>
          <a:p>
            <a:pPr>
              <a:buNone/>
            </a:pPr>
            <a:r>
              <a:rPr lang="en-US" dirty="0" smtClean="0"/>
              <a:t>&lt;body&gt;</a:t>
            </a:r>
          </a:p>
          <a:p>
            <a:pPr>
              <a:buNone/>
            </a:pPr>
            <a:endParaRPr lang="en-US" dirty="0" smtClean="0"/>
          </a:p>
          <a:p>
            <a:pPr>
              <a:buNone/>
            </a:pPr>
            <a:r>
              <a:rPr lang="en-US" dirty="0" smtClean="0"/>
              <a:t>&lt;?</a:t>
            </a:r>
            <a:r>
              <a:rPr lang="en-US" dirty="0" err="1" smtClean="0"/>
              <a:t>php</a:t>
            </a:r>
            <a:endParaRPr lang="en-US" dirty="0" smtClean="0"/>
          </a:p>
          <a:p>
            <a:pPr>
              <a:buNone/>
            </a:pPr>
            <a:r>
              <a:rPr lang="en-US" dirty="0" smtClean="0"/>
              <a:t>$age = array("Peter"=&gt;"35", "Ben"=&gt;"37", "Joe"=&gt;"43");</a:t>
            </a:r>
          </a:p>
          <a:p>
            <a:pPr>
              <a:buNone/>
            </a:pPr>
            <a:r>
              <a:rPr lang="en-US" dirty="0" err="1" smtClean="0"/>
              <a:t>arsort</a:t>
            </a:r>
            <a:r>
              <a:rPr lang="en-US" dirty="0" smtClean="0"/>
              <a:t>($age);</a:t>
            </a:r>
          </a:p>
          <a:p>
            <a:pPr>
              <a:buNone/>
            </a:pPr>
            <a:endParaRPr lang="en-US" dirty="0" smtClean="0"/>
          </a:p>
          <a:p>
            <a:pPr>
              <a:buNone/>
            </a:pPr>
            <a:r>
              <a:rPr lang="en-US" dirty="0" err="1" smtClean="0"/>
              <a:t>foreach</a:t>
            </a:r>
            <a:r>
              <a:rPr lang="en-US" dirty="0" smtClean="0"/>
              <a:t>($age as $x =&gt; $</a:t>
            </a:r>
            <a:r>
              <a:rPr lang="en-US" dirty="0" err="1" smtClean="0"/>
              <a:t>x_value</a:t>
            </a:r>
            <a:r>
              <a:rPr lang="en-US" dirty="0" smtClean="0"/>
              <a:t>) {</a:t>
            </a:r>
          </a:p>
          <a:p>
            <a:pPr>
              <a:buNone/>
            </a:pPr>
            <a:r>
              <a:rPr lang="en-US" dirty="0" smtClean="0"/>
              <a:t>  echo "Key=" . $x . ", Value=" . $</a:t>
            </a:r>
            <a:r>
              <a:rPr lang="en-US" dirty="0" err="1" smtClean="0"/>
              <a:t>x_value</a:t>
            </a:r>
            <a:r>
              <a:rPr lang="en-US" dirty="0" smtClean="0"/>
              <a:t>;</a:t>
            </a:r>
          </a:p>
          <a:p>
            <a:pPr>
              <a:buNone/>
            </a:pPr>
            <a:r>
              <a:rPr lang="en-US" dirty="0" smtClean="0"/>
              <a:t>  echo "&lt;</a:t>
            </a:r>
            <a:r>
              <a:rPr lang="en-US" dirty="0" err="1" smtClean="0"/>
              <a:t>br</a:t>
            </a:r>
            <a:r>
              <a:rPr lang="en-US" dirty="0" smtClean="0"/>
              <a:t>&gt;";</a:t>
            </a:r>
          </a:p>
          <a:p>
            <a:pPr>
              <a:buNone/>
            </a:pPr>
            <a:r>
              <a:rPr lang="en-US" dirty="0" smtClean="0"/>
              <a:t>}</a:t>
            </a:r>
          </a:p>
          <a:p>
            <a:pPr>
              <a:buNone/>
            </a:pPr>
            <a:r>
              <a:rPr lang="en-US" dirty="0" smtClean="0"/>
              <a:t>?&gt;</a:t>
            </a:r>
          </a:p>
          <a:p>
            <a:pPr>
              <a:buNone/>
            </a:pPr>
            <a:endParaRPr lang="en-US" dirty="0" smtClean="0"/>
          </a:p>
          <a:p>
            <a:pPr>
              <a:buNone/>
            </a:pPr>
            <a:r>
              <a:rPr lang="en-US" dirty="0" smtClean="0"/>
              <a:t>&lt;/body&gt;</a:t>
            </a:r>
          </a:p>
          <a:p>
            <a:pPr>
              <a:buNone/>
            </a:pPr>
            <a:r>
              <a:rPr lang="en-US" dirty="0" smtClean="0"/>
              <a:t>&lt;/html&gt;</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62500" lnSpcReduction="20000"/>
          </a:bodyPr>
          <a:lstStyle/>
          <a:p>
            <a:r>
              <a:rPr lang="en-US" dirty="0" smtClean="0">
                <a:solidFill>
                  <a:srgbClr val="FF0000"/>
                </a:solidFill>
              </a:rPr>
              <a:t>Sort Array (Descending Order), According to Key - </a:t>
            </a:r>
            <a:r>
              <a:rPr lang="en-US" dirty="0" err="1" smtClean="0">
                <a:solidFill>
                  <a:srgbClr val="FF0000"/>
                </a:solidFill>
              </a:rPr>
              <a:t>krsort</a:t>
            </a:r>
            <a:r>
              <a:rPr lang="en-US" dirty="0" smtClean="0">
                <a:solidFill>
                  <a:srgbClr val="FF0000"/>
                </a:solidFill>
              </a:rPr>
              <a:t>()</a:t>
            </a:r>
          </a:p>
          <a:p>
            <a:r>
              <a:rPr lang="en-US" dirty="0" smtClean="0"/>
              <a:t>The following example sorts an associative array in descending order, according to the key:</a:t>
            </a:r>
          </a:p>
          <a:p>
            <a:pPr>
              <a:buNone/>
            </a:pPr>
            <a:r>
              <a:rPr lang="en-US" dirty="0" smtClean="0"/>
              <a:t>&lt;!DOCTYPE html&gt;</a:t>
            </a:r>
          </a:p>
          <a:p>
            <a:pPr>
              <a:buNone/>
            </a:pPr>
            <a:r>
              <a:rPr lang="en-US" dirty="0" smtClean="0"/>
              <a:t>&lt;html&gt;</a:t>
            </a:r>
          </a:p>
          <a:p>
            <a:pPr>
              <a:buNone/>
            </a:pPr>
            <a:r>
              <a:rPr lang="en-US" dirty="0" smtClean="0"/>
              <a:t>&lt;body&gt;</a:t>
            </a:r>
          </a:p>
          <a:p>
            <a:pPr>
              <a:buNone/>
            </a:pPr>
            <a:endParaRPr lang="en-US" dirty="0" smtClean="0"/>
          </a:p>
          <a:p>
            <a:pPr>
              <a:buNone/>
            </a:pPr>
            <a:r>
              <a:rPr lang="en-US" dirty="0" smtClean="0"/>
              <a:t>&lt;?</a:t>
            </a:r>
            <a:r>
              <a:rPr lang="en-US" dirty="0" err="1" smtClean="0"/>
              <a:t>php</a:t>
            </a:r>
            <a:endParaRPr lang="en-US" dirty="0" smtClean="0"/>
          </a:p>
          <a:p>
            <a:pPr>
              <a:buNone/>
            </a:pPr>
            <a:r>
              <a:rPr lang="en-US" dirty="0" smtClean="0"/>
              <a:t>$age = array("Peter"=&gt;"35", "Ben"=&gt;"37", "Joe"=&gt;"43");</a:t>
            </a:r>
          </a:p>
          <a:p>
            <a:pPr>
              <a:buNone/>
            </a:pPr>
            <a:r>
              <a:rPr lang="en-US" dirty="0" err="1" smtClean="0"/>
              <a:t>krsort</a:t>
            </a:r>
            <a:r>
              <a:rPr lang="en-US" dirty="0" smtClean="0"/>
              <a:t>($age);</a:t>
            </a:r>
          </a:p>
          <a:p>
            <a:pPr>
              <a:buNone/>
            </a:pPr>
            <a:endParaRPr lang="en-US" dirty="0" smtClean="0"/>
          </a:p>
          <a:p>
            <a:pPr>
              <a:buNone/>
            </a:pPr>
            <a:r>
              <a:rPr lang="en-US" dirty="0" err="1" smtClean="0"/>
              <a:t>foreach</a:t>
            </a:r>
            <a:r>
              <a:rPr lang="en-US" dirty="0" smtClean="0"/>
              <a:t>($age as $x =&gt; $</a:t>
            </a:r>
            <a:r>
              <a:rPr lang="en-US" dirty="0" err="1" smtClean="0"/>
              <a:t>x_value</a:t>
            </a:r>
            <a:r>
              <a:rPr lang="en-US" dirty="0" smtClean="0"/>
              <a:t>) {</a:t>
            </a:r>
          </a:p>
          <a:p>
            <a:pPr>
              <a:buNone/>
            </a:pPr>
            <a:r>
              <a:rPr lang="en-US" dirty="0" smtClean="0"/>
              <a:t>  echo "Key=" . $x . ", Value=" . $</a:t>
            </a:r>
            <a:r>
              <a:rPr lang="en-US" dirty="0" err="1" smtClean="0"/>
              <a:t>x_value</a:t>
            </a:r>
            <a:r>
              <a:rPr lang="en-US" dirty="0" smtClean="0"/>
              <a:t>;</a:t>
            </a:r>
          </a:p>
          <a:p>
            <a:pPr>
              <a:buNone/>
            </a:pPr>
            <a:r>
              <a:rPr lang="en-US" dirty="0" smtClean="0"/>
              <a:t>  echo "&lt;</a:t>
            </a:r>
            <a:r>
              <a:rPr lang="en-US" dirty="0" err="1" smtClean="0"/>
              <a:t>br</a:t>
            </a:r>
            <a:r>
              <a:rPr lang="en-US" dirty="0" smtClean="0"/>
              <a:t>&gt;";</a:t>
            </a:r>
          </a:p>
          <a:p>
            <a:pPr>
              <a:buNone/>
            </a:pPr>
            <a:r>
              <a:rPr lang="en-US" dirty="0" smtClean="0"/>
              <a:t>}</a:t>
            </a:r>
          </a:p>
          <a:p>
            <a:pPr>
              <a:buNone/>
            </a:pPr>
            <a:r>
              <a:rPr lang="en-US" dirty="0" smtClean="0"/>
              <a:t>?&gt;</a:t>
            </a:r>
          </a:p>
          <a:p>
            <a:pPr>
              <a:buNone/>
            </a:pPr>
            <a:endParaRPr lang="en-US" dirty="0" smtClean="0"/>
          </a:p>
          <a:p>
            <a:pPr>
              <a:buNone/>
            </a:pPr>
            <a:r>
              <a:rPr lang="en-US" dirty="0" smtClean="0"/>
              <a:t>&lt;/body&gt;</a:t>
            </a:r>
          </a:p>
          <a:p>
            <a:pPr>
              <a:buNone/>
            </a:pPr>
            <a:r>
              <a:rPr lang="en-US" dirty="0" smtClean="0"/>
              <a:t>&lt;/html&gt;</a:t>
            </a:r>
          </a:p>
          <a:p>
            <a:pPr>
              <a:buNone/>
            </a:pP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20000"/>
          </a:bodyPr>
          <a:lstStyle/>
          <a:p>
            <a:r>
              <a:rPr lang="en-US" dirty="0" smtClean="0"/>
              <a:t>PHP Strings</a:t>
            </a:r>
          </a:p>
          <a:p>
            <a:r>
              <a:rPr lang="en-US" dirty="0" smtClean="0"/>
              <a:t>PHP String Functions</a:t>
            </a:r>
          </a:p>
          <a:p>
            <a:r>
              <a:rPr lang="en-US" dirty="0" err="1" smtClean="0"/>
              <a:t>strlen</a:t>
            </a:r>
            <a:r>
              <a:rPr lang="en-US" dirty="0" smtClean="0"/>
              <a:t>() - Return the Length of a String</a:t>
            </a:r>
          </a:p>
          <a:p>
            <a:r>
              <a:rPr lang="en-US" dirty="0" err="1" smtClean="0"/>
              <a:t>str_word_count</a:t>
            </a:r>
            <a:r>
              <a:rPr lang="en-US" dirty="0" smtClean="0"/>
              <a:t>() - Count Words in a String</a:t>
            </a:r>
          </a:p>
          <a:p>
            <a:r>
              <a:rPr lang="en-US" dirty="0" err="1" smtClean="0"/>
              <a:t>strrev</a:t>
            </a:r>
            <a:r>
              <a:rPr lang="en-US" dirty="0" smtClean="0"/>
              <a:t>() - Reverse a String</a:t>
            </a:r>
          </a:p>
          <a:p>
            <a:r>
              <a:rPr lang="en-US" dirty="0" err="1" smtClean="0"/>
              <a:t>strpos</a:t>
            </a:r>
            <a:r>
              <a:rPr lang="en-US" dirty="0" smtClean="0"/>
              <a:t>() - Search For a Text Within a </a:t>
            </a:r>
            <a:r>
              <a:rPr lang="en-US" dirty="0" err="1" smtClean="0"/>
              <a:t>String.The</a:t>
            </a:r>
            <a:r>
              <a:rPr lang="en-US" dirty="0" smtClean="0"/>
              <a:t> </a:t>
            </a:r>
            <a:r>
              <a:rPr lang="en-US" dirty="0" smtClean="0"/>
              <a:t>PHP </a:t>
            </a:r>
            <a:r>
              <a:rPr lang="en-US" dirty="0" err="1" smtClean="0"/>
              <a:t>strpos</a:t>
            </a:r>
            <a:r>
              <a:rPr lang="en-US" dirty="0" smtClean="0"/>
              <a:t>() function searches for a specific text within a string. If a match is found, the function returns the character position of the first match. If no match is found, it will return FALSE</a:t>
            </a:r>
            <a:r>
              <a:rPr lang="en-US" dirty="0" smtClean="0"/>
              <a:t>.</a:t>
            </a:r>
          </a:p>
          <a:p>
            <a:r>
              <a:rPr lang="en-US" dirty="0" err="1" smtClean="0"/>
              <a:t>str_replace</a:t>
            </a:r>
            <a:r>
              <a:rPr lang="en-US" dirty="0" smtClean="0"/>
              <a:t>() - Replace Text Within a </a:t>
            </a:r>
            <a:r>
              <a:rPr lang="en-US" dirty="0" err="1" smtClean="0"/>
              <a:t>String.The</a:t>
            </a:r>
            <a:r>
              <a:rPr lang="en-US" dirty="0" smtClean="0"/>
              <a:t> </a:t>
            </a:r>
            <a:r>
              <a:rPr lang="en-US" dirty="0" smtClean="0"/>
              <a:t>PHP </a:t>
            </a:r>
            <a:r>
              <a:rPr lang="en-US" dirty="0" err="1" smtClean="0"/>
              <a:t>str_replace</a:t>
            </a:r>
            <a:r>
              <a:rPr lang="en-US" dirty="0" smtClean="0"/>
              <a:t>() function replaces some characters with some other characters in a string.</a:t>
            </a:r>
          </a:p>
          <a:p>
            <a:endParaRPr lang="en-US" dirty="0" smtClean="0"/>
          </a:p>
          <a:p>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20000"/>
          </a:bodyPr>
          <a:lstStyle/>
          <a:p>
            <a:pPr algn="just"/>
            <a:r>
              <a:rPr lang="en-US" dirty="0" smtClean="0">
                <a:solidFill>
                  <a:srgbClr val="FF0000"/>
                </a:solidFill>
              </a:rPr>
              <a:t>PHP User Defined Functions</a:t>
            </a:r>
          </a:p>
          <a:p>
            <a:pPr algn="just"/>
            <a:r>
              <a:rPr lang="en-US" dirty="0" smtClean="0"/>
              <a:t>Besides the built-in PHP functions, it is possible to create your own functions.</a:t>
            </a:r>
          </a:p>
          <a:p>
            <a:pPr algn="just"/>
            <a:r>
              <a:rPr lang="en-US" dirty="0" smtClean="0"/>
              <a:t>A function is a block of statements that can be used repeatedly in a program.</a:t>
            </a:r>
          </a:p>
          <a:p>
            <a:pPr algn="just"/>
            <a:r>
              <a:rPr lang="en-US" dirty="0" smtClean="0"/>
              <a:t>A function will not execute automatically when a page loads.</a:t>
            </a:r>
          </a:p>
          <a:p>
            <a:pPr algn="just"/>
            <a:r>
              <a:rPr lang="en-US" dirty="0" smtClean="0"/>
              <a:t>A function will be executed by a call to the function.</a:t>
            </a:r>
          </a:p>
          <a:p>
            <a:pPr algn="just"/>
            <a:r>
              <a:rPr lang="en-US" dirty="0" smtClean="0"/>
              <a:t>PHP functions are similar to other programming languages. A function is a piece of code which takes one more input in the form of parameter and does some processing and returns a value. </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47500" lnSpcReduction="20000"/>
          </a:bodyPr>
          <a:lstStyle/>
          <a:p>
            <a:r>
              <a:rPr lang="en-US" dirty="0" smtClean="0">
                <a:solidFill>
                  <a:srgbClr val="FF0000"/>
                </a:solidFill>
              </a:rPr>
              <a:t>Create a User Defined Function in PHP</a:t>
            </a:r>
          </a:p>
          <a:p>
            <a:r>
              <a:rPr lang="en-US" dirty="0" smtClean="0"/>
              <a:t>A user-defined function declaration starts with the word function:</a:t>
            </a:r>
          </a:p>
          <a:p>
            <a:r>
              <a:rPr lang="en-US" dirty="0" smtClean="0"/>
              <a:t>Syntax</a:t>
            </a:r>
          </a:p>
          <a:p>
            <a:r>
              <a:rPr lang="en-US" dirty="0" smtClean="0"/>
              <a:t>function </a:t>
            </a:r>
            <a:r>
              <a:rPr lang="en-US" i="1" dirty="0" err="1" smtClean="0"/>
              <a:t>functionName</a:t>
            </a:r>
            <a:r>
              <a:rPr lang="en-US" dirty="0" smtClean="0"/>
              <a:t>() {</a:t>
            </a:r>
            <a:br>
              <a:rPr lang="en-US" dirty="0" smtClean="0"/>
            </a:br>
            <a:r>
              <a:rPr lang="en-US" i="1" dirty="0" smtClean="0"/>
              <a:t>  code to be executed</a:t>
            </a:r>
            <a:r>
              <a:rPr lang="en-US" dirty="0" smtClean="0"/>
              <a:t>;</a:t>
            </a:r>
            <a:br>
              <a:rPr lang="en-US" dirty="0" smtClean="0"/>
            </a:br>
            <a:r>
              <a:rPr lang="en-US" dirty="0" smtClean="0"/>
              <a:t>}</a:t>
            </a:r>
          </a:p>
          <a:p>
            <a:r>
              <a:rPr lang="en-US" dirty="0" smtClean="0"/>
              <a:t>A function name must start with a letter or an underscore. </a:t>
            </a:r>
          </a:p>
          <a:p>
            <a:pPr>
              <a:buNone/>
            </a:pPr>
            <a:r>
              <a:rPr lang="en-US" sz="3800" dirty="0" smtClean="0"/>
              <a:t>&lt;!DOCTYPE html&gt;</a:t>
            </a:r>
          </a:p>
          <a:p>
            <a:pPr>
              <a:buNone/>
            </a:pPr>
            <a:r>
              <a:rPr lang="en-US" sz="3800" dirty="0" smtClean="0"/>
              <a:t>&lt;html&gt;</a:t>
            </a:r>
          </a:p>
          <a:p>
            <a:pPr>
              <a:buNone/>
            </a:pPr>
            <a:r>
              <a:rPr lang="en-US" sz="3800" dirty="0" smtClean="0"/>
              <a:t>&lt;body&gt;</a:t>
            </a:r>
          </a:p>
          <a:p>
            <a:pPr>
              <a:buNone/>
            </a:pPr>
            <a:endParaRPr lang="en-US" sz="3800" dirty="0" smtClean="0"/>
          </a:p>
          <a:p>
            <a:pPr>
              <a:buNone/>
            </a:pPr>
            <a:r>
              <a:rPr lang="en-US" sz="3800" dirty="0" smtClean="0"/>
              <a:t>&lt;?</a:t>
            </a:r>
            <a:r>
              <a:rPr lang="en-US" sz="3800" dirty="0" err="1" smtClean="0"/>
              <a:t>php</a:t>
            </a:r>
            <a:endParaRPr lang="en-US" sz="3800" dirty="0" smtClean="0"/>
          </a:p>
          <a:p>
            <a:pPr>
              <a:buNone/>
            </a:pPr>
            <a:r>
              <a:rPr lang="en-US" sz="3800" dirty="0" smtClean="0"/>
              <a:t>function </a:t>
            </a:r>
            <a:r>
              <a:rPr lang="en-US" sz="3800" dirty="0" err="1" smtClean="0"/>
              <a:t>writeMsg</a:t>
            </a:r>
            <a:r>
              <a:rPr lang="en-US" sz="3800" dirty="0" smtClean="0"/>
              <a:t>() {</a:t>
            </a:r>
          </a:p>
          <a:p>
            <a:pPr>
              <a:buNone/>
            </a:pPr>
            <a:r>
              <a:rPr lang="en-US" sz="3800" dirty="0" smtClean="0"/>
              <a:t>  echo "Hello world!";</a:t>
            </a:r>
          </a:p>
          <a:p>
            <a:pPr>
              <a:buNone/>
            </a:pPr>
            <a:r>
              <a:rPr lang="en-US" sz="3800" dirty="0" smtClean="0"/>
              <a:t>}</a:t>
            </a:r>
          </a:p>
          <a:p>
            <a:pPr>
              <a:buNone/>
            </a:pPr>
            <a:endParaRPr lang="en-US" sz="3800" dirty="0" smtClean="0"/>
          </a:p>
          <a:p>
            <a:pPr>
              <a:buNone/>
            </a:pPr>
            <a:r>
              <a:rPr lang="en-US" sz="3800" dirty="0" err="1" smtClean="0"/>
              <a:t>writeMsg</a:t>
            </a:r>
            <a:r>
              <a:rPr lang="en-US" sz="3800" dirty="0" smtClean="0"/>
              <a:t>();</a:t>
            </a:r>
          </a:p>
          <a:p>
            <a:pPr>
              <a:buNone/>
            </a:pPr>
            <a:r>
              <a:rPr lang="en-US" sz="3800" dirty="0" smtClean="0"/>
              <a:t>?&gt;</a:t>
            </a:r>
          </a:p>
          <a:p>
            <a:pPr>
              <a:buNone/>
            </a:pPr>
            <a:endParaRPr lang="en-US" sz="3800" dirty="0" smtClean="0"/>
          </a:p>
          <a:p>
            <a:pPr>
              <a:buNone/>
            </a:pPr>
            <a:r>
              <a:rPr lang="en-US" sz="3800" dirty="0" smtClean="0"/>
              <a:t>&lt;/body&gt;</a:t>
            </a:r>
          </a:p>
          <a:p>
            <a:pPr>
              <a:buNone/>
            </a:pPr>
            <a:r>
              <a:rPr lang="en-US" sz="3800" dirty="0" smtClean="0"/>
              <a:t>&lt;/html&gt;</a:t>
            </a:r>
          </a:p>
          <a:p>
            <a:pPr>
              <a:buNone/>
            </a:pP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lgn="just"/>
            <a:r>
              <a:rPr lang="en-US" dirty="0" smtClean="0"/>
              <a:t>Its very easy to create your own PHP function. Suppose you want to create a PHP function which will simply write a simple message on your browser when you will call it. Following example creates a function called </a:t>
            </a:r>
            <a:r>
              <a:rPr lang="en-US" dirty="0" err="1" smtClean="0"/>
              <a:t>writeMessage</a:t>
            </a:r>
            <a:r>
              <a:rPr lang="en-US" dirty="0" smtClean="0"/>
              <a:t>() and then calls it just after creating it. </a:t>
            </a:r>
          </a:p>
          <a:p>
            <a:pPr algn="just"/>
            <a:r>
              <a:rPr lang="en-US" dirty="0" smtClean="0"/>
              <a:t>Note that while creating a function its name should start with keyword function and all the PHP code should be put inside { and } braces as shown in the following example below: </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b="1" dirty="0" smtClean="0"/>
              <a:t>PHP Functions with Parameters (Passing Arguments by Value) </a:t>
            </a:r>
          </a:p>
          <a:p>
            <a:r>
              <a:rPr lang="en-US" dirty="0" smtClean="0"/>
              <a:t>PHP gives you option to pass your parameters inside a function. You can pass as many as parameters you like, just separate them with a comma. These parameters work like variables inside your function. Following example takes two integer parameters and add them together and then print them. </a:t>
            </a:r>
          </a:p>
          <a:p>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70000" lnSpcReduction="20000"/>
          </a:bodyPr>
          <a:lstStyle/>
          <a:p>
            <a:pPr>
              <a:buNone/>
            </a:pPr>
            <a:r>
              <a:rPr lang="en-US" dirty="0" smtClean="0"/>
              <a:t>&lt;html&gt;</a:t>
            </a:r>
          </a:p>
          <a:p>
            <a:pPr>
              <a:buNone/>
            </a:pPr>
            <a:r>
              <a:rPr lang="en-US" dirty="0" smtClean="0"/>
              <a:t>&lt;head&gt;</a:t>
            </a:r>
          </a:p>
          <a:p>
            <a:pPr>
              <a:buNone/>
            </a:pPr>
            <a:r>
              <a:rPr lang="en-US" dirty="0" smtClean="0"/>
              <a:t>&lt;title&gt;Writing PHP Function with Parameters&lt;/title&gt;</a:t>
            </a:r>
          </a:p>
          <a:p>
            <a:pPr>
              <a:buNone/>
            </a:pPr>
            <a:r>
              <a:rPr lang="en-US" dirty="0" smtClean="0"/>
              <a:t>&lt;/head&gt;</a:t>
            </a:r>
          </a:p>
          <a:p>
            <a:pPr>
              <a:buNone/>
            </a:pPr>
            <a:r>
              <a:rPr lang="en-US" dirty="0" smtClean="0"/>
              <a:t>&lt;body&gt;</a:t>
            </a:r>
          </a:p>
          <a:p>
            <a:pPr>
              <a:buNone/>
            </a:pPr>
            <a:r>
              <a:rPr lang="en-US" dirty="0" smtClean="0"/>
              <a:t>&lt;?</a:t>
            </a:r>
            <a:r>
              <a:rPr lang="en-US" dirty="0" err="1" smtClean="0"/>
              <a:t>php</a:t>
            </a:r>
            <a:endParaRPr lang="en-US" dirty="0" smtClean="0"/>
          </a:p>
          <a:p>
            <a:pPr>
              <a:buNone/>
            </a:pPr>
            <a:r>
              <a:rPr lang="en-US" dirty="0" smtClean="0"/>
              <a:t>function add($num1, $num2)</a:t>
            </a:r>
          </a:p>
          <a:p>
            <a:pPr>
              <a:buNone/>
            </a:pPr>
            <a:r>
              <a:rPr lang="en-US" dirty="0" smtClean="0"/>
              <a:t>{</a:t>
            </a:r>
          </a:p>
          <a:p>
            <a:pPr>
              <a:buNone/>
            </a:pPr>
            <a:r>
              <a:rPr lang="en-US" dirty="0" smtClean="0"/>
              <a:t>$sum = $num1 + $num2;</a:t>
            </a:r>
          </a:p>
          <a:p>
            <a:pPr>
              <a:buNone/>
            </a:pPr>
            <a:r>
              <a:rPr lang="en-US" dirty="0" smtClean="0"/>
              <a:t>echo "Sum of the two numbers is : $sum";</a:t>
            </a:r>
          </a:p>
          <a:p>
            <a:pPr>
              <a:buNone/>
            </a:pPr>
            <a:r>
              <a:rPr lang="en-US" dirty="0" smtClean="0"/>
              <a:t>}</a:t>
            </a:r>
          </a:p>
          <a:p>
            <a:pPr>
              <a:buNone/>
            </a:pPr>
            <a:r>
              <a:rPr lang="en-US" dirty="0" smtClean="0"/>
              <a:t>add(10, 20);</a:t>
            </a:r>
          </a:p>
          <a:p>
            <a:pPr>
              <a:buNone/>
            </a:pPr>
            <a:r>
              <a:rPr lang="en-US" dirty="0" smtClean="0"/>
              <a:t>?&gt;</a:t>
            </a:r>
          </a:p>
          <a:p>
            <a:pPr>
              <a:buNone/>
            </a:pPr>
            <a:r>
              <a:rPr lang="en-US" dirty="0" smtClean="0"/>
              <a:t>&lt;/body&gt;</a:t>
            </a:r>
          </a:p>
          <a:p>
            <a:pPr>
              <a:buNone/>
            </a:pPr>
            <a:r>
              <a:rPr lang="en-US" dirty="0" smtClean="0"/>
              <a:t>&lt;/html&gt;</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1422</TotalTime>
  <Words>8305</Words>
  <Application>Microsoft Office PowerPoint</Application>
  <PresentationFormat>On-screen Show (4:3)</PresentationFormat>
  <Paragraphs>1254</Paragraphs>
  <Slides>168</Slides>
  <Notes>1</Notes>
  <HiddenSlides>0</HiddenSlides>
  <MMClips>0</MMClips>
  <ScaleCrop>false</ScaleCrop>
  <HeadingPairs>
    <vt:vector size="4" baseType="variant">
      <vt:variant>
        <vt:lpstr>Theme</vt:lpstr>
      </vt:variant>
      <vt:variant>
        <vt:i4>1</vt:i4>
      </vt:variant>
      <vt:variant>
        <vt:lpstr>Slide Titles</vt:lpstr>
      </vt:variant>
      <vt:variant>
        <vt:i4>168</vt:i4>
      </vt:variant>
    </vt:vector>
  </HeadingPairs>
  <TitlesOfParts>
    <vt:vector size="169" baseType="lpstr">
      <vt:lpstr>Office Theme</vt:lpstr>
      <vt:lpstr>  VASIREDDY VENKATADRI INSTITUTE OF TECHNOLOGY (Autonomous)  Department of Computer Science and Engineering </vt:lpstr>
      <vt:lpstr>Syllabus:</vt:lpstr>
      <vt:lpstr>Introducing PHP:</vt:lpstr>
      <vt:lpstr>Slide 4</vt:lpstr>
      <vt:lpstr>What is a LAMP stack?</vt:lpstr>
      <vt:lpstr>Slide 6</vt:lpstr>
      <vt:lpstr>The Four Layers of a LAMP Stack:</vt:lpstr>
      <vt:lpstr>Slide 8</vt:lpstr>
      <vt:lpstr>Slide 9</vt:lpstr>
      <vt:lpstr> Characteristics of PHP:</vt:lpstr>
      <vt:lpstr>Advantages of PHP :</vt:lpstr>
      <vt:lpstr>Slide 12</vt:lpstr>
      <vt:lpstr>Setup Wizard :</vt:lpstr>
      <vt:lpstr>Select Components :</vt:lpstr>
      <vt:lpstr>Installation folder :</vt:lpstr>
      <vt:lpstr>Language :</vt:lpstr>
      <vt:lpstr>Ready to Install :</vt:lpstr>
      <vt:lpstr>Unpacking Files :</vt:lpstr>
      <vt:lpstr>Completing the XAMPP Setup Wizard :</vt:lpstr>
      <vt:lpstr>XAMPP Control Panel :</vt:lpstr>
      <vt:lpstr>PHP Syntax</vt:lpstr>
      <vt:lpstr>How to create and run a PHP Script </vt:lpstr>
      <vt:lpstr>Slide 23</vt:lpstr>
      <vt:lpstr>First.php</vt:lpstr>
      <vt:lpstr>Slide 25</vt:lpstr>
      <vt:lpstr>PHP Comments :</vt:lpstr>
      <vt:lpstr>PHP Variables</vt:lpstr>
      <vt:lpstr>Slide 28</vt:lpstr>
      <vt:lpstr>Slide 29</vt:lpstr>
      <vt:lpstr>PHP Reserved Words :</vt:lpstr>
      <vt:lpstr>Output Variables :</vt:lpstr>
      <vt:lpstr>Slide 32</vt:lpstr>
      <vt:lpstr>Slide 33</vt:lpstr>
      <vt:lpstr>PHP printf()</vt:lpstr>
      <vt:lpstr>PHP Data Types :</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Assignment Operators : These are following assignment operators supported by PHP language </vt:lpstr>
      <vt:lpstr>Slide 54</vt:lpstr>
      <vt:lpstr>Slide 55</vt:lpstr>
      <vt:lpstr>Slide 56</vt:lpstr>
      <vt:lpstr>Slide 57</vt:lpstr>
      <vt:lpstr>Controlling program flow: Conditional statements</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List out the two modes of PHP processor</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Open a Connection to MySQL</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How to connect an Oracle database from PHP </vt:lpstr>
      <vt:lpstr>Example #1 Basic oci_connect() using Easy Connect syntax</vt:lpstr>
      <vt:lpstr>Example #2 Basic oci_connect() using a Network Connect name</vt:lpstr>
      <vt:lpstr>connect to sql server database using php:</vt:lpstr>
      <vt:lpstr>Slide 163</vt:lpstr>
      <vt:lpstr>Slide 164</vt:lpstr>
      <vt:lpstr>Slide 165</vt:lpstr>
      <vt:lpstr>Slide 166</vt:lpstr>
      <vt:lpstr>Slide 167</vt:lpstr>
      <vt:lpstr>Slide 168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VASIREDDY VENKATADRI INSTITUTE OF TECHNOLOGY (Autonomous)  Department of Computer Science and Engineering </dc:title>
  <dc:creator>N.Brahma Naidu</dc:creator>
  <cp:lastModifiedBy>N.Brahma Naidu</cp:lastModifiedBy>
  <cp:revision>137</cp:revision>
  <dcterms:created xsi:type="dcterms:W3CDTF">2006-08-16T00:00:00Z</dcterms:created>
  <dcterms:modified xsi:type="dcterms:W3CDTF">2021-01-01T15:58:28Z</dcterms:modified>
</cp:coreProperties>
</file>