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Lexend"/>
      <p:regular r:id="rId21"/>
      <p:bold r:id="rId22"/>
    </p:embeddedFont>
    <p:embeddedFont>
      <p:font typeface="Lexend Light"/>
      <p:regular r:id="rId23"/>
      <p:bold r:id="rId24"/>
    </p:embeddedFont>
    <p:embeddedFont>
      <p:font typeface="Lexend Medium"/>
      <p:regular r:id="rId25"/>
      <p:bold r:id="rId26"/>
    </p:embeddedFont>
    <p:embeddedFont>
      <p:font typeface="Lexend SemiBold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13ff587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13ff587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317af65ac16_3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317af65ac16_3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317af65ac16_3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2" name="Google Shape;2592;g317af65ac16_3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317af65ac16_3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317af65ac16_3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g313ff5876a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1" name="Google Shape;2721;g313ff5876a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313ff5876a9_0_2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313ff5876a9_0_2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31457b8d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31457b8d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g313ff5876a9_0_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8" name="Google Shape;2748;g313ff5876a9_0_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317af65ac16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317af65ac16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313ff5876a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313ff5876a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3179ee814a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3179ee814a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313ff5876a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313ff5876a9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3179ee814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3179ee814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317af65ac1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317af65ac1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317af65ac16_3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317af65ac16_3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317af65ac16_3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317af65ac16_3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317af65ac16_3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317af65ac16_3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olid with header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grid with header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er">
  <p:cSld name="CUSTOM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5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boxes with header">
  <p:cSld name="CUSTOM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es with header">
  <p:cSld name="CUSTOM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1_1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1_1_1_1_1_1_1_2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_1_1_1_2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4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body" idx="2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1_1_1_1_1_2_1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1_1_1_1_2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6"/>
          <p:cNvSpPr txBox="1">
            <a:spLocks noGrp="1"/>
          </p:cNvSpPr>
          <p:nvPr>
            <p:ph type="body" idx="2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1_1_1_2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7"/>
          <p:cNvSpPr txBox="1">
            <a:spLocks noGrp="1"/>
          </p:cNvSpPr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1_1_2_1_1_1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30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1_1_1_1_1_1_1_1_1_2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1"/>
          <p:cNvSpPr txBox="1">
            <a:spLocks noGrp="1"/>
          </p:cNvSpPr>
          <p:nvPr>
            <p:ph type="body" idx="1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1_1_1_1_1_1_1_1_2_1_1_1_1_1_1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35" name="Google Shape;1135;p32"/>
          <p:cNvSpPr txBox="1">
            <a:spLocks noGrp="1"/>
          </p:cNvSpPr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id">
  <p:cSld name="CUSTOM_1_1_1_1_1_1_1_1_1_1_2_1_1_1_1_1_1_1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1_1_1_1_1_1_1_2_1_1_1_1_1_1_1_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5"/>
          <p:cNvSpPr txBox="1">
            <a:spLocks noGrp="1"/>
          </p:cNvSpPr>
          <p:nvPr>
            <p:ph type="subTitle" idx="2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subTitle" idx="3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5"/>
          <p:cNvSpPr txBox="1">
            <a:spLocks noGrp="1"/>
          </p:cNvSpPr>
          <p:nvPr>
            <p:ph type="subTitle" idx="4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5"/>
          <p:cNvSpPr txBox="1">
            <a:spLocks noGrp="1"/>
          </p:cNvSpPr>
          <p:nvPr>
            <p:ph type="subTitle" idx="5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6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1_1_1_1_1_1_2_1_1_1_1_1_1_1_1_1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6"/>
          <p:cNvSpPr txBox="1">
            <a:spLocks noGrp="1"/>
          </p:cNvSpPr>
          <p:nvPr>
            <p:ph type="body" idx="1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41" name="Google Shape;1341;p36"/>
          <p:cNvSpPr>
            <a:spLocks noGrp="1"/>
          </p:cNvSpPr>
          <p:nvPr>
            <p:ph type="pic" idx="2"/>
          </p:nvPr>
        </p:nvSpPr>
        <p:spPr>
          <a:xfrm>
            <a:off x="3769050" y="2304400"/>
            <a:ext cx="5156700" cy="25686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1_1_1_1_1_2_1_1_1_1_1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37"/>
          <p:cNvSpPr txBox="1">
            <a:spLocks noGrp="1"/>
          </p:cNvSpPr>
          <p:nvPr>
            <p:ph type="body" idx="1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37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3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10" name="Google Shape;1410;p37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1_1_1_1_2_1_1_1_1_1_1_1_1_1_1_1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8"/>
          <p:cNvSpPr txBox="1">
            <a:spLocks noGrp="1"/>
          </p:cNvSpPr>
          <p:nvPr>
            <p:ph type="body" idx="3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4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body" idx="5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6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">
  <p:cSld name="CUSTOM_1_1_1_1_1_1_1_1_1_1_2_1_1_1_1_1_1_1_1_1_1_1_1_1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9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39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8" name="Google Shape;1548;p39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body" idx="3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4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body" idx="5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6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39"/>
          <p:cNvSpPr txBox="1">
            <a:spLocks noGrp="1"/>
          </p:cNvSpPr>
          <p:nvPr>
            <p:ph type="body" idx="7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4" name="Google Shape;1554;p39"/>
          <p:cNvSpPr txBox="1">
            <a:spLocks noGrp="1"/>
          </p:cNvSpPr>
          <p:nvPr>
            <p:ph type="subTitle" idx="8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1_1_2_1_1_1_1_1_1_1_1_1_1_1_1_1_1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40"/>
          <p:cNvSpPr>
            <a:spLocks noGrp="1"/>
          </p:cNvSpPr>
          <p:nvPr>
            <p:ph type="pic" idx="2"/>
          </p:nvPr>
        </p:nvSpPr>
        <p:spPr>
          <a:xfrm>
            <a:off x="213450" y="2022825"/>
            <a:ext cx="8717100" cy="28377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1_1_1_1_2_1_1_1_1_1_1_1_1_1_1_1_1_1_1_1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41"/>
          <p:cNvSpPr txBox="1">
            <a:spLocks noGrp="1"/>
          </p:cNvSpPr>
          <p:nvPr>
            <p:ph type="body" idx="1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body" idx="3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41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41"/>
          <p:cNvSpPr>
            <a:spLocks noGrp="1"/>
          </p:cNvSpPr>
          <p:nvPr>
            <p:ph type="pic" idx="5"/>
          </p:nvPr>
        </p:nvSpPr>
        <p:spPr>
          <a:xfrm>
            <a:off x="11736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1" name="Google Shape;1691;p41"/>
          <p:cNvSpPr>
            <a:spLocks noGrp="1"/>
          </p:cNvSpPr>
          <p:nvPr>
            <p:ph type="pic" idx="6"/>
          </p:nvPr>
        </p:nvSpPr>
        <p:spPr>
          <a:xfrm>
            <a:off x="49161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1_1_1_1_2_1_1_1_1_1_1_1_1_1_1_1_1_1_1_1_1_1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body" idx="1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subTitle" idx="2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body" idx="3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subTitle" idx="4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2"/>
          <p:cNvSpPr>
            <a:spLocks noGrp="1"/>
          </p:cNvSpPr>
          <p:nvPr>
            <p:ph type="pic" idx="5"/>
          </p:nvPr>
        </p:nvSpPr>
        <p:spPr>
          <a:xfrm>
            <a:off x="423750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2" name="Google Shape;1762;p42"/>
          <p:cNvSpPr>
            <a:spLocks noGrp="1"/>
          </p:cNvSpPr>
          <p:nvPr>
            <p:ph type="pic" idx="6"/>
          </p:nvPr>
        </p:nvSpPr>
        <p:spPr>
          <a:xfrm>
            <a:off x="327607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>
            <a:spLocks noGrp="1"/>
          </p:cNvSpPr>
          <p:nvPr>
            <p:ph type="body" idx="7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2"/>
          <p:cNvSpPr txBox="1">
            <a:spLocks noGrp="1"/>
          </p:cNvSpPr>
          <p:nvPr>
            <p:ph type="subTitle" idx="8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5" name="Google Shape;1765;p42"/>
          <p:cNvSpPr>
            <a:spLocks noGrp="1"/>
          </p:cNvSpPr>
          <p:nvPr>
            <p:ph type="pic" idx="9"/>
          </p:nvPr>
        </p:nvSpPr>
        <p:spPr>
          <a:xfrm>
            <a:off x="612839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_1_1_2_1_1_1_1_1_1_1_1_1_1_1_1_1_1_1_1_1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3"/>
          <p:cNvSpPr>
            <a:spLocks noGrp="1"/>
          </p:cNvSpPr>
          <p:nvPr>
            <p:ph type="pic" idx="2"/>
          </p:nvPr>
        </p:nvSpPr>
        <p:spPr>
          <a:xfrm>
            <a:off x="436350" y="262350"/>
            <a:ext cx="8271300" cy="46188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_1_2_1_1_1_1_1_1_1_1_1_1_1_1_1_1_1_1_1_1_1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44"/>
          <p:cNvSpPr>
            <a:spLocks noGrp="1"/>
          </p:cNvSpPr>
          <p:nvPr>
            <p:ph type="pic" idx="2"/>
          </p:nvPr>
        </p:nvSpPr>
        <p:spPr>
          <a:xfrm>
            <a:off x="208725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7" name="Google Shape;1897;p44"/>
          <p:cNvSpPr>
            <a:spLocks noGrp="1"/>
          </p:cNvSpPr>
          <p:nvPr>
            <p:ph type="pic" idx="3"/>
          </p:nvPr>
        </p:nvSpPr>
        <p:spPr>
          <a:xfrm>
            <a:off x="3154251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8" name="Google Shape;1898;p44"/>
          <p:cNvSpPr>
            <a:spLocks noGrp="1"/>
          </p:cNvSpPr>
          <p:nvPr>
            <p:ph type="pic" idx="4"/>
          </p:nvPr>
        </p:nvSpPr>
        <p:spPr>
          <a:xfrm>
            <a:off x="6099777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9" name="Google Shape;1899;p44"/>
          <p:cNvSpPr>
            <a:spLocks noGrp="1"/>
          </p:cNvSpPr>
          <p:nvPr>
            <p:ph type="pic" idx="5"/>
          </p:nvPr>
        </p:nvSpPr>
        <p:spPr>
          <a:xfrm>
            <a:off x="208725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0" name="Google Shape;1900;p44"/>
          <p:cNvSpPr>
            <a:spLocks noGrp="1"/>
          </p:cNvSpPr>
          <p:nvPr>
            <p:ph type="pic" idx="6"/>
          </p:nvPr>
        </p:nvSpPr>
        <p:spPr>
          <a:xfrm>
            <a:off x="3154251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1" name="Google Shape;1901;p44"/>
          <p:cNvSpPr>
            <a:spLocks noGrp="1"/>
          </p:cNvSpPr>
          <p:nvPr>
            <p:ph type="pic" idx="7"/>
          </p:nvPr>
        </p:nvSpPr>
        <p:spPr>
          <a:xfrm>
            <a:off x="6099777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2" name="Google Shape;1902;p44"/>
          <p:cNvSpPr>
            <a:spLocks noGrp="1"/>
          </p:cNvSpPr>
          <p:nvPr>
            <p:ph type="pic" idx="8"/>
          </p:nvPr>
        </p:nvSpPr>
        <p:spPr>
          <a:xfrm>
            <a:off x="208725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3" name="Google Shape;1903;p44"/>
          <p:cNvSpPr>
            <a:spLocks noGrp="1"/>
          </p:cNvSpPr>
          <p:nvPr>
            <p:ph type="pic" idx="9"/>
          </p:nvPr>
        </p:nvSpPr>
        <p:spPr>
          <a:xfrm>
            <a:off x="3154251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4" name="Google Shape;1904;p44"/>
          <p:cNvSpPr>
            <a:spLocks noGrp="1"/>
          </p:cNvSpPr>
          <p:nvPr>
            <p:ph type="pic" idx="13"/>
          </p:nvPr>
        </p:nvSpPr>
        <p:spPr>
          <a:xfrm>
            <a:off x="6099777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bHE6HI3O2jl59LL4XnYZ_rEXppKyBike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-QKO-VWEUCeC_vTqU5zQUdHnf2r4pGoz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dIhBi-zSGeeTTFr2_PVLfmZMu0aP5l9G/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mDpv99N5gHXbmy_OwaomNVIK44uHmKot/vie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911" name="Google Shape;1911;p45"/>
          <p:cNvSpPr txBox="1">
            <a:spLocks noGrp="1"/>
          </p:cNvSpPr>
          <p:nvPr>
            <p:ph type="subTitle" idx="2"/>
          </p:nvPr>
        </p:nvSpPr>
        <p:spPr>
          <a:xfrm>
            <a:off x="5549625" y="676025"/>
            <a:ext cx="32385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Members: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GAY MING KAI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LIANG QIAOYUN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ADITI VASUDEVAN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LEE HAN HUA</a:t>
            </a:r>
            <a:endParaRPr/>
          </a:p>
        </p:txBody>
      </p:sp>
      <p:sp>
        <p:nvSpPr>
          <p:cNvPr id="1912" name="Google Shape;1912;p4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SC2002 PROJECT</a:t>
            </a:r>
            <a:endParaRPr/>
          </a:p>
        </p:txBody>
      </p:sp>
      <p:sp>
        <p:nvSpPr>
          <p:cNvPr id="1913" name="Google Shape;1913;p45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1914" name="Google Shape;1914;p45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  <p:grpSp>
        <p:nvGrpSpPr>
          <p:cNvPr id="1915" name="Google Shape;1915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6" name="Google Shape;1916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7" name="Google Shape;1917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1296479" extrusionOk="0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42" name="Google Shape;1942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1943" name="Google Shape;1943;p45"/>
            <p:cNvSpPr/>
            <p:nvPr/>
          </p:nvSpPr>
          <p:spPr>
            <a:xfrm>
              <a:off x="2764500" y="3326025"/>
              <a:ext cx="1195167" cy="737592"/>
            </a:xfrm>
            <a:custGeom>
              <a:avLst/>
              <a:gdLst/>
              <a:ahLst/>
              <a:cxnLst/>
              <a:rect l="l" t="t" r="r" b="b"/>
              <a:pathLst>
                <a:path w="922909" h="555625" extrusionOk="0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5406200" y="2831175"/>
              <a:ext cx="974139" cy="985252"/>
            </a:xfrm>
            <a:custGeom>
              <a:avLst/>
              <a:gdLst/>
              <a:ahLst/>
              <a:cxnLst/>
              <a:rect l="l" t="t" r="r" b="b"/>
              <a:pathLst>
                <a:path w="740790" h="740791" extrusionOk="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4203775" y="3816425"/>
              <a:ext cx="736446" cy="738062"/>
            </a:xfrm>
            <a:custGeom>
              <a:avLst/>
              <a:gdLst/>
              <a:ahLst/>
              <a:cxnLst/>
              <a:rect l="l" t="t" r="r" b="b"/>
              <a:pathLst>
                <a:path w="553719" h="581151" extrusionOk="0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54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9" name="Google Shape;2549;p54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550" name="Google Shape;2550;p54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3" name="Google Shape;2553;p54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4" name="Google Shape;2554;p54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555" name="Google Shape;2555;p54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4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4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8" name="Google Shape;2558;p54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54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54"/>
          <p:cNvSpPr/>
          <p:nvPr/>
        </p:nvSpPr>
        <p:spPr>
          <a:xfrm>
            <a:off x="341522" y="1539750"/>
            <a:ext cx="38103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Backtracking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561" name="Google Shape;2561;p54"/>
          <p:cNvGrpSpPr/>
          <p:nvPr/>
        </p:nvGrpSpPr>
        <p:grpSpPr>
          <a:xfrm>
            <a:off x="6383222" y="3139193"/>
            <a:ext cx="946911" cy="966699"/>
            <a:chOff x="1438774" y="3590059"/>
            <a:chExt cx="946911" cy="966699"/>
          </a:xfrm>
        </p:grpSpPr>
        <p:grpSp>
          <p:nvGrpSpPr>
            <p:cNvPr id="2562" name="Google Shape;2562;p54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563" name="Google Shape;2563;p54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564" name="Google Shape;2564;p54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65" name="Google Shape;2565;p54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66" name="Google Shape;2566;p54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67" name="Google Shape;2567;p54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68" name="Google Shape;2568;p54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69" name="Google Shape;2569;p54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0" name="Google Shape;2570;p54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1" name="Google Shape;2571;p54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2" name="Google Shape;2572;p54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3" name="Google Shape;2573;p54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4" name="Google Shape;2574;p54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5" name="Google Shape;2575;p54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6" name="Google Shape;2576;p54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7" name="Google Shape;2577;p54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8" name="Google Shape;2578;p54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79" name="Google Shape;2579;p54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580" name="Google Shape;2580;p54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581" name="Google Shape;2581;p54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582" name="Google Shape;2582;p54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583" name="Google Shape;2583;p54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84" name="Google Shape;2584;p54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85" name="Google Shape;2585;p54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586" name="Google Shape;2586;p54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Allows users to return back to the menu at any point in time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587" name="Google Shape;2587;p54"/>
          <p:cNvSpPr txBox="1">
            <a:spLocks noGrp="1"/>
          </p:cNvSpPr>
          <p:nvPr>
            <p:ph type="title"/>
          </p:nvPr>
        </p:nvSpPr>
        <p:spPr>
          <a:xfrm>
            <a:off x="311700" y="4392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8" name="Google Shape;2588;p54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9" name="Google Shape;25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388" y="2903077"/>
            <a:ext cx="3457327" cy="14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55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3" name="Google Shape;2603;p55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604" name="Google Shape;2604;p55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7" name="Google Shape;2607;p55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8" name="Google Shape;2608;p55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609" name="Google Shape;2609;p55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2" name="Google Shape;2612;p5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5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55"/>
          <p:cNvSpPr/>
          <p:nvPr/>
        </p:nvSpPr>
        <p:spPr>
          <a:xfrm>
            <a:off x="341522" y="1539750"/>
            <a:ext cx="38103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Billing	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615" name="Google Shape;2615;p55"/>
          <p:cNvGrpSpPr/>
          <p:nvPr/>
        </p:nvGrpSpPr>
        <p:grpSpPr>
          <a:xfrm>
            <a:off x="7128773" y="3626769"/>
            <a:ext cx="946911" cy="966699"/>
            <a:chOff x="2725798" y="3590032"/>
            <a:chExt cx="946911" cy="966699"/>
          </a:xfrm>
        </p:grpSpPr>
        <p:grpSp>
          <p:nvGrpSpPr>
            <p:cNvPr id="2616" name="Google Shape;2616;p55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617" name="Google Shape;2617;p55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618" name="Google Shape;2618;p55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19" name="Google Shape;2619;p55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0" name="Google Shape;2620;p55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1" name="Google Shape;2621;p55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2" name="Google Shape;2622;p55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3" name="Google Shape;2623;p55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4" name="Google Shape;2624;p55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5" name="Google Shape;2625;p55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6" name="Google Shape;2626;p55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7" name="Google Shape;2627;p55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8" name="Google Shape;2628;p55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29" name="Google Shape;2629;p55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30" name="Google Shape;2630;p55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31" name="Google Shape;2631;p55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32" name="Google Shape;2632;p55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33" name="Google Shape;2633;p55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634" name="Google Shape;2634;p55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635" name="Google Shape;2635;p55"/>
            <p:cNvSpPr/>
            <p:nvPr/>
          </p:nvSpPr>
          <p:spPr>
            <a:xfrm>
              <a:off x="2862815" y="3729522"/>
              <a:ext cx="618874" cy="687570"/>
            </a:xfrm>
            <a:custGeom>
              <a:avLst/>
              <a:gdLst/>
              <a:ahLst/>
              <a:cxnLst/>
              <a:rect l="l" t="t" r="r" b="b"/>
              <a:pathLst>
                <a:path w="833501" h="926020" extrusionOk="0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636" name="Google Shape;2636;p55"/>
          <p:cNvGrpSpPr/>
          <p:nvPr/>
        </p:nvGrpSpPr>
        <p:grpSpPr>
          <a:xfrm>
            <a:off x="6383222" y="3139193"/>
            <a:ext cx="946911" cy="966699"/>
            <a:chOff x="1438774" y="3590059"/>
            <a:chExt cx="946911" cy="966699"/>
          </a:xfrm>
        </p:grpSpPr>
        <p:grpSp>
          <p:nvGrpSpPr>
            <p:cNvPr id="2637" name="Google Shape;2637;p55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638" name="Google Shape;2638;p55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639" name="Google Shape;2639;p55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0" name="Google Shape;2640;p55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1" name="Google Shape;2641;p55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2" name="Google Shape;2642;p55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3" name="Google Shape;2643;p55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4" name="Google Shape;2644;p55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5" name="Google Shape;2645;p55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6" name="Google Shape;2646;p55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7" name="Google Shape;2647;p55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8" name="Google Shape;2648;p55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49" name="Google Shape;2649;p55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50" name="Google Shape;2650;p55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51" name="Google Shape;2651;p55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52" name="Google Shape;2652;p55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53" name="Google Shape;2653;p55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654" name="Google Shape;2654;p55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655" name="Google Shape;2655;p55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656" name="Google Shape;2656;p55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657" name="Google Shape;2657;p55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658" name="Google Shape;2658;p55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59" name="Google Shape;2659;p55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60" name="Google Shape;2660;p55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661" name="Google Shape;2661;p55"/>
          <p:cNvGrpSpPr/>
          <p:nvPr/>
        </p:nvGrpSpPr>
        <p:grpSpPr>
          <a:xfrm>
            <a:off x="5626420" y="2656042"/>
            <a:ext cx="946911" cy="966699"/>
            <a:chOff x="151447" y="3590017"/>
            <a:chExt cx="946911" cy="966699"/>
          </a:xfrm>
        </p:grpSpPr>
        <p:grpSp>
          <p:nvGrpSpPr>
            <p:cNvPr id="2662" name="Google Shape;2662;p55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663" name="Google Shape;2663;p55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64" name="Google Shape;2664;p55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65" name="Google Shape;2665;p55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66" name="Google Shape;2666;p55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67" name="Google Shape;2667;p55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68" name="Google Shape;2668;p55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69" name="Google Shape;2669;p55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0" name="Google Shape;2670;p55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1" name="Google Shape;2671;p55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2" name="Google Shape;2672;p55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3" name="Google Shape;2673;p55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4" name="Google Shape;2674;p55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5" name="Google Shape;2675;p55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6" name="Google Shape;2676;p55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7" name="Google Shape;2677;p55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8" name="Google Shape;2678;p55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679" name="Google Shape;2679;p55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680" name="Google Shape;2680;p55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681" name="Google Shape;2681;p55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82" name="Google Shape;2682;p55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683" name="Google Shape;2683;p55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When an appointment is completed, the patient is billed based on appointment and medicine.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684" name="Google Shape;2684;p55"/>
          <p:cNvSpPr txBox="1">
            <a:spLocks noGrp="1"/>
          </p:cNvSpPr>
          <p:nvPr>
            <p:ph type="title"/>
          </p:nvPr>
        </p:nvSpPr>
        <p:spPr>
          <a:xfrm>
            <a:off x="311700" y="4392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5" name="Google Shape;2685;p55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6" name="Google Shape;26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388" y="2346730"/>
            <a:ext cx="2943325" cy="255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56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0" name="Google Shape;2700;p56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701" name="Google Shape;2701;p56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4" name="Google Shape;2704;p56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5" name="Google Shape;2705;p56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706" name="Google Shape;2706;p56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9" name="Google Shape;2709;p5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5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56"/>
          <p:cNvSpPr/>
          <p:nvPr/>
        </p:nvSpPr>
        <p:spPr>
          <a:xfrm>
            <a:off x="341522" y="1539750"/>
            <a:ext cx="38103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Colour Code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12" name="Google Shape;2712;p56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Every different role has a different colour associated to its UI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713" name="Google Shape;2713;p56"/>
          <p:cNvSpPr txBox="1">
            <a:spLocks noGrp="1"/>
          </p:cNvSpPr>
          <p:nvPr>
            <p:ph type="title"/>
          </p:nvPr>
        </p:nvSpPr>
        <p:spPr>
          <a:xfrm>
            <a:off x="311700" y="4392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4" name="Google Shape;2714;p56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5" name="Google Shape;27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00" y="2651600"/>
            <a:ext cx="13430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350" y="2656375"/>
            <a:ext cx="12668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7" name="Google Shape;271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5625" y="3747325"/>
            <a:ext cx="13430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7350" y="3737800"/>
            <a:ext cx="12668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57"/>
          <p:cNvSpPr/>
          <p:nvPr/>
        </p:nvSpPr>
        <p:spPr>
          <a:xfrm>
            <a:off x="460775" y="431252"/>
            <a:ext cx="4290300" cy="49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4" name="Google Shape;2724;p57"/>
          <p:cNvGrpSpPr/>
          <p:nvPr/>
        </p:nvGrpSpPr>
        <p:grpSpPr>
          <a:xfrm>
            <a:off x="4335083" y="558704"/>
            <a:ext cx="270551" cy="238421"/>
            <a:chOff x="6684050" y="721788"/>
            <a:chExt cx="429650" cy="431375"/>
          </a:xfrm>
        </p:grpSpPr>
        <p:sp>
          <p:nvSpPr>
            <p:cNvPr id="2725" name="Google Shape;2725;p57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6" name="Google Shape;2726;p57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7" name="Google Shape;2727;p5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57"/>
          <p:cNvSpPr txBox="1">
            <a:spLocks noGrp="1"/>
          </p:cNvSpPr>
          <p:nvPr>
            <p:ph type="title"/>
          </p:nvPr>
        </p:nvSpPr>
        <p:spPr>
          <a:xfrm>
            <a:off x="655138" y="391502"/>
            <a:ext cx="31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Role: Patient</a:t>
            </a:r>
            <a:endParaRPr sz="2800"/>
          </a:p>
        </p:txBody>
      </p:sp>
      <p:sp>
        <p:nvSpPr>
          <p:cNvPr id="2729" name="Google Shape;2729;p57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0" name="Google Shape;2730;p57" title="Pati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963" y="1086013"/>
            <a:ext cx="6552067" cy="368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58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58"/>
          <p:cNvSpPr/>
          <p:nvPr/>
        </p:nvSpPr>
        <p:spPr>
          <a:xfrm>
            <a:off x="5843650" y="465150"/>
            <a:ext cx="2649968" cy="849942"/>
          </a:xfrm>
          <a:custGeom>
            <a:avLst/>
            <a:gdLst/>
            <a:ahLst/>
            <a:cxnLst/>
            <a:rect l="l" t="t" r="r" b="b"/>
            <a:pathLst>
              <a:path w="1775523" h="949656" extrusionOk="0">
                <a:moveTo>
                  <a:pt x="1439418" y="0"/>
                </a:moveTo>
                <a:lnTo>
                  <a:pt x="336233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3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37" name="Google Shape;2737;p58"/>
          <p:cNvSpPr txBox="1"/>
          <p:nvPr/>
        </p:nvSpPr>
        <p:spPr>
          <a:xfrm>
            <a:off x="6032450" y="465150"/>
            <a:ext cx="23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Role: Doctor</a:t>
            </a:r>
            <a:endParaRPr sz="2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738" name="Google Shape;2738;p58" title="Doct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900" y="1259517"/>
            <a:ext cx="6264192" cy="352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59"/>
          <p:cNvSpPr/>
          <p:nvPr/>
        </p:nvSpPr>
        <p:spPr>
          <a:xfrm>
            <a:off x="438600" y="505325"/>
            <a:ext cx="3082516" cy="704255"/>
          </a:xfrm>
          <a:custGeom>
            <a:avLst/>
            <a:gdLst/>
            <a:ahLst/>
            <a:cxnLst/>
            <a:rect l="l" t="t" r="r" b="b"/>
            <a:pathLst>
              <a:path w="922909" h="555625" extrusionOk="0">
                <a:moveTo>
                  <a:pt x="0" y="0"/>
                </a:moveTo>
                <a:lnTo>
                  <a:pt x="922909" y="0"/>
                </a:lnTo>
                <a:lnTo>
                  <a:pt x="922909" y="555625"/>
                </a:lnTo>
                <a:lnTo>
                  <a:pt x="0" y="555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44" name="Google Shape;2744;p59"/>
          <p:cNvSpPr txBox="1"/>
          <p:nvPr/>
        </p:nvSpPr>
        <p:spPr>
          <a:xfrm>
            <a:off x="438600" y="571100"/>
            <a:ext cx="308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Role: Pharmacist</a:t>
            </a:r>
            <a:endParaRPr sz="2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745" name="Google Shape;2745;p59" title="Pharmaci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113" y="1371605"/>
            <a:ext cx="6451771" cy="362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0" name="Google Shape;2750;p60"/>
          <p:cNvGrpSpPr/>
          <p:nvPr/>
        </p:nvGrpSpPr>
        <p:grpSpPr>
          <a:xfrm>
            <a:off x="6632542" y="347229"/>
            <a:ext cx="2303375" cy="812959"/>
            <a:chOff x="5351018" y="4955476"/>
            <a:chExt cx="4003085" cy="1380236"/>
          </a:xfrm>
        </p:grpSpPr>
        <p:sp>
          <p:nvSpPr>
            <p:cNvPr id="2751" name="Google Shape;2751;p60"/>
            <p:cNvSpPr/>
            <p:nvPr/>
          </p:nvSpPr>
          <p:spPr>
            <a:xfrm>
              <a:off x="5411982" y="5018982"/>
              <a:ext cx="3885217" cy="1253236"/>
            </a:xfrm>
            <a:custGeom>
              <a:avLst/>
              <a:gdLst/>
              <a:ahLst/>
              <a:cxnLst/>
              <a:rect l="l" t="t" r="r" b="b"/>
              <a:pathLst>
                <a:path w="2932239" h="1253236" extrusionOk="0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52" name="Google Shape;2752;p60"/>
            <p:cNvSpPr/>
            <p:nvPr/>
          </p:nvSpPr>
          <p:spPr>
            <a:xfrm>
              <a:off x="5351018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53" name="Google Shape;2753;p60"/>
            <p:cNvSpPr/>
            <p:nvPr/>
          </p:nvSpPr>
          <p:spPr>
            <a:xfrm>
              <a:off x="5351018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54" name="Google Shape;2754;p60"/>
            <p:cNvSpPr/>
            <p:nvPr/>
          </p:nvSpPr>
          <p:spPr>
            <a:xfrm>
              <a:off x="9232183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55" name="Google Shape;2755;p60"/>
            <p:cNvSpPr/>
            <p:nvPr/>
          </p:nvSpPr>
          <p:spPr>
            <a:xfrm>
              <a:off x="9232183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756" name="Google Shape;2756;p60"/>
          <p:cNvSpPr/>
          <p:nvPr/>
        </p:nvSpPr>
        <p:spPr>
          <a:xfrm>
            <a:off x="8297355" y="1040059"/>
            <a:ext cx="202553" cy="256830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7" name="Google Shape;2757;p60"/>
          <p:cNvSpPr txBox="1"/>
          <p:nvPr/>
        </p:nvSpPr>
        <p:spPr>
          <a:xfrm>
            <a:off x="6683200" y="467363"/>
            <a:ext cx="242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Role: Admin</a:t>
            </a:r>
            <a:endParaRPr sz="2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758" name="Google Shape;2758;p60" title="Administrat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675" y="1296888"/>
            <a:ext cx="6366643" cy="358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61"/>
          <p:cNvSpPr/>
          <p:nvPr/>
        </p:nvSpPr>
        <p:spPr>
          <a:xfrm>
            <a:off x="327700" y="1318175"/>
            <a:ext cx="8428800" cy="2062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764" name="Google Shape;2764;p61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2765" name="Google Shape;2765;p61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61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61"/>
          <p:cNvSpPr txBox="1"/>
          <p:nvPr/>
        </p:nvSpPr>
        <p:spPr>
          <a:xfrm>
            <a:off x="397975" y="1528550"/>
            <a:ext cx="7971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exend"/>
              <a:buChar char="●"/>
            </a:pPr>
            <a:r>
              <a:rPr lang="en" sz="1200" b="1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Developing UML with varying levels of OOP and BCE knowledge</a:t>
            </a:r>
            <a:endParaRPr sz="1200" b="1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○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Solution: Started with a basic skeleton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exend Light"/>
              <a:buChar char="●"/>
            </a:pPr>
            <a:r>
              <a:rPr lang="en" sz="1200" b="1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Distribution of Work: interdependencies required close collaboration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○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Solution: Used pair programming for better code quality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exend Light"/>
              <a:buChar char="●"/>
            </a:pPr>
            <a:r>
              <a:rPr lang="en" sz="1200" b="1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Integrating OOP principles</a:t>
            </a:r>
            <a:endParaRPr sz="1200" b="1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○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JDK constraints &gt; adding static methods to interface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768" name="Google Shape;2768;p61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61"/>
          <p:cNvSpPr/>
          <p:nvPr/>
        </p:nvSpPr>
        <p:spPr>
          <a:xfrm>
            <a:off x="1167625" y="3649200"/>
            <a:ext cx="6431700" cy="891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Key Takeaways:</a:t>
            </a:r>
            <a:endParaRPr b="1" u="sng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rPr>
              <a:t>&gt; Improved understanding of OOP, design principles, and teamwork</a:t>
            </a:r>
            <a:endParaRPr>
              <a:solidFill>
                <a:schemeClr val="lt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rPr>
              <a:t>&gt; Project has potential for a robust HMS</a:t>
            </a:r>
            <a:endParaRPr>
              <a:solidFill>
                <a:schemeClr val="lt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6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6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6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6"/>
          <p:cNvSpPr txBox="1"/>
          <p:nvPr/>
        </p:nvSpPr>
        <p:spPr>
          <a:xfrm>
            <a:off x="700088" y="2760750"/>
            <a:ext cx="125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Design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Principles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4" name="Google Shape;1954;p46"/>
          <p:cNvSpPr txBox="1"/>
          <p:nvPr/>
        </p:nvSpPr>
        <p:spPr>
          <a:xfrm>
            <a:off x="2751812" y="2760750"/>
            <a:ext cx="125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Additional Features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55" name="Google Shape;1955;p46"/>
          <p:cNvGrpSpPr/>
          <p:nvPr/>
        </p:nvGrpSpPr>
        <p:grpSpPr>
          <a:xfrm>
            <a:off x="700088" y="1828625"/>
            <a:ext cx="1258500" cy="902350"/>
            <a:chOff x="1209150" y="2242475"/>
            <a:chExt cx="1258500" cy="902350"/>
          </a:xfrm>
        </p:grpSpPr>
        <p:sp>
          <p:nvSpPr>
            <p:cNvPr id="1956" name="Google Shape;1956;p46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8" name="Google Shape;1958;p46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59" name="Google Shape;1959;p46"/>
          <p:cNvGrpSpPr/>
          <p:nvPr/>
        </p:nvGrpSpPr>
        <p:grpSpPr>
          <a:xfrm>
            <a:off x="2751921" y="1828625"/>
            <a:ext cx="1258500" cy="902350"/>
            <a:chOff x="2998000" y="2242475"/>
            <a:chExt cx="1258500" cy="902350"/>
          </a:xfrm>
        </p:grpSpPr>
        <p:sp>
          <p:nvSpPr>
            <p:cNvPr id="1960" name="Google Shape;1960;p46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6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2" name="Google Shape;1962;p46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1963" name="Google Shape;1963;p46"/>
          <p:cNvSpPr txBox="1"/>
          <p:nvPr/>
        </p:nvSpPr>
        <p:spPr>
          <a:xfrm>
            <a:off x="4966300" y="2760763"/>
            <a:ext cx="125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Base Code Run-Through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64" name="Google Shape;1964;p46"/>
          <p:cNvGrpSpPr/>
          <p:nvPr/>
        </p:nvGrpSpPr>
        <p:grpSpPr>
          <a:xfrm>
            <a:off x="4968667" y="1828638"/>
            <a:ext cx="1258500" cy="902350"/>
            <a:chOff x="4786850" y="2242475"/>
            <a:chExt cx="1258500" cy="902350"/>
          </a:xfrm>
        </p:grpSpPr>
        <p:sp>
          <p:nvSpPr>
            <p:cNvPr id="1965" name="Google Shape;1965;p46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6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7" name="Google Shape;1967;p46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68" name="Google Shape;1968;p46"/>
          <p:cNvGrpSpPr/>
          <p:nvPr/>
        </p:nvGrpSpPr>
        <p:grpSpPr>
          <a:xfrm>
            <a:off x="7185413" y="1828638"/>
            <a:ext cx="1258500" cy="902350"/>
            <a:chOff x="6575700" y="2242475"/>
            <a:chExt cx="1258500" cy="902350"/>
          </a:xfrm>
        </p:grpSpPr>
        <p:sp>
          <p:nvSpPr>
            <p:cNvPr id="1969" name="Google Shape;1969;p46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6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1" name="Google Shape;1971;p46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1972" name="Google Shape;1972;p46"/>
          <p:cNvSpPr txBox="1"/>
          <p:nvPr/>
        </p:nvSpPr>
        <p:spPr>
          <a:xfrm>
            <a:off x="7180800" y="27607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Reflection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7"/>
          <p:cNvSpPr/>
          <p:nvPr/>
        </p:nvSpPr>
        <p:spPr>
          <a:xfrm>
            <a:off x="353252" y="1464446"/>
            <a:ext cx="8437500" cy="3521100"/>
          </a:xfrm>
          <a:prstGeom prst="roundRect">
            <a:avLst>
              <a:gd name="adj" fmla="val 1969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7"/>
          <p:cNvSpPr/>
          <p:nvPr/>
        </p:nvSpPr>
        <p:spPr>
          <a:xfrm>
            <a:off x="5701896" y="17941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7"/>
          <p:cNvSpPr/>
          <p:nvPr/>
        </p:nvSpPr>
        <p:spPr>
          <a:xfrm>
            <a:off x="1337025" y="17941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0" name="Google Shape;1980;p47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1981" name="Google Shape;1981;p47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4" name="Google Shape;1984;p4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</a:t>
            </a:r>
            <a:endParaRPr/>
          </a:p>
        </p:txBody>
      </p:sp>
      <p:sp>
        <p:nvSpPr>
          <p:cNvPr id="1985" name="Google Shape;1985;p4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7463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987" name="Google Shape;1987;p47"/>
          <p:cNvSpPr txBox="1"/>
          <p:nvPr/>
        </p:nvSpPr>
        <p:spPr>
          <a:xfrm>
            <a:off x="1337025" y="3515900"/>
            <a:ext cx="2248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BCE Framework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88" name="Google Shape;1988;p47"/>
          <p:cNvSpPr txBox="1"/>
          <p:nvPr/>
        </p:nvSpPr>
        <p:spPr>
          <a:xfrm>
            <a:off x="5701750" y="3541625"/>
            <a:ext cx="2248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Factory Pattern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89" name="Google Shape;1989;p47"/>
          <p:cNvSpPr txBox="1"/>
          <p:nvPr/>
        </p:nvSpPr>
        <p:spPr>
          <a:xfrm>
            <a:off x="1493775" y="3878150"/>
            <a:ext cx="193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Decoupling of classes into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Boundary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Entity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Controller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90" name="Google Shape;1990;p47"/>
          <p:cNvSpPr txBox="1"/>
          <p:nvPr/>
        </p:nvSpPr>
        <p:spPr>
          <a:xfrm>
            <a:off x="5858500" y="3931400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Encapsulate User creation by processing different user types without explicit knowledge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91" name="Google Shape;1991;p47"/>
          <p:cNvGrpSpPr/>
          <p:nvPr/>
        </p:nvGrpSpPr>
        <p:grpSpPr>
          <a:xfrm>
            <a:off x="1987822" y="2356444"/>
            <a:ext cx="946911" cy="966699"/>
            <a:chOff x="151447" y="3590017"/>
            <a:chExt cx="946911" cy="966699"/>
          </a:xfrm>
        </p:grpSpPr>
        <p:grpSp>
          <p:nvGrpSpPr>
            <p:cNvPr id="1992" name="Google Shape;1992;p47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1993" name="Google Shape;1993;p47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4" name="Google Shape;1994;p47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5" name="Google Shape;1995;p47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6" name="Google Shape;1996;p47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7" name="Google Shape;1997;p47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8" name="Google Shape;1998;p47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9" name="Google Shape;1999;p47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0" name="Google Shape;2000;p47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1" name="Google Shape;2001;p47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2" name="Google Shape;2002;p47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3" name="Google Shape;2003;p47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4" name="Google Shape;2004;p47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5" name="Google Shape;2005;p47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6" name="Google Shape;2006;p47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7" name="Google Shape;2007;p47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8" name="Google Shape;2008;p47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009" name="Google Shape;2009;p47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010" name="Google Shape;2010;p47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11" name="Google Shape;2011;p47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12" name="Google Shape;2012;p47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13" name="Google Shape;2013;p47"/>
          <p:cNvGrpSpPr/>
          <p:nvPr/>
        </p:nvGrpSpPr>
        <p:grpSpPr>
          <a:xfrm>
            <a:off x="6352698" y="2356444"/>
            <a:ext cx="946911" cy="966699"/>
            <a:chOff x="2725798" y="3590032"/>
            <a:chExt cx="946911" cy="966699"/>
          </a:xfrm>
        </p:grpSpPr>
        <p:grpSp>
          <p:nvGrpSpPr>
            <p:cNvPr id="2014" name="Google Shape;2014;p47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015" name="Google Shape;2015;p47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016" name="Google Shape;2016;p47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17" name="Google Shape;2017;p47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18" name="Google Shape;2018;p47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19" name="Google Shape;2019;p47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0" name="Google Shape;2020;p47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1" name="Google Shape;2021;p47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2" name="Google Shape;2022;p47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3" name="Google Shape;2023;p47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4" name="Google Shape;2024;p47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5" name="Google Shape;2025;p47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6" name="Google Shape;2026;p47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7" name="Google Shape;2027;p47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8" name="Google Shape;2028;p47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9" name="Google Shape;2029;p47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30" name="Google Shape;2030;p47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31" name="Google Shape;2031;p47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032" name="Google Shape;2032;p47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033" name="Google Shape;2033;p47"/>
            <p:cNvSpPr/>
            <p:nvPr/>
          </p:nvSpPr>
          <p:spPr>
            <a:xfrm>
              <a:off x="2862815" y="3729522"/>
              <a:ext cx="618874" cy="687570"/>
            </a:xfrm>
            <a:custGeom>
              <a:avLst/>
              <a:gdLst/>
              <a:ahLst/>
              <a:cxnLst/>
              <a:rect l="l" t="t" r="r" b="b"/>
              <a:pathLst>
                <a:path w="833501" h="926020" extrusionOk="0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34" name="Google Shape;2034;p47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48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name="adj" fmla="val 1969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8"/>
          <p:cNvSpPr/>
          <p:nvPr/>
        </p:nvSpPr>
        <p:spPr>
          <a:xfrm>
            <a:off x="3545248" y="17941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48"/>
          <p:cNvSpPr/>
          <p:nvPr/>
        </p:nvSpPr>
        <p:spPr>
          <a:xfrm>
            <a:off x="6130096" y="17941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48"/>
          <p:cNvSpPr/>
          <p:nvPr/>
        </p:nvSpPr>
        <p:spPr>
          <a:xfrm>
            <a:off x="960400" y="17941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3" name="Google Shape;2043;p48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044" name="Google Shape;2044;p48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8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7" name="Google Shape;2047;p48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</a:t>
            </a:r>
            <a:endParaRPr/>
          </a:p>
        </p:txBody>
      </p:sp>
      <p:sp>
        <p:nvSpPr>
          <p:cNvPr id="2048" name="Google Shape;2048;p48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8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963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Principles</a:t>
            </a:r>
            <a:endParaRPr/>
          </a:p>
        </p:txBody>
      </p:sp>
      <p:sp>
        <p:nvSpPr>
          <p:cNvPr id="2050" name="Google Shape;2050;p48"/>
          <p:cNvSpPr txBox="1"/>
          <p:nvPr/>
        </p:nvSpPr>
        <p:spPr>
          <a:xfrm>
            <a:off x="960550" y="3541625"/>
            <a:ext cx="224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Single Responsibility Principle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51" name="Google Shape;2051;p48"/>
          <p:cNvSpPr txBox="1"/>
          <p:nvPr/>
        </p:nvSpPr>
        <p:spPr>
          <a:xfrm>
            <a:off x="3545250" y="3541625"/>
            <a:ext cx="224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Open/Closed Principle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52" name="Google Shape;2052;p48"/>
          <p:cNvSpPr txBox="1"/>
          <p:nvPr/>
        </p:nvSpPr>
        <p:spPr>
          <a:xfrm>
            <a:off x="6129950" y="3541625"/>
            <a:ext cx="224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Liskov Substitution Principle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53" name="Google Shape;2053;p48"/>
          <p:cNvSpPr txBox="1"/>
          <p:nvPr/>
        </p:nvSpPr>
        <p:spPr>
          <a:xfrm>
            <a:off x="1117150" y="4124150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Assigned single responsibility to classes of BCE Framework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4" name="Google Shape;2054;p48"/>
          <p:cNvSpPr txBox="1"/>
          <p:nvPr/>
        </p:nvSpPr>
        <p:spPr>
          <a:xfrm>
            <a:off x="3701998" y="4124150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Our code allows for adding of new features in slide 6 without interfering with existing code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6286850" y="4124150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Staff can be substitutable by all its subclasses ‘Doctor’, ‘Pharmacist’ and ‘Administrator’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056" name="Google Shape;2056;p48"/>
          <p:cNvGrpSpPr/>
          <p:nvPr/>
        </p:nvGrpSpPr>
        <p:grpSpPr>
          <a:xfrm>
            <a:off x="4196048" y="2356444"/>
            <a:ext cx="946911" cy="966699"/>
            <a:chOff x="1438774" y="3590059"/>
            <a:chExt cx="946911" cy="966699"/>
          </a:xfrm>
        </p:grpSpPr>
        <p:grpSp>
          <p:nvGrpSpPr>
            <p:cNvPr id="2057" name="Google Shape;2057;p48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058" name="Google Shape;2058;p48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059" name="Google Shape;2059;p48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0" name="Google Shape;2060;p48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1" name="Google Shape;2061;p48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2" name="Google Shape;2062;p48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3" name="Google Shape;2063;p48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4" name="Google Shape;2064;p48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5" name="Google Shape;2065;p48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6" name="Google Shape;2066;p48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7" name="Google Shape;2067;p48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8" name="Google Shape;2068;p48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69" name="Google Shape;2069;p48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70" name="Google Shape;2070;p48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71" name="Google Shape;2071;p48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72" name="Google Shape;2072;p48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73" name="Google Shape;2073;p48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74" name="Google Shape;2074;p48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075" name="Google Shape;2075;p48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076" name="Google Shape;2076;p48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077" name="Google Shape;2077;p48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78" name="Google Shape;2078;p48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79" name="Google Shape;2079;p48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80" name="Google Shape;2080;p48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81" name="Google Shape;2081;p48"/>
          <p:cNvGrpSpPr/>
          <p:nvPr/>
        </p:nvGrpSpPr>
        <p:grpSpPr>
          <a:xfrm>
            <a:off x="1611347" y="2356444"/>
            <a:ext cx="946911" cy="966699"/>
            <a:chOff x="151447" y="3590017"/>
            <a:chExt cx="946911" cy="966699"/>
          </a:xfrm>
        </p:grpSpPr>
        <p:grpSp>
          <p:nvGrpSpPr>
            <p:cNvPr id="2082" name="Google Shape;2082;p48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083" name="Google Shape;2083;p48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84" name="Google Shape;2084;p48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85" name="Google Shape;2085;p48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86" name="Google Shape;2086;p48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87" name="Google Shape;2087;p48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88" name="Google Shape;2088;p48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89" name="Google Shape;2089;p48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0" name="Google Shape;2090;p48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1" name="Google Shape;2091;p48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2" name="Google Shape;2092;p48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3" name="Google Shape;2093;p48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4" name="Google Shape;2094;p48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5" name="Google Shape;2095;p48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6" name="Google Shape;2096;p48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7" name="Google Shape;2097;p48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98" name="Google Shape;2098;p48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099" name="Google Shape;2099;p48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100" name="Google Shape;2100;p48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01" name="Google Shape;2101;p48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02" name="Google Shape;2102;p48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103" name="Google Shape;2103;p48"/>
          <p:cNvGrpSpPr/>
          <p:nvPr/>
        </p:nvGrpSpPr>
        <p:grpSpPr>
          <a:xfrm>
            <a:off x="6780898" y="2356444"/>
            <a:ext cx="946911" cy="966699"/>
            <a:chOff x="2725798" y="3590032"/>
            <a:chExt cx="946911" cy="966699"/>
          </a:xfrm>
        </p:grpSpPr>
        <p:grpSp>
          <p:nvGrpSpPr>
            <p:cNvPr id="2104" name="Google Shape;2104;p48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105" name="Google Shape;2105;p48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106" name="Google Shape;2106;p48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07" name="Google Shape;2107;p48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08" name="Google Shape;2108;p48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09" name="Google Shape;2109;p48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0" name="Google Shape;2110;p48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1" name="Google Shape;2111;p48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2" name="Google Shape;2112;p48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3" name="Google Shape;2113;p48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4" name="Google Shape;2114;p48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5" name="Google Shape;2115;p48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6" name="Google Shape;2116;p48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7" name="Google Shape;2117;p48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8" name="Google Shape;2118;p48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9" name="Google Shape;2119;p48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20" name="Google Shape;2120;p48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21" name="Google Shape;2121;p48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122" name="Google Shape;2122;p48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123" name="Google Shape;2123;p48"/>
            <p:cNvSpPr/>
            <p:nvPr/>
          </p:nvSpPr>
          <p:spPr>
            <a:xfrm>
              <a:off x="2862815" y="3729522"/>
              <a:ext cx="618874" cy="687570"/>
            </a:xfrm>
            <a:custGeom>
              <a:avLst/>
              <a:gdLst/>
              <a:ahLst/>
              <a:cxnLst/>
              <a:rect l="l" t="t" r="r" b="b"/>
              <a:pathLst>
                <a:path w="833501" h="926020" extrusionOk="0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124" name="Google Shape;2124;p48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9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name="adj" fmla="val 1969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49"/>
          <p:cNvSpPr/>
          <p:nvPr/>
        </p:nvSpPr>
        <p:spPr>
          <a:xfrm>
            <a:off x="5518923" y="17941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49"/>
          <p:cNvSpPr/>
          <p:nvPr/>
        </p:nvSpPr>
        <p:spPr>
          <a:xfrm>
            <a:off x="1281875" y="17941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2" name="Google Shape;2132;p49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133" name="Google Shape;2133;p49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9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6" name="Google Shape;2136;p4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</a:t>
            </a:r>
            <a:endParaRPr/>
          </a:p>
        </p:txBody>
      </p:sp>
      <p:sp>
        <p:nvSpPr>
          <p:cNvPr id="2137" name="Google Shape;2137;p4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4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7463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Principles Cont.</a:t>
            </a:r>
            <a:endParaRPr/>
          </a:p>
        </p:txBody>
      </p:sp>
      <p:sp>
        <p:nvSpPr>
          <p:cNvPr id="2139" name="Google Shape;2139;p49"/>
          <p:cNvSpPr txBox="1"/>
          <p:nvPr/>
        </p:nvSpPr>
        <p:spPr>
          <a:xfrm>
            <a:off x="1281875" y="3541625"/>
            <a:ext cx="224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Interface Segregation Principle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140" name="Google Shape;2140;p49"/>
          <p:cNvSpPr txBox="1"/>
          <p:nvPr/>
        </p:nvSpPr>
        <p:spPr>
          <a:xfrm>
            <a:off x="5518925" y="3541625"/>
            <a:ext cx="224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Dependency Injection Principle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141" name="Google Shape;2141;p49"/>
          <p:cNvSpPr txBox="1"/>
          <p:nvPr/>
        </p:nvSpPr>
        <p:spPr>
          <a:xfrm>
            <a:off x="1498425" y="4124150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Implemented interfaces for UserUI and AppointmentUI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2" name="Google Shape;2142;p49"/>
          <p:cNvSpPr txBox="1"/>
          <p:nvPr/>
        </p:nvSpPr>
        <p:spPr>
          <a:xfrm>
            <a:off x="5675673" y="4044200"/>
            <a:ext cx="1935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depend on the &lt;UserUI&gt; interface instead of individual concrete classes of ‘PatientUI’, ‘DoctorUI’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143" name="Google Shape;2143;p49"/>
          <p:cNvGrpSpPr/>
          <p:nvPr/>
        </p:nvGrpSpPr>
        <p:grpSpPr>
          <a:xfrm>
            <a:off x="6169723" y="2281669"/>
            <a:ext cx="946911" cy="966699"/>
            <a:chOff x="1438774" y="3590059"/>
            <a:chExt cx="946911" cy="966699"/>
          </a:xfrm>
        </p:grpSpPr>
        <p:grpSp>
          <p:nvGrpSpPr>
            <p:cNvPr id="2144" name="Google Shape;2144;p49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145" name="Google Shape;2145;p49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146" name="Google Shape;2146;p49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47" name="Google Shape;2147;p49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48" name="Google Shape;2148;p49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49" name="Google Shape;2149;p49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0" name="Google Shape;2150;p49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1" name="Google Shape;2151;p49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2" name="Google Shape;2152;p49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3" name="Google Shape;2153;p49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4" name="Google Shape;2154;p49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5" name="Google Shape;2155;p49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6" name="Google Shape;2156;p49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7" name="Google Shape;2157;p49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8" name="Google Shape;2158;p49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59" name="Google Shape;2159;p49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60" name="Google Shape;2160;p49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61" name="Google Shape;2161;p49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162" name="Google Shape;2162;p49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163" name="Google Shape;2163;p49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164" name="Google Shape;2164;p49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5" name="Google Shape;2165;p49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6" name="Google Shape;2166;p49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7" name="Google Shape;2167;p49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168" name="Google Shape;2168;p49"/>
          <p:cNvGrpSpPr/>
          <p:nvPr/>
        </p:nvGrpSpPr>
        <p:grpSpPr>
          <a:xfrm>
            <a:off x="1932672" y="2341494"/>
            <a:ext cx="946911" cy="966699"/>
            <a:chOff x="151447" y="3590017"/>
            <a:chExt cx="946911" cy="966699"/>
          </a:xfrm>
        </p:grpSpPr>
        <p:grpSp>
          <p:nvGrpSpPr>
            <p:cNvPr id="2169" name="Google Shape;2169;p49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170" name="Google Shape;2170;p49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1" name="Google Shape;2171;p49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2" name="Google Shape;2172;p49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3" name="Google Shape;2173;p49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4" name="Google Shape;2174;p49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5" name="Google Shape;2175;p49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6" name="Google Shape;2176;p49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7" name="Google Shape;2177;p49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8" name="Google Shape;2178;p49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9" name="Google Shape;2179;p49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0" name="Google Shape;2180;p49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1" name="Google Shape;2181;p49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2" name="Google Shape;2182;p49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3" name="Google Shape;2183;p49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4" name="Google Shape;2184;p49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5" name="Google Shape;2185;p49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186" name="Google Shape;2186;p49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187" name="Google Shape;2187;p49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8" name="Google Shape;2188;p49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9" name="Google Shape;2189;p49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190" name="Google Shape;2190;p49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0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4" name="Google Shape;2204;p50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205" name="Google Shape;2205;p50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8" name="Google Shape;2208;p50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9" name="Google Shape;2209;p50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210" name="Google Shape;2210;p50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3" name="Google Shape;2213;p5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5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50"/>
          <p:cNvSpPr/>
          <p:nvPr/>
        </p:nvSpPr>
        <p:spPr>
          <a:xfrm>
            <a:off x="341522" y="1539750"/>
            <a:ext cx="38103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Register New Patient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216" name="Google Shape;2216;p50"/>
          <p:cNvGrpSpPr/>
          <p:nvPr/>
        </p:nvGrpSpPr>
        <p:grpSpPr>
          <a:xfrm>
            <a:off x="7128773" y="3626769"/>
            <a:ext cx="946911" cy="966699"/>
            <a:chOff x="2725798" y="3590032"/>
            <a:chExt cx="946911" cy="966699"/>
          </a:xfrm>
        </p:grpSpPr>
        <p:grpSp>
          <p:nvGrpSpPr>
            <p:cNvPr id="2217" name="Google Shape;2217;p50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218" name="Google Shape;2218;p50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219" name="Google Shape;2219;p50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0" name="Google Shape;2220;p50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1" name="Google Shape;2221;p50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2" name="Google Shape;2222;p50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3" name="Google Shape;2223;p50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4" name="Google Shape;2224;p50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5" name="Google Shape;2225;p50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6" name="Google Shape;2226;p50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7" name="Google Shape;2227;p50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8" name="Google Shape;2228;p50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29" name="Google Shape;2229;p50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30" name="Google Shape;2230;p50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31" name="Google Shape;2231;p50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32" name="Google Shape;2232;p50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33" name="Google Shape;2233;p50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34" name="Google Shape;2234;p50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235" name="Google Shape;2235;p50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236" name="Google Shape;2236;p50"/>
            <p:cNvSpPr/>
            <p:nvPr/>
          </p:nvSpPr>
          <p:spPr>
            <a:xfrm>
              <a:off x="2862815" y="3729522"/>
              <a:ext cx="618874" cy="687570"/>
            </a:xfrm>
            <a:custGeom>
              <a:avLst/>
              <a:gdLst/>
              <a:ahLst/>
              <a:cxnLst/>
              <a:rect l="l" t="t" r="r" b="b"/>
              <a:pathLst>
                <a:path w="833501" h="926020" extrusionOk="0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237" name="Google Shape;2237;p50"/>
          <p:cNvGrpSpPr/>
          <p:nvPr/>
        </p:nvGrpSpPr>
        <p:grpSpPr>
          <a:xfrm>
            <a:off x="6383222" y="3139193"/>
            <a:ext cx="946911" cy="966699"/>
            <a:chOff x="1438774" y="3590059"/>
            <a:chExt cx="946911" cy="966699"/>
          </a:xfrm>
        </p:grpSpPr>
        <p:grpSp>
          <p:nvGrpSpPr>
            <p:cNvPr id="2238" name="Google Shape;2238;p50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239" name="Google Shape;2239;p50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240" name="Google Shape;2240;p50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1" name="Google Shape;2241;p50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2" name="Google Shape;2242;p50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3" name="Google Shape;2243;p50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4" name="Google Shape;2244;p50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5" name="Google Shape;2245;p50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6" name="Google Shape;2246;p50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7" name="Google Shape;2247;p50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8" name="Google Shape;2248;p50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49" name="Google Shape;2249;p50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50" name="Google Shape;2250;p50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51" name="Google Shape;2251;p50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52" name="Google Shape;2252;p50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53" name="Google Shape;2253;p50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54" name="Google Shape;2254;p50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255" name="Google Shape;2255;p50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256" name="Google Shape;2256;p50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257" name="Google Shape;2257;p50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258" name="Google Shape;2258;p50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259" name="Google Shape;2259;p50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60" name="Google Shape;2260;p50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61" name="Google Shape;2261;p50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262" name="Google Shape;2262;p50"/>
          <p:cNvGrpSpPr/>
          <p:nvPr/>
        </p:nvGrpSpPr>
        <p:grpSpPr>
          <a:xfrm>
            <a:off x="5626420" y="2656042"/>
            <a:ext cx="946911" cy="966699"/>
            <a:chOff x="151447" y="3590017"/>
            <a:chExt cx="946911" cy="966699"/>
          </a:xfrm>
        </p:grpSpPr>
        <p:grpSp>
          <p:nvGrpSpPr>
            <p:cNvPr id="2263" name="Google Shape;2263;p50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264" name="Google Shape;2264;p50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65" name="Google Shape;2265;p50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66" name="Google Shape;2266;p50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67" name="Google Shape;2267;p50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68" name="Google Shape;2268;p50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69" name="Google Shape;2269;p50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0" name="Google Shape;2270;p50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1" name="Google Shape;2271;p50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2" name="Google Shape;2272;p50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3" name="Google Shape;2273;p50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4" name="Google Shape;2274;p50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5" name="Google Shape;2275;p50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6" name="Google Shape;2276;p50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7" name="Google Shape;2277;p50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8" name="Google Shape;2278;p50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9" name="Google Shape;2279;p50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280" name="Google Shape;2280;p50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281" name="Google Shape;2281;p50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282" name="Google Shape;2282;p50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83" name="Google Shape;2283;p50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84" name="Google Shape;2284;p50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Users can self register at the Hospital Start Page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85" name="Google Shape;2285;p50"/>
          <p:cNvSpPr txBox="1">
            <a:spLocks noGrp="1"/>
          </p:cNvSpPr>
          <p:nvPr>
            <p:ph type="title"/>
          </p:nvPr>
        </p:nvSpPr>
        <p:spPr>
          <a:xfrm>
            <a:off x="311700" y="4392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6" name="Google Shape;2286;p50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7" name="Google Shape;22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350" y="2346725"/>
            <a:ext cx="3437400" cy="25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51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1" name="Google Shape;2301;p51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302" name="Google Shape;2302;p51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5" name="Google Shape;2305;p51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6" name="Google Shape;2306;p51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07" name="Google Shape;2307;p51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0" name="Google Shape;2310;p51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51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51"/>
          <p:cNvSpPr/>
          <p:nvPr/>
        </p:nvSpPr>
        <p:spPr>
          <a:xfrm>
            <a:off x="341522" y="1539750"/>
            <a:ext cx="38103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Forget Password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313" name="Google Shape;2313;p51"/>
          <p:cNvGrpSpPr/>
          <p:nvPr/>
        </p:nvGrpSpPr>
        <p:grpSpPr>
          <a:xfrm>
            <a:off x="6383222" y="3139193"/>
            <a:ext cx="946911" cy="966699"/>
            <a:chOff x="1438774" y="3590059"/>
            <a:chExt cx="946911" cy="966699"/>
          </a:xfrm>
        </p:grpSpPr>
        <p:grpSp>
          <p:nvGrpSpPr>
            <p:cNvPr id="2314" name="Google Shape;2314;p51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315" name="Google Shape;2315;p51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316" name="Google Shape;2316;p51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17" name="Google Shape;2317;p51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18" name="Google Shape;2318;p51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19" name="Google Shape;2319;p51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0" name="Google Shape;2320;p51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1" name="Google Shape;2321;p51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2" name="Google Shape;2322;p51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3" name="Google Shape;2323;p51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4" name="Google Shape;2324;p51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5" name="Google Shape;2325;p51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6" name="Google Shape;2326;p51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7" name="Google Shape;2327;p51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8" name="Google Shape;2328;p51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29" name="Google Shape;2329;p51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30" name="Google Shape;2330;p51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31" name="Google Shape;2331;p51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332" name="Google Shape;2332;p51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333" name="Google Shape;2333;p51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334" name="Google Shape;2334;p51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335" name="Google Shape;2335;p51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36" name="Google Shape;2336;p51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37" name="Google Shape;2337;p51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338" name="Google Shape;2338;p51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 reset password request can be made anytime if Users forget their password, an Admin can then approve the request.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339" name="Google Shape;2339;p51"/>
          <p:cNvSpPr txBox="1">
            <a:spLocks noGrp="1"/>
          </p:cNvSpPr>
          <p:nvPr>
            <p:ph type="title"/>
          </p:nvPr>
        </p:nvSpPr>
        <p:spPr>
          <a:xfrm>
            <a:off x="311700" y="4392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0" name="Google Shape;2340;p51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1" name="Google Shape;23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350" y="3141400"/>
            <a:ext cx="3437400" cy="107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52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52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356" name="Google Shape;2356;p52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9" name="Google Shape;2359;p52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0" name="Google Shape;2360;p52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61" name="Google Shape;2361;p52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4" name="Google Shape;2364;p52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52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52"/>
          <p:cNvSpPr/>
          <p:nvPr/>
        </p:nvSpPr>
        <p:spPr>
          <a:xfrm>
            <a:off x="341522" y="1539750"/>
            <a:ext cx="38103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Password Hashing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367" name="Google Shape;2367;p52"/>
          <p:cNvGrpSpPr/>
          <p:nvPr/>
        </p:nvGrpSpPr>
        <p:grpSpPr>
          <a:xfrm>
            <a:off x="7128773" y="3626769"/>
            <a:ext cx="946911" cy="966699"/>
            <a:chOff x="2725798" y="3590032"/>
            <a:chExt cx="946911" cy="966699"/>
          </a:xfrm>
        </p:grpSpPr>
        <p:grpSp>
          <p:nvGrpSpPr>
            <p:cNvPr id="2368" name="Google Shape;2368;p52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369" name="Google Shape;2369;p52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370" name="Google Shape;2370;p52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1" name="Google Shape;2371;p52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2" name="Google Shape;2372;p52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3" name="Google Shape;2373;p52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4" name="Google Shape;2374;p52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5" name="Google Shape;2375;p52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6" name="Google Shape;2376;p52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7" name="Google Shape;2377;p52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8" name="Google Shape;2378;p52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79" name="Google Shape;2379;p52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80" name="Google Shape;2380;p52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81" name="Google Shape;2381;p52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82" name="Google Shape;2382;p52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83" name="Google Shape;2383;p52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84" name="Google Shape;2384;p52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85" name="Google Shape;2385;p52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386" name="Google Shape;2386;p52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387" name="Google Shape;2387;p52"/>
            <p:cNvSpPr/>
            <p:nvPr/>
          </p:nvSpPr>
          <p:spPr>
            <a:xfrm>
              <a:off x="2862815" y="3729522"/>
              <a:ext cx="618874" cy="687570"/>
            </a:xfrm>
            <a:custGeom>
              <a:avLst/>
              <a:gdLst/>
              <a:ahLst/>
              <a:cxnLst/>
              <a:rect l="l" t="t" r="r" b="b"/>
              <a:pathLst>
                <a:path w="833501" h="926020" extrusionOk="0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388" name="Google Shape;2388;p52"/>
          <p:cNvGrpSpPr/>
          <p:nvPr/>
        </p:nvGrpSpPr>
        <p:grpSpPr>
          <a:xfrm>
            <a:off x="6383222" y="3139193"/>
            <a:ext cx="946911" cy="966699"/>
            <a:chOff x="1438774" y="3590059"/>
            <a:chExt cx="946911" cy="966699"/>
          </a:xfrm>
        </p:grpSpPr>
        <p:grpSp>
          <p:nvGrpSpPr>
            <p:cNvPr id="2389" name="Google Shape;2389;p52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390" name="Google Shape;2390;p52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391" name="Google Shape;2391;p52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92" name="Google Shape;2392;p52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93" name="Google Shape;2393;p52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94" name="Google Shape;2394;p52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95" name="Google Shape;2395;p52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96" name="Google Shape;2396;p52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97" name="Google Shape;2397;p52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98" name="Google Shape;2398;p52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399" name="Google Shape;2399;p52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00" name="Google Shape;2400;p52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01" name="Google Shape;2401;p52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02" name="Google Shape;2402;p52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03" name="Google Shape;2403;p52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04" name="Google Shape;2404;p52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05" name="Google Shape;2405;p52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06" name="Google Shape;2406;p52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407" name="Google Shape;2407;p52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408" name="Google Shape;2408;p52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409" name="Google Shape;2409;p52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410" name="Google Shape;2410;p52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11" name="Google Shape;2411;p52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12" name="Google Shape;2412;p52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413" name="Google Shape;2413;p52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SHA3-256 : Password Hashing encrypted with SHA3-256 algorithm to enhance security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414" name="Google Shape;2414;p52"/>
          <p:cNvSpPr txBox="1">
            <a:spLocks noGrp="1"/>
          </p:cNvSpPr>
          <p:nvPr>
            <p:ph type="title"/>
          </p:nvPr>
        </p:nvSpPr>
        <p:spPr>
          <a:xfrm>
            <a:off x="311700" y="4392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5" name="Google Shape;2415;p52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6" name="Google Shape;2416;p52"/>
          <p:cNvGrpSpPr/>
          <p:nvPr/>
        </p:nvGrpSpPr>
        <p:grpSpPr>
          <a:xfrm>
            <a:off x="5626420" y="2656042"/>
            <a:ext cx="946911" cy="966699"/>
            <a:chOff x="151447" y="3590017"/>
            <a:chExt cx="946911" cy="966699"/>
          </a:xfrm>
        </p:grpSpPr>
        <p:grpSp>
          <p:nvGrpSpPr>
            <p:cNvPr id="2417" name="Google Shape;2417;p52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418" name="Google Shape;2418;p52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19" name="Google Shape;2419;p52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0" name="Google Shape;2420;p52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1" name="Google Shape;2421;p52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2" name="Google Shape;2422;p52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3" name="Google Shape;2423;p52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4" name="Google Shape;2424;p52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5" name="Google Shape;2425;p52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6" name="Google Shape;2426;p52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7" name="Google Shape;2427;p52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8" name="Google Shape;2428;p52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9" name="Google Shape;2429;p52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30" name="Google Shape;2430;p52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31" name="Google Shape;2431;p52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32" name="Google Shape;2432;p52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33" name="Google Shape;2433;p52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434" name="Google Shape;2434;p52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435" name="Google Shape;2435;p52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436" name="Google Shape;2436;p52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37" name="Google Shape;2437;p52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2438" name="Google Shape;24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5" y="4301250"/>
            <a:ext cx="4790824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53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2" name="Google Shape;2452;p53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453" name="Google Shape;2453;p53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3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3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6" name="Google Shape;2456;p53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7" name="Google Shape;2457;p53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458" name="Google Shape;2458;p53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53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53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53"/>
          <p:cNvSpPr/>
          <p:nvPr/>
        </p:nvSpPr>
        <p:spPr>
          <a:xfrm>
            <a:off x="341522" y="1539750"/>
            <a:ext cx="38103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Password Hashing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464" name="Google Shape;2464;p53"/>
          <p:cNvGrpSpPr/>
          <p:nvPr/>
        </p:nvGrpSpPr>
        <p:grpSpPr>
          <a:xfrm>
            <a:off x="7128773" y="3626769"/>
            <a:ext cx="946911" cy="966699"/>
            <a:chOff x="2725798" y="3590032"/>
            <a:chExt cx="946911" cy="966699"/>
          </a:xfrm>
        </p:grpSpPr>
        <p:grpSp>
          <p:nvGrpSpPr>
            <p:cNvPr id="2465" name="Google Shape;2465;p53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466" name="Google Shape;2466;p53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467" name="Google Shape;2467;p53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68" name="Google Shape;2468;p53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69" name="Google Shape;2469;p53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0" name="Google Shape;2470;p53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1" name="Google Shape;2471;p53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2" name="Google Shape;2472;p53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3" name="Google Shape;2473;p53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4" name="Google Shape;2474;p53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5" name="Google Shape;2475;p53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6" name="Google Shape;2476;p53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7" name="Google Shape;2477;p53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8" name="Google Shape;2478;p53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79" name="Google Shape;2479;p53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80" name="Google Shape;2480;p53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81" name="Google Shape;2481;p53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82" name="Google Shape;2482;p53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483" name="Google Shape;2483;p53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484" name="Google Shape;2484;p53"/>
            <p:cNvSpPr/>
            <p:nvPr/>
          </p:nvSpPr>
          <p:spPr>
            <a:xfrm>
              <a:off x="2862815" y="3729522"/>
              <a:ext cx="618874" cy="687570"/>
            </a:xfrm>
            <a:custGeom>
              <a:avLst/>
              <a:gdLst/>
              <a:ahLst/>
              <a:cxnLst/>
              <a:rect l="l" t="t" r="r" b="b"/>
              <a:pathLst>
                <a:path w="833501" h="926020" extrusionOk="0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485" name="Google Shape;2485;p53"/>
          <p:cNvGrpSpPr/>
          <p:nvPr/>
        </p:nvGrpSpPr>
        <p:grpSpPr>
          <a:xfrm>
            <a:off x="6383222" y="3139193"/>
            <a:ext cx="946911" cy="966699"/>
            <a:chOff x="1438774" y="3590059"/>
            <a:chExt cx="946911" cy="966699"/>
          </a:xfrm>
        </p:grpSpPr>
        <p:grpSp>
          <p:nvGrpSpPr>
            <p:cNvPr id="2486" name="Google Shape;2486;p53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487" name="Google Shape;2487;p53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488" name="Google Shape;2488;p53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89" name="Google Shape;2489;p53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0" name="Google Shape;2490;p53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1" name="Google Shape;2491;p53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2" name="Google Shape;2492;p53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3" name="Google Shape;2493;p53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4" name="Google Shape;2494;p53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5" name="Google Shape;2495;p53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6" name="Google Shape;2496;p53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7" name="Google Shape;2497;p53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8" name="Google Shape;2498;p53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499" name="Google Shape;2499;p53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00" name="Google Shape;2500;p53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01" name="Google Shape;2501;p53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02" name="Google Shape;2502;p53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503" name="Google Shape;2503;p53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504" name="Google Shape;2504;p53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505" name="Google Shape;2505;p53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506" name="Google Shape;2506;p53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507" name="Google Shape;2507;p53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08" name="Google Shape;2508;p53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09" name="Google Shape;2509;p53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510" name="Google Shape;2510;p53"/>
          <p:cNvGrpSpPr/>
          <p:nvPr/>
        </p:nvGrpSpPr>
        <p:grpSpPr>
          <a:xfrm>
            <a:off x="5626420" y="2656042"/>
            <a:ext cx="946911" cy="966699"/>
            <a:chOff x="151447" y="3590017"/>
            <a:chExt cx="946911" cy="966699"/>
          </a:xfrm>
        </p:grpSpPr>
        <p:grpSp>
          <p:nvGrpSpPr>
            <p:cNvPr id="2511" name="Google Shape;2511;p53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512" name="Google Shape;2512;p53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13" name="Google Shape;2513;p53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14" name="Google Shape;2514;p53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15" name="Google Shape;2515;p53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16" name="Google Shape;2516;p53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17" name="Google Shape;2517;p53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18" name="Google Shape;2518;p53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19" name="Google Shape;2519;p53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0" name="Google Shape;2520;p53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1" name="Google Shape;2521;p53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2" name="Google Shape;2522;p53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3" name="Google Shape;2523;p53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4" name="Google Shape;2524;p53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5" name="Google Shape;2525;p53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6" name="Google Shape;2526;p53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7" name="Google Shape;2527;p53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528" name="Google Shape;2528;p53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529" name="Google Shape;2529;p53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530" name="Google Shape;2530;p53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31" name="Google Shape;2531;p53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532" name="Google Shape;2532;p53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SHA3-256 : Password Hashing encrypted with SHA3-256 algorithm to enhance security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533" name="Google Shape;2533;p53"/>
          <p:cNvSpPr txBox="1">
            <a:spLocks noGrp="1"/>
          </p:cNvSpPr>
          <p:nvPr>
            <p:ph type="title"/>
          </p:nvPr>
        </p:nvSpPr>
        <p:spPr>
          <a:xfrm>
            <a:off x="311700" y="4392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4" name="Google Shape;2534;p53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5" name="Google Shape;25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425" y="2656050"/>
            <a:ext cx="2607817" cy="19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(16:9)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Lexend Light</vt:lpstr>
      <vt:lpstr>Lexend SemiBold</vt:lpstr>
      <vt:lpstr>Lexend</vt:lpstr>
      <vt:lpstr>Arial</vt:lpstr>
      <vt:lpstr>Lexend Medium</vt:lpstr>
      <vt:lpstr>Simple Light</vt:lpstr>
      <vt:lpstr>Get To Know Me</vt:lpstr>
      <vt:lpstr>SC2002 PROJECT</vt:lpstr>
      <vt:lpstr>PowerPoint Presentation</vt:lpstr>
      <vt:lpstr>Design Patterns</vt:lpstr>
      <vt:lpstr>SOLID Principles</vt:lpstr>
      <vt:lpstr>SOLID Principles Cont.</vt:lpstr>
      <vt:lpstr>Additional Features</vt:lpstr>
      <vt:lpstr>Additional Features</vt:lpstr>
      <vt:lpstr>Additional Features</vt:lpstr>
      <vt:lpstr>Additional Features</vt:lpstr>
      <vt:lpstr>Additional Features</vt:lpstr>
      <vt:lpstr>Additional Features</vt:lpstr>
      <vt:lpstr>Additional Features</vt:lpstr>
      <vt:lpstr>Role: Patient</vt:lpstr>
      <vt:lpstr>PowerPoint Presentation</vt:lpstr>
      <vt:lpstr>PowerPoint Presentation</vt:lpstr>
      <vt:lpstr>PowerPoint Presentation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Ming Kai Gay</dc:creator>
  <cp:lastModifiedBy>Ming Kai Gay</cp:lastModifiedBy>
  <cp:revision>1</cp:revision>
  <dcterms:modified xsi:type="dcterms:W3CDTF">2024-11-14T15:02:42Z</dcterms:modified>
</cp:coreProperties>
</file>