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323378" algn="l" rtl="0" eaLnBrk="0" fontAlgn="base" hangingPunct="0">
      <a:spcBef>
        <a:spcPct val="0"/>
      </a:spcBef>
      <a:spcAft>
        <a:spcPct val="0"/>
      </a:spcAft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46755" algn="l" rtl="0" eaLnBrk="0" fontAlgn="base" hangingPunct="0">
      <a:spcBef>
        <a:spcPct val="0"/>
      </a:spcBef>
      <a:spcAft>
        <a:spcPct val="0"/>
      </a:spcAft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970133" algn="l" rtl="0" eaLnBrk="0" fontAlgn="base" hangingPunct="0">
      <a:spcBef>
        <a:spcPct val="0"/>
      </a:spcBef>
      <a:spcAft>
        <a:spcPct val="0"/>
      </a:spcAft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293510" algn="l" rtl="0" eaLnBrk="0" fontAlgn="base" hangingPunct="0">
      <a:spcBef>
        <a:spcPct val="0"/>
      </a:spcBef>
      <a:spcAft>
        <a:spcPct val="0"/>
      </a:spcAft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616888" algn="l" defTabSz="646755" rtl="0" eaLnBrk="1" latinLnBrk="0" hangingPunct="1"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940265" algn="l" defTabSz="646755" rtl="0" eaLnBrk="1" latinLnBrk="0" hangingPunct="1"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263643" algn="l" defTabSz="646755" rtl="0" eaLnBrk="1" latinLnBrk="0" hangingPunct="1"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587020" algn="l" defTabSz="646755" rtl="0" eaLnBrk="1" latinLnBrk="0" hangingPunct="1">
      <a:defRPr sz="1698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4FA"/>
    <a:srgbClr val="0577E9"/>
    <a:srgbClr val="99CBFD"/>
    <a:srgbClr val="64B0FC"/>
    <a:srgbClr val="B7EAFF"/>
    <a:srgbClr val="87C2FD"/>
    <a:srgbClr val="ECFCFF"/>
    <a:srgbClr val="1989FA"/>
    <a:srgbClr val="000E1F"/>
    <a:srgbClr val="DE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6" d="100"/>
          <a:sy n="36" d="100"/>
        </p:scale>
        <p:origin x="759" y="-1518"/>
      </p:cViewPr>
      <p:guideLst>
        <p:guide orient="horz" pos="9533"/>
        <p:guide pos="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360" y="9402629"/>
            <a:ext cx="18187606" cy="6488252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209842" y="17151456"/>
            <a:ext cx="14976642" cy="7735345"/>
          </a:xfrm>
        </p:spPr>
        <p:txBody>
          <a:bodyPr/>
          <a:lstStyle>
            <a:lvl1pPr marL="0" indent="0" algn="ctr">
              <a:buNone/>
              <a:defRPr/>
            </a:lvl1pPr>
            <a:lvl2pPr marL="323103" indent="0" algn="ctr">
              <a:buNone/>
              <a:defRPr/>
            </a:lvl2pPr>
            <a:lvl3pPr marL="646206" indent="0" algn="ctr">
              <a:buNone/>
              <a:defRPr/>
            </a:lvl3pPr>
            <a:lvl4pPr marL="969310" indent="0" algn="ctr">
              <a:buNone/>
              <a:defRPr/>
            </a:lvl4pPr>
            <a:lvl5pPr marL="1292413" indent="0" algn="ctr">
              <a:buNone/>
              <a:defRPr/>
            </a:lvl5pPr>
            <a:lvl6pPr marL="1615516" indent="0" algn="ctr">
              <a:buNone/>
              <a:defRPr/>
            </a:lvl6pPr>
            <a:lvl7pPr marL="1938619" indent="0" algn="ctr">
              <a:buNone/>
              <a:defRPr/>
            </a:lvl7pPr>
            <a:lvl8pPr marL="2261723" indent="0" algn="ctr">
              <a:buNone/>
              <a:defRPr/>
            </a:lvl8pPr>
            <a:lvl9pPr marL="2584826" indent="0" algn="ctr">
              <a:buNone/>
              <a:defRPr/>
            </a:lvl9pPr>
          </a:lstStyle>
          <a:p>
            <a:r>
              <a:rPr lang="nl-NL"/>
              <a:t>Klik om de titelstijl van het model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905FA9-2CDC-453F-BDE6-CF3B45396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A7AEC2-E5B3-4615-8930-DB8B5867F0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2E5BFE-D0FA-4104-9248-F979CBA1B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6B0F0-06DE-4EA5-8483-2D06E7BBF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7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45C303-2EDB-475D-8EB7-3DA88167E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364A7E-3A9C-4CBA-B1A4-3A18734050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1977C-58D3-4D1F-809D-F3678B189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8D345-5382-425D-81D5-AFBBAC9A0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5245905" y="2690799"/>
            <a:ext cx="4546060" cy="24213820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604360" y="2690799"/>
            <a:ext cx="13533840" cy="2421382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904960-413F-45D8-B4B1-512ED24D4D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F49D92-7385-457B-91CB-00A3DCCAE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01EC61-0D2B-4A48-A67F-F00FE6FFB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EFDE3-9694-470F-A0A8-085F1EFE7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8F0A67-247D-461E-96B9-5F1EEFCEF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5A4D81-06A8-4343-9A27-C18E6F04B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49F494-6533-4F5D-9B17-177D509654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8692B-5A08-4F28-AA30-28619A9C9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54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627" y="19449028"/>
            <a:ext cx="18187606" cy="6011885"/>
          </a:xfrm>
        </p:spPr>
        <p:txBody>
          <a:bodyPr anchor="t"/>
          <a:lstStyle>
            <a:lvl1pPr algn="l">
              <a:defRPr sz="2827" b="1" cap="all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689627" y="12828202"/>
            <a:ext cx="18187606" cy="6620826"/>
          </a:xfrm>
        </p:spPr>
        <p:txBody>
          <a:bodyPr anchor="b"/>
          <a:lstStyle>
            <a:lvl1pPr marL="0" indent="0">
              <a:buNone/>
              <a:defRPr sz="1413"/>
            </a:lvl1pPr>
            <a:lvl2pPr marL="323103" indent="0">
              <a:buNone/>
              <a:defRPr sz="1272"/>
            </a:lvl2pPr>
            <a:lvl3pPr marL="646206" indent="0">
              <a:buNone/>
              <a:defRPr sz="1131"/>
            </a:lvl3pPr>
            <a:lvl4pPr marL="969310" indent="0">
              <a:buNone/>
              <a:defRPr sz="989"/>
            </a:lvl4pPr>
            <a:lvl5pPr marL="1292413" indent="0">
              <a:buNone/>
              <a:defRPr sz="989"/>
            </a:lvl5pPr>
            <a:lvl6pPr marL="1615516" indent="0">
              <a:buNone/>
              <a:defRPr sz="989"/>
            </a:lvl6pPr>
            <a:lvl7pPr marL="1938619" indent="0">
              <a:buNone/>
              <a:defRPr sz="989"/>
            </a:lvl7pPr>
            <a:lvl8pPr marL="2261723" indent="0">
              <a:buNone/>
              <a:defRPr sz="989"/>
            </a:lvl8pPr>
            <a:lvl9pPr marL="2584826" indent="0">
              <a:buNone/>
              <a:defRPr sz="989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8FA9D5-9515-4249-9211-35A9E7A838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02426C-2167-40ED-9005-D6EE0D438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820774-E20F-4E20-9F24-0FB8527E5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88B2C-80BF-420B-8D65-085C5B826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9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604360" y="8744254"/>
            <a:ext cx="9039389" cy="18160365"/>
          </a:xfrm>
        </p:spPr>
        <p:txBody>
          <a:bodyPr/>
          <a:lstStyle>
            <a:lvl1pPr>
              <a:defRPr sz="1979"/>
            </a:lvl1pPr>
            <a:lvl2pPr>
              <a:defRPr sz="1696"/>
            </a:lvl2pPr>
            <a:lvl3pPr>
              <a:defRPr sz="1413"/>
            </a:lvl3pPr>
            <a:lvl4pPr>
              <a:defRPr sz="1272"/>
            </a:lvl4pPr>
            <a:lvl5pPr>
              <a:defRPr sz="1272"/>
            </a:lvl5pPr>
            <a:lvl6pPr>
              <a:defRPr sz="1272"/>
            </a:lvl6pPr>
            <a:lvl7pPr>
              <a:defRPr sz="1272"/>
            </a:lvl7pPr>
            <a:lvl8pPr>
              <a:defRPr sz="1272"/>
            </a:lvl8pPr>
            <a:lvl9pPr>
              <a:defRPr sz="1272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751455" y="8744254"/>
            <a:ext cx="9040511" cy="18160365"/>
          </a:xfrm>
        </p:spPr>
        <p:txBody>
          <a:bodyPr/>
          <a:lstStyle>
            <a:lvl1pPr>
              <a:defRPr sz="1979"/>
            </a:lvl1pPr>
            <a:lvl2pPr>
              <a:defRPr sz="1696"/>
            </a:lvl2pPr>
            <a:lvl3pPr>
              <a:defRPr sz="1413"/>
            </a:lvl3pPr>
            <a:lvl4pPr>
              <a:defRPr sz="1272"/>
            </a:lvl4pPr>
            <a:lvl5pPr>
              <a:defRPr sz="1272"/>
            </a:lvl5pPr>
            <a:lvl6pPr>
              <a:defRPr sz="1272"/>
            </a:lvl6pPr>
            <a:lvl7pPr>
              <a:defRPr sz="1272"/>
            </a:lvl7pPr>
            <a:lvl8pPr>
              <a:defRPr sz="1272"/>
            </a:lvl8pPr>
            <a:lvl9pPr>
              <a:defRPr sz="1272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5AB79-8503-4A57-9F3F-D3BBC925D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C188E-5662-4860-A475-D8F1E0EA7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B6A0B-2F4C-40A7-9780-49C54D9B3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F2DE9-4DFC-4B20-B910-39A917FED2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40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0321" y="1212265"/>
            <a:ext cx="1925568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70322" y="6774746"/>
            <a:ext cx="9453381" cy="2823373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70322" y="9598120"/>
            <a:ext cx="9453381" cy="17439074"/>
          </a:xfrm>
        </p:spPr>
        <p:txBody>
          <a:bodyPr/>
          <a:lstStyle>
            <a:lvl1pPr>
              <a:defRPr sz="1696"/>
            </a:lvl1pPr>
            <a:lvl2pPr>
              <a:defRPr sz="1413"/>
            </a:lvl2pPr>
            <a:lvl3pPr>
              <a:defRPr sz="1272"/>
            </a:lvl3pPr>
            <a:lvl4pPr>
              <a:defRPr sz="1131"/>
            </a:lvl4pPr>
            <a:lvl5pPr>
              <a:defRPr sz="1131"/>
            </a:lvl5pPr>
            <a:lvl6pPr>
              <a:defRPr sz="1131"/>
            </a:lvl6pPr>
            <a:lvl7pPr>
              <a:defRPr sz="1131"/>
            </a:lvl7pPr>
            <a:lvl8pPr>
              <a:defRPr sz="1131"/>
            </a:lvl8pPr>
            <a:lvl9pPr>
              <a:defRPr sz="1131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0869257" y="6774746"/>
            <a:ext cx="9456747" cy="2823373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0869257" y="9598120"/>
            <a:ext cx="9456747" cy="17439074"/>
          </a:xfrm>
        </p:spPr>
        <p:txBody>
          <a:bodyPr/>
          <a:lstStyle>
            <a:lvl1pPr>
              <a:defRPr sz="1696"/>
            </a:lvl1pPr>
            <a:lvl2pPr>
              <a:defRPr sz="1413"/>
            </a:lvl2pPr>
            <a:lvl3pPr>
              <a:defRPr sz="1272"/>
            </a:lvl3pPr>
            <a:lvl4pPr>
              <a:defRPr sz="1131"/>
            </a:lvl4pPr>
            <a:lvl5pPr>
              <a:defRPr sz="1131"/>
            </a:lvl5pPr>
            <a:lvl6pPr>
              <a:defRPr sz="1131"/>
            </a:lvl6pPr>
            <a:lvl7pPr>
              <a:defRPr sz="1131"/>
            </a:lvl7pPr>
            <a:lvl8pPr>
              <a:defRPr sz="1131"/>
            </a:lvl8pPr>
            <a:lvl9pPr>
              <a:defRPr sz="1131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38F140-7BAE-4F89-B754-3C9AFC968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63BE84-7A02-491E-81E6-997CD6AE1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76F8BA-F982-4784-A219-2286C49D9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0C77F-94B7-4682-9E4F-99924D611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73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6CE279-E288-4D22-8FDC-AD6ECAAF52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CB8D2E-8652-476A-AB2C-E23AF56E6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3D415B-8018-48DF-99B4-7A9AD253A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31686-D850-47B1-A740-6075FFB54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2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94C49D-9301-4FED-BF6E-AF93FA9BF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DE6198-11C5-4D42-BF4C-7EF3B4B51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76824-773E-42F2-AB19-D60157C3F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2A70A-BD78-4D66-9AAE-13E3A86166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1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0321" y="1205523"/>
            <a:ext cx="7038988" cy="5127685"/>
          </a:xfrm>
        </p:spPr>
        <p:txBody>
          <a:bodyPr anchor="b"/>
          <a:lstStyle>
            <a:lvl1pPr algn="l">
              <a:defRPr sz="1413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5109" y="1205523"/>
            <a:ext cx="11960895" cy="25831670"/>
          </a:xfrm>
        </p:spPr>
        <p:txBody>
          <a:bodyPr/>
          <a:lstStyle>
            <a:lvl1pPr>
              <a:defRPr sz="2261"/>
            </a:lvl1pPr>
            <a:lvl2pPr>
              <a:defRPr sz="1979"/>
            </a:lvl2pPr>
            <a:lvl3pPr>
              <a:defRPr sz="1696"/>
            </a:lvl3pPr>
            <a:lvl4pPr>
              <a:defRPr sz="1413"/>
            </a:lvl4pPr>
            <a:lvl5pPr>
              <a:defRPr sz="1413"/>
            </a:lvl5pPr>
            <a:lvl6pPr>
              <a:defRPr sz="1413"/>
            </a:lvl6pPr>
            <a:lvl7pPr>
              <a:defRPr sz="1413"/>
            </a:lvl7pPr>
            <a:lvl8pPr>
              <a:defRPr sz="1413"/>
            </a:lvl8pPr>
            <a:lvl9pPr>
              <a:defRPr sz="1413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70321" y="6333208"/>
            <a:ext cx="7038988" cy="20703985"/>
          </a:xfrm>
        </p:spPr>
        <p:txBody>
          <a:bodyPr/>
          <a:lstStyle>
            <a:lvl1pPr marL="0" indent="0">
              <a:buNone/>
              <a:defRPr sz="989"/>
            </a:lvl1pPr>
            <a:lvl2pPr marL="323103" indent="0">
              <a:buNone/>
              <a:defRPr sz="848"/>
            </a:lvl2pPr>
            <a:lvl3pPr marL="646206" indent="0">
              <a:buNone/>
              <a:defRPr sz="707"/>
            </a:lvl3pPr>
            <a:lvl4pPr marL="969310" indent="0">
              <a:buNone/>
              <a:defRPr sz="636"/>
            </a:lvl4pPr>
            <a:lvl5pPr marL="1292413" indent="0">
              <a:buNone/>
              <a:defRPr sz="636"/>
            </a:lvl5pPr>
            <a:lvl6pPr marL="1615516" indent="0">
              <a:buNone/>
              <a:defRPr sz="636"/>
            </a:lvl6pPr>
            <a:lvl7pPr marL="1938619" indent="0">
              <a:buNone/>
              <a:defRPr sz="636"/>
            </a:lvl7pPr>
            <a:lvl8pPr marL="2261723" indent="0">
              <a:buNone/>
              <a:defRPr sz="636"/>
            </a:lvl8pPr>
            <a:lvl9pPr marL="2584826" indent="0">
              <a:buNone/>
              <a:defRPr sz="636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1F59D-0771-4D53-8433-7D771F780C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FE8F7-98E4-44FE-8605-CE392A04F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31299-EBAE-4024-808E-467076C2D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3CF56-E5AC-4901-8456-586C71899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4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3774" y="21187093"/>
            <a:ext cx="12838244" cy="2500926"/>
          </a:xfrm>
        </p:spPr>
        <p:txBody>
          <a:bodyPr anchor="b"/>
          <a:lstStyle>
            <a:lvl1pPr algn="l">
              <a:defRPr sz="1413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193774" y="2704281"/>
            <a:ext cx="12838244" cy="18160365"/>
          </a:xfrm>
        </p:spPr>
        <p:txBody>
          <a:bodyPr/>
          <a:lstStyle>
            <a:lvl1pPr marL="0" indent="0">
              <a:buNone/>
              <a:defRPr sz="2261"/>
            </a:lvl1pPr>
            <a:lvl2pPr marL="323103" indent="0">
              <a:buNone/>
              <a:defRPr sz="1979"/>
            </a:lvl2pPr>
            <a:lvl3pPr marL="646206" indent="0">
              <a:buNone/>
              <a:defRPr sz="1696"/>
            </a:lvl3pPr>
            <a:lvl4pPr marL="969310" indent="0">
              <a:buNone/>
              <a:defRPr sz="1413"/>
            </a:lvl4pPr>
            <a:lvl5pPr marL="1292413" indent="0">
              <a:buNone/>
              <a:defRPr sz="1413"/>
            </a:lvl5pPr>
            <a:lvl6pPr marL="1615516" indent="0">
              <a:buNone/>
              <a:defRPr sz="1413"/>
            </a:lvl6pPr>
            <a:lvl7pPr marL="1938619" indent="0">
              <a:buNone/>
              <a:defRPr sz="1413"/>
            </a:lvl7pPr>
            <a:lvl8pPr marL="2261723" indent="0">
              <a:buNone/>
              <a:defRPr sz="1413"/>
            </a:lvl8pPr>
            <a:lvl9pPr marL="2584826" indent="0">
              <a:buNone/>
              <a:defRPr sz="1413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193774" y="23688019"/>
            <a:ext cx="12838244" cy="3552529"/>
          </a:xfrm>
        </p:spPr>
        <p:txBody>
          <a:bodyPr/>
          <a:lstStyle>
            <a:lvl1pPr marL="0" indent="0">
              <a:buNone/>
              <a:defRPr sz="989"/>
            </a:lvl1pPr>
            <a:lvl2pPr marL="323103" indent="0">
              <a:buNone/>
              <a:defRPr sz="848"/>
            </a:lvl2pPr>
            <a:lvl3pPr marL="646206" indent="0">
              <a:buNone/>
              <a:defRPr sz="707"/>
            </a:lvl3pPr>
            <a:lvl4pPr marL="969310" indent="0">
              <a:buNone/>
              <a:defRPr sz="636"/>
            </a:lvl4pPr>
            <a:lvl5pPr marL="1292413" indent="0">
              <a:buNone/>
              <a:defRPr sz="636"/>
            </a:lvl5pPr>
            <a:lvl6pPr marL="1615516" indent="0">
              <a:buNone/>
              <a:defRPr sz="636"/>
            </a:lvl6pPr>
            <a:lvl7pPr marL="1938619" indent="0">
              <a:buNone/>
              <a:defRPr sz="636"/>
            </a:lvl7pPr>
            <a:lvl8pPr marL="2261723" indent="0">
              <a:buNone/>
              <a:defRPr sz="636"/>
            </a:lvl8pPr>
            <a:lvl9pPr marL="2584826" indent="0">
              <a:buNone/>
              <a:defRPr sz="636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78C7E-0ACD-423E-9D62-7F583F592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3E899-B49B-47CA-8653-21FA850B0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6D6DB-9A12-476A-8327-746FF22CB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D6E0F-FF1B-44E4-858D-57FD82F80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9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6CCF19A-53D7-4CA6-9F05-15C05A256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4360" y="2690800"/>
            <a:ext cx="18187606" cy="504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Titelstijl van model bewerken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00026A-86C0-4EC7-8728-168CF8515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360" y="8744254"/>
            <a:ext cx="18187606" cy="1816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om de tekststijl van het model te bewerken</a:t>
            </a:r>
          </a:p>
          <a:p>
            <a:pPr lvl="1"/>
            <a:r>
              <a:rPr lang="en-US" altLang="en-US"/>
              <a:t>Tweede niveau</a:t>
            </a:r>
          </a:p>
          <a:p>
            <a:pPr lvl="2"/>
            <a:r>
              <a:rPr lang="en-US" altLang="en-US"/>
              <a:t>Derde niveau</a:t>
            </a:r>
          </a:p>
          <a:p>
            <a:pPr lvl="3"/>
            <a:r>
              <a:rPr lang="en-US" altLang="en-US"/>
              <a:t>Vierde niveau</a:t>
            </a:r>
          </a:p>
          <a:p>
            <a:pPr lvl="4"/>
            <a:r>
              <a:rPr lang="en-US" altLang="en-US"/>
              <a:t>Vijfde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95F8D9-8F37-47AD-87F5-AE9F0EDE3A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360" y="27576477"/>
            <a:ext cx="4457428" cy="201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defTabSz="2949439">
              <a:defRPr sz="4523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3CE1B6-6724-42CD-9077-16809B8F33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10495" y="27576477"/>
            <a:ext cx="6775335" cy="201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 defTabSz="2949439">
              <a:defRPr sz="4523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CBA4449-930D-4609-A26E-AE6BFD2967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34537" y="27576477"/>
            <a:ext cx="4457428" cy="201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 defTabSz="2949439">
              <a:defRPr sz="4523"/>
            </a:lvl1pPr>
          </a:lstStyle>
          <a:p>
            <a:fld id="{A9EAB8BF-596F-4D20-AE72-B363FCB518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9439" rtl="0" eaLnBrk="0" fontAlgn="base" hangingPunct="0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9439" rtl="0" eaLnBrk="0" fontAlgn="base" hangingPunct="0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2949439" rtl="0" eaLnBrk="0" fontAlgn="base" hangingPunct="0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2949439" rtl="0" eaLnBrk="0" fontAlgn="base" hangingPunct="0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2949439" rtl="0" eaLnBrk="0" fontAlgn="base" hangingPunct="0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323103" algn="ctr" defTabSz="2949439" rtl="0" fontAlgn="base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646206" algn="ctr" defTabSz="2949439" rtl="0" fontAlgn="base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969310" algn="ctr" defTabSz="2949439" rtl="0" fontAlgn="base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292413" algn="ctr" defTabSz="2949439" rtl="0" fontAlgn="base">
        <a:spcBef>
          <a:spcPct val="0"/>
        </a:spcBef>
        <a:spcAft>
          <a:spcPct val="0"/>
        </a:spcAft>
        <a:defRPr sz="14205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106180" indent="-1106180" algn="l" defTabSz="2949439" rtl="0" eaLnBrk="0" fontAlgn="base" hangingPunct="0">
        <a:spcBef>
          <a:spcPct val="20000"/>
        </a:spcBef>
        <a:spcAft>
          <a:spcPct val="0"/>
        </a:spcAft>
        <a:buChar char="•"/>
        <a:defRPr sz="10318">
          <a:solidFill>
            <a:schemeClr val="tx1"/>
          </a:solidFill>
          <a:latin typeface="+mn-lt"/>
          <a:ea typeface="+mn-ea"/>
          <a:cs typeface="+mn-cs"/>
        </a:defRPr>
      </a:lvl1pPr>
      <a:lvl2pPr marL="2396349" indent="-921069" algn="l" defTabSz="2949439" rtl="0" eaLnBrk="0" fontAlgn="base" hangingPunct="0">
        <a:spcBef>
          <a:spcPct val="20000"/>
        </a:spcBef>
        <a:spcAft>
          <a:spcPct val="0"/>
        </a:spcAft>
        <a:buChar char="–"/>
        <a:defRPr sz="9046">
          <a:solidFill>
            <a:schemeClr val="tx1"/>
          </a:solidFill>
          <a:latin typeface="+mn-lt"/>
          <a:ea typeface="+mn-ea"/>
        </a:defRPr>
      </a:lvl2pPr>
      <a:lvl3pPr marL="3686518" indent="-737080" algn="l" defTabSz="2949439" rtl="0" eaLnBrk="0" fontAlgn="base" hangingPunct="0">
        <a:spcBef>
          <a:spcPct val="20000"/>
        </a:spcBef>
        <a:spcAft>
          <a:spcPct val="0"/>
        </a:spcAft>
        <a:buChar char="•"/>
        <a:defRPr sz="7774">
          <a:solidFill>
            <a:schemeClr val="tx1"/>
          </a:solidFill>
          <a:latin typeface="+mn-lt"/>
          <a:ea typeface="+mn-ea"/>
        </a:defRPr>
      </a:lvl3pPr>
      <a:lvl4pPr marL="5161799" indent="-737080" algn="l" defTabSz="2949439" rtl="0" eaLnBrk="0" fontAlgn="base" hangingPunct="0">
        <a:spcBef>
          <a:spcPct val="20000"/>
        </a:spcBef>
        <a:spcAft>
          <a:spcPct val="0"/>
        </a:spcAft>
        <a:buChar char="–"/>
        <a:defRPr sz="6431">
          <a:solidFill>
            <a:schemeClr val="tx1"/>
          </a:solidFill>
          <a:latin typeface="+mn-lt"/>
          <a:ea typeface="+mn-ea"/>
        </a:defRPr>
      </a:lvl4pPr>
      <a:lvl5pPr marL="6637079" indent="-738201" algn="l" defTabSz="2949439" rtl="0" eaLnBrk="0" fontAlgn="base" hangingPunct="0">
        <a:spcBef>
          <a:spcPct val="20000"/>
        </a:spcBef>
        <a:spcAft>
          <a:spcPct val="0"/>
        </a:spcAft>
        <a:buChar char="»"/>
        <a:defRPr sz="6431">
          <a:solidFill>
            <a:schemeClr val="tx1"/>
          </a:solidFill>
          <a:latin typeface="+mn-lt"/>
          <a:ea typeface="+mn-ea"/>
        </a:defRPr>
      </a:lvl5pPr>
      <a:lvl6pPr marL="6960182" indent="-738201" algn="l" defTabSz="2949439" rtl="0" fontAlgn="base">
        <a:spcBef>
          <a:spcPct val="20000"/>
        </a:spcBef>
        <a:spcAft>
          <a:spcPct val="0"/>
        </a:spcAft>
        <a:buChar char="»"/>
        <a:defRPr sz="6431">
          <a:solidFill>
            <a:schemeClr val="tx1"/>
          </a:solidFill>
          <a:latin typeface="+mn-lt"/>
          <a:ea typeface="+mn-ea"/>
        </a:defRPr>
      </a:lvl6pPr>
      <a:lvl7pPr marL="7283286" indent="-738201" algn="l" defTabSz="2949439" rtl="0" fontAlgn="base">
        <a:spcBef>
          <a:spcPct val="20000"/>
        </a:spcBef>
        <a:spcAft>
          <a:spcPct val="0"/>
        </a:spcAft>
        <a:buChar char="»"/>
        <a:defRPr sz="6431">
          <a:solidFill>
            <a:schemeClr val="tx1"/>
          </a:solidFill>
          <a:latin typeface="+mn-lt"/>
          <a:ea typeface="+mn-ea"/>
        </a:defRPr>
      </a:lvl7pPr>
      <a:lvl8pPr marL="7606389" indent="-738201" algn="l" defTabSz="2949439" rtl="0" fontAlgn="base">
        <a:spcBef>
          <a:spcPct val="20000"/>
        </a:spcBef>
        <a:spcAft>
          <a:spcPct val="0"/>
        </a:spcAft>
        <a:buChar char="»"/>
        <a:defRPr sz="6431">
          <a:solidFill>
            <a:schemeClr val="tx1"/>
          </a:solidFill>
          <a:latin typeface="+mn-lt"/>
          <a:ea typeface="+mn-ea"/>
        </a:defRPr>
      </a:lvl8pPr>
      <a:lvl9pPr marL="7929492" indent="-738201" algn="l" defTabSz="2949439" rtl="0" fontAlgn="base">
        <a:spcBef>
          <a:spcPct val="20000"/>
        </a:spcBef>
        <a:spcAft>
          <a:spcPct val="0"/>
        </a:spcAft>
        <a:buChar char="»"/>
        <a:defRPr sz="643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03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206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310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413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516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8619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1723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4826" algn="l" defTabSz="323103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hyperlink" Target="https://www.gartner.com/doc/reprints?id=1-24BBDEDZ&amp;ct=201005&amp;st=s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>
            <a:extLst>
              <a:ext uri="{FF2B5EF4-FFF2-40B4-BE49-F238E27FC236}">
                <a16:creationId xmlns:a16="http://schemas.microsoft.com/office/drawing/2014/main" id="{B0AECDB3-B802-4600-922C-5516C2ED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70" y="8076853"/>
            <a:ext cx="5369687" cy="14900712"/>
          </a:xfrm>
          <a:prstGeom prst="rect">
            <a:avLst/>
          </a:prstGeom>
          <a:solidFill>
            <a:srgbClr val="E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en-US" sz="1696" dirty="0"/>
          </a:p>
        </p:txBody>
      </p:sp>
      <p:sp>
        <p:nvSpPr>
          <p:cNvPr id="13316" name="Rectangle 9">
            <a:extLst>
              <a:ext uri="{FF2B5EF4-FFF2-40B4-BE49-F238E27FC236}">
                <a16:creationId xmlns:a16="http://schemas.microsoft.com/office/drawing/2014/main" id="{71D5D773-A859-4F08-8B47-5328A631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7867"/>
            <a:ext cx="21396325" cy="4792316"/>
          </a:xfrm>
          <a:prstGeom prst="rect">
            <a:avLst/>
          </a:prstGeom>
          <a:solidFill>
            <a:srgbClr val="0E84FA">
              <a:alpha val="8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en-US" sz="1696"/>
          </a:p>
        </p:txBody>
      </p:sp>
      <p:sp>
        <p:nvSpPr>
          <p:cNvPr id="13317" name="Text Box 11">
            <a:extLst>
              <a:ext uri="{FF2B5EF4-FFF2-40B4-BE49-F238E27FC236}">
                <a16:creationId xmlns:a16="http://schemas.microsoft.com/office/drawing/2014/main" id="{0DA95D74-C1AD-4E94-BEAD-D6F3E9D9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640" y="1694129"/>
            <a:ext cx="156145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en-US" sz="6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Arial" panose="020B0604020202020204" pitchFamily="34" charset="0"/>
              </a:rPr>
              <a:t>Web Design Platform Based on Low-Code Visual Components</a:t>
            </a:r>
          </a:p>
        </p:txBody>
      </p:sp>
      <p:sp>
        <p:nvSpPr>
          <p:cNvPr id="13323" name="Text Box 19">
            <a:extLst>
              <a:ext uri="{FF2B5EF4-FFF2-40B4-BE49-F238E27FC236}">
                <a16:creationId xmlns:a16="http://schemas.microsoft.com/office/drawing/2014/main" id="{FE4B640D-89FC-49F5-A3FA-CE431740A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400" y="16302067"/>
            <a:ext cx="3743501" cy="28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 dirty="0">
                <a:cs typeface="Arial" panose="020B0604020202020204" pitchFamily="34" charset="0"/>
              </a:rPr>
              <a:t>Figure 1.Incremental Development Model Flowchart</a:t>
            </a:r>
          </a:p>
        </p:txBody>
      </p:sp>
      <p:sp>
        <p:nvSpPr>
          <p:cNvPr id="13326" name="Rectangle 22">
            <a:extLst>
              <a:ext uri="{FF2B5EF4-FFF2-40B4-BE49-F238E27FC236}">
                <a16:creationId xmlns:a16="http://schemas.microsoft.com/office/drawing/2014/main" id="{8EDC3B51-1EA2-438B-AB82-21816831A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57" y="23441447"/>
            <a:ext cx="10659546" cy="3888434"/>
          </a:xfrm>
          <a:prstGeom prst="rect">
            <a:avLst/>
          </a:prstGeom>
          <a:solidFill>
            <a:srgbClr val="E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en-US" sz="1696"/>
          </a:p>
        </p:txBody>
      </p:sp>
      <p:sp>
        <p:nvSpPr>
          <p:cNvPr id="13328" name="Rectangle 24">
            <a:extLst>
              <a:ext uri="{FF2B5EF4-FFF2-40B4-BE49-F238E27FC236}">
                <a16:creationId xmlns:a16="http://schemas.microsoft.com/office/drawing/2014/main" id="{64DC2602-089D-4E55-8016-4576B449E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9426" y="23433084"/>
            <a:ext cx="9007972" cy="3869905"/>
          </a:xfrm>
          <a:prstGeom prst="rect">
            <a:avLst/>
          </a:prstGeom>
          <a:solidFill>
            <a:srgbClr val="E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en-US" sz="1696"/>
          </a:p>
        </p:txBody>
      </p:sp>
      <p:sp>
        <p:nvSpPr>
          <p:cNvPr id="13329" name="Text Box 25">
            <a:extLst>
              <a:ext uri="{FF2B5EF4-FFF2-40B4-BE49-F238E27FC236}">
                <a16:creationId xmlns:a16="http://schemas.microsoft.com/office/drawing/2014/main" id="{9513E1FB-0C01-451A-8136-8DB0894A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1" y="23630581"/>
            <a:ext cx="21498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0577E9"/>
                </a:solidFill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13330" name="Rectangle 26">
            <a:extLst>
              <a:ext uri="{FF2B5EF4-FFF2-40B4-BE49-F238E27FC236}">
                <a16:creationId xmlns:a16="http://schemas.microsoft.com/office/drawing/2014/main" id="{44C6BFD3-DF6D-43A7-935B-11C85FFE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6" y="27951416"/>
            <a:ext cx="21396325" cy="1780503"/>
          </a:xfrm>
          <a:prstGeom prst="rect">
            <a:avLst/>
          </a:prstGeom>
          <a:solidFill>
            <a:srgbClr val="0E84FA">
              <a:alpha val="85098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en-US" sz="1696">
              <a:solidFill>
                <a:srgbClr val="0E84FA"/>
              </a:solidFill>
            </a:endParaRPr>
          </a:p>
        </p:txBody>
      </p:sp>
      <p:sp>
        <p:nvSpPr>
          <p:cNvPr id="13331" name="Text Box 28">
            <a:extLst>
              <a:ext uri="{FF2B5EF4-FFF2-40B4-BE49-F238E27FC236}">
                <a16:creationId xmlns:a16="http://schemas.microsoft.com/office/drawing/2014/main" id="{4B7F8B9F-8D83-451A-97CB-7C0C38E7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6" y="28557203"/>
            <a:ext cx="5869937" cy="77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1696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details</a:t>
            </a:r>
            <a:br>
              <a:rPr lang="en-GB" altLang="zh-CN" sz="1400" b="1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altLang="zh-CN" sz="1400" b="1" i="1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xiao.ruitong@student.zy.cdut.edu.cn</a:t>
            </a:r>
            <a:endParaRPr lang="en-US" altLang="en-US" sz="1696" b="1" i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33" name="Text Box 30">
            <a:extLst>
              <a:ext uri="{FF2B5EF4-FFF2-40B4-BE49-F238E27FC236}">
                <a16:creationId xmlns:a16="http://schemas.microsoft.com/office/drawing/2014/main" id="{BCA57DFF-93DD-4078-84BA-7361CDB63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308" y="28223005"/>
            <a:ext cx="9122061" cy="123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Dept. </a:t>
            </a:r>
          </a:p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CDUT Sino-British Collaborative Education, </a:t>
            </a:r>
          </a:p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Oxford Brookers University, Chengdu, Sichuan, China</a:t>
            </a:r>
          </a:p>
        </p:txBody>
      </p:sp>
      <p:sp>
        <p:nvSpPr>
          <p:cNvPr id="13336" name="Rectangle 34">
            <a:extLst>
              <a:ext uri="{FF2B5EF4-FFF2-40B4-BE49-F238E27FC236}">
                <a16:creationId xmlns:a16="http://schemas.microsoft.com/office/drawing/2014/main" id="{3F152ADD-C0E4-4176-A019-028A7C50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850" y="8076853"/>
            <a:ext cx="14405548" cy="14900712"/>
          </a:xfrm>
          <a:prstGeom prst="rect">
            <a:avLst/>
          </a:prstGeom>
          <a:solidFill>
            <a:srgbClr val="EC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en-US" sz="1696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D9129F8-E41D-5362-A520-AE7DA250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514" y="3839605"/>
            <a:ext cx="15614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                     </a:t>
            </a:r>
            <a:r>
              <a:rPr lang="en-US" alt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cs typeface="Arial" panose="020B0604020202020204" pitchFamily="34" charset="0"/>
              </a:rPr>
              <a:t>S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cs typeface="Arial" panose="020B0604020202020204" pitchFamily="34" charset="0"/>
              </a:rPr>
              <a:t>tudent: </a:t>
            </a:r>
            <a:r>
              <a:rPr lang="en-US" altLang="zh-CN" sz="2800" b="1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cs typeface="Arial" panose="020B0604020202020204" pitchFamily="34" charset="0"/>
              </a:rPr>
              <a:t>Ruitong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10000"/>
                    </a:srgbClr>
                  </a:outerShdw>
                </a:effectLst>
                <a:cs typeface="Arial" panose="020B0604020202020204" pitchFamily="34" charset="0"/>
              </a:rPr>
              <a:t> Xiao (Aurora)     |      Supervisor: Javier Jia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EA24243-7690-5CA1-FE07-87577E954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7" r="44248"/>
          <a:stretch/>
        </p:blipFill>
        <p:spPr>
          <a:xfrm>
            <a:off x="655066" y="180895"/>
            <a:ext cx="8143881" cy="1179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CB4AC-AA89-1F00-3BF9-79EB1C48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31" y="9388942"/>
            <a:ext cx="4203581" cy="7023201"/>
          </a:xfrm>
          <a:prstGeom prst="rect">
            <a:avLst/>
          </a:prstGeom>
        </p:spPr>
      </p:pic>
      <p:sp>
        <p:nvSpPr>
          <p:cNvPr id="2" name="Text Box 15">
            <a:extLst>
              <a:ext uri="{FF2B5EF4-FFF2-40B4-BE49-F238E27FC236}">
                <a16:creationId xmlns:a16="http://schemas.microsoft.com/office/drawing/2014/main" id="{37514F97-8118-0DE0-F663-D3E09430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349" y="8120019"/>
            <a:ext cx="1698467" cy="6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>
              <a:lnSpc>
                <a:spcPct val="150000"/>
              </a:lnSpc>
              <a:spcBef>
                <a:spcPts val="1200"/>
              </a:spcBef>
              <a:buSzPts val="1400"/>
            </a:pPr>
            <a:r>
              <a:rPr lang="en-GB" altLang="zh-CN" sz="2800" b="1" kern="0" dirty="0">
                <a:solidFill>
                  <a:srgbClr val="0577E9"/>
                </a:solidFill>
                <a:effectLst/>
                <a:latin typeface="Arial" panose="020B060402020202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Result</a:t>
            </a:r>
            <a:endParaRPr lang="zh-CN" altLang="zh-CN" sz="2800" b="1" kern="0" dirty="0">
              <a:solidFill>
                <a:srgbClr val="0577E9"/>
              </a:solidFill>
              <a:effectLst/>
              <a:latin typeface="Calibri Light" panose="020F0302020204030204" pitchFamily="34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5211DD-03F3-C7E2-B119-2A5CEAEB6B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t="5086" r="3436" b="11194"/>
          <a:stretch/>
        </p:blipFill>
        <p:spPr bwMode="auto">
          <a:xfrm>
            <a:off x="6556635" y="11749261"/>
            <a:ext cx="4986351" cy="3625822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tl" rotWithShape="0">
              <a:prstClr val="black">
                <a:alpha val="15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401FF638-206A-0B6D-7765-9C5048A60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242" y="15576718"/>
            <a:ext cx="26269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 dirty="0">
                <a:cs typeface="Arial" panose="020B0604020202020204" pitchFamily="34" charset="0"/>
              </a:rPr>
              <a:t>Figure 2. Project Structure Diagram</a:t>
            </a: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6E09F253-DAB8-3D08-241A-DABA91A6837E}"/>
              </a:ext>
            </a:extLst>
          </p:cNvPr>
          <p:cNvSpPr/>
          <p:nvPr/>
        </p:nvSpPr>
        <p:spPr bwMode="auto">
          <a:xfrm>
            <a:off x="1306156" y="8979498"/>
            <a:ext cx="3960481" cy="524666"/>
          </a:xfrm>
          <a:prstGeom prst="flowChartProcess">
            <a:avLst/>
          </a:prstGeom>
          <a:solidFill>
            <a:srgbClr val="87C2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2C7DB1-251B-1C59-8465-F41F110819F6}"/>
              </a:ext>
            </a:extLst>
          </p:cNvPr>
          <p:cNvSpPr txBox="1"/>
          <p:nvPr/>
        </p:nvSpPr>
        <p:spPr>
          <a:xfrm>
            <a:off x="905074" y="8269800"/>
            <a:ext cx="325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kern="0" dirty="0">
                <a:solidFill>
                  <a:srgbClr val="0577E9"/>
                </a:solidFill>
                <a:effectLst/>
                <a:latin typeface="Arial" panose="020B060402020202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Methodology</a:t>
            </a:r>
            <a:endParaRPr lang="zh-CN" altLang="zh-CN" sz="2800" b="1" kern="0" dirty="0">
              <a:solidFill>
                <a:srgbClr val="0577E9"/>
              </a:solidFill>
              <a:effectLst/>
              <a:latin typeface="Calibri Light" panose="020F0302020204030204" pitchFamily="34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20" name="Text Box 15">
            <a:extLst>
              <a:ext uri="{FF2B5EF4-FFF2-40B4-BE49-F238E27FC236}">
                <a16:creationId xmlns:a16="http://schemas.microsoft.com/office/drawing/2014/main" id="{6E44F16F-5C54-4D9E-9EE4-282740B8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513" y="9084965"/>
            <a:ext cx="3515357" cy="29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zh-CN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Incremental Development Model       </a:t>
            </a:r>
            <a:endParaRPr lang="en-US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D13669A1-DA4A-194B-D103-3B7FF165F56A}"/>
              </a:ext>
            </a:extLst>
          </p:cNvPr>
          <p:cNvSpPr/>
          <p:nvPr/>
        </p:nvSpPr>
        <p:spPr bwMode="auto">
          <a:xfrm>
            <a:off x="1348475" y="18263021"/>
            <a:ext cx="3960481" cy="524666"/>
          </a:xfrm>
          <a:prstGeom prst="flowChartProcess">
            <a:avLst/>
          </a:prstGeom>
          <a:solidFill>
            <a:srgbClr val="87C2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9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F6B1D5DC-0078-25BF-0ABB-200C697C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05" y="18355810"/>
            <a:ext cx="3692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zh-CN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Requirements Gathering Methods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C8CF338E-D0A6-6844-7419-E3B66A60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263" y="18880743"/>
            <a:ext cx="3692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zh-CN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Competitive Feature Analysis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87D5DA5B-1218-0483-8207-5EEDB21B6701}"/>
              </a:ext>
            </a:extLst>
          </p:cNvPr>
          <p:cNvSpPr/>
          <p:nvPr/>
        </p:nvSpPr>
        <p:spPr bwMode="auto">
          <a:xfrm>
            <a:off x="1348475" y="19361499"/>
            <a:ext cx="3960481" cy="524666"/>
          </a:xfrm>
          <a:prstGeom prst="flowChartProcess">
            <a:avLst/>
          </a:prstGeom>
          <a:solidFill>
            <a:srgbClr val="87C2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0D94CECE-1BE5-4B8A-FA61-0EE14BA2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294" y="19453385"/>
            <a:ext cx="3692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zh-CN" sz="1600" b="1" dirty="0">
                <a:solidFill>
                  <a:srgbClr val="000000"/>
                </a:solidFill>
                <a:effectLst/>
                <a:ea typeface="等线 Light" panose="02010600030101010101" pitchFamily="2" charset="-122"/>
                <a:cs typeface="Arial" panose="020B0604020202020204" pitchFamily="34" charset="0"/>
              </a:rPr>
              <a:t>Technology</a:t>
            </a:r>
            <a:endParaRPr lang="zh-CN" altLang="zh-CN" sz="1600" b="1" dirty="0">
              <a:solidFill>
                <a:srgbClr val="2E74B5"/>
              </a:solidFill>
              <a:effectLst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AE429D3A-16A7-6A83-2C01-100D34E3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75" y="20211940"/>
            <a:ext cx="204591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zh-CN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Xmind</a:t>
            </a:r>
            <a:endParaRPr lang="en-GB" altLang="zh-CN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zh-CN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ProcessOn</a:t>
            </a:r>
            <a:endParaRPr lang="en-GB" altLang="zh-CN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zh-CN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Figma</a:t>
            </a:r>
          </a:p>
          <a:p>
            <a:pPr>
              <a:spcBef>
                <a:spcPct val="50000"/>
              </a:spcBef>
            </a:pPr>
            <a:r>
              <a:rPr lang="en-GB" altLang="zh-CN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Vue and </a:t>
            </a:r>
            <a:r>
              <a:rPr lang="en-GB" altLang="zh-CN" sz="16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Vite</a:t>
            </a:r>
            <a:endParaRPr lang="en-GB" altLang="zh-CN" sz="160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zh-CN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 Studio Code</a:t>
            </a:r>
            <a:endParaRPr lang="en-GB" altLang="zh-CN" sz="160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Selenium IDE </a:t>
            </a:r>
          </a:p>
          <a:p>
            <a:pPr>
              <a:spcBef>
                <a:spcPct val="50000"/>
              </a:spcBef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PyCharm</a:t>
            </a:r>
            <a:endParaRPr lang="en-GB" altLang="zh-CN" sz="1600" dirty="0">
              <a:solidFill>
                <a:srgbClr val="00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8471298B-3CAD-C967-7759-C70724D998F4}"/>
              </a:ext>
            </a:extLst>
          </p:cNvPr>
          <p:cNvSpPr/>
          <p:nvPr/>
        </p:nvSpPr>
        <p:spPr bwMode="auto">
          <a:xfrm rot="10800000">
            <a:off x="3076685" y="20159858"/>
            <a:ext cx="504056" cy="1131208"/>
          </a:xfrm>
          <a:prstGeom prst="leftBrace">
            <a:avLst/>
          </a:prstGeom>
          <a:noFill/>
          <a:ln w="38100" cap="flat" cmpd="sng" algn="ctr">
            <a:solidFill>
              <a:srgbClr val="0577E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40E00C68-F5EB-E550-6ED2-29C6386A5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123" y="20560661"/>
            <a:ext cx="1606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zh-CN" sz="1600" b="1" dirty="0">
                <a:solidFill>
                  <a:srgbClr val="000000"/>
                </a:solidFill>
                <a:effectLst/>
                <a:ea typeface="等线 Light" panose="02010600030101010101" pitchFamily="2" charset="-122"/>
                <a:cs typeface="Arial" panose="020B0604020202020204" pitchFamily="34" charset="0"/>
              </a:rPr>
              <a:t>Design Tools</a:t>
            </a:r>
            <a:endParaRPr lang="zh-CN" altLang="zh-CN" sz="1600" b="1" dirty="0">
              <a:solidFill>
                <a:srgbClr val="2E74B5"/>
              </a:solidFill>
              <a:effectLst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5755740F-1899-B3D7-32F9-13FB47FF31F9}"/>
              </a:ext>
            </a:extLst>
          </p:cNvPr>
          <p:cNvSpPr/>
          <p:nvPr/>
        </p:nvSpPr>
        <p:spPr bwMode="auto">
          <a:xfrm rot="10800000">
            <a:off x="3068719" y="21386259"/>
            <a:ext cx="519403" cy="1294965"/>
          </a:xfrm>
          <a:prstGeom prst="leftBrace">
            <a:avLst/>
          </a:prstGeom>
          <a:noFill/>
          <a:ln w="38100" cap="flat" cmpd="sng" algn="ctr">
            <a:solidFill>
              <a:srgbClr val="0577E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A697AF54-F6B1-0825-A0F0-81AD7FBA0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776" y="21798198"/>
            <a:ext cx="160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zh-CN" sz="1600" b="1" dirty="0">
                <a:solidFill>
                  <a:srgbClr val="000000"/>
                </a:solidFill>
                <a:effectLst/>
                <a:ea typeface="等线 Light" panose="02010600030101010101" pitchFamily="2" charset="-122"/>
                <a:cs typeface="Arial" panose="020B0604020202020204" pitchFamily="34" charset="0"/>
              </a:rPr>
              <a:t>Development Tools</a:t>
            </a:r>
            <a:endParaRPr lang="zh-CN" altLang="zh-CN" sz="1600" b="1" dirty="0">
              <a:solidFill>
                <a:srgbClr val="2E74B5"/>
              </a:solidFill>
              <a:effectLst/>
              <a:ea typeface="等线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B9C52650-FDBB-0141-88DF-1882A23EE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94761" y="14417167"/>
            <a:ext cx="2201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 dirty="0">
                <a:cs typeface="Arial" panose="020B0604020202020204" pitchFamily="34" charset="0"/>
              </a:rPr>
              <a:t>Screenshot 1. Editing Page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D26008-02DF-C7C6-75A5-852A431730CC}"/>
              </a:ext>
            </a:extLst>
          </p:cNvPr>
          <p:cNvSpPr txBox="1"/>
          <p:nvPr/>
        </p:nvSpPr>
        <p:spPr>
          <a:xfrm>
            <a:off x="6492349" y="87891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Project Structure</a:t>
            </a:r>
            <a:endParaRPr lang="en-US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29E9563-667A-B003-6AAF-ADC63BE2A590}"/>
              </a:ext>
            </a:extLst>
          </p:cNvPr>
          <p:cNvSpPr txBox="1"/>
          <p:nvPr/>
        </p:nvSpPr>
        <p:spPr>
          <a:xfrm>
            <a:off x="11847783" y="887249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Editing Page</a:t>
            </a:r>
            <a:endParaRPr lang="en-US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1D3073E1-B7C6-E170-AA6F-45C97AA23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5" t="-103"/>
          <a:stretch/>
        </p:blipFill>
        <p:spPr>
          <a:xfrm>
            <a:off x="15877031" y="90416"/>
            <a:ext cx="5723835" cy="1295430"/>
          </a:xfrm>
          <a:prstGeom prst="rect">
            <a:avLst/>
          </a:prstGeom>
          <a:noFill/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BAAA829-9571-5518-B22B-5781A7CAD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323" y="17821050"/>
            <a:ext cx="6520651" cy="4081780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0E34A9CA-650A-4A8A-E14E-9562666A64AD}"/>
              </a:ext>
            </a:extLst>
          </p:cNvPr>
          <p:cNvSpPr/>
          <p:nvPr/>
        </p:nvSpPr>
        <p:spPr bwMode="auto">
          <a:xfrm>
            <a:off x="11847782" y="14605233"/>
            <a:ext cx="3404658" cy="1247638"/>
          </a:xfrm>
          <a:prstGeom prst="roundRect">
            <a:avLst>
              <a:gd name="adj" fmla="val 9256"/>
            </a:avLst>
          </a:prstGeom>
          <a:solidFill>
            <a:srgbClr val="99CBFD">
              <a:alpha val="55000"/>
            </a:srgbClr>
          </a:solidFill>
          <a:ln w="28575" cap="flat" cmpd="sng" algn="ctr">
            <a:solidFill>
              <a:srgbClr val="0577E9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50" name="Text Box 19">
            <a:extLst>
              <a:ext uri="{FF2B5EF4-FFF2-40B4-BE49-F238E27FC236}">
                <a16:creationId xmlns:a16="http://schemas.microsoft.com/office/drawing/2014/main" id="{5D801034-ECE1-BB4F-F421-1511A28FD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069" y="21836472"/>
            <a:ext cx="2136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 dirty="0">
                <a:cs typeface="Arial" panose="020B0604020202020204" pitchFamily="34" charset="0"/>
              </a:rPr>
              <a:t>Screenshot 3. Page Preview</a:t>
            </a:r>
          </a:p>
        </p:txBody>
      </p:sp>
      <p:sp>
        <p:nvSpPr>
          <p:cNvPr id="13352" name="矩形: 圆角 13351">
            <a:extLst>
              <a:ext uri="{FF2B5EF4-FFF2-40B4-BE49-F238E27FC236}">
                <a16:creationId xmlns:a16="http://schemas.microsoft.com/office/drawing/2014/main" id="{DA32C77D-2D6F-A1F2-F6A6-4B50F88D43F4}"/>
              </a:ext>
            </a:extLst>
          </p:cNvPr>
          <p:cNvSpPr/>
          <p:nvPr/>
        </p:nvSpPr>
        <p:spPr bwMode="auto">
          <a:xfrm>
            <a:off x="17496601" y="14569419"/>
            <a:ext cx="2953182" cy="1077789"/>
          </a:xfrm>
          <a:prstGeom prst="roundRect">
            <a:avLst/>
          </a:prstGeom>
          <a:solidFill>
            <a:srgbClr val="99CBFD">
              <a:alpha val="54902"/>
            </a:srgbClr>
          </a:solidFill>
          <a:ln w="28575" cap="flat" cmpd="sng" algn="ctr">
            <a:solidFill>
              <a:srgbClr val="0577E9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51" name="文本框 13350">
            <a:extLst>
              <a:ext uri="{FF2B5EF4-FFF2-40B4-BE49-F238E27FC236}">
                <a16:creationId xmlns:a16="http://schemas.microsoft.com/office/drawing/2014/main" id="{303BC7FE-5183-8DB4-B4A4-F7EDB2599BC0}"/>
              </a:ext>
            </a:extLst>
          </p:cNvPr>
          <p:cNvSpPr txBox="1"/>
          <p:nvPr/>
        </p:nvSpPr>
        <p:spPr>
          <a:xfrm>
            <a:off x="17612029" y="14664572"/>
            <a:ext cx="2688752" cy="85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Editing Canvas Area</a:t>
            </a:r>
          </a:p>
          <a:p>
            <a:r>
              <a:rPr lang="en-US" altLang="zh-CN" sz="1200" dirty="0"/>
              <a:t>Providing functions such as web code editing, preview, and web page deletion</a:t>
            </a:r>
            <a:endParaRPr lang="zh-CN" altLang="en-US" sz="1200" dirty="0"/>
          </a:p>
        </p:txBody>
      </p:sp>
      <p:sp>
        <p:nvSpPr>
          <p:cNvPr id="13363" name="文本框 13362">
            <a:extLst>
              <a:ext uri="{FF2B5EF4-FFF2-40B4-BE49-F238E27FC236}">
                <a16:creationId xmlns:a16="http://schemas.microsoft.com/office/drawing/2014/main" id="{F97D8C80-BEF4-045D-4A01-C506BA3DE0D8}"/>
              </a:ext>
            </a:extLst>
          </p:cNvPr>
          <p:cNvSpPr txBox="1"/>
          <p:nvPr/>
        </p:nvSpPr>
        <p:spPr>
          <a:xfrm>
            <a:off x="6673323" y="17160253"/>
            <a:ext cx="6607030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Provide visual page preview function,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view the effect of the web page through the web preview function during the web page editing process. </a:t>
            </a:r>
          </a:p>
        </p:txBody>
      </p:sp>
      <p:pic>
        <p:nvPicPr>
          <p:cNvPr id="13373" name="图片 13372">
            <a:extLst>
              <a:ext uri="{FF2B5EF4-FFF2-40B4-BE49-F238E27FC236}">
                <a16:creationId xmlns:a16="http://schemas.microsoft.com/office/drawing/2014/main" id="{0A2731B3-2CFB-E576-108B-61458D9415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6664" y="17919799"/>
            <a:ext cx="6607898" cy="3766601"/>
          </a:xfrm>
          <a:prstGeom prst="rect">
            <a:avLst/>
          </a:prstGeom>
          <a:effectLst>
            <a:outerShdw blurRad="127000" dist="38100" dir="2700000" algn="ctr" rotWithShape="0">
              <a:srgbClr val="000000">
                <a:alpha val="45000"/>
              </a:srgbClr>
            </a:outerShdw>
          </a:effectLst>
        </p:spPr>
      </p:pic>
      <p:sp>
        <p:nvSpPr>
          <p:cNvPr id="13371" name="矩形: 圆角 13370">
            <a:extLst>
              <a:ext uri="{FF2B5EF4-FFF2-40B4-BE49-F238E27FC236}">
                <a16:creationId xmlns:a16="http://schemas.microsoft.com/office/drawing/2014/main" id="{80FFFD43-BBAB-A1F6-A2A8-61EA9CFAECEF}"/>
              </a:ext>
            </a:extLst>
          </p:cNvPr>
          <p:cNvSpPr/>
          <p:nvPr/>
        </p:nvSpPr>
        <p:spPr bwMode="auto">
          <a:xfrm>
            <a:off x="6521698" y="16519603"/>
            <a:ext cx="6702205" cy="5737883"/>
          </a:xfrm>
          <a:prstGeom prst="roundRect">
            <a:avLst>
              <a:gd name="adj" fmla="val 2115"/>
            </a:avLst>
          </a:prstGeom>
          <a:noFill/>
          <a:ln w="38100" cap="flat" cmpd="sng" algn="ctr">
            <a:solidFill>
              <a:srgbClr val="0577E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88" name="Text Box 19">
            <a:extLst>
              <a:ext uri="{FF2B5EF4-FFF2-40B4-BE49-F238E27FC236}">
                <a16:creationId xmlns:a16="http://schemas.microsoft.com/office/drawing/2014/main" id="{CEA33346-C8D1-3D51-91BA-2C35FD7E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4270" y="21764464"/>
            <a:ext cx="21361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 dirty="0">
                <a:cs typeface="Arial" panose="020B0604020202020204" pitchFamily="34" charset="0"/>
              </a:rPr>
              <a:t>Screenshot 4. Code Preview</a:t>
            </a:r>
          </a:p>
        </p:txBody>
      </p:sp>
      <p:sp>
        <p:nvSpPr>
          <p:cNvPr id="13414" name="Text Box 25">
            <a:extLst>
              <a:ext uri="{FF2B5EF4-FFF2-40B4-BE49-F238E27FC236}">
                <a16:creationId xmlns:a16="http://schemas.microsoft.com/office/drawing/2014/main" id="{D387B0C3-2D22-91B3-D475-D8826D57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074" y="24251537"/>
            <a:ext cx="9895637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algn="just">
              <a:lnSpc>
                <a:spcPts val="25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The development of an LCDP using visual components has successfully addressed the needs of citizen developers, reducing costs and improving efficiency compared to traditional application development. </a:t>
            </a:r>
          </a:p>
          <a:p>
            <a:pPr marL="285750" indent="-285750" algn="just">
              <a:lnSpc>
                <a:spcPts val="25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The platform, built on modern technologies like Vue3 and </a:t>
            </a:r>
            <a:r>
              <a:rPr lang="en-US" altLang="zh-CN" sz="1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Vite</a:t>
            </a: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, offers a range of features such as drag-and-drop components, code editing, and export functionality. </a:t>
            </a:r>
          </a:p>
          <a:p>
            <a:pPr marL="285750" indent="-285750" algn="just">
              <a:lnSpc>
                <a:spcPts val="25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Rigorous testing has proven its stability and exceptional user experience. </a:t>
            </a:r>
          </a:p>
          <a:p>
            <a:pPr marL="285750" indent="-285750" algn="just">
              <a:lnSpc>
                <a:spcPts val="25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While challenges remain, such as a learning curve and limited customization, the LCDP presents a promising solution for citizen developers. </a:t>
            </a:r>
          </a:p>
          <a:p>
            <a:pPr marL="285750" indent="-285750" algn="just">
              <a:lnSpc>
                <a:spcPts val="25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Further exploration and research in this area can lead to improved solutions and significant long-term benefits.</a:t>
            </a:r>
            <a:endParaRPr lang="en-US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415" name="文本框 13414">
            <a:extLst>
              <a:ext uri="{FF2B5EF4-FFF2-40B4-BE49-F238E27FC236}">
                <a16:creationId xmlns:a16="http://schemas.microsoft.com/office/drawing/2014/main" id="{92D79D9B-1F1D-2976-366B-248720E9FD2D}"/>
              </a:ext>
            </a:extLst>
          </p:cNvPr>
          <p:cNvSpPr txBox="1"/>
          <p:nvPr/>
        </p:nvSpPr>
        <p:spPr>
          <a:xfrm>
            <a:off x="1095545" y="16634572"/>
            <a:ext cx="4577858" cy="154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dirty="0"/>
              <a:t>The incremental model was chosen to be the software development method for this project, decomposing the project into multiple interrelated task modules in accordance with the various functional requirements. </a:t>
            </a:r>
            <a:endParaRPr lang="zh-CN" altLang="en-US" dirty="0"/>
          </a:p>
        </p:txBody>
      </p:sp>
      <p:sp>
        <p:nvSpPr>
          <p:cNvPr id="13425" name="文本框 13424">
            <a:extLst>
              <a:ext uri="{FF2B5EF4-FFF2-40B4-BE49-F238E27FC236}">
                <a16:creationId xmlns:a16="http://schemas.microsoft.com/office/drawing/2014/main" id="{6E222968-5D64-1BCB-33A9-12FE49ED8D9E}"/>
              </a:ext>
            </a:extLst>
          </p:cNvPr>
          <p:cNvSpPr txBox="1"/>
          <p:nvPr/>
        </p:nvSpPr>
        <p:spPr>
          <a:xfrm>
            <a:off x="6491525" y="9121212"/>
            <a:ext cx="4986352" cy="2424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00"/>
              </a:lnSpc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The project consists of four main modules: </a:t>
            </a:r>
          </a:p>
          <a:p>
            <a:pPr marL="285750" indent="-285750" algn="just">
              <a:lnSpc>
                <a:spcPts val="2300"/>
              </a:lnSpc>
              <a:buClr>
                <a:srgbClr val="0577E9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Navigation bar for page editing and previewing.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300"/>
              </a:lnSpc>
              <a:buClr>
                <a:srgbClr val="0577E9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Component library area for integrating component libraries and basic HTML elements.</a:t>
            </a:r>
          </a:p>
          <a:p>
            <a:pPr marL="285750" indent="-285750" algn="just">
              <a:lnSpc>
                <a:spcPts val="2300"/>
              </a:lnSpc>
              <a:buClr>
                <a:srgbClr val="0577E9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Editing canvas area for code editing, previewing, and page deletion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zh-CN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300"/>
              </a:lnSpc>
              <a:buClr>
                <a:srgbClr val="0577E9"/>
              </a:buClr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Component configuration area for editing component properties.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430" name="矩形: 圆角 13429">
            <a:extLst>
              <a:ext uri="{FF2B5EF4-FFF2-40B4-BE49-F238E27FC236}">
                <a16:creationId xmlns:a16="http://schemas.microsoft.com/office/drawing/2014/main" id="{DD5C9B70-5394-B6D7-65BC-82F08BCC3E21}"/>
              </a:ext>
            </a:extLst>
          </p:cNvPr>
          <p:cNvSpPr/>
          <p:nvPr/>
        </p:nvSpPr>
        <p:spPr bwMode="auto">
          <a:xfrm>
            <a:off x="13564624" y="16519603"/>
            <a:ext cx="6955465" cy="5737883"/>
          </a:xfrm>
          <a:prstGeom prst="roundRect">
            <a:avLst>
              <a:gd name="adj" fmla="val 1363"/>
            </a:avLst>
          </a:prstGeom>
          <a:noFill/>
          <a:ln w="38100" cap="flat" cmpd="sng" algn="ctr">
            <a:solidFill>
              <a:srgbClr val="0577E9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31" name="文本框 13430">
            <a:extLst>
              <a:ext uri="{FF2B5EF4-FFF2-40B4-BE49-F238E27FC236}">
                <a16:creationId xmlns:a16="http://schemas.microsoft.com/office/drawing/2014/main" id="{FFEEB750-7959-0863-5145-ADD12641E0FA}"/>
              </a:ext>
            </a:extLst>
          </p:cNvPr>
          <p:cNvSpPr txBox="1"/>
          <p:nvPr/>
        </p:nvSpPr>
        <p:spPr>
          <a:xfrm>
            <a:off x="7299647" y="16815764"/>
            <a:ext cx="164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Page Preview</a:t>
            </a:r>
            <a:endParaRPr lang="zh-CN" altLang="en-US" dirty="0"/>
          </a:p>
        </p:txBody>
      </p:sp>
      <p:sp>
        <p:nvSpPr>
          <p:cNvPr id="13432" name="文本框 13431">
            <a:extLst>
              <a:ext uri="{FF2B5EF4-FFF2-40B4-BE49-F238E27FC236}">
                <a16:creationId xmlns:a16="http://schemas.microsoft.com/office/drawing/2014/main" id="{1EF55A9F-3C40-85E7-C8DC-6F4D990F3792}"/>
              </a:ext>
            </a:extLst>
          </p:cNvPr>
          <p:cNvSpPr txBox="1"/>
          <p:nvPr/>
        </p:nvSpPr>
        <p:spPr>
          <a:xfrm>
            <a:off x="13738407" y="17216926"/>
            <a:ext cx="6607898" cy="91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</a:rPr>
              <a:t>Provides real-time code modification and copying, as well as download projects in different output formats such as Vue and HTML.</a:t>
            </a:r>
            <a:endParaRPr lang="zh-CN" altLang="en-US" sz="1600" dirty="0">
              <a:latin typeface="+mj-lt"/>
            </a:endParaRPr>
          </a:p>
          <a:p>
            <a:pPr algn="just">
              <a:lnSpc>
                <a:spcPts val="2200"/>
              </a:lnSpc>
            </a:pPr>
            <a:endParaRPr lang="zh-CN" altLang="en-US" sz="1600" dirty="0">
              <a:latin typeface="+mj-lt"/>
            </a:endParaRPr>
          </a:p>
        </p:txBody>
      </p:sp>
      <p:sp>
        <p:nvSpPr>
          <p:cNvPr id="13433" name="文本框 13432">
            <a:extLst>
              <a:ext uri="{FF2B5EF4-FFF2-40B4-BE49-F238E27FC236}">
                <a16:creationId xmlns:a16="http://schemas.microsoft.com/office/drawing/2014/main" id="{0313436C-DFBA-C63D-729F-CFFA9CCA27DD}"/>
              </a:ext>
            </a:extLst>
          </p:cNvPr>
          <p:cNvSpPr txBox="1"/>
          <p:nvPr/>
        </p:nvSpPr>
        <p:spPr>
          <a:xfrm>
            <a:off x="14308734" y="16811307"/>
            <a:ext cx="164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Code Preview</a:t>
            </a:r>
            <a:endParaRPr lang="zh-CN" altLang="en-US" dirty="0"/>
          </a:p>
        </p:txBody>
      </p:sp>
      <p:sp>
        <p:nvSpPr>
          <p:cNvPr id="13437" name="矩形: 圆角 13436">
            <a:extLst>
              <a:ext uri="{FF2B5EF4-FFF2-40B4-BE49-F238E27FC236}">
                <a16:creationId xmlns:a16="http://schemas.microsoft.com/office/drawing/2014/main" id="{591B8DBD-DDAB-BDF1-0608-E6535A4AD832}"/>
              </a:ext>
            </a:extLst>
          </p:cNvPr>
          <p:cNvSpPr/>
          <p:nvPr/>
        </p:nvSpPr>
        <p:spPr bwMode="auto">
          <a:xfrm>
            <a:off x="13570865" y="8793020"/>
            <a:ext cx="3757093" cy="953494"/>
          </a:xfrm>
          <a:prstGeom prst="roundRect">
            <a:avLst/>
          </a:prstGeom>
          <a:solidFill>
            <a:srgbClr val="99CBFD">
              <a:alpha val="54902"/>
            </a:srgbClr>
          </a:solidFill>
          <a:ln w="28575" cap="flat" cmpd="sng" algn="ctr">
            <a:solidFill>
              <a:srgbClr val="0577E9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38" name="文本框 13437">
            <a:extLst>
              <a:ext uri="{FF2B5EF4-FFF2-40B4-BE49-F238E27FC236}">
                <a16:creationId xmlns:a16="http://schemas.microsoft.com/office/drawing/2014/main" id="{4938E01F-EC2D-8F5E-ED5D-82EEA0B7E9C2}"/>
              </a:ext>
            </a:extLst>
          </p:cNvPr>
          <p:cNvSpPr txBox="1"/>
          <p:nvPr/>
        </p:nvSpPr>
        <p:spPr>
          <a:xfrm>
            <a:off x="13663957" y="8825519"/>
            <a:ext cx="3710546" cy="89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GB" altLang="zh-CN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Navigation bar</a:t>
            </a:r>
          </a:p>
          <a:p>
            <a:pPr>
              <a:lnSpc>
                <a:spcPts val="1600"/>
              </a:lnSpc>
            </a:pPr>
            <a:r>
              <a:rPr lang="en-GB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Provides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functions of </a:t>
            </a:r>
            <a:r>
              <a:rPr lang="en-GB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Undo/Redo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 </a:t>
            </a:r>
            <a:r>
              <a:rPr lang="en-GB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Mobile/Desktop Mode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r>
              <a:rPr lang="en-GB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View/Edit Mode and Inspect Components Structure.</a:t>
            </a:r>
            <a:endParaRPr lang="zh-CN" altLang="en-US" sz="1200" dirty="0"/>
          </a:p>
        </p:txBody>
      </p:sp>
      <p:sp>
        <p:nvSpPr>
          <p:cNvPr id="13448" name="文本框 13447">
            <a:extLst>
              <a:ext uri="{FF2B5EF4-FFF2-40B4-BE49-F238E27FC236}">
                <a16:creationId xmlns:a16="http://schemas.microsoft.com/office/drawing/2014/main" id="{A5069C16-D8B5-A4CB-4233-2A586B34F7A5}"/>
              </a:ext>
            </a:extLst>
          </p:cNvPr>
          <p:cNvSpPr txBox="1"/>
          <p:nvPr/>
        </p:nvSpPr>
        <p:spPr>
          <a:xfrm>
            <a:off x="11922131" y="24275107"/>
            <a:ext cx="8629243" cy="283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1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M.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Oltrogge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‘The Rise of the Citizen Developer: Assessing the Security Impact of Online App Generators’, in Proceedings - IEEE Symposium on Security and Privacy, Jul. 2018, vol. 2018-May, pp. 634–647.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10.1109/SP.2018.00005.</a:t>
            </a:r>
          </a:p>
          <a:p>
            <a:pPr>
              <a:lnSpc>
                <a:spcPts val="21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P. Vincent et al., ‘Magic Quadrant for Enterprise Low-Code Application Platforms’, 2020. [Online]. Available: 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https://www.gartner.com/doc/reprints?id=1-24BBDEDZ&amp;ct=201005&amp;st=sb</a:t>
            </a:r>
            <a:endParaRPr lang="en-GB" altLang="zh-CN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A. C. Bock and U. Frank, ‘In Search of the Essence of Low-Code: An Exploratory Study of Seven Development Platforms’, in Companion Proceedings - 24th International Conference on Model-Driven Engineering Languages and Systems, MODELS-C 2021, 2021, pp. 57–66.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10.1109/MODELS-C53483.2021.00016.</a:t>
            </a:r>
            <a:endParaRPr lang="zh-CN" altLang="zh-C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spcAft>
                <a:spcPts val="0"/>
              </a:spcAft>
            </a:pPr>
            <a:endParaRPr lang="zh-CN" altLang="zh-C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30B1CB-EC23-5F32-0237-E91E51941C4A}"/>
              </a:ext>
            </a:extLst>
          </p:cNvPr>
          <p:cNvSpPr txBox="1"/>
          <p:nvPr/>
        </p:nvSpPr>
        <p:spPr>
          <a:xfrm>
            <a:off x="905074" y="23630581"/>
            <a:ext cx="218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0577E9"/>
                </a:solidFill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319" name="Rectangle 13">
            <a:extLst>
              <a:ext uri="{FF2B5EF4-FFF2-40B4-BE49-F238E27FC236}">
                <a16:creationId xmlns:a16="http://schemas.microsoft.com/office/drawing/2014/main" id="{27761D62-09ED-439F-BC77-36E1DDE40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57" y="5497190"/>
            <a:ext cx="1999555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1430" indent="-285750" algn="just">
              <a:lnSpc>
                <a:spcPts val="26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等线 Light" panose="02010600030101010101" pitchFamily="2" charset="-122"/>
                <a:cs typeface="Times New Roman" panose="02020603050405020304" pitchFamily="18" charset="0"/>
              </a:rPr>
              <a:t>This project introduces a low-code development platform (LCDP) that leverages visual components to empower citizen developers in designing websites with minimal hand-coding. The primary objective is to mitigate costs, enhance efficiency, and expedite time-to-market. </a:t>
            </a:r>
          </a:p>
          <a:p>
            <a:pPr marL="11430" indent="-285750" algn="just">
              <a:lnSpc>
                <a:spcPts val="26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等线 Light" panose="02010600030101010101" pitchFamily="2" charset="-122"/>
                <a:cs typeface="Times New Roman" panose="02020603050405020304" pitchFamily="18" charset="0"/>
              </a:rPr>
              <a:t>The report undertakes a comparative analysis of three commercial LCDPs, evaluating their features, strengths, and weaknesses. By enabling citizen developers [1] to create applications through visual interfaces, minimal coding, and prebuilt components, the project offers benefits across organizations of all sizes and industries [2]. </a:t>
            </a:r>
          </a:p>
          <a:p>
            <a:pPr marL="11430" indent="-285750" algn="just">
              <a:lnSpc>
                <a:spcPts val="2600"/>
              </a:lnSpc>
              <a:spcBef>
                <a:spcPts val="0"/>
              </a:spcBef>
              <a:buClr>
                <a:srgbClr val="0E84FA"/>
              </a:buClr>
              <a:buFont typeface="Wingdings" panose="05000000000000000000" pitchFamily="2" charset="2"/>
              <a:buChar char="l"/>
            </a:pPr>
            <a:r>
              <a:rPr lang="en-US" altLang="zh-CN" sz="1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等线 Light" panose="02010600030101010101" pitchFamily="2" charset="-122"/>
                <a:cs typeface="Times New Roman" panose="02020603050405020304" pitchFamily="18" charset="0"/>
              </a:rPr>
              <a:t>Overall, low-code development emerges as an efficient alternative to traditional application development [3], driven by the principles of visualization, drag and drop functionality, and model-driven engineering.</a:t>
            </a:r>
            <a:endParaRPr lang="zh-CN" altLang="zh-CN" sz="180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41AB035-7A0A-EA23-E86D-9833AFF91636}"/>
              </a:ext>
            </a:extLst>
          </p:cNvPr>
          <p:cNvSpPr txBox="1"/>
          <p:nvPr/>
        </p:nvSpPr>
        <p:spPr>
          <a:xfrm>
            <a:off x="11916695" y="14652089"/>
            <a:ext cx="3351476" cy="11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GB" altLang="zh-CN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Component Library Area</a:t>
            </a:r>
          </a:p>
          <a:p>
            <a:pPr>
              <a:lnSpc>
                <a:spcPts val="1600"/>
              </a:lnSpc>
            </a:pPr>
            <a:r>
              <a:rPr lang="en-GB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Provides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three different component libraries and </a:t>
            </a:r>
            <a:r>
              <a:rPr lang="en-GB" altLang="zh-CN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functionality to search for components, but only within the currently selected component library.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144B69-F644-E0A5-18C0-60327D362745}"/>
              </a:ext>
            </a:extLst>
          </p:cNvPr>
          <p:cNvSpPr txBox="1"/>
          <p:nvPr/>
        </p:nvSpPr>
        <p:spPr>
          <a:xfrm>
            <a:off x="619745" y="4927114"/>
            <a:ext cx="429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kern="0" dirty="0">
                <a:solidFill>
                  <a:srgbClr val="0577E9"/>
                </a:solidFill>
                <a:effectLst/>
                <a:latin typeface="+mj-lt"/>
                <a:ea typeface="等线 Light" panose="02010600030101010101" pitchFamily="2" charset="-122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3D5D5182-1D0A-004F-5902-B81A8BD9C0C4}"/>
              </a:ext>
            </a:extLst>
          </p:cNvPr>
          <p:cNvSpPr/>
          <p:nvPr/>
        </p:nvSpPr>
        <p:spPr bwMode="auto">
          <a:xfrm>
            <a:off x="6493840" y="16747963"/>
            <a:ext cx="747938" cy="452993"/>
          </a:xfrm>
          <a:prstGeom prst="homePlate">
            <a:avLst/>
          </a:prstGeom>
          <a:solidFill>
            <a:srgbClr val="0E84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121CF9-15E3-2461-EE74-DFA994DB8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62272" y="9877053"/>
            <a:ext cx="8312954" cy="44180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9CE1B134-9FD1-F595-D50E-6CF8A94CED26}"/>
              </a:ext>
            </a:extLst>
          </p:cNvPr>
          <p:cNvSpPr/>
          <p:nvPr/>
        </p:nvSpPr>
        <p:spPr bwMode="auto">
          <a:xfrm>
            <a:off x="13535024" y="16768876"/>
            <a:ext cx="747938" cy="452993"/>
          </a:xfrm>
          <a:prstGeom prst="homePlate">
            <a:avLst/>
          </a:prstGeom>
          <a:solidFill>
            <a:srgbClr val="0E84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3616043B-BE54-8A71-A2C2-E1ABD06D48C5}"/>
              </a:ext>
            </a:extLst>
          </p:cNvPr>
          <p:cNvCxnSpPr>
            <a:cxnSpLocks/>
            <a:stCxn id="61" idx="0"/>
          </p:cNvCxnSpPr>
          <p:nvPr/>
        </p:nvCxnSpPr>
        <p:spPr bwMode="auto">
          <a:xfrm rot="16200000" flipV="1">
            <a:off x="12396534" y="13451655"/>
            <a:ext cx="1024404" cy="128275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577E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429" name="连接符: 曲线 13428">
            <a:extLst>
              <a:ext uri="{FF2B5EF4-FFF2-40B4-BE49-F238E27FC236}">
                <a16:creationId xmlns:a16="http://schemas.microsoft.com/office/drawing/2014/main" id="{5C144AF3-F1CC-A4F9-768C-1DB6FD8828F7}"/>
              </a:ext>
            </a:extLst>
          </p:cNvPr>
          <p:cNvCxnSpPr>
            <a:cxnSpLocks/>
            <a:stCxn id="13352" idx="0"/>
          </p:cNvCxnSpPr>
          <p:nvPr/>
        </p:nvCxnSpPr>
        <p:spPr bwMode="auto">
          <a:xfrm rot="5400000" flipH="1" flipV="1">
            <a:off x="18483336" y="14079563"/>
            <a:ext cx="979712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577E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439" name="连接符: 曲线 13438">
            <a:extLst>
              <a:ext uri="{FF2B5EF4-FFF2-40B4-BE49-F238E27FC236}">
                <a16:creationId xmlns:a16="http://schemas.microsoft.com/office/drawing/2014/main" id="{1B517234-3B31-6477-5B36-C9EDF0B12C34}"/>
              </a:ext>
            </a:extLst>
          </p:cNvPr>
          <p:cNvCxnSpPr>
            <a:cxnSpLocks/>
          </p:cNvCxnSpPr>
          <p:nvPr/>
        </p:nvCxnSpPr>
        <p:spPr bwMode="auto">
          <a:xfrm>
            <a:off x="15519230" y="9772433"/>
            <a:ext cx="701173" cy="23476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577E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715</Words>
  <Application>Microsoft Office PowerPoint</Application>
  <PresentationFormat>自定义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Wingdings</vt:lpstr>
      <vt:lpstr>Blank Presentation</vt:lpstr>
      <vt:lpstr>PowerPoint 演示文稿</vt:lpstr>
    </vt:vector>
  </TitlesOfParts>
  <Company>peggy bisschoff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bisschoff</dc:creator>
  <cp:lastModifiedBy>肖 Aurora</cp:lastModifiedBy>
  <cp:revision>38</cp:revision>
  <cp:lastPrinted>2008-06-12T13:52:00Z</cp:lastPrinted>
  <dcterms:created xsi:type="dcterms:W3CDTF">2008-06-12T11:35:00Z</dcterms:created>
  <dcterms:modified xsi:type="dcterms:W3CDTF">2023-05-21T14:58:19Z</dcterms:modified>
</cp:coreProperties>
</file>