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ac389d76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ac389d76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c389d763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c389d763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c9a759bdb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c9a759bdb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c9a759bd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c9a759bd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c9a759bdb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c9a759bdb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3F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Open data a</a:t>
            </a:r>
            <a:r>
              <a:rPr lang="es"/>
              <a:t>nd knowledge graphs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09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9143999" cy="7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608900" y="3671900"/>
            <a:ext cx="4223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Leader: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Member 1: Alejandro Gouloumis Contreras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Member 2: Hugo Enrile Lacalle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Member 3: Joël Ramirez Moreno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Member 4: Daniel Ballester García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3F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96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Base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261475" y="1540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dataset contains the minor contractions of the comunidad de Madrid's town hall for the year 2020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The dataset permits the reutilization of the documents for </a:t>
            </a:r>
            <a:r>
              <a:rPr lang="es"/>
              <a:t>commercial</a:t>
            </a:r>
            <a:r>
              <a:rPr lang="es"/>
              <a:t> and </a:t>
            </a:r>
            <a:r>
              <a:rPr lang="es"/>
              <a:t>noncommercial</a:t>
            </a:r>
            <a:r>
              <a:rPr lang="es"/>
              <a:t> uses as long as it is not used for a public administrative activity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9143999" cy="7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3F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96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Base Instances: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61475" y="1540125"/>
            <a:ext cx="312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Recognition Number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File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Section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WikiSection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Section IRI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/>
              <a:t>Contracting Body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WikiContractingBody 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9143999" cy="7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074025" y="1540125"/>
            <a:ext cx="433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Contracting Body IRI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s" sz="1800">
                <a:solidFill>
                  <a:schemeClr val="dk2"/>
                </a:solidFill>
              </a:rPr>
              <a:t>Object Of Contract 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s" sz="1800">
                <a:solidFill>
                  <a:schemeClr val="dk2"/>
                </a:solidFill>
              </a:rPr>
              <a:t>Contract </a:t>
            </a:r>
            <a:r>
              <a:rPr b="1" lang="es" sz="1800">
                <a:solidFill>
                  <a:schemeClr val="dk2"/>
                </a:solidFill>
              </a:rPr>
              <a:t>T</a:t>
            </a:r>
            <a:r>
              <a:rPr b="1" lang="es" sz="1800">
                <a:solidFill>
                  <a:schemeClr val="dk2"/>
                </a:solidFill>
              </a:rPr>
              <a:t>ype 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s" sz="1800">
                <a:solidFill>
                  <a:schemeClr val="dk2"/>
                </a:solidFill>
              </a:rPr>
              <a:t>N.I.F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s" sz="1800">
                <a:solidFill>
                  <a:schemeClr val="dk2"/>
                </a:solidFill>
              </a:rPr>
              <a:t>Contractor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Currency Value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s" sz="1800">
                <a:solidFill>
                  <a:schemeClr val="dk2"/>
                </a:solidFill>
              </a:rPr>
              <a:t>Currency 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037600" y="1462550"/>
            <a:ext cx="389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Tax Included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Approval Date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Term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" sz="1800">
                <a:solidFill>
                  <a:schemeClr val="dk2"/>
                </a:solidFill>
              </a:rPr>
              <a:t>Reg Comm Date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3F6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85250" y="69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Ontology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225725" y="1391200"/>
            <a:ext cx="1476900" cy="68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Ayto. Madrid</a:t>
            </a:r>
            <a:endParaRPr b="1" sz="110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2175"/>
            <a:ext cx="9143999" cy="7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542525" y="2447075"/>
            <a:ext cx="843300" cy="85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Section</a:t>
            </a:r>
            <a:endParaRPr b="1" sz="900"/>
          </a:p>
        </p:txBody>
      </p:sp>
      <p:sp>
        <p:nvSpPr>
          <p:cNvPr id="85" name="Google Shape;85;p16"/>
          <p:cNvSpPr/>
          <p:nvPr/>
        </p:nvSpPr>
        <p:spPr>
          <a:xfrm>
            <a:off x="3772238" y="2506000"/>
            <a:ext cx="1374000" cy="68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/>
              <a:t>CONTRACT</a:t>
            </a:r>
            <a:endParaRPr b="1" sz="1100"/>
          </a:p>
        </p:txBody>
      </p:sp>
      <p:sp>
        <p:nvSpPr>
          <p:cNvPr id="86" name="Google Shape;86;p16"/>
          <p:cNvSpPr/>
          <p:nvPr/>
        </p:nvSpPr>
        <p:spPr>
          <a:xfrm>
            <a:off x="3930225" y="1503323"/>
            <a:ext cx="1033200" cy="68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Contractor</a:t>
            </a:r>
            <a:endParaRPr b="1" sz="800"/>
          </a:p>
        </p:txBody>
      </p:sp>
      <p:sp>
        <p:nvSpPr>
          <p:cNvPr id="87" name="Google Shape;87;p16"/>
          <p:cNvSpPr/>
          <p:nvPr/>
        </p:nvSpPr>
        <p:spPr>
          <a:xfrm>
            <a:off x="2133950" y="2447075"/>
            <a:ext cx="843300" cy="851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Contr. Body</a:t>
            </a:r>
            <a:endParaRPr b="1" sz="900"/>
          </a:p>
        </p:txBody>
      </p:sp>
      <p:sp>
        <p:nvSpPr>
          <p:cNvPr id="88" name="Google Shape;88;p16"/>
          <p:cNvSpPr/>
          <p:nvPr/>
        </p:nvSpPr>
        <p:spPr>
          <a:xfrm>
            <a:off x="4105700" y="3422900"/>
            <a:ext cx="707100" cy="68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Obj. Contr</a:t>
            </a:r>
            <a:endParaRPr b="1" sz="900"/>
          </a:p>
        </p:txBody>
      </p:sp>
      <p:sp>
        <p:nvSpPr>
          <p:cNvPr id="89" name="Google Shape;89;p16"/>
          <p:cNvSpPr/>
          <p:nvPr/>
        </p:nvSpPr>
        <p:spPr>
          <a:xfrm>
            <a:off x="3133075" y="4425575"/>
            <a:ext cx="1076100" cy="5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Temporal Conditions</a:t>
            </a:r>
            <a:endParaRPr b="1" sz="800"/>
          </a:p>
        </p:txBody>
      </p:sp>
      <p:sp>
        <p:nvSpPr>
          <p:cNvPr id="90" name="Google Shape;90;p16"/>
          <p:cNvSpPr/>
          <p:nvPr/>
        </p:nvSpPr>
        <p:spPr>
          <a:xfrm>
            <a:off x="6556000" y="4481500"/>
            <a:ext cx="917100" cy="41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Price</a:t>
            </a:r>
            <a:endParaRPr b="1" sz="800"/>
          </a:p>
        </p:txBody>
      </p:sp>
      <p:sp>
        <p:nvSpPr>
          <p:cNvPr id="91" name="Google Shape;91;p16"/>
          <p:cNvSpPr/>
          <p:nvPr/>
        </p:nvSpPr>
        <p:spPr>
          <a:xfrm>
            <a:off x="4105700" y="859424"/>
            <a:ext cx="707100" cy="41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NIF</a:t>
            </a:r>
            <a:endParaRPr b="1" sz="900"/>
          </a:p>
        </p:txBody>
      </p:sp>
      <p:sp>
        <p:nvSpPr>
          <p:cNvPr id="92" name="Google Shape;92;p16"/>
          <p:cNvSpPr/>
          <p:nvPr/>
        </p:nvSpPr>
        <p:spPr>
          <a:xfrm>
            <a:off x="6592775" y="2136100"/>
            <a:ext cx="1200000" cy="5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Recognition </a:t>
            </a:r>
            <a:r>
              <a:rPr b="1" lang="es" sz="900"/>
              <a:t>Number</a:t>
            </a:r>
            <a:endParaRPr b="1" sz="900"/>
          </a:p>
        </p:txBody>
      </p:sp>
      <p:sp>
        <p:nvSpPr>
          <p:cNvPr id="93" name="Google Shape;93;p16"/>
          <p:cNvSpPr/>
          <p:nvPr/>
        </p:nvSpPr>
        <p:spPr>
          <a:xfrm>
            <a:off x="6592775" y="2792063"/>
            <a:ext cx="1076100" cy="5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File Number</a:t>
            </a:r>
            <a:endParaRPr b="1" sz="900"/>
          </a:p>
        </p:txBody>
      </p:sp>
      <p:sp>
        <p:nvSpPr>
          <p:cNvPr id="94" name="Google Shape;94;p16"/>
          <p:cNvSpPr/>
          <p:nvPr/>
        </p:nvSpPr>
        <p:spPr>
          <a:xfrm>
            <a:off x="6592775" y="3571775"/>
            <a:ext cx="1076100" cy="5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Approval Date</a:t>
            </a:r>
            <a:endParaRPr b="1" sz="900"/>
          </a:p>
        </p:txBody>
      </p:sp>
      <p:sp>
        <p:nvSpPr>
          <p:cNvPr id="95" name="Google Shape;95;p16"/>
          <p:cNvSpPr/>
          <p:nvPr/>
        </p:nvSpPr>
        <p:spPr>
          <a:xfrm>
            <a:off x="6592775" y="1404225"/>
            <a:ext cx="1076100" cy="5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Register Comm. Date</a:t>
            </a:r>
            <a:endParaRPr b="1" sz="900"/>
          </a:p>
        </p:txBody>
      </p:sp>
      <p:sp>
        <p:nvSpPr>
          <p:cNvPr id="96" name="Google Shape;96;p16"/>
          <p:cNvSpPr/>
          <p:nvPr/>
        </p:nvSpPr>
        <p:spPr>
          <a:xfrm>
            <a:off x="4802825" y="4425575"/>
            <a:ext cx="1076100" cy="50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Econom.</a:t>
            </a:r>
            <a:r>
              <a:rPr b="1" lang="es" sz="800"/>
              <a:t> Conditions</a:t>
            </a:r>
            <a:endParaRPr b="1" sz="800"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98" name="Google Shape;98;p16"/>
          <p:cNvCxnSpPr>
            <a:stCxn id="82" idx="4"/>
            <a:endCxn id="84" idx="0"/>
          </p:cNvCxnSpPr>
          <p:nvPr/>
        </p:nvCxnSpPr>
        <p:spPr>
          <a:xfrm>
            <a:off x="964175" y="2074300"/>
            <a:ext cx="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84" idx="6"/>
            <a:endCxn id="87" idx="2"/>
          </p:cNvCxnSpPr>
          <p:nvPr/>
        </p:nvCxnSpPr>
        <p:spPr>
          <a:xfrm>
            <a:off x="1385825" y="2872625"/>
            <a:ext cx="74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>
            <a:stCxn id="87" idx="6"/>
            <a:endCxn id="87" idx="6"/>
          </p:cNvCxnSpPr>
          <p:nvPr/>
        </p:nvCxnSpPr>
        <p:spPr>
          <a:xfrm>
            <a:off x="2977250" y="28726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>
            <a:stCxn id="87" idx="6"/>
            <a:endCxn id="87" idx="6"/>
          </p:cNvCxnSpPr>
          <p:nvPr/>
        </p:nvCxnSpPr>
        <p:spPr>
          <a:xfrm>
            <a:off x="2977250" y="28726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>
            <a:stCxn id="87" idx="6"/>
            <a:endCxn id="85" idx="2"/>
          </p:cNvCxnSpPr>
          <p:nvPr/>
        </p:nvCxnSpPr>
        <p:spPr>
          <a:xfrm flipH="1" rot="10800000">
            <a:off x="2977250" y="2847425"/>
            <a:ext cx="795000" cy="2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>
            <a:stCxn id="85" idx="0"/>
            <a:endCxn id="86" idx="4"/>
          </p:cNvCxnSpPr>
          <p:nvPr/>
        </p:nvCxnSpPr>
        <p:spPr>
          <a:xfrm rot="10800000">
            <a:off x="4446938" y="2186500"/>
            <a:ext cx="12300" cy="3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>
            <a:stCxn id="91" idx="4"/>
            <a:endCxn id="86" idx="0"/>
          </p:cNvCxnSpPr>
          <p:nvPr/>
        </p:nvCxnSpPr>
        <p:spPr>
          <a:xfrm flipH="1">
            <a:off x="4446950" y="1269524"/>
            <a:ext cx="1230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>
            <a:stCxn id="85" idx="4"/>
            <a:endCxn id="88" idx="0"/>
          </p:cNvCxnSpPr>
          <p:nvPr/>
        </p:nvCxnSpPr>
        <p:spPr>
          <a:xfrm>
            <a:off x="4459238" y="3189100"/>
            <a:ext cx="0" cy="23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>
            <a:stCxn id="89" idx="0"/>
            <a:endCxn id="88" idx="3"/>
          </p:cNvCxnSpPr>
          <p:nvPr/>
        </p:nvCxnSpPr>
        <p:spPr>
          <a:xfrm flipH="1" rot="10800000">
            <a:off x="3671125" y="4005875"/>
            <a:ext cx="538200" cy="4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>
            <a:stCxn id="88" idx="5"/>
            <a:endCxn id="96" idx="0"/>
          </p:cNvCxnSpPr>
          <p:nvPr/>
        </p:nvCxnSpPr>
        <p:spPr>
          <a:xfrm>
            <a:off x="4709248" y="4005962"/>
            <a:ext cx="631500" cy="41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stCxn id="85" idx="6"/>
            <a:endCxn id="95" idx="2"/>
          </p:cNvCxnSpPr>
          <p:nvPr/>
        </p:nvCxnSpPr>
        <p:spPr>
          <a:xfrm flipH="1" rot="10800000">
            <a:off x="5146238" y="1657150"/>
            <a:ext cx="1446600" cy="11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>
            <a:stCxn id="85" idx="6"/>
            <a:endCxn id="92" idx="2"/>
          </p:cNvCxnSpPr>
          <p:nvPr/>
        </p:nvCxnSpPr>
        <p:spPr>
          <a:xfrm flipH="1" rot="10800000">
            <a:off x="5146238" y="2389150"/>
            <a:ext cx="1446600" cy="45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85" idx="6"/>
            <a:endCxn id="93" idx="2"/>
          </p:cNvCxnSpPr>
          <p:nvPr/>
        </p:nvCxnSpPr>
        <p:spPr>
          <a:xfrm>
            <a:off x="5146238" y="2847550"/>
            <a:ext cx="1446600" cy="1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>
            <a:stCxn id="85" idx="6"/>
            <a:endCxn id="94" idx="2"/>
          </p:cNvCxnSpPr>
          <p:nvPr/>
        </p:nvCxnSpPr>
        <p:spPr>
          <a:xfrm>
            <a:off x="5146238" y="2847550"/>
            <a:ext cx="1446600" cy="9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/>
          <p:nvPr/>
        </p:nvSpPr>
        <p:spPr>
          <a:xfrm>
            <a:off x="472325" y="3736150"/>
            <a:ext cx="983700" cy="41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WikiSection</a:t>
            </a:r>
            <a:endParaRPr b="1" sz="900"/>
          </a:p>
        </p:txBody>
      </p:sp>
      <p:sp>
        <p:nvSpPr>
          <p:cNvPr id="113" name="Google Shape;113;p16"/>
          <p:cNvSpPr/>
          <p:nvPr/>
        </p:nvSpPr>
        <p:spPr>
          <a:xfrm>
            <a:off x="1832312" y="3736150"/>
            <a:ext cx="1446600" cy="41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/>
              <a:t>WikiContractingBody</a:t>
            </a:r>
            <a:endParaRPr b="1" sz="900"/>
          </a:p>
        </p:txBody>
      </p:sp>
      <p:cxnSp>
        <p:nvCxnSpPr>
          <p:cNvPr id="114" name="Google Shape;114;p16"/>
          <p:cNvCxnSpPr>
            <a:stCxn id="84" idx="4"/>
            <a:endCxn id="112" idx="0"/>
          </p:cNvCxnSpPr>
          <p:nvPr/>
        </p:nvCxnSpPr>
        <p:spPr>
          <a:xfrm>
            <a:off x="964175" y="3298175"/>
            <a:ext cx="0" cy="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>
            <a:stCxn id="87" idx="4"/>
            <a:endCxn id="113" idx="0"/>
          </p:cNvCxnSpPr>
          <p:nvPr/>
        </p:nvCxnSpPr>
        <p:spPr>
          <a:xfrm>
            <a:off x="2555600" y="3298175"/>
            <a:ext cx="0" cy="43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96" idx="6"/>
            <a:endCxn id="90" idx="2"/>
          </p:cNvCxnSpPr>
          <p:nvPr/>
        </p:nvCxnSpPr>
        <p:spPr>
          <a:xfrm>
            <a:off x="5878925" y="4678625"/>
            <a:ext cx="6771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6"/>
          <p:cNvSpPr txBox="1"/>
          <p:nvPr/>
        </p:nvSpPr>
        <p:spPr>
          <a:xfrm>
            <a:off x="1189675" y="2967600"/>
            <a:ext cx="1076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org:subOrganizationOf</a:t>
            </a:r>
            <a:endParaRPr b="1" sz="600"/>
          </a:p>
        </p:txBody>
      </p:sp>
      <p:sp>
        <p:nvSpPr>
          <p:cNvPr id="118" name="Google Shape;118;p16"/>
          <p:cNvSpPr txBox="1"/>
          <p:nvPr/>
        </p:nvSpPr>
        <p:spPr>
          <a:xfrm>
            <a:off x="-11775" y="2087413"/>
            <a:ext cx="127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"/>
              <a:t>org:</a:t>
            </a:r>
            <a:r>
              <a:rPr b="1" lang="es" sz="600"/>
              <a:t>subOrganizationOf</a:t>
            </a:r>
            <a:endParaRPr b="1" sz="600"/>
          </a:p>
        </p:txBody>
      </p:sp>
      <p:sp>
        <p:nvSpPr>
          <p:cNvPr id="119" name="Google Shape;119;p16"/>
          <p:cNvSpPr txBox="1"/>
          <p:nvPr/>
        </p:nvSpPr>
        <p:spPr>
          <a:xfrm>
            <a:off x="225725" y="3364375"/>
            <a:ext cx="127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owl:sameAs</a:t>
            </a:r>
            <a:endParaRPr b="1" sz="800"/>
          </a:p>
        </p:txBody>
      </p:sp>
      <p:sp>
        <p:nvSpPr>
          <p:cNvPr id="120" name="Google Shape;120;p16"/>
          <p:cNvSpPr txBox="1"/>
          <p:nvPr/>
        </p:nvSpPr>
        <p:spPr>
          <a:xfrm>
            <a:off x="1821688" y="3364388"/>
            <a:ext cx="127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owl:sameAs</a:t>
            </a:r>
            <a:endParaRPr b="1" sz="800"/>
          </a:p>
        </p:txBody>
      </p:sp>
      <p:sp>
        <p:nvSpPr>
          <p:cNvPr id="121" name="Google Shape;121;p16"/>
          <p:cNvSpPr txBox="1"/>
          <p:nvPr/>
        </p:nvSpPr>
        <p:spPr>
          <a:xfrm>
            <a:off x="2820425" y="2996863"/>
            <a:ext cx="13740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pproc:contractingBody</a:t>
            </a:r>
            <a:endParaRPr b="1" sz="800"/>
          </a:p>
        </p:txBody>
      </p:sp>
      <p:cxnSp>
        <p:nvCxnSpPr>
          <p:cNvPr id="122" name="Google Shape;122;p16"/>
          <p:cNvCxnSpPr>
            <a:stCxn id="84" idx="7"/>
            <a:endCxn id="85" idx="1"/>
          </p:cNvCxnSpPr>
          <p:nvPr/>
        </p:nvCxnSpPr>
        <p:spPr>
          <a:xfrm flipH="1" rot="-5400000">
            <a:off x="2600777" y="1233266"/>
            <a:ext cx="34200" cy="2711100"/>
          </a:xfrm>
          <a:prstGeom prst="curvedConnector3">
            <a:avLst>
              <a:gd fmla="val -7401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6"/>
          <p:cNvSpPr txBox="1"/>
          <p:nvPr/>
        </p:nvSpPr>
        <p:spPr>
          <a:xfrm>
            <a:off x="1760475" y="2053850"/>
            <a:ext cx="1671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pproc:managingDepartment</a:t>
            </a:r>
            <a:endParaRPr b="1" sz="800"/>
          </a:p>
        </p:txBody>
      </p:sp>
      <p:sp>
        <p:nvSpPr>
          <p:cNvPr id="124" name="Google Shape;124;p16"/>
          <p:cNvSpPr txBox="1"/>
          <p:nvPr/>
        </p:nvSpPr>
        <p:spPr>
          <a:xfrm>
            <a:off x="4572000" y="1235475"/>
            <a:ext cx="1671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org:identifier</a:t>
            </a:r>
            <a:endParaRPr b="1" sz="800"/>
          </a:p>
        </p:txBody>
      </p:sp>
      <p:sp>
        <p:nvSpPr>
          <p:cNvPr id="125" name="Google Shape;125;p16"/>
          <p:cNvSpPr txBox="1"/>
          <p:nvPr/>
        </p:nvSpPr>
        <p:spPr>
          <a:xfrm>
            <a:off x="4459250" y="3185350"/>
            <a:ext cx="12741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pproc</a:t>
            </a:r>
            <a:r>
              <a:rPr b="1" lang="es" sz="700"/>
              <a:t>:contractObject</a:t>
            </a:r>
            <a:endParaRPr b="1" sz="700"/>
          </a:p>
        </p:txBody>
      </p:sp>
      <p:sp>
        <p:nvSpPr>
          <p:cNvPr id="126" name="Google Shape;126;p16"/>
          <p:cNvSpPr txBox="1"/>
          <p:nvPr/>
        </p:nvSpPr>
        <p:spPr>
          <a:xfrm rot="2067485">
            <a:off x="4630114" y="3981001"/>
            <a:ext cx="1421519" cy="3013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pproc:contractEconomicConditions</a:t>
            </a:r>
            <a:endParaRPr b="1" sz="800"/>
          </a:p>
        </p:txBody>
      </p:sp>
      <p:sp>
        <p:nvSpPr>
          <p:cNvPr id="127" name="Google Shape;127;p16"/>
          <p:cNvSpPr txBox="1"/>
          <p:nvPr/>
        </p:nvSpPr>
        <p:spPr>
          <a:xfrm rot="-2376352">
            <a:off x="2921616" y="3828542"/>
            <a:ext cx="1421641" cy="301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pproc:contractTemporalConditions</a:t>
            </a:r>
            <a:endParaRPr b="1" sz="800"/>
          </a:p>
        </p:txBody>
      </p:sp>
      <p:sp>
        <p:nvSpPr>
          <p:cNvPr id="128" name="Google Shape;128;p16"/>
          <p:cNvSpPr txBox="1"/>
          <p:nvPr/>
        </p:nvSpPr>
        <p:spPr>
          <a:xfrm rot="-2371429">
            <a:off x="5170904" y="1862122"/>
            <a:ext cx="1671593" cy="301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registryReportDate</a:t>
            </a:r>
            <a:endParaRPr b="1" sz="800"/>
          </a:p>
        </p:txBody>
      </p:sp>
      <p:sp>
        <p:nvSpPr>
          <p:cNvPr id="129" name="Google Shape;129;p16"/>
          <p:cNvSpPr txBox="1"/>
          <p:nvPr/>
        </p:nvSpPr>
        <p:spPr>
          <a:xfrm>
            <a:off x="3611025" y="2193388"/>
            <a:ext cx="16716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pproc:supplier</a:t>
            </a:r>
            <a:endParaRPr b="1" sz="800"/>
          </a:p>
        </p:txBody>
      </p:sp>
      <p:sp>
        <p:nvSpPr>
          <p:cNvPr id="130" name="Google Shape;130;p16"/>
          <p:cNvSpPr txBox="1"/>
          <p:nvPr/>
        </p:nvSpPr>
        <p:spPr>
          <a:xfrm rot="-1118388">
            <a:off x="5599625" y="2200213"/>
            <a:ext cx="1671686" cy="3019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awardNum</a:t>
            </a:r>
            <a:endParaRPr b="1" sz="800"/>
          </a:p>
        </p:txBody>
      </p:sp>
      <p:sp>
        <p:nvSpPr>
          <p:cNvPr id="131" name="Google Shape;131;p16"/>
          <p:cNvSpPr txBox="1"/>
          <p:nvPr/>
        </p:nvSpPr>
        <p:spPr>
          <a:xfrm rot="374620">
            <a:off x="5640575" y="2762880"/>
            <a:ext cx="1671615" cy="301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recordNum</a:t>
            </a:r>
            <a:endParaRPr b="1" sz="800"/>
          </a:p>
        </p:txBody>
      </p:sp>
      <p:sp>
        <p:nvSpPr>
          <p:cNvPr id="132" name="Google Shape;132;p16"/>
          <p:cNvSpPr txBox="1"/>
          <p:nvPr/>
        </p:nvSpPr>
        <p:spPr>
          <a:xfrm rot="-916">
            <a:off x="5733350" y="4707152"/>
            <a:ext cx="11259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/>
              <a:t>pproc:budgetPrice</a:t>
            </a:r>
            <a:endParaRPr b="1" sz="700"/>
          </a:p>
        </p:txBody>
      </p:sp>
      <p:sp>
        <p:nvSpPr>
          <p:cNvPr id="133" name="Google Shape;133;p16"/>
          <p:cNvSpPr txBox="1"/>
          <p:nvPr/>
        </p:nvSpPr>
        <p:spPr>
          <a:xfrm rot="2066307">
            <a:off x="5801456" y="3304102"/>
            <a:ext cx="745331" cy="301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/>
              <a:t>awardDate</a:t>
            </a:r>
            <a:endParaRPr b="1"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3F6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9143999" cy="7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187900" y="3010575"/>
            <a:ext cx="67266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¿What are the Contracts of the Contracting Body “Madrid Destino” ?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187900" y="2383113"/>
            <a:ext cx="65127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¿What are the Contracts of the Contractor with Identifier </a:t>
            </a:r>
            <a:r>
              <a:rPr lang="es"/>
              <a:t>"A82850611"</a:t>
            </a:r>
            <a:r>
              <a:rPr lang="es"/>
              <a:t>?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187900" y="919275"/>
            <a:ext cx="56157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/>
              <a:t>Let’s see if our ontology works...</a:t>
            </a:r>
            <a:endParaRPr sz="2300"/>
          </a:p>
        </p:txBody>
      </p:sp>
      <p:sp>
        <p:nvSpPr>
          <p:cNvPr id="143" name="Google Shape;143;p17"/>
          <p:cNvSpPr txBox="1"/>
          <p:nvPr/>
        </p:nvSpPr>
        <p:spPr>
          <a:xfrm>
            <a:off x="187900" y="1755650"/>
            <a:ext cx="61512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¿What is the Managing Department of the Contract "M202000018"?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AB3F6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0"/>
            <a:ext cx="9143999" cy="7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3210" y="1469125"/>
            <a:ext cx="7357574" cy="27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