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332" r:id="rId9"/>
    <p:sldId id="317" r:id="rId10"/>
    <p:sldId id="329" r:id="rId11"/>
    <p:sldId id="330" r:id="rId12"/>
    <p:sldId id="265" r:id="rId13"/>
    <p:sldId id="266" r:id="rId14"/>
    <p:sldId id="294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261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333" r:id="rId35"/>
    <p:sldId id="275" r:id="rId36"/>
    <p:sldId id="276" r:id="rId37"/>
    <p:sldId id="296" r:id="rId38"/>
    <p:sldId id="297" r:id="rId39"/>
    <p:sldId id="298" r:id="rId40"/>
    <p:sldId id="299" r:id="rId41"/>
    <p:sldId id="278" r:id="rId42"/>
    <p:sldId id="300" r:id="rId43"/>
    <p:sldId id="279" r:id="rId44"/>
    <p:sldId id="280" r:id="rId45"/>
    <p:sldId id="302" r:id="rId46"/>
    <p:sldId id="281" r:id="rId47"/>
    <p:sldId id="285" r:id="rId48"/>
    <p:sldId id="282" r:id="rId49"/>
    <p:sldId id="304" r:id="rId50"/>
    <p:sldId id="306" r:id="rId51"/>
    <p:sldId id="283" r:id="rId52"/>
    <p:sldId id="309" r:id="rId53"/>
    <p:sldId id="303" r:id="rId54"/>
    <p:sldId id="284" r:id="rId55"/>
    <p:sldId id="314" r:id="rId56"/>
    <p:sldId id="286" r:id="rId57"/>
    <p:sldId id="328" r:id="rId58"/>
    <p:sldId id="315" r:id="rId59"/>
    <p:sldId id="316" r:id="rId60"/>
    <p:sldId id="287" r:id="rId61"/>
    <p:sldId id="310" r:id="rId62"/>
    <p:sldId id="311" r:id="rId63"/>
    <p:sldId id="312" r:id="rId64"/>
    <p:sldId id="313" r:id="rId65"/>
    <p:sldId id="290" r:id="rId66"/>
    <p:sldId id="291" r:id="rId67"/>
    <p:sldId id="292" r:id="rId68"/>
    <p:sldId id="293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-4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443D-A73C-4639-A2A0-B6100394B5FE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F93-572E-4B87-A8A8-6BE5B90100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2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F47932-09AF-4896-911C-580060F10F5E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736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77C53-20AF-43DC-A933-06AB1CA7F89F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781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0C4EDC-781B-4ADF-B36D-C0D6E53F43A2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2597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E773C4-852D-4434-891E-7FAF27305B74}" type="slidenum">
              <a:rPr lang="en-US" altLang="zh-CN" smtClean="0"/>
              <a:pPr>
                <a:spcBef>
                  <a:spcPct val="0"/>
                </a:spcBef>
              </a:pPr>
              <a:t>62</a:t>
            </a:fld>
            <a:endParaRPr lang="en-US" altLang="zh-CN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62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6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D608-BCF3-4183-8ED9-70918ED36BD4}" type="datetimeFigureOut">
              <a:rPr lang="zh-CN" altLang="en-US" smtClean="0"/>
              <a:pPr/>
              <a:t>2021/1/12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11DE-0625-497B-8DA3-34A3383974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5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21.e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54.png"/><Relationship Id="rId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1.emf"/><Relationship Id="rId7" Type="http://schemas.openxmlformats.org/officeDocument/2006/relationships/image" Target="../media/image61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7" Type="http://schemas.openxmlformats.org/officeDocument/2006/relationships/slide" Target="slide35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slide" Target="slide29.xml"/><Relationship Id="rId3" Type="http://schemas.openxmlformats.org/officeDocument/2006/relationships/oleObject" Target="../embeddings/oleObject2.bin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52.emf"/><Relationship Id="rId10" Type="http://schemas.openxmlformats.org/officeDocument/2006/relationships/image" Target="../media/image75.png"/><Relationship Id="rId4" Type="http://schemas.openxmlformats.org/officeDocument/2006/relationships/package" Target="../embeddings/Microsoft_Visio___1111111111.vsdx"/><Relationship Id="rId9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7" Type="http://schemas.openxmlformats.org/officeDocument/2006/relationships/slide" Target="slide46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4.xml"/><Relationship Id="rId5" Type="http://schemas.openxmlformats.org/officeDocument/2006/relationships/slide" Target="slide43.xml"/><Relationship Id="rId4" Type="http://schemas.openxmlformats.org/officeDocument/2006/relationships/slide" Target="slide4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5.xml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9.emf"/><Relationship Id="rId9" Type="http://schemas.openxmlformats.org/officeDocument/2006/relationships/image" Target="../media/image9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slide" Target="slide35.xml"/><Relationship Id="rId5" Type="http://schemas.openxmlformats.org/officeDocument/2006/relationships/image" Target="../media/image93.emf"/><Relationship Id="rId4" Type="http://schemas.openxmlformats.org/officeDocument/2006/relationships/oleObject" Target="../embeddings/oleObject1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2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image" Target="../media/image9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6.xml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image" Target="../media/image10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6.emf"/><Relationship Id="rId7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1.bin"/><Relationship Id="rId9" Type="http://schemas.openxmlformats.org/officeDocument/2006/relationships/slide" Target="slide5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25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12.png"/><Relationship Id="rId4" Type="http://schemas.openxmlformats.org/officeDocument/2006/relationships/image" Target="../media/image12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27.png"/><Relationship Id="rId7" Type="http://schemas.openxmlformats.org/officeDocument/2006/relationships/image" Target="../media/image114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slide" Target="slide54.xml"/><Relationship Id="rId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6.xml"/><Relationship Id="rId4" Type="http://schemas.openxmlformats.org/officeDocument/2006/relationships/image" Target="../media/image121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6.xml"/><Relationship Id="rId5" Type="http://schemas.openxmlformats.org/officeDocument/2006/relationships/image" Target="../media/image121.emf"/><Relationship Id="rId4" Type="http://schemas.openxmlformats.org/officeDocument/2006/relationships/image" Target="../media/image1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8338" y="1854558"/>
            <a:ext cx="80621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、填空题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每小空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分，满分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、选择题（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题，满分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、分析题（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、计算题（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zh-CN" altLang="zh-CN" sz="3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32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zh-CN" altLang="en-US" sz="3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分钟，带计算器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88" y="428625"/>
            <a:ext cx="85344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例：求各电路的最简等效电路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214438"/>
            <a:ext cx="50101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3" y="3571875"/>
            <a:ext cx="51625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7188" y="428625"/>
            <a:ext cx="8534400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例：求各电路的最简等效电路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478" y="1190193"/>
            <a:ext cx="65341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20312" y="3759950"/>
            <a:ext cx="8215313" cy="954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注意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：</a:t>
            </a:r>
            <a:r>
              <a:rPr kumimoji="1" lang="zh-CN" alt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与</a:t>
            </a:r>
            <a:r>
              <a:rPr kumimoji="1"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电压源并联的电流源对外不起作用（用开路代替）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95" y="0"/>
            <a:ext cx="7886700" cy="1325563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P77  2.7.5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7358" y="401171"/>
            <a:ext cx="7273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下图所示是常见的分压电路，求负载电流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L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34" y="1526616"/>
            <a:ext cx="2717257" cy="2079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56845" y="1526616"/>
                <a:ext cx="4572000" cy="14561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利用戴维南定理：</a:t>
                </a:r>
              </a:p>
              <a:p>
                <a:pPr indent="127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𝑶𝑪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indent="127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45" y="1526616"/>
                <a:ext cx="4572000" cy="1456168"/>
              </a:xfrm>
              <a:prstGeom prst="rect">
                <a:avLst/>
              </a:prstGeom>
              <a:blipFill rotWithShape="0">
                <a:blip r:embed="rId3"/>
                <a:stretch>
                  <a:fillRect l="-2000" t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056845" y="3118791"/>
                <a:ext cx="3566361" cy="932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27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𝟒𝟕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45" y="3118791"/>
                <a:ext cx="3566361" cy="9324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4073"/>
            <a:ext cx="7886700" cy="1325563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P76  2.6.3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1" y="976391"/>
            <a:ext cx="8145083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800" smtClean="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）当将开关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合在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点时，求电流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  <a:r>
              <a:rPr lang="zh-CN" altLang="en-US" sz="2800" smtClean="0">
                <a:latin typeface="Times New Roman" pitchFamily="18" charset="0"/>
              </a:rPr>
              <a:t>；</a:t>
            </a:r>
            <a:endParaRPr lang="en-US" altLang="zh-CN" sz="2800" smtClean="0">
              <a:latin typeface="Times New Roman" pitchFamily="18" charset="0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2800" smtClean="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）当将开关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合在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点时，利用（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）的结果，用叠加定理</a:t>
            </a:r>
            <a:r>
              <a:rPr lang="zh-CN" altLang="en-US" sz="2800" smtClean="0">
                <a:latin typeface="Times New Roman" pitchFamily="18" charset="0"/>
              </a:rPr>
              <a:t>计算</a:t>
            </a:r>
            <a:r>
              <a:rPr lang="zh-CN" altLang="en-US" sz="2800">
                <a:latin typeface="Times New Roman" pitchFamily="18" charset="0"/>
              </a:rPr>
              <a:t>电流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3 </a:t>
            </a:r>
            <a:r>
              <a:rPr lang="zh-CN" altLang="en-US" sz="2800" smtClean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1" y="2520894"/>
            <a:ext cx="2452304" cy="2141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79825" y="2571588"/>
                <a:ext cx="4572000" cy="10881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kern="1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kern="1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kern="1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𝟏𝟑𝟎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25" y="2571588"/>
                <a:ext cx="4572000" cy="108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47282" y="3735720"/>
                <a:ext cx="2060051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kern="10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282" y="3735720"/>
                <a:ext cx="2060051" cy="535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89833" y="4402849"/>
                <a:ext cx="330629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𝟏𝟑𝟎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33" y="4402849"/>
                <a:ext cx="3306290" cy="6914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89833" y="5288447"/>
                <a:ext cx="330629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33" y="5288447"/>
                <a:ext cx="3306290" cy="691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89833" y="6111516"/>
                <a:ext cx="210666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33" y="6111516"/>
                <a:ext cx="2106667" cy="6890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55861" y="48990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Times New Roman" pitchFamily="18" charset="0"/>
              </a:rPr>
              <a:t>S</a:t>
            </a:r>
            <a:r>
              <a:rPr lang="zh-CN" altLang="en-US" sz="2000" smtClean="0">
                <a:latin typeface="Times New Roman" pitchFamily="18" charset="0"/>
              </a:rPr>
              <a:t>合在</a:t>
            </a:r>
            <a:r>
              <a:rPr lang="en-US" altLang="zh-CN" sz="2000" smtClean="0">
                <a:latin typeface="Times New Roman" pitchFamily="18" charset="0"/>
              </a:rPr>
              <a:t>a</a:t>
            </a:r>
            <a:r>
              <a:rPr lang="zh-CN" altLang="en-US" sz="2000" smtClean="0">
                <a:latin typeface="Times New Roman" pitchFamily="18" charset="0"/>
              </a:rPr>
              <a:t>点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5316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56706" y="191766"/>
                <a:ext cx="2929968" cy="924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l-GR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706" y="191766"/>
                <a:ext cx="2929968" cy="9249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08018" y="1212466"/>
                <a:ext cx="2106666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b="1" i="1" kern="100" smtClean="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18" y="1212466"/>
                <a:ext cx="2106666" cy="801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08018" y="2829398"/>
                <a:ext cx="3117135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18" y="2829398"/>
                <a:ext cx="3117135" cy="6987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27754" y="3623882"/>
                <a:ext cx="260738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54" y="3623882"/>
                <a:ext cx="2607380" cy="700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83628" y="2912926"/>
            <a:ext cx="3719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Times New Roman" pitchFamily="18" charset="0"/>
              </a:rPr>
              <a:t>S</a:t>
            </a:r>
            <a:r>
              <a:rPr lang="zh-CN" altLang="en-US" sz="2000" smtClean="0">
                <a:latin typeface="Times New Roman" pitchFamily="18" charset="0"/>
              </a:rPr>
              <a:t>合在</a:t>
            </a:r>
            <a:r>
              <a:rPr lang="en-US" altLang="zh-CN" sz="2000" smtClean="0">
                <a:latin typeface="Times New Roman" pitchFamily="18" charset="0"/>
              </a:rPr>
              <a:t>b</a:t>
            </a:r>
            <a:r>
              <a:rPr lang="zh-CN" altLang="en-US" sz="2000" smtClean="0">
                <a:latin typeface="Times New Roman" pitchFamily="18" charset="0"/>
              </a:rPr>
              <a:t>点，且仅有</a:t>
            </a:r>
            <a:r>
              <a:rPr lang="en-US" altLang="zh-CN" sz="2000" smtClean="0">
                <a:latin typeface="Times New Roman" pitchFamily="18" charset="0"/>
              </a:rPr>
              <a:t>20V</a:t>
            </a:r>
            <a:r>
              <a:rPr lang="zh-CN" altLang="en-US" sz="2000" smtClean="0">
                <a:latin typeface="Times New Roman" pitchFamily="18" charset="0"/>
              </a:rPr>
              <a:t>单独作用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88" y="471588"/>
            <a:ext cx="2452304" cy="2407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33620" y="4519343"/>
                <a:ext cx="35685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20" y="4519343"/>
                <a:ext cx="356854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17957" y="405767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</a:rPr>
              <a:t>由叠加定理：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5260" y="227196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</a:rPr>
              <a:t>由并联分流：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33619" y="5140645"/>
                <a:ext cx="30838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19" y="5140645"/>
                <a:ext cx="308385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33619" y="5756428"/>
                <a:ext cx="30838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19" y="5756428"/>
                <a:ext cx="30838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0" animBg="1"/>
      <p:bldP spid="15" grpId="0"/>
      <p:bldP spid="16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428625" y="434975"/>
            <a:ext cx="8458200" cy="14496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2.6.3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在图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2.35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中，（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）当将开关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合在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点时，求电流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）当将开关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合在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点时，利用（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）的结果，用叠加定理计算电流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pic>
        <p:nvPicPr>
          <p:cNvPr id="132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1928813"/>
            <a:ext cx="4441825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矩形 1"/>
          <p:cNvSpPr>
            <a:spLocks noChangeArrowheads="1"/>
          </p:cNvSpPr>
          <p:nvPr/>
        </p:nvSpPr>
        <p:spPr bwMode="auto">
          <a:xfrm>
            <a:off x="428625" y="428625"/>
            <a:ext cx="8358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解：（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）当将开关</a:t>
            </a:r>
            <a:r>
              <a:rPr lang="en-US" altLang="zh-CN" sz="2800" b="1" dirty="0">
                <a:latin typeface="+mn-ea"/>
                <a:ea typeface="+mn-ea"/>
              </a:rPr>
              <a:t>S</a:t>
            </a:r>
            <a:r>
              <a:rPr lang="zh-CN" altLang="en-US" sz="2800" b="1" dirty="0">
                <a:latin typeface="+mn-ea"/>
                <a:ea typeface="+mn-ea"/>
              </a:rPr>
              <a:t>合在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点时，由结点电压法可得</a:t>
            </a:r>
            <a:endParaRPr lang="en-US" altLang="zh-CN" sz="2800" b="1" dirty="0">
              <a:latin typeface="+mn-ea"/>
              <a:ea typeface="+mn-ea"/>
            </a:endParaRPr>
          </a:p>
        </p:txBody>
      </p:sp>
      <p:pic>
        <p:nvPicPr>
          <p:cNvPr id="1331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57313"/>
            <a:ext cx="81819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000250"/>
            <a:ext cx="6238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88" y="571500"/>
            <a:ext cx="63341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414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63" y="3714750"/>
            <a:ext cx="4343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矩形 1"/>
          <p:cNvSpPr>
            <a:spLocks noChangeArrowheads="1"/>
          </p:cNvSpPr>
          <p:nvPr/>
        </p:nvSpPr>
        <p:spPr bwMode="auto">
          <a:xfrm>
            <a:off x="428625" y="428625"/>
            <a:ext cx="8358188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+mn-ea"/>
                <a:ea typeface="+mn-ea"/>
              </a:rPr>
              <a:t>解：（</a:t>
            </a:r>
            <a:r>
              <a:rPr lang="en-US" altLang="zh-CN" sz="2800" b="1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）当将开关</a:t>
            </a:r>
            <a:r>
              <a:rPr lang="en-US" altLang="zh-CN" sz="2800" b="1" dirty="0">
                <a:latin typeface="+mn-ea"/>
                <a:ea typeface="+mn-ea"/>
              </a:rPr>
              <a:t>S</a:t>
            </a:r>
            <a:r>
              <a:rPr lang="zh-CN" altLang="en-US" sz="2800" b="1" dirty="0">
                <a:latin typeface="+mn-ea"/>
                <a:ea typeface="+mn-ea"/>
              </a:rPr>
              <a:t>合在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点时，有</a:t>
            </a:r>
            <a:r>
              <a:rPr lang="en-US" altLang="zh-CN" sz="2800" b="1" dirty="0">
                <a:latin typeface="+mn-ea"/>
                <a:ea typeface="+mn-ea"/>
              </a:rPr>
              <a:t>Us1,Us2</a:t>
            </a:r>
            <a:r>
              <a:rPr lang="zh-CN" altLang="en-US" sz="2800" b="1" dirty="0">
                <a:latin typeface="+mn-ea"/>
                <a:ea typeface="+mn-ea"/>
              </a:rPr>
              <a:t>和</a:t>
            </a:r>
            <a:r>
              <a:rPr lang="en-US" altLang="zh-CN" sz="2800" b="1" dirty="0">
                <a:latin typeface="+mn-ea"/>
                <a:ea typeface="+mn-ea"/>
              </a:rPr>
              <a:t>Us3</a:t>
            </a:r>
            <a:r>
              <a:rPr lang="zh-CN" altLang="en-US" sz="2800" b="1" dirty="0">
                <a:latin typeface="+mn-ea"/>
                <a:ea typeface="+mn-ea"/>
              </a:rPr>
              <a:t>共同作用在各支路产生的电流</a:t>
            </a:r>
            <a:r>
              <a:rPr lang="en-US" altLang="zh-CN" sz="2800" b="1" dirty="0">
                <a:latin typeface="+mn-ea"/>
                <a:ea typeface="+mn-ea"/>
              </a:rPr>
              <a:t>I</a:t>
            </a:r>
            <a:r>
              <a:rPr lang="en-US" altLang="zh-CN" sz="2800" b="1" baseline="-25000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I</a:t>
            </a:r>
            <a:r>
              <a:rPr lang="en-US" altLang="zh-CN" sz="2800" b="1" baseline="-25000" dirty="0">
                <a:latin typeface="+mn-ea"/>
                <a:ea typeface="+mn-ea"/>
              </a:rPr>
              <a:t>2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I</a:t>
            </a:r>
            <a:r>
              <a:rPr lang="en-US" altLang="zh-CN" sz="2800" b="1" baseline="-25000" dirty="0">
                <a:latin typeface="+mn-ea"/>
                <a:ea typeface="+mn-ea"/>
              </a:rPr>
              <a:t>3</a:t>
            </a:r>
            <a:r>
              <a:rPr lang="zh-CN" altLang="en-US" sz="2800" b="1" dirty="0">
                <a:latin typeface="+mn-ea"/>
                <a:ea typeface="+mn-ea"/>
              </a:rPr>
              <a:t>等于由（</a:t>
            </a:r>
            <a:r>
              <a:rPr lang="en-US" altLang="zh-CN" sz="2800" b="1" dirty="0">
                <a:latin typeface="+mn-ea"/>
                <a:ea typeface="+mn-ea"/>
              </a:rPr>
              <a:t>1</a:t>
            </a:r>
            <a:r>
              <a:rPr lang="zh-CN" altLang="en-US" sz="2800" b="1" dirty="0">
                <a:latin typeface="+mn-ea"/>
                <a:ea typeface="+mn-ea"/>
              </a:rPr>
              <a:t>）中</a:t>
            </a:r>
            <a:r>
              <a:rPr lang="en-US" altLang="zh-CN" sz="2800" b="1" dirty="0">
                <a:latin typeface="+mn-ea"/>
                <a:ea typeface="+mn-ea"/>
              </a:rPr>
              <a:t>U</a:t>
            </a:r>
            <a:r>
              <a:rPr lang="en-US" altLang="zh-CN" sz="2800" b="1" baseline="-25000" dirty="0">
                <a:latin typeface="+mn-ea"/>
                <a:ea typeface="+mn-ea"/>
              </a:rPr>
              <a:t>S1</a:t>
            </a:r>
            <a:r>
              <a:rPr lang="zh-CN" altLang="en-US" sz="2800" b="1" dirty="0">
                <a:latin typeface="+mn-ea"/>
                <a:ea typeface="+mn-ea"/>
              </a:rPr>
              <a:t>和</a:t>
            </a:r>
            <a:r>
              <a:rPr lang="en-US" altLang="zh-CN" sz="2800" b="1" dirty="0">
                <a:latin typeface="+mn-ea"/>
                <a:ea typeface="+mn-ea"/>
              </a:rPr>
              <a:t>U</a:t>
            </a:r>
            <a:r>
              <a:rPr lang="en-US" altLang="zh-CN" sz="2800" b="1" baseline="-25000" dirty="0">
                <a:latin typeface="+mn-ea"/>
                <a:ea typeface="+mn-ea"/>
              </a:rPr>
              <a:t>S2</a:t>
            </a:r>
            <a:r>
              <a:rPr lang="zh-CN" altLang="en-US" sz="2800" b="1" dirty="0">
                <a:latin typeface="+mn-ea"/>
                <a:ea typeface="+mn-ea"/>
              </a:rPr>
              <a:t>作用产生的电流分量</a:t>
            </a:r>
            <a:r>
              <a:rPr lang="en-US" altLang="zh-CN" sz="2800" b="1" dirty="0">
                <a:latin typeface="+mn-ea"/>
                <a:ea typeface="+mn-ea"/>
              </a:rPr>
              <a:t>[</a:t>
            </a:r>
            <a:r>
              <a:rPr lang="zh-CN" altLang="en-US" sz="2800" b="1" dirty="0">
                <a:latin typeface="+mn-ea"/>
                <a:ea typeface="+mn-ea"/>
              </a:rPr>
              <a:t>如题解图</a:t>
            </a:r>
            <a:r>
              <a:rPr lang="en-US" altLang="zh-CN" sz="2800" b="1" dirty="0">
                <a:latin typeface="+mn-ea"/>
                <a:ea typeface="+mn-ea"/>
              </a:rPr>
              <a:t>2.17</a:t>
            </a: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）所示</a:t>
            </a:r>
            <a:r>
              <a:rPr lang="en-US" altLang="zh-CN" sz="2800" b="1" dirty="0">
                <a:latin typeface="+mn-ea"/>
                <a:ea typeface="+mn-ea"/>
              </a:rPr>
              <a:t>]I</a:t>
            </a:r>
            <a:r>
              <a:rPr lang="en-US" altLang="zh-CN" sz="2800" b="1" baseline="-25000" dirty="0">
                <a:latin typeface="+mn-ea"/>
                <a:ea typeface="+mn-ea"/>
              </a:rPr>
              <a:t>1</a:t>
            </a:r>
            <a:r>
              <a:rPr lang="en-US" altLang="zh-CN" sz="2800" b="1" dirty="0">
                <a:latin typeface="+mn-ea"/>
                <a:ea typeface="+mn-ea"/>
              </a:rPr>
              <a:t>’=15A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I</a:t>
            </a:r>
            <a:r>
              <a:rPr lang="en-US" altLang="zh-CN" sz="2800" b="1" baseline="-25000" dirty="0">
                <a:latin typeface="+mn-ea"/>
                <a:ea typeface="+mn-ea"/>
              </a:rPr>
              <a:t>2</a:t>
            </a:r>
            <a:r>
              <a:rPr lang="en-US" altLang="zh-CN" sz="2800" b="1" dirty="0">
                <a:latin typeface="+mn-ea"/>
                <a:ea typeface="+mn-ea"/>
              </a:rPr>
              <a:t>’=10A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I</a:t>
            </a:r>
            <a:r>
              <a:rPr lang="en-US" altLang="zh-CN" sz="2800" b="1" baseline="-25000" dirty="0">
                <a:latin typeface="+mn-ea"/>
                <a:ea typeface="+mn-ea"/>
              </a:rPr>
              <a:t>3</a:t>
            </a:r>
            <a:r>
              <a:rPr lang="en-US" altLang="zh-CN" sz="2800" b="1" dirty="0">
                <a:latin typeface="+mn-ea"/>
                <a:ea typeface="+mn-ea"/>
              </a:rPr>
              <a:t>’=25A</a:t>
            </a:r>
            <a:r>
              <a:rPr lang="zh-CN" altLang="en-US" sz="2800" b="1" dirty="0">
                <a:latin typeface="+mn-ea"/>
                <a:ea typeface="+mn-ea"/>
              </a:rPr>
              <a:t>与由</a:t>
            </a:r>
            <a:r>
              <a:rPr lang="en-US" altLang="zh-CN" sz="2800" b="1" dirty="0">
                <a:latin typeface="+mn-ea"/>
                <a:ea typeface="+mn-ea"/>
              </a:rPr>
              <a:t>U</a:t>
            </a:r>
            <a:r>
              <a:rPr lang="en-US" altLang="zh-CN" sz="2800" b="1" baseline="-25000" dirty="0">
                <a:latin typeface="+mn-ea"/>
                <a:ea typeface="+mn-ea"/>
              </a:rPr>
              <a:t>S3</a:t>
            </a:r>
            <a:r>
              <a:rPr lang="zh-CN" altLang="en-US" sz="2800" b="1" dirty="0">
                <a:latin typeface="+mn-ea"/>
                <a:ea typeface="+mn-ea"/>
              </a:rPr>
              <a:t>单独作用产生的电流分量</a:t>
            </a:r>
            <a:r>
              <a:rPr lang="en-US" altLang="zh-CN" sz="2800" b="1" dirty="0">
                <a:latin typeface="+mn-ea"/>
                <a:ea typeface="+mn-ea"/>
              </a:rPr>
              <a:t>[</a:t>
            </a:r>
            <a:r>
              <a:rPr lang="zh-CN" altLang="en-US" sz="2800" b="1" dirty="0">
                <a:latin typeface="+mn-ea"/>
                <a:ea typeface="+mn-ea"/>
              </a:rPr>
              <a:t>如题解图</a:t>
            </a:r>
            <a:r>
              <a:rPr lang="en-US" altLang="zh-CN" sz="2800" b="1" dirty="0">
                <a:latin typeface="+mn-ea"/>
                <a:ea typeface="+mn-ea"/>
              </a:rPr>
              <a:t>2.17</a:t>
            </a:r>
            <a:r>
              <a:rPr lang="zh-CN" altLang="en-US" sz="2800" b="1" dirty="0">
                <a:latin typeface="+mn-ea"/>
                <a:ea typeface="+mn-ea"/>
              </a:rPr>
              <a:t>（</a:t>
            </a:r>
            <a:r>
              <a:rPr lang="en-US" altLang="zh-CN" sz="2800" b="1" dirty="0">
                <a:latin typeface="+mn-ea"/>
                <a:ea typeface="+mn-ea"/>
              </a:rPr>
              <a:t>b</a:t>
            </a:r>
            <a:r>
              <a:rPr lang="zh-CN" altLang="en-US" sz="2800" b="1" dirty="0">
                <a:latin typeface="+mn-ea"/>
                <a:ea typeface="+mn-ea"/>
              </a:rPr>
              <a:t>）所示</a:t>
            </a:r>
            <a:r>
              <a:rPr lang="en-US" altLang="zh-CN" sz="2800" b="1" dirty="0">
                <a:latin typeface="+mn-ea"/>
                <a:ea typeface="+mn-ea"/>
              </a:rPr>
              <a:t>] I</a:t>
            </a:r>
            <a:r>
              <a:rPr lang="en-US" altLang="zh-CN" sz="2800" b="1" baseline="-25000" dirty="0">
                <a:latin typeface="+mn-ea"/>
                <a:ea typeface="+mn-ea"/>
              </a:rPr>
              <a:t>1</a:t>
            </a:r>
            <a:r>
              <a:rPr lang="en-US" altLang="zh-CN" sz="2800" b="1" dirty="0">
                <a:latin typeface="+mn-ea"/>
                <a:ea typeface="+mn-ea"/>
              </a:rPr>
              <a:t>”</a:t>
            </a:r>
            <a:r>
              <a:rPr lang="zh-CN" altLang="en-US" sz="2800" b="1" dirty="0">
                <a:latin typeface="+mn-ea"/>
                <a:ea typeface="+mn-ea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I</a:t>
            </a:r>
            <a:r>
              <a:rPr lang="en-US" altLang="zh-CN" sz="2800" b="1" baseline="-25000" dirty="0">
                <a:latin typeface="+mn-ea"/>
                <a:ea typeface="+mn-ea"/>
              </a:rPr>
              <a:t>2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zh-CN" altLang="en-US" sz="2800" b="1" dirty="0">
                <a:latin typeface="+mn-ea"/>
                <a:ea typeface="宋体" pitchFamily="2" charset="-122"/>
              </a:rPr>
              <a:t>、</a:t>
            </a:r>
            <a:r>
              <a:rPr lang="en-US" altLang="zh-CN" sz="2800" b="1" dirty="0">
                <a:latin typeface="+mn-ea"/>
                <a:ea typeface="+mn-ea"/>
              </a:rPr>
              <a:t>I</a:t>
            </a:r>
            <a:r>
              <a:rPr lang="en-US" altLang="zh-CN" sz="2800" b="1" baseline="-25000" dirty="0">
                <a:latin typeface="+mn-ea"/>
                <a:ea typeface="+mn-ea"/>
              </a:rPr>
              <a:t>3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zh-CN" altLang="en-US" sz="2800" b="1" dirty="0">
                <a:latin typeface="+mn-ea"/>
                <a:ea typeface="+mn-ea"/>
              </a:rPr>
              <a:t>的叠加。由题解图</a:t>
            </a:r>
            <a:r>
              <a:rPr lang="en-US" altLang="zh-CN" sz="2800" b="1" dirty="0">
                <a:latin typeface="+mn-ea"/>
                <a:ea typeface="+mn-ea"/>
              </a:rPr>
              <a:t>2.17</a:t>
            </a:r>
            <a:r>
              <a:rPr lang="zh-CN" altLang="en-US" sz="2800" b="1" dirty="0">
                <a:latin typeface="+mn-ea"/>
                <a:ea typeface="+mn-ea"/>
              </a:rPr>
              <a:t>可求出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I</a:t>
            </a:r>
            <a:r>
              <a:rPr lang="en-US" altLang="zh-CN" sz="2800" b="1" baseline="-25000" dirty="0">
                <a:latin typeface="+mn-ea"/>
                <a:ea typeface="宋体" pitchFamily="2" charset="-122"/>
              </a:rPr>
              <a:t>1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zh-CN" altLang="en-US" sz="2800" b="1" dirty="0">
                <a:latin typeface="+mn-ea"/>
                <a:ea typeface="宋体" pitchFamily="2" charset="-122"/>
              </a:rPr>
              <a:t>、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I</a:t>
            </a:r>
            <a:r>
              <a:rPr lang="en-US" altLang="zh-CN" sz="2800" b="1" baseline="-25000" dirty="0">
                <a:latin typeface="+mn-ea"/>
                <a:ea typeface="宋体" pitchFamily="2" charset="-122"/>
              </a:rPr>
              <a:t>2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zh-CN" altLang="en-US" sz="2800" b="1" dirty="0">
                <a:latin typeface="+mn-ea"/>
                <a:ea typeface="宋体" pitchFamily="2" charset="-122"/>
              </a:rPr>
              <a:t>、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I</a:t>
            </a:r>
            <a:r>
              <a:rPr lang="en-US" altLang="zh-CN" sz="2800" b="1" baseline="-25000" dirty="0">
                <a:latin typeface="+mn-ea"/>
                <a:ea typeface="宋体" pitchFamily="2" charset="-122"/>
              </a:rPr>
              <a:t>3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zh-CN" altLang="en-US" sz="2800" b="1" dirty="0">
                <a:latin typeface="+mn-ea"/>
                <a:ea typeface="+mn-ea"/>
              </a:rPr>
              <a:t>即</a:t>
            </a:r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3643313"/>
            <a:ext cx="79819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1214438"/>
            <a:ext cx="42195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2500313"/>
            <a:ext cx="52387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88" y="4000500"/>
            <a:ext cx="37433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838" y="2423047"/>
            <a:ext cx="75405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电压和电流的参考方向、关联参考方向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电阻的电压电流关系（欧姆定律）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KCL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KVL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电位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  <a:endParaRPr lang="en-US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P29  1.5.5</a:t>
            </a: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P31  1.5.16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719" y="468157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第一章</a:t>
            </a:r>
            <a:endParaRPr lang="zh-CN" altLang="en-US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7070501" y="5512158"/>
            <a:ext cx="1313645" cy="106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第二章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1247775"/>
            <a:ext cx="86201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428625" y="428625"/>
            <a:ext cx="8458200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由叠加定理以及各电流的参考方向可得</a:t>
            </a:r>
          </a:p>
        </p:txBody>
      </p:sp>
      <p:sp>
        <p:nvSpPr>
          <p:cNvPr id="6" name="Rectangle 62"/>
          <p:cNvSpPr>
            <a:spLocks noChangeArrowheads="1"/>
          </p:cNvSpPr>
          <p:nvPr/>
        </p:nvSpPr>
        <p:spPr bwMode="auto">
          <a:xfrm>
            <a:off x="500063" y="1571625"/>
            <a:ext cx="5429250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’-I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=(15-4)=11(A)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2"/>
          <p:cNvSpPr>
            <a:spLocks noChangeArrowheads="1"/>
          </p:cNvSpPr>
          <p:nvPr/>
        </p:nvSpPr>
        <p:spPr bwMode="auto">
          <a:xfrm>
            <a:off x="685800" y="2786063"/>
            <a:ext cx="5743575" cy="544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’+I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=(10+6)=16(A)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685800" y="4214813"/>
            <a:ext cx="5743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’+I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sz="2800" b="1" dirty="0">
                <a:latin typeface="+mn-ea"/>
                <a:ea typeface="宋体" pitchFamily="2" charset="-122"/>
              </a:rPr>
              <a:t>”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=(25+2)=27(A)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357188" y="361950"/>
            <a:ext cx="8458200" cy="997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2.7.5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图所示是常见的分压电路，试用戴维南定理求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负载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电流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25" y="1928813"/>
            <a:ext cx="51593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38" name="Rectangle 62"/>
          <p:cNvSpPr>
            <a:spLocks noChangeArrowheads="1"/>
          </p:cNvSpPr>
          <p:nvPr/>
        </p:nvSpPr>
        <p:spPr bwMode="auto">
          <a:xfrm>
            <a:off x="357188" y="357188"/>
            <a:ext cx="8458200" cy="996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解：由电路可得</a:t>
            </a:r>
            <a:endParaRPr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间开路电压</a:t>
            </a:r>
          </a:p>
        </p:txBody>
      </p:sp>
      <p:pic>
        <p:nvPicPr>
          <p:cNvPr id="140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428750"/>
            <a:ext cx="68961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2"/>
          <p:cNvSpPr>
            <a:spLocks noChangeArrowheads="1"/>
          </p:cNvSpPr>
          <p:nvPr/>
        </p:nvSpPr>
        <p:spPr bwMode="auto">
          <a:xfrm>
            <a:off x="214313" y="2714625"/>
            <a:ext cx="8458200" cy="5445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a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间等效电阻</a:t>
            </a:r>
          </a:p>
        </p:txBody>
      </p:sp>
      <p:pic>
        <p:nvPicPr>
          <p:cNvPr id="14029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3571875"/>
            <a:ext cx="5029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63" y="928688"/>
            <a:ext cx="40481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2"/>
          <p:cNvSpPr>
            <a:spLocks noChangeArrowheads="1"/>
          </p:cNvSpPr>
          <p:nvPr/>
        </p:nvSpPr>
        <p:spPr bwMode="auto">
          <a:xfrm>
            <a:off x="357188" y="357188"/>
            <a:ext cx="8458200" cy="5445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由此可以画出下图的戴维南等效电路</a:t>
            </a:r>
          </a:p>
        </p:txBody>
      </p:sp>
      <p:pic>
        <p:nvPicPr>
          <p:cNvPr id="141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4143375"/>
            <a:ext cx="55911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第三章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8650" y="1445991"/>
                <a:ext cx="7549435" cy="4417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、电感、电容的电压电流关系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、换路定则及初始条件的确定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PPT</a:t>
                </a:r>
                <a:r>
                  <a:rPr lang="zh-CN" altLang="zh-CN" sz="28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例题</a:t>
                </a:r>
                <a:endParaRPr lang="en-US" altLang="zh-CN" sz="28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RC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电路的时间常数（</a:t>
                </a: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P86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3" action="ppaction://hlinksldjump"/>
                  </a:rPr>
                  <a:t>P103 3.3.1</a:t>
                </a:r>
                <a:endParaRPr lang="zh-CN" altLang="zh-CN" sz="28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、利用三要素法求解暂态响应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三要素——</a:t>
                </a: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初始值、终值、时间常数（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P92</a:t>
                </a: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8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表达式——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+[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 kern="100">
                                <a:effectLst/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sSup>
                      <m:sSupPr>
                        <m:ctrlPr>
                          <a:rPr lang="zh-CN" altLang="zh-CN" sz="2800" i="1" kern="100">
                            <a:effectLst/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P92  </a:t>
                </a:r>
                <a:r>
                  <a:rPr lang="zh-CN" altLang="en-US" sz="28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式</a:t>
                </a:r>
                <a:r>
                  <a:rPr lang="en-US" altLang="zh-CN" sz="28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3.4.1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4" action="ppaction://hlinksldjump"/>
                  </a:rPr>
                  <a:t>P105 </a:t>
                </a:r>
                <a:r>
                  <a:rPr lang="en-US" altLang="zh-CN" sz="28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4" action="ppaction://hlinksldjump"/>
                  </a:rPr>
                  <a:t>3.4.1</a:t>
                </a:r>
                <a:endParaRPr lang="zh-CN" altLang="zh-CN" sz="28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5991"/>
                <a:ext cx="7549435" cy="4417812"/>
              </a:xfrm>
              <a:prstGeom prst="rect">
                <a:avLst/>
              </a:prstGeom>
              <a:blipFill rotWithShape="0">
                <a:blip r:embed="rId5"/>
                <a:stretch>
                  <a:fillRect l="-1614" t="-1931"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hlinkClick r:id="rId6" action="ppaction://hlinksldjump"/>
          </p:cNvPr>
          <p:cNvSpPr/>
          <p:nvPr/>
        </p:nvSpPr>
        <p:spPr>
          <a:xfrm>
            <a:off x="7070501" y="5512158"/>
            <a:ext cx="1313645" cy="106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第四章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13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</a:t>
            </a:r>
            <a:endParaRPr lang="zh-CN" altLang="en-US" sz="28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1475" y="273150"/>
            <a:ext cx="71628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换路前电路处于稳态。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试求图示电路中各个电压和电流的初始值。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93565" y="3336441"/>
            <a:ext cx="6172200" cy="471488"/>
            <a:chOff x="288" y="2328"/>
            <a:chExt cx="3888" cy="29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88" y="2328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3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(1) 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由</a:t>
              </a:r>
              <a:r>
                <a:rPr kumimoji="1" lang="en-US" altLang="zh-CN" sz="2400" b="1" i="1">
                  <a:solidFill>
                    <a:srgbClr val="7030A0"/>
                  </a:solidFill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= 0</a:t>
              </a:r>
              <a:r>
                <a:rPr kumimoji="1" lang="en-US" altLang="zh-CN" sz="2400" b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-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电路求 </a:t>
              </a:r>
              <a:r>
                <a:rPr kumimoji="1" lang="en-US" altLang="zh-CN" sz="2400" b="1" i="1">
                  <a:solidFill>
                    <a:srgbClr val="7030A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(0</a:t>
              </a:r>
              <a:r>
                <a:rPr kumimoji="1" lang="en-US" altLang="zh-CN" sz="2400" b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–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400" b="1" i="1">
                  <a:solidFill>
                    <a:srgbClr val="7030A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L 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(0</a:t>
              </a:r>
              <a:r>
                <a:rPr kumimoji="1" lang="en-US" altLang="zh-CN" sz="2400" b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–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) 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8690" y="387777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66653" y="3771416"/>
            <a:ext cx="796131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换路前电路已处于稳态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电容元件视为开路）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                                       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（电感元件视为短路）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3315" y="4303229"/>
            <a:ext cx="2986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= 0</a:t>
            </a:r>
            <a:r>
              <a:rPr kumimoji="1"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电路可求得：</a:t>
            </a:r>
          </a:p>
        </p:txBody>
      </p:sp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365975" y="1002986"/>
            <a:ext cx="4113213" cy="2140067"/>
            <a:chOff x="288" y="672"/>
            <a:chExt cx="2880" cy="1478"/>
          </a:xfrm>
        </p:grpSpPr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16" name="Group 73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59" name="Arc 74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rc 75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rc 76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8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81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" name="Rectangle 82"/>
            <p:cNvSpPr>
              <a:spLocks noChangeArrowheads="1"/>
            </p:cNvSpPr>
            <p:nvPr/>
          </p:nvSpPr>
          <p:spPr bwMode="auto">
            <a:xfrm>
              <a:off x="324" y="150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3" name="Rectangle 83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" name="Rectangle 84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400" b="1" i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6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87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88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9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91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2" name="Rectangle 92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33" name="Group 94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57" name="Rectangle 95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2400" b="1" i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58" name="Rectangle 96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34" name="Rectangle 97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Rectangle 98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6" name="Text Box 100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" name="Line 101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55" name="Line 103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4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" name="Line 105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06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7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Rectangle 109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Line 110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111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6" name="Rectangle 113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7" name="Text Box 116"/>
            <p:cNvSpPr txBox="1">
              <a:spLocks noChangeArrowheads="1"/>
            </p:cNvSpPr>
            <p:nvPr/>
          </p:nvSpPr>
          <p:spPr bwMode="auto">
            <a:xfrm>
              <a:off x="1688" y="16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8" name="Rectangle 117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9" name="Line 118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121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23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3" name="Rectangle 124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4" name="Rectangle 125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62" name="Group 132"/>
          <p:cNvGrpSpPr>
            <a:grpSpLocks/>
          </p:cNvGrpSpPr>
          <p:nvPr/>
        </p:nvGrpSpPr>
        <p:grpSpPr bwMode="auto">
          <a:xfrm>
            <a:off x="4861775" y="1002986"/>
            <a:ext cx="3942500" cy="2637394"/>
            <a:chOff x="3120" y="672"/>
            <a:chExt cx="2592" cy="1776"/>
          </a:xfrm>
        </p:grpSpPr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5352" y="12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3855" y="985"/>
              <a:ext cx="1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432" y="960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5298" y="99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17"/>
            <p:cNvSpPr>
              <a:spLocks noChangeArrowheads="1"/>
            </p:cNvSpPr>
            <p:nvPr/>
          </p:nvSpPr>
          <p:spPr bwMode="auto">
            <a:xfrm>
              <a:off x="3204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3350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3120" y="109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3168" y="150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3567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3611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400" b="1" i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 flipV="1">
              <a:off x="4675" y="1497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 flipV="1">
              <a:off x="3341" y="2138"/>
              <a:ext cx="19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3356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470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4090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78" name="Group 31"/>
            <p:cNvGrpSpPr>
              <a:grpSpLocks/>
            </p:cNvGrpSpPr>
            <p:nvPr/>
          </p:nvGrpSpPr>
          <p:grpSpPr bwMode="auto">
            <a:xfrm>
              <a:off x="3456" y="1344"/>
              <a:ext cx="351" cy="480"/>
              <a:chOff x="2880" y="1344"/>
              <a:chExt cx="351" cy="480"/>
            </a:xfrm>
          </p:grpSpPr>
          <p:sp>
            <p:nvSpPr>
              <p:cNvPr id="102" name="Rectangle 32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2400" b="1" i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 rot="5400000" flipV="1">
              <a:off x="5149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4438" y="148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 flipH="1" flipV="1">
              <a:off x="4679" y="973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 flipV="1">
              <a:off x="4038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H="1" flipV="1">
              <a:off x="4042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 flipH="1" flipV="1">
              <a:off x="4042" y="980"/>
              <a:ext cx="0" cy="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 rot="5400000" flipH="1">
              <a:off x="3906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6" name="Rectangle 45"/>
            <p:cNvSpPr>
              <a:spLocks noChangeArrowheads="1"/>
            </p:cNvSpPr>
            <p:nvPr/>
          </p:nvSpPr>
          <p:spPr bwMode="auto">
            <a:xfrm>
              <a:off x="4090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7" name="Rectangle 47"/>
            <p:cNvSpPr>
              <a:spLocks noChangeArrowheads="1"/>
            </p:cNvSpPr>
            <p:nvPr/>
          </p:nvSpPr>
          <p:spPr bwMode="auto">
            <a:xfrm>
              <a:off x="472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443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89" name="Rectangle 51"/>
            <p:cNvSpPr>
              <a:spLocks noChangeArrowheads="1"/>
            </p:cNvSpPr>
            <p:nvPr/>
          </p:nvSpPr>
          <p:spPr bwMode="auto">
            <a:xfrm>
              <a:off x="4320" y="1584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 flipV="1">
              <a:off x="5290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 rot="5400000" flipH="1">
              <a:off x="4538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" name="Line 56"/>
            <p:cNvSpPr>
              <a:spLocks noChangeShapeType="1"/>
            </p:cNvSpPr>
            <p:nvPr/>
          </p:nvSpPr>
          <p:spPr bwMode="auto">
            <a:xfrm>
              <a:off x="5185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7"/>
            <p:cNvSpPr>
              <a:spLocks noChangeArrowheads="1"/>
            </p:cNvSpPr>
            <p:nvPr/>
          </p:nvSpPr>
          <p:spPr bwMode="auto">
            <a:xfrm>
              <a:off x="4966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5356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5" name="Oval 62"/>
            <p:cNvSpPr>
              <a:spLocks noChangeArrowheads="1"/>
            </p:cNvSpPr>
            <p:nvPr/>
          </p:nvSpPr>
          <p:spPr bwMode="auto">
            <a:xfrm flipV="1">
              <a:off x="4641" y="1680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6" name="Oval 63"/>
            <p:cNvSpPr>
              <a:spLocks noChangeArrowheads="1"/>
            </p:cNvSpPr>
            <p:nvPr/>
          </p:nvSpPr>
          <p:spPr bwMode="auto">
            <a:xfrm flipV="1">
              <a:off x="4645" y="187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3561" y="2160"/>
              <a:ext cx="1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= 0 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-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等效电路</a:t>
              </a:r>
            </a:p>
          </p:txBody>
        </p:sp>
        <p:grpSp>
          <p:nvGrpSpPr>
            <p:cNvPr id="98" name="Group 67"/>
            <p:cNvGrpSpPr>
              <a:grpSpLocks/>
            </p:cNvGrpSpPr>
            <p:nvPr/>
          </p:nvGrpSpPr>
          <p:grpSpPr bwMode="auto">
            <a:xfrm>
              <a:off x="5288" y="1584"/>
              <a:ext cx="1" cy="555"/>
              <a:chOff x="5279" y="1584"/>
              <a:chExt cx="1" cy="555"/>
            </a:xfrm>
          </p:grpSpPr>
          <p:sp>
            <p:nvSpPr>
              <p:cNvPr id="100" name="Line 68"/>
              <p:cNvSpPr>
                <a:spLocks noChangeShapeType="1"/>
              </p:cNvSpPr>
              <p:nvPr/>
            </p:nvSpPr>
            <p:spPr bwMode="auto">
              <a:xfrm flipV="1">
                <a:off x="5279" y="1967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69"/>
              <p:cNvSpPr>
                <a:spLocks noChangeShapeType="1"/>
              </p:cNvSpPr>
              <p:nvPr/>
            </p:nvSpPr>
            <p:spPr bwMode="auto">
              <a:xfrm>
                <a:off x="5280" y="158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" name="Line 131"/>
            <p:cNvSpPr>
              <a:spLocks noChangeShapeType="1"/>
            </p:cNvSpPr>
            <p:nvPr/>
          </p:nvSpPr>
          <p:spPr bwMode="auto">
            <a:xfrm flipH="1" flipV="1">
              <a:off x="4686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1569065" y="4708942"/>
                <a:ext cx="4572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65" y="4708942"/>
                <a:ext cx="4572000" cy="9787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 Box 69"/>
          <p:cNvSpPr txBox="1">
            <a:spLocks noChangeArrowheads="1"/>
          </p:cNvSpPr>
          <p:nvPr/>
        </p:nvSpPr>
        <p:spPr bwMode="auto">
          <a:xfrm>
            <a:off x="743019" y="5597499"/>
            <a:ext cx="281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）由</a:t>
            </a: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换路定则：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2919457" y="5720509"/>
                <a:ext cx="4572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57" y="5720509"/>
                <a:ext cx="4572000" cy="9787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左箭头 106">
            <a:hlinkClick r:id="rId4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4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4" grpId="0" animBg="1"/>
      <p:bldP spid="105" grpId="0"/>
      <p:bldP spid="1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09" y="3042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P103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3.3.1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30448" y="1482985"/>
            <a:ext cx="7765961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在电路的暂态过程中，电路的时间常数越大，则电流和电压的增长或衰减就</a:t>
            </a:r>
            <a:r>
              <a:rPr lang="zh-CN" altLang="en-US" sz="2800" u="sng" smtClean="0"/>
              <a:t>                </a:t>
            </a:r>
            <a:r>
              <a:rPr lang="zh-CN" altLang="en-US" sz="2800" smtClean="0"/>
              <a:t> 。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098839" y="225523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</a:rPr>
              <a:t>越慢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626" y="174569"/>
            <a:ext cx="2637638" cy="540328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3.4.1</a:t>
            </a:r>
            <a:endParaRPr lang="zh-CN" altLang="en-US" sz="2800" dirty="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9" y="1917744"/>
            <a:ext cx="3371037" cy="1696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09531" y="672188"/>
                <a:ext cx="63750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/>
                  <a:t>，</a:t>
                </a:r>
                <a:r>
                  <a:rPr lang="zh-CN" altLang="en-US" sz="2800" smtClean="0"/>
                  <a:t>问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闭合开关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多长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时间</m:t>
                    </m:r>
                    <m:sSub>
                      <m:sSubPr>
                        <m:ctrlPr>
                          <a:rPr lang="zh-CN" altLang="zh-CN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才能</m:t>
                    </m:r>
                  </m:oMath>
                </a14:m>
                <a:r>
                  <a:rPr lang="zh-CN" altLang="en-US" sz="2800" smtClean="0"/>
                  <a:t>增长到</a:t>
                </a:r>
                <a:r>
                  <a:rPr lang="en-US" altLang="zh-CN" sz="2800" smtClean="0"/>
                  <a:t>80V</a:t>
                </a:r>
                <a:r>
                  <a:rPr lang="zh-CN" altLang="zh-CN" sz="2800" smtClean="0"/>
                  <a:t>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1" y="672188"/>
                <a:ext cx="6375042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7643" b="-1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56139" y="3957405"/>
                <a:ext cx="5890438" cy="1184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b="1" i="1" kern="1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]  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39" y="3957405"/>
                <a:ext cx="5890438" cy="11842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58830" y="2268702"/>
                <a:ext cx="3513846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830" y="2268702"/>
                <a:ext cx="3513846" cy="5355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03084" y="2866647"/>
                <a:ext cx="2257285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84" y="2866647"/>
                <a:ext cx="2257285" cy="5355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86579" y="3488500"/>
                <a:ext cx="2459711" cy="5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79" y="3488500"/>
                <a:ext cx="2459711" cy="5455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772312" y="178393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</a:rPr>
              <a:t>根据三要素法：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86312" y="5229349"/>
                <a:ext cx="4572000" cy="5455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zh-CN" sz="2400" b="1" kern="100" smtClean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12" y="5229349"/>
                <a:ext cx="4572000" cy="5455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58415" y="5979953"/>
                <a:ext cx="2151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𝟔𝟗𝟑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15" y="5979953"/>
                <a:ext cx="21511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00" r="-2833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第四章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102" y="864308"/>
                <a:ext cx="8261796" cy="5993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、我国的电力标准频率为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50Hz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。（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P109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、正弦量的三要素——频率、幅值、初相位（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P109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、电阻、电感、电容的电压电流关系的相量形式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电感——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电流比电压滞后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P119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感抗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和频率关系（式</a:t>
                </a: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4.3.8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altLang="zh-CN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相量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形式的电压电流关系（式</a:t>
                </a:r>
                <a:r>
                  <a:rPr lang="en-US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4.3.9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电容——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电流比电压超前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P122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容抗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和频率关系（式</a:t>
                </a: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4.3.14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den>
                    </m:f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相量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形式的电压电流关系（式</a:t>
                </a:r>
                <a:r>
                  <a:rPr lang="en-US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4.3.15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kern="10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P157  4.1.2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、阻抗的串联和并联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3" action="ppaction://hlinksldjump"/>
                  </a:rPr>
                  <a:t>P158  4.5.1 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4" action="ppaction://hlinksldjump"/>
                  </a:rPr>
                  <a:t>P158  4.5.3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、非正弦周期电压和电流有效值计算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5" action="ppaction://hlinksldjump"/>
                  </a:rPr>
                  <a:t>P165  4.9.4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2" y="864308"/>
                <a:ext cx="8261796" cy="5993692"/>
              </a:xfrm>
              <a:prstGeom prst="rect">
                <a:avLst/>
              </a:prstGeom>
              <a:blipFill rotWithShape="0">
                <a:blip r:embed="rId6"/>
                <a:stretch>
                  <a:fillRect l="-1106" t="-1221" b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>
            <a:hlinkClick r:id="rId7" action="ppaction://hlinksldjump"/>
          </p:cNvPr>
          <p:cNvSpPr/>
          <p:nvPr/>
        </p:nvSpPr>
        <p:spPr>
          <a:xfrm>
            <a:off x="7258049" y="5679583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第十四章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P29  1.5.5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890736" y="722900"/>
            <a:ext cx="261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电阻</a:t>
            </a:r>
            <a:r>
              <a:rPr lang="en-US" altLang="zh-CN" sz="2800" dirty="0">
                <a:latin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800" u="sng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800" u="sng" dirty="0" smtClean="0">
                <a:effectLst/>
                <a:ea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</a:rPr>
              <a:t>Ω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74" y="1497190"/>
            <a:ext cx="1886266" cy="1542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33" y="3206840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b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88767" y="3771975"/>
                <a:ext cx="4394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𝑰𝑹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altLang="zh-CN" sz="2400" b="1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7" y="3771975"/>
                <a:ext cx="43944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10" r="-12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96576" y="4367439"/>
                <a:ext cx="1094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l-GR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76" y="4367439"/>
                <a:ext cx="10942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11" r="-6111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箭头 2"/>
          <p:cNvSpPr/>
          <p:nvPr/>
        </p:nvSpPr>
        <p:spPr>
          <a:xfrm>
            <a:off x="8010659" y="6194738"/>
            <a:ext cx="759854" cy="489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5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638550" cy="912131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P157  4.1.2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4474" y="1357025"/>
                <a:ext cx="860952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某负载的电压和电流分别为</a:t>
                </a:r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</m:t>
                    </m:r>
                    <m:func>
                      <m:funcPr>
                        <m:ctrlPr>
                          <a:rPr lang="zh-CN" altLang="zh-CN" sz="2800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314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zh-CN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(314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则该</a:t>
                </a:r>
                <a:r>
                  <a:rPr lang="zh-CN" alt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负载</a:t>
                </a: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smtClean="0">
                    <a:latin typeface="Times New Roman" panose="02020603050405020304" pitchFamily="18" charset="0"/>
                  </a:rPr>
                  <a:t>的</a:t>
                </a: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4" y="1357025"/>
                <a:ext cx="8609526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48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45791" y="28097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电感性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93189" y="3616161"/>
                <a:ext cx="412555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CN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  <m:func>
                        <m:funcPr>
                          <m:ctrlPr>
                            <a:rPr lang="zh-CN" altLang="zh-CN" sz="2400" b="1" i="1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𝟑𝟏𝟒𝐭</m:t>
                              </m:r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𝟏𝟖𝟎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9" y="3616161"/>
                <a:ext cx="4125553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69021" y="4253175"/>
                <a:ext cx="355732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𝐢</m:t>
                      </m:r>
                      <m:r>
                        <a:rPr lang="en-US" altLang="zh-CN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𝒔𝒊𝒏</m:t>
                      </m:r>
                      <m:r>
                        <a:rPr lang="en-US" altLang="zh-CN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𝟑𝟏𝟒𝐭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𝟗𝟎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1" y="4253175"/>
                <a:ext cx="3557320" cy="47000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76619" y="4851012"/>
                <a:ext cx="250735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电流滞后电压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9" y="4851012"/>
                <a:ext cx="2507353" cy="470000"/>
              </a:xfrm>
              <a:prstGeom prst="rect">
                <a:avLst/>
              </a:prstGeom>
              <a:blipFill rotWithShape="0">
                <a:blip r:embed="rId5"/>
                <a:stretch>
                  <a:fillRect l="-3893" t="-14286" b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6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4.5.1 </a:t>
            </a:r>
            <a:endParaRPr lang="zh-CN" altLang="en-US" sz="28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68317"/>
              </p:ext>
            </p:extLst>
          </p:nvPr>
        </p:nvGraphicFramePr>
        <p:xfrm>
          <a:off x="628650" y="1782047"/>
          <a:ext cx="2550329" cy="232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Visio" r:id="rId4" imgW="1762190" imgH="1609764" progId="">
                  <p:embed/>
                </p:oleObj>
              </mc:Choice>
              <mc:Fallback>
                <p:oleObj name="Visio" r:id="rId4" imgW="1762190" imgH="1609764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782047"/>
                        <a:ext cx="2550329" cy="2326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00951" y="682580"/>
            <a:ext cx="4483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A1:4A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917562" y="2314113"/>
                <a:ext cx="1871987" cy="549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设</m:t>
                    </m:r>
                    <m:acc>
                      <m:accPr>
                        <m:chr m:val="̇"/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62" y="2314113"/>
                <a:ext cx="1871987" cy="549381"/>
              </a:xfrm>
              <a:prstGeom prst="rect">
                <a:avLst/>
              </a:prstGeom>
              <a:blipFill rotWithShape="0">
                <a:blip r:embed="rId6"/>
                <a:stretch>
                  <a:fillRect l="-2606" t="-4444" r="-423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77354" y="2932654"/>
                <a:ext cx="279833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𝐣𝟑</m:t>
                          </m:r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400" b="1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54" y="2932654"/>
                <a:ext cx="2798330" cy="5091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90519" y="3372460"/>
                <a:ext cx="4572000" cy="10745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19" y="3372460"/>
                <a:ext cx="4572000" cy="10745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877354" y="4570641"/>
                <a:ext cx="2729465" cy="549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54" y="4570641"/>
                <a:ext cx="2729465" cy="54938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82733" y="5413246"/>
                <a:ext cx="3485954" cy="76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33" y="5413246"/>
                <a:ext cx="3485954" cy="7682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51824" y="1415624"/>
                <a:ext cx="716863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24" y="1415624"/>
                <a:ext cx="716863" cy="5355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92527" y="1417467"/>
                <a:ext cx="968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l-GR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27" y="1417467"/>
                <a:ext cx="968535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125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箭头 14">
            <a:hlinkClick r:id="rId13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13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4.5.3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0499"/>
            <a:ext cx="2437523" cy="13692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22334" y="766297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求等效阻抗</a:t>
            </a:r>
            <a:r>
              <a:rPr lang="en-US" altLang="zh-CN" sz="2800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ab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8650" y="3703913"/>
                <a:ext cx="6175421" cy="1626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  <m:sup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03913"/>
                <a:ext cx="6175421" cy="16267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箭头 5">
            <a:hlinkClick r:id="rId4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4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P165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4.9.4</a:t>
            </a:r>
            <a:endParaRPr lang="zh-CN" altLang="en-US" sz="280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2" action="ppaction://hlinksldjump"/>
              </a:rPr>
              <a:t>Back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7192" y="1289134"/>
                <a:ext cx="7798158" cy="2017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某电压</a:t>
                </a:r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=[5+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14.14</m:t>
                      </m:r>
                      <m:func>
                        <m:funcPr>
                          <m:ctrlPr>
                            <a:rPr lang="zh-CN" altLang="zh-CN" sz="2800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800" i="1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+7.07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zh-CN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则电压有效值为。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92" y="1289134"/>
                <a:ext cx="7798158" cy="2017219"/>
              </a:xfrm>
              <a:prstGeom prst="rect">
                <a:avLst/>
              </a:prstGeom>
              <a:blipFill rotWithShape="0">
                <a:blip r:embed="rId3"/>
                <a:stretch>
                  <a:fillRect l="-1642" b="-3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98003" y="3465598"/>
                <a:ext cx="5547994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𝟎𝟕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03" y="3465598"/>
                <a:ext cx="5547994" cy="1091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206375" y="325438"/>
            <a:ext cx="4833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E60000"/>
                </a:solidFill>
              </a:rPr>
              <a:t> 4. </a:t>
            </a:r>
            <a:r>
              <a:rPr lang="zh-CN" altLang="en-US" b="1">
                <a:solidFill>
                  <a:srgbClr val="E60000"/>
                </a:solidFill>
              </a:rPr>
              <a:t>非正弦周期电流 </a:t>
            </a:r>
            <a:r>
              <a:rPr lang="en-US" altLang="zh-CN" b="1" i="1">
                <a:solidFill>
                  <a:srgbClr val="E60000"/>
                </a:solidFill>
              </a:rPr>
              <a:t>i </a:t>
            </a:r>
            <a:r>
              <a:rPr lang="zh-CN" altLang="en-US" b="1">
                <a:solidFill>
                  <a:srgbClr val="E60000"/>
                </a:solidFill>
              </a:rPr>
              <a:t>的有效值</a:t>
            </a:r>
          </a:p>
        </p:txBody>
      </p:sp>
      <p:graphicFrame>
        <p:nvGraphicFramePr>
          <p:cNvPr id="283656" name="Object 8"/>
          <p:cNvGraphicFramePr>
            <a:graphicFrameLocks noChangeAspect="1"/>
          </p:cNvGraphicFramePr>
          <p:nvPr/>
        </p:nvGraphicFramePr>
        <p:xfrm>
          <a:off x="2184400" y="982663"/>
          <a:ext cx="22860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公式" r:id="rId3" imgW="1688367" imgH="761669" progId="">
                  <p:embed/>
                </p:oleObj>
              </mc:Choice>
              <mc:Fallback>
                <p:oleObj name="公式" r:id="rId3" imgW="1688367" imgH="76166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982663"/>
                        <a:ext cx="228600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7" name="Object 9"/>
          <p:cNvGraphicFramePr>
            <a:graphicFrameLocks noChangeAspect="1"/>
          </p:cNvGraphicFramePr>
          <p:nvPr/>
        </p:nvGraphicFramePr>
        <p:xfrm>
          <a:off x="2184400" y="1924050"/>
          <a:ext cx="312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5" imgW="1320227" imgH="266584" progId="">
                  <p:embed/>
                </p:oleObj>
              </mc:Choice>
              <mc:Fallback>
                <p:oleObj name="Equation" r:id="rId5" imgW="1320227" imgH="266584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924050"/>
                        <a:ext cx="31242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8" name="Text Box 10"/>
          <p:cNvSpPr txBox="1">
            <a:spLocks noChangeArrowheads="1"/>
          </p:cNvSpPr>
          <p:nvPr/>
        </p:nvSpPr>
        <p:spPr bwMode="auto">
          <a:xfrm>
            <a:off x="393700" y="1804988"/>
            <a:ext cx="1612900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计算可得</a:t>
            </a:r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433388" y="2751138"/>
            <a:ext cx="8985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式中</a:t>
            </a:r>
          </a:p>
        </p:txBody>
      </p:sp>
      <p:graphicFrame>
        <p:nvGraphicFramePr>
          <p:cNvPr id="283660" name="Object 12"/>
          <p:cNvGraphicFramePr>
            <a:graphicFrameLocks noChangeAspect="1"/>
          </p:cNvGraphicFramePr>
          <p:nvPr/>
        </p:nvGraphicFramePr>
        <p:xfrm>
          <a:off x="2012950" y="2646363"/>
          <a:ext cx="1220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公式" r:id="rId7" imgW="1041400" imgH="736600" progId="">
                  <p:embed/>
                </p:oleObj>
              </mc:Choice>
              <mc:Fallback>
                <p:oleObj name="公式" r:id="rId7" imgW="1041400" imgH="7366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646363"/>
                        <a:ext cx="12207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61" name="Object 13"/>
          <p:cNvGraphicFramePr>
            <a:graphicFrameLocks noChangeAspect="1"/>
          </p:cNvGraphicFramePr>
          <p:nvPr/>
        </p:nvGraphicFramePr>
        <p:xfrm>
          <a:off x="3854450" y="2646363"/>
          <a:ext cx="12509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5" name="公式" r:id="rId9" imgW="1066800" imgH="736600" progId="">
                  <p:embed/>
                </p:oleObj>
              </mc:Choice>
              <mc:Fallback>
                <p:oleObj name="公式" r:id="rId9" imgW="1066800" imgH="736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646363"/>
                        <a:ext cx="12509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62" name="Rectangle 14" descr="40%"/>
          <p:cNvSpPr>
            <a:spLocks noChangeArrowheads="1"/>
          </p:cNvSpPr>
          <p:nvPr/>
        </p:nvSpPr>
        <p:spPr bwMode="auto">
          <a:xfrm>
            <a:off x="5867400" y="765175"/>
            <a:ext cx="2743200" cy="2693988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</a:rPr>
              <a:t>结论：周期函数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</a:rPr>
              <a:t>的有效值为直流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</a:rPr>
              <a:t>分量及各次谐波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</a:rPr>
              <a:t>分量有效值平方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000099"/>
                </a:solidFill>
              </a:rPr>
              <a:t>和的方根。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3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utoUpdateAnimBg="0"/>
      <p:bldP spid="283658" grpId="0" autoUpdateAnimBg="0"/>
      <p:bldP spid="283659" grpId="0" autoUpdateAnimBg="0"/>
      <p:bldP spid="28366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3269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第十四章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4510" y="1151255"/>
            <a:ext cx="84549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二极管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电路分析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P33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习题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14.3.6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稳压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管电路分析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zh-CN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P31 </a:t>
            </a:r>
            <a:r>
              <a:rPr lang="zh-CN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习题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14.4.2</a:t>
            </a:r>
            <a:endParaRPr lang="zh-CN" altLang="zh-CN" sz="28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晶体管</a:t>
            </a:r>
            <a:r>
              <a:rPr lang="zh-CN" altLang="zh-CN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电路分析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处于放大状态的条件——发射结正偏、集电结反偏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例：某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NPN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晶体管处于放大状态，会判断三个极的电位</a:t>
            </a:r>
            <a:r>
              <a:rPr lang="zh-CN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高低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P31 14.5.1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 action="ppaction://hlinksldjump"/>
              </a:rPr>
              <a:t>PPT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 action="ppaction://hlinksldjump"/>
              </a:rPr>
              <a:t>例题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（根据电流判断晶体管类型、各极）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 action="ppaction://hlinksldjump"/>
              </a:rPr>
              <a:t>PPT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 action="ppaction://hlinksldjump"/>
              </a:rPr>
              <a:t>例题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（根据已知条件判断晶体管的状态</a:t>
            </a:r>
            <a:r>
              <a:rPr lang="zh-CN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7" action="ppaction://hlinksldjump"/>
          </p:cNvPr>
          <p:cNvSpPr/>
          <p:nvPr/>
        </p:nvSpPr>
        <p:spPr>
          <a:xfrm>
            <a:off x="7258049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</a:t>
            </a:r>
            <a:r>
              <a:rPr lang="zh-CN" altLang="en-US"/>
              <a:t>五</a:t>
            </a:r>
            <a:r>
              <a:rPr lang="zh-CN" altLang="en-US" smtClean="0"/>
              <a:t>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505" y="199506"/>
            <a:ext cx="1911927" cy="1325563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P33 </a:t>
            </a:r>
            <a:b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zh-CN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14.3.6</a:t>
            </a:r>
            <a:endParaRPr lang="zh-CN" altLang="en-US" sz="28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28875" y="214313"/>
            <a:ext cx="6357938" cy="13874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U=5V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=10sinωtV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，二极管的正向压降可忽略不计，试分别画出输出电压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的波形。这四种均为二极管削波电路。</a:t>
            </a:r>
            <a:endParaRPr lang="zh-CN" altLang="en-US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71625"/>
            <a:ext cx="28098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929063"/>
            <a:ext cx="2790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071938"/>
            <a:ext cx="2771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1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500" y="428625"/>
            <a:ext cx="4624388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54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4" y="954088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63" y="3659188"/>
            <a:ext cx="3495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800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989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4" y="1352550"/>
            <a:ext cx="28098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39" y="3516313"/>
            <a:ext cx="3495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4375" y="571500"/>
            <a:ext cx="4624388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800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8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7" y="1093787"/>
            <a:ext cx="2790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52" y="3621937"/>
            <a:ext cx="3438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4375" y="357188"/>
            <a:ext cx="4624388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269346" y="2063009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，二极管截止，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，二极管导通，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46" y="2063009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933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331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345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P31 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1.5.16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28650" y="1180340"/>
            <a:ext cx="8000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开关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断开时，电压表读数为</a:t>
            </a:r>
            <a:r>
              <a:rPr lang="en-US" altLang="zh-CN" sz="2800">
                <a:latin typeface="Times New Roman" panose="02020603050405020304" pitchFamily="18" charset="0"/>
              </a:rPr>
              <a:t>18V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；但开关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闭合时，电流表读数为</a:t>
            </a:r>
            <a:r>
              <a:rPr lang="en-US" altLang="zh-CN" sz="2800">
                <a:latin typeface="Times New Roman" panose="02020603050405020304" pitchFamily="18" charset="0"/>
              </a:rPr>
              <a:t>1.8A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。试求电源的电动势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和内阻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，并求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闭合时电压表的读数。</a:t>
            </a:r>
            <a:endParaRPr lang="zh-CN" altLang="en-US" sz="280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9" y="2686629"/>
            <a:ext cx="2145534" cy="1395974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440395"/>
            <a:ext cx="2520185" cy="1702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067731" y="4984373"/>
                <a:ext cx="233973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kern="10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31" y="4984373"/>
                <a:ext cx="2339730" cy="535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28747" y="3174894"/>
                <a:ext cx="205418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𝟏𝟖𝐕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47" y="3174894"/>
                <a:ext cx="2054180" cy="5355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35815" y="2671358"/>
                <a:ext cx="5254965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altLang="zh-CN" sz="2400" b="1" kern="100" smtClean="0">
                    <a:solidFill>
                      <a:srgbClr val="7030A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断开时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电压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读数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即为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电源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电动势</m:t>
                    </m:r>
                  </m:oMath>
                </a14:m>
                <a:endParaRPr lang="en-US" altLang="zh-CN" sz="2400" b="1" i="1" kern="10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15" y="2671358"/>
                <a:ext cx="5254965" cy="535531"/>
              </a:xfrm>
              <a:prstGeom prst="rect">
                <a:avLst/>
              </a:prstGeom>
              <a:blipFill rotWithShape="0">
                <a:blip r:embed="rId6"/>
                <a:stretch>
                  <a:fillRect l="-1740" t="-1136" r="-116" b="-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38220" y="3905144"/>
                <a:ext cx="1556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kern="100" smtClean="0">
                    <a:solidFill>
                      <a:srgbClr val="7030A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闭合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20" y="3905144"/>
                <a:ext cx="155683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27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466552" y="4182839"/>
                <a:ext cx="4162293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52" y="4182839"/>
                <a:ext cx="4162293" cy="7560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385173" y="5548155"/>
                <a:ext cx="4496167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73" y="5548155"/>
                <a:ext cx="4496167" cy="5355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箭头 14"/>
          <p:cNvSpPr/>
          <p:nvPr/>
        </p:nvSpPr>
        <p:spPr>
          <a:xfrm>
            <a:off x="8010659" y="6194738"/>
            <a:ext cx="759854" cy="489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10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17" y="1414463"/>
            <a:ext cx="2771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46" y="3478302"/>
            <a:ext cx="3438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63" y="500063"/>
            <a:ext cx="4624387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00604" y="1985736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04" y="1985736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922" r="-8933" b="-12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 7">
            <a:hlinkClick r:id="rId5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75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03201"/>
            <a:ext cx="4180114" cy="91440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P31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14.4.2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" y="2566776"/>
            <a:ext cx="3423349" cy="16059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3414" y="1126458"/>
            <a:ext cx="7308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设稳压管</a:t>
            </a:r>
            <a:r>
              <a:rPr lang="en-US" altLang="zh-CN" sz="2800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z1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D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z1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的稳定电压分别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5V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7V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</a:rPr>
              <a:t>o</a:t>
            </a:r>
            <a:r>
              <a:rPr lang="zh-CN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256778" y="180242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5V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P31 14.5.1</a:t>
            </a:r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753414" y="923258"/>
            <a:ext cx="7978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在放大电路中，某晶体管三个极的电位分别为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2.5V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3.2V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，则这三个极分别为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67715" y="2487640"/>
            <a:ext cx="701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</a:rPr>
              <a:t>该晶体管为</a:t>
            </a:r>
            <a:r>
              <a:rPr lang="en-US" altLang="zh-CN" sz="2400" b="1" smtClean="0">
                <a:solidFill>
                  <a:srgbClr val="7030A0"/>
                </a:solidFill>
              </a:rPr>
              <a:t>NPN</a:t>
            </a:r>
            <a:r>
              <a:rPr lang="zh-CN" altLang="en-US" sz="2400" b="1" smtClean="0">
                <a:solidFill>
                  <a:srgbClr val="7030A0"/>
                </a:solidFill>
              </a:rPr>
              <a:t>晶体管</a:t>
            </a:r>
            <a:endParaRPr lang="en-US" altLang="zh-CN" sz="2400" b="1" smtClean="0">
              <a:solidFill>
                <a:srgbClr val="7030A0"/>
              </a:solidFill>
            </a:endParaRPr>
          </a:p>
        </p:txBody>
      </p:sp>
      <p:pic>
        <p:nvPicPr>
          <p:cNvPr id="6" name="Picture 50" descr="图片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1" y="4033555"/>
            <a:ext cx="34385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867715" y="3128692"/>
            <a:ext cx="3657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发射结正偏      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B</a:t>
            </a:r>
            <a:r>
              <a:rPr lang="en-US" altLang="zh-CN" sz="2400" b="1">
                <a:solidFill>
                  <a:srgbClr val="7030A0"/>
                </a:solidFill>
              </a:rPr>
              <a:t>&gt;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集电结反偏      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C</a:t>
            </a:r>
            <a:r>
              <a:rPr lang="en-US" altLang="zh-CN" sz="2400" b="1">
                <a:solidFill>
                  <a:srgbClr val="7030A0"/>
                </a:solidFill>
              </a:rPr>
              <a:t>&gt;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B</a:t>
            </a:r>
            <a:r>
              <a:rPr lang="en-US" altLang="zh-CN" sz="2400" b="1">
                <a:solidFill>
                  <a:srgbClr val="7030A0"/>
                </a:solidFill>
              </a:rPr>
              <a:t>   </a:t>
            </a:r>
          </a:p>
        </p:txBody>
      </p:sp>
      <p:sp>
        <p:nvSpPr>
          <p:cNvPr id="8" name="矩形 7"/>
          <p:cNvSpPr/>
          <p:nvPr/>
        </p:nvSpPr>
        <p:spPr>
          <a:xfrm>
            <a:off x="6140117" y="163421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7030A0"/>
                </a:solidFill>
              </a:rPr>
              <a:t>C</a:t>
            </a:r>
            <a:r>
              <a:rPr lang="zh-CN" altLang="en-US" sz="2400" b="1" smtClean="0">
                <a:solidFill>
                  <a:srgbClr val="7030A0"/>
                </a:solidFill>
              </a:rPr>
              <a:t>、</a:t>
            </a:r>
            <a:r>
              <a:rPr lang="en-US" altLang="zh-CN" sz="2400" b="1" smtClean="0">
                <a:solidFill>
                  <a:srgbClr val="7030A0"/>
                </a:solidFill>
              </a:rPr>
              <a:t>E</a:t>
            </a:r>
            <a:r>
              <a:rPr lang="zh-CN" altLang="en-US" sz="2400" b="1" smtClean="0">
                <a:solidFill>
                  <a:srgbClr val="7030A0"/>
                </a:solidFill>
              </a:rPr>
              <a:t>、</a:t>
            </a:r>
            <a:r>
              <a:rPr lang="en-US" altLang="zh-CN" sz="2400" b="1" smtClean="0">
                <a:solidFill>
                  <a:srgbClr val="7030A0"/>
                </a:solidFill>
              </a:rPr>
              <a:t>B</a:t>
            </a:r>
            <a:endParaRPr lang="en-US" altLang="zh-CN" sz="2400" b="1">
              <a:solidFill>
                <a:srgbClr val="7030A0"/>
              </a:solidFill>
            </a:endParaRPr>
          </a:p>
        </p:txBody>
      </p:sp>
      <p:sp>
        <p:nvSpPr>
          <p:cNvPr id="10" name="左箭头 9">
            <a:hlinkClick r:id="rId3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autoUpdateAnimBg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629" y="157943"/>
            <a:ext cx="8404168" cy="548639"/>
          </a:xfrm>
        </p:spPr>
        <p:txBody>
          <a:bodyPr>
            <a:normAutofit fontScale="90000"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例题（根据电流判断晶体管类型、各极</a:t>
            </a:r>
            <a:r>
              <a:rPr lang="zh-CN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0558" y="955687"/>
            <a:ext cx="844204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smtClean="0"/>
              <a:t>某</a:t>
            </a:r>
            <a:r>
              <a:rPr lang="zh-CN" altLang="en-US" sz="2800" b="0"/>
              <a:t>放大电路中三极管三个电极</a:t>
            </a:r>
            <a:r>
              <a:rPr lang="zh-CN" altLang="en-US" sz="28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①、②、③的</a:t>
            </a:r>
            <a:r>
              <a:rPr lang="zh-CN" altLang="en-US" sz="2800" b="0"/>
              <a:t>电流如下图所示，现测得</a:t>
            </a:r>
            <a:r>
              <a:rPr lang="en-US" altLang="zh-CN" sz="2800" b="0"/>
              <a:t>I</a:t>
            </a:r>
            <a:r>
              <a:rPr lang="en-US" altLang="zh-CN" sz="2800" b="0" baseline="-25000"/>
              <a:t>1</a:t>
            </a:r>
            <a:r>
              <a:rPr lang="en-US" altLang="zh-CN" sz="2800" b="0"/>
              <a:t>= -2mA</a:t>
            </a:r>
            <a:r>
              <a:rPr lang="zh-CN" altLang="en-US" sz="2800" b="0"/>
              <a:t>，</a:t>
            </a:r>
            <a:r>
              <a:rPr lang="en-US" altLang="zh-CN" sz="2800" b="0"/>
              <a:t>I</a:t>
            </a:r>
            <a:r>
              <a:rPr lang="en-US" altLang="zh-CN" sz="2800" b="0" baseline="-25000"/>
              <a:t>2</a:t>
            </a:r>
            <a:r>
              <a:rPr lang="en-US" altLang="zh-CN" sz="2800" b="0"/>
              <a:t>= -0.04mA</a:t>
            </a:r>
            <a:r>
              <a:rPr lang="zh-CN" altLang="en-US" sz="2800" b="0"/>
              <a:t>，</a:t>
            </a:r>
            <a:r>
              <a:rPr lang="en-US" altLang="zh-CN" sz="2800" b="0"/>
              <a:t>I</a:t>
            </a:r>
            <a:r>
              <a:rPr lang="en-US" altLang="zh-CN" sz="2800" b="0" baseline="-25000"/>
              <a:t>3</a:t>
            </a:r>
            <a:r>
              <a:rPr lang="en-US" altLang="zh-CN" sz="2800" b="0"/>
              <a:t>=+2.04mA,</a:t>
            </a:r>
            <a:r>
              <a:rPr lang="zh-CN" altLang="en-US" sz="2800" b="0"/>
              <a:t>试判断该管的基极</a:t>
            </a:r>
            <a:r>
              <a:rPr lang="en-US" altLang="zh-CN" sz="2800" b="0"/>
              <a:t>B</a:t>
            </a:r>
            <a:r>
              <a:rPr lang="zh-CN" altLang="en-US" sz="2800" b="0"/>
              <a:t>、发射极</a:t>
            </a:r>
            <a:r>
              <a:rPr lang="en-US" altLang="zh-CN" sz="2800" b="0"/>
              <a:t>E</a:t>
            </a:r>
            <a:r>
              <a:rPr lang="zh-CN" altLang="en-US" sz="2800" b="0"/>
              <a:t>及集电极</a:t>
            </a:r>
            <a:r>
              <a:rPr lang="en-US" altLang="zh-CN" sz="2800" b="0"/>
              <a:t>C</a:t>
            </a:r>
            <a:r>
              <a:rPr lang="zh-CN" altLang="en-US" sz="2800" b="0"/>
              <a:t>，并说明该管是</a:t>
            </a:r>
            <a:r>
              <a:rPr lang="en-US" altLang="zh-CN" sz="2800" b="0"/>
              <a:t>NPN</a:t>
            </a:r>
            <a:r>
              <a:rPr lang="zh-CN" altLang="en-US" sz="2800" b="0"/>
              <a:t>管还是</a:t>
            </a:r>
            <a:r>
              <a:rPr lang="en-US" altLang="zh-CN" sz="2800" b="0"/>
              <a:t>PNP</a:t>
            </a:r>
            <a:r>
              <a:rPr lang="zh-CN" altLang="en-US" sz="2800" b="0"/>
              <a:t>管，它的</a:t>
            </a:r>
            <a:r>
              <a:rPr lang="el-GR" altLang="zh-CN" sz="2800" b="0"/>
              <a:t>β</a:t>
            </a:r>
            <a:r>
              <a:rPr lang="zh-CN" altLang="en-US" sz="2800" b="0"/>
              <a:t>为多少？</a:t>
            </a:r>
            <a:endParaRPr lang="zh-CN" altLang="en-US" sz="2800" b="0" baseline="-2500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938"/>
            <a:ext cx="3943350" cy="314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43350" y="3049263"/>
                <a:ext cx="4572000" cy="27673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，故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是集电极，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是基极，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是发射极；</a:t>
                </a:r>
              </a:p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流入晶体管，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流出晶体管，故该管是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NPN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晶体管；</a:t>
                </a:r>
              </a:p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50" y="3049263"/>
                <a:ext cx="4572000" cy="276736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1322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95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例题（根据已知条件判断晶体管的状态）</a:t>
            </a:r>
            <a:endParaRPr lang="zh-CN" altLang="en-US" sz="28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1808" y="925512"/>
            <a:ext cx="8507413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 smtClean="0"/>
              <a:t>在</a:t>
            </a:r>
            <a:r>
              <a:rPr kumimoji="0" lang="zh-CN" altLang="en-US" sz="2600"/>
              <a:t>下图电路中，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CC </a:t>
            </a:r>
            <a:r>
              <a:rPr kumimoji="0" lang="en-US" altLang="zh-CN" sz="2600"/>
              <a:t>= 6V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C </a:t>
            </a:r>
            <a:r>
              <a:rPr kumimoji="0" lang="en-US" altLang="zh-CN" sz="2600"/>
              <a:t>= 3k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B </a:t>
            </a:r>
            <a:r>
              <a:rPr kumimoji="0" lang="en-US" altLang="zh-CN" sz="2600"/>
              <a:t>= 10k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en-US" altLang="zh-CN" sz="2600"/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sz="2600" i="1">
                <a:sym typeface="Symbol" panose="05050102010706020507" pitchFamily="18" charset="2"/>
              </a:rPr>
              <a:t></a:t>
            </a:r>
            <a:r>
              <a:rPr kumimoji="0" lang="en-US" altLang="zh-CN" sz="2600" i="1" baseline="-25000"/>
              <a:t> </a:t>
            </a:r>
            <a:r>
              <a:rPr kumimoji="0" lang="en-US" altLang="zh-CN" sz="2600"/>
              <a:t>= 25</a:t>
            </a:r>
            <a:r>
              <a:rPr kumimoji="0" lang="zh-CN" altLang="en-US" sz="2600"/>
              <a:t>，当输入电压 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 </a:t>
            </a:r>
            <a:r>
              <a:rPr kumimoji="0" lang="zh-CN" altLang="en-US" sz="2600"/>
              <a:t>分别为 </a:t>
            </a:r>
            <a:r>
              <a:rPr kumimoji="0" lang="en-US" altLang="zh-CN" sz="2600"/>
              <a:t>3V</a:t>
            </a:r>
            <a:r>
              <a:rPr kumimoji="0" lang="zh-CN" altLang="en-US" sz="2600"/>
              <a:t>，</a:t>
            </a:r>
            <a:r>
              <a:rPr kumimoji="0" lang="en-US" altLang="zh-CN" sz="2600"/>
              <a:t>1V</a:t>
            </a:r>
            <a:r>
              <a:rPr kumimoji="0" lang="zh-CN" altLang="en-US" sz="2600"/>
              <a:t>和 </a:t>
            </a:r>
            <a:r>
              <a:rPr kumimoji="0" lang="zh-CN" altLang="en-US" sz="2600">
                <a:sym typeface="Symbol" panose="05050102010706020507" pitchFamily="18" charset="2"/>
              </a:rPr>
              <a:t></a:t>
            </a:r>
            <a:r>
              <a:rPr kumimoji="0" lang="en-US" altLang="zh-CN" sz="2600"/>
              <a:t>1V</a:t>
            </a:r>
            <a:r>
              <a:rPr kumimoji="0" lang="zh-CN" altLang="en-US" sz="2600"/>
              <a:t>时，试问晶体管处于何种工作状态？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608" y="1292225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600">
              <a:solidFill>
                <a:srgbClr val="CC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2608" y="2295525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CC0000"/>
                </a:solidFill>
              </a:rPr>
              <a:t>解</a:t>
            </a:r>
            <a:r>
              <a:rPr kumimoji="0" lang="en-US" altLang="zh-CN" sz="2800">
                <a:solidFill>
                  <a:srgbClr val="CC0000"/>
                </a:solidFill>
              </a:rPr>
              <a:t>: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88971"/>
              </p:ext>
            </p:extLst>
          </p:nvPr>
        </p:nvGraphicFramePr>
        <p:xfrm>
          <a:off x="970308" y="2663825"/>
          <a:ext cx="4368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1579680" imgH="342720" progId="">
                  <p:embed/>
                </p:oleObj>
              </mc:Choice>
              <mc:Fallback>
                <p:oleObj name="Equation" r:id="rId3" imgW="1579680" imgH="34272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308" y="2663825"/>
                        <a:ext cx="4368800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4108" y="2282825"/>
            <a:ext cx="61722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晶体管饱和时的集电极电流近似为 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455903"/>
              </p:ext>
            </p:extLst>
          </p:nvPr>
        </p:nvGraphicFramePr>
        <p:xfrm>
          <a:off x="925858" y="3941762"/>
          <a:ext cx="42799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5" imgW="1547280" imgH="326160" progId="">
                  <p:embed/>
                </p:oleObj>
              </mc:Choice>
              <mc:Fallback>
                <p:oleObj name="Equation" r:id="rId5" imgW="1547280" imgH="32616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58" y="3941762"/>
                        <a:ext cx="4279900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81408" y="3546475"/>
            <a:ext cx="46609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晶体管刚饱和时的基极电流为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4108" y="4873625"/>
            <a:ext cx="2819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600"/>
              <a:t>(1)  </a:t>
            </a:r>
            <a:r>
              <a:rPr kumimoji="0" lang="zh-CN" altLang="en-US" sz="2600"/>
              <a:t>当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</a:t>
            </a:r>
            <a:r>
              <a:rPr kumimoji="0" lang="en-US" altLang="zh-CN" sz="2600"/>
              <a:t>= 3V</a:t>
            </a:r>
            <a:r>
              <a:rPr kumimoji="0" lang="zh-CN" altLang="en-US" sz="2600"/>
              <a:t>时， 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25600"/>
              </p:ext>
            </p:extLst>
          </p:nvPr>
        </p:nvGraphicFramePr>
        <p:xfrm>
          <a:off x="930621" y="5376862"/>
          <a:ext cx="63039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公式" r:id="rId7" imgW="2296440" imgH="342720" progId="">
                  <p:embed/>
                </p:oleObj>
              </mc:Choice>
              <mc:Fallback>
                <p:oleObj name="公式" r:id="rId7" imgW="2296440" imgH="34272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621" y="5376862"/>
                        <a:ext cx="6303962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79821" y="6329362"/>
            <a:ext cx="46609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晶体管已处于深度饱和状态。 </a:t>
            </a:r>
          </a:p>
        </p:txBody>
      </p:sp>
      <p:pic>
        <p:nvPicPr>
          <p:cNvPr id="14" name="Picture 45" descr="图片4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33" y="2736850"/>
            <a:ext cx="363537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1" grpId="0" autoUpdateAnimBg="0"/>
      <p:bldP spid="1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95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例题（根据已知条件判断晶体管的状态）</a:t>
            </a:r>
            <a:endParaRPr lang="zh-CN" altLang="en-US" sz="28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2313" y="969388"/>
            <a:ext cx="5613836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 smtClean="0"/>
              <a:t>在</a:t>
            </a:r>
            <a:r>
              <a:rPr kumimoji="0" lang="zh-CN" altLang="en-US" sz="2600"/>
              <a:t>下图电路中，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CC </a:t>
            </a:r>
            <a:r>
              <a:rPr kumimoji="0" lang="en-US" altLang="zh-CN" sz="2600"/>
              <a:t>= 6V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C </a:t>
            </a:r>
            <a:r>
              <a:rPr kumimoji="0" lang="en-US" altLang="zh-CN" sz="2600"/>
              <a:t>= 3k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B </a:t>
            </a:r>
            <a:r>
              <a:rPr kumimoji="0" lang="en-US" altLang="zh-CN" sz="2600"/>
              <a:t>= 10k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en-US" altLang="zh-CN" sz="2600" smtClean="0"/>
              <a:t>, </a:t>
            </a:r>
            <a:r>
              <a:rPr kumimoji="0" lang="en-US" altLang="zh-CN" sz="2600" i="1" smtClean="0">
                <a:sym typeface="Symbol" panose="05050102010706020507" pitchFamily="18" charset="2"/>
              </a:rPr>
              <a:t></a:t>
            </a:r>
            <a:r>
              <a:rPr kumimoji="0" lang="en-US" altLang="zh-CN" sz="2600" i="1" baseline="-25000" smtClean="0"/>
              <a:t> </a:t>
            </a:r>
            <a:r>
              <a:rPr kumimoji="0" lang="en-US" altLang="zh-CN" sz="2600"/>
              <a:t>= 25</a:t>
            </a:r>
            <a:r>
              <a:rPr kumimoji="0" lang="zh-CN" altLang="en-US" sz="2600"/>
              <a:t>，当输入电压 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 </a:t>
            </a:r>
            <a:r>
              <a:rPr kumimoji="0" lang="zh-CN" altLang="en-US" sz="2600"/>
              <a:t>分别为 </a:t>
            </a:r>
            <a:r>
              <a:rPr kumimoji="0" lang="en-US" altLang="zh-CN" sz="2600"/>
              <a:t>3V</a:t>
            </a:r>
            <a:r>
              <a:rPr kumimoji="0" lang="zh-CN" altLang="en-US" sz="2600"/>
              <a:t>，</a:t>
            </a:r>
            <a:r>
              <a:rPr kumimoji="0" lang="en-US" altLang="zh-CN" sz="2600"/>
              <a:t>1V</a:t>
            </a:r>
            <a:r>
              <a:rPr kumimoji="0" lang="zh-CN" altLang="en-US" sz="2600"/>
              <a:t>和 </a:t>
            </a:r>
            <a:r>
              <a:rPr kumimoji="0" lang="zh-CN" altLang="en-US" sz="2600">
                <a:sym typeface="Symbol" panose="05050102010706020507" pitchFamily="18" charset="2"/>
              </a:rPr>
              <a:t></a:t>
            </a:r>
            <a:r>
              <a:rPr kumimoji="0" lang="en-US" altLang="zh-CN" sz="2600"/>
              <a:t>1V</a:t>
            </a:r>
            <a:r>
              <a:rPr kumimoji="0" lang="zh-CN" altLang="en-US" sz="2600"/>
              <a:t>时，试问晶体管处于何种工作状态？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608" y="1292225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600">
              <a:solidFill>
                <a:srgbClr val="CC0000"/>
              </a:solidFill>
            </a:endParaRPr>
          </a:p>
        </p:txBody>
      </p:sp>
      <p:pic>
        <p:nvPicPr>
          <p:cNvPr id="14" name="Picture 45" descr="图片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05337"/>
            <a:ext cx="363537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22313" y="2977606"/>
            <a:ext cx="2819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600"/>
              <a:t>(2)  </a:t>
            </a:r>
            <a:r>
              <a:rPr kumimoji="0" lang="zh-CN" altLang="en-US" sz="2600"/>
              <a:t>当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</a:t>
            </a:r>
            <a:r>
              <a:rPr kumimoji="0" lang="en-US" altLang="zh-CN" sz="2600"/>
              <a:t>= 1V</a:t>
            </a:r>
            <a:r>
              <a:rPr kumimoji="0" lang="zh-CN" altLang="en-US" sz="2600"/>
              <a:t>时， 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45714"/>
              </p:ext>
            </p:extLst>
          </p:nvPr>
        </p:nvGraphicFramePr>
        <p:xfrm>
          <a:off x="904863" y="3611330"/>
          <a:ext cx="6303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4" imgW="2296440" imgH="342720" progId="">
                  <p:embed/>
                </p:oleObj>
              </mc:Choice>
              <mc:Fallback>
                <p:oleObj name="公式" r:id="rId4" imgW="2296440" imgH="34272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63" y="3611330"/>
                        <a:ext cx="6303963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04863" y="4738767"/>
            <a:ext cx="3581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晶体管处于放大状态。 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60413" y="5372491"/>
            <a:ext cx="55626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600"/>
              <a:t>(3)  </a:t>
            </a:r>
            <a:r>
              <a:rPr kumimoji="0" lang="zh-CN" altLang="en-US" sz="2600"/>
              <a:t>当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</a:t>
            </a:r>
            <a:r>
              <a:rPr kumimoji="0" lang="en-US" altLang="zh-CN" sz="2600"/>
              <a:t>= - 1V</a:t>
            </a:r>
            <a:r>
              <a:rPr kumimoji="0" lang="zh-CN" altLang="en-US" sz="2600"/>
              <a:t>时，</a:t>
            </a:r>
            <a:r>
              <a:rPr kumimoji="0" lang="zh-CN" altLang="en-US" sz="2600">
                <a:solidFill>
                  <a:srgbClr val="000099"/>
                </a:solidFill>
              </a:rPr>
              <a:t>晶体管可靠截止。</a:t>
            </a:r>
            <a:r>
              <a:rPr kumimoji="0" lang="zh-CN" altLang="en-US" sz="2600"/>
              <a:t> </a:t>
            </a:r>
          </a:p>
        </p:txBody>
      </p:sp>
      <p:sp>
        <p:nvSpPr>
          <p:cNvPr id="19" name="左箭头 18">
            <a:hlinkClick r:id="rId6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71" y="90152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第十五章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571" y="1119501"/>
            <a:ext cx="7615439" cy="534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共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射放大电路的静态和动态分析——直流回路、静态工作点、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计算、微变等效电路、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baseline="-25000" dirty="0">
                <a:latin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P53  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例</a:t>
            </a:r>
            <a:r>
              <a:rPr lang="en-US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15.</a:t>
            </a:r>
            <a:r>
              <a:rPr lang="en-US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4.1  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</a:t>
            </a:r>
            <a:r>
              <a:rPr lang="en-US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15. 4.2 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非线性失真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——</a:t>
            </a:r>
            <a:r>
              <a:rPr lang="en-US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点太低（截止失真），</a:t>
            </a:r>
            <a:r>
              <a:rPr lang="en-US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点太高（饱和失真）（</a:t>
            </a:r>
            <a:r>
              <a:rPr lang="en-US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P50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放大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电路的频率特性——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在低频段由于耦合电容的影响，导致放大倍数降低；在高频段由于极间电容和连线分布电容的影响，导致放大倍数降低。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P56-57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射极输出器</a:t>
            </a:r>
            <a:r>
              <a:rPr lang="zh-CN" altLang="zh-CN" sz="24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特点</a:t>
            </a:r>
            <a:r>
              <a:rPr lang="zh-CN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P58 P60</a:t>
            </a:r>
            <a:r>
              <a:rPr lang="zh-CN" altLang="zh-CN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在接法上是一个共集电极电路</a:t>
            </a:r>
            <a:r>
              <a:rPr lang="zh-CN" altLang="en-US" sz="24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电压放大倍数接近</a:t>
            </a:r>
            <a:r>
              <a:rPr lang="en-US" altLang="zh-CN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400" b="1" kern="100" dirty="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输入电阻高；</a:t>
            </a:r>
            <a:endParaRPr lang="en-US" altLang="zh-CN" sz="2400" b="1" kern="100" dirty="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输出电阻低。</a:t>
            </a:r>
            <a:endParaRPr lang="en-US" altLang="zh-CN" sz="2400" b="1" kern="100" dirty="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3946" y="1763445"/>
            <a:ext cx="8017905" cy="290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多级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放大电路的耦合方式——直接耦合、阻容耦合、变压器耦合（会判断）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理想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双端输出差分放大电路特点——抑制零点漂移、对共模信号没有放大能力、对差模信号具有放大能力、共模抑制比为无穷大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差分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放大电路比较输入时，如何分解为共模信号和差模信号。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P71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3" action="ppaction://hlinksldjump"/>
          </p:cNvPr>
          <p:cNvSpPr/>
          <p:nvPr/>
        </p:nvSpPr>
        <p:spPr>
          <a:xfrm>
            <a:off x="7258049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第十六章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946" y="437882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第十五章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16" y="94669"/>
            <a:ext cx="2883653" cy="478909"/>
          </a:xfrm>
        </p:spPr>
        <p:txBody>
          <a:bodyPr>
            <a:normAutofit fontScale="90000"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P53 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15. 4.1</a:t>
            </a:r>
            <a:endParaRPr lang="zh-CN" altLang="en-US" sz="2800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03531" y="658061"/>
            <a:ext cx="83153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000000"/>
                </a:solidFill>
              </a:rPr>
              <a:t>在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分压式偏置电路中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已知：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U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CC</a:t>
            </a:r>
            <a:r>
              <a:rPr kumimoji="1" lang="en-US" altLang="zh-CN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=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12V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B1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20 k</a:t>
            </a:r>
            <a:r>
              <a:rPr kumimoji="1"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,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B2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10 k</a:t>
            </a:r>
            <a:r>
              <a:rPr kumimoji="1"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 , 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C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2k</a:t>
            </a:r>
            <a:r>
              <a:rPr kumimoji="1"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, </a:t>
            </a:r>
            <a:r>
              <a:rPr kumimoji="1"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E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2k</a:t>
            </a:r>
            <a:r>
              <a:rPr kumimoji="1"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 ,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L</a:t>
            </a:r>
            <a:r>
              <a:rPr kumimoji="1" lang="en-US" altLang="zh-CN" sz="16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6 k</a:t>
            </a:r>
            <a:r>
              <a:rPr kumimoji="1"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 , 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C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100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µ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F ,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C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1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C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 20 µF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晶体管的</a:t>
            </a:r>
            <a:r>
              <a:rPr kumimoji="1" lang="zh-CN" altLang="en-US" sz="2800" b="1" i="1" dirty="0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kumimoji="1" lang="zh-CN" altLang="en-US" sz="24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kumimoji="1" lang="en-US" altLang="zh-CN" sz="2800" b="1" dirty="0">
                <a:solidFill>
                  <a:srgbClr val="000000"/>
                </a:solidFill>
                <a:sym typeface="Symbol" panose="05050102010706020507" pitchFamily="18" charset="2"/>
              </a:rPr>
              <a:t>37.5</a:t>
            </a:r>
            <a:r>
              <a:rPr kumimoji="1"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r>
              <a:rPr kumimoji="1" lang="zh-CN" altLang="en-US" sz="2800" b="1" dirty="0">
                <a:solidFill>
                  <a:srgbClr val="000000"/>
                </a:solidFill>
                <a:sym typeface="Symbol" panose="05050102010706020507" pitchFamily="18" charset="2"/>
              </a:rPr>
              <a:t>试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求：</a:t>
            </a:r>
            <a:br>
              <a:rPr kumimoji="1" lang="zh-CN" altLang="en-US" sz="2800" b="1" dirty="0">
                <a:solidFill>
                  <a:srgbClr val="000000"/>
                </a:solidFill>
              </a:rPr>
            </a:br>
            <a:r>
              <a:rPr kumimoji="1" lang="en-US" altLang="zh-CN" sz="2800" b="1" dirty="0">
                <a:solidFill>
                  <a:srgbClr val="000000"/>
                </a:solidFill>
              </a:rPr>
              <a:t>(1)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计算静态值 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B</a:t>
            </a:r>
            <a:r>
              <a:rPr kumimoji="1" lang="en-US" altLang="zh-CN" b="1" i="1" dirty="0">
                <a:solidFill>
                  <a:srgbClr val="000000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、</a:t>
            </a:r>
            <a:r>
              <a:rPr kumimoji="1" lang="zh-CN" altLang="en-US" b="1" i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C</a:t>
            </a:r>
            <a:r>
              <a:rPr kumimoji="1" lang="en-US" altLang="zh-CN" b="1" i="1" dirty="0">
                <a:solidFill>
                  <a:srgbClr val="000000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和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U</a:t>
            </a:r>
            <a:r>
              <a:rPr kumimoji="1" lang="en-US" altLang="zh-CN" sz="2800" b="1" baseline="-25000" dirty="0">
                <a:solidFill>
                  <a:srgbClr val="000000"/>
                </a:solidFill>
              </a:rPr>
              <a:t>CE</a:t>
            </a:r>
            <a:r>
              <a:rPr kumimoji="1" lang="en-US" altLang="zh-CN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</a:rPr>
              <a:t>(2)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计算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</a:rPr>
              <a:t>u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 err="1">
                <a:solidFill>
                  <a:srgbClr val="000000"/>
                </a:solidFill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和 </a:t>
            </a:r>
            <a:r>
              <a:rPr kumimoji="1" lang="en-US" altLang="zh-CN" sz="28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 err="1">
                <a:solidFill>
                  <a:srgbClr val="000000"/>
                </a:solidFill>
              </a:rPr>
              <a:t>o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pic>
        <p:nvPicPr>
          <p:cNvPr id="4" name="Picture 130" descr="图片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708275"/>
            <a:ext cx="48228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2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0" descr="图片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4" y="106743"/>
            <a:ext cx="3759673" cy="27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79091" y="2854101"/>
            <a:ext cx="2668494" cy="3614490"/>
            <a:chOff x="1080854" y="3110293"/>
            <a:chExt cx="2668494" cy="3614490"/>
          </a:xfrm>
        </p:grpSpPr>
        <p:pic>
          <p:nvPicPr>
            <p:cNvPr id="5" name="图片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854" y="3110293"/>
              <a:ext cx="2668494" cy="3117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576378" y="6263118"/>
              <a:ext cx="211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mtClean="0">
                  <a:solidFill>
                    <a:srgbClr val="7030A0"/>
                  </a:solidFill>
                </a:rPr>
                <a:t>直流回路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847585" y="2530475"/>
            <a:ext cx="5649913" cy="1000125"/>
            <a:chOff x="581" y="2080"/>
            <a:chExt cx="3559" cy="63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81" y="2080"/>
              <a:ext cx="1817" cy="616"/>
              <a:chOff x="2017" y="3376"/>
              <a:chExt cx="1817" cy="616"/>
            </a:xfrm>
          </p:grpSpPr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2017" y="3514"/>
                <a:ext cx="38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b="1">
                    <a:solidFill>
                      <a:srgbClr val="000000"/>
                    </a:solidFill>
                  </a:rPr>
                  <a:t>B</a:t>
                </a:r>
                <a:endParaRPr kumimoji="1" lang="en-US" altLang="zh-CN" sz="32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328" y="3522"/>
                <a:ext cx="31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2556" y="3528"/>
                <a:ext cx="4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b="1">
                    <a:solidFill>
                      <a:srgbClr val="000000"/>
                    </a:solidFill>
                  </a:rPr>
                  <a:t>CC</a:t>
                </a:r>
                <a:endParaRPr kumimoji="1"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2940" y="3652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1600" b="1">
                    <a:solidFill>
                      <a:srgbClr val="000000"/>
                    </a:solidFill>
                  </a:rPr>
                  <a:t>B1</a:t>
                </a:r>
                <a:endParaRPr kumimoji="1"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3168" y="3376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1600" b="1">
                    <a:solidFill>
                      <a:srgbClr val="000000"/>
                    </a:solidFill>
                  </a:rPr>
                  <a:t>B2</a:t>
                </a:r>
                <a:endParaRPr kumimoji="1"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3420" y="3640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1600" b="1">
                    <a:solidFill>
                      <a:srgbClr val="000000"/>
                    </a:solidFill>
                  </a:rPr>
                  <a:t>B2</a:t>
                </a:r>
                <a:endParaRPr kumimoji="1"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3250" y="366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551" y="238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397" y="2226"/>
              <a:ext cx="5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 12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072" y="24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2919" y="2340"/>
              <a:ext cx="96" cy="96"/>
              <a:chOff x="3168" y="2160"/>
              <a:chExt cx="96" cy="96"/>
            </a:xfrm>
          </p:grpSpPr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3168" y="21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142" y="209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964" y="2380"/>
              <a:ext cx="6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20+10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505" y="2230"/>
              <a:ext cx="6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 = 4V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065198" y="3422650"/>
            <a:ext cx="5091112" cy="1003300"/>
            <a:chOff x="718" y="1347"/>
            <a:chExt cx="3207" cy="632"/>
          </a:xfrm>
        </p:grpSpPr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718" y="1525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975" y="1370"/>
              <a:ext cx="3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V</a:t>
              </a:r>
              <a:r>
                <a:rPr kumimoji="1" lang="en-US" altLang="zh-CN" b="1">
                  <a:solidFill>
                    <a:srgbClr val="000000"/>
                  </a:solidFill>
                </a:rPr>
                <a:t>B</a:t>
              </a:r>
              <a:endParaRPr kumimoji="1"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958" y="169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294" y="13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427" y="1347"/>
              <a:ext cx="4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U</a:t>
              </a:r>
              <a:r>
                <a:rPr kumimoji="1" lang="en-US" altLang="zh-CN" b="1">
                  <a:solidFill>
                    <a:srgbClr val="000000"/>
                  </a:solidFill>
                </a:rPr>
                <a:t>BE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246" y="1637"/>
              <a:ext cx="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b="1">
                  <a:solidFill>
                    <a:srgbClr val="000000"/>
                  </a:solidFill>
                </a:rPr>
                <a:t>E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844" y="151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110" y="1669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106" y="1361"/>
              <a:ext cx="6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4– 0.6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331" y="164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931" y="1488"/>
              <a:ext cx="9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 1.7 mA</a:t>
              </a: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2880923" y="4308475"/>
            <a:ext cx="3832225" cy="968375"/>
            <a:chOff x="672" y="3240"/>
            <a:chExt cx="2414" cy="610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72" y="3360"/>
              <a:ext cx="3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I</a:t>
              </a:r>
              <a:r>
                <a:rPr kumimoji="1" lang="en-US" altLang="zh-CN" b="1">
                  <a:solidFill>
                    <a:srgbClr val="000000"/>
                  </a:solidFill>
                </a:rPr>
                <a:t>B</a:t>
              </a:r>
              <a:endParaRPr kumimoji="1"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912" y="338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1248" y="3504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</a:t>
              </a:r>
              <a:endParaRPr kumimoji="1"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515" y="337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200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04" y="3240"/>
              <a:ext cx="3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I</a:t>
              </a:r>
              <a:r>
                <a:rPr kumimoji="1" lang="en-US" altLang="zh-CN" b="1">
                  <a:solidFill>
                    <a:srgbClr val="000000"/>
                  </a:solidFill>
                </a:rPr>
                <a:t>C 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776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1752" y="3242"/>
              <a:ext cx="3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1.7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1710" y="3520"/>
              <a:ext cx="5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37.5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2134" y="3389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2393" y="3386"/>
              <a:ext cx="6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45 µA</a:t>
              </a:r>
            </a:p>
          </p:txBody>
        </p:sp>
      </p:grp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2863460" y="5197475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U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CE</a:t>
            </a:r>
            <a:r>
              <a:rPr kumimoji="1" lang="en-US" altLang="zh-CN" sz="2800" b="1" i="1">
                <a:solidFill>
                  <a:srgbClr val="000000"/>
                </a:solidFill>
                <a:ea typeface="方正琥珀繁体" pitchFamily="2" charset="-122"/>
              </a:rPr>
              <a:t> = 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V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CC</a:t>
            </a:r>
            <a:r>
              <a:rPr kumimoji="1" lang="en-US" altLang="zh-CN" sz="2800" b="1" i="1">
                <a:solidFill>
                  <a:srgbClr val="000000"/>
                </a:solidFill>
                <a:ea typeface="方正琥珀繁体" pitchFamily="2" charset="-122"/>
              </a:rPr>
              <a:t>–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 </a:t>
            </a: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(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方正琥珀繁体" pitchFamily="2" charset="-122"/>
              </a:rPr>
              <a:t>R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+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R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E</a:t>
            </a: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)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533385" y="5699125"/>
            <a:ext cx="2971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= 12–1.7(2+2)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=5.2V</a:t>
            </a:r>
          </a:p>
        </p:txBody>
      </p:sp>
      <p:sp>
        <p:nvSpPr>
          <p:cNvPr id="52" name="Text Box 119"/>
          <p:cNvSpPr txBox="1">
            <a:spLocks noChangeArrowheads="1"/>
          </p:cNvSpPr>
          <p:nvPr/>
        </p:nvSpPr>
        <p:spPr bwMode="auto">
          <a:xfrm>
            <a:off x="2885685" y="3621087"/>
            <a:ext cx="1228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≈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 I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E</a:t>
            </a:r>
            <a:endParaRPr kumimoji="1" lang="en-US" altLang="zh-CN" sz="2000" b="1">
              <a:solidFill>
                <a:srgbClr val="000000"/>
              </a:solidFill>
              <a:ea typeface="方正琥珀繁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6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1" grpId="0" autoUpdateAnimBg="0"/>
      <p:bldP spid="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第二章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7657" y="1690689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、电阻的串并联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、结点电压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法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P53 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式</a:t>
            </a: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2.5.2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P72  2.5.1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、叠加定理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P72  2.6.2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、求戴维宁等效电路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P63  2.7.1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a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）（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b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 action="ppaction://hlinksldjump"/>
              </a:rPr>
              <a:t>P77  2.7.5</a:t>
            </a:r>
            <a:endParaRPr lang="zh-CN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 action="ppaction://hlinksldjump"/>
              </a:rPr>
              <a:t>P76  2.6.3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右箭头 5">
            <a:hlinkClick r:id="rId7" action="ppaction://hlinksldjump"/>
          </p:cNvPr>
          <p:cNvSpPr/>
          <p:nvPr/>
        </p:nvSpPr>
        <p:spPr>
          <a:xfrm>
            <a:off x="7070501" y="5512158"/>
            <a:ext cx="1313645" cy="106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第三章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725488" y="4221163"/>
            <a:ext cx="6142037" cy="942975"/>
            <a:chOff x="553" y="2448"/>
            <a:chExt cx="3869" cy="594"/>
          </a:xfrm>
        </p:grpSpPr>
        <p:sp>
          <p:nvSpPr>
            <p:cNvPr id="110667" name="Text Box 60"/>
            <p:cNvSpPr txBox="1">
              <a:spLocks noChangeArrowheads="1"/>
            </p:cNvSpPr>
            <p:nvPr/>
          </p:nvSpPr>
          <p:spPr bwMode="auto">
            <a:xfrm>
              <a:off x="553" y="2569"/>
              <a:ext cx="8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A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ea typeface="方正琥珀繁体" pitchFamily="2" charset="-122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>
                  <a:solidFill>
                    <a:srgbClr val="FF0066"/>
                  </a:solidFill>
                  <a:ea typeface="方正琥珀繁体" pitchFamily="2" charset="-122"/>
                </a:rPr>
                <a:t>–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</a:t>
              </a:r>
              <a:endParaRPr kumimoji="1" lang="en-US" altLang="zh-CN" sz="2800" b="1">
                <a:solidFill>
                  <a:srgbClr val="000000"/>
                </a:solidFill>
                <a:ea typeface="方正琥珀繁体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75517" name="Line 61"/>
            <p:cNvSpPr>
              <a:spLocks noChangeShapeType="1"/>
            </p:cNvSpPr>
            <p:nvPr/>
          </p:nvSpPr>
          <p:spPr bwMode="auto">
            <a:xfrm>
              <a:off x="1496" y="276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10669" name="Text Box 62"/>
            <p:cNvSpPr txBox="1">
              <a:spLocks noChangeArrowheads="1"/>
            </p:cNvSpPr>
            <p:nvPr/>
          </p:nvSpPr>
          <p:spPr bwMode="auto">
            <a:xfrm>
              <a:off x="1394" y="2448"/>
              <a:ext cx="7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C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//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L</a:t>
              </a:r>
            </a:p>
          </p:txBody>
        </p:sp>
        <p:sp>
          <p:nvSpPr>
            <p:cNvPr id="110670" name="Text Box 63"/>
            <p:cNvSpPr txBox="1">
              <a:spLocks noChangeArrowheads="1"/>
            </p:cNvSpPr>
            <p:nvPr/>
          </p:nvSpPr>
          <p:spPr bwMode="auto">
            <a:xfrm>
              <a:off x="1542" y="2677"/>
              <a:ext cx="3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</a:p>
          </p:txBody>
        </p:sp>
        <p:sp>
          <p:nvSpPr>
            <p:cNvPr id="110671" name="Text Box 64"/>
            <p:cNvSpPr txBox="1">
              <a:spLocks noChangeArrowheads="1"/>
            </p:cNvSpPr>
            <p:nvPr/>
          </p:nvSpPr>
          <p:spPr bwMode="auto">
            <a:xfrm>
              <a:off x="1612" y="2582"/>
              <a:ext cx="1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dirty="0">
                  <a:solidFill>
                    <a:srgbClr val="000000"/>
                  </a:solidFill>
                  <a:ea typeface="方正琥珀繁体" pitchFamily="2" charset="-122"/>
                </a:rPr>
                <a:t>    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 dirty="0">
                  <a:solidFill>
                    <a:srgbClr val="FF0066"/>
                  </a:solidFill>
                  <a:ea typeface="方正琥珀繁体" pitchFamily="2" charset="-122"/>
                </a:rPr>
                <a:t>–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方正琥珀繁体" pitchFamily="2" charset="-122"/>
                </a:rPr>
                <a:t> 37.5 </a:t>
              </a:r>
              <a:r>
                <a:rPr kumimoji="1" lang="en-US" altLang="zh-CN" sz="2800" b="1" dirty="0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dirty="0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  <p:grpSp>
          <p:nvGrpSpPr>
            <p:cNvPr id="110672" name="Group 65"/>
            <p:cNvGrpSpPr>
              <a:grpSpLocks/>
            </p:cNvGrpSpPr>
            <p:nvPr/>
          </p:nvGrpSpPr>
          <p:grpSpPr bwMode="auto">
            <a:xfrm>
              <a:off x="2819" y="2456"/>
              <a:ext cx="1603" cy="582"/>
              <a:chOff x="2684" y="2456"/>
              <a:chExt cx="1603" cy="582"/>
            </a:xfrm>
          </p:grpSpPr>
          <p:sp>
            <p:nvSpPr>
              <p:cNvPr id="275522" name="Line 66"/>
              <p:cNvSpPr>
                <a:spLocks noChangeShapeType="1"/>
              </p:cNvSpPr>
              <p:nvPr/>
            </p:nvSpPr>
            <p:spPr bwMode="auto">
              <a:xfrm>
                <a:off x="2784" y="27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110675" name="Text Box 67"/>
              <p:cNvSpPr txBox="1">
                <a:spLocks noChangeArrowheads="1"/>
              </p:cNvSpPr>
              <p:nvPr/>
            </p:nvSpPr>
            <p:spPr bwMode="auto">
              <a:xfrm>
                <a:off x="2832" y="2456"/>
                <a:ext cx="4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2//6</a:t>
                </a:r>
              </a:p>
            </p:txBody>
          </p:sp>
          <p:sp>
            <p:nvSpPr>
              <p:cNvPr id="110676" name="Text Box 68"/>
              <p:cNvSpPr txBox="1">
                <a:spLocks noChangeArrowheads="1"/>
              </p:cNvSpPr>
              <p:nvPr/>
            </p:nvSpPr>
            <p:spPr bwMode="auto">
              <a:xfrm>
                <a:off x="2684" y="2708"/>
                <a:ext cx="81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0.79k</a:t>
                </a:r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endParaRPr>
              </a:p>
            </p:txBody>
          </p:sp>
          <p:sp>
            <p:nvSpPr>
              <p:cNvPr id="110677" name="Text Box 69"/>
              <p:cNvSpPr txBox="1">
                <a:spLocks noChangeArrowheads="1"/>
              </p:cNvSpPr>
              <p:nvPr/>
            </p:nvSpPr>
            <p:spPr bwMode="auto">
              <a:xfrm>
                <a:off x="3419" y="2543"/>
                <a:ext cx="8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= </a:t>
                </a:r>
                <a:r>
                  <a:rPr kumimoji="1" lang="en-US" altLang="zh-CN" sz="2800" b="1">
                    <a:solidFill>
                      <a:srgbClr val="FF0066"/>
                    </a:solidFill>
                    <a:ea typeface="方正琥珀繁体" pitchFamily="2" charset="-122"/>
                  </a:rPr>
                  <a:t>–</a:t>
                </a:r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 71.2</a:t>
                </a:r>
              </a:p>
            </p:txBody>
          </p:sp>
        </p:grpSp>
        <p:sp>
          <p:nvSpPr>
            <p:cNvPr id="110673" name="Text Box 70"/>
            <p:cNvSpPr txBox="1">
              <a:spLocks noChangeArrowheads="1"/>
            </p:cNvSpPr>
            <p:nvPr/>
          </p:nvSpPr>
          <p:spPr bwMode="auto">
            <a:xfrm>
              <a:off x="688" y="247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700881" y="5141421"/>
            <a:ext cx="5700713" cy="646112"/>
            <a:chOff x="663" y="3286"/>
            <a:chExt cx="3591" cy="407"/>
          </a:xfrm>
        </p:grpSpPr>
        <p:sp>
          <p:nvSpPr>
            <p:cNvPr id="110665" name="Text Box 73"/>
            <p:cNvSpPr txBox="1">
              <a:spLocks noChangeArrowheads="1"/>
            </p:cNvSpPr>
            <p:nvPr/>
          </p:nvSpPr>
          <p:spPr bwMode="auto">
            <a:xfrm>
              <a:off x="663" y="3312"/>
              <a:ext cx="5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i</a:t>
              </a:r>
              <a:r>
                <a:rPr kumimoji="1" lang="en-US" altLang="zh-CN" sz="20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=</a:t>
              </a:r>
            </a:p>
          </p:txBody>
        </p:sp>
        <p:sp>
          <p:nvSpPr>
            <p:cNvPr id="110666" name="Text Box 74"/>
            <p:cNvSpPr txBox="1">
              <a:spLocks noChangeArrowheads="1"/>
            </p:cNvSpPr>
            <p:nvPr/>
          </p:nvSpPr>
          <p:spPr bwMode="auto">
            <a:xfrm>
              <a:off x="1260" y="3286"/>
              <a:ext cx="299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b="1">
                  <a:solidFill>
                    <a:srgbClr val="000000"/>
                  </a:solidFill>
                  <a:ea typeface="方正琥珀繁体" pitchFamily="2" charset="-122"/>
                </a:rPr>
                <a:t>B1</a:t>
              </a:r>
              <a:r>
                <a:rPr kumimoji="1" lang="en-US" altLang="zh-CN" sz="20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//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b="1">
                  <a:solidFill>
                    <a:srgbClr val="000000"/>
                  </a:solidFill>
                  <a:ea typeface="方正琥珀繁体" pitchFamily="2" charset="-122"/>
                </a:rPr>
                <a:t>B2</a:t>
              </a:r>
              <a:r>
                <a:rPr kumimoji="1" lang="en-US" altLang="zh-CN" sz="20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// 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  <a:r>
                <a:rPr kumimoji="1" lang="en-US" altLang="zh-CN" sz="20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zh-CN" altLang="en-US" sz="3200" b="1" i="1">
                  <a:solidFill>
                    <a:srgbClr val="000000"/>
                  </a:solidFill>
                  <a:ea typeface="方正琥珀繁体" pitchFamily="2" charset="-122"/>
                </a:rPr>
                <a:t>≈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6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 =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0.79k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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842168" y="5775033"/>
            <a:ext cx="2386013" cy="646112"/>
            <a:chOff x="790" y="3581"/>
            <a:chExt cx="1503" cy="407"/>
          </a:xfrm>
        </p:grpSpPr>
        <p:sp>
          <p:nvSpPr>
            <p:cNvPr id="110663" name="Text Box 76"/>
            <p:cNvSpPr txBox="1">
              <a:spLocks noChangeArrowheads="1"/>
            </p:cNvSpPr>
            <p:nvPr/>
          </p:nvSpPr>
          <p:spPr bwMode="auto">
            <a:xfrm>
              <a:off x="1766" y="3581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800" b="1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  <p:sp>
          <p:nvSpPr>
            <p:cNvPr id="110664" name="Text Box 77"/>
            <p:cNvSpPr txBox="1">
              <a:spLocks noChangeArrowheads="1"/>
            </p:cNvSpPr>
            <p:nvPr/>
          </p:nvSpPr>
          <p:spPr bwMode="auto">
            <a:xfrm>
              <a:off x="790" y="3620"/>
              <a:ext cx="15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o</a:t>
              </a:r>
              <a:r>
                <a:rPr kumimoji="1" lang="en-US" altLang="zh-CN" sz="24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C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=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2k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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50888" y="3460750"/>
            <a:ext cx="7396162" cy="979488"/>
            <a:chOff x="725" y="1850"/>
            <a:chExt cx="4659" cy="617"/>
          </a:xfrm>
        </p:grpSpPr>
        <p:sp>
          <p:nvSpPr>
            <p:cNvPr id="110653" name="Rectangle 79"/>
            <p:cNvSpPr>
              <a:spLocks noChangeArrowheads="1"/>
            </p:cNvSpPr>
            <p:nvPr/>
          </p:nvSpPr>
          <p:spPr bwMode="auto">
            <a:xfrm>
              <a:off x="725" y="1922"/>
              <a:ext cx="170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  <a:r>
                <a:rPr kumimoji="1" lang="en-US" altLang="zh-CN" sz="24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200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+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(1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+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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3200" b="1" i="1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  <p:sp>
          <p:nvSpPr>
            <p:cNvPr id="110654" name="Text Box 80"/>
            <p:cNvSpPr txBox="1">
              <a:spLocks noChangeArrowheads="1"/>
            </p:cNvSpPr>
            <p:nvPr/>
          </p:nvSpPr>
          <p:spPr bwMode="auto">
            <a:xfrm>
              <a:off x="2470" y="186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26</a:t>
              </a:r>
            </a:p>
          </p:txBody>
        </p:sp>
        <p:sp>
          <p:nvSpPr>
            <p:cNvPr id="110655" name="Text Box 81"/>
            <p:cNvSpPr txBox="1">
              <a:spLocks noChangeArrowheads="1"/>
            </p:cNvSpPr>
            <p:nvPr/>
          </p:nvSpPr>
          <p:spPr bwMode="auto">
            <a:xfrm>
              <a:off x="2489" y="2131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E</a:t>
              </a:r>
            </a:p>
          </p:txBody>
        </p:sp>
        <p:sp>
          <p:nvSpPr>
            <p:cNvPr id="110656" name="Text Box 82"/>
            <p:cNvSpPr txBox="1">
              <a:spLocks noChangeArrowheads="1"/>
            </p:cNvSpPr>
            <p:nvPr/>
          </p:nvSpPr>
          <p:spPr bwMode="auto">
            <a:xfrm>
              <a:off x="2754" y="1993"/>
              <a:ext cx="12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= 200+38.5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</a:t>
              </a:r>
            </a:p>
          </p:txBody>
        </p:sp>
        <p:grpSp>
          <p:nvGrpSpPr>
            <p:cNvPr id="110657" name="Group 83"/>
            <p:cNvGrpSpPr>
              <a:grpSpLocks/>
            </p:cNvGrpSpPr>
            <p:nvPr/>
          </p:nvGrpSpPr>
          <p:grpSpPr bwMode="auto">
            <a:xfrm>
              <a:off x="4032" y="1850"/>
              <a:ext cx="1352" cy="617"/>
              <a:chOff x="4080" y="1850"/>
              <a:chExt cx="1352" cy="617"/>
            </a:xfrm>
          </p:grpSpPr>
          <p:sp>
            <p:nvSpPr>
              <p:cNvPr id="275540" name="Line 84"/>
              <p:cNvSpPr>
                <a:spLocks noChangeShapeType="1"/>
              </p:cNvSpPr>
              <p:nvPr/>
            </p:nvSpPr>
            <p:spPr bwMode="auto">
              <a:xfrm>
                <a:off x="4080" y="21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110660" name="Text Box 85"/>
              <p:cNvSpPr txBox="1">
                <a:spLocks noChangeArrowheads="1"/>
              </p:cNvSpPr>
              <p:nvPr/>
            </p:nvSpPr>
            <p:spPr bwMode="auto">
              <a:xfrm>
                <a:off x="4080" y="1850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26</a:t>
                </a:r>
              </a:p>
            </p:txBody>
          </p:sp>
          <p:sp>
            <p:nvSpPr>
              <p:cNvPr id="110661" name="Text Box 86"/>
              <p:cNvSpPr txBox="1">
                <a:spLocks noChangeArrowheads="1"/>
              </p:cNvSpPr>
              <p:nvPr/>
            </p:nvSpPr>
            <p:spPr bwMode="auto">
              <a:xfrm>
                <a:off x="4089" y="2137"/>
                <a:ext cx="39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1.7</a:t>
                </a:r>
              </a:p>
            </p:txBody>
          </p:sp>
          <p:sp>
            <p:nvSpPr>
              <p:cNvPr id="110662" name="Text Box 87"/>
              <p:cNvSpPr txBox="1">
                <a:spLocks noChangeArrowheads="1"/>
              </p:cNvSpPr>
              <p:nvPr/>
            </p:nvSpPr>
            <p:spPr bwMode="auto">
              <a:xfrm>
                <a:off x="4491" y="1975"/>
                <a:ext cx="9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=0.79k</a:t>
                </a:r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endParaRPr>
              </a:p>
            </p:txBody>
          </p:sp>
        </p:grpSp>
        <p:sp>
          <p:nvSpPr>
            <p:cNvPr id="110658" name="Text Box 88"/>
            <p:cNvSpPr txBox="1">
              <a:spLocks noChangeArrowheads="1"/>
            </p:cNvSpPr>
            <p:nvPr/>
          </p:nvSpPr>
          <p:spPr bwMode="auto">
            <a:xfrm>
              <a:off x="2448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</a:rPr>
                <a:t>__</a:t>
              </a:r>
            </a:p>
          </p:txBody>
        </p:sp>
      </p:grpSp>
      <p:pic>
        <p:nvPicPr>
          <p:cNvPr id="86" name="Picture 130" descr="图片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6" y="477705"/>
            <a:ext cx="3759673" cy="27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312347" y="457821"/>
            <a:ext cx="4596005" cy="2846291"/>
            <a:chOff x="4312347" y="457821"/>
            <a:chExt cx="4596005" cy="2846291"/>
          </a:xfrm>
        </p:grpSpPr>
        <p:pic>
          <p:nvPicPr>
            <p:cNvPr id="87" name="图片 86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347" y="457821"/>
              <a:ext cx="4596005" cy="2429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文本框 87"/>
            <p:cNvSpPr txBox="1"/>
            <p:nvPr/>
          </p:nvSpPr>
          <p:spPr>
            <a:xfrm>
              <a:off x="5615300" y="2842447"/>
              <a:ext cx="211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mtClean="0">
                  <a:solidFill>
                    <a:srgbClr val="7030A0"/>
                  </a:solidFill>
                </a:rPr>
                <a:t>微变等效电路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</p:grp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7830355" y="6091707"/>
            <a:ext cx="850006" cy="605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200" y="188686"/>
            <a:ext cx="1596571" cy="86818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zh-CN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14.5.2</a:t>
            </a:r>
            <a:endParaRPr lang="zh-CN" altLang="en-US" sz="28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12296" y="395623"/>
            <a:ext cx="84994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在图示放大电路中，如果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未被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旁路，而尚</a:t>
            </a:r>
            <a:endParaRPr kumimoji="1" lang="en-US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留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E1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R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E1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=0.2kΩ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，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试求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</a:rPr>
              <a:t> (1)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静态工作点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I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B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I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C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及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U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CE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(2)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画出微变等效电路；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(3)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输入电阻</a:t>
            </a:r>
            <a:r>
              <a:rPr kumimoji="1" lang="en-US" altLang="zh-CN" sz="28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 dirty="0" err="1">
                <a:solidFill>
                  <a:srgbClr val="000000"/>
                </a:solidFill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 dirty="0" err="1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dirty="0" err="1">
                <a:solidFill>
                  <a:srgbClr val="000000"/>
                </a:solidFill>
              </a:rPr>
              <a:t>o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及 </a:t>
            </a:r>
            <a:r>
              <a:rPr kumimoji="1" lang="en-US" altLang="zh-CN" sz="28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</a:rPr>
              <a:t>u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4" name="Picture 100" descr="图片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6" y="2144646"/>
            <a:ext cx="448945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401" y="6059912"/>
            <a:ext cx="35878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2400" b="1" smtClean="0">
                <a:solidFill>
                  <a:srgbClr val="7030A0"/>
                </a:solidFill>
                <a:latin typeface="+mn-lt"/>
                <a:ea typeface="+mn-ea"/>
              </a:rPr>
              <a:t>静态</a:t>
            </a:r>
            <a:r>
              <a:rPr kumimoji="1" lang="zh-CN" altLang="en-US" sz="2400" b="1">
                <a:solidFill>
                  <a:srgbClr val="7030A0"/>
                </a:solidFill>
                <a:latin typeface="+mn-lt"/>
                <a:ea typeface="+mn-ea"/>
              </a:rPr>
              <a:t>工作点和上例相同。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3294" y="3075659"/>
            <a:ext cx="2485365" cy="3441252"/>
            <a:chOff x="953294" y="3075659"/>
            <a:chExt cx="2485365" cy="3441252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491126" y="6059711"/>
              <a:ext cx="14097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 smtClean="0">
                  <a:solidFill>
                    <a:srgbClr val="7030A0"/>
                  </a:solidFill>
                  <a:latin typeface="+mn-lt"/>
                  <a:ea typeface="+mn-ea"/>
                </a:rPr>
                <a:t>直流回路</a:t>
              </a:r>
              <a:endParaRPr kumimoji="1" lang="zh-CN" altLang="en-US" sz="2400" b="1">
                <a:solidFill>
                  <a:srgbClr val="7030A0"/>
                </a:solidFill>
                <a:latin typeface="+mn-lt"/>
                <a:ea typeface="+mn-ea"/>
              </a:endParaRPr>
            </a:p>
          </p:txBody>
        </p:sp>
        <p:pic>
          <p:nvPicPr>
            <p:cNvPr id="7" name="Picture 55" descr="图片5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294" y="3075659"/>
              <a:ext cx="2485365" cy="2867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97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0" descr="图片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9" y="272654"/>
            <a:ext cx="3113088" cy="25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625541" y="272654"/>
            <a:ext cx="3668453" cy="2811011"/>
            <a:chOff x="4625541" y="272654"/>
            <a:chExt cx="3668453" cy="2811011"/>
          </a:xfrm>
        </p:grpSpPr>
        <p:pic>
          <p:nvPicPr>
            <p:cNvPr id="16" name="图片 15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272654"/>
              <a:ext cx="3668453" cy="23019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5589542" y="2622000"/>
              <a:ext cx="211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mtClean="0">
                  <a:solidFill>
                    <a:srgbClr val="7030A0"/>
                  </a:solidFill>
                </a:rPr>
                <a:t>微变等效电路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66782" y="3148877"/>
                <a:ext cx="8358278" cy="2929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zh-CN" sz="2400" kern="100" smtClean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37.5×1.5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0.789+38.5×0.2</m:t>
                          </m:r>
                        </m:den>
                      </m:f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=−6.67</m:t>
                      </m:r>
                    </m:oMath>
                  </m:oMathPara>
                </a14:m>
                <a:endParaRPr lang="en-US" altLang="zh-CN" sz="2400" i="1" kern="10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//[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]=3.73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zh-CN" sz="2400" kern="10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2" y="3148877"/>
                <a:ext cx="8358278" cy="29298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箭头 19">
            <a:hlinkClick r:id="rId6" action="ppaction://hlinksldjump"/>
          </p:cNvPr>
          <p:cNvSpPr/>
          <p:nvPr/>
        </p:nvSpPr>
        <p:spPr>
          <a:xfrm>
            <a:off x="7830355" y="6091707"/>
            <a:ext cx="850006" cy="605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797" y="148379"/>
            <a:ext cx="16035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P71</a:t>
            </a:r>
            <a:endParaRPr lang="zh-CN" altLang="en-US" sz="28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23025" y="4386069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ea typeface="楷体_GB2312"/>
                <a:cs typeface="楷体_GB2312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a typeface="楷体_GB2312"/>
                <a:cs typeface="楷体_GB2312"/>
              </a:rPr>
              <a:t>i2 </a:t>
            </a:r>
            <a:r>
              <a:rPr kumimoji="1" lang="en-US" altLang="zh-CN" sz="2800" b="1">
                <a:solidFill>
                  <a:srgbClr val="000000"/>
                </a:solidFill>
                <a:ea typeface="楷体_GB2312"/>
                <a:cs typeface="楷体_GB2312"/>
              </a:rPr>
              <a:t>= 8 mV </a:t>
            </a:r>
            <a:r>
              <a:rPr kumimoji="1" lang="zh-CN" altLang="en-US" sz="2800" b="1">
                <a:solidFill>
                  <a:srgbClr val="000000"/>
                </a:solidFill>
                <a:ea typeface="楷体_GB2312"/>
                <a:cs typeface="楷体_GB2312"/>
              </a:rPr>
              <a:t>－ </a:t>
            </a:r>
            <a:r>
              <a:rPr kumimoji="1" lang="en-US" altLang="zh-CN" sz="2800" b="1">
                <a:solidFill>
                  <a:srgbClr val="000000"/>
                </a:solidFill>
                <a:ea typeface="楷体_GB2312"/>
                <a:cs typeface="楷体_GB2312"/>
              </a:rPr>
              <a:t>2 mV  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23087" y="3676456"/>
            <a:ext cx="1295400" cy="13811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4356587" y="3676456"/>
            <a:ext cx="1295400" cy="1381125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79937" y="3838381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可分解成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</a:t>
            </a:r>
            <a:r>
              <a:rPr kumimoji="1" lang="en-US" altLang="zh-CN" sz="2800" b="1" i="1" dirty="0">
                <a:solidFill>
                  <a:srgbClr val="000000"/>
                </a:solidFill>
                <a:ea typeface="楷体_GB2312"/>
                <a:cs typeface="楷体_GB2312"/>
              </a:rPr>
              <a:t>u</a:t>
            </a:r>
            <a:r>
              <a:rPr kumimoji="1" lang="en-US" altLang="zh-CN" sz="2800" b="1" baseline="-25000" dirty="0">
                <a:solidFill>
                  <a:srgbClr val="000000"/>
                </a:solidFill>
                <a:ea typeface="楷体_GB2312"/>
                <a:cs typeface="楷体_GB2312"/>
              </a:rPr>
              <a:t>i1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  <a:cs typeface="楷体_GB2312"/>
              </a:rPr>
              <a:t> = 8 mV  +  2 mV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813537" y="5038531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共模分量</a:t>
            </a:r>
            <a:endParaRPr kumimoji="1" lang="zh-CN" altLang="en-US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261337" y="5038531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差</a:t>
            </a:r>
            <a:r>
              <a:rPr kumimoji="1" lang="zh-CN" altLang="en-US" sz="24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模分量</a:t>
            </a:r>
            <a:endParaRPr kumimoji="1" lang="zh-CN" altLang="en-US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+mn-ea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535034" y="452059"/>
            <a:ext cx="7608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/>
              <a:t>将</a:t>
            </a:r>
            <a:r>
              <a:rPr kumimoji="1" lang="en-US" altLang="zh-CN" sz="2400" i="1" dirty="0" smtClean="0">
                <a:ea typeface="楷体_GB2312"/>
                <a:cs typeface="楷体_GB2312"/>
              </a:rPr>
              <a:t>u</a:t>
            </a:r>
            <a:r>
              <a:rPr kumimoji="1" lang="en-US" altLang="zh-CN" sz="2400" baseline="-25000" dirty="0" smtClean="0">
                <a:ea typeface="楷体_GB2312"/>
                <a:cs typeface="楷体_GB2312"/>
              </a:rPr>
              <a:t>i1</a:t>
            </a:r>
            <a:r>
              <a:rPr kumimoji="1" lang="en-US" altLang="zh-CN" sz="2400" dirty="0" smtClean="0">
                <a:ea typeface="楷体_GB2312"/>
                <a:cs typeface="楷体_GB2312"/>
              </a:rPr>
              <a:t> </a:t>
            </a:r>
            <a:r>
              <a:rPr kumimoji="1" lang="en-US" altLang="zh-CN" sz="2400" dirty="0">
                <a:ea typeface="楷体_GB2312"/>
                <a:cs typeface="楷体_GB2312"/>
              </a:rPr>
              <a:t>= 10 mV, </a:t>
            </a:r>
            <a:r>
              <a:rPr kumimoji="1" lang="en-US" altLang="zh-CN" sz="2400" i="1" dirty="0">
                <a:ea typeface="楷体_GB2312"/>
                <a:cs typeface="楷体_GB2312"/>
              </a:rPr>
              <a:t>u</a:t>
            </a:r>
            <a:r>
              <a:rPr kumimoji="1" lang="en-US" altLang="zh-CN" sz="2400" baseline="-25000" dirty="0">
                <a:ea typeface="楷体_GB2312"/>
                <a:cs typeface="楷体_GB2312"/>
              </a:rPr>
              <a:t>i2 </a:t>
            </a:r>
            <a:r>
              <a:rPr kumimoji="1" lang="en-US" altLang="zh-CN" sz="2400" dirty="0">
                <a:ea typeface="楷体_GB2312"/>
                <a:cs typeface="楷体_GB2312"/>
              </a:rPr>
              <a:t>= 6 mV </a:t>
            </a:r>
            <a:r>
              <a:rPr kumimoji="1" lang="zh-CN" altLang="en-US" sz="2400" dirty="0" smtClean="0">
                <a:ea typeface="楷体_GB2312"/>
                <a:cs typeface="楷体_GB2312"/>
              </a:rPr>
              <a:t>分解为共模分量和差模分量。</a:t>
            </a:r>
            <a:endParaRPr kumimoji="1" lang="en-US" altLang="zh-CN" sz="2400" dirty="0">
              <a:ea typeface="楷体_GB2312"/>
              <a:cs typeface="楷体_GB2312"/>
            </a:endParaRPr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9937" y="1077142"/>
            <a:ext cx="2447017" cy="82381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75797" y="1072578"/>
            <a:ext cx="1943160" cy="82381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文本框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7123" y="1929532"/>
            <a:ext cx="3738075" cy="144719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左箭头 18">
            <a:hlinkClick r:id="rId5" action="ppaction://hlinksldjump"/>
          </p:cNvPr>
          <p:cNvSpPr/>
          <p:nvPr/>
        </p:nvSpPr>
        <p:spPr>
          <a:xfrm>
            <a:off x="7804597" y="5962918"/>
            <a:ext cx="772732" cy="560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8" grpId="0" animBg="1"/>
      <p:bldP spid="9" grpId="0" autoUpdateAnimBg="0"/>
      <p:bldP spid="10" grpId="0" autoUpdateAnimBg="0"/>
      <p:bldP spid="1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第十六章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468" y="1911063"/>
            <a:ext cx="74890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理想运放工作在线性状态时的两条依据——虚短、虚断（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P99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运放在信号运算方面的应用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比例运算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加法运算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减法运算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16.2.5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4" action="ppaction://hlinksldjump"/>
          </p:cNvPr>
          <p:cNvSpPr/>
          <p:nvPr/>
        </p:nvSpPr>
        <p:spPr>
          <a:xfrm>
            <a:off x="7258049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第十七章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518" y="374651"/>
            <a:ext cx="2460562" cy="689378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zh-CN" altLang="en-US" sz="2800" dirty="0" smtClean="0"/>
              <a:t>比例运算</a:t>
            </a:r>
            <a:endParaRPr lang="zh-CN" altLang="en-US" sz="2800" dirty="0"/>
          </a:p>
        </p:txBody>
      </p:sp>
      <p:pic>
        <p:nvPicPr>
          <p:cNvPr id="4" name="Picture 156" descr="图片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8" y="1888153"/>
            <a:ext cx="3359507" cy="19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451284" y="419458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反相比例运算</a:t>
            </a: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72368"/>
              </p:ext>
            </p:extLst>
          </p:nvPr>
        </p:nvGraphicFramePr>
        <p:xfrm>
          <a:off x="1279691" y="4847253"/>
          <a:ext cx="19224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4" imgW="774364" imgH="431613" progId="">
                  <p:embed/>
                </p:oleObj>
              </mc:Choice>
              <mc:Fallback>
                <p:oleObj name="公式" r:id="rId4" imgW="774364" imgH="431613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691" y="4847253"/>
                        <a:ext cx="192246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71051"/>
              </p:ext>
            </p:extLst>
          </p:nvPr>
        </p:nvGraphicFramePr>
        <p:xfrm>
          <a:off x="5337911" y="4847253"/>
          <a:ext cx="22860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789840" imgH="334440" progId="">
                  <p:embed/>
                </p:oleObj>
              </mc:Choice>
              <mc:Fallback>
                <p:oleObj name="Equation" r:id="rId6" imgW="789840" imgH="3344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911" y="4847253"/>
                        <a:ext cx="22860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5" descr="图片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01" y="1792757"/>
            <a:ext cx="3484421" cy="211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746015" y="419458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同相比例运算</a:t>
            </a:r>
            <a:endParaRPr lang="zh-CN" alt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左箭头 10">
            <a:hlinkClick r:id="rId9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4" y="1484627"/>
            <a:ext cx="6711101" cy="39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14751" y="1308270"/>
            <a:ext cx="760896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/>
              <a:t>解：前级</a:t>
            </a:r>
            <a:r>
              <a:rPr kumimoji="1" lang="en-US" altLang="zh-CN" sz="2400" dirty="0" smtClean="0"/>
              <a:t>A1</a:t>
            </a:r>
            <a:r>
              <a:rPr kumimoji="1" lang="zh-CN" altLang="en-US" sz="2400" dirty="0" smtClean="0"/>
              <a:t>是加法运算电路，可得：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 smtClean="0"/>
              <a:t>  </a:t>
            </a:r>
            <a:r>
              <a:rPr kumimoji="1" lang="en-US" altLang="zh-CN" sz="2400" i="1" dirty="0" smtClean="0">
                <a:ea typeface="楷体_GB2312"/>
                <a:cs typeface="楷体_GB2312"/>
              </a:rPr>
              <a:t>u</a:t>
            </a:r>
            <a:r>
              <a:rPr kumimoji="1" lang="en-US" altLang="zh-CN" sz="2400" baseline="-25000" dirty="0" smtClean="0">
                <a:ea typeface="楷体_GB2312"/>
                <a:cs typeface="楷体_GB2312"/>
              </a:rPr>
              <a:t>io1 </a:t>
            </a:r>
            <a:r>
              <a:rPr kumimoji="1" lang="en-US" altLang="zh-CN" sz="2400" dirty="0" smtClean="0">
                <a:ea typeface="楷体_GB2312"/>
                <a:cs typeface="楷体_GB2312"/>
              </a:rPr>
              <a:t>= - (0.2-0.4) V= 0.2V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 smtClean="0"/>
              <a:t>后级</a:t>
            </a:r>
            <a:r>
              <a:rPr kumimoji="1" lang="en-US" altLang="zh-CN" sz="2400" dirty="0" smtClean="0"/>
              <a:t>A2</a:t>
            </a:r>
            <a:r>
              <a:rPr kumimoji="1" lang="zh-CN" altLang="en-US" sz="2400" dirty="0" smtClean="0"/>
              <a:t>是减法运算电路，可得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 dirty="0" smtClean="0">
                <a:ea typeface="楷体_GB2312"/>
                <a:cs typeface="楷体_GB2312"/>
              </a:rPr>
              <a:t> </a:t>
            </a:r>
            <a:r>
              <a:rPr kumimoji="1" lang="en-US" altLang="zh-CN" sz="2400" i="1" dirty="0" err="1" smtClean="0">
                <a:ea typeface="楷体_GB2312"/>
                <a:cs typeface="楷体_GB2312"/>
              </a:rPr>
              <a:t>u</a:t>
            </a:r>
            <a:r>
              <a:rPr kumimoji="1" lang="en-US" altLang="zh-CN" sz="2400" baseline="-25000" dirty="0" err="1" smtClean="0">
                <a:ea typeface="楷体_GB2312"/>
                <a:cs typeface="楷体_GB2312"/>
              </a:rPr>
              <a:t>o</a:t>
            </a:r>
            <a:r>
              <a:rPr kumimoji="1" lang="en-US" altLang="zh-CN" sz="2400" baseline="-25000" dirty="0" smtClean="0">
                <a:ea typeface="楷体_GB2312"/>
                <a:cs typeface="楷体_GB2312"/>
              </a:rPr>
              <a:t> </a:t>
            </a:r>
            <a:r>
              <a:rPr kumimoji="1" lang="en-US" altLang="zh-CN" sz="2400" dirty="0" smtClean="0">
                <a:ea typeface="楷体_GB2312"/>
                <a:cs typeface="楷体_GB2312"/>
              </a:rPr>
              <a:t>=  (-0.6-0.4) V= - 0.8V</a:t>
            </a:r>
            <a:endParaRPr kumimoji="1" lang="en-US" altLang="zh-CN" sz="2400" dirty="0"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012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8" y="159064"/>
            <a:ext cx="2911958" cy="763649"/>
          </a:xfrm>
        </p:spPr>
        <p:txBody>
          <a:bodyPr>
            <a:normAutofit fontScale="90000"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89" y="1248889"/>
            <a:ext cx="2752059" cy="2351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00755" y="374374"/>
            <a:ext cx="541374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b="1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100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b="1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endParaRPr lang="zh-CN" altLang="zh-CN" sz="2400" b="1" kern="1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仅有</a:t>
            </a:r>
            <a:r>
              <a:rPr lang="en-US" altLang="zh-CN" sz="2400" b="1" i="1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i1</a:t>
            </a:r>
            <a:r>
              <a:rPr lang="zh-CN" altLang="zh-CN" sz="2400" b="1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 dirty="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66" y="1409912"/>
            <a:ext cx="2931880" cy="2504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227841" y="2118045"/>
                <a:ext cx="249856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41" y="2118045"/>
                <a:ext cx="2498568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566" y="4098163"/>
            <a:ext cx="3075563" cy="26274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34748" y="3783521"/>
            <a:ext cx="5413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仅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400" b="1" i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i2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24129" y="4824251"/>
                <a:ext cx="249856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29" y="4824251"/>
                <a:ext cx="2498569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6507" y="3807187"/>
                <a:ext cx="269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7" y="3807187"/>
                <a:ext cx="269894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322734" y="267912"/>
            <a:ext cx="541374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100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endParaRPr lang="zh-CN" altLang="zh-CN" sz="2400" b="1" kern="10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仅有</a:t>
            </a:r>
            <a:r>
              <a:rPr lang="en-US" altLang="zh-CN" sz="2400" b="1" i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o1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227841" y="2118045"/>
                <a:ext cx="236763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41" y="2118045"/>
                <a:ext cx="2367635" cy="6090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322734" y="3724087"/>
            <a:ext cx="5413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仅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400" b="1" i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i3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24129" y="4824251"/>
                <a:ext cx="258192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29" y="4824251"/>
                <a:ext cx="2581924" cy="609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96507" y="3807187"/>
                <a:ext cx="2929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7" y="3807187"/>
                <a:ext cx="292907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箭头 12">
            <a:hlinkClick r:id="rId5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23" y="1215185"/>
            <a:ext cx="3046324" cy="23847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734" y="1414042"/>
            <a:ext cx="2950894" cy="23100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734" y="4259618"/>
            <a:ext cx="2821968" cy="22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2671503" cy="1325563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P72  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2.5.1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39" y="1804835"/>
            <a:ext cx="2396274" cy="16156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23501" y="797074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点的电势为</a:t>
            </a:r>
            <a:r>
              <a:rPr lang="zh-CN" altLang="zh-CN" sz="2400" u="sng" dirty="0" smtClean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u="sng" dirty="0" smtClean="0">
                <a:effectLst/>
                <a:ea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</a:rPr>
              <a:t>V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50184" y="2356833"/>
                <a:ext cx="364362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84" y="2356833"/>
                <a:ext cx="3643626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5011" y="3511571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𝟏𝐕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3511571"/>
                <a:ext cx="163493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30" r="-371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箭头 6">
            <a:hlinkClick r:id="rId6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p:graphicFrame>
        <p:nvGraphicFramePr>
          <p:cNvPr id="18433" name="Object 5"/>
          <p:cNvGraphicFramePr>
            <a:graphicFrameLocks noChangeAspect="1"/>
          </p:cNvGraphicFramePr>
          <p:nvPr/>
        </p:nvGraphicFramePr>
        <p:xfrm>
          <a:off x="362857" y="4186464"/>
          <a:ext cx="3962400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7" imgW="1482120" imgH="755640" progId="">
                  <p:embed/>
                </p:oleObj>
              </mc:Choice>
              <mc:Fallback>
                <p:oleObj name="Equation" r:id="rId7" imgW="1482120" imgH="755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857" y="4186464"/>
                        <a:ext cx="3962400" cy="210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第十七章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9616" y="1405617"/>
            <a:ext cx="80557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四种负反馈的类型及判断（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P133~136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相应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负反馈对放大电路工作性能的影响（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P138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页 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点）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en-US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降低放大倍数；提高放大倍数的稳定性；改善波形失真；展宽通频带；</a:t>
            </a: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P151  17.2.3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4" action="ppaction://hlinksldjump"/>
          </p:cNvPr>
          <p:cNvSpPr/>
          <p:nvPr/>
        </p:nvSpPr>
        <p:spPr>
          <a:xfrm>
            <a:off x="7516833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第十八章</a:t>
            </a:r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0034" y="3190721"/>
            <a:ext cx="6277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表</a:t>
            </a:r>
            <a:r>
              <a:rPr lang="en-US" altLang="zh-CN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17.2.1  </a:t>
            </a:r>
            <a:r>
              <a:rPr lang="zh-CN" altLang="en-US" b="1" smtClean="0">
                <a:solidFill>
                  <a:srgbClr val="7030A0"/>
                </a:solidFill>
              </a:rPr>
              <a:t>四种</a:t>
            </a:r>
            <a:r>
              <a:rPr lang="zh-CN" altLang="en-US" b="1">
                <a:solidFill>
                  <a:srgbClr val="7030A0"/>
                </a:solidFill>
              </a:rPr>
              <a:t>负反馈对 </a:t>
            </a:r>
            <a:r>
              <a:rPr lang="en-US" altLang="zh-CN" b="1" i="1">
                <a:solidFill>
                  <a:srgbClr val="7030A0"/>
                </a:solidFill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</a:rPr>
              <a:t>i </a:t>
            </a:r>
            <a:r>
              <a:rPr lang="zh-CN" altLang="en-US" b="1">
                <a:solidFill>
                  <a:srgbClr val="7030A0"/>
                </a:solidFill>
              </a:rPr>
              <a:t>和 </a:t>
            </a:r>
            <a:r>
              <a:rPr lang="en-US" altLang="zh-CN" b="1" i="1">
                <a:solidFill>
                  <a:srgbClr val="7030A0"/>
                </a:solidFill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</a:rPr>
              <a:t>o </a:t>
            </a:r>
            <a:r>
              <a:rPr lang="zh-CN" altLang="en-US" b="1">
                <a:solidFill>
                  <a:srgbClr val="7030A0"/>
                </a:solidFill>
              </a:rPr>
              <a:t>的影响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51064"/>
              </p:ext>
            </p:extLst>
          </p:nvPr>
        </p:nvGraphicFramePr>
        <p:xfrm>
          <a:off x="876836" y="3706964"/>
          <a:ext cx="7118350" cy="1512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670"/>
                <a:gridCol w="1423670"/>
                <a:gridCol w="1423670"/>
                <a:gridCol w="1423670"/>
                <a:gridCol w="1423670"/>
              </a:tblGrid>
              <a:tr h="504296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串联</a:t>
                      </a:r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电压</a:t>
                      </a:r>
                      <a:endParaRPr lang="zh-CN" altLang="en-US" sz="2400" b="1">
                        <a:solidFill>
                          <a:srgbClr val="33CC33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串联</a:t>
                      </a: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电流</a:t>
                      </a:r>
                      <a:endParaRPr lang="zh-CN" altLang="en-US" sz="2400" b="1">
                        <a:solidFill>
                          <a:srgbClr val="CC0099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chemeClr val="accent6"/>
                          </a:solidFill>
                        </a:rPr>
                        <a:t>并联</a:t>
                      </a:r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电压</a:t>
                      </a:r>
                      <a:endParaRPr lang="zh-CN" altLang="en-US" sz="2400" b="1">
                        <a:solidFill>
                          <a:srgbClr val="33CC33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并联</a:t>
                      </a: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电流</a:t>
                      </a:r>
                      <a:endParaRPr lang="zh-CN" altLang="en-US" sz="2400" b="1">
                        <a:solidFill>
                          <a:srgbClr val="CC0099"/>
                        </a:solidFill>
                      </a:endParaRPr>
                    </a:p>
                  </a:txBody>
                  <a:tcPr marL="91442" marR="91442" marT="45742" marB="45742"/>
                </a:tc>
              </a:tr>
              <a:tr h="504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/>
                        <a:t>r</a:t>
                      </a:r>
                      <a:r>
                        <a:rPr lang="en-US" altLang="zh-CN" sz="2400" b="1" i="0" baseline="-25000" smtClean="0"/>
                        <a:t>i</a:t>
                      </a:r>
                      <a:endParaRPr lang="zh-CN" altLang="en-US" sz="2400" b="1" i="0" baseline="-2500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增高</a:t>
                      </a:r>
                      <a:endParaRPr lang="zh-CN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chemeClr val="accent6"/>
                          </a:solidFill>
                        </a:rPr>
                        <a:t>减低</a:t>
                      </a:r>
                      <a:endParaRPr lang="zh-CN" altLang="en-US" sz="2400" b="1">
                        <a:solidFill>
                          <a:schemeClr val="accent6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chemeClr val="accent6"/>
                          </a:solidFill>
                        </a:rPr>
                        <a:t>减低</a:t>
                      </a:r>
                      <a:endParaRPr lang="zh-CN" altLang="en-US" sz="2400" b="1">
                        <a:solidFill>
                          <a:schemeClr val="accent6"/>
                        </a:solidFill>
                      </a:endParaRPr>
                    </a:p>
                  </a:txBody>
                  <a:tcPr marL="91442" marR="91442" marT="45742" marB="45742"/>
                </a:tc>
              </a:tr>
              <a:tr h="504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/>
                        <a:t>r</a:t>
                      </a:r>
                      <a:r>
                        <a:rPr lang="en-US" altLang="zh-CN" sz="2400" b="1" i="0" baseline="-25000" smtClean="0"/>
                        <a:t>o</a:t>
                      </a:r>
                      <a:endParaRPr lang="zh-CN" altLang="en-US" sz="2400" b="1" i="0" baseline="-2500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减低</a:t>
                      </a:r>
                      <a:endParaRPr lang="zh-CN" altLang="en-US" sz="2400" b="1">
                        <a:solidFill>
                          <a:srgbClr val="33CC33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减低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374650"/>
            <a:ext cx="4038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串联电压负反馈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38250" y="1452563"/>
            <a:ext cx="1352550" cy="1419225"/>
            <a:chOff x="780" y="873"/>
            <a:chExt cx="852" cy="894"/>
          </a:xfrm>
        </p:grpSpPr>
        <p:grpSp>
          <p:nvGrpSpPr>
            <p:cNvPr id="13330" name="Group 4"/>
            <p:cNvGrpSpPr>
              <a:grpSpLocks/>
            </p:cNvGrpSpPr>
            <p:nvPr/>
          </p:nvGrpSpPr>
          <p:grpSpPr bwMode="auto">
            <a:xfrm>
              <a:off x="780" y="873"/>
              <a:ext cx="664" cy="414"/>
              <a:chOff x="1020" y="969"/>
              <a:chExt cx="664" cy="414"/>
            </a:xfrm>
          </p:grpSpPr>
          <p:sp>
            <p:nvSpPr>
              <p:cNvPr id="262149" name="Rectangle 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2150" name="Rectangle 6"/>
              <p:cNvSpPr>
                <a:spLocks noChangeArrowheads="1"/>
              </p:cNvSpPr>
              <p:nvPr/>
            </p:nvSpPr>
            <p:spPr bwMode="auto">
              <a:xfrm>
                <a:off x="1020" y="101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2151" name="Rectangle 7"/>
              <p:cNvSpPr>
                <a:spLocks noChangeArrowheads="1"/>
              </p:cNvSpPr>
              <p:nvPr/>
            </p:nvSpPr>
            <p:spPr bwMode="auto">
              <a:xfrm>
                <a:off x="1200" y="969"/>
                <a:ext cx="29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3331" name="Group 8"/>
            <p:cNvGrpSpPr>
              <a:grpSpLocks/>
            </p:cNvGrpSpPr>
            <p:nvPr/>
          </p:nvGrpSpPr>
          <p:grpSpPr bwMode="auto">
            <a:xfrm>
              <a:off x="1296" y="1152"/>
              <a:ext cx="336" cy="615"/>
              <a:chOff x="1536" y="1248"/>
              <a:chExt cx="336" cy="615"/>
            </a:xfrm>
          </p:grpSpPr>
          <p:sp>
            <p:nvSpPr>
              <p:cNvPr id="262153" name="Rectangle 9"/>
              <p:cNvSpPr>
                <a:spLocks noChangeArrowheads="1"/>
              </p:cNvSpPr>
              <p:nvPr/>
            </p:nvSpPr>
            <p:spPr bwMode="auto">
              <a:xfrm>
                <a:off x="1628" y="1536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2154" name="Rectangle 10"/>
              <p:cNvSpPr>
                <a:spLocks noChangeArrowheads="1"/>
              </p:cNvSpPr>
              <p:nvPr/>
            </p:nvSpPr>
            <p:spPr bwMode="auto">
              <a:xfrm>
                <a:off x="1632" y="124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2155" name="Rectangle 11"/>
              <p:cNvSpPr>
                <a:spLocks noChangeArrowheads="1"/>
              </p:cNvSpPr>
              <p:nvPr/>
            </p:nvSpPr>
            <p:spPr bwMode="auto">
              <a:xfrm>
                <a:off x="1536" y="1330"/>
                <a:ext cx="32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262201" name="Text Box 57"/>
          <p:cNvSpPr txBox="1">
            <a:spLocks noChangeArrowheads="1"/>
          </p:cNvSpPr>
          <p:nvPr/>
        </p:nvSpPr>
        <p:spPr bwMode="auto">
          <a:xfrm>
            <a:off x="468313" y="4316415"/>
            <a:ext cx="39624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zh-CN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为正，</a:t>
            </a:r>
          </a:p>
        </p:txBody>
      </p:sp>
      <p:sp>
        <p:nvSpPr>
          <p:cNvPr id="262202" name="Text Box 58"/>
          <p:cNvSpPr txBox="1">
            <a:spLocks noChangeArrowheads="1"/>
          </p:cNvSpPr>
          <p:nvPr/>
        </p:nvSpPr>
        <p:spPr bwMode="auto">
          <a:xfrm>
            <a:off x="773112" y="4993213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差值电压  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altLang="zh-CN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262204" name="Text Box 60"/>
          <p:cNvSpPr txBox="1">
            <a:spLocks noChangeArrowheads="1"/>
          </p:cNvSpPr>
          <p:nvPr/>
        </p:nvSpPr>
        <p:spPr bwMode="auto">
          <a:xfrm>
            <a:off x="856981" y="5623197"/>
            <a:ext cx="617114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  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削弱了净输入</a:t>
            </a:r>
            <a:r>
              <a:rPr lang="zh-CN" altLang="en-US" sz="24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/>
              </a:rPr>
              <a:t>—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负反馈</a:t>
            </a:r>
          </a:p>
        </p:txBody>
      </p:sp>
      <p:sp>
        <p:nvSpPr>
          <p:cNvPr id="262210" name="Rectangle 66"/>
          <p:cNvSpPr>
            <a:spLocks noChangeArrowheads="1"/>
          </p:cNvSpPr>
          <p:nvPr/>
        </p:nvSpPr>
        <p:spPr bwMode="auto">
          <a:xfrm>
            <a:off x="685800" y="2611438"/>
            <a:ext cx="49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2211" name="Rectangle 67"/>
          <p:cNvSpPr>
            <a:spLocks noChangeArrowheads="1"/>
          </p:cNvSpPr>
          <p:nvPr/>
        </p:nvSpPr>
        <p:spPr bwMode="auto">
          <a:xfrm>
            <a:off x="3694113" y="1849438"/>
            <a:ext cx="496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2319" name="Rectangle 175"/>
          <p:cNvSpPr>
            <a:spLocks noChangeArrowheads="1"/>
          </p:cNvSpPr>
          <p:nvPr/>
        </p:nvSpPr>
        <p:spPr bwMode="auto">
          <a:xfrm>
            <a:off x="3497793" y="4214101"/>
            <a:ext cx="3278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各电压的实际方向如图</a:t>
            </a:r>
          </a:p>
        </p:txBody>
      </p:sp>
      <p:pic>
        <p:nvPicPr>
          <p:cNvPr id="13328" name="Picture 176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65175"/>
            <a:ext cx="44577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83150" y="1181450"/>
            <a:ext cx="372950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反馈电路直接从输出端引出的，是电压反馈；</a:t>
            </a:r>
          </a:p>
        </p:txBody>
      </p:sp>
      <p:sp>
        <p:nvSpPr>
          <p:cNvPr id="4" name="矩形 3"/>
          <p:cNvSpPr/>
          <p:nvPr/>
        </p:nvSpPr>
        <p:spPr>
          <a:xfrm>
            <a:off x="4889500" y="2300991"/>
            <a:ext cx="3773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输入信号和反馈信号分别加在两个输入</a:t>
            </a:r>
            <a:r>
              <a:rPr lang="zh-CN" altLang="en-US" sz="2400" b="1" smtClean="0">
                <a:solidFill>
                  <a:srgbClr val="7030A0"/>
                </a:solidFill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</a:rPr>
              <a:t>的，是串联反馈</a:t>
            </a:r>
            <a:endParaRPr lang="zh-CN" alt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01" grpId="0" autoUpdateAnimBg="0"/>
      <p:bldP spid="262202" grpId="0" autoUpdateAnimBg="0"/>
      <p:bldP spid="262204" grpId="0" autoUpdateAnimBg="0"/>
      <p:bldP spid="262210" grpId="0" autoUpdateAnimBg="0"/>
      <p:bldP spid="262211" grpId="0" autoUpdateAnimBg="0"/>
      <p:bldP spid="262319" grpId="0" autoUpdateAnimBg="0"/>
      <p:bldP spid="3" grpId="0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5590" y="372885"/>
            <a:ext cx="37338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+mj-cs"/>
              </a:rPr>
              <a:t>2. </a:t>
            </a:r>
            <a:r>
              <a:rPr lang="zh-CN" altLang="en-US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+mj-cs"/>
              </a:rPr>
              <a:t>并联电压负反馈</a:t>
            </a:r>
          </a:p>
        </p:txBody>
      </p:sp>
      <p:sp>
        <p:nvSpPr>
          <p:cNvPr id="260154" name="Oval 58"/>
          <p:cNvSpPr>
            <a:spLocks noChangeArrowheads="1"/>
          </p:cNvSpPr>
          <p:nvPr/>
        </p:nvSpPr>
        <p:spPr bwMode="auto">
          <a:xfrm flipV="1">
            <a:off x="3479800" y="2547938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0155" name="Rectangle 59"/>
          <p:cNvSpPr>
            <a:spLocks noChangeArrowheads="1"/>
          </p:cNvSpPr>
          <p:nvPr/>
        </p:nvSpPr>
        <p:spPr bwMode="auto">
          <a:xfrm>
            <a:off x="1743075" y="1757363"/>
            <a:ext cx="5159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0156" name="Text Box 60"/>
          <p:cNvSpPr txBox="1">
            <a:spLocks noChangeArrowheads="1"/>
          </p:cNvSpPr>
          <p:nvPr/>
        </p:nvSpPr>
        <p:spPr bwMode="auto">
          <a:xfrm>
            <a:off x="618906" y="3925887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</a:rPr>
              <a:t>i</a:t>
            </a:r>
            <a:r>
              <a:rPr lang="en-US" altLang="zh-CN" sz="2400" b="1" i="1" baseline="-25000">
                <a:solidFill>
                  <a:srgbClr val="7030A0"/>
                </a:solidFill>
              </a:rPr>
              <a:t> </a:t>
            </a:r>
            <a:r>
              <a:rPr lang="zh-CN" altLang="en-US" sz="2400" b="1">
                <a:solidFill>
                  <a:srgbClr val="7030A0"/>
                </a:solidFill>
              </a:rPr>
              <a:t>为正，</a:t>
            </a:r>
          </a:p>
        </p:txBody>
      </p:sp>
      <p:sp>
        <p:nvSpPr>
          <p:cNvPr id="260157" name="Text Box 61"/>
          <p:cNvSpPr txBox="1">
            <a:spLocks noChangeArrowheads="1"/>
          </p:cNvSpPr>
          <p:nvPr/>
        </p:nvSpPr>
        <p:spPr bwMode="auto">
          <a:xfrm>
            <a:off x="611187" y="4548213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差值电流  </a:t>
            </a: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d</a:t>
            </a:r>
            <a:r>
              <a:rPr lang="en-US" altLang="zh-CN" sz="2400" b="1">
                <a:solidFill>
                  <a:srgbClr val="7030A0"/>
                </a:solidFill>
              </a:rPr>
              <a:t> = </a:t>
            </a: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1 </a:t>
            </a:r>
            <a:r>
              <a:rPr lang="en-US" altLang="zh-CN" sz="2400" b="1">
                <a:solidFill>
                  <a:srgbClr val="7030A0"/>
                </a:solidFill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f</a:t>
            </a:r>
          </a:p>
        </p:txBody>
      </p:sp>
      <p:sp>
        <p:nvSpPr>
          <p:cNvPr id="260158" name="Text Box 62"/>
          <p:cNvSpPr txBox="1">
            <a:spLocks noChangeArrowheads="1"/>
          </p:cNvSpPr>
          <p:nvPr/>
        </p:nvSpPr>
        <p:spPr bwMode="auto">
          <a:xfrm>
            <a:off x="3388330" y="3914983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各电流实际方向如图</a:t>
            </a:r>
          </a:p>
        </p:txBody>
      </p:sp>
      <p:sp>
        <p:nvSpPr>
          <p:cNvPr id="260159" name="Text Box 63"/>
          <p:cNvSpPr txBox="1">
            <a:spLocks noChangeArrowheads="1"/>
          </p:cNvSpPr>
          <p:nvPr/>
        </p:nvSpPr>
        <p:spPr bwMode="auto">
          <a:xfrm>
            <a:off x="667488" y="5235575"/>
            <a:ext cx="6963804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f  </a:t>
            </a:r>
            <a:r>
              <a:rPr lang="zh-CN" altLang="en-US" sz="2400" b="1">
                <a:solidFill>
                  <a:srgbClr val="7030A0"/>
                </a:solidFill>
              </a:rPr>
              <a:t>削弱了净输入</a:t>
            </a:r>
            <a:r>
              <a:rPr lang="zh-CN" altLang="en-US" sz="2400" b="1" smtClean="0">
                <a:solidFill>
                  <a:srgbClr val="7030A0"/>
                </a:solidFill>
              </a:rPr>
              <a:t>电流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/>
              </a:rPr>
              <a:t>—</a:t>
            </a:r>
            <a:r>
              <a:rPr lang="zh-CN" altLang="en-US" sz="2400" b="1">
                <a:solidFill>
                  <a:srgbClr val="7030A0"/>
                </a:solidFill>
              </a:rPr>
              <a:t>负反馈</a:t>
            </a:r>
          </a:p>
        </p:txBody>
      </p:sp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882650" y="828675"/>
            <a:ext cx="1717675" cy="1343025"/>
            <a:chOff x="594" y="519"/>
            <a:chExt cx="1082" cy="846"/>
          </a:xfrm>
        </p:grpSpPr>
        <p:grpSp>
          <p:nvGrpSpPr>
            <p:cNvPr id="14354" name="Group 239"/>
            <p:cNvGrpSpPr>
              <a:grpSpLocks/>
            </p:cNvGrpSpPr>
            <p:nvPr/>
          </p:nvGrpSpPr>
          <p:grpSpPr bwMode="auto">
            <a:xfrm>
              <a:off x="594" y="990"/>
              <a:ext cx="274" cy="375"/>
              <a:chOff x="830" y="1305"/>
              <a:chExt cx="274" cy="375"/>
            </a:xfrm>
          </p:grpSpPr>
          <p:sp>
            <p:nvSpPr>
              <p:cNvPr id="260336" name="Line 240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37" name="Rectangle 241"/>
              <p:cNvSpPr>
                <a:spLocks noChangeArrowheads="1"/>
              </p:cNvSpPr>
              <p:nvPr/>
            </p:nvSpPr>
            <p:spPr bwMode="auto">
              <a:xfrm>
                <a:off x="830" y="1305"/>
                <a:ext cx="2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355" name="Group 242"/>
            <p:cNvGrpSpPr>
              <a:grpSpLocks/>
            </p:cNvGrpSpPr>
            <p:nvPr/>
          </p:nvGrpSpPr>
          <p:grpSpPr bwMode="auto">
            <a:xfrm>
              <a:off x="1414" y="519"/>
              <a:ext cx="262" cy="375"/>
              <a:chOff x="842" y="1305"/>
              <a:chExt cx="262" cy="375"/>
            </a:xfrm>
          </p:grpSpPr>
          <p:sp>
            <p:nvSpPr>
              <p:cNvPr id="260339" name="Line 243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40" name="Rectangle 244"/>
              <p:cNvSpPr>
                <a:spLocks noChangeArrowheads="1"/>
              </p:cNvSpPr>
              <p:nvPr/>
            </p:nvSpPr>
            <p:spPr bwMode="auto">
              <a:xfrm>
                <a:off x="842" y="1305"/>
                <a:ext cx="2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356" name="Group 245"/>
            <p:cNvGrpSpPr>
              <a:grpSpLocks/>
            </p:cNvGrpSpPr>
            <p:nvPr/>
          </p:nvGrpSpPr>
          <p:grpSpPr bwMode="auto">
            <a:xfrm>
              <a:off x="1346" y="990"/>
              <a:ext cx="319" cy="375"/>
              <a:chOff x="798" y="1305"/>
              <a:chExt cx="319" cy="375"/>
            </a:xfrm>
          </p:grpSpPr>
          <p:sp>
            <p:nvSpPr>
              <p:cNvPr id="260342" name="Line 246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43" name="Rectangle 247"/>
              <p:cNvSpPr>
                <a:spLocks noChangeArrowheads="1"/>
              </p:cNvSpPr>
              <p:nvPr/>
            </p:nvSpPr>
            <p:spPr bwMode="auto">
              <a:xfrm>
                <a:off x="798" y="1305"/>
                <a:ext cx="3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pic>
        <p:nvPicPr>
          <p:cNvPr id="260379" name="Picture 283" descr="图片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38213"/>
            <a:ext cx="46275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987914" y="931081"/>
            <a:ext cx="353129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反馈电路直接从输出端引出的，是电压反馈；</a:t>
            </a:r>
          </a:p>
        </p:txBody>
      </p:sp>
      <p:sp>
        <p:nvSpPr>
          <p:cNvPr id="4" name="矩形 3"/>
          <p:cNvSpPr/>
          <p:nvPr/>
        </p:nvSpPr>
        <p:spPr>
          <a:xfrm>
            <a:off x="4984750" y="2171701"/>
            <a:ext cx="3736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输入信号和反馈信号</a:t>
            </a:r>
            <a:r>
              <a:rPr lang="zh-CN" altLang="en-US" sz="2400" b="1" smtClean="0">
                <a:solidFill>
                  <a:srgbClr val="7030A0"/>
                </a:solidFill>
              </a:rPr>
              <a:t>加</a:t>
            </a:r>
            <a:r>
              <a:rPr lang="zh-CN" altLang="en-US" sz="2400" b="1">
                <a:solidFill>
                  <a:srgbClr val="7030A0"/>
                </a:solidFill>
              </a:rPr>
              <a:t>在同一个输入</a:t>
            </a:r>
            <a:r>
              <a:rPr lang="zh-CN" altLang="en-US" sz="2400" b="1" smtClean="0">
                <a:solidFill>
                  <a:srgbClr val="7030A0"/>
                </a:solidFill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</a:rPr>
              <a:t>的，是并联反馈</a:t>
            </a:r>
            <a:endParaRPr lang="zh-CN" alt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54" grpId="0" animBg="1" autoUpdateAnimBg="0"/>
      <p:bldP spid="260155" grpId="0" autoUpdateAnimBg="0"/>
      <p:bldP spid="260156" grpId="0" autoUpdateAnimBg="0"/>
      <p:bldP spid="260157" grpId="0" autoUpdateAnimBg="0"/>
      <p:bldP spid="260158" grpId="0" autoUpdateAnimBg="0"/>
      <p:bldP spid="260159" grpId="0" autoUpdateAnimBg="0"/>
      <p:bldP spid="3" grpId="0"/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81013" y="476250"/>
            <a:ext cx="40386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串联电流负反馈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60513" y="1404938"/>
            <a:ext cx="2544762" cy="2362200"/>
            <a:chOff x="1152" y="864"/>
            <a:chExt cx="1603" cy="1488"/>
          </a:xfrm>
        </p:grpSpPr>
        <p:grpSp>
          <p:nvGrpSpPr>
            <p:cNvPr id="16402" name="Group 42"/>
            <p:cNvGrpSpPr>
              <a:grpSpLocks/>
            </p:cNvGrpSpPr>
            <p:nvPr/>
          </p:nvGrpSpPr>
          <p:grpSpPr bwMode="auto">
            <a:xfrm>
              <a:off x="2400" y="1680"/>
              <a:ext cx="355" cy="672"/>
              <a:chOff x="2400" y="1680"/>
              <a:chExt cx="355" cy="672"/>
            </a:xfrm>
          </p:grpSpPr>
          <p:sp>
            <p:nvSpPr>
              <p:cNvPr id="263211" name="Rectangle 43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3212" name="Rectangle 44"/>
              <p:cNvSpPr>
                <a:spLocks noChangeArrowheads="1"/>
              </p:cNvSpPr>
              <p:nvPr/>
            </p:nvSpPr>
            <p:spPr bwMode="auto">
              <a:xfrm>
                <a:off x="2400" y="2025"/>
                <a:ext cx="31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3213" name="Text Box 45"/>
              <p:cNvSpPr txBox="1">
                <a:spLocks noChangeArrowheads="1"/>
              </p:cNvSpPr>
              <p:nvPr/>
            </p:nvSpPr>
            <p:spPr bwMode="auto">
              <a:xfrm>
                <a:off x="2448" y="1833"/>
                <a:ext cx="3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</a:p>
            </p:txBody>
          </p:sp>
        </p:grpSp>
        <p:grpSp>
          <p:nvGrpSpPr>
            <p:cNvPr id="16403" name="Group 46"/>
            <p:cNvGrpSpPr>
              <a:grpSpLocks/>
            </p:cNvGrpSpPr>
            <p:nvPr/>
          </p:nvGrpSpPr>
          <p:grpSpPr bwMode="auto">
            <a:xfrm>
              <a:off x="1152" y="864"/>
              <a:ext cx="576" cy="550"/>
              <a:chOff x="1152" y="864"/>
              <a:chExt cx="576" cy="550"/>
            </a:xfrm>
          </p:grpSpPr>
          <p:grpSp>
            <p:nvGrpSpPr>
              <p:cNvPr id="16404" name="Group 47"/>
              <p:cNvGrpSpPr>
                <a:grpSpLocks/>
              </p:cNvGrpSpPr>
              <p:nvPr/>
            </p:nvGrpSpPr>
            <p:grpSpPr bwMode="auto">
              <a:xfrm>
                <a:off x="1194" y="864"/>
                <a:ext cx="239" cy="550"/>
                <a:chOff x="1194" y="864"/>
                <a:chExt cx="239" cy="550"/>
              </a:xfrm>
            </p:grpSpPr>
            <p:sp>
              <p:nvSpPr>
                <p:cNvPr id="263216" name="Rectangle 48"/>
                <p:cNvSpPr>
                  <a:spLocks noChangeArrowheads="1"/>
                </p:cNvSpPr>
                <p:nvPr/>
              </p:nvSpPr>
              <p:spPr bwMode="auto">
                <a:xfrm>
                  <a:off x="1221" y="864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–</a:t>
                  </a:r>
                </a:p>
              </p:txBody>
            </p:sp>
            <p:sp>
              <p:nvSpPr>
                <p:cNvPr id="263217" name="Rectangle 49"/>
                <p:cNvSpPr>
                  <a:spLocks noChangeArrowheads="1"/>
                </p:cNvSpPr>
                <p:nvPr/>
              </p:nvSpPr>
              <p:spPr bwMode="auto">
                <a:xfrm>
                  <a:off x="1194" y="1126"/>
                  <a:ext cx="22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 smtClean="0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</p:grpSp>
          <p:sp>
            <p:nvSpPr>
              <p:cNvPr id="263218" name="Text Box 50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263219" name="Text Box 51"/>
          <p:cNvSpPr txBox="1">
            <a:spLocks noChangeArrowheads="1"/>
          </p:cNvSpPr>
          <p:nvPr/>
        </p:nvSpPr>
        <p:spPr bwMode="auto">
          <a:xfrm>
            <a:off x="659237" y="4116567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为正，</a:t>
            </a:r>
          </a:p>
        </p:txBody>
      </p:sp>
      <p:sp>
        <p:nvSpPr>
          <p:cNvPr id="263220" name="Text Box 52"/>
          <p:cNvSpPr txBox="1">
            <a:spLocks noChangeArrowheads="1"/>
          </p:cNvSpPr>
          <p:nvPr/>
        </p:nvSpPr>
        <p:spPr bwMode="auto">
          <a:xfrm>
            <a:off x="676275" y="4759630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差值电压 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3221" name="Text Box 53"/>
          <p:cNvSpPr txBox="1">
            <a:spLocks noChangeArrowheads="1"/>
          </p:cNvSpPr>
          <p:nvPr/>
        </p:nvSpPr>
        <p:spPr bwMode="auto">
          <a:xfrm>
            <a:off x="3403600" y="4145143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各电压的实际方向如图</a:t>
            </a:r>
          </a:p>
        </p:txBody>
      </p:sp>
      <p:sp>
        <p:nvSpPr>
          <p:cNvPr id="263222" name="Text Box 54"/>
          <p:cNvSpPr txBox="1">
            <a:spLocks noChangeArrowheads="1"/>
          </p:cNvSpPr>
          <p:nvPr/>
        </p:nvSpPr>
        <p:spPr bwMode="auto">
          <a:xfrm>
            <a:off x="676275" y="5415408"/>
            <a:ext cx="532429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削弱了净输入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负反馈</a:t>
            </a:r>
          </a:p>
        </p:txBody>
      </p:sp>
      <p:sp>
        <p:nvSpPr>
          <p:cNvPr id="263226" name="Rectangle 58"/>
          <p:cNvSpPr>
            <a:spLocks noChangeArrowheads="1"/>
          </p:cNvSpPr>
          <p:nvPr/>
        </p:nvSpPr>
        <p:spPr bwMode="auto">
          <a:xfrm>
            <a:off x="1763713" y="206375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3227" name="Rectangle 59"/>
          <p:cNvSpPr>
            <a:spLocks noChangeArrowheads="1"/>
          </p:cNvSpPr>
          <p:nvPr/>
        </p:nvSpPr>
        <p:spPr bwMode="auto">
          <a:xfrm>
            <a:off x="2906713" y="173355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pic>
        <p:nvPicPr>
          <p:cNvPr id="263292" name="Picture 124" descr="图片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036638"/>
            <a:ext cx="4357687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906963" y="1218466"/>
            <a:ext cx="3840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从负载电阻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的靠近“地”端引出的，是电流反馈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3950" y="2227332"/>
            <a:ext cx="3614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输入信号和反馈信号分别加在两个输入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的，是串联反馈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9" grpId="0" autoUpdateAnimBg="0"/>
      <p:bldP spid="263220" grpId="0" autoUpdateAnimBg="0"/>
      <p:bldP spid="263221" grpId="0" autoUpdateAnimBg="0"/>
      <p:bldP spid="263222" grpId="0" autoUpdateAnimBg="0"/>
      <p:bldP spid="263226" grpId="0" autoUpdateAnimBg="0"/>
      <p:bldP spid="263227" grpId="0" autoUpdateAnimBg="0"/>
      <p:bldP spid="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303213"/>
            <a:ext cx="4114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并联电流负反馈</a:t>
            </a:r>
          </a:p>
        </p:txBody>
      </p:sp>
      <p:sp>
        <p:nvSpPr>
          <p:cNvPr id="264250" name="Text Box 58"/>
          <p:cNvSpPr txBox="1">
            <a:spLocks noChangeArrowheads="1"/>
          </p:cNvSpPr>
          <p:nvPr/>
        </p:nvSpPr>
        <p:spPr bwMode="auto">
          <a:xfrm>
            <a:off x="671512" y="4054915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为正，</a:t>
            </a:r>
          </a:p>
        </p:txBody>
      </p:sp>
      <p:sp>
        <p:nvSpPr>
          <p:cNvPr id="264251" name="Text Box 59"/>
          <p:cNvSpPr txBox="1">
            <a:spLocks noChangeArrowheads="1"/>
          </p:cNvSpPr>
          <p:nvPr/>
        </p:nvSpPr>
        <p:spPr bwMode="auto">
          <a:xfrm>
            <a:off x="630237" y="4742445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差值电流 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4252" name="Text Box 60"/>
          <p:cNvSpPr txBox="1">
            <a:spLocks noChangeArrowheads="1"/>
          </p:cNvSpPr>
          <p:nvPr/>
        </p:nvSpPr>
        <p:spPr bwMode="auto">
          <a:xfrm>
            <a:off x="3471863" y="4054303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各电流的实际方向如图</a:t>
            </a:r>
          </a:p>
        </p:txBody>
      </p:sp>
      <p:sp>
        <p:nvSpPr>
          <p:cNvPr id="264253" name="Text Box 61"/>
          <p:cNvSpPr txBox="1">
            <a:spLocks noChangeArrowheads="1"/>
          </p:cNvSpPr>
          <p:nvPr/>
        </p:nvSpPr>
        <p:spPr bwMode="auto">
          <a:xfrm>
            <a:off x="671512" y="5425340"/>
            <a:ext cx="591033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削弱了净输入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负反馈</a:t>
            </a:r>
          </a:p>
        </p:txBody>
      </p:sp>
      <p:sp>
        <p:nvSpPr>
          <p:cNvPr id="264258" name="Oval 66"/>
          <p:cNvSpPr>
            <a:spLocks noChangeArrowheads="1"/>
          </p:cNvSpPr>
          <p:nvPr/>
        </p:nvSpPr>
        <p:spPr bwMode="auto">
          <a:xfrm flipV="1">
            <a:off x="3319463" y="2095500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4259" name="Rectangle 67"/>
          <p:cNvSpPr>
            <a:spLocks noChangeArrowheads="1"/>
          </p:cNvSpPr>
          <p:nvPr/>
        </p:nvSpPr>
        <p:spPr bwMode="auto">
          <a:xfrm>
            <a:off x="1820863" y="147320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1116013" y="620713"/>
            <a:ext cx="1752600" cy="1246187"/>
            <a:chOff x="768" y="528"/>
            <a:chExt cx="1104" cy="785"/>
          </a:xfrm>
        </p:grpSpPr>
        <p:grpSp>
          <p:nvGrpSpPr>
            <p:cNvPr id="17426" name="Group 131"/>
            <p:cNvGrpSpPr>
              <a:grpSpLocks/>
            </p:cNvGrpSpPr>
            <p:nvPr/>
          </p:nvGrpSpPr>
          <p:grpSpPr bwMode="auto">
            <a:xfrm>
              <a:off x="768" y="960"/>
              <a:ext cx="384" cy="353"/>
              <a:chOff x="768" y="960"/>
              <a:chExt cx="384" cy="353"/>
            </a:xfrm>
          </p:grpSpPr>
          <p:sp>
            <p:nvSpPr>
              <p:cNvPr id="264324" name="Line 132"/>
              <p:cNvSpPr>
                <a:spLocks noChangeShapeType="1"/>
              </p:cNvSpPr>
              <p:nvPr/>
            </p:nvSpPr>
            <p:spPr bwMode="auto">
              <a:xfrm>
                <a:off x="768" y="1313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325" name="Text Box 133"/>
              <p:cNvSpPr txBox="1">
                <a:spLocks noChangeArrowheads="1"/>
              </p:cNvSpPr>
              <p:nvPr/>
            </p:nvSpPr>
            <p:spPr bwMode="auto">
              <a:xfrm>
                <a:off x="768" y="960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7427" name="Group 134"/>
            <p:cNvGrpSpPr>
              <a:grpSpLocks/>
            </p:cNvGrpSpPr>
            <p:nvPr/>
          </p:nvGrpSpPr>
          <p:grpSpPr bwMode="auto">
            <a:xfrm>
              <a:off x="1488" y="528"/>
              <a:ext cx="384" cy="350"/>
              <a:chOff x="1488" y="528"/>
              <a:chExt cx="384" cy="350"/>
            </a:xfrm>
          </p:grpSpPr>
          <p:sp>
            <p:nvSpPr>
              <p:cNvPr id="264327" name="Line 135"/>
              <p:cNvSpPr>
                <a:spLocks noChangeShapeType="1"/>
              </p:cNvSpPr>
              <p:nvPr/>
            </p:nvSpPr>
            <p:spPr bwMode="auto">
              <a:xfrm>
                <a:off x="1536" y="87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328" name="Text Box 136"/>
              <p:cNvSpPr txBox="1">
                <a:spLocks noChangeArrowheads="1"/>
              </p:cNvSpPr>
              <p:nvPr/>
            </p:nvSpPr>
            <p:spPr bwMode="auto">
              <a:xfrm>
                <a:off x="1488" y="528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64329" name="Line 137"/>
            <p:cNvSpPr>
              <a:spLocks noChangeShapeType="1"/>
            </p:cNvSpPr>
            <p:nvPr/>
          </p:nvSpPr>
          <p:spPr bwMode="auto">
            <a:xfrm>
              <a:off x="1510" y="1296"/>
              <a:ext cx="1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4330" name="Text Box 138"/>
            <p:cNvSpPr txBox="1">
              <a:spLocks noChangeArrowheads="1"/>
            </p:cNvSpPr>
            <p:nvPr/>
          </p:nvSpPr>
          <p:spPr bwMode="auto">
            <a:xfrm>
              <a:off x="1462" y="96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264331" name="Picture 139" descr="图片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665163"/>
            <a:ext cx="3886200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413250" y="1473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从负载电阻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的靠近“地”端引出的，是电流反馈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19600" y="255641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输入信号和反馈信号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在同一个输入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的，是并联反馈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左箭头 28">
            <a:hlinkClick r:id="rId3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6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50" grpId="0" autoUpdateAnimBg="0"/>
      <p:bldP spid="264251" grpId="0" autoUpdateAnimBg="0"/>
      <p:bldP spid="264252" grpId="0" autoUpdateAnimBg="0"/>
      <p:bldP spid="264253" grpId="0" autoUpdateAnimBg="0"/>
      <p:bldP spid="264258" grpId="0" animBg="1" autoUpdateAnimBg="0"/>
      <p:bldP spid="264259" grpId="0" autoUpdateAnimBg="0"/>
      <p:bldP spid="3" grpId="0"/>
      <p:bldP spid="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647" y="18482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P151  17.2.3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05684" y="1238398"/>
            <a:ext cx="8506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某测量放大电路，要求输入电阻高、输出电流稳定，应引入</a:t>
            </a:r>
            <a:r>
              <a:rPr lang="zh-CN" altLang="zh-CN" sz="2800" u="sng" dirty="0">
                <a:ea typeface="Times New Roman" panose="02020603050405020304" pitchFamily="18" charset="0"/>
              </a:rPr>
              <a:t> </a:t>
            </a:r>
            <a:r>
              <a:rPr lang="en-US" altLang="zh-CN" sz="2800" u="sng" dirty="0">
                <a:ea typeface="Times New Roman" panose="02020603050405020304" pitchFamily="18" charset="0"/>
              </a:rPr>
              <a:t>    </a:t>
            </a:r>
            <a:r>
              <a:rPr lang="en-US" altLang="zh-CN" sz="2800" u="sng" dirty="0" smtClean="0">
                <a:ea typeface="Times New Roman" panose="02020603050405020304" pitchFamily="18" charset="0"/>
              </a:rPr>
              <a:t>                  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反馈。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700299" y="199529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电流串联负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234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第十八章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8650" y="1193219"/>
            <a:ext cx="8224479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直流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稳压电源的构成及作用（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P156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整流变压器：</a:t>
            </a:r>
            <a:r>
              <a:rPr lang="zh-CN" altLang="zh-CN" sz="2400" b="1" smtClean="0">
                <a:solidFill>
                  <a:srgbClr val="7030A0"/>
                </a:solidFill>
              </a:rPr>
              <a:t>将</a:t>
            </a:r>
            <a:r>
              <a:rPr lang="zh-CN" altLang="zh-CN" sz="2400" b="1">
                <a:solidFill>
                  <a:srgbClr val="7030A0"/>
                </a:solidFill>
              </a:rPr>
              <a:t>交流电压变换成符合整流需要的交流电压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整流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电路：</a:t>
            </a:r>
            <a:r>
              <a:rPr lang="zh-CN" altLang="zh-CN" sz="2400" b="1">
                <a:solidFill>
                  <a:srgbClr val="7030A0"/>
                </a:solidFill>
              </a:rPr>
              <a:t>将交流电压变换为单向脉动电压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滤波器：</a:t>
            </a:r>
            <a:r>
              <a:rPr lang="zh-CN" altLang="zh-CN" sz="2400" b="1">
                <a:solidFill>
                  <a:srgbClr val="7030A0"/>
                </a:solidFill>
              </a:rPr>
              <a:t>减小整流电压的脉动程度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稳压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环节：</a:t>
            </a:r>
            <a:r>
              <a:rPr lang="zh-CN" altLang="zh-CN" sz="2400" b="1">
                <a:solidFill>
                  <a:srgbClr val="7030A0"/>
                </a:solidFill>
              </a:rPr>
              <a:t>使输出直流电压稳定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单相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半波整流电路（式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18.1.1~18.1.3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P176 18.1.1 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P158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18.1.1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186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4" y="1627401"/>
            <a:ext cx="872807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8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315" y="14618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P176 18.1.1 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21593" y="1471748"/>
                <a:ext cx="795270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smtClean="0">
                    <a:cs typeface="Times New Roman" panose="02020603050405020304" pitchFamily="18" charset="0"/>
                  </a:rPr>
                  <a:t>单相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半波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整流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电路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func>
                      <m:funcPr>
                        <m:ctrlPr>
                          <a:rPr lang="zh-CN" altLang="zh-CN" sz="2800" i="1">
                            <a:effectLst/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effectLst/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zh-CN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整流</m:t>
                    </m:r>
                  </m:oMath>
                </a14:m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电压平</a:t>
                </a: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均值</a:t>
                </a: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3" y="1471748"/>
                <a:ext cx="7952705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610" r="-537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14777" y="3361385"/>
                <a:ext cx="49296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7" y="3361385"/>
                <a:ext cx="492961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9" r="-173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18" descr="图片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29" y="2261577"/>
            <a:ext cx="2581221" cy="167399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左箭头 5">
            <a:hlinkClick r:id="rId5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526" y="184822"/>
            <a:ext cx="7886700" cy="1325563"/>
          </a:xfrm>
        </p:spPr>
        <p:txBody>
          <a:bodyPr>
            <a:norm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18.1.1</a:t>
            </a:r>
            <a:endParaRPr lang="zh-CN" altLang="zh-CN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37266" y="1098327"/>
            <a:ext cx="8572500" cy="164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有</a:t>
            </a:r>
            <a:r>
              <a:rPr lang="zh-CN" altLang="en-US" sz="2800" dirty="0"/>
              <a:t>一单相半波整流电路（如教材</a:t>
            </a:r>
            <a:r>
              <a:rPr lang="en-US" altLang="zh-CN" sz="2800" dirty="0"/>
              <a:t>P.157 </a:t>
            </a:r>
            <a:r>
              <a:rPr lang="zh-CN" altLang="en-US" sz="2800" dirty="0"/>
              <a:t>图</a:t>
            </a:r>
            <a:r>
              <a:rPr lang="en-US" altLang="zh-CN" sz="2800" dirty="0"/>
              <a:t>18.1.1</a:t>
            </a:r>
            <a:r>
              <a:rPr lang="zh-CN" altLang="en-US" sz="2800" dirty="0"/>
              <a:t>）。已知负载电阻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=750</a:t>
            </a:r>
            <a:r>
              <a:rPr lang="el-GR" altLang="zh-CN" sz="2800" dirty="0">
                <a:latin typeface="Times New Roman"/>
                <a:cs typeface="Times New Roman"/>
              </a:rPr>
              <a:t>Ω</a:t>
            </a:r>
            <a:r>
              <a:rPr lang="zh-CN" altLang="en-US" sz="2800" dirty="0">
                <a:latin typeface="Times New Roman"/>
                <a:cs typeface="Times New Roman"/>
              </a:rPr>
              <a:t>，变压器二次电压</a:t>
            </a:r>
            <a:r>
              <a:rPr lang="en-US" altLang="zh-CN" sz="2800" dirty="0">
                <a:latin typeface="Times New Roman"/>
                <a:cs typeface="Times New Roman"/>
              </a:rPr>
              <a:t>U=20V</a:t>
            </a:r>
            <a:r>
              <a:rPr lang="zh-CN" altLang="en-US" sz="2800" dirty="0">
                <a:latin typeface="Times New Roman"/>
                <a:cs typeface="Times New Roman"/>
              </a:rPr>
              <a:t>，试求</a:t>
            </a:r>
            <a:r>
              <a:rPr lang="en-US" altLang="zh-CN" sz="2800" dirty="0">
                <a:latin typeface="Times New Roman"/>
                <a:cs typeface="Times New Roman"/>
              </a:rPr>
              <a:t>U</a:t>
            </a:r>
            <a:r>
              <a:rPr lang="en-US" altLang="zh-CN" sz="2800" baseline="-25000" dirty="0">
                <a:latin typeface="Times New Roman"/>
                <a:cs typeface="Times New Roman"/>
              </a:rPr>
              <a:t>O</a:t>
            </a:r>
            <a:r>
              <a:rPr lang="zh-CN" altLang="en-US" sz="2800" dirty="0">
                <a:latin typeface="Times New Roman"/>
                <a:cs typeface="Times New Roman"/>
              </a:rPr>
              <a:t>，</a:t>
            </a:r>
            <a:r>
              <a:rPr lang="en-US" altLang="zh-CN" sz="2800">
                <a:latin typeface="Times New Roman"/>
                <a:cs typeface="Times New Roman"/>
              </a:rPr>
              <a:t>I</a:t>
            </a:r>
            <a:r>
              <a:rPr lang="en-US" altLang="zh-CN" sz="2800" baseline="-25000">
                <a:latin typeface="Times New Roman"/>
                <a:cs typeface="Times New Roman"/>
              </a:rPr>
              <a:t>O</a:t>
            </a:r>
            <a:r>
              <a:rPr lang="zh-CN" altLang="en-US" sz="2800" smtClean="0">
                <a:latin typeface="Times New Roman"/>
                <a:cs typeface="Times New Roman"/>
              </a:rPr>
              <a:t>及二极管承受的最高反向电压</a:t>
            </a:r>
            <a:r>
              <a:rPr lang="en-US" altLang="zh-CN" sz="2800" smtClean="0">
                <a:latin typeface="Times New Roman"/>
                <a:cs typeface="Times New Roman"/>
              </a:rPr>
              <a:t>U</a:t>
            </a:r>
            <a:r>
              <a:rPr lang="en-US" altLang="zh-CN" sz="2800" baseline="-25000" smtClean="0">
                <a:latin typeface="Times New Roman"/>
                <a:cs typeface="Times New Roman"/>
              </a:rPr>
              <a:t>RM</a:t>
            </a:r>
            <a:r>
              <a:rPr lang="zh-CN" altLang="en-US" sz="2800" smtClean="0">
                <a:latin typeface="Times New Roman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4" name="Rectangle 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3016" y="3098577"/>
            <a:ext cx="7215188" cy="428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解：</a:t>
            </a:r>
            <a:r>
              <a:rPr lang="en-US" altLang="zh-CN" sz="2800" b="1" dirty="0"/>
              <a:t>U</a:t>
            </a:r>
            <a:r>
              <a:rPr lang="en-US" altLang="zh-CN" sz="2800" b="1" baseline="-25000" dirty="0"/>
              <a:t>O</a:t>
            </a:r>
            <a:r>
              <a:rPr lang="en-US" altLang="zh-CN" sz="2800" b="1" dirty="0"/>
              <a:t>=0.45U=0.45×20V=9V </a:t>
            </a:r>
            <a:endParaRPr lang="zh-CN" altLang="en-US" sz="28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54" y="3884390"/>
            <a:ext cx="5172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54" y="5084741"/>
            <a:ext cx="4210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8" descr="图片2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45" y="2570670"/>
            <a:ext cx="2581221" cy="167399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P72  2.6.2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7655" y="1690689"/>
            <a:ext cx="652314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5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smtClean="0">
                <a:latin typeface="Times New Roman" panose="02020603050405020304" pitchFamily="18" charset="0"/>
              </a:rPr>
              <a:t>叠加定理</a:t>
            </a:r>
            <a:r>
              <a:rPr lang="zh-CN" altLang="zh-CN" sz="2400" kern="100">
                <a:latin typeface="Times New Roman" panose="02020603050405020304" pitchFamily="18" charset="0"/>
              </a:rPr>
              <a:t>用于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计算</a:t>
            </a:r>
            <a:r>
              <a:rPr lang="en-US" altLang="zh-CN" sz="2400" kern="100" smtClean="0">
                <a:latin typeface="Times New Roman" panose="02020603050405020304" pitchFamily="18" charset="0"/>
              </a:rPr>
              <a:t>                                  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（</a:t>
            </a:r>
            <a:r>
              <a:rPr lang="en-US" altLang="zh-CN" sz="2400" kern="100" smtClean="0">
                <a:latin typeface="Times New Roman" panose="02020603050405020304" pitchFamily="18" charset="0"/>
              </a:rPr>
              <a:t>  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）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-17970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</a:rPr>
              <a:t>A</a:t>
            </a:r>
            <a:r>
              <a:rPr lang="zh-CN" altLang="zh-CN" sz="2400" kern="100">
                <a:latin typeface="Times New Roman" panose="02020603050405020304" pitchFamily="18" charset="0"/>
              </a:rPr>
              <a:t>：线性电路中的电压、电流 </a:t>
            </a:r>
            <a:r>
              <a:rPr lang="en-US" altLang="zh-CN" sz="2400" kern="100">
                <a:latin typeface="Times New Roman" panose="02020603050405020304" pitchFamily="18" charset="0"/>
              </a:rPr>
              <a:t> </a:t>
            </a:r>
            <a:r>
              <a:rPr lang="zh-CN" altLang="en-US" sz="2400" kern="100" smtClean="0">
                <a:latin typeface="Times New Roman" panose="02020603050405020304" pitchFamily="18" charset="0"/>
              </a:rPr>
              <a:t>、功率</a:t>
            </a:r>
            <a:r>
              <a:rPr lang="en-US" altLang="zh-CN" sz="2400" kern="100" smtClean="0">
                <a:latin typeface="Times New Roman" panose="02020603050405020304" pitchFamily="18" charset="0"/>
              </a:rPr>
              <a:t>      </a:t>
            </a:r>
          </a:p>
          <a:p>
            <a:pPr indent="-17970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smtClean="0">
                <a:latin typeface="Times New Roman" panose="02020603050405020304" pitchFamily="18" charset="0"/>
              </a:rPr>
              <a:t>B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：</a:t>
            </a:r>
            <a:r>
              <a:rPr lang="zh-CN" altLang="en-US" sz="2400" kern="100" smtClean="0">
                <a:latin typeface="Times New Roman" panose="02020603050405020304" pitchFamily="18" charset="0"/>
              </a:rPr>
              <a:t>线性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电路</a:t>
            </a:r>
            <a:r>
              <a:rPr lang="zh-CN" altLang="zh-CN" sz="2400" kern="100">
                <a:latin typeface="Times New Roman" panose="02020603050405020304" pitchFamily="18" charset="0"/>
              </a:rPr>
              <a:t>中的电压、电流</a:t>
            </a:r>
          </a:p>
          <a:p>
            <a:pPr indent="-17970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</a:rPr>
              <a:t>C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：</a:t>
            </a:r>
            <a:r>
              <a:rPr lang="zh-CN" altLang="en-US" sz="2400" kern="100" smtClean="0">
                <a:latin typeface="Times New Roman" panose="02020603050405020304" pitchFamily="18" charset="0"/>
              </a:rPr>
              <a:t>非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线性电路</a:t>
            </a:r>
            <a:r>
              <a:rPr lang="zh-CN" altLang="zh-CN" sz="2400" kern="100">
                <a:latin typeface="Times New Roman" panose="02020603050405020304" pitchFamily="18" charset="0"/>
              </a:rPr>
              <a:t>中的电压、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电流</a:t>
            </a:r>
            <a:endParaRPr lang="zh-CN" altLang="zh-CN" sz="2400" kern="10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8340" y="174433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B</a:t>
            </a:r>
            <a:endParaRPr lang="zh-CN" altLang="en-US" sz="240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92" y="216133"/>
            <a:ext cx="4039985" cy="523702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★★★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P63  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2.7.1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）（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655773" y="717054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求图示电路的戴维南等效电路。</a:t>
            </a:r>
            <a:endParaRPr lang="zh-CN" altLang="en-US" sz="2800" dirty="0"/>
          </a:p>
        </p:txBody>
      </p:sp>
      <p:sp>
        <p:nvSpPr>
          <p:cNvPr id="13" name="左箭头 1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3583" y="3920885"/>
            <a:ext cx="8205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开路电压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R-U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=(2×5-5)V=5V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337183" y="4726428"/>
            <a:ext cx="438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等效电阻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=R=5</a:t>
            </a:r>
            <a:r>
              <a:rPr lang="el-GR" altLang="zh-CN" sz="2800" dirty="0" smtClean="0">
                <a:latin typeface="Times New Roman"/>
                <a:cs typeface="Times New Roman"/>
              </a:rPr>
              <a:t>Ω</a:t>
            </a:r>
            <a:endParaRPr lang="zh-CN" altLang="en-US" sz="2800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9031" y="1145042"/>
            <a:ext cx="5429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261" y="4533500"/>
            <a:ext cx="1552916" cy="1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066" y="124692"/>
            <a:ext cx="3790604" cy="457199"/>
          </a:xfrm>
        </p:spPr>
        <p:txBody>
          <a:bodyPr>
            <a:normAutofit fontScale="90000"/>
          </a:bodyPr>
          <a:lstStyle/>
          <a:p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宋体" pitchFamily="2" charset="-122"/>
                <a:cs typeface="+mn-cs"/>
              </a:rPr>
              <a:t>★★★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kern="1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P63  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2.7.1 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）（</a:t>
            </a:r>
            <a:r>
              <a:rPr lang="en-US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2800" b="1" kern="100" dirty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780464" y="135164"/>
            <a:ext cx="5080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求图示电路的戴维南等效电路。</a:t>
            </a:r>
            <a:endParaRPr lang="zh-CN" altLang="en-US" sz="2800" dirty="0"/>
          </a:p>
        </p:txBody>
      </p:sp>
      <p:sp>
        <p:nvSpPr>
          <p:cNvPr id="13" name="左箭头 1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026" y="781525"/>
            <a:ext cx="542925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183298" y="3674141"/>
            <a:ext cx="8205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解：开路电压 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=U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+I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altLang="zh-C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(6+6×6V)=42V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注意：与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并联的电流源对外电路不起作用。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379240" y="4929628"/>
            <a:ext cx="438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等效电阻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=R=6</a:t>
            </a:r>
            <a:r>
              <a:rPr lang="el-GR" altLang="zh-CN" sz="2800" dirty="0" smtClean="0">
                <a:latin typeface="Times New Roman"/>
                <a:cs typeface="Times New Roman"/>
              </a:rPr>
              <a:t>Ω</a:t>
            </a:r>
            <a:endParaRPr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073" y="4716570"/>
            <a:ext cx="1818059" cy="18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983</TotalTime>
  <Words>4138</Words>
  <Application>Microsoft Office PowerPoint</Application>
  <PresentationFormat>全屏显示(4:3)</PresentationFormat>
  <Paragraphs>531</Paragraphs>
  <Slides>68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72" baseType="lpstr">
      <vt:lpstr>Office 主题</vt:lpstr>
      <vt:lpstr>Equation</vt:lpstr>
      <vt:lpstr>Visio</vt:lpstr>
      <vt:lpstr>公式</vt:lpstr>
      <vt:lpstr>PowerPoint 演示文稿</vt:lpstr>
      <vt:lpstr>第一章</vt:lpstr>
      <vt:lpstr>★★★ P29  1.5.5</vt:lpstr>
      <vt:lpstr>★★★ P31  1.5.16</vt:lpstr>
      <vt:lpstr>第二章</vt:lpstr>
      <vt:lpstr>★★★ P72  2.5.1</vt:lpstr>
      <vt:lpstr>P72  2.6.2</vt:lpstr>
      <vt:lpstr>★★★ P63  2.7.1 （a）（b）</vt:lpstr>
      <vt:lpstr>★★★ P63  2.7.1 （a）（b）</vt:lpstr>
      <vt:lpstr>PowerPoint 演示文稿</vt:lpstr>
      <vt:lpstr>PowerPoint 演示文稿</vt:lpstr>
      <vt:lpstr>P77  2.7.5</vt:lpstr>
      <vt:lpstr>P76  2.6.3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</vt:lpstr>
      <vt:lpstr>PPT例题</vt:lpstr>
      <vt:lpstr>P103 3.3.1</vt:lpstr>
      <vt:lpstr>★★★ P105 3.4.1</vt:lpstr>
      <vt:lpstr>第四章</vt:lpstr>
      <vt:lpstr>★★★ P157  4.1.2</vt:lpstr>
      <vt:lpstr>★★★ P158  4.5.1 </vt:lpstr>
      <vt:lpstr>★★★ P158  4.5.3</vt:lpstr>
      <vt:lpstr>P165  4.9.4</vt:lpstr>
      <vt:lpstr>PowerPoint 演示文稿</vt:lpstr>
      <vt:lpstr>第十四章</vt:lpstr>
      <vt:lpstr>★★★ P33  习题14.3.6</vt:lpstr>
      <vt:lpstr>PowerPoint 演示文稿</vt:lpstr>
      <vt:lpstr>PowerPoint 演示文稿</vt:lpstr>
      <vt:lpstr>PowerPoint 演示文稿</vt:lpstr>
      <vt:lpstr>PowerPoint 演示文稿</vt:lpstr>
      <vt:lpstr>★★★ P31 习题14.4.2</vt:lpstr>
      <vt:lpstr>P31 14.5.1</vt:lpstr>
      <vt:lpstr>★★★ PPT例题（根据电流判断晶体管类型、各极）</vt:lpstr>
      <vt:lpstr>PPT例题（根据已知条件判断晶体管的状态）</vt:lpstr>
      <vt:lpstr>PPT例题（根据已知条件判断晶体管的状态）</vt:lpstr>
      <vt:lpstr>第十五章</vt:lpstr>
      <vt:lpstr>第十五章</vt:lpstr>
      <vt:lpstr>★★★ P53  例15. 4.1</vt:lpstr>
      <vt:lpstr>PowerPoint 演示文稿</vt:lpstr>
      <vt:lpstr>PowerPoint 演示文稿</vt:lpstr>
      <vt:lpstr>★★★例14.5.2</vt:lpstr>
      <vt:lpstr>PowerPoint 演示文稿</vt:lpstr>
      <vt:lpstr>PowerPoint 演示文稿</vt:lpstr>
      <vt:lpstr>第十六章</vt:lpstr>
      <vt:lpstr>★★★比例运算</vt:lpstr>
      <vt:lpstr>★★★ P105  例16.2.5</vt:lpstr>
      <vt:lpstr>P105  例16.2.5</vt:lpstr>
      <vt:lpstr>★★★ P105  例16.2.5</vt:lpstr>
      <vt:lpstr>P105  例16.2.5</vt:lpstr>
      <vt:lpstr>第十七章</vt:lpstr>
      <vt:lpstr>1.串联电压负反馈</vt:lpstr>
      <vt:lpstr>PowerPoint 演示文稿</vt:lpstr>
      <vt:lpstr>3. 串联电流负反馈</vt:lpstr>
      <vt:lpstr>4. 并联电流负反馈</vt:lpstr>
      <vt:lpstr>★★★ P151  17.2.3</vt:lpstr>
      <vt:lpstr>第十八章</vt:lpstr>
      <vt:lpstr>P176 18.1.1 </vt:lpstr>
      <vt:lpstr>★★★ P158  例18.1.1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89</cp:revision>
  <dcterms:created xsi:type="dcterms:W3CDTF">2020-12-30T03:42:22Z</dcterms:created>
  <dcterms:modified xsi:type="dcterms:W3CDTF">2021-01-12T02:21:22Z</dcterms:modified>
</cp:coreProperties>
</file>