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94" r:id="rId12"/>
    <p:sldId id="261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96" r:id="rId24"/>
    <p:sldId id="297" r:id="rId25"/>
    <p:sldId id="298" r:id="rId26"/>
    <p:sldId id="299" r:id="rId27"/>
    <p:sldId id="278" r:id="rId28"/>
    <p:sldId id="300" r:id="rId29"/>
    <p:sldId id="279" r:id="rId30"/>
    <p:sldId id="280" r:id="rId31"/>
    <p:sldId id="302" r:id="rId32"/>
    <p:sldId id="281" r:id="rId33"/>
    <p:sldId id="285" r:id="rId34"/>
    <p:sldId id="282" r:id="rId35"/>
    <p:sldId id="304" r:id="rId36"/>
    <p:sldId id="306" r:id="rId37"/>
    <p:sldId id="283" r:id="rId38"/>
    <p:sldId id="309" r:id="rId39"/>
    <p:sldId id="303" r:id="rId40"/>
    <p:sldId id="284" r:id="rId41"/>
    <p:sldId id="314" r:id="rId42"/>
    <p:sldId id="286" r:id="rId43"/>
    <p:sldId id="315" r:id="rId44"/>
    <p:sldId id="316" r:id="rId45"/>
    <p:sldId id="287" r:id="rId46"/>
    <p:sldId id="310" r:id="rId47"/>
    <p:sldId id="311" r:id="rId48"/>
    <p:sldId id="312" r:id="rId49"/>
    <p:sldId id="313" r:id="rId50"/>
    <p:sldId id="290" r:id="rId51"/>
    <p:sldId id="291" r:id="rId52"/>
    <p:sldId id="292" r:id="rId53"/>
    <p:sldId id="293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emf"/><Relationship Id="rId1" Type="http://schemas.openxmlformats.org/officeDocument/2006/relationships/image" Target="../media/image8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6443D-A73C-4639-A2A0-B6100394B5FE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D1F93-572E-4B87-A8A8-6BE5B90100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29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EF47932-09AF-4896-911C-580060F10F5E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0752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3736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877C53-20AF-43DC-A933-06AB1CA7F89F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11619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4277812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70C4EDC-781B-4ADF-B36D-C0D6E53F43A2}" type="slidenum">
              <a:rPr kumimoji="1" lang="en-US" altLang="zh-CN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kumimoji="1" lang="en-US" altLang="zh-CN" smtClean="0">
              <a:solidFill>
                <a:srgbClr val="000000"/>
              </a:solidFill>
            </a:endParaRPr>
          </a:p>
        </p:txBody>
      </p:sp>
      <p:sp>
        <p:nvSpPr>
          <p:cNvPr id="117763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32597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E773C4-852D-4434-891E-7FAF27305B74}" type="slidenum">
              <a:rPr lang="en-US" altLang="zh-CN" smtClean="0"/>
              <a:pPr>
                <a:spcBef>
                  <a:spcPct val="0"/>
                </a:spcBef>
              </a:pPr>
              <a:t>47</a:t>
            </a:fld>
            <a:endParaRPr lang="en-US" altLang="zh-CN" smtClean="0"/>
          </a:p>
        </p:txBody>
      </p:sp>
      <p:sp>
        <p:nvSpPr>
          <p:cNvPr id="15363" name="Rectangle 2"/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686243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22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8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7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7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76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6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47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8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996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1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7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CD608-BCF3-4183-8ED9-70918ED36BD4}" type="datetimeFigureOut">
              <a:rPr lang="zh-CN" altLang="en-US" smtClean="0"/>
              <a:t>2020/12/31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11DE-0625-497B-8DA3-34A3383974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656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18.emf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35.png"/><Relationship Id="rId4" Type="http://schemas.openxmlformats.org/officeDocument/2006/relationships/slide" Target="slide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9.emf"/><Relationship Id="rId7" Type="http://schemas.openxmlformats.org/officeDocument/2006/relationships/image" Target="../media/image42.png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7" Type="http://schemas.openxmlformats.org/officeDocument/2006/relationships/slide" Target="slide21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slide" Target="slide20.xml"/><Relationship Id="rId4" Type="http://schemas.openxmlformats.org/officeDocument/2006/relationships/slide" Target="slide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package" Target="../embeddings/Microsoft_Visio___1.vsdx"/><Relationship Id="rId7" Type="http://schemas.openxmlformats.org/officeDocument/2006/relationships/image" Target="../media/image54.png"/><Relationship Id="rId12" Type="http://schemas.openxmlformats.org/officeDocument/2006/relationships/slide" Target="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20.emf"/><Relationship Id="rId9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7.xml"/><Relationship Id="rId7" Type="http://schemas.openxmlformats.org/officeDocument/2006/relationships/slide" Target="slide32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9.xml"/><Relationship Id="rId4" Type="http://schemas.openxmlformats.org/officeDocument/2006/relationships/slide" Target="slide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slide" Target="slide21.xml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69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3.emf"/><Relationship Id="rId9" Type="http://schemas.openxmlformats.org/officeDocument/2006/relationships/image" Target="../media/image76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21.xml"/><Relationship Id="rId5" Type="http://schemas.openxmlformats.org/officeDocument/2006/relationships/image" Target="../media/image77.e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0.xml"/><Relationship Id="rId2" Type="http://schemas.openxmlformats.org/officeDocument/2006/relationships/slide" Target="slide3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3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3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3.xml"/><Relationship Id="rId4" Type="http://schemas.openxmlformats.org/officeDocument/2006/relationships/image" Target="../media/image8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slide" Target="slide2.xm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5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image" Target="../media/image90.emf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5.bin"/><Relationship Id="rId9" Type="http://schemas.openxmlformats.org/officeDocument/2006/relationships/slide" Target="slide4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100.png"/><Relationship Id="rId7" Type="http://schemas.openxmlformats.org/officeDocument/2006/relationships/image" Target="../media/image103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slide" Target="slide40.xml"/><Relationship Id="rId4" Type="http://schemas.openxmlformats.org/officeDocument/2006/relationships/image" Target="../media/image10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4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5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emf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5.xml"/><Relationship Id="rId2" Type="http://schemas.openxmlformats.org/officeDocument/2006/relationships/image" Target="../media/image108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slide" Target="slide12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0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1.xml"/><Relationship Id="rId4" Type="http://schemas.openxmlformats.org/officeDocument/2006/relationships/image" Target="../media/image112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1.xml"/><Relationship Id="rId5" Type="http://schemas.openxmlformats.org/officeDocument/2006/relationships/image" Target="../media/image112.emf"/><Relationship Id="rId4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8338" y="1854558"/>
            <a:ext cx="80621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、填空题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每小空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分，满分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zh-CN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、选择题（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题，满分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分）</a:t>
            </a:r>
          </a:p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、分析题（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题，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50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分）</a:t>
            </a:r>
          </a:p>
          <a:p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、计算题（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题，</a:t>
            </a:r>
            <a:r>
              <a:rPr lang="en-US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30</a:t>
            </a:r>
            <a:r>
              <a:rPr lang="zh-CN" altLang="zh-CN" sz="3200" kern="100">
                <a:latin typeface="Calibri" panose="020F0502020204030204" pitchFamily="34" charset="0"/>
                <a:cs typeface="Times New Roman" panose="02020603050405020304" pitchFamily="18" charset="0"/>
              </a:rPr>
              <a:t>分</a:t>
            </a:r>
            <a:r>
              <a:rPr lang="zh-CN" altLang="zh-CN" sz="3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32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altLang="zh-CN" sz="32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zh-CN" sz="3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120</a:t>
            </a:r>
            <a:r>
              <a:rPr lang="zh-CN" altLang="en-US" sz="32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分钟，带计算器</a:t>
            </a:r>
            <a:endParaRPr lang="zh-CN" altLang="zh-CN" sz="32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76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4073"/>
            <a:ext cx="7886700" cy="1325563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P76  2.6.3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7521" y="976391"/>
            <a:ext cx="8145083" cy="1449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lang="zh-CN" altLang="en-US" sz="2800" smtClean="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）当将开关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合在</a:t>
            </a:r>
            <a:r>
              <a:rPr lang="en-US" altLang="zh-CN" sz="2800">
                <a:latin typeface="Times New Roman" pitchFamily="18" charset="0"/>
              </a:rPr>
              <a:t>a</a:t>
            </a:r>
            <a:r>
              <a:rPr lang="zh-CN" altLang="en-US" sz="2800">
                <a:latin typeface="Times New Roman" pitchFamily="18" charset="0"/>
              </a:rPr>
              <a:t>点时，求电流</a:t>
            </a:r>
            <a:r>
              <a:rPr lang="en-US" altLang="zh-CN" sz="2800" i="1" smtClean="0">
                <a:latin typeface="Times New Roman" pitchFamily="18" charset="0"/>
              </a:rPr>
              <a:t>I</a:t>
            </a:r>
            <a:r>
              <a:rPr lang="en-US" altLang="zh-CN" sz="2800" baseline="-25000" smtClean="0">
                <a:latin typeface="Times New Roman" pitchFamily="18" charset="0"/>
              </a:rPr>
              <a:t>1</a:t>
            </a:r>
            <a:r>
              <a:rPr lang="zh-CN" altLang="en-US" sz="2800" smtClean="0">
                <a:latin typeface="Times New Roman" pitchFamily="18" charset="0"/>
              </a:rPr>
              <a:t>、</a:t>
            </a:r>
            <a:r>
              <a:rPr lang="en-US" altLang="zh-CN" sz="2800" i="1" smtClean="0">
                <a:latin typeface="Times New Roman" pitchFamily="18" charset="0"/>
              </a:rPr>
              <a:t>I</a:t>
            </a:r>
            <a:r>
              <a:rPr lang="en-US" altLang="zh-CN" sz="2800" baseline="-25000" smtClean="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3</a:t>
            </a:r>
            <a:r>
              <a:rPr lang="zh-CN" altLang="en-US" sz="2800" smtClean="0">
                <a:latin typeface="Times New Roman" pitchFamily="18" charset="0"/>
              </a:rPr>
              <a:t>；</a:t>
            </a:r>
            <a:endParaRPr lang="en-US" altLang="zh-CN" sz="2800" smtClean="0">
              <a:latin typeface="Times New Roman" pitchFamily="18" charset="0"/>
            </a:endParaRPr>
          </a:p>
          <a:p>
            <a:pPr>
              <a:lnSpc>
                <a:spcPct val="105000"/>
              </a:lnSpc>
              <a:defRPr/>
            </a:pPr>
            <a:r>
              <a:rPr lang="zh-CN" altLang="en-US" sz="2800" smtClean="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）当将开关</a:t>
            </a:r>
            <a:r>
              <a:rPr lang="en-US" altLang="zh-CN" sz="2800">
                <a:latin typeface="Times New Roman" pitchFamily="18" charset="0"/>
              </a:rPr>
              <a:t>S</a:t>
            </a:r>
            <a:r>
              <a:rPr lang="zh-CN" altLang="en-US" sz="2800">
                <a:latin typeface="Times New Roman" pitchFamily="18" charset="0"/>
              </a:rPr>
              <a:t>合在</a:t>
            </a:r>
            <a:r>
              <a:rPr lang="en-US" altLang="zh-CN" sz="2800">
                <a:latin typeface="Times New Roman" pitchFamily="18" charset="0"/>
              </a:rPr>
              <a:t>b</a:t>
            </a:r>
            <a:r>
              <a:rPr lang="zh-CN" altLang="en-US" sz="2800">
                <a:latin typeface="Times New Roman" pitchFamily="18" charset="0"/>
              </a:rPr>
              <a:t>点时，利用（</a:t>
            </a:r>
            <a:r>
              <a:rPr lang="en-US" altLang="zh-CN" sz="28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）的结果，用叠加定理</a:t>
            </a:r>
            <a:r>
              <a:rPr lang="zh-CN" altLang="en-US" sz="2800" smtClean="0">
                <a:latin typeface="Times New Roman" pitchFamily="18" charset="0"/>
              </a:rPr>
              <a:t>计算</a:t>
            </a:r>
            <a:r>
              <a:rPr lang="zh-CN" altLang="en-US" sz="2800">
                <a:latin typeface="Times New Roman" pitchFamily="18" charset="0"/>
              </a:rPr>
              <a:t>电流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1</a:t>
            </a:r>
            <a:r>
              <a:rPr lang="zh-CN" altLang="en-US" sz="2800">
                <a:latin typeface="Times New Roman" pitchFamily="18" charset="0"/>
              </a:rPr>
              <a:t>、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2</a:t>
            </a:r>
            <a:r>
              <a:rPr lang="zh-CN" altLang="en-US" sz="2800">
                <a:latin typeface="Times New Roman" pitchFamily="18" charset="0"/>
              </a:rPr>
              <a:t>和</a:t>
            </a:r>
            <a:r>
              <a:rPr lang="en-US" altLang="zh-CN" sz="2800" i="1">
                <a:latin typeface="Times New Roman" pitchFamily="18" charset="0"/>
              </a:rPr>
              <a:t>I</a:t>
            </a:r>
            <a:r>
              <a:rPr lang="en-US" altLang="zh-CN" sz="2800" baseline="-25000">
                <a:latin typeface="Times New Roman" pitchFamily="18" charset="0"/>
              </a:rPr>
              <a:t>3 </a:t>
            </a:r>
            <a:r>
              <a:rPr lang="zh-CN" altLang="en-US" sz="2800" smtClean="0">
                <a:latin typeface="Times New Roman" pitchFamily="18" charset="0"/>
              </a:rPr>
              <a:t>。</a:t>
            </a:r>
            <a:endParaRPr lang="zh-CN" altLang="en-US" sz="2800" dirty="0">
              <a:latin typeface="Times New Roman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1" y="2520894"/>
            <a:ext cx="2452304" cy="21412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79825" y="2571588"/>
                <a:ext cx="4572000" cy="108811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kern="10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kern="10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kern="10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𝟏𝟑𝟎</m:t>
                          </m:r>
                        </m:num>
                        <m:den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25" y="2571588"/>
                <a:ext cx="4572000" cy="10881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147282" y="3735720"/>
                <a:ext cx="2060051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kern="10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7282" y="3735720"/>
                <a:ext cx="2060051" cy="5355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989833" y="4402849"/>
                <a:ext cx="330629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𝟏𝟑𝟎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33" y="4402849"/>
                <a:ext cx="3306290" cy="6914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989833" y="5288447"/>
                <a:ext cx="3306290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𝟏𝟐𝟎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33" y="5288447"/>
                <a:ext cx="3306290" cy="69147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3989833" y="6111516"/>
                <a:ext cx="210666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833" y="6111516"/>
                <a:ext cx="2106667" cy="68903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1055861" y="489904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latin typeface="Times New Roman" pitchFamily="18" charset="0"/>
              </a:rPr>
              <a:t>S</a:t>
            </a:r>
            <a:r>
              <a:rPr lang="zh-CN" altLang="en-US" sz="2000" smtClean="0">
                <a:latin typeface="Times New Roman" pitchFamily="18" charset="0"/>
              </a:rPr>
              <a:t>合在</a:t>
            </a:r>
            <a:r>
              <a:rPr lang="en-US" altLang="zh-CN" sz="2000" smtClean="0">
                <a:latin typeface="Times New Roman" pitchFamily="18" charset="0"/>
              </a:rPr>
              <a:t>a</a:t>
            </a:r>
            <a:r>
              <a:rPr lang="zh-CN" altLang="en-US" sz="2000" smtClean="0">
                <a:latin typeface="Times New Roman" pitchFamily="18" charset="0"/>
              </a:rPr>
              <a:t>点</a:t>
            </a:r>
            <a:endParaRPr lang="zh-CN" altLang="en-US" sz="2000"/>
          </a:p>
        </p:txBody>
      </p:sp>
    </p:spTree>
    <p:extLst>
      <p:ext uri="{BB962C8B-B14F-4D97-AF65-F5344CB8AC3E}">
        <p14:creationId xmlns:p14="http://schemas.microsoft.com/office/powerpoint/2010/main" val="253166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456706" y="191766"/>
                <a:ext cx="2929968" cy="9249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num>
                        <m:den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l-GR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706" y="191766"/>
                <a:ext cx="2929968" cy="92493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608018" y="1212466"/>
                <a:ext cx="2106666" cy="8015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′=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zh-CN" sz="2400" b="1" i="1" kern="100" smtClean="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18" y="1212466"/>
                <a:ext cx="2106666" cy="80156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4608018" y="2829398"/>
                <a:ext cx="3117135" cy="698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018" y="2829398"/>
                <a:ext cx="3117135" cy="69871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627754" y="3623882"/>
                <a:ext cx="260738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54" y="3623882"/>
                <a:ext cx="2607380" cy="70006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83628" y="2912926"/>
            <a:ext cx="37192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latin typeface="Times New Roman" pitchFamily="18" charset="0"/>
              </a:rPr>
              <a:t>S</a:t>
            </a:r>
            <a:r>
              <a:rPr lang="zh-CN" altLang="en-US" sz="2000" smtClean="0">
                <a:latin typeface="Times New Roman" pitchFamily="18" charset="0"/>
              </a:rPr>
              <a:t>合在</a:t>
            </a:r>
            <a:r>
              <a:rPr lang="en-US" altLang="zh-CN" sz="2000" smtClean="0">
                <a:latin typeface="Times New Roman" pitchFamily="18" charset="0"/>
              </a:rPr>
              <a:t>b</a:t>
            </a:r>
            <a:r>
              <a:rPr lang="zh-CN" altLang="en-US" sz="2000" smtClean="0">
                <a:latin typeface="Times New Roman" pitchFamily="18" charset="0"/>
              </a:rPr>
              <a:t>点，且仅有</a:t>
            </a:r>
            <a:r>
              <a:rPr lang="en-US" altLang="zh-CN" sz="2000" smtClean="0">
                <a:latin typeface="Times New Roman" pitchFamily="18" charset="0"/>
              </a:rPr>
              <a:t>20V</a:t>
            </a:r>
            <a:r>
              <a:rPr lang="zh-CN" altLang="en-US" sz="2000" smtClean="0">
                <a:latin typeface="Times New Roman" pitchFamily="18" charset="0"/>
              </a:rPr>
              <a:t>单独作用</a:t>
            </a:r>
            <a:endParaRPr lang="zh-CN" altLang="en-US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988" y="471588"/>
            <a:ext cx="2452304" cy="2407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633620" y="4519343"/>
                <a:ext cx="35685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𝟏𝟏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20" y="4519343"/>
                <a:ext cx="3568541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17957" y="405767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  <a:latin typeface="Times New Roman" pitchFamily="18" charset="0"/>
              </a:rPr>
              <a:t>由叠加定理：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5260" y="227196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  <a:latin typeface="Times New Roman" pitchFamily="18" charset="0"/>
              </a:rPr>
              <a:t>由并联分流：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1633619" y="5140645"/>
                <a:ext cx="30838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19" y="5140645"/>
                <a:ext cx="3083858" cy="461665"/>
              </a:xfrm>
              <a:prstGeom prst="rect">
                <a:avLst/>
              </a:prstGeom>
              <a:blipFill rotWithShape="0"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633619" y="5756428"/>
                <a:ext cx="30838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619" y="5756428"/>
                <a:ext cx="3083858" cy="461665"/>
              </a:xfrm>
              <a:prstGeom prst="rect">
                <a:avLst/>
              </a:prstGeom>
              <a:blipFill rotWithShape="0"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5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  <p:bldP spid="14" grpId="0"/>
      <p:bldP spid="15" grpId="0"/>
      <p:bldP spid="16" grpId="0"/>
      <p:bldP spid="17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第三章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628650" y="1445991"/>
                <a:ext cx="7549435" cy="4417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、电感、电容的电压电流关系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、换路定则及初始条件的确定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2" action="ppaction://hlinksldjump"/>
                  </a:rPr>
                  <a:t>PPT</a:t>
                </a:r>
                <a:r>
                  <a:rPr lang="zh-CN" altLang="zh-CN" sz="28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2" action="ppaction://hlinksldjump"/>
                  </a:rPr>
                  <a:t>例题</a:t>
                </a:r>
                <a:endParaRPr lang="en-US" altLang="zh-CN" sz="2800" b="1" kern="100" smtClean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RC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电路的时间常数（</a:t>
                </a: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P86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3" action="ppaction://hlinksldjump"/>
                  </a:rPr>
                  <a:t>P103 3.3.1</a:t>
                </a:r>
                <a:endParaRPr lang="zh-CN" altLang="zh-CN" sz="28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、利用三要素法求解暂态响应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三要素——</a:t>
                </a:r>
                <a:r>
                  <a:rPr lang="zh-CN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初始值、终值、时间常数（</a:t>
                </a:r>
                <a:r>
                  <a:rPr lang="en-US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P92</a:t>
                </a:r>
                <a:r>
                  <a:rPr lang="zh-CN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8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表达式——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t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+[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zh-CN" sz="2800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d>
                      <m:d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80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e>
                    </m:d>
                    <m:r>
                      <a:rPr lang="en-US" altLang="zh-CN" sz="280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sSup>
                      <m:sSupPr>
                        <m:ctrlPr>
                          <a:rPr lang="zh-CN" altLang="zh-CN" sz="2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altLang="zh-CN" sz="280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P92  </a:t>
                </a:r>
                <a:r>
                  <a:rPr lang="zh-CN" altLang="en-US" sz="28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式</a:t>
                </a:r>
                <a:r>
                  <a:rPr lang="en-US" altLang="zh-CN" sz="28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3.4.1</a:t>
                </a:r>
                <a:r>
                  <a:rPr lang="zh-CN" altLang="zh-CN" sz="28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8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4" action="ppaction://hlinksldjump"/>
                  </a:rPr>
                  <a:t>P105 </a:t>
                </a:r>
                <a:r>
                  <a:rPr lang="en-US" altLang="zh-CN" sz="28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4" action="ppaction://hlinksldjump"/>
                  </a:rPr>
                  <a:t>3.4.1</a:t>
                </a:r>
                <a:endParaRPr lang="zh-CN" altLang="zh-CN" sz="28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445991"/>
                <a:ext cx="7549435" cy="4417812"/>
              </a:xfrm>
              <a:prstGeom prst="rect">
                <a:avLst/>
              </a:prstGeom>
              <a:blipFill rotWithShape="0">
                <a:blip r:embed="rId5"/>
                <a:stretch>
                  <a:fillRect l="-1614" t="-1931" b="-3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>
            <a:hlinkClick r:id="rId6" action="ppaction://hlinksldjump"/>
          </p:cNvPr>
          <p:cNvSpPr/>
          <p:nvPr/>
        </p:nvSpPr>
        <p:spPr>
          <a:xfrm>
            <a:off x="7070501" y="5512158"/>
            <a:ext cx="1313645" cy="106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第四章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0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132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例题</a:t>
            </a:r>
            <a:endParaRPr lang="zh-CN" altLang="en-US" sz="2800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41475" y="273150"/>
            <a:ext cx="7162800" cy="9461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换路前电路处于稳态。</a:t>
            </a:r>
          </a:p>
          <a:p>
            <a:pPr eaLnBrk="1" hangingPunct="1">
              <a:defRPr/>
            </a:pPr>
            <a:r>
              <a:rPr kumimoji="1" lang="zh-CN" altLang="en-US" sz="2800" b="1" dirty="0">
                <a:latin typeface="Times New Roman" pitchFamily="18" charset="0"/>
              </a:rPr>
              <a:t>试求图示电路中各个电压和电流的初始值。</a:t>
            </a: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93565" y="3336441"/>
            <a:ext cx="6172200" cy="471488"/>
            <a:chOff x="288" y="2328"/>
            <a:chExt cx="3888" cy="297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88" y="2328"/>
              <a:ext cx="5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解：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672" y="2334"/>
              <a:ext cx="350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(1) 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由</a:t>
              </a:r>
              <a:r>
                <a:rPr kumimoji="1" lang="en-US" altLang="zh-CN" sz="2400" b="1" i="1">
                  <a:solidFill>
                    <a:srgbClr val="7030A0"/>
                  </a:solidFill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= 0</a:t>
              </a:r>
              <a:r>
                <a:rPr kumimoji="1" lang="en-US" altLang="zh-CN" sz="2400" b="1" baseline="-25000">
                  <a:solidFill>
                    <a:srgbClr val="7030A0"/>
                  </a:solidFill>
                  <a:latin typeface="Times New Roman" panose="02020603050405020304" pitchFamily="18" charset="0"/>
                </a:rPr>
                <a:t>-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电路求 </a:t>
              </a:r>
              <a:r>
                <a:rPr kumimoji="1" lang="en-US" altLang="zh-CN" sz="2400" b="1" i="1">
                  <a:solidFill>
                    <a:srgbClr val="7030A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7030A0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(0</a:t>
              </a:r>
              <a:r>
                <a:rPr kumimoji="1" lang="en-US" altLang="zh-CN" sz="2400" b="1" baseline="-25000">
                  <a:solidFill>
                    <a:srgbClr val="7030A0"/>
                  </a:solidFill>
                  <a:latin typeface="Times New Roman" panose="02020603050405020304" pitchFamily="18" charset="0"/>
                </a:rPr>
                <a:t>–</a:t>
              </a: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zh-CN" altLang="en-US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、</a:t>
              </a:r>
              <a:r>
                <a:rPr kumimoji="1" lang="en-US" altLang="zh-CN" sz="2400" b="1" i="1">
                  <a:solidFill>
                    <a:srgbClr val="7030A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7030A0"/>
                  </a:solidFill>
                  <a:latin typeface="Times New Roman" panose="02020603050405020304" pitchFamily="18" charset="0"/>
                </a:rPr>
                <a:t>L </a:t>
              </a: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(0</a:t>
              </a:r>
              <a:r>
                <a:rPr kumimoji="1" lang="en-US" altLang="zh-CN" sz="2400" b="1" baseline="-25000">
                  <a:solidFill>
                    <a:srgbClr val="7030A0"/>
                  </a:solidFill>
                  <a:latin typeface="Times New Roman" panose="02020603050405020304" pitchFamily="18" charset="0"/>
                </a:rPr>
                <a:t>–</a:t>
              </a:r>
              <a:r>
                <a:rPr kumimoji="1" lang="en-US" altLang="zh-CN" sz="24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) </a:t>
              </a:r>
            </a:p>
          </p:txBody>
        </p:sp>
      </p:grp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58690" y="3877779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kumimoji="1" lang="zh-CN" altLang="zh-CN" sz="24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66653" y="3771416"/>
            <a:ext cx="7961312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换路前电路已处于稳态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电容元件视为开路）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                                             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</a:rPr>
              <a:t>（电感元件视为短路）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33315" y="4303229"/>
            <a:ext cx="29867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由</a:t>
            </a:r>
            <a:r>
              <a:rPr kumimoji="1"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</a:rPr>
              <a:t>t </a:t>
            </a:r>
            <a:r>
              <a:rPr kumimoji="1" lang="en-US" altLang="zh-CN" sz="2400" b="1">
                <a:solidFill>
                  <a:srgbClr val="7030A0"/>
                </a:solidFill>
                <a:latin typeface="Times New Roman" panose="02020603050405020304" pitchFamily="18" charset="0"/>
              </a:rPr>
              <a:t>= 0</a:t>
            </a:r>
            <a:r>
              <a:rPr kumimoji="1"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-</a:t>
            </a:r>
            <a:r>
              <a:rPr kumimoji="1"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电路可求得：</a:t>
            </a:r>
          </a:p>
        </p:txBody>
      </p:sp>
      <p:grpSp>
        <p:nvGrpSpPr>
          <p:cNvPr id="13" name="Group 130"/>
          <p:cNvGrpSpPr>
            <a:grpSpLocks/>
          </p:cNvGrpSpPr>
          <p:nvPr/>
        </p:nvGrpSpPr>
        <p:grpSpPr bwMode="auto">
          <a:xfrm>
            <a:off x="365975" y="1002986"/>
            <a:ext cx="4113213" cy="2140067"/>
            <a:chOff x="288" y="672"/>
            <a:chExt cx="2880" cy="1478"/>
          </a:xfrm>
        </p:grpSpPr>
        <p:sp>
          <p:nvSpPr>
            <p:cNvPr id="14" name="Line 71"/>
            <p:cNvSpPr>
              <a:spLocks noChangeShapeType="1"/>
            </p:cNvSpPr>
            <p:nvPr/>
          </p:nvSpPr>
          <p:spPr bwMode="auto">
            <a:xfrm>
              <a:off x="1008" y="985"/>
              <a:ext cx="17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72"/>
            <p:cNvSpPr>
              <a:spLocks noChangeArrowheads="1"/>
            </p:cNvSpPr>
            <p:nvPr/>
          </p:nvSpPr>
          <p:spPr bwMode="auto">
            <a:xfrm>
              <a:off x="672" y="101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16" name="Group 73"/>
            <p:cNvGrpSpPr>
              <a:grpSpLocks/>
            </p:cNvGrpSpPr>
            <p:nvPr/>
          </p:nvGrpSpPr>
          <p:grpSpPr bwMode="auto">
            <a:xfrm>
              <a:off x="2770" y="1676"/>
              <a:ext cx="71" cy="291"/>
              <a:chOff x="2160" y="1198"/>
              <a:chExt cx="97" cy="246"/>
            </a:xfrm>
          </p:grpSpPr>
          <p:sp>
            <p:nvSpPr>
              <p:cNvPr id="59" name="Arc 74"/>
              <p:cNvSpPr>
                <a:spLocks/>
              </p:cNvSpPr>
              <p:nvPr/>
            </p:nvSpPr>
            <p:spPr bwMode="auto">
              <a:xfrm>
                <a:off x="2160" y="1198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Arc 75"/>
              <p:cNvSpPr>
                <a:spLocks/>
              </p:cNvSpPr>
              <p:nvPr/>
            </p:nvSpPr>
            <p:spPr bwMode="auto">
              <a:xfrm>
                <a:off x="2160" y="1280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Arc 76"/>
              <p:cNvSpPr>
                <a:spLocks/>
              </p:cNvSpPr>
              <p:nvPr/>
            </p:nvSpPr>
            <p:spPr bwMode="auto">
              <a:xfrm>
                <a:off x="2160" y="1362"/>
                <a:ext cx="97" cy="82"/>
              </a:xfrm>
              <a:custGeom>
                <a:avLst/>
                <a:gdLst>
                  <a:gd name="T0" fmla="*/ 0 w 21825"/>
                  <a:gd name="T1" fmla="*/ 0 h 43200"/>
                  <a:gd name="T2" fmla="*/ 0 w 21825"/>
                  <a:gd name="T3" fmla="*/ 0 h 43200"/>
                  <a:gd name="T4" fmla="*/ 0 w 21825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25"/>
                  <a:gd name="T10" fmla="*/ 0 h 43200"/>
                  <a:gd name="T11" fmla="*/ 21825 w 21825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25" h="43200" fill="none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</a:path>
                  <a:path w="21825" h="43200" stroke="0" extrusionOk="0">
                    <a:moveTo>
                      <a:pt x="0" y="1"/>
                    </a:moveTo>
                    <a:cubicBezTo>
                      <a:pt x="74" y="0"/>
                      <a:pt x="149" y="-1"/>
                      <a:pt x="225" y="0"/>
                    </a:cubicBezTo>
                    <a:cubicBezTo>
                      <a:pt x="12154" y="0"/>
                      <a:pt x="21825" y="9670"/>
                      <a:pt x="21825" y="21600"/>
                    </a:cubicBezTo>
                    <a:cubicBezTo>
                      <a:pt x="21825" y="33529"/>
                      <a:pt x="12154" y="43199"/>
                      <a:pt x="225" y="43200"/>
                    </a:cubicBezTo>
                    <a:lnTo>
                      <a:pt x="225" y="21600"/>
                    </a:lnTo>
                    <a:lnTo>
                      <a:pt x="0" y="1"/>
                    </a:lnTo>
                    <a:close/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Line 77"/>
            <p:cNvSpPr>
              <a:spLocks noChangeShapeType="1"/>
            </p:cNvSpPr>
            <p:nvPr/>
          </p:nvSpPr>
          <p:spPr bwMode="auto">
            <a:xfrm flipV="1">
              <a:off x="2780" y="979"/>
              <a:ext cx="0" cy="2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78"/>
            <p:cNvSpPr>
              <a:spLocks noChangeShapeType="1"/>
            </p:cNvSpPr>
            <p:nvPr/>
          </p:nvSpPr>
          <p:spPr bwMode="auto">
            <a:xfrm flipV="1">
              <a:off x="2770" y="1967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79"/>
            <p:cNvSpPr>
              <a:spLocks noChangeArrowheads="1"/>
            </p:cNvSpPr>
            <p:nvPr/>
          </p:nvSpPr>
          <p:spPr bwMode="auto">
            <a:xfrm>
              <a:off x="357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0" name="Line 80"/>
            <p:cNvSpPr>
              <a:spLocks noChangeShapeType="1"/>
            </p:cNvSpPr>
            <p:nvPr/>
          </p:nvSpPr>
          <p:spPr bwMode="auto">
            <a:xfrm>
              <a:off x="503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Rectangle 81"/>
            <p:cNvSpPr>
              <a:spLocks noChangeArrowheads="1"/>
            </p:cNvSpPr>
            <p:nvPr/>
          </p:nvSpPr>
          <p:spPr bwMode="auto">
            <a:xfrm>
              <a:off x="288" y="1090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" name="Rectangle 82"/>
            <p:cNvSpPr>
              <a:spLocks noChangeArrowheads="1"/>
            </p:cNvSpPr>
            <p:nvPr/>
          </p:nvSpPr>
          <p:spPr bwMode="auto">
            <a:xfrm>
              <a:off x="324" y="150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3" name="Rectangle 83"/>
            <p:cNvSpPr>
              <a:spLocks noChangeArrowheads="1"/>
            </p:cNvSpPr>
            <p:nvPr/>
          </p:nvSpPr>
          <p:spPr bwMode="auto">
            <a:xfrm>
              <a:off x="720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24" name="Rectangle 84"/>
            <p:cNvSpPr>
              <a:spLocks noChangeArrowheads="1"/>
            </p:cNvSpPr>
            <p:nvPr/>
          </p:nvSpPr>
          <p:spPr bwMode="auto">
            <a:xfrm>
              <a:off x="764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400" b="1" i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25" name="Line 85"/>
            <p:cNvSpPr>
              <a:spLocks noChangeShapeType="1"/>
            </p:cNvSpPr>
            <p:nvPr/>
          </p:nvSpPr>
          <p:spPr bwMode="auto">
            <a:xfrm flipH="1" flipV="1">
              <a:off x="2013" y="1497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86"/>
            <p:cNvSpPr>
              <a:spLocks noChangeShapeType="1"/>
            </p:cNvSpPr>
            <p:nvPr/>
          </p:nvSpPr>
          <p:spPr bwMode="auto">
            <a:xfrm flipV="1">
              <a:off x="2012" y="1854"/>
              <a:ext cx="1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87"/>
            <p:cNvSpPr>
              <a:spLocks noChangeShapeType="1"/>
            </p:cNvSpPr>
            <p:nvPr/>
          </p:nvSpPr>
          <p:spPr bwMode="auto">
            <a:xfrm flipV="1">
              <a:off x="503" y="2138"/>
              <a:ext cx="2281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88"/>
            <p:cNvSpPr>
              <a:spLocks noChangeShapeType="1"/>
            </p:cNvSpPr>
            <p:nvPr/>
          </p:nvSpPr>
          <p:spPr bwMode="auto">
            <a:xfrm>
              <a:off x="509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89"/>
            <p:cNvSpPr>
              <a:spLocks noChangeShapeType="1"/>
            </p:cNvSpPr>
            <p:nvPr/>
          </p:nvSpPr>
          <p:spPr bwMode="auto">
            <a:xfrm>
              <a:off x="1114" y="1200"/>
              <a:ext cx="14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90"/>
            <p:cNvSpPr>
              <a:spLocks noChangeShapeType="1"/>
            </p:cNvSpPr>
            <p:nvPr/>
          </p:nvSpPr>
          <p:spPr bwMode="auto">
            <a:xfrm>
              <a:off x="2780" y="994"/>
              <a:ext cx="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91"/>
            <p:cNvSpPr>
              <a:spLocks noChangeArrowheads="1"/>
            </p:cNvSpPr>
            <p:nvPr/>
          </p:nvSpPr>
          <p:spPr bwMode="auto">
            <a:xfrm>
              <a:off x="206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32" name="Rectangle 92"/>
            <p:cNvSpPr>
              <a:spLocks noChangeArrowheads="1"/>
            </p:cNvSpPr>
            <p:nvPr/>
          </p:nvSpPr>
          <p:spPr bwMode="auto">
            <a:xfrm>
              <a:off x="1306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33" name="Group 94"/>
            <p:cNvGrpSpPr>
              <a:grpSpLocks/>
            </p:cNvGrpSpPr>
            <p:nvPr/>
          </p:nvGrpSpPr>
          <p:grpSpPr bwMode="auto">
            <a:xfrm>
              <a:off x="642" y="1296"/>
              <a:ext cx="351" cy="480"/>
              <a:chOff x="48" y="1341"/>
              <a:chExt cx="351" cy="480"/>
            </a:xfrm>
          </p:grpSpPr>
          <p:sp>
            <p:nvSpPr>
              <p:cNvPr id="57" name="Rectangle 95"/>
              <p:cNvSpPr>
                <a:spLocks noChangeArrowheads="1"/>
              </p:cNvSpPr>
              <p:nvPr/>
            </p:nvSpPr>
            <p:spPr bwMode="auto">
              <a:xfrm>
                <a:off x="102" y="1341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 sz="2400" b="1" i="1" smtClean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58" name="Rectangle 96"/>
              <p:cNvSpPr>
                <a:spLocks noChangeArrowheads="1"/>
              </p:cNvSpPr>
              <p:nvPr/>
            </p:nvSpPr>
            <p:spPr bwMode="auto">
              <a:xfrm>
                <a:off x="48" y="1533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34" name="Rectangle 97"/>
            <p:cNvSpPr>
              <a:spLocks noChangeArrowheads="1"/>
            </p:cNvSpPr>
            <p:nvPr/>
          </p:nvSpPr>
          <p:spPr bwMode="auto">
            <a:xfrm rot="5400000" flipV="1">
              <a:off x="2631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" name="Rectangle 98"/>
            <p:cNvSpPr>
              <a:spLocks noChangeArrowheads="1"/>
            </p:cNvSpPr>
            <p:nvPr/>
          </p:nvSpPr>
          <p:spPr bwMode="auto">
            <a:xfrm>
              <a:off x="1306" y="1104"/>
              <a:ext cx="422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 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=0</a:t>
              </a:r>
            </a:p>
          </p:txBody>
        </p:sp>
        <p:sp>
          <p:nvSpPr>
            <p:cNvPr id="36" name="Text Box 100"/>
            <p:cNvSpPr txBox="1">
              <a:spLocks noChangeArrowheads="1"/>
            </p:cNvSpPr>
            <p:nvPr/>
          </p:nvSpPr>
          <p:spPr bwMode="auto">
            <a:xfrm>
              <a:off x="1670" y="1477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7" name="Line 101"/>
            <p:cNvSpPr>
              <a:spLocks noChangeShapeType="1"/>
            </p:cNvSpPr>
            <p:nvPr/>
          </p:nvSpPr>
          <p:spPr bwMode="auto">
            <a:xfrm flipH="1" flipV="1">
              <a:off x="2016" y="98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8" name="Group 102"/>
            <p:cNvGrpSpPr>
              <a:grpSpLocks/>
            </p:cNvGrpSpPr>
            <p:nvPr/>
          </p:nvGrpSpPr>
          <p:grpSpPr bwMode="auto">
            <a:xfrm>
              <a:off x="1914" y="1760"/>
              <a:ext cx="206" cy="94"/>
              <a:chOff x="3641" y="1598"/>
              <a:chExt cx="206" cy="94"/>
            </a:xfrm>
          </p:grpSpPr>
          <p:sp>
            <p:nvSpPr>
              <p:cNvPr id="55" name="Line 103"/>
              <p:cNvSpPr>
                <a:spLocks noChangeShapeType="1"/>
              </p:cNvSpPr>
              <p:nvPr/>
            </p:nvSpPr>
            <p:spPr bwMode="auto">
              <a:xfrm>
                <a:off x="3641" y="1692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104"/>
              <p:cNvSpPr>
                <a:spLocks noChangeShapeType="1"/>
              </p:cNvSpPr>
              <p:nvPr/>
            </p:nvSpPr>
            <p:spPr bwMode="auto">
              <a:xfrm>
                <a:off x="3648" y="1598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9" name="Line 105"/>
            <p:cNvSpPr>
              <a:spLocks noChangeShapeType="1"/>
            </p:cNvSpPr>
            <p:nvPr/>
          </p:nvSpPr>
          <p:spPr bwMode="auto">
            <a:xfrm flipH="1" flipV="1">
              <a:off x="1254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06"/>
            <p:cNvSpPr>
              <a:spLocks noChangeShapeType="1"/>
            </p:cNvSpPr>
            <p:nvPr/>
          </p:nvSpPr>
          <p:spPr bwMode="auto">
            <a:xfrm flipH="1" flipV="1">
              <a:off x="1258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107"/>
            <p:cNvSpPr>
              <a:spLocks noChangeShapeType="1"/>
            </p:cNvSpPr>
            <p:nvPr/>
          </p:nvSpPr>
          <p:spPr bwMode="auto">
            <a:xfrm flipH="1" flipV="1">
              <a:off x="1258" y="9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108"/>
            <p:cNvSpPr>
              <a:spLocks noChangeArrowheads="1"/>
            </p:cNvSpPr>
            <p:nvPr/>
          </p:nvSpPr>
          <p:spPr bwMode="auto">
            <a:xfrm flipV="1">
              <a:off x="1231" y="139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3" name="Rectangle 109"/>
            <p:cNvSpPr>
              <a:spLocks noChangeArrowheads="1"/>
            </p:cNvSpPr>
            <p:nvPr/>
          </p:nvSpPr>
          <p:spPr bwMode="auto">
            <a:xfrm rot="5400000" flipH="1">
              <a:off x="1122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4" name="Line 110"/>
            <p:cNvSpPr>
              <a:spLocks noChangeShapeType="1"/>
            </p:cNvSpPr>
            <p:nvPr/>
          </p:nvSpPr>
          <p:spPr bwMode="auto">
            <a:xfrm flipH="1">
              <a:off x="1066" y="1248"/>
              <a:ext cx="240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Rectangle 111"/>
            <p:cNvSpPr>
              <a:spLocks noChangeArrowheads="1"/>
            </p:cNvSpPr>
            <p:nvPr/>
          </p:nvSpPr>
          <p:spPr bwMode="auto">
            <a:xfrm>
              <a:off x="1306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6" name="Rectangle 113"/>
            <p:cNvSpPr>
              <a:spLocks noChangeArrowheads="1"/>
            </p:cNvSpPr>
            <p:nvPr/>
          </p:nvSpPr>
          <p:spPr bwMode="auto">
            <a:xfrm>
              <a:off x="208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7" name="Text Box 116"/>
            <p:cNvSpPr txBox="1">
              <a:spLocks noChangeArrowheads="1"/>
            </p:cNvSpPr>
            <p:nvPr/>
          </p:nvSpPr>
          <p:spPr bwMode="auto">
            <a:xfrm>
              <a:off x="1688" y="1696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8" name="Rectangle 117"/>
            <p:cNvSpPr>
              <a:spLocks noChangeArrowheads="1"/>
            </p:cNvSpPr>
            <p:nvPr/>
          </p:nvSpPr>
          <p:spPr bwMode="auto">
            <a:xfrm>
              <a:off x="1584" y="158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49" name="Line 118"/>
            <p:cNvSpPr>
              <a:spLocks noChangeShapeType="1"/>
            </p:cNvSpPr>
            <p:nvPr/>
          </p:nvSpPr>
          <p:spPr bwMode="auto">
            <a:xfrm flipV="1">
              <a:off x="2781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Rectangle 121"/>
            <p:cNvSpPr>
              <a:spLocks noChangeArrowheads="1"/>
            </p:cNvSpPr>
            <p:nvPr/>
          </p:nvSpPr>
          <p:spPr bwMode="auto">
            <a:xfrm rot="5400000" flipH="1">
              <a:off x="1876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51" name="Line 122"/>
            <p:cNvSpPr>
              <a:spLocks noChangeShapeType="1"/>
            </p:cNvSpPr>
            <p:nvPr/>
          </p:nvSpPr>
          <p:spPr bwMode="auto">
            <a:xfrm>
              <a:off x="2667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Rectangle 123"/>
            <p:cNvSpPr>
              <a:spLocks noChangeArrowheads="1"/>
            </p:cNvSpPr>
            <p:nvPr/>
          </p:nvSpPr>
          <p:spPr bwMode="auto">
            <a:xfrm>
              <a:off x="2448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53" name="Rectangle 124"/>
            <p:cNvSpPr>
              <a:spLocks noChangeArrowheads="1"/>
            </p:cNvSpPr>
            <p:nvPr/>
          </p:nvSpPr>
          <p:spPr bwMode="auto">
            <a:xfrm>
              <a:off x="2790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4" name="Rectangle 125"/>
            <p:cNvSpPr>
              <a:spLocks noChangeArrowheads="1"/>
            </p:cNvSpPr>
            <p:nvPr/>
          </p:nvSpPr>
          <p:spPr bwMode="auto">
            <a:xfrm>
              <a:off x="2808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</p:grpSp>
      <p:grpSp>
        <p:nvGrpSpPr>
          <p:cNvPr id="62" name="Group 132"/>
          <p:cNvGrpSpPr>
            <a:grpSpLocks/>
          </p:cNvGrpSpPr>
          <p:nvPr/>
        </p:nvGrpSpPr>
        <p:grpSpPr bwMode="auto">
          <a:xfrm>
            <a:off x="4861775" y="1002986"/>
            <a:ext cx="3942500" cy="2637394"/>
            <a:chOff x="3120" y="672"/>
            <a:chExt cx="2592" cy="1776"/>
          </a:xfrm>
        </p:grpSpPr>
        <p:sp>
          <p:nvSpPr>
            <p:cNvPr id="63" name="Rectangle 13"/>
            <p:cNvSpPr>
              <a:spLocks noChangeArrowheads="1"/>
            </p:cNvSpPr>
            <p:nvPr/>
          </p:nvSpPr>
          <p:spPr bwMode="auto">
            <a:xfrm>
              <a:off x="5352" y="1296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3855" y="985"/>
              <a:ext cx="145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Rectangle 15"/>
            <p:cNvSpPr>
              <a:spLocks noChangeArrowheads="1"/>
            </p:cNvSpPr>
            <p:nvPr/>
          </p:nvSpPr>
          <p:spPr bwMode="auto">
            <a:xfrm>
              <a:off x="3432" y="960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 flipV="1">
              <a:off x="5298" y="994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Oval 17"/>
            <p:cNvSpPr>
              <a:spLocks noChangeArrowheads="1"/>
            </p:cNvSpPr>
            <p:nvPr/>
          </p:nvSpPr>
          <p:spPr bwMode="auto">
            <a:xfrm>
              <a:off x="3204" y="1381"/>
              <a:ext cx="298" cy="32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3350" y="971"/>
              <a:ext cx="0" cy="1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Rectangle 19"/>
            <p:cNvSpPr>
              <a:spLocks noChangeArrowheads="1"/>
            </p:cNvSpPr>
            <p:nvPr/>
          </p:nvSpPr>
          <p:spPr bwMode="auto">
            <a:xfrm>
              <a:off x="3120" y="1090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0" name="Rectangle 20"/>
            <p:cNvSpPr>
              <a:spLocks noChangeArrowheads="1"/>
            </p:cNvSpPr>
            <p:nvPr/>
          </p:nvSpPr>
          <p:spPr bwMode="auto">
            <a:xfrm>
              <a:off x="3168" y="1507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i="1">
                  <a:solidFill>
                    <a:srgbClr val="FF33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71" name="Rectangle 21"/>
            <p:cNvSpPr>
              <a:spLocks noChangeArrowheads="1"/>
            </p:cNvSpPr>
            <p:nvPr/>
          </p:nvSpPr>
          <p:spPr bwMode="auto">
            <a:xfrm>
              <a:off x="3567" y="92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72" name="Rectangle 22"/>
            <p:cNvSpPr>
              <a:spLocks noChangeArrowheads="1"/>
            </p:cNvSpPr>
            <p:nvPr/>
          </p:nvSpPr>
          <p:spPr bwMode="auto">
            <a:xfrm>
              <a:off x="3611" y="672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en-US" altLang="zh-CN" sz="2400" b="1" i="1" smtClean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73" name="Line 23"/>
            <p:cNvSpPr>
              <a:spLocks noChangeShapeType="1"/>
            </p:cNvSpPr>
            <p:nvPr/>
          </p:nvSpPr>
          <p:spPr bwMode="auto">
            <a:xfrm flipH="1" flipV="1">
              <a:off x="4675" y="1497"/>
              <a:ext cx="0" cy="1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Line 25"/>
            <p:cNvSpPr>
              <a:spLocks noChangeShapeType="1"/>
            </p:cNvSpPr>
            <p:nvPr/>
          </p:nvSpPr>
          <p:spPr bwMode="auto">
            <a:xfrm flipV="1">
              <a:off x="3341" y="2138"/>
              <a:ext cx="196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Line 26"/>
            <p:cNvSpPr>
              <a:spLocks noChangeShapeType="1"/>
            </p:cNvSpPr>
            <p:nvPr/>
          </p:nvSpPr>
          <p:spPr bwMode="auto">
            <a:xfrm>
              <a:off x="3356" y="982"/>
              <a:ext cx="2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" name="Rectangle 28"/>
            <p:cNvSpPr>
              <a:spLocks noChangeArrowheads="1"/>
            </p:cNvSpPr>
            <p:nvPr/>
          </p:nvSpPr>
          <p:spPr bwMode="auto">
            <a:xfrm>
              <a:off x="4704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2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77" name="Rectangle 29"/>
            <p:cNvSpPr>
              <a:spLocks noChangeArrowheads="1"/>
            </p:cNvSpPr>
            <p:nvPr/>
          </p:nvSpPr>
          <p:spPr bwMode="auto">
            <a:xfrm>
              <a:off x="4090" y="1479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1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grpSp>
          <p:nvGrpSpPr>
            <p:cNvPr id="78" name="Group 31"/>
            <p:cNvGrpSpPr>
              <a:grpSpLocks/>
            </p:cNvGrpSpPr>
            <p:nvPr/>
          </p:nvGrpSpPr>
          <p:grpSpPr bwMode="auto">
            <a:xfrm>
              <a:off x="3456" y="1344"/>
              <a:ext cx="351" cy="480"/>
              <a:chOff x="2880" y="1344"/>
              <a:chExt cx="351" cy="480"/>
            </a:xfrm>
          </p:grpSpPr>
          <p:sp>
            <p:nvSpPr>
              <p:cNvPr id="102" name="Rectangle 32"/>
              <p:cNvSpPr>
                <a:spLocks noChangeArrowheads="1"/>
              </p:cNvSpPr>
              <p:nvPr/>
            </p:nvSpPr>
            <p:spPr bwMode="auto">
              <a:xfrm>
                <a:off x="2934" y="1344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kumimoji="1" lang="en-US" altLang="zh-CN" sz="2400" b="1" i="1" smtClean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103" name="Rectangle 33"/>
              <p:cNvSpPr>
                <a:spLocks noChangeArrowheads="1"/>
              </p:cNvSpPr>
              <p:nvPr/>
            </p:nvSpPr>
            <p:spPr bwMode="auto">
              <a:xfrm>
                <a:off x="2880" y="1536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none" lIns="92075" tIns="46038" rIns="92075" bIns="46038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400" b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itchFamily="18" charset="0"/>
                  </a:rPr>
                  <a:t>8V</a:t>
                </a:r>
                <a:endParaRPr kumimoji="1" lang="en-US" altLang="zh-CN" sz="2400" b="1" i="1">
                  <a:solidFill>
                    <a:schemeClr val="tx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endParaRPr>
              </a:p>
            </p:txBody>
          </p:sp>
        </p:grpSp>
        <p:sp>
          <p:nvSpPr>
            <p:cNvPr id="79" name="Rectangle 37"/>
            <p:cNvSpPr>
              <a:spLocks noChangeArrowheads="1"/>
            </p:cNvSpPr>
            <p:nvPr/>
          </p:nvSpPr>
          <p:spPr bwMode="auto">
            <a:xfrm rot="5400000" flipV="1">
              <a:off x="5149" y="1286"/>
              <a:ext cx="300" cy="1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0" name="Text Box 39"/>
            <p:cNvSpPr txBox="1">
              <a:spLocks noChangeArrowheads="1"/>
            </p:cNvSpPr>
            <p:nvPr/>
          </p:nvSpPr>
          <p:spPr bwMode="auto">
            <a:xfrm>
              <a:off x="4438" y="148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81" name="Line 40"/>
            <p:cNvSpPr>
              <a:spLocks noChangeShapeType="1"/>
            </p:cNvSpPr>
            <p:nvPr/>
          </p:nvSpPr>
          <p:spPr bwMode="auto">
            <a:xfrm flipH="1" flipV="1">
              <a:off x="4679" y="973"/>
              <a:ext cx="0" cy="2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41"/>
            <p:cNvSpPr>
              <a:spLocks noChangeShapeType="1"/>
            </p:cNvSpPr>
            <p:nvPr/>
          </p:nvSpPr>
          <p:spPr bwMode="auto">
            <a:xfrm flipH="1" flipV="1">
              <a:off x="4038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42"/>
            <p:cNvSpPr>
              <a:spLocks noChangeShapeType="1"/>
            </p:cNvSpPr>
            <p:nvPr/>
          </p:nvSpPr>
          <p:spPr bwMode="auto">
            <a:xfrm flipH="1" flipV="1">
              <a:off x="4042" y="145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43"/>
            <p:cNvSpPr>
              <a:spLocks noChangeShapeType="1"/>
            </p:cNvSpPr>
            <p:nvPr/>
          </p:nvSpPr>
          <p:spPr bwMode="auto">
            <a:xfrm flipH="1" flipV="1">
              <a:off x="4042" y="980"/>
              <a:ext cx="0" cy="5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Rectangle 44"/>
            <p:cNvSpPr>
              <a:spLocks noChangeArrowheads="1"/>
            </p:cNvSpPr>
            <p:nvPr/>
          </p:nvSpPr>
          <p:spPr bwMode="auto">
            <a:xfrm rot="5400000" flipH="1">
              <a:off x="3906" y="1729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6" name="Rectangle 45"/>
            <p:cNvSpPr>
              <a:spLocks noChangeArrowheads="1"/>
            </p:cNvSpPr>
            <p:nvPr/>
          </p:nvSpPr>
          <p:spPr bwMode="auto">
            <a:xfrm>
              <a:off x="4090" y="1728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7" name="Rectangle 47"/>
            <p:cNvSpPr>
              <a:spLocks noChangeArrowheads="1"/>
            </p:cNvSpPr>
            <p:nvPr/>
          </p:nvSpPr>
          <p:spPr bwMode="auto">
            <a:xfrm>
              <a:off x="4722" y="1287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4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sym typeface="Symbol" pitchFamily="18" charset="2"/>
                </a:rPr>
                <a:t>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88" name="Text Box 50"/>
            <p:cNvSpPr txBox="1">
              <a:spLocks noChangeArrowheads="1"/>
            </p:cNvSpPr>
            <p:nvPr/>
          </p:nvSpPr>
          <p:spPr bwMode="auto">
            <a:xfrm>
              <a:off x="4438" y="17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89" name="Rectangle 51"/>
            <p:cNvSpPr>
              <a:spLocks noChangeArrowheads="1"/>
            </p:cNvSpPr>
            <p:nvPr/>
          </p:nvSpPr>
          <p:spPr bwMode="auto">
            <a:xfrm>
              <a:off x="4320" y="1584"/>
              <a:ext cx="40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0" name="Line 52"/>
            <p:cNvSpPr>
              <a:spLocks noChangeShapeType="1"/>
            </p:cNvSpPr>
            <p:nvPr/>
          </p:nvSpPr>
          <p:spPr bwMode="auto">
            <a:xfrm flipV="1">
              <a:off x="5290" y="1488"/>
              <a:ext cx="0" cy="2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55"/>
            <p:cNvSpPr>
              <a:spLocks noChangeArrowheads="1"/>
            </p:cNvSpPr>
            <p:nvPr/>
          </p:nvSpPr>
          <p:spPr bwMode="auto">
            <a:xfrm rot="5400000" flipH="1">
              <a:off x="4538" y="1311"/>
              <a:ext cx="279" cy="10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2" name="Line 56"/>
            <p:cNvSpPr>
              <a:spLocks noChangeShapeType="1"/>
            </p:cNvSpPr>
            <p:nvPr/>
          </p:nvSpPr>
          <p:spPr bwMode="auto">
            <a:xfrm>
              <a:off x="5185" y="1152"/>
              <a:ext cx="0" cy="3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Rectangle 57"/>
            <p:cNvSpPr>
              <a:spLocks noChangeArrowheads="1"/>
            </p:cNvSpPr>
            <p:nvPr/>
          </p:nvSpPr>
          <p:spPr bwMode="auto">
            <a:xfrm>
              <a:off x="4966" y="1056"/>
              <a:ext cx="256" cy="327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800" b="1" i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i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94" name="Rectangle 58"/>
            <p:cNvSpPr>
              <a:spLocks noChangeArrowheads="1"/>
            </p:cNvSpPr>
            <p:nvPr/>
          </p:nvSpPr>
          <p:spPr bwMode="auto">
            <a:xfrm>
              <a:off x="5356" y="105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 lIns="92075" tIns="46038" rIns="92075" bIns="46038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3</a:t>
              </a:r>
              <a:endParaRPr kumimoji="1"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95" name="Oval 62"/>
            <p:cNvSpPr>
              <a:spLocks noChangeArrowheads="1"/>
            </p:cNvSpPr>
            <p:nvPr/>
          </p:nvSpPr>
          <p:spPr bwMode="auto">
            <a:xfrm flipV="1">
              <a:off x="4641" y="1680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6" name="Oval 63"/>
            <p:cNvSpPr>
              <a:spLocks noChangeArrowheads="1"/>
            </p:cNvSpPr>
            <p:nvPr/>
          </p:nvSpPr>
          <p:spPr bwMode="auto">
            <a:xfrm flipV="1">
              <a:off x="4645" y="1872"/>
              <a:ext cx="57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97" name="Rectangle 66"/>
            <p:cNvSpPr>
              <a:spLocks noChangeArrowheads="1"/>
            </p:cNvSpPr>
            <p:nvPr/>
          </p:nvSpPr>
          <p:spPr bwMode="auto">
            <a:xfrm>
              <a:off x="3561" y="2160"/>
              <a:ext cx="13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400" b="1" i="1">
                  <a:latin typeface="Times New Roman" panose="02020603050405020304" pitchFamily="18" charset="0"/>
                </a:rPr>
                <a:t>t </a:t>
              </a:r>
              <a:r>
                <a:rPr kumimoji="1" lang="en-US" altLang="zh-CN" sz="2400" b="1">
                  <a:latin typeface="Times New Roman" panose="02020603050405020304" pitchFamily="18" charset="0"/>
                </a:rPr>
                <a:t>= 0 </a:t>
              </a:r>
              <a:r>
                <a:rPr kumimoji="1" lang="en-US" altLang="zh-CN" sz="2400" b="1" baseline="-25000">
                  <a:latin typeface="Times New Roman" panose="02020603050405020304" pitchFamily="18" charset="0"/>
                </a:rPr>
                <a:t>-</a:t>
              </a:r>
              <a:r>
                <a:rPr kumimoji="1" lang="zh-CN" altLang="en-US" sz="2400" b="1">
                  <a:latin typeface="Times New Roman" panose="02020603050405020304" pitchFamily="18" charset="0"/>
                </a:rPr>
                <a:t>等效电路</a:t>
              </a:r>
            </a:p>
          </p:txBody>
        </p:sp>
        <p:grpSp>
          <p:nvGrpSpPr>
            <p:cNvPr id="98" name="Group 67"/>
            <p:cNvGrpSpPr>
              <a:grpSpLocks/>
            </p:cNvGrpSpPr>
            <p:nvPr/>
          </p:nvGrpSpPr>
          <p:grpSpPr bwMode="auto">
            <a:xfrm>
              <a:off x="5288" y="1584"/>
              <a:ext cx="1" cy="555"/>
              <a:chOff x="5279" y="1584"/>
              <a:chExt cx="1" cy="555"/>
            </a:xfrm>
          </p:grpSpPr>
          <p:sp>
            <p:nvSpPr>
              <p:cNvPr id="100" name="Line 68"/>
              <p:cNvSpPr>
                <a:spLocks noChangeShapeType="1"/>
              </p:cNvSpPr>
              <p:nvPr/>
            </p:nvSpPr>
            <p:spPr bwMode="auto">
              <a:xfrm flipV="1">
                <a:off x="5279" y="1967"/>
                <a:ext cx="0" cy="1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69"/>
              <p:cNvSpPr>
                <a:spLocks noChangeShapeType="1"/>
              </p:cNvSpPr>
              <p:nvPr/>
            </p:nvSpPr>
            <p:spPr bwMode="auto">
              <a:xfrm>
                <a:off x="5280" y="158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9" name="Line 131"/>
            <p:cNvSpPr>
              <a:spLocks noChangeShapeType="1"/>
            </p:cNvSpPr>
            <p:nvPr/>
          </p:nvSpPr>
          <p:spPr bwMode="auto">
            <a:xfrm flipH="1" flipV="1">
              <a:off x="4686" y="1920"/>
              <a:ext cx="0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1569065" y="4708942"/>
                <a:ext cx="4572000" cy="978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065" y="4708942"/>
                <a:ext cx="4572000" cy="97872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 Box 69"/>
          <p:cNvSpPr txBox="1">
            <a:spLocks noChangeArrowheads="1"/>
          </p:cNvSpPr>
          <p:nvPr/>
        </p:nvSpPr>
        <p:spPr bwMode="auto">
          <a:xfrm>
            <a:off x="743019" y="5597499"/>
            <a:ext cx="2813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smtClean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</a:rPr>
              <a:t>）由</a:t>
            </a:r>
            <a:r>
              <a:rPr kumimoji="1" lang="zh-CN" altLang="en-US" sz="2400" b="1">
                <a:solidFill>
                  <a:srgbClr val="7030A0"/>
                </a:solidFill>
                <a:latin typeface="Times New Roman" panose="02020603050405020304" pitchFamily="18" charset="0"/>
              </a:rPr>
              <a:t>换路定则：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矩形 105"/>
              <p:cNvSpPr/>
              <p:nvPr/>
            </p:nvSpPr>
            <p:spPr>
              <a:xfrm>
                <a:off x="2919457" y="5720509"/>
                <a:ext cx="4572000" cy="97872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6" name="矩形 10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57" y="5720509"/>
                <a:ext cx="4572000" cy="9787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左箭头 106">
            <a:hlinkClick r:id="rId4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8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4" grpId="0"/>
      <p:bldP spid="105" grpId="0"/>
      <p:bldP spid="10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709" y="30428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P103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3.3.1</a:t>
            </a:r>
            <a:endParaRPr lang="zh-CN" altLang="en-US" sz="2800"/>
          </a:p>
        </p:txBody>
      </p:sp>
      <p:sp>
        <p:nvSpPr>
          <p:cNvPr id="3" name="文本框 2"/>
          <p:cNvSpPr txBox="1"/>
          <p:nvPr/>
        </p:nvSpPr>
        <p:spPr>
          <a:xfrm>
            <a:off x="530448" y="1482985"/>
            <a:ext cx="7765961" cy="1311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/>
              <a:t>在电路的暂态过程中，电路的时间常数越大，则电流和电压的增长或衰减就</a:t>
            </a:r>
            <a:r>
              <a:rPr lang="zh-CN" altLang="en-US" sz="2800" u="sng" smtClean="0"/>
              <a:t>                </a:t>
            </a:r>
            <a:r>
              <a:rPr lang="zh-CN" altLang="en-US" sz="2800" smtClean="0"/>
              <a:t> 。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5098839" y="225523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</a:rPr>
              <a:t>越慢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0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30073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3.4.1</a:t>
            </a:r>
            <a:endParaRPr lang="zh-CN" altLang="en-US" sz="280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9" y="1917744"/>
            <a:ext cx="3371037" cy="16965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09531" y="672188"/>
                <a:ext cx="637504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zh-CN" sz="2800"/>
                  <a:t>，</a:t>
                </a:r>
                <a:r>
                  <a:rPr lang="zh-CN" altLang="en-US" sz="2800" smtClean="0"/>
                  <a:t>问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闭合开关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多长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时间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才能</m:t>
                    </m:r>
                  </m:oMath>
                </a14:m>
                <a:r>
                  <a:rPr lang="zh-CN" altLang="en-US" sz="2800" smtClean="0"/>
                  <a:t>增长到</a:t>
                </a:r>
                <a:r>
                  <a:rPr lang="en-US" altLang="zh-CN" sz="2800" smtClean="0"/>
                  <a:t>80V</a:t>
                </a:r>
                <a:r>
                  <a:rPr lang="zh-CN" altLang="zh-CN" sz="2800" smtClean="0"/>
                  <a:t>。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531" y="672188"/>
                <a:ext cx="6375042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7643" b="-17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1256139" y="3957405"/>
                <a:ext cx="5890438" cy="1184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zh-CN" altLang="zh-CN" sz="2400" b="1" i="1" kern="1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400" b="1" i="1" kern="10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sz="2400" b="1" i="1" kern="100">
                                      <a:solidFill>
                                        <a:srgbClr val="7030A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2400" b="1" i="1" kern="100">
                                          <a:solidFill>
                                            <a:srgbClr val="7030A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kern="1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 kern="10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num>
                            <m:den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p>
                        <m:sSup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]  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39" y="3957405"/>
                <a:ext cx="5890438" cy="11842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58830" y="2268702"/>
                <a:ext cx="3513846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830" y="2268702"/>
                <a:ext cx="3513846" cy="53553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403084" y="2866647"/>
                <a:ext cx="2257285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084" y="2866647"/>
                <a:ext cx="2257285" cy="53553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386579" y="3488500"/>
                <a:ext cx="2459711" cy="5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579" y="3488500"/>
                <a:ext cx="2459711" cy="54553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3772312" y="1783938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</a:rPr>
              <a:t>根据三要素法：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486312" y="5229349"/>
                <a:ext cx="4572000" cy="54553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d>
                        <m:d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sSup>
                        <m:sSup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𝟏𝟎𝟎𝟎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zh-CN" sz="2400" b="1" kern="100" smtClean="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312" y="5229349"/>
                <a:ext cx="4572000" cy="545534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758415" y="5979953"/>
                <a:ext cx="21511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𝟔𝟗𝟑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𝒎𝒔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415" y="5979953"/>
                <a:ext cx="2151166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1700" r="-2833"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449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第四章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1102" y="864308"/>
                <a:ext cx="8261796" cy="59936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、我国的电力标准频率为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50Hz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。（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P109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、正弦量的三要素——频率、幅值、初相位（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P109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、电阻、电感、电容的电压电流关系的相量形式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电感——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电流比电压滞后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90°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P119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b="1" kern="100" smtClean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感抗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和频率关系（式</a:t>
                </a:r>
                <a:r>
                  <a:rPr lang="en-US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4.3.8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𝑳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𝝎</m:t>
                    </m:r>
                    <m:r>
                      <a:rPr lang="en-US" altLang="zh-CN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𝑳</m:t>
                    </m:r>
                  </m:oMath>
                </a14:m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b="1" kern="100" smtClean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相量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形式的电压电流关系（式</a:t>
                </a:r>
                <a:r>
                  <a:rPr lang="en-US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4.3.9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zh-CN" altLang="en-US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电容——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电流比电压超前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90°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P122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b="1" kern="100" smtClean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容抗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和频率关系（式</a:t>
                </a:r>
                <a:r>
                  <a:rPr lang="en-US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4.3.14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zh-CN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zh-CN" altLang="en-US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𝝎</m:t>
                        </m:r>
                        <m:r>
                          <a:rPr lang="en-US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den>
                    </m:f>
                  </m:oMath>
                </a14:m>
                <a:r>
                  <a:rPr lang="zh-CN" altLang="zh-CN" sz="2400" b="1" kern="100" smtClean="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），</a:t>
                </a:r>
                <a:endParaRPr lang="en-US" altLang="zh-CN" sz="2400" b="1" kern="100" smtClean="0">
                  <a:solidFill>
                    <a:srgbClr val="7030A0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                 </a:t>
                </a:r>
                <a:r>
                  <a:rPr lang="zh-CN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相量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形式的电压电流关系（式</a:t>
                </a:r>
                <a:r>
                  <a:rPr lang="en-US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4.3.15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  <m:r>
                      <a:rPr lang="en-US" altLang="zh-CN" sz="2400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zh-CN" altLang="en-US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den>
                    </m:f>
                    <m:acc>
                      <m:accPr>
                        <m:chr m:val="̇"/>
                        <m:ctrlPr>
                          <a:rPr lang="en-US" altLang="zh-CN" sz="240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zh-CN" sz="2400" kern="100" smtClean="0">
                    <a:latin typeface="Calibri" panose="020F0502020204030204" pitchFamily="34" charset="0"/>
                    <a:cs typeface="Times New Roman" panose="02020603050405020304" pitchFamily="18" charset="0"/>
                  </a:rPr>
                  <a:t>）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2" action="ppaction://hlinksldjump"/>
                  </a:rPr>
                  <a:t>P157  4.1.2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、阻抗的串联和并联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例：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3" action="ppaction://hlinksldjump"/>
                  </a:rPr>
                  <a:t>P158  4.5.1 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4" action="ppaction://hlinksldjump"/>
                  </a:rPr>
                  <a:t>P158  4.5.3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zh-CN" sz="2400" kern="100">
                    <a:latin typeface="Calibri" panose="020F0502020204030204" pitchFamily="34" charset="0"/>
                    <a:cs typeface="Times New Roman" panose="02020603050405020304" pitchFamily="18" charset="0"/>
                  </a:rPr>
                  <a:t>、非正弦周期电压和电流有效值计算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400" b="1" kern="100">
                    <a:solidFill>
                      <a:srgbClr val="7030A0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  <a:hlinkClick r:id="rId5" action="ppaction://hlinksldjump"/>
                  </a:rPr>
                  <a:t>P165  4.9.4</a:t>
                </a:r>
                <a:endParaRPr lang="zh-CN" altLang="zh-CN" sz="2400" kern="10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02" y="864308"/>
                <a:ext cx="8261796" cy="5993692"/>
              </a:xfrm>
              <a:prstGeom prst="rect">
                <a:avLst/>
              </a:prstGeom>
              <a:blipFill rotWithShape="0">
                <a:blip r:embed="rId6"/>
                <a:stretch>
                  <a:fillRect l="-1106" t="-1221" b="-1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>
            <a:hlinkClick r:id="rId7" action="ppaction://hlinksldjump"/>
          </p:cNvPr>
          <p:cNvSpPr/>
          <p:nvPr/>
        </p:nvSpPr>
        <p:spPr>
          <a:xfrm>
            <a:off x="7258049" y="5679583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第十四章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46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P157 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4.1.2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34474" y="1357025"/>
                <a:ext cx="8609526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已知</a:t>
                </a:r>
                <a:r>
                  <a:rPr lang="zh-CN" alt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某负载的电压和电流分别为</a:t>
                </a:r>
                <a:endParaRPr lang="en-US" altLang="zh-CN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100</m:t>
                    </m:r>
                    <m:func>
                      <m:func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314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zh-CN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(314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则该</a:t>
                </a:r>
                <a:r>
                  <a:rPr lang="zh-CN" alt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负载</a:t>
                </a: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u="sng" smtClean="0">
                    <a:latin typeface="Times New Roman" panose="02020603050405020304" pitchFamily="18" charset="0"/>
                  </a:rPr>
                  <a:t>             </a:t>
                </a:r>
                <a:r>
                  <a:rPr lang="zh-CN" altLang="en-US" sz="2800" smtClean="0">
                    <a:latin typeface="Times New Roman" panose="02020603050405020304" pitchFamily="18" charset="0"/>
                  </a:rPr>
                  <a:t>的</a:t>
                </a: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74" y="1357025"/>
                <a:ext cx="8609526" cy="2031325"/>
              </a:xfrm>
              <a:prstGeom prst="rect">
                <a:avLst/>
              </a:prstGeom>
              <a:blipFill rotWithShape="0">
                <a:blip r:embed="rId2"/>
                <a:stretch>
                  <a:fillRect l="-1487"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2445791" y="28097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电感性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793189" y="3616161"/>
                <a:ext cx="4125553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𝐮</m:t>
                      </m:r>
                      <m:r>
                        <a:rPr lang="en-US" altLang="zh-CN" sz="24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𝟏𝟎𝟎</m:t>
                      </m:r>
                      <m:func>
                        <m:funcPr>
                          <m:ctrlPr>
                            <a:rPr lang="zh-CN" altLang="zh-CN" sz="2400" b="1" i="1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𝒔𝒊𝒏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b="1" i="1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𝟑𝟏𝟒𝐭</m:t>
                              </m:r>
                              <m:r>
                                <a:rPr lang="en-US" altLang="zh-CN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𝟏𝟖𝟎</m:t>
                                  </m:r>
                                </m:e>
                                <m:sup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°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𝐕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89" y="3616161"/>
                <a:ext cx="4125553" cy="5091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869021" y="4253175"/>
                <a:ext cx="3557320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𝐢</m:t>
                      </m:r>
                      <m:r>
                        <a:rPr lang="en-US" altLang="zh-CN" sz="2400" b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𝟏𝟎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𝒔𝒊𝒏</m:t>
                      </m:r>
                      <m:r>
                        <a:rPr lang="en-US" altLang="zh-CN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𝟑𝟏𝟒𝐭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𝟗𝟎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°</m:t>
                          </m:r>
                        </m:sup>
                      </m:sSup>
                      <m:r>
                        <a:rPr lang="en-US" altLang="zh-CN" sz="24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zh-CN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𝐀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21" y="4253175"/>
                <a:ext cx="3557320" cy="470000"/>
              </a:xfrm>
              <a:prstGeom prst="rect">
                <a:avLst/>
              </a:prstGeom>
              <a:blipFill rotWithShape="0"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76619" y="4851012"/>
                <a:ext cx="2507353" cy="4700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smtClean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电流滞后电压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𝟗𝟎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19" y="4851012"/>
                <a:ext cx="2507353" cy="470000"/>
              </a:xfrm>
              <a:prstGeom prst="rect">
                <a:avLst/>
              </a:prstGeom>
              <a:blipFill rotWithShape="0">
                <a:blip r:embed="rId5"/>
                <a:stretch>
                  <a:fillRect l="-3893" t="-14286" b="-23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6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46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P158  4.5.1 </a:t>
            </a:r>
            <a:endParaRPr lang="zh-CN" altLang="en-US" sz="280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768317"/>
              </p:ext>
            </p:extLst>
          </p:nvPr>
        </p:nvGraphicFramePr>
        <p:xfrm>
          <a:off x="628650" y="1782047"/>
          <a:ext cx="2550329" cy="23263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2" name="Visio" r:id="rId3" imgW="1762190" imgH="1609764" progId="Visio.Drawing.15">
                  <p:embed/>
                </p:oleObj>
              </mc:Choice>
              <mc:Fallback>
                <p:oleObj name="Visio" r:id="rId3" imgW="1762190" imgH="1609764" progId="Visio.Drawing.15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1782047"/>
                        <a:ext cx="2550329" cy="23263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00951" y="682580"/>
            <a:ext cx="44839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A1:4A</a:t>
            </a:r>
          </a:p>
          <a:p>
            <a:pPr>
              <a:lnSpc>
                <a:spcPct val="150000"/>
              </a:lnSpc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Z=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917562" y="2314113"/>
                <a:ext cx="1871987" cy="549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设</m:t>
                    </m:r>
                    <m:acc>
                      <m:accPr>
                        <m:chr m:val="̇"/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acc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562" y="2314113"/>
                <a:ext cx="1871987" cy="549381"/>
              </a:xfrm>
              <a:prstGeom prst="rect">
                <a:avLst/>
              </a:prstGeom>
              <a:blipFill rotWithShape="0">
                <a:blip r:embed="rId5"/>
                <a:stretch>
                  <a:fillRect l="-2606" t="-4444" r="-423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3877354" y="2932654"/>
                <a:ext cx="2798330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𝐣𝟑</m:t>
                          </m:r>
                          <m:acc>
                            <m:accPr>
                              <m:chr m:val="̇"/>
                              <m:ctrlP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zh-CN" alt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zh-CN" altLang="en-US" sz="2400" b="1" i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acc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</m:d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54" y="2932654"/>
                <a:ext cx="2798330" cy="50917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990519" y="3372460"/>
                <a:ext cx="4572000" cy="107459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num>
                        <m:den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19" y="3372460"/>
                <a:ext cx="4572000" cy="107459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877354" y="4570641"/>
                <a:ext cx="2729465" cy="5493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354" y="4570641"/>
                <a:ext cx="2729465" cy="54938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482733" y="5413246"/>
                <a:ext cx="3485954" cy="76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2733" y="5413246"/>
                <a:ext cx="3485954" cy="7682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4251824" y="1415624"/>
                <a:ext cx="716863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824" y="1415624"/>
                <a:ext cx="716863" cy="53553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992527" y="1417467"/>
                <a:ext cx="9685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l-GR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527" y="1417467"/>
                <a:ext cx="968535" cy="461665"/>
              </a:xfrm>
              <a:prstGeom prst="rect">
                <a:avLst/>
              </a:prstGeom>
              <a:blipFill rotWithShape="0">
                <a:blip r:embed="rId11"/>
                <a:stretch>
                  <a:fillRect l="-1258" b="-17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箭头 14">
            <a:hlinkClick r:id="rId1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12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81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P158 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4.5.3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50499"/>
            <a:ext cx="2437523" cy="136922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35362" y="766297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求等效阻抗</a:t>
            </a:r>
            <a:r>
              <a:rPr lang="en-US" altLang="zh-CN" sz="2800">
                <a:latin typeface="Times New Roman" panose="02020603050405020304" pitchFamily="18" charset="0"/>
              </a:rPr>
              <a:t>Z</a:t>
            </a:r>
            <a:r>
              <a:rPr lang="en-US" altLang="zh-CN" sz="2800" baseline="-25000">
                <a:latin typeface="Times New Roman" panose="02020603050405020304" pitchFamily="18" charset="0"/>
              </a:rPr>
              <a:t>ab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28650" y="3703913"/>
                <a:ext cx="6175421" cy="16267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𝒂𝒃</m:t>
                          </m:r>
                        </m:sub>
                      </m:sSub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en-US" sz="2400" b="1" i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∠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𝟒𝟓</m:t>
                          </m:r>
                        </m:e>
                        <m:sup>
                          <m:r>
                            <a:rPr lang="zh-CN" altLang="en-US" sz="2400" b="1" i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zh-CN" altLang="en-US" sz="2400" b="1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703913"/>
                <a:ext cx="6175421" cy="162679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箭头 5">
            <a:hlinkClick r:id="rId4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4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51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20838" y="2423047"/>
            <a:ext cx="754058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电压和电流的参考方向、关联参考方向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电阻的电压电流关系（欧姆定律）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KCL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KVL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电位</a:t>
            </a:r>
            <a:r>
              <a:rPr lang="zh-CN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计算</a:t>
            </a:r>
            <a:endParaRPr lang="en-US" altLang="zh-CN" sz="28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zh-CN" altLang="en-US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P29  1.5.5</a:t>
            </a:r>
            <a:endParaRPr lang="en-US" altLang="zh-CN" sz="28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P31  1.5.16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74719" y="468157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第一章</a:t>
            </a:r>
            <a:endParaRPr lang="zh-CN" altLang="en-US"/>
          </a:p>
        </p:txBody>
      </p:sp>
      <p:sp>
        <p:nvSpPr>
          <p:cNvPr id="6" name="右箭头 5">
            <a:hlinkClick r:id="rId4" action="ppaction://hlinksldjump"/>
          </p:cNvPr>
          <p:cNvSpPr/>
          <p:nvPr/>
        </p:nvSpPr>
        <p:spPr>
          <a:xfrm>
            <a:off x="7070501" y="5512158"/>
            <a:ext cx="1313645" cy="106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第二章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6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P165 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4.9.4</a:t>
            </a:r>
            <a:endParaRPr lang="zh-CN" altLang="en-US" sz="2800"/>
          </a:p>
        </p:txBody>
      </p:sp>
      <p:sp>
        <p:nvSpPr>
          <p:cNvPr id="3" name="左箭头 2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2" action="ppaction://hlinksldjump"/>
              </a:rPr>
              <a:t>Back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717192" y="1289134"/>
                <a:ext cx="7798158" cy="20172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某电压</a:t>
                </a:r>
                <a:endParaRPr lang="en-US" altLang="zh-CN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u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=[5+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14.14</m:t>
                      </m:r>
                      <m:func>
                        <m:func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+7.07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  <m:r>
                        <m:rPr>
                          <m:sty m:val="p"/>
                        </m:rPr>
                        <a:rPr lang="en-US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zh-CN" altLang="zh-CN" sz="28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8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则电压有效值为</a:t>
                </a:r>
                <a:r>
                  <a:rPr lang="zh-CN" altLang="zh-CN" sz="2800" u="sng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2800" u="sng">
                    <a:effectLst/>
                    <a:ea typeface="Times New Roman" panose="02020603050405020304" pitchFamily="18" charset="0"/>
                  </a:rPr>
                  <a:t> </a:t>
                </a:r>
                <a:r>
                  <a:rPr lang="en-US" altLang="zh-CN" sz="2800" u="sng" smtClean="0">
                    <a:effectLst/>
                    <a:ea typeface="Times New Roman" panose="02020603050405020304" pitchFamily="18" charset="0"/>
                  </a:rPr>
                  <a:t>        </a:t>
                </a:r>
                <a:r>
                  <a:rPr lang="en-US" altLang="zh-CN" sz="2800" smtClean="0">
                    <a:latin typeface="Times New Roman" panose="02020603050405020304" pitchFamily="18" charset="0"/>
                  </a:rPr>
                  <a:t> </a:t>
                </a:r>
                <a:r>
                  <a:rPr lang="zh-CN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280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92" y="1289134"/>
                <a:ext cx="7798158" cy="2017219"/>
              </a:xfrm>
              <a:prstGeom prst="rect">
                <a:avLst/>
              </a:prstGeom>
              <a:blipFill rotWithShape="0">
                <a:blip r:embed="rId3"/>
                <a:stretch>
                  <a:fillRect l="-1642" b="-3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798003" y="3465598"/>
                <a:ext cx="5547994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𝟏𝟒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𝟕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400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𝟎𝟕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e>
                                  </m:rad>
                                </m:den>
                              </m:f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rad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8003" y="3465598"/>
                <a:ext cx="5547994" cy="10911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7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83269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第十四章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4510" y="1151255"/>
            <a:ext cx="84549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二极管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电路分析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P33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习题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14.3.6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稳压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管电路分析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P31 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习题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14.4.2</a:t>
            </a:r>
            <a:endParaRPr lang="zh-CN" altLang="zh-CN" sz="28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晶体管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电路分析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处于放大状态的条件——发射结正偏、集电结反偏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例：某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NPN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晶体管处于放大状态，会判断三个极的电位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高低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P31 14.5.1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5" action="ppaction://hlinksldjump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5" action="ppaction://hlinksldjump"/>
              </a:rPr>
              <a:t>例题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（根据电流判断晶体管类型、各极）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 action="ppaction://hlinksldjump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 action="ppaction://hlinksldjump"/>
              </a:rPr>
              <a:t>例题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（根据已知条件判断晶体管的状态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右箭头 3">
            <a:hlinkClick r:id="rId7" action="ppaction://hlinksldjump"/>
          </p:cNvPr>
          <p:cNvSpPr/>
          <p:nvPr/>
        </p:nvSpPr>
        <p:spPr>
          <a:xfrm>
            <a:off x="7258049" y="5814812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第十</a:t>
            </a:r>
            <a:r>
              <a:rPr lang="zh-CN" altLang="en-US"/>
              <a:t>五</a:t>
            </a:r>
            <a:r>
              <a:rPr lang="zh-CN" altLang="en-US" smtClean="0"/>
              <a:t>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0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P33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14.3.6</a:t>
            </a:r>
            <a:endParaRPr lang="zh-CN" altLang="en-US" sz="280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428875" y="214313"/>
            <a:ext cx="6357938" cy="13874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U=5V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aseline="-25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=10sinωtV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，二极管的正向压降可忽略不计，试分别画出输出电压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的波形。这四种均为二极管削波电路。</a:t>
            </a:r>
            <a:endParaRPr lang="zh-CN" altLang="en-US" sz="2800" dirty="0">
              <a:solidFill>
                <a:srgbClr val="A500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571625"/>
            <a:ext cx="27717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1571625"/>
            <a:ext cx="28098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3929063"/>
            <a:ext cx="2790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63" y="4071938"/>
            <a:ext cx="27717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16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71500" y="428625"/>
            <a:ext cx="4624388" cy="5254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a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0547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44" y="954088"/>
            <a:ext cx="27717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63" y="3659188"/>
            <a:ext cx="34956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导通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截止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896" r="-8800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989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724" y="1352550"/>
            <a:ext cx="280987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4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439" y="3516313"/>
            <a:ext cx="3495675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14375" y="571500"/>
            <a:ext cx="4624388" cy="525463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b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截止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导通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363" y="1928073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896" r="-8800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0897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67" y="1093787"/>
            <a:ext cx="279082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352" y="3621937"/>
            <a:ext cx="3438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14375" y="357188"/>
            <a:ext cx="4624388" cy="52546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c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269346" y="2063009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，二极管截止，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，二极管导通，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346" y="2063009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896" r="-8933" b="-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331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7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17" y="1414463"/>
            <a:ext cx="27717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854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46" y="3478302"/>
            <a:ext cx="343852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00063" y="500063"/>
            <a:ext cx="4624387" cy="52546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解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：（</a:t>
            </a:r>
            <a:r>
              <a:rPr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d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）</a:t>
            </a:r>
            <a:endParaRPr lang="zh-CN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200604" y="1985736"/>
                <a:ext cx="4572000" cy="93634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导通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；</a:t>
                </a:r>
              </a:p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二极管</a:t>
                </a:r>
                <a:r>
                  <a:rPr lang="zh-CN" altLang="en-US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截止</a:t>
                </a: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𝟓𝐕</m:t>
                    </m:r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。</a:t>
                </a: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604" y="1985736"/>
                <a:ext cx="4572000" cy="936347"/>
              </a:xfrm>
              <a:prstGeom prst="rect">
                <a:avLst/>
              </a:prstGeom>
              <a:blipFill rotWithShape="0">
                <a:blip r:embed="rId4"/>
                <a:stretch>
                  <a:fillRect t="-3922" r="-8933" b="-124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左箭头 7">
            <a:hlinkClick r:id="rId5" action="ppaction://hlinksldjump"/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75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P31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习题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14.4.2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" y="2566776"/>
            <a:ext cx="3423349" cy="160597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53414" y="923258"/>
            <a:ext cx="73087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设稳压管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</a:rPr>
              <a:t>z1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D</a:t>
            </a:r>
            <a:r>
              <a:rPr lang="en-US" altLang="zh-CN" sz="2800" baseline="-25000">
                <a:latin typeface="Times New Roman" panose="02020603050405020304" pitchFamily="18" charset="0"/>
              </a:rPr>
              <a:t>z1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的稳定电压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smtClean="0">
                <a:latin typeface="Times New Roman" panose="02020603050405020304" pitchFamily="18" charset="0"/>
              </a:rPr>
              <a:t>5V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</a:rPr>
              <a:t>7V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800" smtClean="0"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smtClean="0">
                <a:latin typeface="Times New Roman" panose="02020603050405020304" pitchFamily="18" charset="0"/>
              </a:rPr>
              <a:t>o</a:t>
            </a:r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256778" y="1715337"/>
            <a:ext cx="5613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</a:rPr>
              <a:t>5V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7" name="左箭头 6">
            <a:hlinkClick r:id="rId3" action="ppaction://hlinksldjump"/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3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P31 14.5.1</a:t>
            </a:r>
            <a:endParaRPr lang="zh-CN" altLang="en-US" sz="2800"/>
          </a:p>
        </p:txBody>
      </p:sp>
      <p:sp>
        <p:nvSpPr>
          <p:cNvPr id="3" name="矩形 2"/>
          <p:cNvSpPr/>
          <p:nvPr/>
        </p:nvSpPr>
        <p:spPr>
          <a:xfrm>
            <a:off x="753414" y="923258"/>
            <a:ext cx="79784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在放大电路中，某晶体管三个极的电位分别为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9V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2.5V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3.2V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，则这三个极分别为</a:t>
            </a:r>
            <a:r>
              <a:rPr lang="zh-CN" altLang="en-US" sz="2800" u="sng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zh-CN" altLang="en-US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867715" y="2487640"/>
            <a:ext cx="701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</a:rPr>
              <a:t>该晶体管为</a:t>
            </a:r>
            <a:r>
              <a:rPr lang="en-US" altLang="zh-CN" sz="2400" b="1" smtClean="0">
                <a:solidFill>
                  <a:srgbClr val="7030A0"/>
                </a:solidFill>
              </a:rPr>
              <a:t>NPN</a:t>
            </a:r>
            <a:r>
              <a:rPr lang="zh-CN" altLang="en-US" sz="2400" b="1" smtClean="0">
                <a:solidFill>
                  <a:srgbClr val="7030A0"/>
                </a:solidFill>
              </a:rPr>
              <a:t>晶体管</a:t>
            </a:r>
            <a:endParaRPr lang="en-US" altLang="zh-CN" sz="2400" b="1" smtClean="0">
              <a:solidFill>
                <a:srgbClr val="7030A0"/>
              </a:solidFill>
            </a:endParaRPr>
          </a:p>
        </p:txBody>
      </p:sp>
      <p:pic>
        <p:nvPicPr>
          <p:cNvPr id="6" name="Picture 50" descr="图片3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21" y="4033555"/>
            <a:ext cx="3438525" cy="248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30"/>
          <p:cNvSpPr txBox="1">
            <a:spLocks noChangeArrowheads="1"/>
          </p:cNvSpPr>
          <p:nvPr/>
        </p:nvSpPr>
        <p:spPr bwMode="auto">
          <a:xfrm>
            <a:off x="867715" y="3128692"/>
            <a:ext cx="3657600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发射结正偏      </a:t>
            </a:r>
            <a:r>
              <a:rPr lang="en-US" altLang="zh-CN" sz="2400" b="1" i="1">
                <a:solidFill>
                  <a:srgbClr val="7030A0"/>
                </a:solidFill>
              </a:rPr>
              <a:t>V</a:t>
            </a:r>
            <a:r>
              <a:rPr lang="en-US" altLang="zh-CN" sz="2400" b="1" baseline="-25000">
                <a:solidFill>
                  <a:srgbClr val="7030A0"/>
                </a:solidFill>
              </a:rPr>
              <a:t>B</a:t>
            </a:r>
            <a:r>
              <a:rPr lang="en-US" altLang="zh-CN" sz="2400" b="1">
                <a:solidFill>
                  <a:srgbClr val="7030A0"/>
                </a:solidFill>
              </a:rPr>
              <a:t>&gt;</a:t>
            </a:r>
            <a:r>
              <a:rPr lang="en-US" altLang="zh-CN" sz="2400" b="1" i="1">
                <a:solidFill>
                  <a:srgbClr val="7030A0"/>
                </a:solidFill>
              </a:rPr>
              <a:t>V</a:t>
            </a:r>
            <a:r>
              <a:rPr lang="en-US" altLang="zh-CN" sz="2400" b="1" baseline="-25000">
                <a:solidFill>
                  <a:srgbClr val="7030A0"/>
                </a:solidFill>
              </a:rPr>
              <a:t>E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集电结反偏      </a:t>
            </a:r>
            <a:r>
              <a:rPr lang="en-US" altLang="zh-CN" sz="2400" b="1" i="1">
                <a:solidFill>
                  <a:srgbClr val="7030A0"/>
                </a:solidFill>
              </a:rPr>
              <a:t>V</a:t>
            </a:r>
            <a:r>
              <a:rPr lang="en-US" altLang="zh-CN" sz="2400" b="1" baseline="-25000">
                <a:solidFill>
                  <a:srgbClr val="7030A0"/>
                </a:solidFill>
              </a:rPr>
              <a:t>C</a:t>
            </a:r>
            <a:r>
              <a:rPr lang="en-US" altLang="zh-CN" sz="2400" b="1">
                <a:solidFill>
                  <a:srgbClr val="7030A0"/>
                </a:solidFill>
              </a:rPr>
              <a:t>&gt;</a:t>
            </a:r>
            <a:r>
              <a:rPr lang="en-US" altLang="zh-CN" sz="2400" b="1" i="1">
                <a:solidFill>
                  <a:srgbClr val="7030A0"/>
                </a:solidFill>
              </a:rPr>
              <a:t>V</a:t>
            </a:r>
            <a:r>
              <a:rPr lang="en-US" altLang="zh-CN" sz="2400" b="1" baseline="-25000">
                <a:solidFill>
                  <a:srgbClr val="7030A0"/>
                </a:solidFill>
              </a:rPr>
              <a:t>B</a:t>
            </a:r>
            <a:r>
              <a:rPr lang="en-US" altLang="zh-CN" sz="2400" b="1">
                <a:solidFill>
                  <a:srgbClr val="7030A0"/>
                </a:solidFill>
              </a:rPr>
              <a:t>   </a:t>
            </a:r>
          </a:p>
        </p:txBody>
      </p:sp>
      <p:sp>
        <p:nvSpPr>
          <p:cNvPr id="8" name="矩形 7"/>
          <p:cNvSpPr/>
          <p:nvPr/>
        </p:nvSpPr>
        <p:spPr>
          <a:xfrm>
            <a:off x="6140117" y="1634216"/>
            <a:ext cx="1290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solidFill>
                  <a:srgbClr val="7030A0"/>
                </a:solidFill>
              </a:rPr>
              <a:t>C</a:t>
            </a:r>
            <a:r>
              <a:rPr lang="zh-CN" altLang="en-US" sz="2400" b="1" smtClean="0">
                <a:solidFill>
                  <a:srgbClr val="7030A0"/>
                </a:solidFill>
              </a:rPr>
              <a:t>、</a:t>
            </a:r>
            <a:r>
              <a:rPr lang="en-US" altLang="zh-CN" sz="2400" b="1" smtClean="0">
                <a:solidFill>
                  <a:srgbClr val="7030A0"/>
                </a:solidFill>
              </a:rPr>
              <a:t>E</a:t>
            </a:r>
            <a:r>
              <a:rPr lang="zh-CN" altLang="en-US" sz="2400" b="1" smtClean="0">
                <a:solidFill>
                  <a:srgbClr val="7030A0"/>
                </a:solidFill>
              </a:rPr>
              <a:t>、</a:t>
            </a:r>
            <a:r>
              <a:rPr lang="en-US" altLang="zh-CN" sz="2400" b="1" smtClean="0">
                <a:solidFill>
                  <a:srgbClr val="7030A0"/>
                </a:solidFill>
              </a:rPr>
              <a:t>B</a:t>
            </a:r>
            <a:endParaRPr lang="en-US" altLang="zh-CN" sz="2400" b="1">
              <a:solidFill>
                <a:srgbClr val="7030A0"/>
              </a:solidFill>
            </a:endParaRPr>
          </a:p>
        </p:txBody>
      </p:sp>
      <p:sp>
        <p:nvSpPr>
          <p:cNvPr id="10" name="左箭头 9">
            <a:hlinkClick r:id="rId3" action="ppaction://hlinksldjump"/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build="p" autoUpdateAnimBg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例题（根据电流判断晶体管类型、各极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en-US" sz="28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30558" y="955687"/>
            <a:ext cx="844204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0" smtClean="0"/>
              <a:t>某</a:t>
            </a:r>
            <a:r>
              <a:rPr lang="zh-CN" altLang="en-US" sz="2800" b="0"/>
              <a:t>放大电路中三极管三个电极</a:t>
            </a:r>
            <a:r>
              <a:rPr lang="zh-CN" altLang="en-US" sz="2800" b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①、②、③的</a:t>
            </a:r>
            <a:r>
              <a:rPr lang="zh-CN" altLang="en-US" sz="2800" b="0"/>
              <a:t>电流如下图所示，现测得</a:t>
            </a:r>
            <a:r>
              <a:rPr lang="en-US" altLang="zh-CN" sz="2800" b="0"/>
              <a:t>I</a:t>
            </a:r>
            <a:r>
              <a:rPr lang="en-US" altLang="zh-CN" sz="2800" b="0" baseline="-25000"/>
              <a:t>1</a:t>
            </a:r>
            <a:r>
              <a:rPr lang="en-US" altLang="zh-CN" sz="2800" b="0"/>
              <a:t>= -2mA</a:t>
            </a:r>
            <a:r>
              <a:rPr lang="zh-CN" altLang="en-US" sz="2800" b="0"/>
              <a:t>，</a:t>
            </a:r>
            <a:r>
              <a:rPr lang="en-US" altLang="zh-CN" sz="2800" b="0"/>
              <a:t>I</a:t>
            </a:r>
            <a:r>
              <a:rPr lang="en-US" altLang="zh-CN" sz="2800" b="0" baseline="-25000"/>
              <a:t>2</a:t>
            </a:r>
            <a:r>
              <a:rPr lang="en-US" altLang="zh-CN" sz="2800" b="0"/>
              <a:t>= -0.04mA</a:t>
            </a:r>
            <a:r>
              <a:rPr lang="zh-CN" altLang="en-US" sz="2800" b="0"/>
              <a:t>，</a:t>
            </a:r>
            <a:r>
              <a:rPr lang="en-US" altLang="zh-CN" sz="2800" b="0"/>
              <a:t>I</a:t>
            </a:r>
            <a:r>
              <a:rPr lang="en-US" altLang="zh-CN" sz="2800" b="0" baseline="-25000"/>
              <a:t>3</a:t>
            </a:r>
            <a:r>
              <a:rPr lang="en-US" altLang="zh-CN" sz="2800" b="0"/>
              <a:t>=+2.04mA,</a:t>
            </a:r>
            <a:r>
              <a:rPr lang="zh-CN" altLang="en-US" sz="2800" b="0"/>
              <a:t>试判断该管的基极</a:t>
            </a:r>
            <a:r>
              <a:rPr lang="en-US" altLang="zh-CN" sz="2800" b="0"/>
              <a:t>B</a:t>
            </a:r>
            <a:r>
              <a:rPr lang="zh-CN" altLang="en-US" sz="2800" b="0"/>
              <a:t>、发射极</a:t>
            </a:r>
            <a:r>
              <a:rPr lang="en-US" altLang="zh-CN" sz="2800" b="0"/>
              <a:t>E</a:t>
            </a:r>
            <a:r>
              <a:rPr lang="zh-CN" altLang="en-US" sz="2800" b="0"/>
              <a:t>及集电极</a:t>
            </a:r>
            <a:r>
              <a:rPr lang="en-US" altLang="zh-CN" sz="2800" b="0"/>
              <a:t>C</a:t>
            </a:r>
            <a:r>
              <a:rPr lang="zh-CN" altLang="en-US" sz="2800" b="0"/>
              <a:t>，并说明该管是</a:t>
            </a:r>
            <a:r>
              <a:rPr lang="en-US" altLang="zh-CN" sz="2800" b="0"/>
              <a:t>NPN</a:t>
            </a:r>
            <a:r>
              <a:rPr lang="zh-CN" altLang="en-US" sz="2800" b="0"/>
              <a:t>管还是</a:t>
            </a:r>
            <a:r>
              <a:rPr lang="en-US" altLang="zh-CN" sz="2800" b="0"/>
              <a:t>PNP</a:t>
            </a:r>
            <a:r>
              <a:rPr lang="zh-CN" altLang="en-US" sz="2800" b="0"/>
              <a:t>管，它的</a:t>
            </a:r>
            <a:r>
              <a:rPr lang="el-GR" altLang="zh-CN" sz="2800" b="0"/>
              <a:t>β</a:t>
            </a:r>
            <a:r>
              <a:rPr lang="zh-CN" altLang="en-US" sz="2800" b="0"/>
              <a:t>为多少？</a:t>
            </a:r>
            <a:endParaRPr lang="zh-CN" altLang="en-US" sz="2800" b="0" baseline="-2500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6938"/>
            <a:ext cx="3943350" cy="31409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943350" y="3049263"/>
                <a:ext cx="4572000" cy="276736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由于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b="1" i="1" kern="100">
                                <a:solidFill>
                                  <a:srgbClr val="7030A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zh-CN" sz="2400" b="1" i="1" kern="1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，故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是集电极，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是基极，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是发射极；</a:t>
                </a:r>
              </a:p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zh-CN" altLang="zh-CN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、</m:t>
                    </m:r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流入晶体管，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b="1" i="1" kern="100">
                            <a:solidFill>
                              <a:srgbClr val="7030A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zh-CN" sz="2400" b="1" i="1" kern="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流出晶体管，故该管是</a:t>
                </a:r>
                <a:r>
                  <a:rPr lang="en-US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NPN</a:t>
                </a:r>
                <a:r>
                  <a:rPr lang="zh-CN" altLang="zh-CN" sz="2400" b="1" kern="10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晶体管；</a:t>
                </a:r>
              </a:p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𝛃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2400" b="1" i="1" kern="100">
                                  <a:solidFill>
                                    <a:srgbClr val="7030A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400" b="1" i="1" kern="1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350" y="3049263"/>
                <a:ext cx="4572000" cy="2767361"/>
              </a:xfrm>
              <a:prstGeom prst="rect">
                <a:avLst/>
              </a:prstGeom>
              <a:blipFill rotWithShape="0">
                <a:blip r:embed="rId3"/>
                <a:stretch>
                  <a:fillRect l="-2133" t="-1322" r="-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箭头 6">
            <a:hlinkClick r:id="rId4" action="ppaction://hlinksldjump"/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9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P29 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1.5.5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2552387" y="747838"/>
            <a:ext cx="2616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电阻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zh-CN" sz="2800" u="sng" smtClean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800" u="sng" smtClean="0">
                <a:effectLst/>
                <a:ea typeface="Times New Roman" panose="02020603050405020304" pitchFamily="18" charset="0"/>
              </a:rPr>
              <a:t>     </a:t>
            </a:r>
            <a:r>
              <a:rPr lang="en-US" altLang="zh-CN" sz="2800">
                <a:latin typeface="Times New Roman" panose="02020603050405020304" pitchFamily="18" charset="0"/>
              </a:rPr>
              <a:t>Ω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74" y="1497190"/>
            <a:ext cx="1886266" cy="1542223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72733" y="3206840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400" b="1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688767" y="3771975"/>
                <a:ext cx="43944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𝑰𝑹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altLang="zh-CN" sz="2400" b="1" smtClean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767" y="3771975"/>
                <a:ext cx="43944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10" r="-1248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696576" y="4367439"/>
                <a:ext cx="109427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l-GR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576" y="4367439"/>
                <a:ext cx="109427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111" r="-6111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左箭头 2"/>
          <p:cNvSpPr/>
          <p:nvPr/>
        </p:nvSpPr>
        <p:spPr>
          <a:xfrm>
            <a:off x="8010659" y="6194738"/>
            <a:ext cx="759854" cy="489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5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5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95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例题（根据已知条件判断晶体管的状态）</a:t>
            </a:r>
            <a:endParaRPr lang="zh-CN" altLang="en-US" sz="28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71808" y="925512"/>
            <a:ext cx="8507413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 smtClean="0"/>
              <a:t>在</a:t>
            </a:r>
            <a:r>
              <a:rPr kumimoji="0" lang="zh-CN" altLang="en-US" sz="2600"/>
              <a:t>下图电路中，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CC </a:t>
            </a:r>
            <a:r>
              <a:rPr kumimoji="0" lang="en-US" altLang="zh-CN" sz="2600"/>
              <a:t>= 6V</a:t>
            </a:r>
            <a:r>
              <a:rPr kumimoji="0" lang="zh-CN" altLang="en-US" sz="2600"/>
              <a:t>，</a:t>
            </a:r>
            <a:r>
              <a:rPr kumimoji="0" lang="en-US" altLang="zh-CN" sz="2600" i="1"/>
              <a:t>R</a:t>
            </a:r>
            <a:r>
              <a:rPr kumimoji="0" lang="en-US" altLang="zh-CN" sz="2600" i="1" baseline="-25000"/>
              <a:t>C </a:t>
            </a:r>
            <a:r>
              <a:rPr kumimoji="0" lang="en-US" altLang="zh-CN" sz="2600"/>
              <a:t>= 3k</a:t>
            </a:r>
            <a:r>
              <a:rPr kumimoji="0" lang="en-US" altLang="zh-CN" sz="2600">
                <a:sym typeface="Symbol" panose="05050102010706020507" pitchFamily="18" charset="2"/>
              </a:rPr>
              <a:t></a:t>
            </a:r>
            <a:r>
              <a:rPr kumimoji="0" lang="zh-CN" altLang="en-US" sz="2600"/>
              <a:t>，</a:t>
            </a:r>
            <a:r>
              <a:rPr kumimoji="0" lang="en-US" altLang="zh-CN" sz="2600" i="1"/>
              <a:t>R</a:t>
            </a:r>
            <a:r>
              <a:rPr kumimoji="0" lang="en-US" altLang="zh-CN" sz="2600" i="1" baseline="-25000"/>
              <a:t>B </a:t>
            </a:r>
            <a:r>
              <a:rPr kumimoji="0" lang="en-US" altLang="zh-CN" sz="2600"/>
              <a:t>= 10k</a:t>
            </a:r>
            <a:r>
              <a:rPr kumimoji="0" lang="en-US" altLang="zh-CN" sz="2600">
                <a:sym typeface="Symbol" panose="05050102010706020507" pitchFamily="18" charset="2"/>
              </a:rPr>
              <a:t></a:t>
            </a:r>
            <a:r>
              <a:rPr kumimoji="0" lang="en-US" altLang="zh-CN" sz="2600"/>
              <a:t>,</a:t>
            </a:r>
          </a:p>
          <a:p>
            <a:pPr eaLnBrk="1" hangingPunct="1">
              <a:lnSpc>
                <a:spcPct val="110000"/>
              </a:lnSpc>
            </a:pPr>
            <a:r>
              <a:rPr kumimoji="0" lang="en-US" altLang="zh-CN" sz="2600" i="1">
                <a:sym typeface="Symbol" panose="05050102010706020507" pitchFamily="18" charset="2"/>
              </a:rPr>
              <a:t></a:t>
            </a:r>
            <a:r>
              <a:rPr kumimoji="0" lang="en-US" altLang="zh-CN" sz="2600" i="1" baseline="-25000"/>
              <a:t> </a:t>
            </a:r>
            <a:r>
              <a:rPr kumimoji="0" lang="en-US" altLang="zh-CN" sz="2600"/>
              <a:t>= 25</a:t>
            </a:r>
            <a:r>
              <a:rPr kumimoji="0" lang="zh-CN" altLang="en-US" sz="2600"/>
              <a:t>，当输入电压 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i </a:t>
            </a:r>
            <a:r>
              <a:rPr kumimoji="0" lang="zh-CN" altLang="en-US" sz="2600"/>
              <a:t>分别为 </a:t>
            </a:r>
            <a:r>
              <a:rPr kumimoji="0" lang="en-US" altLang="zh-CN" sz="2600"/>
              <a:t>3V</a:t>
            </a:r>
            <a:r>
              <a:rPr kumimoji="0" lang="zh-CN" altLang="en-US" sz="2600"/>
              <a:t>，</a:t>
            </a:r>
            <a:r>
              <a:rPr kumimoji="0" lang="en-US" altLang="zh-CN" sz="2600"/>
              <a:t>1V</a:t>
            </a:r>
            <a:r>
              <a:rPr kumimoji="0" lang="zh-CN" altLang="en-US" sz="2600"/>
              <a:t>和 </a:t>
            </a:r>
            <a:r>
              <a:rPr kumimoji="0" lang="zh-CN" altLang="en-US" sz="2600">
                <a:sym typeface="Symbol" panose="05050102010706020507" pitchFamily="18" charset="2"/>
              </a:rPr>
              <a:t></a:t>
            </a:r>
            <a:r>
              <a:rPr kumimoji="0" lang="en-US" altLang="zh-CN" sz="2600"/>
              <a:t>1V</a:t>
            </a:r>
            <a:r>
              <a:rPr kumimoji="0" lang="zh-CN" altLang="en-US" sz="2600"/>
              <a:t>时，试问晶体管处于何种工作状态？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608" y="1292225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600">
              <a:solidFill>
                <a:srgbClr val="CC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22608" y="2295525"/>
            <a:ext cx="66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rgbClr val="CC0000"/>
                </a:solidFill>
              </a:rPr>
              <a:t>解</a:t>
            </a:r>
            <a:r>
              <a:rPr kumimoji="0" lang="en-US" altLang="zh-CN" sz="2800">
                <a:solidFill>
                  <a:srgbClr val="CC0000"/>
                </a:solidFill>
              </a:rPr>
              <a:t>: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888971"/>
              </p:ext>
            </p:extLst>
          </p:nvPr>
        </p:nvGraphicFramePr>
        <p:xfrm>
          <a:off x="970308" y="2663825"/>
          <a:ext cx="43688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Equation" r:id="rId3" imgW="1857352" imgH="409483" progId="Equation.3">
                  <p:embed/>
                </p:oleObj>
              </mc:Choice>
              <mc:Fallback>
                <p:oleObj name="Equation" r:id="rId3" imgW="1857352" imgH="4094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0308" y="2663825"/>
                        <a:ext cx="43688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94108" y="2282825"/>
            <a:ext cx="61722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>
                <a:solidFill>
                  <a:srgbClr val="000099"/>
                </a:solidFill>
              </a:rPr>
              <a:t>晶体管饱和时的集电极电流近似为 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3455903"/>
              </p:ext>
            </p:extLst>
          </p:nvPr>
        </p:nvGraphicFramePr>
        <p:xfrm>
          <a:off x="925858" y="3941762"/>
          <a:ext cx="4279900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Equation" r:id="rId5" imgW="1819456" imgH="390564" progId="Equation.3">
                  <p:embed/>
                </p:oleObj>
              </mc:Choice>
              <mc:Fallback>
                <p:oleObj name="Equation" r:id="rId5" imgW="1819456" imgH="3905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58" y="3941762"/>
                        <a:ext cx="4279900" cy="99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81408" y="3546475"/>
            <a:ext cx="46609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>
                <a:solidFill>
                  <a:srgbClr val="000099"/>
                </a:solidFill>
              </a:rPr>
              <a:t>晶体管刚饱和时的基极电流为 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894108" y="4873625"/>
            <a:ext cx="28194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600"/>
              <a:t>(1)  </a:t>
            </a:r>
            <a:r>
              <a:rPr kumimoji="0" lang="zh-CN" altLang="en-US" sz="2600"/>
              <a:t>当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i</a:t>
            </a:r>
            <a:r>
              <a:rPr kumimoji="0" lang="en-US" altLang="zh-CN" sz="2600"/>
              <a:t>= 3V</a:t>
            </a:r>
            <a:r>
              <a:rPr kumimoji="0" lang="zh-CN" altLang="en-US" sz="2600"/>
              <a:t>时， </a:t>
            </a: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025600"/>
              </p:ext>
            </p:extLst>
          </p:nvPr>
        </p:nvGraphicFramePr>
        <p:xfrm>
          <a:off x="930621" y="5376862"/>
          <a:ext cx="6303962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4" name="公式" r:id="rId7" imgW="2695708" imgH="409483" progId="Equation.3">
                  <p:embed/>
                </p:oleObj>
              </mc:Choice>
              <mc:Fallback>
                <p:oleObj name="公式" r:id="rId7" imgW="2695708" imgH="4094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621" y="5376862"/>
                        <a:ext cx="6303962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79821" y="6329362"/>
            <a:ext cx="466090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>
                <a:solidFill>
                  <a:srgbClr val="000099"/>
                </a:solidFill>
              </a:rPr>
              <a:t>晶体管已处于深度饱和状态。 </a:t>
            </a:r>
          </a:p>
        </p:txBody>
      </p:sp>
      <p:pic>
        <p:nvPicPr>
          <p:cNvPr id="14" name="Picture 45" descr="图片4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233" y="2736850"/>
            <a:ext cx="363537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016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  <p:bldP spid="10" grpId="0" autoUpdateAnimBg="0"/>
      <p:bldP spid="11" grpId="0" autoUpdateAnimBg="0"/>
      <p:bldP spid="1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95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例题（根据已知条件判断晶体管的状态）</a:t>
            </a:r>
            <a:endParaRPr lang="zh-CN" altLang="en-US" sz="280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2313" y="969388"/>
            <a:ext cx="5613836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 smtClean="0"/>
              <a:t>在</a:t>
            </a:r>
            <a:r>
              <a:rPr kumimoji="0" lang="zh-CN" altLang="en-US" sz="2600"/>
              <a:t>下图电路中，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CC </a:t>
            </a:r>
            <a:r>
              <a:rPr kumimoji="0" lang="en-US" altLang="zh-CN" sz="2600"/>
              <a:t>= 6V</a:t>
            </a:r>
            <a:r>
              <a:rPr kumimoji="0" lang="zh-CN" altLang="en-US" sz="2600"/>
              <a:t>，</a:t>
            </a:r>
            <a:r>
              <a:rPr kumimoji="0" lang="en-US" altLang="zh-CN" sz="2600" i="1"/>
              <a:t>R</a:t>
            </a:r>
            <a:r>
              <a:rPr kumimoji="0" lang="en-US" altLang="zh-CN" sz="2600" i="1" baseline="-25000"/>
              <a:t>C </a:t>
            </a:r>
            <a:r>
              <a:rPr kumimoji="0" lang="en-US" altLang="zh-CN" sz="2600"/>
              <a:t>= 3k</a:t>
            </a:r>
            <a:r>
              <a:rPr kumimoji="0" lang="en-US" altLang="zh-CN" sz="2600">
                <a:sym typeface="Symbol" panose="05050102010706020507" pitchFamily="18" charset="2"/>
              </a:rPr>
              <a:t></a:t>
            </a:r>
            <a:r>
              <a:rPr kumimoji="0" lang="zh-CN" altLang="en-US" sz="2600"/>
              <a:t>，</a:t>
            </a:r>
            <a:r>
              <a:rPr kumimoji="0" lang="en-US" altLang="zh-CN" sz="2600" i="1"/>
              <a:t>R</a:t>
            </a:r>
            <a:r>
              <a:rPr kumimoji="0" lang="en-US" altLang="zh-CN" sz="2600" i="1" baseline="-25000"/>
              <a:t>B </a:t>
            </a:r>
            <a:r>
              <a:rPr kumimoji="0" lang="en-US" altLang="zh-CN" sz="2600"/>
              <a:t>= 10k</a:t>
            </a:r>
            <a:r>
              <a:rPr kumimoji="0" lang="en-US" altLang="zh-CN" sz="2600">
                <a:sym typeface="Symbol" panose="05050102010706020507" pitchFamily="18" charset="2"/>
              </a:rPr>
              <a:t></a:t>
            </a:r>
            <a:r>
              <a:rPr kumimoji="0" lang="en-US" altLang="zh-CN" sz="2600" smtClean="0"/>
              <a:t>, </a:t>
            </a:r>
            <a:r>
              <a:rPr kumimoji="0" lang="en-US" altLang="zh-CN" sz="2600" i="1" smtClean="0">
                <a:sym typeface="Symbol" panose="05050102010706020507" pitchFamily="18" charset="2"/>
              </a:rPr>
              <a:t></a:t>
            </a:r>
            <a:r>
              <a:rPr kumimoji="0" lang="en-US" altLang="zh-CN" sz="2600" i="1" baseline="-25000" smtClean="0"/>
              <a:t> </a:t>
            </a:r>
            <a:r>
              <a:rPr kumimoji="0" lang="en-US" altLang="zh-CN" sz="2600"/>
              <a:t>= 25</a:t>
            </a:r>
            <a:r>
              <a:rPr kumimoji="0" lang="zh-CN" altLang="en-US" sz="2600"/>
              <a:t>，当输入电压 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i </a:t>
            </a:r>
            <a:r>
              <a:rPr kumimoji="0" lang="zh-CN" altLang="en-US" sz="2600"/>
              <a:t>分别为 </a:t>
            </a:r>
            <a:r>
              <a:rPr kumimoji="0" lang="en-US" altLang="zh-CN" sz="2600"/>
              <a:t>3V</a:t>
            </a:r>
            <a:r>
              <a:rPr kumimoji="0" lang="zh-CN" altLang="en-US" sz="2600"/>
              <a:t>，</a:t>
            </a:r>
            <a:r>
              <a:rPr kumimoji="0" lang="en-US" altLang="zh-CN" sz="2600"/>
              <a:t>1V</a:t>
            </a:r>
            <a:r>
              <a:rPr kumimoji="0" lang="zh-CN" altLang="en-US" sz="2600"/>
              <a:t>和 </a:t>
            </a:r>
            <a:r>
              <a:rPr kumimoji="0" lang="zh-CN" altLang="en-US" sz="2600">
                <a:sym typeface="Symbol" panose="05050102010706020507" pitchFamily="18" charset="2"/>
              </a:rPr>
              <a:t></a:t>
            </a:r>
            <a:r>
              <a:rPr kumimoji="0" lang="en-US" altLang="zh-CN" sz="2600"/>
              <a:t>1V</a:t>
            </a:r>
            <a:r>
              <a:rPr kumimoji="0" lang="zh-CN" altLang="en-US" sz="2600"/>
              <a:t>时，试问晶体管处于何种工作状态？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22608" y="1292225"/>
            <a:ext cx="990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600">
              <a:solidFill>
                <a:srgbClr val="CC0000"/>
              </a:solidFill>
            </a:endParaRPr>
          </a:p>
        </p:txBody>
      </p:sp>
      <p:pic>
        <p:nvPicPr>
          <p:cNvPr id="14" name="Picture 45" descr="图片4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105337"/>
            <a:ext cx="3635375" cy="243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22313" y="2977606"/>
            <a:ext cx="28194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600"/>
              <a:t>(2)  </a:t>
            </a:r>
            <a:r>
              <a:rPr kumimoji="0" lang="zh-CN" altLang="en-US" sz="2600"/>
              <a:t>当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i</a:t>
            </a:r>
            <a:r>
              <a:rPr kumimoji="0" lang="en-US" altLang="zh-CN" sz="2600"/>
              <a:t>= 1V</a:t>
            </a:r>
            <a:r>
              <a:rPr kumimoji="0" lang="zh-CN" altLang="en-US" sz="2600"/>
              <a:t>时， </a:t>
            </a:r>
          </a:p>
        </p:txBody>
      </p:sp>
      <p:graphicFrame>
        <p:nvGraphicFramePr>
          <p:cNvPr id="1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845714"/>
              </p:ext>
            </p:extLst>
          </p:nvPr>
        </p:nvGraphicFramePr>
        <p:xfrm>
          <a:off x="904863" y="3611330"/>
          <a:ext cx="630396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公式" r:id="rId4" imgW="2695708" imgH="409483" progId="Equation.3">
                  <p:embed/>
                </p:oleObj>
              </mc:Choice>
              <mc:Fallback>
                <p:oleObj name="公式" r:id="rId4" imgW="2695708" imgH="40948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63" y="3611330"/>
                        <a:ext cx="630396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904863" y="4738767"/>
            <a:ext cx="35814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600">
                <a:solidFill>
                  <a:srgbClr val="000099"/>
                </a:solidFill>
              </a:rPr>
              <a:t>晶体管处于放大状态。 </a:t>
            </a:r>
          </a:p>
        </p:txBody>
      </p:sp>
      <p:sp>
        <p:nvSpPr>
          <p:cNvPr id="18" name="Text Box 12"/>
          <p:cNvSpPr txBox="1">
            <a:spLocks noChangeArrowheads="1"/>
          </p:cNvSpPr>
          <p:nvPr/>
        </p:nvSpPr>
        <p:spPr bwMode="auto">
          <a:xfrm>
            <a:off x="360413" y="5372491"/>
            <a:ext cx="5562600" cy="52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en-US" altLang="zh-CN" sz="2600"/>
              <a:t>(3)  </a:t>
            </a:r>
            <a:r>
              <a:rPr kumimoji="0" lang="zh-CN" altLang="en-US" sz="2600"/>
              <a:t>当</a:t>
            </a:r>
            <a:r>
              <a:rPr kumimoji="0" lang="en-US" altLang="zh-CN" sz="2600" i="1"/>
              <a:t>U</a:t>
            </a:r>
            <a:r>
              <a:rPr kumimoji="0" lang="en-US" altLang="zh-CN" sz="2600" i="1" baseline="-25000"/>
              <a:t>i</a:t>
            </a:r>
            <a:r>
              <a:rPr kumimoji="0" lang="en-US" altLang="zh-CN" sz="2600"/>
              <a:t>= - 1V</a:t>
            </a:r>
            <a:r>
              <a:rPr kumimoji="0" lang="zh-CN" altLang="en-US" sz="2600"/>
              <a:t>时，</a:t>
            </a:r>
            <a:r>
              <a:rPr kumimoji="0" lang="zh-CN" altLang="en-US" sz="2600">
                <a:solidFill>
                  <a:srgbClr val="000099"/>
                </a:solidFill>
              </a:rPr>
              <a:t>晶体管可靠截止。</a:t>
            </a:r>
            <a:r>
              <a:rPr kumimoji="0" lang="zh-CN" altLang="en-US" sz="2600"/>
              <a:t> </a:t>
            </a:r>
          </a:p>
        </p:txBody>
      </p:sp>
      <p:sp>
        <p:nvSpPr>
          <p:cNvPr id="19" name="左箭头 18">
            <a:hlinkClick r:id="rId6" action="ppaction://hlinksldjump"/>
          </p:cNvPr>
          <p:cNvSpPr/>
          <p:nvPr/>
        </p:nvSpPr>
        <p:spPr>
          <a:xfrm>
            <a:off x="7907628" y="6143223"/>
            <a:ext cx="824248" cy="55379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1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7" grpId="0" autoUpdateAnimBg="0"/>
      <p:bldP spid="18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71" y="90152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第十五章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50571" y="1119501"/>
            <a:ext cx="7615439" cy="5347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共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射放大电路的静态和动态分析——直流回路、静态工作点、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>
                <a:latin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计算、微变等效电路、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altLang="zh-CN" sz="2400" kern="100" baseline="-25000">
                <a:latin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>
                <a:latin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altLang="zh-CN" sz="2400" kern="100" baseline="-25000">
                <a:latin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计算</a:t>
            </a: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P53  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例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14.5.1  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例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14.5.2 </a:t>
            </a:r>
            <a:endParaRPr lang="zh-CN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非线性失真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——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点太低（截止失真），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点太高（饱和失真）（</a:t>
            </a:r>
            <a:r>
              <a:rPr lang="en-US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P50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放大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电路的频率特性——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在低频段由于耦合电容的影响，导致放大倍数降低；在高频段由于极间电容和连线分布电容的影响，导致放大倍数降低。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P56-57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射极输出器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特点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P58 P60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4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在接法上是一个共集电极电路</a:t>
            </a:r>
            <a:r>
              <a:rPr lang="zh-CN" altLang="en-US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sz="24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电压放大倍数接近</a:t>
            </a:r>
            <a:r>
              <a:rPr lang="en-US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；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输入电阻高；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输出电阻低。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86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13946" y="1763445"/>
            <a:ext cx="8017905" cy="2909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zh-CN" altLang="en-US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多级</a:t>
            </a:r>
            <a:r>
              <a:rPr lang="zh-CN" altLang="zh-CN" sz="2400" kern="100">
                <a:latin typeface="Calibri" panose="020F0502020204030204" pitchFamily="34" charset="0"/>
                <a:cs typeface="Times New Roman" panose="02020603050405020304" pitchFamily="18" charset="0"/>
              </a:rPr>
              <a:t>放大电路的耦合方式——直接耦合、阻容耦合、变压器耦合（会判断）</a:t>
            </a: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en-US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理想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双端输出差分放大电路特点——抑制零点漂移、对共模信号没有放大能力、对差模信号具有放大能力、共模抑制比为无穷大</a:t>
            </a:r>
            <a:endParaRPr lang="zh-CN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0"/>
              </a:spcAft>
            </a:pPr>
            <a:r>
              <a:rPr lang="en-US" altLang="zh-CN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zh-CN" altLang="en-US" sz="24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差分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放大电路比较输入时，如何分解为共模信号和差模信号。</a:t>
            </a:r>
            <a:r>
              <a:rPr lang="zh-CN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P71</a:t>
            </a:r>
            <a:r>
              <a:rPr lang="zh-CN" altLang="zh-CN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4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右箭头 3">
            <a:hlinkClick r:id="rId3" action="ppaction://hlinksldjump"/>
          </p:cNvPr>
          <p:cNvSpPr/>
          <p:nvPr/>
        </p:nvSpPr>
        <p:spPr>
          <a:xfrm>
            <a:off x="7258049" y="5814812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第十六章</a:t>
            </a:r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946" y="437882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第十五章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05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616" y="94669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P53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14.5.1</a:t>
            </a:r>
            <a:endParaRPr lang="zh-CN" altLang="en-US" sz="280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77850" y="483494"/>
            <a:ext cx="8315325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 b="1" smtClean="0">
                <a:solidFill>
                  <a:srgbClr val="000000"/>
                </a:solidFill>
              </a:rPr>
              <a:t>                   在</a:t>
            </a:r>
            <a:r>
              <a:rPr kumimoji="1" lang="zh-CN" altLang="en-US" sz="2800" b="1">
                <a:solidFill>
                  <a:srgbClr val="000000"/>
                </a:solidFill>
              </a:rPr>
              <a:t>分压式偏置电路中</a:t>
            </a:r>
            <a:r>
              <a:rPr kumimoji="1" lang="en-US" altLang="zh-CN" sz="2800" b="1">
                <a:solidFill>
                  <a:srgbClr val="000000"/>
                </a:solidFill>
              </a:rPr>
              <a:t>,  </a:t>
            </a:r>
            <a:r>
              <a:rPr kumimoji="1" lang="zh-CN" altLang="en-US" sz="2800" b="1">
                <a:solidFill>
                  <a:srgbClr val="000000"/>
                </a:solidFill>
              </a:rPr>
              <a:t>已知：</a:t>
            </a:r>
            <a:r>
              <a:rPr kumimoji="1" lang="en-US" altLang="zh-CN" sz="2800" b="1" i="1">
                <a:solidFill>
                  <a:srgbClr val="000000"/>
                </a:solidFill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CC</a:t>
            </a:r>
            <a:r>
              <a:rPr kumimoji="1" lang="en-US" altLang="zh-CN" b="1" i="1">
                <a:solidFill>
                  <a:srgbClr val="000000"/>
                </a:solidFill>
              </a:rPr>
              <a:t> </a:t>
            </a:r>
            <a:r>
              <a:rPr kumimoji="1" lang="en-US" altLang="zh-CN" sz="2400" b="1" i="1">
                <a:solidFill>
                  <a:srgbClr val="000000"/>
                </a:solidFill>
              </a:rPr>
              <a:t>= </a:t>
            </a:r>
            <a:r>
              <a:rPr kumimoji="1" lang="en-US" altLang="zh-CN" sz="2800" b="1">
                <a:solidFill>
                  <a:srgbClr val="000000"/>
                </a:solidFill>
              </a:rPr>
              <a:t>12V</a:t>
            </a:r>
            <a:r>
              <a:rPr kumimoji="1" lang="zh-CN" altLang="en-US" sz="2400" b="1">
                <a:solidFill>
                  <a:srgbClr val="000000"/>
                </a:solidFill>
              </a:rPr>
              <a:t>，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B1</a:t>
            </a:r>
            <a:r>
              <a:rPr kumimoji="1" lang="en-US" altLang="zh-CN" sz="2800" b="1">
                <a:solidFill>
                  <a:srgbClr val="000000"/>
                </a:solidFill>
              </a:rPr>
              <a:t>= 20 k</a:t>
            </a:r>
            <a:r>
              <a:rPr kumimoji="1"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,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B2</a:t>
            </a:r>
            <a:r>
              <a:rPr kumimoji="1" lang="en-US" altLang="zh-CN" sz="16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</a:rPr>
              <a:t>= 10 k</a:t>
            </a:r>
            <a:r>
              <a:rPr kumimoji="1"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 ,  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C</a:t>
            </a:r>
            <a:r>
              <a:rPr kumimoji="1" lang="en-US" altLang="zh-CN" sz="16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</a:rPr>
              <a:t>= 2k</a:t>
            </a:r>
            <a:r>
              <a:rPr kumimoji="1"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, </a:t>
            </a:r>
            <a:r>
              <a:rPr kumimoji="1" lang="en-US" altLang="zh-CN" sz="2400" b="1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E</a:t>
            </a:r>
            <a:r>
              <a:rPr kumimoji="1" lang="en-US" altLang="zh-CN" sz="16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</a:rPr>
              <a:t>= 2k</a:t>
            </a:r>
            <a:r>
              <a:rPr kumimoji="1"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 , 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L</a:t>
            </a:r>
            <a:r>
              <a:rPr kumimoji="1" lang="en-US" altLang="zh-CN" sz="16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</a:rPr>
              <a:t>= 6 k</a:t>
            </a:r>
            <a:r>
              <a:rPr kumimoji="1"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 ,  </a:t>
            </a:r>
            <a:r>
              <a:rPr kumimoji="1" lang="en-US" altLang="zh-CN" sz="2800" b="1" i="1">
                <a:solidFill>
                  <a:srgbClr val="000000"/>
                </a:solidFill>
              </a:rPr>
              <a:t>C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E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</a:rPr>
              <a:t>= 100 </a:t>
            </a:r>
            <a:r>
              <a:rPr kumimoji="1" lang="en-US" altLang="zh-CN" sz="2800" b="1" i="1">
                <a:solidFill>
                  <a:srgbClr val="000000"/>
                </a:solidFill>
              </a:rPr>
              <a:t>µ</a:t>
            </a:r>
            <a:r>
              <a:rPr kumimoji="1" lang="en-US" altLang="zh-CN" sz="2800" b="1">
                <a:solidFill>
                  <a:srgbClr val="000000"/>
                </a:solidFill>
              </a:rPr>
              <a:t>F , </a:t>
            </a:r>
            <a:r>
              <a:rPr kumimoji="1" lang="en-US" altLang="zh-CN" sz="2800" b="1" i="1">
                <a:solidFill>
                  <a:srgbClr val="000000"/>
                </a:solidFill>
              </a:rPr>
              <a:t>C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1</a:t>
            </a:r>
            <a:r>
              <a:rPr kumimoji="1" lang="en-US" altLang="zh-CN" sz="14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</a:rPr>
              <a:t>= </a:t>
            </a:r>
            <a:r>
              <a:rPr kumimoji="1" lang="en-US" altLang="zh-CN" sz="2800" b="1" i="1">
                <a:solidFill>
                  <a:srgbClr val="000000"/>
                </a:solidFill>
              </a:rPr>
              <a:t>C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2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</a:rPr>
              <a:t>= 20 µF</a:t>
            </a:r>
            <a:r>
              <a:rPr kumimoji="1" lang="en-US" altLang="zh-CN" sz="2400" b="1">
                <a:solidFill>
                  <a:srgbClr val="000000"/>
                </a:solidFill>
              </a:rPr>
              <a:t>,  </a:t>
            </a:r>
            <a:r>
              <a:rPr kumimoji="1" lang="zh-CN" altLang="en-US" sz="2800" b="1">
                <a:solidFill>
                  <a:srgbClr val="000000"/>
                </a:solidFill>
              </a:rPr>
              <a:t>晶体管的</a:t>
            </a:r>
            <a:r>
              <a:rPr kumimoji="1" lang="zh-CN" altLang="en-US" sz="2800" b="1" i="1">
                <a:solidFill>
                  <a:srgbClr val="000000"/>
                </a:solidFill>
                <a:sym typeface="Symbol" panose="05050102010706020507" pitchFamily="18" charset="2"/>
              </a:rPr>
              <a:t></a:t>
            </a:r>
            <a:r>
              <a:rPr kumimoji="1" lang="zh-CN" altLang="en-US" sz="2400" b="1" i="1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sym typeface="Symbol" panose="05050102010706020507" pitchFamily="18" charset="2"/>
              </a:rPr>
              <a:t>= </a:t>
            </a:r>
            <a:r>
              <a:rPr kumimoji="1" lang="en-US" altLang="zh-CN" sz="2800" b="1">
                <a:solidFill>
                  <a:srgbClr val="000000"/>
                </a:solidFill>
                <a:sym typeface="Symbol" panose="05050102010706020507" pitchFamily="18" charset="2"/>
              </a:rPr>
              <a:t>37.5</a:t>
            </a:r>
            <a:r>
              <a:rPr kumimoji="1" lang="zh-CN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  <a:r>
              <a:rPr kumimoji="1" lang="zh-CN" altLang="en-US" sz="2800" b="1">
                <a:solidFill>
                  <a:srgbClr val="000000"/>
                </a:solidFill>
                <a:sym typeface="Symbol" panose="05050102010706020507" pitchFamily="18" charset="2"/>
              </a:rPr>
              <a:t>试</a:t>
            </a:r>
            <a:r>
              <a:rPr kumimoji="1" lang="zh-CN" altLang="en-US" sz="2800" b="1">
                <a:solidFill>
                  <a:srgbClr val="000000"/>
                </a:solidFill>
              </a:rPr>
              <a:t>求：</a:t>
            </a:r>
            <a:br>
              <a:rPr kumimoji="1" lang="zh-CN" altLang="en-US" sz="2800" b="1">
                <a:solidFill>
                  <a:srgbClr val="000000"/>
                </a:solidFill>
              </a:rPr>
            </a:br>
            <a:r>
              <a:rPr kumimoji="1" lang="en-US" altLang="zh-CN" sz="2800" b="1">
                <a:solidFill>
                  <a:srgbClr val="000000"/>
                </a:solidFill>
              </a:rPr>
              <a:t>(1) </a:t>
            </a:r>
            <a:r>
              <a:rPr kumimoji="1" lang="zh-CN" altLang="en-US" sz="2800" b="1">
                <a:solidFill>
                  <a:srgbClr val="000000"/>
                </a:solidFill>
              </a:rPr>
              <a:t>计算静态值  </a:t>
            </a:r>
            <a:r>
              <a:rPr kumimoji="1" lang="en-US" altLang="zh-CN" sz="2800" b="1" i="1">
                <a:solidFill>
                  <a:srgbClr val="000000"/>
                </a:solidFill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B</a:t>
            </a:r>
            <a:r>
              <a:rPr kumimoji="1" lang="en-US" altLang="zh-CN" b="1" i="1">
                <a:solidFill>
                  <a:srgbClr val="000000"/>
                </a:solidFill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</a:rPr>
              <a:t>、</a:t>
            </a:r>
            <a:r>
              <a:rPr kumimoji="1" lang="zh-CN" altLang="en-US" b="1" i="1">
                <a:solidFill>
                  <a:srgbClr val="000000"/>
                </a:solidFill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</a:rPr>
              <a:t>I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C</a:t>
            </a:r>
            <a:r>
              <a:rPr kumimoji="1" lang="en-US" altLang="zh-CN" b="1" i="1">
                <a:solidFill>
                  <a:srgbClr val="000000"/>
                </a:solidFill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</a:rPr>
              <a:t>和 </a:t>
            </a:r>
            <a:r>
              <a:rPr kumimoji="1" lang="en-US" altLang="zh-CN" sz="2800" b="1" i="1">
                <a:solidFill>
                  <a:srgbClr val="000000"/>
                </a:solidFill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CE</a:t>
            </a:r>
            <a:r>
              <a:rPr kumimoji="1" lang="en-US" altLang="zh-CN" b="1">
                <a:solidFill>
                  <a:srgbClr val="000000"/>
                </a:solidFill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</a:rPr>
              <a:t>;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000000"/>
                </a:solidFill>
              </a:rPr>
              <a:t>(2) </a:t>
            </a:r>
            <a:r>
              <a:rPr kumimoji="1" lang="zh-CN" altLang="en-US" sz="2800" b="1">
                <a:solidFill>
                  <a:srgbClr val="000000"/>
                </a:solidFill>
              </a:rPr>
              <a:t>计算</a:t>
            </a:r>
            <a:r>
              <a:rPr kumimoji="1" lang="en-US" altLang="zh-CN" sz="2800" b="1" i="1">
                <a:solidFill>
                  <a:srgbClr val="000000"/>
                </a:solidFill>
              </a:rPr>
              <a:t>A</a:t>
            </a:r>
            <a:r>
              <a:rPr kumimoji="1" lang="en-US" altLang="zh-CN" sz="2800" b="1" i="1" baseline="-25000">
                <a:solidFill>
                  <a:srgbClr val="000000"/>
                </a:solidFill>
              </a:rPr>
              <a:t>u</a:t>
            </a:r>
            <a:r>
              <a:rPr kumimoji="1" lang="zh-CN" altLang="en-US" sz="2800" b="1">
                <a:solidFill>
                  <a:srgbClr val="000000"/>
                </a:solidFill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</a:rPr>
              <a:t>和 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o</a:t>
            </a:r>
            <a:r>
              <a:rPr kumimoji="1" lang="en-US" altLang="zh-CN" sz="2400" b="1">
                <a:solidFill>
                  <a:srgbClr val="000000"/>
                </a:solidFill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sym typeface="Symbol" panose="05050102010706020507" pitchFamily="18" charset="2"/>
              </a:rPr>
              <a:t>。</a:t>
            </a:r>
          </a:p>
        </p:txBody>
      </p:sp>
      <p:pic>
        <p:nvPicPr>
          <p:cNvPr id="4" name="Picture 130" descr="图片5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350" y="2708275"/>
            <a:ext cx="4822825" cy="352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72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0" descr="图片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24" y="106743"/>
            <a:ext cx="3759673" cy="274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179091" y="2854101"/>
            <a:ext cx="2668494" cy="3614490"/>
            <a:chOff x="1080854" y="3110293"/>
            <a:chExt cx="2668494" cy="3614490"/>
          </a:xfrm>
        </p:grpSpPr>
        <p:pic>
          <p:nvPicPr>
            <p:cNvPr id="5" name="图片 4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0854" y="3110293"/>
              <a:ext cx="2668494" cy="31176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文本框 1"/>
            <p:cNvSpPr txBox="1"/>
            <p:nvPr/>
          </p:nvSpPr>
          <p:spPr>
            <a:xfrm>
              <a:off x="1576378" y="6263118"/>
              <a:ext cx="211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mtClean="0">
                  <a:solidFill>
                    <a:srgbClr val="7030A0"/>
                  </a:solidFill>
                </a:rPr>
                <a:t>直流回路</a:t>
              </a:r>
              <a:endParaRPr lang="zh-CN" altLang="en-US" sz="2400" b="1">
                <a:solidFill>
                  <a:srgbClr val="7030A0"/>
                </a:solidFill>
              </a:endParaRP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847585" y="2530475"/>
            <a:ext cx="5649913" cy="1000125"/>
            <a:chOff x="581" y="2080"/>
            <a:chExt cx="3559" cy="630"/>
          </a:xfrm>
        </p:grpSpPr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81" y="2080"/>
              <a:ext cx="1817" cy="616"/>
              <a:chOff x="2017" y="3376"/>
              <a:chExt cx="1817" cy="616"/>
            </a:xfrm>
          </p:grpSpPr>
          <p:sp>
            <p:nvSpPr>
              <p:cNvPr id="19" name="Text Box 8"/>
              <p:cNvSpPr txBox="1">
                <a:spLocks noChangeArrowheads="1"/>
              </p:cNvSpPr>
              <p:nvPr/>
            </p:nvSpPr>
            <p:spPr bwMode="auto">
              <a:xfrm>
                <a:off x="2017" y="3514"/>
                <a:ext cx="38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200" b="1" i="1">
                    <a:solidFill>
                      <a:srgbClr val="000000"/>
                    </a:solidFill>
                  </a:rPr>
                  <a:t>V</a:t>
                </a:r>
                <a:r>
                  <a:rPr kumimoji="1" lang="en-US" altLang="zh-CN" b="1">
                    <a:solidFill>
                      <a:srgbClr val="000000"/>
                    </a:solidFill>
                  </a:rPr>
                  <a:t>B</a:t>
                </a:r>
                <a:endParaRPr kumimoji="1" lang="en-US" altLang="zh-CN" sz="32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9"/>
              <p:cNvSpPr>
                <a:spLocks noChangeArrowheads="1"/>
              </p:cNvSpPr>
              <p:nvPr/>
            </p:nvSpPr>
            <p:spPr bwMode="auto">
              <a:xfrm>
                <a:off x="2328" y="3522"/>
                <a:ext cx="31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400" b="1" i="1">
                    <a:solidFill>
                      <a:srgbClr val="000000"/>
                    </a:solidFill>
                  </a:rPr>
                  <a:t> </a:t>
                </a:r>
                <a:r>
                  <a:rPr kumimoji="1" lang="en-US" altLang="zh-CN" sz="3200" b="1" i="1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21" name="Text Box 10"/>
              <p:cNvSpPr txBox="1">
                <a:spLocks noChangeArrowheads="1"/>
              </p:cNvSpPr>
              <p:nvPr/>
            </p:nvSpPr>
            <p:spPr bwMode="auto">
              <a:xfrm>
                <a:off x="2556" y="3528"/>
                <a:ext cx="47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</a:rPr>
                  <a:t>V</a:t>
                </a:r>
                <a:r>
                  <a:rPr kumimoji="1" lang="en-US" altLang="zh-CN" b="1">
                    <a:solidFill>
                      <a:srgbClr val="000000"/>
                    </a:solidFill>
                  </a:rPr>
                  <a:t>CC</a:t>
                </a:r>
                <a:endParaRPr kumimoji="1" lang="en-US" altLang="zh-CN" sz="2800" b="1" i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Text Box 11"/>
              <p:cNvSpPr txBox="1">
                <a:spLocks noChangeArrowheads="1"/>
              </p:cNvSpPr>
              <p:nvPr/>
            </p:nvSpPr>
            <p:spPr bwMode="auto">
              <a:xfrm>
                <a:off x="2940" y="3652"/>
                <a:ext cx="4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1600" b="1">
                    <a:solidFill>
                      <a:srgbClr val="000000"/>
                    </a:solidFill>
                  </a:rPr>
                  <a:t>B1</a:t>
                </a:r>
                <a:endParaRPr kumimoji="1" lang="en-US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 Box 12"/>
              <p:cNvSpPr txBox="1">
                <a:spLocks noChangeArrowheads="1"/>
              </p:cNvSpPr>
              <p:nvPr/>
            </p:nvSpPr>
            <p:spPr bwMode="auto">
              <a:xfrm>
                <a:off x="3168" y="3376"/>
                <a:ext cx="4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1600" b="1">
                    <a:solidFill>
                      <a:srgbClr val="000000"/>
                    </a:solidFill>
                  </a:rPr>
                  <a:t>B2</a:t>
                </a:r>
                <a:endParaRPr kumimoji="1" lang="en-US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3420" y="3640"/>
                <a:ext cx="41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en-US" altLang="zh-CN" sz="2800" b="1" i="1">
                    <a:solidFill>
                      <a:srgbClr val="000000"/>
                    </a:solidFill>
                  </a:rPr>
                  <a:t>R</a:t>
                </a:r>
                <a:r>
                  <a:rPr kumimoji="1" lang="en-US" altLang="zh-CN" sz="1600" b="1">
                    <a:solidFill>
                      <a:srgbClr val="000000"/>
                    </a:solidFill>
                  </a:rPr>
                  <a:t>B2</a:t>
                </a:r>
                <a:endParaRPr kumimoji="1" lang="en-US" altLang="zh-CN" sz="24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3250" y="366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</a:rPr>
                  <a:t>+</a:t>
                </a:r>
              </a:p>
            </p:txBody>
          </p:sp>
        </p:grpSp>
        <p:sp>
          <p:nvSpPr>
            <p:cNvPr id="10" name="Line 15"/>
            <p:cNvSpPr>
              <a:spLocks noChangeShapeType="1"/>
            </p:cNvSpPr>
            <p:nvPr/>
          </p:nvSpPr>
          <p:spPr bwMode="auto">
            <a:xfrm>
              <a:off x="1551" y="238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2397" y="2226"/>
              <a:ext cx="5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 12</a:t>
              </a:r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3072" y="2400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grpSp>
          <p:nvGrpSpPr>
            <p:cNvPr id="13" name="Group 18"/>
            <p:cNvGrpSpPr>
              <a:grpSpLocks/>
            </p:cNvGrpSpPr>
            <p:nvPr/>
          </p:nvGrpSpPr>
          <p:grpSpPr bwMode="auto">
            <a:xfrm>
              <a:off x="2919" y="2340"/>
              <a:ext cx="96" cy="96"/>
              <a:chOff x="3168" y="2160"/>
              <a:chExt cx="96" cy="96"/>
            </a:xfrm>
          </p:grpSpPr>
          <p:sp>
            <p:nvSpPr>
              <p:cNvPr id="17" name="Line 19"/>
              <p:cNvSpPr>
                <a:spLocks noChangeShapeType="1"/>
              </p:cNvSpPr>
              <p:nvPr/>
            </p:nvSpPr>
            <p:spPr bwMode="auto">
              <a:xfrm>
                <a:off x="3168" y="21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18" name="Line 20"/>
              <p:cNvSpPr>
                <a:spLocks noChangeShapeType="1"/>
              </p:cNvSpPr>
              <p:nvPr/>
            </p:nvSpPr>
            <p:spPr bwMode="auto">
              <a:xfrm flipH="1">
                <a:off x="3168" y="2160"/>
                <a:ext cx="96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</p:grp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3142" y="2093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15" name="Text Box 22"/>
            <p:cNvSpPr txBox="1">
              <a:spLocks noChangeArrowheads="1"/>
            </p:cNvSpPr>
            <p:nvPr/>
          </p:nvSpPr>
          <p:spPr bwMode="auto">
            <a:xfrm>
              <a:off x="2964" y="2380"/>
              <a:ext cx="6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20+10</a:t>
              </a:r>
            </a:p>
          </p:txBody>
        </p:sp>
        <p:sp>
          <p:nvSpPr>
            <p:cNvPr id="16" name="Text Box 23"/>
            <p:cNvSpPr txBox="1">
              <a:spLocks noChangeArrowheads="1"/>
            </p:cNvSpPr>
            <p:nvPr/>
          </p:nvSpPr>
          <p:spPr bwMode="auto">
            <a:xfrm>
              <a:off x="3505" y="2230"/>
              <a:ext cx="63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 = 4V</a:t>
              </a:r>
            </a:p>
          </p:txBody>
        </p:sp>
      </p:grp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4065198" y="3422650"/>
            <a:ext cx="5091112" cy="1003300"/>
            <a:chOff x="718" y="1347"/>
            <a:chExt cx="3207" cy="632"/>
          </a:xfrm>
        </p:grpSpPr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718" y="1525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975" y="1370"/>
              <a:ext cx="38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</a:rPr>
                <a:t>V</a:t>
              </a:r>
              <a:r>
                <a:rPr kumimoji="1" lang="en-US" altLang="zh-CN" b="1">
                  <a:solidFill>
                    <a:srgbClr val="000000"/>
                  </a:solidFill>
                </a:rPr>
                <a:t>B</a:t>
              </a:r>
              <a:endParaRPr kumimoji="1" lang="en-US" altLang="zh-CN" sz="2000" b="1">
                <a:solidFill>
                  <a:srgbClr val="000000"/>
                </a:solidFill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958" y="1696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1294" y="1351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–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427" y="1347"/>
              <a:ext cx="4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</a:rPr>
                <a:t>U</a:t>
              </a:r>
              <a:r>
                <a:rPr kumimoji="1" lang="en-US" altLang="zh-CN" b="1">
                  <a:solidFill>
                    <a:srgbClr val="000000"/>
                  </a:solidFill>
                </a:rPr>
                <a:t>BE</a:t>
              </a:r>
              <a:endParaRPr kumimoji="1"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246" y="1637"/>
              <a:ext cx="36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 i="1">
                  <a:solidFill>
                    <a:srgbClr val="000000"/>
                  </a:solidFill>
                </a:rPr>
                <a:t>R</a:t>
              </a:r>
              <a:r>
                <a:rPr kumimoji="1" lang="en-US" altLang="zh-CN" b="1">
                  <a:solidFill>
                    <a:srgbClr val="000000"/>
                  </a:solidFill>
                </a:rPr>
                <a:t>E</a:t>
              </a:r>
              <a:endParaRPr kumimoji="1"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1844" y="151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2110" y="1669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2106" y="1361"/>
              <a:ext cx="68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4– 0.6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331" y="1649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2931" y="1488"/>
              <a:ext cx="9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 1.7 mA</a:t>
              </a:r>
            </a:p>
          </p:txBody>
        </p:sp>
      </p:grpSp>
      <p:grpSp>
        <p:nvGrpSpPr>
          <p:cNvPr id="38" name="Group 36"/>
          <p:cNvGrpSpPr>
            <a:grpSpLocks/>
          </p:cNvGrpSpPr>
          <p:nvPr/>
        </p:nvGrpSpPr>
        <p:grpSpPr bwMode="auto">
          <a:xfrm>
            <a:off x="2880923" y="4308475"/>
            <a:ext cx="3832225" cy="968375"/>
            <a:chOff x="672" y="3240"/>
            <a:chExt cx="2414" cy="610"/>
          </a:xfrm>
        </p:grpSpPr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672" y="3360"/>
              <a:ext cx="31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</a:rPr>
                <a:t>I</a:t>
              </a:r>
              <a:r>
                <a:rPr kumimoji="1" lang="en-US" altLang="zh-CN" b="1">
                  <a:solidFill>
                    <a:srgbClr val="000000"/>
                  </a:solidFill>
                </a:rPr>
                <a:t>B</a:t>
              </a:r>
              <a:endParaRPr kumimoji="1" lang="en-US" altLang="zh-CN" b="1" i="1">
                <a:solidFill>
                  <a:srgbClr val="000000"/>
                </a:solidFill>
              </a:endParaRP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912" y="3387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1248" y="3504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sym typeface="Symbol" panose="05050102010706020507" pitchFamily="18" charset="2"/>
                </a:rPr>
                <a:t></a:t>
              </a:r>
              <a:endParaRPr kumimoji="1" lang="en-US" altLang="zh-CN" sz="2800" b="1">
                <a:solidFill>
                  <a:srgbClr val="000000"/>
                </a:solidFill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1515" y="3378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1200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1204" y="3240"/>
              <a:ext cx="3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</a:rPr>
                <a:t>I</a:t>
              </a:r>
              <a:r>
                <a:rPr kumimoji="1" lang="en-US" altLang="zh-CN" b="1">
                  <a:solidFill>
                    <a:srgbClr val="000000"/>
                  </a:solidFill>
                </a:rPr>
                <a:t>C </a:t>
              </a:r>
              <a:endParaRPr kumimoji="1" lang="en-US" altLang="zh-CN" sz="2400" b="1">
                <a:solidFill>
                  <a:srgbClr val="000000"/>
                </a:solidFill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776" y="355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1752" y="3242"/>
              <a:ext cx="39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1.7</a:t>
              </a:r>
            </a:p>
          </p:txBody>
        </p:sp>
        <p:sp>
          <p:nvSpPr>
            <p:cNvPr id="47" name="Text Box 45"/>
            <p:cNvSpPr txBox="1">
              <a:spLocks noChangeArrowheads="1"/>
            </p:cNvSpPr>
            <p:nvPr/>
          </p:nvSpPr>
          <p:spPr bwMode="auto">
            <a:xfrm>
              <a:off x="1710" y="3520"/>
              <a:ext cx="5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37.5</a:t>
              </a:r>
            </a:p>
          </p:txBody>
        </p:sp>
        <p:sp>
          <p:nvSpPr>
            <p:cNvPr id="48" name="Text Box 46"/>
            <p:cNvSpPr txBox="1">
              <a:spLocks noChangeArrowheads="1"/>
            </p:cNvSpPr>
            <p:nvPr/>
          </p:nvSpPr>
          <p:spPr bwMode="auto">
            <a:xfrm>
              <a:off x="2134" y="3389"/>
              <a:ext cx="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=</a:t>
              </a:r>
            </a:p>
          </p:txBody>
        </p:sp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2393" y="3386"/>
              <a:ext cx="6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</a:rPr>
                <a:t>45 µA</a:t>
              </a:r>
            </a:p>
          </p:txBody>
        </p:sp>
      </p:grp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2863460" y="5197475"/>
            <a:ext cx="36607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U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CE</a:t>
            </a:r>
            <a:r>
              <a:rPr kumimoji="1" lang="en-US" altLang="zh-CN" sz="2800" b="1" i="1">
                <a:solidFill>
                  <a:srgbClr val="000000"/>
                </a:solidFill>
                <a:ea typeface="方正琥珀繁体" pitchFamily="2" charset="-122"/>
              </a:rPr>
              <a:t> = </a:t>
            </a:r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V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CC</a:t>
            </a:r>
            <a:r>
              <a:rPr kumimoji="1" lang="en-US" altLang="zh-CN" sz="2800" b="1" i="1">
                <a:solidFill>
                  <a:srgbClr val="000000"/>
                </a:solidFill>
                <a:ea typeface="方正琥珀繁体" pitchFamily="2" charset="-122"/>
              </a:rPr>
              <a:t>–</a:t>
            </a:r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C </a:t>
            </a:r>
            <a:r>
              <a:rPr kumimoji="1" lang="en-US" altLang="zh-CN" sz="2800" b="1">
                <a:solidFill>
                  <a:srgbClr val="000000"/>
                </a:solidFill>
                <a:ea typeface="方正琥珀繁体" pitchFamily="2" charset="-122"/>
              </a:rPr>
              <a:t>(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  <a:ea typeface="方正琥珀繁体" pitchFamily="2" charset="-122"/>
              </a:rPr>
              <a:t>R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C</a:t>
            </a:r>
            <a:r>
              <a:rPr kumimoji="1" lang="en-US" altLang="zh-CN" sz="2800" b="1">
                <a:solidFill>
                  <a:srgbClr val="000000"/>
                </a:solidFill>
                <a:ea typeface="方正琥珀繁体" pitchFamily="2" charset="-122"/>
              </a:rPr>
              <a:t>+</a:t>
            </a:r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R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E</a:t>
            </a:r>
            <a:r>
              <a:rPr kumimoji="1" lang="en-US" altLang="zh-CN" sz="2800" b="1">
                <a:solidFill>
                  <a:srgbClr val="000000"/>
                </a:solidFill>
                <a:ea typeface="方正琥珀繁体" pitchFamily="2" charset="-122"/>
              </a:rPr>
              <a:t>)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3533385" y="5699125"/>
            <a:ext cx="29718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kumimoji="1" lang="en-US" altLang="zh-CN" sz="2800" b="1">
                <a:solidFill>
                  <a:srgbClr val="000000"/>
                </a:solidFill>
                <a:ea typeface="方正琥珀繁体" pitchFamily="2" charset="-122"/>
              </a:rPr>
              <a:t>= 12–1.7(2+2)</a:t>
            </a:r>
          </a:p>
          <a:p>
            <a:pPr eaLnBrk="1" hangingPunct="1">
              <a:lnSpc>
                <a:spcPct val="125000"/>
              </a:lnSpc>
            </a:pPr>
            <a:r>
              <a:rPr kumimoji="1" lang="en-US" altLang="zh-CN" sz="2800" b="1">
                <a:solidFill>
                  <a:srgbClr val="000000"/>
                </a:solidFill>
                <a:ea typeface="方正琥珀繁体" pitchFamily="2" charset="-122"/>
              </a:rPr>
              <a:t>=5.2V</a:t>
            </a:r>
          </a:p>
        </p:txBody>
      </p:sp>
      <p:sp>
        <p:nvSpPr>
          <p:cNvPr id="52" name="Text Box 119"/>
          <p:cNvSpPr txBox="1">
            <a:spLocks noChangeArrowheads="1"/>
          </p:cNvSpPr>
          <p:nvPr/>
        </p:nvSpPr>
        <p:spPr bwMode="auto">
          <a:xfrm>
            <a:off x="2885685" y="3621087"/>
            <a:ext cx="12287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I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C</a:t>
            </a:r>
            <a:r>
              <a:rPr kumimoji="1" lang="en-US" altLang="zh-CN" sz="2400" b="1">
                <a:solidFill>
                  <a:srgbClr val="000000"/>
                </a:solidFill>
                <a:latin typeface="宋体" panose="02010600030101010101" pitchFamily="2" charset="-122"/>
              </a:rPr>
              <a:t>≈</a:t>
            </a:r>
            <a:r>
              <a:rPr kumimoji="1" lang="en-US" altLang="zh-CN" sz="3200" b="1" i="1">
                <a:solidFill>
                  <a:srgbClr val="000000"/>
                </a:solidFill>
                <a:ea typeface="方正琥珀繁体" pitchFamily="2" charset="-122"/>
              </a:rPr>
              <a:t> I</a:t>
            </a:r>
            <a:r>
              <a:rPr kumimoji="1" lang="en-US" altLang="zh-CN" b="1">
                <a:solidFill>
                  <a:srgbClr val="000000"/>
                </a:solidFill>
                <a:ea typeface="方正琥珀繁体" pitchFamily="2" charset="-122"/>
              </a:rPr>
              <a:t>E</a:t>
            </a:r>
            <a:endParaRPr kumimoji="1" lang="en-US" altLang="zh-CN" sz="2000" b="1">
              <a:solidFill>
                <a:srgbClr val="000000"/>
              </a:solidFill>
              <a:ea typeface="方正琥珀繁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2269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utoUpdateAnimBg="0"/>
      <p:bldP spid="51" grpId="0" autoUpdateAnimBg="0"/>
      <p:bldP spid="5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725488" y="4221163"/>
            <a:ext cx="6142037" cy="942975"/>
            <a:chOff x="553" y="2448"/>
            <a:chExt cx="3869" cy="594"/>
          </a:xfrm>
        </p:grpSpPr>
        <p:sp>
          <p:nvSpPr>
            <p:cNvPr id="110667" name="Text Box 60"/>
            <p:cNvSpPr txBox="1">
              <a:spLocks noChangeArrowheads="1"/>
            </p:cNvSpPr>
            <p:nvPr/>
          </p:nvSpPr>
          <p:spPr bwMode="auto">
            <a:xfrm>
              <a:off x="553" y="2569"/>
              <a:ext cx="82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A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ea typeface="方正琥珀繁体" pitchFamily="2" charset="-122"/>
                </a:rPr>
                <a:t>u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= </a:t>
              </a:r>
              <a:r>
                <a:rPr kumimoji="1" lang="en-US" altLang="zh-CN" sz="2800" b="1">
                  <a:solidFill>
                    <a:srgbClr val="FF0066"/>
                  </a:solidFill>
                  <a:ea typeface="方正琥珀繁体" pitchFamily="2" charset="-122"/>
                </a:rPr>
                <a:t>–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</a:t>
              </a:r>
              <a:endParaRPr kumimoji="1" lang="en-US" altLang="zh-CN" sz="2800" b="1">
                <a:solidFill>
                  <a:srgbClr val="000000"/>
                </a:solidFill>
                <a:ea typeface="方正琥珀繁体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75517" name="Line 61"/>
            <p:cNvSpPr>
              <a:spLocks noChangeShapeType="1"/>
            </p:cNvSpPr>
            <p:nvPr/>
          </p:nvSpPr>
          <p:spPr bwMode="auto">
            <a:xfrm>
              <a:off x="1496" y="2761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sm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</a:endParaRPr>
            </a:p>
          </p:txBody>
        </p:sp>
        <p:sp>
          <p:nvSpPr>
            <p:cNvPr id="110669" name="Text Box 62"/>
            <p:cNvSpPr txBox="1">
              <a:spLocks noChangeArrowheads="1"/>
            </p:cNvSpPr>
            <p:nvPr/>
          </p:nvSpPr>
          <p:spPr bwMode="auto">
            <a:xfrm>
              <a:off x="1394" y="2448"/>
              <a:ext cx="7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C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//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L</a:t>
              </a:r>
            </a:p>
          </p:txBody>
        </p:sp>
        <p:sp>
          <p:nvSpPr>
            <p:cNvPr id="110670" name="Text Box 63"/>
            <p:cNvSpPr txBox="1">
              <a:spLocks noChangeArrowheads="1"/>
            </p:cNvSpPr>
            <p:nvPr/>
          </p:nvSpPr>
          <p:spPr bwMode="auto">
            <a:xfrm>
              <a:off x="1542" y="2677"/>
              <a:ext cx="3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be</a:t>
              </a:r>
            </a:p>
          </p:txBody>
        </p:sp>
        <p:sp>
          <p:nvSpPr>
            <p:cNvPr id="110671" name="Text Box 64"/>
            <p:cNvSpPr txBox="1">
              <a:spLocks noChangeArrowheads="1"/>
            </p:cNvSpPr>
            <p:nvPr/>
          </p:nvSpPr>
          <p:spPr bwMode="auto">
            <a:xfrm>
              <a:off x="1612" y="2582"/>
              <a:ext cx="138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      </a:t>
              </a:r>
              <a:r>
                <a:rPr kumimoji="1" lang="en-US" altLang="zh-CN" sz="2800" b="1" smtClean="0">
                  <a:solidFill>
                    <a:srgbClr val="000000"/>
                  </a:solidFill>
                  <a:ea typeface="方正琥珀繁体" pitchFamily="2" charset="-122"/>
                </a:rPr>
                <a:t>= </a:t>
              </a:r>
              <a:r>
                <a:rPr kumimoji="1" lang="en-US" altLang="zh-CN" sz="2800" b="1">
                  <a:solidFill>
                    <a:srgbClr val="FF0066"/>
                  </a:solidFill>
                  <a:ea typeface="方正琥珀繁体" pitchFamily="2" charset="-122"/>
                </a:rPr>
                <a:t>–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 37.5 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</a:t>
              </a:r>
              <a:endParaRPr kumimoji="1" lang="en-US" altLang="zh-CN" sz="2800" b="1">
                <a:solidFill>
                  <a:srgbClr val="000000"/>
                </a:solidFill>
                <a:ea typeface="方正琥珀繁体" pitchFamily="2" charset="-122"/>
              </a:endParaRPr>
            </a:p>
          </p:txBody>
        </p:sp>
        <p:grpSp>
          <p:nvGrpSpPr>
            <p:cNvPr id="110672" name="Group 65"/>
            <p:cNvGrpSpPr>
              <a:grpSpLocks/>
            </p:cNvGrpSpPr>
            <p:nvPr/>
          </p:nvGrpSpPr>
          <p:grpSpPr bwMode="auto">
            <a:xfrm>
              <a:off x="2819" y="2456"/>
              <a:ext cx="1603" cy="582"/>
              <a:chOff x="2684" y="2456"/>
              <a:chExt cx="1603" cy="582"/>
            </a:xfrm>
          </p:grpSpPr>
          <p:sp>
            <p:nvSpPr>
              <p:cNvPr id="275522" name="Line 66"/>
              <p:cNvSpPr>
                <a:spLocks noChangeShapeType="1"/>
              </p:cNvSpPr>
              <p:nvPr/>
            </p:nvSpPr>
            <p:spPr bwMode="auto">
              <a:xfrm>
                <a:off x="2784" y="2745"/>
                <a:ext cx="62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110675" name="Text Box 67"/>
              <p:cNvSpPr txBox="1">
                <a:spLocks noChangeArrowheads="1"/>
              </p:cNvSpPr>
              <p:nvPr/>
            </p:nvSpPr>
            <p:spPr bwMode="auto">
              <a:xfrm>
                <a:off x="2832" y="2456"/>
                <a:ext cx="46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2//6</a:t>
                </a:r>
              </a:p>
            </p:txBody>
          </p:sp>
          <p:sp>
            <p:nvSpPr>
              <p:cNvPr id="110676" name="Text Box 68"/>
              <p:cNvSpPr txBox="1">
                <a:spLocks noChangeArrowheads="1"/>
              </p:cNvSpPr>
              <p:nvPr/>
            </p:nvSpPr>
            <p:spPr bwMode="auto">
              <a:xfrm>
                <a:off x="2684" y="2708"/>
                <a:ext cx="81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0.79k</a:t>
                </a:r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endParaRPr>
              </a:p>
            </p:txBody>
          </p:sp>
          <p:sp>
            <p:nvSpPr>
              <p:cNvPr id="110677" name="Text Box 69"/>
              <p:cNvSpPr txBox="1">
                <a:spLocks noChangeArrowheads="1"/>
              </p:cNvSpPr>
              <p:nvPr/>
            </p:nvSpPr>
            <p:spPr bwMode="auto">
              <a:xfrm>
                <a:off x="3419" y="2543"/>
                <a:ext cx="86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= </a:t>
                </a:r>
                <a:r>
                  <a:rPr kumimoji="1" lang="en-US" altLang="zh-CN" sz="2800" b="1">
                    <a:solidFill>
                      <a:srgbClr val="FF0066"/>
                    </a:solidFill>
                    <a:ea typeface="方正琥珀繁体" pitchFamily="2" charset="-122"/>
                  </a:rPr>
                  <a:t>–</a:t>
                </a:r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 71.2</a:t>
                </a:r>
              </a:p>
            </p:txBody>
          </p:sp>
        </p:grpSp>
        <p:sp>
          <p:nvSpPr>
            <p:cNvPr id="110673" name="Text Box 70"/>
            <p:cNvSpPr txBox="1">
              <a:spLocks noChangeArrowheads="1"/>
            </p:cNvSpPr>
            <p:nvPr/>
          </p:nvSpPr>
          <p:spPr bwMode="auto">
            <a:xfrm>
              <a:off x="688" y="247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b="1" i="1">
                <a:solidFill>
                  <a:srgbClr val="000000"/>
                </a:solidFill>
                <a:ea typeface="方正琥珀繁体" pitchFamily="2" charset="-122"/>
              </a:endParaRP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700881" y="5141421"/>
            <a:ext cx="5700713" cy="646112"/>
            <a:chOff x="663" y="3286"/>
            <a:chExt cx="3591" cy="407"/>
          </a:xfrm>
        </p:grpSpPr>
        <p:sp>
          <p:nvSpPr>
            <p:cNvPr id="110665" name="Text Box 73"/>
            <p:cNvSpPr txBox="1">
              <a:spLocks noChangeArrowheads="1"/>
            </p:cNvSpPr>
            <p:nvPr/>
          </p:nvSpPr>
          <p:spPr bwMode="auto">
            <a:xfrm>
              <a:off x="663" y="3312"/>
              <a:ext cx="55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i</a:t>
              </a:r>
              <a:r>
                <a:rPr kumimoji="1" lang="en-US" altLang="zh-CN" sz="2000" b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=</a:t>
              </a:r>
            </a:p>
          </p:txBody>
        </p:sp>
        <p:sp>
          <p:nvSpPr>
            <p:cNvPr id="110666" name="Text Box 74"/>
            <p:cNvSpPr txBox="1">
              <a:spLocks noChangeArrowheads="1"/>
            </p:cNvSpPr>
            <p:nvPr/>
          </p:nvSpPr>
          <p:spPr bwMode="auto">
            <a:xfrm>
              <a:off x="1260" y="3286"/>
              <a:ext cx="2994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b="1">
                  <a:solidFill>
                    <a:srgbClr val="000000"/>
                  </a:solidFill>
                  <a:ea typeface="方正琥珀繁体" pitchFamily="2" charset="-122"/>
                </a:rPr>
                <a:t>B1</a:t>
              </a:r>
              <a:r>
                <a:rPr kumimoji="1" lang="en-US" altLang="zh-CN" sz="2000" b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3200" b="1">
                  <a:solidFill>
                    <a:srgbClr val="000000"/>
                  </a:solidFill>
                  <a:ea typeface="方正琥珀繁体" pitchFamily="2" charset="-122"/>
                </a:rPr>
                <a:t>// 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b="1">
                  <a:solidFill>
                    <a:srgbClr val="000000"/>
                  </a:solidFill>
                  <a:ea typeface="方正琥珀繁体" pitchFamily="2" charset="-122"/>
                </a:rPr>
                <a:t>B2</a:t>
              </a:r>
              <a:r>
                <a:rPr kumimoji="1" lang="en-US" altLang="zh-CN" sz="20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3200" b="1">
                  <a:solidFill>
                    <a:srgbClr val="000000"/>
                  </a:solidFill>
                  <a:ea typeface="方正琥珀繁体" pitchFamily="2" charset="-122"/>
                </a:rPr>
                <a:t>// 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be</a:t>
              </a:r>
              <a:r>
                <a:rPr kumimoji="1" lang="en-US" altLang="zh-CN" sz="20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zh-CN" altLang="en-US" sz="3200" b="1" i="1">
                  <a:solidFill>
                    <a:srgbClr val="000000"/>
                  </a:solidFill>
                  <a:ea typeface="方正琥珀繁体" pitchFamily="2" charset="-122"/>
                </a:rPr>
                <a:t>≈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36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3200" b="1" baseline="-25000">
                  <a:solidFill>
                    <a:srgbClr val="000000"/>
                  </a:solidFill>
                  <a:ea typeface="方正琥珀繁体" pitchFamily="2" charset="-122"/>
                </a:rPr>
                <a:t>be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 =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0.79k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</a:t>
              </a:r>
              <a:r>
                <a:rPr kumimoji="1" lang="en-US" altLang="zh-CN" sz="3200" b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</a:p>
          </p:txBody>
        </p:sp>
      </p:grpSp>
      <p:grpSp>
        <p:nvGrpSpPr>
          <p:cNvPr id="5" name="Group 75"/>
          <p:cNvGrpSpPr>
            <a:grpSpLocks/>
          </p:cNvGrpSpPr>
          <p:nvPr/>
        </p:nvGrpSpPr>
        <p:grpSpPr bwMode="auto">
          <a:xfrm>
            <a:off x="842168" y="5775033"/>
            <a:ext cx="2386013" cy="646112"/>
            <a:chOff x="790" y="3581"/>
            <a:chExt cx="1503" cy="407"/>
          </a:xfrm>
        </p:grpSpPr>
        <p:sp>
          <p:nvSpPr>
            <p:cNvPr id="110663" name="Text Box 76"/>
            <p:cNvSpPr txBox="1">
              <a:spLocks noChangeArrowheads="1"/>
            </p:cNvSpPr>
            <p:nvPr/>
          </p:nvSpPr>
          <p:spPr bwMode="auto">
            <a:xfrm>
              <a:off x="1766" y="3581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800" b="1">
                <a:solidFill>
                  <a:srgbClr val="000000"/>
                </a:solidFill>
                <a:ea typeface="方正琥珀繁体" pitchFamily="2" charset="-122"/>
              </a:endParaRPr>
            </a:p>
          </p:txBody>
        </p:sp>
        <p:sp>
          <p:nvSpPr>
            <p:cNvPr id="110664" name="Text Box 77"/>
            <p:cNvSpPr txBox="1">
              <a:spLocks noChangeArrowheads="1"/>
            </p:cNvSpPr>
            <p:nvPr/>
          </p:nvSpPr>
          <p:spPr bwMode="auto">
            <a:xfrm>
              <a:off x="790" y="3620"/>
              <a:ext cx="1503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o</a:t>
              </a:r>
              <a:r>
                <a:rPr kumimoji="1" lang="en-US" altLang="zh-CN" sz="24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= 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C</a:t>
              </a:r>
              <a:r>
                <a:rPr kumimoji="1" lang="en-US" altLang="zh-CN" sz="3200" b="1">
                  <a:solidFill>
                    <a:srgbClr val="000000"/>
                  </a:solidFill>
                  <a:ea typeface="方正琥珀繁体" pitchFamily="2" charset="-122"/>
                </a:rPr>
                <a:t>=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2k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</a:t>
              </a:r>
              <a:r>
                <a:rPr kumimoji="1" lang="en-US" altLang="zh-CN" sz="3200" b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750888" y="3460750"/>
            <a:ext cx="7396162" cy="979488"/>
            <a:chOff x="725" y="1850"/>
            <a:chExt cx="4659" cy="617"/>
          </a:xfrm>
        </p:grpSpPr>
        <p:sp>
          <p:nvSpPr>
            <p:cNvPr id="110653" name="Rectangle 79"/>
            <p:cNvSpPr>
              <a:spLocks noChangeArrowheads="1"/>
            </p:cNvSpPr>
            <p:nvPr/>
          </p:nvSpPr>
          <p:spPr bwMode="auto">
            <a:xfrm>
              <a:off x="725" y="1922"/>
              <a:ext cx="1707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r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ea typeface="方正琥珀繁体" pitchFamily="2" charset="-122"/>
                </a:rPr>
                <a:t>be</a:t>
              </a:r>
              <a:r>
                <a:rPr kumimoji="1" lang="en-US" altLang="zh-CN" sz="2400" b="1" i="1">
                  <a:solidFill>
                    <a:srgbClr val="000000"/>
                  </a:solidFill>
                  <a:ea typeface="方正琥珀繁体" pitchFamily="2" charset="-122"/>
                </a:rPr>
                <a:t> </a:t>
              </a:r>
              <a:r>
                <a:rPr kumimoji="1" lang="en-US" altLang="zh-CN" sz="3200" b="1" i="1">
                  <a:solidFill>
                    <a:srgbClr val="000000"/>
                  </a:solidFill>
                  <a:ea typeface="方正琥珀繁体" pitchFamily="2" charset="-122"/>
                </a:rPr>
                <a:t>= 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200 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+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(1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+</a:t>
              </a:r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 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3200" b="1" i="1">
                <a:solidFill>
                  <a:srgbClr val="000000"/>
                </a:solidFill>
                <a:ea typeface="方正琥珀繁体" pitchFamily="2" charset="-122"/>
              </a:endParaRPr>
            </a:p>
          </p:txBody>
        </p:sp>
        <p:sp>
          <p:nvSpPr>
            <p:cNvPr id="110654" name="Text Box 80"/>
            <p:cNvSpPr txBox="1">
              <a:spLocks noChangeArrowheads="1"/>
            </p:cNvSpPr>
            <p:nvPr/>
          </p:nvSpPr>
          <p:spPr bwMode="auto">
            <a:xfrm>
              <a:off x="2470" y="1867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26</a:t>
              </a:r>
            </a:p>
          </p:txBody>
        </p:sp>
        <p:sp>
          <p:nvSpPr>
            <p:cNvPr id="110655" name="Text Box 81"/>
            <p:cNvSpPr txBox="1">
              <a:spLocks noChangeArrowheads="1"/>
            </p:cNvSpPr>
            <p:nvPr/>
          </p:nvSpPr>
          <p:spPr bwMode="auto">
            <a:xfrm>
              <a:off x="2489" y="2131"/>
              <a:ext cx="3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 i="1">
                  <a:solidFill>
                    <a:srgbClr val="000000"/>
                  </a:solidFill>
                  <a:ea typeface="方正琥珀繁体" pitchFamily="2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000000"/>
                  </a:solidFill>
                  <a:ea typeface="方正琥珀繁体" pitchFamily="2" charset="-122"/>
                </a:rPr>
                <a:t>E</a:t>
              </a:r>
            </a:p>
          </p:txBody>
        </p:sp>
        <p:sp>
          <p:nvSpPr>
            <p:cNvPr id="110656" name="Text Box 82"/>
            <p:cNvSpPr txBox="1">
              <a:spLocks noChangeArrowheads="1"/>
            </p:cNvSpPr>
            <p:nvPr/>
          </p:nvSpPr>
          <p:spPr bwMode="auto">
            <a:xfrm>
              <a:off x="2754" y="1993"/>
              <a:ext cx="129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rPr>
                <a:t>= 200+38.5</a:t>
              </a:r>
              <a:r>
                <a:rPr kumimoji="1" lang="en-US" altLang="zh-CN" sz="2800" b="1">
                  <a:solidFill>
                    <a:srgbClr val="000000"/>
                  </a:solidFill>
                  <a:ea typeface="方正琥珀繁体" pitchFamily="2" charset="-122"/>
                  <a:sym typeface="Symbol" panose="05050102010706020507" pitchFamily="18" charset="2"/>
                </a:rPr>
                <a:t></a:t>
              </a:r>
            </a:p>
          </p:txBody>
        </p:sp>
        <p:grpSp>
          <p:nvGrpSpPr>
            <p:cNvPr id="110657" name="Group 83"/>
            <p:cNvGrpSpPr>
              <a:grpSpLocks/>
            </p:cNvGrpSpPr>
            <p:nvPr/>
          </p:nvGrpSpPr>
          <p:grpSpPr bwMode="auto">
            <a:xfrm>
              <a:off x="4032" y="1850"/>
              <a:ext cx="1352" cy="617"/>
              <a:chOff x="4080" y="1850"/>
              <a:chExt cx="1352" cy="617"/>
            </a:xfrm>
          </p:grpSpPr>
          <p:sp>
            <p:nvSpPr>
              <p:cNvPr id="275540" name="Line 84"/>
              <p:cNvSpPr>
                <a:spLocks noChangeShapeType="1"/>
              </p:cNvSpPr>
              <p:nvPr/>
            </p:nvSpPr>
            <p:spPr bwMode="auto">
              <a:xfrm>
                <a:off x="4080" y="2156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sm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kumimoji="1" lang="zh-CN" altLang="en-US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lt"/>
                  <a:ea typeface="+mn-ea"/>
                </a:endParaRPr>
              </a:p>
            </p:txBody>
          </p:sp>
          <p:sp>
            <p:nvSpPr>
              <p:cNvPr id="110660" name="Text Box 85"/>
              <p:cNvSpPr txBox="1">
                <a:spLocks noChangeArrowheads="1"/>
              </p:cNvSpPr>
              <p:nvPr/>
            </p:nvSpPr>
            <p:spPr bwMode="auto">
              <a:xfrm>
                <a:off x="4080" y="1850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26</a:t>
                </a:r>
              </a:p>
            </p:txBody>
          </p:sp>
          <p:sp>
            <p:nvSpPr>
              <p:cNvPr id="110661" name="Text Box 86"/>
              <p:cNvSpPr txBox="1">
                <a:spLocks noChangeArrowheads="1"/>
              </p:cNvSpPr>
              <p:nvPr/>
            </p:nvSpPr>
            <p:spPr bwMode="auto">
              <a:xfrm>
                <a:off x="4089" y="2137"/>
                <a:ext cx="399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1.7</a:t>
                </a:r>
              </a:p>
            </p:txBody>
          </p:sp>
          <p:sp>
            <p:nvSpPr>
              <p:cNvPr id="110662" name="Text Box 87"/>
              <p:cNvSpPr txBox="1">
                <a:spLocks noChangeArrowheads="1"/>
              </p:cNvSpPr>
              <p:nvPr/>
            </p:nvSpPr>
            <p:spPr bwMode="auto">
              <a:xfrm>
                <a:off x="4491" y="1975"/>
                <a:ext cx="9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</a:rPr>
                  <a:t>=0.79k</a:t>
                </a:r>
                <a:r>
                  <a:rPr kumimoji="1" lang="en-US" altLang="zh-CN" sz="2800" b="1">
                    <a:solidFill>
                      <a:srgbClr val="000000"/>
                    </a:solidFill>
                    <a:ea typeface="方正琥珀繁体" pitchFamily="2" charset="-122"/>
                    <a:sym typeface="Symbol" panose="05050102010706020507" pitchFamily="18" charset="2"/>
                  </a:rPr>
                  <a:t></a:t>
                </a:r>
                <a:endParaRPr kumimoji="1" lang="en-US" altLang="zh-CN" sz="2800" b="1">
                  <a:solidFill>
                    <a:srgbClr val="000000"/>
                  </a:solidFill>
                  <a:ea typeface="方正琥珀繁体" pitchFamily="2" charset="-122"/>
                </a:endParaRPr>
              </a:p>
            </p:txBody>
          </p:sp>
        </p:grpSp>
        <p:sp>
          <p:nvSpPr>
            <p:cNvPr id="110658" name="Text Box 88"/>
            <p:cNvSpPr txBox="1">
              <a:spLocks noChangeArrowheads="1"/>
            </p:cNvSpPr>
            <p:nvPr/>
          </p:nvSpPr>
          <p:spPr bwMode="auto">
            <a:xfrm>
              <a:off x="2448" y="187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800" b="1">
                  <a:solidFill>
                    <a:srgbClr val="000000"/>
                  </a:solidFill>
                </a:rPr>
                <a:t>__</a:t>
              </a:r>
            </a:p>
          </p:txBody>
        </p:sp>
      </p:grpSp>
      <p:pic>
        <p:nvPicPr>
          <p:cNvPr id="86" name="Picture 130" descr="图片5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6" y="477705"/>
            <a:ext cx="3759673" cy="274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/>
          <p:nvPr/>
        </p:nvGrpSpPr>
        <p:grpSpPr>
          <a:xfrm>
            <a:off x="4312347" y="457821"/>
            <a:ext cx="4596005" cy="2846291"/>
            <a:chOff x="4312347" y="457821"/>
            <a:chExt cx="4596005" cy="2846291"/>
          </a:xfrm>
        </p:grpSpPr>
        <p:pic>
          <p:nvPicPr>
            <p:cNvPr id="87" name="图片 86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2347" y="457821"/>
              <a:ext cx="4596005" cy="24291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文本框 87"/>
            <p:cNvSpPr txBox="1"/>
            <p:nvPr/>
          </p:nvSpPr>
          <p:spPr>
            <a:xfrm>
              <a:off x="5615300" y="2842447"/>
              <a:ext cx="211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mtClean="0">
                  <a:solidFill>
                    <a:srgbClr val="7030A0"/>
                  </a:solidFill>
                </a:rPr>
                <a:t>微变等效电路</a:t>
              </a:r>
              <a:endParaRPr lang="zh-CN" altLang="en-US" sz="2400" b="1">
                <a:solidFill>
                  <a:srgbClr val="7030A0"/>
                </a:solidFill>
              </a:endParaRPr>
            </a:p>
          </p:txBody>
        </p:sp>
      </p:grpSp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7830355" y="6091707"/>
            <a:ext cx="850006" cy="6053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560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9253" y="133306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14.5.2</a:t>
            </a:r>
            <a:endParaRPr lang="zh-CN" altLang="en-US" sz="280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41325" y="497223"/>
            <a:ext cx="87026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    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在图示放大电路中，如果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未被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C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E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旁路，而尚</a:t>
            </a:r>
            <a:endParaRPr kumimoji="1" lang="en-US" altLang="zh-CN" sz="2800" b="1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留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E1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R</a:t>
            </a:r>
            <a:r>
              <a:rPr kumimoji="1" lang="en-US" altLang="zh-CN" sz="2800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E1</a:t>
            </a:r>
            <a:r>
              <a:rPr kumimoji="1" lang="en-US" altLang="zh-CN" sz="2800" b="1">
                <a:solidFill>
                  <a:srgbClr val="000000"/>
                </a:solidFill>
              </a:rPr>
              <a:t>=0.2kΩ</a:t>
            </a:r>
            <a:r>
              <a:rPr kumimoji="1" lang="zh-CN" altLang="en-US" sz="2800" b="1">
                <a:solidFill>
                  <a:srgbClr val="000000"/>
                </a:solidFill>
              </a:rPr>
              <a:t>，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试求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10000"/>
              </a:lnSpc>
            </a:pPr>
            <a:r>
              <a:rPr kumimoji="1" lang="en-US" altLang="zh-CN" sz="2800" b="1">
                <a:solidFill>
                  <a:srgbClr val="000000"/>
                </a:solidFill>
              </a:rPr>
              <a:t> (1)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</a:rPr>
              <a:t>静态工作点 </a:t>
            </a:r>
            <a:r>
              <a:rPr kumimoji="1" lang="en-US" altLang="zh-CN" sz="2800" b="1" i="1">
                <a:solidFill>
                  <a:srgbClr val="000000"/>
                </a:solidFill>
              </a:rPr>
              <a:t>I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B</a:t>
            </a:r>
            <a:r>
              <a:rPr kumimoji="1" lang="zh-CN" altLang="en-US" sz="2800" b="1">
                <a:solidFill>
                  <a:srgbClr val="000000"/>
                </a:solidFill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</a:rPr>
              <a:t>I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C </a:t>
            </a:r>
            <a:r>
              <a:rPr kumimoji="1" lang="zh-CN" altLang="en-US" sz="2400" b="1">
                <a:solidFill>
                  <a:srgbClr val="000000"/>
                </a:solidFill>
              </a:rPr>
              <a:t>及</a:t>
            </a: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 i="1">
                <a:solidFill>
                  <a:srgbClr val="000000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CE</a:t>
            </a:r>
            <a:r>
              <a:rPr kumimoji="1" lang="zh-CN" altLang="en-US" sz="2800" b="1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</a:rPr>
              <a:t>(2)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画出微变等效电路；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</a:rPr>
              <a:t> </a:t>
            </a:r>
            <a:r>
              <a:rPr kumimoji="1" lang="en-US" altLang="zh-CN" sz="2800" b="1">
                <a:solidFill>
                  <a:srgbClr val="000000"/>
                </a:solidFill>
              </a:rPr>
              <a:t>(3)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输入电阻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800" b="1" baseline="-25000">
                <a:solidFill>
                  <a:srgbClr val="000000"/>
                </a:solidFill>
              </a:rPr>
              <a:t>i</a:t>
            </a:r>
            <a:r>
              <a:rPr kumimoji="1" lang="zh-CN" altLang="en-US" sz="2800" b="1">
                <a:solidFill>
                  <a:srgbClr val="000000"/>
                </a:solidFill>
              </a:rPr>
              <a:t>、</a:t>
            </a:r>
            <a:r>
              <a:rPr kumimoji="1" lang="en-US" altLang="zh-CN" sz="2800" b="1" i="1">
                <a:solidFill>
                  <a:srgbClr val="000000"/>
                </a:solidFill>
              </a:rPr>
              <a:t>r</a:t>
            </a:r>
            <a:r>
              <a:rPr kumimoji="1" lang="en-US" altLang="zh-CN" sz="2400" b="1" baseline="-25000">
                <a:solidFill>
                  <a:srgbClr val="000000"/>
                </a:solidFill>
              </a:rPr>
              <a:t>o</a:t>
            </a:r>
            <a:r>
              <a:rPr kumimoji="1" lang="zh-CN" altLang="en-US" sz="2800" b="1">
                <a:solidFill>
                  <a:srgbClr val="000000"/>
                </a:solidFill>
              </a:rPr>
              <a:t>及 </a:t>
            </a:r>
            <a:r>
              <a:rPr kumimoji="1" lang="en-US" altLang="zh-CN" sz="2800" b="1" i="1">
                <a:solidFill>
                  <a:srgbClr val="000000"/>
                </a:solidFill>
              </a:rPr>
              <a:t>A</a:t>
            </a:r>
            <a:r>
              <a:rPr kumimoji="1" lang="en-US" altLang="zh-CN" sz="2800" b="1" i="1" baseline="-25000">
                <a:solidFill>
                  <a:srgbClr val="000000"/>
                </a:solidFill>
              </a:rPr>
              <a:t>u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</a:p>
        </p:txBody>
      </p:sp>
      <p:pic>
        <p:nvPicPr>
          <p:cNvPr id="4" name="Picture 100" descr="图片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726" y="2144646"/>
            <a:ext cx="4489450" cy="367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572401" y="6059912"/>
            <a:ext cx="358784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5000"/>
              </a:lnSpc>
              <a:defRPr/>
            </a:pPr>
            <a:r>
              <a:rPr kumimoji="1" lang="zh-CN" altLang="en-US" sz="2400" b="1" smtClean="0">
                <a:solidFill>
                  <a:srgbClr val="7030A0"/>
                </a:solidFill>
                <a:latin typeface="+mn-lt"/>
                <a:ea typeface="+mn-ea"/>
              </a:rPr>
              <a:t>静态</a:t>
            </a:r>
            <a:r>
              <a:rPr kumimoji="1" lang="zh-CN" altLang="en-US" sz="2400" b="1">
                <a:solidFill>
                  <a:srgbClr val="7030A0"/>
                </a:solidFill>
                <a:latin typeface="+mn-lt"/>
                <a:ea typeface="+mn-ea"/>
              </a:rPr>
              <a:t>工作点和上例相同。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953294" y="3075659"/>
            <a:ext cx="2485365" cy="3441252"/>
            <a:chOff x="953294" y="3075659"/>
            <a:chExt cx="2485365" cy="3441252"/>
          </a:xfrm>
        </p:grpSpPr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1491126" y="6059711"/>
              <a:ext cx="1409700" cy="4572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b="1" smtClean="0">
                  <a:solidFill>
                    <a:srgbClr val="7030A0"/>
                  </a:solidFill>
                  <a:latin typeface="+mn-lt"/>
                  <a:ea typeface="+mn-ea"/>
                </a:rPr>
                <a:t>直流回路</a:t>
              </a:r>
              <a:endParaRPr kumimoji="1" lang="zh-CN" altLang="en-US" sz="2400" b="1">
                <a:solidFill>
                  <a:srgbClr val="7030A0"/>
                </a:solidFill>
                <a:latin typeface="+mn-lt"/>
                <a:ea typeface="+mn-ea"/>
              </a:endParaRPr>
            </a:p>
          </p:txBody>
        </p:sp>
        <p:pic>
          <p:nvPicPr>
            <p:cNvPr id="7" name="Picture 55" descr="图片5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3294" y="3075659"/>
              <a:ext cx="2485365" cy="2867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2973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00" descr="图片5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39" y="272654"/>
            <a:ext cx="3113088" cy="25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4625541" y="272654"/>
            <a:ext cx="3668453" cy="2811011"/>
            <a:chOff x="4625541" y="272654"/>
            <a:chExt cx="3668453" cy="2811011"/>
          </a:xfrm>
        </p:grpSpPr>
        <p:pic>
          <p:nvPicPr>
            <p:cNvPr id="16" name="图片 15"/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541" y="272654"/>
              <a:ext cx="3668453" cy="230192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文本框 16"/>
            <p:cNvSpPr txBox="1"/>
            <p:nvPr/>
          </p:nvSpPr>
          <p:spPr>
            <a:xfrm>
              <a:off x="5589542" y="2622000"/>
              <a:ext cx="211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smtClean="0">
                  <a:solidFill>
                    <a:srgbClr val="7030A0"/>
                  </a:solidFill>
                </a:rPr>
                <a:t>微变等效电路</a:t>
              </a:r>
              <a:endParaRPr lang="zh-CN" altLang="en-US" sz="2400" b="1">
                <a:solidFill>
                  <a:srgbClr val="7030A0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66782" y="3148877"/>
                <a:ext cx="8358278" cy="29298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 kern="1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=1.5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400" kern="10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zh-CN" sz="2400" kern="100" smtClean="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  <m:sup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2400" i="1" kern="1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37.5×1.5</m:t>
                          </m:r>
                        </m:num>
                        <m:den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0.789+38.5×0.2</m:t>
                          </m:r>
                        </m:den>
                      </m:f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=−6.67</m:t>
                      </m:r>
                    </m:oMath>
                  </m:oMathPara>
                </a14:m>
                <a:endParaRPr lang="en-US" altLang="zh-CN" sz="2400" i="1" kern="10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//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//[</m:t>
                      </m:r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𝑏𝑒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sSub>
                        <m:sSubPr>
                          <m:ctrlPr>
                            <a:rPr lang="zh-CN" altLang="zh-CN" sz="2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2400" i="1" kern="1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]=3.73</m:t>
                      </m:r>
                      <m:r>
                        <a:rPr lang="en-US" altLang="zh-CN" sz="2400" i="1" kern="10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400" kern="10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zh-CN" altLang="zh-CN" sz="2400" kern="100">
                  <a:latin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zh-CN" sz="24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altLang="zh-CN" sz="24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82" y="3148877"/>
                <a:ext cx="8358278" cy="292984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左箭头 19">
            <a:hlinkClick r:id="rId6" action="ppaction://hlinksldjump"/>
          </p:cNvPr>
          <p:cNvSpPr/>
          <p:nvPr/>
        </p:nvSpPr>
        <p:spPr>
          <a:xfrm>
            <a:off x="7830355" y="6091707"/>
            <a:ext cx="850006" cy="6053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3426" y="381135"/>
            <a:ext cx="740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P71</a:t>
            </a:r>
            <a:endParaRPr lang="zh-CN" altLang="en-US" sz="2800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523025" y="4386069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0000"/>
                </a:solidFill>
                <a:ea typeface="楷体_GB2312"/>
                <a:cs typeface="楷体_GB2312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a typeface="楷体_GB2312"/>
                <a:cs typeface="楷体_GB2312"/>
              </a:rPr>
              <a:t>i2 </a:t>
            </a:r>
            <a:r>
              <a:rPr kumimoji="1" lang="en-US" altLang="zh-CN" sz="2800" b="1">
                <a:solidFill>
                  <a:srgbClr val="000000"/>
                </a:solidFill>
                <a:ea typeface="楷体_GB2312"/>
                <a:cs typeface="楷体_GB2312"/>
              </a:rPr>
              <a:t>= 8 mV </a:t>
            </a:r>
            <a:r>
              <a:rPr kumimoji="1" lang="zh-CN" altLang="en-US" sz="2800" b="1">
                <a:solidFill>
                  <a:srgbClr val="000000"/>
                </a:solidFill>
                <a:ea typeface="楷体_GB2312"/>
                <a:cs typeface="楷体_GB2312"/>
              </a:rPr>
              <a:t>－ </a:t>
            </a:r>
            <a:r>
              <a:rPr kumimoji="1" lang="en-US" altLang="zh-CN" sz="2800" b="1">
                <a:solidFill>
                  <a:srgbClr val="000000"/>
                </a:solidFill>
                <a:ea typeface="楷体_GB2312"/>
                <a:cs typeface="楷体_GB2312"/>
              </a:rPr>
              <a:t>2 mV  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3023087" y="3676456"/>
            <a:ext cx="1295400" cy="13811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8" name="Oval 12"/>
          <p:cNvSpPr>
            <a:spLocks noChangeArrowheads="1"/>
          </p:cNvSpPr>
          <p:nvPr/>
        </p:nvSpPr>
        <p:spPr bwMode="auto">
          <a:xfrm>
            <a:off x="4356587" y="3676456"/>
            <a:ext cx="1295400" cy="1381125"/>
          </a:xfrm>
          <a:prstGeom prst="ellips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</a:endParaRP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79937" y="3838381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可分解成</a:t>
            </a:r>
            <a:r>
              <a:rPr kumimoji="1" lang="en-US" altLang="zh-CN" sz="2800" b="1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kumimoji="1" lang="en-US" altLang="zh-CN" sz="2800" b="1">
                <a:solidFill>
                  <a:srgbClr val="000000"/>
                </a:solidFill>
                <a:ea typeface="楷体_GB2312"/>
                <a:cs typeface="楷体_GB2312"/>
                <a:sym typeface="Symbol" panose="05050102010706020507" pitchFamily="18" charset="2"/>
              </a:rPr>
              <a:t>  </a:t>
            </a:r>
            <a:r>
              <a:rPr kumimoji="1" lang="en-US" altLang="zh-CN" sz="2800" b="1" i="1">
                <a:solidFill>
                  <a:srgbClr val="000000"/>
                </a:solidFill>
                <a:ea typeface="楷体_GB2312"/>
                <a:cs typeface="楷体_GB2312"/>
              </a:rPr>
              <a:t>u</a:t>
            </a:r>
            <a:r>
              <a:rPr kumimoji="1" lang="en-US" altLang="zh-CN" sz="2800" b="1" baseline="-25000">
                <a:solidFill>
                  <a:srgbClr val="000000"/>
                </a:solidFill>
                <a:ea typeface="楷体_GB2312"/>
                <a:cs typeface="楷体_GB2312"/>
              </a:rPr>
              <a:t>i1</a:t>
            </a:r>
            <a:r>
              <a:rPr kumimoji="1" lang="en-US" altLang="zh-CN" sz="2800" b="1">
                <a:solidFill>
                  <a:srgbClr val="000000"/>
                </a:solidFill>
                <a:ea typeface="楷体_GB2312"/>
                <a:cs typeface="楷体_GB2312"/>
              </a:rPr>
              <a:t> = 8 mV  +  2 mV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2813537" y="5038531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共模分量</a:t>
            </a:r>
            <a:endParaRPr kumimoji="1" lang="zh-CN" altLang="en-US" sz="24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+mn-ea"/>
            </a:endParaRPr>
          </a:p>
        </p:txBody>
      </p:sp>
      <p:sp>
        <p:nvSpPr>
          <p:cNvPr id="11" name="Text Box 16"/>
          <p:cNvSpPr txBox="1">
            <a:spLocks noChangeArrowheads="1"/>
          </p:cNvSpPr>
          <p:nvPr/>
        </p:nvSpPr>
        <p:spPr bwMode="auto">
          <a:xfrm>
            <a:off x="4261337" y="5038531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400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差</a:t>
            </a:r>
            <a:r>
              <a:rPr kumimoji="1" lang="zh-CN" altLang="en-US" sz="2400" b="1" smtClean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+mn-ea"/>
              </a:rPr>
              <a:t>模分量</a:t>
            </a:r>
            <a:endParaRPr kumimoji="1" lang="zh-CN" altLang="en-US" sz="24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itchFamily="2" charset="-122"/>
              <a:ea typeface="+mn-ea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163638" y="302430"/>
            <a:ext cx="76089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smtClean="0"/>
              <a:t>将</a:t>
            </a:r>
            <a:r>
              <a:rPr kumimoji="1" lang="en-US" altLang="zh-CN" sz="2400" i="1" smtClean="0">
                <a:ea typeface="楷体_GB2312"/>
                <a:cs typeface="楷体_GB2312"/>
              </a:rPr>
              <a:t>u</a:t>
            </a:r>
            <a:r>
              <a:rPr kumimoji="1" lang="en-US" altLang="zh-CN" sz="2400" baseline="-25000" smtClean="0">
                <a:ea typeface="楷体_GB2312"/>
                <a:cs typeface="楷体_GB2312"/>
              </a:rPr>
              <a:t>i1</a:t>
            </a:r>
            <a:r>
              <a:rPr kumimoji="1" lang="en-US" altLang="zh-CN" sz="2400" smtClean="0">
                <a:ea typeface="楷体_GB2312"/>
                <a:cs typeface="楷体_GB2312"/>
              </a:rPr>
              <a:t> </a:t>
            </a:r>
            <a:r>
              <a:rPr kumimoji="1" lang="en-US" altLang="zh-CN" sz="2400">
                <a:ea typeface="楷体_GB2312"/>
                <a:cs typeface="楷体_GB2312"/>
              </a:rPr>
              <a:t>= 10 mV, </a:t>
            </a:r>
            <a:r>
              <a:rPr kumimoji="1" lang="en-US" altLang="zh-CN" sz="2400" i="1">
                <a:ea typeface="楷体_GB2312"/>
                <a:cs typeface="楷体_GB2312"/>
              </a:rPr>
              <a:t>u</a:t>
            </a:r>
            <a:r>
              <a:rPr kumimoji="1" lang="en-US" altLang="zh-CN" sz="2400" baseline="-25000">
                <a:ea typeface="楷体_GB2312"/>
                <a:cs typeface="楷体_GB2312"/>
              </a:rPr>
              <a:t>i2 </a:t>
            </a:r>
            <a:r>
              <a:rPr kumimoji="1" lang="en-US" altLang="zh-CN" sz="2400">
                <a:ea typeface="楷体_GB2312"/>
                <a:cs typeface="楷体_GB2312"/>
              </a:rPr>
              <a:t>= 6 </a:t>
            </a:r>
            <a:r>
              <a:rPr kumimoji="1" lang="en-US" altLang="zh-CN" sz="2400">
                <a:ea typeface="楷体_GB2312"/>
                <a:cs typeface="楷体_GB2312"/>
              </a:rPr>
              <a:t>mV </a:t>
            </a:r>
            <a:r>
              <a:rPr kumimoji="1" lang="zh-CN" altLang="en-US" sz="2400" smtClean="0">
                <a:ea typeface="楷体_GB2312"/>
                <a:cs typeface="楷体_GB2312"/>
              </a:rPr>
              <a:t>分解为共模分量和差模分量。</a:t>
            </a:r>
            <a:endParaRPr kumimoji="1" lang="en-US" altLang="zh-CN" sz="2400">
              <a:ea typeface="楷体_GB2312"/>
              <a:cs typeface="楷体_GB2312"/>
            </a:endParaRPr>
          </a:p>
        </p:txBody>
      </p:sp>
      <p:sp>
        <p:nvSpPr>
          <p:cNvPr id="16" name="文本框 1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79937" y="1077142"/>
            <a:ext cx="2447017" cy="823815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7" name="文本框 1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675797" y="1072578"/>
            <a:ext cx="1943160" cy="823815"/>
          </a:xfrm>
          <a:prstGeom prst="rect">
            <a:avLst/>
          </a:prstGeom>
          <a:blipFill rotWithShape="0">
            <a:blip r:embed="rId3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8" name="文本框 17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037123" y="1929532"/>
            <a:ext cx="3738075" cy="144719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19" name="左箭头 18">
            <a:hlinkClick r:id="rId5" action="ppaction://hlinksldjump"/>
          </p:cNvPr>
          <p:cNvSpPr/>
          <p:nvPr/>
        </p:nvSpPr>
        <p:spPr>
          <a:xfrm>
            <a:off x="7804597" y="5962918"/>
            <a:ext cx="772732" cy="5602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04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nimBg="1"/>
      <p:bldP spid="8" grpId="0" animBg="1"/>
      <p:bldP spid="9" grpId="0" autoUpdateAnimBg="0"/>
      <p:bldP spid="10" grpId="0" autoUpdateAnimBg="0"/>
      <p:bldP spid="1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3458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P31 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1.5.16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628650" y="1180340"/>
            <a:ext cx="800019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开关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断开时，电压表读数为</a:t>
            </a:r>
            <a:r>
              <a:rPr lang="en-US" altLang="zh-CN" sz="2800">
                <a:latin typeface="Times New Roman" panose="02020603050405020304" pitchFamily="18" charset="0"/>
              </a:rPr>
              <a:t>18V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；但开关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闭合时，电流表读数为</a:t>
            </a:r>
            <a:r>
              <a:rPr lang="en-US" altLang="zh-CN" sz="2800">
                <a:latin typeface="Times New Roman" panose="02020603050405020304" pitchFamily="18" charset="0"/>
              </a:rPr>
              <a:t>1.8A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。试求电源的电动势</a:t>
            </a:r>
            <a:r>
              <a:rPr lang="en-US" altLang="zh-CN" sz="2800">
                <a:latin typeface="Times New Roman" panose="02020603050405020304" pitchFamily="18" charset="0"/>
              </a:rPr>
              <a:t>E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和内阻</a:t>
            </a:r>
            <a:r>
              <a:rPr lang="en-US" altLang="zh-CN" sz="2800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>
                <a:latin typeface="Times New Roman" panose="02020603050405020304" pitchFamily="18" charset="0"/>
              </a:rPr>
              <a:t>0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，并求</a:t>
            </a:r>
            <a:r>
              <a:rPr lang="en-US" altLang="zh-CN" sz="2800">
                <a:latin typeface="Times New Roman" panose="02020603050405020304" pitchFamily="18" charset="0"/>
              </a:rPr>
              <a:t>S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闭合时电压表的读数。</a:t>
            </a:r>
            <a:endParaRPr lang="zh-CN" altLang="en-US" sz="280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49" y="2686629"/>
            <a:ext cx="2145534" cy="1395974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4440395"/>
            <a:ext cx="2520185" cy="17028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4067731" y="4984373"/>
                <a:ext cx="233973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kern="10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31" y="4984373"/>
                <a:ext cx="2339730" cy="5355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628747" y="3174894"/>
                <a:ext cx="2054180" cy="535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𝐄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𝟏𝟖𝐕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747" y="3174894"/>
                <a:ext cx="2054180" cy="53553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135815" y="2671358"/>
                <a:ext cx="5254965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en-US" altLang="zh-CN" sz="2400" b="1" kern="100" smtClean="0">
                    <a:solidFill>
                      <a:srgbClr val="7030A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断开时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电压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表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读数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即为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电源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电动势</m:t>
                    </m:r>
                  </m:oMath>
                </a14:m>
                <a:endParaRPr lang="en-US" altLang="zh-CN" sz="2400" b="1" i="1" kern="100" smtClean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815" y="2671358"/>
                <a:ext cx="5254965" cy="535531"/>
              </a:xfrm>
              <a:prstGeom prst="rect">
                <a:avLst/>
              </a:prstGeom>
              <a:blipFill rotWithShape="0">
                <a:blip r:embed="rId6"/>
                <a:stretch>
                  <a:fillRect l="-1740" t="-1136" r="-116" b="-19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138220" y="3905144"/>
                <a:ext cx="1556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kern="100" smtClean="0">
                    <a:solidFill>
                      <a:srgbClr val="7030A0"/>
                    </a:solidFill>
                  </a:rPr>
                  <a:t>S</a:t>
                </a:r>
                <a14:m>
                  <m:oMath xmlns:m="http://schemas.openxmlformats.org/officeDocument/2006/math"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闭合</m:t>
                    </m:r>
                    <m:r>
                      <a:rPr lang="zh-CN" altLang="en-US" sz="2400" b="1" i="1" kern="10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sz="2400" b="1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220" y="3905144"/>
                <a:ext cx="1556836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6275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4466552" y="4182839"/>
                <a:ext cx="4162293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𝟏𝟖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sub>
                          </m:s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552" y="4182839"/>
                <a:ext cx="4162293" cy="75604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矩形 13"/>
              <p:cNvSpPr/>
              <p:nvPr/>
            </p:nvSpPr>
            <p:spPr>
              <a:xfrm>
                <a:off x="4385173" y="5548155"/>
                <a:ext cx="4496167" cy="5355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-26924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0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zh-CN" sz="2400" b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US" altLang="zh-CN" sz="2400" b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400" b="1" i="0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altLang="zh-CN" sz="2400" b="1" i="0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173" y="5548155"/>
                <a:ext cx="4496167" cy="5355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箭头 14"/>
          <p:cNvSpPr/>
          <p:nvPr/>
        </p:nvSpPr>
        <p:spPr>
          <a:xfrm>
            <a:off x="8010659" y="6194738"/>
            <a:ext cx="759854" cy="48939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>
                <a:hlinkClick r:id="rId10" action="ppaction://hlinksldjump"/>
              </a:rPr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6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第十六章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27468" y="1911063"/>
            <a:ext cx="748906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理想运放工作在线性状态时的两条依据——虚短、虚断（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P99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运放在信号运算方面的应用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比例运算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加法运算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减法运算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16.2.5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右箭头 3">
            <a:hlinkClick r:id="rId4" action="ppaction://hlinksldjump"/>
          </p:cNvPr>
          <p:cNvSpPr/>
          <p:nvPr/>
        </p:nvSpPr>
        <p:spPr>
          <a:xfrm>
            <a:off x="7258049" y="5814812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第十七章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5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518" y="374650"/>
            <a:ext cx="7886700" cy="1325563"/>
          </a:xfrm>
        </p:spPr>
        <p:txBody>
          <a:bodyPr>
            <a:normAutofit/>
          </a:bodyPr>
          <a:lstStyle/>
          <a:p>
            <a:r>
              <a:rPr lang="zh-CN" altLang="en-US" sz="2800" smtClean="0"/>
              <a:t>比例运算</a:t>
            </a:r>
            <a:endParaRPr lang="zh-CN" altLang="en-US" sz="2800"/>
          </a:p>
        </p:txBody>
      </p:sp>
      <p:pic>
        <p:nvPicPr>
          <p:cNvPr id="4" name="Picture 156" descr="图片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68" y="1888153"/>
            <a:ext cx="3359507" cy="192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451284" y="4194585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反相比例运算</a:t>
            </a:r>
          </a:p>
        </p:txBody>
      </p:sp>
      <p:graphicFrame>
        <p:nvGraphicFramePr>
          <p:cNvPr id="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2272368"/>
              </p:ext>
            </p:extLst>
          </p:nvPr>
        </p:nvGraphicFramePr>
        <p:xfrm>
          <a:off x="1279691" y="4847253"/>
          <a:ext cx="1922463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公式" r:id="rId4" imgW="774364" imgH="431613" progId="Equation.3">
                  <p:embed/>
                </p:oleObj>
              </mc:Choice>
              <mc:Fallback>
                <p:oleObj name="公式" r:id="rId4" imgW="774364" imgH="4316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691" y="4847253"/>
                        <a:ext cx="1922463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71051"/>
              </p:ext>
            </p:extLst>
          </p:nvPr>
        </p:nvGraphicFramePr>
        <p:xfrm>
          <a:off x="5337911" y="4847253"/>
          <a:ext cx="22860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6" imgW="933518" imgH="400234" progId="Equation.3">
                  <p:embed/>
                </p:oleObj>
              </mc:Choice>
              <mc:Fallback>
                <p:oleObj name="Equation" r:id="rId6" imgW="933518" imgH="4002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7911" y="4847253"/>
                        <a:ext cx="22860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65" descr="图片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701" y="1792757"/>
            <a:ext cx="3484421" cy="2118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5746015" y="4194585"/>
            <a:ext cx="1579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同相比例运算</a:t>
            </a:r>
            <a:endParaRPr lang="zh-CN" altLang="en-US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左箭头 10">
            <a:hlinkClick r:id="rId9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5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590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en-US" sz="28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374" y="1484627"/>
            <a:ext cx="6711101" cy="397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4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590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en-US" sz="28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89" y="1248889"/>
            <a:ext cx="2752059" cy="23510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034748" y="266309"/>
            <a:ext cx="541374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kern="100" baseline="-25000" smtClean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endParaRPr lang="zh-CN" altLang="zh-CN" sz="2400" b="1" kern="10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仅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400" b="1" i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smtClean="0">
                <a:solidFill>
                  <a:srgbClr val="7030A0"/>
                </a:solidFill>
                <a:latin typeface="Times New Roman" panose="02020603050405020304" pitchFamily="18" charset="0"/>
              </a:rPr>
              <a:t>i1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单独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作用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比例放大电路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566" y="1409912"/>
            <a:ext cx="2931880" cy="25046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227841" y="2118045"/>
                <a:ext cx="2498568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41" y="2118045"/>
                <a:ext cx="2498568" cy="6127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8566" y="4098163"/>
            <a:ext cx="3075563" cy="262741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34748" y="3783521"/>
            <a:ext cx="54137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仅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400" b="1" i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smtClean="0">
                <a:solidFill>
                  <a:srgbClr val="7030A0"/>
                </a:solidFill>
                <a:latin typeface="Times New Roman" panose="02020603050405020304" pitchFamily="18" charset="0"/>
              </a:rPr>
              <a:t>i2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单独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作用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比例放大电路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224129" y="4824251"/>
                <a:ext cx="2498569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29" y="4824251"/>
                <a:ext cx="2498569" cy="6127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6507" y="3807187"/>
                <a:ext cx="2698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07" y="3807187"/>
                <a:ext cx="269894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98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6507" y="159064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P105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16.2.5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322734" y="267912"/>
            <a:ext cx="5413743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对</a:t>
            </a:r>
            <a:r>
              <a:rPr lang="en-US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kern="100" baseline="-2500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endParaRPr lang="zh-CN" altLang="zh-CN" sz="2400" b="1" kern="10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仅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400" b="1" i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smtClean="0">
                <a:solidFill>
                  <a:srgbClr val="7030A0"/>
                </a:solidFill>
                <a:latin typeface="Times New Roman" panose="02020603050405020304" pitchFamily="18" charset="0"/>
              </a:rPr>
              <a:t>o1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单独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作用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反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比例放大电路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/>
              <p:cNvSpPr/>
              <p:nvPr/>
            </p:nvSpPr>
            <p:spPr>
              <a:xfrm>
                <a:off x="6227841" y="2118045"/>
                <a:ext cx="236763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841" y="2118045"/>
                <a:ext cx="2367635" cy="60907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3322734" y="3724087"/>
            <a:ext cx="5413743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仅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有</a:t>
            </a:r>
            <a:r>
              <a:rPr lang="en-US" altLang="zh-CN" sz="2400" b="1" i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400" b="1" kern="100" baseline="-25000" smtClean="0">
                <a:solidFill>
                  <a:srgbClr val="7030A0"/>
                </a:solidFill>
                <a:latin typeface="Times New Roman" panose="02020603050405020304" pitchFamily="18" charset="0"/>
              </a:rPr>
              <a:t>i3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单独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作用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同</a:t>
            </a:r>
            <a:r>
              <a:rPr lang="zh-CN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相</a:t>
            </a:r>
            <a:r>
              <a:rPr lang="zh-CN" altLang="zh-CN" sz="2400" b="1" kern="100">
                <a:solidFill>
                  <a:srgbClr val="7030A0"/>
                </a:solidFill>
                <a:latin typeface="Times New Roman" panose="02020603050405020304" pitchFamily="18" charset="0"/>
              </a:rPr>
              <a:t>比例放大电路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矩形 10"/>
              <p:cNvSpPr/>
              <p:nvPr/>
            </p:nvSpPr>
            <p:spPr>
              <a:xfrm>
                <a:off x="6224129" y="4824251"/>
                <a:ext cx="2581924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129" y="4824251"/>
                <a:ext cx="2581924" cy="6090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96507" y="3807187"/>
                <a:ext cx="29290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=−0.8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07" y="3807187"/>
                <a:ext cx="2929072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箭头 12">
            <a:hlinkClick r:id="rId5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23" y="1215185"/>
            <a:ext cx="3046324" cy="23847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2734" y="1414042"/>
            <a:ext cx="2950894" cy="231004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2734" y="4259618"/>
            <a:ext cx="2821968" cy="220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2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第十七章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9616" y="1405617"/>
            <a:ext cx="805573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四种负反馈的类型及判断（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P133~136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相应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PPT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负反馈对放大电路工作性能的影响（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P138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页 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点）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en-US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降低放大倍数；提高放大倍数的稳定性；改善波形失真；展宽通频带；</a:t>
            </a: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endParaRPr lang="en-US" altLang="zh-CN" sz="28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P151  17.2.3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右箭头 3">
            <a:hlinkClick r:id="rId4" action="ppaction://hlinksldjump"/>
          </p:cNvPr>
          <p:cNvSpPr/>
          <p:nvPr/>
        </p:nvSpPr>
        <p:spPr>
          <a:xfrm>
            <a:off x="7516833" y="5814812"/>
            <a:ext cx="1444849" cy="10431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第十八章</a:t>
            </a:r>
            <a:endParaRPr lang="zh-CN" alt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0034" y="3190721"/>
            <a:ext cx="62775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med" len="lg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表</a:t>
            </a:r>
            <a:r>
              <a:rPr lang="en-US" altLang="zh-CN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17.2.1  </a:t>
            </a:r>
            <a:r>
              <a:rPr lang="zh-CN" altLang="en-US" b="1" smtClean="0">
                <a:solidFill>
                  <a:srgbClr val="7030A0"/>
                </a:solidFill>
              </a:rPr>
              <a:t>四种</a:t>
            </a:r>
            <a:r>
              <a:rPr lang="zh-CN" altLang="en-US" b="1">
                <a:solidFill>
                  <a:srgbClr val="7030A0"/>
                </a:solidFill>
              </a:rPr>
              <a:t>负反馈对 </a:t>
            </a:r>
            <a:r>
              <a:rPr lang="en-US" altLang="zh-CN" b="1" i="1">
                <a:solidFill>
                  <a:srgbClr val="7030A0"/>
                </a:solidFill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</a:rPr>
              <a:t>i </a:t>
            </a:r>
            <a:r>
              <a:rPr lang="zh-CN" altLang="en-US" b="1">
                <a:solidFill>
                  <a:srgbClr val="7030A0"/>
                </a:solidFill>
              </a:rPr>
              <a:t>和 </a:t>
            </a:r>
            <a:r>
              <a:rPr lang="en-US" altLang="zh-CN" b="1" i="1">
                <a:solidFill>
                  <a:srgbClr val="7030A0"/>
                </a:solidFill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</a:rPr>
              <a:t>o </a:t>
            </a:r>
            <a:r>
              <a:rPr lang="zh-CN" altLang="en-US" b="1">
                <a:solidFill>
                  <a:srgbClr val="7030A0"/>
                </a:solidFill>
              </a:rPr>
              <a:t>的影响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451064"/>
              </p:ext>
            </p:extLst>
          </p:nvPr>
        </p:nvGraphicFramePr>
        <p:xfrm>
          <a:off x="876836" y="3706964"/>
          <a:ext cx="7118350" cy="1512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670"/>
                <a:gridCol w="1423670"/>
                <a:gridCol w="1423670"/>
                <a:gridCol w="1423670"/>
                <a:gridCol w="1423670"/>
              </a:tblGrid>
              <a:tr h="504296">
                <a:tc>
                  <a:txBody>
                    <a:bodyPr/>
                    <a:lstStyle/>
                    <a:p>
                      <a:pPr algn="ctr"/>
                      <a:endParaRPr lang="zh-CN" altLang="en-US" sz="2400" b="1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串联</a:t>
                      </a:r>
                      <a:r>
                        <a:rPr lang="zh-CN" altLang="en-US" sz="2400" b="1" smtClean="0">
                          <a:solidFill>
                            <a:srgbClr val="33CC33"/>
                          </a:solidFill>
                        </a:rPr>
                        <a:t>电压</a:t>
                      </a:r>
                      <a:endParaRPr lang="zh-CN" altLang="en-US" sz="2400" b="1">
                        <a:solidFill>
                          <a:srgbClr val="33CC33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串联</a:t>
                      </a:r>
                      <a:r>
                        <a:rPr lang="zh-CN" altLang="en-US" sz="2400" b="1" smtClean="0">
                          <a:solidFill>
                            <a:srgbClr val="CC0099"/>
                          </a:solidFill>
                        </a:rPr>
                        <a:t>电流</a:t>
                      </a:r>
                      <a:endParaRPr lang="zh-CN" altLang="en-US" sz="2400" b="1">
                        <a:solidFill>
                          <a:srgbClr val="CC0099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chemeClr val="accent6"/>
                          </a:solidFill>
                        </a:rPr>
                        <a:t>并联</a:t>
                      </a:r>
                      <a:r>
                        <a:rPr lang="zh-CN" altLang="en-US" sz="2400" b="1" smtClean="0">
                          <a:solidFill>
                            <a:srgbClr val="33CC33"/>
                          </a:solidFill>
                        </a:rPr>
                        <a:t>电压</a:t>
                      </a:r>
                      <a:endParaRPr lang="zh-CN" altLang="en-US" sz="2400" b="1">
                        <a:solidFill>
                          <a:srgbClr val="33CC33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smtClean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并联</a:t>
                      </a:r>
                      <a:r>
                        <a:rPr lang="zh-CN" altLang="en-US" sz="2400" b="1" smtClean="0">
                          <a:solidFill>
                            <a:srgbClr val="CC0099"/>
                          </a:solidFill>
                        </a:rPr>
                        <a:t>电流</a:t>
                      </a:r>
                      <a:endParaRPr lang="zh-CN" altLang="en-US" sz="2400" b="1">
                        <a:solidFill>
                          <a:srgbClr val="CC0099"/>
                        </a:solidFill>
                      </a:endParaRPr>
                    </a:p>
                  </a:txBody>
                  <a:tcPr marL="91442" marR="91442" marT="45742" marB="45742"/>
                </a:tc>
              </a:tr>
              <a:tr h="504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/>
                        <a:t>r</a:t>
                      </a:r>
                      <a:r>
                        <a:rPr lang="en-US" altLang="zh-CN" sz="2400" b="1" i="0" baseline="-25000" smtClean="0"/>
                        <a:t>i</a:t>
                      </a:r>
                      <a:endParaRPr lang="zh-CN" altLang="en-US" sz="2400" b="1" i="0" baseline="-25000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增高</a:t>
                      </a:r>
                      <a:endParaRPr lang="zh-CN" altLang="en-US" sz="2400" b="1">
                        <a:solidFill>
                          <a:srgbClr val="FF0000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solidFill>
                            <a:srgbClr val="FF0000"/>
                          </a:solidFill>
                        </a:rPr>
                        <a:t>增高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chemeClr val="accent6"/>
                          </a:solidFill>
                        </a:rPr>
                        <a:t>减低</a:t>
                      </a:r>
                      <a:endParaRPr lang="zh-CN" altLang="en-US" sz="2400" b="1">
                        <a:solidFill>
                          <a:schemeClr val="accent6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chemeClr val="accent6"/>
                          </a:solidFill>
                        </a:rPr>
                        <a:t>减低</a:t>
                      </a:r>
                      <a:endParaRPr lang="zh-CN" altLang="en-US" sz="2400" b="1">
                        <a:solidFill>
                          <a:schemeClr val="accent6"/>
                        </a:solidFill>
                      </a:endParaRPr>
                    </a:p>
                  </a:txBody>
                  <a:tcPr marL="91442" marR="91442" marT="45742" marB="45742"/>
                </a:tc>
              </a:tr>
              <a:tr h="504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smtClean="0"/>
                        <a:t>r</a:t>
                      </a:r>
                      <a:r>
                        <a:rPr lang="en-US" altLang="zh-CN" sz="2400" b="1" i="0" baseline="-25000" smtClean="0"/>
                        <a:t>o</a:t>
                      </a:r>
                      <a:endParaRPr lang="zh-CN" altLang="en-US" sz="2400" b="1" i="0" baseline="-25000"/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smtClean="0">
                          <a:solidFill>
                            <a:srgbClr val="33CC33"/>
                          </a:solidFill>
                        </a:rPr>
                        <a:t>减低</a:t>
                      </a:r>
                      <a:endParaRPr lang="zh-CN" altLang="en-US" sz="2400" b="1">
                        <a:solidFill>
                          <a:srgbClr val="33CC33"/>
                        </a:solidFill>
                      </a:endParaRP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solidFill>
                            <a:srgbClr val="CC0099"/>
                          </a:solidFill>
                        </a:rPr>
                        <a:t>增高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solidFill>
                            <a:srgbClr val="33CC33"/>
                          </a:solidFill>
                        </a:rPr>
                        <a:t>减低</a:t>
                      </a:r>
                    </a:p>
                  </a:txBody>
                  <a:tcPr marL="91442" marR="91442" marT="45742" marB="45742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smtClean="0">
                          <a:solidFill>
                            <a:srgbClr val="CC0099"/>
                          </a:solidFill>
                        </a:rPr>
                        <a:t>增高</a:t>
                      </a:r>
                    </a:p>
                  </a:txBody>
                  <a:tcPr marL="91442" marR="91442" marT="45742" marB="4574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14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68313" y="374650"/>
            <a:ext cx="40386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1.</a:t>
            </a:r>
            <a:r>
              <a:rPr lang="zh-CN" altLang="en-US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串联电压负反馈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38250" y="1452563"/>
            <a:ext cx="1352550" cy="1419225"/>
            <a:chOff x="780" y="873"/>
            <a:chExt cx="852" cy="894"/>
          </a:xfrm>
        </p:grpSpPr>
        <p:grpSp>
          <p:nvGrpSpPr>
            <p:cNvPr id="13330" name="Group 4"/>
            <p:cNvGrpSpPr>
              <a:grpSpLocks/>
            </p:cNvGrpSpPr>
            <p:nvPr/>
          </p:nvGrpSpPr>
          <p:grpSpPr bwMode="auto">
            <a:xfrm>
              <a:off x="780" y="873"/>
              <a:ext cx="664" cy="414"/>
              <a:chOff x="1020" y="969"/>
              <a:chExt cx="664" cy="414"/>
            </a:xfrm>
          </p:grpSpPr>
          <p:sp>
            <p:nvSpPr>
              <p:cNvPr id="262149" name="Rectangle 5"/>
              <p:cNvSpPr>
                <a:spLocks noChangeArrowheads="1"/>
              </p:cNvSpPr>
              <p:nvPr/>
            </p:nvSpPr>
            <p:spPr bwMode="auto">
              <a:xfrm>
                <a:off x="1440" y="1056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smtClean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62150" name="Rectangle 6"/>
              <p:cNvSpPr>
                <a:spLocks noChangeArrowheads="1"/>
              </p:cNvSpPr>
              <p:nvPr/>
            </p:nvSpPr>
            <p:spPr bwMode="auto">
              <a:xfrm>
                <a:off x="1020" y="1017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</a:p>
            </p:txBody>
          </p:sp>
          <p:sp>
            <p:nvSpPr>
              <p:cNvPr id="262151" name="Rectangle 7"/>
              <p:cNvSpPr>
                <a:spLocks noChangeArrowheads="1"/>
              </p:cNvSpPr>
              <p:nvPr/>
            </p:nvSpPr>
            <p:spPr bwMode="auto">
              <a:xfrm>
                <a:off x="1200" y="969"/>
                <a:ext cx="29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3331" name="Group 8"/>
            <p:cNvGrpSpPr>
              <a:grpSpLocks/>
            </p:cNvGrpSpPr>
            <p:nvPr/>
          </p:nvGrpSpPr>
          <p:grpSpPr bwMode="auto">
            <a:xfrm>
              <a:off x="1296" y="1152"/>
              <a:ext cx="336" cy="615"/>
              <a:chOff x="1536" y="1248"/>
              <a:chExt cx="336" cy="615"/>
            </a:xfrm>
          </p:grpSpPr>
          <p:sp>
            <p:nvSpPr>
              <p:cNvPr id="262153" name="Rectangle 9"/>
              <p:cNvSpPr>
                <a:spLocks noChangeArrowheads="1"/>
              </p:cNvSpPr>
              <p:nvPr/>
            </p:nvSpPr>
            <p:spPr bwMode="auto">
              <a:xfrm>
                <a:off x="1628" y="1536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smtClean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62154" name="Rectangle 10"/>
              <p:cNvSpPr>
                <a:spLocks noChangeArrowheads="1"/>
              </p:cNvSpPr>
              <p:nvPr/>
            </p:nvSpPr>
            <p:spPr bwMode="auto">
              <a:xfrm>
                <a:off x="1632" y="1248"/>
                <a:ext cx="22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</a:p>
            </p:txBody>
          </p:sp>
          <p:sp>
            <p:nvSpPr>
              <p:cNvPr id="262155" name="Rectangle 11"/>
              <p:cNvSpPr>
                <a:spLocks noChangeArrowheads="1"/>
              </p:cNvSpPr>
              <p:nvPr/>
            </p:nvSpPr>
            <p:spPr bwMode="auto">
              <a:xfrm>
                <a:off x="1536" y="1330"/>
                <a:ext cx="32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262201" name="Text Box 57"/>
          <p:cNvSpPr txBox="1">
            <a:spLocks noChangeArrowheads="1"/>
          </p:cNvSpPr>
          <p:nvPr/>
        </p:nvSpPr>
        <p:spPr bwMode="auto">
          <a:xfrm>
            <a:off x="468313" y="4316415"/>
            <a:ext cx="3962400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en-US" altLang="zh-CN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</a:t>
            </a: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设输入电压 </a:t>
            </a:r>
            <a:r>
              <a:rPr lang="en-US" altLang="zh-CN" sz="2400" b="1" i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为正，</a:t>
            </a:r>
          </a:p>
        </p:txBody>
      </p:sp>
      <p:sp>
        <p:nvSpPr>
          <p:cNvPr id="262202" name="Text Box 58"/>
          <p:cNvSpPr txBox="1">
            <a:spLocks noChangeArrowheads="1"/>
          </p:cNvSpPr>
          <p:nvPr/>
        </p:nvSpPr>
        <p:spPr bwMode="auto">
          <a:xfrm>
            <a:off x="773112" y="4993213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差值电压  </a:t>
            </a:r>
            <a:r>
              <a:rPr lang="en-US" altLang="zh-CN" sz="2400" b="1" i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altLang="zh-CN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</a:t>
            </a:r>
            <a:r>
              <a:rPr lang="en-US" altLang="zh-CN" sz="2400" b="1" i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 </a:t>
            </a:r>
            <a:r>
              <a:rPr lang="en-US" altLang="zh-CN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–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400" b="1" i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</a:t>
            </a:r>
          </a:p>
        </p:txBody>
      </p:sp>
      <p:sp>
        <p:nvSpPr>
          <p:cNvPr id="262204" name="Text Box 60"/>
          <p:cNvSpPr txBox="1">
            <a:spLocks noChangeArrowheads="1"/>
          </p:cNvSpPr>
          <p:nvPr/>
        </p:nvSpPr>
        <p:spPr bwMode="auto">
          <a:xfrm>
            <a:off x="856981" y="5623197"/>
            <a:ext cx="6171149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05000"/>
              </a:lnSpc>
              <a:defRPr/>
            </a:pPr>
            <a:r>
              <a:rPr lang="en-US" altLang="zh-CN" sz="2400" b="1" i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  </a:t>
            </a: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削弱了净</a:t>
            </a: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输入</a:t>
            </a:r>
            <a:r>
              <a:rPr lang="zh-CN" altLang="en-US" sz="2400" b="1" smtClean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电压</a:t>
            </a:r>
            <a:r>
              <a:rPr lang="en-US" altLang="zh-CN" sz="2400" b="1" smtClean="0">
                <a:solidFill>
                  <a:srgbClr val="7030A0"/>
                </a:solidFill>
                <a:latin typeface="Times New Roman"/>
              </a:rPr>
              <a:t>—</a:t>
            </a: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负反馈</a:t>
            </a:r>
          </a:p>
        </p:txBody>
      </p:sp>
      <p:sp>
        <p:nvSpPr>
          <p:cNvPr id="262210" name="Rectangle 66"/>
          <p:cNvSpPr>
            <a:spLocks noChangeArrowheads="1"/>
          </p:cNvSpPr>
          <p:nvPr/>
        </p:nvSpPr>
        <p:spPr bwMode="auto">
          <a:xfrm>
            <a:off x="685800" y="2611438"/>
            <a:ext cx="4968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2211" name="Rectangle 67"/>
          <p:cNvSpPr>
            <a:spLocks noChangeArrowheads="1"/>
          </p:cNvSpPr>
          <p:nvPr/>
        </p:nvSpPr>
        <p:spPr bwMode="auto">
          <a:xfrm>
            <a:off x="3694113" y="1849438"/>
            <a:ext cx="496887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2319" name="Rectangle 175"/>
          <p:cNvSpPr>
            <a:spLocks noChangeArrowheads="1"/>
          </p:cNvSpPr>
          <p:nvPr/>
        </p:nvSpPr>
        <p:spPr bwMode="auto">
          <a:xfrm>
            <a:off x="3497793" y="4214101"/>
            <a:ext cx="32784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b="1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各电压的实际方向如图</a:t>
            </a:r>
          </a:p>
        </p:txBody>
      </p:sp>
      <p:pic>
        <p:nvPicPr>
          <p:cNvPr id="13328" name="Picture 176" descr="图片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765175"/>
            <a:ext cx="44577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883150" y="1181450"/>
            <a:ext cx="3729507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反馈电路直接从输出端引出的，是电压反馈；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889500" y="2300991"/>
            <a:ext cx="37735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输入信号和反馈信号分别加在两个</a:t>
            </a:r>
            <a:r>
              <a:rPr lang="zh-CN" altLang="en-US" sz="2400" b="1">
                <a:solidFill>
                  <a:srgbClr val="7030A0"/>
                </a:solidFill>
              </a:rPr>
              <a:t>输入</a:t>
            </a:r>
            <a:r>
              <a:rPr lang="zh-CN" altLang="en-US" sz="2400" b="1" smtClean="0">
                <a:solidFill>
                  <a:srgbClr val="7030A0"/>
                </a:solidFill>
              </a:rPr>
              <a:t>端上</a:t>
            </a:r>
            <a:r>
              <a:rPr lang="zh-CN" altLang="en-US" sz="2400" b="1">
                <a:solidFill>
                  <a:srgbClr val="7030A0"/>
                </a:solidFill>
              </a:rPr>
              <a:t>的，是串联反馈</a:t>
            </a:r>
            <a:endParaRPr lang="zh-CN" altLang="en-US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26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2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201" grpId="0" autoUpdateAnimBg="0"/>
      <p:bldP spid="262202" grpId="0" autoUpdateAnimBg="0"/>
      <p:bldP spid="262204" grpId="0" autoUpdateAnimBg="0"/>
      <p:bldP spid="262210" grpId="0" autoUpdateAnimBg="0"/>
      <p:bldP spid="262211" grpId="0" autoUpdateAnimBg="0"/>
      <p:bldP spid="262319" grpId="0" autoUpdateAnimBg="0"/>
      <p:bldP spid="3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9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15590" y="372885"/>
            <a:ext cx="37338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1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+mj-cs"/>
              </a:rPr>
              <a:t>2. </a:t>
            </a:r>
            <a:r>
              <a:rPr lang="zh-CN" altLang="en-US" sz="2800" b="1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+mj-cs"/>
              </a:rPr>
              <a:t>并联电压负反馈</a:t>
            </a:r>
          </a:p>
        </p:txBody>
      </p:sp>
      <p:sp>
        <p:nvSpPr>
          <p:cNvPr id="260154" name="Oval 58"/>
          <p:cNvSpPr>
            <a:spLocks noChangeArrowheads="1"/>
          </p:cNvSpPr>
          <p:nvPr/>
        </p:nvSpPr>
        <p:spPr bwMode="auto">
          <a:xfrm flipV="1">
            <a:off x="3479800" y="2547938"/>
            <a:ext cx="304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260155" name="Rectangle 59"/>
          <p:cNvSpPr>
            <a:spLocks noChangeArrowheads="1"/>
          </p:cNvSpPr>
          <p:nvPr/>
        </p:nvSpPr>
        <p:spPr bwMode="auto">
          <a:xfrm>
            <a:off x="1743075" y="1757363"/>
            <a:ext cx="5159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0156" name="Text Box 60"/>
          <p:cNvSpPr txBox="1">
            <a:spLocks noChangeArrowheads="1"/>
          </p:cNvSpPr>
          <p:nvPr/>
        </p:nvSpPr>
        <p:spPr bwMode="auto">
          <a:xfrm>
            <a:off x="618906" y="3925887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设输入电压 </a:t>
            </a:r>
            <a:r>
              <a:rPr lang="en-US" altLang="zh-CN" sz="2400" b="1" i="1">
                <a:solidFill>
                  <a:srgbClr val="7030A0"/>
                </a:solidFill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</a:rPr>
              <a:t>i</a:t>
            </a:r>
            <a:r>
              <a:rPr lang="en-US" altLang="zh-CN" sz="2400" b="1" i="1" baseline="-25000">
                <a:solidFill>
                  <a:srgbClr val="7030A0"/>
                </a:solidFill>
              </a:rPr>
              <a:t> </a:t>
            </a:r>
            <a:r>
              <a:rPr lang="zh-CN" altLang="en-US" sz="2400" b="1">
                <a:solidFill>
                  <a:srgbClr val="7030A0"/>
                </a:solidFill>
              </a:rPr>
              <a:t>为正，</a:t>
            </a:r>
          </a:p>
        </p:txBody>
      </p:sp>
      <p:sp>
        <p:nvSpPr>
          <p:cNvPr id="260157" name="Text Box 61"/>
          <p:cNvSpPr txBox="1">
            <a:spLocks noChangeArrowheads="1"/>
          </p:cNvSpPr>
          <p:nvPr/>
        </p:nvSpPr>
        <p:spPr bwMode="auto">
          <a:xfrm>
            <a:off x="611187" y="4548213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差值电流  </a:t>
            </a:r>
            <a:r>
              <a:rPr lang="en-US" altLang="zh-CN" sz="2400" b="1" i="1">
                <a:solidFill>
                  <a:srgbClr val="7030A0"/>
                </a:solidFill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</a:rPr>
              <a:t>d</a:t>
            </a:r>
            <a:r>
              <a:rPr lang="en-US" altLang="zh-CN" sz="2400" b="1">
                <a:solidFill>
                  <a:srgbClr val="7030A0"/>
                </a:solidFill>
              </a:rPr>
              <a:t> = </a:t>
            </a:r>
            <a:r>
              <a:rPr lang="en-US" altLang="zh-CN" sz="2400" b="1" i="1">
                <a:solidFill>
                  <a:srgbClr val="7030A0"/>
                </a:solidFill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</a:rPr>
              <a:t>1 </a:t>
            </a:r>
            <a:r>
              <a:rPr lang="en-US" altLang="zh-CN" sz="2400" b="1">
                <a:solidFill>
                  <a:srgbClr val="7030A0"/>
                </a:solidFill>
              </a:rPr>
              <a:t>–</a:t>
            </a:r>
            <a:r>
              <a:rPr lang="en-US" altLang="zh-CN" sz="2400" b="1" baseline="-25000">
                <a:solidFill>
                  <a:srgbClr val="7030A0"/>
                </a:solidFill>
              </a:rPr>
              <a:t> </a:t>
            </a:r>
            <a:r>
              <a:rPr lang="en-US" altLang="zh-CN" sz="2400" b="1" i="1">
                <a:solidFill>
                  <a:srgbClr val="7030A0"/>
                </a:solidFill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</a:rPr>
              <a:t>f</a:t>
            </a:r>
          </a:p>
        </p:txBody>
      </p:sp>
      <p:sp>
        <p:nvSpPr>
          <p:cNvPr id="260158" name="Text Box 62"/>
          <p:cNvSpPr txBox="1">
            <a:spLocks noChangeArrowheads="1"/>
          </p:cNvSpPr>
          <p:nvPr/>
        </p:nvSpPr>
        <p:spPr bwMode="auto">
          <a:xfrm>
            <a:off x="3388330" y="3914983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各电流实际方向如图</a:t>
            </a:r>
          </a:p>
        </p:txBody>
      </p:sp>
      <p:sp>
        <p:nvSpPr>
          <p:cNvPr id="260159" name="Text Box 63"/>
          <p:cNvSpPr txBox="1">
            <a:spLocks noChangeArrowheads="1"/>
          </p:cNvSpPr>
          <p:nvPr/>
        </p:nvSpPr>
        <p:spPr bwMode="auto">
          <a:xfrm>
            <a:off x="667488" y="5235575"/>
            <a:ext cx="6963804" cy="472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i="1">
                <a:solidFill>
                  <a:srgbClr val="7030A0"/>
                </a:solidFill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</a:rPr>
              <a:t>f  </a:t>
            </a:r>
            <a:r>
              <a:rPr lang="zh-CN" altLang="en-US" sz="2400" b="1">
                <a:solidFill>
                  <a:srgbClr val="7030A0"/>
                </a:solidFill>
              </a:rPr>
              <a:t>削弱了净</a:t>
            </a:r>
            <a:r>
              <a:rPr lang="zh-CN" altLang="en-US" sz="2400" b="1">
                <a:solidFill>
                  <a:srgbClr val="7030A0"/>
                </a:solidFill>
              </a:rPr>
              <a:t>输入</a:t>
            </a:r>
            <a:r>
              <a:rPr lang="zh-CN" altLang="en-US" sz="2400" b="1" smtClean="0">
                <a:solidFill>
                  <a:srgbClr val="7030A0"/>
                </a:solidFill>
              </a:rPr>
              <a:t>电流</a:t>
            </a:r>
            <a:r>
              <a:rPr lang="en-US" altLang="zh-CN" sz="2400" b="1" smtClean="0">
                <a:solidFill>
                  <a:srgbClr val="7030A0"/>
                </a:solidFill>
                <a:latin typeface="Times New Roman"/>
              </a:rPr>
              <a:t>—</a:t>
            </a:r>
            <a:r>
              <a:rPr lang="zh-CN" altLang="en-US" sz="2400" b="1">
                <a:solidFill>
                  <a:srgbClr val="7030A0"/>
                </a:solidFill>
              </a:rPr>
              <a:t>负反馈</a:t>
            </a:r>
          </a:p>
        </p:txBody>
      </p:sp>
      <p:grpSp>
        <p:nvGrpSpPr>
          <p:cNvPr id="2" name="Group 238"/>
          <p:cNvGrpSpPr>
            <a:grpSpLocks/>
          </p:cNvGrpSpPr>
          <p:nvPr/>
        </p:nvGrpSpPr>
        <p:grpSpPr bwMode="auto">
          <a:xfrm>
            <a:off x="882650" y="828675"/>
            <a:ext cx="1717675" cy="1343025"/>
            <a:chOff x="594" y="519"/>
            <a:chExt cx="1082" cy="846"/>
          </a:xfrm>
        </p:grpSpPr>
        <p:grpSp>
          <p:nvGrpSpPr>
            <p:cNvPr id="14354" name="Group 239"/>
            <p:cNvGrpSpPr>
              <a:grpSpLocks/>
            </p:cNvGrpSpPr>
            <p:nvPr/>
          </p:nvGrpSpPr>
          <p:grpSpPr bwMode="auto">
            <a:xfrm>
              <a:off x="594" y="990"/>
              <a:ext cx="274" cy="375"/>
              <a:chOff x="830" y="1305"/>
              <a:chExt cx="274" cy="375"/>
            </a:xfrm>
          </p:grpSpPr>
          <p:sp>
            <p:nvSpPr>
              <p:cNvPr id="260336" name="Line 240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37" name="Rectangle 241"/>
              <p:cNvSpPr>
                <a:spLocks noChangeArrowheads="1"/>
              </p:cNvSpPr>
              <p:nvPr/>
            </p:nvSpPr>
            <p:spPr bwMode="auto">
              <a:xfrm>
                <a:off x="830" y="1305"/>
                <a:ext cx="25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4355" name="Group 242"/>
            <p:cNvGrpSpPr>
              <a:grpSpLocks/>
            </p:cNvGrpSpPr>
            <p:nvPr/>
          </p:nvGrpSpPr>
          <p:grpSpPr bwMode="auto">
            <a:xfrm>
              <a:off x="1414" y="519"/>
              <a:ext cx="262" cy="375"/>
              <a:chOff x="842" y="1305"/>
              <a:chExt cx="262" cy="375"/>
            </a:xfrm>
          </p:grpSpPr>
          <p:sp>
            <p:nvSpPr>
              <p:cNvPr id="260339" name="Line 243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40" name="Rectangle 244"/>
              <p:cNvSpPr>
                <a:spLocks noChangeArrowheads="1"/>
              </p:cNvSpPr>
              <p:nvPr/>
            </p:nvSpPr>
            <p:spPr bwMode="auto">
              <a:xfrm>
                <a:off x="842" y="1305"/>
                <a:ext cx="22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4356" name="Group 245"/>
            <p:cNvGrpSpPr>
              <a:grpSpLocks/>
            </p:cNvGrpSpPr>
            <p:nvPr/>
          </p:nvGrpSpPr>
          <p:grpSpPr bwMode="auto">
            <a:xfrm>
              <a:off x="1346" y="990"/>
              <a:ext cx="319" cy="375"/>
              <a:chOff x="798" y="1305"/>
              <a:chExt cx="319" cy="375"/>
            </a:xfrm>
          </p:grpSpPr>
          <p:sp>
            <p:nvSpPr>
              <p:cNvPr id="260342" name="Line 246"/>
              <p:cNvSpPr>
                <a:spLocks noChangeShapeType="1"/>
              </p:cNvSpPr>
              <p:nvPr/>
            </p:nvSpPr>
            <p:spPr bwMode="auto">
              <a:xfrm>
                <a:off x="864" y="1680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anchor="ctr">
                <a:spAutoFit/>
              </a:bodyPr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0343" name="Rectangle 247"/>
              <p:cNvSpPr>
                <a:spLocks noChangeArrowheads="1"/>
              </p:cNvSpPr>
              <p:nvPr/>
            </p:nvSpPr>
            <p:spPr bwMode="auto">
              <a:xfrm>
                <a:off x="798" y="1305"/>
                <a:ext cx="319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 </a:t>
                </a: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endParaRPr lang="en-US" altLang="zh-CN" sz="28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pic>
        <p:nvPicPr>
          <p:cNvPr id="260379" name="Picture 283" descr="图片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938213"/>
            <a:ext cx="4627562" cy="268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987914" y="931081"/>
            <a:ext cx="3531291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</a:rPr>
              <a:t>反馈电路直接从输出端引出的，是电压反馈；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84750" y="2171701"/>
            <a:ext cx="37367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</a:rPr>
              <a:t>输入信号和反馈信号</a:t>
            </a:r>
            <a:r>
              <a:rPr lang="zh-CN" altLang="en-US" sz="2400" b="1" smtClean="0">
                <a:solidFill>
                  <a:srgbClr val="7030A0"/>
                </a:solidFill>
              </a:rPr>
              <a:t>加</a:t>
            </a:r>
            <a:r>
              <a:rPr lang="zh-CN" altLang="en-US" sz="2400" b="1">
                <a:solidFill>
                  <a:srgbClr val="7030A0"/>
                </a:solidFill>
              </a:rPr>
              <a:t>在同一个</a:t>
            </a:r>
            <a:r>
              <a:rPr lang="zh-CN" altLang="en-US" sz="2400" b="1">
                <a:solidFill>
                  <a:srgbClr val="7030A0"/>
                </a:solidFill>
              </a:rPr>
              <a:t>输入</a:t>
            </a:r>
            <a:r>
              <a:rPr lang="zh-CN" altLang="en-US" sz="2400" b="1" smtClean="0">
                <a:solidFill>
                  <a:srgbClr val="7030A0"/>
                </a:solidFill>
              </a:rPr>
              <a:t>端上</a:t>
            </a:r>
            <a:r>
              <a:rPr lang="zh-CN" altLang="en-US" sz="2400" b="1">
                <a:solidFill>
                  <a:srgbClr val="7030A0"/>
                </a:solidFill>
              </a:rPr>
              <a:t>的，是并联反馈</a:t>
            </a:r>
            <a:endParaRPr lang="zh-CN" altLang="en-US" sz="2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877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0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0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0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54" grpId="0" animBg="1" autoUpdateAnimBg="0"/>
      <p:bldP spid="260155" grpId="0" autoUpdateAnimBg="0"/>
      <p:bldP spid="260156" grpId="0" autoUpdateAnimBg="0"/>
      <p:bldP spid="260157" grpId="0" autoUpdateAnimBg="0"/>
      <p:bldP spid="260158" grpId="0" autoUpdateAnimBg="0"/>
      <p:bldP spid="260159" grpId="0" autoUpdateAnimBg="0"/>
      <p:bldP spid="3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81013" y="476250"/>
            <a:ext cx="40386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3. </a:t>
            </a:r>
            <a:r>
              <a:rPr lang="zh-CN" altLang="en-US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串联电流负反馈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560513" y="1404938"/>
            <a:ext cx="2544762" cy="2362200"/>
            <a:chOff x="1152" y="864"/>
            <a:chExt cx="1603" cy="1488"/>
          </a:xfrm>
        </p:grpSpPr>
        <p:grpSp>
          <p:nvGrpSpPr>
            <p:cNvPr id="16402" name="Group 42"/>
            <p:cNvGrpSpPr>
              <a:grpSpLocks/>
            </p:cNvGrpSpPr>
            <p:nvPr/>
          </p:nvGrpSpPr>
          <p:grpSpPr bwMode="auto">
            <a:xfrm>
              <a:off x="2400" y="1680"/>
              <a:ext cx="355" cy="672"/>
              <a:chOff x="2400" y="1680"/>
              <a:chExt cx="355" cy="672"/>
            </a:xfrm>
          </p:grpSpPr>
          <p:sp>
            <p:nvSpPr>
              <p:cNvPr id="263211" name="Rectangle 43"/>
              <p:cNvSpPr>
                <a:spLocks noChangeArrowheads="1"/>
              </p:cNvSpPr>
              <p:nvPr/>
            </p:nvSpPr>
            <p:spPr bwMode="auto">
              <a:xfrm>
                <a:off x="2448" y="1680"/>
                <a:ext cx="24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smtClean="0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</a:p>
            </p:txBody>
          </p:sp>
          <p:sp>
            <p:nvSpPr>
              <p:cNvPr id="263212" name="Rectangle 44"/>
              <p:cNvSpPr>
                <a:spLocks noChangeArrowheads="1"/>
              </p:cNvSpPr>
              <p:nvPr/>
            </p:nvSpPr>
            <p:spPr bwMode="auto">
              <a:xfrm>
                <a:off x="2400" y="2025"/>
                <a:ext cx="31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</a:p>
            </p:txBody>
          </p:sp>
          <p:sp>
            <p:nvSpPr>
              <p:cNvPr id="263213" name="Text Box 45"/>
              <p:cNvSpPr txBox="1">
                <a:spLocks noChangeArrowheads="1"/>
              </p:cNvSpPr>
              <p:nvPr/>
            </p:nvSpPr>
            <p:spPr bwMode="auto">
              <a:xfrm>
                <a:off x="2448" y="1833"/>
                <a:ext cx="307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</a:p>
            </p:txBody>
          </p:sp>
        </p:grpSp>
        <p:grpSp>
          <p:nvGrpSpPr>
            <p:cNvPr id="16403" name="Group 46"/>
            <p:cNvGrpSpPr>
              <a:grpSpLocks/>
            </p:cNvGrpSpPr>
            <p:nvPr/>
          </p:nvGrpSpPr>
          <p:grpSpPr bwMode="auto">
            <a:xfrm>
              <a:off x="1152" y="864"/>
              <a:ext cx="576" cy="550"/>
              <a:chOff x="1152" y="864"/>
              <a:chExt cx="576" cy="550"/>
            </a:xfrm>
          </p:grpSpPr>
          <p:grpSp>
            <p:nvGrpSpPr>
              <p:cNvPr id="16404" name="Group 47"/>
              <p:cNvGrpSpPr>
                <a:grpSpLocks/>
              </p:cNvGrpSpPr>
              <p:nvPr/>
            </p:nvGrpSpPr>
            <p:grpSpPr bwMode="auto">
              <a:xfrm>
                <a:off x="1194" y="864"/>
                <a:ext cx="239" cy="550"/>
                <a:chOff x="1194" y="864"/>
                <a:chExt cx="239" cy="550"/>
              </a:xfrm>
            </p:grpSpPr>
            <p:sp>
              <p:nvSpPr>
                <p:cNvPr id="263216" name="Rectangle 48"/>
                <p:cNvSpPr>
                  <a:spLocks noChangeArrowheads="1"/>
                </p:cNvSpPr>
                <p:nvPr/>
              </p:nvSpPr>
              <p:spPr bwMode="auto">
                <a:xfrm>
                  <a:off x="1221" y="864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–</a:t>
                  </a:r>
                </a:p>
              </p:txBody>
            </p:sp>
            <p:sp>
              <p:nvSpPr>
                <p:cNvPr id="263217" name="Rectangle 49"/>
                <p:cNvSpPr>
                  <a:spLocks noChangeArrowheads="1"/>
                </p:cNvSpPr>
                <p:nvPr/>
              </p:nvSpPr>
              <p:spPr bwMode="auto">
                <a:xfrm>
                  <a:off x="1194" y="1126"/>
                  <a:ext cx="225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 smtClean="0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+</a:t>
                  </a:r>
                </a:p>
              </p:txBody>
            </p:sp>
          </p:grpSp>
          <p:sp>
            <p:nvSpPr>
              <p:cNvPr id="263218" name="Text Box 50"/>
              <p:cNvSpPr txBox="1">
                <a:spLocks noChangeArrowheads="1"/>
              </p:cNvSpPr>
              <p:nvPr/>
            </p:nvSpPr>
            <p:spPr bwMode="auto">
              <a:xfrm>
                <a:off x="1152" y="960"/>
                <a:ext cx="576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d</a:t>
                </a:r>
                <a:endPara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263219" name="Text Box 51"/>
          <p:cNvSpPr txBox="1">
            <a:spLocks noChangeArrowheads="1"/>
          </p:cNvSpPr>
          <p:nvPr/>
        </p:nvSpPr>
        <p:spPr bwMode="auto">
          <a:xfrm>
            <a:off x="659237" y="4116567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设输入电压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为正，</a:t>
            </a:r>
          </a:p>
        </p:txBody>
      </p:sp>
      <p:sp>
        <p:nvSpPr>
          <p:cNvPr id="263220" name="Text Box 52"/>
          <p:cNvSpPr txBox="1">
            <a:spLocks noChangeArrowheads="1"/>
          </p:cNvSpPr>
          <p:nvPr/>
        </p:nvSpPr>
        <p:spPr bwMode="auto">
          <a:xfrm>
            <a:off x="676275" y="4759630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差值电压 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3221" name="Text Box 53"/>
          <p:cNvSpPr txBox="1">
            <a:spLocks noChangeArrowheads="1"/>
          </p:cNvSpPr>
          <p:nvPr/>
        </p:nvSpPr>
        <p:spPr bwMode="auto">
          <a:xfrm>
            <a:off x="3403600" y="4145143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各电压的实际方向如图</a:t>
            </a:r>
          </a:p>
        </p:txBody>
      </p:sp>
      <p:sp>
        <p:nvSpPr>
          <p:cNvPr id="263222" name="Text Box 54"/>
          <p:cNvSpPr txBox="1">
            <a:spLocks noChangeArrowheads="1"/>
          </p:cNvSpPr>
          <p:nvPr/>
        </p:nvSpPr>
        <p:spPr bwMode="auto">
          <a:xfrm>
            <a:off x="676275" y="5415408"/>
            <a:ext cx="532429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削弱了净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</a:t>
            </a:r>
            <a:r>
              <a:rPr lang="en-US" altLang="zh-CN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负反馈</a:t>
            </a:r>
          </a:p>
        </p:txBody>
      </p:sp>
      <p:sp>
        <p:nvSpPr>
          <p:cNvPr id="263226" name="Rectangle 58"/>
          <p:cNvSpPr>
            <a:spLocks noChangeArrowheads="1"/>
          </p:cNvSpPr>
          <p:nvPr/>
        </p:nvSpPr>
        <p:spPr bwMode="auto">
          <a:xfrm>
            <a:off x="1763713" y="2063750"/>
            <a:ext cx="49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sp>
        <p:nvSpPr>
          <p:cNvPr id="263227" name="Rectangle 59"/>
          <p:cNvSpPr>
            <a:spLocks noChangeArrowheads="1"/>
          </p:cNvSpPr>
          <p:nvPr/>
        </p:nvSpPr>
        <p:spPr bwMode="auto">
          <a:xfrm>
            <a:off x="2906713" y="1733550"/>
            <a:ext cx="49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pic>
        <p:nvPicPr>
          <p:cNvPr id="263292" name="Picture 124" descr="图片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38" y="1036638"/>
            <a:ext cx="4357687" cy="270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906963" y="1218466"/>
            <a:ext cx="38402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从负载电阻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的靠近“地”端引出的，是电流反馈</a:t>
            </a:r>
            <a:endParaRPr lang="zh-CN" altLang="en-US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933950" y="2227332"/>
            <a:ext cx="36148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输入信号和反馈信号分别加在两个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端上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的，是串联反馈</a:t>
            </a:r>
            <a:endParaRPr lang="zh-CN" altLang="en-US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36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3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3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3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3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19" grpId="0" autoUpdateAnimBg="0"/>
      <p:bldP spid="263220" grpId="0" autoUpdateAnimBg="0"/>
      <p:bldP spid="263221" grpId="0" autoUpdateAnimBg="0"/>
      <p:bldP spid="263222" grpId="0" autoUpdateAnimBg="0"/>
      <p:bldP spid="263226" grpId="0" autoUpdateAnimBg="0"/>
      <p:bldP spid="263227" grpId="0" autoUpdateAnimBg="0"/>
      <p:bldP spid="3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303213"/>
            <a:ext cx="41148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4. </a:t>
            </a:r>
            <a:r>
              <a:rPr lang="zh-CN" altLang="en-US" sz="2800" b="1" smtClean="0">
                <a:solidFill>
                  <a:srgbClr val="E6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并联电流负反馈</a:t>
            </a:r>
          </a:p>
        </p:txBody>
      </p:sp>
      <p:sp>
        <p:nvSpPr>
          <p:cNvPr id="264250" name="Text Box 58"/>
          <p:cNvSpPr txBox="1">
            <a:spLocks noChangeArrowheads="1"/>
          </p:cNvSpPr>
          <p:nvPr/>
        </p:nvSpPr>
        <p:spPr bwMode="auto">
          <a:xfrm>
            <a:off x="671512" y="4054915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设输入电压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为正，</a:t>
            </a:r>
          </a:p>
        </p:txBody>
      </p:sp>
      <p:sp>
        <p:nvSpPr>
          <p:cNvPr id="264251" name="Text Box 59"/>
          <p:cNvSpPr txBox="1">
            <a:spLocks noChangeArrowheads="1"/>
          </p:cNvSpPr>
          <p:nvPr/>
        </p:nvSpPr>
        <p:spPr bwMode="auto">
          <a:xfrm>
            <a:off x="630237" y="4742445"/>
            <a:ext cx="35972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差值电流 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264252" name="Text Box 60"/>
          <p:cNvSpPr txBox="1">
            <a:spLocks noChangeArrowheads="1"/>
          </p:cNvSpPr>
          <p:nvPr/>
        </p:nvSpPr>
        <p:spPr bwMode="auto">
          <a:xfrm>
            <a:off x="3471863" y="4054303"/>
            <a:ext cx="388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各电流的实际方向如图</a:t>
            </a:r>
          </a:p>
        </p:txBody>
      </p:sp>
      <p:sp>
        <p:nvSpPr>
          <p:cNvPr id="264253" name="Text Box 61"/>
          <p:cNvSpPr txBox="1">
            <a:spLocks noChangeArrowheads="1"/>
          </p:cNvSpPr>
          <p:nvPr/>
        </p:nvSpPr>
        <p:spPr bwMode="auto">
          <a:xfrm>
            <a:off x="671512" y="5425340"/>
            <a:ext cx="5910330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削弱了净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</a:t>
            </a:r>
            <a:r>
              <a:rPr lang="en-US" altLang="zh-CN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负反馈</a:t>
            </a:r>
          </a:p>
        </p:txBody>
      </p:sp>
      <p:sp>
        <p:nvSpPr>
          <p:cNvPr id="264258" name="Oval 66"/>
          <p:cNvSpPr>
            <a:spLocks noChangeArrowheads="1"/>
          </p:cNvSpPr>
          <p:nvPr/>
        </p:nvSpPr>
        <p:spPr bwMode="auto">
          <a:xfrm flipV="1">
            <a:off x="3319463" y="2095500"/>
            <a:ext cx="304800" cy="304800"/>
          </a:xfrm>
          <a:prstGeom prst="ellips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－</a:t>
            </a:r>
          </a:p>
        </p:txBody>
      </p:sp>
      <p:sp>
        <p:nvSpPr>
          <p:cNvPr id="264259" name="Rectangle 67"/>
          <p:cNvSpPr>
            <a:spLocks noChangeArrowheads="1"/>
          </p:cNvSpPr>
          <p:nvPr/>
        </p:nvSpPr>
        <p:spPr bwMode="auto">
          <a:xfrm>
            <a:off x="1820863" y="1473200"/>
            <a:ext cx="4968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2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</a:t>
            </a:r>
          </a:p>
        </p:txBody>
      </p:sp>
      <p:grpSp>
        <p:nvGrpSpPr>
          <p:cNvPr id="2" name="Group 130"/>
          <p:cNvGrpSpPr>
            <a:grpSpLocks/>
          </p:cNvGrpSpPr>
          <p:nvPr/>
        </p:nvGrpSpPr>
        <p:grpSpPr bwMode="auto">
          <a:xfrm>
            <a:off x="1116013" y="620713"/>
            <a:ext cx="1752600" cy="1246187"/>
            <a:chOff x="768" y="528"/>
            <a:chExt cx="1104" cy="785"/>
          </a:xfrm>
        </p:grpSpPr>
        <p:grpSp>
          <p:nvGrpSpPr>
            <p:cNvPr id="17426" name="Group 131"/>
            <p:cNvGrpSpPr>
              <a:grpSpLocks/>
            </p:cNvGrpSpPr>
            <p:nvPr/>
          </p:nvGrpSpPr>
          <p:grpSpPr bwMode="auto">
            <a:xfrm>
              <a:off x="768" y="960"/>
              <a:ext cx="384" cy="353"/>
              <a:chOff x="768" y="960"/>
              <a:chExt cx="384" cy="353"/>
            </a:xfrm>
          </p:grpSpPr>
          <p:sp>
            <p:nvSpPr>
              <p:cNvPr id="264324" name="Line 132"/>
              <p:cNvSpPr>
                <a:spLocks noChangeShapeType="1"/>
              </p:cNvSpPr>
              <p:nvPr/>
            </p:nvSpPr>
            <p:spPr bwMode="auto">
              <a:xfrm>
                <a:off x="768" y="1313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325" name="Text Box 133"/>
              <p:cNvSpPr txBox="1">
                <a:spLocks noChangeArrowheads="1"/>
              </p:cNvSpPr>
              <p:nvPr/>
            </p:nvSpPr>
            <p:spPr bwMode="auto">
              <a:xfrm>
                <a:off x="768" y="960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17427" name="Group 134"/>
            <p:cNvGrpSpPr>
              <a:grpSpLocks/>
            </p:cNvGrpSpPr>
            <p:nvPr/>
          </p:nvGrpSpPr>
          <p:grpSpPr bwMode="auto">
            <a:xfrm>
              <a:off x="1488" y="528"/>
              <a:ext cx="384" cy="350"/>
              <a:chOff x="1488" y="528"/>
              <a:chExt cx="384" cy="350"/>
            </a:xfrm>
          </p:grpSpPr>
          <p:sp>
            <p:nvSpPr>
              <p:cNvPr id="264327" name="Line 135"/>
              <p:cNvSpPr>
                <a:spLocks noChangeShapeType="1"/>
              </p:cNvSpPr>
              <p:nvPr/>
            </p:nvSpPr>
            <p:spPr bwMode="auto">
              <a:xfrm>
                <a:off x="1536" y="878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stealth" w="med" len="lg"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4328" name="Text Box 136"/>
              <p:cNvSpPr txBox="1">
                <a:spLocks noChangeArrowheads="1"/>
              </p:cNvSpPr>
              <p:nvPr/>
            </p:nvSpPr>
            <p:spPr bwMode="auto">
              <a:xfrm>
                <a:off x="1488" y="528"/>
                <a:ext cx="38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264329" name="Line 137"/>
            <p:cNvSpPr>
              <a:spLocks noChangeShapeType="1"/>
            </p:cNvSpPr>
            <p:nvPr/>
          </p:nvSpPr>
          <p:spPr bwMode="auto">
            <a:xfrm>
              <a:off x="1510" y="1296"/>
              <a:ext cx="17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4330" name="Text Box 138"/>
            <p:cNvSpPr txBox="1">
              <a:spLocks noChangeArrowheads="1"/>
            </p:cNvSpPr>
            <p:nvPr/>
          </p:nvSpPr>
          <p:spPr bwMode="auto">
            <a:xfrm>
              <a:off x="1462" y="960"/>
              <a:ext cx="38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r>
                <a:rPr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pic>
        <p:nvPicPr>
          <p:cNvPr id="264331" name="Picture 139" descr="图片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665163"/>
            <a:ext cx="3886200" cy="3163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4413250" y="147320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从负载电阻</a:t>
            </a:r>
            <a:r>
              <a:rPr lang="en-US" altLang="zh-CN" sz="2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="1" baseline="-250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的靠近“地”端引出的，是电流反馈</a:t>
            </a:r>
            <a:endParaRPr lang="zh-CN" altLang="en-US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419600" y="2556417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输入信号和反馈信号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在同一个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zh-CN" altLang="en-US" sz="2400" b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端上</a:t>
            </a:r>
            <a:r>
              <a:rPr lang="zh-CN" altLang="en-US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的，是并联反馈</a:t>
            </a:r>
            <a:endParaRPr lang="zh-CN" altLang="en-US" sz="24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左箭头 28">
            <a:hlinkClick r:id="rId3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6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6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4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6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4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250" grpId="0" autoUpdateAnimBg="0"/>
      <p:bldP spid="264251" grpId="0" autoUpdateAnimBg="0"/>
      <p:bldP spid="264252" grpId="0" autoUpdateAnimBg="0"/>
      <p:bldP spid="264253" grpId="0" autoUpdateAnimBg="0"/>
      <p:bldP spid="264258" grpId="0" animBg="1" autoUpdateAnimBg="0"/>
      <p:bldP spid="264259" grpId="0" autoUpdateAnimBg="0"/>
      <p:bldP spid="3" grpId="0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mtClean="0"/>
              <a:t>第二章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27657" y="1690689"/>
            <a:ext cx="6858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、电阻的串并联</a:t>
            </a:r>
          </a:p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、结点电压</a:t>
            </a:r>
            <a:r>
              <a:rPr lang="zh-CN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法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P53 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式</a:t>
            </a:r>
            <a:r>
              <a:rPr lang="en-US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2.5.2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P72  2.5.1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、叠加定理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P72  2.6.2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、求戴维宁等效电路</a:t>
            </a:r>
          </a:p>
          <a:p>
            <a:pPr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P63  2.7.1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a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）（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b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4" action="ppaction://hlinksldjump"/>
              </a:rPr>
              <a:t>）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5" action="ppaction://hlinksldjump"/>
              </a:rPr>
              <a:t>P77  2.7.5</a:t>
            </a:r>
            <a:endParaRPr lang="zh-CN" altLang="zh-CN" sz="28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6" action="ppaction://hlinksldjump"/>
              </a:rPr>
              <a:t>P76  2.6.3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右箭头 5">
            <a:hlinkClick r:id="rId7" action="ppaction://hlinksldjump"/>
          </p:cNvPr>
          <p:cNvSpPr/>
          <p:nvPr/>
        </p:nvSpPr>
        <p:spPr>
          <a:xfrm>
            <a:off x="7070501" y="5512158"/>
            <a:ext cx="1313645" cy="10689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第三章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43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3647" y="18482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P151  </a:t>
            </a: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17.2.3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405684" y="1238398"/>
            <a:ext cx="85064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某测量放大电路，要求输入电阻高、输出电流稳定，应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zh-CN" altLang="zh-CN" sz="2800" u="sng">
                <a:ea typeface="Times New Roman" panose="02020603050405020304" pitchFamily="18" charset="0"/>
              </a:rPr>
              <a:t> </a:t>
            </a:r>
            <a:r>
              <a:rPr lang="en-US" altLang="zh-CN" sz="2800" u="sng">
                <a:ea typeface="Times New Roman" panose="02020603050405020304" pitchFamily="18" charset="0"/>
              </a:rPr>
              <a:t>    </a:t>
            </a:r>
            <a:r>
              <a:rPr lang="en-US" altLang="zh-CN" sz="2800" u="sng" smtClean="0">
                <a:ea typeface="Times New Roman" panose="02020603050405020304" pitchFamily="18" charset="0"/>
              </a:rPr>
              <a:t>                   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反馈。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1700299" y="199529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电流串联负</a:t>
            </a:r>
            <a:endParaRPr lang="zh-CN" altLang="en-US" sz="2400" b="1">
              <a:solidFill>
                <a:srgbClr val="7030A0"/>
              </a:solidFill>
            </a:endParaRPr>
          </a:p>
        </p:txBody>
      </p:sp>
      <p:sp>
        <p:nvSpPr>
          <p:cNvPr id="6" name="左箭头 5">
            <a:hlinkClick r:id="rId2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28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25234"/>
            <a:ext cx="7886700" cy="1325563"/>
          </a:xfrm>
        </p:spPr>
        <p:txBody>
          <a:bodyPr/>
          <a:lstStyle/>
          <a:p>
            <a:pPr algn="ctr"/>
            <a:r>
              <a:rPr lang="zh-CN" altLang="en-US" smtClean="0"/>
              <a:t>第十八章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28650" y="1193219"/>
            <a:ext cx="8224479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zh-CN" altLang="en-US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直流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稳压电源的构成及作用（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P156</a:t>
            </a:r>
            <a:r>
              <a:rPr lang="zh-CN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en-US" altLang="zh-CN" sz="28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整流变压器：</a:t>
            </a:r>
            <a:r>
              <a:rPr lang="zh-CN" altLang="zh-CN" sz="2400" b="1" smtClean="0">
                <a:solidFill>
                  <a:srgbClr val="7030A0"/>
                </a:solidFill>
              </a:rPr>
              <a:t>将</a:t>
            </a:r>
            <a:r>
              <a:rPr lang="zh-CN" altLang="zh-CN" sz="2400" b="1">
                <a:solidFill>
                  <a:srgbClr val="7030A0"/>
                </a:solidFill>
              </a:rPr>
              <a:t>交流电压变换成符合整流需要的交流电压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整流</a:t>
            </a: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电路：</a:t>
            </a:r>
            <a:r>
              <a:rPr lang="zh-CN" altLang="zh-CN" sz="2400" b="1">
                <a:solidFill>
                  <a:srgbClr val="7030A0"/>
                </a:solidFill>
              </a:rPr>
              <a:t>将交流电压变换为单向脉动电压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滤波器：</a:t>
            </a:r>
            <a:r>
              <a:rPr lang="zh-CN" altLang="zh-CN" sz="2400" b="1">
                <a:solidFill>
                  <a:srgbClr val="7030A0"/>
                </a:solidFill>
              </a:rPr>
              <a:t>减小整流电压的脉动程度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4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稳压</a:t>
            </a:r>
            <a:r>
              <a:rPr lang="zh-CN" altLang="en-US" sz="24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环节：</a:t>
            </a:r>
            <a:r>
              <a:rPr lang="zh-CN" altLang="zh-CN" sz="2400" b="1">
                <a:solidFill>
                  <a:srgbClr val="7030A0"/>
                </a:solidFill>
              </a:rPr>
              <a:t>使输出直流电压稳定</a:t>
            </a:r>
            <a:endParaRPr lang="en-US" altLang="zh-CN" sz="2400" b="1" kern="100" smtClean="0">
              <a:solidFill>
                <a:srgbClr val="7030A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r>
              <a:rPr lang="en-US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zh-CN" altLang="en-US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、</a:t>
            </a:r>
            <a:r>
              <a:rPr lang="zh-CN" altLang="zh-CN" sz="2800" kern="100" smtClean="0">
                <a:latin typeface="Calibri" panose="020F0502020204030204" pitchFamily="34" charset="0"/>
                <a:cs typeface="Times New Roman" panose="02020603050405020304" pitchFamily="18" charset="0"/>
              </a:rPr>
              <a:t>单相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半波整流电路（式</a:t>
            </a:r>
            <a:r>
              <a:rPr lang="en-US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18.1.1~18.1.3</a:t>
            </a:r>
            <a:r>
              <a:rPr lang="zh-CN" altLang="zh-CN" sz="2800" kern="100"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</a:p>
          <a:p>
            <a:pPr marL="228600" indent="266700" algn="just">
              <a:spcAft>
                <a:spcPts val="0"/>
              </a:spcAft>
            </a:pP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例：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2" action="ppaction://hlinksldjump"/>
              </a:rPr>
              <a:t>P176 18.1.1 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266700"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P158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  <a:hlinkClick r:id="rId3" action="ppaction://hlinksldjump"/>
              </a:rPr>
              <a:t>18.1.1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186" descr="图片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54" y="1627401"/>
            <a:ext cx="8728075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85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5315" y="146185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P176 18.1.1 </a:t>
            </a:r>
            <a:endParaRPr lang="zh-CN" altLang="en-US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21593" y="1471748"/>
                <a:ext cx="795270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smtClean="0">
                    <a:cs typeface="Times New Roman" panose="02020603050405020304" pitchFamily="18" charset="0"/>
                  </a:rPr>
                  <a:t>单相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半波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整流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电路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m:rPr>
                        <m:sty m:val="p"/>
                      </m:rPr>
                      <a:rPr lang="en-US" altLang="zh-CN" sz="28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u</m:t>
                    </m:r>
                    <m:r>
                      <a:rPr lang="en-US" altLang="zh-CN" sz="28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14</m:t>
                    </m:r>
                    <m:func>
                      <m:funcPr>
                        <m:ctrlPr>
                          <a:rPr lang="zh-CN" altLang="zh-CN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zh-CN" altLang="zh-CN" sz="28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zh-CN" altLang="zh-CN" sz="2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，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整流</m:t>
                    </m:r>
                  </m:oMath>
                </a14:m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电压平</a:t>
                </a:r>
                <a:r>
                  <a:rPr lang="zh-CN" altLang="zh-CN" sz="28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均值</a:t>
                </a:r>
                <a:r>
                  <a:rPr lang="zh-CN" altLang="zh-CN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2800" u="sng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</a:t>
                </a:r>
                <a:r>
                  <a:rPr lang="zh-CN" altLang="en-US" sz="28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2800" smtClean="0">
                    <a:effectLst/>
                    <a:ea typeface="Times New Roman" panose="02020603050405020304" pitchFamily="18" charset="0"/>
                  </a:rPr>
                  <a:t> </a:t>
                </a:r>
                <a:endParaRPr lang="zh-CN" altLang="en-US" sz="280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93" y="1471748"/>
                <a:ext cx="7952705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1610" r="-537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14777" y="3361385"/>
                <a:ext cx="492961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𝟏𝟎𝟎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𝟒𝟓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77" y="3361385"/>
                <a:ext cx="4929619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89" r="-1731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18" descr="图片2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229" y="2261577"/>
            <a:ext cx="2581221" cy="167399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6" name="左箭头 5">
            <a:hlinkClick r:id="rId5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64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6526" y="184822"/>
            <a:ext cx="7886700" cy="1325563"/>
          </a:xfrm>
        </p:spPr>
        <p:txBody>
          <a:bodyPr>
            <a:normAutofit/>
          </a:bodyPr>
          <a:lstStyle/>
          <a:p>
            <a:pPr marL="228600" indent="266700"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P158 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18.1.1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4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37266" y="1098327"/>
            <a:ext cx="8572500" cy="164306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2800" smtClean="0"/>
              <a:t>有</a:t>
            </a:r>
            <a:r>
              <a:rPr lang="zh-CN" altLang="en-US" sz="2800" dirty="0"/>
              <a:t>一单相半波整流电路（如教材</a:t>
            </a:r>
            <a:r>
              <a:rPr lang="en-US" altLang="zh-CN" sz="2800" dirty="0"/>
              <a:t>P.157 </a:t>
            </a:r>
            <a:r>
              <a:rPr lang="zh-CN" altLang="en-US" sz="2800" dirty="0"/>
              <a:t>图</a:t>
            </a:r>
            <a:r>
              <a:rPr lang="en-US" altLang="zh-CN" sz="2800" dirty="0"/>
              <a:t>18.1.1</a:t>
            </a:r>
            <a:r>
              <a:rPr lang="zh-CN" altLang="en-US" sz="2800" dirty="0"/>
              <a:t>）。已知负载电阻</a:t>
            </a:r>
            <a:r>
              <a:rPr lang="en-US" altLang="zh-CN" sz="2800" dirty="0"/>
              <a:t>R</a:t>
            </a:r>
            <a:r>
              <a:rPr lang="en-US" altLang="zh-CN" sz="2800" baseline="-25000" dirty="0"/>
              <a:t>L</a:t>
            </a:r>
            <a:r>
              <a:rPr lang="en-US" altLang="zh-CN" sz="2800" dirty="0"/>
              <a:t>=750</a:t>
            </a:r>
            <a:r>
              <a:rPr lang="el-GR" altLang="zh-CN" sz="2800" dirty="0">
                <a:latin typeface="Times New Roman"/>
                <a:cs typeface="Times New Roman"/>
              </a:rPr>
              <a:t>Ω</a:t>
            </a:r>
            <a:r>
              <a:rPr lang="zh-CN" altLang="en-US" sz="2800" dirty="0">
                <a:latin typeface="Times New Roman"/>
                <a:cs typeface="Times New Roman"/>
              </a:rPr>
              <a:t>，变压器二次电压</a:t>
            </a:r>
            <a:r>
              <a:rPr lang="en-US" altLang="zh-CN" sz="2800" dirty="0">
                <a:latin typeface="Times New Roman"/>
                <a:cs typeface="Times New Roman"/>
              </a:rPr>
              <a:t>U=20V</a:t>
            </a:r>
            <a:r>
              <a:rPr lang="zh-CN" altLang="en-US" sz="2800" dirty="0">
                <a:latin typeface="Times New Roman"/>
                <a:cs typeface="Times New Roman"/>
              </a:rPr>
              <a:t>，试求</a:t>
            </a:r>
            <a:r>
              <a:rPr lang="en-US" altLang="zh-CN" sz="2800" dirty="0">
                <a:latin typeface="Times New Roman"/>
                <a:cs typeface="Times New Roman"/>
              </a:rPr>
              <a:t>U</a:t>
            </a:r>
            <a:r>
              <a:rPr lang="en-US" altLang="zh-CN" sz="2800" baseline="-25000" dirty="0">
                <a:latin typeface="Times New Roman"/>
                <a:cs typeface="Times New Roman"/>
              </a:rPr>
              <a:t>O</a:t>
            </a:r>
            <a:r>
              <a:rPr lang="zh-CN" altLang="en-US" sz="2800" dirty="0">
                <a:latin typeface="Times New Roman"/>
                <a:cs typeface="Times New Roman"/>
              </a:rPr>
              <a:t>，</a:t>
            </a:r>
            <a:r>
              <a:rPr lang="en-US" altLang="zh-CN" sz="2800">
                <a:latin typeface="Times New Roman"/>
                <a:cs typeface="Times New Roman"/>
              </a:rPr>
              <a:t>I</a:t>
            </a:r>
            <a:r>
              <a:rPr lang="en-US" altLang="zh-CN" sz="2800" baseline="-25000">
                <a:latin typeface="Times New Roman"/>
                <a:cs typeface="Times New Roman"/>
              </a:rPr>
              <a:t>O</a:t>
            </a:r>
            <a:r>
              <a:rPr lang="zh-CN" altLang="en-US" sz="2800" smtClean="0">
                <a:latin typeface="Times New Roman"/>
                <a:cs typeface="Times New Roman"/>
              </a:rPr>
              <a:t>及二极管承受的最高反向电压</a:t>
            </a:r>
            <a:r>
              <a:rPr lang="en-US" altLang="zh-CN" sz="2800" smtClean="0">
                <a:latin typeface="Times New Roman"/>
                <a:cs typeface="Times New Roman"/>
              </a:rPr>
              <a:t>U</a:t>
            </a:r>
            <a:r>
              <a:rPr lang="en-US" altLang="zh-CN" sz="2800" baseline="-25000" smtClean="0">
                <a:latin typeface="Times New Roman"/>
                <a:cs typeface="Times New Roman"/>
              </a:rPr>
              <a:t>RM</a:t>
            </a:r>
            <a:r>
              <a:rPr lang="zh-CN" altLang="en-US" sz="2800" smtClean="0">
                <a:latin typeface="Times New Roman"/>
                <a:cs typeface="Times New Roman"/>
              </a:rPr>
              <a:t>。</a:t>
            </a:r>
            <a:endParaRPr lang="zh-CN" altLang="en-US" sz="2800" dirty="0"/>
          </a:p>
        </p:txBody>
      </p:sp>
      <p:sp>
        <p:nvSpPr>
          <p:cNvPr id="4" name="Rectangle 48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23016" y="3098577"/>
            <a:ext cx="7215188" cy="428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/>
              <a:t>解：</a:t>
            </a:r>
            <a:r>
              <a:rPr lang="en-US" altLang="zh-CN" sz="2800" b="1" dirty="0"/>
              <a:t>U</a:t>
            </a:r>
            <a:r>
              <a:rPr lang="en-US" altLang="zh-CN" sz="2800" b="1" baseline="-25000" dirty="0"/>
              <a:t>O</a:t>
            </a:r>
            <a:r>
              <a:rPr lang="en-US" altLang="zh-CN" sz="2800" b="1" dirty="0"/>
              <a:t>=0.45U=0.45×20V=9V </a:t>
            </a:r>
            <a:endParaRPr lang="zh-CN" altLang="en-US" sz="28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54" y="3884390"/>
            <a:ext cx="5172075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954" y="5084741"/>
            <a:ext cx="42100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8" descr="图片2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545" y="2570670"/>
            <a:ext cx="2581221" cy="1673999"/>
          </a:xfrm>
          <a:prstGeom prst="rect">
            <a:avLst/>
          </a:prstGeom>
          <a:noFill/>
          <a:ln>
            <a:noFill/>
          </a:ln>
          <a:extLst/>
        </p:spPr>
      </p:pic>
      <p:sp>
        <p:nvSpPr>
          <p:cNvPr id="8" name="左箭头 7">
            <a:hlinkClick r:id="rId6" action="ppaction://hlinksldjump"/>
          </p:cNvPr>
          <p:cNvSpPr/>
          <p:nvPr/>
        </p:nvSpPr>
        <p:spPr>
          <a:xfrm>
            <a:off x="8023538" y="6156101"/>
            <a:ext cx="746975" cy="48939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18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 smtClean="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P72  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2.5.1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24" y="2080607"/>
            <a:ext cx="2396274" cy="161563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766301" y="797074"/>
            <a:ext cx="28905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A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点的电势为</a:t>
            </a:r>
            <a:r>
              <a:rPr lang="zh-CN" altLang="zh-CN" sz="2400" u="sng" smtClean="0">
                <a:effectLst/>
                <a:ea typeface="Times New Roman" panose="02020603050405020304" pitchFamily="18" charset="0"/>
              </a:rPr>
              <a:t> </a:t>
            </a:r>
            <a:r>
              <a:rPr lang="en-US" altLang="zh-CN" sz="2400" u="sng" smtClean="0">
                <a:effectLst/>
                <a:ea typeface="Times New Roman" panose="02020603050405020304" pitchFamily="18" charset="0"/>
              </a:rPr>
              <a:t>     </a:t>
            </a:r>
            <a:r>
              <a:rPr lang="en-US" altLang="zh-CN" sz="2400">
                <a:latin typeface="Times New Roman" panose="02020603050405020304" pitchFamily="18" charset="0"/>
              </a:rPr>
              <a:t>V</a:t>
            </a:r>
            <a:r>
              <a:rPr lang="zh-CN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150184" y="2356833"/>
                <a:ext cx="364362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184" y="2356833"/>
                <a:ext cx="3643626" cy="829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575011" y="3511571"/>
                <a:ext cx="1634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𝟏𝐕</m:t>
                      </m:r>
                    </m:oMath>
                  </m:oMathPara>
                </a14:m>
                <a:endParaRPr lang="zh-CN" altLang="en-US" sz="2400" b="1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011" y="3511571"/>
                <a:ext cx="163493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30" r="-3717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P72  2.6.2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7655" y="1690689"/>
            <a:ext cx="652314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5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400" kern="100" smtClean="0">
                <a:latin typeface="Times New Roman" panose="02020603050405020304" pitchFamily="18" charset="0"/>
              </a:rPr>
              <a:t>叠加定理</a:t>
            </a:r>
            <a:r>
              <a:rPr lang="zh-CN" altLang="zh-CN" sz="2400" kern="100">
                <a:latin typeface="Times New Roman" panose="02020603050405020304" pitchFamily="18" charset="0"/>
              </a:rPr>
              <a:t>用于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计算</a:t>
            </a:r>
            <a:r>
              <a:rPr lang="en-US" altLang="zh-CN" sz="2400" kern="100" smtClean="0">
                <a:latin typeface="Times New Roman" panose="02020603050405020304" pitchFamily="18" charset="0"/>
              </a:rPr>
              <a:t>                                  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（</a:t>
            </a:r>
            <a:r>
              <a:rPr lang="en-US" altLang="zh-CN" sz="2400" kern="100" smtClean="0">
                <a:latin typeface="Times New Roman" panose="02020603050405020304" pitchFamily="18" charset="0"/>
              </a:rPr>
              <a:t>  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）</a:t>
            </a:r>
            <a:endParaRPr lang="zh-CN" altLang="zh-CN" sz="2400" kern="100">
              <a:latin typeface="Times New Roman" panose="02020603050405020304" pitchFamily="18" charset="0"/>
            </a:endParaRPr>
          </a:p>
          <a:p>
            <a:pPr indent="-179705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</a:rPr>
              <a:t>A</a:t>
            </a:r>
            <a:r>
              <a:rPr lang="zh-CN" altLang="zh-CN" sz="2400" kern="100">
                <a:latin typeface="Times New Roman" panose="02020603050405020304" pitchFamily="18" charset="0"/>
              </a:rPr>
              <a:t>：线性电路中的电压、电流 </a:t>
            </a:r>
            <a:r>
              <a:rPr lang="en-US" altLang="zh-CN" sz="2400" kern="100">
                <a:latin typeface="Times New Roman" panose="02020603050405020304" pitchFamily="18" charset="0"/>
              </a:rPr>
              <a:t> </a:t>
            </a:r>
            <a:r>
              <a:rPr lang="zh-CN" altLang="en-US" sz="2400" kern="100" smtClean="0">
                <a:latin typeface="Times New Roman" panose="02020603050405020304" pitchFamily="18" charset="0"/>
              </a:rPr>
              <a:t>、功率</a:t>
            </a:r>
            <a:r>
              <a:rPr lang="en-US" altLang="zh-CN" sz="2400" kern="100" smtClean="0">
                <a:latin typeface="Times New Roman" panose="02020603050405020304" pitchFamily="18" charset="0"/>
              </a:rPr>
              <a:t>      </a:t>
            </a:r>
          </a:p>
          <a:p>
            <a:pPr indent="-179705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 smtClean="0">
                <a:latin typeface="Times New Roman" panose="02020603050405020304" pitchFamily="18" charset="0"/>
              </a:rPr>
              <a:t>B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：</a:t>
            </a:r>
            <a:r>
              <a:rPr lang="zh-CN" altLang="en-US" sz="2400" kern="100" smtClean="0">
                <a:latin typeface="Times New Roman" panose="02020603050405020304" pitchFamily="18" charset="0"/>
              </a:rPr>
              <a:t>线性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电路</a:t>
            </a:r>
            <a:r>
              <a:rPr lang="zh-CN" altLang="zh-CN" sz="2400" kern="100">
                <a:latin typeface="Times New Roman" panose="02020603050405020304" pitchFamily="18" charset="0"/>
              </a:rPr>
              <a:t>中的电压、电流</a:t>
            </a:r>
          </a:p>
          <a:p>
            <a:pPr indent="-179705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400" kern="100">
                <a:latin typeface="Times New Roman" panose="02020603050405020304" pitchFamily="18" charset="0"/>
              </a:rPr>
              <a:t>C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：</a:t>
            </a:r>
            <a:r>
              <a:rPr lang="zh-CN" altLang="en-US" sz="2400" kern="100" smtClean="0">
                <a:latin typeface="Times New Roman" panose="02020603050405020304" pitchFamily="18" charset="0"/>
              </a:rPr>
              <a:t>非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线性电路</a:t>
            </a:r>
            <a:r>
              <a:rPr lang="zh-CN" altLang="zh-CN" sz="2400" kern="100">
                <a:latin typeface="Times New Roman" panose="02020603050405020304" pitchFamily="18" charset="0"/>
              </a:rPr>
              <a:t>中的电压、</a:t>
            </a:r>
            <a:r>
              <a:rPr lang="zh-CN" altLang="zh-CN" sz="2400" kern="100" smtClean="0">
                <a:latin typeface="Times New Roman" panose="02020603050405020304" pitchFamily="18" charset="0"/>
              </a:rPr>
              <a:t>电流</a:t>
            </a:r>
            <a:endParaRPr lang="zh-CN" altLang="zh-CN" sz="2400" kern="10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38340" y="1744334"/>
            <a:ext cx="3898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kern="100" smtClean="0">
                <a:solidFill>
                  <a:srgbClr val="7030A0"/>
                </a:solidFill>
                <a:latin typeface="Times New Roman" panose="02020603050405020304" pitchFamily="18" charset="0"/>
              </a:rPr>
              <a:t>B</a:t>
            </a:r>
            <a:endParaRPr lang="zh-CN" altLang="en-US" sz="2400"/>
          </a:p>
        </p:txBody>
      </p:sp>
      <p:sp>
        <p:nvSpPr>
          <p:cNvPr id="5" name="左箭头 4">
            <a:hlinkClick r:id="rId2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67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P63  2.7.1 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）（</a:t>
            </a: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zh-CN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）</a:t>
            </a:r>
            <a:endParaRPr lang="zh-CN" altLang="en-US" sz="2800"/>
          </a:p>
        </p:txBody>
      </p:sp>
      <p:sp>
        <p:nvSpPr>
          <p:cNvPr id="5" name="矩形 4"/>
          <p:cNvSpPr/>
          <p:nvPr/>
        </p:nvSpPr>
        <p:spPr>
          <a:xfrm>
            <a:off x="3456268" y="401171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求图示电路的戴维南等效电路。</a:t>
            </a:r>
            <a:endParaRPr lang="zh-CN" altLang="en-US" sz="2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281" y="1325562"/>
            <a:ext cx="5483336" cy="23835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502" y="4426284"/>
            <a:ext cx="1818059" cy="183194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9833" y="4344814"/>
            <a:ext cx="1552916" cy="1913415"/>
          </a:xfrm>
          <a:prstGeom prst="rect">
            <a:avLst/>
          </a:prstGeom>
        </p:spPr>
      </p:pic>
      <p:sp>
        <p:nvSpPr>
          <p:cNvPr id="13" name="左箭头 12">
            <a:hlinkClick r:id="rId5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495" y="0"/>
            <a:ext cx="7886700" cy="1325563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b="1" kern="100">
                <a:solidFill>
                  <a:srgbClr val="7030A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P77  2.7.5</a:t>
            </a:r>
            <a:endParaRPr lang="zh-CN" altLang="zh-CN" sz="2800" kern="10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37358" y="401171"/>
            <a:ext cx="7273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下图所示是常见的分压电路，求负载电流</a:t>
            </a:r>
            <a:r>
              <a:rPr lang="en-US" altLang="zh-CN" sz="2800">
                <a:latin typeface="Times New Roman" panose="02020603050405020304" pitchFamily="18" charset="0"/>
              </a:rPr>
              <a:t>I</a:t>
            </a:r>
            <a:r>
              <a:rPr lang="en-US" altLang="zh-CN" sz="2800" baseline="-25000">
                <a:latin typeface="Times New Roman" panose="02020603050405020304" pitchFamily="18" charset="0"/>
              </a:rPr>
              <a:t>L</a:t>
            </a:r>
            <a:r>
              <a:rPr lang="zh-CN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34" y="1526616"/>
            <a:ext cx="2717257" cy="20794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4056845" y="1526616"/>
                <a:ext cx="4572000" cy="1456168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zh-CN" altLang="zh-CN" sz="2400" b="1" kern="100" smtClean="0">
                    <a:solidFill>
                      <a:srgbClr val="7030A0"/>
                    </a:solidFill>
                    <a:latin typeface="Times New Roman" panose="02020603050405020304" pitchFamily="18" charset="0"/>
                  </a:rPr>
                  <a:t>利用戴维南定理：</a:t>
                </a:r>
              </a:p>
              <a:p>
                <a:pPr indent="127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𝑶𝑪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𝟏𝟏𝟎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  <a:p>
                <a:pPr indent="127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𝒆𝒒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45" y="1526616"/>
                <a:ext cx="4572000" cy="1456168"/>
              </a:xfrm>
              <a:prstGeom prst="rect">
                <a:avLst/>
              </a:prstGeom>
              <a:blipFill rotWithShape="0">
                <a:blip r:embed="rId3"/>
                <a:stretch>
                  <a:fillRect l="-2000" t="-25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056845" y="3118791"/>
                <a:ext cx="3566361" cy="9324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indent="1270" algn="just">
                  <a:lnSpc>
                    <a:spcPct val="120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b="1" i="1" kern="100"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kern="10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1" i="1" kern="10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𝟓𝟎</m:t>
                          </m:r>
                        </m:den>
                      </m:f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b="1" i="1" kern="1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𝟒𝟕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sz="2400" b="1" i="1" kern="1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400" b="1" kern="100">
                  <a:solidFill>
                    <a:srgbClr val="7030A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845" y="3118791"/>
                <a:ext cx="3566361" cy="93243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左箭头 6">
            <a:hlinkClick r:id="rId5" action="ppaction://hlinksldjump"/>
          </p:cNvPr>
          <p:cNvSpPr/>
          <p:nvPr/>
        </p:nvSpPr>
        <p:spPr>
          <a:xfrm>
            <a:off x="7793810" y="5602310"/>
            <a:ext cx="978794" cy="7469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Back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5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2595</Words>
  <Application>Microsoft Office PowerPoint</Application>
  <PresentationFormat>全屏显示(4:3)</PresentationFormat>
  <Paragraphs>495</Paragraphs>
  <Slides>53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 Unicode MS</vt:lpstr>
      <vt:lpstr>方正琥珀繁体</vt:lpstr>
      <vt:lpstr>楷体_GB2312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主题</vt:lpstr>
      <vt:lpstr>Visio</vt:lpstr>
      <vt:lpstr>Microsoft 公式 3.0</vt:lpstr>
      <vt:lpstr>PowerPoint 演示文稿</vt:lpstr>
      <vt:lpstr>第一章</vt:lpstr>
      <vt:lpstr>P29  1.5.5</vt:lpstr>
      <vt:lpstr>P31  1.5.16</vt:lpstr>
      <vt:lpstr>第二章</vt:lpstr>
      <vt:lpstr>P72  2.5.1</vt:lpstr>
      <vt:lpstr>P72  2.6.2</vt:lpstr>
      <vt:lpstr>P63  2.7.1 （a）（b）</vt:lpstr>
      <vt:lpstr>P77  2.7.5</vt:lpstr>
      <vt:lpstr>P76  2.6.3</vt:lpstr>
      <vt:lpstr>PowerPoint 演示文稿</vt:lpstr>
      <vt:lpstr>第三章</vt:lpstr>
      <vt:lpstr>PPT例题</vt:lpstr>
      <vt:lpstr>P103 3.3.1</vt:lpstr>
      <vt:lpstr>P105 3.4.1</vt:lpstr>
      <vt:lpstr>第四章</vt:lpstr>
      <vt:lpstr>P157  4.1.2</vt:lpstr>
      <vt:lpstr>P158  4.5.1 </vt:lpstr>
      <vt:lpstr>P158  4.5.3</vt:lpstr>
      <vt:lpstr>P165  4.9.4</vt:lpstr>
      <vt:lpstr>第十四章</vt:lpstr>
      <vt:lpstr>P33 习题14.3.6</vt:lpstr>
      <vt:lpstr>PowerPoint 演示文稿</vt:lpstr>
      <vt:lpstr>PowerPoint 演示文稿</vt:lpstr>
      <vt:lpstr>PowerPoint 演示文稿</vt:lpstr>
      <vt:lpstr>PowerPoint 演示文稿</vt:lpstr>
      <vt:lpstr>P31 习题14.4.2</vt:lpstr>
      <vt:lpstr>P31 14.5.1</vt:lpstr>
      <vt:lpstr>PPT例题（根据电流判断晶体管类型、各极）</vt:lpstr>
      <vt:lpstr>PPT例题（根据已知条件判断晶体管的状态）</vt:lpstr>
      <vt:lpstr>PPT例题（根据已知条件判断晶体管的状态）</vt:lpstr>
      <vt:lpstr>第十五章</vt:lpstr>
      <vt:lpstr>第十五章</vt:lpstr>
      <vt:lpstr>P53  例14.5.1</vt:lpstr>
      <vt:lpstr>PowerPoint 演示文稿</vt:lpstr>
      <vt:lpstr>PowerPoint 演示文稿</vt:lpstr>
      <vt:lpstr>例14.5.2</vt:lpstr>
      <vt:lpstr>PowerPoint 演示文稿</vt:lpstr>
      <vt:lpstr>PowerPoint 演示文稿</vt:lpstr>
      <vt:lpstr>第十六章</vt:lpstr>
      <vt:lpstr>比例运算</vt:lpstr>
      <vt:lpstr>P105  例16.2.5</vt:lpstr>
      <vt:lpstr>P105  例16.2.5</vt:lpstr>
      <vt:lpstr>P105  例16.2.5</vt:lpstr>
      <vt:lpstr>第十七章</vt:lpstr>
      <vt:lpstr>1.串联电压负反馈</vt:lpstr>
      <vt:lpstr>PowerPoint 演示文稿</vt:lpstr>
      <vt:lpstr>3. 串联电流负反馈</vt:lpstr>
      <vt:lpstr>4. 并联电流负反馈</vt:lpstr>
      <vt:lpstr>P151  17.2.3</vt:lpstr>
      <vt:lpstr>第十八章</vt:lpstr>
      <vt:lpstr>P176 18.1.1 </vt:lpstr>
      <vt:lpstr>P158  例18.1.1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54</cp:revision>
  <dcterms:created xsi:type="dcterms:W3CDTF">2020-12-30T03:42:22Z</dcterms:created>
  <dcterms:modified xsi:type="dcterms:W3CDTF">2020-12-31T06:56:23Z</dcterms:modified>
</cp:coreProperties>
</file>