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0" r:id="rId4"/>
    <p:sldId id="288" r:id="rId5"/>
    <p:sldId id="290" r:id="rId6"/>
    <p:sldId id="263" r:id="rId7"/>
    <p:sldId id="262" r:id="rId8"/>
    <p:sldId id="302" r:id="rId9"/>
    <p:sldId id="304" r:id="rId10"/>
    <p:sldId id="306" r:id="rId11"/>
    <p:sldId id="307" r:id="rId12"/>
    <p:sldId id="257" r:id="rId13"/>
    <p:sldId id="258" r:id="rId14"/>
    <p:sldId id="264" r:id="rId15"/>
    <p:sldId id="279" r:id="rId16"/>
    <p:sldId id="259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4"/>
    <p:restoredTop sz="90929"/>
  </p:normalViewPr>
  <p:slideViewPr>
    <p:cSldViewPr showGuides="1">
      <p:cViewPr varScale="1">
        <p:scale>
          <a:sx n="61" d="100"/>
          <a:sy n="61" d="100"/>
        </p:scale>
        <p:origin x="17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文本框 99"/>
          <p:cNvSpPr txBox="1"/>
          <p:nvPr/>
        </p:nvSpPr>
        <p:spPr>
          <a:xfrm>
            <a:off x="1043940" y="1556068"/>
            <a:ext cx="6953250" cy="3322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 了解并掌握简单多元函数的极限的计算和极限不存在的判别方法；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 了解并掌握多元函数偏导数、梯度、方向导数、微分的概念和计算；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对象 3074"/>
          <p:cNvGraphicFramePr/>
          <p:nvPr/>
        </p:nvGraphicFramePr>
        <p:xfrm>
          <a:off x="469265" y="628650"/>
          <a:ext cx="482282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" imgW="2324100" imgH="215900" progId="Equation.3">
                  <p:embed/>
                </p:oleObj>
              </mc:Choice>
              <mc:Fallback>
                <p:oleObj name="" r:id="rId1" imgW="23241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265" y="628650"/>
                        <a:ext cx="4822825" cy="37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3075"/>
          <p:cNvGraphicFramePr/>
          <p:nvPr/>
        </p:nvGraphicFramePr>
        <p:xfrm>
          <a:off x="1727835" y="1320165"/>
          <a:ext cx="4395470" cy="113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3" imgW="2310130" imgH="711200" progId="Equation.3">
                  <p:embed/>
                </p:oleObj>
              </mc:Choice>
              <mc:Fallback>
                <p:oleObj name="" r:id="rId3" imgW="2310130" imgH="711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835" y="1320165"/>
                        <a:ext cx="4395470" cy="1132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3076"/>
          <p:cNvGraphicFramePr/>
          <p:nvPr/>
        </p:nvGraphicFramePr>
        <p:xfrm>
          <a:off x="6660515" y="1556385"/>
          <a:ext cx="802640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" r:id="rId5" imgW="393700" imgH="419100" progId="Equation.3">
                  <p:embed/>
                </p:oleObj>
              </mc:Choice>
              <mc:Fallback>
                <p:oleObj name="" r:id="rId5" imgW="393700" imgH="419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515" y="1556385"/>
                        <a:ext cx="802640" cy="71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3077"/>
          <p:cNvGraphicFramePr/>
          <p:nvPr/>
        </p:nvGraphicFramePr>
        <p:xfrm>
          <a:off x="454025" y="2992755"/>
          <a:ext cx="3924300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7" imgW="1866900" imgH="444500" progId="Equation.3">
                  <p:embed/>
                </p:oleObj>
              </mc:Choice>
              <mc:Fallback>
                <p:oleObj name="" r:id="rId7" imgW="18669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4025" y="2992755"/>
                        <a:ext cx="3924300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对象 3078"/>
          <p:cNvGraphicFramePr/>
          <p:nvPr/>
        </p:nvGraphicFramePr>
        <p:xfrm>
          <a:off x="467995" y="4580890"/>
          <a:ext cx="6969125" cy="151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9" imgW="3314700" imgH="862965" progId="Equation.3">
                  <p:embed/>
                </p:oleObj>
              </mc:Choice>
              <mc:Fallback>
                <p:oleObj name="" r:id="rId9" imgW="3314700" imgH="8629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995" y="4580890"/>
                        <a:ext cx="6969125" cy="1515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对象 4105"/>
          <p:cNvGraphicFramePr/>
          <p:nvPr/>
        </p:nvGraphicFramePr>
        <p:xfrm>
          <a:off x="927100" y="3573145"/>
          <a:ext cx="6800850" cy="181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" imgW="3556000" imgH="965200" progId="Equation.3">
                  <p:embed/>
                </p:oleObj>
              </mc:Choice>
              <mc:Fallback>
                <p:oleObj name="" r:id="rId1" imgW="3556000" imgH="965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7100" y="3573145"/>
                        <a:ext cx="6800850" cy="1816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4107"/>
          <p:cNvGraphicFramePr/>
          <p:nvPr/>
        </p:nvGraphicFramePr>
        <p:xfrm>
          <a:off x="927100" y="1028700"/>
          <a:ext cx="6191885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3" imgW="3581400" imgH="889000" progId="Equation.3">
                  <p:embed/>
                </p:oleObj>
              </mc:Choice>
              <mc:Fallback>
                <p:oleObj name="" r:id="rId3" imgW="3581400" imgH="889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028700"/>
                        <a:ext cx="6191885" cy="1532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对象 12292"/>
          <p:cNvGraphicFramePr/>
          <p:nvPr/>
        </p:nvGraphicFramePr>
        <p:xfrm>
          <a:off x="578168" y="403225"/>
          <a:ext cx="730821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1" imgW="2920365" imgH="762000" progId="Equation.3">
                  <p:embed/>
                </p:oleObj>
              </mc:Choice>
              <mc:Fallback>
                <p:oleObj name="" r:id="rId1" imgW="2920365" imgH="762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8168" y="403225"/>
                        <a:ext cx="7308215" cy="173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对象 12294"/>
          <p:cNvGraphicFramePr/>
          <p:nvPr/>
        </p:nvGraphicFramePr>
        <p:xfrm>
          <a:off x="529114" y="3263901"/>
          <a:ext cx="779843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3" imgW="3390900" imgH="1009650" progId="Word.Document.8">
                  <p:embed/>
                </p:oleObj>
              </mc:Choice>
              <mc:Fallback>
                <p:oleObj name="" r:id="rId3" imgW="3390900" imgH="100965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114" y="3263901"/>
                        <a:ext cx="7798435" cy="232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1412875"/>
          <a:ext cx="72694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3695700" imgH="254000" progId="Equation.KSEE3">
                  <p:embed/>
                </p:oleObj>
              </mc:Choice>
              <mc:Fallback>
                <p:oleObj name="" r:id="rId1" imgW="36957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726948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80695" y="4004945"/>
                <a:ext cx="8183245" cy="7118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25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设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为实数，函数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在点(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)处的方向导数中，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沿方向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的方向导数最大，最大值为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10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，求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5" y="4004945"/>
                <a:ext cx="8183245" cy="711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对象 5127"/>
          <p:cNvGraphicFramePr/>
          <p:nvPr/>
        </p:nvGraphicFramePr>
        <p:xfrm>
          <a:off x="452914" y="260350"/>
          <a:ext cx="766508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1" imgW="3136900" imgH="609600" progId="Equation.3">
                  <p:embed/>
                </p:oleObj>
              </mc:Choice>
              <mc:Fallback>
                <p:oleObj name="" r:id="rId1" imgW="3136900" imgH="609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914" y="260350"/>
                        <a:ext cx="7665085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6155"/>
          <p:cNvGraphicFramePr/>
          <p:nvPr/>
        </p:nvGraphicFramePr>
        <p:xfrm>
          <a:off x="365284" y="2561432"/>
          <a:ext cx="8119745" cy="303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3" imgW="3454400" imgH="1295400" progId="Equation.3">
                  <p:embed/>
                </p:oleObj>
              </mc:Choice>
              <mc:Fallback>
                <p:oleObj name="" r:id="rId3" imgW="3454400" imgH="1295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284" y="2561432"/>
                        <a:ext cx="8119745" cy="303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80135" y="2496820"/>
          <a:ext cx="6711950" cy="145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2463165" imgH="533400" progId="Equation.KSEE3">
                  <p:embed/>
                </p:oleObj>
              </mc:Choice>
              <mc:Fallback>
                <p:oleObj name="" r:id="rId1" imgW="2463165" imgH="533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0135" y="2496820"/>
                        <a:ext cx="6711950" cy="1453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3" name="对象 9232"/>
          <p:cNvGraphicFramePr/>
          <p:nvPr/>
        </p:nvGraphicFramePr>
        <p:xfrm>
          <a:off x="937895" y="567055"/>
          <a:ext cx="6802120" cy="160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148965" imgH="634365" progId="Equation.3">
                  <p:embed/>
                </p:oleObj>
              </mc:Choice>
              <mc:Fallback>
                <p:oleObj name="" r:id="rId1" imgW="3148965" imgH="6343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895" y="567055"/>
                        <a:ext cx="6802120" cy="1605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对象 9233"/>
          <p:cNvGraphicFramePr/>
          <p:nvPr/>
        </p:nvGraphicFramePr>
        <p:xfrm>
          <a:off x="1279843" y="3503295"/>
          <a:ext cx="41957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942465" imgH="241300" progId="Equation.3">
                  <p:embed/>
                </p:oleObj>
              </mc:Choice>
              <mc:Fallback>
                <p:oleObj name="" r:id="rId3" imgW="1942465" imgH="241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843" y="3503295"/>
                        <a:ext cx="419576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对象 9234"/>
          <p:cNvGraphicFramePr/>
          <p:nvPr/>
        </p:nvGraphicFramePr>
        <p:xfrm>
          <a:off x="1279843" y="4300855"/>
          <a:ext cx="3886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942465" imgH="241300" progId="Equation.3">
                  <p:embed/>
                </p:oleObj>
              </mc:Choice>
              <mc:Fallback>
                <p:oleObj name="" r:id="rId5" imgW="1942465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9843" y="4300855"/>
                        <a:ext cx="38862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9235"/>
          <p:cNvGraphicFramePr/>
          <p:nvPr/>
        </p:nvGraphicFramePr>
        <p:xfrm>
          <a:off x="1279843" y="5145405"/>
          <a:ext cx="4325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107565" imgH="241300" progId="Equation.3">
                  <p:embed/>
                </p:oleObj>
              </mc:Choice>
              <mc:Fallback>
                <p:oleObj name="" r:id="rId7" imgW="2107565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9843" y="5145405"/>
                        <a:ext cx="4325938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279843" y="2615883"/>
          <a:ext cx="389509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803400" imgH="241300" progId="Equation.3">
                  <p:embed/>
                </p:oleObj>
              </mc:Choice>
              <mc:Fallback>
                <p:oleObj name="" r:id="rId9" imgW="1803400" imgH="241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9843" y="2615883"/>
                        <a:ext cx="3895090" cy="54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1" name="对象 10250"/>
          <p:cNvGraphicFramePr/>
          <p:nvPr/>
        </p:nvGraphicFramePr>
        <p:xfrm>
          <a:off x="697865" y="979170"/>
          <a:ext cx="6644005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" imgW="2451100" imgH="215900" progId="Equation.3">
                  <p:embed/>
                </p:oleObj>
              </mc:Choice>
              <mc:Fallback>
                <p:oleObj name="" r:id="rId1" imgW="24511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865" y="979170"/>
                        <a:ext cx="6644005" cy="563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10251"/>
          <p:cNvGraphicFramePr/>
          <p:nvPr/>
        </p:nvGraphicFramePr>
        <p:xfrm>
          <a:off x="1330008" y="2078355"/>
          <a:ext cx="31003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3" imgW="1434465" imgH="241300" progId="Equation.3">
                  <p:embed/>
                </p:oleObj>
              </mc:Choice>
              <mc:Fallback>
                <p:oleObj name="" r:id="rId3" imgW="1434465" imgH="241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008" y="2078355"/>
                        <a:ext cx="3100388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/>
          <p:nvPr/>
        </p:nvGraphicFramePr>
        <p:xfrm>
          <a:off x="1330008" y="2909888"/>
          <a:ext cx="6638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5" imgW="3072130" imgH="241300" progId="Equation.3">
                  <p:embed/>
                </p:oleObj>
              </mc:Choice>
              <mc:Fallback>
                <p:oleObj name="" r:id="rId5" imgW="307213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0008" y="2909888"/>
                        <a:ext cx="66389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/>
        </p:nvGraphicFramePr>
        <p:xfrm>
          <a:off x="1330008" y="3875723"/>
          <a:ext cx="65532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7" imgW="3110230" imgH="495300" progId="Equation.3">
                  <p:embed/>
                </p:oleObj>
              </mc:Choice>
              <mc:Fallback>
                <p:oleObj name="" r:id="rId7" imgW="3110230" imgH="495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0008" y="3875723"/>
                        <a:ext cx="6553200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/>
          <p:nvPr/>
        </p:nvGraphicFramePr>
        <p:xfrm>
          <a:off x="1330008" y="5193665"/>
          <a:ext cx="50053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9" imgW="2259330" imgH="241300" progId="Equation.3">
                  <p:embed/>
                </p:oleObj>
              </mc:Choice>
              <mc:Fallback>
                <p:oleObj name="" r:id="rId9" imgW="225933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0008" y="5193665"/>
                        <a:ext cx="5005387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对象 9219"/>
          <p:cNvGraphicFramePr/>
          <p:nvPr/>
        </p:nvGraphicFramePr>
        <p:xfrm>
          <a:off x="756285" y="970915"/>
          <a:ext cx="6334760" cy="6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" imgW="2413000" imgH="228600" progId="Equation.3">
                  <p:embed/>
                </p:oleObj>
              </mc:Choice>
              <mc:Fallback>
                <p:oleObj name="" r:id="rId1" imgW="24130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285" y="970915"/>
                        <a:ext cx="6334760" cy="616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/>
          <p:cNvGraphicFramePr/>
          <p:nvPr/>
        </p:nvGraphicFramePr>
        <p:xfrm>
          <a:off x="1344295" y="2086928"/>
          <a:ext cx="46958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" r:id="rId3" imgW="1967865" imgH="342900" progId="Equation.3">
                  <p:embed/>
                </p:oleObj>
              </mc:Choice>
              <mc:Fallback>
                <p:oleObj name="" r:id="rId3" imgW="1967865" imgH="342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4295" y="2086928"/>
                        <a:ext cx="46958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/>
          <p:nvPr/>
        </p:nvGraphicFramePr>
        <p:xfrm>
          <a:off x="1344295" y="5321300"/>
          <a:ext cx="2238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" r:id="rId5" imgW="114300" imgH="215265" progId="Equation.3">
                  <p:embed/>
                </p:oleObj>
              </mc:Choice>
              <mc:Fallback>
                <p:oleObj name="" r:id="rId5" imgW="114300" imgH="2152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295" y="5321300"/>
                        <a:ext cx="2238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9223"/>
          <p:cNvGraphicFramePr/>
          <p:nvPr/>
        </p:nvGraphicFramePr>
        <p:xfrm>
          <a:off x="1344295" y="3261678"/>
          <a:ext cx="3575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" r:id="rId7" imgW="1498600" imgH="228600" progId="Equation.3">
                  <p:embed/>
                </p:oleObj>
              </mc:Choice>
              <mc:Fallback>
                <p:oleObj name="" r:id="rId7" imgW="14986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4295" y="3261678"/>
                        <a:ext cx="35750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9224"/>
          <p:cNvGraphicFramePr/>
          <p:nvPr/>
        </p:nvGraphicFramePr>
        <p:xfrm>
          <a:off x="1344295" y="4186238"/>
          <a:ext cx="478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" r:id="rId9" imgW="2006600" imgH="228600" progId="Equation.3">
                  <p:embed/>
                </p:oleObj>
              </mc:Choice>
              <mc:Fallback>
                <p:oleObj name="" r:id="rId9" imgW="20066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4295" y="4186238"/>
                        <a:ext cx="4787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9225"/>
          <p:cNvGraphicFramePr/>
          <p:nvPr/>
        </p:nvGraphicFramePr>
        <p:xfrm>
          <a:off x="1344295" y="5154613"/>
          <a:ext cx="5392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11" imgW="2259330" imgH="241300" progId="Equation.3">
                  <p:embed/>
                </p:oleObj>
              </mc:Choice>
              <mc:Fallback>
                <p:oleObj name="" r:id="rId11" imgW="225933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44295" y="5154613"/>
                        <a:ext cx="5392738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9861" y="620586"/>
                <a:ext cx="7796530" cy="6934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、设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𝑎𝑟𝑐𝑡𝑎𝑛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𝑙𝑛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）求：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61" y="620586"/>
                <a:ext cx="7796530" cy="693420"/>
              </a:xfrm>
              <a:prstGeom prst="rect">
                <a:avLst/>
              </a:prstGeom>
              <a:blipFill rotWithShape="1">
                <a:blip r:embed="rId1"/>
                <a:stretch>
                  <a:fillRect l="-1" t="-27" r="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45185" y="4317365"/>
            <a:ext cx="7107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/>
              <a:t>注：函数在某点的偏导数存在，但是偏导函数在该点可能没有定义。</a:t>
            </a:r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39861" y="3356324"/>
                <a:ext cx="5591175" cy="6502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、设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𝑎𝑟𝑐𝑠𝑖𝑛</m:t>
                      </m:r>
                      <m:rad>
                        <m:radPr>
                          <m:degHide m:val="on"/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box>
                            <m:boxPr>
                              <m:noBreak m:val="on"/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box>
                        </m:e>
                      </m:rad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,求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61" y="3356324"/>
                <a:ext cx="5591175" cy="650240"/>
              </a:xfrm>
              <a:prstGeom prst="rect">
                <a:avLst/>
              </a:prstGeom>
              <a:blipFill rotWithShape="1">
                <a:blip r:embed="rId2"/>
                <a:stretch>
                  <a:fillRect l="-2" t="-54" r="2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76009" y="1563878"/>
                <a:ext cx="3895090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）：先求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),再代入点坐标；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09" y="1563878"/>
                <a:ext cx="3895090" cy="361950"/>
              </a:xfrm>
              <a:prstGeom prst="rect">
                <a:avLst/>
              </a:prstGeom>
              <a:blipFill rotWithShape="1">
                <a:blip r:embed="rId3"/>
                <a:stretch>
                  <a:fillRect l="-7" t="-140" r="7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476009" y="2033461"/>
                <a:ext cx="5121275" cy="3892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）：先求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),再求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),最后求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)；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09" y="2033461"/>
                <a:ext cx="5121275" cy="389255"/>
              </a:xfrm>
              <a:prstGeom prst="rect">
                <a:avLst/>
              </a:prstGeom>
              <a:blipFill rotWithShape="1">
                <a:blip r:embed="rId4"/>
                <a:stretch>
                  <a:fillRect l="-5" t="-49" r="5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476009" y="2493042"/>
                <a:ext cx="3816350" cy="3810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）：利用定义求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09" y="2493042"/>
                <a:ext cx="3816350" cy="381000"/>
              </a:xfrm>
              <a:prstGeom prst="rect">
                <a:avLst/>
              </a:prstGeom>
              <a:blipFill rotWithShape="1">
                <a:blip r:embed="rId5"/>
                <a:stretch>
                  <a:fillRect l="-7" t="-8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9861" y="5301012"/>
                <a:ext cx="6179820" cy="5245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设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,求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在点(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.−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)的值。</m:t>
                    </m:r>
                  </m:oMath>
                </a14:m>
                <a:endParaRPr lang="zh-CN" altLang="en-US" sz="18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61" y="5301012"/>
                <a:ext cx="6179820" cy="524510"/>
              </a:xfrm>
              <a:prstGeom prst="rect">
                <a:avLst/>
              </a:prstGeom>
              <a:blipFill rotWithShape="1">
                <a:blip r:embed="rId6"/>
                <a:stretch>
                  <a:fillRect l="-2" t="-6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48678" y="476282"/>
                <a:ext cx="7865745" cy="6616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8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设函数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)可微，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)有方程(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)确定，</m:t>
                      </m:r>
                    </m:oMath>
                  </m:oMathPara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求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𝑑𝑧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8" y="476282"/>
                <a:ext cx="7865745" cy="661670"/>
              </a:xfrm>
              <a:prstGeom prst="rect">
                <a:avLst/>
              </a:prstGeom>
              <a:blipFill rotWithShape="1">
                <a:blip r:embed="rId1"/>
                <a:stretch>
                  <a:fillRect l="-4" t="-5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018810" y="614841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48678" y="2564765"/>
                <a:ext cx="7312660" cy="6400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设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)是有方程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）所确定的函数，</m:t>
                      </m:r>
                    </m:oMath>
                  </m:oMathPara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其中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𝜑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具有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阶导数切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≠−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时，求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𝑑𝑧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8" y="2564765"/>
                <a:ext cx="7312660" cy="640080"/>
              </a:xfrm>
              <a:prstGeom prst="rect">
                <a:avLst/>
              </a:prstGeom>
              <a:blipFill rotWithShape="1">
                <a:blip r:embed="rId2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8678" y="4869180"/>
          <a:ext cx="6737350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4216400" imgH="228600" progId="Equation.KSEE3">
                  <p:embed/>
                </p:oleObj>
              </mc:Choice>
              <mc:Fallback>
                <p:oleObj name="" r:id="rId3" imgW="4216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678" y="4869180"/>
                        <a:ext cx="6737350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1457" y="4941443"/>
                <a:ext cx="816483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13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设函数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)可微，切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𝑙𝑛𝑥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,求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𝑑𝑓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57" y="4941443"/>
                <a:ext cx="8164830" cy="360680"/>
              </a:xfrm>
              <a:prstGeom prst="rect">
                <a:avLst/>
              </a:prstGeom>
              <a:blipFill rotWithShape="1">
                <a:blip r:embed="rId1"/>
                <a:stretch>
                  <a:fillRect l="-7" t="-141" r="7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11457" y="620744"/>
                <a:ext cx="5944235" cy="5238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11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、设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𝑥</m:t>
                        </m:r>
                      </m:e>
                    </m:rad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𝑦</m:t>
                        </m:r>
                      </m:e>
                    </m:rad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charset="0"/>
                          </a:rPr>
                          <m:t>𝑧</m:t>
                        </m:r>
                      </m:e>
                    </m:rad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),证明：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满足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800"/>
                  <a:t>+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1800"/>
                  <a:t>+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18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18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57" y="620744"/>
                <a:ext cx="5944235" cy="523875"/>
              </a:xfrm>
              <a:prstGeom prst="rect">
                <a:avLst/>
              </a:prstGeom>
              <a:blipFill rotWithShape="1">
                <a:blip r:embed="rId2"/>
                <a:stretch>
                  <a:fillRect l="-10" t="-67" r="1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1457" y="2282222"/>
            <a:ext cx="60102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800">
                <a:latin typeface="Cambria Math" panose="02040503050406030204" charset="0"/>
                <a:cs typeface="Cambria Math" panose="02040503050406030204" charset="0"/>
              </a:rPr>
              <a:t>12</a:t>
            </a:r>
            <a:r>
              <a:rPr lang="zh-CN" altLang="en-US" sz="1800">
                <a:latin typeface="Cambria Math" panose="02040503050406030204" charset="0"/>
                <a:cs typeface="Cambria Math" panose="02040503050406030204" charset="0"/>
              </a:rPr>
              <a:t>、</a:t>
            </a:r>
            <a:r>
              <a:rPr lang="zh-CN" sz="1800">
                <a:latin typeface="Cambria Math" panose="02040503050406030204" charset="0"/>
                <a:cs typeface="Cambria Math" panose="02040503050406030204" charset="0"/>
              </a:rPr>
              <a:t>已知理想气体的状态方程是</a:t>
            </a:r>
            <a:r>
              <a:rPr lang="en-US" altLang="zh-CN" sz="1800">
                <a:latin typeface="Cambria Math" panose="02040503050406030204" charset="0"/>
                <a:cs typeface="Cambria Math" panose="02040503050406030204" charset="0"/>
              </a:rPr>
              <a:t>:pV=RT(R</a:t>
            </a:r>
            <a:r>
              <a:rPr lang="zh-CN" altLang="en-US" sz="1800">
                <a:latin typeface="Cambria Math" panose="02040503050406030204" charset="0"/>
                <a:cs typeface="Cambria Math" panose="02040503050406030204" charset="0"/>
              </a:rPr>
              <a:t>为常数）求证：</a:t>
            </a:r>
            <a:endParaRPr lang="zh-CN" altLang="en-US" sz="1800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8262" y="2925000"/>
                <a:ext cx="1884680" cy="6597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62" y="2925000"/>
                <a:ext cx="1884680" cy="659765"/>
              </a:xfrm>
              <a:prstGeom prst="rect">
                <a:avLst/>
              </a:prstGeom>
              <a:blipFill rotWithShape="1">
                <a:blip r:embed="rId3"/>
                <a:stretch>
                  <a:fillRect l="-31" t="-29" r="3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83529" y="981266"/>
                <a:ext cx="7614920" cy="6604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14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𝑔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,确定了二元函数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),求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，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9" y="981266"/>
                <a:ext cx="7614920" cy="660400"/>
              </a:xfrm>
              <a:prstGeom prst="rect">
                <a:avLst/>
              </a:prstGeom>
              <a:blipFill rotWithShape="1">
                <a:blip r:embed="rId1"/>
                <a:stretch>
                  <a:fillRect l="-4" t="-29" r="4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13679" y="2709101"/>
                <a:ext cx="7917815" cy="1130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15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讨论函数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𝑥𝑦𝑠𝑖𝑛</m:t>
                            </m:r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,  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        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           ,    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在点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</a:rPr>
                  <a:t>(0,0)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处的连续性、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偏导数的存在性和连续性，以及可微性。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9" y="2709101"/>
                <a:ext cx="7917815" cy="1130300"/>
              </a:xfrm>
              <a:prstGeom prst="rect">
                <a:avLst/>
              </a:prstGeom>
              <a:blipFill rotWithShape="1">
                <a:blip r:embed="rId2"/>
                <a:stretch>
                  <a:fillRect l="-3" t="-17" r="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3529" y="5084953"/>
                <a:ext cx="7978140" cy="6578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16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、有一圆柱体受压后发生形变，半径由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𝑐𝑚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增大到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05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𝑐𝑚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zh-CN" altLang="en-US" sz="1800"/>
                  <a:t>高度由</a:t>
                </a:r>
                <a:r>
                  <a:rPr lang="en-US" altLang="zh-CN" sz="1800"/>
                  <a:t>100cncm</a:t>
                </a:r>
                <a:endParaRPr lang="en-US" altLang="zh-CN" sz="1800"/>
              </a:p>
              <a:p>
                <a:pPr algn="l"/>
                <a:r>
                  <a:rPr lang="zh-CN" altLang="en-US" sz="1800"/>
                  <a:t>减少到</a:t>
                </a:r>
                <a:r>
                  <a:rPr lang="en-US" altLang="zh-CN" sz="1800"/>
                  <a:t>99cm,</a:t>
                </a:r>
                <a:r>
                  <a:rPr lang="zh-CN" altLang="en-US" sz="1800"/>
                  <a:t>求此圆柱体体积的近似该变量。</a:t>
                </a:r>
                <a:endParaRPr lang="zh-CN" altLang="en-US" sz="1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9" y="5084953"/>
                <a:ext cx="7978140" cy="657860"/>
              </a:xfrm>
              <a:prstGeom prst="rect">
                <a:avLst/>
              </a:prstGeom>
              <a:blipFill rotWithShape="1">
                <a:blip r:embed="rId3"/>
                <a:stretch>
                  <a:fillRect l="-3" t="-77" r="3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17-18多元函数微分学</Template>
  <TotalTime>0</TotalTime>
  <Words>1276</Words>
  <Application>WPS 演示</Application>
  <PresentationFormat>全屏显示(4:3)</PresentationFormat>
  <Paragraphs>43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14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Cambria Math</vt:lpstr>
      <vt:lpstr>默认设计模板</vt:lpstr>
      <vt:lpstr>1_默认设计模板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j s g</cp:lastModifiedBy>
  <cp:revision>21</cp:revision>
  <dcterms:created xsi:type="dcterms:W3CDTF">2018-03-06T14:13:00Z</dcterms:created>
  <dcterms:modified xsi:type="dcterms:W3CDTF">2021-03-25T08:36:24Z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D6A21EF7D3F44E198F80594694088D65</vt:lpwstr>
  </property>
</Properties>
</file>