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5" r:id="rId4"/>
    <p:sldId id="269" r:id="rId5"/>
    <p:sldId id="270" r:id="rId6"/>
    <p:sldId id="256" r:id="rId7"/>
    <p:sldId id="266" r:id="rId8"/>
    <p:sldId id="258" r:id="rId9"/>
    <p:sldId id="260" r:id="rId10"/>
    <p:sldId id="267" r:id="rId11"/>
    <p:sldId id="261" r:id="rId12"/>
    <p:sldId id="259" r:id="rId13"/>
    <p:sldId id="262" r:id="rId14"/>
    <p:sldId id="268" r:id="rId15"/>
    <p:sldId id="280" r:id="rId16"/>
    <p:sldId id="28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3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5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wmf"/><Relationship Id="rId1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6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8.xml"/><Relationship Id="rId3" Type="http://schemas.openxmlformats.org/officeDocument/2006/relationships/image" Target="../media/image21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6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0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1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3546" y="731139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/>
              <a:t>一、二重积分的计算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36661" y="1521079"/>
            <a:ext cx="14522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1</a:t>
            </a:r>
            <a:r>
              <a:rPr lang="zh-CN" altLang="en-US">
                <a:latin typeface="Cambria Math" panose="02040503050406030204" charset="0"/>
                <a:cs typeface="Cambria Math" panose="02040503050406030204" charset="0"/>
              </a:rPr>
              <a:t>、基本计算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30411" y="2117344"/>
            <a:ext cx="6126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/>
              <a:t>（包括直角坐标系和极坐标系下化累次积分以及性质运用）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736661" y="2872359"/>
                <a:ext cx="3281045" cy="366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、交换积分次序和积分坐标系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661" y="2872359"/>
                <a:ext cx="3281045" cy="366395"/>
              </a:xfrm>
              <a:prstGeom prst="rect">
                <a:avLst/>
              </a:prstGeom>
              <a:blipFill rotWithShape="1">
                <a:blip r:embed="rId1"/>
                <a:stretch>
                  <a:fillRect l="-17" t="-69" r="17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736661" y="3864864"/>
                <a:ext cx="648144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、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奇偶对称性的应用（包括图整体有对称性或局部有对称性）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661" y="3864864"/>
                <a:ext cx="6481445" cy="368300"/>
              </a:xfrm>
              <a:prstGeom prst="rect">
                <a:avLst/>
              </a:prstGeom>
              <a:blipFill rotWithShape="1">
                <a:blip r:embed="rId2"/>
                <a:stretch>
                  <a:fillRect l="-9" t="-69" r="9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736661" y="4689729"/>
                <a:ext cx="236664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、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轮换对称性的应用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661" y="4689729"/>
                <a:ext cx="2366645" cy="368300"/>
              </a:xfrm>
              <a:prstGeom prst="rect">
                <a:avLst/>
              </a:prstGeom>
              <a:blipFill rotWithShape="1">
                <a:blip r:embed="rId3"/>
                <a:stretch>
                  <a:fillRect l="-24" t="-69" r="24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736661" y="5494909"/>
                <a:ext cx="2138045" cy="3670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、几何意义的应用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661" y="5494909"/>
                <a:ext cx="2138045" cy="367030"/>
              </a:xfrm>
              <a:prstGeom prst="rect">
                <a:avLst/>
              </a:prstGeom>
              <a:blipFill rotWithShape="1">
                <a:blip r:embed="rId4"/>
                <a:stretch>
                  <a:fillRect l="-27" t="-69" r="27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" y="635000"/>
            <a:ext cx="8848725" cy="2266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" y="3345815"/>
            <a:ext cx="9412605" cy="28778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3" name="组合 4112"/>
          <p:cNvGrpSpPr/>
          <p:nvPr/>
        </p:nvGrpSpPr>
        <p:grpSpPr>
          <a:xfrm>
            <a:off x="1594485" y="2733040"/>
            <a:ext cx="7261225" cy="695325"/>
            <a:chOff x="650" y="2490"/>
            <a:chExt cx="4574" cy="438"/>
          </a:xfrm>
        </p:grpSpPr>
        <p:sp>
          <p:nvSpPr>
            <p:cNvPr id="4114" name="矩形 4113"/>
            <p:cNvSpPr/>
            <p:nvPr/>
          </p:nvSpPr>
          <p:spPr>
            <a:xfrm>
              <a:off x="2618" y="2520"/>
              <a:ext cx="16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,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其中</a:t>
              </a:r>
              <a:r>
                <a:rPr lang="en-US" altLang="zh-CN" sz="2400" b="1">
                  <a:latin typeface="Times New Roman" panose="02020603050405020304" pitchFamily="18" charset="0"/>
                </a:rPr>
                <a:t>D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是闭区域</a:t>
              </a:r>
              <a:r>
                <a:rPr lang="en-US" altLang="zh-CN" sz="2400" b="1">
                  <a:latin typeface="Times New Roman" panose="02020603050405020304" pitchFamily="18" charset="0"/>
                </a:rPr>
                <a:t>: 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grpSp>
          <p:nvGrpSpPr>
            <p:cNvPr id="4115" name="组合 4114"/>
            <p:cNvGrpSpPr/>
            <p:nvPr/>
          </p:nvGrpSpPr>
          <p:grpSpPr>
            <a:xfrm>
              <a:off x="650" y="2490"/>
              <a:ext cx="4574" cy="438"/>
              <a:chOff x="720" y="2304"/>
              <a:chExt cx="4574" cy="438"/>
            </a:xfrm>
          </p:grpSpPr>
          <p:graphicFrame>
            <p:nvGraphicFramePr>
              <p:cNvPr id="4116" name="对象 4115"/>
              <p:cNvGraphicFramePr/>
              <p:nvPr/>
            </p:nvGraphicFramePr>
            <p:xfrm>
              <a:off x="720" y="2304"/>
              <a:ext cx="1902" cy="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6" name="" r:id="rId1" imgW="3022600" imgH="698500" progId="Equation.3">
                      <p:embed/>
                    </p:oleObj>
                  </mc:Choice>
                  <mc:Fallback>
                    <p:oleObj name="" r:id="rId1" imgW="3022600" imgH="698500" progId="Equation.3">
                      <p:embed/>
                      <p:pic>
                        <p:nvPicPr>
                          <p:cNvPr id="0" name="图片 3085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720" y="2304"/>
                            <a:ext cx="1902" cy="4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7" name="对象 4116"/>
              <p:cNvGraphicFramePr/>
              <p:nvPr/>
            </p:nvGraphicFramePr>
            <p:xfrm>
              <a:off x="4232" y="2360"/>
              <a:ext cx="1062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7" name="" r:id="rId3" imgW="1688465" imgH="406400" progId="Equation.3">
                      <p:embed/>
                    </p:oleObj>
                  </mc:Choice>
                  <mc:Fallback>
                    <p:oleObj name="" r:id="rId3" imgW="1688465" imgH="406400" progId="Equation.3">
                      <p:embed/>
                      <p:pic>
                        <p:nvPicPr>
                          <p:cNvPr id="0" name="图片 3086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232" y="2360"/>
                            <a:ext cx="1062" cy="25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9075" y="1520825"/>
            <a:ext cx="8458200" cy="7905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748030" y="777240"/>
                <a:ext cx="2711450" cy="3663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、二重积分的应用</m:t>
                      </m:r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30" y="777240"/>
                <a:ext cx="2711450" cy="3663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655" y="2872105"/>
            <a:ext cx="8362950" cy="838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260" y="4443095"/>
            <a:ext cx="6436360" cy="6203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985" y="5301615"/>
            <a:ext cx="2853690" cy="83756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109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4058" y="986790"/>
          <a:ext cx="10376535" cy="1151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5613400" imgH="622300" progId="Equation.KSEE3">
                  <p:embed/>
                </p:oleObj>
              </mc:Choice>
              <mc:Fallback>
                <p:oleObj name="" r:id="rId1" imgW="5613400" imgH="622300" progId="Equation.KSEE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4058" y="986790"/>
                        <a:ext cx="10376535" cy="11518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35" y="4400550"/>
            <a:ext cx="4238625" cy="5238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360" y="4295775"/>
            <a:ext cx="4686300" cy="7334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055" y="711200"/>
            <a:ext cx="10296525" cy="22612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0" y="3441065"/>
            <a:ext cx="2552700" cy="2447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5975350"/>
            <a:ext cx="1714500" cy="390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925" y="3535680"/>
            <a:ext cx="4143375" cy="342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925" y="4441825"/>
            <a:ext cx="3562350" cy="419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1535" y="5271770"/>
            <a:ext cx="2609850" cy="9144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620" y="2005330"/>
            <a:ext cx="10398125" cy="1844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860996" y="468249"/>
                <a:ext cx="1452245" cy="3651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、基本计算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96" y="468249"/>
                <a:ext cx="1452245" cy="365125"/>
              </a:xfrm>
              <a:prstGeom prst="rect">
                <a:avLst/>
              </a:prstGeom>
              <a:blipFill rotWithShape="1">
                <a:blip r:embed="rId1"/>
                <a:stretch>
                  <a:fillRect l="-39" t="-70" r="39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图片 17"/>
          <p:cNvPicPr>
            <a:picLocks noChangeAspect="1"/>
          </p:cNvPicPr>
          <p:nvPr/>
        </p:nvPicPr>
        <p:blipFill>
          <a:blip r:embed="rId2"/>
          <a:srcRect l="3951" t="-1822" r="3818" b="4063"/>
          <a:stretch>
            <a:fillRect/>
          </a:stretch>
        </p:blipFill>
        <p:spPr>
          <a:xfrm>
            <a:off x="1317625" y="1229043"/>
            <a:ext cx="7975600" cy="1601787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899795" y="4417060"/>
                <a:ext cx="9658985" cy="12255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)为连续函数，证明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𝑑𝑥𝑑𝑦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nary>
                            <m:naryPr>
                              <m:limLoc m:val="subSup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,其中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95" y="4417060"/>
                <a:ext cx="9658985" cy="12255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861060" y="467995"/>
                <a:ext cx="10500360" cy="5607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注意、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、</m:t>
                      </m:r>
                      <m:r>
                        <a:rPr lang="zh-CN" altLang="en-US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当被积函数形如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±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)时或者积分区域时圆域、扇形，圆环时候一般采用极坐标。</m:t>
                      </m:r>
                    </m:oMath>
                  </m:oMathPara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" y="467995"/>
                <a:ext cx="10500360" cy="56070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590040" y="1637030"/>
                <a:ext cx="6268720" cy="3841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、</m:t>
                    </m:r>
                    <m:r>
                      <a:rPr lang="zh-CN" altLang="en-US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当被积函数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含有绝对值，一般用积分区域可加性处理。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040" y="1637030"/>
                <a:ext cx="6268720" cy="3841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00" y="5041900"/>
            <a:ext cx="6800850" cy="1019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3164840"/>
            <a:ext cx="8477250" cy="8572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对象 3075"/>
          <p:cNvGraphicFramePr/>
          <p:nvPr/>
        </p:nvGraphicFramePr>
        <p:xfrm>
          <a:off x="1702435" y="950595"/>
          <a:ext cx="8107045" cy="1150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4203065" imgH="609600" progId="Equation.3">
                  <p:embed/>
                </p:oleObj>
              </mc:Choice>
              <mc:Fallback>
                <p:oleObj name="" r:id="rId1" imgW="4203065" imgH="609600" progId="Equation.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02435" y="950595"/>
                        <a:ext cx="8107045" cy="11506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702435" y="2836545"/>
                <a:ext cx="7317740" cy="9486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计算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𝐷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𝑚𝑎𝑥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{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}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𝑑𝑥𝑑𝑦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,区域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:{(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)|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435" y="2836545"/>
                <a:ext cx="7317740" cy="9486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435" y="4925060"/>
            <a:ext cx="5410200" cy="6572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850836" y="458724"/>
                <a:ext cx="145224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、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性质运用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836" y="458724"/>
                <a:ext cx="1452245" cy="368300"/>
              </a:xfrm>
              <a:prstGeom prst="rect">
                <a:avLst/>
              </a:prstGeom>
              <a:blipFill rotWithShape="1">
                <a:blip r:embed="rId1"/>
                <a:stretch>
                  <a:fillRect l="-39" t="-69" r="39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60" y="1196975"/>
            <a:ext cx="6972300" cy="6172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160" y="1979930"/>
            <a:ext cx="6206490" cy="11772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25" y="3964305"/>
            <a:ext cx="4075430" cy="65214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875" y="4726940"/>
            <a:ext cx="5179060" cy="130429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378903" y="842264"/>
                <a:ext cx="5396230" cy="9486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𝑑𝑥𝑑𝑦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在什么区域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上取到最大值。</m:t>
                      </m:r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903" y="842264"/>
                <a:ext cx="5396230" cy="948690"/>
              </a:xfrm>
              <a:prstGeom prst="rect">
                <a:avLst/>
              </a:prstGeom>
              <a:blipFill rotWithShape="1">
                <a:blip r:embed="rId1"/>
                <a:stretch>
                  <a:fillRect l="-6" t="-27" r="6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78903" y="3974148"/>
          <a:ext cx="7794625" cy="1034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4216400" imgH="558800" progId="Equation.KSEE3">
                  <p:embed/>
                </p:oleObj>
              </mc:Choice>
              <mc:Fallback>
                <p:oleObj name="" r:id="rId2" imgW="4216400" imgH="558800" progId="Equation.KSEE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78903" y="3974148"/>
                        <a:ext cx="7794625" cy="10344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851471" y="752729"/>
                <a:ext cx="190944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、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交换积分次序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71" y="752729"/>
                <a:ext cx="1909445" cy="368300"/>
              </a:xfrm>
              <a:prstGeom prst="rect">
                <a:avLst/>
              </a:prstGeom>
              <a:blipFill rotWithShape="1">
                <a:blip r:embed="rId1"/>
                <a:stretch>
                  <a:fillRect l="-30" t="-69" r="30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205" y="5568315"/>
            <a:ext cx="7029450" cy="723900"/>
          </a:xfrm>
          <a:prstGeom prst="rect">
            <a:avLst/>
          </a:prstGeom>
        </p:spPr>
      </p:pic>
      <p:graphicFrame>
        <p:nvGraphicFramePr>
          <p:cNvPr id="5125" name="对象 5124"/>
          <p:cNvGraphicFramePr/>
          <p:nvPr/>
        </p:nvGraphicFramePr>
        <p:xfrm>
          <a:off x="1513205" y="4152265"/>
          <a:ext cx="347091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1752600" imgH="330200" progId="Equation.3">
                  <p:embed/>
                </p:oleObj>
              </mc:Choice>
              <mc:Fallback>
                <p:oleObj name="" r:id="rId3" imgW="1752600" imgH="3302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3205" y="4152265"/>
                        <a:ext cx="3470910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205" y="1299845"/>
            <a:ext cx="5429250" cy="971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3205" y="2773680"/>
            <a:ext cx="4257675" cy="8763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9255" y="5037455"/>
            <a:ext cx="4848225" cy="981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255" y="575945"/>
            <a:ext cx="3114675" cy="1123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255" y="2767965"/>
            <a:ext cx="9505950" cy="8858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35000" y="904240"/>
                <a:ext cx="2012315" cy="3651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、对称性的运用</m:t>
                      </m:r>
                    </m:oMath>
                  </m:oMathPara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904240"/>
                <a:ext cx="2012315" cy="36512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058545" y="2182495"/>
                <a:ext cx="10314305" cy="9569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、若函数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)在矩形区域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上连续，且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𝑥𝑦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∬"/>
                                <m:limLoc m:val="undOvr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𝐷</m:t>
                                </m:r>
                              </m:sub>
                              <m:sup/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𝑓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𝑑𝑥𝑑𝑦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求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45" y="2182495"/>
                <a:ext cx="10314305" cy="9569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03" y="4290060"/>
            <a:ext cx="7634287" cy="76041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WPS 演示</Application>
  <PresentationFormat>宽屏</PresentationFormat>
  <Paragraphs>40</Paragraphs>
  <Slides>15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Wingdings</vt:lpstr>
      <vt:lpstr>Cambria Math</vt:lpstr>
      <vt:lpstr>Times New Roman</vt:lpstr>
      <vt:lpstr>Arial Unicode MS</vt:lpstr>
      <vt:lpstr>Calibri</vt:lpstr>
      <vt:lpstr>Office 主题​​</vt:lpstr>
      <vt:lpstr>Equation.3</vt:lpstr>
      <vt:lpstr>Equation.KSEE3</vt:lpstr>
      <vt:lpstr>Equation.3</vt:lpstr>
      <vt:lpstr>Equation.3</vt:lpstr>
      <vt:lpstr>Equation.3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 s g</cp:lastModifiedBy>
  <cp:revision>199</cp:revision>
  <dcterms:created xsi:type="dcterms:W3CDTF">2019-06-19T02:08:00Z</dcterms:created>
  <dcterms:modified xsi:type="dcterms:W3CDTF">2021-04-24T05:54:42Z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5762C326A2E74621B1A5C326BCECE5DE</vt:lpwstr>
  </property>
</Properties>
</file>