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72" r:id="rId7"/>
    <p:sldId id="262" r:id="rId8"/>
    <p:sldId id="285" r:id="rId9"/>
    <p:sldId id="263" r:id="rId10"/>
    <p:sldId id="270" r:id="rId11"/>
    <p:sldId id="264" r:id="rId12"/>
    <p:sldId id="283" r:id="rId13"/>
    <p:sldId id="271" r:id="rId14"/>
    <p:sldId id="274" r:id="rId15"/>
    <p:sldId id="284" r:id="rId16"/>
    <p:sldId id="265" r:id="rId17"/>
    <p:sldId id="266" r:id="rId18"/>
    <p:sldId id="267" r:id="rId19"/>
    <p:sldId id="268" r:id="rId20"/>
    <p:sldId id="277" r:id="rId21"/>
    <p:sldId id="278" r:id="rId22"/>
    <p:sldId id="279" r:id="rId23"/>
    <p:sldId id="281" r:id="rId24"/>
    <p:sldId id="275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solutions/case-studies/coursera/" TargetMode="External"/><Relationship Id="rId3" Type="http://schemas.openxmlformats.org/officeDocument/2006/relationships/hyperlink" Target="https://aws.amazon.com/solutions/case-studies/university-of-california-berkeley-amp-lab-genomics-research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Cloud Computing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workshop using AWS</a:t>
            </a:r>
          </a:p>
          <a:p>
            <a:r>
              <a:rPr lang="en-US" dirty="0" smtClean="0"/>
              <a:t> (Amazon Web Services)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3104" y="6213586"/>
            <a:ext cx="163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Derrick Stuckey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&lt;-&gt; MySQL (Desktop or 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RMySQL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r_scripts</a:t>
            </a:r>
            <a:r>
              <a:rPr lang="en-US" dirty="0" smtClean="0"/>
              <a:t>/</a:t>
            </a:r>
            <a:r>
              <a:rPr lang="en-US" dirty="0" err="1" smtClean="0"/>
              <a:t>mysql_write.R</a:t>
            </a:r>
            <a:endParaRPr lang="en-US" dirty="0"/>
          </a:p>
          <a:p>
            <a:pPr lvl="1"/>
            <a:r>
              <a:rPr lang="en-US" dirty="0" smtClean="0"/>
              <a:t>edit connection info, then run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r_script</a:t>
            </a:r>
            <a:r>
              <a:rPr lang="en-US" dirty="0" smtClean="0"/>
              <a:t>/</a:t>
            </a:r>
            <a:r>
              <a:rPr lang="en-US" dirty="0" err="1" smtClean="0"/>
              <a:t>mysql_read.R</a:t>
            </a:r>
            <a:endParaRPr lang="en-US" dirty="0" smtClean="0"/>
          </a:p>
          <a:p>
            <a:pPr lvl="1"/>
            <a:r>
              <a:rPr lang="en-US" dirty="0" smtClean="0"/>
              <a:t>edit connection info, then run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3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Commands (VM)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err="1"/>
              <a:t>mysql</a:t>
            </a:r>
            <a:r>
              <a:rPr lang="en-US" dirty="0"/>
              <a:t> -h </a:t>
            </a:r>
            <a:r>
              <a:rPr lang="en-US" dirty="0" smtClean="0">
                <a:solidFill>
                  <a:srgbClr val="FFFF00"/>
                </a:solidFill>
              </a:rPr>
              <a:t>your-</a:t>
            </a:r>
            <a:r>
              <a:rPr lang="en-US" dirty="0" err="1" smtClean="0">
                <a:solidFill>
                  <a:srgbClr val="FFFF00"/>
                </a:solidFill>
              </a:rPr>
              <a:t>db</a:t>
            </a:r>
            <a:r>
              <a:rPr lang="en-US" dirty="0" smtClean="0">
                <a:solidFill>
                  <a:srgbClr val="FFFF00"/>
                </a:solidFill>
              </a:rPr>
              <a:t>-endpoint</a:t>
            </a:r>
            <a:r>
              <a:rPr lang="en-US" dirty="0" smtClean="0"/>
              <a:t> </a:t>
            </a:r>
            <a:r>
              <a:rPr lang="en-US" dirty="0"/>
              <a:t>-P 3306 -u </a:t>
            </a:r>
            <a:r>
              <a:rPr lang="en-US" dirty="0" smtClean="0">
                <a:solidFill>
                  <a:srgbClr val="FFFF00"/>
                </a:solidFill>
              </a:rPr>
              <a:t>your-username</a:t>
            </a:r>
            <a:r>
              <a:rPr lang="en-US" dirty="0" smtClean="0"/>
              <a:t> –p</a:t>
            </a:r>
          </a:p>
          <a:p>
            <a:pPr>
              <a:buFont typeface="Wingdings" charset="2"/>
              <a:buChar char="Ø"/>
            </a:pPr>
            <a:r>
              <a:rPr lang="en-US" dirty="0"/>
              <a:t>show databases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FF00"/>
                </a:solidFill>
              </a:rPr>
              <a:t>your-database-name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show tables;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us_interest_rates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Ø"/>
            </a:pPr>
            <a:r>
              <a:rPr lang="en-US" dirty="0"/>
              <a:t>select * from </a:t>
            </a:r>
            <a:r>
              <a:rPr lang="en-US" dirty="0" err="1"/>
              <a:t>us_interest_rates</a:t>
            </a:r>
            <a:r>
              <a:rPr lang="en-US" dirty="0"/>
              <a:t> limit 1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quit;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5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Table MySQL </a:t>
            </a:r>
            <a:r>
              <a:rPr lang="en-US" dirty="0"/>
              <a:t>Commands (VM)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err="1"/>
              <a:t>mysql</a:t>
            </a:r>
            <a:r>
              <a:rPr lang="en-US" dirty="0"/>
              <a:t> -h </a:t>
            </a:r>
            <a:r>
              <a:rPr lang="en-US" dirty="0">
                <a:solidFill>
                  <a:srgbClr val="FFFF00"/>
                </a:solidFill>
              </a:rPr>
              <a:t>your-</a:t>
            </a:r>
            <a:r>
              <a:rPr lang="en-US" dirty="0" err="1">
                <a:solidFill>
                  <a:srgbClr val="FFFF00"/>
                </a:solidFill>
              </a:rPr>
              <a:t>db</a:t>
            </a:r>
            <a:r>
              <a:rPr lang="en-US" dirty="0">
                <a:solidFill>
                  <a:srgbClr val="FFFF00"/>
                </a:solidFill>
              </a:rPr>
              <a:t>-endpoint</a:t>
            </a:r>
            <a:r>
              <a:rPr lang="en-US" dirty="0"/>
              <a:t> -P 3306 -u </a:t>
            </a:r>
            <a:r>
              <a:rPr lang="en-US" dirty="0" smtClean="0">
                <a:solidFill>
                  <a:srgbClr val="FFFF00"/>
                </a:solidFill>
              </a:rPr>
              <a:t>your-username</a:t>
            </a:r>
            <a:r>
              <a:rPr lang="en-US" dirty="0" smtClean="0"/>
              <a:t> –</a:t>
            </a:r>
            <a:r>
              <a:rPr lang="en-US" dirty="0"/>
              <a:t>p</a:t>
            </a:r>
          </a:p>
          <a:p>
            <a:pPr>
              <a:buFont typeface="Wingdings" charset="2"/>
              <a:buChar char="Ø"/>
            </a:pPr>
            <a:r>
              <a:rPr lang="en-US" dirty="0"/>
              <a:t>show databases;</a:t>
            </a:r>
          </a:p>
          <a:p>
            <a:pPr>
              <a:buFont typeface="Wingdings" charset="2"/>
              <a:buChar char="Ø"/>
            </a:pPr>
            <a:r>
              <a:rPr lang="en-US" dirty="0"/>
              <a:t>use </a:t>
            </a:r>
            <a:r>
              <a:rPr lang="en-US" dirty="0" smtClean="0">
                <a:solidFill>
                  <a:srgbClr val="FFFF00"/>
                </a:solidFill>
              </a:rPr>
              <a:t>your-database-name</a:t>
            </a:r>
            <a:r>
              <a:rPr lang="en-US" dirty="0" smtClean="0"/>
              <a:t>;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show tables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drop table </a:t>
            </a:r>
            <a:r>
              <a:rPr lang="en-US" dirty="0" err="1" smtClean="0"/>
              <a:t>us_interest_rates</a:t>
            </a:r>
            <a:r>
              <a:rPr lang="en-US" dirty="0" smtClean="0"/>
              <a:t>;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show tables;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quit;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&lt;-&gt; MySQL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apt-get install python-pip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libmysqlclient-</a:t>
            </a:r>
            <a:r>
              <a:rPr lang="en-US" dirty="0" err="1" smtClean="0"/>
              <a:t>dev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pip install pandas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pip install MySQL-python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pip install </a:t>
            </a:r>
            <a:r>
              <a:rPr lang="en-US" dirty="0" err="1" smtClean="0"/>
              <a:t>sqlalchemy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0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Python/MySQL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pip install </a:t>
            </a:r>
            <a:r>
              <a:rPr lang="en-US" dirty="0" err="1" smtClean="0"/>
              <a:t>virtualenv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virtualenv</a:t>
            </a:r>
            <a:r>
              <a:rPr lang="en-US" dirty="0" smtClean="0"/>
              <a:t> </a:t>
            </a:r>
            <a:r>
              <a:rPr lang="en-US" dirty="0" err="1" smtClean="0"/>
              <a:t>myenv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source </a:t>
            </a:r>
            <a:r>
              <a:rPr lang="en-US" dirty="0" err="1" smtClean="0"/>
              <a:t>myenv</a:t>
            </a:r>
            <a:r>
              <a:rPr lang="en-US" dirty="0" smtClean="0"/>
              <a:t>/bin/</a:t>
            </a:r>
            <a:r>
              <a:rPr lang="en-US" dirty="0"/>
              <a:t>activate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which </a:t>
            </a:r>
            <a:r>
              <a:rPr lang="en-US" dirty="0" smtClean="0"/>
              <a:t>python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pip </a:t>
            </a:r>
            <a:r>
              <a:rPr lang="en-US" dirty="0"/>
              <a:t>install pandas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pip install MySQL-python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pip install </a:t>
            </a:r>
            <a:r>
              <a:rPr lang="en-US" dirty="0" err="1" smtClean="0"/>
              <a:t>sqlalchemy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&lt;-&gt; MySQL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cd </a:t>
            </a:r>
            <a:r>
              <a:rPr lang="en-US" dirty="0"/>
              <a:t>~/</a:t>
            </a:r>
            <a:r>
              <a:rPr lang="en-US" dirty="0" err="1"/>
              <a:t>gwu</a:t>
            </a:r>
            <a:r>
              <a:rPr lang="en-US" dirty="0"/>
              <a:t>-cloud-workshop/</a:t>
            </a:r>
            <a:r>
              <a:rPr lang="en-US" dirty="0" smtClean="0"/>
              <a:t>python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gedit</a:t>
            </a:r>
            <a:r>
              <a:rPr lang="en-US" dirty="0" smtClean="0"/>
              <a:t> </a:t>
            </a:r>
            <a:r>
              <a:rPr lang="en-US" dirty="0" err="1" smtClean="0"/>
              <a:t>mysqlmod.py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(update connection info)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python </a:t>
            </a:r>
            <a:r>
              <a:rPr lang="en-US" dirty="0" err="1" smtClean="0"/>
              <a:t>write_mysql.py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python </a:t>
            </a:r>
            <a:r>
              <a:rPr lang="en-US" dirty="0" err="1" smtClean="0"/>
              <a:t>read_mysql.py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2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Upload (VM)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cd ~/</a:t>
            </a:r>
            <a:r>
              <a:rPr lang="en-US" dirty="0" err="1" smtClean="0"/>
              <a:t>gwu</a:t>
            </a:r>
            <a:r>
              <a:rPr lang="en-US" dirty="0"/>
              <a:t>-cloud-</a:t>
            </a:r>
            <a:r>
              <a:rPr lang="en-US" dirty="0" smtClean="0"/>
              <a:t>workshop/data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ls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curl https</a:t>
            </a:r>
            <a:r>
              <a:rPr lang="en-US" dirty="0"/>
              <a:t>://s3.amazonaws.com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FF00"/>
                </a:solidFill>
              </a:rPr>
              <a:t>your-bucket</a:t>
            </a:r>
            <a:r>
              <a:rPr lang="en-US" dirty="0" smtClean="0"/>
              <a:t>/</a:t>
            </a:r>
            <a:r>
              <a:rPr lang="en-US" dirty="0" err="1"/>
              <a:t>us_interest_rates.csv</a:t>
            </a:r>
            <a:r>
              <a:rPr lang="en-US" dirty="0"/>
              <a:t> --upload-file </a:t>
            </a:r>
            <a:r>
              <a:rPr lang="en-US" dirty="0" err="1"/>
              <a:t>us_interest_rates.csv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3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Download (VM)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curl https://s3.amazonaws.com/</a:t>
            </a:r>
            <a:r>
              <a:rPr lang="en-US" dirty="0">
                <a:solidFill>
                  <a:srgbClr val="FFFF00"/>
                </a:solidFill>
              </a:rPr>
              <a:t>your-bucket</a:t>
            </a:r>
            <a:r>
              <a:rPr lang="en-US" dirty="0"/>
              <a:t>/</a:t>
            </a:r>
            <a:r>
              <a:rPr lang="en-US" dirty="0" err="1" smtClean="0"/>
              <a:t>us_interest_rates.csv</a:t>
            </a:r>
            <a:r>
              <a:rPr lang="en-US" dirty="0" smtClean="0"/>
              <a:t>  </a:t>
            </a:r>
            <a:r>
              <a:rPr lang="en-US" dirty="0" err="1" smtClean="0"/>
              <a:t>us_interest_rates_curl_dl.csv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ls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cat </a:t>
            </a:r>
            <a:r>
              <a:rPr lang="en-US" dirty="0" err="1" smtClean="0"/>
              <a:t>us_interest_rates_curl_dl.csv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2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Commands (VM)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cd ~/Downloads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ls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mv </a:t>
            </a:r>
            <a:r>
              <a:rPr lang="en-US" dirty="0" err="1" smtClean="0"/>
              <a:t>gwu</a:t>
            </a:r>
            <a:r>
              <a:rPr lang="en-US" dirty="0" smtClean="0"/>
              <a:t>-workshop-</a:t>
            </a:r>
            <a:r>
              <a:rPr lang="en-US" dirty="0" err="1" smtClean="0"/>
              <a:t>key.pem.txt</a:t>
            </a:r>
            <a:r>
              <a:rPr lang="en-US" dirty="0" smtClean="0"/>
              <a:t> </a:t>
            </a:r>
            <a:r>
              <a:rPr lang="en-US" dirty="0" err="1" smtClean="0"/>
              <a:t>gwu</a:t>
            </a:r>
            <a:r>
              <a:rPr lang="en-US" dirty="0" smtClean="0"/>
              <a:t>-workshop-</a:t>
            </a:r>
            <a:r>
              <a:rPr lang="en-US" dirty="0" err="1" smtClean="0"/>
              <a:t>key.pem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chmod</a:t>
            </a:r>
            <a:r>
              <a:rPr lang="en-US" dirty="0" smtClean="0"/>
              <a:t> 400 </a:t>
            </a:r>
            <a:r>
              <a:rPr lang="en-US" dirty="0" err="1" smtClean="0"/>
              <a:t>gwu</a:t>
            </a:r>
            <a:r>
              <a:rPr lang="en-US" dirty="0" smtClean="0"/>
              <a:t>-workshop-key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gwu</a:t>
            </a:r>
            <a:r>
              <a:rPr lang="en-US" dirty="0"/>
              <a:t>-workshop-</a:t>
            </a:r>
            <a:r>
              <a:rPr lang="en-US" dirty="0" err="1"/>
              <a:t>key.pem</a:t>
            </a:r>
            <a:r>
              <a:rPr lang="en-US" dirty="0"/>
              <a:t> </a:t>
            </a:r>
            <a:r>
              <a:rPr lang="en-US" dirty="0" smtClean="0"/>
              <a:t>ubuntu@</a:t>
            </a:r>
            <a:r>
              <a:rPr lang="en-US" dirty="0" smtClean="0">
                <a:solidFill>
                  <a:srgbClr val="FFFF00"/>
                </a:solidFill>
              </a:rPr>
              <a:t>your-ec2-public-dns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1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EC2 with </a:t>
            </a:r>
            <a:r>
              <a:rPr lang="en-US" dirty="0" err="1" smtClean="0"/>
              <a:t>PuTTY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 smtClean="0"/>
              <a:t>www.putty.org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docs.aws.amazon.com</a:t>
            </a:r>
            <a:r>
              <a:rPr lang="en-US" dirty="0"/>
              <a:t>/AWSEC2/latest/</a:t>
            </a:r>
            <a:r>
              <a:rPr lang="en-US" dirty="0" err="1"/>
              <a:t>UserGuide</a:t>
            </a:r>
            <a:r>
              <a:rPr lang="en-US" dirty="0"/>
              <a:t>/ec2-connect-to-instance-</a:t>
            </a:r>
            <a:r>
              <a:rPr lang="en-US" dirty="0" smtClean="0"/>
              <a:t>linux.html</a:t>
            </a:r>
          </a:p>
          <a:p>
            <a:r>
              <a:rPr lang="en-US" dirty="0"/>
              <a:t>http://</a:t>
            </a:r>
            <a:r>
              <a:rPr lang="en-US" dirty="0" err="1"/>
              <a:t>support.cdh.ucla.edu</a:t>
            </a:r>
            <a:r>
              <a:rPr lang="en-US" dirty="0"/>
              <a:t>/help/132-file-transfer-protocol-ftp/583-converting-your-private-key</a:t>
            </a:r>
            <a:r>
              <a:rPr lang="en-US" dirty="0" smtClean="0"/>
              <a:t>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EC2 (Linux servers)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DynamoDB</a:t>
            </a:r>
            <a:r>
              <a:rPr lang="en-US" dirty="0" smtClean="0"/>
              <a:t>, Redshift, most SQL DBs</a:t>
            </a:r>
          </a:p>
          <a:p>
            <a:r>
              <a:rPr lang="en-US" dirty="0" smtClean="0"/>
              <a:t>File Storage</a:t>
            </a:r>
          </a:p>
          <a:p>
            <a:pPr lvl="1"/>
            <a:r>
              <a:rPr lang="en-US" dirty="0" smtClean="0"/>
              <a:t>S3, </a:t>
            </a:r>
            <a:r>
              <a:rPr lang="en-US" dirty="0" err="1" smtClean="0"/>
              <a:t>CLoudFront</a:t>
            </a:r>
            <a:endParaRPr lang="en-US" dirty="0" smtClean="0"/>
          </a:p>
          <a:p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EMR (</a:t>
            </a:r>
            <a:r>
              <a:rPr lang="en-US" dirty="0" err="1" smtClean="0"/>
              <a:t>Hadoop</a:t>
            </a:r>
            <a:r>
              <a:rPr lang="en-US" dirty="0" smtClean="0"/>
              <a:t>), Cloud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Shiny App on </a:t>
            </a:r>
            <a:r>
              <a:rPr lang="en-US" dirty="0" smtClean="0"/>
              <a:t>EC2 (Ubuntu)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</a:t>
            </a:r>
            <a:r>
              <a:rPr lang="en-US" dirty="0" smtClean="0"/>
              <a:t>update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/>
              <a:t>sudo</a:t>
            </a:r>
            <a:r>
              <a:rPr lang="en-US" dirty="0"/>
              <a:t> apt-get install r-</a:t>
            </a:r>
            <a:r>
              <a:rPr lang="en-US" dirty="0" smtClean="0"/>
              <a:t>base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r-base-</a:t>
            </a:r>
            <a:r>
              <a:rPr lang="en-US" dirty="0" err="1" smtClean="0"/>
              <a:t>dev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–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</a:t>
            </a:r>
          </a:p>
          <a:p>
            <a:pPr lvl="2">
              <a:buFont typeface="Wingdings" charset="2"/>
              <a:buChar char="Ø"/>
            </a:pPr>
            <a:r>
              <a:rPr lang="en-US" dirty="0" err="1" smtClean="0"/>
              <a:t>install.packages</a:t>
            </a:r>
            <a:r>
              <a:rPr lang="en-US" dirty="0" smtClean="0"/>
              <a:t>(“shiny”)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quit()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Shiny App on EC2 (Ubuntu)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gdebi</a:t>
            </a:r>
            <a:r>
              <a:rPr lang="en-US" dirty="0"/>
              <a:t>-</a:t>
            </a:r>
            <a:r>
              <a:rPr lang="en-US" dirty="0" smtClean="0"/>
              <a:t>core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wget</a:t>
            </a:r>
            <a:r>
              <a:rPr lang="en-US" dirty="0"/>
              <a:t> http://download3.rstudio.org/ubuntu-12.04/x86_64/shiny-server-1.3.0.403-amd64.</a:t>
            </a:r>
            <a:r>
              <a:rPr lang="en-US" dirty="0" smtClean="0"/>
              <a:t>deb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gdebi</a:t>
            </a:r>
            <a:r>
              <a:rPr lang="en-US" dirty="0"/>
              <a:t> shiny-server-1.3.0.403-amd64.</a:t>
            </a:r>
            <a:r>
              <a:rPr lang="en-US" dirty="0" smtClean="0"/>
              <a:t>deb</a:t>
            </a:r>
          </a:p>
        </p:txBody>
      </p:sp>
    </p:spTree>
    <p:extLst>
      <p:ext uri="{BB962C8B-B14F-4D97-AF65-F5344CB8AC3E}">
        <p14:creationId xmlns:p14="http://schemas.microsoft.com/office/powerpoint/2010/main" val="1434653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Shiny App on EC2 (Ubuntu)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restart shiny-</a:t>
            </a:r>
            <a:r>
              <a:rPr lang="en-US" dirty="0" smtClean="0"/>
              <a:t>server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browser, visit: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smtClean="0">
                <a:solidFill>
                  <a:srgbClr val="FFFF00"/>
                </a:solidFill>
              </a:rPr>
              <a:t>ec2-hostname</a:t>
            </a:r>
            <a:r>
              <a:rPr lang="en-US" dirty="0" smtClean="0"/>
              <a:t>:3838/sample-apps/hello</a:t>
            </a:r>
          </a:p>
        </p:txBody>
      </p:sp>
    </p:spTree>
    <p:extLst>
      <p:ext uri="{BB962C8B-B14F-4D97-AF65-F5344CB8AC3E}">
        <p14:creationId xmlns:p14="http://schemas.microsoft.com/office/powerpoint/2010/main" val="134985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Shiny App on EC2 (Ubuntu)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rstudio</a:t>
            </a:r>
            <a:r>
              <a:rPr lang="en-US" dirty="0"/>
              <a:t>/shiny-</a:t>
            </a:r>
            <a:r>
              <a:rPr lang="en-US" dirty="0" err="1"/>
              <a:t>examples.git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cd </a:t>
            </a:r>
            <a:r>
              <a:rPr lang="en-US" dirty="0"/>
              <a:t>shiny-examples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ls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–R 050-kmeans-example /</a:t>
            </a:r>
            <a:r>
              <a:rPr lang="en-US" dirty="0" err="1" smtClean="0"/>
              <a:t>srv</a:t>
            </a:r>
            <a:r>
              <a:rPr lang="en-US" dirty="0" smtClean="0"/>
              <a:t>/shiny-server/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 err="1" smtClean="0"/>
              <a:t>shiny:shiny</a:t>
            </a:r>
            <a:r>
              <a:rPr lang="en-US" dirty="0" smtClean="0"/>
              <a:t> /</a:t>
            </a:r>
            <a:r>
              <a:rPr lang="en-US" dirty="0" err="1" smtClean="0"/>
              <a:t>srv</a:t>
            </a:r>
            <a:r>
              <a:rPr lang="en-US" dirty="0" smtClean="0"/>
              <a:t>/shiny-server/050-kmeans-example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sudo</a:t>
            </a:r>
            <a:r>
              <a:rPr lang="en-US" dirty="0"/>
              <a:t> restart shiny-</a:t>
            </a:r>
            <a:r>
              <a:rPr lang="en-US" dirty="0" smtClean="0"/>
              <a:t>server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browser, visit:</a:t>
            </a:r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FF00"/>
                </a:solidFill>
              </a:rPr>
              <a:t>ec2-hostname</a:t>
            </a:r>
            <a:r>
              <a:rPr lang="en-US" dirty="0" smtClean="0"/>
              <a:t>:3838/</a:t>
            </a:r>
            <a:r>
              <a:rPr lang="en-US" dirty="0"/>
              <a:t>050-kmeans-</a:t>
            </a:r>
            <a:r>
              <a:rPr lang="en-US" dirty="0" smtClean="0"/>
              <a:t>example/</a:t>
            </a:r>
          </a:p>
        </p:txBody>
      </p:sp>
    </p:spTree>
    <p:extLst>
      <p:ext uri="{BB962C8B-B14F-4D97-AF65-F5344CB8AC3E}">
        <p14:creationId xmlns:p14="http://schemas.microsoft.com/office/powerpoint/2010/main" val="277914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security groups</a:t>
            </a:r>
          </a:p>
          <a:p>
            <a:pPr lvl="1"/>
            <a:r>
              <a:rPr lang="en-US" dirty="0" smtClean="0"/>
              <a:t>Home -&gt; EC2 -&gt; Security Groups</a:t>
            </a:r>
          </a:p>
          <a:p>
            <a:r>
              <a:rPr lang="en-US" dirty="0" smtClean="0"/>
              <a:t>Check EC2 Username</a:t>
            </a:r>
          </a:p>
          <a:p>
            <a:pPr lvl="1"/>
            <a:r>
              <a:rPr lang="en-US" dirty="0" smtClean="0"/>
              <a:t>If Ubuntu, default username = ‘</a:t>
            </a:r>
            <a:r>
              <a:rPr lang="en-US" dirty="0" err="1" smtClean="0"/>
              <a:t>ubuntu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Amazon Linux, default username = ‘ec2-user’</a:t>
            </a:r>
          </a:p>
          <a:p>
            <a:r>
              <a:rPr lang="en-US" dirty="0" smtClean="0"/>
              <a:t>Missing EC2 packages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smtClean="0">
                <a:solidFill>
                  <a:srgbClr val="FFFF00"/>
                </a:solidFill>
              </a:rPr>
              <a:t>package-name</a:t>
            </a:r>
          </a:p>
          <a:p>
            <a:r>
              <a:rPr lang="en-US" dirty="0" smtClean="0"/>
              <a:t>Check MySQL database name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/datasets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8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EC2</a:t>
            </a:r>
            <a:r>
              <a:rPr lang="en-US" dirty="0" smtClean="0"/>
              <a:t> (Linux servers)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DynamoDB</a:t>
            </a:r>
            <a:r>
              <a:rPr lang="en-US" dirty="0" smtClean="0"/>
              <a:t>, Redshift, most SQL DBs</a:t>
            </a:r>
          </a:p>
          <a:p>
            <a:r>
              <a:rPr lang="en-US" dirty="0" smtClean="0"/>
              <a:t>File Storage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S3</a:t>
            </a:r>
            <a:r>
              <a:rPr lang="en-US" dirty="0" smtClean="0"/>
              <a:t>, </a:t>
            </a:r>
            <a:r>
              <a:rPr lang="en-US" dirty="0" err="1" smtClean="0"/>
              <a:t>CLoudFront</a:t>
            </a:r>
            <a:endParaRPr lang="en-US" dirty="0" smtClean="0"/>
          </a:p>
          <a:p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EMR (</a:t>
            </a:r>
            <a:r>
              <a:rPr lang="en-US" dirty="0" err="1" smtClean="0"/>
              <a:t>Hadoop</a:t>
            </a:r>
            <a:r>
              <a:rPr lang="en-US" dirty="0" smtClean="0"/>
              <a:t>), Cloud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1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Internet Companies</a:t>
            </a:r>
          </a:p>
          <a:p>
            <a:pPr lvl="1"/>
            <a:r>
              <a:rPr lang="en-US" dirty="0" smtClean="0"/>
              <a:t>Netflix, </a:t>
            </a:r>
            <a:r>
              <a:rPr lang="en-US" dirty="0" err="1" smtClean="0"/>
              <a:t>AirBnb</a:t>
            </a:r>
            <a:r>
              <a:rPr lang="en-US" dirty="0" smtClean="0"/>
              <a:t>, Expedia</a:t>
            </a:r>
          </a:p>
          <a:p>
            <a:r>
              <a:rPr lang="en-US" dirty="0" smtClean="0"/>
              <a:t>Non-Internet Companies</a:t>
            </a:r>
          </a:p>
          <a:p>
            <a:pPr lvl="1"/>
            <a:r>
              <a:rPr lang="en-US" dirty="0" smtClean="0"/>
              <a:t>Pfizer, Siemens, Kellogg’s</a:t>
            </a:r>
          </a:p>
          <a:p>
            <a:r>
              <a:rPr lang="en-US" dirty="0" smtClean="0"/>
              <a:t>Academia</a:t>
            </a:r>
          </a:p>
          <a:p>
            <a:pPr lvl="1"/>
            <a:r>
              <a:rPr lang="en-US" dirty="0" err="1" smtClean="0"/>
              <a:t>Coursera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https://aws.amazon.com/solutions/case-studies/coursera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UC </a:t>
            </a:r>
            <a:r>
              <a:rPr lang="en-US" dirty="0" err="1" smtClean="0"/>
              <a:t>Berkely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https://aws.amazon.com/solutions/case-studies/university-of-california-berkeley-amp-lab-genomics-research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1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Cloud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money</a:t>
            </a:r>
          </a:p>
          <a:p>
            <a:pPr lvl="1"/>
            <a:r>
              <a:rPr lang="en-US" dirty="0" smtClean="0"/>
              <a:t>Rent computers instead of buying them</a:t>
            </a:r>
          </a:p>
          <a:p>
            <a:pPr lvl="1"/>
            <a:r>
              <a:rPr lang="en-US" dirty="0" smtClean="0"/>
              <a:t>Only pay while you’re actually using them</a:t>
            </a:r>
            <a:endParaRPr lang="en-US" dirty="0"/>
          </a:p>
          <a:p>
            <a:r>
              <a:rPr lang="en-US" dirty="0" smtClean="0"/>
              <a:t>Save time</a:t>
            </a:r>
          </a:p>
          <a:p>
            <a:pPr lvl="1"/>
            <a:r>
              <a:rPr lang="en-US" dirty="0" smtClean="0"/>
              <a:t>Why set up your own MySQL database when Amazon (or Google, Microsoft, IBM…) will do it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2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workshop, you should be able to:</a:t>
            </a:r>
          </a:p>
          <a:p>
            <a:pPr lvl="1"/>
            <a:r>
              <a:rPr lang="en-US" dirty="0" smtClean="0"/>
              <a:t>Create and use a MySQL DB on AWS</a:t>
            </a:r>
          </a:p>
          <a:p>
            <a:pPr lvl="2"/>
            <a:r>
              <a:rPr lang="en-US" dirty="0" smtClean="0"/>
              <a:t>Connect with R, Python, and command-line</a:t>
            </a:r>
          </a:p>
          <a:p>
            <a:pPr lvl="1"/>
            <a:r>
              <a:rPr lang="en-US" dirty="0" smtClean="0"/>
              <a:t>Create and use a Linux Server on AWS</a:t>
            </a:r>
          </a:p>
          <a:p>
            <a:pPr lvl="2"/>
            <a:r>
              <a:rPr lang="en-US" dirty="0" smtClean="0"/>
              <a:t>Run an R </a:t>
            </a:r>
            <a:r>
              <a:rPr lang="en-US" dirty="0"/>
              <a:t>S</a:t>
            </a:r>
            <a:r>
              <a:rPr lang="en-US" dirty="0" smtClean="0"/>
              <a:t>hiny app as a web server</a:t>
            </a:r>
          </a:p>
          <a:p>
            <a:pPr lvl="1"/>
            <a:r>
              <a:rPr lang="en-US" dirty="0" smtClean="0"/>
              <a:t>Create and use a ‘bucket’ on Amazon’s s3 cloud file storage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(VM)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DerrickStuckey</a:t>
            </a:r>
            <a:r>
              <a:rPr lang="en-US" dirty="0"/>
              <a:t>/</a:t>
            </a:r>
            <a:r>
              <a:rPr lang="en-US" dirty="0" err="1"/>
              <a:t>gwu</a:t>
            </a:r>
            <a:r>
              <a:rPr lang="en-US" dirty="0"/>
              <a:t>-cloud-</a:t>
            </a:r>
            <a:r>
              <a:rPr lang="en-US" dirty="0" err="1" smtClean="0"/>
              <a:t>workshop.git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cd </a:t>
            </a:r>
            <a:r>
              <a:rPr lang="en-US" dirty="0" err="1" smtClean="0"/>
              <a:t>gwu</a:t>
            </a:r>
            <a:r>
              <a:rPr lang="en-US" dirty="0" smtClean="0"/>
              <a:t>-cloud-workshop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42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Setup (VM)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apt-get update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mysql</a:t>
            </a:r>
            <a:r>
              <a:rPr lang="en-US" dirty="0" smtClean="0"/>
              <a:t>-client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6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(Desktop)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DerrickStuckey</a:t>
            </a:r>
            <a:r>
              <a:rPr lang="en-US" dirty="0"/>
              <a:t>/</a:t>
            </a:r>
            <a:r>
              <a:rPr lang="en-US" dirty="0" err="1"/>
              <a:t>gwu</a:t>
            </a:r>
            <a:r>
              <a:rPr lang="en-US" dirty="0"/>
              <a:t>-cloud-</a:t>
            </a:r>
            <a:r>
              <a:rPr lang="en-US" dirty="0" smtClean="0"/>
              <a:t>workshop</a:t>
            </a:r>
          </a:p>
          <a:p>
            <a:pPr>
              <a:buFont typeface="Arial"/>
              <a:buChar char="•"/>
            </a:pPr>
            <a:r>
              <a:rPr lang="en-US" dirty="0" smtClean="0"/>
              <a:t>“Download ZIP”</a:t>
            </a:r>
          </a:p>
          <a:p>
            <a:pPr>
              <a:buFont typeface="Arial"/>
              <a:buChar char="•"/>
            </a:pPr>
            <a:r>
              <a:rPr lang="en-US" dirty="0" smtClean="0"/>
              <a:t>Unzip in your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1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5889</TotalTime>
  <Words>976</Words>
  <Application>Microsoft Macintosh PowerPoint</Application>
  <PresentationFormat>On-screen Show (4:3)</PresentationFormat>
  <Paragraphs>170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 Black </vt:lpstr>
      <vt:lpstr>Intro to Cloud Computing </vt:lpstr>
      <vt:lpstr>Types of Services</vt:lpstr>
      <vt:lpstr>Types of Services</vt:lpstr>
      <vt:lpstr>Who Uses AWS?</vt:lpstr>
      <vt:lpstr>Why Use Cloud Services?</vt:lpstr>
      <vt:lpstr>This Workshop</vt:lpstr>
      <vt:lpstr>Setup (VM)</vt:lpstr>
      <vt:lpstr>MySQL Setup (VM)</vt:lpstr>
      <vt:lpstr>Setup (Desktop)</vt:lpstr>
      <vt:lpstr>R &lt;-&gt; MySQL (Desktop or VM)</vt:lpstr>
      <vt:lpstr>MySQL Commands (VM)</vt:lpstr>
      <vt:lpstr>Drop Table MySQL Commands (VM)</vt:lpstr>
      <vt:lpstr>Python &lt;-&gt; MySQL Setup</vt:lpstr>
      <vt:lpstr>Alternative Python/MySQL Setup</vt:lpstr>
      <vt:lpstr>Python &lt;-&gt; MySQL Commands</vt:lpstr>
      <vt:lpstr>S3 Upload (VM)</vt:lpstr>
      <vt:lpstr>S3 Download (VM)</vt:lpstr>
      <vt:lpstr>EC2 Commands (VM)</vt:lpstr>
      <vt:lpstr>Connect to EC2 with PuTTY</vt:lpstr>
      <vt:lpstr>Run a Shiny App on EC2 (Ubuntu)</vt:lpstr>
      <vt:lpstr>Run a Shiny App on EC2 (Ubuntu)</vt:lpstr>
      <vt:lpstr>Run a Shiny App on EC2 (Ubuntu)</vt:lpstr>
      <vt:lpstr>Run a Shiny App on EC2 (Ubuntu)</vt:lpstr>
      <vt:lpstr>Troubleshooting</vt:lpstr>
      <vt:lpstr>More Stuff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Cloud Computing</dc:title>
  <dc:creator>John Stuckey</dc:creator>
  <cp:lastModifiedBy>John Stuckey</cp:lastModifiedBy>
  <cp:revision>79</cp:revision>
  <dcterms:created xsi:type="dcterms:W3CDTF">2015-10-24T13:05:18Z</dcterms:created>
  <dcterms:modified xsi:type="dcterms:W3CDTF">2015-10-31T15:08:07Z</dcterms:modified>
</cp:coreProperties>
</file>