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9" r:id="rId2"/>
    <p:sldId id="325" r:id="rId3"/>
    <p:sldId id="304" r:id="rId4"/>
    <p:sldId id="326" r:id="rId5"/>
    <p:sldId id="331" r:id="rId6"/>
    <p:sldId id="335" r:id="rId7"/>
    <p:sldId id="336" r:id="rId8"/>
    <p:sldId id="346" r:id="rId9"/>
    <p:sldId id="337" r:id="rId10"/>
    <p:sldId id="347" r:id="rId11"/>
    <p:sldId id="338" r:id="rId12"/>
    <p:sldId id="339" r:id="rId13"/>
    <p:sldId id="340" r:id="rId14"/>
    <p:sldId id="342" r:id="rId15"/>
    <p:sldId id="343" r:id="rId16"/>
    <p:sldId id="348" r:id="rId17"/>
    <p:sldId id="341" r:id="rId18"/>
    <p:sldId id="344" r:id="rId19"/>
    <p:sldId id="349" r:id="rId20"/>
    <p:sldId id="345" r:id="rId21"/>
    <p:sldId id="350" r:id="rId22"/>
    <p:sldId id="329" r:id="rId23"/>
    <p:sldId id="327" r:id="rId24"/>
    <p:sldId id="316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6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01A3A5"/>
    <a:srgbClr val="F0F0F0"/>
    <a:srgbClr val="EEEEEE"/>
    <a:srgbClr val="E6E6E6"/>
    <a:srgbClr val="F9F9F9"/>
    <a:srgbClr val="D8D8D8"/>
    <a:srgbClr val="364354"/>
    <a:srgbClr val="374557"/>
    <a:srgbClr val="9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-792" y="-120"/>
      </p:cViewPr>
      <p:guideLst>
        <p:guide orient="horz" pos="2160"/>
        <p:guide pos="68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B68C9-71E0-45A8-96EF-6508D8D45A7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3FFDB-10CC-4121-8B7A-A760815F5D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68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71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46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32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0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8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26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3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4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99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4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9C740-E72B-47FD-BC54-38CF4388F98E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2BF9-F39E-4F86-8D14-04C792553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4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donews.com/idonews/Upload/image/20131226/20131226014212_964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44620" y="0"/>
            <a:ext cx="12344775" cy="6867729"/>
          </a:xfrm>
          <a:prstGeom prst="rect">
            <a:avLst/>
          </a:prstGeom>
          <a:solidFill>
            <a:srgbClr val="F4F4F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781369" y="5018595"/>
            <a:ext cx="6209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团队成员：潘雅倩  余诗琪  李漱冰  余侨振  林子昂  于莉娟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9217" y="1902570"/>
            <a:ext cx="10273567" cy="221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互联网金融模式下的</a:t>
            </a:r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供应链金融风险识别与控制</a:t>
            </a:r>
          </a:p>
        </p:txBody>
      </p:sp>
      <p:sp>
        <p:nvSpPr>
          <p:cNvPr id="2" name="矩形 1"/>
          <p:cNvSpPr/>
          <p:nvPr/>
        </p:nvSpPr>
        <p:spPr>
          <a:xfrm>
            <a:off x="749300" y="1732405"/>
            <a:ext cx="10693400" cy="255478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8512"/>
            <a:ext cx="191296" cy="720000"/>
          </a:xfrm>
          <a:prstGeom prst="rect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849" y="188512"/>
            <a:ext cx="474449" cy="72000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7"/>
          <p:cNvSpPr txBox="1"/>
          <p:nvPr/>
        </p:nvSpPr>
        <p:spPr>
          <a:xfrm>
            <a:off x="819122" y="291850"/>
            <a:ext cx="1996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模型进展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122" y="1622671"/>
            <a:ext cx="180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国泰安数据库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2572" y="1622671"/>
            <a:ext cx="270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上市公司的财务指标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7150" y="1426337"/>
            <a:ext cx="201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层次分析法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5428" y="1384658"/>
            <a:ext cx="37168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对企业违约概率有显著影响的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B8922AD6-2DA9-4EC1-A90C-5E6FEF89AF2B}"/>
              </a:ext>
            </a:extLst>
          </p:cNvPr>
          <p:cNvCxnSpPr>
            <a:cxnSpLocks/>
          </p:cNvCxnSpPr>
          <p:nvPr/>
        </p:nvCxnSpPr>
        <p:spPr>
          <a:xfrm>
            <a:off x="2522421" y="1822726"/>
            <a:ext cx="75681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BE72EB43-C07F-458D-B605-590F7005F56B}"/>
              </a:ext>
            </a:extLst>
          </p:cNvPr>
          <p:cNvCxnSpPr/>
          <p:nvPr/>
        </p:nvCxnSpPr>
        <p:spPr>
          <a:xfrm>
            <a:off x="5672026" y="1822726"/>
            <a:ext cx="2460971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>
            <a:extLst>
              <a:ext uri="{FF2B5EF4-FFF2-40B4-BE49-F238E27FC236}">
                <a16:creationId xmlns:a16="http://schemas.microsoft.com/office/drawing/2014/main" xmlns="" id="{00A95652-3857-434F-B651-B7882F1A7D6F}"/>
              </a:ext>
            </a:extLst>
          </p:cNvPr>
          <p:cNvSpPr txBox="1"/>
          <p:nvPr/>
        </p:nvSpPr>
        <p:spPr>
          <a:xfrm>
            <a:off x="-5103" y="4806433"/>
            <a:ext cx="3485723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随机抽样，选出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公司样本和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公司样本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5CB13E9C-EB15-4BE3-8B05-F3757D74E485}"/>
              </a:ext>
            </a:extLst>
          </p:cNvPr>
          <p:cNvCxnSpPr>
            <a:stCxn id="6" idx="2"/>
          </p:cNvCxnSpPr>
          <p:nvPr/>
        </p:nvCxnSpPr>
        <p:spPr>
          <a:xfrm flipH="1">
            <a:off x="1719565" y="2022781"/>
            <a:ext cx="1" cy="275569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>
            <a:extLst>
              <a:ext uri="{FF2B5EF4-FFF2-40B4-BE49-F238E27FC236}">
                <a16:creationId xmlns:a16="http://schemas.microsoft.com/office/drawing/2014/main" xmlns="" id="{D7BA30BC-01BE-49ED-AD2A-0981F898ACAB}"/>
              </a:ext>
            </a:extLst>
          </p:cNvPr>
          <p:cNvSpPr txBox="1"/>
          <p:nvPr/>
        </p:nvSpPr>
        <p:spPr>
          <a:xfrm>
            <a:off x="4940739" y="4806433"/>
            <a:ext cx="1626150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xmlns="" id="{F7E8BEF6-BE21-4043-986A-E83119B4B3FC}"/>
              </a:ext>
            </a:extLst>
          </p:cNvPr>
          <p:cNvSpPr txBox="1"/>
          <p:nvPr/>
        </p:nvSpPr>
        <p:spPr>
          <a:xfrm>
            <a:off x="9050793" y="5006487"/>
            <a:ext cx="16261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6408D5D8-1283-4851-BDBF-857AA4F1EC0B}"/>
              </a:ext>
            </a:extLst>
          </p:cNvPr>
          <p:cNvCxnSpPr/>
          <p:nvPr/>
        </p:nvCxnSpPr>
        <p:spPr>
          <a:xfrm>
            <a:off x="3326172" y="5233215"/>
            <a:ext cx="1656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1C522395-E091-463F-A914-4882C8908028}"/>
              </a:ext>
            </a:extLst>
          </p:cNvPr>
          <p:cNvCxnSpPr/>
          <p:nvPr/>
        </p:nvCxnSpPr>
        <p:spPr>
          <a:xfrm flipV="1">
            <a:off x="6494841" y="5233215"/>
            <a:ext cx="2628000" cy="2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8361AB8-7769-4883-B2EC-3D9414603585}"/>
              </a:ext>
            </a:extLst>
          </p:cNvPr>
          <p:cNvSpPr txBox="1"/>
          <p:nvPr/>
        </p:nvSpPr>
        <p:spPr>
          <a:xfrm>
            <a:off x="6995766" y="4750519"/>
            <a:ext cx="16261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xmlns="" id="{6DC247A4-18CF-4AEB-9D04-9E1436D30743}"/>
              </a:ext>
            </a:extLst>
          </p:cNvPr>
          <p:cNvSpPr txBox="1"/>
          <p:nvPr/>
        </p:nvSpPr>
        <p:spPr>
          <a:xfrm>
            <a:off x="6212980" y="5327086"/>
            <a:ext cx="3191723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Bartlett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球形检验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C0EE53B-4431-4E7B-BFDB-DD1C34413F31}"/>
              </a:ext>
            </a:extLst>
          </p:cNvPr>
          <p:cNvCxnSpPr>
            <a:stCxn id="13" idx="2"/>
          </p:cNvCxnSpPr>
          <p:nvPr/>
        </p:nvCxnSpPr>
        <p:spPr>
          <a:xfrm>
            <a:off x="9863868" y="2184364"/>
            <a:ext cx="2803" cy="1266759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6FB968C1-A907-4D6F-8C2C-C4B89F7C58DB}"/>
              </a:ext>
            </a:extLst>
          </p:cNvPr>
          <p:cNvCxnSpPr/>
          <p:nvPr/>
        </p:nvCxnSpPr>
        <p:spPr>
          <a:xfrm flipH="1">
            <a:off x="1719565" y="3451123"/>
            <a:ext cx="814430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C801AB14-250F-42DC-9674-C6C5A74E0066}"/>
              </a:ext>
            </a:extLst>
          </p:cNvPr>
          <p:cNvSpPr txBox="1"/>
          <p:nvPr/>
        </p:nvSpPr>
        <p:spPr>
          <a:xfrm>
            <a:off x="4394093" y="2950731"/>
            <a:ext cx="27952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获取相应指标的数据</a:t>
            </a:r>
          </a:p>
        </p:txBody>
      </p:sp>
    </p:spTree>
    <p:extLst>
      <p:ext uri="{BB962C8B-B14F-4D97-AF65-F5344CB8AC3E}">
        <p14:creationId xmlns:p14="http://schemas.microsoft.com/office/powerpoint/2010/main" val="378041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0C9211CE-9030-413C-B713-50ED1D4AE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10550"/>
              </p:ext>
            </p:extLst>
          </p:nvPr>
        </p:nvGraphicFramePr>
        <p:xfrm>
          <a:off x="1056000" y="1180973"/>
          <a:ext cx="10080000" cy="51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xmlns="" val="27773471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41140069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56442108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249562410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3388812016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129378332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xmlns="" val="554424916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初始特征值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提取平方和载入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906188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方差的</a:t>
                      </a: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%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累积</a:t>
                      </a: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%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合计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方差的</a:t>
                      </a: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%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累积</a:t>
                      </a: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%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62016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3.938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28.131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28.131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3.938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28.131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28.131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4072556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3.220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22.999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51.130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3.220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22.999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51.130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1976732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2.500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17.860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68.990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2.500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17.860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68.990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41934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1.237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11.837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80.827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1.237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8.837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77.827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030653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0.992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4.087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84.914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09943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0.902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6.442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91.356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807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0.673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4.809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96.165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389606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0.279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1.995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98.160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93626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0.113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0.804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98.963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9205312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0.091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0.652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99.615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14035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0.044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0.318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99.933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108608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0.008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0.056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99.989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44211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0.002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0.011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373985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-5.189E-017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-3.707E-016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100.000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5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2777818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C9526458-F97B-4153-B66B-D45CAA302DB2}"/>
              </a:ext>
            </a:extLst>
          </p:cNvPr>
          <p:cNvSpPr txBox="1"/>
          <p:nvPr/>
        </p:nvSpPr>
        <p:spPr>
          <a:xfrm>
            <a:off x="4373511" y="678264"/>
            <a:ext cx="34449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5-5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解释的总方差</a:t>
            </a:r>
          </a:p>
        </p:txBody>
      </p:sp>
      <p:sp>
        <p:nvSpPr>
          <p:cNvPr id="5" name="圆: 空心 4">
            <a:extLst>
              <a:ext uri="{FF2B5EF4-FFF2-40B4-BE49-F238E27FC236}">
                <a16:creationId xmlns:a16="http://schemas.microsoft.com/office/drawing/2014/main" xmlns="" id="{0D452459-8EC6-4EFD-B0B0-E248672A76B8}"/>
              </a:ext>
            </a:extLst>
          </p:cNvPr>
          <p:cNvSpPr>
            <a:spLocks noChangeAspect="1"/>
          </p:cNvSpPr>
          <p:nvPr/>
        </p:nvSpPr>
        <p:spPr>
          <a:xfrm>
            <a:off x="235986" y="340781"/>
            <a:ext cx="324000" cy="324000"/>
          </a:xfrm>
          <a:prstGeom prst="donut">
            <a:avLst>
              <a:gd name="adj" fmla="val 11267"/>
            </a:avLst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5BCC3078-5F01-4A57-8791-EF308B6726AB}"/>
              </a:ext>
            </a:extLst>
          </p:cNvPr>
          <p:cNvSpPr txBox="1"/>
          <p:nvPr/>
        </p:nvSpPr>
        <p:spPr>
          <a:xfrm>
            <a:off x="637039" y="271949"/>
            <a:ext cx="184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2871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1">
            <a:extLst>
              <a:ext uri="{FF2B5EF4-FFF2-40B4-BE49-F238E27FC236}">
                <a16:creationId xmlns:a16="http://schemas.microsoft.com/office/drawing/2014/main" xmlns="" id="{E1A0ECD5-E142-476E-B443-BF23FB59D1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5" t="7032" r="1030" b="7861"/>
          <a:stretch/>
        </p:blipFill>
        <p:spPr bwMode="auto">
          <a:xfrm>
            <a:off x="2103133" y="1255683"/>
            <a:ext cx="7985735" cy="458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8591098-AE31-43EB-9074-61B180B1574F}"/>
              </a:ext>
            </a:extLst>
          </p:cNvPr>
          <p:cNvSpPr txBox="1"/>
          <p:nvPr/>
        </p:nvSpPr>
        <p:spPr>
          <a:xfrm>
            <a:off x="1368442" y="2881758"/>
            <a:ext cx="492443" cy="13314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D1A841A5-15D0-4A3D-9C23-F498B6037201}"/>
              </a:ext>
            </a:extLst>
          </p:cNvPr>
          <p:cNvSpPr txBox="1"/>
          <p:nvPr/>
        </p:nvSpPr>
        <p:spPr>
          <a:xfrm>
            <a:off x="5061284" y="5967663"/>
            <a:ext cx="2069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成分数</a:t>
            </a:r>
          </a:p>
        </p:txBody>
      </p:sp>
      <p:sp>
        <p:nvSpPr>
          <p:cNvPr id="5" name="圆: 空心 4">
            <a:extLst>
              <a:ext uri="{FF2B5EF4-FFF2-40B4-BE49-F238E27FC236}">
                <a16:creationId xmlns:a16="http://schemas.microsoft.com/office/drawing/2014/main" xmlns="" id="{4297E05F-F99B-4812-92EE-69917737E8F7}"/>
              </a:ext>
            </a:extLst>
          </p:cNvPr>
          <p:cNvSpPr>
            <a:spLocks noChangeAspect="1"/>
          </p:cNvSpPr>
          <p:nvPr/>
        </p:nvSpPr>
        <p:spPr>
          <a:xfrm>
            <a:off x="235986" y="340781"/>
            <a:ext cx="324000" cy="324000"/>
          </a:xfrm>
          <a:prstGeom prst="donut">
            <a:avLst>
              <a:gd name="adj" fmla="val 11267"/>
            </a:avLst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C9A4DA5A-F5B6-4E6E-93A3-6B6A7B028469}"/>
              </a:ext>
            </a:extLst>
          </p:cNvPr>
          <p:cNvSpPr txBox="1"/>
          <p:nvPr/>
        </p:nvSpPr>
        <p:spPr>
          <a:xfrm>
            <a:off x="637039" y="271949"/>
            <a:ext cx="1849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</a:p>
        </p:txBody>
      </p:sp>
    </p:spTree>
    <p:extLst>
      <p:ext uri="{BB962C8B-B14F-4D97-AF65-F5344CB8AC3E}">
        <p14:creationId xmlns:p14="http://schemas.microsoft.com/office/powerpoint/2010/main" val="32704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8512"/>
            <a:ext cx="191296" cy="720000"/>
          </a:xfrm>
          <a:prstGeom prst="rect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849" y="188512"/>
            <a:ext cx="474449" cy="72000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7"/>
          <p:cNvSpPr txBox="1"/>
          <p:nvPr/>
        </p:nvSpPr>
        <p:spPr>
          <a:xfrm>
            <a:off x="819122" y="291850"/>
            <a:ext cx="1996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模型进度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122" y="1622671"/>
            <a:ext cx="180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国泰安数据库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2572" y="1622671"/>
            <a:ext cx="270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上市公司的财务指标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7150" y="1426337"/>
            <a:ext cx="201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层次分析法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5428" y="1384658"/>
            <a:ext cx="37168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对企业违约概率有显著影响的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B8922AD6-2DA9-4EC1-A90C-5E6FEF89AF2B}"/>
              </a:ext>
            </a:extLst>
          </p:cNvPr>
          <p:cNvCxnSpPr>
            <a:cxnSpLocks/>
          </p:cNvCxnSpPr>
          <p:nvPr/>
        </p:nvCxnSpPr>
        <p:spPr>
          <a:xfrm>
            <a:off x="2522421" y="1822726"/>
            <a:ext cx="75681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BE72EB43-C07F-458D-B605-590F7005F56B}"/>
              </a:ext>
            </a:extLst>
          </p:cNvPr>
          <p:cNvCxnSpPr/>
          <p:nvPr/>
        </p:nvCxnSpPr>
        <p:spPr>
          <a:xfrm>
            <a:off x="5672026" y="1822726"/>
            <a:ext cx="2460971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>
            <a:extLst>
              <a:ext uri="{FF2B5EF4-FFF2-40B4-BE49-F238E27FC236}">
                <a16:creationId xmlns:a16="http://schemas.microsoft.com/office/drawing/2014/main" xmlns="" id="{00A95652-3857-434F-B651-B7882F1A7D6F}"/>
              </a:ext>
            </a:extLst>
          </p:cNvPr>
          <p:cNvSpPr txBox="1"/>
          <p:nvPr/>
        </p:nvSpPr>
        <p:spPr>
          <a:xfrm>
            <a:off x="-5103" y="4806433"/>
            <a:ext cx="3485723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随机抽样，选出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公司样本和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公司样本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5CB13E9C-EB15-4BE3-8B05-F3757D74E485}"/>
              </a:ext>
            </a:extLst>
          </p:cNvPr>
          <p:cNvCxnSpPr>
            <a:stCxn id="6" idx="2"/>
          </p:cNvCxnSpPr>
          <p:nvPr/>
        </p:nvCxnSpPr>
        <p:spPr>
          <a:xfrm flipH="1">
            <a:off x="1719565" y="2022781"/>
            <a:ext cx="1" cy="275569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>
            <a:extLst>
              <a:ext uri="{FF2B5EF4-FFF2-40B4-BE49-F238E27FC236}">
                <a16:creationId xmlns:a16="http://schemas.microsoft.com/office/drawing/2014/main" xmlns="" id="{D7BA30BC-01BE-49ED-AD2A-0981F898ACAB}"/>
              </a:ext>
            </a:extLst>
          </p:cNvPr>
          <p:cNvSpPr txBox="1"/>
          <p:nvPr/>
        </p:nvSpPr>
        <p:spPr>
          <a:xfrm>
            <a:off x="3871594" y="4806433"/>
            <a:ext cx="1626150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xmlns="" id="{F7E8BEF6-BE21-4043-986A-E83119B4B3FC}"/>
              </a:ext>
            </a:extLst>
          </p:cNvPr>
          <p:cNvSpPr txBox="1"/>
          <p:nvPr/>
        </p:nvSpPr>
        <p:spPr>
          <a:xfrm>
            <a:off x="7928982" y="5006487"/>
            <a:ext cx="16261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6408D5D8-1283-4851-BDBF-857AA4F1EC0B}"/>
              </a:ext>
            </a:extLst>
          </p:cNvPr>
          <p:cNvCxnSpPr/>
          <p:nvPr/>
        </p:nvCxnSpPr>
        <p:spPr>
          <a:xfrm>
            <a:off x="3326172" y="5233215"/>
            <a:ext cx="72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1C522395-E091-463F-A914-4882C8908028}"/>
              </a:ext>
            </a:extLst>
          </p:cNvPr>
          <p:cNvCxnSpPr/>
          <p:nvPr/>
        </p:nvCxnSpPr>
        <p:spPr>
          <a:xfrm flipV="1">
            <a:off x="5425696" y="5233215"/>
            <a:ext cx="2628000" cy="2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8361AB8-7769-4883-B2EC-3D9414603585}"/>
              </a:ext>
            </a:extLst>
          </p:cNvPr>
          <p:cNvSpPr txBox="1"/>
          <p:nvPr/>
        </p:nvSpPr>
        <p:spPr>
          <a:xfrm>
            <a:off x="5926621" y="4750519"/>
            <a:ext cx="16261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xmlns="" id="{6DC247A4-18CF-4AEB-9D04-9E1436D30743}"/>
              </a:ext>
            </a:extLst>
          </p:cNvPr>
          <p:cNvSpPr txBox="1"/>
          <p:nvPr/>
        </p:nvSpPr>
        <p:spPr>
          <a:xfrm>
            <a:off x="5143835" y="5327086"/>
            <a:ext cx="3191723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Bartlett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球形检验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C0EE53B-4431-4E7B-BFDB-DD1C34413F31}"/>
              </a:ext>
            </a:extLst>
          </p:cNvPr>
          <p:cNvCxnSpPr>
            <a:stCxn id="13" idx="2"/>
          </p:cNvCxnSpPr>
          <p:nvPr/>
        </p:nvCxnSpPr>
        <p:spPr>
          <a:xfrm>
            <a:off x="9863868" y="2184364"/>
            <a:ext cx="2803" cy="1266759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6FB968C1-A907-4D6F-8C2C-C4B89F7C58DB}"/>
              </a:ext>
            </a:extLst>
          </p:cNvPr>
          <p:cNvCxnSpPr/>
          <p:nvPr/>
        </p:nvCxnSpPr>
        <p:spPr>
          <a:xfrm flipH="1">
            <a:off x="1719565" y="3451123"/>
            <a:ext cx="814430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C801AB14-250F-42DC-9674-C6C5A74E0066}"/>
              </a:ext>
            </a:extLst>
          </p:cNvPr>
          <p:cNvSpPr txBox="1"/>
          <p:nvPr/>
        </p:nvSpPr>
        <p:spPr>
          <a:xfrm>
            <a:off x="4394093" y="2950731"/>
            <a:ext cx="27952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获取相应指标的数据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6A98047D-FC01-4D7B-B76E-FE496F0B8801}"/>
              </a:ext>
            </a:extLst>
          </p:cNvPr>
          <p:cNvCxnSpPr>
            <a:cxnSpLocks/>
          </p:cNvCxnSpPr>
          <p:nvPr/>
        </p:nvCxnSpPr>
        <p:spPr>
          <a:xfrm flipV="1">
            <a:off x="9430417" y="5233215"/>
            <a:ext cx="720000" cy="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0">
            <a:extLst>
              <a:ext uri="{FF2B5EF4-FFF2-40B4-BE49-F238E27FC236}">
                <a16:creationId xmlns:a16="http://schemas.microsoft.com/office/drawing/2014/main" xmlns="" id="{AA89B2A9-9327-4658-A94E-F3E86FC1EA73}"/>
              </a:ext>
            </a:extLst>
          </p:cNvPr>
          <p:cNvSpPr txBox="1"/>
          <p:nvPr/>
        </p:nvSpPr>
        <p:spPr>
          <a:xfrm>
            <a:off x="10054472" y="5006487"/>
            <a:ext cx="17547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因子载荷分析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54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13527887-C1EF-4F03-A2FC-AEBB401A9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93419"/>
              </p:ext>
            </p:extLst>
          </p:nvPr>
        </p:nvGraphicFramePr>
        <p:xfrm>
          <a:off x="1596000" y="1267327"/>
          <a:ext cx="9000000" cy="51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1387851589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411200497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28159979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214243447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3901908484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成分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4099196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29205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-0.151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0.601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036321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0.771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-0.170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0.476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170800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0.412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0.870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-0.192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5719091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-0.174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13207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0.632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-0.431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-0.586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7225235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0.066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-0.801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656829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0.651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-0.455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-0.471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5767956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0.244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-0.321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013748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-0.388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-0.478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0.228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486682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0.632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-0.431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-0.586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19069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0.848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-0.145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937142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-0.073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0.592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117301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0.159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-0.046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-0.278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8669812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-0.315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0.144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0.584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0.447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8059702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24E81E62-B6DF-4105-946E-B42A21945058}"/>
              </a:ext>
            </a:extLst>
          </p:cNvPr>
          <p:cNvSpPr txBox="1"/>
          <p:nvPr/>
        </p:nvSpPr>
        <p:spPr>
          <a:xfrm>
            <a:off x="4373511" y="758475"/>
            <a:ext cx="34449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5-8 </a:t>
            </a:r>
            <a:r>
              <a:rPr lang="zh-CN" altLang="zh-CN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旋转前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因子载荷矩阵</a:t>
            </a:r>
            <a:endPara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xmlns="" id="{AB90DAC2-BCED-40F9-BCB9-A11092AB5FB0}"/>
              </a:ext>
            </a:extLst>
          </p:cNvPr>
          <p:cNvSpPr>
            <a:spLocks noChangeAspect="1"/>
          </p:cNvSpPr>
          <p:nvPr/>
        </p:nvSpPr>
        <p:spPr>
          <a:xfrm>
            <a:off x="235986" y="340781"/>
            <a:ext cx="324000" cy="324000"/>
          </a:xfrm>
          <a:prstGeom prst="donut">
            <a:avLst>
              <a:gd name="adj" fmla="val 11267"/>
            </a:avLst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648B2E0-8A5C-4CF1-8232-E129DCA689D8}"/>
              </a:ext>
            </a:extLst>
          </p:cNvPr>
          <p:cNvSpPr txBox="1"/>
          <p:nvPr/>
        </p:nvSpPr>
        <p:spPr>
          <a:xfrm>
            <a:off x="637039" y="271949"/>
            <a:ext cx="209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因子载荷分析</a:t>
            </a:r>
          </a:p>
        </p:txBody>
      </p:sp>
    </p:spTree>
    <p:extLst>
      <p:ext uri="{BB962C8B-B14F-4D97-AF65-F5344CB8AC3E}">
        <p14:creationId xmlns:p14="http://schemas.microsoft.com/office/powerpoint/2010/main" val="11299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xmlns="" id="{CD29287D-660C-4C5C-97CE-CEB29908F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335289"/>
              </p:ext>
            </p:extLst>
          </p:nvPr>
        </p:nvGraphicFramePr>
        <p:xfrm>
          <a:off x="1596000" y="1316887"/>
          <a:ext cx="9000000" cy="518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xmlns="" val="307493851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7055795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16052047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3921439344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xmlns="" val="384185032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成份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0582268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1510533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0.245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999967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0.093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0.194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0.870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930741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962668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148364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0.961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-0.030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05585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0.074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750975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0.905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0.231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-0.082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61257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-0.212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0.598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-0.289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9836535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-0.570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-0.043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-0.074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-0.316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21221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0.961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-0.030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600941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0.968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-0.069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51576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0.081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0.937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0.243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8995434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-0.035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0.325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52713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-0.066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-0.631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0.273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-0.428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4450233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92688E42-B46C-4BD0-8D4E-B6E1071D3964}"/>
              </a:ext>
            </a:extLst>
          </p:cNvPr>
          <p:cNvSpPr txBox="1"/>
          <p:nvPr/>
        </p:nvSpPr>
        <p:spPr>
          <a:xfrm>
            <a:off x="4373511" y="832890"/>
            <a:ext cx="34449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5-9 </a:t>
            </a:r>
            <a:r>
              <a:rPr lang="zh-CN" altLang="en-US" sz="19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旋转后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的因子载荷矩阵</a:t>
            </a: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xmlns="" id="{E4FD473E-C8B3-4AA0-95BB-D6E2E09BEA3C}"/>
              </a:ext>
            </a:extLst>
          </p:cNvPr>
          <p:cNvSpPr>
            <a:spLocks noChangeAspect="1"/>
          </p:cNvSpPr>
          <p:nvPr/>
        </p:nvSpPr>
        <p:spPr>
          <a:xfrm>
            <a:off x="235986" y="340781"/>
            <a:ext cx="324000" cy="324000"/>
          </a:xfrm>
          <a:prstGeom prst="donut">
            <a:avLst>
              <a:gd name="adj" fmla="val 11267"/>
            </a:avLst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D41F1EEE-EBF0-4400-9CE5-E795891B79E0}"/>
              </a:ext>
            </a:extLst>
          </p:cNvPr>
          <p:cNvSpPr txBox="1"/>
          <p:nvPr/>
        </p:nvSpPr>
        <p:spPr>
          <a:xfrm>
            <a:off x="637039" y="271949"/>
            <a:ext cx="2090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因子载荷分析</a:t>
            </a:r>
          </a:p>
        </p:txBody>
      </p:sp>
    </p:spTree>
    <p:extLst>
      <p:ext uri="{BB962C8B-B14F-4D97-AF65-F5344CB8AC3E}">
        <p14:creationId xmlns:p14="http://schemas.microsoft.com/office/powerpoint/2010/main" val="41658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8512"/>
            <a:ext cx="191296" cy="720000"/>
          </a:xfrm>
          <a:prstGeom prst="rect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849" y="188512"/>
            <a:ext cx="474449" cy="72000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7"/>
          <p:cNvSpPr txBox="1"/>
          <p:nvPr/>
        </p:nvSpPr>
        <p:spPr>
          <a:xfrm>
            <a:off x="819122" y="291850"/>
            <a:ext cx="1996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模型进度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122" y="1622671"/>
            <a:ext cx="180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国泰安数据库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2572" y="1622671"/>
            <a:ext cx="270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上市公司的财务指标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7150" y="1426337"/>
            <a:ext cx="201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层次分析法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5428" y="1384658"/>
            <a:ext cx="37168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对企业违约概率有显著影响的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B8922AD6-2DA9-4EC1-A90C-5E6FEF89AF2B}"/>
              </a:ext>
            </a:extLst>
          </p:cNvPr>
          <p:cNvCxnSpPr>
            <a:cxnSpLocks/>
          </p:cNvCxnSpPr>
          <p:nvPr/>
        </p:nvCxnSpPr>
        <p:spPr>
          <a:xfrm>
            <a:off x="2522421" y="1822726"/>
            <a:ext cx="75681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BE72EB43-C07F-458D-B605-590F7005F56B}"/>
              </a:ext>
            </a:extLst>
          </p:cNvPr>
          <p:cNvCxnSpPr/>
          <p:nvPr/>
        </p:nvCxnSpPr>
        <p:spPr>
          <a:xfrm>
            <a:off x="5672026" y="1822726"/>
            <a:ext cx="2460971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>
            <a:extLst>
              <a:ext uri="{FF2B5EF4-FFF2-40B4-BE49-F238E27FC236}">
                <a16:creationId xmlns:a16="http://schemas.microsoft.com/office/drawing/2014/main" xmlns="" id="{00A95652-3857-434F-B651-B7882F1A7D6F}"/>
              </a:ext>
            </a:extLst>
          </p:cNvPr>
          <p:cNvSpPr txBox="1"/>
          <p:nvPr/>
        </p:nvSpPr>
        <p:spPr>
          <a:xfrm>
            <a:off x="-5103" y="4806433"/>
            <a:ext cx="3485723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随机抽样，选出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公司样本和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公司样本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5CB13E9C-EB15-4BE3-8B05-F3757D74E485}"/>
              </a:ext>
            </a:extLst>
          </p:cNvPr>
          <p:cNvCxnSpPr>
            <a:stCxn id="6" idx="2"/>
          </p:cNvCxnSpPr>
          <p:nvPr/>
        </p:nvCxnSpPr>
        <p:spPr>
          <a:xfrm flipH="1">
            <a:off x="1719565" y="2022781"/>
            <a:ext cx="1" cy="275569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>
            <a:extLst>
              <a:ext uri="{FF2B5EF4-FFF2-40B4-BE49-F238E27FC236}">
                <a16:creationId xmlns:a16="http://schemas.microsoft.com/office/drawing/2014/main" xmlns="" id="{D7BA30BC-01BE-49ED-AD2A-0981F898ACAB}"/>
              </a:ext>
            </a:extLst>
          </p:cNvPr>
          <p:cNvSpPr txBox="1"/>
          <p:nvPr/>
        </p:nvSpPr>
        <p:spPr>
          <a:xfrm>
            <a:off x="3871594" y="4806433"/>
            <a:ext cx="1626150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xmlns="" id="{F7E8BEF6-BE21-4043-986A-E83119B4B3FC}"/>
              </a:ext>
            </a:extLst>
          </p:cNvPr>
          <p:cNvSpPr txBox="1"/>
          <p:nvPr/>
        </p:nvSpPr>
        <p:spPr>
          <a:xfrm>
            <a:off x="7928982" y="5006487"/>
            <a:ext cx="16261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6408D5D8-1283-4851-BDBF-857AA4F1EC0B}"/>
              </a:ext>
            </a:extLst>
          </p:cNvPr>
          <p:cNvCxnSpPr/>
          <p:nvPr/>
        </p:nvCxnSpPr>
        <p:spPr>
          <a:xfrm>
            <a:off x="3326172" y="5233215"/>
            <a:ext cx="72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1C522395-E091-463F-A914-4882C8908028}"/>
              </a:ext>
            </a:extLst>
          </p:cNvPr>
          <p:cNvCxnSpPr/>
          <p:nvPr/>
        </p:nvCxnSpPr>
        <p:spPr>
          <a:xfrm flipV="1">
            <a:off x="5425696" y="5233215"/>
            <a:ext cx="2628000" cy="2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8361AB8-7769-4883-B2EC-3D9414603585}"/>
              </a:ext>
            </a:extLst>
          </p:cNvPr>
          <p:cNvSpPr txBox="1"/>
          <p:nvPr/>
        </p:nvSpPr>
        <p:spPr>
          <a:xfrm>
            <a:off x="5926621" y="4750519"/>
            <a:ext cx="16261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xmlns="" id="{6DC247A4-18CF-4AEB-9D04-9E1436D30743}"/>
              </a:ext>
            </a:extLst>
          </p:cNvPr>
          <p:cNvSpPr txBox="1"/>
          <p:nvPr/>
        </p:nvSpPr>
        <p:spPr>
          <a:xfrm>
            <a:off x="5143835" y="5327086"/>
            <a:ext cx="3191723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Bartlett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球形检验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C0EE53B-4431-4E7B-BFDB-DD1C34413F31}"/>
              </a:ext>
            </a:extLst>
          </p:cNvPr>
          <p:cNvCxnSpPr>
            <a:stCxn id="13" idx="2"/>
          </p:cNvCxnSpPr>
          <p:nvPr/>
        </p:nvCxnSpPr>
        <p:spPr>
          <a:xfrm>
            <a:off x="9863868" y="2184364"/>
            <a:ext cx="2803" cy="1266759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6FB968C1-A907-4D6F-8C2C-C4B89F7C58DB}"/>
              </a:ext>
            </a:extLst>
          </p:cNvPr>
          <p:cNvCxnSpPr/>
          <p:nvPr/>
        </p:nvCxnSpPr>
        <p:spPr>
          <a:xfrm flipH="1">
            <a:off x="1719565" y="3451123"/>
            <a:ext cx="814430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C801AB14-250F-42DC-9674-C6C5A74E0066}"/>
              </a:ext>
            </a:extLst>
          </p:cNvPr>
          <p:cNvSpPr txBox="1"/>
          <p:nvPr/>
        </p:nvSpPr>
        <p:spPr>
          <a:xfrm>
            <a:off x="4394093" y="2950731"/>
            <a:ext cx="27952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获取相应指标的数据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xmlns="" id="{6A98047D-FC01-4D7B-B76E-FE496F0B8801}"/>
              </a:ext>
            </a:extLst>
          </p:cNvPr>
          <p:cNvCxnSpPr>
            <a:cxnSpLocks/>
          </p:cNvCxnSpPr>
          <p:nvPr/>
        </p:nvCxnSpPr>
        <p:spPr>
          <a:xfrm flipV="1">
            <a:off x="9430417" y="5233215"/>
            <a:ext cx="720000" cy="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0">
            <a:extLst>
              <a:ext uri="{FF2B5EF4-FFF2-40B4-BE49-F238E27FC236}">
                <a16:creationId xmlns:a16="http://schemas.microsoft.com/office/drawing/2014/main" xmlns="" id="{AA89B2A9-9327-4658-A94E-F3E86FC1EA73}"/>
              </a:ext>
            </a:extLst>
          </p:cNvPr>
          <p:cNvSpPr txBox="1"/>
          <p:nvPr/>
        </p:nvSpPr>
        <p:spPr>
          <a:xfrm>
            <a:off x="10054472" y="5006487"/>
            <a:ext cx="175476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因子载荷分析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xmlns="" id="{617C71EF-9A43-4935-B50A-0D6A65770A7B}"/>
              </a:ext>
            </a:extLst>
          </p:cNvPr>
          <p:cNvCxnSpPr>
            <a:stCxn id="26" idx="2"/>
          </p:cNvCxnSpPr>
          <p:nvPr/>
        </p:nvCxnSpPr>
        <p:spPr>
          <a:xfrm>
            <a:off x="10931853" y="5498930"/>
            <a:ext cx="11450" cy="1491805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60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xmlns="" id="{88CF1585-943D-45EE-943B-001E12893965}"/>
              </a:ext>
            </a:extLst>
          </p:cNvPr>
          <p:cNvCxnSpPr/>
          <p:nvPr/>
        </p:nvCxnSpPr>
        <p:spPr>
          <a:xfrm>
            <a:off x="10945719" y="11953"/>
            <a:ext cx="0" cy="162000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7D4C589-49D8-48D7-A179-68DED2106B01}"/>
              </a:ext>
            </a:extLst>
          </p:cNvPr>
          <p:cNvSpPr/>
          <p:nvPr/>
        </p:nvSpPr>
        <p:spPr>
          <a:xfrm>
            <a:off x="9802158" y="161729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成份得分系数矩阵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A65701DD-EB90-4AB9-BC61-55C6303910BC}"/>
              </a:ext>
            </a:extLst>
          </p:cNvPr>
          <p:cNvCxnSpPr/>
          <p:nvPr/>
        </p:nvCxnSpPr>
        <p:spPr>
          <a:xfrm flipH="1">
            <a:off x="5482158" y="1814052"/>
            <a:ext cx="432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CC4BFE4-AB4D-4D0D-983B-43C24E61C95F}"/>
              </a:ext>
            </a:extLst>
          </p:cNvPr>
          <p:cNvSpPr/>
          <p:nvPr/>
        </p:nvSpPr>
        <p:spPr>
          <a:xfrm>
            <a:off x="3461076" y="161729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主成份的表达式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AC52D01-C82C-4E15-B517-92B910BEB466}"/>
              </a:ext>
            </a:extLst>
          </p:cNvPr>
          <p:cNvSpPr/>
          <p:nvPr/>
        </p:nvSpPr>
        <p:spPr>
          <a:xfrm>
            <a:off x="239274" y="3992268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9D6E80A-3C0D-48CA-880B-C937BC642679}"/>
              </a:ext>
            </a:extLst>
          </p:cNvPr>
          <p:cNvCxnSpPr/>
          <p:nvPr/>
        </p:nvCxnSpPr>
        <p:spPr>
          <a:xfrm flipV="1">
            <a:off x="2389222" y="4192323"/>
            <a:ext cx="478175" cy="7186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71A23839-F1DA-443B-95B6-08AA54F4A2CC}"/>
              </a:ext>
            </a:extLst>
          </p:cNvPr>
          <p:cNvCxnSpPr/>
          <p:nvPr/>
        </p:nvCxnSpPr>
        <p:spPr>
          <a:xfrm>
            <a:off x="2867397" y="3156155"/>
            <a:ext cx="0" cy="2079522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6FFA8BF2-15D5-449D-9F61-AE348D8A7F8F}"/>
              </a:ext>
            </a:extLst>
          </p:cNvPr>
          <p:cNvCxnSpPr/>
          <p:nvPr/>
        </p:nvCxnSpPr>
        <p:spPr>
          <a:xfrm>
            <a:off x="2867397" y="5235677"/>
            <a:ext cx="486697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12CF77E-113B-444A-8FFA-D6249CF93247}"/>
              </a:ext>
            </a:extLst>
          </p:cNvPr>
          <p:cNvSpPr/>
          <p:nvPr/>
        </p:nvSpPr>
        <p:spPr>
          <a:xfrm>
            <a:off x="3272144" y="50356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因变量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违约概率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BA3DB49-19C4-4165-851C-CECDCBBF8A13}"/>
              </a:ext>
            </a:extLst>
          </p:cNvPr>
          <p:cNvSpPr/>
          <p:nvPr/>
        </p:nvSpPr>
        <p:spPr>
          <a:xfrm>
            <a:off x="3974037" y="295610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B0F282F7-DED9-4E54-9B2B-FA7AD2A0F2DA}"/>
              </a:ext>
            </a:extLst>
          </p:cNvPr>
          <p:cNvCxnSpPr>
            <a:cxnSpLocks/>
          </p:cNvCxnSpPr>
          <p:nvPr/>
        </p:nvCxnSpPr>
        <p:spPr>
          <a:xfrm>
            <a:off x="5427685" y="5235677"/>
            <a:ext cx="485715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E4A4848F-86CF-41F1-BAD5-8349952474C8}"/>
              </a:ext>
            </a:extLst>
          </p:cNvPr>
          <p:cNvCxnSpPr/>
          <p:nvPr/>
        </p:nvCxnSpPr>
        <p:spPr>
          <a:xfrm>
            <a:off x="5913400" y="3156155"/>
            <a:ext cx="0" cy="2079522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4F9E4C16-5EC6-4181-97AC-6ACD1D0BA97C}"/>
              </a:ext>
            </a:extLst>
          </p:cNvPr>
          <p:cNvCxnSpPr>
            <a:cxnSpLocks/>
          </p:cNvCxnSpPr>
          <p:nvPr/>
        </p:nvCxnSpPr>
        <p:spPr>
          <a:xfrm>
            <a:off x="2867397" y="3156155"/>
            <a:ext cx="1152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27FDD08F-CC60-4067-A5F1-5304CD12F499}"/>
              </a:ext>
            </a:extLst>
          </p:cNvPr>
          <p:cNvCxnSpPr>
            <a:cxnSpLocks/>
          </p:cNvCxnSpPr>
          <p:nvPr/>
        </p:nvCxnSpPr>
        <p:spPr>
          <a:xfrm>
            <a:off x="4836632" y="3156155"/>
            <a:ext cx="1080000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382D00E9-E6C7-4A7F-B0AF-AE8C00A33B77}"/>
              </a:ext>
            </a:extLst>
          </p:cNvPr>
          <p:cNvSpPr/>
          <p:nvPr/>
        </p:nvSpPr>
        <p:spPr>
          <a:xfrm>
            <a:off x="6813400" y="399226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逐步回归分析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4166BB06-90E2-4BB5-8C38-743C1B3C2106}"/>
              </a:ext>
            </a:extLst>
          </p:cNvPr>
          <p:cNvCxnSpPr/>
          <p:nvPr/>
        </p:nvCxnSpPr>
        <p:spPr>
          <a:xfrm>
            <a:off x="5913400" y="4192323"/>
            <a:ext cx="90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A6C92934-4820-4E3C-853E-6779AAE94210}"/>
              </a:ext>
            </a:extLst>
          </p:cNvPr>
          <p:cNvSpPr/>
          <p:nvPr/>
        </p:nvSpPr>
        <p:spPr>
          <a:xfrm>
            <a:off x="9213300" y="3772725"/>
            <a:ext cx="2978700" cy="853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回测检验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预测准确率为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98.7%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68F8EA25-C757-4E71-AC44-0E30CA67EB0B}"/>
              </a:ext>
            </a:extLst>
          </p:cNvPr>
          <p:cNvCxnSpPr/>
          <p:nvPr/>
        </p:nvCxnSpPr>
        <p:spPr>
          <a:xfrm>
            <a:off x="8536949" y="4192323"/>
            <a:ext cx="90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E7E0C5B4-C4E2-4A51-A138-655F0AAE1B03}"/>
              </a:ext>
            </a:extLst>
          </p:cNvPr>
          <p:cNvCxnSpPr>
            <a:stCxn id="11" idx="2"/>
            <a:endCxn id="22" idx="0"/>
          </p:cNvCxnSpPr>
          <p:nvPr/>
        </p:nvCxnSpPr>
        <p:spPr>
          <a:xfrm>
            <a:off x="4451091" y="2017408"/>
            <a:ext cx="0" cy="938692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3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02FBADA-A60F-4403-9DDD-FB3F08971E06}"/>
              </a:ext>
            </a:extLst>
          </p:cNvPr>
          <p:cNvSpPr txBox="1"/>
          <p:nvPr/>
        </p:nvSpPr>
        <p:spPr>
          <a:xfrm>
            <a:off x="1467852" y="1652337"/>
            <a:ext cx="92562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F1=-0.004X1+0.003X2+0.307X3+0.305X4+0.001X5-0.028X6-0.006X7-0.058X8-0.157X9+0.001X10+0.302X11+0.022X12-0.032X13-0.001X14</a:t>
            </a: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F2=-0.034X1+0.006X2+0.002X3-0.002X4+0.315X5-0.033X6+0.292X7-0.021X8+0.001X9+0.315X10-0.005X11-0.037X12-0.029X13-0.213X14</a:t>
            </a: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F3=0.300X1+0.272X2-0.016X3-0.009X4-0.012X5-0.062X6+0.038X7+0.248X8+0.021X9-0.012X10+0.010X11+0.299X12+0.027X13+0.185X14</a:t>
            </a:r>
          </a:p>
          <a:p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F4=0.075X1+0.056X2-0.074X3-0.079X4-0.069X5+0.651X6-0.119X7-0.280X8-0.202X9-0.069X10-0.113X11+0.069X12+0.234X13-0.337X14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xmlns="" id="{23C7E786-192A-4D78-95FB-2E7BF88B94E1}"/>
              </a:ext>
            </a:extLst>
          </p:cNvPr>
          <p:cNvSpPr>
            <a:spLocks noChangeAspect="1"/>
          </p:cNvSpPr>
          <p:nvPr/>
        </p:nvSpPr>
        <p:spPr>
          <a:xfrm>
            <a:off x="235986" y="565370"/>
            <a:ext cx="324000" cy="324000"/>
          </a:xfrm>
          <a:prstGeom prst="donut">
            <a:avLst>
              <a:gd name="adj" fmla="val 11267"/>
            </a:avLst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4A1EDCC-E749-4858-9DC7-D5636CDC030F}"/>
              </a:ext>
            </a:extLst>
          </p:cNvPr>
          <p:cNvSpPr txBox="1"/>
          <p:nvPr/>
        </p:nvSpPr>
        <p:spPr>
          <a:xfrm>
            <a:off x="637039" y="496538"/>
            <a:ext cx="2362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主成分的表达式</a:t>
            </a:r>
          </a:p>
        </p:txBody>
      </p:sp>
    </p:spTree>
    <p:extLst>
      <p:ext uri="{BB962C8B-B14F-4D97-AF65-F5344CB8AC3E}">
        <p14:creationId xmlns:p14="http://schemas.microsoft.com/office/powerpoint/2010/main" val="39778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xmlns="" id="{88CF1585-943D-45EE-943B-001E12893965}"/>
              </a:ext>
            </a:extLst>
          </p:cNvPr>
          <p:cNvCxnSpPr/>
          <p:nvPr/>
        </p:nvCxnSpPr>
        <p:spPr>
          <a:xfrm>
            <a:off x="10920413" y="0"/>
            <a:ext cx="0" cy="162000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7D4C589-49D8-48D7-A179-68DED2106B01}"/>
              </a:ext>
            </a:extLst>
          </p:cNvPr>
          <p:cNvSpPr/>
          <p:nvPr/>
        </p:nvSpPr>
        <p:spPr>
          <a:xfrm>
            <a:off x="9802158" y="161729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成份得分系数矩阵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A65701DD-EB90-4AB9-BC61-55C6303910BC}"/>
              </a:ext>
            </a:extLst>
          </p:cNvPr>
          <p:cNvCxnSpPr/>
          <p:nvPr/>
        </p:nvCxnSpPr>
        <p:spPr>
          <a:xfrm flipH="1">
            <a:off x="5482158" y="1814052"/>
            <a:ext cx="432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CC4BFE4-AB4D-4D0D-983B-43C24E61C95F}"/>
              </a:ext>
            </a:extLst>
          </p:cNvPr>
          <p:cNvSpPr/>
          <p:nvPr/>
        </p:nvSpPr>
        <p:spPr>
          <a:xfrm>
            <a:off x="3461076" y="161729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主成份的表达式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AC52D01-C82C-4E15-B517-92B910BEB466}"/>
              </a:ext>
            </a:extLst>
          </p:cNvPr>
          <p:cNvSpPr/>
          <p:nvPr/>
        </p:nvSpPr>
        <p:spPr>
          <a:xfrm>
            <a:off x="239274" y="3992268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9D6E80A-3C0D-48CA-880B-C937BC642679}"/>
              </a:ext>
            </a:extLst>
          </p:cNvPr>
          <p:cNvCxnSpPr/>
          <p:nvPr/>
        </p:nvCxnSpPr>
        <p:spPr>
          <a:xfrm flipV="1">
            <a:off x="2389222" y="4192323"/>
            <a:ext cx="478175" cy="7186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71A23839-F1DA-443B-95B6-08AA54F4A2CC}"/>
              </a:ext>
            </a:extLst>
          </p:cNvPr>
          <p:cNvCxnSpPr/>
          <p:nvPr/>
        </p:nvCxnSpPr>
        <p:spPr>
          <a:xfrm>
            <a:off x="2867397" y="3156155"/>
            <a:ext cx="0" cy="2079522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6FFA8BF2-15D5-449D-9F61-AE348D8A7F8F}"/>
              </a:ext>
            </a:extLst>
          </p:cNvPr>
          <p:cNvCxnSpPr/>
          <p:nvPr/>
        </p:nvCxnSpPr>
        <p:spPr>
          <a:xfrm>
            <a:off x="2867397" y="5235677"/>
            <a:ext cx="486697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12CF77E-113B-444A-8FFA-D6249CF93247}"/>
              </a:ext>
            </a:extLst>
          </p:cNvPr>
          <p:cNvSpPr/>
          <p:nvPr/>
        </p:nvSpPr>
        <p:spPr>
          <a:xfrm>
            <a:off x="3272144" y="50356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因变量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违约概率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BA3DB49-19C4-4165-851C-CECDCBBF8A13}"/>
              </a:ext>
            </a:extLst>
          </p:cNvPr>
          <p:cNvSpPr/>
          <p:nvPr/>
        </p:nvSpPr>
        <p:spPr>
          <a:xfrm>
            <a:off x="3974037" y="295610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B0F282F7-DED9-4E54-9B2B-FA7AD2A0F2DA}"/>
              </a:ext>
            </a:extLst>
          </p:cNvPr>
          <p:cNvCxnSpPr>
            <a:cxnSpLocks/>
          </p:cNvCxnSpPr>
          <p:nvPr/>
        </p:nvCxnSpPr>
        <p:spPr>
          <a:xfrm>
            <a:off x="5427685" y="5235677"/>
            <a:ext cx="485715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E4A4848F-86CF-41F1-BAD5-8349952474C8}"/>
              </a:ext>
            </a:extLst>
          </p:cNvPr>
          <p:cNvCxnSpPr/>
          <p:nvPr/>
        </p:nvCxnSpPr>
        <p:spPr>
          <a:xfrm>
            <a:off x="5913400" y="3156155"/>
            <a:ext cx="0" cy="2079522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4F9E4C16-5EC6-4181-97AC-6ACD1D0BA97C}"/>
              </a:ext>
            </a:extLst>
          </p:cNvPr>
          <p:cNvCxnSpPr>
            <a:cxnSpLocks/>
          </p:cNvCxnSpPr>
          <p:nvPr/>
        </p:nvCxnSpPr>
        <p:spPr>
          <a:xfrm>
            <a:off x="2867397" y="3156155"/>
            <a:ext cx="1152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27FDD08F-CC60-4067-A5F1-5304CD12F499}"/>
              </a:ext>
            </a:extLst>
          </p:cNvPr>
          <p:cNvCxnSpPr>
            <a:cxnSpLocks/>
          </p:cNvCxnSpPr>
          <p:nvPr/>
        </p:nvCxnSpPr>
        <p:spPr>
          <a:xfrm>
            <a:off x="4836632" y="3156155"/>
            <a:ext cx="1080000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382D00E9-E6C7-4A7F-B0AF-AE8C00A33B77}"/>
              </a:ext>
            </a:extLst>
          </p:cNvPr>
          <p:cNvSpPr/>
          <p:nvPr/>
        </p:nvSpPr>
        <p:spPr>
          <a:xfrm>
            <a:off x="6813400" y="399226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逐步回归分析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4166BB06-90E2-4BB5-8C38-743C1B3C2106}"/>
              </a:ext>
            </a:extLst>
          </p:cNvPr>
          <p:cNvCxnSpPr/>
          <p:nvPr/>
        </p:nvCxnSpPr>
        <p:spPr>
          <a:xfrm>
            <a:off x="5913400" y="4192323"/>
            <a:ext cx="90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A6C92934-4820-4E3C-853E-6779AAE94210}"/>
              </a:ext>
            </a:extLst>
          </p:cNvPr>
          <p:cNvSpPr/>
          <p:nvPr/>
        </p:nvSpPr>
        <p:spPr>
          <a:xfrm>
            <a:off x="9213300" y="3772725"/>
            <a:ext cx="2978700" cy="853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回测检验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预测准确率为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98.7%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68F8EA25-C757-4E71-AC44-0E30CA67EB0B}"/>
              </a:ext>
            </a:extLst>
          </p:cNvPr>
          <p:cNvCxnSpPr/>
          <p:nvPr/>
        </p:nvCxnSpPr>
        <p:spPr>
          <a:xfrm>
            <a:off x="8536949" y="4192323"/>
            <a:ext cx="90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E7E0C5B4-C4E2-4A51-A138-655F0AAE1B03}"/>
              </a:ext>
            </a:extLst>
          </p:cNvPr>
          <p:cNvCxnSpPr>
            <a:stCxn id="11" idx="2"/>
            <a:endCxn id="22" idx="0"/>
          </p:cNvCxnSpPr>
          <p:nvPr/>
        </p:nvCxnSpPr>
        <p:spPr>
          <a:xfrm>
            <a:off x="4451091" y="2017408"/>
            <a:ext cx="0" cy="938692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10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E9BA0DC4-91E4-4C1C-A5BE-0A2F08D7C32C}"/>
              </a:ext>
            </a:extLst>
          </p:cNvPr>
          <p:cNvSpPr txBox="1"/>
          <p:nvPr/>
        </p:nvSpPr>
        <p:spPr>
          <a:xfrm>
            <a:off x="3507699" y="1618938"/>
            <a:ext cx="13491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中小企业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099BC767-5987-4DEF-9F9A-C6C25C04F099}"/>
              </a:ext>
            </a:extLst>
          </p:cNvPr>
          <p:cNvCxnSpPr/>
          <p:nvPr/>
        </p:nvCxnSpPr>
        <p:spPr>
          <a:xfrm flipV="1">
            <a:off x="4856814" y="1834381"/>
            <a:ext cx="1528997" cy="1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69C40F8D-68FC-4BA3-95D8-106563BDA2E1}"/>
              </a:ext>
            </a:extLst>
          </p:cNvPr>
          <p:cNvSpPr txBox="1"/>
          <p:nvPr/>
        </p:nvSpPr>
        <p:spPr>
          <a:xfrm>
            <a:off x="6385811" y="1618938"/>
            <a:ext cx="22984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融资难、融资贵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BB4C011E-E524-4800-BB39-8AEDEE429C4B}"/>
              </a:ext>
            </a:extLst>
          </p:cNvPr>
          <p:cNvSpPr txBox="1"/>
          <p:nvPr/>
        </p:nvSpPr>
        <p:spPr>
          <a:xfrm>
            <a:off x="5224073" y="1341939"/>
            <a:ext cx="79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瓶颈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43109CA9-9F8C-49DD-909B-A19CEEBD4BCD}"/>
              </a:ext>
            </a:extLst>
          </p:cNvPr>
          <p:cNvCxnSpPr/>
          <p:nvPr/>
        </p:nvCxnSpPr>
        <p:spPr>
          <a:xfrm>
            <a:off x="5643797" y="2034835"/>
            <a:ext cx="0" cy="1368000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98E1103-6BDF-4E35-8FEE-859724F58567}"/>
              </a:ext>
            </a:extLst>
          </p:cNvPr>
          <p:cNvSpPr txBox="1"/>
          <p:nvPr/>
        </p:nvSpPr>
        <p:spPr>
          <a:xfrm>
            <a:off x="4811844" y="3432781"/>
            <a:ext cx="16639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供应链金融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C7823A41-2A5B-49DD-8BE3-54826B0952BB}"/>
              </a:ext>
            </a:extLst>
          </p:cNvPr>
          <p:cNvSpPr txBox="1"/>
          <p:nvPr/>
        </p:nvSpPr>
        <p:spPr>
          <a:xfrm>
            <a:off x="1501515" y="4414865"/>
            <a:ext cx="918897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供应链金融：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从整个产业角度考核中小型企业融资需求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给弱势地位的中小企业提供相应的融资服务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；风险是阻碍供应链融资成功实施的关键。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D75D7CA3-426B-4D60-AF98-58623DA6900E}"/>
              </a:ext>
            </a:extLst>
          </p:cNvPr>
          <p:cNvCxnSpPr/>
          <p:nvPr/>
        </p:nvCxnSpPr>
        <p:spPr>
          <a:xfrm>
            <a:off x="1319134" y="4470948"/>
            <a:ext cx="0" cy="780387"/>
          </a:xfrm>
          <a:prstGeom prst="line">
            <a:avLst/>
          </a:prstGeom>
          <a:ln w="22225">
            <a:solidFill>
              <a:srgbClr val="01A3A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xmlns="" id="{ECD9CA65-19E2-4BE5-959B-799099DC7CDF}"/>
              </a:ext>
            </a:extLst>
          </p:cNvPr>
          <p:cNvCxnSpPr/>
          <p:nvPr/>
        </p:nvCxnSpPr>
        <p:spPr>
          <a:xfrm>
            <a:off x="1439055" y="4470948"/>
            <a:ext cx="0" cy="780387"/>
          </a:xfrm>
          <a:prstGeom prst="line">
            <a:avLst/>
          </a:prstGeom>
          <a:ln w="22225">
            <a:solidFill>
              <a:srgbClr val="01A3A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0" y="188512"/>
            <a:ext cx="191296" cy="720000"/>
          </a:xfrm>
          <a:prstGeom prst="rect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98849" y="188512"/>
            <a:ext cx="474449" cy="72000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37"/>
          <p:cNvSpPr txBox="1"/>
          <p:nvPr/>
        </p:nvSpPr>
        <p:spPr>
          <a:xfrm>
            <a:off x="819122" y="291850"/>
            <a:ext cx="1996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</a:p>
        </p:txBody>
      </p:sp>
    </p:spTree>
    <p:extLst>
      <p:ext uri="{BB962C8B-B14F-4D97-AF65-F5344CB8AC3E}">
        <p14:creationId xmlns:p14="http://schemas.microsoft.com/office/powerpoint/2010/main" val="418212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C3B711D-DF59-4E60-A851-07F32E99A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48" y="144379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C041FB76-6C8C-4E96-B617-BE718AACD5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436404"/>
              </p:ext>
            </p:extLst>
          </p:nvPr>
        </p:nvGraphicFramePr>
        <p:xfrm>
          <a:off x="1649515" y="2795338"/>
          <a:ext cx="8892970" cy="895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3" imgW="3873500" imgH="393700" progId="Equation.DSMT4">
                  <p:embed/>
                </p:oleObj>
              </mc:Choice>
              <mc:Fallback>
                <p:oleObj r:id="rId3" imgW="3873500" imgH="39370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515" y="2795338"/>
                        <a:ext cx="8892970" cy="895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: 空心 8">
            <a:extLst>
              <a:ext uri="{FF2B5EF4-FFF2-40B4-BE49-F238E27FC236}">
                <a16:creationId xmlns:a16="http://schemas.microsoft.com/office/drawing/2014/main" xmlns="" id="{1981487F-80D8-44E6-97D1-691DFB5296F7}"/>
              </a:ext>
            </a:extLst>
          </p:cNvPr>
          <p:cNvSpPr>
            <a:spLocks noChangeAspect="1"/>
          </p:cNvSpPr>
          <p:nvPr/>
        </p:nvSpPr>
        <p:spPr>
          <a:xfrm>
            <a:off x="235986" y="603783"/>
            <a:ext cx="324000" cy="324000"/>
          </a:xfrm>
          <a:prstGeom prst="donut">
            <a:avLst>
              <a:gd name="adj" fmla="val 11267"/>
            </a:avLst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0F0C8B92-C140-469B-93FA-A6CF18A58C85}"/>
              </a:ext>
            </a:extLst>
          </p:cNvPr>
          <p:cNvSpPr txBox="1"/>
          <p:nvPr/>
        </p:nvSpPr>
        <p:spPr>
          <a:xfrm>
            <a:off x="637039" y="534951"/>
            <a:ext cx="2635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逐步回归分析</a:t>
            </a:r>
          </a:p>
        </p:txBody>
      </p:sp>
    </p:spTree>
    <p:extLst>
      <p:ext uri="{BB962C8B-B14F-4D97-AF65-F5344CB8AC3E}">
        <p14:creationId xmlns:p14="http://schemas.microsoft.com/office/powerpoint/2010/main" val="190234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xmlns="" id="{88CF1585-943D-45EE-943B-001E12893965}"/>
              </a:ext>
            </a:extLst>
          </p:cNvPr>
          <p:cNvCxnSpPr/>
          <p:nvPr/>
        </p:nvCxnSpPr>
        <p:spPr>
          <a:xfrm>
            <a:off x="10920413" y="0"/>
            <a:ext cx="0" cy="162000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7D4C589-49D8-48D7-A179-68DED2106B01}"/>
              </a:ext>
            </a:extLst>
          </p:cNvPr>
          <p:cNvSpPr/>
          <p:nvPr/>
        </p:nvSpPr>
        <p:spPr>
          <a:xfrm>
            <a:off x="9802158" y="161729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成份得分系数矩阵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A65701DD-EB90-4AB9-BC61-55C6303910BC}"/>
              </a:ext>
            </a:extLst>
          </p:cNvPr>
          <p:cNvCxnSpPr/>
          <p:nvPr/>
        </p:nvCxnSpPr>
        <p:spPr>
          <a:xfrm flipH="1">
            <a:off x="5482158" y="1814052"/>
            <a:ext cx="432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CCC4BFE4-AB4D-4D0D-983B-43C24E61C95F}"/>
              </a:ext>
            </a:extLst>
          </p:cNvPr>
          <p:cNvSpPr/>
          <p:nvPr/>
        </p:nvSpPr>
        <p:spPr>
          <a:xfrm>
            <a:off x="3461076" y="1617298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主成份的表达式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AC52D01-C82C-4E15-B517-92B910BEB466}"/>
              </a:ext>
            </a:extLst>
          </p:cNvPr>
          <p:cNvSpPr/>
          <p:nvPr/>
        </p:nvSpPr>
        <p:spPr>
          <a:xfrm>
            <a:off x="239274" y="3992268"/>
            <a:ext cx="21499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xmlns="" id="{F9D6E80A-3C0D-48CA-880B-C937BC642679}"/>
              </a:ext>
            </a:extLst>
          </p:cNvPr>
          <p:cNvCxnSpPr/>
          <p:nvPr/>
        </p:nvCxnSpPr>
        <p:spPr>
          <a:xfrm flipV="1">
            <a:off x="2389222" y="4192323"/>
            <a:ext cx="478175" cy="7186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xmlns="" id="{71A23839-F1DA-443B-95B6-08AA54F4A2CC}"/>
              </a:ext>
            </a:extLst>
          </p:cNvPr>
          <p:cNvCxnSpPr/>
          <p:nvPr/>
        </p:nvCxnSpPr>
        <p:spPr>
          <a:xfrm>
            <a:off x="2867397" y="3156155"/>
            <a:ext cx="0" cy="2079522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xmlns="" id="{6FFA8BF2-15D5-449D-9F61-AE348D8A7F8F}"/>
              </a:ext>
            </a:extLst>
          </p:cNvPr>
          <p:cNvCxnSpPr/>
          <p:nvPr/>
        </p:nvCxnSpPr>
        <p:spPr>
          <a:xfrm>
            <a:off x="2867397" y="5235677"/>
            <a:ext cx="486697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012CF77E-113B-444A-8FFA-D6249CF93247}"/>
              </a:ext>
            </a:extLst>
          </p:cNvPr>
          <p:cNvSpPr/>
          <p:nvPr/>
        </p:nvSpPr>
        <p:spPr>
          <a:xfrm>
            <a:off x="3272144" y="5035622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因变量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违约概率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BBA3DB49-19C4-4165-851C-CECDCBBF8A13}"/>
              </a:ext>
            </a:extLst>
          </p:cNvPr>
          <p:cNvSpPr/>
          <p:nvPr/>
        </p:nvSpPr>
        <p:spPr>
          <a:xfrm>
            <a:off x="3974037" y="295610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自变量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B0F282F7-DED9-4E54-9B2B-FA7AD2A0F2DA}"/>
              </a:ext>
            </a:extLst>
          </p:cNvPr>
          <p:cNvCxnSpPr>
            <a:cxnSpLocks/>
          </p:cNvCxnSpPr>
          <p:nvPr/>
        </p:nvCxnSpPr>
        <p:spPr>
          <a:xfrm>
            <a:off x="5427685" y="5235677"/>
            <a:ext cx="485715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xmlns="" id="{E4A4848F-86CF-41F1-BAD5-8349952474C8}"/>
              </a:ext>
            </a:extLst>
          </p:cNvPr>
          <p:cNvCxnSpPr/>
          <p:nvPr/>
        </p:nvCxnSpPr>
        <p:spPr>
          <a:xfrm>
            <a:off x="5913400" y="3156155"/>
            <a:ext cx="0" cy="2079522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xmlns="" id="{4F9E4C16-5EC6-4181-97AC-6ACD1D0BA97C}"/>
              </a:ext>
            </a:extLst>
          </p:cNvPr>
          <p:cNvCxnSpPr>
            <a:cxnSpLocks/>
          </p:cNvCxnSpPr>
          <p:nvPr/>
        </p:nvCxnSpPr>
        <p:spPr>
          <a:xfrm>
            <a:off x="2867397" y="3156155"/>
            <a:ext cx="1152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xmlns="" id="{27FDD08F-CC60-4067-A5F1-5304CD12F499}"/>
              </a:ext>
            </a:extLst>
          </p:cNvPr>
          <p:cNvCxnSpPr>
            <a:cxnSpLocks/>
          </p:cNvCxnSpPr>
          <p:nvPr/>
        </p:nvCxnSpPr>
        <p:spPr>
          <a:xfrm>
            <a:off x="4836632" y="3156155"/>
            <a:ext cx="1080000" cy="0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382D00E9-E6C7-4A7F-B0AF-AE8C00A33B77}"/>
              </a:ext>
            </a:extLst>
          </p:cNvPr>
          <p:cNvSpPr/>
          <p:nvPr/>
        </p:nvSpPr>
        <p:spPr>
          <a:xfrm>
            <a:off x="6813400" y="399226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逐步回归分析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xmlns="" id="{4166BB06-90E2-4BB5-8C38-743C1B3C2106}"/>
              </a:ext>
            </a:extLst>
          </p:cNvPr>
          <p:cNvCxnSpPr/>
          <p:nvPr/>
        </p:nvCxnSpPr>
        <p:spPr>
          <a:xfrm>
            <a:off x="5913400" y="4192323"/>
            <a:ext cx="90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xmlns="" id="{A6C92934-4820-4E3C-853E-6779AAE94210}"/>
              </a:ext>
            </a:extLst>
          </p:cNvPr>
          <p:cNvSpPr/>
          <p:nvPr/>
        </p:nvSpPr>
        <p:spPr>
          <a:xfrm>
            <a:off x="9213300" y="3772725"/>
            <a:ext cx="2978700" cy="8535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回测检验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预测准确率为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98.7%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xmlns="" id="{68F8EA25-C757-4E71-AC44-0E30CA67EB0B}"/>
              </a:ext>
            </a:extLst>
          </p:cNvPr>
          <p:cNvCxnSpPr/>
          <p:nvPr/>
        </p:nvCxnSpPr>
        <p:spPr>
          <a:xfrm>
            <a:off x="8536949" y="4192323"/>
            <a:ext cx="900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xmlns="" id="{E7E0C5B4-C4E2-4A51-A138-655F0AAE1B03}"/>
              </a:ext>
            </a:extLst>
          </p:cNvPr>
          <p:cNvCxnSpPr>
            <a:stCxn id="11" idx="2"/>
            <a:endCxn id="22" idx="0"/>
          </p:cNvCxnSpPr>
          <p:nvPr/>
        </p:nvCxnSpPr>
        <p:spPr>
          <a:xfrm>
            <a:off x="4451091" y="2017408"/>
            <a:ext cx="0" cy="938692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1AD70890-A06F-4408-81C7-15B8154C0FFE}"/>
              </a:ext>
            </a:extLst>
          </p:cNvPr>
          <p:cNvSpPr txBox="1"/>
          <p:nvPr/>
        </p:nvSpPr>
        <p:spPr>
          <a:xfrm>
            <a:off x="1079291" y="3342808"/>
            <a:ext cx="10448145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在查找合适的建模数据方面存在困难。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部分专业数据需要购买，费用高昂。另一部分数据可以从网上数据查阅到，但数据量很大。为保证数据的完整性和准确性，需要手动下载，工作量大。</a:t>
            </a: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考虑在理想化假设下简化问题，简化模型，扩大数据来源。充分利用图书馆的数据库资源，多渠道获取数据。同时为增加实证分析的科学性，考虑增加统计与数理分析的部分。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E329802-0BF5-4891-8684-073AA907BB34}"/>
              </a:ext>
            </a:extLst>
          </p:cNvPr>
          <p:cNvSpPr txBox="1"/>
          <p:nvPr/>
        </p:nvSpPr>
        <p:spPr>
          <a:xfrm>
            <a:off x="1079291" y="1379095"/>
            <a:ext cx="1044814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由于时间和水平有限，对供应链金融的知识体系了解不够全面，语言表述也不够专业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在大量阅读参考文献的基础上，需及时梳理和完善知识体系，研究论文语言的表述方法，在不断的总结中改进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xmlns="" id="{B62511A8-4A1C-4B18-A537-BC07C3C12F9C}"/>
              </a:ext>
            </a:extLst>
          </p:cNvPr>
          <p:cNvCxnSpPr>
            <a:cxnSpLocks/>
          </p:cNvCxnSpPr>
          <p:nvPr/>
        </p:nvCxnSpPr>
        <p:spPr>
          <a:xfrm flipV="1">
            <a:off x="794278" y="1829394"/>
            <a:ext cx="320040" cy="396240"/>
          </a:xfrm>
          <a:prstGeom prst="line">
            <a:avLst/>
          </a:prstGeom>
          <a:ln w="25400">
            <a:solidFill>
              <a:srgbClr val="B8B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756EE95E-6990-49A7-A3A6-BF0D352855CE}"/>
              </a:ext>
            </a:extLst>
          </p:cNvPr>
          <p:cNvSpPr txBox="1"/>
          <p:nvPr/>
        </p:nvSpPr>
        <p:spPr>
          <a:xfrm>
            <a:off x="689494" y="3327530"/>
            <a:ext cx="4419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dirty="0">
                <a:solidFill>
                  <a:srgbClr val="007D9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  <a:endParaRPr lang="zh-CN" altLang="en-US" sz="3500" dirty="0">
              <a:solidFill>
                <a:srgbClr val="007D9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5A20B1F6-8D59-425A-BF96-7C72ED5C6790}"/>
              </a:ext>
            </a:extLst>
          </p:cNvPr>
          <p:cNvCxnSpPr>
            <a:cxnSpLocks/>
          </p:cNvCxnSpPr>
          <p:nvPr/>
        </p:nvCxnSpPr>
        <p:spPr>
          <a:xfrm flipV="1">
            <a:off x="794278" y="3785932"/>
            <a:ext cx="320040" cy="396240"/>
          </a:xfrm>
          <a:prstGeom prst="line">
            <a:avLst/>
          </a:prstGeom>
          <a:ln w="25400">
            <a:solidFill>
              <a:srgbClr val="B8B8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385B0D08-B6E8-40CA-86C7-ED9392B2546E}"/>
              </a:ext>
            </a:extLst>
          </p:cNvPr>
          <p:cNvSpPr txBox="1"/>
          <p:nvPr/>
        </p:nvSpPr>
        <p:spPr>
          <a:xfrm>
            <a:off x="689494" y="1497150"/>
            <a:ext cx="4419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500" dirty="0">
                <a:solidFill>
                  <a:srgbClr val="007D9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  <a:endParaRPr lang="zh-CN" altLang="en-US" sz="3500" dirty="0">
              <a:solidFill>
                <a:srgbClr val="007D9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88512"/>
            <a:ext cx="191296" cy="720000"/>
          </a:xfrm>
          <a:prstGeom prst="rect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98849" y="188512"/>
            <a:ext cx="474449" cy="72000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37"/>
          <p:cNvSpPr txBox="1"/>
          <p:nvPr/>
        </p:nvSpPr>
        <p:spPr>
          <a:xfrm>
            <a:off x="819122" y="291850"/>
            <a:ext cx="30670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困难及解决办法</a:t>
            </a:r>
          </a:p>
        </p:txBody>
      </p:sp>
    </p:spTree>
    <p:extLst>
      <p:ext uri="{BB962C8B-B14F-4D97-AF65-F5344CB8AC3E}">
        <p14:creationId xmlns:p14="http://schemas.microsoft.com/office/powerpoint/2010/main" val="29048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DB467B8A-B6C6-4B95-A421-FBDE0EA2F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06534"/>
              </p:ext>
            </p:extLst>
          </p:nvPr>
        </p:nvGraphicFramePr>
        <p:xfrm>
          <a:off x="1014335" y="1479296"/>
          <a:ext cx="10163331" cy="4114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68314">
                  <a:extLst>
                    <a:ext uri="{9D8B030D-6E8A-4147-A177-3AD203B41FA5}">
                      <a16:colId xmlns:a16="http://schemas.microsoft.com/office/drawing/2014/main" xmlns="" val="4073360607"/>
                    </a:ext>
                  </a:extLst>
                </a:gridCol>
                <a:gridCol w="7595017">
                  <a:extLst>
                    <a:ext uri="{9D8B030D-6E8A-4147-A177-3AD203B41FA5}">
                      <a16:colId xmlns:a16="http://schemas.microsoft.com/office/drawing/2014/main" xmlns="" val="1187709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时间安排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zh-CN" sz="2000" b="1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项目进度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1306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10-2017</a:t>
                      </a: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zh-CN" alt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建立</a:t>
                      </a: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VAR</a:t>
                      </a:r>
                      <a:r>
                        <a:rPr lang="zh-CN" alt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模型和脉冲函数冲击，以找到影响违约概率的关键性因素，为风险控制提供更为明确的指引。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4794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2017</a:t>
                      </a: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12-2018</a:t>
                      </a: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zh-CN" alt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根据模型所得结果和搜集所得文献，构建互联网金融模式下的供应链金融风险评估体系。该体系分为四大部分，即风险识别、风险评估、风险控制和风险预警。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69324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2-2018</a:t>
                      </a:r>
                      <a:r>
                        <a:rPr lang="en-US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20"/>
                        </a:spcBef>
                        <a:spcAft>
                          <a:spcPts val="2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根据上述构建的风险评估体系和对数据的深入分析，</a:t>
                      </a:r>
                      <a:r>
                        <a:rPr lang="zh-CN" alt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将为降低中小企业融资风险提出对策。同时，探讨物联网金融模式下供应链金融的优化方式，最后对供应链金融的发展趋势做出大胆的预测。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256945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0" y="188512"/>
            <a:ext cx="191296" cy="720000"/>
          </a:xfrm>
          <a:prstGeom prst="rect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98849" y="188512"/>
            <a:ext cx="474449" cy="72000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37"/>
          <p:cNvSpPr txBox="1"/>
          <p:nvPr/>
        </p:nvSpPr>
        <p:spPr>
          <a:xfrm>
            <a:off x="819122" y="291850"/>
            <a:ext cx="30670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下阶段安排</a:t>
            </a:r>
          </a:p>
        </p:txBody>
      </p:sp>
    </p:spTree>
    <p:extLst>
      <p:ext uri="{BB962C8B-B14F-4D97-AF65-F5344CB8AC3E}">
        <p14:creationId xmlns:p14="http://schemas.microsoft.com/office/powerpoint/2010/main" val="121387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5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4F4F4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26628" name="组合 3"/>
          <p:cNvGrpSpPr>
            <a:grpSpLocks/>
          </p:cNvGrpSpPr>
          <p:nvPr/>
        </p:nvGrpSpPr>
        <p:grpSpPr bwMode="auto">
          <a:xfrm>
            <a:off x="1016000" y="2105025"/>
            <a:ext cx="10160000" cy="2495550"/>
            <a:chOff x="1016000" y="1736636"/>
            <a:chExt cx="10160000" cy="2496423"/>
          </a:xfrm>
        </p:grpSpPr>
        <p:sp>
          <p:nvSpPr>
            <p:cNvPr id="2" name="文本框 1"/>
            <p:cNvSpPr txBox="1"/>
            <p:nvPr/>
          </p:nvSpPr>
          <p:spPr>
            <a:xfrm>
              <a:off x="1016000" y="1736636"/>
              <a:ext cx="10160000" cy="203671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500" b="1" spc="300" dirty="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谢谢您</a:t>
              </a:r>
              <a:r>
                <a:rPr lang="zh-CN" altLang="en-US" sz="11500" b="1" spc="300"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的观看</a:t>
              </a:r>
              <a:endParaRPr lang="en-US" altLang="zh-CN" sz="11500" b="1" spc="3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536700" y="3863043"/>
              <a:ext cx="9029700" cy="37001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di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dirty="0">
                  <a:latin typeface="+mn-lt"/>
                  <a:ea typeface="+mn-ea"/>
                </a:rPr>
                <a:t>THANK YOU FOR YOUR LISTENING</a:t>
              </a:r>
              <a:endParaRPr lang="zh-CN" altLang="en-US" dirty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827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596000" y="3419602"/>
            <a:ext cx="9000000" cy="0"/>
          </a:xfrm>
          <a:prstGeom prst="line">
            <a:avLst/>
          </a:prstGeom>
          <a:ln w="25400">
            <a:solidFill>
              <a:srgbClr val="D8D8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>
            <a:spLocks noChangeAspect="1"/>
          </p:cNvSpPr>
          <p:nvPr/>
        </p:nvSpPr>
        <p:spPr>
          <a:xfrm>
            <a:off x="2407487" y="3329602"/>
            <a:ext cx="180000" cy="180000"/>
          </a:xfrm>
          <a:prstGeom prst="ellipse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306602" y="3566585"/>
            <a:ext cx="256177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传统的线下融资</a:t>
            </a: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6011225" y="3329602"/>
            <a:ext cx="180000" cy="180000"/>
          </a:xfrm>
          <a:prstGeom prst="ellipse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4708100" y="3566585"/>
            <a:ext cx="293551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互联网金融下的供应链金融融资</a:t>
            </a:r>
          </a:p>
        </p:txBody>
      </p:sp>
      <p:sp>
        <p:nvSpPr>
          <p:cNvPr id="32" name="椭圆 31"/>
          <p:cNvSpPr>
            <a:spLocks noChangeAspect="1"/>
          </p:cNvSpPr>
          <p:nvPr/>
        </p:nvSpPr>
        <p:spPr>
          <a:xfrm>
            <a:off x="9622648" y="3329602"/>
            <a:ext cx="180000" cy="180000"/>
          </a:xfrm>
          <a:prstGeom prst="ellipse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296470" y="3566585"/>
            <a:ext cx="293551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3.0</a:t>
            </a:r>
            <a:r>
              <a:rPr lang="zh-CN" altLang="en-US" sz="2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1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物联网金融下的供应链金融融资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676D92CE-F3E7-4BFB-B420-C92DB2A78519}"/>
              </a:ext>
            </a:extLst>
          </p:cNvPr>
          <p:cNvSpPr txBox="1"/>
          <p:nvPr/>
        </p:nvSpPr>
        <p:spPr>
          <a:xfrm>
            <a:off x="3938011" y="1507460"/>
            <a:ext cx="4315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供应链金融的演变进程</a:t>
            </a:r>
            <a:endParaRPr lang="en-US" altLang="zh-CN" sz="3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18922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A9859C57-C978-4AD9-A011-E13B4F5C5D36}"/>
              </a:ext>
            </a:extLst>
          </p:cNvPr>
          <p:cNvGrpSpPr/>
          <p:nvPr/>
        </p:nvGrpSpPr>
        <p:grpSpPr>
          <a:xfrm>
            <a:off x="3157928" y="1412214"/>
            <a:ext cx="5876144" cy="4439973"/>
            <a:chOff x="3157928" y="1335861"/>
            <a:chExt cx="5876144" cy="4439973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xmlns="" id="{E9BA0DC4-91E4-4C1C-A5BE-0A2F08D7C32C}"/>
                </a:ext>
              </a:extLst>
            </p:cNvPr>
            <p:cNvSpPr txBox="1"/>
            <p:nvPr/>
          </p:nvSpPr>
          <p:spPr>
            <a:xfrm>
              <a:off x="4327161" y="1335861"/>
              <a:ext cx="3537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以中小企业融资为切入点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EBBD5BF4-DBA7-4EBA-BCF6-4C1279CBD236}"/>
                </a:ext>
              </a:extLst>
            </p:cNvPr>
            <p:cNvSpPr txBox="1"/>
            <p:nvPr/>
          </p:nvSpPr>
          <p:spPr>
            <a:xfrm>
              <a:off x="4164768" y="2143834"/>
              <a:ext cx="38624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梳理供应链金融的理论部分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FDA045E3-7EFC-488A-9E06-A3780C7653A9}"/>
                </a:ext>
              </a:extLst>
            </p:cNvPr>
            <p:cNvSpPr txBox="1"/>
            <p:nvPr/>
          </p:nvSpPr>
          <p:spPr>
            <a:xfrm>
              <a:off x="4603230" y="2951807"/>
              <a:ext cx="2985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构建风险综合评价体系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AEEB97DC-DC87-4091-B0BA-803C903F3274}"/>
                </a:ext>
              </a:extLst>
            </p:cNvPr>
            <p:cNvSpPr txBox="1"/>
            <p:nvPr/>
          </p:nvSpPr>
          <p:spPr>
            <a:xfrm>
              <a:off x="4603230" y="3759780"/>
              <a:ext cx="2985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实证分析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0690B00B-320C-462B-80E0-4E201F8F6B4F}"/>
                </a:ext>
              </a:extLst>
            </p:cNvPr>
            <p:cNvSpPr txBox="1"/>
            <p:nvPr/>
          </p:nvSpPr>
          <p:spPr>
            <a:xfrm>
              <a:off x="4087943" y="4567753"/>
              <a:ext cx="4016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发现问题，找到解决办法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xmlns="" id="{3ABD5E87-AA74-4963-B0F8-A6EC02513CD4}"/>
                </a:ext>
              </a:extLst>
            </p:cNvPr>
            <p:cNvSpPr txBox="1"/>
            <p:nvPr/>
          </p:nvSpPr>
          <p:spPr>
            <a:xfrm>
              <a:off x="3157928" y="5375724"/>
              <a:ext cx="58761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2.0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模式提出建议，对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3.0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模式进行展望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xmlns="" id="{CB2FE749-2161-422C-8831-D4A25A05934A}"/>
                </a:ext>
              </a:extLst>
            </p:cNvPr>
            <p:cNvCxnSpPr>
              <a:stCxn id="2" idx="2"/>
              <a:endCxn id="12" idx="0"/>
            </p:cNvCxnSpPr>
            <p:nvPr/>
          </p:nvCxnSpPr>
          <p:spPr>
            <a:xfrm>
              <a:off x="6096000" y="1735971"/>
              <a:ext cx="1" cy="40786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3D7D72EB-CEE2-4694-BFB0-8B6F8B4CB3B9}"/>
                </a:ext>
              </a:extLst>
            </p:cNvPr>
            <p:cNvCxnSpPr/>
            <p:nvPr/>
          </p:nvCxnSpPr>
          <p:spPr>
            <a:xfrm>
              <a:off x="6096000" y="2557866"/>
              <a:ext cx="1" cy="40786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8452AB31-81D9-4354-B44C-C8A792D1216C}"/>
                </a:ext>
              </a:extLst>
            </p:cNvPr>
            <p:cNvCxnSpPr/>
            <p:nvPr/>
          </p:nvCxnSpPr>
          <p:spPr>
            <a:xfrm>
              <a:off x="6096000" y="3373590"/>
              <a:ext cx="1" cy="40786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xmlns="" id="{B668656E-BD19-4FC0-B693-DD80055E4B7E}"/>
                </a:ext>
              </a:extLst>
            </p:cNvPr>
            <p:cNvCxnSpPr/>
            <p:nvPr/>
          </p:nvCxnSpPr>
          <p:spPr>
            <a:xfrm>
              <a:off x="6096000" y="4159888"/>
              <a:ext cx="1" cy="40786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xmlns="" id="{D5E3FCB8-1408-47A0-ACED-3F9B01F248E5}"/>
                </a:ext>
              </a:extLst>
            </p:cNvPr>
            <p:cNvCxnSpPr/>
            <p:nvPr/>
          </p:nvCxnSpPr>
          <p:spPr>
            <a:xfrm>
              <a:off x="6096000" y="4984532"/>
              <a:ext cx="1" cy="40786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矩形 16"/>
          <p:cNvSpPr/>
          <p:nvPr/>
        </p:nvSpPr>
        <p:spPr>
          <a:xfrm>
            <a:off x="0" y="188512"/>
            <a:ext cx="191296" cy="720000"/>
          </a:xfrm>
          <a:prstGeom prst="rect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98849" y="188512"/>
            <a:ext cx="474449" cy="72000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37"/>
          <p:cNvSpPr txBox="1"/>
          <p:nvPr/>
        </p:nvSpPr>
        <p:spPr>
          <a:xfrm>
            <a:off x="819122" y="291850"/>
            <a:ext cx="1996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论文思路</a:t>
            </a:r>
          </a:p>
        </p:txBody>
      </p:sp>
    </p:spTree>
    <p:extLst>
      <p:ext uri="{BB962C8B-B14F-4D97-AF65-F5344CB8AC3E}">
        <p14:creationId xmlns:p14="http://schemas.microsoft.com/office/powerpoint/2010/main" val="184818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8512"/>
            <a:ext cx="191296" cy="720000"/>
          </a:xfrm>
          <a:prstGeom prst="rect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849" y="188512"/>
            <a:ext cx="474449" cy="72000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7"/>
          <p:cNvSpPr txBox="1"/>
          <p:nvPr/>
        </p:nvSpPr>
        <p:spPr>
          <a:xfrm>
            <a:off x="819122" y="291850"/>
            <a:ext cx="1996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模型进展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122" y="1622671"/>
            <a:ext cx="180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国泰安数据库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2572" y="1622671"/>
            <a:ext cx="270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上市公司的财务指标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7150" y="1426337"/>
            <a:ext cx="201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层次分析法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5428" y="1384658"/>
            <a:ext cx="37168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对企业违约概率有显著影响的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B8922AD6-2DA9-4EC1-A90C-5E6FEF89AF2B}"/>
              </a:ext>
            </a:extLst>
          </p:cNvPr>
          <p:cNvCxnSpPr>
            <a:cxnSpLocks/>
          </p:cNvCxnSpPr>
          <p:nvPr/>
        </p:nvCxnSpPr>
        <p:spPr>
          <a:xfrm>
            <a:off x="2522421" y="1822726"/>
            <a:ext cx="75681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BE72EB43-C07F-458D-B605-590F7005F56B}"/>
              </a:ext>
            </a:extLst>
          </p:cNvPr>
          <p:cNvCxnSpPr/>
          <p:nvPr/>
        </p:nvCxnSpPr>
        <p:spPr>
          <a:xfrm>
            <a:off x="5672026" y="1822726"/>
            <a:ext cx="2460971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xmlns="" id="{1C2E9469-7F7A-4129-966D-C60A1DD40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552955"/>
              </p:ext>
            </p:extLst>
          </p:nvPr>
        </p:nvGraphicFramePr>
        <p:xfrm>
          <a:off x="2039607" y="3045826"/>
          <a:ext cx="8112786" cy="327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863">
                  <a:extLst>
                    <a:ext uri="{9D8B030D-6E8A-4147-A177-3AD203B41FA5}">
                      <a16:colId xmlns:a16="http://schemas.microsoft.com/office/drawing/2014/main" xmlns="" val="2672859514"/>
                    </a:ext>
                  </a:extLst>
                </a:gridCol>
                <a:gridCol w="3093530">
                  <a:extLst>
                    <a:ext uri="{9D8B030D-6E8A-4147-A177-3AD203B41FA5}">
                      <a16:colId xmlns:a16="http://schemas.microsoft.com/office/drawing/2014/main" xmlns="" val="2304635100"/>
                    </a:ext>
                  </a:extLst>
                </a:gridCol>
                <a:gridCol w="962863">
                  <a:extLst>
                    <a:ext uri="{9D8B030D-6E8A-4147-A177-3AD203B41FA5}">
                      <a16:colId xmlns:a16="http://schemas.microsoft.com/office/drawing/2014/main" xmlns="" val="2747542664"/>
                    </a:ext>
                  </a:extLst>
                </a:gridCol>
                <a:gridCol w="3093530">
                  <a:extLst>
                    <a:ext uri="{9D8B030D-6E8A-4147-A177-3AD203B41FA5}">
                      <a16:colId xmlns:a16="http://schemas.microsoft.com/office/drawing/2014/main" xmlns="" val="299662234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资产报酬率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X8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资产负债率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9346753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投入资本回报率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总资产周转率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33368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流动比率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权益乘数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347059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X4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速动比率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X11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营运资金与借款比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9185981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  <a:tabLst>
                          <a:tab pos="635635" algn="ctr"/>
                        </a:tabLs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X5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产权比率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总资产净利润率（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ROA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3567165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  <a:tabLst>
                          <a:tab pos="635635" algn="ctr"/>
                        </a:tabLs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X6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净资产增长率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X13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综合杠杆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64456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  <a:tabLst>
                          <a:tab pos="635635" algn="ctr"/>
                        </a:tabLs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X7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股东权益周转率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X14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每股净资产增长率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9541530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33A194FC-E3D6-4FED-A73A-0B147C2C580F}"/>
              </a:ext>
            </a:extLst>
          </p:cNvPr>
          <p:cNvSpPr txBox="1"/>
          <p:nvPr/>
        </p:nvSpPr>
        <p:spPr>
          <a:xfrm>
            <a:off x="4504403" y="2551471"/>
            <a:ext cx="318319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9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5-3</a:t>
            </a:r>
            <a:endParaRPr lang="zh-CN" altLang="en-US" sz="19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26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8512"/>
            <a:ext cx="191296" cy="720000"/>
          </a:xfrm>
          <a:prstGeom prst="rect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849" y="188512"/>
            <a:ext cx="474449" cy="72000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7"/>
          <p:cNvSpPr txBox="1"/>
          <p:nvPr/>
        </p:nvSpPr>
        <p:spPr>
          <a:xfrm>
            <a:off x="819122" y="291850"/>
            <a:ext cx="1996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模型进展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122" y="1622671"/>
            <a:ext cx="180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国泰安数据库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2572" y="1622671"/>
            <a:ext cx="270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上市公司的财务指标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7150" y="1426337"/>
            <a:ext cx="201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层次分析法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5428" y="1384658"/>
            <a:ext cx="37168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对企业违约概率有显著影响的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B8922AD6-2DA9-4EC1-A90C-5E6FEF89AF2B}"/>
              </a:ext>
            </a:extLst>
          </p:cNvPr>
          <p:cNvCxnSpPr>
            <a:cxnSpLocks/>
          </p:cNvCxnSpPr>
          <p:nvPr/>
        </p:nvCxnSpPr>
        <p:spPr>
          <a:xfrm>
            <a:off x="2522421" y="1822726"/>
            <a:ext cx="75681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BE72EB43-C07F-458D-B605-590F7005F56B}"/>
              </a:ext>
            </a:extLst>
          </p:cNvPr>
          <p:cNvCxnSpPr/>
          <p:nvPr/>
        </p:nvCxnSpPr>
        <p:spPr>
          <a:xfrm>
            <a:off x="5672026" y="1822726"/>
            <a:ext cx="2460971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>
            <a:extLst>
              <a:ext uri="{FF2B5EF4-FFF2-40B4-BE49-F238E27FC236}">
                <a16:creationId xmlns:a16="http://schemas.microsoft.com/office/drawing/2014/main" xmlns="" id="{00A95652-3857-434F-B651-B7882F1A7D6F}"/>
              </a:ext>
            </a:extLst>
          </p:cNvPr>
          <p:cNvSpPr txBox="1"/>
          <p:nvPr/>
        </p:nvSpPr>
        <p:spPr>
          <a:xfrm>
            <a:off x="-5103" y="4806433"/>
            <a:ext cx="3485723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随机抽样，选出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公司样本和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公司样本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5CB13E9C-EB15-4BE3-8B05-F3757D74E485}"/>
              </a:ext>
            </a:extLst>
          </p:cNvPr>
          <p:cNvCxnSpPr>
            <a:stCxn id="6" idx="2"/>
          </p:cNvCxnSpPr>
          <p:nvPr/>
        </p:nvCxnSpPr>
        <p:spPr>
          <a:xfrm flipH="1">
            <a:off x="1719565" y="2022781"/>
            <a:ext cx="1" cy="275569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>
            <a:extLst>
              <a:ext uri="{FF2B5EF4-FFF2-40B4-BE49-F238E27FC236}">
                <a16:creationId xmlns:a16="http://schemas.microsoft.com/office/drawing/2014/main" xmlns="" id="{D7BA30BC-01BE-49ED-AD2A-0981F898ACAB}"/>
              </a:ext>
            </a:extLst>
          </p:cNvPr>
          <p:cNvSpPr txBox="1"/>
          <p:nvPr/>
        </p:nvSpPr>
        <p:spPr>
          <a:xfrm>
            <a:off x="4940739" y="4806433"/>
            <a:ext cx="1626150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xmlns="" id="{F7E8BEF6-BE21-4043-986A-E83119B4B3FC}"/>
              </a:ext>
            </a:extLst>
          </p:cNvPr>
          <p:cNvSpPr txBox="1"/>
          <p:nvPr/>
        </p:nvSpPr>
        <p:spPr>
          <a:xfrm>
            <a:off x="9050793" y="5006487"/>
            <a:ext cx="16261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6408D5D8-1283-4851-BDBF-857AA4F1EC0B}"/>
              </a:ext>
            </a:extLst>
          </p:cNvPr>
          <p:cNvCxnSpPr/>
          <p:nvPr/>
        </p:nvCxnSpPr>
        <p:spPr>
          <a:xfrm>
            <a:off x="3326172" y="5233215"/>
            <a:ext cx="1656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1C522395-E091-463F-A914-4882C8908028}"/>
              </a:ext>
            </a:extLst>
          </p:cNvPr>
          <p:cNvCxnSpPr/>
          <p:nvPr/>
        </p:nvCxnSpPr>
        <p:spPr>
          <a:xfrm flipV="1">
            <a:off x="6494841" y="5233215"/>
            <a:ext cx="2628000" cy="2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8361AB8-7769-4883-B2EC-3D9414603585}"/>
              </a:ext>
            </a:extLst>
          </p:cNvPr>
          <p:cNvSpPr txBox="1"/>
          <p:nvPr/>
        </p:nvSpPr>
        <p:spPr>
          <a:xfrm>
            <a:off x="6995766" y="4750519"/>
            <a:ext cx="16261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xmlns="" id="{6DC247A4-18CF-4AEB-9D04-9E1436D30743}"/>
              </a:ext>
            </a:extLst>
          </p:cNvPr>
          <p:cNvSpPr txBox="1"/>
          <p:nvPr/>
        </p:nvSpPr>
        <p:spPr>
          <a:xfrm>
            <a:off x="6212980" y="5327086"/>
            <a:ext cx="3191723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Bartlett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球形检验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C0EE53B-4431-4E7B-BFDB-DD1C34413F31}"/>
              </a:ext>
            </a:extLst>
          </p:cNvPr>
          <p:cNvCxnSpPr>
            <a:stCxn id="13" idx="2"/>
          </p:cNvCxnSpPr>
          <p:nvPr/>
        </p:nvCxnSpPr>
        <p:spPr>
          <a:xfrm>
            <a:off x="9863868" y="2184364"/>
            <a:ext cx="2803" cy="1266759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6FB968C1-A907-4D6F-8C2C-C4B89F7C58DB}"/>
              </a:ext>
            </a:extLst>
          </p:cNvPr>
          <p:cNvCxnSpPr/>
          <p:nvPr/>
        </p:nvCxnSpPr>
        <p:spPr>
          <a:xfrm flipH="1">
            <a:off x="1719565" y="3451123"/>
            <a:ext cx="814430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C801AB14-250F-42DC-9674-C6C5A74E0066}"/>
              </a:ext>
            </a:extLst>
          </p:cNvPr>
          <p:cNvSpPr txBox="1"/>
          <p:nvPr/>
        </p:nvSpPr>
        <p:spPr>
          <a:xfrm>
            <a:off x="4394093" y="2950731"/>
            <a:ext cx="27952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获取相应指标的数据</a:t>
            </a:r>
          </a:p>
        </p:txBody>
      </p:sp>
    </p:spTree>
    <p:extLst>
      <p:ext uri="{BB962C8B-B14F-4D97-AF65-F5344CB8AC3E}">
        <p14:creationId xmlns:p14="http://schemas.microsoft.com/office/powerpoint/2010/main" val="407709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8FE6C08F-7E04-4648-B104-29C5247C6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4424"/>
              </p:ext>
            </p:extLst>
          </p:nvPr>
        </p:nvGraphicFramePr>
        <p:xfrm>
          <a:off x="637039" y="1436077"/>
          <a:ext cx="10800000" cy="48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xmlns="" val="65857297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75763494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87549997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185734008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6315894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05994903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43956532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086784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77148608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57783248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11532276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9234666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22587536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9836936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xmlns="" val="368028386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542308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0.963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-0.056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0.295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-0.169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-0.142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-0.086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5329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0.963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-0.166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-0.131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0.956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-0.077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9891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-0.012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-0.129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-0.393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719963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-0.010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-0.123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-0.346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8007817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111046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-0.132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094216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-0.132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-0.084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236531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0.295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-0.129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-0.123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-0.162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-0.049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-0.063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10315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-0.169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-0.166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-0.393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-0.346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0.106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-0.084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-0.284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126155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0.977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88584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-0.142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-0.131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0.030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0.027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-0.162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-0.132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5963715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0.987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0.956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0.015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0.180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-0.284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0.118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-0.132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-0.095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416478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-0.086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-0.077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-0.054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-0.012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-0.049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-0.095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6932325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0.179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0.287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-0.006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-0.004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0.121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0.418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-0.063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-0.014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0.395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-0.008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0.166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0.041</a:t>
                      </a:r>
                      <a:endParaRPr lang="zh-CN" sz="13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13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1.000</a:t>
                      </a:r>
                      <a:endParaRPr lang="zh-CN" sz="13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3029583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744F1387-9092-4436-BC1E-F71E4D239B0C}"/>
              </a:ext>
            </a:extLst>
          </p:cNvPr>
          <p:cNvSpPr txBox="1"/>
          <p:nvPr/>
        </p:nvSpPr>
        <p:spPr>
          <a:xfrm>
            <a:off x="4425131" y="961490"/>
            <a:ext cx="334173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5-4 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因子相关性分析结果图</a:t>
            </a:r>
          </a:p>
        </p:txBody>
      </p:sp>
      <p:sp>
        <p:nvSpPr>
          <p:cNvPr id="4" name="圆: 空心 3">
            <a:extLst>
              <a:ext uri="{FF2B5EF4-FFF2-40B4-BE49-F238E27FC236}">
                <a16:creationId xmlns:a16="http://schemas.microsoft.com/office/drawing/2014/main" xmlns="" id="{C5B42109-594B-4550-8C07-50C2DF8B54A0}"/>
              </a:ext>
            </a:extLst>
          </p:cNvPr>
          <p:cNvSpPr>
            <a:spLocks noChangeAspect="1"/>
          </p:cNvSpPr>
          <p:nvPr/>
        </p:nvSpPr>
        <p:spPr>
          <a:xfrm>
            <a:off x="235986" y="340781"/>
            <a:ext cx="324000" cy="324000"/>
          </a:xfrm>
          <a:prstGeom prst="donut">
            <a:avLst>
              <a:gd name="adj" fmla="val 11267"/>
            </a:avLst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0A7D5378-5892-44FA-A59E-88AB78AD60F9}"/>
              </a:ext>
            </a:extLst>
          </p:cNvPr>
          <p:cNvSpPr txBox="1"/>
          <p:nvPr/>
        </p:nvSpPr>
        <p:spPr>
          <a:xfrm>
            <a:off x="637039" y="271949"/>
            <a:ext cx="1427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因子分析</a:t>
            </a:r>
          </a:p>
        </p:txBody>
      </p:sp>
    </p:spTree>
    <p:extLst>
      <p:ext uri="{BB962C8B-B14F-4D97-AF65-F5344CB8AC3E}">
        <p14:creationId xmlns:p14="http://schemas.microsoft.com/office/powerpoint/2010/main" val="23790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88512"/>
            <a:ext cx="191296" cy="720000"/>
          </a:xfrm>
          <a:prstGeom prst="rect">
            <a:avLst/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8849" y="188512"/>
            <a:ext cx="474449" cy="720000"/>
          </a:xfrm>
          <a:prstGeom prst="rect">
            <a:avLst/>
          </a:prstGeom>
          <a:solidFill>
            <a:srgbClr val="909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7"/>
          <p:cNvSpPr txBox="1"/>
          <p:nvPr/>
        </p:nvSpPr>
        <p:spPr>
          <a:xfrm>
            <a:off x="819122" y="291850"/>
            <a:ext cx="19966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模型进展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9122" y="1622671"/>
            <a:ext cx="180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国泰安数据库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92572" y="1622671"/>
            <a:ext cx="2707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上市公司的财务指标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7150" y="1426337"/>
            <a:ext cx="2010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模糊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层次分析法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05428" y="1384658"/>
            <a:ext cx="371688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对企业违约概率有显著影响的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个财务指标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B8922AD6-2DA9-4EC1-A90C-5E6FEF89AF2B}"/>
              </a:ext>
            </a:extLst>
          </p:cNvPr>
          <p:cNvCxnSpPr>
            <a:cxnSpLocks/>
          </p:cNvCxnSpPr>
          <p:nvPr/>
        </p:nvCxnSpPr>
        <p:spPr>
          <a:xfrm>
            <a:off x="2522421" y="1822726"/>
            <a:ext cx="75681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BE72EB43-C07F-458D-B605-590F7005F56B}"/>
              </a:ext>
            </a:extLst>
          </p:cNvPr>
          <p:cNvCxnSpPr/>
          <p:nvPr/>
        </p:nvCxnSpPr>
        <p:spPr>
          <a:xfrm>
            <a:off x="5672026" y="1822726"/>
            <a:ext cx="2460971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>
            <a:extLst>
              <a:ext uri="{FF2B5EF4-FFF2-40B4-BE49-F238E27FC236}">
                <a16:creationId xmlns:a16="http://schemas.microsoft.com/office/drawing/2014/main" xmlns="" id="{00A95652-3857-434F-B651-B7882F1A7D6F}"/>
              </a:ext>
            </a:extLst>
          </p:cNvPr>
          <p:cNvSpPr txBox="1"/>
          <p:nvPr/>
        </p:nvSpPr>
        <p:spPr>
          <a:xfrm>
            <a:off x="-5103" y="4806433"/>
            <a:ext cx="3485723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随机抽样，选出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公司样本和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家非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公司样本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xmlns="" id="{5CB13E9C-EB15-4BE3-8B05-F3757D74E485}"/>
              </a:ext>
            </a:extLst>
          </p:cNvPr>
          <p:cNvCxnSpPr>
            <a:stCxn id="6" idx="2"/>
          </p:cNvCxnSpPr>
          <p:nvPr/>
        </p:nvCxnSpPr>
        <p:spPr>
          <a:xfrm flipH="1">
            <a:off x="1719565" y="2022781"/>
            <a:ext cx="1" cy="2755696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1">
            <a:extLst>
              <a:ext uri="{FF2B5EF4-FFF2-40B4-BE49-F238E27FC236}">
                <a16:creationId xmlns:a16="http://schemas.microsoft.com/office/drawing/2014/main" xmlns="" id="{D7BA30BC-01BE-49ED-AD2A-0981F898ACAB}"/>
              </a:ext>
            </a:extLst>
          </p:cNvPr>
          <p:cNvSpPr txBox="1"/>
          <p:nvPr/>
        </p:nvSpPr>
        <p:spPr>
          <a:xfrm>
            <a:off x="4940739" y="4806433"/>
            <a:ext cx="1626150" cy="85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标准化处理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xmlns="" id="{F7E8BEF6-BE21-4043-986A-E83119B4B3FC}"/>
              </a:ext>
            </a:extLst>
          </p:cNvPr>
          <p:cNvSpPr txBox="1"/>
          <p:nvPr/>
        </p:nvSpPr>
        <p:spPr>
          <a:xfrm>
            <a:off x="9050793" y="5006487"/>
            <a:ext cx="16261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xmlns="" id="{6408D5D8-1283-4851-BDBF-857AA4F1EC0B}"/>
              </a:ext>
            </a:extLst>
          </p:cNvPr>
          <p:cNvCxnSpPr/>
          <p:nvPr/>
        </p:nvCxnSpPr>
        <p:spPr>
          <a:xfrm>
            <a:off x="3326172" y="5233215"/>
            <a:ext cx="1656000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xmlns="" id="{1C522395-E091-463F-A914-4882C8908028}"/>
              </a:ext>
            </a:extLst>
          </p:cNvPr>
          <p:cNvCxnSpPr/>
          <p:nvPr/>
        </p:nvCxnSpPr>
        <p:spPr>
          <a:xfrm flipV="1">
            <a:off x="6494841" y="5233215"/>
            <a:ext cx="2628000" cy="2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8361AB8-7769-4883-B2EC-3D9414603585}"/>
              </a:ext>
            </a:extLst>
          </p:cNvPr>
          <p:cNvSpPr txBox="1"/>
          <p:nvPr/>
        </p:nvSpPr>
        <p:spPr>
          <a:xfrm>
            <a:off x="6995766" y="4750519"/>
            <a:ext cx="1626150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因子分析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xmlns="" id="{6DC247A4-18CF-4AEB-9D04-9E1436D30743}"/>
              </a:ext>
            </a:extLst>
          </p:cNvPr>
          <p:cNvSpPr txBox="1"/>
          <p:nvPr/>
        </p:nvSpPr>
        <p:spPr>
          <a:xfrm>
            <a:off x="6212980" y="5327086"/>
            <a:ext cx="3191723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KMO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Bartlett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球形检验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xmlns="" id="{CC0EE53B-4431-4E7B-BFDB-DD1C34413F31}"/>
              </a:ext>
            </a:extLst>
          </p:cNvPr>
          <p:cNvCxnSpPr>
            <a:stCxn id="13" idx="2"/>
          </p:cNvCxnSpPr>
          <p:nvPr/>
        </p:nvCxnSpPr>
        <p:spPr>
          <a:xfrm>
            <a:off x="9863868" y="2184364"/>
            <a:ext cx="2803" cy="1266759"/>
          </a:xfrm>
          <a:prstGeom prst="line">
            <a:avLst/>
          </a:prstGeom>
          <a:ln w="22225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xmlns="" id="{6FB968C1-A907-4D6F-8C2C-C4B89F7C58DB}"/>
              </a:ext>
            </a:extLst>
          </p:cNvPr>
          <p:cNvCxnSpPr/>
          <p:nvPr/>
        </p:nvCxnSpPr>
        <p:spPr>
          <a:xfrm flipH="1">
            <a:off x="1719565" y="3451123"/>
            <a:ext cx="8144303" cy="0"/>
          </a:xfrm>
          <a:prstGeom prst="straightConnector1">
            <a:avLst/>
          </a:prstGeom>
          <a:ln w="222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xmlns="" id="{C801AB14-250F-42DC-9674-C6C5A74E0066}"/>
              </a:ext>
            </a:extLst>
          </p:cNvPr>
          <p:cNvSpPr txBox="1"/>
          <p:nvPr/>
        </p:nvSpPr>
        <p:spPr>
          <a:xfrm>
            <a:off x="4394093" y="2950731"/>
            <a:ext cx="2795247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获取相应指标的数据</a:t>
            </a:r>
          </a:p>
        </p:txBody>
      </p:sp>
    </p:spTree>
    <p:extLst>
      <p:ext uri="{BB962C8B-B14F-4D97-AF65-F5344CB8AC3E}">
        <p14:creationId xmlns:p14="http://schemas.microsoft.com/office/powerpoint/2010/main" val="275894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1A3A5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xmlns="" id="{B42D0AD7-40C0-463F-9C39-D2D086EBE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17227"/>
              </p:ext>
            </p:extLst>
          </p:nvPr>
        </p:nvGraphicFramePr>
        <p:xfrm>
          <a:off x="2856000" y="2335674"/>
          <a:ext cx="6480000" cy="27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xmlns="" val="320503105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3459662426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xmlns="" val="3826116950"/>
                    </a:ext>
                  </a:extLst>
                </a:gridCol>
              </a:tblGrid>
              <a:tr h="540000">
                <a:tc gridSpan="3"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KMO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Bartlett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的检验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08739941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取样足够度</a:t>
                      </a: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Kaiser-Meyer-Olkin</a:t>
                      </a: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度量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0.775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07071172"/>
                  </a:ext>
                </a:extLst>
              </a:tr>
              <a:tr h="540000">
                <a:tc rowSpan="3"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Bartlett </a:t>
                      </a:r>
                      <a:r>
                        <a:rPr 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的球形度检验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zh-CN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近似卡方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426.474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89346779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df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07839063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Sig.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465"/>
                        </a:spcBef>
                        <a:spcAft>
                          <a:spcPts val="31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0.000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238240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04FB0710-46A3-435E-B33E-034FB2FF5F3A}"/>
              </a:ext>
            </a:extLst>
          </p:cNvPr>
          <p:cNvSpPr txBox="1"/>
          <p:nvPr/>
        </p:nvSpPr>
        <p:spPr>
          <a:xfrm>
            <a:off x="4373511" y="1834752"/>
            <a:ext cx="34449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5-5 KMO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Bartlett</a:t>
            </a:r>
            <a:r>
              <a: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的检验</a:t>
            </a:r>
          </a:p>
        </p:txBody>
      </p:sp>
      <p:sp>
        <p:nvSpPr>
          <p:cNvPr id="6" name="圆: 空心 5">
            <a:extLst>
              <a:ext uri="{FF2B5EF4-FFF2-40B4-BE49-F238E27FC236}">
                <a16:creationId xmlns:a16="http://schemas.microsoft.com/office/drawing/2014/main" xmlns="" id="{7DCC11C0-BD3D-4BE7-9C7D-0460B00C752C}"/>
              </a:ext>
            </a:extLst>
          </p:cNvPr>
          <p:cNvSpPr>
            <a:spLocks noChangeAspect="1"/>
          </p:cNvSpPr>
          <p:nvPr/>
        </p:nvSpPr>
        <p:spPr>
          <a:xfrm>
            <a:off x="235986" y="372777"/>
            <a:ext cx="324000" cy="324000"/>
          </a:xfrm>
          <a:prstGeom prst="donut">
            <a:avLst>
              <a:gd name="adj" fmla="val 11267"/>
            </a:avLst>
          </a:prstGeom>
          <a:solidFill>
            <a:srgbClr val="01A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F6DAC7D-97A9-4986-8CFF-D5B0FCFD4FDF}"/>
              </a:ext>
            </a:extLst>
          </p:cNvPr>
          <p:cNvSpPr txBox="1"/>
          <p:nvPr/>
        </p:nvSpPr>
        <p:spPr>
          <a:xfrm>
            <a:off x="637039" y="271948"/>
            <a:ext cx="373647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KMO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Bartlett</a:t>
            </a:r>
            <a:r>
              <a:rPr lang="zh-CN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球形检验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77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2225">
          <a:solidFill>
            <a:schemeClr val="tx1"/>
          </a:solidFill>
          <a:prstDash val="solid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1579</Words>
  <Application>Microsoft Office PowerPoint</Application>
  <PresentationFormat>自定义</PresentationFormat>
  <Paragraphs>678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主题​​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230</cp:revision>
  <dcterms:created xsi:type="dcterms:W3CDTF">2017-05-28T00:55:10Z</dcterms:created>
  <dcterms:modified xsi:type="dcterms:W3CDTF">2017-09-27T16:23:47Z</dcterms:modified>
</cp:coreProperties>
</file>