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61" r:id="rId4"/>
    <p:sldId id="828" r:id="rId5"/>
    <p:sldId id="831" r:id="rId6"/>
    <p:sldId id="832" r:id="rId7"/>
    <p:sldId id="833" r:id="rId8"/>
    <p:sldId id="834" r:id="rId9"/>
    <p:sldId id="835" r:id="rId10"/>
    <p:sldId id="836" r:id="rId11"/>
    <p:sldId id="837" r:id="rId12"/>
    <p:sldId id="838" r:id="rId13"/>
    <p:sldId id="839" r:id="rId14"/>
    <p:sldId id="840" r:id="rId15"/>
    <p:sldId id="841" r:id="rId16"/>
    <p:sldId id="842" r:id="rId17"/>
    <p:sldId id="843" r:id="rId18"/>
    <p:sldId id="273" r:id="rId19"/>
    <p:sldId id="844" r:id="rId20"/>
    <p:sldId id="272" r:id="rId21"/>
    <p:sldId id="266" r:id="rId2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alibri Light" panose="020F0302020204030204" pitchFamily="34" charset="0"/>
      <p:regular r:id="rId28"/>
      <p:italic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51" autoAdjust="0"/>
    <p:restoredTop sz="81924" autoAdjust="0"/>
  </p:normalViewPr>
  <p:slideViewPr>
    <p:cSldViewPr snapToGrid="0">
      <p:cViewPr varScale="1">
        <p:scale>
          <a:sx n="94" d="100"/>
          <a:sy n="94" d="100"/>
        </p:scale>
        <p:origin x="483" y="66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04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961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659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609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64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68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70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35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70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18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95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42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538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21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 &amp; Paul Cao, Winter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8042" y="0"/>
            <a:ext cx="5268558" cy="857250"/>
          </a:xfrm>
        </p:spPr>
        <p:txBody>
          <a:bodyPr>
            <a:normAutofit/>
          </a:bodyPr>
          <a:lstStyle/>
          <a:p>
            <a:r>
              <a:rPr lang="en-US" dirty="0" err="1"/>
              <a:t>TrickleDown</a:t>
            </a:r>
            <a:r>
              <a:rPr lang="en-US" dirty="0"/>
              <a:t> (min heap)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738665" y="1801577"/>
            <a:ext cx="1664131" cy="1488196"/>
            <a:chOff x="794219" y="2402101"/>
            <a:chExt cx="2958811" cy="2530368"/>
          </a:xfrm>
        </p:grpSpPr>
        <p:sp>
          <p:nvSpPr>
            <p:cNvPr id="5" name="Oval 4"/>
            <p:cNvSpPr/>
            <p:nvPr/>
          </p:nvSpPr>
          <p:spPr>
            <a:xfrm>
              <a:off x="2209800" y="2402101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1640751" y="3040981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704895" y="3086150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1183551" y="3774787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1952315" y="3782572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2476295" y="3774787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3295830" y="3768361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794219" y="4475269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27</a:t>
              </a:r>
            </a:p>
          </p:txBody>
        </p:sp>
        <p:cxnSp>
          <p:nvCxnSpPr>
            <p:cNvPr id="18" name="Straight Connector 17"/>
            <p:cNvCxnSpPr>
              <a:stCxn id="5" idx="3"/>
              <a:endCxn id="6" idx="0"/>
            </p:cNvCxnSpPr>
            <p:nvPr/>
          </p:nvCxnSpPr>
          <p:spPr>
            <a:xfrm flipH="1">
              <a:off x="1869351" y="2792346"/>
              <a:ext cx="407404" cy="2486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5" idx="5"/>
              <a:endCxn id="7" idx="0"/>
            </p:cNvCxnSpPr>
            <p:nvPr/>
          </p:nvCxnSpPr>
          <p:spPr>
            <a:xfrm>
              <a:off x="2600045" y="2792346"/>
              <a:ext cx="333450" cy="29380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6" idx="3"/>
              <a:endCxn id="8" idx="0"/>
            </p:cNvCxnSpPr>
            <p:nvPr/>
          </p:nvCxnSpPr>
          <p:spPr>
            <a:xfrm flipH="1">
              <a:off x="1412151" y="3431226"/>
              <a:ext cx="295555" cy="34356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6" idx="5"/>
              <a:endCxn id="12" idx="0"/>
            </p:cNvCxnSpPr>
            <p:nvPr/>
          </p:nvCxnSpPr>
          <p:spPr>
            <a:xfrm>
              <a:off x="2030996" y="3431226"/>
              <a:ext cx="149919" cy="3513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7" idx="3"/>
              <a:endCxn id="13" idx="0"/>
            </p:cNvCxnSpPr>
            <p:nvPr/>
          </p:nvCxnSpPr>
          <p:spPr>
            <a:xfrm flipH="1">
              <a:off x="2704895" y="3476395"/>
              <a:ext cx="66955" cy="2983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7" idx="5"/>
              <a:endCxn id="14" idx="0"/>
            </p:cNvCxnSpPr>
            <p:nvPr/>
          </p:nvCxnSpPr>
          <p:spPr>
            <a:xfrm>
              <a:off x="3095140" y="3476395"/>
              <a:ext cx="429290" cy="2919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8" idx="3"/>
              <a:endCxn id="15" idx="0"/>
            </p:cNvCxnSpPr>
            <p:nvPr/>
          </p:nvCxnSpPr>
          <p:spPr>
            <a:xfrm flipH="1">
              <a:off x="1022819" y="4165032"/>
              <a:ext cx="227687" cy="3102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>
            <a:off x="3245565" y="1818126"/>
            <a:ext cx="4821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size 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696577" y="1810285"/>
            <a:ext cx="432444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38665" y="947262"/>
            <a:ext cx="551938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This is the main challenge of writing the heap, so I am not going to write it for you.  But I will give you some hints and the general idea behind a recursive approach.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88662" y="2396914"/>
            <a:ext cx="41129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Assume the node to be trickled down is at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sz="1200" dirty="0"/>
              <a:t> and that its left and right children are at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lInd</a:t>
            </a:r>
            <a:r>
              <a:rPr lang="en-US" sz="1200" dirty="0"/>
              <a:t> and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rInd</a:t>
            </a:r>
            <a:r>
              <a:rPr lang="en-US" sz="1200" dirty="0"/>
              <a:t>, respectively.  Also assume the node at index has two children.  Which line correctly completes the code below?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69324" y="3310170"/>
            <a:ext cx="659121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if ( __________________ )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childInd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childInd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rInd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swap(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theHeap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childInd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, index );//only swap if child &gt; parent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38962" y="4033620"/>
            <a:ext cx="357020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57175" indent="-257175">
              <a:buAutoNum type="alphaUcPeriod"/>
            </a:pP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rInd</a:t>
            </a:r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7175" indent="-257175">
              <a:buAutoNum type="alphaUcPeriod"/>
            </a:pP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 index</a:t>
            </a:r>
          </a:p>
          <a:p>
            <a:pPr marL="257175" indent="-257175">
              <a:buAutoNum type="alphaUcPeriod"/>
            </a:pP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theHeap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] 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theHeap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rInd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257175" indent="-257175">
              <a:buAutoNum type="alphaUcPeriod"/>
            </a:pP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theHeap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] 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theHeap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[index]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8518CC7-D68A-4D5A-8B27-5D4BD506091B}"/>
              </a:ext>
            </a:extLst>
          </p:cNvPr>
          <p:cNvSpPr/>
          <p:nvPr/>
        </p:nvSpPr>
        <p:spPr>
          <a:xfrm>
            <a:off x="4800600" y="1834143"/>
            <a:ext cx="285750" cy="292684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861AD84-6BAC-4815-88CD-FDB148E0DD39}"/>
              </a:ext>
            </a:extLst>
          </p:cNvPr>
          <p:cNvSpPr/>
          <p:nvPr/>
        </p:nvSpPr>
        <p:spPr>
          <a:xfrm>
            <a:off x="5086350" y="1834140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C91FBCC-B517-4F2E-A6D5-2DC99F60EC41}"/>
              </a:ext>
            </a:extLst>
          </p:cNvPr>
          <p:cNvSpPr/>
          <p:nvPr/>
        </p:nvSpPr>
        <p:spPr>
          <a:xfrm>
            <a:off x="5372100" y="1834143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783C068-7C7E-4329-84C1-97CCBB5FA6AB}"/>
              </a:ext>
            </a:extLst>
          </p:cNvPr>
          <p:cNvSpPr/>
          <p:nvPr/>
        </p:nvSpPr>
        <p:spPr>
          <a:xfrm>
            <a:off x="5657850" y="1834142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1623F99-F196-4490-AA8A-E8659310E875}"/>
              </a:ext>
            </a:extLst>
          </p:cNvPr>
          <p:cNvSpPr/>
          <p:nvPr/>
        </p:nvSpPr>
        <p:spPr>
          <a:xfrm>
            <a:off x="5943600" y="1834142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C58D169-14C0-41D3-9A0B-6755B34F194B}"/>
              </a:ext>
            </a:extLst>
          </p:cNvPr>
          <p:cNvSpPr/>
          <p:nvPr/>
        </p:nvSpPr>
        <p:spPr>
          <a:xfrm>
            <a:off x="6229350" y="1834141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934C940-69FE-4357-AD86-4F127C716705}"/>
              </a:ext>
            </a:extLst>
          </p:cNvPr>
          <p:cNvSpPr/>
          <p:nvPr/>
        </p:nvSpPr>
        <p:spPr>
          <a:xfrm>
            <a:off x="6515100" y="1834141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0C6C352-2FC4-417C-88FD-512AEA9A3CAD}"/>
              </a:ext>
            </a:extLst>
          </p:cNvPr>
          <p:cNvSpPr/>
          <p:nvPr/>
        </p:nvSpPr>
        <p:spPr>
          <a:xfrm>
            <a:off x="6800850" y="1834140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81DD80E-D966-4901-8D76-DB921862946F}"/>
              </a:ext>
            </a:extLst>
          </p:cNvPr>
          <p:cNvSpPr/>
          <p:nvPr/>
        </p:nvSpPr>
        <p:spPr>
          <a:xfrm>
            <a:off x="7086600" y="1834140"/>
            <a:ext cx="285750" cy="29268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5AC789-BF0A-4700-A4ED-6A3EDB88C3BB}"/>
              </a:ext>
            </a:extLst>
          </p:cNvPr>
          <p:cNvSpPr txBox="1"/>
          <p:nvPr/>
        </p:nvSpPr>
        <p:spPr>
          <a:xfrm>
            <a:off x="4545795" y="2138124"/>
            <a:ext cx="3226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0       1      2      3      4      5     6      7     8       9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18560F-25E8-4389-A1BC-4842950F9609}"/>
              </a:ext>
            </a:extLst>
          </p:cNvPr>
          <p:cNvSpPr/>
          <p:nvPr/>
        </p:nvSpPr>
        <p:spPr>
          <a:xfrm>
            <a:off x="4514850" y="1828800"/>
            <a:ext cx="285750" cy="29268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956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8042" y="0"/>
            <a:ext cx="5268558" cy="857250"/>
          </a:xfrm>
        </p:spPr>
        <p:txBody>
          <a:bodyPr>
            <a:normAutofit/>
          </a:bodyPr>
          <a:lstStyle/>
          <a:p>
            <a:r>
              <a:rPr lang="en-US" dirty="0" err="1"/>
              <a:t>TrickleDown</a:t>
            </a:r>
            <a:r>
              <a:rPr lang="en-US" dirty="0"/>
              <a:t> (min heap)</a:t>
            </a:r>
          </a:p>
        </p:txBody>
      </p:sp>
      <p:sp>
        <p:nvSpPr>
          <p:cNvPr id="5" name="Oval 4"/>
          <p:cNvSpPr/>
          <p:nvPr/>
        </p:nvSpPr>
        <p:spPr>
          <a:xfrm>
            <a:off x="2800350" y="1801576"/>
            <a:ext cx="342900" cy="3429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6" name="Oval 5"/>
          <p:cNvSpPr/>
          <p:nvPr/>
        </p:nvSpPr>
        <p:spPr>
          <a:xfrm>
            <a:off x="2373563" y="2280736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" name="Oval 6"/>
          <p:cNvSpPr/>
          <p:nvPr/>
        </p:nvSpPr>
        <p:spPr>
          <a:xfrm>
            <a:off x="3171671" y="2314613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" name="Oval 7"/>
          <p:cNvSpPr/>
          <p:nvPr/>
        </p:nvSpPr>
        <p:spPr>
          <a:xfrm>
            <a:off x="2030663" y="2831090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" name="Oval 11"/>
          <p:cNvSpPr/>
          <p:nvPr/>
        </p:nvSpPr>
        <p:spPr>
          <a:xfrm>
            <a:off x="2607236" y="2836929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" name="Oval 12"/>
          <p:cNvSpPr/>
          <p:nvPr/>
        </p:nvSpPr>
        <p:spPr>
          <a:xfrm>
            <a:off x="3000221" y="2831090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4" name="Oval 13"/>
          <p:cNvSpPr/>
          <p:nvPr/>
        </p:nvSpPr>
        <p:spPr>
          <a:xfrm>
            <a:off x="3614873" y="2826271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5" name="Oval 14"/>
          <p:cNvSpPr/>
          <p:nvPr/>
        </p:nvSpPr>
        <p:spPr>
          <a:xfrm>
            <a:off x="1738664" y="3356452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27</a:t>
            </a:r>
          </a:p>
        </p:txBody>
      </p:sp>
      <p:cxnSp>
        <p:nvCxnSpPr>
          <p:cNvPr id="18" name="Straight Connector 17"/>
          <p:cNvCxnSpPr>
            <a:stCxn id="5" idx="3"/>
            <a:endCxn id="6" idx="0"/>
          </p:cNvCxnSpPr>
          <p:nvPr/>
        </p:nvCxnSpPr>
        <p:spPr>
          <a:xfrm flipH="1">
            <a:off x="2545013" y="2094261"/>
            <a:ext cx="305553" cy="1864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5"/>
            <a:endCxn id="7" idx="0"/>
          </p:cNvCxnSpPr>
          <p:nvPr/>
        </p:nvCxnSpPr>
        <p:spPr>
          <a:xfrm>
            <a:off x="3093034" y="2094260"/>
            <a:ext cx="250088" cy="2203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" idx="3"/>
            <a:endCxn id="8" idx="0"/>
          </p:cNvCxnSpPr>
          <p:nvPr/>
        </p:nvCxnSpPr>
        <p:spPr>
          <a:xfrm flipH="1">
            <a:off x="2202115" y="2573421"/>
            <a:ext cx="221666" cy="2576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5"/>
            <a:endCxn id="12" idx="0"/>
          </p:cNvCxnSpPr>
          <p:nvPr/>
        </p:nvCxnSpPr>
        <p:spPr>
          <a:xfrm>
            <a:off x="2666248" y="2573419"/>
            <a:ext cx="112439" cy="2635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7" idx="3"/>
            <a:endCxn id="13" idx="0"/>
          </p:cNvCxnSpPr>
          <p:nvPr/>
        </p:nvCxnSpPr>
        <p:spPr>
          <a:xfrm flipH="1">
            <a:off x="3171673" y="2607296"/>
            <a:ext cx="50216" cy="2237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5"/>
            <a:endCxn id="14" idx="0"/>
          </p:cNvCxnSpPr>
          <p:nvPr/>
        </p:nvCxnSpPr>
        <p:spPr>
          <a:xfrm>
            <a:off x="3464355" y="2607296"/>
            <a:ext cx="321968" cy="2189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3"/>
            <a:endCxn id="15" idx="0"/>
          </p:cNvCxnSpPr>
          <p:nvPr/>
        </p:nvCxnSpPr>
        <p:spPr>
          <a:xfrm flipH="1">
            <a:off x="1910116" y="3123775"/>
            <a:ext cx="170765" cy="2326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545795" y="2631478"/>
            <a:ext cx="4821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size 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996807" y="2623637"/>
            <a:ext cx="432444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38665" y="947262"/>
            <a:ext cx="551938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This is the main challenge of writing the heap, so I am not going to write it for you.  But I will give you some hints and the general idea behind a recursive approach.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92042" y="3403450"/>
            <a:ext cx="419455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There are two base cases for this method.  Which of these is one? </a:t>
            </a:r>
          </a:p>
          <a:p>
            <a:pPr marL="257175" indent="-257175">
              <a:buAutoNum type="alphaUcPeriod"/>
            </a:pPr>
            <a:r>
              <a:rPr lang="en-US" sz="1350" dirty="0"/>
              <a:t>18 is in a leaf node</a:t>
            </a:r>
          </a:p>
          <a:p>
            <a:pPr marL="257175" indent="-257175">
              <a:buAutoNum type="alphaUcPeriod"/>
            </a:pPr>
            <a:r>
              <a:rPr lang="en-US" sz="1350" dirty="0"/>
              <a:t>18 is in a node with one child</a:t>
            </a:r>
          </a:p>
          <a:p>
            <a:pPr marL="257175" indent="-257175">
              <a:buAutoNum type="alphaUcPeriod"/>
            </a:pPr>
            <a:r>
              <a:rPr lang="en-US" sz="1350" dirty="0"/>
              <a:t>18 is a node with 2 children</a:t>
            </a:r>
          </a:p>
          <a:p>
            <a:pPr marL="257175" indent="-257175">
              <a:buAutoNum type="alphaUcPeriod"/>
            </a:pPr>
            <a:r>
              <a:rPr lang="en-US" sz="1350" dirty="0"/>
              <a:t>18 is at the root of the heap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E3CB9CD-E9C9-4A31-8D0E-DD870ADF05EE}"/>
              </a:ext>
            </a:extLst>
          </p:cNvPr>
          <p:cNvSpPr/>
          <p:nvPr/>
        </p:nvSpPr>
        <p:spPr>
          <a:xfrm>
            <a:off x="4514850" y="1801577"/>
            <a:ext cx="285750" cy="292684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384FD03-B536-4E11-B89C-3FF1DC3384D7}"/>
              </a:ext>
            </a:extLst>
          </p:cNvPr>
          <p:cNvSpPr/>
          <p:nvPr/>
        </p:nvSpPr>
        <p:spPr>
          <a:xfrm>
            <a:off x="4800600" y="1801573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77FECA0-077E-4D5A-9EB6-75FD242F085F}"/>
              </a:ext>
            </a:extLst>
          </p:cNvPr>
          <p:cNvSpPr/>
          <p:nvPr/>
        </p:nvSpPr>
        <p:spPr>
          <a:xfrm>
            <a:off x="5086350" y="1801576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07999C0-3D7E-4DEA-8FAF-6817603832E5}"/>
              </a:ext>
            </a:extLst>
          </p:cNvPr>
          <p:cNvSpPr/>
          <p:nvPr/>
        </p:nvSpPr>
        <p:spPr>
          <a:xfrm>
            <a:off x="5372100" y="1801575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4F40F0E-AE29-47B9-B839-40367C7F476C}"/>
              </a:ext>
            </a:extLst>
          </p:cNvPr>
          <p:cNvSpPr/>
          <p:nvPr/>
        </p:nvSpPr>
        <p:spPr>
          <a:xfrm>
            <a:off x="5657850" y="1801575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A98D22D-C66B-4E69-A083-FFD5CD8E8724}"/>
              </a:ext>
            </a:extLst>
          </p:cNvPr>
          <p:cNvSpPr/>
          <p:nvPr/>
        </p:nvSpPr>
        <p:spPr>
          <a:xfrm>
            <a:off x="5943600" y="1801575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8FD2586-003C-4E47-89DB-7B27B515A440}"/>
              </a:ext>
            </a:extLst>
          </p:cNvPr>
          <p:cNvSpPr/>
          <p:nvPr/>
        </p:nvSpPr>
        <p:spPr>
          <a:xfrm>
            <a:off x="6229350" y="1801575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66AB723-9654-4868-86AD-0AD13A279147}"/>
              </a:ext>
            </a:extLst>
          </p:cNvPr>
          <p:cNvSpPr/>
          <p:nvPr/>
        </p:nvSpPr>
        <p:spPr>
          <a:xfrm>
            <a:off x="6515100" y="1801574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07F5CB4-08C1-4595-B874-2C71C7106448}"/>
              </a:ext>
            </a:extLst>
          </p:cNvPr>
          <p:cNvSpPr/>
          <p:nvPr/>
        </p:nvSpPr>
        <p:spPr>
          <a:xfrm>
            <a:off x="6800850" y="1801573"/>
            <a:ext cx="285750" cy="29268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478A150-31D4-4DDD-934C-6CDF2DE891F5}"/>
              </a:ext>
            </a:extLst>
          </p:cNvPr>
          <p:cNvSpPr txBox="1"/>
          <p:nvPr/>
        </p:nvSpPr>
        <p:spPr>
          <a:xfrm>
            <a:off x="4260045" y="2105557"/>
            <a:ext cx="3226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0       1      2      3      4      5     6      7     8       9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FC7396E-C5B9-4A24-824A-B7BB698F7C24}"/>
              </a:ext>
            </a:extLst>
          </p:cNvPr>
          <p:cNvSpPr/>
          <p:nvPr/>
        </p:nvSpPr>
        <p:spPr>
          <a:xfrm>
            <a:off x="4229100" y="1796234"/>
            <a:ext cx="285750" cy="29268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90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8042" y="0"/>
            <a:ext cx="5268558" cy="857250"/>
          </a:xfrm>
        </p:spPr>
        <p:txBody>
          <a:bodyPr>
            <a:normAutofit/>
          </a:bodyPr>
          <a:lstStyle/>
          <a:p>
            <a:r>
              <a:rPr lang="en-US" dirty="0" err="1"/>
              <a:t>TrickleDown</a:t>
            </a:r>
            <a:r>
              <a:rPr lang="en-US" dirty="0"/>
              <a:t> (min heap)</a:t>
            </a:r>
          </a:p>
        </p:txBody>
      </p:sp>
      <p:sp>
        <p:nvSpPr>
          <p:cNvPr id="5" name="Oval 4"/>
          <p:cNvSpPr/>
          <p:nvPr/>
        </p:nvSpPr>
        <p:spPr>
          <a:xfrm>
            <a:off x="2800350" y="1801576"/>
            <a:ext cx="342900" cy="3429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6" name="Oval 5"/>
          <p:cNvSpPr/>
          <p:nvPr/>
        </p:nvSpPr>
        <p:spPr>
          <a:xfrm>
            <a:off x="2373563" y="2280736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" name="Oval 6"/>
          <p:cNvSpPr/>
          <p:nvPr/>
        </p:nvSpPr>
        <p:spPr>
          <a:xfrm>
            <a:off x="3171671" y="2314613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" name="Oval 7"/>
          <p:cNvSpPr/>
          <p:nvPr/>
        </p:nvSpPr>
        <p:spPr>
          <a:xfrm>
            <a:off x="2030663" y="2831090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" name="Oval 11"/>
          <p:cNvSpPr/>
          <p:nvPr/>
        </p:nvSpPr>
        <p:spPr>
          <a:xfrm>
            <a:off x="2607236" y="2836929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" name="Oval 12"/>
          <p:cNvSpPr/>
          <p:nvPr/>
        </p:nvSpPr>
        <p:spPr>
          <a:xfrm>
            <a:off x="3000221" y="2831090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4" name="Oval 13"/>
          <p:cNvSpPr/>
          <p:nvPr/>
        </p:nvSpPr>
        <p:spPr>
          <a:xfrm>
            <a:off x="3614873" y="2826271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5" name="Oval 14"/>
          <p:cNvSpPr/>
          <p:nvPr/>
        </p:nvSpPr>
        <p:spPr>
          <a:xfrm>
            <a:off x="1738664" y="3356452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27</a:t>
            </a:r>
          </a:p>
        </p:txBody>
      </p:sp>
      <p:cxnSp>
        <p:nvCxnSpPr>
          <p:cNvPr id="18" name="Straight Connector 17"/>
          <p:cNvCxnSpPr>
            <a:stCxn id="5" idx="3"/>
            <a:endCxn id="6" idx="0"/>
          </p:cNvCxnSpPr>
          <p:nvPr/>
        </p:nvCxnSpPr>
        <p:spPr>
          <a:xfrm flipH="1">
            <a:off x="2545013" y="2094261"/>
            <a:ext cx="305553" cy="1864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5"/>
            <a:endCxn id="7" idx="0"/>
          </p:cNvCxnSpPr>
          <p:nvPr/>
        </p:nvCxnSpPr>
        <p:spPr>
          <a:xfrm>
            <a:off x="3093034" y="2094260"/>
            <a:ext cx="250088" cy="2203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" idx="3"/>
            <a:endCxn id="8" idx="0"/>
          </p:cNvCxnSpPr>
          <p:nvPr/>
        </p:nvCxnSpPr>
        <p:spPr>
          <a:xfrm flipH="1">
            <a:off x="2202115" y="2573421"/>
            <a:ext cx="221666" cy="2576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5"/>
            <a:endCxn id="12" idx="0"/>
          </p:cNvCxnSpPr>
          <p:nvPr/>
        </p:nvCxnSpPr>
        <p:spPr>
          <a:xfrm>
            <a:off x="2666248" y="2573419"/>
            <a:ext cx="112439" cy="2635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7" idx="3"/>
            <a:endCxn id="13" idx="0"/>
          </p:cNvCxnSpPr>
          <p:nvPr/>
        </p:nvCxnSpPr>
        <p:spPr>
          <a:xfrm flipH="1">
            <a:off x="3171673" y="2607296"/>
            <a:ext cx="50216" cy="2237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5"/>
            <a:endCxn id="14" idx="0"/>
          </p:cNvCxnSpPr>
          <p:nvPr/>
        </p:nvCxnSpPr>
        <p:spPr>
          <a:xfrm>
            <a:off x="3464355" y="2607296"/>
            <a:ext cx="321968" cy="2189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3"/>
            <a:endCxn id="15" idx="0"/>
          </p:cNvCxnSpPr>
          <p:nvPr/>
        </p:nvCxnSpPr>
        <p:spPr>
          <a:xfrm flipH="1">
            <a:off x="1910116" y="3123775"/>
            <a:ext cx="170765" cy="2326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545795" y="2631478"/>
            <a:ext cx="4821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size 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996807" y="2623637"/>
            <a:ext cx="432444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38665" y="947262"/>
            <a:ext cx="551938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This is the main challenge of writing the heap, so I am not going to write it for you.  But I will give you some hints and the general idea behind a recursive approach.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92042" y="3403450"/>
            <a:ext cx="488035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There are two base cases for this method.  Which of these is another? </a:t>
            </a:r>
          </a:p>
          <a:p>
            <a:pPr marL="257175" indent="-257175">
              <a:buAutoNum type="alphaUcPeriod"/>
            </a:pPr>
            <a:r>
              <a:rPr lang="en-US" sz="1350" dirty="0"/>
              <a:t>18 has no children less than itself</a:t>
            </a:r>
          </a:p>
          <a:p>
            <a:pPr marL="257175" indent="-257175">
              <a:buAutoNum type="alphaUcPeriod"/>
            </a:pPr>
            <a:r>
              <a:rPr lang="en-US" sz="1350" dirty="0"/>
              <a:t>18 has no more than one child less than itself.</a:t>
            </a:r>
          </a:p>
          <a:p>
            <a:pPr marL="257175" indent="-257175">
              <a:buAutoNum type="alphaUcPeriod"/>
            </a:pPr>
            <a:r>
              <a:rPr lang="en-US" sz="1350" dirty="0"/>
              <a:t>18 has exactly one child, which is greater than or equal to it</a:t>
            </a:r>
          </a:p>
          <a:p>
            <a:pPr marL="257175" indent="-257175">
              <a:buAutoNum type="alphaUcPeriod"/>
            </a:pPr>
            <a:endParaRPr lang="en-US" sz="135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E123C8-D81C-4BBE-86E2-D9FC47781935}"/>
              </a:ext>
            </a:extLst>
          </p:cNvPr>
          <p:cNvSpPr/>
          <p:nvPr/>
        </p:nvSpPr>
        <p:spPr>
          <a:xfrm>
            <a:off x="4514850" y="1801577"/>
            <a:ext cx="285750" cy="292684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6884B0C-D7F2-4A11-8D02-37236EDD437A}"/>
              </a:ext>
            </a:extLst>
          </p:cNvPr>
          <p:cNvSpPr/>
          <p:nvPr/>
        </p:nvSpPr>
        <p:spPr>
          <a:xfrm>
            <a:off x="4800600" y="1801573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F631CC1-4755-4A4A-9574-80F144AB780F}"/>
              </a:ext>
            </a:extLst>
          </p:cNvPr>
          <p:cNvSpPr/>
          <p:nvPr/>
        </p:nvSpPr>
        <p:spPr>
          <a:xfrm>
            <a:off x="5086350" y="1801576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3CD993E-5DF1-4BCA-9F35-D0DB15EC28E5}"/>
              </a:ext>
            </a:extLst>
          </p:cNvPr>
          <p:cNvSpPr/>
          <p:nvPr/>
        </p:nvSpPr>
        <p:spPr>
          <a:xfrm>
            <a:off x="5372100" y="1801575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5F71182-2B12-4783-8018-CE2E253ECD40}"/>
              </a:ext>
            </a:extLst>
          </p:cNvPr>
          <p:cNvSpPr/>
          <p:nvPr/>
        </p:nvSpPr>
        <p:spPr>
          <a:xfrm>
            <a:off x="5657850" y="1801575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9C82956-129F-4087-9F91-7FDBE2900C6E}"/>
              </a:ext>
            </a:extLst>
          </p:cNvPr>
          <p:cNvSpPr/>
          <p:nvPr/>
        </p:nvSpPr>
        <p:spPr>
          <a:xfrm>
            <a:off x="5943600" y="1801575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A3818EC-1F01-4DD8-B450-440A7B010E5C}"/>
              </a:ext>
            </a:extLst>
          </p:cNvPr>
          <p:cNvSpPr/>
          <p:nvPr/>
        </p:nvSpPr>
        <p:spPr>
          <a:xfrm>
            <a:off x="6229350" y="1801575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1589B94-E07C-4AA5-83D7-B4D9EE568C05}"/>
              </a:ext>
            </a:extLst>
          </p:cNvPr>
          <p:cNvSpPr/>
          <p:nvPr/>
        </p:nvSpPr>
        <p:spPr>
          <a:xfrm>
            <a:off x="6515100" y="1801574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97521E4-D01D-4302-86B0-845CDF70EEED}"/>
              </a:ext>
            </a:extLst>
          </p:cNvPr>
          <p:cNvSpPr/>
          <p:nvPr/>
        </p:nvSpPr>
        <p:spPr>
          <a:xfrm>
            <a:off x="6800850" y="1801573"/>
            <a:ext cx="285750" cy="29268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6072945-0409-4B11-9A74-EF079753019B}"/>
              </a:ext>
            </a:extLst>
          </p:cNvPr>
          <p:cNvSpPr txBox="1"/>
          <p:nvPr/>
        </p:nvSpPr>
        <p:spPr>
          <a:xfrm>
            <a:off x="4260045" y="2105557"/>
            <a:ext cx="3226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0       1      2      3      4      5     6      7     8       9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C937145-D570-4ECA-80C5-DA85B3462BDC}"/>
              </a:ext>
            </a:extLst>
          </p:cNvPr>
          <p:cNvSpPr/>
          <p:nvPr/>
        </p:nvSpPr>
        <p:spPr>
          <a:xfrm>
            <a:off x="4229100" y="1796234"/>
            <a:ext cx="285750" cy="29268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254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8042" y="0"/>
            <a:ext cx="5268558" cy="857250"/>
          </a:xfrm>
        </p:spPr>
        <p:txBody>
          <a:bodyPr>
            <a:normAutofit/>
          </a:bodyPr>
          <a:lstStyle/>
          <a:p>
            <a:r>
              <a:rPr lang="en-US" dirty="0" err="1"/>
              <a:t>TrickleDown</a:t>
            </a:r>
            <a:r>
              <a:rPr lang="en-US" dirty="0"/>
              <a:t> (min heap)</a:t>
            </a:r>
          </a:p>
        </p:txBody>
      </p:sp>
      <p:sp>
        <p:nvSpPr>
          <p:cNvPr id="5" name="Oval 4"/>
          <p:cNvSpPr/>
          <p:nvPr/>
        </p:nvSpPr>
        <p:spPr>
          <a:xfrm>
            <a:off x="2800350" y="1801576"/>
            <a:ext cx="342900" cy="3429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6" name="Oval 5"/>
          <p:cNvSpPr/>
          <p:nvPr/>
        </p:nvSpPr>
        <p:spPr>
          <a:xfrm>
            <a:off x="2373563" y="2280736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" name="Oval 6"/>
          <p:cNvSpPr/>
          <p:nvPr/>
        </p:nvSpPr>
        <p:spPr>
          <a:xfrm>
            <a:off x="3171671" y="2314613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" name="Oval 7"/>
          <p:cNvSpPr/>
          <p:nvPr/>
        </p:nvSpPr>
        <p:spPr>
          <a:xfrm>
            <a:off x="2030663" y="2831090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" name="Oval 11"/>
          <p:cNvSpPr/>
          <p:nvPr/>
        </p:nvSpPr>
        <p:spPr>
          <a:xfrm>
            <a:off x="2607236" y="2836929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" name="Oval 12"/>
          <p:cNvSpPr/>
          <p:nvPr/>
        </p:nvSpPr>
        <p:spPr>
          <a:xfrm>
            <a:off x="3000221" y="2831090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4" name="Oval 13"/>
          <p:cNvSpPr/>
          <p:nvPr/>
        </p:nvSpPr>
        <p:spPr>
          <a:xfrm>
            <a:off x="3614873" y="2826271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5" name="Oval 14"/>
          <p:cNvSpPr/>
          <p:nvPr/>
        </p:nvSpPr>
        <p:spPr>
          <a:xfrm>
            <a:off x="1738664" y="3356452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27</a:t>
            </a:r>
          </a:p>
        </p:txBody>
      </p:sp>
      <p:cxnSp>
        <p:nvCxnSpPr>
          <p:cNvPr id="18" name="Straight Connector 17"/>
          <p:cNvCxnSpPr>
            <a:stCxn id="5" idx="3"/>
            <a:endCxn id="6" idx="0"/>
          </p:cNvCxnSpPr>
          <p:nvPr/>
        </p:nvCxnSpPr>
        <p:spPr>
          <a:xfrm flipH="1">
            <a:off x="2545013" y="2094261"/>
            <a:ext cx="305553" cy="1864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5"/>
            <a:endCxn id="7" idx="0"/>
          </p:cNvCxnSpPr>
          <p:nvPr/>
        </p:nvCxnSpPr>
        <p:spPr>
          <a:xfrm>
            <a:off x="3093034" y="2094260"/>
            <a:ext cx="250088" cy="2203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" idx="3"/>
            <a:endCxn id="8" idx="0"/>
          </p:cNvCxnSpPr>
          <p:nvPr/>
        </p:nvCxnSpPr>
        <p:spPr>
          <a:xfrm flipH="1">
            <a:off x="2202115" y="2573421"/>
            <a:ext cx="221666" cy="2576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5"/>
            <a:endCxn id="12" idx="0"/>
          </p:cNvCxnSpPr>
          <p:nvPr/>
        </p:nvCxnSpPr>
        <p:spPr>
          <a:xfrm>
            <a:off x="2666248" y="2573419"/>
            <a:ext cx="112439" cy="2635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7" idx="3"/>
            <a:endCxn id="13" idx="0"/>
          </p:cNvCxnSpPr>
          <p:nvPr/>
        </p:nvCxnSpPr>
        <p:spPr>
          <a:xfrm flipH="1">
            <a:off x="3171673" y="2607296"/>
            <a:ext cx="50216" cy="2237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5"/>
            <a:endCxn id="14" idx="0"/>
          </p:cNvCxnSpPr>
          <p:nvPr/>
        </p:nvCxnSpPr>
        <p:spPr>
          <a:xfrm>
            <a:off x="3464355" y="2607296"/>
            <a:ext cx="321968" cy="2189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3"/>
            <a:endCxn id="15" idx="0"/>
          </p:cNvCxnSpPr>
          <p:nvPr/>
        </p:nvCxnSpPr>
        <p:spPr>
          <a:xfrm flipH="1">
            <a:off x="1910116" y="3123775"/>
            <a:ext cx="170765" cy="2326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545795" y="2631478"/>
            <a:ext cx="4821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size 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996807" y="2623637"/>
            <a:ext cx="432444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38665" y="830518"/>
            <a:ext cx="551938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Here’s a rough recursive algorithm for </a:t>
            </a:r>
            <a:r>
              <a:rPr lang="en-US" sz="1350" dirty="0" err="1"/>
              <a:t>trickleDown</a:t>
            </a:r>
            <a:r>
              <a:rPr lang="en-US" sz="1350" dirty="0"/>
              <a:t>.   It’s up to you to translate this to code!  And careful, because there are subtleties not mentioned here (e.g., what if the node has only one child?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18295" y="3464671"/>
            <a:ext cx="4020139" cy="11310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u="sng" dirty="0" err="1"/>
              <a:t>trickeDown</a:t>
            </a:r>
            <a:r>
              <a:rPr lang="en-US" sz="1350" u="sng" dirty="0"/>
              <a:t>( index ) </a:t>
            </a:r>
            <a:r>
              <a:rPr lang="en-US" sz="1200" b="1" dirty="0">
                <a:solidFill>
                  <a:srgbClr val="FF0000"/>
                </a:solidFill>
              </a:rPr>
              <a:t>// You might need more arguments</a:t>
            </a:r>
            <a:endParaRPr lang="en-US" sz="1350" b="1" dirty="0">
              <a:solidFill>
                <a:srgbClr val="FF0000"/>
              </a:solidFill>
            </a:endParaRPr>
          </a:p>
          <a:p>
            <a:r>
              <a:rPr lang="en-US" sz="1350" dirty="0"/>
              <a:t>  If value at index is a leaf, return</a:t>
            </a:r>
          </a:p>
          <a:p>
            <a:r>
              <a:rPr lang="en-US" sz="1350" dirty="0"/>
              <a:t>  If value at index has no children less than it, return</a:t>
            </a:r>
          </a:p>
          <a:p>
            <a:r>
              <a:rPr lang="en-US" sz="1350" dirty="0"/>
              <a:t>  Swap value at index with its smaller child (at </a:t>
            </a:r>
            <a:r>
              <a:rPr lang="en-US" sz="1350" dirty="0" err="1"/>
              <a:t>childInd</a:t>
            </a:r>
            <a:r>
              <a:rPr lang="en-US" sz="1350" dirty="0"/>
              <a:t>)</a:t>
            </a:r>
          </a:p>
          <a:p>
            <a:r>
              <a:rPr lang="en-US" sz="1350" dirty="0"/>
              <a:t>  </a:t>
            </a:r>
            <a:r>
              <a:rPr lang="en-US" sz="1350" dirty="0" err="1"/>
              <a:t>trickleDown</a:t>
            </a:r>
            <a:r>
              <a:rPr lang="en-US" sz="1350" dirty="0"/>
              <a:t>( </a:t>
            </a:r>
            <a:r>
              <a:rPr lang="en-US" sz="1350" dirty="0" err="1"/>
              <a:t>childInd</a:t>
            </a:r>
            <a:r>
              <a:rPr lang="en-US" sz="1350" dirty="0"/>
              <a:t> 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A96C10A-560A-4DB8-B310-21CC6187687C}"/>
              </a:ext>
            </a:extLst>
          </p:cNvPr>
          <p:cNvSpPr/>
          <p:nvPr/>
        </p:nvSpPr>
        <p:spPr>
          <a:xfrm>
            <a:off x="4514850" y="1801577"/>
            <a:ext cx="285750" cy="292684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0D6A41C-0BC4-4493-B4B5-6D2542773D2A}"/>
              </a:ext>
            </a:extLst>
          </p:cNvPr>
          <p:cNvSpPr/>
          <p:nvPr/>
        </p:nvSpPr>
        <p:spPr>
          <a:xfrm>
            <a:off x="4800600" y="1801573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D29C36C-F5E6-4D90-8A29-8BE6EF3AECF2}"/>
              </a:ext>
            </a:extLst>
          </p:cNvPr>
          <p:cNvSpPr/>
          <p:nvPr/>
        </p:nvSpPr>
        <p:spPr>
          <a:xfrm>
            <a:off x="5086350" y="1801576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7DCD320-2FAE-4BF4-9A74-70BF83D35B0C}"/>
              </a:ext>
            </a:extLst>
          </p:cNvPr>
          <p:cNvSpPr/>
          <p:nvPr/>
        </p:nvSpPr>
        <p:spPr>
          <a:xfrm>
            <a:off x="5372100" y="1801575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4E6919B-B19B-4167-9F72-49BE327C4A98}"/>
              </a:ext>
            </a:extLst>
          </p:cNvPr>
          <p:cNvSpPr/>
          <p:nvPr/>
        </p:nvSpPr>
        <p:spPr>
          <a:xfrm>
            <a:off x="5657850" y="1801575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994EA9B-BCC9-4264-A0F0-542191F94986}"/>
              </a:ext>
            </a:extLst>
          </p:cNvPr>
          <p:cNvSpPr/>
          <p:nvPr/>
        </p:nvSpPr>
        <p:spPr>
          <a:xfrm>
            <a:off x="5943600" y="1801575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9E74BB8-2332-406F-A08C-55A7510B4D60}"/>
              </a:ext>
            </a:extLst>
          </p:cNvPr>
          <p:cNvSpPr/>
          <p:nvPr/>
        </p:nvSpPr>
        <p:spPr>
          <a:xfrm>
            <a:off x="6229350" y="1801575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87E5BF9-880F-47DA-AE8C-30D89C066788}"/>
              </a:ext>
            </a:extLst>
          </p:cNvPr>
          <p:cNvSpPr/>
          <p:nvPr/>
        </p:nvSpPr>
        <p:spPr>
          <a:xfrm>
            <a:off x="6515100" y="1801574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266A0C9-A6F8-4681-9555-0FA8E9463A3A}"/>
              </a:ext>
            </a:extLst>
          </p:cNvPr>
          <p:cNvSpPr/>
          <p:nvPr/>
        </p:nvSpPr>
        <p:spPr>
          <a:xfrm>
            <a:off x="6800850" y="1801573"/>
            <a:ext cx="285750" cy="29268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F66089E-06DC-489D-BF51-8F8FF25723CC}"/>
              </a:ext>
            </a:extLst>
          </p:cNvPr>
          <p:cNvSpPr txBox="1"/>
          <p:nvPr/>
        </p:nvSpPr>
        <p:spPr>
          <a:xfrm>
            <a:off x="4260045" y="2105557"/>
            <a:ext cx="3226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0       1      2      3      4      5     6      7     8       9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9F2C62A-7669-4C4C-8F7C-C47700B9DDC5}"/>
              </a:ext>
            </a:extLst>
          </p:cNvPr>
          <p:cNvSpPr/>
          <p:nvPr/>
        </p:nvSpPr>
        <p:spPr>
          <a:xfrm>
            <a:off x="4229100" y="1796234"/>
            <a:ext cx="285750" cy="29268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818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Adding to a heap (offer)</a:t>
            </a:r>
          </a:p>
        </p:txBody>
      </p:sp>
      <p:sp>
        <p:nvSpPr>
          <p:cNvPr id="5" name="Oval 4"/>
          <p:cNvSpPr/>
          <p:nvPr/>
        </p:nvSpPr>
        <p:spPr>
          <a:xfrm>
            <a:off x="2800350" y="1801576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Oval 5"/>
          <p:cNvSpPr/>
          <p:nvPr/>
        </p:nvSpPr>
        <p:spPr>
          <a:xfrm>
            <a:off x="2373563" y="2280736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" name="Oval 6"/>
          <p:cNvSpPr/>
          <p:nvPr/>
        </p:nvSpPr>
        <p:spPr>
          <a:xfrm>
            <a:off x="3171671" y="2314613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" name="Oval 7"/>
          <p:cNvSpPr/>
          <p:nvPr/>
        </p:nvSpPr>
        <p:spPr>
          <a:xfrm>
            <a:off x="2030663" y="2831090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" name="Oval 11"/>
          <p:cNvSpPr/>
          <p:nvPr/>
        </p:nvSpPr>
        <p:spPr>
          <a:xfrm>
            <a:off x="2607236" y="2836929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" name="Oval 12"/>
          <p:cNvSpPr/>
          <p:nvPr/>
        </p:nvSpPr>
        <p:spPr>
          <a:xfrm>
            <a:off x="3000221" y="2831090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4" name="Oval 13"/>
          <p:cNvSpPr/>
          <p:nvPr/>
        </p:nvSpPr>
        <p:spPr>
          <a:xfrm>
            <a:off x="3614873" y="2826271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5" name="Oval 14"/>
          <p:cNvSpPr/>
          <p:nvPr/>
        </p:nvSpPr>
        <p:spPr>
          <a:xfrm>
            <a:off x="1738664" y="3356452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6" name="Oval 15"/>
          <p:cNvSpPr/>
          <p:nvPr/>
        </p:nvSpPr>
        <p:spPr>
          <a:xfrm>
            <a:off x="2267398" y="3356452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18</a:t>
            </a:r>
          </a:p>
        </p:txBody>
      </p:sp>
      <p:cxnSp>
        <p:nvCxnSpPr>
          <p:cNvPr id="18" name="Straight Connector 17"/>
          <p:cNvCxnSpPr>
            <a:stCxn id="5" idx="3"/>
            <a:endCxn id="6" idx="0"/>
          </p:cNvCxnSpPr>
          <p:nvPr/>
        </p:nvCxnSpPr>
        <p:spPr>
          <a:xfrm flipH="1">
            <a:off x="2545013" y="2094261"/>
            <a:ext cx="305553" cy="1864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5"/>
            <a:endCxn id="7" idx="0"/>
          </p:cNvCxnSpPr>
          <p:nvPr/>
        </p:nvCxnSpPr>
        <p:spPr>
          <a:xfrm>
            <a:off x="3093034" y="2094260"/>
            <a:ext cx="250088" cy="2203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" idx="3"/>
            <a:endCxn id="8" idx="0"/>
          </p:cNvCxnSpPr>
          <p:nvPr/>
        </p:nvCxnSpPr>
        <p:spPr>
          <a:xfrm flipH="1">
            <a:off x="2202115" y="2573421"/>
            <a:ext cx="221666" cy="2576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5"/>
            <a:endCxn id="12" idx="0"/>
          </p:cNvCxnSpPr>
          <p:nvPr/>
        </p:nvCxnSpPr>
        <p:spPr>
          <a:xfrm>
            <a:off x="2666248" y="2573419"/>
            <a:ext cx="112439" cy="2635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7" idx="3"/>
            <a:endCxn id="13" idx="0"/>
          </p:cNvCxnSpPr>
          <p:nvPr/>
        </p:nvCxnSpPr>
        <p:spPr>
          <a:xfrm flipH="1">
            <a:off x="3171673" y="2607296"/>
            <a:ext cx="50216" cy="2237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5"/>
            <a:endCxn id="14" idx="0"/>
          </p:cNvCxnSpPr>
          <p:nvPr/>
        </p:nvCxnSpPr>
        <p:spPr>
          <a:xfrm>
            <a:off x="3464355" y="2607296"/>
            <a:ext cx="321968" cy="2189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3"/>
            <a:endCxn id="15" idx="0"/>
          </p:cNvCxnSpPr>
          <p:nvPr/>
        </p:nvCxnSpPr>
        <p:spPr>
          <a:xfrm flipH="1">
            <a:off x="1910116" y="3123775"/>
            <a:ext cx="170765" cy="2326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8" idx="5"/>
            <a:endCxn id="16" idx="0"/>
          </p:cNvCxnSpPr>
          <p:nvPr/>
        </p:nvCxnSpPr>
        <p:spPr>
          <a:xfrm>
            <a:off x="2323348" y="3123775"/>
            <a:ext cx="115501" cy="2326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545795" y="2631478"/>
            <a:ext cx="4821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size 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996807" y="2623637"/>
            <a:ext cx="432444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50511" y="3275702"/>
            <a:ext cx="392892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When you add an element to a heap, at what index do you put it initially?</a:t>
            </a:r>
          </a:p>
          <a:p>
            <a:pPr marL="257175" indent="-257175">
              <a:buAutoNum type="alphaUcPeriod"/>
            </a:pPr>
            <a:r>
              <a:rPr lang="en-US" sz="1350" dirty="0"/>
              <a:t>0</a:t>
            </a:r>
          </a:p>
          <a:p>
            <a:pPr marL="257175" indent="-257175">
              <a:buAutoNum type="alphaUcPeriod"/>
            </a:pPr>
            <a:r>
              <a:rPr lang="en-US" sz="1350" dirty="0"/>
              <a:t>size – 1</a:t>
            </a:r>
          </a:p>
          <a:p>
            <a:pPr marL="257175" indent="-257175">
              <a:buAutoNum type="alphaUcPeriod"/>
            </a:pPr>
            <a:r>
              <a:rPr lang="en-US" sz="1350" dirty="0"/>
              <a:t>size</a:t>
            </a:r>
          </a:p>
          <a:p>
            <a:pPr marL="257175" indent="-257175">
              <a:buAutoNum type="alphaUcPeriod"/>
            </a:pPr>
            <a:r>
              <a:rPr lang="en-US" sz="1350" dirty="0"/>
              <a:t>Somewhere else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7A5392-21B1-486C-AD27-602A0F204308}"/>
              </a:ext>
            </a:extLst>
          </p:cNvPr>
          <p:cNvSpPr/>
          <p:nvPr/>
        </p:nvSpPr>
        <p:spPr>
          <a:xfrm>
            <a:off x="4514850" y="1801577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C66E98-6E6F-41FA-ACB3-338CB7C1C633}"/>
              </a:ext>
            </a:extLst>
          </p:cNvPr>
          <p:cNvSpPr/>
          <p:nvPr/>
        </p:nvSpPr>
        <p:spPr>
          <a:xfrm>
            <a:off x="4800600" y="1801573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37FDC1A-C0B2-4774-A71B-DE768C2D79B0}"/>
              </a:ext>
            </a:extLst>
          </p:cNvPr>
          <p:cNvSpPr/>
          <p:nvPr/>
        </p:nvSpPr>
        <p:spPr>
          <a:xfrm>
            <a:off x="5086350" y="1801576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2BC6417-B2F3-4025-AC51-4E5E64EFC2C1}"/>
              </a:ext>
            </a:extLst>
          </p:cNvPr>
          <p:cNvSpPr/>
          <p:nvPr/>
        </p:nvSpPr>
        <p:spPr>
          <a:xfrm>
            <a:off x="5372100" y="1801575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7841B65-E9DF-4DB3-AE1D-F1622BCA963B}"/>
              </a:ext>
            </a:extLst>
          </p:cNvPr>
          <p:cNvSpPr/>
          <p:nvPr/>
        </p:nvSpPr>
        <p:spPr>
          <a:xfrm>
            <a:off x="5657850" y="1801575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063DEC4-89E4-47E8-8CF4-028DB742D138}"/>
              </a:ext>
            </a:extLst>
          </p:cNvPr>
          <p:cNvSpPr/>
          <p:nvPr/>
        </p:nvSpPr>
        <p:spPr>
          <a:xfrm>
            <a:off x="5943600" y="1801575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CB1C17E-4C2B-4668-82E7-570F1C02C256}"/>
              </a:ext>
            </a:extLst>
          </p:cNvPr>
          <p:cNvSpPr/>
          <p:nvPr/>
        </p:nvSpPr>
        <p:spPr>
          <a:xfrm>
            <a:off x="6229350" y="1801575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CB04C9D-454E-46B6-982E-C039819B2D4F}"/>
              </a:ext>
            </a:extLst>
          </p:cNvPr>
          <p:cNvSpPr/>
          <p:nvPr/>
        </p:nvSpPr>
        <p:spPr>
          <a:xfrm>
            <a:off x="6515100" y="1801574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43980A9-457D-4DDA-8D99-B3F6B5257BE3}"/>
              </a:ext>
            </a:extLst>
          </p:cNvPr>
          <p:cNvSpPr/>
          <p:nvPr/>
        </p:nvSpPr>
        <p:spPr>
          <a:xfrm>
            <a:off x="6800850" y="1801573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5A9555C-BA50-48D5-BE9F-914168F539C1}"/>
              </a:ext>
            </a:extLst>
          </p:cNvPr>
          <p:cNvSpPr txBox="1"/>
          <p:nvPr/>
        </p:nvSpPr>
        <p:spPr>
          <a:xfrm>
            <a:off x="4260045" y="2105557"/>
            <a:ext cx="3226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0       1      2      3      4      5     6      7     8       9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F0934D7-ACDF-40C0-93E8-1AAF8323295B}"/>
              </a:ext>
            </a:extLst>
          </p:cNvPr>
          <p:cNvSpPr/>
          <p:nvPr/>
        </p:nvSpPr>
        <p:spPr>
          <a:xfrm>
            <a:off x="4229100" y="1796234"/>
            <a:ext cx="285750" cy="29268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781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Adding to a heap (offer)</a:t>
            </a:r>
          </a:p>
        </p:txBody>
      </p:sp>
      <p:sp>
        <p:nvSpPr>
          <p:cNvPr id="5" name="Oval 4"/>
          <p:cNvSpPr/>
          <p:nvPr/>
        </p:nvSpPr>
        <p:spPr>
          <a:xfrm>
            <a:off x="2800350" y="1801576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Oval 5"/>
          <p:cNvSpPr/>
          <p:nvPr/>
        </p:nvSpPr>
        <p:spPr>
          <a:xfrm>
            <a:off x="2373563" y="2280736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" name="Oval 6"/>
          <p:cNvSpPr/>
          <p:nvPr/>
        </p:nvSpPr>
        <p:spPr>
          <a:xfrm>
            <a:off x="3171671" y="2314613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" name="Oval 7"/>
          <p:cNvSpPr/>
          <p:nvPr/>
        </p:nvSpPr>
        <p:spPr>
          <a:xfrm>
            <a:off x="1710706" y="2839474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" name="Oval 11"/>
          <p:cNvSpPr/>
          <p:nvPr/>
        </p:nvSpPr>
        <p:spPr>
          <a:xfrm>
            <a:off x="2607236" y="2836929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" name="Oval 12"/>
          <p:cNvSpPr/>
          <p:nvPr/>
        </p:nvSpPr>
        <p:spPr>
          <a:xfrm>
            <a:off x="3000221" y="2831090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4" name="Oval 13"/>
          <p:cNvSpPr/>
          <p:nvPr/>
        </p:nvSpPr>
        <p:spPr>
          <a:xfrm>
            <a:off x="3614873" y="2826271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5" name="Oval 14"/>
          <p:cNvSpPr/>
          <p:nvPr/>
        </p:nvSpPr>
        <p:spPr>
          <a:xfrm>
            <a:off x="1521878" y="3380530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6" name="Oval 15"/>
          <p:cNvSpPr/>
          <p:nvPr/>
        </p:nvSpPr>
        <p:spPr>
          <a:xfrm>
            <a:off x="1955433" y="3380530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18</a:t>
            </a:r>
          </a:p>
        </p:txBody>
      </p:sp>
      <p:cxnSp>
        <p:nvCxnSpPr>
          <p:cNvPr id="18" name="Straight Connector 17"/>
          <p:cNvCxnSpPr>
            <a:stCxn id="5" idx="3"/>
            <a:endCxn id="6" idx="0"/>
          </p:cNvCxnSpPr>
          <p:nvPr/>
        </p:nvCxnSpPr>
        <p:spPr>
          <a:xfrm flipH="1">
            <a:off x="2545013" y="2094261"/>
            <a:ext cx="305553" cy="1864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5"/>
            <a:endCxn id="7" idx="0"/>
          </p:cNvCxnSpPr>
          <p:nvPr/>
        </p:nvCxnSpPr>
        <p:spPr>
          <a:xfrm>
            <a:off x="3093034" y="2094260"/>
            <a:ext cx="250088" cy="2203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" idx="3"/>
            <a:endCxn id="8" idx="0"/>
          </p:cNvCxnSpPr>
          <p:nvPr/>
        </p:nvCxnSpPr>
        <p:spPr>
          <a:xfrm flipH="1">
            <a:off x="1882157" y="2573421"/>
            <a:ext cx="541624" cy="2660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5"/>
            <a:endCxn id="12" idx="0"/>
          </p:cNvCxnSpPr>
          <p:nvPr/>
        </p:nvCxnSpPr>
        <p:spPr>
          <a:xfrm>
            <a:off x="2666248" y="2573419"/>
            <a:ext cx="112439" cy="2635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7" idx="3"/>
            <a:endCxn id="13" idx="0"/>
          </p:cNvCxnSpPr>
          <p:nvPr/>
        </p:nvCxnSpPr>
        <p:spPr>
          <a:xfrm flipH="1">
            <a:off x="3171673" y="2607296"/>
            <a:ext cx="50216" cy="2237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5"/>
            <a:endCxn id="14" idx="0"/>
          </p:cNvCxnSpPr>
          <p:nvPr/>
        </p:nvCxnSpPr>
        <p:spPr>
          <a:xfrm>
            <a:off x="3464355" y="2607296"/>
            <a:ext cx="321968" cy="2189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3"/>
            <a:endCxn id="15" idx="0"/>
          </p:cNvCxnSpPr>
          <p:nvPr/>
        </p:nvCxnSpPr>
        <p:spPr>
          <a:xfrm flipH="1">
            <a:off x="1693327" y="3132159"/>
            <a:ext cx="67595" cy="2483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8" idx="5"/>
            <a:endCxn id="16" idx="0"/>
          </p:cNvCxnSpPr>
          <p:nvPr/>
        </p:nvCxnSpPr>
        <p:spPr>
          <a:xfrm>
            <a:off x="2003389" y="3132159"/>
            <a:ext cx="123494" cy="2483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545795" y="2631478"/>
            <a:ext cx="4821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size 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996807" y="2623637"/>
            <a:ext cx="432444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4" name="Oval 33"/>
          <p:cNvSpPr/>
          <p:nvPr/>
        </p:nvSpPr>
        <p:spPr>
          <a:xfrm>
            <a:off x="2344058" y="3393122"/>
            <a:ext cx="342900" cy="3429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36" name="Straight Connector 35"/>
          <p:cNvCxnSpPr>
            <a:stCxn id="12" idx="3"/>
            <a:endCxn id="34" idx="0"/>
          </p:cNvCxnSpPr>
          <p:nvPr/>
        </p:nvCxnSpPr>
        <p:spPr>
          <a:xfrm flipH="1">
            <a:off x="2515510" y="3129613"/>
            <a:ext cx="141944" cy="2635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17B3FE7-71F0-4845-8809-8DC19D9BEF43}"/>
              </a:ext>
            </a:extLst>
          </p:cNvPr>
          <p:cNvSpPr/>
          <p:nvPr/>
        </p:nvSpPr>
        <p:spPr>
          <a:xfrm>
            <a:off x="4514850" y="1801577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C489DA2-196A-4F38-BADB-A3D641E6032C}"/>
              </a:ext>
            </a:extLst>
          </p:cNvPr>
          <p:cNvSpPr/>
          <p:nvPr/>
        </p:nvSpPr>
        <p:spPr>
          <a:xfrm>
            <a:off x="4800600" y="1801573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C6E53F5-247F-49AA-B67C-1328E0FFAEB5}"/>
              </a:ext>
            </a:extLst>
          </p:cNvPr>
          <p:cNvSpPr/>
          <p:nvPr/>
        </p:nvSpPr>
        <p:spPr>
          <a:xfrm>
            <a:off x="5086350" y="1801576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F0B2787-B868-4049-9C95-7D17B7E04694}"/>
              </a:ext>
            </a:extLst>
          </p:cNvPr>
          <p:cNvSpPr/>
          <p:nvPr/>
        </p:nvSpPr>
        <p:spPr>
          <a:xfrm>
            <a:off x="5372100" y="1801575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771CD38-35AF-45E2-A5E0-1814E9BA57DB}"/>
              </a:ext>
            </a:extLst>
          </p:cNvPr>
          <p:cNvSpPr/>
          <p:nvPr/>
        </p:nvSpPr>
        <p:spPr>
          <a:xfrm>
            <a:off x="5657850" y="1801575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C5A6120-2C51-460D-8B0B-ED6344D73E80}"/>
              </a:ext>
            </a:extLst>
          </p:cNvPr>
          <p:cNvSpPr/>
          <p:nvPr/>
        </p:nvSpPr>
        <p:spPr>
          <a:xfrm>
            <a:off x="5943600" y="1801575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D5607D4-80EA-4700-9AA4-C1C6E9B95236}"/>
              </a:ext>
            </a:extLst>
          </p:cNvPr>
          <p:cNvSpPr/>
          <p:nvPr/>
        </p:nvSpPr>
        <p:spPr>
          <a:xfrm>
            <a:off x="6229350" y="1801575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91AADD9-E71E-4B7A-B6E3-93A2D89FA410}"/>
              </a:ext>
            </a:extLst>
          </p:cNvPr>
          <p:cNvSpPr/>
          <p:nvPr/>
        </p:nvSpPr>
        <p:spPr>
          <a:xfrm>
            <a:off x="6515100" y="1801574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2A0964C-DC8E-4111-A9F4-DF6F3372E39F}"/>
              </a:ext>
            </a:extLst>
          </p:cNvPr>
          <p:cNvSpPr/>
          <p:nvPr/>
        </p:nvSpPr>
        <p:spPr>
          <a:xfrm>
            <a:off x="6800850" y="1801573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E816F1C-55CC-4106-99EB-F28825B7FF1A}"/>
              </a:ext>
            </a:extLst>
          </p:cNvPr>
          <p:cNvSpPr txBox="1"/>
          <p:nvPr/>
        </p:nvSpPr>
        <p:spPr>
          <a:xfrm>
            <a:off x="4260045" y="2105557"/>
            <a:ext cx="3226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0       1      2      3      4      5     6      7     8       9      10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0C668A8-8D89-4B57-818F-71D91D80CD6F}"/>
              </a:ext>
            </a:extLst>
          </p:cNvPr>
          <p:cNvSpPr/>
          <p:nvPr/>
        </p:nvSpPr>
        <p:spPr>
          <a:xfrm>
            <a:off x="4229100" y="1821867"/>
            <a:ext cx="285750" cy="29268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C76DD21-BA82-401A-A66F-3C4066B56274}"/>
              </a:ext>
            </a:extLst>
          </p:cNvPr>
          <p:cNvSpPr/>
          <p:nvPr/>
        </p:nvSpPr>
        <p:spPr>
          <a:xfrm>
            <a:off x="7086600" y="1801572"/>
            <a:ext cx="285750" cy="292684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584091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167" y="342740"/>
            <a:ext cx="5268558" cy="85725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BubbleUp</a:t>
            </a:r>
            <a:br>
              <a:rPr lang="en-US" dirty="0"/>
            </a:b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800350" y="1801576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Oval 5"/>
          <p:cNvSpPr/>
          <p:nvPr/>
        </p:nvSpPr>
        <p:spPr>
          <a:xfrm>
            <a:off x="2373563" y="2280736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" name="Oval 6"/>
          <p:cNvSpPr/>
          <p:nvPr/>
        </p:nvSpPr>
        <p:spPr>
          <a:xfrm>
            <a:off x="3171671" y="2314613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" name="Oval 7"/>
          <p:cNvSpPr/>
          <p:nvPr/>
        </p:nvSpPr>
        <p:spPr>
          <a:xfrm>
            <a:off x="1710706" y="2839474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" name="Oval 11"/>
          <p:cNvSpPr/>
          <p:nvPr/>
        </p:nvSpPr>
        <p:spPr>
          <a:xfrm>
            <a:off x="2607236" y="2836929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" name="Oval 12"/>
          <p:cNvSpPr/>
          <p:nvPr/>
        </p:nvSpPr>
        <p:spPr>
          <a:xfrm>
            <a:off x="3000221" y="2831090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4" name="Oval 13"/>
          <p:cNvSpPr/>
          <p:nvPr/>
        </p:nvSpPr>
        <p:spPr>
          <a:xfrm>
            <a:off x="3614873" y="2826271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5" name="Oval 14"/>
          <p:cNvSpPr/>
          <p:nvPr/>
        </p:nvSpPr>
        <p:spPr>
          <a:xfrm>
            <a:off x="1521878" y="3380530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6" name="Oval 15"/>
          <p:cNvSpPr/>
          <p:nvPr/>
        </p:nvSpPr>
        <p:spPr>
          <a:xfrm>
            <a:off x="1955433" y="3380530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18</a:t>
            </a:r>
          </a:p>
        </p:txBody>
      </p:sp>
      <p:cxnSp>
        <p:nvCxnSpPr>
          <p:cNvPr id="18" name="Straight Connector 17"/>
          <p:cNvCxnSpPr>
            <a:stCxn id="5" idx="3"/>
            <a:endCxn id="6" idx="0"/>
          </p:cNvCxnSpPr>
          <p:nvPr/>
        </p:nvCxnSpPr>
        <p:spPr>
          <a:xfrm flipH="1">
            <a:off x="2545013" y="2094261"/>
            <a:ext cx="305553" cy="1864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5"/>
            <a:endCxn id="7" idx="0"/>
          </p:cNvCxnSpPr>
          <p:nvPr/>
        </p:nvCxnSpPr>
        <p:spPr>
          <a:xfrm>
            <a:off x="3093034" y="2094260"/>
            <a:ext cx="250088" cy="2203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" idx="3"/>
            <a:endCxn id="8" idx="0"/>
          </p:cNvCxnSpPr>
          <p:nvPr/>
        </p:nvCxnSpPr>
        <p:spPr>
          <a:xfrm flipH="1">
            <a:off x="1882157" y="2573421"/>
            <a:ext cx="541624" cy="2660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5"/>
            <a:endCxn id="12" idx="0"/>
          </p:cNvCxnSpPr>
          <p:nvPr/>
        </p:nvCxnSpPr>
        <p:spPr>
          <a:xfrm>
            <a:off x="2666248" y="2573419"/>
            <a:ext cx="112439" cy="2635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7" idx="3"/>
            <a:endCxn id="13" idx="0"/>
          </p:cNvCxnSpPr>
          <p:nvPr/>
        </p:nvCxnSpPr>
        <p:spPr>
          <a:xfrm flipH="1">
            <a:off x="3171673" y="2607296"/>
            <a:ext cx="50216" cy="2237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5"/>
            <a:endCxn id="14" idx="0"/>
          </p:cNvCxnSpPr>
          <p:nvPr/>
        </p:nvCxnSpPr>
        <p:spPr>
          <a:xfrm>
            <a:off x="3464355" y="2607296"/>
            <a:ext cx="321968" cy="2189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3"/>
            <a:endCxn id="15" idx="0"/>
          </p:cNvCxnSpPr>
          <p:nvPr/>
        </p:nvCxnSpPr>
        <p:spPr>
          <a:xfrm flipH="1">
            <a:off x="1693327" y="3132159"/>
            <a:ext cx="67595" cy="2483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8" idx="5"/>
            <a:endCxn id="16" idx="0"/>
          </p:cNvCxnSpPr>
          <p:nvPr/>
        </p:nvCxnSpPr>
        <p:spPr>
          <a:xfrm>
            <a:off x="2003389" y="3132159"/>
            <a:ext cx="123494" cy="2483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545795" y="2631478"/>
            <a:ext cx="4821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size 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996807" y="2623637"/>
            <a:ext cx="432444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4" name="Oval 33"/>
          <p:cNvSpPr/>
          <p:nvPr/>
        </p:nvSpPr>
        <p:spPr>
          <a:xfrm>
            <a:off x="2344058" y="3393122"/>
            <a:ext cx="342900" cy="3429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36" name="Straight Connector 35"/>
          <p:cNvCxnSpPr>
            <a:stCxn id="12" idx="3"/>
            <a:endCxn id="34" idx="0"/>
          </p:cNvCxnSpPr>
          <p:nvPr/>
        </p:nvCxnSpPr>
        <p:spPr>
          <a:xfrm flipH="1">
            <a:off x="2515510" y="3129613"/>
            <a:ext cx="141944" cy="2635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15736" y="775628"/>
            <a:ext cx="576370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For offer, you will need a helper method called </a:t>
            </a:r>
            <a:r>
              <a:rPr lang="en-US" sz="1350" dirty="0" err="1"/>
              <a:t>BubbleUp</a:t>
            </a:r>
            <a:r>
              <a:rPr lang="en-US" sz="1350" dirty="0"/>
              <a:t>.  we also suggest recursion, and here’s a very rough recursive algorithm, though it’s up to you to figure out the base case. 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164098" y="3427447"/>
            <a:ext cx="388330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u="sng" dirty="0" err="1"/>
              <a:t>bubbleUp</a:t>
            </a:r>
            <a:r>
              <a:rPr lang="en-US" sz="1350" u="sng" dirty="0"/>
              <a:t>( index ) </a:t>
            </a:r>
            <a:r>
              <a:rPr lang="en-US" sz="1200" b="1" dirty="0">
                <a:solidFill>
                  <a:srgbClr val="FF0000"/>
                </a:solidFill>
              </a:rPr>
              <a:t>// You might need more arguments</a:t>
            </a:r>
            <a:endParaRPr lang="en-US" sz="1350" b="1" dirty="0">
              <a:solidFill>
                <a:srgbClr val="FF0000"/>
              </a:solidFill>
            </a:endParaRPr>
          </a:p>
          <a:p>
            <a:r>
              <a:rPr lang="en-US" sz="1350" b="1" dirty="0">
                <a:solidFill>
                  <a:srgbClr val="0070C0"/>
                </a:solidFill>
              </a:rPr>
              <a:t>  If value at index shouldn’t move any more, return  </a:t>
            </a:r>
          </a:p>
          <a:p>
            <a:r>
              <a:rPr lang="en-US" sz="1350" dirty="0"/>
              <a:t>  Swap value at index with its parent (at </a:t>
            </a:r>
            <a:r>
              <a:rPr lang="en-US" sz="1350" dirty="0" err="1"/>
              <a:t>parentInd</a:t>
            </a:r>
            <a:r>
              <a:rPr lang="en-US" sz="1350" dirty="0"/>
              <a:t>)</a:t>
            </a:r>
          </a:p>
          <a:p>
            <a:r>
              <a:rPr lang="en-US" sz="1350" dirty="0"/>
              <a:t>  </a:t>
            </a:r>
            <a:r>
              <a:rPr lang="en-US" sz="1350" dirty="0" err="1"/>
              <a:t>bubbleUp</a:t>
            </a:r>
            <a:r>
              <a:rPr lang="en-US" sz="1350" dirty="0"/>
              <a:t>( </a:t>
            </a:r>
            <a:r>
              <a:rPr lang="en-US" sz="1350" dirty="0" err="1"/>
              <a:t>parentInd</a:t>
            </a:r>
            <a:r>
              <a:rPr lang="en-US" sz="1350" dirty="0"/>
              <a:t> 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97972" y="4446166"/>
            <a:ext cx="61118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This is the base case for you to figure out.  </a:t>
            </a:r>
            <a:br>
              <a:rPr lang="en-US" sz="1350" dirty="0"/>
            </a:br>
            <a:r>
              <a:rPr lang="en-US" sz="1350" dirty="0"/>
              <a:t>HINT: There will be more than one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717650" y="3799569"/>
            <a:ext cx="1410749" cy="690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5120BE4-F6A7-43D4-9C6E-F42D1BF880CB}"/>
              </a:ext>
            </a:extLst>
          </p:cNvPr>
          <p:cNvSpPr/>
          <p:nvPr/>
        </p:nvSpPr>
        <p:spPr>
          <a:xfrm>
            <a:off x="4514850" y="1801577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689BABB-5B31-4EE5-94B1-8A4D886DE781}"/>
              </a:ext>
            </a:extLst>
          </p:cNvPr>
          <p:cNvSpPr/>
          <p:nvPr/>
        </p:nvSpPr>
        <p:spPr>
          <a:xfrm>
            <a:off x="4800600" y="1801573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65F576E-C325-4CA3-BB66-B0FD5B177743}"/>
              </a:ext>
            </a:extLst>
          </p:cNvPr>
          <p:cNvSpPr/>
          <p:nvPr/>
        </p:nvSpPr>
        <p:spPr>
          <a:xfrm>
            <a:off x="5086350" y="1801576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554DFE8-D962-4058-8F1C-4D905493AFB1}"/>
              </a:ext>
            </a:extLst>
          </p:cNvPr>
          <p:cNvSpPr/>
          <p:nvPr/>
        </p:nvSpPr>
        <p:spPr>
          <a:xfrm>
            <a:off x="5372100" y="1801575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1D2D78-8767-42B4-B898-935A05344C90}"/>
              </a:ext>
            </a:extLst>
          </p:cNvPr>
          <p:cNvSpPr/>
          <p:nvPr/>
        </p:nvSpPr>
        <p:spPr>
          <a:xfrm>
            <a:off x="5657850" y="1801575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930CBB3-0B22-4DA6-9096-FA417D80D1B0}"/>
              </a:ext>
            </a:extLst>
          </p:cNvPr>
          <p:cNvSpPr/>
          <p:nvPr/>
        </p:nvSpPr>
        <p:spPr>
          <a:xfrm>
            <a:off x="5943600" y="1801575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54CC5F7-DF98-4791-B847-CB7A31BDA833}"/>
              </a:ext>
            </a:extLst>
          </p:cNvPr>
          <p:cNvSpPr/>
          <p:nvPr/>
        </p:nvSpPr>
        <p:spPr>
          <a:xfrm>
            <a:off x="6229350" y="1801575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02D5F8D-4730-4A1B-9107-C2A7F76A0594}"/>
              </a:ext>
            </a:extLst>
          </p:cNvPr>
          <p:cNvSpPr/>
          <p:nvPr/>
        </p:nvSpPr>
        <p:spPr>
          <a:xfrm>
            <a:off x="6515100" y="1801574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0633572-6C9C-4E0E-AC76-72425F02564E}"/>
              </a:ext>
            </a:extLst>
          </p:cNvPr>
          <p:cNvSpPr/>
          <p:nvPr/>
        </p:nvSpPr>
        <p:spPr>
          <a:xfrm>
            <a:off x="6800850" y="1801573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07AAD5E-C20B-4CEE-B160-04C467CB1976}"/>
              </a:ext>
            </a:extLst>
          </p:cNvPr>
          <p:cNvSpPr txBox="1"/>
          <p:nvPr/>
        </p:nvSpPr>
        <p:spPr>
          <a:xfrm>
            <a:off x="4260045" y="2105557"/>
            <a:ext cx="3226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0       1      2      3      4      5     6      7     8       9      10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C6C0CD-BFD5-4EC2-ACB5-59203E6201BA}"/>
              </a:ext>
            </a:extLst>
          </p:cNvPr>
          <p:cNvSpPr/>
          <p:nvPr/>
        </p:nvSpPr>
        <p:spPr>
          <a:xfrm>
            <a:off x="4229100" y="1796234"/>
            <a:ext cx="285750" cy="29268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D173F5C-97F2-4989-B5DD-49E41F1DB38C}"/>
              </a:ext>
            </a:extLst>
          </p:cNvPr>
          <p:cNvSpPr/>
          <p:nvPr/>
        </p:nvSpPr>
        <p:spPr>
          <a:xfrm>
            <a:off x="7086600" y="1801572"/>
            <a:ext cx="285750" cy="292684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687706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B76CA-F19D-45A0-967B-1C9AA8FF5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5B754-B2F5-437A-B517-DD35F1D0E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Median tracker</a:t>
            </a:r>
          </a:p>
          <a:p>
            <a:r>
              <a:rPr lang="en-US" dirty="0"/>
              <a:t>heap sort</a:t>
            </a:r>
          </a:p>
        </p:txBody>
      </p:sp>
    </p:spTree>
    <p:extLst>
      <p:ext uri="{BB962C8B-B14F-4D97-AF65-F5344CB8AC3E}">
        <p14:creationId xmlns:p14="http://schemas.microsoft.com/office/powerpoint/2010/main" val="2563582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3C26695-1560-4B9A-9E27-3435C1B41BAE}"/>
              </a:ext>
            </a:extLst>
          </p:cNvPr>
          <p:cNvSpPr txBox="1"/>
          <p:nvPr/>
        </p:nvSpPr>
        <p:spPr>
          <a:xfrm>
            <a:off x="0" y="-40623"/>
            <a:ext cx="902208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class Tracker {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 pq1 = new 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Collections.reverseOrder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(Integer::compare));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pq2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&lt;&gt;(Integer::compare);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void add(int n) {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pq2.size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 == 0 &amp;&amp;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pq1.size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 == 0) {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pq2.add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current = get();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if(n &gt;= current) {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pq2.add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{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pq1.add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sizeDifference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pq2.size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 -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pq1.size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sizeDifference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&gt; 1) {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pq1.add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pq2.poll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()); }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if(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sizeDifference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 -1) {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pq2.add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pq1.poll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()); }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655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3C26695-1560-4B9A-9E27-3435C1B41BAE}"/>
              </a:ext>
            </a:extLst>
          </p:cNvPr>
          <p:cNvSpPr txBox="1"/>
          <p:nvPr/>
        </p:nvSpPr>
        <p:spPr>
          <a:xfrm>
            <a:off x="0" y="-40623"/>
            <a:ext cx="902208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class Tracker {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</a:rPr>
              <a:t>PriorityQueue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&lt;Integer&gt; pq1 = new    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</a:rPr>
              <a:t>PriorityQueue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&lt;&gt;(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</a:rPr>
              <a:t>Collections.reverseOrder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(Integer::compare));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</a:rPr>
              <a:t>PriorityQueue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&lt;Integer&gt;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</a:rPr>
              <a:t>pq2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 = new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</a:rPr>
              <a:t>PriorityQueue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&lt;&gt;(Integer::compare);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  void add(int n) {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    if(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</a:rPr>
              <a:t>pq2.size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() == 0 &amp;&amp;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</a:rPr>
              <a:t>pq1.size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() == 0) {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     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</a:rPr>
              <a:t>pq2.add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(n);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      return;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    }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    int current = get();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    if(n &gt;= current) {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     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</a:rPr>
              <a:t>pq2.add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(n);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    }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    else {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     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</a:rPr>
              <a:t>pq1.add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(n);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    }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    int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</a:rPr>
              <a:t>sizeDifference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 =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</a:rPr>
              <a:t>pq2.size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() -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</a:rPr>
              <a:t>pq1.size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();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    if(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</a:rPr>
              <a:t>sizeDifference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 &gt; 1) {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</a:rPr>
              <a:t>pq1.add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</a:rPr>
              <a:t>pq2.poll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()); }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    else if(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</a:rPr>
              <a:t>sizeDifference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 &lt; -1) {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</a:rPr>
              <a:t>pq2.add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</a:rPr>
              <a:t>pq1.poll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()); }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  }</a:t>
            </a:r>
          </a:p>
          <a:p>
            <a:endParaRPr lang="en-US" sz="16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A00C66-3837-44A3-B0A0-3B5E20D78C99}"/>
              </a:ext>
            </a:extLst>
          </p:cNvPr>
          <p:cNvSpPr txBox="1"/>
          <p:nvPr/>
        </p:nvSpPr>
        <p:spPr>
          <a:xfrm>
            <a:off x="2992120" y="1191935"/>
            <a:ext cx="579979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 int get() {</a:t>
            </a:r>
          </a:p>
          <a:p>
            <a:r>
              <a:rPr lang="en-US" sz="1600" dirty="0"/>
              <a:t>    if(pq2.size() == pq1.size()) { return (pq2.peek() + pq1.peek()) / 2; }</a:t>
            </a:r>
          </a:p>
          <a:p>
            <a:r>
              <a:rPr lang="en-US" sz="1600" dirty="0"/>
              <a:t>    if(pq2.size() &gt; pq1.size()) { return pq2.peek(); }</a:t>
            </a:r>
          </a:p>
          <a:p>
            <a:r>
              <a:rPr lang="en-US" sz="1600" dirty="0"/>
              <a:t>    else { return pq1.peek(); }</a:t>
            </a:r>
          </a:p>
          <a:p>
            <a:r>
              <a:rPr lang="en-US" sz="1600" dirty="0"/>
              <a:t>  }</a:t>
            </a:r>
          </a:p>
          <a:p>
            <a:endParaRPr lang="en-US" sz="1600" dirty="0"/>
          </a:p>
          <a:p>
            <a:r>
              <a:rPr lang="en-US" sz="1600" dirty="0"/>
              <a:t>  public String </a:t>
            </a:r>
            <a:r>
              <a:rPr lang="en-US" sz="1600" dirty="0" err="1"/>
              <a:t>toString</a:t>
            </a:r>
            <a:r>
              <a:rPr lang="en-US" sz="1600" dirty="0"/>
              <a:t>() {</a:t>
            </a:r>
          </a:p>
          <a:p>
            <a:r>
              <a:rPr lang="en-US" sz="1600" dirty="0"/>
              <a:t>    return "" + pq1 + " " + </a:t>
            </a:r>
            <a:r>
              <a:rPr lang="en-US" sz="1600" dirty="0" err="1"/>
              <a:t>this.get</a:t>
            </a:r>
            <a:r>
              <a:rPr lang="en-US" sz="1600" dirty="0"/>
              <a:t>() + " " + pq2;</a:t>
            </a:r>
          </a:p>
          <a:p>
            <a:r>
              <a:rPr lang="en-US" sz="1600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4152393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702966"/>
          </a:xfrm>
        </p:spPr>
        <p:txBody>
          <a:bodyPr>
            <a:normAutofit/>
          </a:bodyPr>
          <a:lstStyle/>
          <a:p>
            <a:r>
              <a:rPr lang="en-US" dirty="0"/>
              <a:t>Quiz 21 due Wednesday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/>
              <a:t>Survey 9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PA7</a:t>
            </a:r>
            <a:r>
              <a:rPr lang="en-US" dirty="0"/>
              <a:t> due tomorrow @ </a:t>
            </a:r>
            <a:r>
              <a:rPr lang="en-US" dirty="0" err="1"/>
              <a:t>11:59pm</a:t>
            </a:r>
            <a:r>
              <a:rPr lang="en-US" dirty="0"/>
              <a:t> (Week 9)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B194E-FFCD-44EC-BC41-CC1951EA6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MedianTracker</a:t>
            </a:r>
            <a:r>
              <a:rPr lang="en-US" dirty="0"/>
              <a:t> (draw the picture and arrays)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A3BD2-8E90-4E9F-84EF-380673888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4736610" cy="3263504"/>
          </a:xfrm>
        </p:spPr>
        <p:txBody>
          <a:bodyPr/>
          <a:lstStyle/>
          <a:p>
            <a:r>
              <a:rPr lang="en-US" dirty="0"/>
              <a:t>Draw the picture and the arrays for the following:</a:t>
            </a:r>
          </a:p>
          <a:p>
            <a:pPr lvl="1"/>
            <a:r>
              <a:rPr lang="en-US" dirty="0"/>
              <a:t>Add the following elements to the </a:t>
            </a:r>
            <a:r>
              <a:rPr lang="en-US" dirty="0" err="1"/>
              <a:t>MedianTracker</a:t>
            </a:r>
            <a:r>
              <a:rPr lang="en-US" dirty="0"/>
              <a:t> (in this order):</a:t>
            </a:r>
          </a:p>
          <a:p>
            <a:pPr lvl="2"/>
            <a:r>
              <a:rPr lang="en-US" dirty="0"/>
              <a:t>5, 10, 15, 20, 25, 30, 35</a:t>
            </a:r>
          </a:p>
          <a:p>
            <a:pPr lvl="1"/>
            <a:r>
              <a:rPr lang="en-US" dirty="0"/>
              <a:t>What is the result of the call to get() after adding all the elements?</a:t>
            </a:r>
          </a:p>
          <a:p>
            <a:pPr marL="342904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252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21?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operations</a:t>
            </a:r>
          </a:p>
          <a:p>
            <a:r>
              <a:rPr lang="en-US" dirty="0"/>
              <a:t>Heap applications</a:t>
            </a:r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Heap insert and delete</a:t>
            </a:r>
          </a:p>
        </p:txBody>
      </p:sp>
    </p:spTree>
    <p:extLst>
      <p:ext uri="{BB962C8B-B14F-4D97-AF65-F5344CB8AC3E}">
        <p14:creationId xmlns:p14="http://schemas.microsoft.com/office/powerpoint/2010/main" val="3086341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Removing from a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you remove an element from an array-backed heap as we have discussed them, at what index is the element to remove (the one you will return) located?  Assume the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dirty="0"/>
              <a:t> stores the number of elements currently in the heap,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is the length of the array storing the heap.</a:t>
            </a:r>
          </a:p>
          <a:p>
            <a:pPr marL="617220" lvl="1" indent="-342900">
              <a:buAutoNum type="alphaUcPeriod"/>
            </a:pPr>
            <a:r>
              <a:rPr lang="en-US" dirty="0"/>
              <a:t>0</a:t>
            </a:r>
          </a:p>
          <a:p>
            <a:pPr marL="617220" lvl="1" indent="-342900">
              <a:buAutoNum type="alphaUcPeriod"/>
            </a:pPr>
            <a:r>
              <a:rPr lang="en-US" dirty="0"/>
              <a:t>1</a:t>
            </a:r>
          </a:p>
          <a:p>
            <a:pPr marL="617220" lvl="1" indent="-342900">
              <a:buAutoNum type="alphaUcPeriod"/>
            </a:pPr>
            <a:r>
              <a:rPr lang="en-US" dirty="0"/>
              <a:t>size – 1</a:t>
            </a:r>
          </a:p>
          <a:p>
            <a:pPr marL="617220" lvl="1" indent="-342900">
              <a:buAutoNum type="alphaUcPeriod"/>
            </a:pPr>
            <a:r>
              <a:rPr lang="en-US" dirty="0" err="1"/>
              <a:t>arr.length</a:t>
            </a:r>
            <a:r>
              <a:rPr lang="en-US" dirty="0"/>
              <a:t> – 1</a:t>
            </a:r>
          </a:p>
          <a:p>
            <a:pPr marL="617220" lvl="1" indent="-342900">
              <a:buAutoNum type="alphaUcPeriod"/>
            </a:pPr>
            <a:r>
              <a:rPr lang="en-US" dirty="0"/>
              <a:t>You can’t tell with the information given </a:t>
            </a:r>
          </a:p>
          <a:p>
            <a:pPr marL="617220" lvl="1" indent="-342900">
              <a:buAutoNum type="alpha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017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Removing from a heap (poll)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738666" y="1801576"/>
            <a:ext cx="2219108" cy="1897776"/>
            <a:chOff x="794219" y="2402101"/>
            <a:chExt cx="2958811" cy="2530368"/>
          </a:xfrm>
        </p:grpSpPr>
        <p:sp>
          <p:nvSpPr>
            <p:cNvPr id="5" name="Oval 4"/>
            <p:cNvSpPr/>
            <p:nvPr/>
          </p:nvSpPr>
          <p:spPr>
            <a:xfrm>
              <a:off x="2209800" y="2402101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1640751" y="3040981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704895" y="3086150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1183551" y="3774787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1952315" y="3782572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2476295" y="3774787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3295830" y="3768361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794219" y="4475269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1499197" y="4475269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18</a:t>
              </a:r>
            </a:p>
          </p:txBody>
        </p:sp>
        <p:cxnSp>
          <p:nvCxnSpPr>
            <p:cNvPr id="18" name="Straight Connector 17"/>
            <p:cNvCxnSpPr>
              <a:stCxn id="5" idx="3"/>
              <a:endCxn id="6" idx="0"/>
            </p:cNvCxnSpPr>
            <p:nvPr/>
          </p:nvCxnSpPr>
          <p:spPr>
            <a:xfrm flipH="1">
              <a:off x="1869351" y="2792346"/>
              <a:ext cx="407404" cy="2486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5" idx="5"/>
              <a:endCxn id="7" idx="0"/>
            </p:cNvCxnSpPr>
            <p:nvPr/>
          </p:nvCxnSpPr>
          <p:spPr>
            <a:xfrm>
              <a:off x="2600045" y="2792346"/>
              <a:ext cx="333450" cy="29380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6" idx="3"/>
              <a:endCxn id="8" idx="0"/>
            </p:cNvCxnSpPr>
            <p:nvPr/>
          </p:nvCxnSpPr>
          <p:spPr>
            <a:xfrm flipH="1">
              <a:off x="1412151" y="3431226"/>
              <a:ext cx="295555" cy="34356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6" idx="5"/>
              <a:endCxn id="12" idx="0"/>
            </p:cNvCxnSpPr>
            <p:nvPr/>
          </p:nvCxnSpPr>
          <p:spPr>
            <a:xfrm>
              <a:off x="2030996" y="3431226"/>
              <a:ext cx="149919" cy="3513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7" idx="3"/>
              <a:endCxn id="13" idx="0"/>
            </p:cNvCxnSpPr>
            <p:nvPr/>
          </p:nvCxnSpPr>
          <p:spPr>
            <a:xfrm flipH="1">
              <a:off x="2704895" y="3476395"/>
              <a:ext cx="66955" cy="2983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7" idx="5"/>
              <a:endCxn id="14" idx="0"/>
            </p:cNvCxnSpPr>
            <p:nvPr/>
          </p:nvCxnSpPr>
          <p:spPr>
            <a:xfrm>
              <a:off x="3095140" y="3476395"/>
              <a:ext cx="429290" cy="2919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8" idx="3"/>
              <a:endCxn id="15" idx="0"/>
            </p:cNvCxnSpPr>
            <p:nvPr/>
          </p:nvCxnSpPr>
          <p:spPr>
            <a:xfrm flipH="1">
              <a:off x="1022819" y="4165032"/>
              <a:ext cx="227687" cy="3102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8" idx="5"/>
              <a:endCxn id="16" idx="0"/>
            </p:cNvCxnSpPr>
            <p:nvPr/>
          </p:nvCxnSpPr>
          <p:spPr>
            <a:xfrm>
              <a:off x="1573796" y="4165032"/>
              <a:ext cx="154001" cy="3102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>
            <a:off x="4545795" y="2631478"/>
            <a:ext cx="4821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size 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996807" y="2623637"/>
            <a:ext cx="432444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70F18A8-731B-4EAA-9364-FB9797DF208B}"/>
              </a:ext>
            </a:extLst>
          </p:cNvPr>
          <p:cNvSpPr/>
          <p:nvPr/>
        </p:nvSpPr>
        <p:spPr>
          <a:xfrm>
            <a:off x="4514850" y="1801577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DADFCDF-8F1D-4CBB-82B8-65B178E9A831}"/>
              </a:ext>
            </a:extLst>
          </p:cNvPr>
          <p:cNvSpPr/>
          <p:nvPr/>
        </p:nvSpPr>
        <p:spPr>
          <a:xfrm>
            <a:off x="4800600" y="1801573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14CBB05-DBB4-488E-BF97-D329BE0C8FFF}"/>
              </a:ext>
            </a:extLst>
          </p:cNvPr>
          <p:cNvSpPr/>
          <p:nvPr/>
        </p:nvSpPr>
        <p:spPr>
          <a:xfrm>
            <a:off x="5086350" y="1801576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5DF6C3-9307-43F3-8310-DCC340E7715F}"/>
              </a:ext>
            </a:extLst>
          </p:cNvPr>
          <p:cNvSpPr/>
          <p:nvPr/>
        </p:nvSpPr>
        <p:spPr>
          <a:xfrm>
            <a:off x="5372100" y="1801575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3591A39-0B89-4BF2-9DC4-2FBD24C1AC0B}"/>
              </a:ext>
            </a:extLst>
          </p:cNvPr>
          <p:cNvSpPr/>
          <p:nvPr/>
        </p:nvSpPr>
        <p:spPr>
          <a:xfrm>
            <a:off x="5657850" y="1801575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E94E847-0246-4B16-9DCD-BBAE0F93655A}"/>
              </a:ext>
            </a:extLst>
          </p:cNvPr>
          <p:cNvSpPr/>
          <p:nvPr/>
        </p:nvSpPr>
        <p:spPr>
          <a:xfrm>
            <a:off x="5943600" y="1801575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6EA5DC4-0BB2-4507-8546-A8508B10DE3D}"/>
              </a:ext>
            </a:extLst>
          </p:cNvPr>
          <p:cNvSpPr/>
          <p:nvPr/>
        </p:nvSpPr>
        <p:spPr>
          <a:xfrm>
            <a:off x="6229350" y="1801575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AEA72A7-DF9B-47C2-903B-2B328ED27AD4}"/>
              </a:ext>
            </a:extLst>
          </p:cNvPr>
          <p:cNvSpPr/>
          <p:nvPr/>
        </p:nvSpPr>
        <p:spPr>
          <a:xfrm>
            <a:off x="6515100" y="1801574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70E4D6E-C4F6-4F07-805D-CDE45619B2AE}"/>
              </a:ext>
            </a:extLst>
          </p:cNvPr>
          <p:cNvSpPr/>
          <p:nvPr/>
        </p:nvSpPr>
        <p:spPr>
          <a:xfrm>
            <a:off x="6800850" y="1801573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3631DBF-72D4-40DF-8940-6BAEB7149741}"/>
              </a:ext>
            </a:extLst>
          </p:cNvPr>
          <p:cNvSpPr txBox="1"/>
          <p:nvPr/>
        </p:nvSpPr>
        <p:spPr>
          <a:xfrm>
            <a:off x="4260045" y="2105557"/>
            <a:ext cx="3226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0       1      2      3      4      5     6      7     8       9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2E1420E-4E4E-45D3-8C85-9824DA1748DD}"/>
              </a:ext>
            </a:extLst>
          </p:cNvPr>
          <p:cNvSpPr/>
          <p:nvPr/>
        </p:nvSpPr>
        <p:spPr>
          <a:xfrm>
            <a:off x="4229100" y="1796234"/>
            <a:ext cx="285750" cy="29268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551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Removing from a heap</a:t>
            </a:r>
          </a:p>
        </p:txBody>
      </p:sp>
      <p:sp>
        <p:nvSpPr>
          <p:cNvPr id="5" name="Oval 4"/>
          <p:cNvSpPr/>
          <p:nvPr/>
        </p:nvSpPr>
        <p:spPr>
          <a:xfrm>
            <a:off x="2800350" y="1801576"/>
            <a:ext cx="342900" cy="3429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Oval 5"/>
          <p:cNvSpPr/>
          <p:nvPr/>
        </p:nvSpPr>
        <p:spPr>
          <a:xfrm>
            <a:off x="2373563" y="2280736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" name="Oval 6"/>
          <p:cNvSpPr/>
          <p:nvPr/>
        </p:nvSpPr>
        <p:spPr>
          <a:xfrm>
            <a:off x="3171671" y="2314613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" name="Oval 7"/>
          <p:cNvSpPr/>
          <p:nvPr/>
        </p:nvSpPr>
        <p:spPr>
          <a:xfrm>
            <a:off x="2030663" y="2831090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" name="Oval 11"/>
          <p:cNvSpPr/>
          <p:nvPr/>
        </p:nvSpPr>
        <p:spPr>
          <a:xfrm>
            <a:off x="2607236" y="2836929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" name="Oval 12"/>
          <p:cNvSpPr/>
          <p:nvPr/>
        </p:nvSpPr>
        <p:spPr>
          <a:xfrm>
            <a:off x="3000221" y="2831090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4" name="Oval 13"/>
          <p:cNvSpPr/>
          <p:nvPr/>
        </p:nvSpPr>
        <p:spPr>
          <a:xfrm>
            <a:off x="3614873" y="2826271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5" name="Oval 14"/>
          <p:cNvSpPr/>
          <p:nvPr/>
        </p:nvSpPr>
        <p:spPr>
          <a:xfrm>
            <a:off x="1738664" y="3356452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6" name="Oval 15"/>
          <p:cNvSpPr/>
          <p:nvPr/>
        </p:nvSpPr>
        <p:spPr>
          <a:xfrm>
            <a:off x="2267398" y="3356452"/>
            <a:ext cx="342900" cy="3429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18</a:t>
            </a:r>
          </a:p>
        </p:txBody>
      </p:sp>
      <p:cxnSp>
        <p:nvCxnSpPr>
          <p:cNvPr id="18" name="Straight Connector 17"/>
          <p:cNvCxnSpPr>
            <a:stCxn id="5" idx="3"/>
            <a:endCxn id="6" idx="0"/>
          </p:cNvCxnSpPr>
          <p:nvPr/>
        </p:nvCxnSpPr>
        <p:spPr>
          <a:xfrm flipH="1">
            <a:off x="2545013" y="2094261"/>
            <a:ext cx="305553" cy="1864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5"/>
            <a:endCxn id="7" idx="0"/>
          </p:cNvCxnSpPr>
          <p:nvPr/>
        </p:nvCxnSpPr>
        <p:spPr>
          <a:xfrm>
            <a:off x="3093034" y="2094260"/>
            <a:ext cx="250088" cy="2203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" idx="3"/>
            <a:endCxn id="8" idx="0"/>
          </p:cNvCxnSpPr>
          <p:nvPr/>
        </p:nvCxnSpPr>
        <p:spPr>
          <a:xfrm flipH="1">
            <a:off x="2202115" y="2573421"/>
            <a:ext cx="221666" cy="2576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5"/>
            <a:endCxn id="12" idx="0"/>
          </p:cNvCxnSpPr>
          <p:nvPr/>
        </p:nvCxnSpPr>
        <p:spPr>
          <a:xfrm>
            <a:off x="2666248" y="2573419"/>
            <a:ext cx="112439" cy="2635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7" idx="3"/>
            <a:endCxn id="13" idx="0"/>
          </p:cNvCxnSpPr>
          <p:nvPr/>
        </p:nvCxnSpPr>
        <p:spPr>
          <a:xfrm flipH="1">
            <a:off x="3171673" y="2607296"/>
            <a:ext cx="50216" cy="2237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5"/>
            <a:endCxn id="14" idx="0"/>
          </p:cNvCxnSpPr>
          <p:nvPr/>
        </p:nvCxnSpPr>
        <p:spPr>
          <a:xfrm>
            <a:off x="3464355" y="2607296"/>
            <a:ext cx="321968" cy="2189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3"/>
            <a:endCxn id="15" idx="0"/>
          </p:cNvCxnSpPr>
          <p:nvPr/>
        </p:nvCxnSpPr>
        <p:spPr>
          <a:xfrm flipH="1">
            <a:off x="1910116" y="3123775"/>
            <a:ext cx="170765" cy="2326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8" idx="5"/>
            <a:endCxn id="16" idx="0"/>
          </p:cNvCxnSpPr>
          <p:nvPr/>
        </p:nvCxnSpPr>
        <p:spPr>
          <a:xfrm>
            <a:off x="2323348" y="3123775"/>
            <a:ext cx="115501" cy="2326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545795" y="2631478"/>
            <a:ext cx="4821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size 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996807" y="2623637"/>
            <a:ext cx="432444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47740" y="3376893"/>
            <a:ext cx="299793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theHeap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[1] =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theHeap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[size];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12391" y="3700091"/>
            <a:ext cx="18911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NOTE: The assignment uses </a:t>
            </a:r>
            <a:r>
              <a:rPr lang="en-US" sz="1050" b="1" dirty="0" err="1">
                <a:solidFill>
                  <a:srgbClr val="FF0000"/>
                </a:solidFill>
              </a:rPr>
              <a:t>ArrayLists</a:t>
            </a:r>
            <a:r>
              <a:rPr lang="en-US" sz="1050" b="1" dirty="0">
                <a:solidFill>
                  <a:srgbClr val="FF0000"/>
                </a:solidFill>
              </a:rPr>
              <a:t> not arrays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D78269B-DFDF-4CD8-9A68-9DC50FF04381}"/>
              </a:ext>
            </a:extLst>
          </p:cNvPr>
          <p:cNvSpPr/>
          <p:nvPr/>
        </p:nvSpPr>
        <p:spPr>
          <a:xfrm>
            <a:off x="4514850" y="1801577"/>
            <a:ext cx="285750" cy="292684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5EB7BF2-FBEF-474A-BB2F-9EF2DE550D60}"/>
              </a:ext>
            </a:extLst>
          </p:cNvPr>
          <p:cNvSpPr/>
          <p:nvPr/>
        </p:nvSpPr>
        <p:spPr>
          <a:xfrm>
            <a:off x="4800600" y="1801573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80679D6-9EF5-4094-9C27-493FA688DED0}"/>
              </a:ext>
            </a:extLst>
          </p:cNvPr>
          <p:cNvSpPr/>
          <p:nvPr/>
        </p:nvSpPr>
        <p:spPr>
          <a:xfrm>
            <a:off x="5086350" y="1801576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90C7104-3599-4B63-89B8-378CECF64F5A}"/>
              </a:ext>
            </a:extLst>
          </p:cNvPr>
          <p:cNvSpPr/>
          <p:nvPr/>
        </p:nvSpPr>
        <p:spPr>
          <a:xfrm>
            <a:off x="5372100" y="1801575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B2D4541-34CA-489C-A8AB-17BA1AA54CE2}"/>
              </a:ext>
            </a:extLst>
          </p:cNvPr>
          <p:cNvSpPr/>
          <p:nvPr/>
        </p:nvSpPr>
        <p:spPr>
          <a:xfrm>
            <a:off x="5657850" y="1801575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6F7D6C6-01A3-4189-BDA8-58B5CBC6F332}"/>
              </a:ext>
            </a:extLst>
          </p:cNvPr>
          <p:cNvSpPr/>
          <p:nvPr/>
        </p:nvSpPr>
        <p:spPr>
          <a:xfrm>
            <a:off x="5943600" y="1801575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5AD85AC-8267-4C54-B9C3-2E1EFD030EB9}"/>
              </a:ext>
            </a:extLst>
          </p:cNvPr>
          <p:cNvSpPr/>
          <p:nvPr/>
        </p:nvSpPr>
        <p:spPr>
          <a:xfrm>
            <a:off x="6229350" y="1801575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AD9C5C7-94E6-4407-82BD-8BD21F5980D5}"/>
              </a:ext>
            </a:extLst>
          </p:cNvPr>
          <p:cNvSpPr/>
          <p:nvPr/>
        </p:nvSpPr>
        <p:spPr>
          <a:xfrm>
            <a:off x="6515100" y="1801574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66DA150-AE87-4E7B-B702-615E31857C04}"/>
              </a:ext>
            </a:extLst>
          </p:cNvPr>
          <p:cNvSpPr/>
          <p:nvPr/>
        </p:nvSpPr>
        <p:spPr>
          <a:xfrm>
            <a:off x="6800850" y="1801573"/>
            <a:ext cx="285750" cy="292684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F134E28-DC66-4A83-A0FA-38782B12577C}"/>
              </a:ext>
            </a:extLst>
          </p:cNvPr>
          <p:cNvSpPr txBox="1"/>
          <p:nvPr/>
        </p:nvSpPr>
        <p:spPr>
          <a:xfrm>
            <a:off x="4260045" y="2105557"/>
            <a:ext cx="3226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0       1      2      3      4      5     6      7     8       9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099B640-F641-4B37-BC1B-951E915367DA}"/>
              </a:ext>
            </a:extLst>
          </p:cNvPr>
          <p:cNvSpPr/>
          <p:nvPr/>
        </p:nvSpPr>
        <p:spPr>
          <a:xfrm>
            <a:off x="4229100" y="1796234"/>
            <a:ext cx="285750" cy="29268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050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Removing from a heap</a:t>
            </a:r>
          </a:p>
        </p:txBody>
      </p:sp>
      <p:sp>
        <p:nvSpPr>
          <p:cNvPr id="5" name="Oval 4"/>
          <p:cNvSpPr/>
          <p:nvPr/>
        </p:nvSpPr>
        <p:spPr>
          <a:xfrm>
            <a:off x="2800350" y="1801576"/>
            <a:ext cx="342900" cy="3429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6" name="Oval 5"/>
          <p:cNvSpPr/>
          <p:nvPr/>
        </p:nvSpPr>
        <p:spPr>
          <a:xfrm>
            <a:off x="2373563" y="2280736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" name="Oval 6"/>
          <p:cNvSpPr/>
          <p:nvPr/>
        </p:nvSpPr>
        <p:spPr>
          <a:xfrm>
            <a:off x="3171671" y="2314613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" name="Oval 7"/>
          <p:cNvSpPr/>
          <p:nvPr/>
        </p:nvSpPr>
        <p:spPr>
          <a:xfrm>
            <a:off x="2030663" y="2831090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" name="Oval 11"/>
          <p:cNvSpPr/>
          <p:nvPr/>
        </p:nvSpPr>
        <p:spPr>
          <a:xfrm>
            <a:off x="2607236" y="2836929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" name="Oval 12"/>
          <p:cNvSpPr/>
          <p:nvPr/>
        </p:nvSpPr>
        <p:spPr>
          <a:xfrm>
            <a:off x="3000221" y="2831090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4" name="Oval 13"/>
          <p:cNvSpPr/>
          <p:nvPr/>
        </p:nvSpPr>
        <p:spPr>
          <a:xfrm>
            <a:off x="3614873" y="2826271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5" name="Oval 14"/>
          <p:cNvSpPr/>
          <p:nvPr/>
        </p:nvSpPr>
        <p:spPr>
          <a:xfrm>
            <a:off x="1738664" y="3356452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27</a:t>
            </a:r>
          </a:p>
        </p:txBody>
      </p:sp>
      <p:cxnSp>
        <p:nvCxnSpPr>
          <p:cNvPr id="18" name="Straight Connector 17"/>
          <p:cNvCxnSpPr>
            <a:stCxn id="5" idx="3"/>
            <a:endCxn id="6" idx="0"/>
          </p:cNvCxnSpPr>
          <p:nvPr/>
        </p:nvCxnSpPr>
        <p:spPr>
          <a:xfrm flipH="1">
            <a:off x="2545013" y="2094261"/>
            <a:ext cx="305553" cy="1864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5"/>
            <a:endCxn id="7" idx="0"/>
          </p:cNvCxnSpPr>
          <p:nvPr/>
        </p:nvCxnSpPr>
        <p:spPr>
          <a:xfrm>
            <a:off x="3093034" y="2094260"/>
            <a:ext cx="250088" cy="2203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" idx="3"/>
            <a:endCxn id="8" idx="0"/>
          </p:cNvCxnSpPr>
          <p:nvPr/>
        </p:nvCxnSpPr>
        <p:spPr>
          <a:xfrm flipH="1">
            <a:off x="2202115" y="2573421"/>
            <a:ext cx="221666" cy="2576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5"/>
            <a:endCxn id="12" idx="0"/>
          </p:cNvCxnSpPr>
          <p:nvPr/>
        </p:nvCxnSpPr>
        <p:spPr>
          <a:xfrm>
            <a:off x="2666248" y="2573419"/>
            <a:ext cx="112439" cy="2635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7" idx="3"/>
            <a:endCxn id="13" idx="0"/>
          </p:cNvCxnSpPr>
          <p:nvPr/>
        </p:nvCxnSpPr>
        <p:spPr>
          <a:xfrm flipH="1">
            <a:off x="3171673" y="2607296"/>
            <a:ext cx="50216" cy="2237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5"/>
            <a:endCxn id="14" idx="0"/>
          </p:cNvCxnSpPr>
          <p:nvPr/>
        </p:nvCxnSpPr>
        <p:spPr>
          <a:xfrm>
            <a:off x="3464355" y="2607296"/>
            <a:ext cx="321968" cy="2189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3"/>
            <a:endCxn id="15" idx="0"/>
          </p:cNvCxnSpPr>
          <p:nvPr/>
        </p:nvCxnSpPr>
        <p:spPr>
          <a:xfrm flipH="1">
            <a:off x="1910116" y="3123775"/>
            <a:ext cx="170765" cy="2326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514850" y="1801577"/>
            <a:ext cx="285750" cy="292684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800600" y="1801573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086350" y="1801576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372100" y="1801575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657850" y="1801575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943600" y="1801575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8" name="Rectangle 67"/>
          <p:cNvSpPr/>
          <p:nvPr/>
        </p:nvSpPr>
        <p:spPr>
          <a:xfrm>
            <a:off x="6229350" y="1801575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515100" y="1801574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800850" y="1801573"/>
            <a:ext cx="285750" cy="29268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260045" y="2105557"/>
            <a:ext cx="3226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0       1      2      3      4      5     6      7     8       9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545795" y="2631478"/>
            <a:ext cx="4821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size 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996807" y="2623637"/>
            <a:ext cx="432444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47740" y="3190812"/>
            <a:ext cx="2997937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theHeap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[1] =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theHeap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[size];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size--;</a:t>
            </a:r>
          </a:p>
          <a:p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trickleDown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 ____?____ 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23779" y="4120483"/>
            <a:ext cx="53486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Now 18 needs to trickle down… this should be a separate method.  Can be iterative or recursive, but recursive is easier, really!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C09CC5-281E-462A-8DA2-42BD432048DD}"/>
              </a:ext>
            </a:extLst>
          </p:cNvPr>
          <p:cNvSpPr/>
          <p:nvPr/>
        </p:nvSpPr>
        <p:spPr>
          <a:xfrm>
            <a:off x="4229100" y="1796234"/>
            <a:ext cx="285750" cy="29268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619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8042" y="0"/>
            <a:ext cx="5268558" cy="857250"/>
          </a:xfrm>
        </p:spPr>
        <p:txBody>
          <a:bodyPr>
            <a:normAutofit/>
          </a:bodyPr>
          <a:lstStyle/>
          <a:p>
            <a:r>
              <a:rPr lang="en-US" dirty="0" err="1"/>
              <a:t>TrickleDown</a:t>
            </a:r>
            <a:r>
              <a:rPr lang="en-US" dirty="0"/>
              <a:t> (min heap)</a:t>
            </a:r>
          </a:p>
        </p:txBody>
      </p:sp>
      <p:sp>
        <p:nvSpPr>
          <p:cNvPr id="5" name="Oval 4"/>
          <p:cNvSpPr/>
          <p:nvPr/>
        </p:nvSpPr>
        <p:spPr>
          <a:xfrm>
            <a:off x="2800350" y="1801576"/>
            <a:ext cx="342900" cy="3429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6" name="Oval 5"/>
          <p:cNvSpPr/>
          <p:nvPr/>
        </p:nvSpPr>
        <p:spPr>
          <a:xfrm>
            <a:off x="2373563" y="2280736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" name="Oval 6"/>
          <p:cNvSpPr/>
          <p:nvPr/>
        </p:nvSpPr>
        <p:spPr>
          <a:xfrm>
            <a:off x="3171671" y="2314613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" name="Oval 7"/>
          <p:cNvSpPr/>
          <p:nvPr/>
        </p:nvSpPr>
        <p:spPr>
          <a:xfrm>
            <a:off x="2030663" y="2831090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" name="Oval 11"/>
          <p:cNvSpPr/>
          <p:nvPr/>
        </p:nvSpPr>
        <p:spPr>
          <a:xfrm>
            <a:off x="2607236" y="2836929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" name="Oval 12"/>
          <p:cNvSpPr/>
          <p:nvPr/>
        </p:nvSpPr>
        <p:spPr>
          <a:xfrm>
            <a:off x="3000221" y="2831090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4" name="Oval 13"/>
          <p:cNvSpPr/>
          <p:nvPr/>
        </p:nvSpPr>
        <p:spPr>
          <a:xfrm>
            <a:off x="3614873" y="2826271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5" name="Oval 14"/>
          <p:cNvSpPr/>
          <p:nvPr/>
        </p:nvSpPr>
        <p:spPr>
          <a:xfrm>
            <a:off x="1738664" y="3356452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27</a:t>
            </a:r>
          </a:p>
        </p:txBody>
      </p:sp>
      <p:cxnSp>
        <p:nvCxnSpPr>
          <p:cNvPr id="18" name="Straight Connector 17"/>
          <p:cNvCxnSpPr>
            <a:stCxn id="5" idx="3"/>
            <a:endCxn id="6" idx="0"/>
          </p:cNvCxnSpPr>
          <p:nvPr/>
        </p:nvCxnSpPr>
        <p:spPr>
          <a:xfrm flipH="1">
            <a:off x="2545013" y="2094261"/>
            <a:ext cx="305553" cy="1864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5"/>
            <a:endCxn id="7" idx="0"/>
          </p:cNvCxnSpPr>
          <p:nvPr/>
        </p:nvCxnSpPr>
        <p:spPr>
          <a:xfrm>
            <a:off x="3093034" y="2094260"/>
            <a:ext cx="250088" cy="2203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" idx="3"/>
            <a:endCxn id="8" idx="0"/>
          </p:cNvCxnSpPr>
          <p:nvPr/>
        </p:nvCxnSpPr>
        <p:spPr>
          <a:xfrm flipH="1">
            <a:off x="2202115" y="2573421"/>
            <a:ext cx="221666" cy="2576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5"/>
            <a:endCxn id="12" idx="0"/>
          </p:cNvCxnSpPr>
          <p:nvPr/>
        </p:nvCxnSpPr>
        <p:spPr>
          <a:xfrm>
            <a:off x="2666248" y="2573419"/>
            <a:ext cx="112439" cy="2635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7" idx="3"/>
            <a:endCxn id="13" idx="0"/>
          </p:cNvCxnSpPr>
          <p:nvPr/>
        </p:nvCxnSpPr>
        <p:spPr>
          <a:xfrm flipH="1">
            <a:off x="3171673" y="2607296"/>
            <a:ext cx="50216" cy="2237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5"/>
            <a:endCxn id="14" idx="0"/>
          </p:cNvCxnSpPr>
          <p:nvPr/>
        </p:nvCxnSpPr>
        <p:spPr>
          <a:xfrm>
            <a:off x="3464355" y="2607296"/>
            <a:ext cx="321968" cy="2189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3"/>
            <a:endCxn id="15" idx="0"/>
          </p:cNvCxnSpPr>
          <p:nvPr/>
        </p:nvCxnSpPr>
        <p:spPr>
          <a:xfrm flipH="1">
            <a:off x="1910116" y="3123775"/>
            <a:ext cx="170765" cy="2326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545795" y="2631478"/>
            <a:ext cx="4821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size 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996807" y="2623637"/>
            <a:ext cx="432444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38665" y="947262"/>
            <a:ext cx="551938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This is the main challenge of writing the heap, so I am not going to write it for you.  But I will give you some hints and the general idea behind a recursive approach.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18077" y="3265743"/>
            <a:ext cx="4207613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When we trickle 18 down, which value should become the root?</a:t>
            </a:r>
          </a:p>
          <a:p>
            <a:pPr marL="257175" indent="-257175">
              <a:buAutoNum type="alphaUcPeriod"/>
            </a:pPr>
            <a:r>
              <a:rPr lang="en-US" sz="1350" dirty="0"/>
              <a:t>6</a:t>
            </a:r>
          </a:p>
          <a:p>
            <a:pPr marL="257175" indent="-257175">
              <a:buAutoNum type="alphaUcPeriod"/>
            </a:pPr>
            <a:r>
              <a:rPr lang="en-US" sz="1350" dirty="0"/>
              <a:t>10</a:t>
            </a:r>
          </a:p>
          <a:p>
            <a:pPr marL="257175" indent="-257175">
              <a:buAutoNum type="alphaUcPeriod"/>
            </a:pPr>
            <a:r>
              <a:rPr lang="en-US" sz="1350" dirty="0"/>
              <a:t>27</a:t>
            </a:r>
          </a:p>
          <a:p>
            <a:pPr marL="257175" indent="-257175">
              <a:buAutoNum type="alphaUcPeriod"/>
            </a:pPr>
            <a:r>
              <a:rPr lang="en-US" sz="1350" dirty="0"/>
              <a:t>18 should stay there</a:t>
            </a:r>
          </a:p>
          <a:p>
            <a:pPr marL="257175" indent="-257175">
              <a:buAutoNum type="alphaUcPeriod"/>
            </a:pPr>
            <a:r>
              <a:rPr lang="en-US" sz="1350" dirty="0"/>
              <a:t>Other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3DF3E47-5CFE-4894-8348-3AB1C7F4890C}"/>
              </a:ext>
            </a:extLst>
          </p:cNvPr>
          <p:cNvSpPr/>
          <p:nvPr/>
        </p:nvSpPr>
        <p:spPr>
          <a:xfrm>
            <a:off x="4514850" y="1801577"/>
            <a:ext cx="285750" cy="292684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B104101-74DB-4B87-A8A3-D70252583E30}"/>
              </a:ext>
            </a:extLst>
          </p:cNvPr>
          <p:cNvSpPr/>
          <p:nvPr/>
        </p:nvSpPr>
        <p:spPr>
          <a:xfrm>
            <a:off x="4800600" y="1801573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EF30650-87CF-46BF-A405-09E3A7FE3E26}"/>
              </a:ext>
            </a:extLst>
          </p:cNvPr>
          <p:cNvSpPr/>
          <p:nvPr/>
        </p:nvSpPr>
        <p:spPr>
          <a:xfrm>
            <a:off x="5086350" y="1801576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D67AE80-AD81-4062-A655-E1658FD81F23}"/>
              </a:ext>
            </a:extLst>
          </p:cNvPr>
          <p:cNvSpPr/>
          <p:nvPr/>
        </p:nvSpPr>
        <p:spPr>
          <a:xfrm>
            <a:off x="5372100" y="1801575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46F49B8-ECBB-48AB-8AC5-FB3A78115F3A}"/>
              </a:ext>
            </a:extLst>
          </p:cNvPr>
          <p:cNvSpPr/>
          <p:nvPr/>
        </p:nvSpPr>
        <p:spPr>
          <a:xfrm>
            <a:off x="5657850" y="1801575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AE8CDC4-688B-4A84-97FE-D29B432D435B}"/>
              </a:ext>
            </a:extLst>
          </p:cNvPr>
          <p:cNvSpPr/>
          <p:nvPr/>
        </p:nvSpPr>
        <p:spPr>
          <a:xfrm>
            <a:off x="5943600" y="1801575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46DA4F7-9D61-4708-971E-35D9726C9948}"/>
              </a:ext>
            </a:extLst>
          </p:cNvPr>
          <p:cNvSpPr/>
          <p:nvPr/>
        </p:nvSpPr>
        <p:spPr>
          <a:xfrm>
            <a:off x="6229350" y="1801575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0794D99-5C6A-4ED9-9149-D0C7CC0CC2D9}"/>
              </a:ext>
            </a:extLst>
          </p:cNvPr>
          <p:cNvSpPr/>
          <p:nvPr/>
        </p:nvSpPr>
        <p:spPr>
          <a:xfrm>
            <a:off x="6515100" y="1801574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06531F1-0F87-4C8E-8DAD-2A95A523AA2F}"/>
              </a:ext>
            </a:extLst>
          </p:cNvPr>
          <p:cNvSpPr/>
          <p:nvPr/>
        </p:nvSpPr>
        <p:spPr>
          <a:xfrm>
            <a:off x="6800850" y="1801573"/>
            <a:ext cx="285750" cy="29268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15556FB-0323-4A55-B3AD-142105BADA0A}"/>
              </a:ext>
            </a:extLst>
          </p:cNvPr>
          <p:cNvSpPr txBox="1"/>
          <p:nvPr/>
        </p:nvSpPr>
        <p:spPr>
          <a:xfrm>
            <a:off x="4260045" y="2105557"/>
            <a:ext cx="3226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0       1      2      3      4      5     6      7     8       9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DE32194-2241-43DE-AED6-B32F66C08ACA}"/>
              </a:ext>
            </a:extLst>
          </p:cNvPr>
          <p:cNvSpPr/>
          <p:nvPr/>
        </p:nvSpPr>
        <p:spPr>
          <a:xfrm>
            <a:off x="4229100" y="1796234"/>
            <a:ext cx="285750" cy="29268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3265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3352</TotalTime>
  <Words>1649</Words>
  <Application>Microsoft Office PowerPoint</Application>
  <PresentationFormat>On-screen Show (16:9)</PresentationFormat>
  <Paragraphs>387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 Light</vt:lpstr>
      <vt:lpstr>Courier New</vt:lpstr>
      <vt:lpstr>Calibri</vt:lpstr>
      <vt:lpstr>Arial</vt:lpstr>
      <vt:lpstr>Office Theme</vt:lpstr>
      <vt:lpstr>CSE 12 – Basic Data Structures and Object-Oriented Design Lecture 21</vt:lpstr>
      <vt:lpstr>Announcements</vt:lpstr>
      <vt:lpstr>Topics</vt:lpstr>
      <vt:lpstr>Heap insert and delete</vt:lpstr>
      <vt:lpstr>Removing from a heap</vt:lpstr>
      <vt:lpstr>Removing from a heap (poll)</vt:lpstr>
      <vt:lpstr>Removing from a heap</vt:lpstr>
      <vt:lpstr>Removing from a heap</vt:lpstr>
      <vt:lpstr>TrickleDown (min heap)</vt:lpstr>
      <vt:lpstr>TrickleDown (min heap)</vt:lpstr>
      <vt:lpstr>TrickleDown (min heap)</vt:lpstr>
      <vt:lpstr>TrickleDown (min heap)</vt:lpstr>
      <vt:lpstr>TrickleDown (min heap)</vt:lpstr>
      <vt:lpstr>Adding to a heap (offer)</vt:lpstr>
      <vt:lpstr>Adding to a heap (offer)</vt:lpstr>
      <vt:lpstr>BubbleUp </vt:lpstr>
      <vt:lpstr>Application of heap</vt:lpstr>
      <vt:lpstr>PowerPoint Presentation</vt:lpstr>
      <vt:lpstr>PowerPoint Presentation</vt:lpstr>
      <vt:lpstr>MedianTracker (draw the picture and arrays)</vt:lpstr>
      <vt:lpstr>Questions on Lecture 21?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paul cao</cp:lastModifiedBy>
  <cp:revision>217</cp:revision>
  <dcterms:modified xsi:type="dcterms:W3CDTF">2021-02-28T05:55:16Z</dcterms:modified>
</cp:coreProperties>
</file>