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802" r:id="rId5"/>
    <p:sldId id="803" r:id="rId6"/>
    <p:sldId id="804" r:id="rId7"/>
    <p:sldId id="844" r:id="rId8"/>
    <p:sldId id="805" r:id="rId9"/>
    <p:sldId id="806" r:id="rId10"/>
    <p:sldId id="849" r:id="rId11"/>
    <p:sldId id="807" r:id="rId12"/>
    <p:sldId id="823" r:id="rId13"/>
    <p:sldId id="845" r:id="rId14"/>
    <p:sldId id="824" r:id="rId15"/>
    <p:sldId id="825" r:id="rId16"/>
    <p:sldId id="826" r:id="rId17"/>
    <p:sldId id="827" r:id="rId18"/>
    <p:sldId id="846" r:id="rId19"/>
    <p:sldId id="847" r:id="rId20"/>
    <p:sldId id="848" r:id="rId21"/>
    <p:sldId id="272" r:id="rId22"/>
    <p:sldId id="26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726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04D5C1-C327-43D0-937D-2EEC1F2D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28650"/>
            <a:ext cx="806929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 want the best of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Fast add AND fast remove/peek</a:t>
            </a:r>
          </a:p>
          <a:p>
            <a:r>
              <a:rPr lang="en-US" dirty="0"/>
              <a:t>We will investigate a new data structure called a "heap" as a way to do this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628651" y="273844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832BA-8502-4879-9794-AC940482B80E}"/>
              </a:ext>
            </a:extLst>
          </p:cNvPr>
          <p:cNvSpPr txBox="1"/>
          <p:nvPr/>
        </p:nvSpPr>
        <p:spPr>
          <a:xfrm>
            <a:off x="857250" y="3943350"/>
            <a:ext cx="3404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Worksheet: Simulation of all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55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Heaps are </a:t>
            </a:r>
            <a:r>
              <a:rPr lang="en-US" b="1" dirty="0"/>
              <a:t>one kind </a:t>
            </a:r>
            <a:r>
              <a:rPr lang="en-US" dirty="0"/>
              <a:t>of binary tree</a:t>
            </a:r>
          </a:p>
          <a:p>
            <a:r>
              <a:rPr lang="en-US" dirty="0"/>
              <a:t>They have a few special restrictions, in addition to the usual binary tree requirements:</a:t>
            </a:r>
          </a:p>
          <a:p>
            <a:pPr lvl="1"/>
            <a:r>
              <a:rPr lang="en-US" dirty="0"/>
              <a:t>Must be </a:t>
            </a:r>
            <a:r>
              <a:rPr lang="en-US" b="1" dirty="0"/>
              <a:t>complete</a:t>
            </a:r>
          </a:p>
          <a:p>
            <a:pPr lvl="1"/>
            <a:r>
              <a:rPr lang="en-US" dirty="0"/>
              <a:t>Ordering of data must obey </a:t>
            </a:r>
            <a:r>
              <a:rPr lang="en-US" b="1" dirty="0"/>
              <a:t>heap property</a:t>
            </a:r>
          </a:p>
          <a:p>
            <a:pPr lvl="2"/>
            <a:r>
              <a:rPr lang="en-US" dirty="0"/>
              <a:t>Min-heap version: a parent’s data is always </a:t>
            </a:r>
            <a:r>
              <a:rPr lang="en-US" b="1" dirty="0"/>
              <a:t>≤</a:t>
            </a:r>
            <a:r>
              <a:rPr lang="en-US" dirty="0"/>
              <a:t> its children’s data</a:t>
            </a:r>
          </a:p>
          <a:p>
            <a:pPr lvl="2"/>
            <a:r>
              <a:rPr lang="en-US" dirty="0"/>
              <a:t> Max-heap version: a parent’s data is always </a:t>
            </a:r>
            <a:r>
              <a:rPr lang="en-US" b="1" dirty="0"/>
              <a:t>≥</a:t>
            </a:r>
            <a:r>
              <a:rPr lang="en-US" dirty="0"/>
              <a:t> its children’s data</a:t>
            </a:r>
          </a:p>
        </p:txBody>
      </p:sp>
    </p:spTree>
    <p:extLst>
      <p:ext uri="{BB962C8B-B14F-4D97-AF65-F5344CB8AC3E}">
        <p14:creationId xmlns:p14="http://schemas.microsoft.com/office/powerpoint/2010/main" val="115039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8A42-FEE3-46D6-97B1-1B66E16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valid heaps?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DEFFDA-181B-41D9-BA95-3A40EF3D7E3B}"/>
              </a:ext>
            </a:extLst>
          </p:cNvPr>
          <p:cNvSpPr/>
          <p:nvPr/>
        </p:nvSpPr>
        <p:spPr>
          <a:xfrm>
            <a:off x="1551294" y="130343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5AC298-1426-475E-ADF7-22C77B888B2C}"/>
              </a:ext>
            </a:extLst>
          </p:cNvPr>
          <p:cNvSpPr/>
          <p:nvPr/>
        </p:nvSpPr>
        <p:spPr>
          <a:xfrm>
            <a:off x="1124507" y="178259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C3F20B-277B-4334-9740-8E6EB5B0CADC}"/>
              </a:ext>
            </a:extLst>
          </p:cNvPr>
          <p:cNvSpPr/>
          <p:nvPr/>
        </p:nvSpPr>
        <p:spPr>
          <a:xfrm>
            <a:off x="1922615" y="181647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F25F7B-238E-4E14-B7DD-6E2E641C5B88}"/>
              </a:ext>
            </a:extLst>
          </p:cNvPr>
          <p:cNvSpPr/>
          <p:nvPr/>
        </p:nvSpPr>
        <p:spPr>
          <a:xfrm>
            <a:off x="781607" y="233294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B4FA8-ACF6-4743-BB08-F0A585431C8C}"/>
              </a:ext>
            </a:extLst>
          </p:cNvPr>
          <p:cNvSpPr/>
          <p:nvPr/>
        </p:nvSpPr>
        <p:spPr>
          <a:xfrm>
            <a:off x="1358180" y="2338787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F157F9-268B-45CD-BADD-CB627C9989D0}"/>
              </a:ext>
            </a:extLst>
          </p:cNvPr>
          <p:cNvSpPr/>
          <p:nvPr/>
        </p:nvSpPr>
        <p:spPr>
          <a:xfrm>
            <a:off x="1751165" y="233294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4B66D-CC74-43FE-A113-72D8EA37198F}"/>
              </a:ext>
            </a:extLst>
          </p:cNvPr>
          <p:cNvSpPr/>
          <p:nvPr/>
        </p:nvSpPr>
        <p:spPr>
          <a:xfrm>
            <a:off x="2365817" y="232812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C1F44E-0B95-4447-8D56-0442758A1589}"/>
              </a:ext>
            </a:extLst>
          </p:cNvPr>
          <p:cNvSpPr/>
          <p:nvPr/>
        </p:nvSpPr>
        <p:spPr>
          <a:xfrm>
            <a:off x="1018342" y="285830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3394D6-3F3B-4173-BCEF-A7CAA18ACA1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295957" y="1596118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BC788-A743-4106-A158-967DC114074D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843978" y="1596117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8712-EE7F-459B-B0CC-A709CF824D02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953058" y="2075277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CF6DD4-F628-4B82-9657-C0B706D98CD2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1417192" y="2075277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093E0-F9FD-406E-A73F-71777B0F13B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1922616" y="2109154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E78B8-D0F3-46F5-A624-0A702B9D4A3E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2215299" y="2109154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8A188-0759-4FCC-BDC4-5E66B11BA682}"/>
              </a:ext>
            </a:extLst>
          </p:cNvPr>
          <p:cNvCxnSpPr>
            <a:stCxn id="8" idx="5"/>
            <a:endCxn id="13" idx="0"/>
          </p:cNvCxnSpPr>
          <p:nvPr/>
        </p:nvCxnSpPr>
        <p:spPr>
          <a:xfrm>
            <a:off x="1074291" y="2625632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BF52AD-2F6A-44D0-930D-928705884223}"/>
              </a:ext>
            </a:extLst>
          </p:cNvPr>
          <p:cNvSpPr/>
          <p:nvPr/>
        </p:nvSpPr>
        <p:spPr>
          <a:xfrm>
            <a:off x="4651478" y="111174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3AFE8D-872C-457B-B8EC-0C15F47EE066}"/>
              </a:ext>
            </a:extLst>
          </p:cNvPr>
          <p:cNvSpPr/>
          <p:nvPr/>
        </p:nvSpPr>
        <p:spPr>
          <a:xfrm>
            <a:off x="4224691" y="159090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8D9C07-8C90-4AF8-AB32-F6143E9CC73E}"/>
              </a:ext>
            </a:extLst>
          </p:cNvPr>
          <p:cNvSpPr/>
          <p:nvPr/>
        </p:nvSpPr>
        <p:spPr>
          <a:xfrm>
            <a:off x="5190291" y="164502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77ECB6-F11C-43C5-ACB3-32F986922BFB}"/>
              </a:ext>
            </a:extLst>
          </p:cNvPr>
          <p:cNvSpPr/>
          <p:nvPr/>
        </p:nvSpPr>
        <p:spPr>
          <a:xfrm>
            <a:off x="3881791" y="214126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CD74F1-79BD-4B17-BAD8-960417077C25}"/>
              </a:ext>
            </a:extLst>
          </p:cNvPr>
          <p:cNvSpPr/>
          <p:nvPr/>
        </p:nvSpPr>
        <p:spPr>
          <a:xfrm>
            <a:off x="4458364" y="214710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4A36D6-B437-46F7-A957-EAB8185B44AD}"/>
              </a:ext>
            </a:extLst>
          </p:cNvPr>
          <p:cNvSpPr/>
          <p:nvPr/>
        </p:nvSpPr>
        <p:spPr>
          <a:xfrm>
            <a:off x="4851349" y="214126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E020FB-B99C-4C71-956A-23CD7096BFAD}"/>
              </a:ext>
            </a:extLst>
          </p:cNvPr>
          <p:cNvSpPr/>
          <p:nvPr/>
        </p:nvSpPr>
        <p:spPr>
          <a:xfrm>
            <a:off x="5875792" y="2148247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AE9D4F-CCA8-4B29-ADAF-19101E50C2EC}"/>
              </a:ext>
            </a:extLst>
          </p:cNvPr>
          <p:cNvSpPr/>
          <p:nvPr/>
        </p:nvSpPr>
        <p:spPr>
          <a:xfrm>
            <a:off x="3589792" y="266662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42B17F-F248-4544-8207-9928ED4A6E0F}"/>
              </a:ext>
            </a:extLst>
          </p:cNvPr>
          <p:cNvSpPr/>
          <p:nvPr/>
        </p:nvSpPr>
        <p:spPr>
          <a:xfrm>
            <a:off x="4118525" y="266662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82CD7C-15E8-4E44-9C36-365F40E47702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 flipH="1">
            <a:off x="4396141" y="1404433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8135E3-4649-42DD-AD2B-70A7F82D2584}"/>
              </a:ext>
            </a:extLst>
          </p:cNvPr>
          <p:cNvCxnSpPr>
            <a:stCxn id="38" idx="5"/>
            <a:endCxn id="40" idx="0"/>
          </p:cNvCxnSpPr>
          <p:nvPr/>
        </p:nvCxnSpPr>
        <p:spPr>
          <a:xfrm>
            <a:off x="4944162" y="1404432"/>
            <a:ext cx="417580" cy="240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4CFDC4-4DEE-4E7F-ACDF-542F49C05079}"/>
              </a:ext>
            </a:extLst>
          </p:cNvPr>
          <p:cNvCxnSpPr>
            <a:stCxn id="39" idx="3"/>
            <a:endCxn id="41" idx="0"/>
          </p:cNvCxnSpPr>
          <p:nvPr/>
        </p:nvCxnSpPr>
        <p:spPr>
          <a:xfrm flipH="1">
            <a:off x="4053241" y="1883592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8018F-6F1D-47DE-B840-FEBB6A2EDC3E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4517375" y="1883592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AD37A7-F4BF-4BBC-9401-4C8A2BCD9EB0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022799" y="1937704"/>
            <a:ext cx="217709" cy="203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D673CC-ABAB-4A6D-B123-D42D9A337126}"/>
              </a:ext>
            </a:extLst>
          </p:cNvPr>
          <p:cNvCxnSpPr>
            <a:cxnSpLocks/>
            <a:stCxn id="40" idx="6"/>
            <a:endCxn id="44" idx="0"/>
          </p:cNvCxnSpPr>
          <p:nvPr/>
        </p:nvCxnSpPr>
        <p:spPr>
          <a:xfrm>
            <a:off x="5533191" y="1816470"/>
            <a:ext cx="514051" cy="331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202099-7D84-42E2-8BB9-F8D2E5BCF01B}"/>
              </a:ext>
            </a:extLst>
          </p:cNvPr>
          <p:cNvCxnSpPr>
            <a:stCxn id="41" idx="3"/>
            <a:endCxn id="45" idx="0"/>
          </p:cNvCxnSpPr>
          <p:nvPr/>
        </p:nvCxnSpPr>
        <p:spPr>
          <a:xfrm flipH="1">
            <a:off x="3761242" y="2433947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2DFAC8-8011-430C-BC6D-752C2A41DA0D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>
            <a:off x="4174475" y="2433947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DAF518-5C62-4350-BC65-580A30237A74}"/>
              </a:ext>
            </a:extLst>
          </p:cNvPr>
          <p:cNvSpPr/>
          <p:nvPr/>
        </p:nvSpPr>
        <p:spPr>
          <a:xfrm>
            <a:off x="5349435" y="2161557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E86C2A-339E-4D85-910A-117BB632DE48}"/>
              </a:ext>
            </a:extLst>
          </p:cNvPr>
          <p:cNvCxnSpPr>
            <a:cxnSpLocks/>
            <a:stCxn id="40" idx="4"/>
            <a:endCxn id="60" idx="0"/>
          </p:cNvCxnSpPr>
          <p:nvPr/>
        </p:nvCxnSpPr>
        <p:spPr>
          <a:xfrm>
            <a:off x="5361741" y="1987920"/>
            <a:ext cx="159144" cy="17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FEE46C-95AF-488D-8BF2-CB6DCA4A9CA1}"/>
              </a:ext>
            </a:extLst>
          </p:cNvPr>
          <p:cNvGrpSpPr/>
          <p:nvPr/>
        </p:nvGrpSpPr>
        <p:grpSpPr>
          <a:xfrm>
            <a:off x="6751450" y="1131983"/>
            <a:ext cx="2219108" cy="1897776"/>
            <a:chOff x="794219" y="2402101"/>
            <a:chExt cx="2958811" cy="253036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3EFA8-DA58-45C4-9005-90F2F6451E72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CCA3B0-90EA-46FA-9B4F-A2DAA2AEE34D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71C22E-5795-451C-BAB9-36B9E875069F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1BD53F-D000-4379-B112-879FA8FF4877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E421F6-F4C2-48CC-97C5-5C071C7C9646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AC9A7E-1B53-42A9-B59A-559D8410EDB0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31846B-AD45-4F22-A36C-FF1C030A773C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CA7D0C1-5C06-4D63-A373-79226FFF0C09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638FD6-C202-4DCF-9691-8DE103ACC817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D400B6-7497-43A7-A021-80EFD814074B}"/>
                </a:ext>
              </a:extLst>
            </p:cNvPr>
            <p:cNvCxnSpPr>
              <a:stCxn id="83" idx="3"/>
              <a:endCxn id="84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279A8D2-157A-4865-9935-0FAE46872ACD}"/>
                </a:ext>
              </a:extLst>
            </p:cNvPr>
            <p:cNvCxnSpPr>
              <a:stCxn id="83" idx="5"/>
              <a:endCxn id="85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EF16D4-9F70-45C9-BAA3-6E78EEAF022A}"/>
                </a:ext>
              </a:extLst>
            </p:cNvPr>
            <p:cNvCxnSpPr>
              <a:stCxn id="84" idx="3"/>
              <a:endCxn id="86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554FF35-3041-445D-B70E-A752919D4A9C}"/>
                </a:ext>
              </a:extLst>
            </p:cNvPr>
            <p:cNvCxnSpPr>
              <a:stCxn id="84" idx="5"/>
              <a:endCxn id="87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8F5DA5-94D6-4B07-AB13-BFE3D294F128}"/>
                </a:ext>
              </a:extLst>
            </p:cNvPr>
            <p:cNvCxnSpPr>
              <a:stCxn id="85" idx="3"/>
              <a:endCxn id="88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D9B0DB-1E8E-49B7-8CA4-618EF70730CD}"/>
                </a:ext>
              </a:extLst>
            </p:cNvPr>
            <p:cNvCxnSpPr>
              <a:stCxn id="85" idx="5"/>
              <a:endCxn id="89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FE72F98-76C3-48B9-9F3C-8CBF7FAA643B}"/>
                </a:ext>
              </a:extLst>
            </p:cNvPr>
            <p:cNvCxnSpPr>
              <a:stCxn id="86" idx="3"/>
              <a:endCxn id="90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24BF6A0-87BA-4CF5-9D16-8B73ED636BF2}"/>
                </a:ext>
              </a:extLst>
            </p:cNvPr>
            <p:cNvCxnSpPr>
              <a:stCxn id="86" idx="5"/>
              <a:endCxn id="91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7244F58-2846-43C4-B1D9-FDDD995A4FF2}"/>
              </a:ext>
            </a:extLst>
          </p:cNvPr>
          <p:cNvSpPr/>
          <p:nvPr/>
        </p:nvSpPr>
        <p:spPr>
          <a:xfrm>
            <a:off x="1476467" y="338169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BFE134-E616-44C1-A8FC-4095A15A6485}"/>
              </a:ext>
            </a:extLst>
          </p:cNvPr>
          <p:cNvSpPr/>
          <p:nvPr/>
        </p:nvSpPr>
        <p:spPr>
          <a:xfrm>
            <a:off x="1049680" y="386085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888EDF1-F3CC-428F-92C7-4D47A5BE7F10}"/>
              </a:ext>
            </a:extLst>
          </p:cNvPr>
          <p:cNvSpPr/>
          <p:nvPr/>
        </p:nvSpPr>
        <p:spPr>
          <a:xfrm>
            <a:off x="1847788" y="3894735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13158B9-51A3-48C9-819D-2A07E5EFB88E}"/>
              </a:ext>
            </a:extLst>
          </p:cNvPr>
          <p:cNvSpPr/>
          <p:nvPr/>
        </p:nvSpPr>
        <p:spPr>
          <a:xfrm>
            <a:off x="706780" y="44112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0A89D86-F04A-4714-B02A-C80A7770FDF9}"/>
              </a:ext>
            </a:extLst>
          </p:cNvPr>
          <p:cNvSpPr/>
          <p:nvPr/>
        </p:nvSpPr>
        <p:spPr>
          <a:xfrm>
            <a:off x="1283353" y="44170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F661C9-5DA9-4BAD-A570-F8B8836FAE01}"/>
              </a:ext>
            </a:extLst>
          </p:cNvPr>
          <p:cNvSpPr/>
          <p:nvPr/>
        </p:nvSpPr>
        <p:spPr>
          <a:xfrm>
            <a:off x="1676338" y="44112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8AD8151-CC36-4B06-801E-294472AB9F6C}"/>
              </a:ext>
            </a:extLst>
          </p:cNvPr>
          <p:cNvCxnSpPr>
            <a:stCxn id="101" idx="3"/>
            <a:endCxn id="102" idx="0"/>
          </p:cNvCxnSpPr>
          <p:nvPr/>
        </p:nvCxnSpPr>
        <p:spPr>
          <a:xfrm flipH="1">
            <a:off x="1221130" y="3674383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865A20-0A21-4DA4-8B92-78659D9A8AE1}"/>
              </a:ext>
            </a:extLst>
          </p:cNvPr>
          <p:cNvCxnSpPr>
            <a:stCxn id="101" idx="5"/>
            <a:endCxn id="103" idx="0"/>
          </p:cNvCxnSpPr>
          <p:nvPr/>
        </p:nvCxnSpPr>
        <p:spPr>
          <a:xfrm>
            <a:off x="1769150" y="3674382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18E5D9-7FBC-413E-ABA5-77513E8157E7}"/>
              </a:ext>
            </a:extLst>
          </p:cNvPr>
          <p:cNvCxnSpPr>
            <a:stCxn id="102" idx="3"/>
            <a:endCxn id="104" idx="0"/>
          </p:cNvCxnSpPr>
          <p:nvPr/>
        </p:nvCxnSpPr>
        <p:spPr>
          <a:xfrm flipH="1">
            <a:off x="878230" y="4153542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191B3F-3E25-450C-81B3-268C8F79406E}"/>
              </a:ext>
            </a:extLst>
          </p:cNvPr>
          <p:cNvCxnSpPr>
            <a:stCxn id="102" idx="5"/>
            <a:endCxn id="105" idx="0"/>
          </p:cNvCxnSpPr>
          <p:nvPr/>
        </p:nvCxnSpPr>
        <p:spPr>
          <a:xfrm>
            <a:off x="1342364" y="4153542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EED7CBD-F7AD-4A63-ACE1-F0E4A4DBBC93}"/>
              </a:ext>
            </a:extLst>
          </p:cNvPr>
          <p:cNvCxnSpPr>
            <a:stCxn id="103" idx="3"/>
            <a:endCxn id="106" idx="0"/>
          </p:cNvCxnSpPr>
          <p:nvPr/>
        </p:nvCxnSpPr>
        <p:spPr>
          <a:xfrm flipH="1">
            <a:off x="1847788" y="4187419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7A0469B-5851-49A9-BD81-7119E3E731A7}"/>
              </a:ext>
            </a:extLst>
          </p:cNvPr>
          <p:cNvSpPr txBox="1"/>
          <p:nvPr/>
        </p:nvSpPr>
        <p:spPr>
          <a:xfrm>
            <a:off x="593387" y="14576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EB57A2E-D7E8-42E5-812D-C039B564E7CE}"/>
              </a:ext>
            </a:extLst>
          </p:cNvPr>
          <p:cNvSpPr txBox="1"/>
          <p:nvPr/>
        </p:nvSpPr>
        <p:spPr>
          <a:xfrm>
            <a:off x="3847293" y="1350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74981B-7966-4C99-A4F4-CAC7AE7643A3}"/>
              </a:ext>
            </a:extLst>
          </p:cNvPr>
          <p:cNvSpPr txBox="1"/>
          <p:nvPr/>
        </p:nvSpPr>
        <p:spPr>
          <a:xfrm>
            <a:off x="7185894" y="12412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EB21CE8-5945-48EF-8727-2AA1F143C2C6}"/>
              </a:ext>
            </a:extLst>
          </p:cNvPr>
          <p:cNvSpPr txBox="1"/>
          <p:nvPr/>
        </p:nvSpPr>
        <p:spPr>
          <a:xfrm>
            <a:off x="567800" y="34125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0BE9F2-630A-444C-8074-2C0A5ED0B5AC}"/>
              </a:ext>
            </a:extLst>
          </p:cNvPr>
          <p:cNvSpPr txBox="1"/>
          <p:nvPr/>
        </p:nvSpPr>
        <p:spPr>
          <a:xfrm>
            <a:off x="3654046" y="355314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E.</a:t>
            </a:r>
            <a:r>
              <a:rPr lang="en-US" dirty="0"/>
              <a:t> More than one is valid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089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Heap in an array (vs a linked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369219"/>
            <a:ext cx="6005161" cy="3263504"/>
          </a:xfrm>
        </p:spPr>
        <p:txBody>
          <a:bodyPr/>
          <a:lstStyle/>
          <a:p>
            <a:r>
              <a:rPr lang="en-US" dirty="0"/>
              <a:t>We actually do NOT typically use a node object to implement heaps</a:t>
            </a:r>
          </a:p>
          <a:p>
            <a:r>
              <a:rPr lang="en-US" dirty="0"/>
              <a:t>Because they must be </a:t>
            </a:r>
            <a:r>
              <a:rPr lang="en-US" b="1" dirty="0"/>
              <a:t>complete</a:t>
            </a:r>
            <a:r>
              <a:rPr lang="en-US" dirty="0"/>
              <a:t>, they fit nicely into an array, so we usually do that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3500" y="4465023"/>
            <a:ext cx="2923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are arrays better than linked lists?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11725-6D2E-46A7-8411-FE2BACB9F4E2}"/>
              </a:ext>
            </a:extLst>
          </p:cNvPr>
          <p:cNvGrpSpPr/>
          <p:nvPr/>
        </p:nvGrpSpPr>
        <p:grpSpPr>
          <a:xfrm>
            <a:off x="1450144" y="2803694"/>
            <a:ext cx="2219108" cy="1897776"/>
            <a:chOff x="794219" y="2402101"/>
            <a:chExt cx="2958811" cy="25303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3320CD-C429-4F2B-B37A-8283099FF2B3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B94A08-CAC5-440F-8F05-97FC010B9780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09DBCD-452D-4267-AF78-435E2D9F854A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A6EDA6-C3D5-4D44-97AB-BA609B440BB8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B1F0BB-C09F-4996-A072-79B0583028BA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E47FE0-F81C-4CB7-A172-292EA899ADA6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CBEE94-B946-488A-8217-76EFA77D5B8D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1342FE-4DDF-4158-B3B6-492D5BEFFD20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659D83-9302-46CF-B451-EDF1F6D55898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5E3EE2-B46B-4DB4-98A2-71893122B22D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55D031-ACAE-48D6-A73A-D0775FD01AC7}"/>
                </a:ext>
              </a:extLst>
            </p:cNvPr>
            <p:cNvCxnSpPr>
              <a:stCxn id="15" idx="5"/>
              <a:endCxn id="17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6B6B04-42EB-492E-B309-6070D93D7CF2}"/>
                </a:ext>
              </a:extLst>
            </p:cNvPr>
            <p:cNvCxnSpPr>
              <a:stCxn id="16" idx="3"/>
              <a:endCxn id="18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A81D9F-FAAF-45FA-8C79-11A5668B0AC1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2C4E1-E9AE-4BFC-BDC8-81E61257B551}"/>
                </a:ext>
              </a:extLst>
            </p:cNvPr>
            <p:cNvCxnSpPr>
              <a:stCxn id="17" idx="3"/>
              <a:endCxn id="20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7EB7F5-70AC-499F-B6F9-E9CD2949AFD0}"/>
                </a:ext>
              </a:extLst>
            </p:cNvPr>
            <p:cNvCxnSpPr>
              <a:stCxn id="17" idx="5"/>
              <a:endCxn id="21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64217F-F334-4FE5-8E03-C4366373EF5A}"/>
                </a:ext>
              </a:extLst>
            </p:cNvPr>
            <p:cNvCxnSpPr>
              <a:stCxn id="18" idx="3"/>
              <a:endCxn id="22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96B75A-945C-488C-A389-008FE48E242B}"/>
                </a:ext>
              </a:extLst>
            </p:cNvPr>
            <p:cNvCxnSpPr>
              <a:stCxn id="18" idx="5"/>
              <a:endCxn id="23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8FCD289-3E95-48E1-9541-75A079320936}"/>
              </a:ext>
            </a:extLst>
          </p:cNvPr>
          <p:cNvSpPr txBox="1"/>
          <p:nvPr/>
        </p:nvSpPr>
        <p:spPr>
          <a:xfrm>
            <a:off x="4921680" y="402458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EC5EBD-2B1C-4DB9-8E7C-67FA1BB46769}"/>
              </a:ext>
            </a:extLst>
          </p:cNvPr>
          <p:cNvSpPr/>
          <p:nvPr/>
        </p:nvSpPr>
        <p:spPr>
          <a:xfrm>
            <a:off x="5372692" y="401674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FDF918-E2B1-4936-A77C-96D42D0ADC44}"/>
              </a:ext>
            </a:extLst>
          </p:cNvPr>
          <p:cNvSpPr/>
          <p:nvPr/>
        </p:nvSpPr>
        <p:spPr>
          <a:xfrm>
            <a:off x="4890735" y="319468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CC12E-BD1F-4144-A1BA-6889679C6803}"/>
              </a:ext>
            </a:extLst>
          </p:cNvPr>
          <p:cNvSpPr/>
          <p:nvPr/>
        </p:nvSpPr>
        <p:spPr>
          <a:xfrm>
            <a:off x="5176485" y="319468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92721-624F-4BBD-8D4F-62A80B43A755}"/>
              </a:ext>
            </a:extLst>
          </p:cNvPr>
          <p:cNvSpPr/>
          <p:nvPr/>
        </p:nvSpPr>
        <p:spPr>
          <a:xfrm>
            <a:off x="5462235" y="319468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05FAFC-13BA-4A2E-B5B7-CEC0C6E441F9}"/>
              </a:ext>
            </a:extLst>
          </p:cNvPr>
          <p:cNvSpPr/>
          <p:nvPr/>
        </p:nvSpPr>
        <p:spPr>
          <a:xfrm>
            <a:off x="574798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DAAC67-ED2C-46C0-8BF0-B538561A239F}"/>
              </a:ext>
            </a:extLst>
          </p:cNvPr>
          <p:cNvSpPr/>
          <p:nvPr/>
        </p:nvSpPr>
        <p:spPr>
          <a:xfrm>
            <a:off x="603373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B7397F-50A2-4BEC-95BC-8112883A65E5}"/>
              </a:ext>
            </a:extLst>
          </p:cNvPr>
          <p:cNvSpPr/>
          <p:nvPr/>
        </p:nvSpPr>
        <p:spPr>
          <a:xfrm>
            <a:off x="631948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8138C9-64F8-4E67-AE84-35620201B2B4}"/>
              </a:ext>
            </a:extLst>
          </p:cNvPr>
          <p:cNvSpPr/>
          <p:nvPr/>
        </p:nvSpPr>
        <p:spPr>
          <a:xfrm>
            <a:off x="660523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E38A3-4E42-41B7-8692-39C0A081BFE2}"/>
              </a:ext>
            </a:extLst>
          </p:cNvPr>
          <p:cNvSpPr/>
          <p:nvPr/>
        </p:nvSpPr>
        <p:spPr>
          <a:xfrm>
            <a:off x="6890985" y="319468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4BADD8-DE2B-49BE-9C2C-418EE23F4DC9}"/>
              </a:ext>
            </a:extLst>
          </p:cNvPr>
          <p:cNvSpPr/>
          <p:nvPr/>
        </p:nvSpPr>
        <p:spPr>
          <a:xfrm>
            <a:off x="7176735" y="319468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827A69-9F8D-4564-AEC5-5423D0FB194A}"/>
              </a:ext>
            </a:extLst>
          </p:cNvPr>
          <p:cNvSpPr txBox="1"/>
          <p:nvPr/>
        </p:nvSpPr>
        <p:spPr>
          <a:xfrm>
            <a:off x="4635930" y="349866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CFD6B2-0502-47E6-A166-676C966B6C84}"/>
              </a:ext>
            </a:extLst>
          </p:cNvPr>
          <p:cNvSpPr/>
          <p:nvPr/>
        </p:nvSpPr>
        <p:spPr>
          <a:xfrm>
            <a:off x="4604985" y="3200400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300" y="293402"/>
            <a:ext cx="6693864" cy="857250"/>
          </a:xfrm>
        </p:spPr>
        <p:txBody>
          <a:bodyPr>
            <a:normAutofit/>
          </a:bodyPr>
          <a:lstStyle/>
          <a:p>
            <a:r>
              <a:rPr lang="en-US" dirty="0"/>
              <a:t>Heap in an array, starting at index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73606" y="3123774"/>
            <a:ext cx="5082988" cy="1943100"/>
          </a:xfrm>
        </p:spPr>
        <p:txBody>
          <a:bodyPr>
            <a:normAutofit/>
          </a:bodyPr>
          <a:lstStyle/>
          <a:p>
            <a:r>
              <a:rPr lang="en-US" dirty="0"/>
              <a:t>For a node in array index i:</a:t>
            </a:r>
          </a:p>
          <a:p>
            <a:pPr lvl="1"/>
            <a:r>
              <a:rPr lang="en-US" dirty="0"/>
              <a:t>Parent is at array index: 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– 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/ 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– 1)/2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2i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51E33F-9A0B-4557-B037-9EB8AA569878}"/>
              </a:ext>
            </a:extLst>
          </p:cNvPr>
          <p:cNvGrpSpPr/>
          <p:nvPr/>
        </p:nvGrpSpPr>
        <p:grpSpPr>
          <a:xfrm>
            <a:off x="1662921" y="1428751"/>
            <a:ext cx="2219108" cy="1897776"/>
            <a:chOff x="794219" y="2402101"/>
            <a:chExt cx="2958811" cy="25303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11725E-0692-4917-BBF8-5593681A8335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EFCA7-1E0D-4423-AD0D-617C2C6618C9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4D37FE-24F9-4944-A543-F8C9DD8E202C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81748D-E387-4F16-B755-8DF38C1FA3C8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9E0542-663A-46D3-B4F2-784E8B9C7FEB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143844-3A1F-46E5-B3F4-DB85D6B518D9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133163-657A-4765-8028-8D653AEEC99E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40C257-9B5B-459F-9D9B-5583DB69E8B0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118880-5D90-4E33-9DBD-9428E9754191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3458C0-B6C3-4A4F-A09C-1C31A894FA4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6A4D3B-D5D8-4692-BC57-530D397497A4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BADCFC-C03C-4121-9AF6-DCE6F6880A75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9E52EB-D7B0-42DE-B482-A779D8DAEFE1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7B6EDE-1190-4A88-9544-2955F57CEF19}"/>
                </a:ext>
              </a:extLst>
            </p:cNvPr>
            <p:cNvCxnSpPr>
              <a:stCxn id="10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0D275E-3C9A-4324-8D3E-03009F063A51}"/>
                </a:ext>
              </a:extLst>
            </p:cNvPr>
            <p:cNvCxnSpPr>
              <a:stCxn id="10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DF1812-A679-4392-A7F0-0D2CAE968716}"/>
                </a:ext>
              </a:extLst>
            </p:cNvPr>
            <p:cNvCxnSpPr>
              <a:stCxn id="11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BF46C0-0781-495A-B291-0A903DBE754D}"/>
                </a:ext>
              </a:extLst>
            </p:cNvPr>
            <p:cNvCxnSpPr>
              <a:stCxn id="11" idx="5"/>
              <a:endCxn id="16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591076-E842-4EE9-ACF2-0568D123F44E}"/>
              </a:ext>
            </a:extLst>
          </p:cNvPr>
          <p:cNvSpPr txBox="1"/>
          <p:nvPr/>
        </p:nvSpPr>
        <p:spPr>
          <a:xfrm>
            <a:off x="4470050" y="2258653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A23D9-38AD-4B31-8EB5-755FFDEEC570}"/>
              </a:ext>
            </a:extLst>
          </p:cNvPr>
          <p:cNvSpPr/>
          <p:nvPr/>
        </p:nvSpPr>
        <p:spPr>
          <a:xfrm>
            <a:off x="4921062" y="2250812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CADAC-650A-492A-AF6F-28B8518F9464}"/>
              </a:ext>
            </a:extLst>
          </p:cNvPr>
          <p:cNvSpPr/>
          <p:nvPr/>
        </p:nvSpPr>
        <p:spPr>
          <a:xfrm>
            <a:off x="4439105" y="142875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D95B0F-5BDC-47B7-92D1-A6032774C88F}"/>
              </a:ext>
            </a:extLst>
          </p:cNvPr>
          <p:cNvSpPr/>
          <p:nvPr/>
        </p:nvSpPr>
        <p:spPr>
          <a:xfrm>
            <a:off x="4724855" y="1428748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59FE2-2B33-4624-A1A4-6CE6AA494947}"/>
              </a:ext>
            </a:extLst>
          </p:cNvPr>
          <p:cNvSpPr/>
          <p:nvPr/>
        </p:nvSpPr>
        <p:spPr>
          <a:xfrm>
            <a:off x="5010605" y="142875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F1B61C-7ED6-4E24-AAE8-BEE927874F27}"/>
              </a:ext>
            </a:extLst>
          </p:cNvPr>
          <p:cNvSpPr/>
          <p:nvPr/>
        </p:nvSpPr>
        <p:spPr>
          <a:xfrm>
            <a:off x="529635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717C54-E7B9-4C13-86C9-B2142684E5DB}"/>
              </a:ext>
            </a:extLst>
          </p:cNvPr>
          <p:cNvSpPr/>
          <p:nvPr/>
        </p:nvSpPr>
        <p:spPr>
          <a:xfrm>
            <a:off x="558210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4179CA-7714-48C3-8B91-06CBDF85F8A1}"/>
              </a:ext>
            </a:extLst>
          </p:cNvPr>
          <p:cNvSpPr/>
          <p:nvPr/>
        </p:nvSpPr>
        <p:spPr>
          <a:xfrm>
            <a:off x="586785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0E25AF-ADA0-470E-ACDD-CAC1BB9D20FD}"/>
              </a:ext>
            </a:extLst>
          </p:cNvPr>
          <p:cNvSpPr/>
          <p:nvPr/>
        </p:nvSpPr>
        <p:spPr>
          <a:xfrm>
            <a:off x="615360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376186-E5F6-486C-8FAD-4329B380493B}"/>
              </a:ext>
            </a:extLst>
          </p:cNvPr>
          <p:cNvSpPr/>
          <p:nvPr/>
        </p:nvSpPr>
        <p:spPr>
          <a:xfrm>
            <a:off x="6439355" y="1428749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288264-278A-40CD-A981-4525863F2400}"/>
              </a:ext>
            </a:extLst>
          </p:cNvPr>
          <p:cNvSpPr/>
          <p:nvPr/>
        </p:nvSpPr>
        <p:spPr>
          <a:xfrm>
            <a:off x="6725105" y="1428748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8C86E1-0BF6-430A-8443-42E97515658E}"/>
              </a:ext>
            </a:extLst>
          </p:cNvPr>
          <p:cNvSpPr txBox="1"/>
          <p:nvPr/>
        </p:nvSpPr>
        <p:spPr>
          <a:xfrm>
            <a:off x="4184300" y="1732732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AEAE9-C359-49C1-96D4-1B9B2092B08C}"/>
              </a:ext>
            </a:extLst>
          </p:cNvPr>
          <p:cNvSpPr/>
          <p:nvPr/>
        </p:nvSpPr>
        <p:spPr>
          <a:xfrm>
            <a:off x="4153355" y="1426531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8211" y="285937"/>
            <a:ext cx="6811608" cy="857250"/>
          </a:xfrm>
        </p:spPr>
        <p:txBody>
          <a:bodyPr>
            <a:normAutofit/>
          </a:bodyPr>
          <a:lstStyle/>
          <a:p>
            <a:r>
              <a:rPr lang="en-US" dirty="0"/>
              <a:t>Heap in an array, starting at index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92141" y="2954192"/>
            <a:ext cx="5082988" cy="1943100"/>
          </a:xfrm>
        </p:spPr>
        <p:txBody>
          <a:bodyPr>
            <a:normAutofit/>
          </a:bodyPr>
          <a:lstStyle/>
          <a:p>
            <a:r>
              <a:rPr lang="en-US" dirty="0"/>
              <a:t>For a node in array index i:</a:t>
            </a:r>
          </a:p>
          <a:p>
            <a:pPr lvl="1"/>
            <a:r>
              <a:rPr lang="en-US" dirty="0"/>
              <a:t>Left child is at array index: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+1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+ 2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2i 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2i + 1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4AFD7-3388-4B77-A3D1-F85A94BF12CE}"/>
              </a:ext>
            </a:extLst>
          </p:cNvPr>
          <p:cNvGrpSpPr/>
          <p:nvPr/>
        </p:nvGrpSpPr>
        <p:grpSpPr>
          <a:xfrm>
            <a:off x="1028701" y="1257300"/>
            <a:ext cx="2219108" cy="1897776"/>
            <a:chOff x="794219" y="2402101"/>
            <a:chExt cx="2958811" cy="25303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1DB767-3773-48CB-9EBA-A9446932AA9E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21FB0A-70B3-451E-9DC2-4CEBD3F15195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EDAAB7-BAE5-474A-8BB4-E73676225B8C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801093-875B-4D3F-BD4F-BFB5FE40DA18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F989-98AA-43BB-BA9F-D62E4E30393D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5671C6-BD86-4285-AC93-C065D670EF4B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EAC4D7-F94D-4A9D-9A37-6253B3668E8B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C17B38-616B-4FA9-9070-A60B718DA3CA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80E160-EE4C-4AC7-8061-C7B95D5EFED2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C8F411-E6B5-402F-8177-1B819ABFAEE4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97292-4887-4944-964C-E8E460354DE0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989F46-6D35-40F3-BA22-0E163177E40B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317EE2-C804-40FB-89EC-62A345454D35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9D5AAC-0F2F-41C4-9A38-FFA04991862A}"/>
                </a:ext>
              </a:extLst>
            </p:cNvPr>
            <p:cNvCxnSpPr>
              <a:stCxn id="10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25C996-AB58-4400-941C-8739E6C33F04}"/>
                </a:ext>
              </a:extLst>
            </p:cNvPr>
            <p:cNvCxnSpPr>
              <a:stCxn id="10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E633D4-D505-4F65-9A8A-DD848ACF4BBF}"/>
                </a:ext>
              </a:extLst>
            </p:cNvPr>
            <p:cNvCxnSpPr>
              <a:stCxn id="11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81DD4E-F2CC-4418-81F3-EE5A5E20C668}"/>
                </a:ext>
              </a:extLst>
            </p:cNvPr>
            <p:cNvCxnSpPr>
              <a:stCxn id="11" idx="5"/>
              <a:endCxn id="16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C12617-8E4C-48FF-A003-386DCB508C56}"/>
              </a:ext>
            </a:extLst>
          </p:cNvPr>
          <p:cNvSpPr txBox="1"/>
          <p:nvPr/>
        </p:nvSpPr>
        <p:spPr>
          <a:xfrm>
            <a:off x="3835830" y="2087202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EB943-4B21-4685-8C16-854D54589CB2}"/>
              </a:ext>
            </a:extLst>
          </p:cNvPr>
          <p:cNvSpPr/>
          <p:nvPr/>
        </p:nvSpPr>
        <p:spPr>
          <a:xfrm>
            <a:off x="4286842" y="2079361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96467E-9274-4AEA-A604-47442F68783B}"/>
              </a:ext>
            </a:extLst>
          </p:cNvPr>
          <p:cNvSpPr/>
          <p:nvPr/>
        </p:nvSpPr>
        <p:spPr>
          <a:xfrm>
            <a:off x="3804885" y="125730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B63698-95F1-4B0D-BEA0-4399BC2541E0}"/>
              </a:ext>
            </a:extLst>
          </p:cNvPr>
          <p:cNvSpPr/>
          <p:nvPr/>
        </p:nvSpPr>
        <p:spPr>
          <a:xfrm>
            <a:off x="4090635" y="125729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A01634-2543-425E-B134-252712357855}"/>
              </a:ext>
            </a:extLst>
          </p:cNvPr>
          <p:cNvSpPr/>
          <p:nvPr/>
        </p:nvSpPr>
        <p:spPr>
          <a:xfrm>
            <a:off x="4376385" y="125730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DCC16A-AE9F-4E17-9ACF-2FF08B0D21BC}"/>
              </a:ext>
            </a:extLst>
          </p:cNvPr>
          <p:cNvSpPr/>
          <p:nvPr/>
        </p:nvSpPr>
        <p:spPr>
          <a:xfrm>
            <a:off x="4662135" y="125730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E39C8-97C0-40DE-A83E-5C1565D38F5C}"/>
              </a:ext>
            </a:extLst>
          </p:cNvPr>
          <p:cNvSpPr/>
          <p:nvPr/>
        </p:nvSpPr>
        <p:spPr>
          <a:xfrm>
            <a:off x="4947885" y="125730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DD4782-F103-4129-93E4-D38718FA8A3F}"/>
              </a:ext>
            </a:extLst>
          </p:cNvPr>
          <p:cNvSpPr/>
          <p:nvPr/>
        </p:nvSpPr>
        <p:spPr>
          <a:xfrm>
            <a:off x="5233635" y="1257299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715671-BAB2-41F3-AAF0-867CFC6F12B0}"/>
              </a:ext>
            </a:extLst>
          </p:cNvPr>
          <p:cNvSpPr/>
          <p:nvPr/>
        </p:nvSpPr>
        <p:spPr>
          <a:xfrm>
            <a:off x="5519385" y="1257299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FF641-5687-45D0-8C11-E9D3E014711D}"/>
              </a:ext>
            </a:extLst>
          </p:cNvPr>
          <p:cNvSpPr/>
          <p:nvPr/>
        </p:nvSpPr>
        <p:spPr>
          <a:xfrm>
            <a:off x="5805135" y="1257298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933B4C-A666-45AE-9894-F5082B2D7217}"/>
              </a:ext>
            </a:extLst>
          </p:cNvPr>
          <p:cNvSpPr/>
          <p:nvPr/>
        </p:nvSpPr>
        <p:spPr>
          <a:xfrm>
            <a:off x="6090885" y="125729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C5C44-B9BC-4D87-B0BC-F36EE4FAC827}"/>
              </a:ext>
            </a:extLst>
          </p:cNvPr>
          <p:cNvSpPr txBox="1"/>
          <p:nvPr/>
        </p:nvSpPr>
        <p:spPr>
          <a:xfrm>
            <a:off x="3550080" y="1561282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31F80F-36C4-4D38-B511-055ECC942D49}"/>
              </a:ext>
            </a:extLst>
          </p:cNvPr>
          <p:cNvSpPr/>
          <p:nvPr/>
        </p:nvSpPr>
        <p:spPr>
          <a:xfrm>
            <a:off x="3519135" y="1251958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50" y="2988968"/>
            <a:ext cx="5082988" cy="1943100"/>
          </a:xfrm>
        </p:spPr>
        <p:txBody>
          <a:bodyPr>
            <a:normAutofit/>
          </a:bodyPr>
          <a:lstStyle/>
          <a:p>
            <a:r>
              <a:rPr lang="en-US" dirty="0"/>
              <a:t>For a node in array index i:</a:t>
            </a:r>
          </a:p>
          <a:p>
            <a:pPr lvl="1"/>
            <a:r>
              <a:rPr lang="en-US" dirty="0"/>
              <a:t>Parent is at array index: </a:t>
            </a:r>
            <a:r>
              <a:rPr lang="en-US" dirty="0" err="1"/>
              <a:t>i</a:t>
            </a:r>
            <a:r>
              <a:rPr lang="en-US" dirty="0"/>
              <a:t> /2</a:t>
            </a:r>
          </a:p>
          <a:p>
            <a:pPr lvl="1"/>
            <a:r>
              <a:rPr lang="en-US" dirty="0"/>
              <a:t>Left child is at array index: 2i</a:t>
            </a:r>
          </a:p>
          <a:p>
            <a:pPr lvl="1"/>
            <a:r>
              <a:rPr lang="en-US" dirty="0"/>
              <a:t>Right child is at array index: 2i + 1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842F89-7203-457A-9BE6-90B2013E86D4}"/>
              </a:ext>
            </a:extLst>
          </p:cNvPr>
          <p:cNvGrpSpPr/>
          <p:nvPr/>
        </p:nvGrpSpPr>
        <p:grpSpPr>
          <a:xfrm>
            <a:off x="538516" y="1262642"/>
            <a:ext cx="2219108" cy="1897776"/>
            <a:chOff x="794219" y="2402101"/>
            <a:chExt cx="2958811" cy="25303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4D599-7CF0-40CD-B8AC-8BCACCD1CC27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B92DF9-0B7D-41A3-9F5D-938E70A10649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21C630-9B12-4E23-BE4B-E3A55139C43C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5375BE-7F56-4444-A2FF-156DA6127CC4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6294B2-0A00-4212-9352-ACFDC414C4CB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B084BA-4343-49F0-8B5F-4B5D1F8D3B78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B00A88-DB05-4CAF-A53E-433DA55BBD20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07FCD7-7C59-4B40-8E66-B64625AD3B11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F6F9BA-4609-4B7A-BE35-DB2F55881075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8A5B4B-C618-4301-AB3A-29E85175A6B1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984BB8-A192-4D9F-A8FD-FA02D782FD6A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04C88B-56BC-456D-AAB2-4079FD72F65F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AFAE6F-E064-4324-AC56-1AD334911FA8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5F4D12-A069-40AA-A6F2-57A1361198E9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1448CE-B173-4044-8767-CEA5E85F76BC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123B5F-6010-4BDF-8B98-D46C81816679}"/>
                </a:ext>
              </a:extLst>
            </p:cNvPr>
            <p:cNvCxnSpPr>
              <a:stCxn id="9" idx="3"/>
              <a:endCxn id="13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57A2D4-A9E7-4312-B995-07C3D054DD32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6DACB6C-C70C-440D-B596-EA6FD03B8C14}"/>
              </a:ext>
            </a:extLst>
          </p:cNvPr>
          <p:cNvSpPr txBox="1"/>
          <p:nvPr/>
        </p:nvSpPr>
        <p:spPr>
          <a:xfrm>
            <a:off x="3345645" y="2092544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0F037-850D-48F0-A8E8-F741CD679B57}"/>
              </a:ext>
            </a:extLst>
          </p:cNvPr>
          <p:cNvSpPr/>
          <p:nvPr/>
        </p:nvSpPr>
        <p:spPr>
          <a:xfrm>
            <a:off x="3796657" y="2084703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F7C8C-CDCF-48D6-9E77-094AEAAB08AB}"/>
              </a:ext>
            </a:extLst>
          </p:cNvPr>
          <p:cNvSpPr/>
          <p:nvPr/>
        </p:nvSpPr>
        <p:spPr>
          <a:xfrm>
            <a:off x="3314700" y="126264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776FFE-D4CE-4972-B7F7-AA51663B1FE0}"/>
              </a:ext>
            </a:extLst>
          </p:cNvPr>
          <p:cNvSpPr/>
          <p:nvPr/>
        </p:nvSpPr>
        <p:spPr>
          <a:xfrm>
            <a:off x="3600450" y="12626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5D87FD-AA50-4DDE-B9AD-A61FAA900F4D}"/>
              </a:ext>
            </a:extLst>
          </p:cNvPr>
          <p:cNvSpPr/>
          <p:nvPr/>
        </p:nvSpPr>
        <p:spPr>
          <a:xfrm>
            <a:off x="3886200" y="126264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C7E3E9-03D5-4CA2-8680-0BB237EA4D68}"/>
              </a:ext>
            </a:extLst>
          </p:cNvPr>
          <p:cNvSpPr/>
          <p:nvPr/>
        </p:nvSpPr>
        <p:spPr>
          <a:xfrm>
            <a:off x="4171950" y="12626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5FC35D-D067-4197-8210-4C5B979A12E9}"/>
              </a:ext>
            </a:extLst>
          </p:cNvPr>
          <p:cNvSpPr/>
          <p:nvPr/>
        </p:nvSpPr>
        <p:spPr>
          <a:xfrm>
            <a:off x="4457700" y="12626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44BD67-42D1-4375-BF88-C9DF818BCC58}"/>
              </a:ext>
            </a:extLst>
          </p:cNvPr>
          <p:cNvSpPr/>
          <p:nvPr/>
        </p:nvSpPr>
        <p:spPr>
          <a:xfrm>
            <a:off x="4743450" y="12626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BD68A-40AF-42FB-BC37-7170047A9ED3}"/>
              </a:ext>
            </a:extLst>
          </p:cNvPr>
          <p:cNvSpPr/>
          <p:nvPr/>
        </p:nvSpPr>
        <p:spPr>
          <a:xfrm>
            <a:off x="5029200" y="12626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EB1A81-B12D-4BFE-9190-E71D80E85C20}"/>
              </a:ext>
            </a:extLst>
          </p:cNvPr>
          <p:cNvSpPr/>
          <p:nvPr/>
        </p:nvSpPr>
        <p:spPr>
          <a:xfrm>
            <a:off x="5314950" y="12626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EE6159-CAC1-44A8-9EC9-5FEB8834A4DD}"/>
              </a:ext>
            </a:extLst>
          </p:cNvPr>
          <p:cNvSpPr/>
          <p:nvPr/>
        </p:nvSpPr>
        <p:spPr>
          <a:xfrm>
            <a:off x="5600700" y="12626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31B191-FFF2-410A-A951-56E652BC43B3}"/>
              </a:ext>
            </a:extLst>
          </p:cNvPr>
          <p:cNvSpPr txBox="1"/>
          <p:nvPr/>
        </p:nvSpPr>
        <p:spPr>
          <a:xfrm>
            <a:off x="3059895" y="1566624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B76FE1-31DE-429F-8E7F-6960C08E8CA0}"/>
              </a:ext>
            </a:extLst>
          </p:cNvPr>
          <p:cNvSpPr/>
          <p:nvPr/>
        </p:nvSpPr>
        <p:spPr>
          <a:xfrm>
            <a:off x="3028950" y="1257300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03E14FD-9949-4C12-958D-D4DF43AFAF3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48211" y="285937"/>
            <a:ext cx="681160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Heap in an array, starting at index 1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90149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2245-F4B1-430F-8611-62A7A9A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E8D-59D4-4DDC-8A1D-B21C232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draw the heap structure based on the following array representation?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18A10-4322-40B2-A7D0-B3EF1C80EF0C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2114550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67117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65843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35043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3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E8D-59D4-4DDC-8A1D-B21C2326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6664"/>
            <a:ext cx="7886700" cy="656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the heap structure, which node corresponds to the red location in the array?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18A10-4322-40B2-A7D0-B3EF1C80EF0C}"/>
              </a:ext>
            </a:extLst>
          </p:cNvPr>
          <p:cNvGraphicFramePr>
            <a:graphicFrameLocks noGrp="1"/>
          </p:cNvGraphicFramePr>
          <p:nvPr/>
        </p:nvGraphicFramePr>
        <p:xfrm>
          <a:off x="606287" y="4009847"/>
          <a:ext cx="42672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42C6DC0-3470-4C66-8B97-D43C2214E1F3}"/>
              </a:ext>
            </a:extLst>
          </p:cNvPr>
          <p:cNvSpPr/>
          <p:nvPr/>
        </p:nvSpPr>
        <p:spPr>
          <a:xfrm>
            <a:off x="4000500" y="746344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4B9D07-6420-4DE6-B554-F9868391424C}"/>
              </a:ext>
            </a:extLst>
          </p:cNvPr>
          <p:cNvSpPr/>
          <p:nvPr/>
        </p:nvSpPr>
        <p:spPr>
          <a:xfrm>
            <a:off x="3250096" y="1546870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F1B06-1643-40AF-816E-FE3B534483D1}"/>
              </a:ext>
            </a:extLst>
          </p:cNvPr>
          <p:cNvSpPr/>
          <p:nvPr/>
        </p:nvSpPr>
        <p:spPr>
          <a:xfrm>
            <a:off x="4898335" y="1546870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0B25C1-E3B5-42D7-99EE-BD72E6026CE2}"/>
              </a:ext>
            </a:extLst>
          </p:cNvPr>
          <p:cNvSpPr/>
          <p:nvPr/>
        </p:nvSpPr>
        <p:spPr>
          <a:xfrm>
            <a:off x="2634698" y="2439733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90F02-0093-4E5B-BB0E-15B15FB0C5CE}"/>
              </a:ext>
            </a:extLst>
          </p:cNvPr>
          <p:cNvSpPr/>
          <p:nvPr/>
        </p:nvSpPr>
        <p:spPr>
          <a:xfrm>
            <a:off x="3552410" y="2446520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0282F6-5C55-4E5A-859A-BC84960937DE}"/>
              </a:ext>
            </a:extLst>
          </p:cNvPr>
          <p:cNvSpPr/>
          <p:nvPr/>
        </p:nvSpPr>
        <p:spPr>
          <a:xfrm>
            <a:off x="4441135" y="2473852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F7870F-D5EB-4603-9F3E-4FD9A856D5E2}"/>
              </a:ext>
            </a:extLst>
          </p:cNvPr>
          <p:cNvCxnSpPr>
            <a:stCxn id="7" idx="3"/>
          </p:cNvCxnSpPr>
          <p:nvPr/>
        </p:nvCxnSpPr>
        <p:spPr>
          <a:xfrm flipH="1">
            <a:off x="3552411" y="1136588"/>
            <a:ext cx="515045" cy="410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523C14-F579-48E9-9A70-E52F6FFCED04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390745" y="1136588"/>
            <a:ext cx="736190" cy="410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BDE1D9-9052-4488-B29A-5F0F5925BCDB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863298" y="1937114"/>
            <a:ext cx="453754" cy="502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1888D-1FB6-4E16-A7DD-AA128A873EBC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640340" y="1937115"/>
            <a:ext cx="140670" cy="5094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4D98D9-099E-4535-8A29-1D41626D0E61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669735" y="1937114"/>
            <a:ext cx="295556" cy="5367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4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No class on Friday, only the exam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Released Friday @ </a:t>
            </a:r>
            <a:r>
              <a:rPr lang="en-US" dirty="0" err="1"/>
              <a:t>8am</a:t>
            </a:r>
            <a:r>
              <a:rPr lang="en-US" dirty="0"/>
              <a:t>, due Saturday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90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E8D-59D4-4DDC-8A1D-B21C2326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6664"/>
            <a:ext cx="7886700" cy="656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Who is the direct parent of the red cell?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18A10-4322-40B2-A7D0-B3EF1C80EF0C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914400"/>
          <a:ext cx="6937513" cy="50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83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4072851905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336451322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7247948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5546004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34A759-1C7A-4B75-AD23-85EA2055084B}"/>
              </a:ext>
            </a:extLst>
          </p:cNvPr>
          <p:cNvSpPr txBox="1">
            <a:spLocks/>
          </p:cNvSpPr>
          <p:nvPr/>
        </p:nvSpPr>
        <p:spPr>
          <a:xfrm>
            <a:off x="409989" y="2057400"/>
            <a:ext cx="7886700" cy="6565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Who are the children of the red cell?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EA1A8FD-3925-4DCA-A6D5-62F9004AD8DE}"/>
              </a:ext>
            </a:extLst>
          </p:cNvPr>
          <p:cNvGraphicFramePr>
            <a:graphicFrameLocks noGrp="1"/>
          </p:cNvGraphicFramePr>
          <p:nvPr/>
        </p:nvGraphicFramePr>
        <p:xfrm>
          <a:off x="467139" y="2835137"/>
          <a:ext cx="6937513" cy="50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83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4072851905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336451322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7247948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5546004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61D2C6-5CB6-4161-8B78-10F507817F22}"/>
              </a:ext>
            </a:extLst>
          </p:cNvPr>
          <p:cNvSpPr txBox="1"/>
          <p:nvPr/>
        </p:nvSpPr>
        <p:spPr>
          <a:xfrm>
            <a:off x="571500" y="3552593"/>
            <a:ext cx="2161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cell 9 and 10</a:t>
            </a:r>
          </a:p>
          <a:p>
            <a:pPr marL="257175" indent="-257175">
              <a:buAutoNum type="alphaUcPeriod"/>
            </a:pPr>
            <a:r>
              <a:rPr lang="en-US" dirty="0"/>
              <a:t>cell 10 only</a:t>
            </a:r>
          </a:p>
          <a:p>
            <a:pPr marL="257175" indent="-257175">
              <a:buAutoNum type="alphaUcPeriod"/>
            </a:pPr>
            <a:r>
              <a:rPr lang="en-US" dirty="0"/>
              <a:t>cell 6 and 7</a:t>
            </a:r>
          </a:p>
          <a:p>
            <a:pPr marL="257175" indent="-257175">
              <a:buAutoNum type="alphaUcPeriod"/>
            </a:pPr>
            <a:r>
              <a:rPr lang="en-US" dirty="0"/>
              <a:t>cell 8 and 9</a:t>
            </a:r>
          </a:p>
          <a:p>
            <a:pPr marL="257175" indent="-257175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7545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1463386"/>
            <a:ext cx="2686050" cy="3059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Emergency Department waiting room operates as a priority queue</a:t>
            </a:r>
          </a:p>
          <a:p>
            <a:r>
              <a:rPr lang="en-US" dirty="0"/>
              <a:t>Patients sorted according to seriousness, NOT how long they have waited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821530"/>
            <a:ext cx="3257550" cy="370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6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Priority Queue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925" y="1371600"/>
            <a:ext cx="805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following best describes what is true about the implementation of a Priority Queue?</a:t>
            </a:r>
          </a:p>
          <a:p>
            <a:pPr marL="257175" indent="-257175">
              <a:buAutoNum type="alphaUcPeriod"/>
            </a:pPr>
            <a:r>
              <a:rPr lang="en-US" dirty="0"/>
              <a:t>There is only one correct way to implement a Priority Queue</a:t>
            </a:r>
          </a:p>
          <a:p>
            <a:pPr marL="257175" indent="-257175">
              <a:buAutoNum type="alphaUcPeriod"/>
            </a:pPr>
            <a:r>
              <a:rPr lang="en-US" dirty="0"/>
              <a:t>There are many correct ways to implement a Priority Queue, and they are all equally good (assuming they implement the correct behavior)</a:t>
            </a:r>
          </a:p>
          <a:p>
            <a:pPr marL="257175" indent="-257175">
              <a:buAutoNum type="alphaUcPeriod"/>
            </a:pPr>
            <a:r>
              <a:rPr lang="en-US" dirty="0"/>
              <a:t>There are many correct ways to implement a Priority Queue, but they vary in their efficiency (about how long it takes to do basic operations).</a:t>
            </a:r>
          </a:p>
        </p:txBody>
      </p:sp>
    </p:spTree>
    <p:extLst>
      <p:ext uri="{BB962C8B-B14F-4D97-AF65-F5344CB8AC3E}">
        <p14:creationId xmlns:p14="http://schemas.microsoft.com/office/powerpoint/2010/main" val="20005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queue implementation 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Sorted array</a:t>
            </a:r>
          </a:p>
          <a:p>
            <a:pPr lvl="1"/>
            <a:r>
              <a:rPr lang="en-US" dirty="0"/>
              <a:t>Always insert based on the priority sorted order</a:t>
            </a:r>
          </a:p>
          <a:p>
            <a:pPr lvl="1"/>
            <a:r>
              <a:rPr lang="en-US" dirty="0"/>
              <a:t>Remove from the front</a:t>
            </a:r>
          </a:p>
          <a:p>
            <a:endParaRPr lang="en-US" b="1" dirty="0"/>
          </a:p>
          <a:p>
            <a:r>
              <a:rPr lang="en-US" b="1" dirty="0"/>
              <a:t>Unsorted linked list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Insert new element in front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 by searching list for highest-priority item</a:t>
            </a: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Sorted linked list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Always insert new elements where they go in priority-sorted order</a:t>
            </a:r>
          </a:p>
          <a:p>
            <a:pPr lvl="1"/>
            <a:r>
              <a:rPr lang="en-US" dirty="0"/>
              <a:t>Remove from front</a:t>
            </a:r>
          </a:p>
        </p:txBody>
      </p:sp>
    </p:spTree>
    <p:extLst>
      <p:ext uri="{BB962C8B-B14F-4D97-AF65-F5344CB8AC3E}">
        <p14:creationId xmlns:p14="http://schemas.microsoft.com/office/powerpoint/2010/main" val="21214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Sorted Array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Need to step through the array to find where item goes in priority-sorted order. Also need to shift things back</a:t>
            </a:r>
          </a:p>
          <a:p>
            <a:pPr lvl="1"/>
            <a:endParaRPr lang="en-US" dirty="0"/>
          </a:p>
          <a:p>
            <a:r>
              <a:rPr lang="en-US" b="1" dirty="0"/>
              <a:t>Remove/peek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Easy to find item you are looking for (first in list)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857251" y="273844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80A80-C503-43E7-93BF-774EB1DF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89" y="1208902"/>
            <a:ext cx="4503965" cy="23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A00C7-905A-4DCA-BE23-AB60C556B287}"/>
              </a:ext>
            </a:extLst>
          </p:cNvPr>
          <p:cNvSpPr txBox="1"/>
          <p:nvPr/>
        </p:nvSpPr>
        <p:spPr>
          <a:xfrm>
            <a:off x="5670407" y="3657600"/>
            <a:ext cx="23084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from 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246260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Unsorted linked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</a:t>
            </a:r>
          </a:p>
          <a:p>
            <a:pPr lvl="1"/>
            <a:r>
              <a:rPr lang="en-US" dirty="0"/>
              <a:t>Just throw it in the list at the front</a:t>
            </a:r>
          </a:p>
          <a:p>
            <a:pPr lvl="1"/>
            <a:endParaRPr lang="en-US" dirty="0"/>
          </a:p>
          <a:p>
            <a:r>
              <a:rPr lang="en-US" b="1" dirty="0"/>
              <a:t>Remove/peek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Hard to find item the highest priority item—could be anywhere</a:t>
            </a:r>
          </a:p>
        </p:txBody>
      </p:sp>
      <p:pic>
        <p:nvPicPr>
          <p:cNvPr id="1026" name="Picture 2" descr="http://www.noboizallowed.com/nba/wp-content/uploads/2012/05/MessyCloset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2743200" cy="2057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14401" y="276852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795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Sorted linked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Need to step through the list to find where item goes in priority-sorted order</a:t>
            </a:r>
          </a:p>
          <a:p>
            <a:pPr lvl="1"/>
            <a:endParaRPr lang="en-US" dirty="0"/>
          </a:p>
          <a:p>
            <a:r>
              <a:rPr lang="en-US" b="1" dirty="0"/>
              <a:t>Remove/peek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Easy to find item you are looking for (first in list)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static.ddmcdn.com/gif/how-to-design-a-mans-closet-1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291591"/>
            <a:ext cx="2450094" cy="30932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>
            <p:custDataLst>
              <p:tags r:id="rId4"/>
            </p:custDataLst>
          </p:nvPr>
        </p:nvSpPr>
        <p:spPr>
          <a:xfrm>
            <a:off x="857251" y="273844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68678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3324</TotalTime>
  <Words>993</Words>
  <Application>Microsoft Office PowerPoint</Application>
  <PresentationFormat>On-screen Show (16:9)</PresentationFormat>
  <Paragraphs>296</Paragraphs>
  <Slides>22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 Light</vt:lpstr>
      <vt:lpstr>Calibri</vt:lpstr>
      <vt:lpstr>Arial</vt:lpstr>
      <vt:lpstr>Office Theme</vt:lpstr>
      <vt:lpstr>CSE 12 – Basic Data Structures and Object-Oriented Design Lecture 20</vt:lpstr>
      <vt:lpstr>Announcements</vt:lpstr>
      <vt:lpstr>Topics</vt:lpstr>
      <vt:lpstr>Priority Queue ADT</vt:lpstr>
      <vt:lpstr>Implementing a Priority Queue</vt:lpstr>
      <vt:lpstr>Priority queue implementation options</vt:lpstr>
      <vt:lpstr>Sorted Array</vt:lpstr>
      <vt:lpstr>Unsorted linked list</vt:lpstr>
      <vt:lpstr>Sorted linked list</vt:lpstr>
      <vt:lpstr>PowerPoint Presentation</vt:lpstr>
      <vt:lpstr>We want the best of all</vt:lpstr>
      <vt:lpstr>Heaps</vt:lpstr>
      <vt:lpstr>Which of the following are valid heaps?</vt:lpstr>
      <vt:lpstr>Heap in an array (vs a linked structure)</vt:lpstr>
      <vt:lpstr>Heap in an array, starting at index 1</vt:lpstr>
      <vt:lpstr>Heap in an array, starting at index 1</vt:lpstr>
      <vt:lpstr>PowerPoint Presentation</vt:lpstr>
      <vt:lpstr>Heap</vt:lpstr>
      <vt:lpstr>PowerPoint Presentation</vt:lpstr>
      <vt:lpstr>PowerPoint Presentation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206</cp:revision>
  <dcterms:modified xsi:type="dcterms:W3CDTF">2021-02-24T06:06:59Z</dcterms:modified>
</cp:coreProperties>
</file>