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64" r:id="rId2"/>
    <p:sldId id="392" r:id="rId3"/>
    <p:sldId id="394" r:id="rId4"/>
    <p:sldId id="395" r:id="rId5"/>
    <p:sldId id="399" r:id="rId6"/>
    <p:sldId id="400" r:id="rId7"/>
    <p:sldId id="398" r:id="rId8"/>
    <p:sldId id="401" r:id="rId9"/>
    <p:sldId id="402" r:id="rId10"/>
    <p:sldId id="391" r:id="rId11"/>
    <p:sldId id="289" r:id="rId12"/>
    <p:sldId id="334" r:id="rId13"/>
    <p:sldId id="262" r:id="rId14"/>
    <p:sldId id="389" r:id="rId15"/>
    <p:sldId id="360" r:id="rId16"/>
    <p:sldId id="384" r:id="rId17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FFFFFF"/>
    <a:srgbClr val="F8F6FD"/>
    <a:srgbClr val="F8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4"/>
    <p:restoredTop sz="95970"/>
  </p:normalViewPr>
  <p:slideViewPr>
    <p:cSldViewPr snapToGrid="0" snapToObjects="1">
      <p:cViewPr>
        <p:scale>
          <a:sx n="49" d="100"/>
          <a:sy n="49" d="100"/>
        </p:scale>
        <p:origin x="76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9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Develop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Mayo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7F-9B4F-9599-0582CC464E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Analyze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Mayo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7F-9B4F-9599-0582CC464E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Identify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Mayo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7F-9B4F-9599-0582CC464E2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802490944"/>
        <c:axId val="773272432"/>
      </c:barChart>
      <c:catAx>
        <c:axId val="80249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fr-FR"/>
          </a:p>
        </c:txPr>
        <c:crossAx val="773272432"/>
        <c:crosses val="autoZero"/>
        <c:auto val="1"/>
        <c:lblAlgn val="ctr"/>
        <c:lblOffset val="100"/>
        <c:noMultiLvlLbl val="0"/>
      </c:catAx>
      <c:valAx>
        <c:axId val="77327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fr-FR"/>
          </a:p>
        </c:txPr>
        <c:crossAx val="802490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D9DDE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FB5B-0B4F-BCCB-09CE3CA314C5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FB5B-0B4F-BCCB-09CE3CA314C5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43</c:v>
                </c:pt>
                <c:pt idx="1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5B-0B4F-BCCB-09CE3CA314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24E-5244-B404-F13C3FAE696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24E-5244-B404-F13C3FAE696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24E-5244-B404-F13C3FAE6963}"/>
              </c:ext>
            </c:extLst>
          </c:dPt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24E-5244-B404-F13C3FAE69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26"/>
        <c:holeSize val="1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17</c:v>
                </c:pt>
                <c:pt idx="1">
                  <c:v>15</c:v>
                </c:pt>
                <c:pt idx="2">
                  <c:v>22</c:v>
                </c:pt>
                <c:pt idx="3">
                  <c:v>18</c:v>
                </c:pt>
                <c:pt idx="4">
                  <c:v>13</c:v>
                </c:pt>
                <c:pt idx="5">
                  <c:v>21</c:v>
                </c:pt>
                <c:pt idx="6">
                  <c:v>28</c:v>
                </c:pt>
                <c:pt idx="7">
                  <c:v>22</c:v>
                </c:pt>
                <c:pt idx="8">
                  <c:v>30</c:v>
                </c:pt>
                <c:pt idx="9">
                  <c:v>21</c:v>
                </c:pt>
                <c:pt idx="10">
                  <c:v>12</c:v>
                </c:pt>
                <c:pt idx="1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3B-1B41-91B9-A53F4931D0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19116752"/>
        <c:axId val="2098774912"/>
      </c:areaChart>
      <c:catAx>
        <c:axId val="-2019116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fr-FR"/>
          </a:p>
        </c:txPr>
        <c:crossAx val="2098774912"/>
        <c:crosses val="autoZero"/>
        <c:auto val="1"/>
        <c:lblAlgn val="ctr"/>
        <c:lblOffset val="100"/>
        <c:noMultiLvlLbl val="0"/>
      </c:catAx>
      <c:valAx>
        <c:axId val="2098774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fr-FR"/>
          </a:p>
        </c:txPr>
        <c:crossAx val="-20191167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</c:v>
                </c:pt>
                <c:pt idx="1">
                  <c:v>4</c:v>
                </c:pt>
                <c:pt idx="2">
                  <c:v>7</c:v>
                </c:pt>
                <c:pt idx="3">
                  <c:v>12</c:v>
                </c:pt>
                <c:pt idx="4">
                  <c:v>9</c:v>
                </c:pt>
                <c:pt idx="5">
                  <c:v>18</c:v>
                </c:pt>
                <c:pt idx="6">
                  <c:v>14</c:v>
                </c:pt>
                <c:pt idx="7">
                  <c:v>18</c:v>
                </c:pt>
                <c:pt idx="8">
                  <c:v>20</c:v>
                </c:pt>
                <c:pt idx="9">
                  <c:v>25</c:v>
                </c:pt>
                <c:pt idx="10">
                  <c:v>17</c:v>
                </c:pt>
                <c:pt idx="1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3B-1B41-91B9-A53F4931D0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19116752"/>
        <c:axId val="2098774912"/>
      </c:areaChart>
      <c:catAx>
        <c:axId val="-2019116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fr-FR"/>
          </a:p>
        </c:txPr>
        <c:crossAx val="2098774912"/>
        <c:crosses val="autoZero"/>
        <c:auto val="1"/>
        <c:lblAlgn val="ctr"/>
        <c:lblOffset val="100"/>
        <c:noMultiLvlLbl val="0"/>
      </c:catAx>
      <c:valAx>
        <c:axId val="2098774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fr-FR"/>
          </a:p>
        </c:txPr>
        <c:crossAx val="-20191167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135888960051533E-2"/>
          <c:y val="0.14906981061845292"/>
          <c:w val="0.88202789152190664"/>
          <c:h val="0.672573743261962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6C-0E48-B78E-10A8C1BCBF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6C-0E48-B78E-10A8C1BCBFC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6C-0E48-B78E-10A8C1BCBF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0"/>
        <c:overlap val="-40"/>
        <c:axId val="986038608"/>
        <c:axId val="986039264"/>
      </c:barChart>
      <c:catAx>
        <c:axId val="9860386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86039264"/>
        <c:crosses val="autoZero"/>
        <c:auto val="1"/>
        <c:lblAlgn val="ctr"/>
        <c:lblOffset val="100"/>
        <c:noMultiLvlLbl val="0"/>
      </c:catAx>
      <c:valAx>
        <c:axId val="986039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prstDash val="lg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fr-FR"/>
          </a:p>
        </c:txPr>
        <c:crossAx val="986038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100-F24A-B7AD-9874DEBCF8B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100-F24A-B7AD-9874DEBCF8B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100-F24A-B7AD-9874DEBCF8B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3.7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100-F24A-B7AD-9874DEBCF8BF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392995628877597E-2"/>
          <c:y val="0.169048467786654"/>
          <c:w val="0.92562513848602002"/>
          <c:h val="0.731125044939644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NASDAQ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4.4000000000000004</c:v>
                </c:pt>
                <c:pt idx="6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4D-8F40-B38A-12D556958D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NYSE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2.5</c:v>
                </c:pt>
                <c:pt idx="1">
                  <c:v>4.4000000000000004</c:v>
                </c:pt>
                <c:pt idx="2">
                  <c:v>1.8</c:v>
                </c:pt>
                <c:pt idx="3">
                  <c:v>3.8</c:v>
                </c:pt>
                <c:pt idx="4">
                  <c:v>2.5</c:v>
                </c:pt>
                <c:pt idx="5">
                  <c:v>2.9</c:v>
                </c:pt>
                <c:pt idx="6">
                  <c:v>5.7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4D-8F40-B38A-12D556958DE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DOWN JONES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5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2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4D-8F40-B38A-12D556958D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80"/>
        <c:overlap val="-10"/>
        <c:axId val="2129750800"/>
        <c:axId val="2129754496"/>
      </c:barChart>
      <c:catAx>
        <c:axId val="212975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fr-FR"/>
          </a:p>
        </c:txPr>
        <c:crossAx val="2129754496"/>
        <c:crosses val="autoZero"/>
        <c:auto val="1"/>
        <c:lblAlgn val="ctr"/>
        <c:lblOffset val="100"/>
        <c:noMultiLvlLbl val="0"/>
      </c:catAx>
      <c:valAx>
        <c:axId val="212975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F0DFF8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fr-FR"/>
          </a:p>
        </c:txPr>
        <c:crossAx val="2129750800"/>
        <c:crosses val="autoZero"/>
        <c:crossBetween val="between"/>
      </c:valAx>
      <c:spPr>
        <a:solidFill>
          <a:schemeClr val="bg1"/>
        </a:solidFill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D9DDE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3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FB5B-0B4F-BCCB-09CE3CA314C5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FB5B-0B4F-BCCB-09CE3CA314C5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43</c:v>
                </c:pt>
                <c:pt idx="1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5B-0B4F-BCCB-09CE3CA314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D9DDE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FB5B-0B4F-BCCB-09CE3CA314C5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FB5B-0B4F-BCCB-09CE3CA314C5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43</c:v>
                </c:pt>
                <c:pt idx="1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5B-0B4F-BCCB-09CE3CA314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40000"/>
            <a:lumOff val="60000"/>
          </a:schemeClr>
        </a:solidFill>
        <a:round/>
      </a:ln>
    </cs:spPr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8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40000"/>
            <a:lumOff val="60000"/>
          </a:schemeClr>
        </a:solidFill>
        <a:round/>
      </a:ln>
    </cs:spPr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824C1-3D05-2945-8CAD-B16B27066FBC}" type="datetimeFigureOut">
              <a:rPr lang="en-US" smtClean="0"/>
              <a:t>1/9/21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F874-8904-1140-9345-65A2416DE1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28C6-E2AE-1B43-BE6B-3934904A9C5D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AEA49-F56D-844B-96A4-0E7B5754BB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350">
            <a:extLst>
              <a:ext uri="{FF2B5EF4-FFF2-40B4-BE49-F238E27FC236}">
                <a16:creationId xmlns:a16="http://schemas.microsoft.com/office/drawing/2014/main" id="{AC5A627A-8C77-FB40-9EB3-77AAB943153C}"/>
              </a:ext>
            </a:extLst>
          </p:cNvPr>
          <p:cNvSpPr txBox="1"/>
          <p:nvPr/>
        </p:nvSpPr>
        <p:spPr>
          <a:xfrm>
            <a:off x="4268355" y="1071658"/>
            <a:ext cx="158411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Python for Data Analysis Project</a:t>
            </a:r>
          </a:p>
        </p:txBody>
      </p: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D681DFAB-7E38-CB4F-93D2-4CC45E2E721F}"/>
              </a:ext>
            </a:extLst>
          </p:cNvPr>
          <p:cNvSpPr txBox="1"/>
          <p:nvPr/>
        </p:nvSpPr>
        <p:spPr>
          <a:xfrm>
            <a:off x="7341610" y="2608099"/>
            <a:ext cx="1003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Poppins Light" pitchFamily="2" charset="77"/>
              </a:rPr>
              <a:t>Clément MUFFAT-JOLY Jean MARCHAND – DIA4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3BFD8E-CEC2-5748-913C-7D61EBFE66E3}"/>
              </a:ext>
            </a:extLst>
          </p:cNvPr>
          <p:cNvSpPr/>
          <p:nvPr/>
        </p:nvSpPr>
        <p:spPr>
          <a:xfrm>
            <a:off x="11077125" y="3496235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2" name="CuadroTexto 351">
            <a:extLst>
              <a:ext uri="{FF2B5EF4-FFF2-40B4-BE49-F238E27FC236}">
                <a16:creationId xmlns:a16="http://schemas.microsoft.com/office/drawing/2014/main" id="{C8A987F1-6BAE-9344-A176-DF26827BD92A}"/>
              </a:ext>
            </a:extLst>
          </p:cNvPr>
          <p:cNvSpPr txBox="1"/>
          <p:nvPr/>
        </p:nvSpPr>
        <p:spPr>
          <a:xfrm>
            <a:off x="2411365" y="4868420"/>
            <a:ext cx="64361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INTRODUCTION</a:t>
            </a:r>
            <a:endParaRPr lang="en-US" sz="3200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8DB325-A04E-BB49-9061-1E27D33F8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9968" y="5760216"/>
            <a:ext cx="8992960" cy="505854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82996BC-BE29-EE41-84FB-3B6AEC0409FD}"/>
              </a:ext>
            </a:extLst>
          </p:cNvPr>
          <p:cNvSpPr/>
          <p:nvPr/>
        </p:nvSpPr>
        <p:spPr>
          <a:xfrm flipV="1">
            <a:off x="2411365" y="6163678"/>
            <a:ext cx="623243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9" name="CuadroTexto 351">
            <a:extLst>
              <a:ext uri="{FF2B5EF4-FFF2-40B4-BE49-F238E27FC236}">
                <a16:creationId xmlns:a16="http://schemas.microsoft.com/office/drawing/2014/main" id="{739488B3-615D-7446-BB60-D618B1D37BE1}"/>
              </a:ext>
            </a:extLst>
          </p:cNvPr>
          <p:cNvSpPr txBox="1"/>
          <p:nvPr/>
        </p:nvSpPr>
        <p:spPr>
          <a:xfrm>
            <a:off x="1697541" y="6755891"/>
            <a:ext cx="7942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worked on the Dataset for estimation of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obesity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levels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based on eating habits and physical condition in individuals from Colombia, Peru and Mexico.</a:t>
            </a:r>
          </a:p>
          <a:p>
            <a:pPr algn="ctr"/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The information has 17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features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and 2111 records. </a:t>
            </a:r>
            <a:endParaRPr lang="en-US" sz="2800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00719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40F668F9-A8ED-954B-A8E1-1087F3F5F512}"/>
              </a:ext>
            </a:extLst>
          </p:cNvPr>
          <p:cNvGraphicFramePr/>
          <p:nvPr/>
        </p:nvGraphicFramePr>
        <p:xfrm>
          <a:off x="11934284" y="4636152"/>
          <a:ext cx="10888086" cy="7605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Rectangle 43">
            <a:extLst>
              <a:ext uri="{FF2B5EF4-FFF2-40B4-BE49-F238E27FC236}">
                <a16:creationId xmlns:a16="http://schemas.microsoft.com/office/drawing/2014/main" id="{BCFD3FCA-AD15-6E4F-A7B2-2BA09D87CEFD}"/>
              </a:ext>
            </a:extLst>
          </p:cNvPr>
          <p:cNvSpPr/>
          <p:nvPr/>
        </p:nvSpPr>
        <p:spPr>
          <a:xfrm>
            <a:off x="1714307" y="4636152"/>
            <a:ext cx="9364950" cy="760587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4C1E6E9-0917-A148-806B-E4BF2B12C64A}"/>
              </a:ext>
            </a:extLst>
          </p:cNvPr>
          <p:cNvGrpSpPr/>
          <p:nvPr/>
        </p:nvGrpSpPr>
        <p:grpSpPr>
          <a:xfrm>
            <a:off x="2300905" y="5511878"/>
            <a:ext cx="8191753" cy="5852563"/>
            <a:chOff x="2503957" y="5511878"/>
            <a:chExt cx="8191753" cy="5852563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0CB4B61C-E82E-9248-A3F1-013E8D406288}"/>
                </a:ext>
              </a:extLst>
            </p:cNvPr>
            <p:cNvSpPr txBox="1"/>
            <p:nvPr/>
          </p:nvSpPr>
          <p:spPr>
            <a:xfrm>
              <a:off x="2503957" y="6043174"/>
              <a:ext cx="48746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accent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$1,025,549</a:t>
              </a:r>
            </a:p>
          </p:txBody>
        </p:sp>
        <p:sp>
          <p:nvSpPr>
            <p:cNvPr id="48" name="CuadroTexto 395">
              <a:extLst>
                <a:ext uri="{FF2B5EF4-FFF2-40B4-BE49-F238E27FC236}">
                  <a16:creationId xmlns:a16="http://schemas.microsoft.com/office/drawing/2014/main" id="{3ADA5938-6EA7-2B4D-9CB1-D32C5EBB2F9C}"/>
                </a:ext>
              </a:extLst>
            </p:cNvPr>
            <p:cNvSpPr txBox="1"/>
            <p:nvPr/>
          </p:nvSpPr>
          <p:spPr>
            <a:xfrm>
              <a:off x="2539815" y="5511878"/>
              <a:ext cx="43547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Cash Flow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1011A4-1174-BE4B-8FD7-0DCA376AD592}"/>
                </a:ext>
              </a:extLst>
            </p:cNvPr>
            <p:cNvGrpSpPr/>
            <p:nvPr/>
          </p:nvGrpSpPr>
          <p:grpSpPr>
            <a:xfrm>
              <a:off x="2598087" y="8019670"/>
              <a:ext cx="551009" cy="551007"/>
              <a:chOff x="1876443" y="5905870"/>
              <a:chExt cx="526098" cy="526096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6010DB3-6A1A-2C42-A6AD-6791C82F27D9}"/>
                  </a:ext>
                </a:extLst>
              </p:cNvPr>
              <p:cNvSpPr/>
              <p:nvPr/>
            </p:nvSpPr>
            <p:spPr>
              <a:xfrm>
                <a:off x="1876443" y="5905870"/>
                <a:ext cx="526098" cy="52609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DD27007F-AAE6-934A-A162-65E4B9B90B94}"/>
                  </a:ext>
                </a:extLst>
              </p:cNvPr>
              <p:cNvSpPr/>
              <p:nvPr/>
            </p:nvSpPr>
            <p:spPr>
              <a:xfrm rot="18641522">
                <a:off x="1995291" y="6074952"/>
                <a:ext cx="288401" cy="144600"/>
              </a:xfrm>
              <a:custGeom>
                <a:avLst/>
                <a:gdLst>
                  <a:gd name="connsiteX0" fmla="*/ 985393 w 985393"/>
                  <a:gd name="connsiteY0" fmla="*/ 368555 h 494061"/>
                  <a:gd name="connsiteX1" fmla="*/ 985392 w 985393"/>
                  <a:gd name="connsiteY1" fmla="*/ 494061 h 494061"/>
                  <a:gd name="connsiteX2" fmla="*/ 11 w 985393"/>
                  <a:gd name="connsiteY2" fmla="*/ 494061 h 494061"/>
                  <a:gd name="connsiteX3" fmla="*/ 11 w 985393"/>
                  <a:gd name="connsiteY3" fmla="*/ 493059 h 494061"/>
                  <a:gd name="connsiteX4" fmla="*/ 0 w 985393"/>
                  <a:gd name="connsiteY4" fmla="*/ 493059 h 494061"/>
                  <a:gd name="connsiteX5" fmla="*/ 0 w 985393"/>
                  <a:gd name="connsiteY5" fmla="*/ 0 h 494061"/>
                  <a:gd name="connsiteX6" fmla="*/ 125506 w 985393"/>
                  <a:gd name="connsiteY6" fmla="*/ 0 h 494061"/>
                  <a:gd name="connsiteX7" fmla="*/ 125506 w 985393"/>
                  <a:gd name="connsiteY7" fmla="*/ 368555 h 49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5393" h="494061">
                    <a:moveTo>
                      <a:pt x="985393" y="368555"/>
                    </a:moveTo>
                    <a:lnTo>
                      <a:pt x="985392" y="494061"/>
                    </a:lnTo>
                    <a:lnTo>
                      <a:pt x="11" y="494061"/>
                    </a:lnTo>
                    <a:lnTo>
                      <a:pt x="11" y="493059"/>
                    </a:lnTo>
                    <a:lnTo>
                      <a:pt x="0" y="493059"/>
                    </a:lnTo>
                    <a:lnTo>
                      <a:pt x="0" y="0"/>
                    </a:lnTo>
                    <a:lnTo>
                      <a:pt x="125506" y="0"/>
                    </a:lnTo>
                    <a:lnTo>
                      <a:pt x="125506" y="3685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3A42236-3D04-4F47-81D6-6A4028213D34}"/>
                </a:ext>
              </a:extLst>
            </p:cNvPr>
            <p:cNvGrpSpPr/>
            <p:nvPr/>
          </p:nvGrpSpPr>
          <p:grpSpPr>
            <a:xfrm>
              <a:off x="2598087" y="9302349"/>
              <a:ext cx="551009" cy="551007"/>
              <a:chOff x="1876443" y="5905870"/>
              <a:chExt cx="526098" cy="526096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38D1373-9922-A24C-82A2-137F7FFDBDA8}"/>
                  </a:ext>
                </a:extLst>
              </p:cNvPr>
              <p:cNvSpPr/>
              <p:nvPr/>
            </p:nvSpPr>
            <p:spPr>
              <a:xfrm>
                <a:off x="1876443" y="5905870"/>
                <a:ext cx="526098" cy="52609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1D97CBAD-B5F1-214B-A515-9C5669E2D188}"/>
                  </a:ext>
                </a:extLst>
              </p:cNvPr>
              <p:cNvSpPr/>
              <p:nvPr/>
            </p:nvSpPr>
            <p:spPr>
              <a:xfrm rot="18641522">
                <a:off x="1995291" y="6074952"/>
                <a:ext cx="288401" cy="144600"/>
              </a:xfrm>
              <a:custGeom>
                <a:avLst/>
                <a:gdLst>
                  <a:gd name="connsiteX0" fmla="*/ 985393 w 985393"/>
                  <a:gd name="connsiteY0" fmla="*/ 368555 h 494061"/>
                  <a:gd name="connsiteX1" fmla="*/ 985392 w 985393"/>
                  <a:gd name="connsiteY1" fmla="*/ 494061 h 494061"/>
                  <a:gd name="connsiteX2" fmla="*/ 11 w 985393"/>
                  <a:gd name="connsiteY2" fmla="*/ 494061 h 494061"/>
                  <a:gd name="connsiteX3" fmla="*/ 11 w 985393"/>
                  <a:gd name="connsiteY3" fmla="*/ 493059 h 494061"/>
                  <a:gd name="connsiteX4" fmla="*/ 0 w 985393"/>
                  <a:gd name="connsiteY4" fmla="*/ 493059 h 494061"/>
                  <a:gd name="connsiteX5" fmla="*/ 0 w 985393"/>
                  <a:gd name="connsiteY5" fmla="*/ 0 h 494061"/>
                  <a:gd name="connsiteX6" fmla="*/ 125506 w 985393"/>
                  <a:gd name="connsiteY6" fmla="*/ 0 h 494061"/>
                  <a:gd name="connsiteX7" fmla="*/ 125506 w 985393"/>
                  <a:gd name="connsiteY7" fmla="*/ 368555 h 49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5393" h="494061">
                    <a:moveTo>
                      <a:pt x="985393" y="368555"/>
                    </a:moveTo>
                    <a:lnTo>
                      <a:pt x="985392" y="494061"/>
                    </a:lnTo>
                    <a:lnTo>
                      <a:pt x="11" y="494061"/>
                    </a:lnTo>
                    <a:lnTo>
                      <a:pt x="11" y="493059"/>
                    </a:lnTo>
                    <a:lnTo>
                      <a:pt x="0" y="493059"/>
                    </a:lnTo>
                    <a:lnTo>
                      <a:pt x="0" y="0"/>
                    </a:lnTo>
                    <a:lnTo>
                      <a:pt x="125506" y="0"/>
                    </a:lnTo>
                    <a:lnTo>
                      <a:pt x="125506" y="3685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AA1B128-6B4B-764D-BA38-7719AA3C1FEB}"/>
                </a:ext>
              </a:extLst>
            </p:cNvPr>
            <p:cNvSpPr txBox="1"/>
            <p:nvPr/>
          </p:nvSpPr>
          <p:spPr>
            <a:xfrm>
              <a:off x="3268713" y="7844978"/>
              <a:ext cx="742699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connecting. Promotions only work as well.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7EC4FBF-96BF-2243-A00A-6AD46CC2D91A}"/>
                </a:ext>
              </a:extLst>
            </p:cNvPr>
            <p:cNvSpPr txBox="1"/>
            <p:nvPr/>
          </p:nvSpPr>
          <p:spPr>
            <a:xfrm>
              <a:off x="3268713" y="9102748"/>
              <a:ext cx="74269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connecting. Promotions only work as well.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0372060-25B8-AF40-8EDF-2C742EE189A2}"/>
                </a:ext>
              </a:extLst>
            </p:cNvPr>
            <p:cNvSpPr txBox="1"/>
            <p:nvPr/>
          </p:nvSpPr>
          <p:spPr>
            <a:xfrm>
              <a:off x="3268713" y="10410334"/>
              <a:ext cx="742699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connecting. Promotions only work as well.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10525D5-1D9F-7545-8BDA-CDB33887D4F7}"/>
                </a:ext>
              </a:extLst>
            </p:cNvPr>
            <p:cNvGrpSpPr/>
            <p:nvPr/>
          </p:nvGrpSpPr>
          <p:grpSpPr>
            <a:xfrm>
              <a:off x="2598087" y="10585025"/>
              <a:ext cx="551009" cy="551007"/>
              <a:chOff x="1876443" y="5905870"/>
              <a:chExt cx="526098" cy="526096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16613EF-FA4B-C94A-AF94-E644AFBCAC00}"/>
                  </a:ext>
                </a:extLst>
              </p:cNvPr>
              <p:cNvSpPr/>
              <p:nvPr/>
            </p:nvSpPr>
            <p:spPr>
              <a:xfrm>
                <a:off x="1876443" y="5905870"/>
                <a:ext cx="526098" cy="52609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E56212C8-4820-EA4E-9B79-B1257B49272C}"/>
                  </a:ext>
                </a:extLst>
              </p:cNvPr>
              <p:cNvSpPr/>
              <p:nvPr/>
            </p:nvSpPr>
            <p:spPr>
              <a:xfrm rot="18641522">
                <a:off x="1995291" y="6074952"/>
                <a:ext cx="288401" cy="144600"/>
              </a:xfrm>
              <a:custGeom>
                <a:avLst/>
                <a:gdLst>
                  <a:gd name="connsiteX0" fmla="*/ 985393 w 985393"/>
                  <a:gd name="connsiteY0" fmla="*/ 368555 h 494061"/>
                  <a:gd name="connsiteX1" fmla="*/ 985392 w 985393"/>
                  <a:gd name="connsiteY1" fmla="*/ 494061 h 494061"/>
                  <a:gd name="connsiteX2" fmla="*/ 11 w 985393"/>
                  <a:gd name="connsiteY2" fmla="*/ 494061 h 494061"/>
                  <a:gd name="connsiteX3" fmla="*/ 11 w 985393"/>
                  <a:gd name="connsiteY3" fmla="*/ 493059 h 494061"/>
                  <a:gd name="connsiteX4" fmla="*/ 0 w 985393"/>
                  <a:gd name="connsiteY4" fmla="*/ 493059 h 494061"/>
                  <a:gd name="connsiteX5" fmla="*/ 0 w 985393"/>
                  <a:gd name="connsiteY5" fmla="*/ 0 h 494061"/>
                  <a:gd name="connsiteX6" fmla="*/ 125506 w 985393"/>
                  <a:gd name="connsiteY6" fmla="*/ 0 h 494061"/>
                  <a:gd name="connsiteX7" fmla="*/ 125506 w 985393"/>
                  <a:gd name="connsiteY7" fmla="*/ 368555 h 49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5393" h="494061">
                    <a:moveTo>
                      <a:pt x="985393" y="368555"/>
                    </a:moveTo>
                    <a:lnTo>
                      <a:pt x="985392" y="494061"/>
                    </a:lnTo>
                    <a:lnTo>
                      <a:pt x="11" y="494061"/>
                    </a:lnTo>
                    <a:lnTo>
                      <a:pt x="11" y="493059"/>
                    </a:lnTo>
                    <a:lnTo>
                      <a:pt x="0" y="493059"/>
                    </a:lnTo>
                    <a:lnTo>
                      <a:pt x="0" y="0"/>
                    </a:lnTo>
                    <a:lnTo>
                      <a:pt x="125506" y="0"/>
                    </a:lnTo>
                    <a:lnTo>
                      <a:pt x="125506" y="3685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25" name="CuadroTexto 350">
            <a:extLst>
              <a:ext uri="{FF2B5EF4-FFF2-40B4-BE49-F238E27FC236}">
                <a16:creationId xmlns:a16="http://schemas.microsoft.com/office/drawing/2014/main" id="{AC5A627A-8C77-FB40-9EB3-77AAB943153C}"/>
              </a:ext>
            </a:extLst>
          </p:cNvPr>
          <p:cNvSpPr txBox="1"/>
          <p:nvPr/>
        </p:nvSpPr>
        <p:spPr>
          <a:xfrm>
            <a:off x="6328203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D681DFAB-7E38-CB4F-93D2-4CC45E2E721F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3BFD8E-CEC2-5748-913C-7D61EBFE66E3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435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230B1080-EFD2-CF44-9D16-F7EFC062949D}"/>
              </a:ext>
            </a:extLst>
          </p:cNvPr>
          <p:cNvSpPr/>
          <p:nvPr/>
        </p:nvSpPr>
        <p:spPr>
          <a:xfrm>
            <a:off x="1520705" y="5059452"/>
            <a:ext cx="15928232" cy="2071099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83B40CD-08AE-384B-B631-0AF264C55519}"/>
              </a:ext>
            </a:extLst>
          </p:cNvPr>
          <p:cNvSpPr/>
          <p:nvPr/>
        </p:nvSpPr>
        <p:spPr>
          <a:xfrm>
            <a:off x="1520705" y="9468665"/>
            <a:ext cx="15928232" cy="2071099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E69919BC-19C8-284A-BF49-362604A69CC8}"/>
              </a:ext>
            </a:extLst>
          </p:cNvPr>
          <p:cNvGraphicFramePr/>
          <p:nvPr/>
        </p:nvGraphicFramePr>
        <p:xfrm>
          <a:off x="14164913" y="3975410"/>
          <a:ext cx="9112934" cy="8648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CuadroTexto 395">
            <a:extLst>
              <a:ext uri="{FF2B5EF4-FFF2-40B4-BE49-F238E27FC236}">
                <a16:creationId xmlns:a16="http://schemas.microsoft.com/office/drawing/2014/main" id="{01A7C77E-F9CE-E044-800E-CCFEAD8B9FBD}"/>
              </a:ext>
            </a:extLst>
          </p:cNvPr>
          <p:cNvSpPr txBox="1"/>
          <p:nvPr/>
        </p:nvSpPr>
        <p:spPr>
          <a:xfrm>
            <a:off x="16203731" y="6118583"/>
            <a:ext cx="236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2.34%</a:t>
            </a:r>
          </a:p>
        </p:txBody>
      </p:sp>
      <p:sp>
        <p:nvSpPr>
          <p:cNvPr id="26" name="CuadroTexto 395">
            <a:extLst>
              <a:ext uri="{FF2B5EF4-FFF2-40B4-BE49-F238E27FC236}">
                <a16:creationId xmlns:a16="http://schemas.microsoft.com/office/drawing/2014/main" id="{CAC37EC7-076E-C241-A299-F9301228F8A1}"/>
              </a:ext>
            </a:extLst>
          </p:cNvPr>
          <p:cNvSpPr txBox="1"/>
          <p:nvPr/>
        </p:nvSpPr>
        <p:spPr>
          <a:xfrm>
            <a:off x="16047881" y="5574095"/>
            <a:ext cx="2673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Marketing</a:t>
            </a:r>
          </a:p>
        </p:txBody>
      </p:sp>
      <p:sp>
        <p:nvSpPr>
          <p:cNvPr id="32" name="CuadroTexto 395">
            <a:extLst>
              <a:ext uri="{FF2B5EF4-FFF2-40B4-BE49-F238E27FC236}">
                <a16:creationId xmlns:a16="http://schemas.microsoft.com/office/drawing/2014/main" id="{19C2F793-1BC6-FA4E-8025-32A178CC8CF0}"/>
              </a:ext>
            </a:extLst>
          </p:cNvPr>
          <p:cNvSpPr txBox="1"/>
          <p:nvPr/>
        </p:nvSpPr>
        <p:spPr>
          <a:xfrm>
            <a:off x="19135048" y="9924093"/>
            <a:ext cx="236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6.53%</a:t>
            </a:r>
          </a:p>
        </p:txBody>
      </p:sp>
      <p:sp>
        <p:nvSpPr>
          <p:cNvPr id="35" name="CuadroTexto 395">
            <a:extLst>
              <a:ext uri="{FF2B5EF4-FFF2-40B4-BE49-F238E27FC236}">
                <a16:creationId xmlns:a16="http://schemas.microsoft.com/office/drawing/2014/main" id="{545834C3-C50C-0944-A35F-3A976620E175}"/>
              </a:ext>
            </a:extLst>
          </p:cNvPr>
          <p:cNvSpPr txBox="1"/>
          <p:nvPr/>
        </p:nvSpPr>
        <p:spPr>
          <a:xfrm>
            <a:off x="18979198" y="9379605"/>
            <a:ext cx="2673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Financial</a:t>
            </a:r>
          </a:p>
        </p:txBody>
      </p:sp>
      <p:sp>
        <p:nvSpPr>
          <p:cNvPr id="37" name="CuadroTexto 395">
            <a:extLst>
              <a:ext uri="{FF2B5EF4-FFF2-40B4-BE49-F238E27FC236}">
                <a16:creationId xmlns:a16="http://schemas.microsoft.com/office/drawing/2014/main" id="{6B18E804-5249-FC45-A36D-C61E5CD6CC6D}"/>
              </a:ext>
            </a:extLst>
          </p:cNvPr>
          <p:cNvSpPr txBox="1"/>
          <p:nvPr/>
        </p:nvSpPr>
        <p:spPr>
          <a:xfrm>
            <a:off x="14931288" y="9025662"/>
            <a:ext cx="236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4.92%</a:t>
            </a:r>
          </a:p>
        </p:txBody>
      </p:sp>
      <p:sp>
        <p:nvSpPr>
          <p:cNvPr id="38" name="CuadroTexto 395">
            <a:extLst>
              <a:ext uri="{FF2B5EF4-FFF2-40B4-BE49-F238E27FC236}">
                <a16:creationId xmlns:a16="http://schemas.microsoft.com/office/drawing/2014/main" id="{CA7A8E96-14BC-B34C-86B5-DF089E98AD95}"/>
              </a:ext>
            </a:extLst>
          </p:cNvPr>
          <p:cNvSpPr txBox="1"/>
          <p:nvPr/>
        </p:nvSpPr>
        <p:spPr>
          <a:xfrm>
            <a:off x="14775438" y="8481174"/>
            <a:ext cx="2673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Business</a:t>
            </a:r>
          </a:p>
        </p:txBody>
      </p:sp>
      <p:sp>
        <p:nvSpPr>
          <p:cNvPr id="80" name="CuadroTexto 395">
            <a:extLst>
              <a:ext uri="{FF2B5EF4-FFF2-40B4-BE49-F238E27FC236}">
                <a16:creationId xmlns:a16="http://schemas.microsoft.com/office/drawing/2014/main" id="{6D48E331-D1AF-E447-A841-7E206CB9FE1E}"/>
              </a:ext>
            </a:extLst>
          </p:cNvPr>
          <p:cNvSpPr txBox="1"/>
          <p:nvPr/>
        </p:nvSpPr>
        <p:spPr>
          <a:xfrm>
            <a:off x="4887735" y="5790301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24%</a:t>
            </a:r>
          </a:p>
        </p:txBody>
      </p:sp>
      <p:sp>
        <p:nvSpPr>
          <p:cNvPr id="81" name="CuadroTexto 395">
            <a:extLst>
              <a:ext uri="{FF2B5EF4-FFF2-40B4-BE49-F238E27FC236}">
                <a16:creationId xmlns:a16="http://schemas.microsoft.com/office/drawing/2014/main" id="{F76DA269-8B73-E742-AE72-BC4D8F875850}"/>
              </a:ext>
            </a:extLst>
          </p:cNvPr>
          <p:cNvSpPr txBox="1"/>
          <p:nvPr/>
        </p:nvSpPr>
        <p:spPr>
          <a:xfrm>
            <a:off x="2257832" y="5894701"/>
            <a:ext cx="236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1 month ago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2E73E9F-F730-6347-8F03-C84E0E3754F7}"/>
              </a:ext>
            </a:extLst>
          </p:cNvPr>
          <p:cNvGrpSpPr/>
          <p:nvPr/>
        </p:nvGrpSpPr>
        <p:grpSpPr>
          <a:xfrm>
            <a:off x="6777059" y="5790301"/>
            <a:ext cx="1371600" cy="609399"/>
            <a:chOff x="7521677" y="11115569"/>
            <a:chExt cx="1371600" cy="609399"/>
          </a:xfrm>
        </p:grpSpPr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95CD2EF9-A16E-5543-AE52-F947D3905342}"/>
                </a:ext>
              </a:extLst>
            </p:cNvPr>
            <p:cNvSpPr/>
            <p:nvPr/>
          </p:nvSpPr>
          <p:spPr>
            <a:xfrm>
              <a:off x="7521677" y="11115569"/>
              <a:ext cx="1371600" cy="6093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09A764B-A028-0141-84C4-09BB13A4D4CC}"/>
                </a:ext>
              </a:extLst>
            </p:cNvPr>
            <p:cNvGrpSpPr/>
            <p:nvPr/>
          </p:nvGrpSpPr>
          <p:grpSpPr>
            <a:xfrm>
              <a:off x="7822180" y="11239796"/>
              <a:ext cx="959209" cy="407993"/>
              <a:chOff x="7798531" y="11239796"/>
              <a:chExt cx="959209" cy="407993"/>
            </a:xfrm>
          </p:grpSpPr>
          <p:sp>
            <p:nvSpPr>
              <p:cNvPr id="85" name="CuadroTexto 395">
                <a:extLst>
                  <a:ext uri="{FF2B5EF4-FFF2-40B4-BE49-F238E27FC236}">
                    <a16:creationId xmlns:a16="http://schemas.microsoft.com/office/drawing/2014/main" id="{1A662A20-014E-1745-9EA5-9F33788EF562}"/>
                  </a:ext>
                </a:extLst>
              </p:cNvPr>
              <p:cNvSpPr txBox="1"/>
              <p:nvPr/>
            </p:nvSpPr>
            <p:spPr>
              <a:xfrm>
                <a:off x="7875391" y="11247679"/>
                <a:ext cx="88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120%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ABC568D0-56AB-5441-B179-022A98A4CD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98531" y="11239796"/>
                <a:ext cx="0" cy="334122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8" name="CuadroTexto 395">
            <a:extLst>
              <a:ext uri="{FF2B5EF4-FFF2-40B4-BE49-F238E27FC236}">
                <a16:creationId xmlns:a16="http://schemas.microsoft.com/office/drawing/2014/main" id="{09A8604E-79C6-E947-8712-33182BA29270}"/>
              </a:ext>
            </a:extLst>
          </p:cNvPr>
          <p:cNvSpPr txBox="1"/>
          <p:nvPr/>
        </p:nvSpPr>
        <p:spPr>
          <a:xfrm>
            <a:off x="4887735" y="7965800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70%</a:t>
            </a:r>
          </a:p>
        </p:txBody>
      </p:sp>
      <p:sp>
        <p:nvSpPr>
          <p:cNvPr id="89" name="CuadroTexto 395">
            <a:extLst>
              <a:ext uri="{FF2B5EF4-FFF2-40B4-BE49-F238E27FC236}">
                <a16:creationId xmlns:a16="http://schemas.microsoft.com/office/drawing/2014/main" id="{CE18AB8C-BBAF-7B4B-BAC7-FD1495D1E810}"/>
              </a:ext>
            </a:extLst>
          </p:cNvPr>
          <p:cNvSpPr txBox="1"/>
          <p:nvPr/>
        </p:nvSpPr>
        <p:spPr>
          <a:xfrm>
            <a:off x="2257832" y="8070200"/>
            <a:ext cx="236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3 month ago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6155ACC-37C0-0643-9E9E-303771997947}"/>
              </a:ext>
            </a:extLst>
          </p:cNvPr>
          <p:cNvGrpSpPr/>
          <p:nvPr/>
        </p:nvGrpSpPr>
        <p:grpSpPr>
          <a:xfrm>
            <a:off x="6777059" y="7965800"/>
            <a:ext cx="1371600" cy="609399"/>
            <a:chOff x="7521677" y="11115569"/>
            <a:chExt cx="1371600" cy="609399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169EB74A-E8A3-E144-8B33-BE17E72307CE}"/>
                </a:ext>
              </a:extLst>
            </p:cNvPr>
            <p:cNvSpPr/>
            <p:nvPr/>
          </p:nvSpPr>
          <p:spPr>
            <a:xfrm>
              <a:off x="7521677" y="11115569"/>
              <a:ext cx="1371600" cy="60939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D6932C1-0451-EB49-B606-FE032E4D4561}"/>
                </a:ext>
              </a:extLst>
            </p:cNvPr>
            <p:cNvGrpSpPr/>
            <p:nvPr/>
          </p:nvGrpSpPr>
          <p:grpSpPr>
            <a:xfrm>
              <a:off x="7822180" y="11239796"/>
              <a:ext cx="959209" cy="407993"/>
              <a:chOff x="7798531" y="11239796"/>
              <a:chExt cx="959209" cy="407993"/>
            </a:xfrm>
          </p:grpSpPr>
          <p:sp>
            <p:nvSpPr>
              <p:cNvPr id="93" name="CuadroTexto 395">
                <a:extLst>
                  <a:ext uri="{FF2B5EF4-FFF2-40B4-BE49-F238E27FC236}">
                    <a16:creationId xmlns:a16="http://schemas.microsoft.com/office/drawing/2014/main" id="{963A091E-E776-1D4D-9A12-7CF6F117DCDE}"/>
                  </a:ext>
                </a:extLst>
              </p:cNvPr>
              <p:cNvSpPr txBox="1"/>
              <p:nvPr/>
            </p:nvSpPr>
            <p:spPr>
              <a:xfrm>
                <a:off x="7875391" y="11247679"/>
                <a:ext cx="88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160%</a:t>
                </a:r>
              </a:p>
            </p:txBody>
          </p: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DA5C4DD5-C4C2-7C4A-9519-DA2B47A88D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98531" y="11239796"/>
                <a:ext cx="0" cy="334122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CuadroTexto 395">
            <a:extLst>
              <a:ext uri="{FF2B5EF4-FFF2-40B4-BE49-F238E27FC236}">
                <a16:creationId xmlns:a16="http://schemas.microsoft.com/office/drawing/2014/main" id="{D96CDD36-B21E-CD47-90C6-D3E5D840F1A3}"/>
              </a:ext>
            </a:extLst>
          </p:cNvPr>
          <p:cNvSpPr txBox="1"/>
          <p:nvPr/>
        </p:nvSpPr>
        <p:spPr>
          <a:xfrm>
            <a:off x="4887735" y="10151061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52%</a:t>
            </a:r>
          </a:p>
        </p:txBody>
      </p:sp>
      <p:sp>
        <p:nvSpPr>
          <p:cNvPr id="97" name="CuadroTexto 395">
            <a:extLst>
              <a:ext uri="{FF2B5EF4-FFF2-40B4-BE49-F238E27FC236}">
                <a16:creationId xmlns:a16="http://schemas.microsoft.com/office/drawing/2014/main" id="{B093E738-C19D-ED41-85CB-70C672B8544B}"/>
              </a:ext>
            </a:extLst>
          </p:cNvPr>
          <p:cNvSpPr txBox="1"/>
          <p:nvPr/>
        </p:nvSpPr>
        <p:spPr>
          <a:xfrm>
            <a:off x="2257832" y="10255461"/>
            <a:ext cx="236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6 month ago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6EEAA9C-9058-414F-BC8E-21ADBE6726B7}"/>
              </a:ext>
            </a:extLst>
          </p:cNvPr>
          <p:cNvGrpSpPr/>
          <p:nvPr/>
        </p:nvGrpSpPr>
        <p:grpSpPr>
          <a:xfrm>
            <a:off x="6777059" y="10151061"/>
            <a:ext cx="1371600" cy="609399"/>
            <a:chOff x="7521677" y="11115569"/>
            <a:chExt cx="1371600" cy="609399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6693D503-512F-574C-A60D-23F24F56F1EC}"/>
                </a:ext>
              </a:extLst>
            </p:cNvPr>
            <p:cNvSpPr/>
            <p:nvPr/>
          </p:nvSpPr>
          <p:spPr>
            <a:xfrm>
              <a:off x="7521677" y="11115569"/>
              <a:ext cx="1371600" cy="609399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A16A490-6D43-F746-906D-5551E1F66ED2}"/>
                </a:ext>
              </a:extLst>
            </p:cNvPr>
            <p:cNvGrpSpPr/>
            <p:nvPr/>
          </p:nvGrpSpPr>
          <p:grpSpPr>
            <a:xfrm>
              <a:off x="7822180" y="11239796"/>
              <a:ext cx="959209" cy="407993"/>
              <a:chOff x="7798531" y="11239796"/>
              <a:chExt cx="959209" cy="407993"/>
            </a:xfrm>
          </p:grpSpPr>
          <p:sp>
            <p:nvSpPr>
              <p:cNvPr id="101" name="CuadroTexto 395">
                <a:extLst>
                  <a:ext uri="{FF2B5EF4-FFF2-40B4-BE49-F238E27FC236}">
                    <a16:creationId xmlns:a16="http://schemas.microsoft.com/office/drawing/2014/main" id="{86451B6F-6A9D-8549-9706-29BBF5923EE6}"/>
                  </a:ext>
                </a:extLst>
              </p:cNvPr>
              <p:cNvSpPr txBox="1"/>
              <p:nvPr/>
            </p:nvSpPr>
            <p:spPr>
              <a:xfrm>
                <a:off x="7875391" y="11247679"/>
                <a:ext cx="88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183%</a:t>
                </a:r>
              </a:p>
            </p:txBody>
          </p: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617C6B74-523A-AD42-B9BC-31121B3D4F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98531" y="11239796"/>
                <a:ext cx="0" cy="334122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9869F8CA-9E3A-B84C-AC84-7EB99E654937}"/>
              </a:ext>
            </a:extLst>
          </p:cNvPr>
          <p:cNvSpPr txBox="1"/>
          <p:nvPr/>
        </p:nvSpPr>
        <p:spPr>
          <a:xfrm>
            <a:off x="8666383" y="5667190"/>
            <a:ext cx="4915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5241EB6-8D6E-9F41-8ADA-CCEA6A817B85}"/>
              </a:ext>
            </a:extLst>
          </p:cNvPr>
          <p:cNvSpPr txBox="1"/>
          <p:nvPr/>
        </p:nvSpPr>
        <p:spPr>
          <a:xfrm>
            <a:off x="8666383" y="7820911"/>
            <a:ext cx="4915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9454AAB-3F83-274B-8FA3-F340E33BE0EF}"/>
              </a:ext>
            </a:extLst>
          </p:cNvPr>
          <p:cNvSpPr txBox="1"/>
          <p:nvPr/>
        </p:nvSpPr>
        <p:spPr>
          <a:xfrm>
            <a:off x="8666383" y="9996047"/>
            <a:ext cx="4915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49" name="CuadroTexto 350">
            <a:extLst>
              <a:ext uri="{FF2B5EF4-FFF2-40B4-BE49-F238E27FC236}">
                <a16:creationId xmlns:a16="http://schemas.microsoft.com/office/drawing/2014/main" id="{F5814812-CDD9-D74B-9AF0-6351B3633858}"/>
              </a:ext>
            </a:extLst>
          </p:cNvPr>
          <p:cNvSpPr txBox="1"/>
          <p:nvPr/>
        </p:nvSpPr>
        <p:spPr>
          <a:xfrm>
            <a:off x="6390711" y="1071658"/>
            <a:ext cx="115964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Pie Charts Infographics</a:t>
            </a:r>
          </a:p>
        </p:txBody>
      </p:sp>
      <p:sp>
        <p:nvSpPr>
          <p:cNvPr id="50" name="CuadroTexto 351">
            <a:extLst>
              <a:ext uri="{FF2B5EF4-FFF2-40B4-BE49-F238E27FC236}">
                <a16:creationId xmlns:a16="http://schemas.microsoft.com/office/drawing/2014/main" id="{D99E6E1E-F62A-914B-819C-19F16BAA49A3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D4E741D-A5DD-854E-92A7-FECF4F24E3B6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310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6A3A9C0-855A-A84E-9CB2-8D2042EE2894}"/>
              </a:ext>
            </a:extLst>
          </p:cNvPr>
          <p:cNvSpPr txBox="1"/>
          <p:nvPr/>
        </p:nvSpPr>
        <p:spPr>
          <a:xfrm>
            <a:off x="2372642" y="9005262"/>
            <a:ext cx="575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Total Earning</a:t>
            </a: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B470FD01-CF35-BA4F-AC68-83B906CD7BFD}"/>
              </a:ext>
            </a:extLst>
          </p:cNvPr>
          <p:cNvSpPr>
            <a:spLocks/>
          </p:cNvSpPr>
          <p:nvPr/>
        </p:nvSpPr>
        <p:spPr bwMode="auto">
          <a:xfrm>
            <a:off x="2372642" y="9595838"/>
            <a:ext cx="5914303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en-US" altLang="x-none" sz="10000" b="1" baseline="0" dirty="0">
                <a:solidFill>
                  <a:schemeClr val="tx2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rPr>
              <a:t>$34,750</a:t>
            </a:r>
            <a:endParaRPr lang="x-none" altLang="x-none" sz="10000" b="1" baseline="0">
              <a:solidFill>
                <a:schemeClr val="tx2"/>
              </a:solidFill>
              <a:latin typeface="Century Gothic" panose="020B0502020202020204" pitchFamily="34" charset="0"/>
              <a:ea typeface="Open Sans Light" charset="0"/>
              <a:cs typeface="Open Sans Light" charset="0"/>
              <a:sym typeface="Open Sans Light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4FB482-439A-C648-9563-4422FE217B2B}"/>
              </a:ext>
            </a:extLst>
          </p:cNvPr>
          <p:cNvSpPr txBox="1"/>
          <p:nvPr/>
        </p:nvSpPr>
        <p:spPr>
          <a:xfrm>
            <a:off x="2372642" y="11472801"/>
            <a:ext cx="86707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4CF5A5-F643-E241-929C-92C91DC02EC0}"/>
              </a:ext>
            </a:extLst>
          </p:cNvPr>
          <p:cNvSpPr txBox="1"/>
          <p:nvPr/>
        </p:nvSpPr>
        <p:spPr>
          <a:xfrm>
            <a:off x="8800391" y="10409743"/>
            <a:ext cx="170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70%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4D60EE6C-96CA-FA49-AC32-99950C97E20B}"/>
              </a:ext>
            </a:extLst>
          </p:cNvPr>
          <p:cNvSpPr/>
          <p:nvPr/>
        </p:nvSpPr>
        <p:spPr>
          <a:xfrm>
            <a:off x="7968548" y="10407992"/>
            <a:ext cx="636793" cy="54896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58378F-775A-484D-9205-517E82338653}"/>
              </a:ext>
            </a:extLst>
          </p:cNvPr>
          <p:cNvSpPr txBox="1"/>
          <p:nvPr/>
        </p:nvSpPr>
        <p:spPr>
          <a:xfrm>
            <a:off x="13334234" y="9005262"/>
            <a:ext cx="575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Total Earning</a:t>
            </a: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AAB1881E-8D57-C84E-9D0F-6A31EA58A11A}"/>
              </a:ext>
            </a:extLst>
          </p:cNvPr>
          <p:cNvSpPr>
            <a:spLocks/>
          </p:cNvSpPr>
          <p:nvPr/>
        </p:nvSpPr>
        <p:spPr bwMode="auto">
          <a:xfrm>
            <a:off x="13334234" y="9595838"/>
            <a:ext cx="5914303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en-US" altLang="x-none" sz="10000" b="1" baseline="0" dirty="0">
                <a:solidFill>
                  <a:schemeClr val="tx2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rPr>
              <a:t>$12,590</a:t>
            </a:r>
            <a:endParaRPr lang="x-none" altLang="x-none" sz="10000" b="1" baseline="0">
              <a:solidFill>
                <a:schemeClr val="tx2"/>
              </a:solidFill>
              <a:latin typeface="Century Gothic" panose="020B0502020202020204" pitchFamily="34" charset="0"/>
              <a:ea typeface="Open Sans Light" charset="0"/>
              <a:cs typeface="Open Sans Light" charset="0"/>
              <a:sym typeface="Open Sans Light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4106D5-D936-124F-8144-5211744EEB04}"/>
              </a:ext>
            </a:extLst>
          </p:cNvPr>
          <p:cNvSpPr txBox="1"/>
          <p:nvPr/>
        </p:nvSpPr>
        <p:spPr>
          <a:xfrm>
            <a:off x="13334234" y="11472801"/>
            <a:ext cx="86707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67A6FA-14D3-5F40-8F27-351415749752}"/>
              </a:ext>
            </a:extLst>
          </p:cNvPr>
          <p:cNvSpPr txBox="1"/>
          <p:nvPr/>
        </p:nvSpPr>
        <p:spPr>
          <a:xfrm>
            <a:off x="19761983" y="10409743"/>
            <a:ext cx="170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34%</a:t>
            </a: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F3C5D917-FB0D-9048-9DD4-4F84B8CE8BA0}"/>
              </a:ext>
            </a:extLst>
          </p:cNvPr>
          <p:cNvSpPr/>
          <p:nvPr/>
        </p:nvSpPr>
        <p:spPr>
          <a:xfrm flipV="1">
            <a:off x="18930140" y="10571277"/>
            <a:ext cx="636793" cy="5489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FCADB4E4-2A48-2F43-B9DB-F90727F58B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54848"/>
              </p:ext>
            </p:extLst>
          </p:nvPr>
        </p:nvGraphicFramePr>
        <p:xfrm>
          <a:off x="2372642" y="4319310"/>
          <a:ext cx="8670775" cy="4170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C0F99DE4-A576-D34B-A001-789E8506FD3B}"/>
              </a:ext>
            </a:extLst>
          </p:cNvPr>
          <p:cNvGraphicFramePr/>
          <p:nvPr/>
        </p:nvGraphicFramePr>
        <p:xfrm>
          <a:off x="13343759" y="4319310"/>
          <a:ext cx="8670775" cy="4170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55473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1D1DCA8C-89A4-F349-98C1-008373C8C5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592595"/>
              </p:ext>
            </p:extLst>
          </p:nvPr>
        </p:nvGraphicFramePr>
        <p:xfrm>
          <a:off x="9514149" y="4263909"/>
          <a:ext cx="13296986" cy="9196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88F80B4C-9699-C946-8B50-27528955D094}"/>
              </a:ext>
            </a:extLst>
          </p:cNvPr>
          <p:cNvSpPr/>
          <p:nvPr/>
        </p:nvSpPr>
        <p:spPr>
          <a:xfrm>
            <a:off x="1973610" y="5548805"/>
            <a:ext cx="6931853" cy="2071099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B12460-2AE6-8847-B247-19C131BF8CD6}"/>
              </a:ext>
            </a:extLst>
          </p:cNvPr>
          <p:cNvSpPr/>
          <p:nvPr/>
        </p:nvSpPr>
        <p:spPr>
          <a:xfrm>
            <a:off x="1973610" y="9958018"/>
            <a:ext cx="6931853" cy="2071099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B9D4F80A-28D0-4D4C-948C-BFA9B29B6F1D}"/>
              </a:ext>
            </a:extLst>
          </p:cNvPr>
          <p:cNvSpPr txBox="1"/>
          <p:nvPr/>
        </p:nvSpPr>
        <p:spPr>
          <a:xfrm>
            <a:off x="5095819" y="6205010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24%</a:t>
            </a:r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51056B8B-C35A-7245-B0B7-D62505AAE37D}"/>
              </a:ext>
            </a:extLst>
          </p:cNvPr>
          <p:cNvSpPr txBox="1"/>
          <p:nvPr/>
        </p:nvSpPr>
        <p:spPr>
          <a:xfrm>
            <a:off x="2465916" y="6384054"/>
            <a:ext cx="236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1 month ago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149B51E-DBD5-E946-9593-8D43C9DB6C1E}"/>
              </a:ext>
            </a:extLst>
          </p:cNvPr>
          <p:cNvGrpSpPr/>
          <p:nvPr/>
        </p:nvGrpSpPr>
        <p:grpSpPr>
          <a:xfrm>
            <a:off x="6985143" y="6279654"/>
            <a:ext cx="1371600" cy="609399"/>
            <a:chOff x="7521677" y="11115569"/>
            <a:chExt cx="1371600" cy="609399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F468CCC6-C1DD-7247-AA62-911652F0F73B}"/>
                </a:ext>
              </a:extLst>
            </p:cNvPr>
            <p:cNvSpPr/>
            <p:nvPr/>
          </p:nvSpPr>
          <p:spPr>
            <a:xfrm>
              <a:off x="7521677" y="11115569"/>
              <a:ext cx="1371600" cy="609399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F6518A9-AB06-0344-927A-AB26850A390B}"/>
                </a:ext>
              </a:extLst>
            </p:cNvPr>
            <p:cNvGrpSpPr/>
            <p:nvPr/>
          </p:nvGrpSpPr>
          <p:grpSpPr>
            <a:xfrm>
              <a:off x="7822180" y="11239796"/>
              <a:ext cx="959209" cy="407993"/>
              <a:chOff x="7798531" y="11239796"/>
              <a:chExt cx="959209" cy="407993"/>
            </a:xfrm>
          </p:grpSpPr>
          <p:sp>
            <p:nvSpPr>
              <p:cNvPr id="36" name="CuadroTexto 395">
                <a:extLst>
                  <a:ext uri="{FF2B5EF4-FFF2-40B4-BE49-F238E27FC236}">
                    <a16:creationId xmlns:a16="http://schemas.microsoft.com/office/drawing/2014/main" id="{104A1415-62B3-0144-AE79-3E2481A9435B}"/>
                  </a:ext>
                </a:extLst>
              </p:cNvPr>
              <p:cNvSpPr txBox="1"/>
              <p:nvPr/>
            </p:nvSpPr>
            <p:spPr>
              <a:xfrm>
                <a:off x="7875391" y="11247679"/>
                <a:ext cx="88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120%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26D44B44-4A43-BC46-8094-11838B4965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98531" y="11239796"/>
                <a:ext cx="0" cy="334122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CuadroTexto 395">
            <a:extLst>
              <a:ext uri="{FF2B5EF4-FFF2-40B4-BE49-F238E27FC236}">
                <a16:creationId xmlns:a16="http://schemas.microsoft.com/office/drawing/2014/main" id="{86FDAFD5-987D-C545-8AE4-5189CF5D7ED3}"/>
              </a:ext>
            </a:extLst>
          </p:cNvPr>
          <p:cNvSpPr txBox="1"/>
          <p:nvPr/>
        </p:nvSpPr>
        <p:spPr>
          <a:xfrm>
            <a:off x="5095819" y="8380509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70%</a:t>
            </a:r>
          </a:p>
        </p:txBody>
      </p:sp>
      <p:sp>
        <p:nvSpPr>
          <p:cNvPr id="46" name="CuadroTexto 395">
            <a:extLst>
              <a:ext uri="{FF2B5EF4-FFF2-40B4-BE49-F238E27FC236}">
                <a16:creationId xmlns:a16="http://schemas.microsoft.com/office/drawing/2014/main" id="{6E531A76-CE82-744E-8E68-6244630B8672}"/>
              </a:ext>
            </a:extLst>
          </p:cNvPr>
          <p:cNvSpPr txBox="1"/>
          <p:nvPr/>
        </p:nvSpPr>
        <p:spPr>
          <a:xfrm>
            <a:off x="2465916" y="8559553"/>
            <a:ext cx="236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3 month ago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2919C11-6202-8A41-B993-5928F887D80B}"/>
              </a:ext>
            </a:extLst>
          </p:cNvPr>
          <p:cNvGrpSpPr/>
          <p:nvPr/>
        </p:nvGrpSpPr>
        <p:grpSpPr>
          <a:xfrm>
            <a:off x="6985143" y="8455153"/>
            <a:ext cx="1371600" cy="609399"/>
            <a:chOff x="7521677" y="11115569"/>
            <a:chExt cx="1371600" cy="609399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CD78BEAB-C599-D446-8A2E-A8D12B520587}"/>
                </a:ext>
              </a:extLst>
            </p:cNvPr>
            <p:cNvSpPr/>
            <p:nvPr/>
          </p:nvSpPr>
          <p:spPr>
            <a:xfrm>
              <a:off x="7521677" y="11115569"/>
              <a:ext cx="1371600" cy="609399"/>
            </a:xfrm>
            <a:prstGeom prst="round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AEB8941-31C4-584F-B84B-DF00139A92D8}"/>
                </a:ext>
              </a:extLst>
            </p:cNvPr>
            <p:cNvGrpSpPr/>
            <p:nvPr/>
          </p:nvGrpSpPr>
          <p:grpSpPr>
            <a:xfrm>
              <a:off x="7822180" y="11239796"/>
              <a:ext cx="959209" cy="407993"/>
              <a:chOff x="7798531" y="11239796"/>
              <a:chExt cx="959209" cy="407993"/>
            </a:xfrm>
          </p:grpSpPr>
          <p:sp>
            <p:nvSpPr>
              <p:cNvPr id="53" name="CuadroTexto 395">
                <a:extLst>
                  <a:ext uri="{FF2B5EF4-FFF2-40B4-BE49-F238E27FC236}">
                    <a16:creationId xmlns:a16="http://schemas.microsoft.com/office/drawing/2014/main" id="{5464CE0A-E4C5-FC4C-986A-B0D529C74A99}"/>
                  </a:ext>
                </a:extLst>
              </p:cNvPr>
              <p:cNvSpPr txBox="1"/>
              <p:nvPr/>
            </p:nvSpPr>
            <p:spPr>
              <a:xfrm>
                <a:off x="7875391" y="11247679"/>
                <a:ext cx="88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160%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AD2874E1-69A2-774A-A0E2-887387232A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98531" y="11239796"/>
                <a:ext cx="0" cy="334122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DABDEA5A-3A23-4A44-BB66-D025DE4EEF3A}"/>
              </a:ext>
            </a:extLst>
          </p:cNvPr>
          <p:cNvSpPr txBox="1"/>
          <p:nvPr/>
        </p:nvSpPr>
        <p:spPr>
          <a:xfrm>
            <a:off x="5095819" y="10565770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52%</a:t>
            </a: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5D33CD28-A500-CA49-BF97-90473332CA6D}"/>
              </a:ext>
            </a:extLst>
          </p:cNvPr>
          <p:cNvSpPr txBox="1"/>
          <p:nvPr/>
        </p:nvSpPr>
        <p:spPr>
          <a:xfrm>
            <a:off x="2465916" y="10744814"/>
            <a:ext cx="236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6 month ago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F34C650-3FAD-AC40-A34A-7CDFFFECC56E}"/>
              </a:ext>
            </a:extLst>
          </p:cNvPr>
          <p:cNvGrpSpPr/>
          <p:nvPr/>
        </p:nvGrpSpPr>
        <p:grpSpPr>
          <a:xfrm>
            <a:off x="6985143" y="10640414"/>
            <a:ext cx="1371600" cy="609399"/>
            <a:chOff x="7521677" y="11115569"/>
            <a:chExt cx="1371600" cy="609399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9A6C5E27-808D-604C-801C-1485A93A886C}"/>
                </a:ext>
              </a:extLst>
            </p:cNvPr>
            <p:cNvSpPr/>
            <p:nvPr/>
          </p:nvSpPr>
          <p:spPr>
            <a:xfrm>
              <a:off x="7521677" y="11115569"/>
              <a:ext cx="1371600" cy="609399"/>
            </a:xfrm>
            <a:prstGeom prst="roundRect">
              <a:avLst/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8D97671-106B-7B46-A3A8-68107437B387}"/>
                </a:ext>
              </a:extLst>
            </p:cNvPr>
            <p:cNvGrpSpPr/>
            <p:nvPr/>
          </p:nvGrpSpPr>
          <p:grpSpPr>
            <a:xfrm>
              <a:off x="7822180" y="11239796"/>
              <a:ext cx="959209" cy="407993"/>
              <a:chOff x="7798531" y="11239796"/>
              <a:chExt cx="959209" cy="407993"/>
            </a:xfrm>
          </p:grpSpPr>
          <p:sp>
            <p:nvSpPr>
              <p:cNvPr id="61" name="CuadroTexto 395">
                <a:extLst>
                  <a:ext uri="{FF2B5EF4-FFF2-40B4-BE49-F238E27FC236}">
                    <a16:creationId xmlns:a16="http://schemas.microsoft.com/office/drawing/2014/main" id="{E46B6305-D552-8C4B-AF0E-E1B9A9341DED}"/>
                  </a:ext>
                </a:extLst>
              </p:cNvPr>
              <p:cNvSpPr txBox="1"/>
              <p:nvPr/>
            </p:nvSpPr>
            <p:spPr>
              <a:xfrm>
                <a:off x="7875391" y="11247679"/>
                <a:ext cx="88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183%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DEE64643-BAEA-B74C-8AF5-6EEE41C88F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98531" y="11239796"/>
                <a:ext cx="0" cy="334122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CuadroTexto 350">
            <a:extLst>
              <a:ext uri="{FF2B5EF4-FFF2-40B4-BE49-F238E27FC236}">
                <a16:creationId xmlns:a16="http://schemas.microsoft.com/office/drawing/2014/main" id="{4D95D94E-A200-9347-BE6D-0F07B125E3E0}"/>
              </a:ext>
            </a:extLst>
          </p:cNvPr>
          <p:cNvSpPr txBox="1"/>
          <p:nvPr/>
        </p:nvSpPr>
        <p:spPr>
          <a:xfrm>
            <a:off x="6328203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31" name="CuadroTexto 351">
            <a:extLst>
              <a:ext uri="{FF2B5EF4-FFF2-40B4-BE49-F238E27FC236}">
                <a16:creationId xmlns:a16="http://schemas.microsoft.com/office/drawing/2014/main" id="{0BFCFC46-9605-0942-8687-1B02A45DB53C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8D8CD8-0A0F-1A40-86AB-3B166C6B6DAD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251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Chart Placeholder 11">
            <a:extLst>
              <a:ext uri="{FF2B5EF4-FFF2-40B4-BE49-F238E27FC236}">
                <a16:creationId xmlns:a16="http://schemas.microsoft.com/office/drawing/2014/main" id="{115F65AC-E12F-9645-89D1-A4A7E2923F54}"/>
              </a:ext>
            </a:extLst>
          </p:cNvPr>
          <p:cNvGraphicFramePr>
            <a:graphicFrameLocks/>
          </p:cNvGraphicFramePr>
          <p:nvPr/>
        </p:nvGraphicFramePr>
        <p:xfrm>
          <a:off x="13379577" y="3102349"/>
          <a:ext cx="11668452" cy="8142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43543E4A-E90E-5E46-8E88-B4B347FD23C4}"/>
              </a:ext>
            </a:extLst>
          </p:cNvPr>
          <p:cNvSpPr/>
          <p:nvPr/>
        </p:nvSpPr>
        <p:spPr>
          <a:xfrm flipH="1">
            <a:off x="9325589" y="0"/>
            <a:ext cx="5455415" cy="13716000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D2FB32-B837-C04D-9482-67562AEE3326}"/>
              </a:ext>
            </a:extLst>
          </p:cNvPr>
          <p:cNvGrpSpPr/>
          <p:nvPr/>
        </p:nvGrpSpPr>
        <p:grpSpPr>
          <a:xfrm>
            <a:off x="1700629" y="2074123"/>
            <a:ext cx="7015801" cy="9654839"/>
            <a:chOff x="1539738" y="1157026"/>
            <a:chExt cx="7015801" cy="965483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07C8E91-FAF9-3E41-8C47-2CE422E1A7A0}"/>
                </a:ext>
              </a:extLst>
            </p:cNvPr>
            <p:cNvGrpSpPr/>
            <p:nvPr/>
          </p:nvGrpSpPr>
          <p:grpSpPr>
            <a:xfrm>
              <a:off x="1539738" y="1157026"/>
              <a:ext cx="7015801" cy="3958216"/>
              <a:chOff x="6287584" y="1071658"/>
              <a:chExt cx="7015801" cy="3958216"/>
            </a:xfrm>
          </p:grpSpPr>
          <p:sp>
            <p:nvSpPr>
              <p:cNvPr id="41" name="CuadroTexto 350">
                <a:extLst>
                  <a:ext uri="{FF2B5EF4-FFF2-40B4-BE49-F238E27FC236}">
                    <a16:creationId xmlns:a16="http://schemas.microsoft.com/office/drawing/2014/main" id="{C9B0D814-C347-9841-BEFD-A7B298726593}"/>
                  </a:ext>
                </a:extLst>
              </p:cNvPr>
              <p:cNvSpPr txBox="1"/>
              <p:nvPr/>
            </p:nvSpPr>
            <p:spPr>
              <a:xfrm>
                <a:off x="6287584" y="1071658"/>
                <a:ext cx="6707447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Chart Infographics</a:t>
                </a:r>
              </a:p>
            </p:txBody>
          </p:sp>
          <p:sp>
            <p:nvSpPr>
              <p:cNvPr id="42" name="CuadroTexto 351">
                <a:extLst>
                  <a:ext uri="{FF2B5EF4-FFF2-40B4-BE49-F238E27FC236}">
                    <a16:creationId xmlns:a16="http://schemas.microsoft.com/office/drawing/2014/main" id="{202913A6-E72F-9E4A-80A9-497ECCFA1D86}"/>
                  </a:ext>
                </a:extLst>
              </p:cNvPr>
              <p:cNvSpPr txBox="1"/>
              <p:nvPr/>
            </p:nvSpPr>
            <p:spPr>
              <a:xfrm>
                <a:off x="6340339" y="3716274"/>
                <a:ext cx="696304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Gothic" panose="020B0502020202020204" pitchFamily="34" charset="0"/>
                    <a:cs typeface="Poppins Light" pitchFamily="2" charset="77"/>
                  </a:rPr>
                  <a:t>Is a great way to visualize information about users</a:t>
                </a:r>
              </a:p>
            </p:txBody>
          </p:sp>
          <p:sp>
            <p:nvSpPr>
              <p:cNvPr id="43" name="Rectangle 45">
                <a:extLst>
                  <a:ext uri="{FF2B5EF4-FFF2-40B4-BE49-F238E27FC236}">
                    <a16:creationId xmlns:a16="http://schemas.microsoft.com/office/drawing/2014/main" id="{FF878222-C871-7241-8239-C66762AA9B15}"/>
                  </a:ext>
                </a:extLst>
              </p:cNvPr>
              <p:cNvSpPr/>
              <p:nvPr/>
            </p:nvSpPr>
            <p:spPr>
              <a:xfrm>
                <a:off x="6427265" y="4991095"/>
                <a:ext cx="2223656" cy="3877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24B3CA4-31B0-B240-9EAD-D6A012938A90}"/>
                </a:ext>
              </a:extLst>
            </p:cNvPr>
            <p:cNvGrpSpPr/>
            <p:nvPr/>
          </p:nvGrpSpPr>
          <p:grpSpPr>
            <a:xfrm>
              <a:off x="1571835" y="5571528"/>
              <a:ext cx="5455416" cy="5240337"/>
              <a:chOff x="1748175" y="5535497"/>
              <a:chExt cx="5455416" cy="5240337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49FEA09-A61F-624F-BCAE-9586544D3F88}"/>
                  </a:ext>
                </a:extLst>
              </p:cNvPr>
              <p:cNvSpPr txBox="1"/>
              <p:nvPr/>
            </p:nvSpPr>
            <p:spPr>
              <a:xfrm>
                <a:off x="1748175" y="7667291"/>
                <a:ext cx="5455416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domain. There are people who have a significant number of followers in every business domain on social media. </a:t>
                </a:r>
              </a:p>
            </p:txBody>
          </p:sp>
          <p:sp>
            <p:nvSpPr>
              <p:cNvPr id="39" name="CuadroTexto 351">
                <a:extLst>
                  <a:ext uri="{FF2B5EF4-FFF2-40B4-BE49-F238E27FC236}">
                    <a16:creationId xmlns:a16="http://schemas.microsoft.com/office/drawing/2014/main" id="{DB729CFF-C5A3-A64E-8D2D-A780ED51764D}"/>
                  </a:ext>
                </a:extLst>
              </p:cNvPr>
              <p:cNvSpPr txBox="1"/>
              <p:nvPr/>
            </p:nvSpPr>
            <p:spPr>
              <a:xfrm>
                <a:off x="1748175" y="5535497"/>
                <a:ext cx="452741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tx2"/>
                    </a:solidFill>
                    <a:latin typeface="Century Gothic" panose="020B0502020202020204" pitchFamily="34" charset="0"/>
                    <a:cs typeface="Poppins Light" pitchFamily="2" charset="77"/>
                  </a:rPr>
                  <a:t>Analysis of different brands and products.</a:t>
                </a:r>
              </a:p>
            </p:txBody>
          </p:sp>
        </p:grpSp>
      </p:grpSp>
      <p:sp>
        <p:nvSpPr>
          <p:cNvPr id="48" name="Oval 28">
            <a:extLst>
              <a:ext uri="{FF2B5EF4-FFF2-40B4-BE49-F238E27FC236}">
                <a16:creationId xmlns:a16="http://schemas.microsoft.com/office/drawing/2014/main" id="{722464BF-B6CB-654A-9F90-A5000615B318}"/>
              </a:ext>
            </a:extLst>
          </p:cNvPr>
          <p:cNvSpPr>
            <a:spLocks/>
          </p:cNvSpPr>
          <p:nvPr/>
        </p:nvSpPr>
        <p:spPr bwMode="auto">
          <a:xfrm>
            <a:off x="10007119" y="9452748"/>
            <a:ext cx="607645" cy="60764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44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9" name="AutoShape 29">
            <a:extLst>
              <a:ext uri="{FF2B5EF4-FFF2-40B4-BE49-F238E27FC236}">
                <a16:creationId xmlns:a16="http://schemas.microsoft.com/office/drawing/2014/main" id="{C3749993-8534-744F-95E1-D3B6EFDFDFE9}"/>
              </a:ext>
            </a:extLst>
          </p:cNvPr>
          <p:cNvSpPr>
            <a:spLocks/>
          </p:cNvSpPr>
          <p:nvPr/>
        </p:nvSpPr>
        <p:spPr bwMode="auto">
          <a:xfrm>
            <a:off x="10136281" y="9623006"/>
            <a:ext cx="349322" cy="267130"/>
          </a:xfrm>
          <a:custGeom>
            <a:avLst/>
            <a:gdLst>
              <a:gd name="T0" fmla="*/ 94404 w 21600"/>
              <a:gd name="T1" fmla="*/ 72192 h 21600"/>
              <a:gd name="T2" fmla="*/ 94404 w 21600"/>
              <a:gd name="T3" fmla="*/ 72192 h 21600"/>
              <a:gd name="T4" fmla="*/ 94404 w 21600"/>
              <a:gd name="T5" fmla="*/ 72192 h 21600"/>
              <a:gd name="T6" fmla="*/ 94404 w 21600"/>
              <a:gd name="T7" fmla="*/ 7219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 sz="2800"/>
          </a:p>
        </p:txBody>
      </p:sp>
      <p:sp>
        <p:nvSpPr>
          <p:cNvPr id="44" name="Oval 18">
            <a:extLst>
              <a:ext uri="{FF2B5EF4-FFF2-40B4-BE49-F238E27FC236}">
                <a16:creationId xmlns:a16="http://schemas.microsoft.com/office/drawing/2014/main" id="{ED42EE8E-B493-7846-9ABE-6620FE593220}"/>
              </a:ext>
            </a:extLst>
          </p:cNvPr>
          <p:cNvSpPr>
            <a:spLocks/>
          </p:cNvSpPr>
          <p:nvPr/>
        </p:nvSpPr>
        <p:spPr bwMode="auto">
          <a:xfrm>
            <a:off x="10004183" y="3697220"/>
            <a:ext cx="607647" cy="60764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44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5" name="AutoShape 19">
            <a:extLst>
              <a:ext uri="{FF2B5EF4-FFF2-40B4-BE49-F238E27FC236}">
                <a16:creationId xmlns:a16="http://schemas.microsoft.com/office/drawing/2014/main" id="{E19BC5A1-3843-F643-A7AF-055FE357E1E6}"/>
              </a:ext>
            </a:extLst>
          </p:cNvPr>
          <p:cNvSpPr>
            <a:spLocks/>
          </p:cNvSpPr>
          <p:nvPr/>
        </p:nvSpPr>
        <p:spPr bwMode="auto">
          <a:xfrm>
            <a:off x="10133344" y="3867478"/>
            <a:ext cx="349324" cy="267128"/>
          </a:xfrm>
          <a:custGeom>
            <a:avLst/>
            <a:gdLst>
              <a:gd name="T0" fmla="*/ 94404 w 21600"/>
              <a:gd name="T1" fmla="*/ 72191 h 21600"/>
              <a:gd name="T2" fmla="*/ 94404 w 21600"/>
              <a:gd name="T3" fmla="*/ 72191 h 21600"/>
              <a:gd name="T4" fmla="*/ 94404 w 21600"/>
              <a:gd name="T5" fmla="*/ 72191 h 21600"/>
              <a:gd name="T6" fmla="*/ 94404 w 21600"/>
              <a:gd name="T7" fmla="*/ 72191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 sz="28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DB9F39-1E39-454F-B31A-9651BDED2CBB}"/>
              </a:ext>
            </a:extLst>
          </p:cNvPr>
          <p:cNvSpPr txBox="1"/>
          <p:nvPr/>
        </p:nvSpPr>
        <p:spPr>
          <a:xfrm>
            <a:off x="10740994" y="3544996"/>
            <a:ext cx="36005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Customers</a:t>
            </a: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most businesses already know that platforms. </a:t>
            </a:r>
          </a:p>
        </p:txBody>
      </p:sp>
      <p:sp>
        <p:nvSpPr>
          <p:cNvPr id="46" name="Oval 23">
            <a:extLst>
              <a:ext uri="{FF2B5EF4-FFF2-40B4-BE49-F238E27FC236}">
                <a16:creationId xmlns:a16="http://schemas.microsoft.com/office/drawing/2014/main" id="{A17874D1-5CFC-5543-B49B-2B255493F468}"/>
              </a:ext>
            </a:extLst>
          </p:cNvPr>
          <p:cNvSpPr>
            <a:spLocks/>
          </p:cNvSpPr>
          <p:nvPr/>
        </p:nvSpPr>
        <p:spPr bwMode="auto">
          <a:xfrm>
            <a:off x="10007119" y="6597328"/>
            <a:ext cx="607645" cy="60471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44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7" name="AutoShape 24">
            <a:extLst>
              <a:ext uri="{FF2B5EF4-FFF2-40B4-BE49-F238E27FC236}">
                <a16:creationId xmlns:a16="http://schemas.microsoft.com/office/drawing/2014/main" id="{688411F3-8903-7B4C-883C-982AF85FD5F4}"/>
              </a:ext>
            </a:extLst>
          </p:cNvPr>
          <p:cNvSpPr>
            <a:spLocks/>
          </p:cNvSpPr>
          <p:nvPr/>
        </p:nvSpPr>
        <p:spPr bwMode="auto">
          <a:xfrm>
            <a:off x="10136281" y="6767587"/>
            <a:ext cx="349322" cy="264194"/>
          </a:xfrm>
          <a:custGeom>
            <a:avLst/>
            <a:gdLst>
              <a:gd name="T0" fmla="*/ 94404 w 21600"/>
              <a:gd name="T1" fmla="*/ 71745 h 21600"/>
              <a:gd name="T2" fmla="*/ 94404 w 21600"/>
              <a:gd name="T3" fmla="*/ 71745 h 21600"/>
              <a:gd name="T4" fmla="*/ 94404 w 21600"/>
              <a:gd name="T5" fmla="*/ 71745 h 21600"/>
              <a:gd name="T6" fmla="*/ 94404 w 21600"/>
              <a:gd name="T7" fmla="*/ 7174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 sz="28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4CEBE8-1584-3845-A840-A8915FCEECB1}"/>
              </a:ext>
            </a:extLst>
          </p:cNvPr>
          <p:cNvSpPr txBox="1"/>
          <p:nvPr/>
        </p:nvSpPr>
        <p:spPr>
          <a:xfrm>
            <a:off x="10740994" y="6442629"/>
            <a:ext cx="36005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Sales</a:t>
            </a: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most businesses already know that platforms.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DF22B8-E6EE-3642-8CC9-2B0B91B94E14}"/>
              </a:ext>
            </a:extLst>
          </p:cNvPr>
          <p:cNvSpPr txBox="1"/>
          <p:nvPr/>
        </p:nvSpPr>
        <p:spPr>
          <a:xfrm>
            <a:off x="10740994" y="9305771"/>
            <a:ext cx="36005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Payments</a:t>
            </a: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most businesses already know that platforms. 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1191BA2-CD9B-6540-BAF9-78605D95BD94}"/>
              </a:ext>
            </a:extLst>
          </p:cNvPr>
          <p:cNvSpPr/>
          <p:nvPr/>
        </p:nvSpPr>
        <p:spPr>
          <a:xfrm>
            <a:off x="17008925" y="4996071"/>
            <a:ext cx="4424923" cy="43555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13">
            <a:extLst>
              <a:ext uri="{FF2B5EF4-FFF2-40B4-BE49-F238E27FC236}">
                <a16:creationId xmlns:a16="http://schemas.microsoft.com/office/drawing/2014/main" id="{3162F8D2-5FF2-494B-A593-CF88D43BD802}"/>
              </a:ext>
            </a:extLst>
          </p:cNvPr>
          <p:cNvSpPr>
            <a:spLocks/>
          </p:cNvSpPr>
          <p:nvPr/>
        </p:nvSpPr>
        <p:spPr bwMode="auto">
          <a:xfrm flipH="1">
            <a:off x="16375468" y="6614710"/>
            <a:ext cx="5684031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6600" b="1" baseline="0" dirty="0">
                <a:solidFill>
                  <a:schemeClr val="tx2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rPr>
              <a:t>$672</a:t>
            </a:r>
            <a:endParaRPr lang="x-none" altLang="x-none" sz="6600" b="1" baseline="0">
              <a:solidFill>
                <a:schemeClr val="tx2"/>
              </a:solidFill>
              <a:latin typeface="Century Gothic" panose="020B0502020202020204" pitchFamily="34" charset="0"/>
              <a:ea typeface="Open Sans Light" charset="0"/>
              <a:cs typeface="Open Sans Light" charset="0"/>
              <a:sym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35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DE1B44AB-4183-A346-B663-D0ED3D97077F}"/>
              </a:ext>
            </a:extLst>
          </p:cNvPr>
          <p:cNvGraphicFramePr/>
          <p:nvPr/>
        </p:nvGraphicFramePr>
        <p:xfrm>
          <a:off x="869950" y="7056903"/>
          <a:ext cx="22637750" cy="5636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Rectangle: Rounded Corners 48">
            <a:extLst>
              <a:ext uri="{FF2B5EF4-FFF2-40B4-BE49-F238E27FC236}">
                <a16:creationId xmlns:a16="http://schemas.microsoft.com/office/drawing/2014/main" id="{D3C2D2A7-DABB-6346-9B78-CF9FB6AAC7F6}"/>
              </a:ext>
            </a:extLst>
          </p:cNvPr>
          <p:cNvSpPr/>
          <p:nvPr/>
        </p:nvSpPr>
        <p:spPr>
          <a:xfrm>
            <a:off x="1644711" y="4327501"/>
            <a:ext cx="6767769" cy="2729402"/>
          </a:xfrm>
          <a:prstGeom prst="roundRect">
            <a:avLst>
              <a:gd name="adj" fmla="val 974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23" name="Rectangle: Rounded Corners 48">
            <a:extLst>
              <a:ext uri="{FF2B5EF4-FFF2-40B4-BE49-F238E27FC236}">
                <a16:creationId xmlns:a16="http://schemas.microsoft.com/office/drawing/2014/main" id="{F34B29AC-9E68-AE44-A577-30B48AA0D5AC}"/>
              </a:ext>
            </a:extLst>
          </p:cNvPr>
          <p:cNvSpPr/>
          <p:nvPr/>
        </p:nvSpPr>
        <p:spPr>
          <a:xfrm>
            <a:off x="8839331" y="4327501"/>
            <a:ext cx="6767769" cy="2729402"/>
          </a:xfrm>
          <a:prstGeom prst="roundRect">
            <a:avLst>
              <a:gd name="adj" fmla="val 974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27" name="Rectangle: Rounded Corners 48">
            <a:extLst>
              <a:ext uri="{FF2B5EF4-FFF2-40B4-BE49-F238E27FC236}">
                <a16:creationId xmlns:a16="http://schemas.microsoft.com/office/drawing/2014/main" id="{E7596EF9-0D5A-0C44-9B8C-76377CF4E117}"/>
              </a:ext>
            </a:extLst>
          </p:cNvPr>
          <p:cNvSpPr/>
          <p:nvPr/>
        </p:nvSpPr>
        <p:spPr>
          <a:xfrm>
            <a:off x="16033952" y="4327501"/>
            <a:ext cx="6767769" cy="2729402"/>
          </a:xfrm>
          <a:prstGeom prst="roundRect">
            <a:avLst>
              <a:gd name="adj" fmla="val 974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3A9A7F1-1557-0040-823B-799AD77C4584}"/>
              </a:ext>
            </a:extLst>
          </p:cNvPr>
          <p:cNvGrpSpPr/>
          <p:nvPr/>
        </p:nvGrpSpPr>
        <p:grpSpPr>
          <a:xfrm>
            <a:off x="2605038" y="4937855"/>
            <a:ext cx="4847114" cy="1508694"/>
            <a:chOff x="2605038" y="4937855"/>
            <a:chExt cx="4847114" cy="1508694"/>
          </a:xfrm>
        </p:grpSpPr>
        <p:grpSp>
          <p:nvGrpSpPr>
            <p:cNvPr id="31" name="Gráfico 229">
              <a:extLst>
                <a:ext uri="{FF2B5EF4-FFF2-40B4-BE49-F238E27FC236}">
                  <a16:creationId xmlns:a16="http://schemas.microsoft.com/office/drawing/2014/main" id="{3FD46362-AE97-FD4E-A088-4B8F2FCCF12A}"/>
                </a:ext>
              </a:extLst>
            </p:cNvPr>
            <p:cNvGrpSpPr/>
            <p:nvPr/>
          </p:nvGrpSpPr>
          <p:grpSpPr>
            <a:xfrm>
              <a:off x="2715729" y="5682635"/>
              <a:ext cx="654197" cy="654197"/>
              <a:chOff x="5119693" y="5589008"/>
              <a:chExt cx="654197" cy="654197"/>
            </a:xfrm>
            <a:solidFill>
              <a:schemeClr val="bg1"/>
            </a:solidFill>
          </p:grpSpPr>
          <p:sp>
            <p:nvSpPr>
              <p:cNvPr id="32" name="Forma libre 427">
                <a:extLst>
                  <a:ext uri="{FF2B5EF4-FFF2-40B4-BE49-F238E27FC236}">
                    <a16:creationId xmlns:a16="http://schemas.microsoft.com/office/drawing/2014/main" id="{00D1A5CD-4764-C644-AA2A-4B44DDC18B3A}"/>
                  </a:ext>
                </a:extLst>
              </p:cNvPr>
              <p:cNvSpPr/>
              <p:nvPr/>
            </p:nvSpPr>
            <p:spPr>
              <a:xfrm>
                <a:off x="5118735" y="5669824"/>
                <a:ext cx="655475" cy="83052"/>
              </a:xfrm>
              <a:custGeom>
                <a:avLst/>
                <a:gdLst>
                  <a:gd name="connsiteX0" fmla="*/ 600638 w 655474"/>
                  <a:gd name="connsiteY0" fmla="*/ 958 h 83052"/>
                  <a:gd name="connsiteX1" fmla="*/ 55475 w 655474"/>
                  <a:gd name="connsiteY1" fmla="*/ 958 h 83052"/>
                  <a:gd name="connsiteX2" fmla="*/ 958 w 655474"/>
                  <a:gd name="connsiteY2" fmla="*/ 55475 h 83052"/>
                  <a:gd name="connsiteX3" fmla="*/ 958 w 655474"/>
                  <a:gd name="connsiteY3" fmla="*/ 69105 h 83052"/>
                  <a:gd name="connsiteX4" fmla="*/ 14588 w 655474"/>
                  <a:gd name="connsiteY4" fmla="*/ 82733 h 83052"/>
                  <a:gd name="connsiteX5" fmla="*/ 641527 w 655474"/>
                  <a:gd name="connsiteY5" fmla="*/ 82733 h 83052"/>
                  <a:gd name="connsiteX6" fmla="*/ 655157 w 655474"/>
                  <a:gd name="connsiteY6" fmla="*/ 69103 h 83052"/>
                  <a:gd name="connsiteX7" fmla="*/ 655157 w 655474"/>
                  <a:gd name="connsiteY7" fmla="*/ 55474 h 83052"/>
                  <a:gd name="connsiteX8" fmla="*/ 600638 w 655474"/>
                  <a:gd name="connsiteY8" fmla="*/ 958 h 8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474" h="83052">
                    <a:moveTo>
                      <a:pt x="600638" y="958"/>
                    </a:moveTo>
                    <a:lnTo>
                      <a:pt x="55475" y="958"/>
                    </a:lnTo>
                    <a:cubicBezTo>
                      <a:pt x="25367" y="958"/>
                      <a:pt x="958" y="25365"/>
                      <a:pt x="958" y="55475"/>
                    </a:cubicBezTo>
                    <a:lnTo>
                      <a:pt x="958" y="69105"/>
                    </a:lnTo>
                    <a:cubicBezTo>
                      <a:pt x="958" y="76630"/>
                      <a:pt x="7061" y="82733"/>
                      <a:pt x="14588" y="82733"/>
                    </a:cubicBezTo>
                    <a:lnTo>
                      <a:pt x="641527" y="82733"/>
                    </a:lnTo>
                    <a:cubicBezTo>
                      <a:pt x="649054" y="82733"/>
                      <a:pt x="655157" y="76630"/>
                      <a:pt x="655157" y="69103"/>
                    </a:cubicBezTo>
                    <a:lnTo>
                      <a:pt x="655157" y="55474"/>
                    </a:lnTo>
                    <a:cubicBezTo>
                      <a:pt x="655155" y="25365"/>
                      <a:pt x="630747" y="958"/>
                      <a:pt x="600638" y="9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Forma libre 428">
                <a:extLst>
                  <a:ext uri="{FF2B5EF4-FFF2-40B4-BE49-F238E27FC236}">
                    <a16:creationId xmlns:a16="http://schemas.microsoft.com/office/drawing/2014/main" id="{C532B4BF-D446-654F-A097-CDB324C08F56}"/>
                  </a:ext>
                </a:extLst>
              </p:cNvPr>
              <p:cNvSpPr/>
              <p:nvPr/>
            </p:nvSpPr>
            <p:spPr>
              <a:xfrm>
                <a:off x="5118735" y="5833374"/>
                <a:ext cx="655475" cy="328376"/>
              </a:xfrm>
              <a:custGeom>
                <a:avLst/>
                <a:gdLst>
                  <a:gd name="connsiteX0" fmla="*/ 641526 w 655474"/>
                  <a:gd name="connsiteY0" fmla="*/ 958 h 328376"/>
                  <a:gd name="connsiteX1" fmla="*/ 14588 w 655474"/>
                  <a:gd name="connsiteY1" fmla="*/ 958 h 328376"/>
                  <a:gd name="connsiteX2" fmla="*/ 958 w 655474"/>
                  <a:gd name="connsiteY2" fmla="*/ 14588 h 328376"/>
                  <a:gd name="connsiteX3" fmla="*/ 958 w 655474"/>
                  <a:gd name="connsiteY3" fmla="*/ 273541 h 328376"/>
                  <a:gd name="connsiteX4" fmla="*/ 55475 w 655474"/>
                  <a:gd name="connsiteY4" fmla="*/ 328057 h 328376"/>
                  <a:gd name="connsiteX5" fmla="*/ 600640 w 655474"/>
                  <a:gd name="connsiteY5" fmla="*/ 328057 h 328376"/>
                  <a:gd name="connsiteX6" fmla="*/ 655155 w 655474"/>
                  <a:gd name="connsiteY6" fmla="*/ 273540 h 328376"/>
                  <a:gd name="connsiteX7" fmla="*/ 655155 w 655474"/>
                  <a:gd name="connsiteY7" fmla="*/ 14588 h 328376"/>
                  <a:gd name="connsiteX8" fmla="*/ 641526 w 655474"/>
                  <a:gd name="connsiteY8" fmla="*/ 958 h 328376"/>
                  <a:gd name="connsiteX9" fmla="*/ 491606 w 655474"/>
                  <a:gd name="connsiteY9" fmla="*/ 246282 h 328376"/>
                  <a:gd name="connsiteX10" fmla="*/ 450719 w 655474"/>
                  <a:gd name="connsiteY10" fmla="*/ 235089 h 328376"/>
                  <a:gd name="connsiteX11" fmla="*/ 409831 w 655474"/>
                  <a:gd name="connsiteY11" fmla="*/ 246282 h 328376"/>
                  <a:gd name="connsiteX12" fmla="*/ 328057 w 655474"/>
                  <a:gd name="connsiteY12" fmla="*/ 164508 h 328376"/>
                  <a:gd name="connsiteX13" fmla="*/ 409831 w 655474"/>
                  <a:gd name="connsiteY13" fmla="*/ 82733 h 328376"/>
                  <a:gd name="connsiteX14" fmla="*/ 450719 w 655474"/>
                  <a:gd name="connsiteY14" fmla="*/ 93926 h 328376"/>
                  <a:gd name="connsiteX15" fmla="*/ 491606 w 655474"/>
                  <a:gd name="connsiteY15" fmla="*/ 82733 h 328376"/>
                  <a:gd name="connsiteX16" fmla="*/ 573381 w 655474"/>
                  <a:gd name="connsiteY16" fmla="*/ 164508 h 328376"/>
                  <a:gd name="connsiteX17" fmla="*/ 491606 w 655474"/>
                  <a:gd name="connsiteY17" fmla="*/ 246282 h 328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55474" h="328376">
                    <a:moveTo>
                      <a:pt x="641526" y="958"/>
                    </a:moveTo>
                    <a:lnTo>
                      <a:pt x="14588" y="958"/>
                    </a:lnTo>
                    <a:cubicBezTo>
                      <a:pt x="7061" y="958"/>
                      <a:pt x="958" y="7059"/>
                      <a:pt x="958" y="14588"/>
                    </a:cubicBezTo>
                    <a:lnTo>
                      <a:pt x="958" y="273541"/>
                    </a:lnTo>
                    <a:cubicBezTo>
                      <a:pt x="958" y="303648"/>
                      <a:pt x="25367" y="328057"/>
                      <a:pt x="55475" y="328057"/>
                    </a:cubicBezTo>
                    <a:lnTo>
                      <a:pt x="600640" y="328057"/>
                    </a:lnTo>
                    <a:cubicBezTo>
                      <a:pt x="630747" y="328057"/>
                      <a:pt x="655155" y="303648"/>
                      <a:pt x="655155" y="273540"/>
                    </a:cubicBezTo>
                    <a:lnTo>
                      <a:pt x="655155" y="14588"/>
                    </a:lnTo>
                    <a:cubicBezTo>
                      <a:pt x="655155" y="7059"/>
                      <a:pt x="649053" y="958"/>
                      <a:pt x="641526" y="958"/>
                    </a:cubicBezTo>
                    <a:close/>
                    <a:moveTo>
                      <a:pt x="491606" y="246282"/>
                    </a:moveTo>
                    <a:cubicBezTo>
                      <a:pt x="477178" y="246282"/>
                      <a:pt x="463230" y="242436"/>
                      <a:pt x="450719" y="235089"/>
                    </a:cubicBezTo>
                    <a:cubicBezTo>
                      <a:pt x="438207" y="242436"/>
                      <a:pt x="424260" y="246282"/>
                      <a:pt x="409831" y="246282"/>
                    </a:cubicBezTo>
                    <a:cubicBezTo>
                      <a:pt x="364738" y="246282"/>
                      <a:pt x="328057" y="209601"/>
                      <a:pt x="328057" y="164508"/>
                    </a:cubicBezTo>
                    <a:cubicBezTo>
                      <a:pt x="328057" y="119414"/>
                      <a:pt x="364738" y="82733"/>
                      <a:pt x="409831" y="82733"/>
                    </a:cubicBezTo>
                    <a:cubicBezTo>
                      <a:pt x="424260" y="82733"/>
                      <a:pt x="438207" y="86579"/>
                      <a:pt x="450719" y="93926"/>
                    </a:cubicBezTo>
                    <a:cubicBezTo>
                      <a:pt x="463230" y="86579"/>
                      <a:pt x="477178" y="82733"/>
                      <a:pt x="491606" y="82733"/>
                    </a:cubicBezTo>
                    <a:cubicBezTo>
                      <a:pt x="536700" y="82733"/>
                      <a:pt x="573381" y="119414"/>
                      <a:pt x="573381" y="164508"/>
                    </a:cubicBezTo>
                    <a:cubicBezTo>
                      <a:pt x="573381" y="209601"/>
                      <a:pt x="536700" y="246282"/>
                      <a:pt x="491606" y="2462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917EEDC-D955-5B48-8ACE-33C72197AB78}"/>
                </a:ext>
              </a:extLst>
            </p:cNvPr>
            <p:cNvSpPr txBox="1"/>
            <p:nvPr/>
          </p:nvSpPr>
          <p:spPr>
            <a:xfrm>
              <a:off x="3642246" y="5615552"/>
              <a:ext cx="38099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platforms.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76CF79E-D980-2749-A264-3A4475C2127B}"/>
                </a:ext>
              </a:extLst>
            </p:cNvPr>
            <p:cNvSpPr txBox="1"/>
            <p:nvPr/>
          </p:nvSpPr>
          <p:spPr>
            <a:xfrm>
              <a:off x="2605038" y="4937855"/>
              <a:ext cx="3025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Payments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2D3AD88-3B9C-CD4B-8FC1-12DAD6BA1268}"/>
              </a:ext>
            </a:extLst>
          </p:cNvPr>
          <p:cNvGrpSpPr/>
          <p:nvPr/>
        </p:nvGrpSpPr>
        <p:grpSpPr>
          <a:xfrm>
            <a:off x="9817579" y="4937855"/>
            <a:ext cx="4811271" cy="1508694"/>
            <a:chOff x="10506306" y="-2098928"/>
            <a:chExt cx="4811271" cy="1508694"/>
          </a:xfrm>
        </p:grpSpPr>
        <p:grpSp>
          <p:nvGrpSpPr>
            <p:cNvPr id="38" name="Gráfico 282">
              <a:extLst>
                <a:ext uri="{FF2B5EF4-FFF2-40B4-BE49-F238E27FC236}">
                  <a16:creationId xmlns:a16="http://schemas.microsoft.com/office/drawing/2014/main" id="{EF99FA27-8D56-B04E-8265-180F63AAC407}"/>
                </a:ext>
              </a:extLst>
            </p:cNvPr>
            <p:cNvGrpSpPr/>
            <p:nvPr/>
          </p:nvGrpSpPr>
          <p:grpSpPr>
            <a:xfrm>
              <a:off x="10636951" y="-1310504"/>
              <a:ext cx="597977" cy="597977"/>
              <a:chOff x="564780" y="239858"/>
              <a:chExt cx="597977" cy="597977"/>
            </a:xfrm>
            <a:solidFill>
              <a:schemeClr val="bg1"/>
            </a:solidFill>
          </p:grpSpPr>
          <p:sp>
            <p:nvSpPr>
              <p:cNvPr id="39" name="Forma libre 285">
                <a:extLst>
                  <a:ext uri="{FF2B5EF4-FFF2-40B4-BE49-F238E27FC236}">
                    <a16:creationId xmlns:a16="http://schemas.microsoft.com/office/drawing/2014/main" id="{1302EF57-CC6B-324B-AAD8-672B04A4B589}"/>
                  </a:ext>
                </a:extLst>
              </p:cNvPr>
              <p:cNvSpPr/>
              <p:nvPr/>
            </p:nvSpPr>
            <p:spPr>
              <a:xfrm>
                <a:off x="563824" y="238902"/>
                <a:ext cx="517652" cy="517652"/>
              </a:xfrm>
              <a:custGeom>
                <a:avLst/>
                <a:gdLst>
                  <a:gd name="connsiteX0" fmla="*/ 245812 w 517651"/>
                  <a:gd name="connsiteY0" fmla="*/ 436157 h 517651"/>
                  <a:gd name="connsiteX1" fmla="*/ 436254 w 517651"/>
                  <a:gd name="connsiteY1" fmla="*/ 245757 h 517651"/>
                  <a:gd name="connsiteX2" fmla="*/ 498982 w 517651"/>
                  <a:gd name="connsiteY2" fmla="*/ 256568 h 517651"/>
                  <a:gd name="connsiteX3" fmla="*/ 503472 w 517651"/>
                  <a:gd name="connsiteY3" fmla="*/ 257325 h 517651"/>
                  <a:gd name="connsiteX4" fmla="*/ 504004 w 517651"/>
                  <a:gd name="connsiteY4" fmla="*/ 257325 h 517651"/>
                  <a:gd name="connsiteX5" fmla="*/ 517607 w 517651"/>
                  <a:gd name="connsiteY5" fmla="*/ 243725 h 517651"/>
                  <a:gd name="connsiteX6" fmla="*/ 516783 w 517651"/>
                  <a:gd name="connsiteY6" fmla="*/ 238997 h 517651"/>
                  <a:gd name="connsiteX7" fmla="*/ 259415 w 517651"/>
                  <a:gd name="connsiteY7" fmla="*/ 956 h 517651"/>
                  <a:gd name="connsiteX8" fmla="*/ 956 w 517651"/>
                  <a:gd name="connsiteY8" fmla="*/ 259358 h 517651"/>
                  <a:gd name="connsiteX9" fmla="*/ 242915 w 517651"/>
                  <a:gd name="connsiteY9" fmla="*/ 516948 h 517651"/>
                  <a:gd name="connsiteX10" fmla="*/ 243766 w 517651"/>
                  <a:gd name="connsiteY10" fmla="*/ 516975 h 517651"/>
                  <a:gd name="connsiteX11" fmla="*/ 254606 w 517651"/>
                  <a:gd name="connsiteY11" fmla="*/ 511595 h 517651"/>
                  <a:gd name="connsiteX12" fmla="*/ 256598 w 517651"/>
                  <a:gd name="connsiteY12" fmla="*/ 498899 h 517651"/>
                  <a:gd name="connsiteX13" fmla="*/ 245812 w 517651"/>
                  <a:gd name="connsiteY13" fmla="*/ 436157 h 517651"/>
                  <a:gd name="connsiteX14" fmla="*/ 187372 w 517651"/>
                  <a:gd name="connsiteY14" fmla="*/ 350573 h 517651"/>
                  <a:gd name="connsiteX15" fmla="*/ 177756 w 517651"/>
                  <a:gd name="connsiteY15" fmla="*/ 354557 h 517651"/>
                  <a:gd name="connsiteX16" fmla="*/ 168140 w 517651"/>
                  <a:gd name="connsiteY16" fmla="*/ 350573 h 517651"/>
                  <a:gd name="connsiteX17" fmla="*/ 168140 w 517651"/>
                  <a:gd name="connsiteY17" fmla="*/ 331342 h 517651"/>
                  <a:gd name="connsiteX18" fmla="*/ 245757 w 517651"/>
                  <a:gd name="connsiteY18" fmla="*/ 253726 h 517651"/>
                  <a:gd name="connsiteX19" fmla="*/ 245757 w 517651"/>
                  <a:gd name="connsiteY19" fmla="*/ 96157 h 517651"/>
                  <a:gd name="connsiteX20" fmla="*/ 259358 w 517651"/>
                  <a:gd name="connsiteY20" fmla="*/ 82557 h 517651"/>
                  <a:gd name="connsiteX21" fmla="*/ 272958 w 517651"/>
                  <a:gd name="connsiteY21" fmla="*/ 96157 h 517651"/>
                  <a:gd name="connsiteX22" fmla="*/ 272958 w 517651"/>
                  <a:gd name="connsiteY22" fmla="*/ 259358 h 517651"/>
                  <a:gd name="connsiteX23" fmla="*/ 268974 w 517651"/>
                  <a:gd name="connsiteY23" fmla="*/ 268974 h 517651"/>
                  <a:gd name="connsiteX24" fmla="*/ 187372 w 517651"/>
                  <a:gd name="connsiteY24" fmla="*/ 350573 h 517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7651" h="517651">
                    <a:moveTo>
                      <a:pt x="245812" y="436157"/>
                    </a:moveTo>
                    <a:cubicBezTo>
                      <a:pt x="245812" y="331170"/>
                      <a:pt x="331255" y="245757"/>
                      <a:pt x="436254" y="245757"/>
                    </a:cubicBezTo>
                    <a:cubicBezTo>
                      <a:pt x="457349" y="245757"/>
                      <a:pt x="478445" y="249396"/>
                      <a:pt x="498982" y="256568"/>
                    </a:cubicBezTo>
                    <a:cubicBezTo>
                      <a:pt x="500443" y="257073"/>
                      <a:pt x="501958" y="257325"/>
                      <a:pt x="503472" y="257325"/>
                    </a:cubicBezTo>
                    <a:cubicBezTo>
                      <a:pt x="503685" y="257338"/>
                      <a:pt x="503871" y="257325"/>
                      <a:pt x="504004" y="257325"/>
                    </a:cubicBezTo>
                    <a:cubicBezTo>
                      <a:pt x="511523" y="257325"/>
                      <a:pt x="517607" y="251242"/>
                      <a:pt x="517607" y="243725"/>
                    </a:cubicBezTo>
                    <a:cubicBezTo>
                      <a:pt x="517607" y="242065"/>
                      <a:pt x="517315" y="240471"/>
                      <a:pt x="516783" y="238997"/>
                    </a:cubicBezTo>
                    <a:cubicBezTo>
                      <a:pt x="506289" y="105201"/>
                      <a:pt x="393984" y="956"/>
                      <a:pt x="259415" y="956"/>
                    </a:cubicBezTo>
                    <a:cubicBezTo>
                      <a:pt x="116901" y="956"/>
                      <a:pt x="956" y="116876"/>
                      <a:pt x="956" y="259358"/>
                    </a:cubicBezTo>
                    <a:cubicBezTo>
                      <a:pt x="956" y="395212"/>
                      <a:pt x="107230" y="508356"/>
                      <a:pt x="242915" y="516948"/>
                    </a:cubicBezTo>
                    <a:cubicBezTo>
                      <a:pt x="243180" y="516961"/>
                      <a:pt x="243474" y="516975"/>
                      <a:pt x="243766" y="516975"/>
                    </a:cubicBezTo>
                    <a:cubicBezTo>
                      <a:pt x="248016" y="516975"/>
                      <a:pt x="252029" y="514996"/>
                      <a:pt x="254606" y="511595"/>
                    </a:cubicBezTo>
                    <a:cubicBezTo>
                      <a:pt x="257369" y="507969"/>
                      <a:pt x="258113" y="503202"/>
                      <a:pt x="256598" y="498899"/>
                    </a:cubicBezTo>
                    <a:cubicBezTo>
                      <a:pt x="249451" y="478379"/>
                      <a:pt x="245812" y="457261"/>
                      <a:pt x="245812" y="436157"/>
                    </a:cubicBezTo>
                    <a:close/>
                    <a:moveTo>
                      <a:pt x="187372" y="350573"/>
                    </a:moveTo>
                    <a:cubicBezTo>
                      <a:pt x="184716" y="353228"/>
                      <a:pt x="181235" y="354557"/>
                      <a:pt x="177756" y="354557"/>
                    </a:cubicBezTo>
                    <a:cubicBezTo>
                      <a:pt x="174277" y="354557"/>
                      <a:pt x="170797" y="353228"/>
                      <a:pt x="168140" y="350573"/>
                    </a:cubicBezTo>
                    <a:cubicBezTo>
                      <a:pt x="162827" y="345260"/>
                      <a:pt x="162827" y="336653"/>
                      <a:pt x="168140" y="331342"/>
                    </a:cubicBezTo>
                    <a:lnTo>
                      <a:pt x="245757" y="253726"/>
                    </a:lnTo>
                    <a:lnTo>
                      <a:pt x="245757" y="96157"/>
                    </a:lnTo>
                    <a:cubicBezTo>
                      <a:pt x="245757" y="88640"/>
                      <a:pt x="251840" y="82557"/>
                      <a:pt x="259358" y="82557"/>
                    </a:cubicBezTo>
                    <a:cubicBezTo>
                      <a:pt x="266875" y="82557"/>
                      <a:pt x="272958" y="88640"/>
                      <a:pt x="272958" y="96157"/>
                    </a:cubicBezTo>
                    <a:lnTo>
                      <a:pt x="272958" y="259358"/>
                    </a:lnTo>
                    <a:cubicBezTo>
                      <a:pt x="272958" y="262970"/>
                      <a:pt x="271524" y="266424"/>
                      <a:pt x="268974" y="268974"/>
                    </a:cubicBezTo>
                    <a:lnTo>
                      <a:pt x="187372" y="3505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Forma libre 286">
                <a:extLst>
                  <a:ext uri="{FF2B5EF4-FFF2-40B4-BE49-F238E27FC236}">
                    <a16:creationId xmlns:a16="http://schemas.microsoft.com/office/drawing/2014/main" id="{B99EBCA5-5CA6-6648-8E14-666C554A064F}"/>
                  </a:ext>
                </a:extLst>
              </p:cNvPr>
              <p:cNvSpPr/>
              <p:nvPr/>
            </p:nvSpPr>
            <p:spPr>
              <a:xfrm>
                <a:off x="835824" y="510902"/>
                <a:ext cx="327676" cy="327676"/>
              </a:xfrm>
              <a:custGeom>
                <a:avLst/>
                <a:gdLst>
                  <a:gd name="connsiteX0" fmla="*/ 164157 w 327676"/>
                  <a:gd name="connsiteY0" fmla="*/ 956 h 327676"/>
                  <a:gd name="connsiteX1" fmla="*/ 956 w 327676"/>
                  <a:gd name="connsiteY1" fmla="*/ 164157 h 327676"/>
                  <a:gd name="connsiteX2" fmla="*/ 164157 w 327676"/>
                  <a:gd name="connsiteY2" fmla="*/ 327357 h 327676"/>
                  <a:gd name="connsiteX3" fmla="*/ 327357 w 327676"/>
                  <a:gd name="connsiteY3" fmla="*/ 164157 h 327676"/>
                  <a:gd name="connsiteX4" fmla="*/ 164157 w 327676"/>
                  <a:gd name="connsiteY4" fmla="*/ 956 h 327676"/>
                  <a:gd name="connsiteX5" fmla="*/ 157357 w 327676"/>
                  <a:gd name="connsiteY5" fmla="*/ 150558 h 327676"/>
                  <a:gd name="connsiteX6" fmla="*/ 170958 w 327676"/>
                  <a:gd name="connsiteY6" fmla="*/ 150558 h 327676"/>
                  <a:gd name="connsiteX7" fmla="*/ 218557 w 327676"/>
                  <a:gd name="connsiteY7" fmla="*/ 198157 h 327676"/>
                  <a:gd name="connsiteX8" fmla="*/ 177757 w 327676"/>
                  <a:gd name="connsiteY8" fmla="*/ 245070 h 327676"/>
                  <a:gd name="connsiteX9" fmla="*/ 177757 w 327676"/>
                  <a:gd name="connsiteY9" fmla="*/ 259358 h 327676"/>
                  <a:gd name="connsiteX10" fmla="*/ 164157 w 327676"/>
                  <a:gd name="connsiteY10" fmla="*/ 272958 h 327676"/>
                  <a:gd name="connsiteX11" fmla="*/ 150556 w 327676"/>
                  <a:gd name="connsiteY11" fmla="*/ 259358 h 327676"/>
                  <a:gd name="connsiteX12" fmla="*/ 150556 w 327676"/>
                  <a:gd name="connsiteY12" fmla="*/ 245757 h 327676"/>
                  <a:gd name="connsiteX13" fmla="*/ 123357 w 327676"/>
                  <a:gd name="connsiteY13" fmla="*/ 245757 h 327676"/>
                  <a:gd name="connsiteX14" fmla="*/ 109756 w 327676"/>
                  <a:gd name="connsiteY14" fmla="*/ 232157 h 327676"/>
                  <a:gd name="connsiteX15" fmla="*/ 123357 w 327676"/>
                  <a:gd name="connsiteY15" fmla="*/ 218556 h 327676"/>
                  <a:gd name="connsiteX16" fmla="*/ 170956 w 327676"/>
                  <a:gd name="connsiteY16" fmla="*/ 218556 h 327676"/>
                  <a:gd name="connsiteX17" fmla="*/ 191356 w 327676"/>
                  <a:gd name="connsiteY17" fmla="*/ 198156 h 327676"/>
                  <a:gd name="connsiteX18" fmla="*/ 170956 w 327676"/>
                  <a:gd name="connsiteY18" fmla="*/ 177756 h 327676"/>
                  <a:gd name="connsiteX19" fmla="*/ 157357 w 327676"/>
                  <a:gd name="connsiteY19" fmla="*/ 177756 h 327676"/>
                  <a:gd name="connsiteX20" fmla="*/ 109757 w 327676"/>
                  <a:gd name="connsiteY20" fmla="*/ 130156 h 327676"/>
                  <a:gd name="connsiteX21" fmla="*/ 150558 w 327676"/>
                  <a:gd name="connsiteY21" fmla="*/ 83244 h 327676"/>
                  <a:gd name="connsiteX22" fmla="*/ 150558 w 327676"/>
                  <a:gd name="connsiteY22" fmla="*/ 68956 h 327676"/>
                  <a:gd name="connsiteX23" fmla="*/ 164158 w 327676"/>
                  <a:gd name="connsiteY23" fmla="*/ 55356 h 327676"/>
                  <a:gd name="connsiteX24" fmla="*/ 177757 w 327676"/>
                  <a:gd name="connsiteY24" fmla="*/ 68957 h 327676"/>
                  <a:gd name="connsiteX25" fmla="*/ 177757 w 327676"/>
                  <a:gd name="connsiteY25" fmla="*/ 82558 h 327676"/>
                  <a:gd name="connsiteX26" fmla="*/ 204957 w 327676"/>
                  <a:gd name="connsiteY26" fmla="*/ 82558 h 327676"/>
                  <a:gd name="connsiteX27" fmla="*/ 218557 w 327676"/>
                  <a:gd name="connsiteY27" fmla="*/ 96158 h 327676"/>
                  <a:gd name="connsiteX28" fmla="*/ 204957 w 327676"/>
                  <a:gd name="connsiteY28" fmla="*/ 109759 h 327676"/>
                  <a:gd name="connsiteX29" fmla="*/ 157357 w 327676"/>
                  <a:gd name="connsiteY29" fmla="*/ 109759 h 327676"/>
                  <a:gd name="connsiteX30" fmla="*/ 136957 w 327676"/>
                  <a:gd name="connsiteY30" fmla="*/ 130159 h 327676"/>
                  <a:gd name="connsiteX31" fmla="*/ 157357 w 327676"/>
                  <a:gd name="connsiteY31" fmla="*/ 150558 h 32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27676" h="327676">
                    <a:moveTo>
                      <a:pt x="164157" y="956"/>
                    </a:moveTo>
                    <a:cubicBezTo>
                      <a:pt x="74163" y="956"/>
                      <a:pt x="956" y="74163"/>
                      <a:pt x="956" y="164157"/>
                    </a:cubicBezTo>
                    <a:cubicBezTo>
                      <a:pt x="956" y="254150"/>
                      <a:pt x="74163" y="327357"/>
                      <a:pt x="164157" y="327357"/>
                    </a:cubicBezTo>
                    <a:cubicBezTo>
                      <a:pt x="254150" y="327357"/>
                      <a:pt x="327357" y="254150"/>
                      <a:pt x="327357" y="164157"/>
                    </a:cubicBezTo>
                    <a:cubicBezTo>
                      <a:pt x="327357" y="74163"/>
                      <a:pt x="254152" y="956"/>
                      <a:pt x="164157" y="956"/>
                    </a:cubicBezTo>
                    <a:close/>
                    <a:moveTo>
                      <a:pt x="157357" y="150558"/>
                    </a:moveTo>
                    <a:lnTo>
                      <a:pt x="170958" y="150558"/>
                    </a:lnTo>
                    <a:cubicBezTo>
                      <a:pt x="197201" y="150558"/>
                      <a:pt x="218557" y="171914"/>
                      <a:pt x="218557" y="198157"/>
                    </a:cubicBezTo>
                    <a:cubicBezTo>
                      <a:pt x="218557" y="222074"/>
                      <a:pt x="200766" y="241737"/>
                      <a:pt x="177757" y="245070"/>
                    </a:cubicBezTo>
                    <a:lnTo>
                      <a:pt x="177757" y="259358"/>
                    </a:lnTo>
                    <a:cubicBezTo>
                      <a:pt x="177757" y="266875"/>
                      <a:pt x="171674" y="272958"/>
                      <a:pt x="164157" y="272958"/>
                    </a:cubicBezTo>
                    <a:cubicBezTo>
                      <a:pt x="156639" y="272958"/>
                      <a:pt x="150556" y="266875"/>
                      <a:pt x="150556" y="259358"/>
                    </a:cubicBezTo>
                    <a:lnTo>
                      <a:pt x="150556" y="245757"/>
                    </a:lnTo>
                    <a:lnTo>
                      <a:pt x="123357" y="245757"/>
                    </a:lnTo>
                    <a:cubicBezTo>
                      <a:pt x="115839" y="245757"/>
                      <a:pt x="109756" y="239674"/>
                      <a:pt x="109756" y="232157"/>
                    </a:cubicBezTo>
                    <a:cubicBezTo>
                      <a:pt x="109756" y="224639"/>
                      <a:pt x="115839" y="218556"/>
                      <a:pt x="123357" y="218556"/>
                    </a:cubicBezTo>
                    <a:lnTo>
                      <a:pt x="170956" y="218556"/>
                    </a:lnTo>
                    <a:cubicBezTo>
                      <a:pt x="182193" y="218556"/>
                      <a:pt x="191356" y="209405"/>
                      <a:pt x="191356" y="198156"/>
                    </a:cubicBezTo>
                    <a:cubicBezTo>
                      <a:pt x="191356" y="186907"/>
                      <a:pt x="182192" y="177756"/>
                      <a:pt x="170956" y="177756"/>
                    </a:cubicBezTo>
                    <a:lnTo>
                      <a:pt x="157357" y="177756"/>
                    </a:lnTo>
                    <a:cubicBezTo>
                      <a:pt x="131114" y="177756"/>
                      <a:pt x="109757" y="156400"/>
                      <a:pt x="109757" y="130156"/>
                    </a:cubicBezTo>
                    <a:cubicBezTo>
                      <a:pt x="109757" y="106240"/>
                      <a:pt x="127549" y="86577"/>
                      <a:pt x="150558" y="83244"/>
                    </a:cubicBezTo>
                    <a:lnTo>
                      <a:pt x="150558" y="68956"/>
                    </a:lnTo>
                    <a:cubicBezTo>
                      <a:pt x="150558" y="61439"/>
                      <a:pt x="156641" y="55356"/>
                      <a:pt x="164158" y="55356"/>
                    </a:cubicBezTo>
                    <a:cubicBezTo>
                      <a:pt x="171676" y="55356"/>
                      <a:pt x="177757" y="61440"/>
                      <a:pt x="177757" y="68957"/>
                    </a:cubicBezTo>
                    <a:lnTo>
                      <a:pt x="177757" y="82558"/>
                    </a:lnTo>
                    <a:lnTo>
                      <a:pt x="204957" y="82558"/>
                    </a:lnTo>
                    <a:cubicBezTo>
                      <a:pt x="212474" y="82558"/>
                      <a:pt x="218557" y="88641"/>
                      <a:pt x="218557" y="96158"/>
                    </a:cubicBezTo>
                    <a:cubicBezTo>
                      <a:pt x="218557" y="103676"/>
                      <a:pt x="212474" y="109759"/>
                      <a:pt x="204957" y="109759"/>
                    </a:cubicBezTo>
                    <a:lnTo>
                      <a:pt x="157357" y="109759"/>
                    </a:lnTo>
                    <a:cubicBezTo>
                      <a:pt x="146121" y="109759"/>
                      <a:pt x="136957" y="118909"/>
                      <a:pt x="136957" y="130159"/>
                    </a:cubicBezTo>
                    <a:cubicBezTo>
                      <a:pt x="136957" y="141408"/>
                      <a:pt x="146122" y="150558"/>
                      <a:pt x="157357" y="1505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6243583-3692-EF41-9039-000E16594AD6}"/>
                </a:ext>
              </a:extLst>
            </p:cNvPr>
            <p:cNvSpPr txBox="1"/>
            <p:nvPr/>
          </p:nvSpPr>
          <p:spPr>
            <a:xfrm>
              <a:off x="11507671" y="-1421231"/>
              <a:ext cx="38099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platforms.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92C9AD-B380-CA47-9174-C388A966717C}"/>
                </a:ext>
              </a:extLst>
            </p:cNvPr>
            <p:cNvSpPr txBox="1"/>
            <p:nvPr/>
          </p:nvSpPr>
          <p:spPr>
            <a:xfrm>
              <a:off x="10506306" y="-2098928"/>
              <a:ext cx="3025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Transactions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74249CF-FF78-D247-B647-1595A66E7157}"/>
              </a:ext>
            </a:extLst>
          </p:cNvPr>
          <p:cNvGrpSpPr/>
          <p:nvPr/>
        </p:nvGrpSpPr>
        <p:grpSpPr>
          <a:xfrm>
            <a:off x="17035476" y="4937855"/>
            <a:ext cx="4764720" cy="1508694"/>
            <a:chOff x="15544607" y="-2098928"/>
            <a:chExt cx="4764720" cy="1508694"/>
          </a:xfrm>
        </p:grpSpPr>
        <p:sp>
          <p:nvSpPr>
            <p:cNvPr id="47" name="Gráfico 236">
              <a:extLst>
                <a:ext uri="{FF2B5EF4-FFF2-40B4-BE49-F238E27FC236}">
                  <a16:creationId xmlns:a16="http://schemas.microsoft.com/office/drawing/2014/main" id="{567BD7AC-0411-8F49-BFDC-477DA6F84ADD}"/>
                </a:ext>
              </a:extLst>
            </p:cNvPr>
            <p:cNvSpPr/>
            <p:nvPr/>
          </p:nvSpPr>
          <p:spPr>
            <a:xfrm>
              <a:off x="15671601" y="-1305391"/>
              <a:ext cx="536045" cy="584774"/>
            </a:xfrm>
            <a:custGeom>
              <a:avLst/>
              <a:gdLst>
                <a:gd name="connsiteX0" fmla="*/ 516886 w 523263"/>
                <a:gd name="connsiteY0" fmla="*/ 132174 h 570831"/>
                <a:gd name="connsiteX1" fmla="*/ 267148 w 523263"/>
                <a:gd name="connsiteY1" fmla="*/ 1359 h 570831"/>
                <a:gd name="connsiteX2" fmla="*/ 256115 w 523263"/>
                <a:gd name="connsiteY2" fmla="*/ 1359 h 570831"/>
                <a:gd name="connsiteX3" fmla="*/ 159339 w 523263"/>
                <a:gd name="connsiteY3" fmla="*/ 52052 h 570831"/>
                <a:gd name="connsiteX4" fmla="*/ 152963 w 523263"/>
                <a:gd name="connsiteY4" fmla="*/ 62655 h 570831"/>
                <a:gd name="connsiteX5" fmla="*/ 159466 w 523263"/>
                <a:gd name="connsiteY5" fmla="*/ 73189 h 570831"/>
                <a:gd name="connsiteX6" fmla="*/ 397835 w 523263"/>
                <a:gd name="connsiteY6" fmla="*/ 194400 h 570831"/>
                <a:gd name="connsiteX7" fmla="*/ 402837 w 523263"/>
                <a:gd name="connsiteY7" fmla="*/ 199564 h 570831"/>
                <a:gd name="connsiteX8" fmla="*/ 404338 w 523263"/>
                <a:gd name="connsiteY8" fmla="*/ 205004 h 570831"/>
                <a:gd name="connsiteX9" fmla="*/ 404338 w 523263"/>
                <a:gd name="connsiteY9" fmla="*/ 368663 h 570831"/>
                <a:gd name="connsiteX10" fmla="*/ 392445 w 523263"/>
                <a:gd name="connsiteY10" fmla="*/ 380556 h 570831"/>
                <a:gd name="connsiteX11" fmla="*/ 380553 w 523263"/>
                <a:gd name="connsiteY11" fmla="*/ 368663 h 570831"/>
                <a:gd name="connsiteX12" fmla="*/ 380553 w 523263"/>
                <a:gd name="connsiteY12" fmla="*/ 219589 h 570831"/>
                <a:gd name="connsiteX13" fmla="*/ 371998 w 523263"/>
                <a:gd name="connsiteY13" fmla="*/ 207955 h 570831"/>
                <a:gd name="connsiteX14" fmla="*/ 371982 w 523263"/>
                <a:gd name="connsiteY14" fmla="*/ 207941 h 570831"/>
                <a:gd name="connsiteX15" fmla="*/ 118540 w 523263"/>
                <a:gd name="connsiteY15" fmla="*/ 79065 h 570831"/>
                <a:gd name="connsiteX16" fmla="*/ 107635 w 523263"/>
                <a:gd name="connsiteY16" fmla="*/ 79136 h 570831"/>
                <a:gd name="connsiteX17" fmla="*/ 6376 w 523263"/>
                <a:gd name="connsiteY17" fmla="*/ 132175 h 570831"/>
                <a:gd name="connsiteX18" fmla="*/ 6276 w 523263"/>
                <a:gd name="connsiteY18" fmla="*/ 132415 h 570831"/>
                <a:gd name="connsiteX19" fmla="*/ 0 w 523263"/>
                <a:gd name="connsiteY19" fmla="*/ 142709 h 570831"/>
                <a:gd name="connsiteX20" fmla="*/ 0 w 523263"/>
                <a:gd name="connsiteY20" fmla="*/ 428124 h 570831"/>
                <a:gd name="connsiteX21" fmla="*/ 6376 w 523263"/>
                <a:gd name="connsiteY21" fmla="*/ 438658 h 570831"/>
                <a:gd name="connsiteX22" fmla="*/ 256115 w 523263"/>
                <a:gd name="connsiteY22" fmla="*/ 569473 h 570831"/>
                <a:gd name="connsiteX23" fmla="*/ 261620 w 523263"/>
                <a:gd name="connsiteY23" fmla="*/ 570832 h 570831"/>
                <a:gd name="connsiteX24" fmla="*/ 267021 w 523263"/>
                <a:gd name="connsiteY24" fmla="*/ 569351 h 570831"/>
                <a:gd name="connsiteX25" fmla="*/ 267149 w 523263"/>
                <a:gd name="connsiteY25" fmla="*/ 569473 h 570831"/>
                <a:gd name="connsiteX26" fmla="*/ 516887 w 523263"/>
                <a:gd name="connsiteY26" fmla="*/ 438658 h 570831"/>
                <a:gd name="connsiteX27" fmla="*/ 523264 w 523263"/>
                <a:gd name="connsiteY27" fmla="*/ 428124 h 570831"/>
                <a:gd name="connsiteX28" fmla="*/ 523264 w 523263"/>
                <a:gd name="connsiteY28" fmla="*/ 142707 h 570831"/>
                <a:gd name="connsiteX29" fmla="*/ 516886 w 523263"/>
                <a:gd name="connsiteY29" fmla="*/ 132174 h 570831"/>
                <a:gd name="connsiteX30" fmla="*/ 249739 w 523263"/>
                <a:gd name="connsiteY30" fmla="*/ 539286 h 570831"/>
                <a:gd name="connsiteX31" fmla="*/ 23785 w 523263"/>
                <a:gd name="connsiteY31" fmla="*/ 420923 h 570831"/>
                <a:gd name="connsiteX32" fmla="*/ 23785 w 523263"/>
                <a:gd name="connsiteY32" fmla="*/ 162361 h 570831"/>
                <a:gd name="connsiteX33" fmla="*/ 249740 w 523263"/>
                <a:gd name="connsiteY33" fmla="*/ 280717 h 570831"/>
                <a:gd name="connsiteX34" fmla="*/ 249740 w 523263"/>
                <a:gd name="connsiteY34" fmla="*/ 539286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23263" h="570831">
                  <a:moveTo>
                    <a:pt x="516886" y="132174"/>
                  </a:moveTo>
                  <a:lnTo>
                    <a:pt x="267148" y="1359"/>
                  </a:lnTo>
                  <a:cubicBezTo>
                    <a:pt x="263687" y="-453"/>
                    <a:pt x="259575" y="-453"/>
                    <a:pt x="256115" y="1359"/>
                  </a:cubicBezTo>
                  <a:lnTo>
                    <a:pt x="159339" y="52052"/>
                  </a:lnTo>
                  <a:cubicBezTo>
                    <a:pt x="155390" y="54119"/>
                    <a:pt x="152939" y="58208"/>
                    <a:pt x="152963" y="62655"/>
                  </a:cubicBezTo>
                  <a:cubicBezTo>
                    <a:pt x="152986" y="67104"/>
                    <a:pt x="155495" y="71167"/>
                    <a:pt x="159466" y="73189"/>
                  </a:cubicBezTo>
                  <a:lnTo>
                    <a:pt x="397835" y="194400"/>
                  </a:lnTo>
                  <a:cubicBezTo>
                    <a:pt x="400434" y="195722"/>
                    <a:pt x="401991" y="197939"/>
                    <a:pt x="402837" y="199564"/>
                  </a:cubicBezTo>
                  <a:cubicBezTo>
                    <a:pt x="403824" y="201482"/>
                    <a:pt x="404338" y="203305"/>
                    <a:pt x="404338" y="205004"/>
                  </a:cubicBezTo>
                  <a:lnTo>
                    <a:pt x="404338" y="368663"/>
                  </a:lnTo>
                  <a:cubicBezTo>
                    <a:pt x="404338" y="375224"/>
                    <a:pt x="399008" y="380556"/>
                    <a:pt x="392445" y="380556"/>
                  </a:cubicBezTo>
                  <a:cubicBezTo>
                    <a:pt x="385884" y="380556"/>
                    <a:pt x="380553" y="375225"/>
                    <a:pt x="380553" y="368663"/>
                  </a:cubicBezTo>
                  <a:lnTo>
                    <a:pt x="380553" y="219589"/>
                  </a:lnTo>
                  <a:cubicBezTo>
                    <a:pt x="380553" y="215121"/>
                    <a:pt x="375994" y="209989"/>
                    <a:pt x="371998" y="207955"/>
                  </a:cubicBezTo>
                  <a:lnTo>
                    <a:pt x="371982" y="207941"/>
                  </a:lnTo>
                  <a:lnTo>
                    <a:pt x="118540" y="79065"/>
                  </a:lnTo>
                  <a:cubicBezTo>
                    <a:pt x="115125" y="77335"/>
                    <a:pt x="111072" y="77358"/>
                    <a:pt x="107635" y="79136"/>
                  </a:cubicBezTo>
                  <a:lnTo>
                    <a:pt x="6376" y="132175"/>
                  </a:lnTo>
                  <a:cubicBezTo>
                    <a:pt x="6251" y="132241"/>
                    <a:pt x="6375" y="132344"/>
                    <a:pt x="6276" y="132415"/>
                  </a:cubicBezTo>
                  <a:cubicBezTo>
                    <a:pt x="2593" y="134434"/>
                    <a:pt x="0" y="138207"/>
                    <a:pt x="0" y="142709"/>
                  </a:cubicBezTo>
                  <a:lnTo>
                    <a:pt x="0" y="428124"/>
                  </a:lnTo>
                  <a:cubicBezTo>
                    <a:pt x="0" y="432549"/>
                    <a:pt x="2451" y="436602"/>
                    <a:pt x="6376" y="438658"/>
                  </a:cubicBezTo>
                  <a:lnTo>
                    <a:pt x="256115" y="569473"/>
                  </a:lnTo>
                  <a:cubicBezTo>
                    <a:pt x="257880" y="570402"/>
                    <a:pt x="259762" y="570832"/>
                    <a:pt x="261620" y="570832"/>
                  </a:cubicBezTo>
                  <a:cubicBezTo>
                    <a:pt x="263522" y="570832"/>
                    <a:pt x="265339" y="570215"/>
                    <a:pt x="267021" y="569351"/>
                  </a:cubicBezTo>
                  <a:cubicBezTo>
                    <a:pt x="267063" y="569345"/>
                    <a:pt x="267107" y="569495"/>
                    <a:pt x="267149" y="569473"/>
                  </a:cubicBezTo>
                  <a:lnTo>
                    <a:pt x="516887" y="438658"/>
                  </a:lnTo>
                  <a:cubicBezTo>
                    <a:pt x="520813" y="436602"/>
                    <a:pt x="523264" y="432549"/>
                    <a:pt x="523264" y="428124"/>
                  </a:cubicBezTo>
                  <a:lnTo>
                    <a:pt x="523264" y="142707"/>
                  </a:lnTo>
                  <a:cubicBezTo>
                    <a:pt x="523262" y="138282"/>
                    <a:pt x="520812" y="134230"/>
                    <a:pt x="516886" y="132174"/>
                  </a:cubicBezTo>
                  <a:close/>
                  <a:moveTo>
                    <a:pt x="249739" y="539286"/>
                  </a:moveTo>
                  <a:lnTo>
                    <a:pt x="23785" y="420923"/>
                  </a:lnTo>
                  <a:lnTo>
                    <a:pt x="23785" y="162361"/>
                  </a:lnTo>
                  <a:lnTo>
                    <a:pt x="249740" y="280717"/>
                  </a:lnTo>
                  <a:lnTo>
                    <a:pt x="249740" y="539286"/>
                  </a:lnTo>
                  <a:close/>
                </a:path>
              </a:pathLst>
            </a:custGeom>
            <a:solidFill>
              <a:schemeClr val="bg1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C1432D1-17F3-1847-B856-D0402FC693A2}"/>
                </a:ext>
              </a:extLst>
            </p:cNvPr>
            <p:cNvSpPr txBox="1"/>
            <p:nvPr/>
          </p:nvSpPr>
          <p:spPr>
            <a:xfrm>
              <a:off x="16499421" y="-1421231"/>
              <a:ext cx="38099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platforms.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72DAADE-084F-2F46-ABC9-869C23897445}"/>
                </a:ext>
              </a:extLst>
            </p:cNvPr>
            <p:cNvSpPr txBox="1"/>
            <p:nvPr/>
          </p:nvSpPr>
          <p:spPr>
            <a:xfrm>
              <a:off x="15544607" y="-2098928"/>
              <a:ext cx="3025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8105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2537D67-8B1F-9842-888A-AEBFF157A77D}"/>
              </a:ext>
            </a:extLst>
          </p:cNvPr>
          <p:cNvGrpSpPr/>
          <p:nvPr/>
        </p:nvGrpSpPr>
        <p:grpSpPr>
          <a:xfrm>
            <a:off x="2054658" y="4587120"/>
            <a:ext cx="7106195" cy="7106195"/>
            <a:chOff x="2237539" y="4180114"/>
            <a:chExt cx="5579404" cy="557940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BF0454F-2A91-F74A-8F1E-FB1D24C29927}"/>
                </a:ext>
              </a:extLst>
            </p:cNvPr>
            <p:cNvSpPr/>
            <p:nvPr/>
          </p:nvSpPr>
          <p:spPr>
            <a:xfrm>
              <a:off x="2237539" y="4180114"/>
              <a:ext cx="5579404" cy="55794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91FBB55-FD30-1A40-A86D-C32640874716}"/>
                </a:ext>
              </a:extLst>
            </p:cNvPr>
            <p:cNvSpPr/>
            <p:nvPr/>
          </p:nvSpPr>
          <p:spPr>
            <a:xfrm>
              <a:off x="2801578" y="5308192"/>
              <a:ext cx="4451326" cy="44513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18EA164-B9E6-2343-AE27-5EF50339E519}"/>
                </a:ext>
              </a:extLst>
            </p:cNvPr>
            <p:cNvSpPr/>
            <p:nvPr/>
          </p:nvSpPr>
          <p:spPr>
            <a:xfrm>
              <a:off x="3303496" y="6312028"/>
              <a:ext cx="3447490" cy="344749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C63703E-E98F-734E-A278-F4F2F04CD61F}"/>
              </a:ext>
            </a:extLst>
          </p:cNvPr>
          <p:cNvSpPr txBox="1"/>
          <p:nvPr/>
        </p:nvSpPr>
        <p:spPr>
          <a:xfrm>
            <a:off x="3958297" y="5113714"/>
            <a:ext cx="3298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Customer 01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80ACE0-DC27-A64D-AA0B-D597E2C00C1D}"/>
              </a:ext>
            </a:extLst>
          </p:cNvPr>
          <p:cNvSpPr txBox="1"/>
          <p:nvPr/>
        </p:nvSpPr>
        <p:spPr>
          <a:xfrm>
            <a:off x="3958297" y="6446125"/>
            <a:ext cx="3298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Customer 02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11C572-9750-EE44-B474-4BC2ED69EFC4}"/>
              </a:ext>
            </a:extLst>
          </p:cNvPr>
          <p:cNvSpPr txBox="1"/>
          <p:nvPr/>
        </p:nvSpPr>
        <p:spPr>
          <a:xfrm>
            <a:off x="3958297" y="7804662"/>
            <a:ext cx="3298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Customer 03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23C744-F5BB-3642-AC63-4424BC910D57}"/>
              </a:ext>
            </a:extLst>
          </p:cNvPr>
          <p:cNvGrpSpPr/>
          <p:nvPr/>
        </p:nvGrpSpPr>
        <p:grpSpPr>
          <a:xfrm>
            <a:off x="11007693" y="4587120"/>
            <a:ext cx="11551213" cy="6852368"/>
            <a:chOff x="10528307" y="4549404"/>
            <a:chExt cx="11551213" cy="6852368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6E4FAAEA-FEA0-9C42-8D23-FB371FB69AD3}"/>
                </a:ext>
              </a:extLst>
            </p:cNvPr>
            <p:cNvGrpSpPr/>
            <p:nvPr/>
          </p:nvGrpSpPr>
          <p:grpSpPr>
            <a:xfrm>
              <a:off x="10528307" y="9462316"/>
              <a:ext cx="1914176" cy="1939456"/>
              <a:chOff x="1522538" y="4649651"/>
              <a:chExt cx="5210176" cy="5210176"/>
            </a:xfrm>
          </p:grpSpPr>
          <p:graphicFrame>
            <p:nvGraphicFramePr>
              <p:cNvPr id="83" name="2D Pie Chart">
                <a:extLst>
                  <a:ext uri="{FF2B5EF4-FFF2-40B4-BE49-F238E27FC236}">
                    <a16:creationId xmlns:a16="http://schemas.microsoft.com/office/drawing/2014/main" id="{EE1107F9-B0F3-BA4D-A510-0A92E7744E04}"/>
                  </a:ext>
                </a:extLst>
              </p:cNvPr>
              <p:cNvGraphicFramePr/>
              <p:nvPr/>
            </p:nvGraphicFramePr>
            <p:xfrm>
              <a:off x="1522538" y="4649651"/>
              <a:ext cx="5210176" cy="521017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84" name="Circle">
                <a:extLst>
                  <a:ext uri="{FF2B5EF4-FFF2-40B4-BE49-F238E27FC236}">
                    <a16:creationId xmlns:a16="http://schemas.microsoft.com/office/drawing/2014/main" id="{93619EBE-1981-764F-B54D-AD95A96792A0}"/>
                  </a:ext>
                </a:extLst>
              </p:cNvPr>
              <p:cNvSpPr/>
              <p:nvPr/>
            </p:nvSpPr>
            <p:spPr>
              <a:xfrm>
                <a:off x="2205597" y="5332710"/>
                <a:ext cx="3844058" cy="3844058"/>
              </a:xfrm>
              <a:prstGeom prst="ellipse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200" baseline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482C6186-6B03-5449-926A-BCD1CB7B07BD}"/>
                </a:ext>
              </a:extLst>
            </p:cNvPr>
            <p:cNvGrpSpPr/>
            <p:nvPr/>
          </p:nvGrpSpPr>
          <p:grpSpPr>
            <a:xfrm>
              <a:off x="10528307" y="7002916"/>
              <a:ext cx="1914176" cy="1939456"/>
              <a:chOff x="1522538" y="4649651"/>
              <a:chExt cx="5210176" cy="5210176"/>
            </a:xfrm>
          </p:grpSpPr>
          <p:graphicFrame>
            <p:nvGraphicFramePr>
              <p:cNvPr id="80" name="2D Pie Chart">
                <a:extLst>
                  <a:ext uri="{FF2B5EF4-FFF2-40B4-BE49-F238E27FC236}">
                    <a16:creationId xmlns:a16="http://schemas.microsoft.com/office/drawing/2014/main" id="{CC05BF3D-3CFA-2E4D-9599-4716F16EA4F2}"/>
                  </a:ext>
                </a:extLst>
              </p:cNvPr>
              <p:cNvGraphicFramePr/>
              <p:nvPr/>
            </p:nvGraphicFramePr>
            <p:xfrm>
              <a:off x="1522538" y="4649651"/>
              <a:ext cx="5210176" cy="521017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81" name="Circle">
                <a:extLst>
                  <a:ext uri="{FF2B5EF4-FFF2-40B4-BE49-F238E27FC236}">
                    <a16:creationId xmlns:a16="http://schemas.microsoft.com/office/drawing/2014/main" id="{AB3EE5B9-8DCA-F640-939E-1F0D94DC731A}"/>
                  </a:ext>
                </a:extLst>
              </p:cNvPr>
              <p:cNvSpPr/>
              <p:nvPr/>
            </p:nvSpPr>
            <p:spPr>
              <a:xfrm>
                <a:off x="2205597" y="5332710"/>
                <a:ext cx="3844058" cy="3844058"/>
              </a:xfrm>
              <a:prstGeom prst="ellipse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200" baseline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AEBEC97-8897-BF45-84B1-FDDB47C364C7}"/>
                </a:ext>
              </a:extLst>
            </p:cNvPr>
            <p:cNvGrpSpPr/>
            <p:nvPr/>
          </p:nvGrpSpPr>
          <p:grpSpPr>
            <a:xfrm>
              <a:off x="10528307" y="4549404"/>
              <a:ext cx="1914176" cy="1939456"/>
              <a:chOff x="1522538" y="4649651"/>
              <a:chExt cx="5210176" cy="5210176"/>
            </a:xfrm>
          </p:grpSpPr>
          <p:graphicFrame>
            <p:nvGraphicFramePr>
              <p:cNvPr id="77" name="2D Pie Chart">
                <a:extLst>
                  <a:ext uri="{FF2B5EF4-FFF2-40B4-BE49-F238E27FC236}">
                    <a16:creationId xmlns:a16="http://schemas.microsoft.com/office/drawing/2014/main" id="{E48E3672-F140-054F-8D7D-4D185AD329F1}"/>
                  </a:ext>
                </a:extLst>
              </p:cNvPr>
              <p:cNvGraphicFramePr/>
              <p:nvPr/>
            </p:nvGraphicFramePr>
            <p:xfrm>
              <a:off x="1522538" y="4649651"/>
              <a:ext cx="5210176" cy="521017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78" name="Circle">
                <a:extLst>
                  <a:ext uri="{FF2B5EF4-FFF2-40B4-BE49-F238E27FC236}">
                    <a16:creationId xmlns:a16="http://schemas.microsoft.com/office/drawing/2014/main" id="{8076B28A-C8E4-9F4F-84C6-592F9C4B8397}"/>
                  </a:ext>
                </a:extLst>
              </p:cNvPr>
              <p:cNvSpPr/>
              <p:nvPr/>
            </p:nvSpPr>
            <p:spPr>
              <a:xfrm>
                <a:off x="2205597" y="5332710"/>
                <a:ext cx="3844058" cy="3844058"/>
              </a:xfrm>
              <a:prstGeom prst="ellipse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200" baseline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EF7B01A-9E83-644E-B5FD-B69B4DBCB2D8}"/>
                </a:ext>
              </a:extLst>
            </p:cNvPr>
            <p:cNvSpPr txBox="1"/>
            <p:nvPr/>
          </p:nvSpPr>
          <p:spPr>
            <a:xfrm>
              <a:off x="12685981" y="5346600"/>
              <a:ext cx="9393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72CE2FB-5748-C94E-87C6-C2D0EC5A7F45}"/>
                </a:ext>
              </a:extLst>
            </p:cNvPr>
            <p:cNvSpPr txBox="1"/>
            <p:nvPr/>
          </p:nvSpPr>
          <p:spPr>
            <a:xfrm>
              <a:off x="12685980" y="4700269"/>
              <a:ext cx="70834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Payments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0B36715-9D7A-DB47-92F1-5985A8CF4CA0}"/>
                </a:ext>
              </a:extLst>
            </p:cNvPr>
            <p:cNvSpPr txBox="1"/>
            <p:nvPr/>
          </p:nvSpPr>
          <p:spPr>
            <a:xfrm>
              <a:off x="12685981" y="7773002"/>
              <a:ext cx="9393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88BB497-C9A1-CE4C-8BB7-0A592B41FA91}"/>
                </a:ext>
              </a:extLst>
            </p:cNvPr>
            <p:cNvSpPr txBox="1"/>
            <p:nvPr/>
          </p:nvSpPr>
          <p:spPr>
            <a:xfrm>
              <a:off x="12685980" y="7126671"/>
              <a:ext cx="70834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Transactions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F461A6D-00B3-9E4E-8F2D-521091245EFB}"/>
                </a:ext>
              </a:extLst>
            </p:cNvPr>
            <p:cNvSpPr txBox="1"/>
            <p:nvPr/>
          </p:nvSpPr>
          <p:spPr>
            <a:xfrm>
              <a:off x="12685981" y="10278157"/>
              <a:ext cx="9393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E1DACCD-3FB2-154A-9196-D01F528E1D5A}"/>
                </a:ext>
              </a:extLst>
            </p:cNvPr>
            <p:cNvSpPr txBox="1"/>
            <p:nvPr/>
          </p:nvSpPr>
          <p:spPr>
            <a:xfrm>
              <a:off x="12685980" y="9631826"/>
              <a:ext cx="70834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</a:t>
              </a:r>
            </a:p>
          </p:txBody>
        </p:sp>
        <p:grpSp>
          <p:nvGrpSpPr>
            <p:cNvPr id="60" name="Gráfico 282">
              <a:extLst>
                <a:ext uri="{FF2B5EF4-FFF2-40B4-BE49-F238E27FC236}">
                  <a16:creationId xmlns:a16="http://schemas.microsoft.com/office/drawing/2014/main" id="{ACBFC91E-05C1-9E48-A5DE-ED1DE27A92BF}"/>
                </a:ext>
              </a:extLst>
            </p:cNvPr>
            <p:cNvGrpSpPr/>
            <p:nvPr/>
          </p:nvGrpSpPr>
          <p:grpSpPr>
            <a:xfrm>
              <a:off x="11269638" y="7712510"/>
              <a:ext cx="477530" cy="477528"/>
              <a:chOff x="564780" y="239858"/>
              <a:chExt cx="597977" cy="597977"/>
            </a:xfrm>
            <a:solidFill>
              <a:schemeClr val="accent2"/>
            </a:solidFill>
          </p:grpSpPr>
          <p:sp>
            <p:nvSpPr>
              <p:cNvPr id="65" name="Forma libre 285">
                <a:extLst>
                  <a:ext uri="{FF2B5EF4-FFF2-40B4-BE49-F238E27FC236}">
                    <a16:creationId xmlns:a16="http://schemas.microsoft.com/office/drawing/2014/main" id="{40A8004F-A2AE-AC44-9919-F4BC260B5C73}"/>
                  </a:ext>
                </a:extLst>
              </p:cNvPr>
              <p:cNvSpPr/>
              <p:nvPr/>
            </p:nvSpPr>
            <p:spPr>
              <a:xfrm>
                <a:off x="563824" y="238902"/>
                <a:ext cx="517652" cy="517652"/>
              </a:xfrm>
              <a:custGeom>
                <a:avLst/>
                <a:gdLst>
                  <a:gd name="connsiteX0" fmla="*/ 245812 w 517651"/>
                  <a:gd name="connsiteY0" fmla="*/ 436157 h 517651"/>
                  <a:gd name="connsiteX1" fmla="*/ 436254 w 517651"/>
                  <a:gd name="connsiteY1" fmla="*/ 245757 h 517651"/>
                  <a:gd name="connsiteX2" fmla="*/ 498982 w 517651"/>
                  <a:gd name="connsiteY2" fmla="*/ 256568 h 517651"/>
                  <a:gd name="connsiteX3" fmla="*/ 503472 w 517651"/>
                  <a:gd name="connsiteY3" fmla="*/ 257325 h 517651"/>
                  <a:gd name="connsiteX4" fmla="*/ 504004 w 517651"/>
                  <a:gd name="connsiteY4" fmla="*/ 257325 h 517651"/>
                  <a:gd name="connsiteX5" fmla="*/ 517607 w 517651"/>
                  <a:gd name="connsiteY5" fmla="*/ 243725 h 517651"/>
                  <a:gd name="connsiteX6" fmla="*/ 516783 w 517651"/>
                  <a:gd name="connsiteY6" fmla="*/ 238997 h 517651"/>
                  <a:gd name="connsiteX7" fmla="*/ 259415 w 517651"/>
                  <a:gd name="connsiteY7" fmla="*/ 956 h 517651"/>
                  <a:gd name="connsiteX8" fmla="*/ 956 w 517651"/>
                  <a:gd name="connsiteY8" fmla="*/ 259358 h 517651"/>
                  <a:gd name="connsiteX9" fmla="*/ 242915 w 517651"/>
                  <a:gd name="connsiteY9" fmla="*/ 516948 h 517651"/>
                  <a:gd name="connsiteX10" fmla="*/ 243766 w 517651"/>
                  <a:gd name="connsiteY10" fmla="*/ 516975 h 517651"/>
                  <a:gd name="connsiteX11" fmla="*/ 254606 w 517651"/>
                  <a:gd name="connsiteY11" fmla="*/ 511595 h 517651"/>
                  <a:gd name="connsiteX12" fmla="*/ 256598 w 517651"/>
                  <a:gd name="connsiteY12" fmla="*/ 498899 h 517651"/>
                  <a:gd name="connsiteX13" fmla="*/ 245812 w 517651"/>
                  <a:gd name="connsiteY13" fmla="*/ 436157 h 517651"/>
                  <a:gd name="connsiteX14" fmla="*/ 187372 w 517651"/>
                  <a:gd name="connsiteY14" fmla="*/ 350573 h 517651"/>
                  <a:gd name="connsiteX15" fmla="*/ 177756 w 517651"/>
                  <a:gd name="connsiteY15" fmla="*/ 354557 h 517651"/>
                  <a:gd name="connsiteX16" fmla="*/ 168140 w 517651"/>
                  <a:gd name="connsiteY16" fmla="*/ 350573 h 517651"/>
                  <a:gd name="connsiteX17" fmla="*/ 168140 w 517651"/>
                  <a:gd name="connsiteY17" fmla="*/ 331342 h 517651"/>
                  <a:gd name="connsiteX18" fmla="*/ 245757 w 517651"/>
                  <a:gd name="connsiteY18" fmla="*/ 253726 h 517651"/>
                  <a:gd name="connsiteX19" fmla="*/ 245757 w 517651"/>
                  <a:gd name="connsiteY19" fmla="*/ 96157 h 517651"/>
                  <a:gd name="connsiteX20" fmla="*/ 259358 w 517651"/>
                  <a:gd name="connsiteY20" fmla="*/ 82557 h 517651"/>
                  <a:gd name="connsiteX21" fmla="*/ 272958 w 517651"/>
                  <a:gd name="connsiteY21" fmla="*/ 96157 h 517651"/>
                  <a:gd name="connsiteX22" fmla="*/ 272958 w 517651"/>
                  <a:gd name="connsiteY22" fmla="*/ 259358 h 517651"/>
                  <a:gd name="connsiteX23" fmla="*/ 268974 w 517651"/>
                  <a:gd name="connsiteY23" fmla="*/ 268974 h 517651"/>
                  <a:gd name="connsiteX24" fmla="*/ 187372 w 517651"/>
                  <a:gd name="connsiteY24" fmla="*/ 350573 h 517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7651" h="517651">
                    <a:moveTo>
                      <a:pt x="245812" y="436157"/>
                    </a:moveTo>
                    <a:cubicBezTo>
                      <a:pt x="245812" y="331170"/>
                      <a:pt x="331255" y="245757"/>
                      <a:pt x="436254" y="245757"/>
                    </a:cubicBezTo>
                    <a:cubicBezTo>
                      <a:pt x="457349" y="245757"/>
                      <a:pt x="478445" y="249396"/>
                      <a:pt x="498982" y="256568"/>
                    </a:cubicBezTo>
                    <a:cubicBezTo>
                      <a:pt x="500443" y="257073"/>
                      <a:pt x="501958" y="257325"/>
                      <a:pt x="503472" y="257325"/>
                    </a:cubicBezTo>
                    <a:cubicBezTo>
                      <a:pt x="503685" y="257338"/>
                      <a:pt x="503871" y="257325"/>
                      <a:pt x="504004" y="257325"/>
                    </a:cubicBezTo>
                    <a:cubicBezTo>
                      <a:pt x="511523" y="257325"/>
                      <a:pt x="517607" y="251242"/>
                      <a:pt x="517607" y="243725"/>
                    </a:cubicBezTo>
                    <a:cubicBezTo>
                      <a:pt x="517607" y="242065"/>
                      <a:pt x="517315" y="240471"/>
                      <a:pt x="516783" y="238997"/>
                    </a:cubicBezTo>
                    <a:cubicBezTo>
                      <a:pt x="506289" y="105201"/>
                      <a:pt x="393984" y="956"/>
                      <a:pt x="259415" y="956"/>
                    </a:cubicBezTo>
                    <a:cubicBezTo>
                      <a:pt x="116901" y="956"/>
                      <a:pt x="956" y="116876"/>
                      <a:pt x="956" y="259358"/>
                    </a:cubicBezTo>
                    <a:cubicBezTo>
                      <a:pt x="956" y="395212"/>
                      <a:pt x="107230" y="508356"/>
                      <a:pt x="242915" y="516948"/>
                    </a:cubicBezTo>
                    <a:cubicBezTo>
                      <a:pt x="243180" y="516961"/>
                      <a:pt x="243474" y="516975"/>
                      <a:pt x="243766" y="516975"/>
                    </a:cubicBezTo>
                    <a:cubicBezTo>
                      <a:pt x="248016" y="516975"/>
                      <a:pt x="252029" y="514996"/>
                      <a:pt x="254606" y="511595"/>
                    </a:cubicBezTo>
                    <a:cubicBezTo>
                      <a:pt x="257369" y="507969"/>
                      <a:pt x="258113" y="503202"/>
                      <a:pt x="256598" y="498899"/>
                    </a:cubicBezTo>
                    <a:cubicBezTo>
                      <a:pt x="249451" y="478379"/>
                      <a:pt x="245812" y="457261"/>
                      <a:pt x="245812" y="436157"/>
                    </a:cubicBezTo>
                    <a:close/>
                    <a:moveTo>
                      <a:pt x="187372" y="350573"/>
                    </a:moveTo>
                    <a:cubicBezTo>
                      <a:pt x="184716" y="353228"/>
                      <a:pt x="181235" y="354557"/>
                      <a:pt x="177756" y="354557"/>
                    </a:cubicBezTo>
                    <a:cubicBezTo>
                      <a:pt x="174277" y="354557"/>
                      <a:pt x="170797" y="353228"/>
                      <a:pt x="168140" y="350573"/>
                    </a:cubicBezTo>
                    <a:cubicBezTo>
                      <a:pt x="162827" y="345260"/>
                      <a:pt x="162827" y="336653"/>
                      <a:pt x="168140" y="331342"/>
                    </a:cubicBezTo>
                    <a:lnTo>
                      <a:pt x="245757" y="253726"/>
                    </a:lnTo>
                    <a:lnTo>
                      <a:pt x="245757" y="96157"/>
                    </a:lnTo>
                    <a:cubicBezTo>
                      <a:pt x="245757" y="88640"/>
                      <a:pt x="251840" y="82557"/>
                      <a:pt x="259358" y="82557"/>
                    </a:cubicBezTo>
                    <a:cubicBezTo>
                      <a:pt x="266875" y="82557"/>
                      <a:pt x="272958" y="88640"/>
                      <a:pt x="272958" y="96157"/>
                    </a:cubicBezTo>
                    <a:lnTo>
                      <a:pt x="272958" y="259358"/>
                    </a:lnTo>
                    <a:cubicBezTo>
                      <a:pt x="272958" y="262970"/>
                      <a:pt x="271524" y="266424"/>
                      <a:pt x="268974" y="268974"/>
                    </a:cubicBezTo>
                    <a:lnTo>
                      <a:pt x="187372" y="3505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6" name="Forma libre 286">
                <a:extLst>
                  <a:ext uri="{FF2B5EF4-FFF2-40B4-BE49-F238E27FC236}">
                    <a16:creationId xmlns:a16="http://schemas.microsoft.com/office/drawing/2014/main" id="{89C9E64C-026E-9E45-BBE3-6F495AB2AAA5}"/>
                  </a:ext>
                </a:extLst>
              </p:cNvPr>
              <p:cNvSpPr/>
              <p:nvPr/>
            </p:nvSpPr>
            <p:spPr>
              <a:xfrm>
                <a:off x="835824" y="510902"/>
                <a:ext cx="327676" cy="327676"/>
              </a:xfrm>
              <a:custGeom>
                <a:avLst/>
                <a:gdLst>
                  <a:gd name="connsiteX0" fmla="*/ 164157 w 327676"/>
                  <a:gd name="connsiteY0" fmla="*/ 956 h 327676"/>
                  <a:gd name="connsiteX1" fmla="*/ 956 w 327676"/>
                  <a:gd name="connsiteY1" fmla="*/ 164157 h 327676"/>
                  <a:gd name="connsiteX2" fmla="*/ 164157 w 327676"/>
                  <a:gd name="connsiteY2" fmla="*/ 327357 h 327676"/>
                  <a:gd name="connsiteX3" fmla="*/ 327357 w 327676"/>
                  <a:gd name="connsiteY3" fmla="*/ 164157 h 327676"/>
                  <a:gd name="connsiteX4" fmla="*/ 164157 w 327676"/>
                  <a:gd name="connsiteY4" fmla="*/ 956 h 327676"/>
                  <a:gd name="connsiteX5" fmla="*/ 157357 w 327676"/>
                  <a:gd name="connsiteY5" fmla="*/ 150558 h 327676"/>
                  <a:gd name="connsiteX6" fmla="*/ 170958 w 327676"/>
                  <a:gd name="connsiteY6" fmla="*/ 150558 h 327676"/>
                  <a:gd name="connsiteX7" fmla="*/ 218557 w 327676"/>
                  <a:gd name="connsiteY7" fmla="*/ 198157 h 327676"/>
                  <a:gd name="connsiteX8" fmla="*/ 177757 w 327676"/>
                  <a:gd name="connsiteY8" fmla="*/ 245070 h 327676"/>
                  <a:gd name="connsiteX9" fmla="*/ 177757 w 327676"/>
                  <a:gd name="connsiteY9" fmla="*/ 259358 h 327676"/>
                  <a:gd name="connsiteX10" fmla="*/ 164157 w 327676"/>
                  <a:gd name="connsiteY10" fmla="*/ 272958 h 327676"/>
                  <a:gd name="connsiteX11" fmla="*/ 150556 w 327676"/>
                  <a:gd name="connsiteY11" fmla="*/ 259358 h 327676"/>
                  <a:gd name="connsiteX12" fmla="*/ 150556 w 327676"/>
                  <a:gd name="connsiteY12" fmla="*/ 245757 h 327676"/>
                  <a:gd name="connsiteX13" fmla="*/ 123357 w 327676"/>
                  <a:gd name="connsiteY13" fmla="*/ 245757 h 327676"/>
                  <a:gd name="connsiteX14" fmla="*/ 109756 w 327676"/>
                  <a:gd name="connsiteY14" fmla="*/ 232157 h 327676"/>
                  <a:gd name="connsiteX15" fmla="*/ 123357 w 327676"/>
                  <a:gd name="connsiteY15" fmla="*/ 218556 h 327676"/>
                  <a:gd name="connsiteX16" fmla="*/ 170956 w 327676"/>
                  <a:gd name="connsiteY16" fmla="*/ 218556 h 327676"/>
                  <a:gd name="connsiteX17" fmla="*/ 191356 w 327676"/>
                  <a:gd name="connsiteY17" fmla="*/ 198156 h 327676"/>
                  <a:gd name="connsiteX18" fmla="*/ 170956 w 327676"/>
                  <a:gd name="connsiteY18" fmla="*/ 177756 h 327676"/>
                  <a:gd name="connsiteX19" fmla="*/ 157357 w 327676"/>
                  <a:gd name="connsiteY19" fmla="*/ 177756 h 327676"/>
                  <a:gd name="connsiteX20" fmla="*/ 109757 w 327676"/>
                  <a:gd name="connsiteY20" fmla="*/ 130156 h 327676"/>
                  <a:gd name="connsiteX21" fmla="*/ 150558 w 327676"/>
                  <a:gd name="connsiteY21" fmla="*/ 83244 h 327676"/>
                  <a:gd name="connsiteX22" fmla="*/ 150558 w 327676"/>
                  <a:gd name="connsiteY22" fmla="*/ 68956 h 327676"/>
                  <a:gd name="connsiteX23" fmla="*/ 164158 w 327676"/>
                  <a:gd name="connsiteY23" fmla="*/ 55356 h 327676"/>
                  <a:gd name="connsiteX24" fmla="*/ 177757 w 327676"/>
                  <a:gd name="connsiteY24" fmla="*/ 68957 h 327676"/>
                  <a:gd name="connsiteX25" fmla="*/ 177757 w 327676"/>
                  <a:gd name="connsiteY25" fmla="*/ 82558 h 327676"/>
                  <a:gd name="connsiteX26" fmla="*/ 204957 w 327676"/>
                  <a:gd name="connsiteY26" fmla="*/ 82558 h 327676"/>
                  <a:gd name="connsiteX27" fmla="*/ 218557 w 327676"/>
                  <a:gd name="connsiteY27" fmla="*/ 96158 h 327676"/>
                  <a:gd name="connsiteX28" fmla="*/ 204957 w 327676"/>
                  <a:gd name="connsiteY28" fmla="*/ 109759 h 327676"/>
                  <a:gd name="connsiteX29" fmla="*/ 157357 w 327676"/>
                  <a:gd name="connsiteY29" fmla="*/ 109759 h 327676"/>
                  <a:gd name="connsiteX30" fmla="*/ 136957 w 327676"/>
                  <a:gd name="connsiteY30" fmla="*/ 130159 h 327676"/>
                  <a:gd name="connsiteX31" fmla="*/ 157357 w 327676"/>
                  <a:gd name="connsiteY31" fmla="*/ 150558 h 32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27676" h="327676">
                    <a:moveTo>
                      <a:pt x="164157" y="956"/>
                    </a:moveTo>
                    <a:cubicBezTo>
                      <a:pt x="74163" y="956"/>
                      <a:pt x="956" y="74163"/>
                      <a:pt x="956" y="164157"/>
                    </a:cubicBezTo>
                    <a:cubicBezTo>
                      <a:pt x="956" y="254150"/>
                      <a:pt x="74163" y="327357"/>
                      <a:pt x="164157" y="327357"/>
                    </a:cubicBezTo>
                    <a:cubicBezTo>
                      <a:pt x="254150" y="327357"/>
                      <a:pt x="327357" y="254150"/>
                      <a:pt x="327357" y="164157"/>
                    </a:cubicBezTo>
                    <a:cubicBezTo>
                      <a:pt x="327357" y="74163"/>
                      <a:pt x="254152" y="956"/>
                      <a:pt x="164157" y="956"/>
                    </a:cubicBezTo>
                    <a:close/>
                    <a:moveTo>
                      <a:pt x="157357" y="150558"/>
                    </a:moveTo>
                    <a:lnTo>
                      <a:pt x="170958" y="150558"/>
                    </a:lnTo>
                    <a:cubicBezTo>
                      <a:pt x="197201" y="150558"/>
                      <a:pt x="218557" y="171914"/>
                      <a:pt x="218557" y="198157"/>
                    </a:cubicBezTo>
                    <a:cubicBezTo>
                      <a:pt x="218557" y="222074"/>
                      <a:pt x="200766" y="241737"/>
                      <a:pt x="177757" y="245070"/>
                    </a:cubicBezTo>
                    <a:lnTo>
                      <a:pt x="177757" y="259358"/>
                    </a:lnTo>
                    <a:cubicBezTo>
                      <a:pt x="177757" y="266875"/>
                      <a:pt x="171674" y="272958"/>
                      <a:pt x="164157" y="272958"/>
                    </a:cubicBezTo>
                    <a:cubicBezTo>
                      <a:pt x="156639" y="272958"/>
                      <a:pt x="150556" y="266875"/>
                      <a:pt x="150556" y="259358"/>
                    </a:cubicBezTo>
                    <a:lnTo>
                      <a:pt x="150556" y="245757"/>
                    </a:lnTo>
                    <a:lnTo>
                      <a:pt x="123357" y="245757"/>
                    </a:lnTo>
                    <a:cubicBezTo>
                      <a:pt x="115839" y="245757"/>
                      <a:pt x="109756" y="239674"/>
                      <a:pt x="109756" y="232157"/>
                    </a:cubicBezTo>
                    <a:cubicBezTo>
                      <a:pt x="109756" y="224639"/>
                      <a:pt x="115839" y="218556"/>
                      <a:pt x="123357" y="218556"/>
                    </a:cubicBezTo>
                    <a:lnTo>
                      <a:pt x="170956" y="218556"/>
                    </a:lnTo>
                    <a:cubicBezTo>
                      <a:pt x="182193" y="218556"/>
                      <a:pt x="191356" y="209405"/>
                      <a:pt x="191356" y="198156"/>
                    </a:cubicBezTo>
                    <a:cubicBezTo>
                      <a:pt x="191356" y="186907"/>
                      <a:pt x="182192" y="177756"/>
                      <a:pt x="170956" y="177756"/>
                    </a:cubicBezTo>
                    <a:lnTo>
                      <a:pt x="157357" y="177756"/>
                    </a:lnTo>
                    <a:cubicBezTo>
                      <a:pt x="131114" y="177756"/>
                      <a:pt x="109757" y="156400"/>
                      <a:pt x="109757" y="130156"/>
                    </a:cubicBezTo>
                    <a:cubicBezTo>
                      <a:pt x="109757" y="106240"/>
                      <a:pt x="127549" y="86577"/>
                      <a:pt x="150558" y="83244"/>
                    </a:cubicBezTo>
                    <a:lnTo>
                      <a:pt x="150558" y="68956"/>
                    </a:lnTo>
                    <a:cubicBezTo>
                      <a:pt x="150558" y="61439"/>
                      <a:pt x="156641" y="55356"/>
                      <a:pt x="164158" y="55356"/>
                    </a:cubicBezTo>
                    <a:cubicBezTo>
                      <a:pt x="171676" y="55356"/>
                      <a:pt x="177757" y="61440"/>
                      <a:pt x="177757" y="68957"/>
                    </a:cubicBezTo>
                    <a:lnTo>
                      <a:pt x="177757" y="82558"/>
                    </a:lnTo>
                    <a:lnTo>
                      <a:pt x="204957" y="82558"/>
                    </a:lnTo>
                    <a:cubicBezTo>
                      <a:pt x="212474" y="82558"/>
                      <a:pt x="218557" y="88641"/>
                      <a:pt x="218557" y="96158"/>
                    </a:cubicBezTo>
                    <a:cubicBezTo>
                      <a:pt x="218557" y="103676"/>
                      <a:pt x="212474" y="109759"/>
                      <a:pt x="204957" y="109759"/>
                    </a:cubicBezTo>
                    <a:lnTo>
                      <a:pt x="157357" y="109759"/>
                    </a:lnTo>
                    <a:cubicBezTo>
                      <a:pt x="146121" y="109759"/>
                      <a:pt x="136957" y="118909"/>
                      <a:pt x="136957" y="130159"/>
                    </a:cubicBezTo>
                    <a:cubicBezTo>
                      <a:pt x="136957" y="141408"/>
                      <a:pt x="146122" y="150558"/>
                      <a:pt x="157357" y="1505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61" name="Gráfico 229">
              <a:extLst>
                <a:ext uri="{FF2B5EF4-FFF2-40B4-BE49-F238E27FC236}">
                  <a16:creationId xmlns:a16="http://schemas.microsoft.com/office/drawing/2014/main" id="{4ADD18ED-D1F9-D140-84CE-041D2F16820C}"/>
                </a:ext>
              </a:extLst>
            </p:cNvPr>
            <p:cNvGrpSpPr/>
            <p:nvPr/>
          </p:nvGrpSpPr>
          <p:grpSpPr>
            <a:xfrm>
              <a:off x="11224486" y="5233925"/>
              <a:ext cx="522426" cy="522424"/>
              <a:chOff x="5119693" y="5589008"/>
              <a:chExt cx="654197" cy="654197"/>
            </a:xfrm>
            <a:solidFill>
              <a:schemeClr val="accent1"/>
            </a:solidFill>
          </p:grpSpPr>
          <p:sp>
            <p:nvSpPr>
              <p:cNvPr id="63" name="Forma libre 427">
                <a:extLst>
                  <a:ext uri="{FF2B5EF4-FFF2-40B4-BE49-F238E27FC236}">
                    <a16:creationId xmlns:a16="http://schemas.microsoft.com/office/drawing/2014/main" id="{665AEAE4-40BD-8B4A-94AD-E37A6D3A0EBF}"/>
                  </a:ext>
                </a:extLst>
              </p:cNvPr>
              <p:cNvSpPr/>
              <p:nvPr/>
            </p:nvSpPr>
            <p:spPr>
              <a:xfrm>
                <a:off x="5118735" y="5669824"/>
                <a:ext cx="655475" cy="83052"/>
              </a:xfrm>
              <a:custGeom>
                <a:avLst/>
                <a:gdLst>
                  <a:gd name="connsiteX0" fmla="*/ 600638 w 655474"/>
                  <a:gd name="connsiteY0" fmla="*/ 958 h 83052"/>
                  <a:gd name="connsiteX1" fmla="*/ 55475 w 655474"/>
                  <a:gd name="connsiteY1" fmla="*/ 958 h 83052"/>
                  <a:gd name="connsiteX2" fmla="*/ 958 w 655474"/>
                  <a:gd name="connsiteY2" fmla="*/ 55475 h 83052"/>
                  <a:gd name="connsiteX3" fmla="*/ 958 w 655474"/>
                  <a:gd name="connsiteY3" fmla="*/ 69105 h 83052"/>
                  <a:gd name="connsiteX4" fmla="*/ 14588 w 655474"/>
                  <a:gd name="connsiteY4" fmla="*/ 82733 h 83052"/>
                  <a:gd name="connsiteX5" fmla="*/ 641527 w 655474"/>
                  <a:gd name="connsiteY5" fmla="*/ 82733 h 83052"/>
                  <a:gd name="connsiteX6" fmla="*/ 655157 w 655474"/>
                  <a:gd name="connsiteY6" fmla="*/ 69103 h 83052"/>
                  <a:gd name="connsiteX7" fmla="*/ 655157 w 655474"/>
                  <a:gd name="connsiteY7" fmla="*/ 55474 h 83052"/>
                  <a:gd name="connsiteX8" fmla="*/ 600638 w 655474"/>
                  <a:gd name="connsiteY8" fmla="*/ 958 h 8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474" h="83052">
                    <a:moveTo>
                      <a:pt x="600638" y="958"/>
                    </a:moveTo>
                    <a:lnTo>
                      <a:pt x="55475" y="958"/>
                    </a:lnTo>
                    <a:cubicBezTo>
                      <a:pt x="25367" y="958"/>
                      <a:pt x="958" y="25365"/>
                      <a:pt x="958" y="55475"/>
                    </a:cubicBezTo>
                    <a:lnTo>
                      <a:pt x="958" y="69105"/>
                    </a:lnTo>
                    <a:cubicBezTo>
                      <a:pt x="958" y="76630"/>
                      <a:pt x="7061" y="82733"/>
                      <a:pt x="14588" y="82733"/>
                    </a:cubicBezTo>
                    <a:lnTo>
                      <a:pt x="641527" y="82733"/>
                    </a:lnTo>
                    <a:cubicBezTo>
                      <a:pt x="649054" y="82733"/>
                      <a:pt x="655157" y="76630"/>
                      <a:pt x="655157" y="69103"/>
                    </a:cubicBezTo>
                    <a:lnTo>
                      <a:pt x="655157" y="55474"/>
                    </a:lnTo>
                    <a:cubicBezTo>
                      <a:pt x="655155" y="25365"/>
                      <a:pt x="630747" y="958"/>
                      <a:pt x="600638" y="9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4" name="Forma libre 428">
                <a:extLst>
                  <a:ext uri="{FF2B5EF4-FFF2-40B4-BE49-F238E27FC236}">
                    <a16:creationId xmlns:a16="http://schemas.microsoft.com/office/drawing/2014/main" id="{BC1A4ACC-F7CE-CB4A-AD6A-2B6324B12D1B}"/>
                  </a:ext>
                </a:extLst>
              </p:cNvPr>
              <p:cNvSpPr/>
              <p:nvPr/>
            </p:nvSpPr>
            <p:spPr>
              <a:xfrm>
                <a:off x="5118735" y="5833374"/>
                <a:ext cx="655475" cy="328376"/>
              </a:xfrm>
              <a:custGeom>
                <a:avLst/>
                <a:gdLst>
                  <a:gd name="connsiteX0" fmla="*/ 641526 w 655474"/>
                  <a:gd name="connsiteY0" fmla="*/ 958 h 328376"/>
                  <a:gd name="connsiteX1" fmla="*/ 14588 w 655474"/>
                  <a:gd name="connsiteY1" fmla="*/ 958 h 328376"/>
                  <a:gd name="connsiteX2" fmla="*/ 958 w 655474"/>
                  <a:gd name="connsiteY2" fmla="*/ 14588 h 328376"/>
                  <a:gd name="connsiteX3" fmla="*/ 958 w 655474"/>
                  <a:gd name="connsiteY3" fmla="*/ 273541 h 328376"/>
                  <a:gd name="connsiteX4" fmla="*/ 55475 w 655474"/>
                  <a:gd name="connsiteY4" fmla="*/ 328057 h 328376"/>
                  <a:gd name="connsiteX5" fmla="*/ 600640 w 655474"/>
                  <a:gd name="connsiteY5" fmla="*/ 328057 h 328376"/>
                  <a:gd name="connsiteX6" fmla="*/ 655155 w 655474"/>
                  <a:gd name="connsiteY6" fmla="*/ 273540 h 328376"/>
                  <a:gd name="connsiteX7" fmla="*/ 655155 w 655474"/>
                  <a:gd name="connsiteY7" fmla="*/ 14588 h 328376"/>
                  <a:gd name="connsiteX8" fmla="*/ 641526 w 655474"/>
                  <a:gd name="connsiteY8" fmla="*/ 958 h 328376"/>
                  <a:gd name="connsiteX9" fmla="*/ 491606 w 655474"/>
                  <a:gd name="connsiteY9" fmla="*/ 246282 h 328376"/>
                  <a:gd name="connsiteX10" fmla="*/ 450719 w 655474"/>
                  <a:gd name="connsiteY10" fmla="*/ 235089 h 328376"/>
                  <a:gd name="connsiteX11" fmla="*/ 409831 w 655474"/>
                  <a:gd name="connsiteY11" fmla="*/ 246282 h 328376"/>
                  <a:gd name="connsiteX12" fmla="*/ 328057 w 655474"/>
                  <a:gd name="connsiteY12" fmla="*/ 164508 h 328376"/>
                  <a:gd name="connsiteX13" fmla="*/ 409831 w 655474"/>
                  <a:gd name="connsiteY13" fmla="*/ 82733 h 328376"/>
                  <a:gd name="connsiteX14" fmla="*/ 450719 w 655474"/>
                  <a:gd name="connsiteY14" fmla="*/ 93926 h 328376"/>
                  <a:gd name="connsiteX15" fmla="*/ 491606 w 655474"/>
                  <a:gd name="connsiteY15" fmla="*/ 82733 h 328376"/>
                  <a:gd name="connsiteX16" fmla="*/ 573381 w 655474"/>
                  <a:gd name="connsiteY16" fmla="*/ 164508 h 328376"/>
                  <a:gd name="connsiteX17" fmla="*/ 491606 w 655474"/>
                  <a:gd name="connsiteY17" fmla="*/ 246282 h 328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55474" h="328376">
                    <a:moveTo>
                      <a:pt x="641526" y="958"/>
                    </a:moveTo>
                    <a:lnTo>
                      <a:pt x="14588" y="958"/>
                    </a:lnTo>
                    <a:cubicBezTo>
                      <a:pt x="7061" y="958"/>
                      <a:pt x="958" y="7059"/>
                      <a:pt x="958" y="14588"/>
                    </a:cubicBezTo>
                    <a:lnTo>
                      <a:pt x="958" y="273541"/>
                    </a:lnTo>
                    <a:cubicBezTo>
                      <a:pt x="958" y="303648"/>
                      <a:pt x="25367" y="328057"/>
                      <a:pt x="55475" y="328057"/>
                    </a:cubicBezTo>
                    <a:lnTo>
                      <a:pt x="600640" y="328057"/>
                    </a:lnTo>
                    <a:cubicBezTo>
                      <a:pt x="630747" y="328057"/>
                      <a:pt x="655155" y="303648"/>
                      <a:pt x="655155" y="273540"/>
                    </a:cubicBezTo>
                    <a:lnTo>
                      <a:pt x="655155" y="14588"/>
                    </a:lnTo>
                    <a:cubicBezTo>
                      <a:pt x="655155" y="7059"/>
                      <a:pt x="649053" y="958"/>
                      <a:pt x="641526" y="958"/>
                    </a:cubicBezTo>
                    <a:close/>
                    <a:moveTo>
                      <a:pt x="491606" y="246282"/>
                    </a:moveTo>
                    <a:cubicBezTo>
                      <a:pt x="477178" y="246282"/>
                      <a:pt x="463230" y="242436"/>
                      <a:pt x="450719" y="235089"/>
                    </a:cubicBezTo>
                    <a:cubicBezTo>
                      <a:pt x="438207" y="242436"/>
                      <a:pt x="424260" y="246282"/>
                      <a:pt x="409831" y="246282"/>
                    </a:cubicBezTo>
                    <a:cubicBezTo>
                      <a:pt x="364738" y="246282"/>
                      <a:pt x="328057" y="209601"/>
                      <a:pt x="328057" y="164508"/>
                    </a:cubicBezTo>
                    <a:cubicBezTo>
                      <a:pt x="328057" y="119414"/>
                      <a:pt x="364738" y="82733"/>
                      <a:pt x="409831" y="82733"/>
                    </a:cubicBezTo>
                    <a:cubicBezTo>
                      <a:pt x="424260" y="82733"/>
                      <a:pt x="438207" y="86579"/>
                      <a:pt x="450719" y="93926"/>
                    </a:cubicBezTo>
                    <a:cubicBezTo>
                      <a:pt x="463230" y="86579"/>
                      <a:pt x="477178" y="82733"/>
                      <a:pt x="491606" y="82733"/>
                    </a:cubicBezTo>
                    <a:cubicBezTo>
                      <a:pt x="536700" y="82733"/>
                      <a:pt x="573381" y="119414"/>
                      <a:pt x="573381" y="164508"/>
                    </a:cubicBezTo>
                    <a:cubicBezTo>
                      <a:pt x="573381" y="209601"/>
                      <a:pt x="536700" y="246282"/>
                      <a:pt x="491606" y="2462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sp>
          <p:nvSpPr>
            <p:cNvPr id="62" name="Gráfico 236">
              <a:extLst>
                <a:ext uri="{FF2B5EF4-FFF2-40B4-BE49-F238E27FC236}">
                  <a16:creationId xmlns:a16="http://schemas.microsoft.com/office/drawing/2014/main" id="{96CEE593-183E-404E-80AB-DD2DA8367CFE}"/>
                </a:ext>
              </a:extLst>
            </p:cNvPr>
            <p:cNvSpPr/>
            <p:nvPr/>
          </p:nvSpPr>
          <p:spPr>
            <a:xfrm>
              <a:off x="11246390" y="10182034"/>
              <a:ext cx="458354" cy="500021"/>
            </a:xfrm>
            <a:custGeom>
              <a:avLst/>
              <a:gdLst>
                <a:gd name="connsiteX0" fmla="*/ 516886 w 523263"/>
                <a:gd name="connsiteY0" fmla="*/ 132174 h 570831"/>
                <a:gd name="connsiteX1" fmla="*/ 267148 w 523263"/>
                <a:gd name="connsiteY1" fmla="*/ 1359 h 570831"/>
                <a:gd name="connsiteX2" fmla="*/ 256115 w 523263"/>
                <a:gd name="connsiteY2" fmla="*/ 1359 h 570831"/>
                <a:gd name="connsiteX3" fmla="*/ 159339 w 523263"/>
                <a:gd name="connsiteY3" fmla="*/ 52052 h 570831"/>
                <a:gd name="connsiteX4" fmla="*/ 152963 w 523263"/>
                <a:gd name="connsiteY4" fmla="*/ 62655 h 570831"/>
                <a:gd name="connsiteX5" fmla="*/ 159466 w 523263"/>
                <a:gd name="connsiteY5" fmla="*/ 73189 h 570831"/>
                <a:gd name="connsiteX6" fmla="*/ 397835 w 523263"/>
                <a:gd name="connsiteY6" fmla="*/ 194400 h 570831"/>
                <a:gd name="connsiteX7" fmla="*/ 402837 w 523263"/>
                <a:gd name="connsiteY7" fmla="*/ 199564 h 570831"/>
                <a:gd name="connsiteX8" fmla="*/ 404338 w 523263"/>
                <a:gd name="connsiteY8" fmla="*/ 205004 h 570831"/>
                <a:gd name="connsiteX9" fmla="*/ 404338 w 523263"/>
                <a:gd name="connsiteY9" fmla="*/ 368663 h 570831"/>
                <a:gd name="connsiteX10" fmla="*/ 392445 w 523263"/>
                <a:gd name="connsiteY10" fmla="*/ 380556 h 570831"/>
                <a:gd name="connsiteX11" fmla="*/ 380553 w 523263"/>
                <a:gd name="connsiteY11" fmla="*/ 368663 h 570831"/>
                <a:gd name="connsiteX12" fmla="*/ 380553 w 523263"/>
                <a:gd name="connsiteY12" fmla="*/ 219589 h 570831"/>
                <a:gd name="connsiteX13" fmla="*/ 371998 w 523263"/>
                <a:gd name="connsiteY13" fmla="*/ 207955 h 570831"/>
                <a:gd name="connsiteX14" fmla="*/ 371982 w 523263"/>
                <a:gd name="connsiteY14" fmla="*/ 207941 h 570831"/>
                <a:gd name="connsiteX15" fmla="*/ 118540 w 523263"/>
                <a:gd name="connsiteY15" fmla="*/ 79065 h 570831"/>
                <a:gd name="connsiteX16" fmla="*/ 107635 w 523263"/>
                <a:gd name="connsiteY16" fmla="*/ 79136 h 570831"/>
                <a:gd name="connsiteX17" fmla="*/ 6376 w 523263"/>
                <a:gd name="connsiteY17" fmla="*/ 132175 h 570831"/>
                <a:gd name="connsiteX18" fmla="*/ 6276 w 523263"/>
                <a:gd name="connsiteY18" fmla="*/ 132415 h 570831"/>
                <a:gd name="connsiteX19" fmla="*/ 0 w 523263"/>
                <a:gd name="connsiteY19" fmla="*/ 142709 h 570831"/>
                <a:gd name="connsiteX20" fmla="*/ 0 w 523263"/>
                <a:gd name="connsiteY20" fmla="*/ 428124 h 570831"/>
                <a:gd name="connsiteX21" fmla="*/ 6376 w 523263"/>
                <a:gd name="connsiteY21" fmla="*/ 438658 h 570831"/>
                <a:gd name="connsiteX22" fmla="*/ 256115 w 523263"/>
                <a:gd name="connsiteY22" fmla="*/ 569473 h 570831"/>
                <a:gd name="connsiteX23" fmla="*/ 261620 w 523263"/>
                <a:gd name="connsiteY23" fmla="*/ 570832 h 570831"/>
                <a:gd name="connsiteX24" fmla="*/ 267021 w 523263"/>
                <a:gd name="connsiteY24" fmla="*/ 569351 h 570831"/>
                <a:gd name="connsiteX25" fmla="*/ 267149 w 523263"/>
                <a:gd name="connsiteY25" fmla="*/ 569473 h 570831"/>
                <a:gd name="connsiteX26" fmla="*/ 516887 w 523263"/>
                <a:gd name="connsiteY26" fmla="*/ 438658 h 570831"/>
                <a:gd name="connsiteX27" fmla="*/ 523264 w 523263"/>
                <a:gd name="connsiteY27" fmla="*/ 428124 h 570831"/>
                <a:gd name="connsiteX28" fmla="*/ 523264 w 523263"/>
                <a:gd name="connsiteY28" fmla="*/ 142707 h 570831"/>
                <a:gd name="connsiteX29" fmla="*/ 516886 w 523263"/>
                <a:gd name="connsiteY29" fmla="*/ 132174 h 570831"/>
                <a:gd name="connsiteX30" fmla="*/ 249739 w 523263"/>
                <a:gd name="connsiteY30" fmla="*/ 539286 h 570831"/>
                <a:gd name="connsiteX31" fmla="*/ 23785 w 523263"/>
                <a:gd name="connsiteY31" fmla="*/ 420923 h 570831"/>
                <a:gd name="connsiteX32" fmla="*/ 23785 w 523263"/>
                <a:gd name="connsiteY32" fmla="*/ 162361 h 570831"/>
                <a:gd name="connsiteX33" fmla="*/ 249740 w 523263"/>
                <a:gd name="connsiteY33" fmla="*/ 280717 h 570831"/>
                <a:gd name="connsiteX34" fmla="*/ 249740 w 523263"/>
                <a:gd name="connsiteY34" fmla="*/ 539286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23263" h="570831">
                  <a:moveTo>
                    <a:pt x="516886" y="132174"/>
                  </a:moveTo>
                  <a:lnTo>
                    <a:pt x="267148" y="1359"/>
                  </a:lnTo>
                  <a:cubicBezTo>
                    <a:pt x="263687" y="-453"/>
                    <a:pt x="259575" y="-453"/>
                    <a:pt x="256115" y="1359"/>
                  </a:cubicBezTo>
                  <a:lnTo>
                    <a:pt x="159339" y="52052"/>
                  </a:lnTo>
                  <a:cubicBezTo>
                    <a:pt x="155390" y="54119"/>
                    <a:pt x="152939" y="58208"/>
                    <a:pt x="152963" y="62655"/>
                  </a:cubicBezTo>
                  <a:cubicBezTo>
                    <a:pt x="152986" y="67104"/>
                    <a:pt x="155495" y="71167"/>
                    <a:pt x="159466" y="73189"/>
                  </a:cubicBezTo>
                  <a:lnTo>
                    <a:pt x="397835" y="194400"/>
                  </a:lnTo>
                  <a:cubicBezTo>
                    <a:pt x="400434" y="195722"/>
                    <a:pt x="401991" y="197939"/>
                    <a:pt x="402837" y="199564"/>
                  </a:cubicBezTo>
                  <a:cubicBezTo>
                    <a:pt x="403824" y="201482"/>
                    <a:pt x="404338" y="203305"/>
                    <a:pt x="404338" y="205004"/>
                  </a:cubicBezTo>
                  <a:lnTo>
                    <a:pt x="404338" y="368663"/>
                  </a:lnTo>
                  <a:cubicBezTo>
                    <a:pt x="404338" y="375224"/>
                    <a:pt x="399008" y="380556"/>
                    <a:pt x="392445" y="380556"/>
                  </a:cubicBezTo>
                  <a:cubicBezTo>
                    <a:pt x="385884" y="380556"/>
                    <a:pt x="380553" y="375225"/>
                    <a:pt x="380553" y="368663"/>
                  </a:cubicBezTo>
                  <a:lnTo>
                    <a:pt x="380553" y="219589"/>
                  </a:lnTo>
                  <a:cubicBezTo>
                    <a:pt x="380553" y="215121"/>
                    <a:pt x="375994" y="209989"/>
                    <a:pt x="371998" y="207955"/>
                  </a:cubicBezTo>
                  <a:lnTo>
                    <a:pt x="371982" y="207941"/>
                  </a:lnTo>
                  <a:lnTo>
                    <a:pt x="118540" y="79065"/>
                  </a:lnTo>
                  <a:cubicBezTo>
                    <a:pt x="115125" y="77335"/>
                    <a:pt x="111072" y="77358"/>
                    <a:pt x="107635" y="79136"/>
                  </a:cubicBezTo>
                  <a:lnTo>
                    <a:pt x="6376" y="132175"/>
                  </a:lnTo>
                  <a:cubicBezTo>
                    <a:pt x="6251" y="132241"/>
                    <a:pt x="6375" y="132344"/>
                    <a:pt x="6276" y="132415"/>
                  </a:cubicBezTo>
                  <a:cubicBezTo>
                    <a:pt x="2593" y="134434"/>
                    <a:pt x="0" y="138207"/>
                    <a:pt x="0" y="142709"/>
                  </a:cubicBezTo>
                  <a:lnTo>
                    <a:pt x="0" y="428124"/>
                  </a:lnTo>
                  <a:cubicBezTo>
                    <a:pt x="0" y="432549"/>
                    <a:pt x="2451" y="436602"/>
                    <a:pt x="6376" y="438658"/>
                  </a:cubicBezTo>
                  <a:lnTo>
                    <a:pt x="256115" y="569473"/>
                  </a:lnTo>
                  <a:cubicBezTo>
                    <a:pt x="257880" y="570402"/>
                    <a:pt x="259762" y="570832"/>
                    <a:pt x="261620" y="570832"/>
                  </a:cubicBezTo>
                  <a:cubicBezTo>
                    <a:pt x="263522" y="570832"/>
                    <a:pt x="265339" y="570215"/>
                    <a:pt x="267021" y="569351"/>
                  </a:cubicBezTo>
                  <a:cubicBezTo>
                    <a:pt x="267063" y="569345"/>
                    <a:pt x="267107" y="569495"/>
                    <a:pt x="267149" y="569473"/>
                  </a:cubicBezTo>
                  <a:lnTo>
                    <a:pt x="516887" y="438658"/>
                  </a:lnTo>
                  <a:cubicBezTo>
                    <a:pt x="520813" y="436602"/>
                    <a:pt x="523264" y="432549"/>
                    <a:pt x="523264" y="428124"/>
                  </a:cubicBezTo>
                  <a:lnTo>
                    <a:pt x="523264" y="142707"/>
                  </a:lnTo>
                  <a:cubicBezTo>
                    <a:pt x="523262" y="138282"/>
                    <a:pt x="520812" y="134230"/>
                    <a:pt x="516886" y="132174"/>
                  </a:cubicBezTo>
                  <a:close/>
                  <a:moveTo>
                    <a:pt x="249739" y="539286"/>
                  </a:moveTo>
                  <a:lnTo>
                    <a:pt x="23785" y="420923"/>
                  </a:lnTo>
                  <a:lnTo>
                    <a:pt x="23785" y="162361"/>
                  </a:lnTo>
                  <a:lnTo>
                    <a:pt x="249740" y="280717"/>
                  </a:lnTo>
                  <a:lnTo>
                    <a:pt x="249740" y="539286"/>
                  </a:lnTo>
                  <a:close/>
                </a:path>
              </a:pathLst>
            </a:custGeom>
            <a:solidFill>
              <a:schemeClr val="accent3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67" name="Oval 18">
            <a:extLst>
              <a:ext uri="{FF2B5EF4-FFF2-40B4-BE49-F238E27FC236}">
                <a16:creationId xmlns:a16="http://schemas.microsoft.com/office/drawing/2014/main" id="{ECB3F568-3151-1545-949A-BC10A25A8A79}"/>
              </a:ext>
            </a:extLst>
          </p:cNvPr>
          <p:cNvSpPr>
            <a:spLocks/>
          </p:cNvSpPr>
          <p:nvPr/>
        </p:nvSpPr>
        <p:spPr bwMode="auto">
          <a:xfrm>
            <a:off x="2031076" y="12444803"/>
            <a:ext cx="328613" cy="3286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8" name="AutoShape 19">
            <a:extLst>
              <a:ext uri="{FF2B5EF4-FFF2-40B4-BE49-F238E27FC236}">
                <a16:creationId xmlns:a16="http://schemas.microsoft.com/office/drawing/2014/main" id="{AE4731B3-FD0F-034A-AFEE-BF30C6CD1040}"/>
              </a:ext>
            </a:extLst>
          </p:cNvPr>
          <p:cNvSpPr>
            <a:spLocks/>
          </p:cNvSpPr>
          <p:nvPr/>
        </p:nvSpPr>
        <p:spPr bwMode="auto">
          <a:xfrm>
            <a:off x="2100926" y="12536878"/>
            <a:ext cx="188913" cy="144462"/>
          </a:xfrm>
          <a:custGeom>
            <a:avLst/>
            <a:gdLst>
              <a:gd name="T0" fmla="*/ 94404 w 21600"/>
              <a:gd name="T1" fmla="*/ 72191 h 21600"/>
              <a:gd name="T2" fmla="*/ 94404 w 21600"/>
              <a:gd name="T3" fmla="*/ 72191 h 21600"/>
              <a:gd name="T4" fmla="*/ 94404 w 21600"/>
              <a:gd name="T5" fmla="*/ 72191 h 21600"/>
              <a:gd name="T6" fmla="*/ 94404 w 21600"/>
              <a:gd name="T7" fmla="*/ 72191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A258606-B707-B048-9AC2-E32A88237237}"/>
              </a:ext>
            </a:extLst>
          </p:cNvPr>
          <p:cNvSpPr txBox="1"/>
          <p:nvPr/>
        </p:nvSpPr>
        <p:spPr>
          <a:xfrm>
            <a:off x="2429540" y="12378276"/>
            <a:ext cx="577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platforms.</a:t>
            </a:r>
          </a:p>
        </p:txBody>
      </p:sp>
      <p:sp>
        <p:nvSpPr>
          <p:cNvPr id="70" name="Oval 23">
            <a:extLst>
              <a:ext uri="{FF2B5EF4-FFF2-40B4-BE49-F238E27FC236}">
                <a16:creationId xmlns:a16="http://schemas.microsoft.com/office/drawing/2014/main" id="{1A3CDCAF-8462-1347-A901-521B4BE5AC0F}"/>
              </a:ext>
            </a:extLst>
          </p:cNvPr>
          <p:cNvSpPr>
            <a:spLocks/>
          </p:cNvSpPr>
          <p:nvPr/>
        </p:nvSpPr>
        <p:spPr bwMode="auto">
          <a:xfrm>
            <a:off x="9521595" y="12416083"/>
            <a:ext cx="328612" cy="32702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1" name="AutoShape 24">
            <a:extLst>
              <a:ext uri="{FF2B5EF4-FFF2-40B4-BE49-F238E27FC236}">
                <a16:creationId xmlns:a16="http://schemas.microsoft.com/office/drawing/2014/main" id="{5BAE6DCB-2F6D-2D4A-9664-10BCE19484E8}"/>
              </a:ext>
            </a:extLst>
          </p:cNvPr>
          <p:cNvSpPr>
            <a:spLocks/>
          </p:cNvSpPr>
          <p:nvPr/>
        </p:nvSpPr>
        <p:spPr bwMode="auto">
          <a:xfrm>
            <a:off x="9591445" y="12508158"/>
            <a:ext cx="188912" cy="142875"/>
          </a:xfrm>
          <a:custGeom>
            <a:avLst/>
            <a:gdLst>
              <a:gd name="T0" fmla="*/ 94404 w 21600"/>
              <a:gd name="T1" fmla="*/ 71745 h 21600"/>
              <a:gd name="T2" fmla="*/ 94404 w 21600"/>
              <a:gd name="T3" fmla="*/ 71745 h 21600"/>
              <a:gd name="T4" fmla="*/ 94404 w 21600"/>
              <a:gd name="T5" fmla="*/ 71745 h 21600"/>
              <a:gd name="T6" fmla="*/ 94404 w 21600"/>
              <a:gd name="T7" fmla="*/ 7174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AA7C9EB-C924-334E-A2A1-7F2E4AC4975F}"/>
              </a:ext>
            </a:extLst>
          </p:cNvPr>
          <p:cNvSpPr txBox="1"/>
          <p:nvPr/>
        </p:nvSpPr>
        <p:spPr>
          <a:xfrm>
            <a:off x="9918471" y="12379540"/>
            <a:ext cx="577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73" name="Oval 28">
            <a:extLst>
              <a:ext uri="{FF2B5EF4-FFF2-40B4-BE49-F238E27FC236}">
                <a16:creationId xmlns:a16="http://schemas.microsoft.com/office/drawing/2014/main" id="{6B2C50F4-9B95-3C4E-BE9D-14FE69FDA96D}"/>
              </a:ext>
            </a:extLst>
          </p:cNvPr>
          <p:cNvSpPr>
            <a:spLocks/>
          </p:cNvSpPr>
          <p:nvPr/>
        </p:nvSpPr>
        <p:spPr bwMode="auto">
          <a:xfrm>
            <a:off x="16618994" y="12372572"/>
            <a:ext cx="328612" cy="32861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4" name="AutoShape 29">
            <a:extLst>
              <a:ext uri="{FF2B5EF4-FFF2-40B4-BE49-F238E27FC236}">
                <a16:creationId xmlns:a16="http://schemas.microsoft.com/office/drawing/2014/main" id="{4534093D-76BC-3B4B-BE35-99F74FE41713}"/>
              </a:ext>
            </a:extLst>
          </p:cNvPr>
          <p:cNvSpPr>
            <a:spLocks/>
          </p:cNvSpPr>
          <p:nvPr/>
        </p:nvSpPr>
        <p:spPr bwMode="auto">
          <a:xfrm>
            <a:off x="16688844" y="12464647"/>
            <a:ext cx="188912" cy="144463"/>
          </a:xfrm>
          <a:custGeom>
            <a:avLst/>
            <a:gdLst>
              <a:gd name="T0" fmla="*/ 94404 w 21600"/>
              <a:gd name="T1" fmla="*/ 72192 h 21600"/>
              <a:gd name="T2" fmla="*/ 94404 w 21600"/>
              <a:gd name="T3" fmla="*/ 72192 h 21600"/>
              <a:gd name="T4" fmla="*/ 94404 w 21600"/>
              <a:gd name="T5" fmla="*/ 72192 h 21600"/>
              <a:gd name="T6" fmla="*/ 94404 w 21600"/>
              <a:gd name="T7" fmla="*/ 7219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8E52949-813D-754C-96A5-9D6166166435}"/>
              </a:ext>
            </a:extLst>
          </p:cNvPr>
          <p:cNvSpPr txBox="1"/>
          <p:nvPr/>
        </p:nvSpPr>
        <p:spPr>
          <a:xfrm>
            <a:off x="17015870" y="12336823"/>
            <a:ext cx="577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grpSp>
        <p:nvGrpSpPr>
          <p:cNvPr id="87" name="Gráfico 65">
            <a:extLst>
              <a:ext uri="{FF2B5EF4-FFF2-40B4-BE49-F238E27FC236}">
                <a16:creationId xmlns:a16="http://schemas.microsoft.com/office/drawing/2014/main" id="{88B2683A-E7D6-3C48-8608-EEF7410DB3B4}"/>
              </a:ext>
            </a:extLst>
          </p:cNvPr>
          <p:cNvGrpSpPr/>
          <p:nvPr/>
        </p:nvGrpSpPr>
        <p:grpSpPr>
          <a:xfrm>
            <a:off x="5081845" y="9810207"/>
            <a:ext cx="1051820" cy="1051820"/>
            <a:chOff x="5171013" y="1569831"/>
            <a:chExt cx="570831" cy="570831"/>
          </a:xfrm>
          <a:solidFill>
            <a:schemeClr val="bg1"/>
          </a:solidFill>
        </p:grpSpPr>
        <p:sp>
          <p:nvSpPr>
            <p:cNvPr id="88" name="Forma libre 166">
              <a:extLst>
                <a:ext uri="{FF2B5EF4-FFF2-40B4-BE49-F238E27FC236}">
                  <a16:creationId xmlns:a16="http://schemas.microsoft.com/office/drawing/2014/main" id="{81DF336C-AFF9-D64D-A74D-495883239998}"/>
                </a:ext>
              </a:extLst>
            </p:cNvPr>
            <p:cNvSpPr/>
            <p:nvPr/>
          </p:nvSpPr>
          <p:spPr>
            <a:xfrm>
              <a:off x="5546195" y="1891956"/>
              <a:ext cx="195157" cy="212568"/>
            </a:xfrm>
            <a:custGeom>
              <a:avLst/>
              <a:gdLst>
                <a:gd name="connsiteX0" fmla="*/ 162732 w 195157"/>
                <a:gd name="connsiteY0" fmla="*/ 50941 h 212568"/>
                <a:gd name="connsiteX1" fmla="*/ 0 w 195157"/>
                <a:gd name="connsiteY1" fmla="*/ 0 h 212568"/>
                <a:gd name="connsiteX2" fmla="*/ 39171 w 195157"/>
                <a:gd name="connsiteY2" fmla="*/ 20796 h 212568"/>
                <a:gd name="connsiteX3" fmla="*/ 88219 w 195157"/>
                <a:gd name="connsiteY3" fmla="*/ 110851 h 212568"/>
                <a:gd name="connsiteX4" fmla="*/ 88219 w 195157"/>
                <a:gd name="connsiteY4" fmla="*/ 212568 h 212568"/>
                <a:gd name="connsiteX5" fmla="*/ 195158 w 195157"/>
                <a:gd name="connsiteY5" fmla="*/ 212568 h 212568"/>
                <a:gd name="connsiteX6" fmla="*/ 195158 w 195157"/>
                <a:gd name="connsiteY6" fmla="*/ 110851 h 212568"/>
                <a:gd name="connsiteX7" fmla="*/ 162732 w 195157"/>
                <a:gd name="connsiteY7" fmla="*/ 50941 h 212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157" h="212568">
                  <a:moveTo>
                    <a:pt x="162732" y="50941"/>
                  </a:moveTo>
                  <a:cubicBezTo>
                    <a:pt x="113837" y="20092"/>
                    <a:pt x="57854" y="3166"/>
                    <a:pt x="0" y="0"/>
                  </a:cubicBezTo>
                  <a:cubicBezTo>
                    <a:pt x="13376" y="6261"/>
                    <a:pt x="26616" y="12874"/>
                    <a:pt x="39171" y="20796"/>
                  </a:cubicBezTo>
                  <a:cubicBezTo>
                    <a:pt x="69421" y="39854"/>
                    <a:pt x="88219" y="74370"/>
                    <a:pt x="88219" y="110851"/>
                  </a:cubicBezTo>
                  <a:lnTo>
                    <a:pt x="88219" y="212568"/>
                  </a:lnTo>
                  <a:lnTo>
                    <a:pt x="195158" y="212568"/>
                  </a:lnTo>
                  <a:lnTo>
                    <a:pt x="195158" y="110851"/>
                  </a:lnTo>
                  <a:cubicBezTo>
                    <a:pt x="195158" y="86519"/>
                    <a:pt x="182731" y="63560"/>
                    <a:pt x="162732" y="50941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9" name="Forma libre 167">
              <a:extLst>
                <a:ext uri="{FF2B5EF4-FFF2-40B4-BE49-F238E27FC236}">
                  <a16:creationId xmlns:a16="http://schemas.microsoft.com/office/drawing/2014/main" id="{D8F08FD7-B387-E045-981C-1ABE11EEFEDA}"/>
                </a:ext>
              </a:extLst>
            </p:cNvPr>
            <p:cNvSpPr/>
            <p:nvPr/>
          </p:nvSpPr>
          <p:spPr>
            <a:xfrm>
              <a:off x="5171013" y="1891621"/>
              <a:ext cx="427754" cy="212903"/>
            </a:xfrm>
            <a:custGeom>
              <a:avLst/>
              <a:gdLst>
                <a:gd name="connsiteX0" fmla="*/ 395329 w 427754"/>
                <a:gd name="connsiteY0" fmla="*/ 51276 h 212903"/>
                <a:gd name="connsiteX1" fmla="*/ 32443 w 427754"/>
                <a:gd name="connsiteY1" fmla="*/ 51276 h 212903"/>
                <a:gd name="connsiteX2" fmla="*/ 0 w 427754"/>
                <a:gd name="connsiteY2" fmla="*/ 111186 h 212903"/>
                <a:gd name="connsiteX3" fmla="*/ 0 w 427754"/>
                <a:gd name="connsiteY3" fmla="*/ 212903 h 212903"/>
                <a:gd name="connsiteX4" fmla="*/ 427755 w 427754"/>
                <a:gd name="connsiteY4" fmla="*/ 212903 h 212903"/>
                <a:gd name="connsiteX5" fmla="*/ 427755 w 427754"/>
                <a:gd name="connsiteY5" fmla="*/ 111186 h 212903"/>
                <a:gd name="connsiteX6" fmla="*/ 395329 w 427754"/>
                <a:gd name="connsiteY6" fmla="*/ 51276 h 21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7754" h="212903">
                  <a:moveTo>
                    <a:pt x="395329" y="51276"/>
                  </a:moveTo>
                  <a:cubicBezTo>
                    <a:pt x="286963" y="-17092"/>
                    <a:pt x="140775" y="-17092"/>
                    <a:pt x="32443" y="51276"/>
                  </a:cubicBezTo>
                  <a:cubicBezTo>
                    <a:pt x="12428" y="63877"/>
                    <a:pt x="0" y="86836"/>
                    <a:pt x="0" y="111186"/>
                  </a:cubicBezTo>
                  <a:lnTo>
                    <a:pt x="0" y="212903"/>
                  </a:lnTo>
                  <a:lnTo>
                    <a:pt x="427755" y="212903"/>
                  </a:lnTo>
                  <a:lnTo>
                    <a:pt x="427755" y="111186"/>
                  </a:lnTo>
                  <a:cubicBezTo>
                    <a:pt x="427755" y="86836"/>
                    <a:pt x="415327" y="63877"/>
                    <a:pt x="395329" y="51276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0" name="Forma libre 168">
              <a:extLst>
                <a:ext uri="{FF2B5EF4-FFF2-40B4-BE49-F238E27FC236}">
                  <a16:creationId xmlns:a16="http://schemas.microsoft.com/office/drawing/2014/main" id="{EDF121A2-AAF2-4946-9699-BCF2B54A9420}"/>
                </a:ext>
              </a:extLst>
            </p:cNvPr>
            <p:cNvSpPr/>
            <p:nvPr/>
          </p:nvSpPr>
          <p:spPr>
            <a:xfrm>
              <a:off x="5491624" y="1605476"/>
              <a:ext cx="160614" cy="249525"/>
            </a:xfrm>
            <a:custGeom>
              <a:avLst/>
              <a:gdLst>
                <a:gd name="connsiteX0" fmla="*/ 0 w 160614"/>
                <a:gd name="connsiteY0" fmla="*/ 243620 h 249525"/>
                <a:gd name="connsiteX1" fmla="*/ 35853 w 160614"/>
                <a:gd name="connsiteY1" fmla="*/ 249525 h 249525"/>
                <a:gd name="connsiteX2" fmla="*/ 160615 w 160614"/>
                <a:gd name="connsiteY2" fmla="*/ 124763 h 249525"/>
                <a:gd name="connsiteX3" fmla="*/ 35853 w 160614"/>
                <a:gd name="connsiteY3" fmla="*/ 0 h 249525"/>
                <a:gd name="connsiteX4" fmla="*/ 0 w 160614"/>
                <a:gd name="connsiteY4" fmla="*/ 5905 h 249525"/>
                <a:gd name="connsiteX5" fmla="*/ 53676 w 160614"/>
                <a:gd name="connsiteY5" fmla="*/ 124762 h 249525"/>
                <a:gd name="connsiteX6" fmla="*/ 0 w 160614"/>
                <a:gd name="connsiteY6" fmla="*/ 243620 h 24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614" h="249525">
                  <a:moveTo>
                    <a:pt x="0" y="243620"/>
                  </a:moveTo>
                  <a:cubicBezTo>
                    <a:pt x="11523" y="247108"/>
                    <a:pt x="23414" y="249525"/>
                    <a:pt x="35853" y="249525"/>
                  </a:cubicBezTo>
                  <a:cubicBezTo>
                    <a:pt x="104639" y="249525"/>
                    <a:pt x="160615" y="193549"/>
                    <a:pt x="160615" y="124763"/>
                  </a:cubicBezTo>
                  <a:cubicBezTo>
                    <a:pt x="160615" y="55977"/>
                    <a:pt x="104639" y="0"/>
                    <a:pt x="35853" y="0"/>
                  </a:cubicBezTo>
                  <a:cubicBezTo>
                    <a:pt x="23414" y="0"/>
                    <a:pt x="11523" y="2417"/>
                    <a:pt x="0" y="5905"/>
                  </a:cubicBezTo>
                  <a:cubicBezTo>
                    <a:pt x="32693" y="35290"/>
                    <a:pt x="53676" y="77442"/>
                    <a:pt x="53676" y="124762"/>
                  </a:cubicBezTo>
                  <a:cubicBezTo>
                    <a:pt x="53676" y="172082"/>
                    <a:pt x="32694" y="214234"/>
                    <a:pt x="0" y="243620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1" name="Forma libre 169">
              <a:extLst>
                <a:ext uri="{FF2B5EF4-FFF2-40B4-BE49-F238E27FC236}">
                  <a16:creationId xmlns:a16="http://schemas.microsoft.com/office/drawing/2014/main" id="{E432B403-5118-1944-9F47-F3C51393B8F3}"/>
                </a:ext>
              </a:extLst>
            </p:cNvPr>
            <p:cNvSpPr/>
            <p:nvPr/>
          </p:nvSpPr>
          <p:spPr>
            <a:xfrm>
              <a:off x="5260129" y="1605477"/>
              <a:ext cx="249524" cy="249524"/>
            </a:xfrm>
            <a:custGeom>
              <a:avLst/>
              <a:gdLst>
                <a:gd name="connsiteX0" fmla="*/ 212982 w 249524"/>
                <a:gd name="connsiteY0" fmla="*/ 36542 h 249524"/>
                <a:gd name="connsiteX1" fmla="*/ 212982 w 249524"/>
                <a:gd name="connsiteY1" fmla="*/ 212982 h 249524"/>
                <a:gd name="connsiteX2" fmla="*/ 36542 w 249524"/>
                <a:gd name="connsiteY2" fmla="*/ 212982 h 249524"/>
                <a:gd name="connsiteX3" fmla="*/ 36542 w 249524"/>
                <a:gd name="connsiteY3" fmla="*/ 36542 h 249524"/>
                <a:gd name="connsiteX4" fmla="*/ 212982 w 249524"/>
                <a:gd name="connsiteY4" fmla="*/ 36542 h 24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524" h="249524">
                  <a:moveTo>
                    <a:pt x="212982" y="36542"/>
                  </a:moveTo>
                  <a:cubicBezTo>
                    <a:pt x="261705" y="85265"/>
                    <a:pt x="261705" y="164259"/>
                    <a:pt x="212982" y="212982"/>
                  </a:cubicBezTo>
                  <a:cubicBezTo>
                    <a:pt x="164259" y="261705"/>
                    <a:pt x="85265" y="261705"/>
                    <a:pt x="36542" y="212982"/>
                  </a:cubicBezTo>
                  <a:cubicBezTo>
                    <a:pt x="-12181" y="164259"/>
                    <a:pt x="-12181" y="85265"/>
                    <a:pt x="36542" y="36542"/>
                  </a:cubicBezTo>
                  <a:cubicBezTo>
                    <a:pt x="85265" y="-12181"/>
                    <a:pt x="164259" y="-12180"/>
                    <a:pt x="212982" y="36542"/>
                  </a:cubicBezTo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74236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350">
            <a:extLst>
              <a:ext uri="{FF2B5EF4-FFF2-40B4-BE49-F238E27FC236}">
                <a16:creationId xmlns:a16="http://schemas.microsoft.com/office/drawing/2014/main" id="{AC5A627A-8C77-FB40-9EB3-77AAB943153C}"/>
              </a:ext>
            </a:extLst>
          </p:cNvPr>
          <p:cNvSpPr txBox="1"/>
          <p:nvPr/>
        </p:nvSpPr>
        <p:spPr>
          <a:xfrm>
            <a:off x="3946964" y="1071658"/>
            <a:ext cx="164840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About the features of the dataset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3BFD8E-CEC2-5748-913C-7D61EBFE66E3}"/>
              </a:ext>
            </a:extLst>
          </p:cNvPr>
          <p:cNvSpPr/>
          <p:nvPr/>
        </p:nvSpPr>
        <p:spPr>
          <a:xfrm>
            <a:off x="11077131" y="2858465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9" name="CuadroTexto 351">
            <a:extLst>
              <a:ext uri="{FF2B5EF4-FFF2-40B4-BE49-F238E27FC236}">
                <a16:creationId xmlns:a16="http://schemas.microsoft.com/office/drawing/2014/main" id="{739488B3-615D-7446-BB60-D618B1D37BE1}"/>
              </a:ext>
            </a:extLst>
          </p:cNvPr>
          <p:cNvSpPr txBox="1"/>
          <p:nvPr/>
        </p:nvSpPr>
        <p:spPr>
          <a:xfrm>
            <a:off x="1226622" y="3360612"/>
            <a:ext cx="11018561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attributes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related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with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eating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habits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are</a:t>
            </a:r>
            <a:r>
              <a:rPr lang="fr-FR" sz="4000" dirty="0">
                <a:solidFill>
                  <a:schemeClr val="tx2"/>
                </a:solidFill>
                <a:latin typeface="Century Gothic" panose="020B0502020202020204" pitchFamily="34" charset="0"/>
              </a:rPr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Frequent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consumption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high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caloric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food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(FAVC)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Frequency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consumption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vegetables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(FCVC)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Number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main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meals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(NCP)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Consumption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food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between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meals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(CAEC)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Consumption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water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daily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(CH20)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Consumption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alcohol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(CALC)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attributes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related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with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physical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condition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are: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Calories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consumption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monitoring (SCC),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Physical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activity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frequency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(FAF)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Time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using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technology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devices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(TUE)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Transportation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used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(MTRANS),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targert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is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NObesity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with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differents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values: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Insufficient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Weight</a:t>
            </a:r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Normal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Weight</a:t>
            </a:r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Overweight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Level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Overweight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Level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II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Obesity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Type 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Obesity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Type II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Obesity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Type III</a:t>
            </a:r>
            <a:endParaRPr lang="en-US" sz="2800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80AC06F-BEB7-3B43-81B7-76B6E276B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8533" y="5422174"/>
            <a:ext cx="9442020" cy="575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5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350">
            <a:extLst>
              <a:ext uri="{FF2B5EF4-FFF2-40B4-BE49-F238E27FC236}">
                <a16:creationId xmlns:a16="http://schemas.microsoft.com/office/drawing/2014/main" id="{AC5A627A-8C77-FB40-9EB3-77AAB943153C}"/>
              </a:ext>
            </a:extLst>
          </p:cNvPr>
          <p:cNvSpPr txBox="1"/>
          <p:nvPr/>
        </p:nvSpPr>
        <p:spPr>
          <a:xfrm>
            <a:off x="6163911" y="1071658"/>
            <a:ext cx="12050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Import Dataset and EDA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3BFD8E-CEC2-5748-913C-7D61EBFE66E3}"/>
              </a:ext>
            </a:extLst>
          </p:cNvPr>
          <p:cNvSpPr/>
          <p:nvPr/>
        </p:nvSpPr>
        <p:spPr>
          <a:xfrm>
            <a:off x="11077130" y="302597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9" name="CuadroTexto 351">
            <a:extLst>
              <a:ext uri="{FF2B5EF4-FFF2-40B4-BE49-F238E27FC236}">
                <a16:creationId xmlns:a16="http://schemas.microsoft.com/office/drawing/2014/main" id="{C34E085D-5D3D-B34F-9E3E-7E4BDED1AF97}"/>
              </a:ext>
            </a:extLst>
          </p:cNvPr>
          <p:cNvSpPr txBox="1"/>
          <p:nvPr/>
        </p:nvSpPr>
        <p:spPr>
          <a:xfrm>
            <a:off x="5616421" y="4510986"/>
            <a:ext cx="5775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first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import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the dataset :</a:t>
            </a: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E0A4B539-F427-BC4B-8AD9-262E49767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0013" y="10273388"/>
            <a:ext cx="8915400" cy="1562100"/>
          </a:xfrm>
          <a:prstGeom prst="rect">
            <a:avLst/>
          </a:prstGeom>
        </p:spPr>
      </p:pic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91ADA47B-F893-2D49-852C-1660A9681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0013" y="8098237"/>
            <a:ext cx="4749800" cy="1511300"/>
          </a:xfrm>
          <a:prstGeom prst="rect">
            <a:avLst/>
          </a:prstGeom>
        </p:spPr>
      </p:pic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7C83E24B-0A88-B144-ABAD-3E2B49F44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0013" y="5986944"/>
            <a:ext cx="3289300" cy="1206500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159C0A4D-30BB-E442-AA5C-FF5DB7BF2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60313" y="3969544"/>
            <a:ext cx="6858000" cy="1473200"/>
          </a:xfrm>
          <a:prstGeom prst="rect">
            <a:avLst/>
          </a:prstGeom>
        </p:spPr>
      </p:pic>
      <p:sp>
        <p:nvSpPr>
          <p:cNvPr id="18" name="CuadroTexto 351">
            <a:extLst>
              <a:ext uri="{FF2B5EF4-FFF2-40B4-BE49-F238E27FC236}">
                <a16:creationId xmlns:a16="http://schemas.microsoft.com/office/drawing/2014/main" id="{0625CC69-2B63-8549-B7EE-1EFF86DAC6B5}"/>
              </a:ext>
            </a:extLst>
          </p:cNvPr>
          <p:cNvSpPr txBox="1"/>
          <p:nvPr/>
        </p:nvSpPr>
        <p:spPr>
          <a:xfrm>
            <a:off x="5616421" y="6317675"/>
            <a:ext cx="57750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Then we started to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explore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the dataset with the head function:</a:t>
            </a:r>
          </a:p>
        </p:txBody>
      </p:sp>
      <p:sp>
        <p:nvSpPr>
          <p:cNvPr id="19" name="CuadroTexto 351">
            <a:extLst>
              <a:ext uri="{FF2B5EF4-FFF2-40B4-BE49-F238E27FC236}">
                <a16:creationId xmlns:a16="http://schemas.microsoft.com/office/drawing/2014/main" id="{5218E529-4F5F-4E4A-8D0C-8D66A759EB1F}"/>
              </a:ext>
            </a:extLst>
          </p:cNvPr>
          <p:cNvSpPr txBox="1"/>
          <p:nvPr/>
        </p:nvSpPr>
        <p:spPr>
          <a:xfrm>
            <a:off x="5616422" y="8339808"/>
            <a:ext cx="57750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had to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convert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all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quantitative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features to int type:</a:t>
            </a:r>
          </a:p>
        </p:txBody>
      </p:sp>
      <p:sp>
        <p:nvSpPr>
          <p:cNvPr id="20" name="CuadroTexto 351">
            <a:extLst>
              <a:ext uri="{FF2B5EF4-FFF2-40B4-BE49-F238E27FC236}">
                <a16:creationId xmlns:a16="http://schemas.microsoft.com/office/drawing/2014/main" id="{899E6A6C-758E-E646-9167-C8897A0BA023}"/>
              </a:ext>
            </a:extLst>
          </p:cNvPr>
          <p:cNvSpPr txBox="1"/>
          <p:nvPr/>
        </p:nvSpPr>
        <p:spPr>
          <a:xfrm>
            <a:off x="5648458" y="10361941"/>
            <a:ext cx="57750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And we had to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convert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all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qualitative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features by replace with int values</a:t>
            </a:r>
          </a:p>
        </p:txBody>
      </p:sp>
    </p:spTree>
    <p:extLst>
      <p:ext uri="{BB962C8B-B14F-4D97-AF65-F5344CB8AC3E}">
        <p14:creationId xmlns:p14="http://schemas.microsoft.com/office/powerpoint/2010/main" val="288607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350">
            <a:extLst>
              <a:ext uri="{FF2B5EF4-FFF2-40B4-BE49-F238E27FC236}">
                <a16:creationId xmlns:a16="http://schemas.microsoft.com/office/drawing/2014/main" id="{AC5A627A-8C77-FB40-9EB3-77AAB943153C}"/>
              </a:ext>
            </a:extLst>
          </p:cNvPr>
          <p:cNvSpPr txBox="1"/>
          <p:nvPr/>
        </p:nvSpPr>
        <p:spPr>
          <a:xfrm>
            <a:off x="7674745" y="1071658"/>
            <a:ext cx="90284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Data Visualization</a:t>
            </a:r>
            <a:endParaRPr lang="en-US" sz="8000" b="1" dirty="0">
              <a:solidFill>
                <a:schemeClr val="tx2"/>
              </a:solidFill>
              <a:latin typeface="Century Gothic" panose="020B0502020202020204" pitchFamily="34" charset="0"/>
              <a:ea typeface="Lato Heavy" charset="0"/>
              <a:cs typeface="Poppins" pitchFamily="2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3BFD8E-CEC2-5748-913C-7D61EBFE66E3}"/>
              </a:ext>
            </a:extLst>
          </p:cNvPr>
          <p:cNvSpPr/>
          <p:nvPr/>
        </p:nvSpPr>
        <p:spPr>
          <a:xfrm>
            <a:off x="11077130" y="302597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B045C46-00E0-5E44-A969-FD2C2679A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2072" y="3324076"/>
            <a:ext cx="12018053" cy="4305576"/>
          </a:xfrm>
          <a:prstGeom prst="rect">
            <a:avLst/>
          </a:prstGeom>
        </p:spPr>
      </p:pic>
      <p:sp>
        <p:nvSpPr>
          <p:cNvPr id="57" name="CuadroTexto 351">
            <a:extLst>
              <a:ext uri="{FF2B5EF4-FFF2-40B4-BE49-F238E27FC236}">
                <a16:creationId xmlns:a16="http://schemas.microsoft.com/office/drawing/2014/main" id="{F08E8CC1-4340-EF4A-AC48-C67045E13F4D}"/>
              </a:ext>
            </a:extLst>
          </p:cNvPr>
          <p:cNvSpPr txBox="1"/>
          <p:nvPr/>
        </p:nvSpPr>
        <p:spPr>
          <a:xfrm>
            <a:off x="11004408" y="8039981"/>
            <a:ext cx="1279338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have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explored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several data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visualizations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in the notebook. Here are 3 interesting graphs that we present to you. First, here is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distribution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number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values (people) for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each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level of obesity.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Since the qualitative values have been transformed into numbers, 0 corresponds to the most underweight people and 6 the most overweight. In 1 these are the so-called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normal weight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people. We can see that this category includes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most people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is the 3 corresponds to overweight level 2.</a:t>
            </a:r>
          </a:p>
          <a:p>
            <a:pPr algn="ctr"/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However, we can see that the more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extreme weight categories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are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very represented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, which is not a guarantee of good health for most of the people who participated in this survey. Let's try to study two other graphs to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better understand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these data</a:t>
            </a:r>
          </a:p>
        </p:txBody>
      </p:sp>
      <p:pic>
        <p:nvPicPr>
          <p:cNvPr id="14" name="Image 13" descr="Une image contenant texte, noir&#10;&#10;Description générée automatiquement">
            <a:extLst>
              <a:ext uri="{FF2B5EF4-FFF2-40B4-BE49-F238E27FC236}">
                <a16:creationId xmlns:a16="http://schemas.microsoft.com/office/drawing/2014/main" id="{C88BF183-65E4-5648-8C52-3A0847F7E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50" y="7629652"/>
            <a:ext cx="8005573" cy="4421985"/>
          </a:xfrm>
          <a:prstGeom prst="rect">
            <a:avLst/>
          </a:prstGeom>
        </p:spPr>
      </p:pic>
      <p:sp>
        <p:nvSpPr>
          <p:cNvPr id="71" name="CuadroTexto 351">
            <a:extLst>
              <a:ext uri="{FF2B5EF4-FFF2-40B4-BE49-F238E27FC236}">
                <a16:creationId xmlns:a16="http://schemas.microsoft.com/office/drawing/2014/main" id="{49299731-1E4E-B345-9FCF-4B62A21ECC78}"/>
              </a:ext>
            </a:extLst>
          </p:cNvPr>
          <p:cNvSpPr txBox="1"/>
          <p:nvPr/>
        </p:nvSpPr>
        <p:spPr>
          <a:xfrm>
            <a:off x="1408364" y="4815202"/>
            <a:ext cx="62663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Distribution of obesity categories</a:t>
            </a:r>
            <a:endParaRPr lang="en-US" sz="3200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D312A15-67F7-3944-936A-66E4D9178692}"/>
              </a:ext>
            </a:extLst>
          </p:cNvPr>
          <p:cNvSpPr/>
          <p:nvPr/>
        </p:nvSpPr>
        <p:spPr>
          <a:xfrm flipV="1">
            <a:off x="1442306" y="6858000"/>
            <a:ext cx="623243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51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350">
            <a:extLst>
              <a:ext uri="{FF2B5EF4-FFF2-40B4-BE49-F238E27FC236}">
                <a16:creationId xmlns:a16="http://schemas.microsoft.com/office/drawing/2014/main" id="{AC5A627A-8C77-FB40-9EB3-77AAB943153C}"/>
              </a:ext>
            </a:extLst>
          </p:cNvPr>
          <p:cNvSpPr txBox="1"/>
          <p:nvPr/>
        </p:nvSpPr>
        <p:spPr>
          <a:xfrm>
            <a:off x="7674745" y="1071658"/>
            <a:ext cx="90284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Data Visualization</a:t>
            </a:r>
            <a:endParaRPr lang="en-US" sz="8000" b="1" dirty="0">
              <a:solidFill>
                <a:schemeClr val="tx2"/>
              </a:solidFill>
              <a:latin typeface="Century Gothic" panose="020B0502020202020204" pitchFamily="34" charset="0"/>
              <a:ea typeface="Lato Heavy" charset="0"/>
              <a:cs typeface="Poppins" pitchFamily="2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3BFD8E-CEC2-5748-913C-7D61EBFE66E3}"/>
              </a:ext>
            </a:extLst>
          </p:cNvPr>
          <p:cNvSpPr/>
          <p:nvPr/>
        </p:nvSpPr>
        <p:spPr>
          <a:xfrm>
            <a:off x="11077130" y="302597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7" name="CuadroTexto 351">
            <a:extLst>
              <a:ext uri="{FF2B5EF4-FFF2-40B4-BE49-F238E27FC236}">
                <a16:creationId xmlns:a16="http://schemas.microsoft.com/office/drawing/2014/main" id="{F08E8CC1-4340-EF4A-AC48-C67045E13F4D}"/>
              </a:ext>
            </a:extLst>
          </p:cNvPr>
          <p:cNvSpPr txBox="1"/>
          <p:nvPr/>
        </p:nvSpPr>
        <p:spPr>
          <a:xfrm>
            <a:off x="11077130" y="9283501"/>
            <a:ext cx="128483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In this second graph we can see how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categories of obesity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are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distributed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according to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age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At first glance the data are rather well distributed but we can observe that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no person over 26 years old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is at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level 3 of obesity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(the highest). We also note that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 majority of obesity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levels 1 and 2 are made up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of young people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Conversely,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oldest people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are divided between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level of overweight 2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and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level of underweight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Is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age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therefore a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determining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variable in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 level of obesity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? This is what we will see next with the matrix of</a:t>
            </a:r>
          </a:p>
        </p:txBody>
      </p:sp>
      <p:pic>
        <p:nvPicPr>
          <p:cNvPr id="14" name="Image 13" descr="Une image contenant texte, noir&#10;&#10;Description générée automatiquement">
            <a:extLst>
              <a:ext uri="{FF2B5EF4-FFF2-40B4-BE49-F238E27FC236}">
                <a16:creationId xmlns:a16="http://schemas.microsoft.com/office/drawing/2014/main" id="{C88BF183-65E4-5648-8C52-3A0847F7E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50" y="7629652"/>
            <a:ext cx="8005573" cy="4421985"/>
          </a:xfrm>
          <a:prstGeom prst="rect">
            <a:avLst/>
          </a:prstGeom>
        </p:spPr>
      </p:pic>
      <p:sp>
        <p:nvSpPr>
          <p:cNvPr id="71" name="CuadroTexto 351">
            <a:extLst>
              <a:ext uri="{FF2B5EF4-FFF2-40B4-BE49-F238E27FC236}">
                <a16:creationId xmlns:a16="http://schemas.microsoft.com/office/drawing/2014/main" id="{49299731-1E4E-B345-9FCF-4B62A21ECC78}"/>
              </a:ext>
            </a:extLst>
          </p:cNvPr>
          <p:cNvSpPr txBox="1"/>
          <p:nvPr/>
        </p:nvSpPr>
        <p:spPr>
          <a:xfrm>
            <a:off x="771395" y="4371376"/>
            <a:ext cx="75742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Distribution of obesity categories according to age</a:t>
            </a:r>
            <a:endParaRPr lang="en-US" sz="3200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D312A15-67F7-3944-936A-66E4D9178692}"/>
              </a:ext>
            </a:extLst>
          </p:cNvPr>
          <p:cNvSpPr/>
          <p:nvPr/>
        </p:nvSpPr>
        <p:spPr>
          <a:xfrm flipV="1">
            <a:off x="1442306" y="6858000"/>
            <a:ext cx="623243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9" name="Image 8" descr="Une image contenant table&#10;&#10;Description générée automatiquement">
            <a:extLst>
              <a:ext uri="{FF2B5EF4-FFF2-40B4-BE49-F238E27FC236}">
                <a16:creationId xmlns:a16="http://schemas.microsoft.com/office/drawing/2014/main" id="{73999C24-1E21-874C-AC86-9C40B0258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0619" y="3705422"/>
            <a:ext cx="13144880" cy="527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8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350">
            <a:extLst>
              <a:ext uri="{FF2B5EF4-FFF2-40B4-BE49-F238E27FC236}">
                <a16:creationId xmlns:a16="http://schemas.microsoft.com/office/drawing/2014/main" id="{AC5A627A-8C77-FB40-9EB3-77AAB943153C}"/>
              </a:ext>
            </a:extLst>
          </p:cNvPr>
          <p:cNvSpPr txBox="1"/>
          <p:nvPr/>
        </p:nvSpPr>
        <p:spPr>
          <a:xfrm>
            <a:off x="7674745" y="1071658"/>
            <a:ext cx="90284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Data Visualization</a:t>
            </a:r>
            <a:endParaRPr lang="en-US" sz="8000" b="1" dirty="0">
              <a:solidFill>
                <a:schemeClr val="tx2"/>
              </a:solidFill>
              <a:latin typeface="Century Gothic" panose="020B0502020202020204" pitchFamily="34" charset="0"/>
              <a:ea typeface="Lato Heavy" charset="0"/>
              <a:cs typeface="Poppins" pitchFamily="2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3BFD8E-CEC2-5748-913C-7D61EBFE66E3}"/>
              </a:ext>
            </a:extLst>
          </p:cNvPr>
          <p:cNvSpPr/>
          <p:nvPr/>
        </p:nvSpPr>
        <p:spPr>
          <a:xfrm>
            <a:off x="11077130" y="302597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7" name="CuadroTexto 351">
            <a:extLst>
              <a:ext uri="{FF2B5EF4-FFF2-40B4-BE49-F238E27FC236}">
                <a16:creationId xmlns:a16="http://schemas.microsoft.com/office/drawing/2014/main" id="{F08E8CC1-4340-EF4A-AC48-C67045E13F4D}"/>
              </a:ext>
            </a:extLst>
          </p:cNvPr>
          <p:cNvSpPr txBox="1"/>
          <p:nvPr/>
        </p:nvSpPr>
        <p:spPr>
          <a:xfrm>
            <a:off x="18261973" y="3490057"/>
            <a:ext cx="4682896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can distinguish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3 bumps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on the curve which could imply that the population is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divided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into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3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large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weight groups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We can see that there are about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as many people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in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underweight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part as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overweight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An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interesting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data is the high distribution, about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15%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the population towards an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average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weight of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75 kg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which is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more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than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average weight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and confirms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tendency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that this population is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overweight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</a:t>
            </a:r>
          </a:p>
        </p:txBody>
      </p:sp>
      <p:pic>
        <p:nvPicPr>
          <p:cNvPr id="14" name="Image 13" descr="Une image contenant texte, noir&#10;&#10;Description générée automatiquement">
            <a:extLst>
              <a:ext uri="{FF2B5EF4-FFF2-40B4-BE49-F238E27FC236}">
                <a16:creationId xmlns:a16="http://schemas.microsoft.com/office/drawing/2014/main" id="{C88BF183-65E4-5648-8C52-3A0847F7E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50" y="7629652"/>
            <a:ext cx="8005573" cy="4421985"/>
          </a:xfrm>
          <a:prstGeom prst="rect">
            <a:avLst/>
          </a:prstGeom>
        </p:spPr>
      </p:pic>
      <p:sp>
        <p:nvSpPr>
          <p:cNvPr id="71" name="CuadroTexto 351">
            <a:extLst>
              <a:ext uri="{FF2B5EF4-FFF2-40B4-BE49-F238E27FC236}">
                <a16:creationId xmlns:a16="http://schemas.microsoft.com/office/drawing/2014/main" id="{49299731-1E4E-B345-9FCF-4B62A21ECC78}"/>
              </a:ext>
            </a:extLst>
          </p:cNvPr>
          <p:cNvSpPr txBox="1"/>
          <p:nvPr/>
        </p:nvSpPr>
        <p:spPr>
          <a:xfrm>
            <a:off x="771395" y="4371376"/>
            <a:ext cx="75742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Percentage distribution of the population weight distribution</a:t>
            </a:r>
            <a:endParaRPr lang="en-US" sz="3200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D312A15-67F7-3944-936A-66E4D9178692}"/>
              </a:ext>
            </a:extLst>
          </p:cNvPr>
          <p:cNvSpPr/>
          <p:nvPr/>
        </p:nvSpPr>
        <p:spPr>
          <a:xfrm flipV="1">
            <a:off x="1442306" y="6858000"/>
            <a:ext cx="623243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65BF48B-646A-E94C-80F9-5A28AE333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556" y="4502948"/>
            <a:ext cx="8328448" cy="693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07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50">
            <a:extLst>
              <a:ext uri="{FF2B5EF4-FFF2-40B4-BE49-F238E27FC236}">
                <a16:creationId xmlns:a16="http://schemas.microsoft.com/office/drawing/2014/main" id="{85EA5F58-84B3-624C-B9BB-1CD966296891}"/>
              </a:ext>
            </a:extLst>
          </p:cNvPr>
          <p:cNvSpPr txBox="1"/>
          <p:nvPr/>
        </p:nvSpPr>
        <p:spPr>
          <a:xfrm>
            <a:off x="8442587" y="1071658"/>
            <a:ext cx="74927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Pre-Processing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15BD3B-C308-044D-AFBF-729A0FA0E9BD}"/>
              </a:ext>
            </a:extLst>
          </p:cNvPr>
          <p:cNvSpPr/>
          <p:nvPr/>
        </p:nvSpPr>
        <p:spPr>
          <a:xfrm>
            <a:off x="11077130" y="302597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BADD0C9-332D-264B-B3DB-7658BCDE6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654" y="11412442"/>
            <a:ext cx="11163300" cy="1231900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DD1B9C5C-23F1-EE46-957A-B57D24B3C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5654" y="9205398"/>
            <a:ext cx="4178300" cy="1524000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B4DE230B-6D74-3A4B-922D-B752C2F79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5654" y="6746604"/>
            <a:ext cx="9588500" cy="1460500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18DC974A-D009-364A-9E7D-B6C98A279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85654" y="4286855"/>
            <a:ext cx="7785100" cy="1651000"/>
          </a:xfrm>
          <a:prstGeom prst="rect">
            <a:avLst/>
          </a:prstGeom>
        </p:spPr>
      </p:pic>
      <p:sp>
        <p:nvSpPr>
          <p:cNvPr id="12" name="CuadroTexto 351">
            <a:extLst>
              <a:ext uri="{FF2B5EF4-FFF2-40B4-BE49-F238E27FC236}">
                <a16:creationId xmlns:a16="http://schemas.microsoft.com/office/drawing/2014/main" id="{9762B21A-7CF9-E34D-9B2A-C3A0DABEEA51}"/>
              </a:ext>
            </a:extLst>
          </p:cNvPr>
          <p:cNvSpPr txBox="1"/>
          <p:nvPr/>
        </p:nvSpPr>
        <p:spPr>
          <a:xfrm>
            <a:off x="783771" y="4510986"/>
            <a:ext cx="1060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drop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features using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calculation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the predict value :</a:t>
            </a:r>
          </a:p>
        </p:txBody>
      </p:sp>
      <p:sp>
        <p:nvSpPr>
          <p:cNvPr id="13" name="CuadroTexto 351">
            <a:extLst>
              <a:ext uri="{FF2B5EF4-FFF2-40B4-BE49-F238E27FC236}">
                <a16:creationId xmlns:a16="http://schemas.microsoft.com/office/drawing/2014/main" id="{699E3405-5790-B442-8E0D-9D14EB1C9BFA}"/>
              </a:ext>
            </a:extLst>
          </p:cNvPr>
          <p:cNvSpPr txBox="1"/>
          <p:nvPr/>
        </p:nvSpPr>
        <p:spPr>
          <a:xfrm>
            <a:off x="783771" y="6990701"/>
            <a:ext cx="10607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Then we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split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the data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without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‘</a:t>
            </a:r>
            <a:r>
              <a:rPr lang="en-US" sz="2800" i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Nobeyesdad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’ which is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target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value.</a:t>
            </a:r>
          </a:p>
        </p:txBody>
      </p:sp>
      <p:sp>
        <p:nvSpPr>
          <p:cNvPr id="14" name="CuadroTexto 351">
            <a:extLst>
              <a:ext uri="{FF2B5EF4-FFF2-40B4-BE49-F238E27FC236}">
                <a16:creationId xmlns:a16="http://schemas.microsoft.com/office/drawing/2014/main" id="{05582D82-27F9-654C-A3D3-119BD7E3187A}"/>
              </a:ext>
            </a:extLst>
          </p:cNvPr>
          <p:cNvSpPr txBox="1"/>
          <p:nvPr/>
        </p:nvSpPr>
        <p:spPr>
          <a:xfrm>
            <a:off x="783771" y="9775291"/>
            <a:ext cx="10607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scale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the value using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StandartScaler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function on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x_train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and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x_test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</a:t>
            </a:r>
          </a:p>
        </p:txBody>
      </p:sp>
      <p:sp>
        <p:nvSpPr>
          <p:cNvPr id="15" name="CuadroTexto 351">
            <a:extLst>
              <a:ext uri="{FF2B5EF4-FFF2-40B4-BE49-F238E27FC236}">
                <a16:creationId xmlns:a16="http://schemas.microsoft.com/office/drawing/2014/main" id="{7F7CAD4E-EF43-0542-B2C4-54370605F1D8}"/>
              </a:ext>
            </a:extLst>
          </p:cNvPr>
          <p:cNvSpPr txBox="1"/>
          <p:nvPr/>
        </p:nvSpPr>
        <p:spPr>
          <a:xfrm>
            <a:off x="783771" y="11690235"/>
            <a:ext cx="10607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display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correlation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map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with </a:t>
            </a:r>
            <a:r>
              <a:rPr lang="en-US" sz="2800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sns.heatmap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to see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correlation between features</a:t>
            </a:r>
          </a:p>
        </p:txBody>
      </p:sp>
    </p:spTree>
    <p:extLst>
      <p:ext uri="{BB962C8B-B14F-4D97-AF65-F5344CB8AC3E}">
        <p14:creationId xmlns:p14="http://schemas.microsoft.com/office/powerpoint/2010/main" val="1831765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A2ADB0D-7CC8-E043-A016-CDDDE36A8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8995" y="3751761"/>
            <a:ext cx="8758388" cy="9194672"/>
          </a:xfrm>
          <a:prstGeom prst="rect">
            <a:avLst/>
          </a:prstGeom>
        </p:spPr>
      </p:pic>
      <p:sp>
        <p:nvSpPr>
          <p:cNvPr id="4" name="CuadroTexto 350">
            <a:extLst>
              <a:ext uri="{FF2B5EF4-FFF2-40B4-BE49-F238E27FC236}">
                <a16:creationId xmlns:a16="http://schemas.microsoft.com/office/drawing/2014/main" id="{E18F7344-C685-2D4C-A0D8-51D9527DA64E}"/>
              </a:ext>
            </a:extLst>
          </p:cNvPr>
          <p:cNvSpPr txBox="1"/>
          <p:nvPr/>
        </p:nvSpPr>
        <p:spPr>
          <a:xfrm>
            <a:off x="8442587" y="1071658"/>
            <a:ext cx="74927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Pre-Processing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82522-9F61-3C4C-9F79-EF411CF20CC2}"/>
              </a:ext>
            </a:extLst>
          </p:cNvPr>
          <p:cNvSpPr/>
          <p:nvPr/>
        </p:nvSpPr>
        <p:spPr>
          <a:xfrm>
            <a:off x="11077129" y="339173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8F97CA55-2929-3847-BEDA-70E12066EDB2}"/>
              </a:ext>
            </a:extLst>
          </p:cNvPr>
          <p:cNvSpPr txBox="1"/>
          <p:nvPr/>
        </p:nvSpPr>
        <p:spPr>
          <a:xfrm>
            <a:off x="7170598" y="2458550"/>
            <a:ext cx="1003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Poppins Light" pitchFamily="2" charset="77"/>
              </a:rPr>
              <a:t>Correlation map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BC53199F-E0FC-6B40-9D4F-4CAD9531C3AF}"/>
              </a:ext>
            </a:extLst>
          </p:cNvPr>
          <p:cNvSpPr txBox="1"/>
          <p:nvPr/>
        </p:nvSpPr>
        <p:spPr>
          <a:xfrm>
            <a:off x="1498687" y="4784289"/>
            <a:ext cx="1134382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Important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features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to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predict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obesity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:</a:t>
            </a:r>
          </a:p>
          <a:p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We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can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see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that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family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history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obesity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and 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(FCVC) 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frequency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vegetable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consumption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are 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two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variables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most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correlated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with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level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obesity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(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with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a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correlation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0.3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).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They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are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therefore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decisive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. </a:t>
            </a:r>
          </a:p>
          <a:p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Next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comes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a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correlation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0.2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FAVC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) for the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requency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consuming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high calorie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foods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And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finally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we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have a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correlation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0.1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: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age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, the (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NCP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) 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number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meat-based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meals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, (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CH20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) the 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water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consumption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per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day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and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finally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CALC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) 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alcohol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consumption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.</a:t>
            </a:r>
            <a:endParaRPr lang="en-US" sz="2800" b="1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9796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50">
            <a:extLst>
              <a:ext uri="{FF2B5EF4-FFF2-40B4-BE49-F238E27FC236}">
                <a16:creationId xmlns:a16="http://schemas.microsoft.com/office/drawing/2014/main" id="{85EA5F58-84B3-624C-B9BB-1CD966296891}"/>
              </a:ext>
            </a:extLst>
          </p:cNvPr>
          <p:cNvSpPr txBox="1"/>
          <p:nvPr/>
        </p:nvSpPr>
        <p:spPr>
          <a:xfrm>
            <a:off x="5671802" y="1071658"/>
            <a:ext cx="130343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Machine Learning Models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15BD3B-C308-044D-AFBF-729A0FA0E9BD}"/>
              </a:ext>
            </a:extLst>
          </p:cNvPr>
          <p:cNvSpPr/>
          <p:nvPr/>
        </p:nvSpPr>
        <p:spPr>
          <a:xfrm>
            <a:off x="11077130" y="302597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243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92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41BDDB"/>
      </a:accent1>
      <a:accent2>
        <a:srgbClr val="57CD7F"/>
      </a:accent2>
      <a:accent3>
        <a:srgbClr val="5E7CFB"/>
      </a:accent3>
      <a:accent4>
        <a:srgbClr val="F36C00"/>
      </a:accent4>
      <a:accent5>
        <a:srgbClr val="41BDDB"/>
      </a:accent5>
      <a:accent6>
        <a:srgbClr val="57CD7F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3535</TotalTime>
  <Words>1131</Words>
  <Application>Microsoft Macintosh PowerPoint</Application>
  <PresentationFormat>Personnalisé</PresentationFormat>
  <Paragraphs>137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Helvetica Light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c.muffatjoly@gmail.com</cp:lastModifiedBy>
  <cp:revision>700</cp:revision>
  <dcterms:created xsi:type="dcterms:W3CDTF">2020-05-04T13:20:50Z</dcterms:created>
  <dcterms:modified xsi:type="dcterms:W3CDTF">2021-01-09T18:01:04Z</dcterms:modified>
</cp:coreProperties>
</file>