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4" r:id="rId2"/>
    <p:sldId id="392" r:id="rId3"/>
    <p:sldId id="394" r:id="rId4"/>
    <p:sldId id="395" r:id="rId5"/>
    <p:sldId id="399" r:id="rId6"/>
    <p:sldId id="400" r:id="rId7"/>
    <p:sldId id="398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FFFF"/>
    <a:srgbClr val="F8F6FD"/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/>
    <p:restoredTop sz="95970"/>
  </p:normalViewPr>
  <p:slideViewPr>
    <p:cSldViewPr snapToGrid="0" snapToObjects="1">
      <p:cViewPr>
        <p:scale>
          <a:sx n="49" d="100"/>
          <a:sy n="49" d="100"/>
        </p:scale>
        <p:origin x="7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4268355" y="1071658"/>
            <a:ext cx="1584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Python for Data Analysis Project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681DFAB-7E38-CB4F-93D2-4CC45E2E721F}"/>
              </a:ext>
            </a:extLst>
          </p:cNvPr>
          <p:cNvSpPr txBox="1"/>
          <p:nvPr/>
        </p:nvSpPr>
        <p:spPr>
          <a:xfrm>
            <a:off x="7341610" y="2608099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Clément MUFFAT-JOLY Jean MARCHAND – DIA4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25" y="349623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C8A987F1-6BAE-9344-A176-DF26827BD92A}"/>
              </a:ext>
            </a:extLst>
          </p:cNvPr>
          <p:cNvSpPr txBox="1"/>
          <p:nvPr/>
        </p:nvSpPr>
        <p:spPr>
          <a:xfrm>
            <a:off x="2411365" y="4868420"/>
            <a:ext cx="643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INTRODUCTION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8DB325-A04E-BB49-9061-1E27D33F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68" y="5760216"/>
            <a:ext cx="8992960" cy="50585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2996BC-BE29-EE41-84FB-3B6AEC0409FD}"/>
              </a:ext>
            </a:extLst>
          </p:cNvPr>
          <p:cNvSpPr/>
          <p:nvPr/>
        </p:nvSpPr>
        <p:spPr>
          <a:xfrm flipV="1">
            <a:off x="2411365" y="6163678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697541" y="6755891"/>
            <a:ext cx="794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worked on the Dataset for estimation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based on eating habits and physical condition in individuals from Colombia, Peru and Mexico.</a:t>
            </a:r>
          </a:p>
          <a:p>
            <a:pPr algn="ctr"/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information has 17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2111 records. 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071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349478"/>
            <a:ext cx="11343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KneighborsClassifier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We set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number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neighbors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can see 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0,73 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86D4F0-5CD9-904A-946F-E604B21D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572" y="3768529"/>
            <a:ext cx="8418895" cy="2095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45E7EE-DCA2-5F47-B4D2-56C8E4AB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934" y="6202047"/>
            <a:ext cx="10604500" cy="7010400"/>
          </a:xfrm>
          <a:prstGeom prst="rect">
            <a:avLst/>
          </a:prstGeom>
        </p:spPr>
      </p:pic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4" y="8508386"/>
            <a:ext cx="11343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chose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display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training_set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test_set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according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 of neighbors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defined in the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best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is with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1 neighbor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, which gives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 of 0.75.</a:t>
            </a:r>
          </a:p>
        </p:txBody>
      </p:sp>
    </p:spTree>
    <p:extLst>
      <p:ext uri="{BB962C8B-B14F-4D97-AF65-F5344CB8AC3E}">
        <p14:creationId xmlns:p14="http://schemas.microsoft.com/office/powerpoint/2010/main" val="202732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Logistic Regression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Logistic Regression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LogisticRegression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4" y="850838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0.55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E2FAFDF8-E62C-4648-99CD-61A312F9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429" y="6857999"/>
            <a:ext cx="7473410" cy="638353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3423BC-7DA8-BA43-9AC0-481D602F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429" y="3917254"/>
            <a:ext cx="7473410" cy="22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8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LDA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LDA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LinearDiscriminantAnalysis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0.34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Logistic Regression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F54B4F-21DB-6F48-99E0-46E31432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927" y="8393729"/>
            <a:ext cx="6375399" cy="50111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3B87BA5-69A7-114D-93DD-B4405F7C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928" y="7423061"/>
            <a:ext cx="6375400" cy="50800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308E52-F245-AA45-BD2E-E4EE3CA8C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4928" y="3759993"/>
            <a:ext cx="8496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4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Decision Tree Classifier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 Tree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DecisionTreeClassifier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We use the ‘</a:t>
            </a:r>
            <a:r>
              <a:rPr lang="en-US" sz="2800" i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gini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’ criterion.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0,48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Logistic Regression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 but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LDA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431D60C-2BBB-014B-A296-D1AB82D9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612" y="8508386"/>
            <a:ext cx="5970979" cy="4827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B57E9D-C6A4-0D4C-9E38-49014BB7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153" y="7070105"/>
            <a:ext cx="5791200" cy="381000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8A5C84-D880-BA4A-ABE6-DBA2F555D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153" y="3945465"/>
            <a:ext cx="90043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Random Forest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 Forest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RandomForestClassifier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0,81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 Tree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5A32DA-F088-7F4B-8AA8-484B6636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729" y="6857999"/>
            <a:ext cx="7293253" cy="636057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9ACA35-5557-7845-84D6-5863E78A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980" y="4306249"/>
            <a:ext cx="6972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Bagging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0,81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LDA, Decision Tree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 Forest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7BFB5C-D670-A947-B855-C699BA91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334" y="6686481"/>
            <a:ext cx="7449281" cy="6413800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73DB08-FB29-964D-847B-DD45E05A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8334" y="4058599"/>
            <a:ext cx="7023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7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Boosting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two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Boosting model.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first one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HistGrandientBoostingClassifier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the second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GradientBoostingClassifier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two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0,80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LDA, Decision Tree, Random Forest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 but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2FE996-B949-B046-B3A6-6FC47BC1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641" y="9963105"/>
            <a:ext cx="8901761" cy="72434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16062F-443A-F149-AF4F-96D16BA9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642" y="7411481"/>
            <a:ext cx="8901762" cy="216451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6878D36-D12F-834C-8B64-7B52E35E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3642" y="6350000"/>
            <a:ext cx="8901762" cy="674376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041E49-035E-AF40-91C4-53B664B74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3642" y="3770543"/>
            <a:ext cx="8901762" cy="22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0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Results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794005" y="6858000"/>
            <a:ext cx="7749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see on this graph all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accuracies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scores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each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on the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train_set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on the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test_set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have decided to keep the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RandomForest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 which offers very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good results.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BC718C-338A-B24E-B3AF-68470452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91" y="4116983"/>
            <a:ext cx="14762679" cy="78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7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Features Selection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6A7ACC-6052-4E49-AF5C-B777736C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572" y="4238170"/>
            <a:ext cx="12862062" cy="8771076"/>
          </a:xfrm>
          <a:prstGeom prst="rect">
            <a:avLst/>
          </a:prstGeom>
        </p:spPr>
      </p:pic>
      <p:sp>
        <p:nvSpPr>
          <p:cNvPr id="9" name="CuadroTexto 351">
            <a:extLst>
              <a:ext uri="{FF2B5EF4-FFF2-40B4-BE49-F238E27FC236}">
                <a16:creationId xmlns:a16="http://schemas.microsoft.com/office/drawing/2014/main" id="{2F273824-C458-3A45-A64A-12CA511BB4A5}"/>
              </a:ext>
            </a:extLst>
          </p:cNvPr>
          <p:cNvSpPr txBox="1"/>
          <p:nvPr/>
        </p:nvSpPr>
        <p:spPr>
          <a:xfrm>
            <a:off x="1473275" y="4053226"/>
            <a:ext cx="7749104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Before finalizing the model to be used on our API, we wanted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simplify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it by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removing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very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unimportant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variables in the role of predicting the level of obesity. So here 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least important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values on the graph.</a:t>
            </a:r>
            <a:b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</a:b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Finally 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keep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these variables:</a:t>
            </a:r>
            <a:b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</a:b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Family_history_with_overweight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FCVC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CH2O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FAF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CALC</a:t>
            </a:r>
          </a:p>
          <a:p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 drops by 2%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but the model is simpler.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638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3946964" y="1071658"/>
            <a:ext cx="16484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About the features of the 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1" y="285846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226622" y="3360612"/>
            <a:ext cx="1101856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eating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habits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</a:t>
            </a:r>
            <a:r>
              <a:rPr lang="fr-FR" sz="40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high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caloric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(FAVC)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(FCVC)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main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(NCP)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(CAEC)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water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daily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(CH20)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(CALC)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physical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condition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Calories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monitoring (</a:t>
            </a:r>
            <a:r>
              <a:rPr lang="fr-FR" sz="2800">
                <a:solidFill>
                  <a:schemeClr val="tx2"/>
                </a:solidFill>
                <a:latin typeface="Century Gothic" panose="020B0502020202020204" pitchFamily="34" charset="0"/>
              </a:rPr>
              <a:t>SCC)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Physical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activity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Time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technology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devices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(TUE)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Transportation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(MTRANS)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targert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differents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values: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Insufficient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Normal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III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0AC06F-BEB7-3B43-81B7-76B6E276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533" y="5422174"/>
            <a:ext cx="9442020" cy="57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6163911" y="1071658"/>
            <a:ext cx="12050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Import Dataset and EDA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C34E085D-5D3D-B34F-9E3E-7E4BDED1AF97}"/>
              </a:ext>
            </a:extLst>
          </p:cNvPr>
          <p:cNvSpPr txBox="1"/>
          <p:nvPr/>
        </p:nvSpPr>
        <p:spPr>
          <a:xfrm>
            <a:off x="5616421" y="4510986"/>
            <a:ext cx="577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first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import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: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A4B539-F427-BC4B-8AD9-262E4976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13" y="10273388"/>
            <a:ext cx="8915400" cy="156210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ADA47B-F893-2D49-852C-1660A968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013" y="8098237"/>
            <a:ext cx="4749800" cy="151130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83E24B-0A88-B144-ABAD-3E2B49F4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013" y="5986944"/>
            <a:ext cx="3289300" cy="1206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C0A4D-30BB-E442-AA5C-FF5DB7BF2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313" y="3969544"/>
            <a:ext cx="6858000" cy="1473200"/>
          </a:xfrm>
          <a:prstGeom prst="rect">
            <a:avLst/>
          </a:prstGeom>
        </p:spPr>
      </p:pic>
      <p:sp>
        <p:nvSpPr>
          <p:cNvPr id="18" name="CuadroTexto 351">
            <a:extLst>
              <a:ext uri="{FF2B5EF4-FFF2-40B4-BE49-F238E27FC236}">
                <a16:creationId xmlns:a16="http://schemas.microsoft.com/office/drawing/2014/main" id="{0625CC69-2B63-8549-B7EE-1EFF86DAC6B5}"/>
              </a:ext>
            </a:extLst>
          </p:cNvPr>
          <p:cNvSpPr txBox="1"/>
          <p:nvPr/>
        </p:nvSpPr>
        <p:spPr>
          <a:xfrm>
            <a:off x="5616421" y="6317675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started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with the head function: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218E529-4F5F-4E4A-8D0C-8D66A759EB1F}"/>
              </a:ext>
            </a:extLst>
          </p:cNvPr>
          <p:cNvSpPr txBox="1"/>
          <p:nvPr/>
        </p:nvSpPr>
        <p:spPr>
          <a:xfrm>
            <a:off x="5616422" y="8339808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quantitative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to int type: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99E6A6C-758E-E646-9167-C8897A0BA023}"/>
              </a:ext>
            </a:extLst>
          </p:cNvPr>
          <p:cNvSpPr txBox="1"/>
          <p:nvPr/>
        </p:nvSpPr>
        <p:spPr>
          <a:xfrm>
            <a:off x="5648458" y="10361941"/>
            <a:ext cx="577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qualitative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by replace with int values</a:t>
            </a:r>
          </a:p>
        </p:txBody>
      </p:sp>
    </p:spTree>
    <p:extLst>
      <p:ext uri="{BB962C8B-B14F-4D97-AF65-F5344CB8AC3E}">
        <p14:creationId xmlns:p14="http://schemas.microsoft.com/office/powerpoint/2010/main" val="28860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045C46-00E0-5E44-A969-FD2C2679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072" y="3324076"/>
            <a:ext cx="12018053" cy="4305576"/>
          </a:xfrm>
          <a:prstGeom prst="rect">
            <a:avLst/>
          </a:prstGeom>
        </p:spPr>
      </p:pic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04408" y="8039981"/>
            <a:ext cx="127933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several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visualizations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notebook. Here are 3 interesting graphs that we present to you. First, here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values (people) for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each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obesity.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Since the qualitative values have been transformed into numbers, 0 corresponds to the most underweight people and 6 the most overweight. In 1 these are the so-called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normal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people. We can see that this category includes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the 3 corresponds to overweight level 2.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However, we can see that the more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extreme weight categories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very represented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, which is not a guarantee of good health for most of the people who participated in this survey. Let's try to study two other graphs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 understand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these data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1408364" y="4815202"/>
            <a:ext cx="6266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77130" y="9283501"/>
            <a:ext cx="12848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 this second graph we can see how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categories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according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At first glance the data are rather well distributed but we can observe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 person over 26 years old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3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(the highest). We also note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majority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 1 and 2 are made up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of young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Conversely,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oldest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divided between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overweight 2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therefore 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determining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variable in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level of 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? This is what we will see next with the matrix of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 according to age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999C24-1E21-874C-AC86-9C40B025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619" y="3705422"/>
            <a:ext cx="13144880" cy="52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7938937" y="4375402"/>
            <a:ext cx="514815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distinguish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3 bumps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on the curve which could imply that the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divided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into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3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large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weight groups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can see that there are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as many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part as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interesting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data is the high distribution,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15%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population towards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weight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75 kg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which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confirms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tendency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that this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Percentage distribution of the population weight distribution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5BF48B-646A-E94C-80F9-5A28AE33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556" y="4502948"/>
            <a:ext cx="8328448" cy="69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ADD0C9-332D-264B-B3DB-7658BCDE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54" y="11412442"/>
            <a:ext cx="11163300" cy="12319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1B9C5C-23F1-EE46-957A-B57D24B3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654" y="9205398"/>
            <a:ext cx="4178300" cy="15240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DE230B-6D74-3A4B-922D-B752C2F7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654" y="6746604"/>
            <a:ext cx="9588500" cy="1460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DC974A-D009-364A-9E7D-B6C98A279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654" y="4286855"/>
            <a:ext cx="7785100" cy="1651000"/>
          </a:xfrm>
          <a:prstGeom prst="rect">
            <a:avLst/>
          </a:prstGeom>
        </p:spPr>
      </p:pic>
      <p:sp>
        <p:nvSpPr>
          <p:cNvPr id="12" name="CuadroTexto 351">
            <a:extLst>
              <a:ext uri="{FF2B5EF4-FFF2-40B4-BE49-F238E27FC236}">
                <a16:creationId xmlns:a16="http://schemas.microsoft.com/office/drawing/2014/main" id="{9762B21A-7CF9-E34D-9B2A-C3A0DABEEA51}"/>
              </a:ext>
            </a:extLst>
          </p:cNvPr>
          <p:cNvSpPr txBox="1"/>
          <p:nvPr/>
        </p:nvSpPr>
        <p:spPr>
          <a:xfrm>
            <a:off x="783771" y="4510986"/>
            <a:ext cx="1060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drop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using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calculation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predict value :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699E3405-5790-B442-8E0D-9D14EB1C9BFA}"/>
              </a:ext>
            </a:extLst>
          </p:cNvPr>
          <p:cNvSpPr txBox="1"/>
          <p:nvPr/>
        </p:nvSpPr>
        <p:spPr>
          <a:xfrm>
            <a:off x="783771" y="699070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split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without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‘</a:t>
            </a:r>
            <a:r>
              <a:rPr lang="en-US" sz="2800" i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Nobeyesdad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’ which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target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value.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05582D82-27F9-654C-A3D3-119BD7E3187A}"/>
              </a:ext>
            </a:extLst>
          </p:cNvPr>
          <p:cNvSpPr txBox="1"/>
          <p:nvPr/>
        </p:nvSpPr>
        <p:spPr>
          <a:xfrm>
            <a:off x="783771" y="977529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scale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value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StandartScaler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function on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x_train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x_test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7F7CAD4E-EF43-0542-B2C4-54370605F1D8}"/>
              </a:ext>
            </a:extLst>
          </p:cNvPr>
          <p:cNvSpPr txBox="1"/>
          <p:nvPr/>
        </p:nvSpPr>
        <p:spPr>
          <a:xfrm>
            <a:off x="783771" y="11690235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display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with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sns.heatmap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to see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18317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2ADB0D-7CC8-E043-A016-CDDDE36A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995" y="3751761"/>
            <a:ext cx="8758388" cy="9194672"/>
          </a:xfrm>
          <a:prstGeom prst="rect">
            <a:avLst/>
          </a:prstGeom>
        </p:spPr>
      </p:pic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Correlation map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1498687" y="4784289"/>
            <a:ext cx="113438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Important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predict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see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that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family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history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(FCVC)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two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variables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most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0.3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).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therefore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decisive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Next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comes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0.2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FAVC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for the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consuming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high calorie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have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0.1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age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the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NCP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meat-based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CH20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water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per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CALC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79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5671802" y="1071658"/>
            <a:ext cx="13034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A55995BF-46BB-BE49-934C-2A050D380890}"/>
              </a:ext>
            </a:extLst>
          </p:cNvPr>
          <p:cNvSpPr txBox="1"/>
          <p:nvPr/>
        </p:nvSpPr>
        <p:spPr>
          <a:xfrm>
            <a:off x="842760" y="5038487"/>
            <a:ext cx="119997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part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try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define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model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capable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best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predicting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based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on certain variables.</a:t>
            </a:r>
          </a:p>
          <a:p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have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tested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several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models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that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will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present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you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one by one and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you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show at the end the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classification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them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: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KNN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Logistic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Regression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LDA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Classification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Tree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Random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Bagging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Boosting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6D02F1B-9A24-1E4A-9D72-FC958191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64" y="8990711"/>
            <a:ext cx="5059994" cy="10752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705287D-7B31-B048-AE9D-94D0262F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534" y="5086387"/>
            <a:ext cx="9957255" cy="60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41BDDB"/>
      </a:accent1>
      <a:accent2>
        <a:srgbClr val="57CD7F"/>
      </a:accent2>
      <a:accent3>
        <a:srgbClr val="5E7CFB"/>
      </a:accent3>
      <a:accent4>
        <a:srgbClr val="F36C00"/>
      </a:accent4>
      <a:accent5>
        <a:srgbClr val="41BDDB"/>
      </a:accent5>
      <a:accent6>
        <a:srgbClr val="57CD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4522</TotalTime>
  <Words>1286</Words>
  <Application>Microsoft Macintosh PowerPoint</Application>
  <PresentationFormat>Personnalisé</PresentationFormat>
  <Paragraphs>117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c.muffatjoly@gmail.com</cp:lastModifiedBy>
  <cp:revision>715</cp:revision>
  <dcterms:created xsi:type="dcterms:W3CDTF">2020-05-04T13:20:50Z</dcterms:created>
  <dcterms:modified xsi:type="dcterms:W3CDTF">2021-01-10T10:27:26Z</dcterms:modified>
</cp:coreProperties>
</file>