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sldIdLst>
    <p:sldId id="348" r:id="rId2"/>
    <p:sldId id="301" r:id="rId3"/>
    <p:sldId id="349" r:id="rId4"/>
    <p:sldId id="315" r:id="rId5"/>
    <p:sldId id="310" r:id="rId6"/>
    <p:sldId id="313" r:id="rId7"/>
    <p:sldId id="311" r:id="rId8"/>
    <p:sldId id="312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32" r:id="rId21"/>
    <p:sldId id="327" r:id="rId22"/>
    <p:sldId id="353" r:id="rId23"/>
    <p:sldId id="326" r:id="rId24"/>
    <p:sldId id="354" r:id="rId25"/>
    <p:sldId id="345" r:id="rId26"/>
    <p:sldId id="328" r:id="rId27"/>
    <p:sldId id="336" r:id="rId28"/>
    <p:sldId id="329" r:id="rId29"/>
    <p:sldId id="352" r:id="rId30"/>
    <p:sldId id="331" r:id="rId31"/>
    <p:sldId id="330" r:id="rId32"/>
    <p:sldId id="342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92" r:id="rId45"/>
    <p:sldId id="366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4270" autoAdjust="0"/>
  </p:normalViewPr>
  <p:slideViewPr>
    <p:cSldViewPr>
      <p:cViewPr varScale="1">
        <p:scale>
          <a:sx n="68" d="100"/>
          <a:sy n="68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B7D0CE-ECC1-4D4D-85B1-B1E6A82C43F6}" type="datetimeFigureOut">
              <a:rPr lang="zh-CN" altLang="en-US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AFA88B-D5F8-4651-BDA5-7C8F2DA062D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IP+port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实验准备，包括环境和工具的准备，已经相关的参考资料链接。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  <a:t>‹#›</a:t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  <a:t>‹#›</a:t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socket.h" TargetMode="External"/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types.h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sys/types.h" TargetMode="External"/><Relationship Id="rId2" Type="http://schemas.openxmlformats.org/officeDocument/2006/relationships/hyperlink" Target="https://linux.die.net/include/sys/socket.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ys/socket.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/python-socke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python/python-files-io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1159768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dirty="0"/>
              <a:t>《</a:t>
            </a:r>
            <a:r>
              <a:rPr lang="zh-CN" altLang="en-US" dirty="0"/>
              <a:t>计算机网络与通信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br>
              <a:rPr lang="en-US" altLang="zh-CN" dirty="0"/>
            </a:br>
            <a:r>
              <a:rPr lang="zh-CN" altLang="en-US" sz="2800" dirty="0"/>
              <a:t>实验三：</a:t>
            </a:r>
            <a:r>
              <a:rPr lang="en-US" altLang="zh-CN" sz="2800" dirty="0"/>
              <a:t>Socket</a:t>
            </a:r>
            <a:r>
              <a:rPr lang="zh-CN" altLang="zh-CN" sz="2800" dirty="0"/>
              <a:t>编程</a:t>
            </a:r>
            <a:endParaRPr lang="zh-CN" altLang="en-US" sz="2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年秋季学期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常用数据结构</a:t>
            </a:r>
            <a:r>
              <a:rPr lang="en-US" altLang="zh-CN" sz="3600" dirty="0"/>
              <a:t>——TCP/IP</a:t>
            </a:r>
            <a:r>
              <a:rPr lang="zh-CN" altLang="en-US" sz="3600" dirty="0"/>
              <a:t>地址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DA93E937-40E4-4AF6-B2AC-0558F7570C4F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600" dirty="0">
                <a:latin typeface="+mn-ea"/>
              </a:rPr>
              <a:t>TCP/IP</a:t>
            </a:r>
            <a:r>
              <a:rPr lang="zh-CN" altLang="en-US" sz="2600" dirty="0">
                <a:latin typeface="+mn-ea"/>
              </a:rPr>
              <a:t>地址结构</a:t>
            </a:r>
            <a:endParaRPr lang="en-US" altLang="zh-CN" sz="2600" dirty="0">
              <a:latin typeface="+mn-ea"/>
            </a:endParaRPr>
          </a:p>
          <a:p>
            <a:pPr marL="457200" indent="0" eaLnBrk="1" hangingPunct="1">
              <a:buFont typeface="Wingdings 2" charset="2"/>
              <a:buNone/>
              <a:defRPr/>
            </a:pP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0090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sin_family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协议族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90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sin_port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端口号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720090" indent="0" eaLnBrk="1" hangingPunct="1">
              <a:buFont typeface="Wingdings 2" charset="2"/>
              <a:buNone/>
              <a:defRPr/>
            </a:pP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20090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long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s_addr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20090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sin_addr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090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sin_zero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/*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零填充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57200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长度：</a:t>
            </a:r>
            <a:r>
              <a:rPr lang="en-US" altLang="zh-CN" sz="2200" dirty="0">
                <a:latin typeface="+mn-ea"/>
              </a:rPr>
              <a:t>2 + 2 + 4 + 8 = 16</a:t>
            </a:r>
            <a:r>
              <a:rPr lang="zh-CN" altLang="en-US" sz="2200" dirty="0">
                <a:latin typeface="+mn-ea"/>
              </a:rPr>
              <a:t>个字节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协议族：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AF_INET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地址：</a:t>
            </a:r>
            <a:r>
              <a:rPr lang="en-US" altLang="zh-CN" sz="2200" dirty="0">
                <a:latin typeface="+mn-ea"/>
              </a:rPr>
              <a:t>INADDR_ANY</a:t>
            </a:r>
            <a:r>
              <a:rPr lang="zh-CN" altLang="en-US" sz="2200" dirty="0">
                <a:latin typeface="+mn-ea"/>
              </a:rPr>
              <a:t>表示本机所有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地址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用途：设置用于通信的</a:t>
            </a:r>
            <a:r>
              <a:rPr lang="en-US" altLang="zh-CN" sz="2200" dirty="0">
                <a:latin typeface="+mn-ea"/>
              </a:rPr>
              <a:t>&lt;IP</a:t>
            </a:r>
            <a:r>
              <a:rPr lang="zh-CN" altLang="en-US" sz="2200" dirty="0">
                <a:latin typeface="+mn-ea"/>
              </a:rPr>
              <a:t>地址，端口号</a:t>
            </a:r>
            <a:r>
              <a:rPr lang="en-US" altLang="zh-CN" sz="2200" dirty="0">
                <a:latin typeface="+mn-ea"/>
              </a:rPr>
              <a:t>&gt;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常用数据结构</a:t>
            </a:r>
            <a:r>
              <a:rPr lang="en-US" altLang="zh-CN" sz="3600"/>
              <a:t>——</a:t>
            </a:r>
            <a:r>
              <a:rPr lang="zh-CN" altLang="en-US" sz="3600"/>
              <a:t>通用地址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20B695B8-C471-43B0-B681-7D06143CD188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通用地址结构</a:t>
            </a:r>
            <a:endParaRPr lang="en-US" altLang="zh-CN" sz="2600" dirty="0">
              <a:latin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720090" lvl="2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sa_family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协议族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720090" lvl="2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sa_data[14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地址数据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长度：</a:t>
            </a:r>
            <a:r>
              <a:rPr lang="en-US" altLang="zh-CN" sz="2200" dirty="0">
                <a:latin typeface="+mn-ea"/>
              </a:rPr>
              <a:t>2 + 14 = 16</a:t>
            </a:r>
            <a:r>
              <a:rPr lang="zh-CN" altLang="en-US" sz="2200" dirty="0">
                <a:latin typeface="+mn-ea"/>
              </a:rPr>
              <a:t>个字节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协议族：常见协议族有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TCP/IP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协议族</a:t>
            </a: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AF_INET</a:t>
            </a:r>
            <a:r>
              <a:rPr lang="zh-CN" altLang="en-US" sz="2200" dirty="0">
                <a:latin typeface="+mn-ea"/>
              </a:rPr>
              <a:t>）、</a:t>
            </a:r>
            <a:r>
              <a:rPr lang="en-US" altLang="zh-CN" sz="2200" dirty="0">
                <a:latin typeface="+mn-ea"/>
              </a:rPr>
              <a:t>TCP/IPv6</a:t>
            </a:r>
            <a:r>
              <a:rPr lang="zh-CN" altLang="en-US" sz="2200" dirty="0">
                <a:latin typeface="+mn-ea"/>
              </a:rPr>
              <a:t>协议族（</a:t>
            </a:r>
            <a:r>
              <a:rPr lang="en-US" altLang="zh-CN" sz="2200" dirty="0">
                <a:latin typeface="+mn-ea"/>
              </a:rPr>
              <a:t>AF_INET6</a:t>
            </a:r>
            <a:r>
              <a:rPr lang="zh-CN" altLang="en-US" sz="2200" dirty="0">
                <a:latin typeface="+mn-ea"/>
              </a:rPr>
              <a:t>）、</a:t>
            </a:r>
            <a:r>
              <a:rPr lang="en-US" altLang="zh-CN" sz="2200" dirty="0">
                <a:latin typeface="+mn-ea"/>
              </a:rPr>
              <a:t>AF_UNIX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AF_IPX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AF_APPLETALK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AF_BLUETOOTH……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用途：向函数传递参数，使函数支持多种协议</a:t>
            </a: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创建</a:t>
            </a:r>
            <a:r>
              <a:rPr lang="en-US" altLang="zh-CN" sz="3600"/>
              <a:t>socket</a:t>
            </a:r>
            <a:endParaRPr lang="zh-CN" altLang="en-US" sz="360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48893D7D-9875-4C85-87DE-A126E6297E5B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定义：</a:t>
            </a:r>
            <a:endParaRPr lang="en-US" altLang="zh-CN" sz="24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>
              <a:buNone/>
              <a:defRPr/>
            </a:pP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family,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type,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参数：</a:t>
            </a:r>
            <a:endParaRPr lang="en-US" altLang="zh-CN" sz="2400" dirty="0">
              <a:latin typeface="+mn-ea"/>
            </a:endParaRPr>
          </a:p>
          <a:p>
            <a:pPr marL="914400" lvl="2" indent="0"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family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：协议族。实验用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AF_INET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类型。常见有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SOCK_STREAM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SOCK_DGRAM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SOCK_RAW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protocol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：具体协议。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表示默认协议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返回值：</a:t>
            </a:r>
            <a:endParaRPr lang="en-US" altLang="zh-CN" sz="24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返回一个描述符（正整数），标识所创建的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绑定地址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B10B39F4-D0A4-4999-BD5F-C133947834B6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定义：</a:t>
            </a:r>
            <a:endParaRPr lang="en-US" altLang="zh-CN" sz="24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参数：</a:t>
            </a:r>
            <a:endParaRPr lang="en-US" altLang="zh-CN" sz="24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：要绑定的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：要绑定的地址。此处为指向通用地址结构的指针，使用时，要进行强制类型转换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：地址结构大小。可使用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自动计算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返回值：</a:t>
            </a:r>
            <a:endParaRPr lang="en-US" altLang="zh-CN" sz="24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服务器启动监听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5E77B130-2B52-4357-BBFF-2C4D6BD99F66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定义：</a:t>
            </a:r>
            <a:endParaRPr lang="en-US" altLang="zh-CN" sz="24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sv-SE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v-SE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sv-SE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v-SE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sv-SE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sv-SE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参数：</a:t>
            </a:r>
            <a:endParaRPr lang="en-US" altLang="zh-CN" sz="24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：要监听的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backlog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上完成队列的最大长度。完成队列是指已完成三次握手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(established)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，但尚未被服务器接受（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accept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）的客户机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返回值：</a:t>
            </a:r>
            <a:endParaRPr lang="en-US" altLang="zh-CN" sz="24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常用函数</a:t>
            </a:r>
            <a:r>
              <a:rPr lang="en-US" altLang="zh-CN" sz="3600" dirty="0"/>
              <a:t>——</a:t>
            </a:r>
            <a:r>
              <a:rPr lang="zh-CN" altLang="en-US" sz="3600" dirty="0"/>
              <a:t>服务器接受连接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6A69BC6D-F3B9-4C69-8537-570888FB0B55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参数：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：用于接受连接的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：客户机地址。此处为指向通用地址结构的指针，使用时，要进行强制类型转换。如果不关心客户机地址，可以设为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：客户机地址结构大小。如果不关心，可以和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addr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一起设为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返回一个新建的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，用于数据传输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传入的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sockfd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专用于监听并接受连接，服务器使用返回的新建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和客户机传输数据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客户端发起连接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8179B79A-18BD-4312-A9C2-10B5C121F7B5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参数：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：用于发起连接的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：服务器地址。此处为指向通用地址结构的指针，使用时，要进行强制类型转换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addrlen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：服务器地址结构大小。可使用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自动计算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+mn-ea"/>
              </a:rPr>
              <a:t>成功：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+mn-ea"/>
              </a:rPr>
              <a:t>失败：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connect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之前如果未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bind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，将使用本机地址和随机端口号自动绑定。不建议绑定固定端口号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发送数据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2B37EE4D-8B63-4C9D-BB28-8C60622D017C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参数：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：用于发送数据的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：指向数据的指针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：发送数据大小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：额外选项。本次实验设为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返回发送的数据大小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send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不将数据直接送到网络上，而是写入发送缓冲区，再由系统发送到网络。如果缓冲区空间不足，发送部分数据，返回值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；如果缓冲区满，程序将阻塞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接收数据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247FFD3D-62D6-448B-8A05-43C8103F0EB0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types.h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socket.h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参数：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：用于接收数据的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：指向数据的指针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：接收数据大小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：额外选项。本次实验设为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返回接收的数据大小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如果对方已关闭连接，返回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；其他错误返回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recv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从接收缓冲区读取指定大小数据。如果缓冲区数据不足，接受部分数据，返回值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；如果缓冲区无数据可读，程序将阻塞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关闭连接</a:t>
            </a: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F8D4679F-1EC6-4E37-B2CF-361132172431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unistd.h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参数：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sockfd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：要关闭的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的描述符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成功：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失败：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，并在全局变量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中记录错误类型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如果有多个进程同时访问该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只关闭本进程对该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的访问，不影响其他进程，当所有进程都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后，该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才被彻底清除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实验介绍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6D438805-1B16-43F2-9B5D-A51FE7B18430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</a:rPr>
              <a:t>实验目的</a:t>
            </a:r>
            <a:endParaRPr lang="en-US" altLang="zh-CN" sz="2600" b="1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+mn-ea"/>
              </a:rPr>
              <a:t>掌握</a:t>
            </a:r>
            <a:r>
              <a:rPr lang="en-US" altLang="zh-CN" sz="2200" dirty="0">
                <a:latin typeface="+mn-ea"/>
              </a:rPr>
              <a:t>TCP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UDP</a:t>
            </a:r>
            <a:r>
              <a:rPr lang="zh-CN" altLang="en-US" sz="2200" dirty="0">
                <a:latin typeface="+mn-ea"/>
              </a:rPr>
              <a:t>协议主要特点和工作原理</a:t>
            </a:r>
            <a:endParaRPr lang="en-US" altLang="zh-CN" sz="2200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+mn-ea"/>
              </a:rPr>
              <a:t>理解</a:t>
            </a:r>
            <a:r>
              <a:rPr lang="en-US" altLang="zh-CN" sz="2200" dirty="0">
                <a:latin typeface="+mn-ea"/>
              </a:rPr>
              <a:t>socket</a:t>
            </a:r>
            <a:r>
              <a:rPr lang="zh-CN" altLang="en-US" sz="2200" dirty="0">
                <a:latin typeface="+mn-ea"/>
              </a:rPr>
              <a:t>的基本概念和工作原理</a:t>
            </a:r>
            <a:endParaRPr lang="en-US" altLang="zh-CN" sz="2200" dirty="0"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+mn-ea"/>
              </a:rPr>
              <a:t>编程实现</a:t>
            </a:r>
            <a:r>
              <a:rPr lang="en-US" altLang="zh-CN" sz="2200" dirty="0">
                <a:latin typeface="+mn-ea"/>
              </a:rPr>
              <a:t>socket</a:t>
            </a:r>
            <a:r>
              <a:rPr lang="zh-CN" altLang="en-US" sz="2200" dirty="0">
                <a:latin typeface="+mn-ea"/>
              </a:rPr>
              <a:t>网络通信（</a:t>
            </a:r>
            <a:r>
              <a:rPr lang="en-US" altLang="zh-CN" sz="2200" dirty="0">
                <a:latin typeface="+mn-ea"/>
              </a:rPr>
              <a:t>C++ &amp; Python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200" dirty="0">
              <a:latin typeface="+mn-ea"/>
            </a:endParaRPr>
          </a:p>
          <a:p>
            <a:pPr marL="0" lvl="1"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</a:rPr>
              <a:t>实验环境</a:t>
            </a:r>
            <a:endParaRPr lang="en-US" altLang="zh-CN" sz="2600" b="1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CentOS 6.2 + GCC 4.4.6</a:t>
            </a:r>
            <a:r>
              <a:rPr lang="zh-CN" altLang="en-US" sz="2200" dirty="0">
                <a:latin typeface="+mn-ea"/>
              </a:rPr>
              <a:t>（其他</a:t>
            </a:r>
            <a:r>
              <a:rPr lang="en-US" altLang="zh-CN" sz="2200" dirty="0">
                <a:latin typeface="+mn-ea"/>
              </a:rPr>
              <a:t>Linux</a:t>
            </a:r>
            <a:r>
              <a:rPr lang="zh-CN" altLang="en-US" sz="2200" dirty="0">
                <a:latin typeface="+mn-ea"/>
              </a:rPr>
              <a:t>发行版也可用）</a:t>
            </a:r>
            <a:endParaRPr lang="en-US" altLang="zh-CN" sz="2200" dirty="0"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latin typeface="+mn-ea"/>
              </a:rPr>
              <a:t>Win7+Python3.7</a:t>
            </a:r>
            <a:endParaRPr lang="en-US" altLang="zh-CN" sz="2200" dirty="0">
              <a:latin typeface="+mn-ea"/>
            </a:endParaRPr>
          </a:p>
          <a:p>
            <a:pPr marL="0" lvl="1"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</a:rPr>
              <a:t>实验任务</a:t>
            </a:r>
            <a:endParaRPr lang="en-US" altLang="zh-CN" sz="2600" b="1" dirty="0"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+mn-ea"/>
              </a:rPr>
              <a:t>任务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：字符串转换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zh-CN" sz="2200" dirty="0">
                <a:latin typeface="+mn-ea"/>
              </a:rPr>
              <a:t>网络服务（迭代）（</a:t>
            </a:r>
            <a:r>
              <a:rPr lang="en-US" altLang="zh-CN" sz="2200" dirty="0">
                <a:latin typeface="+mn-ea"/>
              </a:rPr>
              <a:t>C++ </a:t>
            </a:r>
            <a:r>
              <a:rPr lang="zh-CN" altLang="zh-CN" sz="2200" dirty="0">
                <a:latin typeface="+mn-ea"/>
              </a:rPr>
              <a:t>）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+mn-ea"/>
              </a:rPr>
              <a:t>任务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：字符串转换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zh-CN" sz="2200" dirty="0">
                <a:latin typeface="+mn-ea"/>
              </a:rPr>
              <a:t>网络服务（并发）（</a:t>
            </a:r>
            <a:r>
              <a:rPr lang="en-US" altLang="zh-CN" sz="2200" dirty="0">
                <a:latin typeface="+mn-ea"/>
              </a:rPr>
              <a:t> C++</a:t>
            </a:r>
            <a:r>
              <a:rPr lang="zh-CN" altLang="zh-CN" sz="2200" dirty="0">
                <a:latin typeface="+mn-ea"/>
              </a:rPr>
              <a:t>）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+mn-ea"/>
              </a:rPr>
              <a:t>任务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：基于</a:t>
            </a:r>
            <a:r>
              <a:rPr lang="en-US" altLang="zh-CN" sz="2200" dirty="0">
                <a:latin typeface="+mn-ea"/>
              </a:rPr>
              <a:t>UDP socket</a:t>
            </a:r>
            <a:r>
              <a:rPr lang="zh-CN" altLang="zh-CN" sz="2200" dirty="0">
                <a:latin typeface="+mn-ea"/>
              </a:rPr>
              <a:t>的聊天室 （</a:t>
            </a:r>
            <a:r>
              <a:rPr lang="en-US" altLang="zh-CN" sz="2200" dirty="0">
                <a:latin typeface="+mn-ea"/>
              </a:rPr>
              <a:t>Python</a:t>
            </a:r>
            <a:r>
              <a:rPr lang="zh-CN" altLang="zh-CN" sz="2200" dirty="0">
                <a:latin typeface="+mn-ea"/>
              </a:rPr>
              <a:t>）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错误代码及处理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0F6B4D7C-E10E-4097-A2A7-596AF3A2BD48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string.h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error.h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*s);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errnum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函数调用失败时，将返回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，同时在系统变量</a:t>
            </a:r>
            <a:r>
              <a:rPr lang="en-US" altLang="zh-CN" sz="1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errno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中保存错误代码。通过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perror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strerror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，可获得错误代码对应的错误信息。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perror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直接显示具体错误信息，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strerror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则将错误代码转换为错误信息字串。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例如：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在判断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bind()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后执行代码：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perror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(“bind failed”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</a:rPr>
              <a:t>将显示：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  bind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failed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xxxxxxxxxxxxxxxxxxxxxxxxxxxxx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</a:rPr>
              <a:t>等价于：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(“bind failed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%s\n”,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strerror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</a:rPr>
              <a:t>errno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));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字节顺序转换</a:t>
            </a: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79B352D9-DC0D-4046-AD0D-E18770BDCCD7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定义：</a:t>
            </a:r>
            <a:endParaRPr lang="en-US" altLang="zh-CN" sz="22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arpa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integer);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参数：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：要转换的整型数据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转换后的整型数据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主机对于多字节的整型数据的表示称为主机字节顺序（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LSB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little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网络通信使用的表示法称为网络字节顺序（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(MSB)most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有两种，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little-endian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只有一种，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big-endian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。为了让通信双方能正常使用各自的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，对于整型数据，发送方调用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htonx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，接收方调用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ntohx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单字节数据和非整型数据不受影响。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>
                <a:solidFill>
                  <a:srgbClr val="0070C0"/>
                </a:solidFill>
              </a:rPr>
              <a:t>Little-Endian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70C0"/>
                </a:solidFill>
              </a:rPr>
              <a:t>Big-Endian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Little-Endian</a:t>
            </a:r>
            <a:r>
              <a:rPr lang="zh-CN" altLang="en-US" sz="2000" dirty="0">
                <a:latin typeface="+mj-ea"/>
                <a:ea typeface="+mj-ea"/>
              </a:rPr>
              <a:t>小字节序，就是低位字节排放在内存的低地址端、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                          </a:t>
            </a:r>
            <a:r>
              <a:rPr lang="zh-CN" altLang="en-US" sz="2000" dirty="0">
                <a:latin typeface="+mj-ea"/>
                <a:ea typeface="+mj-ea"/>
              </a:rPr>
              <a:t>高位字节排放在内存的高地址端。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Big-Endian</a:t>
            </a:r>
            <a:r>
              <a:rPr lang="zh-CN" altLang="en-US" sz="2000" dirty="0">
                <a:latin typeface="+mj-ea"/>
                <a:ea typeface="+mj-ea"/>
              </a:rPr>
              <a:t>大字节序，就是高位字节排放在内存的低地址端、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                       </a:t>
            </a:r>
            <a:r>
              <a:rPr lang="zh-CN" altLang="en-US" sz="2000" dirty="0">
                <a:latin typeface="+mj-ea"/>
                <a:ea typeface="+mj-ea"/>
              </a:rPr>
              <a:t>低位字节排放在内存的高地址端。</a:t>
            </a:r>
            <a:endParaRPr lang="en-US" altLang="zh-CN" sz="20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r>
              <a:rPr lang="zh-CN" altLang="zh-CN" sz="1800" dirty="0">
                <a:latin typeface="+mj-ea"/>
                <a:ea typeface="+mj-ea"/>
              </a:rPr>
              <a:t>比如</a:t>
            </a:r>
            <a:r>
              <a:rPr lang="en-US" altLang="zh-CN" sz="1800" dirty="0">
                <a:latin typeface="+mj-ea"/>
                <a:ea typeface="+mj-ea"/>
              </a:rPr>
              <a:t> </a:t>
            </a:r>
            <a:r>
              <a:rPr lang="en-US" altLang="zh-CN" sz="1800" dirty="0" err="1">
                <a:latin typeface="+mj-ea"/>
                <a:ea typeface="+mj-ea"/>
              </a:rPr>
              <a:t>int</a:t>
            </a:r>
            <a:r>
              <a:rPr lang="en-US" altLang="zh-CN" sz="1800" dirty="0">
                <a:latin typeface="+mj-ea"/>
                <a:ea typeface="+mj-ea"/>
              </a:rPr>
              <a:t> a = 0x05060708</a:t>
            </a:r>
            <a:r>
              <a:rPr lang="zh-CN" altLang="en-US" sz="1800" dirty="0">
                <a:latin typeface="+mj-ea"/>
                <a:ea typeface="+mj-ea"/>
              </a:rPr>
              <a:t>，</a:t>
            </a:r>
            <a:r>
              <a:rPr lang="zh-CN" altLang="zh-CN" sz="1800" dirty="0">
                <a:latin typeface="+mj-ea"/>
                <a:ea typeface="+mj-ea"/>
              </a:rPr>
              <a:t>在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Little-Endian</a:t>
            </a:r>
            <a:r>
              <a:rPr lang="zh-CN" altLang="zh-CN" sz="1800" dirty="0">
                <a:latin typeface="+mj-ea"/>
                <a:ea typeface="+mj-ea"/>
              </a:rPr>
              <a:t>的情况下存放为：</a:t>
            </a:r>
            <a:endParaRPr lang="en-US" altLang="zh-CN" sz="18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j-ea"/>
                <a:ea typeface="+mj-ea"/>
              </a:rPr>
              <a:t>       </a:t>
            </a:r>
            <a:r>
              <a:rPr lang="en-US" altLang="zh-CN" sz="1800" dirty="0" err="1">
                <a:latin typeface="+mj-ea"/>
                <a:ea typeface="+mj-ea"/>
              </a:rPr>
              <a:t>int</a:t>
            </a:r>
            <a:r>
              <a:rPr lang="en-US" altLang="zh-CN" sz="1800" dirty="0">
                <a:latin typeface="+mj-ea"/>
                <a:ea typeface="+mj-ea"/>
              </a:rPr>
              <a:t> a = 0x05060708</a:t>
            </a:r>
            <a:r>
              <a:rPr lang="zh-CN" altLang="en-US" sz="1800" dirty="0">
                <a:latin typeface="+mj-ea"/>
                <a:ea typeface="+mj-ea"/>
              </a:rPr>
              <a:t>，</a:t>
            </a:r>
            <a:r>
              <a:rPr lang="zh-CN" altLang="zh-CN" sz="1800" dirty="0">
                <a:latin typeface="+mj-ea"/>
                <a:ea typeface="+mj-ea"/>
              </a:rPr>
              <a:t>在</a:t>
            </a:r>
            <a:r>
              <a:rPr lang="en-US" altLang="zh-CN" sz="1800" dirty="0">
                <a:solidFill>
                  <a:srgbClr val="0070C0"/>
                </a:solidFill>
                <a:latin typeface="+mj-ea"/>
                <a:ea typeface="+mj-ea"/>
              </a:rPr>
              <a:t>Big-Endian</a:t>
            </a:r>
            <a:r>
              <a:rPr lang="zh-CN" altLang="zh-CN" sz="1800" dirty="0">
                <a:latin typeface="+mj-ea"/>
                <a:ea typeface="+mj-ea"/>
              </a:rPr>
              <a:t>的情况下存放为：</a:t>
            </a:r>
            <a:endParaRPr lang="en-US" altLang="zh-CN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j-ea"/>
                <a:ea typeface="+mj-ea"/>
              </a:rPr>
              <a:t>       </a:t>
            </a:r>
            <a:endParaRPr lang="en-US" altLang="zh-CN" sz="2000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主机字节序和</a:t>
            </a:r>
            <a:r>
              <a:rPr lang="en-US" altLang="zh-CN" sz="2000" dirty="0">
                <a:latin typeface="+mj-ea"/>
                <a:ea typeface="+mj-ea"/>
              </a:rPr>
              <a:t>CPU</a:t>
            </a:r>
            <a:r>
              <a:rPr lang="zh-CN" altLang="en-US" sz="2000" dirty="0">
                <a:latin typeface="+mj-ea"/>
                <a:ea typeface="+mj-ea"/>
              </a:rPr>
              <a:t>有关：</a:t>
            </a:r>
            <a:r>
              <a:rPr lang="en-US" altLang="zh-CN" sz="2000" dirty="0">
                <a:latin typeface="+mj-ea"/>
                <a:ea typeface="+mj-ea"/>
              </a:rPr>
              <a:t>Intel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>
                <a:latin typeface="+mj-ea"/>
                <a:ea typeface="+mj-ea"/>
              </a:rPr>
              <a:t>x86</a:t>
            </a:r>
            <a:r>
              <a:rPr lang="zh-CN" altLang="en-US" sz="2000" dirty="0">
                <a:latin typeface="+mj-ea"/>
                <a:ea typeface="+mj-ea"/>
              </a:rPr>
              <a:t>系列采用</a:t>
            </a:r>
            <a:r>
              <a:rPr lang="en-US" altLang="zh-CN" sz="2000" dirty="0">
                <a:latin typeface="+mj-ea"/>
                <a:ea typeface="+mj-ea"/>
              </a:rPr>
              <a:t>Little-Endian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</a:t>
            </a:r>
            <a:r>
              <a:rPr lang="zh-CN" altLang="en-US" sz="2000" dirty="0">
                <a:latin typeface="+mj-ea"/>
                <a:ea typeface="+mj-ea"/>
              </a:rPr>
              <a:t>其他如</a:t>
            </a:r>
            <a:r>
              <a:rPr lang="en-US" altLang="zh-CN" sz="2000" dirty="0">
                <a:latin typeface="+mj-ea"/>
                <a:ea typeface="+mj-ea"/>
              </a:rPr>
              <a:t>PowerPC 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SPARC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>
                <a:latin typeface="+mj-ea"/>
                <a:ea typeface="+mj-ea"/>
              </a:rPr>
              <a:t>Motorola</a:t>
            </a:r>
            <a:r>
              <a:rPr lang="zh-CN" altLang="en-US" sz="2000" dirty="0">
                <a:latin typeface="+mj-ea"/>
                <a:ea typeface="+mj-ea"/>
              </a:rPr>
              <a:t>处理器则采用</a:t>
            </a:r>
            <a:r>
              <a:rPr lang="en-US" altLang="zh-CN" sz="2000" dirty="0">
                <a:latin typeface="+mj-ea"/>
                <a:ea typeface="+mj-ea"/>
              </a:rPr>
              <a:t>Big-Endian</a:t>
            </a:r>
          </a:p>
          <a:p>
            <a:r>
              <a:rPr lang="zh-CN" altLang="en-US" sz="2000" dirty="0">
                <a:latin typeface="+mj-ea"/>
                <a:ea typeface="+mj-ea"/>
              </a:rPr>
              <a:t>网络字节序：</a:t>
            </a:r>
            <a:r>
              <a:rPr lang="en-US" altLang="zh-CN" sz="2000" dirty="0">
                <a:latin typeface="+mj-ea"/>
                <a:ea typeface="+mj-ea"/>
              </a:rPr>
              <a:t>TCP/IP</a:t>
            </a:r>
            <a:r>
              <a:rPr lang="zh-CN" altLang="en-US" sz="2000" dirty="0">
                <a:latin typeface="+mj-ea"/>
                <a:ea typeface="+mj-ea"/>
              </a:rPr>
              <a:t>各层协议将字节序定义为</a:t>
            </a:r>
            <a:r>
              <a:rPr lang="en-US" altLang="zh-CN" sz="2000" dirty="0">
                <a:latin typeface="+mj-ea"/>
                <a:ea typeface="+mj-ea"/>
              </a:rPr>
              <a:t>Big-Endian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47312"/>
              </p:ext>
            </p:extLst>
          </p:nvPr>
        </p:nvGraphicFramePr>
        <p:xfrm>
          <a:off x="1403648" y="4427220"/>
          <a:ext cx="3612515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字节号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</a:t>
                      </a:r>
                      <a:r>
                        <a:rPr lang="en-US" sz="1200" kern="0" dirty="0">
                          <a:effectLst/>
                        </a:rPr>
                        <a:t>  </a:t>
                      </a:r>
                      <a:r>
                        <a:rPr lang="zh-CN" sz="1200" kern="0" dirty="0">
                          <a:effectLst/>
                        </a:rPr>
                        <a:t>据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05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06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07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08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3429000"/>
          <a:ext cx="3612515" cy="36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字节号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</a:t>
                      </a:r>
                      <a:r>
                        <a:rPr lang="en-US" sz="1200" kern="0" dirty="0">
                          <a:effectLst/>
                        </a:rPr>
                        <a:t>  </a:t>
                      </a:r>
                      <a:r>
                        <a:rPr lang="zh-CN" sz="1200" kern="0" dirty="0">
                          <a:effectLst/>
                        </a:rPr>
                        <a:t>据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08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07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06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05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常用函数</a:t>
            </a:r>
            <a:r>
              <a:rPr lang="en-US" altLang="zh-CN" sz="3600" dirty="0"/>
              <a:t>——</a:t>
            </a:r>
            <a:r>
              <a:rPr lang="zh-CN" altLang="en-US" sz="3600" dirty="0"/>
              <a:t>地址的数</a:t>
            </a:r>
            <a:r>
              <a:rPr lang="en-US" altLang="zh-CN" sz="3600" dirty="0"/>
              <a:t>/</a:t>
            </a:r>
            <a:r>
              <a:rPr lang="zh-CN" altLang="en-US" sz="3600" dirty="0"/>
              <a:t>串转换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9B8A97B4-9788-44E2-9A78-8D319744C6A9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219200"/>
            <a:ext cx="8229600" cy="493776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定义：</a:t>
            </a:r>
            <a:endParaRPr lang="en-US" altLang="zh-CN" sz="2600" dirty="0">
              <a:latin typeface="+mn-ea"/>
            </a:endParaRPr>
          </a:p>
          <a:p>
            <a:pPr marL="857250" lvl="1" indent="0" eaLnBrk="1" hangingPunct="1"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arpa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>
              <a:buNone/>
              <a:defRPr/>
            </a:pPr>
            <a:r>
              <a:rPr lang="en-US" altLang="zh-CN" sz="1800" b="1" dirty="0" err="1">
                <a:solidFill>
                  <a:srgbClr val="FF0000"/>
                </a:solidFill>
                <a:latin typeface="+mj-ea"/>
                <a:ea typeface="+mj-ea"/>
              </a:rPr>
              <a:t>inet_addr</a:t>
            </a:r>
            <a:r>
              <a:rPr lang="en-US" altLang="zh-CN" sz="1800" b="1" dirty="0">
                <a:solidFill>
                  <a:srgbClr val="00B0F0"/>
                </a:solidFill>
                <a:latin typeface="+mj-ea"/>
                <a:ea typeface="+mj-ea"/>
              </a:rPr>
              <a:t>(</a:t>
            </a:r>
            <a:r>
              <a:rPr lang="en-US" altLang="zh-CN" sz="1800" b="1" dirty="0" err="1">
                <a:solidFill>
                  <a:srgbClr val="00B0F0"/>
                </a:solidFill>
                <a:latin typeface="+mj-ea"/>
                <a:ea typeface="+mj-ea"/>
              </a:rPr>
              <a:t>const</a:t>
            </a:r>
            <a:r>
              <a:rPr lang="en-US" altLang="zh-CN" sz="1800" b="1" dirty="0">
                <a:solidFill>
                  <a:srgbClr val="00B0F0"/>
                </a:solidFill>
                <a:latin typeface="+mj-ea"/>
                <a:ea typeface="+mj-ea"/>
              </a:rPr>
              <a:t> char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+mj-ea"/>
                <a:ea typeface="+mj-ea"/>
              </a:rPr>
              <a:t>);</a:t>
            </a:r>
            <a:endParaRPr lang="en-US" altLang="zh-CN" sz="1800" b="1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参数：</a:t>
            </a:r>
            <a:endParaRPr lang="en-US" altLang="zh-CN" sz="2600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zh-CN" altLang="en-US" sz="1700" b="1" dirty="0">
                <a:latin typeface="+mj-ea"/>
                <a:ea typeface="+mj-ea"/>
              </a:rPr>
              <a:t>      字符串，一个点分十进制的</a:t>
            </a:r>
            <a:r>
              <a:rPr lang="en-US" altLang="zh-CN" sz="1700" b="1" dirty="0">
                <a:latin typeface="+mj-ea"/>
                <a:ea typeface="+mj-ea"/>
              </a:rPr>
              <a:t>IP</a:t>
            </a:r>
            <a:r>
              <a:rPr lang="zh-CN" altLang="en-US" sz="1700" b="1" dirty="0">
                <a:latin typeface="+mj-ea"/>
                <a:ea typeface="+mj-ea"/>
              </a:rPr>
              <a:t>地址，如：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inet_addr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("127.0.0.1")</a:t>
            </a:r>
            <a:endParaRPr lang="en-US" altLang="zh-CN" sz="17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返回值：</a:t>
            </a:r>
            <a:endParaRPr lang="en-US" altLang="zh-CN" sz="2600" dirty="0">
              <a:latin typeface="+mn-ea"/>
            </a:endParaRPr>
          </a:p>
          <a:p>
            <a:pPr marL="914400" lvl="2" indent="0"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如果正确执行将返回一个无符号长整数型数；如果传入的字符串不是一个合法的</a:t>
            </a:r>
            <a:r>
              <a:rPr lang="en-US" altLang="zh-CN" sz="1600" dirty="0">
                <a:latin typeface="+mj-ea"/>
                <a:ea typeface="+mj-ea"/>
              </a:rPr>
              <a:t>IP</a:t>
            </a:r>
            <a:r>
              <a:rPr lang="zh-CN" altLang="en-US" sz="1600" dirty="0">
                <a:latin typeface="+mj-ea"/>
                <a:ea typeface="+mj-ea"/>
              </a:rPr>
              <a:t>地址，将返回</a:t>
            </a:r>
            <a:r>
              <a:rPr lang="en-US" altLang="zh-CN" sz="1600" dirty="0">
                <a:latin typeface="+mj-ea"/>
                <a:ea typeface="+mj-ea"/>
              </a:rPr>
              <a:t>INADDR_NONE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  <a:endParaRPr lang="en-US" altLang="zh-CN" sz="16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说明：</a:t>
            </a:r>
            <a:endParaRPr lang="en-US" altLang="zh-CN" sz="2600" dirty="0">
              <a:latin typeface="+mn-ea"/>
            </a:endParaRPr>
          </a:p>
          <a:p>
            <a:pPr marL="857250" lvl="1" indent="0"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inet_addr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作用是将一个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字符串转化为一个网络字节序的整数值，用于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sockaddr_in.sin_addr.s_add</a:t>
            </a:r>
            <a:r>
              <a:rPr lang="en-US" altLang="zh-CN" sz="1600" dirty="0" err="1">
                <a:latin typeface="+mj-ea"/>
                <a:ea typeface="+mj-ea"/>
              </a:rPr>
              <a:t>r</a:t>
            </a:r>
            <a:endParaRPr lang="en-US" altLang="zh-CN" sz="1600" b="1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1793"/>
            <a:ext cx="77724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dirty="0"/>
              <a:t>常用函数</a:t>
            </a:r>
            <a:r>
              <a:rPr lang="en-US" altLang="zh-CN" sz="3600" dirty="0"/>
              <a:t>——</a:t>
            </a:r>
            <a:r>
              <a:rPr lang="zh-CN" altLang="en-US" sz="3600" dirty="0"/>
              <a:t>地址的数</a:t>
            </a:r>
            <a:r>
              <a:rPr lang="en-US" altLang="zh-CN" sz="3600" dirty="0"/>
              <a:t>/</a:t>
            </a:r>
            <a:r>
              <a:rPr lang="zh-CN" altLang="en-US" sz="3600" dirty="0"/>
              <a:t>串转换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46304" y="6210300"/>
            <a:ext cx="457200" cy="457200"/>
          </a:xfrm>
          <a:noFill/>
          <a:ln>
            <a:miter lim="800000"/>
          </a:ln>
        </p:spPr>
        <p:txBody>
          <a:bodyPr lIns="91440" rIns="91440"/>
          <a:lstStyle/>
          <a:p>
            <a:fld id="{9B8A97B4-9788-44E2-9A78-8D319744C6A9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4904" y="1268760"/>
            <a:ext cx="8301552" cy="4572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定义：</a:t>
            </a:r>
            <a:endParaRPr lang="en-US" altLang="zh-CN" sz="2600" dirty="0">
              <a:latin typeface="+mn-ea"/>
            </a:endParaRPr>
          </a:p>
          <a:p>
            <a:pPr marL="857250" lvl="1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socket.h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netinet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in.h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arpa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inet.h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857250" lvl="1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inet_aton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57250" lvl="1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//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将前面字符串转换后写入后面的地址结构体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inet_ntoa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将传入的地址结构体转换成字符串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参数：</a:t>
            </a:r>
            <a:endParaRPr lang="en-US" altLang="zh-CN" sz="2600" dirty="0">
              <a:latin typeface="+mn-ea"/>
            </a:endParaRPr>
          </a:p>
          <a:p>
            <a:pPr marL="914400" lvl="2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地址字符串形式。如“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172.16.13.161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地址的整数形式。如“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172.16.13.161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”，其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字节整数为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0xAC100DA1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返回值：</a:t>
            </a:r>
            <a:endParaRPr lang="en-US" altLang="zh-CN" sz="2600" dirty="0">
              <a:latin typeface="+mn-ea"/>
            </a:endParaRPr>
          </a:p>
          <a:p>
            <a:pPr marL="914400" lvl="2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inet_aton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：成功返回非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值，失败返回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914400" lvl="2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inet_ntoa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：返回转换后的字符串形式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说明：</a:t>
            </a:r>
            <a:endParaRPr lang="en-US" altLang="zh-CN" sz="2600" dirty="0">
              <a:latin typeface="+mn-ea"/>
            </a:endParaRPr>
          </a:p>
          <a:p>
            <a:pPr marL="914400" lvl="2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调用这两个函数时，也要做相应的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NBO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的字节顺序转换。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 fontAlgn="auto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inet_ntoa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的结果保存在静态缓冲区中，再次调用将覆盖上次的结果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常用函数</a:t>
            </a:r>
            <a:r>
              <a:rPr lang="en-US" altLang="zh-CN" sz="3600" dirty="0"/>
              <a:t>——</a:t>
            </a:r>
            <a:r>
              <a:rPr lang="zh-CN" altLang="en-US" dirty="0"/>
              <a:t>字符串转换成整数</a:t>
            </a:r>
            <a:endParaRPr lang="zh-CN" altLang="en-US" sz="3600" dirty="0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8A97B4-9788-44E2-9A78-8D319744C6A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219200"/>
            <a:ext cx="8229600" cy="493776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定义：</a:t>
            </a:r>
            <a:endParaRPr lang="en-US" altLang="zh-CN" sz="2600" dirty="0">
              <a:latin typeface="+mn-ea"/>
            </a:endParaRPr>
          </a:p>
          <a:p>
            <a:pPr marL="320040" lvl="1" indent="0" eaLnBrk="1" hangingPunct="1">
              <a:buNone/>
              <a:defRPr/>
            </a:pPr>
            <a:r>
              <a:rPr lang="en-US" altLang="zh-CN" sz="2600" dirty="0">
                <a:latin typeface="+mn-ea"/>
              </a:rPr>
              <a:t>  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stdlib.h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32004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参数：</a:t>
            </a:r>
            <a:endParaRPr lang="en-US" altLang="zh-CN" sz="2600" dirty="0">
              <a:latin typeface="+mn-ea"/>
            </a:endParaRPr>
          </a:p>
          <a:p>
            <a:pPr marL="914400" lvl="2" indent="0">
              <a:buNone/>
              <a:defRPr/>
            </a:pP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sz="1600" dirty="0">
                <a:latin typeface="宋体" panose="02010600030101010101" pitchFamily="2" charset="-122"/>
              </a:rPr>
              <a:t>：</a:t>
            </a:r>
            <a:r>
              <a:rPr lang="zh-CN" altLang="en-US" sz="1600" dirty="0">
                <a:latin typeface="+mj-ea"/>
                <a:ea typeface="+mj-ea"/>
              </a:rPr>
              <a:t>要进行转换的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返回值：</a:t>
            </a:r>
            <a:endParaRPr lang="en-US" altLang="zh-CN" sz="2600" dirty="0">
              <a:latin typeface="+mn-ea"/>
            </a:endParaRPr>
          </a:p>
          <a:p>
            <a:pPr marL="914400" lvl="2" indent="0">
              <a:buNone/>
              <a:defRPr/>
            </a:pPr>
            <a:r>
              <a:rPr lang="zh-CN" altLang="en-US" sz="1600" dirty="0">
                <a:latin typeface="+mj-ea"/>
                <a:ea typeface="+mj-ea"/>
                <a:cs typeface="Courier New" panose="02070309020205020404" pitchFamily="49" charset="0"/>
              </a:rPr>
              <a:t>每个函数返回 </a:t>
            </a:r>
            <a:r>
              <a:rPr lang="en-US" altLang="zh-CN" sz="1600" dirty="0" err="1">
                <a:latin typeface="+mj-ea"/>
                <a:ea typeface="+mj-ea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1600" dirty="0">
                <a:latin typeface="+mj-ea"/>
                <a:ea typeface="+mj-ea"/>
                <a:cs typeface="Courier New" panose="02070309020205020404" pitchFamily="49" charset="0"/>
              </a:rPr>
              <a:t>值，此值由将输入字符作为数字解析而生成。 </a:t>
            </a:r>
            <a:endParaRPr lang="en-US" altLang="zh-CN" sz="16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zh-CN" altLang="en-US" sz="1600" dirty="0">
                <a:latin typeface="+mj-ea"/>
                <a:ea typeface="+mj-ea"/>
                <a:cs typeface="Courier New" panose="02070309020205020404" pitchFamily="49" charset="0"/>
              </a:rPr>
              <a:t>如果该输入无法转换为该类型的值，则</a:t>
            </a:r>
            <a:r>
              <a:rPr lang="en-US" altLang="zh-CN" sz="1600" dirty="0" err="1">
                <a:latin typeface="+mj-ea"/>
                <a:ea typeface="+mj-ea"/>
                <a:cs typeface="Courier New" panose="02070309020205020404" pitchFamily="49" charset="0"/>
              </a:rPr>
              <a:t>atoi</a:t>
            </a:r>
            <a:r>
              <a:rPr lang="zh-CN" altLang="en-US" sz="1600" dirty="0">
                <a:latin typeface="+mj-ea"/>
                <a:ea typeface="+mj-ea"/>
                <a:cs typeface="Courier New" panose="02070309020205020404" pitchFamily="49" charset="0"/>
              </a:rPr>
              <a:t>的返回值为 </a:t>
            </a:r>
            <a:r>
              <a:rPr lang="en-US" altLang="zh-CN" sz="1600" dirty="0">
                <a:latin typeface="+mj-ea"/>
                <a:ea typeface="+mj-ea"/>
                <a:cs typeface="Courier New" panose="02070309020205020404" pitchFamily="49" charset="0"/>
              </a:rPr>
              <a:t>0</a:t>
            </a:r>
            <a:r>
              <a:rPr lang="zh-CN" altLang="en-US" sz="1600" dirty="0">
                <a:latin typeface="+mj-ea"/>
                <a:ea typeface="+mj-ea"/>
                <a:cs typeface="Courier New" panose="02070309020205020404" pitchFamily="49" charset="0"/>
              </a:rPr>
              <a:t>。</a:t>
            </a:r>
            <a:endParaRPr lang="en-US" altLang="zh-CN" sz="16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说明：</a:t>
            </a:r>
            <a:endParaRPr lang="en-US" altLang="zh-CN" sz="2600" dirty="0">
              <a:latin typeface="+mn-ea"/>
            </a:endParaRPr>
          </a:p>
          <a:p>
            <a:pPr marL="914400" lvl="2" indent="0">
              <a:buNone/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使用该函数时要注意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atoi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返回的是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类型，注意输入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的范围不要超出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类型的范围。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任务</a:t>
            </a:r>
            <a:r>
              <a:rPr lang="en-US" altLang="zh-CN" sz="3600" dirty="0">
                <a:solidFill>
                  <a:schemeClr val="accent1"/>
                </a:solidFill>
              </a:rPr>
              <a:t>1</a:t>
            </a:r>
            <a:r>
              <a:rPr lang="zh-CN" altLang="en-US" sz="3600" dirty="0">
                <a:solidFill>
                  <a:schemeClr val="accent1"/>
                </a:solidFill>
              </a:rPr>
              <a:t>：实现字符串逆序回送</a:t>
            </a:r>
            <a:br>
              <a:rPr lang="en-US" altLang="zh-CN" sz="3600" dirty="0">
                <a:solidFill>
                  <a:schemeClr val="accent1"/>
                </a:solidFill>
              </a:rPr>
            </a:br>
            <a:r>
              <a:rPr lang="zh-CN" altLang="en-US" sz="2400" dirty="0">
                <a:latin typeface="黑体" panose="02010609060101010101" pitchFamily="49" charset="-122"/>
              </a:rPr>
              <a:t>客户机发送一个字符串，服务器逆序处理后返回客户机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4799EBC1-D3EE-4D8E-AA3C-7A93F7875255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760"/>
            <a:ext cx="8435280" cy="4600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1.1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客户端：读懂客户机范例代码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client_example.c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，并按照以下步骤修改，完善该程序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 为所有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函数调用添加错误处理代码；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 范例中服务器地址和端口是固定值，请你将它们改成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允许用户以参数形式从命令行输入；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③ 范例中客户机发送的是固定文本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”Hello Network!”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请改成允许用户输入字符串，按回车发送，获取服务器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响应并显示；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④ 继续修改，实现③的循环：“接受用户输入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—&gt;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按回车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发送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—&gt;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获取服务器响应并显示”，输入“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bye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”或按键   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“ESC”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退出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任务</a:t>
            </a:r>
            <a:r>
              <a:rPr lang="en-US" altLang="zh-CN" sz="3600" dirty="0">
                <a:solidFill>
                  <a:schemeClr val="accent1"/>
                </a:solidFill>
              </a:rPr>
              <a:t>1</a:t>
            </a:r>
            <a:r>
              <a:rPr lang="zh-CN" altLang="en-US" sz="3600" dirty="0">
                <a:solidFill>
                  <a:schemeClr val="accent1"/>
                </a:solidFill>
              </a:rPr>
              <a:t>：实现字符串逆序回送（迭代式）</a:t>
            </a:r>
            <a:br>
              <a:rPr lang="en-US" altLang="zh-CN" sz="5400" dirty="0">
                <a:solidFill>
                  <a:schemeClr val="accent1"/>
                </a:solidFill>
              </a:rPr>
            </a:br>
            <a:r>
              <a:rPr lang="zh-CN" altLang="en-US" sz="2400" dirty="0">
                <a:latin typeface="黑体" panose="02010609060101010101" pitchFamily="49" charset="-122"/>
              </a:rPr>
              <a:t>客户机发送一个字符串，服务器逆序处理后回送给客户机</a:t>
            </a:r>
            <a:endParaRPr lang="zh-CN" altLang="en-US" sz="4000" dirty="0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FAB077F4-30FB-4787-949F-C8C79ADD994C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1.2 </a:t>
            </a:r>
            <a:r>
              <a:rPr lang="zh-CN" altLang="en-US" sz="2400" dirty="0">
                <a:latin typeface="+mj-ea"/>
                <a:ea typeface="+mj-ea"/>
              </a:rPr>
              <a:t>服务器端：根据服务器范例代码</a:t>
            </a:r>
            <a:r>
              <a:rPr lang="en-US" altLang="zh-CN" sz="2400" dirty="0" err="1">
                <a:solidFill>
                  <a:srgbClr val="00B0F0"/>
                </a:solidFill>
                <a:latin typeface="+mj-ea"/>
                <a:ea typeface="+mj-ea"/>
              </a:rPr>
              <a:t>server_example.c</a:t>
            </a:r>
            <a:r>
              <a:rPr lang="zh-CN" altLang="en-US" sz="2400" dirty="0">
                <a:latin typeface="+mj-ea"/>
                <a:ea typeface="+mj-ea"/>
              </a:rPr>
              <a:t>，按照以下步骤修改，并使用</a:t>
            </a:r>
            <a:r>
              <a:rPr lang="en-US" altLang="zh-CN" sz="2400" dirty="0">
                <a:latin typeface="+mj-ea"/>
                <a:ea typeface="+mj-ea"/>
              </a:rPr>
              <a:t>1.1</a:t>
            </a:r>
            <a:r>
              <a:rPr lang="zh-CN" altLang="en-US" sz="2400" dirty="0">
                <a:latin typeface="+mj-ea"/>
                <a:ea typeface="+mj-ea"/>
              </a:rPr>
              <a:t>中的客户机进行测试</a:t>
            </a:r>
            <a:endParaRPr lang="en-US" altLang="zh-CN" sz="2400" dirty="0">
              <a:latin typeface="+mj-ea"/>
              <a:ea typeface="+mj-ea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① 为所有</a:t>
            </a:r>
            <a:r>
              <a:rPr lang="en-US" altLang="zh-CN" sz="2000" dirty="0">
                <a:latin typeface="+mj-ea"/>
                <a:ea typeface="+mj-ea"/>
              </a:rPr>
              <a:t>socket</a:t>
            </a:r>
            <a:r>
              <a:rPr lang="zh-CN" altLang="en-US" sz="2000" dirty="0">
                <a:latin typeface="+mj-ea"/>
                <a:ea typeface="+mj-ea"/>
              </a:rPr>
              <a:t>函数调用添加错误处理代码；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② 范例中服务器端口是固定值，请你将它们改成允许用户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 eaLnBrk="1" hangingPunct="1">
              <a:buFont typeface="Wingdings 2" charset="2"/>
              <a:buNone/>
            </a:pPr>
            <a:r>
              <a:rPr lang="en-US" altLang="zh-CN" sz="2000" dirty="0">
                <a:latin typeface="+mj-ea"/>
                <a:ea typeface="+mj-ea"/>
              </a:rPr>
              <a:t>   </a:t>
            </a:r>
            <a:r>
              <a:rPr lang="zh-CN" altLang="en-US" sz="2000" dirty="0">
                <a:latin typeface="+mj-ea"/>
                <a:ea typeface="+mj-ea"/>
              </a:rPr>
              <a:t>以参数形式从命令行输入；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③ 范例中服务器只处理一条文本，请改成循环处理客户机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</a:t>
            </a:r>
            <a:r>
              <a:rPr lang="zh-CN" altLang="en-US" sz="2000" dirty="0">
                <a:latin typeface="+mj-ea"/>
                <a:ea typeface="+mj-ea"/>
              </a:rPr>
              <a:t>发来的字符串逆序回送，收到“</a:t>
            </a:r>
            <a:r>
              <a:rPr lang="en-US" altLang="zh-CN" sz="2000" dirty="0">
                <a:latin typeface="+mj-ea"/>
                <a:ea typeface="+mj-ea"/>
              </a:rPr>
              <a:t>bye</a:t>
            </a:r>
            <a:r>
              <a:rPr lang="zh-CN" altLang="en-US" sz="2000" dirty="0">
                <a:latin typeface="+mj-ea"/>
                <a:ea typeface="+mj-ea"/>
              </a:rPr>
              <a:t>”或按键“</a:t>
            </a:r>
            <a:r>
              <a:rPr lang="en-US" altLang="zh-CN" sz="2000" dirty="0">
                <a:latin typeface="+mj-ea"/>
                <a:ea typeface="+mj-ea"/>
              </a:rPr>
              <a:t>ESC</a:t>
            </a:r>
            <a:r>
              <a:rPr lang="zh-CN" altLang="en-US" sz="2000" dirty="0">
                <a:latin typeface="+mj-ea"/>
                <a:ea typeface="+mj-ea"/>
              </a:rPr>
              <a:t>”退出；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④ 继续修改，使服务器能够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处理客户机：一个客户机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</a:t>
            </a:r>
            <a:r>
              <a:rPr lang="zh-CN" altLang="en-US" sz="2000" dirty="0">
                <a:latin typeface="+mj-ea"/>
                <a:ea typeface="+mj-ea"/>
              </a:rPr>
              <a:t> 响应结束后，继续接受下一个客户机，如此无限循环；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j-ea"/>
                <a:ea typeface="+mj-ea"/>
              </a:rPr>
              <a:t>  （提示，按</a:t>
            </a:r>
            <a:r>
              <a:rPr lang="en-US" altLang="zh-CN" sz="2000" dirty="0">
                <a:latin typeface="+mj-ea"/>
                <a:ea typeface="+mj-ea"/>
                <a:cs typeface="Courier New" panose="02070309020205020404" pitchFamily="49" charset="0"/>
              </a:rPr>
              <a:t>Ctrl-C</a:t>
            </a:r>
            <a:r>
              <a:rPr lang="zh-CN" altLang="en-US" sz="2000" dirty="0">
                <a:latin typeface="+mj-ea"/>
                <a:ea typeface="+mj-ea"/>
              </a:rPr>
              <a:t>可以终止服务器程序）</a:t>
            </a:r>
            <a:endParaRPr lang="en-US" altLang="zh-CN" sz="2000" dirty="0">
              <a:latin typeface="+mj-ea"/>
              <a:ea typeface="+mj-ea"/>
            </a:endParaRPr>
          </a:p>
          <a:p>
            <a:pPr marL="457200" lvl="1" indent="0" eaLnBrk="1" hangingPunct="1">
              <a:buFont typeface="Wingdings 2" charset="2"/>
              <a:buNone/>
            </a:pPr>
            <a:endParaRPr lang="en-US" altLang="zh-CN" sz="22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任务</a:t>
            </a:r>
            <a:r>
              <a:rPr lang="en-US" altLang="zh-CN" sz="3600" dirty="0"/>
              <a:t>1</a:t>
            </a:r>
            <a:r>
              <a:rPr lang="zh-CN" altLang="en-US" sz="3600" dirty="0"/>
              <a:t>：实验报告要求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D435F91B-B69F-4CB3-813B-531483F40529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①给出客户机和服务器的源代码（要有充分的注释），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 eaLnBrk="1" hangingPunct="1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并附上客户机和服务器运行时的截图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②设置服务器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listen()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backlog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，让多个客户机同时连接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服务器，使用</a:t>
            </a:r>
            <a:r>
              <a:rPr lang="en-US" altLang="zh-CN" sz="2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netstat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命令观察服务器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状态，对照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TCP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有限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状态机图，说明这些状态的由来。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netstat</a:t>
            </a:r>
            <a:r>
              <a:rPr lang="en-US" altLang="zh-CN" sz="2200" i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an|grep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服务器端口号</a:t>
            </a:r>
            <a:endParaRPr lang="en-US" altLang="zh-CN" sz="2200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③分析说明为什么客户机不建议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bind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固定端口？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17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17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终端中，先运行命令：</a:t>
            </a:r>
            <a:r>
              <a:rPr lang="en-US" altLang="zh-CN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sysctl</a:t>
            </a:r>
            <a:r>
              <a:rPr lang="en-US" altLang="zh-CN" sz="1700" b="1" i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net.ipv4.tcp_timestamps=0 </a:t>
            </a:r>
            <a:r>
              <a:rPr lang="zh-CN" altLang="en-US" sz="17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17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提示：让客户机</a:t>
            </a:r>
            <a:r>
              <a:rPr lang="en-US" altLang="zh-CN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bind</a:t>
            </a: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固定端口，然后分以下两种情况讨论，并使用</a:t>
            </a:r>
            <a:r>
              <a:rPr lang="en-US" altLang="zh-CN" sz="17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netstat</a:t>
            </a: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配合分析</a:t>
            </a:r>
            <a:endParaRPr lang="en-US" altLang="zh-CN" sz="17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62940" lvl="1" indent="-342900">
              <a:buAutoNum type="arabicPeriod"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运行客户机连接服务器，由客户机主动</a:t>
            </a:r>
            <a:r>
              <a:rPr lang="en-US" altLang="zh-CN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close</a:t>
            </a: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，再次运行客户机，观察结果</a:t>
            </a:r>
            <a:endParaRPr lang="en-US" altLang="zh-CN" sz="17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62940" lvl="1" indent="-342900">
              <a:buAutoNum type="arabicPeriod"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运行客户机连接服务器，由服务器主动</a:t>
            </a:r>
            <a:r>
              <a:rPr lang="en-US" altLang="zh-CN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close</a:t>
            </a:r>
            <a:r>
              <a:rPr lang="zh-CN" altLang="en-US" sz="17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，再次运行客户机，观察结果</a:t>
            </a:r>
            <a:endParaRPr lang="en-US" altLang="zh-CN" sz="17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④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IP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地址和端口并没有作为数据传入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send()/</a:t>
            </a:r>
            <a:r>
              <a:rPr lang="en-US" altLang="zh-CN" sz="2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recv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，为什么也要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进行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字节顺序转换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？不转换会有什么后果？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/>
          <p:nvPr/>
        </p:nvSpPr>
        <p:spPr>
          <a:xfrm>
            <a:off x="14512" y="-3175"/>
            <a:ext cx="77724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  任务</a:t>
            </a:r>
            <a:r>
              <a:rPr lang="en-US" altLang="zh-CN" dirty="0"/>
              <a:t>1</a:t>
            </a:r>
            <a:r>
              <a:rPr lang="zh-CN" altLang="en-US" dirty="0"/>
              <a:t>效果图</a:t>
            </a: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47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/>
              <a:t>演示：</a:t>
            </a:r>
            <a:r>
              <a:rPr lang="en-US" altLang="zh-CN" sz="3600" dirty="0"/>
              <a:t>echo</a:t>
            </a:r>
            <a:r>
              <a:rPr lang="zh-CN" altLang="en-US" sz="3600" dirty="0"/>
              <a:t>服务</a:t>
            </a: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9EBC1-D3EE-4D8E-AA3C-7A93F78752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216155"/>
            <a:ext cx="8496944" cy="4937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黑体" panose="02010609060101010101" pitchFamily="49" charset="-122"/>
              </a:rPr>
              <a:t>echo</a:t>
            </a:r>
            <a:r>
              <a:rPr lang="zh-CN" altLang="en-US" sz="2800" dirty="0">
                <a:latin typeface="黑体" panose="02010609060101010101" pitchFamily="49" charset="-122"/>
              </a:rPr>
              <a:t>服务（</a:t>
            </a:r>
            <a:r>
              <a:rPr lang="en-US" altLang="zh-CN" sz="2800" dirty="0">
                <a:cs typeface="Times New Roman" panose="02020603050405020304" pitchFamily="18" charset="0"/>
              </a:rPr>
              <a:t> Linux</a:t>
            </a:r>
            <a:r>
              <a:rPr lang="zh-CN" altLang="en-US" sz="2800" dirty="0">
                <a:cs typeface="Times New Roman" panose="02020603050405020304" pitchFamily="18" charset="0"/>
              </a:rPr>
              <a:t>自带</a:t>
            </a:r>
            <a:r>
              <a:rPr lang="zh-CN" altLang="en-US" sz="2800" dirty="0">
                <a:latin typeface="黑体" panose="02010609060101010101" pitchFamily="49" charset="-122"/>
              </a:rPr>
              <a:t>）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cs typeface="Times New Roman" panose="02020603050405020304" pitchFamily="18" charset="0"/>
              </a:rPr>
              <a:t>号端口上监听，同时提供</a:t>
            </a:r>
            <a:r>
              <a:rPr lang="en-US" altLang="zh-CN" sz="2000" dirty="0"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cs typeface="Times New Roman" panose="02020603050405020304" pitchFamily="18" charset="0"/>
              </a:rPr>
              <a:t>服务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打开终端，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chkconfig</a:t>
            </a:r>
            <a:r>
              <a:rPr lang="zh-CN" altLang="en-US" sz="2000" dirty="0"/>
              <a:t>查看</a:t>
            </a:r>
            <a:r>
              <a:rPr lang="en-US" altLang="zh-CN" sz="2000" dirty="0"/>
              <a:t>echo</a:t>
            </a:r>
            <a:r>
              <a:rPr lang="zh-CN" altLang="en-US" sz="2000" dirty="0"/>
              <a:t>服务是否启动，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如未启动，输入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chkconfig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echo-stream on</a:t>
            </a:r>
            <a:r>
              <a:rPr lang="zh-CN" altLang="en-US" sz="2000" dirty="0"/>
              <a:t>开启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 -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antA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inet|grep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:7</a:t>
            </a:r>
            <a:r>
              <a:rPr lang="zh-CN" altLang="en-US" sz="2000" dirty="0"/>
              <a:t>，确认</a:t>
            </a:r>
            <a:r>
              <a:rPr lang="en-US" altLang="zh-CN" sz="2000" dirty="0"/>
              <a:t>echo</a:t>
            </a:r>
            <a:r>
              <a:rPr lang="zh-CN" altLang="en-US" sz="2000" dirty="0"/>
              <a:t>服务处于监听状态</a:t>
            </a:r>
            <a:endParaRPr lang="en-US" altLang="zh-CN" sz="2000" dirty="0"/>
          </a:p>
          <a:p>
            <a:pPr lvl="1"/>
            <a:r>
              <a:rPr lang="zh-CN" altLang="en-US" sz="2000" dirty="0"/>
              <a:t>输入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127.0.0.1 7</a:t>
            </a:r>
            <a:r>
              <a:rPr lang="zh-CN" altLang="en-US" sz="2000" dirty="0"/>
              <a:t>连接本机服务（也建议连接邻桌的电脑）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   输入任意文本，观察响应</a:t>
            </a:r>
            <a:r>
              <a:rPr lang="en-US" altLang="zh-CN" sz="2000" dirty="0"/>
              <a:t>……</a:t>
            </a:r>
          </a:p>
          <a:p>
            <a:pPr marL="274320" lvl="1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输入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Ctrl-]</a:t>
            </a:r>
            <a:r>
              <a:rPr lang="zh-CN" altLang="en-US" sz="2000" dirty="0"/>
              <a:t>结束</a:t>
            </a:r>
            <a:r>
              <a:rPr lang="en-US" altLang="zh-CN" sz="2000" dirty="0"/>
              <a:t>echo</a:t>
            </a:r>
            <a:r>
              <a:rPr lang="zh-CN" altLang="en-US" sz="2000" dirty="0"/>
              <a:t>服务，输入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CN" altLang="en-US" sz="2000" dirty="0"/>
              <a:t>退出</a:t>
            </a:r>
            <a:r>
              <a:rPr lang="en-US" altLang="zh-CN" sz="2000" dirty="0"/>
              <a:t>telnet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黑体" panose="02010609060101010101" pitchFamily="49" charset="-122"/>
              </a:rPr>
              <a:t>echo</a:t>
            </a:r>
            <a:r>
              <a:rPr lang="zh-CN" altLang="en-US" sz="2800" dirty="0">
                <a:latin typeface="黑体" panose="02010609060101010101" pitchFamily="49" charset="-122"/>
              </a:rPr>
              <a:t>服务复现（简化）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lvl="1"/>
            <a:r>
              <a:rPr lang="zh-CN" altLang="zh-CN" sz="2000" dirty="0"/>
              <a:t>编译</a:t>
            </a:r>
            <a:r>
              <a:rPr lang="zh-CN" altLang="en-US" sz="2000" dirty="0"/>
              <a:t>和</a:t>
            </a:r>
            <a:r>
              <a:rPr lang="zh-CN" altLang="zh-CN" sz="2000" dirty="0"/>
              <a:t>运行</a:t>
            </a:r>
            <a:r>
              <a:rPr lang="en-US" altLang="zh-CN" sz="2000" dirty="0" err="1"/>
              <a:t>server_example</a:t>
            </a:r>
            <a:r>
              <a:rPr lang="en-US" altLang="zh-CN" sz="2000" dirty="0"/>
              <a:t> .c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client_example.c</a:t>
            </a:r>
            <a:r>
              <a:rPr lang="zh-CN" altLang="en-US" sz="2000" dirty="0"/>
              <a:t>，观察实现的功能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41" y="5119485"/>
            <a:ext cx="5648325" cy="466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41" y="5687428"/>
            <a:ext cx="5654761" cy="409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任务</a:t>
            </a:r>
            <a:r>
              <a:rPr lang="en-US" altLang="zh-CN" sz="3600" dirty="0"/>
              <a:t>2</a:t>
            </a:r>
            <a:r>
              <a:rPr lang="zh-CN" altLang="en-US" sz="3600" dirty="0"/>
              <a:t>：</a:t>
            </a:r>
            <a:r>
              <a:rPr lang="zh-CN" altLang="zh-CN" sz="3600" dirty="0">
                <a:latin typeface="+mn-ea"/>
              </a:rPr>
              <a:t>字符串转换</a:t>
            </a:r>
            <a:r>
              <a:rPr lang="en-US" altLang="zh-CN" sz="3600" dirty="0">
                <a:latin typeface="+mn-ea"/>
              </a:rPr>
              <a:t>-</a:t>
            </a:r>
            <a:r>
              <a:rPr lang="zh-CN" altLang="zh-CN" sz="3600" dirty="0">
                <a:latin typeface="+mn-ea"/>
              </a:rPr>
              <a:t>网络服务（并发）</a:t>
            </a:r>
            <a:endParaRPr lang="zh-CN" altLang="en-US" sz="3600" dirty="0"/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CF8E1F9D-6FCD-44FA-9007-738557E99821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程序要求：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在任务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的基础上修改服务器代码，以创建子进程的并发方式提供服务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实验报告要求：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黑体" panose="02010609060101010101" pitchFamily="49" charset="-122"/>
              </a:rPr>
              <a:t>①</a:t>
            </a:r>
            <a:r>
              <a:rPr lang="zh-CN" altLang="en-US" sz="2200" dirty="0">
                <a:latin typeface="+mn-ea"/>
              </a:rPr>
              <a:t>给出客户机和服务器的源代码，并附上客户机和服务器</a:t>
            </a:r>
            <a:endParaRPr lang="en-US" altLang="zh-CN" sz="2200" dirty="0">
              <a:latin typeface="+mn-ea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运行时的截图，要求至少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个并发客户机</a:t>
            </a:r>
            <a:endParaRPr lang="en-US" altLang="zh-CN" sz="2200" dirty="0">
              <a:latin typeface="+mn-ea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黑体" panose="02010609060101010101" pitchFamily="49" charset="-122"/>
              </a:rPr>
              <a:t>②</a:t>
            </a:r>
            <a:r>
              <a:rPr lang="zh-CN" altLang="en-US" sz="2200" dirty="0">
                <a:latin typeface="+mn-ea"/>
              </a:rPr>
              <a:t>服务器</a:t>
            </a:r>
            <a:r>
              <a:rPr lang="en-US" altLang="zh-CN" sz="2200" dirty="0">
                <a:latin typeface="+mn-ea"/>
              </a:rPr>
              <a:t>accept</a:t>
            </a:r>
            <a:r>
              <a:rPr lang="zh-CN" altLang="en-US" sz="2200" dirty="0">
                <a:latin typeface="+mn-ea"/>
              </a:rPr>
              <a:t>之后会返回一个用于传输数据的</a:t>
            </a:r>
            <a:r>
              <a:rPr lang="en-US" altLang="zh-CN" sz="2200" dirty="0">
                <a:latin typeface="+mn-ea"/>
              </a:rPr>
              <a:t>socket</a:t>
            </a:r>
            <a:r>
              <a:rPr lang="zh-CN" altLang="en-US" sz="2200" dirty="0">
                <a:latin typeface="+mn-ea"/>
              </a:rPr>
              <a:t>，</a:t>
            </a:r>
            <a:endParaRPr lang="en-US" altLang="zh-CN" sz="2200" dirty="0">
              <a:latin typeface="+mn-ea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调用</a:t>
            </a:r>
            <a:r>
              <a:rPr lang="en-US" altLang="zh-CN" sz="2200" dirty="0">
                <a:latin typeface="+mn-ea"/>
              </a:rPr>
              <a:t>fork()</a:t>
            </a:r>
            <a:r>
              <a:rPr lang="zh-CN" altLang="en-US" sz="2200" dirty="0">
                <a:latin typeface="+mn-ea"/>
              </a:rPr>
              <a:t>会使父子进程同时拥有此</a:t>
            </a:r>
            <a:r>
              <a:rPr lang="en-US" altLang="zh-CN" sz="2200" dirty="0">
                <a:latin typeface="+mn-ea"/>
              </a:rPr>
              <a:t>socket</a:t>
            </a:r>
            <a:r>
              <a:rPr lang="zh-CN" altLang="en-US" sz="2200" dirty="0">
                <a:latin typeface="+mn-ea"/>
              </a:rPr>
              <a:t>描述符，</a:t>
            </a:r>
            <a:endParaRPr lang="en-US" altLang="zh-CN" sz="2200" dirty="0">
              <a:latin typeface="+mn-ea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父进程分支中是否需要关闭该</a:t>
            </a:r>
            <a:r>
              <a:rPr lang="en-US" altLang="zh-CN" sz="2200" dirty="0">
                <a:latin typeface="+mn-ea"/>
              </a:rPr>
              <a:t>socket</a:t>
            </a:r>
            <a:r>
              <a:rPr lang="zh-CN" altLang="en-US" sz="2200" dirty="0">
                <a:latin typeface="+mn-ea"/>
              </a:rPr>
              <a:t>？请分析原因。</a:t>
            </a:r>
            <a:endParaRPr lang="en-US" altLang="zh-CN" sz="2200" dirty="0">
              <a:latin typeface="+mn-ea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（分别运行关和不关的代码，</a:t>
            </a:r>
            <a:r>
              <a:rPr lang="en-US" altLang="zh-CN" sz="2200" dirty="0" err="1">
                <a:latin typeface="+mn-ea"/>
              </a:rPr>
              <a:t>netstat</a:t>
            </a:r>
            <a:r>
              <a:rPr lang="zh-CN" altLang="en-US" sz="2200" dirty="0">
                <a:latin typeface="+mn-ea"/>
              </a:rPr>
              <a:t>观察运行状态）</a:t>
            </a: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如何实现并发式服务？</a:t>
            </a: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511D8883-6AF6-40CB-BFCF-FDCFE6F87B88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latin typeface="+mn-ea"/>
              </a:rPr>
              <a:t>创建多进程实现并发服务</a:t>
            </a:r>
            <a:r>
              <a:rPr lang="en-US" altLang="zh-CN" sz="2800" dirty="0">
                <a:latin typeface="+mn-ea"/>
              </a:rPr>
              <a:t>——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返回值：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成功：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父进程返回子进程的进程号（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），子进程返回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失败：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-1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说明：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创建的子进程与父进程共享代码正文，可以通过判断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来区分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示例：</a:t>
            </a:r>
            <a:endParaRPr lang="en-US" altLang="zh-CN" sz="2200" dirty="0">
              <a:latin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 fork();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== -1) 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{ return 1;} 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else if 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== 0) 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{ /*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子进程执行功能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*/} 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else 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{ /*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父进程执行功能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*/}</a:t>
            </a:r>
          </a:p>
          <a:p>
            <a:pPr lvl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提示：</a:t>
            </a:r>
            <a:endParaRPr lang="en-US" altLang="zh-CN" sz="2200" dirty="0">
              <a:latin typeface="+mn-ea"/>
            </a:endParaRPr>
          </a:p>
          <a:p>
            <a:pPr marL="274320" lvl="1" indent="0">
              <a:buNone/>
              <a:defRPr/>
            </a:pPr>
            <a:r>
              <a:rPr lang="en-US" altLang="zh-CN" sz="2200" dirty="0">
                <a:latin typeface="+mn-ea"/>
              </a:rPr>
              <a:t>          #include &lt;</a:t>
            </a:r>
            <a:r>
              <a:rPr lang="en-US" altLang="zh-CN" sz="2200" dirty="0" err="1">
                <a:latin typeface="+mn-ea"/>
              </a:rPr>
              <a:t>signal.h</a:t>
            </a:r>
            <a:r>
              <a:rPr lang="en-US" altLang="zh-CN" sz="2200" dirty="0">
                <a:latin typeface="+mn-ea"/>
              </a:rPr>
              <a:t>&gt;</a:t>
            </a:r>
          </a:p>
          <a:p>
            <a:pPr marL="914400" lvl="2" indent="0"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在创建子进程前加入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signal(SIGCHLD,SIG_IGN)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可以清除僵尸进程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并发服务器的效果图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多个客户端可同时连接、交替对话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72817"/>
            <a:ext cx="6912768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  <a:defRPr/>
            </a:pPr>
            <a:r>
              <a:rPr lang="zh-CN" altLang="en-US" sz="3200" dirty="0"/>
              <a:t>任务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r>
              <a:rPr lang="zh-CN" altLang="zh-CN" sz="3200" dirty="0"/>
              <a:t>基于</a:t>
            </a:r>
            <a:r>
              <a:rPr lang="en-US" altLang="zh-CN" sz="3200" dirty="0"/>
              <a:t>UDP socket</a:t>
            </a:r>
            <a:r>
              <a:rPr lang="zh-CN" altLang="en-US" sz="3200" dirty="0"/>
              <a:t>的</a:t>
            </a:r>
            <a:r>
              <a:rPr lang="zh-CN" altLang="zh-CN" sz="3200" dirty="0"/>
              <a:t>聊天室 （</a:t>
            </a:r>
            <a:r>
              <a:rPr lang="en-US" altLang="zh-CN" sz="3200" dirty="0"/>
              <a:t>Python</a:t>
            </a:r>
            <a:r>
              <a:rPr lang="zh-CN" altLang="zh-CN" sz="3200" dirty="0"/>
              <a:t>）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7338"/>
            <a:ext cx="7808094" cy="460851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</a:rPr>
              <a:t>实验准备</a:t>
            </a:r>
            <a:endParaRPr lang="en-US" altLang="zh-CN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环境：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python3.6+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参考资料：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 action="ppaction://hlinkfile"/>
              </a:rPr>
              <a:t>python socket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 action="ppaction://hlinkfile"/>
              </a:rPr>
              <a:t>编程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 action="ppaction://hlinkfile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 action="ppaction://hlinkfile"/>
              </a:rPr>
              <a:t>文件读写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</a:rPr>
              <a:t>实验目标：</a:t>
            </a:r>
            <a:r>
              <a:rPr lang="zh-CN" altLang="en-US" dirty="0">
                <a:latin typeface="+mn-ea"/>
              </a:rPr>
              <a:t>基于udp socket的多人实时聊天室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+mn-ea"/>
              </a:rPr>
              <a:t>实验要求</a:t>
            </a:r>
            <a:endParaRPr lang="en-US" altLang="zh-CN" b="1" dirty="0">
              <a:latin typeface="+mn-ea"/>
            </a:endParaRPr>
          </a:p>
          <a:p>
            <a:pPr marL="662940" lvl="2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已知聊天室服务的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和端口，用户可以随时加入聊天室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62940" lvl="2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服务端在用户进入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聊天室时应显示系统消息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62940" lvl="2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新用户需输入一个昵称，且不能与现存用户同名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62940" lvl="2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用户以规定字符串（如“exit” ）退出聊天室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62940" lvl="2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支持异常捕捉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6D438805-1B16-43F2-9B5D-A51FE7B18430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创建</a:t>
            </a:r>
            <a:r>
              <a:rPr lang="en-US" altLang="zh-CN" sz="3600"/>
              <a:t>socket</a:t>
            </a:r>
            <a:endParaRPr lang="zh-CN" altLang="en-US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848600" cy="4824412"/>
          </a:xfrm>
        </p:spPr>
        <p:txBody>
          <a:bodyPr>
            <a:normAutofit/>
          </a:bodyPr>
          <a:lstStyle/>
          <a:p>
            <a:pPr marL="274320" lvl="1" indent="0" eaLnBrk="1" hangingPunct="1">
              <a:buNone/>
              <a:defRPr/>
            </a:pPr>
            <a:r>
              <a:rPr lang="zh-CN" altLang="en-US" sz="2400" dirty="0">
                <a:latin typeface="+mn-ea"/>
                <a:cs typeface="+mn-ea"/>
              </a:rPr>
              <a:t>在</a:t>
            </a:r>
            <a:r>
              <a:rPr lang="en-US" altLang="zh-CN" sz="2400" dirty="0">
                <a:latin typeface="+mn-ea"/>
                <a:cs typeface="+mn-ea"/>
              </a:rPr>
              <a:t>python</a:t>
            </a:r>
            <a:r>
              <a:rPr lang="zh-CN" altLang="en-US" sz="2400" dirty="0">
                <a:latin typeface="+mn-ea"/>
                <a:cs typeface="+mn-ea"/>
              </a:rPr>
              <a:t>中，我们</a:t>
            </a:r>
            <a:r>
              <a:rPr lang="en-US" altLang="zh-CN" sz="2400" dirty="0">
                <a:latin typeface="+mn-ea"/>
                <a:cs typeface="+mn-ea"/>
              </a:rPr>
              <a:t>用 socket（）</a:t>
            </a:r>
            <a:r>
              <a:rPr lang="en-US" altLang="zh-CN" sz="2400" dirty="0" err="1">
                <a:latin typeface="+mn-ea"/>
                <a:cs typeface="+mn-ea"/>
              </a:rPr>
              <a:t>函数来创建套接字</a:t>
            </a:r>
            <a:endParaRPr lang="en-US" altLang="zh-CN" sz="2400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方法：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	</a:t>
            </a:r>
            <a:r>
              <a:rPr lang="zh-CN" altLang="en-US" sz="1800" dirty="0">
                <a:latin typeface="+mn-ea"/>
                <a:cs typeface="+mn-ea"/>
              </a:rPr>
              <a:t>socket.socket([family[, type[, proto]]])</a:t>
            </a:r>
          </a:p>
          <a:p>
            <a:pPr lvl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参数：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family</a:t>
            </a:r>
            <a:r>
              <a:rPr lang="zh-CN" altLang="en-US" sz="1800" dirty="0">
                <a:latin typeface="+mn-ea"/>
                <a:cs typeface="+mn-ea"/>
              </a:rPr>
              <a:t>：套接字家族可以使AF_UNIX或者AF_INET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type</a:t>
            </a:r>
            <a:r>
              <a:rPr lang="zh-CN" altLang="en-US" sz="1800" dirty="0">
                <a:latin typeface="+mn-ea"/>
                <a:cs typeface="+mn-ea"/>
              </a:rPr>
              <a:t>：根据是面向连接的还是非连接分为SOCK_STREAM或SOCK_DGRAM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proto:</a:t>
            </a:r>
            <a:r>
              <a:rPr lang="zh-CN" altLang="en-US" sz="1800" dirty="0">
                <a:latin typeface="+mn-ea"/>
                <a:cs typeface="+mn-ea"/>
              </a:rPr>
              <a:t>一般不填</a:t>
            </a:r>
          </a:p>
          <a:p>
            <a:pPr lvl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实例：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# 创建一个</a:t>
            </a:r>
            <a:r>
              <a:rPr lang="en-US" altLang="zh-CN" sz="1800" dirty="0">
                <a:latin typeface="+mn-ea"/>
                <a:cs typeface="+mn-ea"/>
              </a:rPr>
              <a:t>TCP </a:t>
            </a:r>
            <a:r>
              <a:rPr lang="zh-CN" altLang="en-US" sz="1800" dirty="0">
                <a:latin typeface="+mn-ea"/>
                <a:cs typeface="+mn-ea"/>
              </a:rPr>
              <a:t>socket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s=</a:t>
            </a:r>
            <a:r>
              <a:rPr lang="en-US" altLang="zh-CN" sz="1800" dirty="0" err="1">
                <a:latin typeface="+mn-ea"/>
                <a:cs typeface="+mn-ea"/>
              </a:rPr>
              <a:t>socket.socket</a:t>
            </a:r>
            <a:r>
              <a:rPr lang="en-US" altLang="zh-CN" sz="1800" dirty="0">
                <a:latin typeface="+mn-ea"/>
                <a:cs typeface="+mn-ea"/>
              </a:rPr>
              <a:t>(</a:t>
            </a:r>
            <a:r>
              <a:rPr lang="en-US" altLang="zh-CN" sz="1800" dirty="0" err="1">
                <a:latin typeface="+mn-ea"/>
                <a:cs typeface="+mn-ea"/>
              </a:rPr>
              <a:t>socket.AF_INET,socket.SOCK_STREAM</a:t>
            </a:r>
            <a:r>
              <a:rPr lang="en-US" altLang="zh-CN" sz="1800" dirty="0">
                <a:latin typeface="+mn-ea"/>
                <a:cs typeface="+mn-ea"/>
              </a:rPr>
              <a:t>)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# </a:t>
            </a:r>
            <a:r>
              <a:rPr lang="en-US" altLang="zh-CN" sz="1800" dirty="0" err="1">
                <a:latin typeface="+mn-ea"/>
                <a:cs typeface="+mn-ea"/>
              </a:rPr>
              <a:t>创建一</a:t>
            </a:r>
            <a:r>
              <a:rPr lang="zh-CN" altLang="en-US" sz="1800" dirty="0">
                <a:latin typeface="+mn-ea"/>
                <a:cs typeface="+mn-ea"/>
              </a:rPr>
              <a:t>个</a:t>
            </a:r>
            <a:r>
              <a:rPr lang="en-US" altLang="zh-CN" sz="1800" dirty="0">
                <a:latin typeface="+mn-ea"/>
                <a:cs typeface="+mn-ea"/>
              </a:rPr>
              <a:t>UDP socket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s=</a:t>
            </a:r>
            <a:r>
              <a:rPr lang="en-US" altLang="zh-CN" sz="1800" dirty="0" err="1">
                <a:latin typeface="+mn-ea"/>
                <a:cs typeface="+mn-ea"/>
              </a:rPr>
              <a:t>socket.socket</a:t>
            </a:r>
            <a:r>
              <a:rPr lang="en-US" altLang="zh-CN" sz="1800" dirty="0">
                <a:latin typeface="+mn-ea"/>
                <a:cs typeface="+mn-ea"/>
              </a:rPr>
              <a:t>(</a:t>
            </a:r>
            <a:r>
              <a:rPr lang="en-US" altLang="zh-CN" sz="1800" dirty="0" err="1">
                <a:latin typeface="+mn-ea"/>
                <a:cs typeface="+mn-ea"/>
              </a:rPr>
              <a:t>socket.AF_INET,socket.SOCK_DGRAM</a:t>
            </a:r>
            <a:r>
              <a:rPr lang="en-US" altLang="zh-CN" sz="1800" dirty="0">
                <a:latin typeface="+mn-ea"/>
                <a:cs typeface="+mn-ea"/>
              </a:rPr>
              <a:t>)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48893D7D-9875-4C85-87DE-A126E6297E5B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绑定地址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848600" cy="4824412"/>
          </a:xfrm>
        </p:spPr>
        <p:txBody>
          <a:bodyPr>
            <a:normAutofit/>
          </a:bodyPr>
          <a:lstStyle/>
          <a:p>
            <a:pPr marL="274320" lvl="1" indent="0" eaLnBrk="1" hangingPunct="1">
              <a:buNone/>
              <a:defRPr/>
            </a:pPr>
            <a:r>
              <a:rPr lang="zh-CN" altLang="en-US" sz="2400" dirty="0">
                <a:latin typeface="+mn-ea"/>
                <a:cs typeface="+mn-ea"/>
              </a:rPr>
              <a:t>服务器需要绑定一个监听的地址和端口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方法：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</a:rPr>
              <a:t>bind((</a:t>
            </a:r>
            <a:r>
              <a:rPr lang="en-US" altLang="zh-CN" dirty="0" err="1">
                <a:latin typeface="+mn-ea"/>
                <a:cs typeface="+mn-ea"/>
              </a:rPr>
              <a:t>host,port</a:t>
            </a:r>
            <a:r>
              <a:rPr lang="en-US" altLang="zh-CN" dirty="0">
                <a:latin typeface="+mn-ea"/>
                <a:cs typeface="+mn-ea"/>
              </a:rPr>
              <a:t>))</a:t>
            </a:r>
            <a:endParaRPr lang="zh-CN" altLang="en-US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参数：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</a:rPr>
              <a:t>	host: </a:t>
            </a:r>
            <a:r>
              <a:rPr lang="en-US" altLang="zh-CN" sz="2000" dirty="0" err="1">
                <a:latin typeface="+mn-ea"/>
                <a:cs typeface="+mn-ea"/>
              </a:rPr>
              <a:t>ip</a:t>
            </a:r>
            <a:r>
              <a:rPr lang="zh-CN" altLang="en-US" sz="2000" dirty="0">
                <a:latin typeface="+mn-ea"/>
                <a:cs typeface="+mn-ea"/>
              </a:rPr>
              <a:t>地址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</a:rPr>
              <a:t>	port: </a:t>
            </a:r>
            <a:r>
              <a:rPr lang="zh-CN" altLang="en-US" sz="2000" dirty="0">
                <a:latin typeface="+mn-ea"/>
                <a:cs typeface="+mn-ea"/>
              </a:rPr>
              <a:t>端口号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实例：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</a:rPr>
              <a:t>#</a:t>
            </a:r>
            <a:r>
              <a:rPr lang="zh-CN" altLang="en-US" dirty="0">
                <a:latin typeface="+mn-ea"/>
                <a:cs typeface="+mn-ea"/>
              </a:rPr>
              <a:t>创建</a:t>
            </a:r>
            <a:r>
              <a:rPr lang="en-US" altLang="zh-CN" dirty="0">
                <a:latin typeface="+mn-ea"/>
                <a:cs typeface="+mn-ea"/>
              </a:rPr>
              <a:t>socket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</a:rPr>
              <a:t>s=</a:t>
            </a:r>
            <a:r>
              <a:rPr lang="en-US" altLang="zh-CN" dirty="0" err="1">
                <a:latin typeface="+mn-ea"/>
                <a:cs typeface="+mn-ea"/>
              </a:rPr>
              <a:t>socket.socket</a:t>
            </a:r>
            <a:r>
              <a:rPr lang="en-US" altLang="zh-CN" dirty="0">
                <a:latin typeface="+mn-ea"/>
                <a:cs typeface="+mn-ea"/>
              </a:rPr>
              <a:t>(</a:t>
            </a:r>
            <a:r>
              <a:rPr lang="en-US" altLang="zh-CN" dirty="0" err="1">
                <a:latin typeface="+mn-ea"/>
                <a:cs typeface="+mn-ea"/>
              </a:rPr>
              <a:t>socket.AF_INET,socket.SOCK_DGRAM</a:t>
            </a:r>
            <a:r>
              <a:rPr lang="en-US" altLang="zh-CN" dirty="0">
                <a:latin typeface="+mn-ea"/>
                <a:cs typeface="+mn-ea"/>
              </a:rPr>
              <a:t>)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</a:rPr>
              <a:t>#</a:t>
            </a:r>
            <a:r>
              <a:rPr lang="zh-CN" altLang="en-US" dirty="0">
                <a:latin typeface="+mn-ea"/>
                <a:cs typeface="+mn-ea"/>
              </a:rPr>
              <a:t>监听端口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 err="1">
                <a:latin typeface="+mn-ea"/>
                <a:cs typeface="+mn-ea"/>
              </a:rPr>
              <a:t>s.bind</a:t>
            </a:r>
            <a:r>
              <a:rPr lang="en-US" altLang="zh-CN" dirty="0">
                <a:latin typeface="+mn-ea"/>
                <a:cs typeface="+mn-ea"/>
              </a:rPr>
              <a:t>((‘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</a:rPr>
              <a:t>192.168.1.112</a:t>
            </a:r>
            <a:r>
              <a:rPr lang="en-US" altLang="zh-CN" dirty="0">
                <a:latin typeface="+mn-ea"/>
                <a:cs typeface="+mn-ea"/>
              </a:rPr>
              <a:t>’,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</a:rPr>
              <a:t>9999</a:t>
            </a:r>
            <a:r>
              <a:rPr lang="en-US" altLang="zh-CN" dirty="0">
                <a:latin typeface="+mn-ea"/>
                <a:cs typeface="+mn-ea"/>
              </a:rPr>
              <a:t>))       #</a:t>
            </a:r>
            <a:r>
              <a:rPr lang="zh-CN" altLang="en-US" dirty="0">
                <a:latin typeface="+mn-ea"/>
                <a:cs typeface="+mn-ea"/>
              </a:rPr>
              <a:t>注意输入的是一个元组，标红为服务器</a:t>
            </a:r>
            <a:r>
              <a:rPr lang="en-US" altLang="zh-CN" dirty="0">
                <a:latin typeface="+mn-ea"/>
                <a:cs typeface="+mn-ea"/>
              </a:rPr>
              <a:t>ip</a:t>
            </a:r>
            <a:r>
              <a:rPr lang="zh-CN" altLang="en-US" dirty="0">
                <a:latin typeface="+mn-ea"/>
                <a:ea typeface="宋体" panose="02010600030101010101" pitchFamily="2" charset="-122"/>
                <a:cs typeface="+mn-ea"/>
              </a:rPr>
              <a:t>，</a:t>
            </a:r>
            <a:r>
              <a:rPr lang="zh-CN" altLang="en-US" dirty="0">
                <a:latin typeface="+mn-ea"/>
                <a:cs typeface="+mn-ea"/>
              </a:rPr>
              <a:t>后面为端口号（应支持动态输入）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B10B39F4-D0A4-4999-BD5F-C133947834B6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服务器接收数据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7848600" cy="4824412"/>
          </a:xfrm>
        </p:spPr>
        <p:txBody>
          <a:bodyPr>
            <a:normAutofit lnSpcReduction="10000"/>
          </a:bodyPr>
          <a:lstStyle/>
          <a:p>
            <a:pPr marL="274320" lvl="1" indent="0" eaLnBrk="1" hangingPunct="1">
              <a:buNone/>
              <a:defRPr/>
            </a:pPr>
            <a:r>
              <a:rPr lang="zh-CN" altLang="en-US" sz="2000" dirty="0">
                <a:latin typeface="+mn-ea"/>
                <a:cs typeface="+mn-ea"/>
              </a:rPr>
              <a:t>       在绑定好端口后，在创建</a:t>
            </a:r>
            <a:r>
              <a:rPr lang="en-US" altLang="zh-CN" sz="2000" dirty="0">
                <a:latin typeface="+mn-ea"/>
                <a:cs typeface="+mn-ea"/>
              </a:rPr>
              <a:t>socket</a:t>
            </a:r>
            <a:r>
              <a:rPr lang="zh-CN" altLang="en-US" sz="2000" dirty="0">
                <a:latin typeface="+mn-ea"/>
                <a:cs typeface="+mn-ea"/>
              </a:rPr>
              <a:t>时指定了类型是</a:t>
            </a:r>
            <a:r>
              <a:rPr lang="en-US" altLang="zh-CN" sz="2000" dirty="0">
                <a:latin typeface="+mn-ea"/>
                <a:cs typeface="+mn-ea"/>
              </a:rPr>
              <a:t>UDP</a:t>
            </a:r>
            <a:r>
              <a:rPr lang="zh-CN" altLang="en-US" sz="2000" dirty="0">
                <a:latin typeface="+mn-ea"/>
                <a:cs typeface="+mn-ea"/>
              </a:rPr>
              <a:t>，所以不需要调用监听的方法，而是直接接收客户端发来的消息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</a:rPr>
              <a:t>方法：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 err="1">
                <a:latin typeface="+mn-ea"/>
                <a:cs typeface="+mn-ea"/>
              </a:rPr>
              <a:t>recvfrom</a:t>
            </a:r>
            <a:r>
              <a:rPr lang="en-US" altLang="zh-CN" sz="1800" dirty="0">
                <a:latin typeface="+mn-ea"/>
                <a:cs typeface="+mn-ea"/>
              </a:rPr>
              <a:t>(</a:t>
            </a:r>
            <a:r>
              <a:rPr lang="en-US" altLang="zh-CN" sz="1800" dirty="0" err="1">
                <a:latin typeface="+mn-ea"/>
                <a:cs typeface="+mn-ea"/>
              </a:rPr>
              <a:t>bufsize</a:t>
            </a:r>
            <a:r>
              <a:rPr lang="en-US" altLang="zh-CN" sz="1800" dirty="0">
                <a:latin typeface="+mn-ea"/>
                <a:cs typeface="+mn-ea"/>
              </a:rPr>
              <a:t>)</a:t>
            </a:r>
            <a:endParaRPr lang="zh-CN" altLang="en-US" sz="1800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</a:rPr>
              <a:t>参数：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 err="1">
                <a:latin typeface="+mn-ea"/>
                <a:cs typeface="+mn-ea"/>
              </a:rPr>
              <a:t>bufsize</a:t>
            </a:r>
            <a:r>
              <a:rPr lang="en-US" altLang="zh-CN" sz="1800" dirty="0">
                <a:latin typeface="+mn-ea"/>
                <a:cs typeface="+mn-ea"/>
              </a:rPr>
              <a:t>:</a:t>
            </a:r>
            <a:r>
              <a:rPr lang="zh-CN" altLang="en-US" sz="1800" dirty="0">
                <a:latin typeface="+mn-ea"/>
                <a:cs typeface="+mn-ea"/>
              </a:rPr>
              <a:t>要接收的最大数据量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</a:rPr>
              <a:t>返回值：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	</a:t>
            </a:r>
            <a:r>
              <a:rPr lang="zh-CN" altLang="en-US" sz="1800" dirty="0">
                <a:latin typeface="+mn-ea"/>
                <a:cs typeface="+mn-ea"/>
              </a:rPr>
              <a:t>成功：</a:t>
            </a:r>
            <a:r>
              <a:rPr lang="en-US" altLang="zh-CN" sz="1800" dirty="0">
                <a:latin typeface="+mn-ea"/>
                <a:cs typeface="+mn-ea"/>
              </a:rPr>
              <a:t>(</a:t>
            </a:r>
            <a:r>
              <a:rPr lang="zh-CN" altLang="en-US" sz="1800" dirty="0">
                <a:latin typeface="+mn-ea"/>
                <a:cs typeface="+mn-ea"/>
              </a:rPr>
              <a:t>data,address</a:t>
            </a:r>
            <a:r>
              <a:rPr lang="en-US" altLang="zh-CN" sz="1800" dirty="0">
                <a:latin typeface="+mn-ea"/>
                <a:cs typeface="+mn-ea"/>
              </a:rPr>
              <a:t>) </a:t>
            </a:r>
            <a:r>
              <a:rPr lang="zh-CN" altLang="en-US" sz="1800" dirty="0">
                <a:latin typeface="+mn-ea"/>
                <a:cs typeface="+mn-ea"/>
              </a:rPr>
              <a:t>data是包含接收数据的字符串，address是发送数据的套接字地址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</a:rPr>
              <a:t>	</a:t>
            </a:r>
            <a:r>
              <a:rPr lang="zh-CN" altLang="en-US" sz="1800" dirty="0">
                <a:latin typeface="+mn-ea"/>
                <a:cs typeface="+mn-ea"/>
              </a:rPr>
              <a:t>失败： 抛出异常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</a:rPr>
              <a:t>实例：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print('Bind UDP on 9999...')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sz="1800" dirty="0">
                <a:cs typeface="+mn-lt"/>
              </a:rPr>
              <a:t>while True</a:t>
            </a:r>
            <a:r>
              <a:rPr lang="zh-CN" altLang="en-US" sz="1800" dirty="0">
                <a:latin typeface="+mn-ea"/>
                <a:cs typeface="+mn-ea"/>
              </a:rPr>
              <a:t>: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   </a:t>
            </a:r>
            <a:r>
              <a:rPr lang="en-US" altLang="zh-CN" sz="1800" dirty="0">
                <a:latin typeface="+mn-ea"/>
                <a:cs typeface="+mn-ea"/>
              </a:rPr>
              <a:t>	</a:t>
            </a:r>
            <a:r>
              <a:rPr lang="zh-CN" altLang="en-US" sz="1800" dirty="0">
                <a:latin typeface="+mn-ea"/>
                <a:cs typeface="+mn-ea"/>
              </a:rPr>
              <a:t># 接收数据: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zh-CN" altLang="en-US" sz="1800" dirty="0">
                <a:latin typeface="+mn-ea"/>
                <a:cs typeface="+mn-ea"/>
              </a:rPr>
              <a:t>    </a:t>
            </a:r>
            <a:r>
              <a:rPr lang="en-US" altLang="zh-CN" sz="1800" dirty="0">
                <a:latin typeface="+mn-ea"/>
                <a:cs typeface="+mn-ea"/>
              </a:rPr>
              <a:t>	    </a:t>
            </a:r>
            <a:r>
              <a:rPr lang="zh-CN" altLang="en-US" sz="1800" dirty="0">
                <a:latin typeface="+mn-ea"/>
                <a:cs typeface="+mn-ea"/>
              </a:rPr>
              <a:t>data, addr = s.recvfrom(1024)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5E77B130-2B52-4357-BBFF-2C4D6BD99F66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服务器发送数据</a:t>
            </a:r>
            <a:endParaRPr lang="en-US" altLang="zh-CN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848600" cy="5040313"/>
          </a:xfrm>
        </p:spPr>
        <p:txBody>
          <a:bodyPr>
            <a:normAutofit/>
          </a:bodyPr>
          <a:lstStyle/>
          <a:p>
            <a:pPr marL="274320" lvl="1" indent="0" eaLnBrk="1" hangingPunct="1">
              <a:buNone/>
              <a:defRPr/>
            </a:pPr>
            <a:r>
              <a:rPr lang="zh-CN" altLang="en-US" sz="1600" dirty="0">
                <a:latin typeface="+mn-ea"/>
                <a:cs typeface="+mn-ea"/>
              </a:rPr>
              <a:t>在接收到客户端发来的请求后，服务器发送响应给客户端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600" dirty="0">
                <a:latin typeface="+mn-ea"/>
                <a:cs typeface="+mn-ea"/>
              </a:rPr>
              <a:t>方法：</a:t>
            </a:r>
            <a:r>
              <a:rPr lang="en-US" altLang="zh-CN" sz="1600" dirty="0">
                <a:latin typeface="+mn-ea"/>
                <a:cs typeface="+mn-ea"/>
              </a:rPr>
              <a:t>	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 err="1">
                <a:latin typeface="+mn-ea"/>
                <a:cs typeface="+mn-ea"/>
              </a:rPr>
              <a:t>sendto</a:t>
            </a:r>
            <a:r>
              <a:rPr lang="en-US" altLang="zh-CN" sz="1600" dirty="0">
                <a:latin typeface="+mn-ea"/>
                <a:cs typeface="+mn-ea"/>
              </a:rPr>
              <a:t>(</a:t>
            </a:r>
            <a:r>
              <a:rPr lang="en-US" altLang="zh-CN" sz="1600" dirty="0" err="1">
                <a:latin typeface="+mn-ea"/>
                <a:cs typeface="+mn-ea"/>
              </a:rPr>
              <a:t>data,addr</a:t>
            </a:r>
            <a:r>
              <a:rPr lang="en-US" altLang="zh-CN" sz="1600" dirty="0">
                <a:latin typeface="+mn-ea"/>
                <a:cs typeface="+mn-ea"/>
              </a:rPr>
              <a:t>)</a:t>
            </a:r>
            <a:endParaRPr lang="zh-CN" altLang="en-US" sz="1600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600" dirty="0">
                <a:latin typeface="+mn-ea"/>
                <a:cs typeface="+mn-ea"/>
              </a:rPr>
              <a:t>参数：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+mn-ea"/>
                <a:cs typeface="+mn-ea"/>
              </a:rPr>
              <a:t>data: </a:t>
            </a:r>
            <a:r>
              <a:rPr lang="zh-CN" altLang="en-US" sz="1600" dirty="0">
                <a:latin typeface="+mn-ea"/>
                <a:cs typeface="+mn-ea"/>
              </a:rPr>
              <a:t>要发送的数据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600" dirty="0" err="1">
                <a:latin typeface="+mn-ea"/>
                <a:cs typeface="+mn-ea"/>
              </a:rPr>
              <a:t>addr</a:t>
            </a:r>
            <a:r>
              <a:rPr lang="zh-CN" altLang="en-US" sz="1600" dirty="0">
                <a:latin typeface="+mn-ea"/>
                <a:cs typeface="+mn-ea"/>
              </a:rPr>
              <a:t>：形式为（ipaddr，port）的元组</a:t>
            </a:r>
          </a:p>
          <a:p>
            <a:pPr marL="742950" lvl="1" indent="-285750" eaLnBrk="1" hangingPunct="1">
              <a:buFont typeface="Wingdings 2" charset="0"/>
              <a:buChar char="Þ"/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返回值：</a:t>
            </a:r>
          </a:p>
          <a:p>
            <a:pPr marL="914400" lvl="2" indent="0" eaLnBrk="1" hangingPunct="1">
              <a:buFont typeface="Wingdings 2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成功：发送的字节数</a:t>
            </a:r>
          </a:p>
          <a:p>
            <a:pPr marL="914400" lvl="2" indent="0" eaLnBrk="1" hangingPunct="1">
              <a:buFont typeface="Wingdings 2" charset="0"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+mn-ea"/>
              </a:rPr>
              <a:t>失败：抛出异常</a:t>
            </a:r>
            <a:endParaRPr lang="zh-CN" altLang="en-US" sz="1370" dirty="0">
              <a:solidFill>
                <a:schemeClr val="tx1"/>
              </a:solidFill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600" dirty="0">
                <a:latin typeface="+mn-ea"/>
                <a:cs typeface="+mn-ea"/>
              </a:rPr>
              <a:t>实例：</a:t>
            </a:r>
            <a:endParaRPr sz="16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sz="1600" dirty="0">
                <a:latin typeface="+mn-ea"/>
                <a:cs typeface="+mn-ea"/>
              </a:rPr>
              <a:t>   while True: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sz="1600" dirty="0">
                <a:latin typeface="+mn-ea"/>
                <a:cs typeface="+mn-ea"/>
              </a:rPr>
              <a:t>       data, </a:t>
            </a:r>
            <a:r>
              <a:rPr sz="1600" dirty="0" err="1">
                <a:latin typeface="+mn-ea"/>
                <a:cs typeface="+mn-ea"/>
              </a:rPr>
              <a:t>addr</a:t>
            </a:r>
            <a:r>
              <a:rPr sz="1600" dirty="0">
                <a:latin typeface="+mn-ea"/>
                <a:cs typeface="+mn-ea"/>
              </a:rPr>
              <a:t> = </a:t>
            </a:r>
            <a:r>
              <a:rPr sz="1600" dirty="0" err="1">
                <a:latin typeface="+mn-ea"/>
                <a:cs typeface="+mn-ea"/>
              </a:rPr>
              <a:t>s.recvfrom</a:t>
            </a:r>
            <a:r>
              <a:rPr sz="1600" dirty="0">
                <a:latin typeface="+mn-ea"/>
                <a:cs typeface="+mn-ea"/>
              </a:rPr>
              <a:t>(1024)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sz="1600" dirty="0">
                <a:latin typeface="+mn-ea"/>
                <a:cs typeface="+mn-ea"/>
              </a:rPr>
              <a:t>       print('Received from %s:%s.' % </a:t>
            </a:r>
            <a:r>
              <a:rPr sz="1600" dirty="0" err="1">
                <a:latin typeface="+mn-ea"/>
                <a:cs typeface="+mn-ea"/>
              </a:rPr>
              <a:t>addr</a:t>
            </a:r>
            <a:r>
              <a:rPr sz="1600" dirty="0">
                <a:latin typeface="+mn-ea"/>
                <a:cs typeface="+mn-ea"/>
              </a:rPr>
              <a:t>)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sz="1600" dirty="0">
                <a:latin typeface="+mn-ea"/>
                <a:cs typeface="+mn-ea"/>
              </a:rPr>
              <a:t>	   #</a:t>
            </a:r>
            <a:r>
              <a:rPr lang="zh-CN" altLang="en-US" sz="1600" dirty="0">
                <a:latin typeface="+mn-ea"/>
                <a:cs typeface="+mn-ea"/>
              </a:rPr>
              <a:t>发送数据</a:t>
            </a:r>
            <a:endParaRPr sz="16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sz="1600" dirty="0">
                <a:latin typeface="+mn-ea"/>
                <a:cs typeface="+mn-ea"/>
              </a:rPr>
              <a:t>       </a:t>
            </a:r>
            <a:r>
              <a:rPr sz="1600" dirty="0" err="1">
                <a:latin typeface="+mn-ea"/>
                <a:cs typeface="+mn-ea"/>
              </a:rPr>
              <a:t>s.sendto</a:t>
            </a:r>
            <a:r>
              <a:rPr sz="1600" dirty="0">
                <a:latin typeface="+mn-ea"/>
                <a:cs typeface="+mn-ea"/>
              </a:rPr>
              <a:t>(</a:t>
            </a:r>
            <a:r>
              <a:rPr sz="1600" dirty="0" err="1">
                <a:latin typeface="+mn-ea"/>
                <a:cs typeface="+mn-ea"/>
              </a:rPr>
              <a:t>b'Hello</a:t>
            </a:r>
            <a:r>
              <a:rPr sz="1600" dirty="0">
                <a:latin typeface="+mn-ea"/>
                <a:cs typeface="+mn-ea"/>
              </a:rPr>
              <a:t>, %s!' % data, </a:t>
            </a:r>
            <a:r>
              <a:rPr sz="1600" dirty="0" err="1">
                <a:latin typeface="+mn-ea"/>
                <a:cs typeface="+mn-ea"/>
              </a:rPr>
              <a:t>addr</a:t>
            </a:r>
            <a:r>
              <a:rPr sz="1600" dirty="0">
                <a:latin typeface="+mn-ea"/>
                <a:cs typeface="+mn-ea"/>
              </a:rPr>
              <a:t>)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40200" y="6551613"/>
            <a:ext cx="914400" cy="284162"/>
          </a:xfrm>
          <a:noFill/>
          <a:ln>
            <a:miter lim="800000"/>
          </a:ln>
        </p:spPr>
        <p:txBody>
          <a:bodyPr lIns="91440" rIns="91440"/>
          <a:lstStyle/>
          <a:p>
            <a:fld id="{6A69BC6D-F3B9-4C69-8537-570888FB0B55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客户端发送数据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7920682" cy="4968552"/>
          </a:xfrm>
        </p:spPr>
        <p:txBody>
          <a:bodyPr>
            <a:normAutofit/>
          </a:bodyPr>
          <a:lstStyle/>
          <a:p>
            <a:pPr marL="274320" lvl="1" indent="0" eaLnBrk="1" hangingPunct="1">
              <a:buNone/>
              <a:defRPr/>
            </a:pPr>
            <a:r>
              <a:rPr lang="zh-CN" altLang="en-US" sz="2000" dirty="0">
                <a:latin typeface="+mn-ea"/>
                <a:cs typeface="+mn-ea"/>
              </a:rPr>
              <a:t>使用</a:t>
            </a:r>
            <a:r>
              <a:rPr lang="en-US" altLang="zh-CN" sz="2000" dirty="0">
                <a:latin typeface="+mn-ea"/>
                <a:cs typeface="+mn-ea"/>
              </a:rPr>
              <a:t>UDP</a:t>
            </a:r>
            <a:r>
              <a:rPr lang="zh-CN" altLang="en-US" sz="2000" dirty="0">
                <a:latin typeface="+mn-ea"/>
                <a:cs typeface="+mn-ea"/>
              </a:rPr>
              <a:t>协议时，不需要建立连接，知道对方的</a:t>
            </a:r>
            <a:r>
              <a:rPr lang="en-US" altLang="zh-CN" sz="2000" dirty="0" err="1">
                <a:latin typeface="+mn-ea"/>
                <a:cs typeface="+mn-ea"/>
              </a:rPr>
              <a:t>ip</a:t>
            </a:r>
            <a:r>
              <a:rPr lang="zh-CN" altLang="en-US" sz="2000" dirty="0">
                <a:latin typeface="+mn-ea"/>
                <a:cs typeface="+mn-ea"/>
              </a:rPr>
              <a:t>地址和端口号就可以直接发送数据包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方法：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	</a:t>
            </a:r>
            <a:endParaRPr lang="en-US" altLang="zh-CN" sz="18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sendto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(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data,addr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)</a:t>
            </a:r>
            <a:endParaRPr lang="zh-CN" altLang="en-US" sz="1800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参数：</a:t>
            </a:r>
            <a:endParaRPr lang="zh-CN" altLang="en-US" sz="18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data: 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要发送的数据</a:t>
            </a:r>
            <a:endParaRPr lang="zh-CN" altLang="en-US" sz="18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addr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：形式为（ipaddr，port）的元组</a:t>
            </a:r>
            <a:endParaRPr lang="zh-CN" altLang="en-US" sz="1800" dirty="0">
              <a:latin typeface="+mn-ea"/>
              <a:cs typeface="+mn-ea"/>
            </a:endParaRPr>
          </a:p>
          <a:p>
            <a:pPr marL="742950" lvl="1" indent="-285750" eaLnBrk="1" hangingPunct="1">
              <a:buFont typeface="Wingdings 2" charset="0"/>
              <a:buChar char="Þ"/>
              <a:defRPr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返回值：</a:t>
            </a:r>
            <a:endParaRPr lang="zh-CN" altLang="en-US" sz="18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0"/>
              <a:buNone/>
              <a:defRPr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成功：发送的字节数</a:t>
            </a:r>
            <a:endParaRPr lang="zh-CN" altLang="en-US" sz="1800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0"/>
              <a:buNone/>
              <a:defRPr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失败：抛出异常</a:t>
            </a:r>
            <a:endParaRPr lang="zh-CN" altLang="en-US" sz="1800" dirty="0">
              <a:solidFill>
                <a:schemeClr val="tx1"/>
              </a:solidFill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1800" dirty="0">
                <a:latin typeface="+mn-ea"/>
                <a:cs typeface="+mn-ea"/>
                <a:sym typeface="+mn-ea"/>
              </a:rPr>
              <a:t>实例：</a:t>
            </a:r>
            <a:endParaRPr lang="zh-CN" altLang="en-US" sz="18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for data in [b'Michael', b'Tracy', b'Sarah']:    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#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网络中是字节传输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    #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发送数据</a:t>
            </a:r>
            <a:endParaRPr lang="zh-CN" altLang="en-US" sz="18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    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s.sendto(data, ('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192.168.1.112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',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9999</a:t>
            </a:r>
            <a:r>
              <a:rPr lang="zh-CN" altLang="en-US" sz="1800" dirty="0">
                <a:latin typeface="+mn-ea"/>
                <a:cs typeface="+mn-ea"/>
                <a:sym typeface="+mn-ea"/>
              </a:rPr>
              <a:t>))</a:t>
            </a:r>
            <a:endParaRPr lang="en-US" altLang="zh-CN" sz="1800" dirty="0">
              <a:latin typeface="+mn-ea"/>
              <a:cs typeface="+mn-ea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/>
          <a:lstStyle/>
          <a:p>
            <a:fld id="{8179B79A-18BD-4312-A9C2-10B5C121F7B5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客户端接收数据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776864" cy="5040560"/>
          </a:xfrm>
        </p:spPr>
        <p:txBody>
          <a:bodyPr/>
          <a:lstStyle/>
          <a:p>
            <a:pPr marL="274320" lvl="1" indent="0" eaLnBrk="1" hangingPunct="1">
              <a:buNone/>
              <a:defRPr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客户端接收服务器给出的响应：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方法：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	</a:t>
            </a:r>
            <a:r>
              <a:rPr lang="en-US" altLang="zh-CN" sz="2000" dirty="0" err="1">
                <a:latin typeface="+mn-ea"/>
                <a:cs typeface="+mn-ea"/>
                <a:sym typeface="+mn-ea"/>
              </a:rPr>
              <a:t>recv</a:t>
            </a:r>
            <a:r>
              <a:rPr lang="en-US" altLang="zh-CN" sz="2000" dirty="0">
                <a:latin typeface="+mn-ea"/>
                <a:cs typeface="+mn-ea"/>
                <a:sym typeface="+mn-ea"/>
              </a:rPr>
              <a:t>(</a:t>
            </a:r>
            <a:r>
              <a:rPr lang="en-US" altLang="zh-CN" sz="2000" dirty="0" err="1">
                <a:latin typeface="+mn-ea"/>
                <a:cs typeface="+mn-ea"/>
                <a:sym typeface="+mn-ea"/>
              </a:rPr>
              <a:t>bufsize</a:t>
            </a:r>
            <a:r>
              <a:rPr lang="en-US" altLang="zh-CN" sz="2000" dirty="0">
                <a:latin typeface="+mn-ea"/>
                <a:cs typeface="+mn-ea"/>
                <a:sym typeface="+mn-ea"/>
              </a:rPr>
              <a:t>)</a:t>
            </a:r>
            <a:endParaRPr lang="zh-CN" altLang="en-US" sz="2000" dirty="0">
              <a:latin typeface="+mn-ea"/>
              <a:cs typeface="+mn-ea"/>
              <a:sym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参数：</a:t>
            </a:r>
            <a:endParaRPr lang="en-US" altLang="zh-CN" sz="20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dirty="0" err="1">
                <a:latin typeface="+mn-ea"/>
                <a:cs typeface="+mn-ea"/>
                <a:sym typeface="+mn-ea"/>
              </a:rPr>
              <a:t>bufsize</a:t>
            </a:r>
            <a:r>
              <a:rPr lang="en-US" dirty="0">
                <a:latin typeface="+mn-ea"/>
                <a:cs typeface="+mn-ea"/>
                <a:sym typeface="+mn-ea"/>
              </a:rPr>
              <a:t>:</a:t>
            </a:r>
            <a:r>
              <a:rPr lang="zh-CN" altLang="en-US" dirty="0">
                <a:latin typeface="+mn-ea"/>
                <a:cs typeface="+mn-ea"/>
                <a:sym typeface="+mn-ea"/>
              </a:rPr>
              <a:t>要接收的最大数据量</a:t>
            </a:r>
            <a:endParaRPr lang="en-US" b="1" dirty="0">
              <a:latin typeface="+mn-ea"/>
              <a:cs typeface="+mn-ea"/>
              <a:sym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返回值：</a:t>
            </a:r>
            <a:endParaRPr lang="en-US" altLang="zh-CN" sz="20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dirty="0">
                <a:latin typeface="+mn-ea"/>
                <a:cs typeface="+mn-ea"/>
                <a:sym typeface="+mn-ea"/>
              </a:rPr>
              <a:t>成功</a:t>
            </a:r>
            <a:r>
              <a:rPr lang="zh-CN" altLang="en-US" b="1" dirty="0">
                <a:latin typeface="+mn-ea"/>
                <a:cs typeface="+mn-ea"/>
                <a:sym typeface="+mn-ea"/>
              </a:rPr>
              <a:t>：</a:t>
            </a:r>
            <a:r>
              <a:rPr lang="zh-CN" dirty="0">
                <a:latin typeface="+mn-ea"/>
                <a:cs typeface="+mn-ea"/>
                <a:sym typeface="+mn-ea"/>
              </a:rPr>
              <a:t>返回字符串数据</a:t>
            </a:r>
            <a:endParaRPr lang="en-US" altLang="zh-CN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zh-CN" altLang="en-US" dirty="0">
                <a:latin typeface="+mn-ea"/>
                <a:cs typeface="+mn-ea"/>
                <a:sym typeface="+mn-ea"/>
              </a:rPr>
              <a:t>失败：抛出异常</a:t>
            </a:r>
            <a:endParaRPr lang="en-US" altLang="zh-CN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  <a:sym typeface="+mn-ea"/>
              </a:rPr>
              <a:t>实例：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	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for data in [b'Michael', b'Tracy', b'Sarah']:</a:t>
            </a:r>
            <a:endParaRPr lang="zh-CN" altLang="en-US" sz="20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	    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s.sendto(data, ('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192.168.1.112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',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9999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))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	    #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接收数据</a:t>
            </a:r>
            <a:endParaRPr lang="en-US" altLang="zh-CN" sz="20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</a:rPr>
              <a:t>    print(</a:t>
            </a:r>
            <a:r>
              <a:rPr lang="en-US" altLang="zh-CN" dirty="0" err="1">
                <a:latin typeface="+mn-ea"/>
                <a:cs typeface="+mn-ea"/>
              </a:rPr>
              <a:t>s.recv</a:t>
            </a:r>
            <a:r>
              <a:rPr lang="en-US" altLang="zh-CN" dirty="0">
                <a:latin typeface="+mn-ea"/>
                <a:cs typeface="+mn-ea"/>
              </a:rPr>
              <a:t>(1024).decode('utf-8'))         #</a:t>
            </a:r>
            <a:r>
              <a:rPr lang="zh-CN" altLang="en-US" dirty="0">
                <a:latin typeface="+mn-ea"/>
                <a:cs typeface="+mn-ea"/>
              </a:rPr>
              <a:t>解码</a:t>
            </a:r>
            <a:endParaRPr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endParaRPr lang="zh-CN" altLang="en-US" sz="160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388"/>
            <a:ext cx="914400" cy="284162"/>
          </a:xfrm>
          <a:noFill/>
          <a:ln>
            <a:miter lim="800000"/>
          </a:ln>
        </p:spPr>
        <p:txBody>
          <a:bodyPr lIns="91440" rIns="91440"/>
          <a:lstStyle/>
          <a:p>
            <a:fld id="{247FFD3D-62D6-448B-8A05-43C8103F0EB0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运输层协议</a:t>
            </a: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F2F89194-2C96-4B22-93D1-560748833C15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+mn-ea"/>
              </a:rPr>
              <a:t>运输层为应用层提供两种服务</a:t>
            </a:r>
            <a:endParaRPr lang="en-US" altLang="zh-CN" sz="2800" b="1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+mn-ea"/>
              </a:rPr>
              <a:t>TCP</a:t>
            </a:r>
            <a:r>
              <a:rPr lang="zh-CN" altLang="en-US" dirty="0">
                <a:latin typeface="+mn-ea"/>
              </a:rPr>
              <a:t>协议：面向连接，可靠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+mn-ea"/>
              </a:rPr>
              <a:t>UDP</a:t>
            </a:r>
            <a:r>
              <a:rPr lang="zh-CN" altLang="en-US" dirty="0">
                <a:latin typeface="+mn-ea"/>
              </a:rPr>
              <a:t>协议：无连接，不可靠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b="1" i="1" dirty="0">
                <a:solidFill>
                  <a:schemeClr val="accent1"/>
                </a:solidFill>
                <a:latin typeface="+mn-ea"/>
              </a:rPr>
              <a:t>&lt;IP</a:t>
            </a:r>
            <a:r>
              <a:rPr lang="zh-CN" altLang="en-US" b="1" i="1" dirty="0">
                <a:solidFill>
                  <a:schemeClr val="accent1"/>
                </a:solidFill>
                <a:latin typeface="+mn-ea"/>
              </a:rPr>
              <a:t>地址，端口号</a:t>
            </a:r>
            <a:r>
              <a:rPr lang="en-US" altLang="zh-CN" b="1" i="1" dirty="0">
                <a:solidFill>
                  <a:schemeClr val="accent1"/>
                </a:solidFill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标识应用程序的服务接入点</a:t>
            </a:r>
            <a:endParaRPr lang="en-US" altLang="zh-CN" dirty="0">
              <a:latin typeface="+mn-ea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+mn-ea"/>
              </a:rPr>
              <a:t>运输层提供端到端的通信能力</a:t>
            </a:r>
            <a:endParaRPr lang="en-US" altLang="zh-CN" sz="2800" b="1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n-ea"/>
              </a:rPr>
              <a:t>为通信双方提供一条逻辑通信管道</a:t>
            </a:r>
            <a:r>
              <a:rPr lang="en-US" altLang="zh-CN" dirty="0">
                <a:latin typeface="+mn-ea"/>
              </a:rPr>
              <a:t>——socket</a:t>
            </a:r>
            <a:r>
              <a:rPr lang="zh-CN" altLang="en-US" dirty="0">
                <a:latin typeface="+mn-ea"/>
              </a:rPr>
              <a:t>编程对象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协议</a:t>
            </a:r>
            <a:r>
              <a:rPr lang="en-US" altLang="zh-CN" dirty="0">
                <a:latin typeface="+mn-ea"/>
              </a:rPr>
              <a:t>] + [</a:t>
            </a:r>
            <a:r>
              <a:rPr lang="zh-CN" altLang="en-US" dirty="0">
                <a:latin typeface="+mn-ea"/>
              </a:rPr>
              <a:t>双方</a:t>
            </a:r>
            <a:r>
              <a:rPr lang="en-US" altLang="zh-CN" dirty="0">
                <a:latin typeface="+mn-ea"/>
              </a:rPr>
              <a:t>&lt;IP</a:t>
            </a:r>
            <a:r>
              <a:rPr lang="zh-CN" altLang="en-US" dirty="0">
                <a:latin typeface="+mn-ea"/>
              </a:rPr>
              <a:t>地址，端口号</a:t>
            </a:r>
            <a:r>
              <a:rPr lang="en-US" altLang="zh-CN" dirty="0">
                <a:latin typeface="+mn-ea"/>
              </a:rPr>
              <a:t>&gt;]</a:t>
            </a:r>
            <a:r>
              <a:rPr lang="zh-CN" altLang="en-US" dirty="0">
                <a:latin typeface="+mn-ea"/>
              </a:rPr>
              <a:t>来标识管道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常用函数</a:t>
            </a:r>
            <a:r>
              <a:rPr lang="en-US" altLang="zh-CN" sz="3600"/>
              <a:t>——</a:t>
            </a:r>
            <a:r>
              <a:rPr lang="zh-CN" altLang="en-US" sz="3600"/>
              <a:t>关闭连接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848600" cy="5162550"/>
          </a:xfrm>
        </p:spPr>
        <p:txBody>
          <a:bodyPr/>
          <a:lstStyle/>
          <a:p>
            <a:pPr marL="274320" lvl="1" indent="0" eaLnBrk="1" hangingPunct="1">
              <a:buNone/>
              <a:defRPr/>
            </a:pPr>
            <a:r>
              <a:rPr lang="zh-CN" sz="2400" dirty="0">
                <a:latin typeface="+mn-ea"/>
                <a:cs typeface="+mn-ea"/>
              </a:rPr>
              <a:t>关闭套接字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方法：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	close()</a:t>
            </a:r>
            <a:endParaRPr lang="zh-CN" altLang="en-US" sz="2000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000" dirty="0">
                <a:latin typeface="+mn-ea"/>
                <a:cs typeface="+mn-ea"/>
              </a:rPr>
              <a:t>实例：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</a:rPr>
              <a:t>	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for data in [b'Michael', b'Tracy', b'Sarah']:</a:t>
            </a:r>
            <a:endParaRPr lang="zh-CN" altLang="en-US" sz="20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2000" dirty="0">
                <a:latin typeface="+mn-ea"/>
                <a:cs typeface="+mn-ea"/>
                <a:sym typeface="+mn-ea"/>
              </a:rPr>
              <a:t>	    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s.sendto(data, ('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192.168.1.112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',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9999</a:t>
            </a:r>
            <a:r>
              <a:rPr lang="zh-CN" altLang="en-US" sz="2000" dirty="0">
                <a:latin typeface="+mn-ea"/>
                <a:cs typeface="+mn-ea"/>
                <a:sym typeface="+mn-ea"/>
              </a:rPr>
              <a:t>))</a:t>
            </a:r>
            <a:endParaRPr lang="en-US" altLang="zh-CN" sz="2000" dirty="0">
              <a:latin typeface="+mn-ea"/>
              <a:cs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  <a:sym typeface="+mn-ea"/>
              </a:rPr>
              <a:t>    print(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s.recv</a:t>
            </a:r>
            <a:r>
              <a:rPr lang="en-US" altLang="zh-CN" dirty="0">
                <a:latin typeface="+mn-ea"/>
                <a:cs typeface="+mn-ea"/>
                <a:sym typeface="+mn-ea"/>
              </a:rPr>
              <a:t>(1024).decode('utf-8'))</a:t>
            </a: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>
                <a:latin typeface="+mn-ea"/>
                <a:cs typeface="+mn-ea"/>
                <a:sym typeface="+mn-ea"/>
              </a:rPr>
              <a:t>#</a:t>
            </a:r>
            <a:r>
              <a:rPr lang="zh-CN" altLang="en-US" dirty="0">
                <a:latin typeface="+mn-ea"/>
                <a:cs typeface="+mn-ea"/>
                <a:sym typeface="+mn-ea"/>
              </a:rPr>
              <a:t>关闭套接字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914400" lvl="2" indent="0" eaLnBrk="1" hangingPunct="1">
              <a:buFont typeface="Wingdings 2" charset="2"/>
              <a:buNone/>
              <a:defRPr/>
            </a:pPr>
            <a:r>
              <a:rPr lang="en-US" altLang="zh-CN" dirty="0" err="1">
                <a:latin typeface="+mn-ea"/>
                <a:cs typeface="+mn-ea"/>
                <a:sym typeface="+mn-ea"/>
              </a:rPr>
              <a:t>s.close</a:t>
            </a:r>
            <a:r>
              <a:rPr lang="en-US" altLang="zh-CN" dirty="0">
                <a:latin typeface="+mn-ea"/>
                <a:cs typeface="+mn-ea"/>
                <a:sym typeface="+mn-ea"/>
              </a:rPr>
              <a:t>()</a:t>
            </a:r>
            <a:endParaRPr lang="zh-CN" altLang="en-US" dirty="0">
              <a:latin typeface="+mn-ea"/>
              <a:cs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endParaRPr lang="zh-CN" altLang="en-US" sz="1600" dirty="0">
              <a:latin typeface="+mn-ea"/>
              <a:cs typeface="+mn-ea"/>
            </a:endParaRPr>
          </a:p>
          <a:p>
            <a:pPr marL="457200" lvl="1" indent="0" eaLnBrk="1" hangingPunct="1">
              <a:buFont typeface="Wingdings 2" charset="2"/>
              <a:buNone/>
              <a:defRPr/>
            </a:pPr>
            <a:r>
              <a:rPr lang="en-US" altLang="zh-CN" sz="1600" dirty="0">
                <a:latin typeface="+mn-ea"/>
                <a:cs typeface="+mn-ea"/>
              </a:rPr>
              <a:t>	</a:t>
            </a:r>
          </a:p>
          <a:p>
            <a:pPr marL="457200" lvl="1" indent="0" eaLnBrk="1" hangingPunct="1">
              <a:buFont typeface="Wingdings 2" charset="2"/>
              <a:buNone/>
              <a:defRPr/>
            </a:pPr>
            <a:endParaRPr lang="zh-CN" altLang="en-US" sz="1600" dirty="0">
              <a:latin typeface="+mn-ea"/>
              <a:cs typeface="+mn-ea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6529388"/>
            <a:ext cx="914400" cy="284162"/>
          </a:xfrm>
          <a:noFill/>
          <a:ln>
            <a:miter lim="800000"/>
          </a:ln>
        </p:spPr>
        <p:txBody>
          <a:bodyPr lIns="91440" rIns="91440"/>
          <a:lstStyle/>
          <a:p>
            <a:fld id="{F8D4679F-1EC6-4E37-B2CF-361132172431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启动服务器以及本地一个客户端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1859280"/>
            <a:ext cx="7101840" cy="401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另一台机子上进行客户端登录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926590"/>
            <a:ext cx="7421245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用户名重复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803400"/>
            <a:ext cx="7468235" cy="37693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用户退出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875155"/>
            <a:ext cx="7569200" cy="393509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捕捉的异常（服务器突然关闭）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1801495"/>
            <a:ext cx="7545070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什么是</a:t>
            </a:r>
            <a:r>
              <a:rPr lang="en-US" altLang="zh-CN" sz="3600" dirty="0"/>
              <a:t>socket</a:t>
            </a:r>
            <a:endParaRPr lang="zh-CN" altLang="en-US" sz="3600" dirty="0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31BB75B7-8E4A-4CD4-A921-88A26B9BC084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latin typeface="+mn-ea"/>
              </a:rPr>
              <a:t>socket</a:t>
            </a:r>
            <a:r>
              <a:rPr lang="zh-CN" altLang="en-US" sz="2800" b="1" dirty="0">
                <a:latin typeface="+mn-ea"/>
              </a:rPr>
              <a:t>是个多义词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n-ea"/>
              </a:rPr>
              <a:t>通信双方的逻辑通信管道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n-ea"/>
              </a:rPr>
              <a:t>围绕这种管道设计的一套应用编程接口（</a:t>
            </a:r>
            <a:r>
              <a:rPr lang="en-US" altLang="zh-CN" dirty="0">
                <a:latin typeface="+mn-ea"/>
              </a:rPr>
              <a:t>API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在应用层和运输层之间，包含一系列相关函数和数据结构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+mn-ea"/>
              </a:rPr>
              <a:t>用于标识管道的数据结构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通常以该结构的描述符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句柄形式出现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+mn-ea"/>
              </a:rPr>
              <a:t>*nix</a:t>
            </a:r>
            <a:r>
              <a:rPr lang="zh-CN" altLang="en-US" dirty="0">
                <a:latin typeface="+mn-ea"/>
              </a:rPr>
              <a:t>系统中用于创建管道的函数</a:t>
            </a:r>
            <a:r>
              <a:rPr lang="en-US" altLang="zh-CN" dirty="0">
                <a:latin typeface="+mn-ea"/>
              </a:rPr>
              <a:t>——socket()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常见</a:t>
            </a:r>
            <a:r>
              <a:rPr lang="en-US" altLang="zh-CN" sz="3600"/>
              <a:t>socket</a:t>
            </a:r>
            <a:r>
              <a:rPr lang="zh-CN" altLang="en-US" sz="3600"/>
              <a:t>的类型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C6AEB468-7C0D-410A-9998-81CC046D1141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latin typeface="+mn-ea"/>
              </a:rPr>
              <a:t>按协议类型划分：</a:t>
            </a:r>
            <a:endParaRPr lang="en-US" altLang="zh-CN" sz="28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流式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socket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SOCK_STREAM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：基于</a:t>
            </a:r>
            <a:r>
              <a:rPr lang="en-US" altLang="zh-CN" sz="2400" dirty="0">
                <a:latin typeface="+mn-ea"/>
              </a:rPr>
              <a:t>TCP</a:t>
            </a:r>
            <a:r>
              <a:rPr lang="zh-CN" altLang="en-US" sz="2400" dirty="0">
                <a:latin typeface="+mn-ea"/>
              </a:rPr>
              <a:t>协议。</a:t>
            </a:r>
            <a:endParaRPr lang="en-US" altLang="zh-CN" sz="2400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面向连接，可靠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latin typeface="+mn-ea"/>
              </a:rPr>
              <a:t>数据报</a:t>
            </a:r>
            <a:r>
              <a:rPr lang="en-US" altLang="zh-CN" sz="2400" dirty="0">
                <a:latin typeface="+mn-ea"/>
              </a:rPr>
              <a:t>socket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SOCK_DGRAM</a:t>
            </a:r>
            <a:r>
              <a:rPr lang="zh-CN" altLang="en-US" sz="2400" dirty="0">
                <a:latin typeface="+mn-ea"/>
              </a:rPr>
              <a:t>）：基于</a:t>
            </a:r>
            <a:r>
              <a:rPr lang="en-US" altLang="zh-CN" sz="2400" dirty="0">
                <a:latin typeface="+mn-ea"/>
              </a:rPr>
              <a:t>UDP</a:t>
            </a:r>
            <a:r>
              <a:rPr lang="zh-CN" altLang="en-US" sz="2400" dirty="0">
                <a:latin typeface="+mn-ea"/>
              </a:rPr>
              <a:t>协议。</a:t>
            </a:r>
            <a:endParaRPr lang="en-US" altLang="zh-CN" sz="2400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无连接，不可靠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latin typeface="+mn-ea"/>
              </a:rPr>
              <a:t>原始</a:t>
            </a:r>
            <a:r>
              <a:rPr lang="en-US" altLang="zh-CN" sz="2400" dirty="0">
                <a:latin typeface="+mn-ea"/>
              </a:rPr>
              <a:t>socket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SOCK_RAW</a:t>
            </a:r>
            <a:r>
              <a:rPr lang="zh-CN" altLang="en-US" sz="2400" dirty="0">
                <a:latin typeface="+mn-ea"/>
              </a:rPr>
              <a:t>）：基于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协议。</a:t>
            </a:r>
            <a:endParaRPr lang="en-US" altLang="zh-CN" sz="2400" dirty="0">
              <a:latin typeface="+mn-ea"/>
            </a:endParaRPr>
          </a:p>
          <a:p>
            <a:pPr marL="274320" lvl="1" indent="0" eaLnBrk="1" hangingPunct="1">
              <a:buNone/>
              <a:defRPr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无连接，不可靠，用于直接访问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层协议</a:t>
            </a:r>
            <a:endParaRPr lang="en-US" altLang="zh-CN" sz="2400" dirty="0">
              <a:latin typeface="+mn-ea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latin typeface="+mn-ea"/>
              </a:rPr>
              <a:t>按</a:t>
            </a:r>
            <a:r>
              <a:rPr lang="en-US" altLang="zh-CN" sz="2800" dirty="0">
                <a:latin typeface="+mn-ea"/>
              </a:rPr>
              <a:t>I/O</a:t>
            </a:r>
            <a:r>
              <a:rPr lang="zh-CN" altLang="en-US" sz="2800" dirty="0">
                <a:latin typeface="+mn-ea"/>
              </a:rPr>
              <a:t>性能划分：</a:t>
            </a:r>
            <a:endParaRPr lang="en-US" altLang="zh-CN" sz="28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阻塞式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socket</a:t>
            </a:r>
            <a:r>
              <a:rPr lang="zh-CN" altLang="en-US" sz="2400" dirty="0">
                <a:latin typeface="+mn-ea"/>
              </a:rPr>
              <a:t>：函数调用将阻塞至有结果返回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latin typeface="+mn-ea"/>
              </a:rPr>
              <a:t>非阻塞式</a:t>
            </a:r>
            <a:r>
              <a:rPr lang="en-US" altLang="zh-CN" sz="2400" dirty="0">
                <a:latin typeface="+mn-ea"/>
              </a:rPr>
              <a:t>socket</a:t>
            </a:r>
            <a:r>
              <a:rPr lang="zh-CN" altLang="en-US" sz="2400" dirty="0">
                <a:latin typeface="+mn-ea"/>
              </a:rPr>
              <a:t>：函数调用立即返回，结果以消息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事件或异步回调方式告知应用程序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网络通信模型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9B21ABAA-9379-452B-A564-6AF8FFBEC1A2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>
                <a:latin typeface="+mn-ea"/>
              </a:rPr>
              <a:t>网络通信最常见的模型，是客户机</a:t>
            </a:r>
            <a:r>
              <a:rPr lang="en-US" altLang="zh-CN" sz="2600">
                <a:latin typeface="+mn-ea"/>
              </a:rPr>
              <a:t>/</a:t>
            </a:r>
            <a:r>
              <a:rPr lang="zh-CN" altLang="en-US" sz="2600">
                <a:latin typeface="+mn-ea"/>
              </a:rPr>
              <a:t>服务器（</a:t>
            </a:r>
            <a:r>
              <a:rPr lang="en-US" altLang="zh-CN" sz="2600">
                <a:latin typeface="+mn-ea"/>
              </a:rPr>
              <a:t>Client/Server)</a:t>
            </a:r>
            <a:r>
              <a:rPr lang="zh-CN" altLang="en-US" sz="2600">
                <a:latin typeface="+mn-ea"/>
              </a:rPr>
              <a:t>模型，简称</a:t>
            </a:r>
            <a:r>
              <a:rPr lang="en-US" altLang="zh-CN" sz="2600">
                <a:latin typeface="+mn-ea"/>
              </a:rPr>
              <a:t>C/S</a:t>
            </a:r>
            <a:r>
              <a:rPr lang="zh-CN" altLang="en-US" sz="2600">
                <a:latin typeface="+mn-ea"/>
              </a:rPr>
              <a:t>模型</a:t>
            </a:r>
            <a:endParaRPr lang="en-US" altLang="zh-CN" sz="260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>
                <a:latin typeface="+mn-ea"/>
              </a:rPr>
              <a:t>发起通信请求的一方称为客户机，接受并处理通信请求的一方称为服务器</a:t>
            </a:r>
          </a:p>
        </p:txBody>
      </p:sp>
      <p:grpSp>
        <p:nvGrpSpPr>
          <p:cNvPr id="20484" name="组合 28"/>
          <p:cNvGrpSpPr/>
          <p:nvPr/>
        </p:nvGrpSpPr>
        <p:grpSpPr bwMode="auto">
          <a:xfrm>
            <a:off x="1763713" y="3356992"/>
            <a:ext cx="5584825" cy="2692400"/>
            <a:chOff x="1763688" y="3645024"/>
            <a:chExt cx="5584080" cy="2692981"/>
          </a:xfrm>
        </p:grpSpPr>
        <p:grpSp>
          <p:nvGrpSpPr>
            <p:cNvPr id="20485" name="组合 23"/>
            <p:cNvGrpSpPr/>
            <p:nvPr/>
          </p:nvGrpSpPr>
          <p:grpSpPr bwMode="auto">
            <a:xfrm>
              <a:off x="1763688" y="3645024"/>
              <a:ext cx="1224136" cy="2692981"/>
              <a:chOff x="1763688" y="3645024"/>
              <a:chExt cx="1224136" cy="2692981"/>
            </a:xfrm>
          </p:grpSpPr>
          <p:sp>
            <p:nvSpPr>
              <p:cNvPr id="2" name="图文框 1"/>
              <p:cNvSpPr/>
              <p:nvPr/>
            </p:nvSpPr>
            <p:spPr>
              <a:xfrm>
                <a:off x="1763688" y="3645024"/>
                <a:ext cx="1223799" cy="503347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客户机</a:t>
                </a:r>
              </a:p>
            </p:txBody>
          </p:sp>
          <p:sp>
            <p:nvSpPr>
              <p:cNvPr id="6" name="图文框 5"/>
              <p:cNvSpPr/>
              <p:nvPr/>
            </p:nvSpPr>
            <p:spPr>
              <a:xfrm>
                <a:off x="1763688" y="4618372"/>
                <a:ext cx="1223799" cy="49858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客户机</a:t>
                </a:r>
              </a:p>
            </p:txBody>
          </p:sp>
          <p:sp>
            <p:nvSpPr>
              <p:cNvPr id="7" name="图文框 6"/>
              <p:cNvSpPr/>
              <p:nvPr/>
            </p:nvSpPr>
            <p:spPr>
              <a:xfrm>
                <a:off x="1763688" y="5869592"/>
                <a:ext cx="1195228" cy="46841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客户机</a:t>
                </a:r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2376381" y="5229691"/>
                <a:ext cx="0" cy="431893"/>
              </a:xfrm>
              <a:prstGeom prst="line">
                <a:avLst/>
              </a:prstGeom>
              <a:ln w="317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图文框 11"/>
            <p:cNvSpPr/>
            <p:nvPr/>
          </p:nvSpPr>
          <p:spPr>
            <a:xfrm>
              <a:off x="5908097" y="4653305"/>
              <a:ext cx="1439671" cy="64784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服务器</a:t>
              </a:r>
            </a:p>
          </p:txBody>
        </p:sp>
        <p:grpSp>
          <p:nvGrpSpPr>
            <p:cNvPr id="20487" name="组合 27"/>
            <p:cNvGrpSpPr/>
            <p:nvPr/>
          </p:nvGrpSpPr>
          <p:grpSpPr bwMode="auto">
            <a:xfrm>
              <a:off x="2959787" y="3645666"/>
              <a:ext cx="3667901" cy="2458313"/>
              <a:chOff x="2959787" y="3645666"/>
              <a:chExt cx="3667901" cy="2458313"/>
            </a:xfrm>
          </p:grpSpPr>
          <p:cxnSp>
            <p:nvCxnSpPr>
              <p:cNvPr id="10" name="直接箭头连接符 9"/>
              <p:cNvCxnSpPr>
                <a:stCxn id="2" idx="3"/>
                <a:endCxn id="12" idx="0"/>
              </p:cNvCxnSpPr>
              <p:nvPr/>
            </p:nvCxnSpPr>
            <p:spPr>
              <a:xfrm>
                <a:off x="2989074" y="3895903"/>
                <a:ext cx="3638065" cy="757401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2" idx="1"/>
              </p:cNvCxnSpPr>
              <p:nvPr/>
            </p:nvCxnSpPr>
            <p:spPr>
              <a:xfrm>
                <a:off x="2989074" y="4867662"/>
                <a:ext cx="2919023" cy="109562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7" idx="3"/>
                <a:endCxn id="12" idx="2"/>
              </p:cNvCxnSpPr>
              <p:nvPr/>
            </p:nvCxnSpPr>
            <p:spPr>
              <a:xfrm flipV="1">
                <a:off x="2960503" y="5301144"/>
                <a:ext cx="3666636" cy="803448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 rot="871445">
                <a:off x="3293833" y="3645024"/>
                <a:ext cx="934912" cy="252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请求</a:t>
                </a:r>
              </a:p>
            </p:txBody>
          </p:sp>
          <p:sp>
            <p:nvSpPr>
              <p:cNvPr id="26" name="右箭头 25"/>
              <p:cNvSpPr/>
              <p:nvPr/>
            </p:nvSpPr>
            <p:spPr>
              <a:xfrm rot="795166">
                <a:off x="4193825" y="3946714"/>
                <a:ext cx="919040" cy="12702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730778">
                <a:off x="4709695" y="4492932"/>
                <a:ext cx="936500" cy="252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响应</a:t>
                </a:r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11575163">
                <a:off x="3731925" y="4315093"/>
                <a:ext cx="919039" cy="12702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/>
              <a:t>服务器类型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0A1D0F5C-B064-4F9A-A1D7-2A9CBE227E0B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迭代服务器（</a:t>
            </a:r>
            <a:r>
              <a:rPr lang="en-US" altLang="zh-CN" sz="2600" dirty="0">
                <a:latin typeface="+mn-ea"/>
              </a:rPr>
              <a:t>iterative server</a:t>
            </a:r>
            <a:r>
              <a:rPr lang="zh-CN" altLang="en-US" sz="2600" dirty="0">
                <a:latin typeface="+mn-ea"/>
              </a:rPr>
              <a:t>）</a:t>
            </a:r>
            <a:endParaRPr lang="en-US" altLang="zh-CN" sz="26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同一时刻只能服务一个客户机。在此过程中，下一个客户机处于等待状态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消耗资源少，效率低，适用于处理耗时较短的服务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实现简单：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单进程循环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并发服务器（</a:t>
            </a:r>
            <a:r>
              <a:rPr lang="en-US" altLang="zh-CN" sz="2600" dirty="0">
                <a:latin typeface="+mn-ea"/>
              </a:rPr>
              <a:t>concurrent server</a:t>
            </a:r>
            <a:r>
              <a:rPr lang="zh-CN" altLang="en-US" sz="2600" dirty="0">
                <a:latin typeface="+mn-ea"/>
              </a:rPr>
              <a:t>）</a:t>
            </a:r>
            <a:endParaRPr lang="en-US" altLang="zh-CN" sz="26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同一时刻可以服务多个客户机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消耗资源多，效率高，适用于对服务响应时间要求较高的场合</a:t>
            </a:r>
            <a:endParaRPr lang="en-US" altLang="zh-CN" sz="2200" dirty="0">
              <a:latin typeface="+mn-ea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+mn-ea"/>
              </a:rPr>
              <a:t>实现复杂：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多进程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线程、轮询选择、消息通知、事件响应、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200" dirty="0">
                <a:latin typeface="+mn-ea"/>
              </a:rPr>
              <a:t>复用、异步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en-US" altLang="zh-CN" sz="2200" dirty="0">
                <a:latin typeface="+mn-ea"/>
              </a:rPr>
              <a:t>……</a:t>
            </a:r>
            <a:endParaRPr lang="zh-CN" altLang="en-US" sz="2200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75201"/>
          </a:xfrm>
        </p:spPr>
        <p:txBody>
          <a:bodyPr>
            <a:normAutofit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dirty="0"/>
              <a:t>流式</a:t>
            </a:r>
            <a:r>
              <a:rPr lang="en-US" altLang="zh-CN" sz="3600" dirty="0"/>
              <a:t>socket</a:t>
            </a:r>
            <a:r>
              <a:rPr lang="zh-CN" altLang="en-US" sz="3600" dirty="0"/>
              <a:t>的</a:t>
            </a:r>
            <a:r>
              <a:rPr lang="en-US" altLang="zh-CN" sz="3600" dirty="0"/>
              <a:t>C/S</a:t>
            </a:r>
            <a:r>
              <a:rPr lang="zh-CN" altLang="en-US" sz="3600" dirty="0"/>
              <a:t>通信模型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lIns="91440" rIns="91440">
            <a:normAutofit/>
          </a:bodyPr>
          <a:lstStyle/>
          <a:p>
            <a:fld id="{C785E5CB-5E5D-426B-9929-03ED48B58D01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charset="2"/>
              <a:buNone/>
              <a:defRPr/>
            </a:pPr>
            <a:r>
              <a:rPr lang="en-US" altLang="zh-CN" sz="2400" dirty="0">
                <a:latin typeface="+mn-ea"/>
              </a:rPr>
              <a:t> 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22532" name="组合 16"/>
          <p:cNvGrpSpPr/>
          <p:nvPr/>
        </p:nvGrpSpPr>
        <p:grpSpPr bwMode="auto">
          <a:xfrm>
            <a:off x="2051050" y="795338"/>
            <a:ext cx="5072063" cy="5740400"/>
            <a:chOff x="2051720" y="795154"/>
            <a:chExt cx="5071934" cy="5740873"/>
          </a:xfrm>
        </p:grpSpPr>
        <p:grpSp>
          <p:nvGrpSpPr>
            <p:cNvPr id="22536" name="组合 403473"/>
            <p:cNvGrpSpPr/>
            <p:nvPr/>
          </p:nvGrpSpPr>
          <p:grpSpPr bwMode="auto">
            <a:xfrm>
              <a:off x="2051720" y="795154"/>
              <a:ext cx="5071934" cy="5740873"/>
              <a:chOff x="1835696" y="795154"/>
              <a:chExt cx="5071934" cy="5740873"/>
            </a:xfrm>
          </p:grpSpPr>
          <p:grpSp>
            <p:nvGrpSpPr>
              <p:cNvPr id="22541" name="组合 403471"/>
              <p:cNvGrpSpPr/>
              <p:nvPr/>
            </p:nvGrpSpPr>
            <p:grpSpPr bwMode="auto">
              <a:xfrm>
                <a:off x="1835696" y="827420"/>
                <a:ext cx="1569660" cy="5708607"/>
                <a:chOff x="1835696" y="827420"/>
                <a:chExt cx="1569660" cy="5708607"/>
              </a:xfrm>
            </p:grpSpPr>
            <p:sp>
              <p:nvSpPr>
                <p:cNvPr id="22553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869072" y="827420"/>
                  <a:ext cx="153628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zh-CN" altLang="en-US" b="1">
                      <a:latin typeface="宋体" panose="02010600030101010101" pitchFamily="2" charset="-122"/>
                    </a:rPr>
                    <a:t>服务器</a:t>
                  </a:r>
                </a:p>
              </p:txBody>
            </p:sp>
            <p:grpSp>
              <p:nvGrpSpPr>
                <p:cNvPr id="22554" name="组合 3"/>
                <p:cNvGrpSpPr/>
                <p:nvPr/>
              </p:nvGrpSpPr>
              <p:grpSpPr bwMode="auto">
                <a:xfrm>
                  <a:off x="1835696" y="1196752"/>
                  <a:ext cx="1550800" cy="5339275"/>
                  <a:chOff x="1362627" y="1196752"/>
                  <a:chExt cx="1550800" cy="5339275"/>
                </a:xfrm>
              </p:grpSpPr>
              <p:sp>
                <p:nvSpPr>
                  <p:cNvPr id="2" name="流程图: 过程 1"/>
                  <p:cNvSpPr/>
                  <p:nvPr/>
                </p:nvSpPr>
                <p:spPr>
                  <a:xfrm>
                    <a:off x="1362627" y="1196824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创建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socket()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" name="流程图: 过程 5"/>
                  <p:cNvSpPr/>
                  <p:nvPr/>
                </p:nvSpPr>
                <p:spPr>
                  <a:xfrm>
                    <a:off x="1362627" y="2149403"/>
                    <a:ext cx="15509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绑定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bind()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" name="流程图: 过程 6"/>
                  <p:cNvSpPr/>
                  <p:nvPr/>
                </p:nvSpPr>
                <p:spPr>
                  <a:xfrm>
                    <a:off x="1362627" y="3101981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监听</a:t>
                    </a:r>
                    <a:endParaRPr lang="en-US" altLang="zh-CN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listen()</a:t>
                    </a:r>
                    <a:endPara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" name="流程图: 过程 7"/>
                  <p:cNvSpPr/>
                  <p:nvPr/>
                </p:nvSpPr>
                <p:spPr>
                  <a:xfrm>
                    <a:off x="1362627" y="4054560"/>
                    <a:ext cx="1536660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接受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accept()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" name="流程图: 过程 8"/>
                  <p:cNvSpPr/>
                  <p:nvPr/>
                </p:nvSpPr>
                <p:spPr>
                  <a:xfrm>
                    <a:off x="1362627" y="5007138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发送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/</a:t>
                    </a: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接收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send()/</a:t>
                    </a:r>
                    <a:r>
                      <a:rPr lang="en-US" altLang="zh-CN" sz="1600" b="1" err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recv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" name="流程图: 过程 9"/>
                  <p:cNvSpPr/>
                  <p:nvPr/>
                </p:nvSpPr>
                <p:spPr>
                  <a:xfrm>
                    <a:off x="1362627" y="5959717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关闭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close()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" name="下箭头 2"/>
                  <p:cNvSpPr/>
                  <p:nvPr/>
                </p:nvSpPr>
                <p:spPr>
                  <a:xfrm flipH="1">
                    <a:off x="2048409" y="1773134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下箭头 11"/>
                  <p:cNvSpPr/>
                  <p:nvPr/>
                </p:nvSpPr>
                <p:spPr>
                  <a:xfrm flipH="1">
                    <a:off x="2056347" y="2725713"/>
                    <a:ext cx="163508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下箭头 12"/>
                  <p:cNvSpPr/>
                  <p:nvPr/>
                </p:nvSpPr>
                <p:spPr>
                  <a:xfrm flipH="1">
                    <a:off x="2042059" y="3667178"/>
                    <a:ext cx="163509" cy="376269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下箭头 13"/>
                  <p:cNvSpPr/>
                  <p:nvPr/>
                </p:nvSpPr>
                <p:spPr>
                  <a:xfrm flipH="1">
                    <a:off x="2049997" y="4630870"/>
                    <a:ext cx="163508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下箭头 14"/>
                  <p:cNvSpPr/>
                  <p:nvPr/>
                </p:nvSpPr>
                <p:spPr>
                  <a:xfrm flipH="1">
                    <a:off x="2042059" y="5583448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2542" name="组合 403472"/>
              <p:cNvGrpSpPr/>
              <p:nvPr/>
            </p:nvGrpSpPr>
            <p:grpSpPr bwMode="auto">
              <a:xfrm>
                <a:off x="5330712" y="795154"/>
                <a:ext cx="1576918" cy="5740873"/>
                <a:chOff x="5330712" y="795154"/>
                <a:chExt cx="1576918" cy="5740873"/>
              </a:xfrm>
            </p:grpSpPr>
            <p:sp>
              <p:nvSpPr>
                <p:cNvPr id="22543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5371346" y="795154"/>
                  <a:ext cx="153628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zh-CN" altLang="en-US" b="1">
                      <a:latin typeface="宋体" panose="02010600030101010101" pitchFamily="2" charset="-122"/>
                    </a:rPr>
                    <a:t>客户机</a:t>
                  </a:r>
                </a:p>
              </p:txBody>
            </p:sp>
            <p:grpSp>
              <p:nvGrpSpPr>
                <p:cNvPr id="22544" name="组合 403465"/>
                <p:cNvGrpSpPr/>
                <p:nvPr/>
              </p:nvGrpSpPr>
              <p:grpSpPr bwMode="auto">
                <a:xfrm>
                  <a:off x="5330712" y="1196752"/>
                  <a:ext cx="1538674" cy="5339275"/>
                  <a:chOff x="5364088" y="1196752"/>
                  <a:chExt cx="1538674" cy="5339275"/>
                </a:xfrm>
              </p:grpSpPr>
              <p:sp>
                <p:nvSpPr>
                  <p:cNvPr id="21" name="流程图: 过程 20"/>
                  <p:cNvSpPr/>
                  <p:nvPr/>
                </p:nvSpPr>
                <p:spPr>
                  <a:xfrm>
                    <a:off x="5364658" y="2149403"/>
                    <a:ext cx="1535074" cy="2481467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连接</a:t>
                    </a:r>
                    <a:endParaRPr lang="en-US" altLang="zh-CN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connect()</a:t>
                    </a:r>
                    <a:endPara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" name="流程图: 过程 17"/>
                  <p:cNvSpPr/>
                  <p:nvPr/>
                </p:nvSpPr>
                <p:spPr>
                  <a:xfrm>
                    <a:off x="5364658" y="1196824"/>
                    <a:ext cx="1538249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创建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socket()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" name="流程图: 过程 21"/>
                  <p:cNvSpPr/>
                  <p:nvPr/>
                </p:nvSpPr>
                <p:spPr>
                  <a:xfrm>
                    <a:off x="5364658" y="5007138"/>
                    <a:ext cx="1538249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发送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/</a:t>
                    </a: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接收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send()/</a:t>
                    </a:r>
                    <a:r>
                      <a:rPr lang="en-US" altLang="zh-CN" sz="1600" b="1" err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recv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" name="流程图: 过程 22"/>
                  <p:cNvSpPr/>
                  <p:nvPr/>
                </p:nvSpPr>
                <p:spPr>
                  <a:xfrm>
                    <a:off x="5364658" y="5959717"/>
                    <a:ext cx="1538249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关闭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close()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" name="下箭头 23"/>
                  <p:cNvSpPr/>
                  <p:nvPr/>
                </p:nvSpPr>
                <p:spPr>
                  <a:xfrm flipH="1">
                    <a:off x="6050441" y="1773134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" name="下箭头 26"/>
                  <p:cNvSpPr/>
                  <p:nvPr/>
                </p:nvSpPr>
                <p:spPr>
                  <a:xfrm flipH="1">
                    <a:off x="6052029" y="4630870"/>
                    <a:ext cx="163508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下箭头 27"/>
                  <p:cNvSpPr/>
                  <p:nvPr/>
                </p:nvSpPr>
                <p:spPr>
                  <a:xfrm flipH="1">
                    <a:off x="6044091" y="5583448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8" name="流程图: 过程 47"/>
                  <p:cNvSpPr/>
                  <p:nvPr/>
                </p:nvSpPr>
                <p:spPr>
                  <a:xfrm>
                    <a:off x="5445619" y="2204970"/>
                    <a:ext cx="1360453" cy="576309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绑定</a:t>
                    </a:r>
                    <a:endParaRPr lang="en-US" altLang="zh-CN" sz="16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bind()</a:t>
                    </a:r>
                    <a:endParaRPr lang="zh-CN" altLang="en-US" sz="16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2537" name="组合 15"/>
            <p:cNvGrpSpPr/>
            <p:nvPr/>
          </p:nvGrpSpPr>
          <p:grpSpPr bwMode="auto">
            <a:xfrm>
              <a:off x="3779910" y="3390068"/>
              <a:ext cx="1614157" cy="3082447"/>
              <a:chOff x="3779910" y="3390068"/>
              <a:chExt cx="1614157" cy="308244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80464" y="3389343"/>
                <a:ext cx="1612859" cy="12415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连接建立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780464" y="5007138"/>
                <a:ext cx="1612859" cy="5429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数据传送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780464" y="5929552"/>
                <a:ext cx="1612859" cy="5429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连接释放</a:t>
                </a:r>
              </a:p>
            </p:txBody>
          </p:sp>
        </p:grpSp>
      </p:grpSp>
      <p:sp>
        <p:nvSpPr>
          <p:cNvPr id="22533" name="TextBox 51"/>
          <p:cNvSpPr txBox="1">
            <a:spLocks noChangeArrowheads="1"/>
          </p:cNvSpPr>
          <p:nvPr/>
        </p:nvSpPr>
        <p:spPr bwMode="auto">
          <a:xfrm>
            <a:off x="3779838" y="2638425"/>
            <a:ext cx="15367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latin typeface="宋体" panose="02010600030101010101" pitchFamily="2" charset="-122"/>
              </a:rPr>
              <a:t>TCP</a:t>
            </a:r>
            <a:r>
              <a:rPr lang="zh-CN" altLang="en-US" b="1">
                <a:latin typeface="宋体" panose="02010600030101010101" pitchFamily="2" charset="-122"/>
              </a:rPr>
              <a:t>连接管理三阶段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53" name="下箭头 52"/>
          <p:cNvSpPr/>
          <p:nvPr/>
        </p:nvSpPr>
        <p:spPr>
          <a:xfrm flipH="1">
            <a:off x="4505325" y="4621213"/>
            <a:ext cx="163513" cy="376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flipH="1">
            <a:off x="4505325" y="5524500"/>
            <a:ext cx="163513" cy="377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669</TotalTime>
  <Words>4504</Words>
  <Application>Microsoft Office PowerPoint</Application>
  <PresentationFormat>全屏显示(4:3)</PresentationFormat>
  <Paragraphs>556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黑体</vt:lpstr>
      <vt:lpstr>华文新魏</vt:lpstr>
      <vt:lpstr>宋体</vt:lpstr>
      <vt:lpstr>Arial</vt:lpstr>
      <vt:lpstr>Bookman Old Style</vt:lpstr>
      <vt:lpstr>Calibri</vt:lpstr>
      <vt:lpstr>Courier New</vt:lpstr>
      <vt:lpstr>Franklin Gothic Book</vt:lpstr>
      <vt:lpstr>Gill Sans MT</vt:lpstr>
      <vt:lpstr>Times New Roman</vt:lpstr>
      <vt:lpstr>Wingdings</vt:lpstr>
      <vt:lpstr>Wingdings 2</vt:lpstr>
      <vt:lpstr>Wingdings 3</vt:lpstr>
      <vt:lpstr>质朴</vt:lpstr>
      <vt:lpstr>《计算机网络与通信》课程 实验三：Socket编程</vt:lpstr>
      <vt:lpstr>实验介绍</vt:lpstr>
      <vt:lpstr>演示：echo服务</vt:lpstr>
      <vt:lpstr>运输层协议</vt:lpstr>
      <vt:lpstr>什么是socket</vt:lpstr>
      <vt:lpstr>常见socket的类型</vt:lpstr>
      <vt:lpstr>网络通信模型</vt:lpstr>
      <vt:lpstr>服务器类型</vt:lpstr>
      <vt:lpstr>流式socket的C/S通信模型</vt:lpstr>
      <vt:lpstr>常用数据结构——TCP/IP地址</vt:lpstr>
      <vt:lpstr>常用数据结构——通用地址</vt:lpstr>
      <vt:lpstr>常用函数——创建socket</vt:lpstr>
      <vt:lpstr>常用函数——绑定地址</vt:lpstr>
      <vt:lpstr>常用函数——服务器启动监听</vt:lpstr>
      <vt:lpstr>常用函数——服务器接受连接</vt:lpstr>
      <vt:lpstr>常用函数——客户端发起连接</vt:lpstr>
      <vt:lpstr>常用函数——发送数据</vt:lpstr>
      <vt:lpstr>常用函数——接收数据</vt:lpstr>
      <vt:lpstr>常用函数——关闭连接</vt:lpstr>
      <vt:lpstr>常用函数——错误代码及处理</vt:lpstr>
      <vt:lpstr>常用函数——字节顺序转换</vt:lpstr>
      <vt:lpstr>关于Little-Endian和Big-Endian</vt:lpstr>
      <vt:lpstr>常用函数——地址的数/串转换</vt:lpstr>
      <vt:lpstr>PowerPoint 演示文稿</vt:lpstr>
      <vt:lpstr>常用函数——字符串转换成整数</vt:lpstr>
      <vt:lpstr>任务1：实现字符串逆序回送 客户机发送一个字符串，服务器逆序处理后返回客户机</vt:lpstr>
      <vt:lpstr>任务1：实现字符串逆序回送（迭代式） 客户机发送一个字符串，服务器逆序处理后回送给客户机</vt:lpstr>
      <vt:lpstr>任务1：实验报告要求</vt:lpstr>
      <vt:lpstr>PowerPoint 演示文稿</vt:lpstr>
      <vt:lpstr>任务2：字符串转换-网络服务（并发）</vt:lpstr>
      <vt:lpstr>如何实现并发式服务？</vt:lpstr>
      <vt:lpstr>并发服务器的效果图</vt:lpstr>
      <vt:lpstr>任务3：基于UDP socket的聊天室 （Python）</vt:lpstr>
      <vt:lpstr>常用函数——创建socket</vt:lpstr>
      <vt:lpstr>常用函数——绑定地址</vt:lpstr>
      <vt:lpstr>常用函数——服务器接收数据</vt:lpstr>
      <vt:lpstr>常用函数——服务器发送数据</vt:lpstr>
      <vt:lpstr>常用函数——客户端发送数据</vt:lpstr>
      <vt:lpstr>常用函数——客户端接收数据</vt:lpstr>
      <vt:lpstr>常用函数——关闭连接</vt:lpstr>
      <vt:lpstr>聊天室示例</vt:lpstr>
      <vt:lpstr>聊天室示例</vt:lpstr>
      <vt:lpstr>聊天室示例</vt:lpstr>
      <vt:lpstr>聊天室示例</vt:lpstr>
      <vt:lpstr>聊天室示例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edward fan</dc:creator>
  <cp:lastModifiedBy>22920172204130@stu.xmu.edu.cn</cp:lastModifiedBy>
  <cp:revision>1229</cp:revision>
  <dcterms:created xsi:type="dcterms:W3CDTF">2015-10-31T14:09:00Z</dcterms:created>
  <dcterms:modified xsi:type="dcterms:W3CDTF">2019-11-14T11:15:17Z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