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41"/>
  </p:notesMasterIdLst>
  <p:sldIdLst>
    <p:sldId id="256" r:id="rId5"/>
    <p:sldId id="1642" r:id="rId6"/>
    <p:sldId id="1643" r:id="rId7"/>
    <p:sldId id="1644" r:id="rId8"/>
    <p:sldId id="2240" r:id="rId9"/>
    <p:sldId id="2239" r:id="rId10"/>
    <p:sldId id="2245" r:id="rId11"/>
    <p:sldId id="1646" r:id="rId12"/>
    <p:sldId id="2246" r:id="rId13"/>
    <p:sldId id="2247" r:id="rId14"/>
    <p:sldId id="2248" r:id="rId15"/>
    <p:sldId id="1647" r:id="rId16"/>
    <p:sldId id="2242" r:id="rId17"/>
    <p:sldId id="2243" r:id="rId18"/>
    <p:sldId id="2244" r:id="rId19"/>
    <p:sldId id="314" r:id="rId20"/>
    <p:sldId id="2249" r:id="rId21"/>
    <p:sldId id="2250" r:id="rId22"/>
    <p:sldId id="2241" r:id="rId23"/>
    <p:sldId id="2214" r:id="rId24"/>
    <p:sldId id="2215" r:id="rId25"/>
    <p:sldId id="2222" r:id="rId26"/>
    <p:sldId id="2159" r:id="rId27"/>
    <p:sldId id="2251" r:id="rId28"/>
    <p:sldId id="2252" r:id="rId29"/>
    <p:sldId id="2253" r:id="rId30"/>
    <p:sldId id="2254" r:id="rId31"/>
    <p:sldId id="2255" r:id="rId32"/>
    <p:sldId id="2256" r:id="rId33"/>
    <p:sldId id="2257" r:id="rId34"/>
    <p:sldId id="2258" r:id="rId35"/>
    <p:sldId id="2203" r:id="rId36"/>
    <p:sldId id="2206" r:id="rId37"/>
    <p:sldId id="1663" r:id="rId38"/>
    <p:sldId id="2209" r:id="rId39"/>
    <p:sldId id="2207" r:id="rId4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BE78"/>
    <a:srgbClr val="03FE00"/>
    <a:srgbClr val="FFFFFF"/>
    <a:srgbClr val="B0E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2EF0C1-2E61-4AF3-8707-6EE9A5172D6D}" v="2305" dt="2024-12-17T18:15:24.904"/>
    <p1510:client id="{CF5D5173-31D0-4149-9A69-8FC8B3B34D8A}" v="2336" dt="2024-12-17T08:04:53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94660"/>
  </p:normalViewPr>
  <p:slideViewPr>
    <p:cSldViewPr snapToGrid="0">
      <p:cViewPr varScale="1">
        <p:scale>
          <a:sx n="64" d="100"/>
          <a:sy n="64" d="100"/>
        </p:scale>
        <p:origin x="87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1B45B1-F533-498D-A507-DD8E826670B3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E22A028-F664-4019-A2BC-198A5DDCC211}">
      <dgm:prSet/>
      <dgm:spPr/>
      <dgm:t>
        <a:bodyPr/>
        <a:lstStyle/>
        <a:p>
          <a:r>
            <a:rPr lang="en-US"/>
            <a:t>Importance</a:t>
          </a:r>
        </a:p>
      </dgm:t>
    </dgm:pt>
    <dgm:pt modelId="{14948682-2D2F-46FF-86BD-A46EAB98F225}" type="parTrans" cxnId="{BD53961B-BBF9-41AE-AF18-59C0D5ABEEE7}">
      <dgm:prSet/>
      <dgm:spPr/>
      <dgm:t>
        <a:bodyPr/>
        <a:lstStyle/>
        <a:p>
          <a:endParaRPr lang="en-US"/>
        </a:p>
      </dgm:t>
    </dgm:pt>
    <dgm:pt modelId="{EF898BA6-1637-424A-BE90-FF2A5E5BC824}" type="sibTrans" cxnId="{BD53961B-BBF9-41AE-AF18-59C0D5ABEEE7}">
      <dgm:prSet/>
      <dgm:spPr/>
      <dgm:t>
        <a:bodyPr/>
        <a:lstStyle/>
        <a:p>
          <a:endParaRPr lang="en-US"/>
        </a:p>
      </dgm:t>
    </dgm:pt>
    <dgm:pt modelId="{815DC224-B63E-4A0D-B634-C950954ED444}">
      <dgm:prSet/>
      <dgm:spPr/>
      <dgm:t>
        <a:bodyPr/>
        <a:lstStyle/>
        <a:p>
          <a:r>
            <a:rPr lang="en-US"/>
            <a:t>Essential for accurately describing electronic systems with magnetic interactions.</a:t>
          </a:r>
        </a:p>
      </dgm:t>
    </dgm:pt>
    <dgm:pt modelId="{482882B2-8248-42F4-A11C-0D362577EDAD}" type="parTrans" cxnId="{FE98E89F-924A-49AB-BE6F-46DDEB287F3A}">
      <dgm:prSet/>
      <dgm:spPr/>
      <dgm:t>
        <a:bodyPr/>
        <a:lstStyle/>
        <a:p>
          <a:endParaRPr lang="en-US"/>
        </a:p>
      </dgm:t>
    </dgm:pt>
    <dgm:pt modelId="{77EFAD49-F135-4FF2-97BC-6FB50F8C6166}" type="sibTrans" cxnId="{FE98E89F-924A-49AB-BE6F-46DDEB287F3A}">
      <dgm:prSet/>
      <dgm:spPr/>
      <dgm:t>
        <a:bodyPr/>
        <a:lstStyle/>
        <a:p>
          <a:endParaRPr lang="en-US"/>
        </a:p>
      </dgm:t>
    </dgm:pt>
    <dgm:pt modelId="{5397ADED-80C5-4F12-B6AE-767C2BC2D21B}">
      <dgm:prSet/>
      <dgm:spPr/>
      <dgm:t>
        <a:bodyPr/>
        <a:lstStyle/>
        <a:p>
          <a:r>
            <a:rPr lang="es-CO"/>
            <a:t>Theoretical Advances</a:t>
          </a:r>
          <a:endParaRPr lang="en-US"/>
        </a:p>
      </dgm:t>
    </dgm:pt>
    <dgm:pt modelId="{AF0E6694-AF14-4348-9C6D-B52723BF4E53}" type="parTrans" cxnId="{F80EDFAC-AC99-47DE-85E5-0BFAC4C11DA6}">
      <dgm:prSet/>
      <dgm:spPr/>
      <dgm:t>
        <a:bodyPr/>
        <a:lstStyle/>
        <a:p>
          <a:endParaRPr lang="en-US"/>
        </a:p>
      </dgm:t>
    </dgm:pt>
    <dgm:pt modelId="{2CED493E-EFD6-479C-B11B-EF620A183870}" type="sibTrans" cxnId="{F80EDFAC-AC99-47DE-85E5-0BFAC4C11DA6}">
      <dgm:prSet/>
      <dgm:spPr/>
      <dgm:t>
        <a:bodyPr/>
        <a:lstStyle/>
        <a:p>
          <a:endParaRPr lang="en-US"/>
        </a:p>
      </dgm:t>
    </dgm:pt>
    <dgm:pt modelId="{1E63D933-5CDF-499F-BEA7-DE166D74C3B8}">
      <dgm:prSet/>
      <dgm:spPr/>
      <dgm:t>
        <a:bodyPr/>
        <a:lstStyle/>
        <a:p>
          <a:r>
            <a:rPr lang="en-US"/>
            <a:t>Extension of the Hohenberg-Kohn theorems to spin-dependent systems.</a:t>
          </a:r>
        </a:p>
      </dgm:t>
    </dgm:pt>
    <dgm:pt modelId="{BE13E98E-82E2-440C-AC92-49A0FC132E2E}" type="parTrans" cxnId="{9BE676D2-7CA8-478A-BC1A-0726352A5989}">
      <dgm:prSet/>
      <dgm:spPr/>
      <dgm:t>
        <a:bodyPr/>
        <a:lstStyle/>
        <a:p>
          <a:endParaRPr lang="en-US"/>
        </a:p>
      </dgm:t>
    </dgm:pt>
    <dgm:pt modelId="{2520AF2B-E229-4F76-BA10-4C2D48B1B6C0}" type="sibTrans" cxnId="{9BE676D2-7CA8-478A-BC1A-0726352A5989}">
      <dgm:prSet/>
      <dgm:spPr/>
      <dgm:t>
        <a:bodyPr/>
        <a:lstStyle/>
        <a:p>
          <a:endParaRPr lang="en-US"/>
        </a:p>
      </dgm:t>
    </dgm:pt>
    <dgm:pt modelId="{582C393F-CAFB-44C5-9C20-3AB87AAB039D}">
      <dgm:prSet/>
      <dgm:spPr/>
      <dgm:t>
        <a:bodyPr/>
        <a:lstStyle/>
        <a:p>
          <a:r>
            <a:rPr lang="es-CO"/>
            <a:t>Computational Challenges</a:t>
          </a:r>
          <a:endParaRPr lang="en-US"/>
        </a:p>
      </dgm:t>
    </dgm:pt>
    <dgm:pt modelId="{25AAE9E1-7F3D-41CB-B6C1-893A9F31C33D}" type="parTrans" cxnId="{17B8F7D0-AF20-4FCD-BFA6-4530563A46AC}">
      <dgm:prSet/>
      <dgm:spPr/>
      <dgm:t>
        <a:bodyPr/>
        <a:lstStyle/>
        <a:p>
          <a:endParaRPr lang="en-US"/>
        </a:p>
      </dgm:t>
    </dgm:pt>
    <dgm:pt modelId="{DAC5E755-D2B3-4E34-85BE-81E5BC34DF93}" type="sibTrans" cxnId="{17B8F7D0-AF20-4FCD-BFA6-4530563A46AC}">
      <dgm:prSet/>
      <dgm:spPr/>
      <dgm:t>
        <a:bodyPr/>
        <a:lstStyle/>
        <a:p>
          <a:endParaRPr lang="en-US"/>
        </a:p>
      </dgm:t>
    </dgm:pt>
    <dgm:pt modelId="{82C57EFC-1D4C-4623-B8DA-B84B5F740B66}">
      <dgm:prSet/>
      <dgm:spPr/>
      <dgm:t>
        <a:bodyPr/>
        <a:lstStyle/>
        <a:p>
          <a:r>
            <a:rPr lang="en-US"/>
            <a:t>Issues such as spin contamination in unrestricted formulations.</a:t>
          </a:r>
        </a:p>
      </dgm:t>
    </dgm:pt>
    <dgm:pt modelId="{CEC482A9-8C6E-4196-989D-E22E1C22B60B}" type="parTrans" cxnId="{646FD5E3-1AAC-486C-90DB-5742EC53F5A2}">
      <dgm:prSet/>
      <dgm:spPr/>
      <dgm:t>
        <a:bodyPr/>
        <a:lstStyle/>
        <a:p>
          <a:endParaRPr lang="en-US"/>
        </a:p>
      </dgm:t>
    </dgm:pt>
    <dgm:pt modelId="{840C1080-9AF4-4161-95B4-6CA94AF252CD}" type="sibTrans" cxnId="{646FD5E3-1AAC-486C-90DB-5742EC53F5A2}">
      <dgm:prSet/>
      <dgm:spPr/>
      <dgm:t>
        <a:bodyPr/>
        <a:lstStyle/>
        <a:p>
          <a:endParaRPr lang="en-US"/>
        </a:p>
      </dgm:t>
    </dgm:pt>
    <dgm:pt modelId="{A613C961-7901-46BC-A058-17FB37EC1455}">
      <dgm:prSet/>
      <dgm:spPr/>
      <dgm:t>
        <a:bodyPr/>
        <a:lstStyle/>
        <a:p>
          <a:r>
            <a:rPr lang="es-CO"/>
            <a:t>Current Limitations</a:t>
          </a:r>
          <a:endParaRPr lang="en-US"/>
        </a:p>
      </dgm:t>
    </dgm:pt>
    <dgm:pt modelId="{FFFD58FB-8B52-4052-9FF6-327599FDE2F6}" type="parTrans" cxnId="{E3FFAC07-C662-4AA0-BD36-B6FD45089BE8}">
      <dgm:prSet/>
      <dgm:spPr/>
      <dgm:t>
        <a:bodyPr/>
        <a:lstStyle/>
        <a:p>
          <a:endParaRPr lang="en-US"/>
        </a:p>
      </dgm:t>
    </dgm:pt>
    <dgm:pt modelId="{3608A7F7-C50F-4F9D-922D-AD11D436C67D}" type="sibTrans" cxnId="{E3FFAC07-C662-4AA0-BD36-B6FD45089BE8}">
      <dgm:prSet/>
      <dgm:spPr/>
      <dgm:t>
        <a:bodyPr/>
        <a:lstStyle/>
        <a:p>
          <a:endParaRPr lang="en-US"/>
        </a:p>
      </dgm:t>
    </dgm:pt>
    <dgm:pt modelId="{D2C4B48A-0154-4FBC-A3E8-DC570812AE70}">
      <dgm:prSet/>
      <dgm:spPr/>
      <dgm:t>
        <a:bodyPr/>
        <a:lstStyle/>
        <a:p>
          <a:r>
            <a:rPr lang="en-US"/>
            <a:t>Open-Shell Systems, Fractional Spin States.</a:t>
          </a:r>
        </a:p>
      </dgm:t>
    </dgm:pt>
    <dgm:pt modelId="{95434A88-9962-40EC-81CC-050811D0205C}" type="parTrans" cxnId="{C8A4A7D0-B232-42DF-8060-E274FD403DA1}">
      <dgm:prSet/>
      <dgm:spPr/>
      <dgm:t>
        <a:bodyPr/>
        <a:lstStyle/>
        <a:p>
          <a:endParaRPr lang="en-US"/>
        </a:p>
      </dgm:t>
    </dgm:pt>
    <dgm:pt modelId="{42068602-D52C-44B7-B584-002997C25AF4}" type="sibTrans" cxnId="{C8A4A7D0-B232-42DF-8060-E274FD403DA1}">
      <dgm:prSet/>
      <dgm:spPr/>
      <dgm:t>
        <a:bodyPr/>
        <a:lstStyle/>
        <a:p>
          <a:endParaRPr lang="en-US"/>
        </a:p>
      </dgm:t>
    </dgm:pt>
    <dgm:pt modelId="{BDEFDD1F-D346-4082-B99B-708D2BFCBDF4}" type="pres">
      <dgm:prSet presAssocID="{4C1B45B1-F533-498D-A507-DD8E826670B3}" presName="Name0" presStyleCnt="0">
        <dgm:presLayoutVars>
          <dgm:dir/>
          <dgm:animLvl val="lvl"/>
          <dgm:resizeHandles val="exact"/>
        </dgm:presLayoutVars>
      </dgm:prSet>
      <dgm:spPr/>
    </dgm:pt>
    <dgm:pt modelId="{E8BAAA1D-05F9-4E41-9B31-42AE04A580C8}" type="pres">
      <dgm:prSet presAssocID="{8E22A028-F664-4019-A2BC-198A5DDCC211}" presName="linNode" presStyleCnt="0"/>
      <dgm:spPr/>
    </dgm:pt>
    <dgm:pt modelId="{9A36379B-7CA5-4D9B-828D-1DC8B00ACA1F}" type="pres">
      <dgm:prSet presAssocID="{8E22A028-F664-4019-A2BC-198A5DDCC211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F018BE23-A4F1-4D1E-B5F4-F573208F66C8}" type="pres">
      <dgm:prSet presAssocID="{8E22A028-F664-4019-A2BC-198A5DDCC211}" presName="descendantText" presStyleLbl="alignNode1" presStyleIdx="0" presStyleCnt="4">
        <dgm:presLayoutVars>
          <dgm:bulletEnabled/>
        </dgm:presLayoutVars>
      </dgm:prSet>
      <dgm:spPr/>
    </dgm:pt>
    <dgm:pt modelId="{3F6E2CDE-2F88-42FB-A811-A52A1D740332}" type="pres">
      <dgm:prSet presAssocID="{EF898BA6-1637-424A-BE90-FF2A5E5BC824}" presName="sp" presStyleCnt="0"/>
      <dgm:spPr/>
    </dgm:pt>
    <dgm:pt modelId="{F5D0118F-E5ED-4AC4-90BF-5019FEB6CADE}" type="pres">
      <dgm:prSet presAssocID="{5397ADED-80C5-4F12-B6AE-767C2BC2D21B}" presName="linNode" presStyleCnt="0"/>
      <dgm:spPr/>
    </dgm:pt>
    <dgm:pt modelId="{73AB58A5-85B4-4056-A31A-64DF8D621D46}" type="pres">
      <dgm:prSet presAssocID="{5397ADED-80C5-4F12-B6AE-767C2BC2D21B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AFF4FC69-D548-4235-88BD-72A1E3AD4ADB}" type="pres">
      <dgm:prSet presAssocID="{5397ADED-80C5-4F12-B6AE-767C2BC2D21B}" presName="descendantText" presStyleLbl="alignNode1" presStyleIdx="1" presStyleCnt="4">
        <dgm:presLayoutVars>
          <dgm:bulletEnabled/>
        </dgm:presLayoutVars>
      </dgm:prSet>
      <dgm:spPr/>
    </dgm:pt>
    <dgm:pt modelId="{D7E1EF9E-3AA1-403E-97E9-019BB75788F3}" type="pres">
      <dgm:prSet presAssocID="{2CED493E-EFD6-479C-B11B-EF620A183870}" presName="sp" presStyleCnt="0"/>
      <dgm:spPr/>
    </dgm:pt>
    <dgm:pt modelId="{0C00BFAF-0A08-4094-A17A-FC0978164877}" type="pres">
      <dgm:prSet presAssocID="{582C393F-CAFB-44C5-9C20-3AB87AAB039D}" presName="linNode" presStyleCnt="0"/>
      <dgm:spPr/>
    </dgm:pt>
    <dgm:pt modelId="{46D28AF6-1692-4629-A67C-1EB3FCCDDCFA}" type="pres">
      <dgm:prSet presAssocID="{582C393F-CAFB-44C5-9C20-3AB87AAB039D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39B14A6E-5CD4-4574-927F-8A23773FA537}" type="pres">
      <dgm:prSet presAssocID="{582C393F-CAFB-44C5-9C20-3AB87AAB039D}" presName="descendantText" presStyleLbl="alignNode1" presStyleIdx="2" presStyleCnt="4">
        <dgm:presLayoutVars>
          <dgm:bulletEnabled/>
        </dgm:presLayoutVars>
      </dgm:prSet>
      <dgm:spPr/>
    </dgm:pt>
    <dgm:pt modelId="{E997B88F-750A-4D7F-8111-8ADEEF99808F}" type="pres">
      <dgm:prSet presAssocID="{DAC5E755-D2B3-4E34-85BE-81E5BC34DF93}" presName="sp" presStyleCnt="0"/>
      <dgm:spPr/>
    </dgm:pt>
    <dgm:pt modelId="{0F58A311-BEC8-4B26-A69F-938F17D1C9D5}" type="pres">
      <dgm:prSet presAssocID="{A613C961-7901-46BC-A058-17FB37EC1455}" presName="linNode" presStyleCnt="0"/>
      <dgm:spPr/>
    </dgm:pt>
    <dgm:pt modelId="{36FF350E-006D-42C4-A726-2E7C0DCC655D}" type="pres">
      <dgm:prSet presAssocID="{A613C961-7901-46BC-A058-17FB37EC1455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3FD724FE-A958-4866-9E52-0F61A7926835}" type="pres">
      <dgm:prSet presAssocID="{A613C961-7901-46BC-A058-17FB37EC1455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2F961D05-9217-47E5-8394-75A908462595}" type="presOf" srcId="{1E63D933-5CDF-499F-BEA7-DE166D74C3B8}" destId="{AFF4FC69-D548-4235-88BD-72A1E3AD4ADB}" srcOrd="0" destOrd="0" presId="urn:microsoft.com/office/officeart/2016/7/layout/VerticalHollowActionList"/>
    <dgm:cxn modelId="{E3FFAC07-C662-4AA0-BD36-B6FD45089BE8}" srcId="{4C1B45B1-F533-498D-A507-DD8E826670B3}" destId="{A613C961-7901-46BC-A058-17FB37EC1455}" srcOrd="3" destOrd="0" parTransId="{FFFD58FB-8B52-4052-9FF6-327599FDE2F6}" sibTransId="{3608A7F7-C50F-4F9D-922D-AD11D436C67D}"/>
    <dgm:cxn modelId="{22000C0F-D6D2-4015-B6DB-B15963E9408B}" type="presOf" srcId="{D2C4B48A-0154-4FBC-A3E8-DC570812AE70}" destId="{3FD724FE-A958-4866-9E52-0F61A7926835}" srcOrd="0" destOrd="0" presId="urn:microsoft.com/office/officeart/2016/7/layout/VerticalHollowActionList"/>
    <dgm:cxn modelId="{BD53961B-BBF9-41AE-AF18-59C0D5ABEEE7}" srcId="{4C1B45B1-F533-498D-A507-DD8E826670B3}" destId="{8E22A028-F664-4019-A2BC-198A5DDCC211}" srcOrd="0" destOrd="0" parTransId="{14948682-2D2F-46FF-86BD-A46EAB98F225}" sibTransId="{EF898BA6-1637-424A-BE90-FF2A5E5BC824}"/>
    <dgm:cxn modelId="{B628CC2A-F03B-4B40-B5B4-3D75CC5653C2}" type="presOf" srcId="{8E22A028-F664-4019-A2BC-198A5DDCC211}" destId="{9A36379B-7CA5-4D9B-828D-1DC8B00ACA1F}" srcOrd="0" destOrd="0" presId="urn:microsoft.com/office/officeart/2016/7/layout/VerticalHollowActionList"/>
    <dgm:cxn modelId="{B23C0134-0DE3-470A-8AAC-8338BA272F69}" type="presOf" srcId="{82C57EFC-1D4C-4623-B8DA-B84B5F740B66}" destId="{39B14A6E-5CD4-4574-927F-8A23773FA537}" srcOrd="0" destOrd="0" presId="urn:microsoft.com/office/officeart/2016/7/layout/VerticalHollowActionList"/>
    <dgm:cxn modelId="{C9FB4D38-6B95-4884-A03A-6EDBE0C9A774}" type="presOf" srcId="{815DC224-B63E-4A0D-B634-C950954ED444}" destId="{F018BE23-A4F1-4D1E-B5F4-F573208F66C8}" srcOrd="0" destOrd="0" presId="urn:microsoft.com/office/officeart/2016/7/layout/VerticalHollowActionList"/>
    <dgm:cxn modelId="{FE98E89F-924A-49AB-BE6F-46DDEB287F3A}" srcId="{8E22A028-F664-4019-A2BC-198A5DDCC211}" destId="{815DC224-B63E-4A0D-B634-C950954ED444}" srcOrd="0" destOrd="0" parTransId="{482882B2-8248-42F4-A11C-0D362577EDAD}" sibTransId="{77EFAD49-F135-4FF2-97BC-6FB50F8C6166}"/>
    <dgm:cxn modelId="{F80EDFAC-AC99-47DE-85E5-0BFAC4C11DA6}" srcId="{4C1B45B1-F533-498D-A507-DD8E826670B3}" destId="{5397ADED-80C5-4F12-B6AE-767C2BC2D21B}" srcOrd="1" destOrd="0" parTransId="{AF0E6694-AF14-4348-9C6D-B52723BF4E53}" sibTransId="{2CED493E-EFD6-479C-B11B-EF620A183870}"/>
    <dgm:cxn modelId="{F71904BD-E2D8-403B-A45C-C20E33A644B2}" type="presOf" srcId="{4C1B45B1-F533-498D-A507-DD8E826670B3}" destId="{BDEFDD1F-D346-4082-B99B-708D2BFCBDF4}" srcOrd="0" destOrd="0" presId="urn:microsoft.com/office/officeart/2016/7/layout/VerticalHollowActionList"/>
    <dgm:cxn modelId="{46FD54C7-A75D-4E79-9816-92F21A8D34F8}" type="presOf" srcId="{A613C961-7901-46BC-A058-17FB37EC1455}" destId="{36FF350E-006D-42C4-A726-2E7C0DCC655D}" srcOrd="0" destOrd="0" presId="urn:microsoft.com/office/officeart/2016/7/layout/VerticalHollowActionList"/>
    <dgm:cxn modelId="{C8A4A7D0-B232-42DF-8060-E274FD403DA1}" srcId="{A613C961-7901-46BC-A058-17FB37EC1455}" destId="{D2C4B48A-0154-4FBC-A3E8-DC570812AE70}" srcOrd="0" destOrd="0" parTransId="{95434A88-9962-40EC-81CC-050811D0205C}" sibTransId="{42068602-D52C-44B7-B584-002997C25AF4}"/>
    <dgm:cxn modelId="{17B8F7D0-AF20-4FCD-BFA6-4530563A46AC}" srcId="{4C1B45B1-F533-498D-A507-DD8E826670B3}" destId="{582C393F-CAFB-44C5-9C20-3AB87AAB039D}" srcOrd="2" destOrd="0" parTransId="{25AAE9E1-7F3D-41CB-B6C1-893A9F31C33D}" sibTransId="{DAC5E755-D2B3-4E34-85BE-81E5BC34DF93}"/>
    <dgm:cxn modelId="{9BE676D2-7CA8-478A-BC1A-0726352A5989}" srcId="{5397ADED-80C5-4F12-B6AE-767C2BC2D21B}" destId="{1E63D933-5CDF-499F-BEA7-DE166D74C3B8}" srcOrd="0" destOrd="0" parTransId="{BE13E98E-82E2-440C-AC92-49A0FC132E2E}" sibTransId="{2520AF2B-E229-4F76-BA10-4C2D48B1B6C0}"/>
    <dgm:cxn modelId="{92D877D4-1CE3-4DB4-AD37-D35ED2847F60}" type="presOf" srcId="{5397ADED-80C5-4F12-B6AE-767C2BC2D21B}" destId="{73AB58A5-85B4-4056-A31A-64DF8D621D46}" srcOrd="0" destOrd="0" presId="urn:microsoft.com/office/officeart/2016/7/layout/VerticalHollowActionList"/>
    <dgm:cxn modelId="{C25E9CDF-A7FA-4895-B727-12E80312722D}" type="presOf" srcId="{582C393F-CAFB-44C5-9C20-3AB87AAB039D}" destId="{46D28AF6-1692-4629-A67C-1EB3FCCDDCFA}" srcOrd="0" destOrd="0" presId="urn:microsoft.com/office/officeart/2016/7/layout/VerticalHollowActionList"/>
    <dgm:cxn modelId="{646FD5E3-1AAC-486C-90DB-5742EC53F5A2}" srcId="{582C393F-CAFB-44C5-9C20-3AB87AAB039D}" destId="{82C57EFC-1D4C-4623-B8DA-B84B5F740B66}" srcOrd="0" destOrd="0" parTransId="{CEC482A9-8C6E-4196-989D-E22E1C22B60B}" sibTransId="{840C1080-9AF4-4161-95B4-6CA94AF252CD}"/>
    <dgm:cxn modelId="{BC1DCE2F-78E1-41EE-BAE2-07A5C342E2E5}" type="presParOf" srcId="{BDEFDD1F-D346-4082-B99B-708D2BFCBDF4}" destId="{E8BAAA1D-05F9-4E41-9B31-42AE04A580C8}" srcOrd="0" destOrd="0" presId="urn:microsoft.com/office/officeart/2016/7/layout/VerticalHollowActionList"/>
    <dgm:cxn modelId="{F9437190-9777-45B3-8011-582D73CE46BD}" type="presParOf" srcId="{E8BAAA1D-05F9-4E41-9B31-42AE04A580C8}" destId="{9A36379B-7CA5-4D9B-828D-1DC8B00ACA1F}" srcOrd="0" destOrd="0" presId="urn:microsoft.com/office/officeart/2016/7/layout/VerticalHollowActionList"/>
    <dgm:cxn modelId="{089CC5E5-846D-4068-B222-E3CC93AEBDCF}" type="presParOf" srcId="{E8BAAA1D-05F9-4E41-9B31-42AE04A580C8}" destId="{F018BE23-A4F1-4D1E-B5F4-F573208F66C8}" srcOrd="1" destOrd="0" presId="urn:microsoft.com/office/officeart/2016/7/layout/VerticalHollowActionList"/>
    <dgm:cxn modelId="{0CC81AE7-BE11-4C0B-9947-657EF67ED901}" type="presParOf" srcId="{BDEFDD1F-D346-4082-B99B-708D2BFCBDF4}" destId="{3F6E2CDE-2F88-42FB-A811-A52A1D740332}" srcOrd="1" destOrd="0" presId="urn:microsoft.com/office/officeart/2016/7/layout/VerticalHollowActionList"/>
    <dgm:cxn modelId="{B9A00B49-29F8-45CE-8A43-88CB04D6F91B}" type="presParOf" srcId="{BDEFDD1F-D346-4082-B99B-708D2BFCBDF4}" destId="{F5D0118F-E5ED-4AC4-90BF-5019FEB6CADE}" srcOrd="2" destOrd="0" presId="urn:microsoft.com/office/officeart/2016/7/layout/VerticalHollowActionList"/>
    <dgm:cxn modelId="{85813C98-1093-4EEE-B745-E2B051604448}" type="presParOf" srcId="{F5D0118F-E5ED-4AC4-90BF-5019FEB6CADE}" destId="{73AB58A5-85B4-4056-A31A-64DF8D621D46}" srcOrd="0" destOrd="0" presId="urn:microsoft.com/office/officeart/2016/7/layout/VerticalHollowActionList"/>
    <dgm:cxn modelId="{B9D1E132-C724-4273-A813-55F7DD57E5A9}" type="presParOf" srcId="{F5D0118F-E5ED-4AC4-90BF-5019FEB6CADE}" destId="{AFF4FC69-D548-4235-88BD-72A1E3AD4ADB}" srcOrd="1" destOrd="0" presId="urn:microsoft.com/office/officeart/2016/7/layout/VerticalHollowActionList"/>
    <dgm:cxn modelId="{72F995D6-2647-4506-8B4F-C548F87E9403}" type="presParOf" srcId="{BDEFDD1F-D346-4082-B99B-708D2BFCBDF4}" destId="{D7E1EF9E-3AA1-403E-97E9-019BB75788F3}" srcOrd="3" destOrd="0" presId="urn:microsoft.com/office/officeart/2016/7/layout/VerticalHollowActionList"/>
    <dgm:cxn modelId="{DB251521-F115-47DC-BDD0-C3580E0C93DC}" type="presParOf" srcId="{BDEFDD1F-D346-4082-B99B-708D2BFCBDF4}" destId="{0C00BFAF-0A08-4094-A17A-FC0978164877}" srcOrd="4" destOrd="0" presId="urn:microsoft.com/office/officeart/2016/7/layout/VerticalHollowActionList"/>
    <dgm:cxn modelId="{B573F1BF-8E35-4D2B-A04C-F22BBA06C9A7}" type="presParOf" srcId="{0C00BFAF-0A08-4094-A17A-FC0978164877}" destId="{46D28AF6-1692-4629-A67C-1EB3FCCDDCFA}" srcOrd="0" destOrd="0" presId="urn:microsoft.com/office/officeart/2016/7/layout/VerticalHollowActionList"/>
    <dgm:cxn modelId="{A52D8E87-A52E-4990-8F93-19AC567C9BF1}" type="presParOf" srcId="{0C00BFAF-0A08-4094-A17A-FC0978164877}" destId="{39B14A6E-5CD4-4574-927F-8A23773FA537}" srcOrd="1" destOrd="0" presId="urn:microsoft.com/office/officeart/2016/7/layout/VerticalHollowActionList"/>
    <dgm:cxn modelId="{AA1EF4CD-6C01-43D7-A950-F67923DC5936}" type="presParOf" srcId="{BDEFDD1F-D346-4082-B99B-708D2BFCBDF4}" destId="{E997B88F-750A-4D7F-8111-8ADEEF99808F}" srcOrd="5" destOrd="0" presId="urn:microsoft.com/office/officeart/2016/7/layout/VerticalHollowActionList"/>
    <dgm:cxn modelId="{781907E9-FB5C-40F9-B841-637ADB363513}" type="presParOf" srcId="{BDEFDD1F-D346-4082-B99B-708D2BFCBDF4}" destId="{0F58A311-BEC8-4B26-A69F-938F17D1C9D5}" srcOrd="6" destOrd="0" presId="urn:microsoft.com/office/officeart/2016/7/layout/VerticalHollowActionList"/>
    <dgm:cxn modelId="{AAC552F2-BFD1-4A6C-8AC0-D943A75C8A41}" type="presParOf" srcId="{0F58A311-BEC8-4B26-A69F-938F17D1C9D5}" destId="{36FF350E-006D-42C4-A726-2E7C0DCC655D}" srcOrd="0" destOrd="0" presId="urn:microsoft.com/office/officeart/2016/7/layout/VerticalHollowActionList"/>
    <dgm:cxn modelId="{10576FF7-D0AA-4D17-98B5-507B578BDFB7}" type="presParOf" srcId="{0F58A311-BEC8-4B26-A69F-938F17D1C9D5}" destId="{3FD724FE-A958-4866-9E52-0F61A7926835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18BE23-A4F1-4D1E-B5F4-F573208F66C8}">
      <dsp:nvSpPr>
        <dsp:cNvPr id="0" name=""/>
        <dsp:cNvSpPr/>
      </dsp:nvSpPr>
      <dsp:spPr>
        <a:xfrm>
          <a:off x="2103120" y="2007"/>
          <a:ext cx="8412480" cy="10400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Essential for accurately describing electronic systems with magnetic interactions.</a:t>
          </a:r>
        </a:p>
      </dsp:txBody>
      <dsp:txXfrm>
        <a:off x="2103120" y="2007"/>
        <a:ext cx="8412480" cy="1040029"/>
      </dsp:txXfrm>
    </dsp:sp>
    <dsp:sp modelId="{9A36379B-7CA5-4D9B-828D-1DC8B00ACA1F}">
      <dsp:nvSpPr>
        <dsp:cNvPr id="0" name=""/>
        <dsp:cNvSpPr/>
      </dsp:nvSpPr>
      <dsp:spPr>
        <a:xfrm>
          <a:off x="0" y="2007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Importance</a:t>
          </a:r>
        </a:p>
      </dsp:txBody>
      <dsp:txXfrm>
        <a:off x="0" y="2007"/>
        <a:ext cx="2103120" cy="1040029"/>
      </dsp:txXfrm>
    </dsp:sp>
    <dsp:sp modelId="{AFF4FC69-D548-4235-88BD-72A1E3AD4ADB}">
      <dsp:nvSpPr>
        <dsp:cNvPr id="0" name=""/>
        <dsp:cNvSpPr/>
      </dsp:nvSpPr>
      <dsp:spPr>
        <a:xfrm>
          <a:off x="2103120" y="1104438"/>
          <a:ext cx="8412480" cy="1040029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Extension of the Hohenberg-Kohn theorems to spin-dependent systems.</a:t>
          </a:r>
        </a:p>
      </dsp:txBody>
      <dsp:txXfrm>
        <a:off x="2103120" y="1104438"/>
        <a:ext cx="8412480" cy="1040029"/>
      </dsp:txXfrm>
    </dsp:sp>
    <dsp:sp modelId="{73AB58A5-85B4-4056-A31A-64DF8D621D46}">
      <dsp:nvSpPr>
        <dsp:cNvPr id="0" name=""/>
        <dsp:cNvSpPr/>
      </dsp:nvSpPr>
      <dsp:spPr>
        <a:xfrm>
          <a:off x="0" y="1104438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/>
            <a:t>Theoretical Advances</a:t>
          </a:r>
          <a:endParaRPr lang="en-US" sz="2200" kern="1200"/>
        </a:p>
      </dsp:txBody>
      <dsp:txXfrm>
        <a:off x="0" y="1104438"/>
        <a:ext cx="2103120" cy="1040029"/>
      </dsp:txXfrm>
    </dsp:sp>
    <dsp:sp modelId="{39B14A6E-5CD4-4574-927F-8A23773FA537}">
      <dsp:nvSpPr>
        <dsp:cNvPr id="0" name=""/>
        <dsp:cNvSpPr/>
      </dsp:nvSpPr>
      <dsp:spPr>
        <a:xfrm>
          <a:off x="2103120" y="2206869"/>
          <a:ext cx="8412480" cy="1040029"/>
        </a:xfrm>
        <a:prstGeom prst="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Issues such as spin contamination in unrestricted formulations.</a:t>
          </a:r>
        </a:p>
      </dsp:txBody>
      <dsp:txXfrm>
        <a:off x="2103120" y="2206869"/>
        <a:ext cx="8412480" cy="1040029"/>
      </dsp:txXfrm>
    </dsp:sp>
    <dsp:sp modelId="{46D28AF6-1692-4629-A67C-1EB3FCCDDCFA}">
      <dsp:nvSpPr>
        <dsp:cNvPr id="0" name=""/>
        <dsp:cNvSpPr/>
      </dsp:nvSpPr>
      <dsp:spPr>
        <a:xfrm>
          <a:off x="0" y="2206869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/>
            <a:t>Computational Challenges</a:t>
          </a:r>
          <a:endParaRPr lang="en-US" sz="2200" kern="1200"/>
        </a:p>
      </dsp:txBody>
      <dsp:txXfrm>
        <a:off x="0" y="2206869"/>
        <a:ext cx="2103120" cy="1040029"/>
      </dsp:txXfrm>
    </dsp:sp>
    <dsp:sp modelId="{3FD724FE-A958-4866-9E52-0F61A7926835}">
      <dsp:nvSpPr>
        <dsp:cNvPr id="0" name=""/>
        <dsp:cNvSpPr/>
      </dsp:nvSpPr>
      <dsp:spPr>
        <a:xfrm>
          <a:off x="2103120" y="3309300"/>
          <a:ext cx="8412480" cy="1040029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Open-Shell Systems, Fractional Spin States.</a:t>
          </a:r>
        </a:p>
      </dsp:txBody>
      <dsp:txXfrm>
        <a:off x="2103120" y="3309300"/>
        <a:ext cx="8412480" cy="1040029"/>
      </dsp:txXfrm>
    </dsp:sp>
    <dsp:sp modelId="{36FF350E-006D-42C4-A726-2E7C0DCC655D}">
      <dsp:nvSpPr>
        <dsp:cNvPr id="0" name=""/>
        <dsp:cNvSpPr/>
      </dsp:nvSpPr>
      <dsp:spPr>
        <a:xfrm>
          <a:off x="0" y="3309300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/>
            <a:t>Current Limitations</a:t>
          </a:r>
          <a:endParaRPr lang="en-US" sz="2200" kern="1200"/>
        </a:p>
      </dsp:txBody>
      <dsp:txXfrm>
        <a:off x="0" y="3309300"/>
        <a:ext cx="2103120" cy="1040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1F6E7-12D3-468D-942C-2977E73C942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6809F-F585-4924-982D-133E1A1904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9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6809F-F585-4924-982D-133E1A1904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85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9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66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1AC9-2930-DB90-3149-A9611669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1421B-3B6C-C507-E8B0-CA5F3E0AF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75573-0125-18F6-BFA9-EC8E70E3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9BEDA-28DA-6F76-4221-44BB093B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4361E-40B2-A700-520E-6C6A64A1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9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C2F1-B252-1726-4732-1A7417A5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2B920-D681-DDF2-C3D9-5C89AA6AF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89BE-8023-127C-EECE-65D3DD4D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78C6D-DB9D-1947-0325-1B2F4E5D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15FD1-3929-572F-E60B-AD40F5A9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6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5B6AD-9AA1-1B0B-2460-D557E75EA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93DCC-192A-5252-6AA0-9BF6734F1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B2E09-391C-FB9B-4285-A84CBBA6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5F827-F807-D079-5987-9FC80D25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CAFE1-33B8-1926-CFD8-6E76BD85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86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2717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174F8-1206-42B4-8253-0D1E82F521D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17093" y="974041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latin typeface="+mj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/>
              <a:t>CLICK TO EDITE SUBTITLE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E59A572-76E8-4055-881A-EC3A9E6F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93" y="376816"/>
            <a:ext cx="11157817" cy="54594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733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124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D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3733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7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9BF9-08CF-3D7F-2A61-ECF0A2CA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3F68C-179A-AFF0-F41F-58D87415F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5541B-104C-6053-70A5-163AD4FB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36E7D-DF24-14FD-4A65-0BB5D72D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DF311-6BCF-A028-86CC-69CA9F95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3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44ED5-E002-5A32-014C-B5A0731E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1E365-7569-AAFD-93F5-D555DEF2B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91D12-9829-2B8C-D13A-7D4C8965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7D37D-4143-896E-27AF-A65B29E5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4AEB1-57F6-9391-5BA7-724FEC8F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6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1604-FAB4-B670-BD80-691006F3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D3912-B56B-BEF7-E4B7-41F92F590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8C23F-D456-DE0A-483A-451C495E6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26A98-B097-B5EC-3F7B-A1A0E970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CB8E2-7FEA-450E-19D1-D094E87C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70CD9-62EC-817F-B82C-666EAFD5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0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D268-10D5-AB44-B0AD-F309FF72C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A0578-38E3-8228-D3AE-BDBA9D25A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BE851-24E7-6C1B-0E95-E1C6E1179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0C3A5-FE5E-B5EB-9F45-AC69DAC3B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DF529-C4B1-ECB6-51F8-FCA5495E5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E7E1A0-F7DC-DB95-8757-5931CB531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1F2FD8-50E0-1AD0-D7A5-B58AC818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EFC690-C277-5F56-79B6-6D523C69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1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BAD9-B5A6-3DED-AE0F-B6E05F8F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3AAA1-0F0E-B7C3-00E5-58C5AEA1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60D5E-8DBE-4A8D-036E-E9EAF223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195DD-5929-83ED-F9B9-8A3C874C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2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C0EDC-BEB3-7C0E-ADE5-0248A8B5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E0C04-868A-98F2-CCF7-05DC982E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AEA05-B200-4A3D-733B-CF8EBCC9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2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505A-EC0F-A717-E23B-0FC049A5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C25E2-3062-B6DB-1118-8D99B8D94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65A6E-C83B-7C68-C669-889862A49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D2583-7319-00E2-7488-48FB8B70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DFA93-2271-616F-F736-6CF49BF2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641DD-18AB-BFB6-5379-01916570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3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87B6-24F6-99B5-80AB-50FFDE2A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6CFA8-6B93-8CD4-428C-61F7AA8E2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B52B8-A830-BA68-759E-FD256DC18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287ED-BCB0-9121-15A8-8EBB1FC69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14A50-67AD-8120-615F-FCD1FEFD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5D052-8DB1-E3C5-F322-BAF04E79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5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8FD4C8-FFE3-D472-6FD5-5A76670E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5A836-BFA2-7B69-07FA-D130DD4BC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070EF-4101-7A44-CF78-6AA2049C0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BAE41-EB02-EC57-B6D5-76E5AA92F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36C1D-AA22-D5EA-E602-D237DD798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4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3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03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jpeg"/><Relationship Id="rId2" Type="http://schemas.openxmlformats.org/officeDocument/2006/relationships/image" Target="../media/image111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7C9E1C-63AA-68E2-36A7-05FF0CF4E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/>
              <a:t>Spin in Density Functional Theory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1A7C8F-6762-9E3B-DA49-ABA2D331F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/>
              <a:t>Aury Marcela Castro Acosta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DFT Calculations - Prof. Dr. U. Schatzschneider">
            <a:extLst>
              <a:ext uri="{FF2B5EF4-FFF2-40B4-BE49-F238E27FC236}">
                <a16:creationId xmlns:a16="http://schemas.microsoft.com/office/drawing/2014/main" id="{159F35CE-1ABB-AA74-CE5F-23EAA6B7B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43" b="1"/>
          <a:stretch/>
        </p:blipFill>
        <p:spPr bwMode="auto">
          <a:xfrm>
            <a:off x="159741" y="711981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4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64C6D5D-2B60-D13E-A421-4C5B3BF744F9}"/>
              </a:ext>
            </a:extLst>
          </p:cNvPr>
          <p:cNvSpPr txBox="1"/>
          <p:nvPr/>
        </p:nvSpPr>
        <p:spPr>
          <a:xfrm>
            <a:off x="3681733" y="551845"/>
            <a:ext cx="4828533" cy="8512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44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 (Títulos)"/>
              </a:rPr>
              <a:t>Spin </a:t>
            </a:r>
            <a:r>
              <a:rPr lang="es-CO" sz="440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 (Títulos)"/>
              </a:rPr>
              <a:t>Operator</a:t>
            </a:r>
            <a:endParaRPr lang="en-US" sz="440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Display (Títulos)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A185DFF-13E8-1A9D-5AC7-ED696773B132}"/>
              </a:ext>
            </a:extLst>
          </p:cNvPr>
          <p:cNvSpPr txBox="1"/>
          <p:nvPr/>
        </p:nvSpPr>
        <p:spPr>
          <a:xfrm>
            <a:off x="268637" y="1836072"/>
            <a:ext cx="116260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err="1"/>
              <a:t>The</a:t>
            </a:r>
            <a:r>
              <a:rPr lang="es-CO" sz="2400"/>
              <a:t> spin </a:t>
            </a:r>
            <a:r>
              <a:rPr lang="es-CO" sz="2400" err="1"/>
              <a:t>operator</a:t>
            </a:r>
            <a:r>
              <a:rPr lang="es-CO" sz="2400"/>
              <a:t>        </a:t>
            </a:r>
            <a:r>
              <a:rPr lang="en-US" sz="2400"/>
              <a:t>acts on the spin basis functions, producing their corresponding eigenvalues:</a:t>
            </a:r>
            <a:endParaRPr lang="es-CO" sz="240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AA180CD-5352-FBC7-0453-2B32233F3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941" y="1836072"/>
            <a:ext cx="387203" cy="46166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FF50C87-83C2-71C6-20BE-7B6968F62525}"/>
              </a:ext>
            </a:extLst>
          </p:cNvPr>
          <p:cNvGrpSpPr/>
          <p:nvPr/>
        </p:nvGrpSpPr>
        <p:grpSpPr>
          <a:xfrm>
            <a:off x="339888" y="3092903"/>
            <a:ext cx="6092190" cy="1048262"/>
            <a:chOff x="339888" y="3092903"/>
            <a:chExt cx="6092190" cy="10482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AA2357C0-8742-A37E-7240-7D0C1075036A}"/>
                    </a:ext>
                  </a:extLst>
                </p:cNvPr>
                <p:cNvSpPr txBox="1"/>
                <p:nvPr/>
              </p:nvSpPr>
              <p:spPr>
                <a:xfrm>
                  <a:off x="339888" y="3313620"/>
                  <a:ext cx="6092190" cy="7386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s-CO" sz="2400" err="1"/>
                    <a:t>For</a:t>
                  </a:r>
                  <a:r>
                    <a:rPr lang="es-CO" sz="2400"/>
                    <a:t> </a:t>
                  </a:r>
                  <a14:m>
                    <m:oMath xmlns:m="http://schemas.openxmlformats.org/officeDocument/2006/math">
                      <m:r>
                        <a:rPr lang="es-CO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a14:m>
                  <a:endParaRPr lang="es-CO" sz="2400" b="0">
                    <a:ea typeface="Cambria Math" panose="02040503050406030204" pitchFamily="18" charset="0"/>
                  </a:endParaRPr>
                </a:p>
                <a:p>
                  <a:r>
                    <a:rPr lang="es-CO"/>
                    <a:t> </a:t>
                  </a:r>
                </a:p>
              </p:txBody>
            </p:sp>
          </mc:Choice>
          <mc:Fallback xmlns="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AA2357C0-8742-A37E-7240-7D0C107503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88" y="3313620"/>
                  <a:ext cx="6092190" cy="738664"/>
                </a:xfrm>
                <a:prstGeom prst="rect">
                  <a:avLst/>
                </a:prstGeom>
                <a:blipFill>
                  <a:blip r:embed="rId3"/>
                  <a:stretch>
                    <a:fillRect l="-1401" t="-66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52B31BA4-A17F-3D73-794C-9DA285EEC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5249" y="3092903"/>
              <a:ext cx="3261258" cy="1048262"/>
            </a:xfrm>
            <a:prstGeom prst="rect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246F41F-FDD3-E7DD-334F-CE0C8BE3BEA5}"/>
              </a:ext>
            </a:extLst>
          </p:cNvPr>
          <p:cNvGrpSpPr/>
          <p:nvPr/>
        </p:nvGrpSpPr>
        <p:grpSpPr>
          <a:xfrm>
            <a:off x="6675495" y="3012687"/>
            <a:ext cx="5219234" cy="1208694"/>
            <a:chOff x="6675495" y="3012687"/>
            <a:chExt cx="5219234" cy="1208694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9FF82364-1ED3-786A-472E-56098C4D6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81771" y="3012687"/>
              <a:ext cx="2947900" cy="1208694"/>
            </a:xfrm>
            <a:prstGeom prst="rect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82B2CC54-C4DE-E543-B095-16F4572CE203}"/>
                    </a:ext>
                  </a:extLst>
                </p:cNvPr>
                <p:cNvSpPr txBox="1"/>
                <p:nvPr/>
              </p:nvSpPr>
              <p:spPr>
                <a:xfrm>
                  <a:off x="6675495" y="3386201"/>
                  <a:ext cx="521923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s-CO" sz="2400" err="1"/>
                    <a:t>For</a:t>
                  </a:r>
                  <a:r>
                    <a:rPr lang="es-CO" sz="240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d>
                        <m:d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a14:m>
                  <a:endParaRPr lang="es-CO" sz="2400" b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82B2CC54-C4DE-E543-B095-16F4572CE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5495" y="3386201"/>
                  <a:ext cx="5219234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519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1D57637-8748-E030-30BC-F8E6DC601FB2}"/>
                  </a:ext>
                </a:extLst>
              </p:cNvPr>
              <p:cNvSpPr txBox="1"/>
              <p:nvPr/>
            </p:nvSpPr>
            <p:spPr>
              <a:xfrm>
                <a:off x="775890" y="5048667"/>
                <a:ext cx="10373891" cy="875176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CO" sz="2400" err="1"/>
                  <a:t>This</a:t>
                </a:r>
                <a:r>
                  <a:rPr lang="es-CO" sz="2400"/>
                  <a:t> </a:t>
                </a:r>
                <a:r>
                  <a:rPr lang="es-CO" sz="2400" err="1"/>
                  <a:t>means</a:t>
                </a:r>
                <a:r>
                  <a:rPr lang="es-CO" sz="2400"/>
                  <a:t> </a:t>
                </a:r>
                <a14:m>
                  <m:oMath xmlns:m="http://schemas.openxmlformats.org/officeDocument/2006/math">
                    <m:r>
                      <a:rPr lang="es-CO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sz="2400"/>
                  <a:t>  </a:t>
                </a:r>
                <a:r>
                  <a:rPr lang="es-CO" sz="2400" err="1"/>
                  <a:t>is</a:t>
                </a:r>
                <a:r>
                  <a:rPr lang="es-CO" sz="2400"/>
                  <a:t> </a:t>
                </a:r>
                <a:r>
                  <a:rPr lang="es-CO" sz="2400" err="1"/>
                  <a:t>an</a:t>
                </a:r>
                <a:r>
                  <a:rPr lang="es-CO" sz="2400"/>
                  <a:t> </a:t>
                </a:r>
                <a:r>
                  <a:rPr lang="es-CO" sz="2400" err="1"/>
                  <a:t>eigenstate</a:t>
                </a:r>
                <a:r>
                  <a:rPr lang="es-CO" sz="2400"/>
                  <a:t> </a:t>
                </a:r>
                <a:r>
                  <a:rPr lang="es-CO" sz="2400" err="1"/>
                  <a:t>of</a:t>
                </a:r>
                <a:r>
                  <a:rPr lang="es-CO" sz="2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CO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s-CO" sz="2400"/>
                  <a:t>  </a:t>
                </a:r>
                <a:r>
                  <a:rPr lang="es-CO" sz="2400" err="1"/>
                  <a:t>with</a:t>
                </a:r>
                <a:r>
                  <a:rPr lang="es-CO" sz="2400"/>
                  <a:t> </a:t>
                </a:r>
                <a:r>
                  <a:rPr lang="es-CO" sz="2400" err="1"/>
                  <a:t>eigenvalue</a:t>
                </a:r>
                <a:r>
                  <a:rPr lang="es-CO" sz="2400"/>
                  <a:t> +ℏ/2 ​, and </a:t>
                </a:r>
                <a14:m>
                  <m:oMath xmlns:m="http://schemas.openxmlformats.org/officeDocument/2006/math">
                    <m:r>
                      <a:rPr lang="es-CO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sz="2400"/>
                  <a:t> </a:t>
                </a:r>
                <a:r>
                  <a:rPr lang="es-CO" sz="2400" err="1"/>
                  <a:t>is</a:t>
                </a:r>
                <a:r>
                  <a:rPr lang="es-CO" sz="2400"/>
                  <a:t> </a:t>
                </a:r>
                <a:r>
                  <a:rPr lang="es-CO" sz="2400" err="1"/>
                  <a:t>an</a:t>
                </a:r>
                <a:r>
                  <a:rPr lang="es-CO" sz="2400"/>
                  <a:t> </a:t>
                </a:r>
                <a:r>
                  <a:rPr lang="es-CO" sz="2400" err="1"/>
                  <a:t>eigenstate</a:t>
                </a:r>
                <a:r>
                  <a:rPr lang="es-CO" sz="2400"/>
                  <a:t> </a:t>
                </a:r>
                <a:r>
                  <a:rPr lang="es-CO" sz="2400" err="1"/>
                  <a:t>with</a:t>
                </a:r>
                <a:r>
                  <a:rPr lang="es-CO" sz="2400"/>
                  <a:t> </a:t>
                </a:r>
                <a:r>
                  <a:rPr lang="es-CO" sz="2400" err="1"/>
                  <a:t>eigenvalue</a:t>
                </a:r>
                <a:r>
                  <a:rPr lang="es-CO" sz="2400"/>
                  <a:t>   - ℏ/2  </a:t>
                </a: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1D57637-8748-E030-30BC-F8E6DC601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90" y="5048667"/>
                <a:ext cx="10373891" cy="875176"/>
              </a:xfrm>
              <a:prstGeom prst="rect">
                <a:avLst/>
              </a:prstGeom>
              <a:blipFill>
                <a:blip r:embed="rId7"/>
                <a:stretch>
                  <a:fillRect t="-4027" b="-8725"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36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70AE1-75E9-DD5E-50C0-539A6938B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7D3C045-73E4-2F4D-764F-7FCD18BDFC64}"/>
              </a:ext>
            </a:extLst>
          </p:cNvPr>
          <p:cNvSpPr txBox="1"/>
          <p:nvPr/>
        </p:nvSpPr>
        <p:spPr>
          <a:xfrm>
            <a:off x="3681733" y="551845"/>
            <a:ext cx="4828533" cy="8512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 (Títulos)"/>
              </a:rPr>
              <a:t>Total </a:t>
            </a:r>
            <a:r>
              <a:rPr lang="en-US" sz="4400" err="1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 (Títulos)"/>
              </a:rPr>
              <a:t>Wavefuntion</a:t>
            </a:r>
            <a:endParaRPr lang="en-US" sz="440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Display (Títulos)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0E23CF5-9F79-AE65-0F0E-A028D5959625}"/>
              </a:ext>
            </a:extLst>
          </p:cNvPr>
          <p:cNvSpPr txBox="1"/>
          <p:nvPr/>
        </p:nvSpPr>
        <p:spPr>
          <a:xfrm>
            <a:off x="325754" y="1938635"/>
            <a:ext cx="118662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The total wavefunction combines the spatial and spin components, distinguishing between spin-up and spin-down states:</a:t>
            </a:r>
            <a:endParaRPr lang="es-CO" sz="24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80BE3A-E33B-9DB5-A6FE-8F811D9AD3C2}"/>
              </a:ext>
            </a:extLst>
          </p:cNvPr>
          <p:cNvGrpSpPr/>
          <p:nvPr/>
        </p:nvGrpSpPr>
        <p:grpSpPr>
          <a:xfrm>
            <a:off x="1131999" y="3150617"/>
            <a:ext cx="3732369" cy="1364547"/>
            <a:chOff x="1131999" y="3150617"/>
            <a:chExt cx="3732369" cy="1364547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47B7955D-1480-ABFB-F12B-3D6A14510705}"/>
                </a:ext>
              </a:extLst>
            </p:cNvPr>
            <p:cNvSpPr txBox="1"/>
            <p:nvPr/>
          </p:nvSpPr>
          <p:spPr>
            <a:xfrm>
              <a:off x="1818273" y="3150617"/>
              <a:ext cx="180594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s-CO" sz="2400" b="1"/>
                <a:t>Spin-up</a:t>
              </a:r>
              <a:r>
                <a:rPr lang="es-CO" sz="2400"/>
                <a:t>: </a:t>
              </a:r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E98D205F-0CE2-936A-BD78-A44B869E2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1999" y="3661573"/>
              <a:ext cx="3732369" cy="853591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7A3A6EC-3B78-C901-98EF-EEACE7E735D1}"/>
              </a:ext>
            </a:extLst>
          </p:cNvPr>
          <p:cNvGrpSpPr/>
          <p:nvPr/>
        </p:nvGrpSpPr>
        <p:grpSpPr>
          <a:xfrm>
            <a:off x="6641357" y="3150617"/>
            <a:ext cx="3732370" cy="1387624"/>
            <a:chOff x="6641357" y="3150617"/>
            <a:chExt cx="3732370" cy="1387624"/>
          </a:xfrm>
        </p:grpSpPr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C291B10A-B510-F2B5-E1DA-B921F82F55A0}"/>
                </a:ext>
              </a:extLst>
            </p:cNvPr>
            <p:cNvSpPr txBox="1"/>
            <p:nvPr/>
          </p:nvSpPr>
          <p:spPr>
            <a:xfrm>
              <a:off x="7093688" y="3150617"/>
              <a:ext cx="238844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es-CO" sz="2400" b="1"/>
                <a:t>Spin-</a:t>
              </a:r>
              <a:r>
                <a:rPr lang="es-CO" sz="2400" b="1" err="1"/>
                <a:t>down</a:t>
              </a:r>
              <a:r>
                <a:rPr lang="es-CO" sz="2400" b="1"/>
                <a:t>:</a:t>
              </a:r>
            </a:p>
          </p:txBody>
        </p:sp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6CC3F281-90C7-87D1-976B-C392C629C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1357" y="3661658"/>
              <a:ext cx="3732370" cy="876583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3048B8C-FBC6-FC88-3347-B8E6A6BA428E}"/>
              </a:ext>
            </a:extLst>
          </p:cNvPr>
          <p:cNvGrpSpPr/>
          <p:nvPr/>
        </p:nvGrpSpPr>
        <p:grpSpPr>
          <a:xfrm>
            <a:off x="1652823" y="5075582"/>
            <a:ext cx="8886352" cy="1408658"/>
            <a:chOff x="1652823" y="5075582"/>
            <a:chExt cx="8886352" cy="1408658"/>
          </a:xfrm>
        </p:grpSpPr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0EC81205-44CF-2420-B6C4-262000A6B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7969" y="5688860"/>
              <a:ext cx="6897532" cy="795380"/>
            </a:xfrm>
            <a:prstGeom prst="rect">
              <a:avLst/>
            </a:prstGeom>
            <a:ln w="28575">
              <a:solidFill>
                <a:srgbClr val="7030A0"/>
              </a:solidFill>
            </a:ln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BDA13BA5-5AE9-5F59-A59B-68497F6BFB7F}"/>
                </a:ext>
              </a:extLst>
            </p:cNvPr>
            <p:cNvSpPr txBox="1"/>
            <p:nvPr/>
          </p:nvSpPr>
          <p:spPr>
            <a:xfrm>
              <a:off x="1652823" y="5075582"/>
              <a:ext cx="888635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/>
                <a:t>The total wavefunction combines spatial and spin components</a:t>
              </a:r>
              <a:endParaRPr lang="es-CO" sz="2400"/>
            </a:p>
          </p:txBody>
        </p:sp>
      </p:grpSp>
    </p:spTree>
    <p:extLst>
      <p:ext uri="{BB962C8B-B14F-4D97-AF65-F5344CB8AC3E}">
        <p14:creationId xmlns:p14="http://schemas.microsoft.com/office/powerpoint/2010/main" val="257788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AABE727-EC9C-167E-588C-240772A3B876}"/>
              </a:ext>
            </a:extLst>
          </p:cNvPr>
          <p:cNvSpPr txBox="1"/>
          <p:nvPr/>
        </p:nvSpPr>
        <p:spPr>
          <a:xfrm>
            <a:off x="70536" y="117242"/>
            <a:ext cx="6448251" cy="5788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Generalization to Many-Electron Systems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17D5C9-4C23-F2E7-9667-57870DF5B73F}"/>
              </a:ext>
            </a:extLst>
          </p:cNvPr>
          <p:cNvSpPr/>
          <p:nvPr/>
        </p:nvSpPr>
        <p:spPr>
          <a:xfrm>
            <a:off x="4902735" y="2273312"/>
            <a:ext cx="193079" cy="164759"/>
          </a:xfrm>
          <a:prstGeom prst="ellipse">
            <a:avLst/>
          </a:prstGeom>
          <a:solidFill>
            <a:srgbClr val="03FE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4172476-1F95-EF13-01E7-B902D99E9666}"/>
              </a:ext>
            </a:extLst>
          </p:cNvPr>
          <p:cNvGrpSpPr/>
          <p:nvPr/>
        </p:nvGrpSpPr>
        <p:grpSpPr>
          <a:xfrm>
            <a:off x="5223634" y="2060141"/>
            <a:ext cx="5515896" cy="578880"/>
            <a:chOff x="5223634" y="2060141"/>
            <a:chExt cx="5515896" cy="57888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EB65FA6-3E23-CDEE-4368-AC28785B8304}"/>
                </a:ext>
              </a:extLst>
            </p:cNvPr>
            <p:cNvCxnSpPr/>
            <p:nvPr/>
          </p:nvCxnSpPr>
          <p:spPr>
            <a:xfrm>
              <a:off x="5223634" y="2349581"/>
              <a:ext cx="9045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45D9E6B-BE19-80C6-BAC3-F133ACB20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5520" y="2060141"/>
              <a:ext cx="726554" cy="578880"/>
            </a:xfrm>
            <a:prstGeom prst="rect">
              <a:avLst/>
            </a:prstGeom>
            <a:ln w="19050">
              <a:solidFill>
                <a:srgbClr val="03FE00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E252B4-7A9A-9558-645F-8F0E6960F52E}"/>
                </a:ext>
              </a:extLst>
            </p:cNvPr>
            <p:cNvSpPr txBox="1"/>
            <p:nvPr/>
          </p:nvSpPr>
          <p:spPr>
            <a:xfrm>
              <a:off x="7426059" y="2164915"/>
              <a:ext cx="3313471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Hilbert Space of one electron</a:t>
              </a:r>
              <a:endParaRPr lang="es-CO"/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B542748-65F1-1F6C-DAFA-B6FC8819460F}"/>
              </a:ext>
            </a:extLst>
          </p:cNvPr>
          <p:cNvSpPr/>
          <p:nvPr/>
        </p:nvSpPr>
        <p:spPr>
          <a:xfrm rot="5400000">
            <a:off x="2595717" y="4166361"/>
            <a:ext cx="814017" cy="5788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00D38A6-2939-E2D7-FD53-384B9154A4EB}"/>
              </a:ext>
            </a:extLst>
          </p:cNvPr>
          <p:cNvGrpSpPr/>
          <p:nvPr/>
        </p:nvGrpSpPr>
        <p:grpSpPr>
          <a:xfrm>
            <a:off x="104757" y="1036859"/>
            <a:ext cx="4203125" cy="2625443"/>
            <a:chOff x="104757" y="1036859"/>
            <a:chExt cx="4203125" cy="262544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7A6C944-A5E6-030F-50C3-BD678B7C7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7571" y="1036859"/>
              <a:ext cx="2610311" cy="262544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AC3065-6327-F181-D232-95EEB9A245BD}"/>
                </a:ext>
              </a:extLst>
            </p:cNvPr>
            <p:cNvSpPr txBox="1"/>
            <p:nvPr/>
          </p:nvSpPr>
          <p:spPr>
            <a:xfrm>
              <a:off x="104757" y="2164914"/>
              <a:ext cx="1385822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/>
                <a:t>N Electrons</a:t>
              </a:r>
              <a:endParaRPr lang="es-CO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A53C789-0E79-474D-67F5-4082E2A34E2E}"/>
              </a:ext>
            </a:extLst>
          </p:cNvPr>
          <p:cNvGrpSpPr/>
          <p:nvPr/>
        </p:nvGrpSpPr>
        <p:grpSpPr>
          <a:xfrm>
            <a:off x="235973" y="5315759"/>
            <a:ext cx="11326762" cy="814015"/>
            <a:chOff x="235973" y="5315759"/>
            <a:chExt cx="11326762" cy="81401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073886A-F569-B5C6-2F18-C5A2E4791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973" y="5315759"/>
              <a:ext cx="7438151" cy="814015"/>
            </a:xfrm>
            <a:prstGeom prst="rect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8075A-AB13-E924-CD04-BDD5013408EA}"/>
                </a:ext>
              </a:extLst>
            </p:cNvPr>
            <p:cNvSpPr txBox="1"/>
            <p:nvPr/>
          </p:nvSpPr>
          <p:spPr>
            <a:xfrm>
              <a:off x="7932421" y="5538100"/>
              <a:ext cx="3630314" cy="369332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Hilbert Space of the N electrons</a:t>
              </a:r>
              <a:endParaRPr lang="es-CO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BF2F86-5C9B-4272-EA3A-EB32A589146E}"/>
              </a:ext>
            </a:extLst>
          </p:cNvPr>
          <p:cNvGrpSpPr/>
          <p:nvPr/>
        </p:nvGrpSpPr>
        <p:grpSpPr>
          <a:xfrm>
            <a:off x="5497761" y="3429000"/>
            <a:ext cx="3028625" cy="1677496"/>
            <a:chOff x="5497761" y="3429000"/>
            <a:chExt cx="3028625" cy="1677496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D433CDB0-8CBF-C2A1-B984-5FE6BD76BDD4}"/>
                </a:ext>
              </a:extLst>
            </p:cNvPr>
            <p:cNvSpPr/>
            <p:nvPr/>
          </p:nvSpPr>
          <p:spPr>
            <a:xfrm rot="16200000">
              <a:off x="6531227" y="4410048"/>
              <a:ext cx="814018" cy="57887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25AA00F-8718-F0DE-9ABD-DB12EFFAAF92}"/>
                    </a:ext>
                  </a:extLst>
                </p:cNvPr>
                <p:cNvSpPr txBox="1"/>
                <p:nvPr/>
              </p:nvSpPr>
              <p:spPr>
                <a:xfrm>
                  <a:off x="5497761" y="3429000"/>
                  <a:ext cx="3028625" cy="52322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s-CO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a14:m>
                  <a:r>
                    <a:rPr lang="es-CO" sz="2800"/>
                    <a:t>-Dimensional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25AA00F-8718-F0DE-9ABD-DB12EFFAAF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761" y="3429000"/>
                  <a:ext cx="3028625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8989" b="-292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6278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EF973C7-4E71-6B79-80E7-807081B16BAE}"/>
              </a:ext>
            </a:extLst>
          </p:cNvPr>
          <p:cNvSpPr txBox="1"/>
          <p:nvPr/>
        </p:nvSpPr>
        <p:spPr>
          <a:xfrm>
            <a:off x="70537" y="117242"/>
            <a:ext cx="5042238" cy="5788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Many-Electron Wavefunction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AFD295-5465-B323-3A95-9212A2B86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99" y="866876"/>
            <a:ext cx="2610311" cy="2625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9A96F3-344A-6C5E-5B39-A2C228A195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263582" y="1689099"/>
            <a:ext cx="8644024" cy="4904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F0630E-7E67-9E09-F139-ECD84CBFA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9056" y="2511293"/>
            <a:ext cx="2227423" cy="538969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05561A9-1D3E-BBFC-EDFC-1780726A3BEA}"/>
              </a:ext>
            </a:extLst>
          </p:cNvPr>
          <p:cNvGrpSpPr/>
          <p:nvPr/>
        </p:nvGrpSpPr>
        <p:grpSpPr>
          <a:xfrm>
            <a:off x="508748" y="4462763"/>
            <a:ext cx="3344208" cy="1126826"/>
            <a:chOff x="508748" y="4462763"/>
            <a:chExt cx="3344208" cy="1126826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D52DF9AC-F612-E2A1-99E8-4415B570A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1064" y="4462763"/>
              <a:ext cx="1721892" cy="112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1720C4F-A8E5-B42A-2E29-B7E9D9982B82}"/>
                </a:ext>
              </a:extLst>
            </p:cNvPr>
            <p:cNvSpPr/>
            <p:nvPr/>
          </p:nvSpPr>
          <p:spPr>
            <a:xfrm>
              <a:off x="508748" y="4943797"/>
              <a:ext cx="193079" cy="164759"/>
            </a:xfrm>
            <a:prstGeom prst="ellipse">
              <a:avLst/>
            </a:prstGeom>
            <a:solidFill>
              <a:srgbClr val="03FE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46FA383-6F61-34D7-A77F-0EB6AAD85350}"/>
                </a:ext>
              </a:extLst>
            </p:cNvPr>
            <p:cNvCxnSpPr/>
            <p:nvPr/>
          </p:nvCxnSpPr>
          <p:spPr>
            <a:xfrm>
              <a:off x="990420" y="5026176"/>
              <a:ext cx="9045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056D83D-49F3-48A1-101E-DA2F106F3215}"/>
              </a:ext>
            </a:extLst>
          </p:cNvPr>
          <p:cNvGrpSpPr/>
          <p:nvPr/>
        </p:nvGrpSpPr>
        <p:grpSpPr>
          <a:xfrm>
            <a:off x="2992010" y="2717074"/>
            <a:ext cx="1480742" cy="604105"/>
            <a:chOff x="2992010" y="2717074"/>
            <a:chExt cx="1480742" cy="604105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03730B1-4437-82D7-483E-938C091CBC06}"/>
                </a:ext>
              </a:extLst>
            </p:cNvPr>
            <p:cNvCxnSpPr/>
            <p:nvPr/>
          </p:nvCxnSpPr>
          <p:spPr>
            <a:xfrm flipV="1">
              <a:off x="2992010" y="2772697"/>
              <a:ext cx="0" cy="50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5F01794-F58C-CCA4-FCF1-EF6222460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33160" y="2717074"/>
              <a:ext cx="1239592" cy="604105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</p:pic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45A66C3-A3C3-CF8B-7A30-31883329BB73}"/>
              </a:ext>
            </a:extLst>
          </p:cNvPr>
          <p:cNvSpPr/>
          <p:nvPr/>
        </p:nvSpPr>
        <p:spPr>
          <a:xfrm rot="2335558">
            <a:off x="4724400" y="3581694"/>
            <a:ext cx="776748" cy="4193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25FBD18-9235-67BD-9B1E-8A2C8D00B008}"/>
              </a:ext>
            </a:extLst>
          </p:cNvPr>
          <p:cNvGrpSpPr/>
          <p:nvPr/>
        </p:nvGrpSpPr>
        <p:grpSpPr>
          <a:xfrm>
            <a:off x="4571074" y="4459896"/>
            <a:ext cx="7001493" cy="2131383"/>
            <a:chOff x="4571074" y="4459896"/>
            <a:chExt cx="7001493" cy="2131383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140F668-5008-DBCD-5749-D3BAC9D8B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71074" y="4459896"/>
              <a:ext cx="7001493" cy="1285299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9E09E5-EBB2-480C-E859-C27E93A3D927}"/>
                </a:ext>
              </a:extLst>
            </p:cNvPr>
            <p:cNvSpPr txBox="1"/>
            <p:nvPr/>
          </p:nvSpPr>
          <p:spPr>
            <a:xfrm>
              <a:off x="6415084" y="5944948"/>
              <a:ext cx="3313471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Hamiltonian of the N-Electrons System</a:t>
              </a:r>
              <a:endParaRPr lang="es-CO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B5806DAC-6056-594C-941B-26A05201C7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9056" y="3676965"/>
            <a:ext cx="2183511" cy="521539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36C8084-078C-C073-9984-E4665275B5E5}"/>
              </a:ext>
            </a:extLst>
          </p:cNvPr>
          <p:cNvSpPr txBox="1"/>
          <p:nvPr/>
        </p:nvSpPr>
        <p:spPr>
          <a:xfrm>
            <a:off x="4758349" y="2815143"/>
            <a:ext cx="296090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Ext. Electrostatic Potential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932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C42CE06-5D55-9D9D-6C11-B68B1E567806}"/>
              </a:ext>
            </a:extLst>
          </p:cNvPr>
          <p:cNvSpPr txBox="1"/>
          <p:nvPr/>
        </p:nvSpPr>
        <p:spPr>
          <a:xfrm>
            <a:off x="70537" y="117242"/>
            <a:ext cx="5042238" cy="5788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Many-Electron Spin Operator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414A8E-54FB-28EE-F1B7-9230F087C5A7}"/>
              </a:ext>
            </a:extLst>
          </p:cNvPr>
          <p:cNvGrpSpPr/>
          <p:nvPr/>
        </p:nvGrpSpPr>
        <p:grpSpPr>
          <a:xfrm>
            <a:off x="127753" y="924035"/>
            <a:ext cx="2960902" cy="2366659"/>
            <a:chOff x="127753" y="924035"/>
            <a:chExt cx="2960902" cy="23666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C018AA-CCC7-CB0F-3F05-358C628EC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21337" y="1463552"/>
              <a:ext cx="2773734" cy="182714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F1C143-EEC1-A856-7E12-1C8AE02955CF}"/>
                </a:ext>
              </a:extLst>
            </p:cNvPr>
            <p:cNvSpPr txBox="1"/>
            <p:nvPr/>
          </p:nvSpPr>
          <p:spPr>
            <a:xfrm>
              <a:off x="127753" y="924035"/>
              <a:ext cx="2960902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N-Electrons Spin Operator</a:t>
              </a:r>
              <a:endParaRPr lang="es-CO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6EE16CC-AB65-5D99-C083-4D089516EF64}"/>
              </a:ext>
            </a:extLst>
          </p:cNvPr>
          <p:cNvGrpSpPr/>
          <p:nvPr/>
        </p:nvGrpSpPr>
        <p:grpSpPr>
          <a:xfrm>
            <a:off x="127753" y="4326153"/>
            <a:ext cx="2960902" cy="2089878"/>
            <a:chOff x="127753" y="4326153"/>
            <a:chExt cx="2960902" cy="208987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2B301A-BA5D-E910-D914-67D820D46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333" y="4923396"/>
              <a:ext cx="2889742" cy="1492635"/>
            </a:xfrm>
            <a:prstGeom prst="rect">
              <a:avLst/>
            </a:prstGeom>
            <a:ln w="28575">
              <a:solidFill>
                <a:srgbClr val="002060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BE5F55-BBD7-895C-56FF-7B401C08D6A8}"/>
                </a:ext>
              </a:extLst>
            </p:cNvPr>
            <p:cNvSpPr txBox="1"/>
            <p:nvPr/>
          </p:nvSpPr>
          <p:spPr>
            <a:xfrm>
              <a:off x="127753" y="4326153"/>
              <a:ext cx="296090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z-Component Spin Operator</a:t>
              </a:r>
              <a:endParaRPr lang="es-CO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945DEBA-6BFC-D716-B942-2215960B8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367" y="4950274"/>
            <a:ext cx="5724368" cy="1438878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94A42F-AB44-8DF8-3E49-B4464CA7B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077" y="1279891"/>
            <a:ext cx="4762948" cy="889435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E9A0BA-9BBE-D2B5-9F56-E378D12F6F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7264" y="2631622"/>
            <a:ext cx="6084574" cy="1585057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92834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695D909-57E3-A116-4D44-763B60F99E87}"/>
              </a:ext>
            </a:extLst>
          </p:cNvPr>
          <p:cNvSpPr txBox="1"/>
          <p:nvPr/>
        </p:nvSpPr>
        <p:spPr>
          <a:xfrm>
            <a:off x="70537" y="117242"/>
            <a:ext cx="8041076" cy="5788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Antisymmetrization</a:t>
            </a:r>
            <a:r>
              <a:rPr lang="en-US"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 of the N-Electrons Wavefunction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079878-037C-72BA-92E6-12313B1FD5B8}"/>
              </a:ext>
            </a:extLst>
          </p:cNvPr>
          <p:cNvGrpSpPr/>
          <p:nvPr/>
        </p:nvGrpSpPr>
        <p:grpSpPr>
          <a:xfrm>
            <a:off x="143552" y="1600345"/>
            <a:ext cx="10052501" cy="749320"/>
            <a:chOff x="143552" y="1600345"/>
            <a:chExt cx="10052501" cy="74932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4D360E3-84C9-737A-1CBB-B715B2741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552" y="1600345"/>
              <a:ext cx="6618990" cy="7493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311BF5-A3B5-5D7C-86A4-8AB1801F16F2}"/>
                </a:ext>
              </a:extLst>
            </p:cNvPr>
            <p:cNvSpPr txBox="1"/>
            <p:nvPr/>
          </p:nvSpPr>
          <p:spPr>
            <a:xfrm>
              <a:off x="7406397" y="1790339"/>
              <a:ext cx="2789656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Permutation Operator</a:t>
              </a:r>
              <a:endParaRPr lang="es-CO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4428959-4F32-29E9-F321-EFE10DEBFEA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30316" y="2565153"/>
            <a:ext cx="2174536" cy="68873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179AAAD-56BE-17E0-0D49-79F2815389FA}"/>
              </a:ext>
            </a:extLst>
          </p:cNvPr>
          <p:cNvGrpSpPr/>
          <p:nvPr/>
        </p:nvGrpSpPr>
        <p:grpSpPr>
          <a:xfrm>
            <a:off x="345734" y="3992178"/>
            <a:ext cx="3975706" cy="1968554"/>
            <a:chOff x="345734" y="3992178"/>
            <a:chExt cx="3975706" cy="196855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D6BD4D4-B82B-B6FA-87DD-F37FF7850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734" y="4554578"/>
              <a:ext cx="3975706" cy="1406154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148E08-E126-1FFE-7F94-E0C3A3AA7A09}"/>
                </a:ext>
              </a:extLst>
            </p:cNvPr>
            <p:cNvSpPr txBox="1"/>
            <p:nvPr/>
          </p:nvSpPr>
          <p:spPr>
            <a:xfrm>
              <a:off x="1206688" y="3992178"/>
              <a:ext cx="2253797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err="1"/>
                <a:t>Antisymmetrizer</a:t>
              </a:r>
              <a:endParaRPr lang="es-CO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927753D-ECC9-1F3A-7998-EAE5521E9047}"/>
              </a:ext>
            </a:extLst>
          </p:cNvPr>
          <p:cNvGrpSpPr/>
          <p:nvPr/>
        </p:nvGrpSpPr>
        <p:grpSpPr>
          <a:xfrm>
            <a:off x="4729316" y="4856718"/>
            <a:ext cx="4309884" cy="846410"/>
            <a:chOff x="4729316" y="4856718"/>
            <a:chExt cx="4309884" cy="846410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9570D9B5-B056-B9D7-BB73-007D91DD4D35}"/>
                </a:ext>
              </a:extLst>
            </p:cNvPr>
            <p:cNvSpPr/>
            <p:nvPr/>
          </p:nvSpPr>
          <p:spPr>
            <a:xfrm>
              <a:off x="4729316" y="5053781"/>
              <a:ext cx="845574" cy="4522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7B51D44-C05E-EBBA-7695-F951D81D5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4856718"/>
              <a:ext cx="2943200" cy="84641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8751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1">
            <a:extLst>
              <a:ext uri="{FF2B5EF4-FFF2-40B4-BE49-F238E27FC236}">
                <a16:creationId xmlns:a16="http://schemas.microsoft.com/office/drawing/2014/main" id="{090BBD2A-E632-6F9B-B6CD-E4E95AD93ECD}"/>
              </a:ext>
            </a:extLst>
          </p:cNvPr>
          <p:cNvSpPr txBox="1"/>
          <p:nvPr/>
        </p:nvSpPr>
        <p:spPr>
          <a:xfrm>
            <a:off x="70537" y="117242"/>
            <a:ext cx="7016063" cy="5788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Total Electron Density and Spin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4567C0D-562F-3958-5FC6-EA237A46BFDC}"/>
                  </a:ext>
                </a:extLst>
              </p:cNvPr>
              <p:cNvSpPr txBox="1"/>
              <p:nvPr/>
            </p:nvSpPr>
            <p:spPr>
              <a:xfrm>
                <a:off x="70537" y="1071294"/>
                <a:ext cx="101498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/>
                  <a:t>Electron density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en-US" sz="2400"/>
                  <a:t> probability of finding any electron at position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/>
                  <a:t>: </a:t>
                </a:r>
                <a:endParaRPr lang="es-CO" sz="240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4567C0D-562F-3958-5FC6-EA237A46B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7" y="1071294"/>
                <a:ext cx="10149840" cy="461665"/>
              </a:xfrm>
              <a:prstGeom prst="rect">
                <a:avLst/>
              </a:prstGeom>
              <a:blipFill>
                <a:blip r:embed="rId2"/>
                <a:stretch>
                  <a:fillRect l="-961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FFE70D5-F4CB-811F-0FE0-F202DF9A7109}"/>
                  </a:ext>
                </a:extLst>
              </p:cNvPr>
              <p:cNvSpPr txBox="1"/>
              <p:nvPr/>
            </p:nvSpPr>
            <p:spPr>
              <a:xfrm>
                <a:off x="47540" y="3082658"/>
                <a:ext cx="1158806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/>
                  <a:t> </a:t>
                </a:r>
                <a:r>
                  <a:rPr lang="en-US" sz="2400" b="1"/>
                  <a:t>Spin density</a:t>
                </a:r>
                <a:r>
                  <a:rPr lang="en-US" sz="240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/>
                  <a:t>: Difference between spin-up 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/>
                  <a:t>) and spin-down 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/>
                  <a:t>) electron densities </a:t>
                </a:r>
                <a:endParaRPr lang="es-CO" sz="240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FFE70D5-F4CB-811F-0FE0-F202DF9A7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0" y="3082658"/>
                <a:ext cx="11588063" cy="830997"/>
              </a:xfrm>
              <a:prstGeom prst="rect">
                <a:avLst/>
              </a:prstGeom>
              <a:blipFill>
                <a:blip r:embed="rId3"/>
                <a:stretch>
                  <a:fillRect l="-263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19FBB82-7146-C406-0784-BA41986B733D}"/>
              </a:ext>
            </a:extLst>
          </p:cNvPr>
          <p:cNvGrpSpPr/>
          <p:nvPr/>
        </p:nvGrpSpPr>
        <p:grpSpPr>
          <a:xfrm>
            <a:off x="438431" y="5170928"/>
            <a:ext cx="3561421" cy="1649704"/>
            <a:chOff x="438431" y="5170928"/>
            <a:chExt cx="3561421" cy="1649704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2C74198C-B703-41FB-4538-CC92CDA80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8431" y="5989634"/>
              <a:ext cx="3561421" cy="830998"/>
            </a:xfrm>
            <a:prstGeom prst="rect">
              <a:avLst/>
            </a:prstGeom>
            <a:ln w="19050">
              <a:solidFill>
                <a:srgbClr val="0070C0"/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D38473E-2F72-934C-A451-02C854D08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1294" y="5170928"/>
              <a:ext cx="3548558" cy="704949"/>
            </a:xfrm>
            <a:prstGeom prst="rect">
              <a:avLst/>
            </a:prstGeom>
            <a:ln w="19050">
              <a:solidFill>
                <a:srgbClr val="0070C0"/>
              </a:solidFill>
            </a:ln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E5270AE-B83B-A8F6-4A04-BDAE92AC71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251" y="1713805"/>
            <a:ext cx="7768033" cy="1036227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E3EDE4CB-D95F-8B90-8186-F08987FD38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2149" y="4948397"/>
            <a:ext cx="3187702" cy="1854960"/>
          </a:xfrm>
          <a:prstGeom prst="rect">
            <a:avLst/>
          </a:prstGeom>
          <a:ln w="12700">
            <a:solidFill>
              <a:srgbClr val="00B05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549350-4983-C124-9E46-96AE26B2F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595" y="3864000"/>
            <a:ext cx="9973951" cy="102209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19E3006-7463-ED30-44FC-1F0B8F3C8D59}"/>
              </a:ext>
            </a:extLst>
          </p:cNvPr>
          <p:cNvGrpSpPr/>
          <p:nvPr/>
        </p:nvGrpSpPr>
        <p:grpSpPr>
          <a:xfrm>
            <a:off x="8192147" y="5199617"/>
            <a:ext cx="3288074" cy="1517612"/>
            <a:chOff x="8192147" y="5199617"/>
            <a:chExt cx="3288074" cy="1517612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E59838C8-C202-5FE8-DDF0-0B80F201F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92147" y="5199617"/>
              <a:ext cx="3288074" cy="1036903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20AEB5-AE90-A663-AA29-AB955F1A1F70}"/>
                </a:ext>
              </a:extLst>
            </p:cNvPr>
            <p:cNvSpPr txBox="1"/>
            <p:nvPr/>
          </p:nvSpPr>
          <p:spPr>
            <a:xfrm>
              <a:off x="8441356" y="6347897"/>
              <a:ext cx="2789656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Total Number of Electrons</a:t>
              </a:r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227417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EA0D0628-BB8E-6063-5571-7B8D26045B8B}"/>
              </a:ext>
            </a:extLst>
          </p:cNvPr>
          <p:cNvGrpSpPr/>
          <p:nvPr/>
        </p:nvGrpSpPr>
        <p:grpSpPr>
          <a:xfrm>
            <a:off x="308733" y="860307"/>
            <a:ext cx="9317049" cy="997341"/>
            <a:chOff x="200578" y="197050"/>
            <a:chExt cx="9317049" cy="997341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62A7465C-7519-3865-1EC3-010C83A22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578" y="197050"/>
              <a:ext cx="5185101" cy="997341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376FDDB7-1465-D283-6B0D-5FB3AD72AD9B}"/>
                    </a:ext>
                  </a:extLst>
                </p:cNvPr>
                <p:cNvSpPr txBox="1"/>
                <p:nvPr/>
              </p:nvSpPr>
              <p:spPr>
                <a:xfrm>
                  <a:off x="5704247" y="506341"/>
                  <a:ext cx="3813380" cy="37875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:r>
                    <a:rPr lang="es-CO" err="1"/>
                    <a:t>Expected</a:t>
                  </a:r>
                  <a:r>
                    <a:rPr lang="es-CO"/>
                    <a:t> </a:t>
                  </a:r>
                  <a:r>
                    <a:rPr lang="es-CO" err="1"/>
                    <a:t>value</a:t>
                  </a:r>
                  <a:r>
                    <a:rPr lang="es-CO"/>
                    <a:t> </a:t>
                  </a:r>
                  <a:r>
                    <a:rPr lang="es-CO" err="1"/>
                    <a:t>of</a:t>
                  </a:r>
                  <a:r>
                    <a:rPr lang="es-CO"/>
                    <a:t> Spin </a:t>
                  </a:r>
                  <a:r>
                    <a:rPr lang="es-CO" err="1"/>
                    <a:t>Operator</a:t>
                  </a:r>
                  <a:r>
                    <a:rPr lang="es-CO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CO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CO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a14:m>
                  <a:endParaRPr lang="es-CO"/>
                </a:p>
              </p:txBody>
            </p:sp>
          </mc:Choice>
          <mc:Fallback xmlns=""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376FDDB7-1465-D283-6B0D-5FB3AD72AD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4247" y="506341"/>
                  <a:ext cx="3813380" cy="378758"/>
                </a:xfrm>
                <a:prstGeom prst="rect">
                  <a:avLst/>
                </a:prstGeom>
                <a:blipFill>
                  <a:blip r:embed="rId3"/>
                  <a:stretch>
                    <a:fillRect t="-6154" b="-2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F08F61-5835-1BA9-4971-E9D3B8F585D7}"/>
              </a:ext>
            </a:extLst>
          </p:cNvPr>
          <p:cNvGrpSpPr/>
          <p:nvPr/>
        </p:nvGrpSpPr>
        <p:grpSpPr>
          <a:xfrm>
            <a:off x="1268928" y="2035769"/>
            <a:ext cx="6337661" cy="952544"/>
            <a:chOff x="1212101" y="1526899"/>
            <a:chExt cx="6337661" cy="952544"/>
          </a:xfrm>
        </p:grpSpPr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11F40FF3-6A89-331E-4723-754CA32B2B74}"/>
                </a:ext>
              </a:extLst>
            </p:cNvPr>
            <p:cNvSpPr txBox="1"/>
            <p:nvPr/>
          </p:nvSpPr>
          <p:spPr>
            <a:xfrm>
              <a:off x="4758585" y="1814838"/>
              <a:ext cx="2791177" cy="369332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txBody>
            <a:bodyPr wrap="square">
              <a:spAutoFit/>
            </a:bodyPr>
            <a:lstStyle/>
            <a:p>
              <a:r>
                <a:rPr lang="es-CO"/>
                <a:t>Spin </a:t>
              </a:r>
              <a:r>
                <a:rPr lang="es-CO" err="1"/>
                <a:t>projection</a:t>
              </a:r>
              <a:r>
                <a:rPr lang="es-CO"/>
                <a:t> </a:t>
              </a:r>
              <a:r>
                <a:rPr lang="es-CO" err="1"/>
                <a:t>eigenvalue</a:t>
              </a:r>
              <a:endParaRPr lang="es-CO"/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97B40F66-17D3-2ACD-C752-25B69B5F7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2101" y="1526899"/>
              <a:ext cx="3162054" cy="952544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F7D56E0-014D-811E-394F-C5F7A5B9551F}"/>
              </a:ext>
            </a:extLst>
          </p:cNvPr>
          <p:cNvGrpSpPr/>
          <p:nvPr/>
        </p:nvGrpSpPr>
        <p:grpSpPr>
          <a:xfrm>
            <a:off x="441077" y="3194604"/>
            <a:ext cx="2791177" cy="3501671"/>
            <a:chOff x="608225" y="2925358"/>
            <a:chExt cx="2791177" cy="3501671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63B2B5C-C348-3A0A-0ECF-BC056E6BB97D}"/>
                </a:ext>
              </a:extLst>
            </p:cNvPr>
            <p:cNvCxnSpPr/>
            <p:nvPr/>
          </p:nvCxnSpPr>
          <p:spPr>
            <a:xfrm flipV="1">
              <a:off x="733071" y="3537156"/>
              <a:ext cx="0" cy="22712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90B055B-E217-90D3-9592-A0F2E4D5089F}"/>
                </a:ext>
              </a:extLst>
            </p:cNvPr>
            <p:cNvCxnSpPr/>
            <p:nvPr/>
          </p:nvCxnSpPr>
          <p:spPr>
            <a:xfrm flipV="1">
              <a:off x="1013291" y="3537155"/>
              <a:ext cx="0" cy="22712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C727E39-BD63-5427-7713-0037034419DE}"/>
                </a:ext>
              </a:extLst>
            </p:cNvPr>
            <p:cNvCxnSpPr/>
            <p:nvPr/>
          </p:nvCxnSpPr>
          <p:spPr>
            <a:xfrm flipV="1">
              <a:off x="1318091" y="3537154"/>
              <a:ext cx="0" cy="22712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A649FAB-4FB5-8F2D-4146-EEF79E8DFC37}"/>
                </a:ext>
              </a:extLst>
            </p:cNvPr>
            <p:cNvCxnSpPr/>
            <p:nvPr/>
          </p:nvCxnSpPr>
          <p:spPr>
            <a:xfrm flipV="1">
              <a:off x="1632722" y="3537156"/>
              <a:ext cx="0" cy="22712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18F0591-CC33-F1E4-89AA-B15B8E8C7257}"/>
                </a:ext>
              </a:extLst>
            </p:cNvPr>
            <p:cNvCxnSpPr/>
            <p:nvPr/>
          </p:nvCxnSpPr>
          <p:spPr>
            <a:xfrm flipV="1">
              <a:off x="1912942" y="3537155"/>
              <a:ext cx="0" cy="22712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3F55F9-FB1C-FA48-50B2-FA35835217D6}"/>
                </a:ext>
              </a:extLst>
            </p:cNvPr>
            <p:cNvCxnSpPr/>
            <p:nvPr/>
          </p:nvCxnSpPr>
          <p:spPr>
            <a:xfrm flipV="1">
              <a:off x="2217742" y="3537154"/>
              <a:ext cx="0" cy="22712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02B6AAC-1CAC-A21D-698E-02582EBCF403}"/>
                </a:ext>
              </a:extLst>
            </p:cNvPr>
            <p:cNvCxnSpPr/>
            <p:nvPr/>
          </p:nvCxnSpPr>
          <p:spPr>
            <a:xfrm flipV="1">
              <a:off x="2527458" y="3537156"/>
              <a:ext cx="0" cy="22712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9CEBE8-08A9-42CE-E991-C54379A5BDAF}"/>
                </a:ext>
              </a:extLst>
            </p:cNvPr>
            <p:cNvCxnSpPr/>
            <p:nvPr/>
          </p:nvCxnSpPr>
          <p:spPr>
            <a:xfrm flipV="1">
              <a:off x="2807678" y="3537155"/>
              <a:ext cx="0" cy="22712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93B681-E467-595B-BBE4-360790DC086F}"/>
                </a:ext>
              </a:extLst>
            </p:cNvPr>
            <p:cNvCxnSpPr/>
            <p:nvPr/>
          </p:nvCxnSpPr>
          <p:spPr>
            <a:xfrm flipV="1">
              <a:off x="3112478" y="3537154"/>
              <a:ext cx="0" cy="22712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BDEBA8B-BFAE-625A-BC70-1558C7D20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4425" y="5924002"/>
              <a:ext cx="2698779" cy="503027"/>
            </a:xfrm>
            <a:prstGeom prst="rect">
              <a:avLst/>
            </a:prstGeom>
            <a:ln w="12700">
              <a:solidFill>
                <a:srgbClr val="7030A0"/>
              </a:solidFill>
            </a:ln>
          </p:spPr>
        </p:pic>
        <p:sp>
          <p:nvSpPr>
            <p:cNvPr id="20" name="CuadroTexto 10">
              <a:extLst>
                <a:ext uri="{FF2B5EF4-FFF2-40B4-BE49-F238E27FC236}">
                  <a16:creationId xmlns:a16="http://schemas.microsoft.com/office/drawing/2014/main" id="{B6C7E2C7-CDE7-16FC-227C-0008CCC521DC}"/>
                </a:ext>
              </a:extLst>
            </p:cNvPr>
            <p:cNvSpPr txBox="1"/>
            <p:nvPr/>
          </p:nvSpPr>
          <p:spPr>
            <a:xfrm>
              <a:off x="608225" y="2925358"/>
              <a:ext cx="2791177" cy="369332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CO" err="1"/>
                <a:t>External</a:t>
              </a:r>
              <a:r>
                <a:rPr lang="es-CO"/>
                <a:t> </a:t>
              </a:r>
              <a:r>
                <a:rPr lang="es-CO" err="1"/>
                <a:t>Magnetic</a:t>
              </a:r>
              <a:r>
                <a:rPr lang="es-CO"/>
                <a:t> Field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C6F246F-51DE-8B8C-CD65-A6A11EA76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18290" y="4307318"/>
              <a:ext cx="815505" cy="820233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E9ABE86-182E-614E-682D-08B4765C4B3E}"/>
              </a:ext>
            </a:extLst>
          </p:cNvPr>
          <p:cNvGrpSpPr/>
          <p:nvPr/>
        </p:nvGrpSpPr>
        <p:grpSpPr>
          <a:xfrm>
            <a:off x="3981990" y="3343540"/>
            <a:ext cx="7257894" cy="1705353"/>
            <a:chOff x="3981990" y="3343540"/>
            <a:chExt cx="7257894" cy="1705353"/>
          </a:xfrm>
        </p:grpSpPr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F7AB1098-0F1C-95E1-D42A-63260AF8C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81990" y="3868502"/>
              <a:ext cx="7257894" cy="1180391"/>
            </a:xfrm>
            <a:prstGeom prst="rect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</p:pic>
        <p:sp>
          <p:nvSpPr>
            <p:cNvPr id="23" name="CuadroTexto 10">
              <a:extLst>
                <a:ext uri="{FF2B5EF4-FFF2-40B4-BE49-F238E27FC236}">
                  <a16:creationId xmlns:a16="http://schemas.microsoft.com/office/drawing/2014/main" id="{368ECF05-90C2-5804-6E9D-B2FF4B5917A8}"/>
                </a:ext>
              </a:extLst>
            </p:cNvPr>
            <p:cNvSpPr txBox="1"/>
            <p:nvPr/>
          </p:nvSpPr>
          <p:spPr>
            <a:xfrm>
              <a:off x="6096000" y="3343540"/>
              <a:ext cx="2791177" cy="369332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CO" err="1"/>
                <a:t>Interaction</a:t>
              </a:r>
              <a:r>
                <a:rPr lang="es-CO"/>
                <a:t> </a:t>
              </a:r>
              <a:r>
                <a:rPr lang="es-CO" err="1"/>
                <a:t>Hamiltonian</a:t>
              </a:r>
              <a:endParaRPr lang="es-CO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16FB5EA-5D81-7918-08D9-779417803EA2}"/>
              </a:ext>
            </a:extLst>
          </p:cNvPr>
          <p:cNvGrpSpPr/>
          <p:nvPr/>
        </p:nvGrpSpPr>
        <p:grpSpPr>
          <a:xfrm>
            <a:off x="5222210" y="5304098"/>
            <a:ext cx="4777454" cy="1392177"/>
            <a:chOff x="5222210" y="5304098"/>
            <a:chExt cx="4777454" cy="1392177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0E84D394-58A4-762E-0488-38B086FDB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2210" y="5304098"/>
              <a:ext cx="4777454" cy="933581"/>
            </a:xfrm>
            <a:prstGeom prst="rect">
              <a:avLst/>
            </a:prstGeom>
            <a:ln w="19050">
              <a:solidFill>
                <a:srgbClr val="C00000"/>
              </a:solidFill>
            </a:ln>
          </p:spPr>
        </p:pic>
        <p:sp>
          <p:nvSpPr>
            <p:cNvPr id="27" name="CuadroTexto 10">
              <a:extLst>
                <a:ext uri="{FF2B5EF4-FFF2-40B4-BE49-F238E27FC236}">
                  <a16:creationId xmlns:a16="http://schemas.microsoft.com/office/drawing/2014/main" id="{8EAD0582-C638-ED9C-0591-34263C4E6CD4}"/>
                </a:ext>
              </a:extLst>
            </p:cNvPr>
            <p:cNvSpPr txBox="1"/>
            <p:nvPr/>
          </p:nvSpPr>
          <p:spPr>
            <a:xfrm>
              <a:off x="6215348" y="6326943"/>
              <a:ext cx="2791177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CO" err="1"/>
                <a:t>Expected</a:t>
              </a:r>
              <a:r>
                <a:rPr lang="es-CO"/>
                <a:t> </a:t>
              </a:r>
              <a:r>
                <a:rPr lang="es-CO" err="1"/>
                <a:t>value</a:t>
              </a:r>
              <a:endParaRPr lang="es-CO"/>
            </a:p>
          </p:txBody>
        </p:sp>
      </p:grpSp>
      <p:sp>
        <p:nvSpPr>
          <p:cNvPr id="29" name="CuadroTexto 1">
            <a:extLst>
              <a:ext uri="{FF2B5EF4-FFF2-40B4-BE49-F238E27FC236}">
                <a16:creationId xmlns:a16="http://schemas.microsoft.com/office/drawing/2014/main" id="{5E94BBDD-F6B5-C889-1BEA-59D213DD1D50}"/>
              </a:ext>
            </a:extLst>
          </p:cNvPr>
          <p:cNvSpPr txBox="1"/>
          <p:nvPr/>
        </p:nvSpPr>
        <p:spPr>
          <a:xfrm>
            <a:off x="109866" y="46212"/>
            <a:ext cx="4422805" cy="5788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Some Expected Values</a:t>
            </a:r>
          </a:p>
        </p:txBody>
      </p:sp>
    </p:spTree>
    <p:extLst>
      <p:ext uri="{BB962C8B-B14F-4D97-AF65-F5344CB8AC3E}">
        <p14:creationId xmlns:p14="http://schemas.microsoft.com/office/powerpoint/2010/main" val="122945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D159B3F-4B80-CBE3-E76F-3FEB01F8573D}"/>
              </a:ext>
            </a:extLst>
          </p:cNvPr>
          <p:cNvGrpSpPr/>
          <p:nvPr/>
        </p:nvGrpSpPr>
        <p:grpSpPr>
          <a:xfrm>
            <a:off x="243511" y="1093713"/>
            <a:ext cx="7172325" cy="1409286"/>
            <a:chOff x="243511" y="1093713"/>
            <a:chExt cx="7172325" cy="14092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BACBA332-EE75-769E-D55B-D3383CA5D3E3}"/>
                    </a:ext>
                  </a:extLst>
                </p:cNvPr>
                <p:cNvSpPr txBox="1"/>
                <p:nvPr/>
              </p:nvSpPr>
              <p:spPr>
                <a:xfrm>
                  <a:off x="243511" y="1093713"/>
                  <a:ext cx="7172325" cy="3929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/>
                    <a:t>All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/>
                    <a:t> eigenstates of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/>
                    <a:t>​ share the same total electron density:</a:t>
                  </a:r>
                  <a:endParaRPr lang="es-CO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BACBA332-EE75-769E-D55B-D3383CA5D3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511" y="1093713"/>
                  <a:ext cx="7172325" cy="392993"/>
                </a:xfrm>
                <a:prstGeom prst="rect">
                  <a:avLst/>
                </a:prstGeom>
                <a:blipFill>
                  <a:blip r:embed="rId2"/>
                  <a:stretch>
                    <a:fillRect l="-765" t="-461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76CF9846-35EB-7331-B719-35EA517D4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2622" y="1567255"/>
              <a:ext cx="3213214" cy="935744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EAE94BF-7B24-8A4A-B6A2-3E8B7284CF56}"/>
              </a:ext>
            </a:extLst>
          </p:cNvPr>
          <p:cNvGrpSpPr/>
          <p:nvPr/>
        </p:nvGrpSpPr>
        <p:grpSpPr>
          <a:xfrm>
            <a:off x="302895" y="2856531"/>
            <a:ext cx="8066401" cy="1912485"/>
            <a:chOff x="302895" y="2856531"/>
            <a:chExt cx="8066401" cy="19124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95ED545A-C3E5-749A-612E-24C3ACAF5700}"/>
                    </a:ext>
                  </a:extLst>
                </p:cNvPr>
                <p:cNvSpPr txBox="1"/>
                <p:nvPr/>
              </p:nvSpPr>
              <p:spPr>
                <a:xfrm>
                  <a:off x="302895" y="2856531"/>
                  <a:ext cx="6092190" cy="9469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b="1"/>
                    <a:t>Spin Density Scaling</a:t>
                  </a:r>
                  <a:r>
                    <a:rPr lang="en-US"/>
                    <a:t>:</a:t>
                  </a:r>
                  <a:br>
                    <a:rPr lang="en-US"/>
                  </a:br>
                  <a:r>
                    <a:rPr lang="en-US"/>
                    <a:t>The spin density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/>
                    <a:t> scales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a14:m>
                  <a:r>
                    <a:rPr lang="en-US"/>
                    <a:t>​ as: </a:t>
                  </a:r>
                  <a:br>
                    <a:rPr lang="en-US"/>
                  </a:br>
                  <a:endParaRPr lang="es-CO"/>
                </a:p>
              </p:txBody>
            </p:sp>
          </mc:Choice>
          <mc:Fallback xmlns="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95ED545A-C3E5-749A-612E-24C3ACAF57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95" y="2856531"/>
                  <a:ext cx="6092190" cy="946991"/>
                </a:xfrm>
                <a:prstGeom prst="rect">
                  <a:avLst/>
                </a:prstGeom>
                <a:blipFill>
                  <a:blip r:embed="rId4"/>
                  <a:stretch>
                    <a:fillRect l="-901" t="-38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FC2D4DCB-9A56-0CC5-43DA-D1BB11424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18559"/>
            <a:stretch/>
          </p:blipFill>
          <p:spPr>
            <a:xfrm>
              <a:off x="3348990" y="3691987"/>
              <a:ext cx="5020306" cy="1077029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635113A-8DA5-14EC-4792-CF3F7FD6809C}"/>
                  </a:ext>
                </a:extLst>
              </p:cNvPr>
              <p:cNvSpPr txBox="1"/>
              <p:nvPr/>
            </p:nvSpPr>
            <p:spPr>
              <a:xfrm>
                <a:off x="1344926" y="5383631"/>
                <a:ext cx="3720465" cy="52322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pt-BR" sz="280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​=0</m:t>
                    </m:r>
                  </m:oMath>
                </a14:m>
                <a:r>
                  <a:rPr lang="pt-BR" sz="2800"/>
                  <a:t> ; 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pt-BR" sz="2800" b="1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endParaRPr lang="es-CO" sz="280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635113A-8DA5-14EC-4792-CF3F7FD68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926" y="5383631"/>
                <a:ext cx="3720465" cy="523220"/>
              </a:xfrm>
              <a:prstGeom prst="rect">
                <a:avLst/>
              </a:prstGeom>
              <a:blipFill>
                <a:blip r:embed="rId6"/>
                <a:stretch>
                  <a:fillRect l="-3263" t="-8989" b="-29213"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46B59997-BB0D-3DAB-B134-E0AE725C96B1}"/>
              </a:ext>
            </a:extLst>
          </p:cNvPr>
          <p:cNvGrpSpPr/>
          <p:nvPr/>
        </p:nvGrpSpPr>
        <p:grpSpPr>
          <a:xfrm>
            <a:off x="6222672" y="5227584"/>
            <a:ext cx="4946772" cy="835315"/>
            <a:chOff x="6340660" y="4992510"/>
            <a:chExt cx="4946772" cy="83531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A7EE075-3EF7-C37B-DF08-59DC93451481}"/>
                </a:ext>
              </a:extLst>
            </p:cNvPr>
            <p:cNvSpPr/>
            <p:nvPr/>
          </p:nvSpPr>
          <p:spPr>
            <a:xfrm>
              <a:off x="6340660" y="4992510"/>
              <a:ext cx="4946772" cy="8353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C7831C6E-6B35-0820-30AF-AD34F7A9C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54949" y="5100386"/>
              <a:ext cx="3854359" cy="704103"/>
            </a:xfrm>
            <a:prstGeom prst="rect">
              <a:avLst/>
            </a:prstGeom>
          </p:spPr>
        </p:pic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ED99708D-3096-79BD-170A-80645979CBA4}"/>
                </a:ext>
              </a:extLst>
            </p:cNvPr>
            <p:cNvSpPr txBox="1"/>
            <p:nvPr/>
          </p:nvSpPr>
          <p:spPr>
            <a:xfrm>
              <a:off x="6448815" y="5148557"/>
              <a:ext cx="80613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800"/>
                <a:t>For</a:t>
              </a:r>
              <a:endParaRPr lang="es-CO" sz="2800"/>
            </a:p>
          </p:txBody>
        </p:sp>
      </p:grpSp>
      <p:sp>
        <p:nvSpPr>
          <p:cNvPr id="4" name="CuadroTexto 1">
            <a:extLst>
              <a:ext uri="{FF2B5EF4-FFF2-40B4-BE49-F238E27FC236}">
                <a16:creationId xmlns:a16="http://schemas.microsoft.com/office/drawing/2014/main" id="{5EE902F3-248E-8FB0-52A6-C345930E8C67}"/>
              </a:ext>
            </a:extLst>
          </p:cNvPr>
          <p:cNvSpPr txBox="1"/>
          <p:nvPr/>
        </p:nvSpPr>
        <p:spPr>
          <a:xfrm>
            <a:off x="243511" y="115814"/>
            <a:ext cx="6380174" cy="5788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Electron Density and Spin Degeneracy</a:t>
            </a:r>
          </a:p>
        </p:txBody>
      </p:sp>
    </p:spTree>
    <p:extLst>
      <p:ext uri="{BB962C8B-B14F-4D97-AF65-F5344CB8AC3E}">
        <p14:creationId xmlns:p14="http://schemas.microsoft.com/office/powerpoint/2010/main" val="19618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03FB07-F8A7-5F8C-E983-4BF7385D3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941FD-0F91-EBB6-B042-5BA30FF80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71D0B5F-5E65-9579-4542-421567AA9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7A3619-864E-3A9D-4860-91C4B3ADE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097053"/>
            <a:ext cx="7080738" cy="4663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O" sz="5400" dirty="0" err="1">
                <a:solidFill>
                  <a:schemeClr val="bg1"/>
                </a:solidFill>
              </a:rPr>
              <a:t>Hohenberg</a:t>
            </a:r>
            <a:r>
              <a:rPr lang="es-CO" sz="5400" dirty="0">
                <a:solidFill>
                  <a:schemeClr val="bg1"/>
                </a:solidFill>
              </a:rPr>
              <a:t>–Kohn </a:t>
            </a:r>
            <a:r>
              <a:rPr lang="es-CO" sz="5400" dirty="0" err="1">
                <a:solidFill>
                  <a:schemeClr val="bg1"/>
                </a:solidFill>
              </a:rPr>
              <a:t>Theorems</a:t>
            </a:r>
            <a:r>
              <a:rPr lang="es-CO" sz="5400" dirty="0">
                <a:solidFill>
                  <a:schemeClr val="bg1"/>
                </a:solidFill>
              </a:rPr>
              <a:t> </a:t>
            </a:r>
            <a:br>
              <a:rPr lang="es-CO" sz="5400" dirty="0">
                <a:solidFill>
                  <a:schemeClr val="bg1"/>
                </a:solidFill>
              </a:rPr>
            </a:br>
            <a:r>
              <a:rPr lang="es-CO" sz="5400" dirty="0">
                <a:solidFill>
                  <a:schemeClr val="bg1"/>
                </a:solidFill>
              </a:rPr>
              <a:t>Extended </a:t>
            </a:r>
            <a:r>
              <a:rPr lang="es-CO" sz="5400" dirty="0" err="1">
                <a:solidFill>
                  <a:schemeClr val="bg1"/>
                </a:solidFill>
              </a:rPr>
              <a:t>to</a:t>
            </a:r>
            <a:r>
              <a:rPr lang="es-CO" sz="5400" dirty="0">
                <a:solidFill>
                  <a:schemeClr val="bg1"/>
                </a:solidFill>
              </a:rPr>
              <a:t> Spin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732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4F67FA-28F4-4288-9CC5-25C18E401CA3}"/>
              </a:ext>
            </a:extLst>
          </p:cNvPr>
          <p:cNvSpPr/>
          <p:nvPr/>
        </p:nvSpPr>
        <p:spPr bwMode="auto">
          <a:xfrm>
            <a:off x="6346954" y="315680"/>
            <a:ext cx="5307226" cy="585037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E8F32B-49B6-4734-8E6A-50BA6E30C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449425"/>
              </p:ext>
            </p:extLst>
          </p:nvPr>
        </p:nvGraphicFramePr>
        <p:xfrm>
          <a:off x="599304" y="315680"/>
          <a:ext cx="5307226" cy="5850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7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62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None/>
                      </a:pPr>
                      <a:endParaRPr lang="en-US" sz="18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754"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s-CO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r>
                        <a:rPr lang="es-CO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endParaRPr lang="es-CO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s-CO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Spin in Non-</a:t>
                      </a:r>
                      <a:r>
                        <a:rPr lang="es-CO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Relativistic</a:t>
                      </a:r>
                      <a:r>
                        <a:rPr lang="es-CO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Quantum </a:t>
                      </a:r>
                      <a:r>
                        <a:rPr lang="es-CO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Mechanics</a:t>
                      </a:r>
                      <a:endParaRPr lang="es-CO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endParaRPr lang="es-CO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s-CO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Hohenberg</a:t>
                      </a:r>
                      <a:r>
                        <a:rPr lang="es-CO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–Kohn </a:t>
                      </a:r>
                      <a:r>
                        <a:rPr lang="es-CO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Theorems</a:t>
                      </a:r>
                      <a:r>
                        <a:rPr lang="es-CO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Extended </a:t>
                      </a:r>
                      <a:r>
                        <a:rPr lang="es-CO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es-CO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Spin </a:t>
                      </a:r>
                    </a:p>
                    <a:p>
                      <a:pPr marL="457200" indent="-45720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endParaRPr lang="es-CO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s-CO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Kohn–</a:t>
                      </a:r>
                      <a:r>
                        <a:rPr lang="es-CO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Sham</a:t>
                      </a:r>
                      <a:r>
                        <a:rPr lang="es-CO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Formulation</a:t>
                      </a:r>
                      <a:r>
                        <a:rPr lang="es-CO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DFT </a:t>
                      </a:r>
                      <a:r>
                        <a:rPr lang="es-CO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es-CO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Spin </a:t>
                      </a:r>
                      <a:r>
                        <a:rPr lang="es-CO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Restricted</a:t>
                      </a:r>
                      <a:r>
                        <a:rPr lang="es-CO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s-CO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Unrestricted</a:t>
                      </a:r>
                      <a:r>
                        <a:rPr lang="es-CO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Formulations</a:t>
                      </a:r>
                      <a:endParaRPr lang="es-CO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endParaRPr lang="es-CO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endParaRPr lang="es-CO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s-CO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Conclusions</a:t>
                      </a:r>
                      <a:endParaRPr lang="es-CO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endParaRPr lang="es-CO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s-CO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References</a:t>
                      </a:r>
                      <a:endParaRPr lang="en-US" sz="18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  <a:buNone/>
                      </a:pPr>
                      <a:endParaRPr lang="en-US" sz="180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83692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065E8F1-E647-49A7-AF9D-272FB6EBAEE4}"/>
              </a:ext>
            </a:extLst>
          </p:cNvPr>
          <p:cNvGrpSpPr/>
          <p:nvPr/>
        </p:nvGrpSpPr>
        <p:grpSpPr>
          <a:xfrm>
            <a:off x="8299005" y="1833150"/>
            <a:ext cx="1403125" cy="1407717"/>
            <a:chOff x="-1219200" y="1365250"/>
            <a:chExt cx="1939925" cy="1946275"/>
          </a:xfrm>
          <a:solidFill>
            <a:schemeClr val="bg1"/>
          </a:solidFill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5C6F236-E015-45C2-A5B8-49749A7AC2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19200" y="1365250"/>
              <a:ext cx="1939925" cy="1946275"/>
            </a:xfrm>
            <a:custGeom>
              <a:avLst/>
              <a:gdLst>
                <a:gd name="T0" fmla="*/ 275 w 3666"/>
                <a:gd name="T1" fmla="*/ 157 h 3678"/>
                <a:gd name="T2" fmla="*/ 220 w 3666"/>
                <a:gd name="T3" fmla="*/ 179 h 3678"/>
                <a:gd name="T4" fmla="*/ 179 w 3666"/>
                <a:gd name="T5" fmla="*/ 221 h 3678"/>
                <a:gd name="T6" fmla="*/ 155 w 3666"/>
                <a:gd name="T7" fmla="*/ 275 h 3678"/>
                <a:gd name="T8" fmla="*/ 152 w 3666"/>
                <a:gd name="T9" fmla="*/ 3371 h 3678"/>
                <a:gd name="T10" fmla="*/ 164 w 3666"/>
                <a:gd name="T11" fmla="*/ 3431 h 3678"/>
                <a:gd name="T12" fmla="*/ 197 w 3666"/>
                <a:gd name="T13" fmla="*/ 3480 h 3678"/>
                <a:gd name="T14" fmla="*/ 245 w 3666"/>
                <a:gd name="T15" fmla="*/ 3512 h 3678"/>
                <a:gd name="T16" fmla="*/ 305 w 3666"/>
                <a:gd name="T17" fmla="*/ 3525 h 3678"/>
                <a:gd name="T18" fmla="*/ 3392 w 3666"/>
                <a:gd name="T19" fmla="*/ 3521 h 3678"/>
                <a:gd name="T20" fmla="*/ 3447 w 3666"/>
                <a:gd name="T21" fmla="*/ 3499 h 3678"/>
                <a:gd name="T22" fmla="*/ 3487 w 3666"/>
                <a:gd name="T23" fmla="*/ 3457 h 3678"/>
                <a:gd name="T24" fmla="*/ 3511 w 3666"/>
                <a:gd name="T25" fmla="*/ 3403 h 3678"/>
                <a:gd name="T26" fmla="*/ 3514 w 3666"/>
                <a:gd name="T27" fmla="*/ 307 h 3678"/>
                <a:gd name="T28" fmla="*/ 3502 w 3666"/>
                <a:gd name="T29" fmla="*/ 247 h 3678"/>
                <a:gd name="T30" fmla="*/ 3469 w 3666"/>
                <a:gd name="T31" fmla="*/ 198 h 3678"/>
                <a:gd name="T32" fmla="*/ 3421 w 3666"/>
                <a:gd name="T33" fmla="*/ 166 h 3678"/>
                <a:gd name="T34" fmla="*/ 3361 w 3666"/>
                <a:gd name="T35" fmla="*/ 153 h 3678"/>
                <a:gd name="T36" fmla="*/ 305 w 3666"/>
                <a:gd name="T37" fmla="*/ 0 h 3678"/>
                <a:gd name="T38" fmla="*/ 3406 w 3666"/>
                <a:gd name="T39" fmla="*/ 3 h 3678"/>
                <a:gd name="T40" fmla="*/ 3490 w 3666"/>
                <a:gd name="T41" fmla="*/ 28 h 3678"/>
                <a:gd name="T42" fmla="*/ 3562 w 3666"/>
                <a:gd name="T43" fmla="*/ 75 h 3678"/>
                <a:gd name="T44" fmla="*/ 3617 w 3666"/>
                <a:gd name="T45" fmla="*/ 140 h 3678"/>
                <a:gd name="T46" fmla="*/ 3654 w 3666"/>
                <a:gd name="T47" fmla="*/ 218 h 3678"/>
                <a:gd name="T48" fmla="*/ 3666 w 3666"/>
                <a:gd name="T49" fmla="*/ 307 h 3678"/>
                <a:gd name="T50" fmla="*/ 3663 w 3666"/>
                <a:gd name="T51" fmla="*/ 3416 h 3678"/>
                <a:gd name="T52" fmla="*/ 3638 w 3666"/>
                <a:gd name="T53" fmla="*/ 3501 h 3678"/>
                <a:gd name="T54" fmla="*/ 3592 w 3666"/>
                <a:gd name="T55" fmla="*/ 3572 h 3678"/>
                <a:gd name="T56" fmla="*/ 3528 w 3666"/>
                <a:gd name="T57" fmla="*/ 3629 h 3678"/>
                <a:gd name="T58" fmla="*/ 3449 w 3666"/>
                <a:gd name="T59" fmla="*/ 3665 h 3678"/>
                <a:gd name="T60" fmla="*/ 3361 w 3666"/>
                <a:gd name="T61" fmla="*/ 3678 h 3678"/>
                <a:gd name="T62" fmla="*/ 260 w 3666"/>
                <a:gd name="T63" fmla="*/ 3675 h 3678"/>
                <a:gd name="T64" fmla="*/ 177 w 3666"/>
                <a:gd name="T65" fmla="*/ 3649 h 3678"/>
                <a:gd name="T66" fmla="*/ 105 w 3666"/>
                <a:gd name="T67" fmla="*/ 3603 h 3678"/>
                <a:gd name="T68" fmla="*/ 48 w 3666"/>
                <a:gd name="T69" fmla="*/ 3538 h 3678"/>
                <a:gd name="T70" fmla="*/ 12 w 3666"/>
                <a:gd name="T71" fmla="*/ 3460 h 3678"/>
                <a:gd name="T72" fmla="*/ 0 w 3666"/>
                <a:gd name="T73" fmla="*/ 3371 h 3678"/>
                <a:gd name="T74" fmla="*/ 3 w 3666"/>
                <a:gd name="T75" fmla="*/ 261 h 3678"/>
                <a:gd name="T76" fmla="*/ 28 w 3666"/>
                <a:gd name="T77" fmla="*/ 177 h 3678"/>
                <a:gd name="T78" fmla="*/ 74 w 3666"/>
                <a:gd name="T79" fmla="*/ 106 h 3678"/>
                <a:gd name="T80" fmla="*/ 138 w 3666"/>
                <a:gd name="T81" fmla="*/ 49 h 3678"/>
                <a:gd name="T82" fmla="*/ 217 w 3666"/>
                <a:gd name="T83" fmla="*/ 13 h 3678"/>
                <a:gd name="T84" fmla="*/ 305 w 3666"/>
                <a:gd name="T85" fmla="*/ 0 h 3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66" h="3678">
                  <a:moveTo>
                    <a:pt x="305" y="153"/>
                  </a:moveTo>
                  <a:lnTo>
                    <a:pt x="275" y="157"/>
                  </a:lnTo>
                  <a:lnTo>
                    <a:pt x="245" y="166"/>
                  </a:lnTo>
                  <a:lnTo>
                    <a:pt x="220" y="179"/>
                  </a:lnTo>
                  <a:lnTo>
                    <a:pt x="197" y="198"/>
                  </a:lnTo>
                  <a:lnTo>
                    <a:pt x="179" y="221"/>
                  </a:lnTo>
                  <a:lnTo>
                    <a:pt x="164" y="247"/>
                  </a:lnTo>
                  <a:lnTo>
                    <a:pt x="155" y="275"/>
                  </a:lnTo>
                  <a:lnTo>
                    <a:pt x="152" y="307"/>
                  </a:lnTo>
                  <a:lnTo>
                    <a:pt x="152" y="3371"/>
                  </a:lnTo>
                  <a:lnTo>
                    <a:pt x="155" y="3403"/>
                  </a:lnTo>
                  <a:lnTo>
                    <a:pt x="164" y="3431"/>
                  </a:lnTo>
                  <a:lnTo>
                    <a:pt x="179" y="3457"/>
                  </a:lnTo>
                  <a:lnTo>
                    <a:pt x="197" y="3480"/>
                  </a:lnTo>
                  <a:lnTo>
                    <a:pt x="220" y="3499"/>
                  </a:lnTo>
                  <a:lnTo>
                    <a:pt x="245" y="3512"/>
                  </a:lnTo>
                  <a:lnTo>
                    <a:pt x="275" y="3521"/>
                  </a:lnTo>
                  <a:lnTo>
                    <a:pt x="305" y="3525"/>
                  </a:lnTo>
                  <a:lnTo>
                    <a:pt x="3361" y="3525"/>
                  </a:lnTo>
                  <a:lnTo>
                    <a:pt x="3392" y="3521"/>
                  </a:lnTo>
                  <a:lnTo>
                    <a:pt x="3421" y="3512"/>
                  </a:lnTo>
                  <a:lnTo>
                    <a:pt x="3447" y="3499"/>
                  </a:lnTo>
                  <a:lnTo>
                    <a:pt x="3469" y="3480"/>
                  </a:lnTo>
                  <a:lnTo>
                    <a:pt x="3487" y="3457"/>
                  </a:lnTo>
                  <a:lnTo>
                    <a:pt x="3502" y="3431"/>
                  </a:lnTo>
                  <a:lnTo>
                    <a:pt x="3511" y="3403"/>
                  </a:lnTo>
                  <a:lnTo>
                    <a:pt x="3514" y="3371"/>
                  </a:lnTo>
                  <a:lnTo>
                    <a:pt x="3514" y="307"/>
                  </a:lnTo>
                  <a:lnTo>
                    <a:pt x="3511" y="275"/>
                  </a:lnTo>
                  <a:lnTo>
                    <a:pt x="3502" y="247"/>
                  </a:lnTo>
                  <a:lnTo>
                    <a:pt x="3487" y="221"/>
                  </a:lnTo>
                  <a:lnTo>
                    <a:pt x="3469" y="198"/>
                  </a:lnTo>
                  <a:lnTo>
                    <a:pt x="3447" y="179"/>
                  </a:lnTo>
                  <a:lnTo>
                    <a:pt x="3421" y="166"/>
                  </a:lnTo>
                  <a:lnTo>
                    <a:pt x="3392" y="157"/>
                  </a:lnTo>
                  <a:lnTo>
                    <a:pt x="3361" y="153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361" y="0"/>
                  </a:lnTo>
                  <a:lnTo>
                    <a:pt x="3406" y="3"/>
                  </a:lnTo>
                  <a:lnTo>
                    <a:pt x="3449" y="13"/>
                  </a:lnTo>
                  <a:lnTo>
                    <a:pt x="3490" y="28"/>
                  </a:lnTo>
                  <a:lnTo>
                    <a:pt x="3528" y="49"/>
                  </a:lnTo>
                  <a:lnTo>
                    <a:pt x="3562" y="75"/>
                  </a:lnTo>
                  <a:lnTo>
                    <a:pt x="3592" y="106"/>
                  </a:lnTo>
                  <a:lnTo>
                    <a:pt x="3617" y="140"/>
                  </a:lnTo>
                  <a:lnTo>
                    <a:pt x="3638" y="177"/>
                  </a:lnTo>
                  <a:lnTo>
                    <a:pt x="3654" y="218"/>
                  </a:lnTo>
                  <a:lnTo>
                    <a:pt x="3663" y="261"/>
                  </a:lnTo>
                  <a:lnTo>
                    <a:pt x="3666" y="307"/>
                  </a:lnTo>
                  <a:lnTo>
                    <a:pt x="3666" y="3371"/>
                  </a:lnTo>
                  <a:lnTo>
                    <a:pt x="3663" y="3416"/>
                  </a:lnTo>
                  <a:lnTo>
                    <a:pt x="3654" y="3460"/>
                  </a:lnTo>
                  <a:lnTo>
                    <a:pt x="3638" y="3501"/>
                  </a:lnTo>
                  <a:lnTo>
                    <a:pt x="3617" y="3538"/>
                  </a:lnTo>
                  <a:lnTo>
                    <a:pt x="3592" y="3572"/>
                  </a:lnTo>
                  <a:lnTo>
                    <a:pt x="3562" y="3603"/>
                  </a:lnTo>
                  <a:lnTo>
                    <a:pt x="3528" y="3629"/>
                  </a:lnTo>
                  <a:lnTo>
                    <a:pt x="3490" y="3649"/>
                  </a:lnTo>
                  <a:lnTo>
                    <a:pt x="3449" y="3665"/>
                  </a:lnTo>
                  <a:lnTo>
                    <a:pt x="3406" y="3675"/>
                  </a:lnTo>
                  <a:lnTo>
                    <a:pt x="3361" y="3678"/>
                  </a:lnTo>
                  <a:lnTo>
                    <a:pt x="305" y="3678"/>
                  </a:lnTo>
                  <a:lnTo>
                    <a:pt x="260" y="3675"/>
                  </a:lnTo>
                  <a:lnTo>
                    <a:pt x="217" y="3665"/>
                  </a:lnTo>
                  <a:lnTo>
                    <a:pt x="177" y="3649"/>
                  </a:lnTo>
                  <a:lnTo>
                    <a:pt x="138" y="3629"/>
                  </a:lnTo>
                  <a:lnTo>
                    <a:pt x="105" y="3603"/>
                  </a:lnTo>
                  <a:lnTo>
                    <a:pt x="74" y="3572"/>
                  </a:lnTo>
                  <a:lnTo>
                    <a:pt x="48" y="3538"/>
                  </a:lnTo>
                  <a:lnTo>
                    <a:pt x="28" y="3501"/>
                  </a:lnTo>
                  <a:lnTo>
                    <a:pt x="12" y="3460"/>
                  </a:lnTo>
                  <a:lnTo>
                    <a:pt x="3" y="3416"/>
                  </a:lnTo>
                  <a:lnTo>
                    <a:pt x="0" y="3371"/>
                  </a:lnTo>
                  <a:lnTo>
                    <a:pt x="0" y="307"/>
                  </a:lnTo>
                  <a:lnTo>
                    <a:pt x="3" y="261"/>
                  </a:lnTo>
                  <a:lnTo>
                    <a:pt x="12" y="218"/>
                  </a:lnTo>
                  <a:lnTo>
                    <a:pt x="28" y="177"/>
                  </a:lnTo>
                  <a:lnTo>
                    <a:pt x="48" y="140"/>
                  </a:lnTo>
                  <a:lnTo>
                    <a:pt x="74" y="106"/>
                  </a:lnTo>
                  <a:lnTo>
                    <a:pt x="105" y="75"/>
                  </a:lnTo>
                  <a:lnTo>
                    <a:pt x="138" y="49"/>
                  </a:lnTo>
                  <a:lnTo>
                    <a:pt x="177" y="28"/>
                  </a:lnTo>
                  <a:lnTo>
                    <a:pt x="217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B62303F-637C-49A5-86C3-F6635BF12A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1689100"/>
              <a:ext cx="322263" cy="325438"/>
            </a:xfrm>
            <a:custGeom>
              <a:avLst/>
              <a:gdLst>
                <a:gd name="T0" fmla="*/ 275 w 611"/>
                <a:gd name="T1" fmla="*/ 157 h 613"/>
                <a:gd name="T2" fmla="*/ 220 w 611"/>
                <a:gd name="T3" fmla="*/ 179 h 613"/>
                <a:gd name="T4" fmla="*/ 178 w 611"/>
                <a:gd name="T5" fmla="*/ 221 h 613"/>
                <a:gd name="T6" fmla="*/ 156 w 611"/>
                <a:gd name="T7" fmla="*/ 275 h 613"/>
                <a:gd name="T8" fmla="*/ 156 w 611"/>
                <a:gd name="T9" fmla="*/ 337 h 613"/>
                <a:gd name="T10" fmla="*/ 178 w 611"/>
                <a:gd name="T11" fmla="*/ 392 h 613"/>
                <a:gd name="T12" fmla="*/ 220 w 611"/>
                <a:gd name="T13" fmla="*/ 433 h 613"/>
                <a:gd name="T14" fmla="*/ 275 w 611"/>
                <a:gd name="T15" fmla="*/ 457 h 613"/>
                <a:gd name="T16" fmla="*/ 336 w 611"/>
                <a:gd name="T17" fmla="*/ 457 h 613"/>
                <a:gd name="T18" fmla="*/ 391 w 611"/>
                <a:gd name="T19" fmla="*/ 433 h 613"/>
                <a:gd name="T20" fmla="*/ 433 w 611"/>
                <a:gd name="T21" fmla="*/ 392 h 613"/>
                <a:gd name="T22" fmla="*/ 455 w 611"/>
                <a:gd name="T23" fmla="*/ 337 h 613"/>
                <a:gd name="T24" fmla="*/ 455 w 611"/>
                <a:gd name="T25" fmla="*/ 275 h 613"/>
                <a:gd name="T26" fmla="*/ 433 w 611"/>
                <a:gd name="T27" fmla="*/ 221 h 613"/>
                <a:gd name="T28" fmla="*/ 391 w 611"/>
                <a:gd name="T29" fmla="*/ 179 h 613"/>
                <a:gd name="T30" fmla="*/ 336 w 611"/>
                <a:gd name="T31" fmla="*/ 157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49 h 613"/>
                <a:gd name="T38" fmla="*/ 536 w 611"/>
                <a:gd name="T39" fmla="*/ 105 h 613"/>
                <a:gd name="T40" fmla="*/ 582 w 611"/>
                <a:gd name="T41" fmla="*/ 177 h 613"/>
                <a:gd name="T42" fmla="*/ 608 w 611"/>
                <a:gd name="T43" fmla="*/ 261 h 613"/>
                <a:gd name="T44" fmla="*/ 608 w 611"/>
                <a:gd name="T45" fmla="*/ 352 h 613"/>
                <a:gd name="T46" fmla="*/ 582 w 611"/>
                <a:gd name="T47" fmla="*/ 436 h 613"/>
                <a:gd name="T48" fmla="*/ 536 w 611"/>
                <a:gd name="T49" fmla="*/ 508 h 613"/>
                <a:gd name="T50" fmla="*/ 472 w 611"/>
                <a:gd name="T51" fmla="*/ 563 h 613"/>
                <a:gd name="T52" fmla="*/ 393 w 611"/>
                <a:gd name="T53" fmla="*/ 599 h 613"/>
                <a:gd name="T54" fmla="*/ 305 w 611"/>
                <a:gd name="T55" fmla="*/ 613 h 613"/>
                <a:gd name="T56" fmla="*/ 218 w 611"/>
                <a:gd name="T57" fmla="*/ 599 h 613"/>
                <a:gd name="T58" fmla="*/ 139 w 611"/>
                <a:gd name="T59" fmla="*/ 563 h 613"/>
                <a:gd name="T60" fmla="*/ 75 w 611"/>
                <a:gd name="T61" fmla="*/ 508 h 613"/>
                <a:gd name="T62" fmla="*/ 28 w 611"/>
                <a:gd name="T63" fmla="*/ 436 h 613"/>
                <a:gd name="T64" fmla="*/ 2 w 611"/>
                <a:gd name="T65" fmla="*/ 352 h 613"/>
                <a:gd name="T66" fmla="*/ 2 w 611"/>
                <a:gd name="T67" fmla="*/ 261 h 613"/>
                <a:gd name="T68" fmla="*/ 28 w 611"/>
                <a:gd name="T69" fmla="*/ 177 h 613"/>
                <a:gd name="T70" fmla="*/ 75 w 611"/>
                <a:gd name="T71" fmla="*/ 105 h 613"/>
                <a:gd name="T72" fmla="*/ 139 w 611"/>
                <a:gd name="T73" fmla="*/ 49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3"/>
                  </a:moveTo>
                  <a:lnTo>
                    <a:pt x="275" y="157"/>
                  </a:lnTo>
                  <a:lnTo>
                    <a:pt x="246" y="165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5"/>
                  </a:lnTo>
                  <a:lnTo>
                    <a:pt x="152" y="307"/>
                  </a:lnTo>
                  <a:lnTo>
                    <a:pt x="156" y="337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59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7"/>
                  </a:lnTo>
                  <a:lnTo>
                    <a:pt x="458" y="307"/>
                  </a:lnTo>
                  <a:lnTo>
                    <a:pt x="455" y="275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5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49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7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8"/>
                  </a:lnTo>
                  <a:lnTo>
                    <a:pt x="506" y="537"/>
                  </a:lnTo>
                  <a:lnTo>
                    <a:pt x="472" y="563"/>
                  </a:lnTo>
                  <a:lnTo>
                    <a:pt x="434" y="585"/>
                  </a:lnTo>
                  <a:lnTo>
                    <a:pt x="393" y="599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599"/>
                  </a:lnTo>
                  <a:lnTo>
                    <a:pt x="177" y="585"/>
                  </a:lnTo>
                  <a:lnTo>
                    <a:pt x="139" y="563"/>
                  </a:lnTo>
                  <a:lnTo>
                    <a:pt x="105" y="537"/>
                  </a:lnTo>
                  <a:lnTo>
                    <a:pt x="75" y="508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7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49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72120AB-F330-4B15-81A8-53D1E1E3CD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2176463"/>
              <a:ext cx="322263" cy="323850"/>
            </a:xfrm>
            <a:custGeom>
              <a:avLst/>
              <a:gdLst>
                <a:gd name="T0" fmla="*/ 275 w 611"/>
                <a:gd name="T1" fmla="*/ 157 h 613"/>
                <a:gd name="T2" fmla="*/ 220 w 611"/>
                <a:gd name="T3" fmla="*/ 179 h 613"/>
                <a:gd name="T4" fmla="*/ 178 w 611"/>
                <a:gd name="T5" fmla="*/ 221 h 613"/>
                <a:gd name="T6" fmla="*/ 156 w 611"/>
                <a:gd name="T7" fmla="*/ 277 h 613"/>
                <a:gd name="T8" fmla="*/ 156 w 611"/>
                <a:gd name="T9" fmla="*/ 337 h 613"/>
                <a:gd name="T10" fmla="*/ 178 w 611"/>
                <a:gd name="T11" fmla="*/ 393 h 613"/>
                <a:gd name="T12" fmla="*/ 220 w 611"/>
                <a:gd name="T13" fmla="*/ 433 h 613"/>
                <a:gd name="T14" fmla="*/ 275 w 611"/>
                <a:gd name="T15" fmla="*/ 457 h 613"/>
                <a:gd name="T16" fmla="*/ 336 w 611"/>
                <a:gd name="T17" fmla="*/ 457 h 613"/>
                <a:gd name="T18" fmla="*/ 391 w 611"/>
                <a:gd name="T19" fmla="*/ 433 h 613"/>
                <a:gd name="T20" fmla="*/ 433 w 611"/>
                <a:gd name="T21" fmla="*/ 393 h 613"/>
                <a:gd name="T22" fmla="*/ 455 w 611"/>
                <a:gd name="T23" fmla="*/ 337 h 613"/>
                <a:gd name="T24" fmla="*/ 455 w 611"/>
                <a:gd name="T25" fmla="*/ 277 h 613"/>
                <a:gd name="T26" fmla="*/ 433 w 611"/>
                <a:gd name="T27" fmla="*/ 221 h 613"/>
                <a:gd name="T28" fmla="*/ 391 w 611"/>
                <a:gd name="T29" fmla="*/ 179 h 613"/>
                <a:gd name="T30" fmla="*/ 336 w 611"/>
                <a:gd name="T31" fmla="*/ 157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50 h 613"/>
                <a:gd name="T38" fmla="*/ 536 w 611"/>
                <a:gd name="T39" fmla="*/ 106 h 613"/>
                <a:gd name="T40" fmla="*/ 582 w 611"/>
                <a:gd name="T41" fmla="*/ 177 h 613"/>
                <a:gd name="T42" fmla="*/ 608 w 611"/>
                <a:gd name="T43" fmla="*/ 262 h 613"/>
                <a:gd name="T44" fmla="*/ 608 w 611"/>
                <a:gd name="T45" fmla="*/ 352 h 613"/>
                <a:gd name="T46" fmla="*/ 582 w 611"/>
                <a:gd name="T47" fmla="*/ 436 h 613"/>
                <a:gd name="T48" fmla="*/ 536 w 611"/>
                <a:gd name="T49" fmla="*/ 508 h 613"/>
                <a:gd name="T50" fmla="*/ 472 w 611"/>
                <a:gd name="T51" fmla="*/ 564 h 613"/>
                <a:gd name="T52" fmla="*/ 393 w 611"/>
                <a:gd name="T53" fmla="*/ 601 h 613"/>
                <a:gd name="T54" fmla="*/ 305 w 611"/>
                <a:gd name="T55" fmla="*/ 613 h 613"/>
                <a:gd name="T56" fmla="*/ 218 w 611"/>
                <a:gd name="T57" fmla="*/ 601 h 613"/>
                <a:gd name="T58" fmla="*/ 139 w 611"/>
                <a:gd name="T59" fmla="*/ 564 h 613"/>
                <a:gd name="T60" fmla="*/ 75 w 611"/>
                <a:gd name="T61" fmla="*/ 508 h 613"/>
                <a:gd name="T62" fmla="*/ 28 w 611"/>
                <a:gd name="T63" fmla="*/ 436 h 613"/>
                <a:gd name="T64" fmla="*/ 2 w 611"/>
                <a:gd name="T65" fmla="*/ 352 h 613"/>
                <a:gd name="T66" fmla="*/ 2 w 611"/>
                <a:gd name="T67" fmla="*/ 262 h 613"/>
                <a:gd name="T68" fmla="*/ 28 w 611"/>
                <a:gd name="T69" fmla="*/ 177 h 613"/>
                <a:gd name="T70" fmla="*/ 75 w 611"/>
                <a:gd name="T71" fmla="*/ 106 h 613"/>
                <a:gd name="T72" fmla="*/ 139 w 611"/>
                <a:gd name="T73" fmla="*/ 50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3"/>
                  </a:moveTo>
                  <a:lnTo>
                    <a:pt x="275" y="157"/>
                  </a:lnTo>
                  <a:lnTo>
                    <a:pt x="246" y="166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7"/>
                  </a:lnTo>
                  <a:lnTo>
                    <a:pt x="152" y="306"/>
                  </a:lnTo>
                  <a:lnTo>
                    <a:pt x="156" y="337"/>
                  </a:lnTo>
                  <a:lnTo>
                    <a:pt x="165" y="367"/>
                  </a:lnTo>
                  <a:lnTo>
                    <a:pt x="178" y="393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61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3"/>
                  </a:lnTo>
                  <a:lnTo>
                    <a:pt x="446" y="367"/>
                  </a:lnTo>
                  <a:lnTo>
                    <a:pt x="455" y="337"/>
                  </a:lnTo>
                  <a:lnTo>
                    <a:pt x="458" y="306"/>
                  </a:lnTo>
                  <a:lnTo>
                    <a:pt x="455" y="277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6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9"/>
                  </a:lnTo>
                  <a:lnTo>
                    <a:pt x="472" y="50"/>
                  </a:lnTo>
                  <a:lnTo>
                    <a:pt x="506" y="76"/>
                  </a:lnTo>
                  <a:lnTo>
                    <a:pt x="536" y="106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9"/>
                  </a:lnTo>
                  <a:lnTo>
                    <a:pt x="608" y="262"/>
                  </a:lnTo>
                  <a:lnTo>
                    <a:pt x="611" y="306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4"/>
                  </a:lnTo>
                  <a:lnTo>
                    <a:pt x="536" y="508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1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1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8"/>
                  </a:lnTo>
                  <a:lnTo>
                    <a:pt x="49" y="474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6"/>
                  </a:lnTo>
                  <a:lnTo>
                    <a:pt x="2" y="262"/>
                  </a:lnTo>
                  <a:lnTo>
                    <a:pt x="13" y="219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6"/>
                  </a:lnTo>
                  <a:lnTo>
                    <a:pt x="105" y="76"/>
                  </a:lnTo>
                  <a:lnTo>
                    <a:pt x="139" y="50"/>
                  </a:lnTo>
                  <a:lnTo>
                    <a:pt x="177" y="29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B26BCBA-53A4-4ADA-8231-534E390781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2662238"/>
              <a:ext cx="322263" cy="325438"/>
            </a:xfrm>
            <a:custGeom>
              <a:avLst/>
              <a:gdLst>
                <a:gd name="T0" fmla="*/ 275 w 611"/>
                <a:gd name="T1" fmla="*/ 156 h 613"/>
                <a:gd name="T2" fmla="*/ 220 w 611"/>
                <a:gd name="T3" fmla="*/ 180 h 613"/>
                <a:gd name="T4" fmla="*/ 178 w 611"/>
                <a:gd name="T5" fmla="*/ 220 h 613"/>
                <a:gd name="T6" fmla="*/ 156 w 611"/>
                <a:gd name="T7" fmla="*/ 276 h 613"/>
                <a:gd name="T8" fmla="*/ 156 w 611"/>
                <a:gd name="T9" fmla="*/ 338 h 613"/>
                <a:gd name="T10" fmla="*/ 178 w 611"/>
                <a:gd name="T11" fmla="*/ 392 h 613"/>
                <a:gd name="T12" fmla="*/ 220 w 611"/>
                <a:gd name="T13" fmla="*/ 434 h 613"/>
                <a:gd name="T14" fmla="*/ 275 w 611"/>
                <a:gd name="T15" fmla="*/ 456 h 613"/>
                <a:gd name="T16" fmla="*/ 336 w 611"/>
                <a:gd name="T17" fmla="*/ 456 h 613"/>
                <a:gd name="T18" fmla="*/ 391 w 611"/>
                <a:gd name="T19" fmla="*/ 434 h 613"/>
                <a:gd name="T20" fmla="*/ 433 w 611"/>
                <a:gd name="T21" fmla="*/ 392 h 613"/>
                <a:gd name="T22" fmla="*/ 455 w 611"/>
                <a:gd name="T23" fmla="*/ 338 h 613"/>
                <a:gd name="T24" fmla="*/ 455 w 611"/>
                <a:gd name="T25" fmla="*/ 276 h 613"/>
                <a:gd name="T26" fmla="*/ 433 w 611"/>
                <a:gd name="T27" fmla="*/ 220 h 613"/>
                <a:gd name="T28" fmla="*/ 391 w 611"/>
                <a:gd name="T29" fmla="*/ 180 h 613"/>
                <a:gd name="T30" fmla="*/ 336 w 611"/>
                <a:gd name="T31" fmla="*/ 156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50 h 613"/>
                <a:gd name="T38" fmla="*/ 536 w 611"/>
                <a:gd name="T39" fmla="*/ 105 h 613"/>
                <a:gd name="T40" fmla="*/ 582 w 611"/>
                <a:gd name="T41" fmla="*/ 177 h 613"/>
                <a:gd name="T42" fmla="*/ 608 w 611"/>
                <a:gd name="T43" fmla="*/ 261 h 613"/>
                <a:gd name="T44" fmla="*/ 608 w 611"/>
                <a:gd name="T45" fmla="*/ 351 h 613"/>
                <a:gd name="T46" fmla="*/ 582 w 611"/>
                <a:gd name="T47" fmla="*/ 436 h 613"/>
                <a:gd name="T48" fmla="*/ 536 w 611"/>
                <a:gd name="T49" fmla="*/ 507 h 613"/>
                <a:gd name="T50" fmla="*/ 472 w 611"/>
                <a:gd name="T51" fmla="*/ 564 h 613"/>
                <a:gd name="T52" fmla="*/ 393 w 611"/>
                <a:gd name="T53" fmla="*/ 600 h 613"/>
                <a:gd name="T54" fmla="*/ 305 w 611"/>
                <a:gd name="T55" fmla="*/ 613 h 613"/>
                <a:gd name="T56" fmla="*/ 218 w 611"/>
                <a:gd name="T57" fmla="*/ 600 h 613"/>
                <a:gd name="T58" fmla="*/ 139 w 611"/>
                <a:gd name="T59" fmla="*/ 564 h 613"/>
                <a:gd name="T60" fmla="*/ 75 w 611"/>
                <a:gd name="T61" fmla="*/ 507 h 613"/>
                <a:gd name="T62" fmla="*/ 28 w 611"/>
                <a:gd name="T63" fmla="*/ 436 h 613"/>
                <a:gd name="T64" fmla="*/ 2 w 611"/>
                <a:gd name="T65" fmla="*/ 351 h 613"/>
                <a:gd name="T66" fmla="*/ 2 w 611"/>
                <a:gd name="T67" fmla="*/ 261 h 613"/>
                <a:gd name="T68" fmla="*/ 28 w 611"/>
                <a:gd name="T69" fmla="*/ 177 h 613"/>
                <a:gd name="T70" fmla="*/ 75 w 611"/>
                <a:gd name="T71" fmla="*/ 105 h 613"/>
                <a:gd name="T72" fmla="*/ 139 w 611"/>
                <a:gd name="T73" fmla="*/ 50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4"/>
                  </a:moveTo>
                  <a:lnTo>
                    <a:pt x="275" y="156"/>
                  </a:lnTo>
                  <a:lnTo>
                    <a:pt x="246" y="165"/>
                  </a:lnTo>
                  <a:lnTo>
                    <a:pt x="220" y="180"/>
                  </a:lnTo>
                  <a:lnTo>
                    <a:pt x="197" y="198"/>
                  </a:lnTo>
                  <a:lnTo>
                    <a:pt x="178" y="220"/>
                  </a:lnTo>
                  <a:lnTo>
                    <a:pt x="165" y="246"/>
                  </a:lnTo>
                  <a:lnTo>
                    <a:pt x="156" y="276"/>
                  </a:lnTo>
                  <a:lnTo>
                    <a:pt x="152" y="306"/>
                  </a:lnTo>
                  <a:lnTo>
                    <a:pt x="156" y="338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4"/>
                  </a:lnTo>
                  <a:lnTo>
                    <a:pt x="220" y="434"/>
                  </a:lnTo>
                  <a:lnTo>
                    <a:pt x="246" y="447"/>
                  </a:lnTo>
                  <a:lnTo>
                    <a:pt x="275" y="456"/>
                  </a:lnTo>
                  <a:lnTo>
                    <a:pt x="305" y="460"/>
                  </a:lnTo>
                  <a:lnTo>
                    <a:pt x="336" y="456"/>
                  </a:lnTo>
                  <a:lnTo>
                    <a:pt x="365" y="447"/>
                  </a:lnTo>
                  <a:lnTo>
                    <a:pt x="391" y="434"/>
                  </a:lnTo>
                  <a:lnTo>
                    <a:pt x="413" y="414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8"/>
                  </a:lnTo>
                  <a:lnTo>
                    <a:pt x="458" y="306"/>
                  </a:lnTo>
                  <a:lnTo>
                    <a:pt x="455" y="276"/>
                  </a:lnTo>
                  <a:lnTo>
                    <a:pt x="446" y="246"/>
                  </a:lnTo>
                  <a:lnTo>
                    <a:pt x="433" y="220"/>
                  </a:lnTo>
                  <a:lnTo>
                    <a:pt x="413" y="198"/>
                  </a:lnTo>
                  <a:lnTo>
                    <a:pt x="391" y="180"/>
                  </a:lnTo>
                  <a:lnTo>
                    <a:pt x="365" y="165"/>
                  </a:lnTo>
                  <a:lnTo>
                    <a:pt x="336" y="156"/>
                  </a:lnTo>
                  <a:lnTo>
                    <a:pt x="305" y="154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50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6"/>
                  </a:lnTo>
                  <a:lnTo>
                    <a:pt x="608" y="351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7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0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0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7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1"/>
                  </a:lnTo>
                  <a:lnTo>
                    <a:pt x="0" y="306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50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A2CF598-03C8-42DA-B803-0D7C65AD6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2297113"/>
              <a:ext cx="808038" cy="82550"/>
            </a:xfrm>
            <a:custGeom>
              <a:avLst/>
              <a:gdLst>
                <a:gd name="T0" fmla="*/ 76 w 1527"/>
                <a:gd name="T1" fmla="*/ 0 h 154"/>
                <a:gd name="T2" fmla="*/ 1451 w 1527"/>
                <a:gd name="T3" fmla="*/ 0 h 154"/>
                <a:gd name="T4" fmla="*/ 1471 w 1527"/>
                <a:gd name="T5" fmla="*/ 4 h 154"/>
                <a:gd name="T6" fmla="*/ 1490 w 1527"/>
                <a:gd name="T7" fmla="*/ 10 h 154"/>
                <a:gd name="T8" fmla="*/ 1505 w 1527"/>
                <a:gd name="T9" fmla="*/ 23 h 154"/>
                <a:gd name="T10" fmla="*/ 1517 w 1527"/>
                <a:gd name="T11" fmla="*/ 39 h 154"/>
                <a:gd name="T12" fmla="*/ 1525 w 1527"/>
                <a:gd name="T13" fmla="*/ 57 h 154"/>
                <a:gd name="T14" fmla="*/ 1527 w 1527"/>
                <a:gd name="T15" fmla="*/ 76 h 154"/>
                <a:gd name="T16" fmla="*/ 1525 w 1527"/>
                <a:gd name="T17" fmla="*/ 97 h 154"/>
                <a:gd name="T18" fmla="*/ 1517 w 1527"/>
                <a:gd name="T19" fmla="*/ 115 h 154"/>
                <a:gd name="T20" fmla="*/ 1505 w 1527"/>
                <a:gd name="T21" fmla="*/ 131 h 154"/>
                <a:gd name="T22" fmla="*/ 1490 w 1527"/>
                <a:gd name="T23" fmla="*/ 144 h 154"/>
                <a:gd name="T24" fmla="*/ 1471 w 1527"/>
                <a:gd name="T25" fmla="*/ 150 h 154"/>
                <a:gd name="T26" fmla="*/ 1451 w 1527"/>
                <a:gd name="T27" fmla="*/ 154 h 154"/>
                <a:gd name="T28" fmla="*/ 76 w 1527"/>
                <a:gd name="T29" fmla="*/ 154 h 154"/>
                <a:gd name="T30" fmla="*/ 56 w 1527"/>
                <a:gd name="T31" fmla="*/ 150 h 154"/>
                <a:gd name="T32" fmla="*/ 38 w 1527"/>
                <a:gd name="T33" fmla="*/ 144 h 154"/>
                <a:gd name="T34" fmla="*/ 22 w 1527"/>
                <a:gd name="T35" fmla="*/ 131 h 154"/>
                <a:gd name="T36" fmla="*/ 10 w 1527"/>
                <a:gd name="T37" fmla="*/ 115 h 154"/>
                <a:gd name="T38" fmla="*/ 2 w 1527"/>
                <a:gd name="T39" fmla="*/ 97 h 154"/>
                <a:gd name="T40" fmla="*/ 0 w 1527"/>
                <a:gd name="T41" fmla="*/ 76 h 154"/>
                <a:gd name="T42" fmla="*/ 2 w 1527"/>
                <a:gd name="T43" fmla="*/ 57 h 154"/>
                <a:gd name="T44" fmla="*/ 10 w 1527"/>
                <a:gd name="T45" fmla="*/ 39 h 154"/>
                <a:gd name="T46" fmla="*/ 22 w 1527"/>
                <a:gd name="T47" fmla="*/ 23 h 154"/>
                <a:gd name="T48" fmla="*/ 38 w 1527"/>
                <a:gd name="T49" fmla="*/ 10 h 154"/>
                <a:gd name="T50" fmla="*/ 56 w 1527"/>
                <a:gd name="T51" fmla="*/ 4 h 154"/>
                <a:gd name="T52" fmla="*/ 76 w 152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4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6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0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0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06897DE7-500E-430E-828D-6ADEF2FB5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1811338"/>
              <a:ext cx="808038" cy="80963"/>
            </a:xfrm>
            <a:custGeom>
              <a:avLst/>
              <a:gdLst>
                <a:gd name="T0" fmla="*/ 76 w 1527"/>
                <a:gd name="T1" fmla="*/ 0 h 153"/>
                <a:gd name="T2" fmla="*/ 1451 w 1527"/>
                <a:gd name="T3" fmla="*/ 0 h 153"/>
                <a:gd name="T4" fmla="*/ 1471 w 1527"/>
                <a:gd name="T5" fmla="*/ 2 h 153"/>
                <a:gd name="T6" fmla="*/ 1490 w 1527"/>
                <a:gd name="T7" fmla="*/ 10 h 153"/>
                <a:gd name="T8" fmla="*/ 1505 w 1527"/>
                <a:gd name="T9" fmla="*/ 23 h 153"/>
                <a:gd name="T10" fmla="*/ 1517 w 1527"/>
                <a:gd name="T11" fmla="*/ 37 h 153"/>
                <a:gd name="T12" fmla="*/ 1525 w 1527"/>
                <a:gd name="T13" fmla="*/ 55 h 153"/>
                <a:gd name="T14" fmla="*/ 1527 w 1527"/>
                <a:gd name="T15" fmla="*/ 77 h 153"/>
                <a:gd name="T16" fmla="*/ 1525 w 1527"/>
                <a:gd name="T17" fmla="*/ 97 h 153"/>
                <a:gd name="T18" fmla="*/ 1517 w 1527"/>
                <a:gd name="T19" fmla="*/ 115 h 153"/>
                <a:gd name="T20" fmla="*/ 1505 w 1527"/>
                <a:gd name="T21" fmla="*/ 131 h 153"/>
                <a:gd name="T22" fmla="*/ 1490 w 1527"/>
                <a:gd name="T23" fmla="*/ 142 h 153"/>
                <a:gd name="T24" fmla="*/ 1471 w 1527"/>
                <a:gd name="T25" fmla="*/ 150 h 153"/>
                <a:gd name="T26" fmla="*/ 1451 w 1527"/>
                <a:gd name="T27" fmla="*/ 153 h 153"/>
                <a:gd name="T28" fmla="*/ 76 w 1527"/>
                <a:gd name="T29" fmla="*/ 153 h 153"/>
                <a:gd name="T30" fmla="*/ 56 w 1527"/>
                <a:gd name="T31" fmla="*/ 150 h 153"/>
                <a:gd name="T32" fmla="*/ 38 w 1527"/>
                <a:gd name="T33" fmla="*/ 142 h 153"/>
                <a:gd name="T34" fmla="*/ 22 w 1527"/>
                <a:gd name="T35" fmla="*/ 131 h 153"/>
                <a:gd name="T36" fmla="*/ 10 w 1527"/>
                <a:gd name="T37" fmla="*/ 115 h 153"/>
                <a:gd name="T38" fmla="*/ 2 w 1527"/>
                <a:gd name="T39" fmla="*/ 97 h 153"/>
                <a:gd name="T40" fmla="*/ 0 w 1527"/>
                <a:gd name="T41" fmla="*/ 77 h 153"/>
                <a:gd name="T42" fmla="*/ 2 w 1527"/>
                <a:gd name="T43" fmla="*/ 55 h 153"/>
                <a:gd name="T44" fmla="*/ 10 w 1527"/>
                <a:gd name="T45" fmla="*/ 37 h 153"/>
                <a:gd name="T46" fmla="*/ 22 w 1527"/>
                <a:gd name="T47" fmla="*/ 23 h 153"/>
                <a:gd name="T48" fmla="*/ 38 w 1527"/>
                <a:gd name="T49" fmla="*/ 10 h 153"/>
                <a:gd name="T50" fmla="*/ 56 w 1527"/>
                <a:gd name="T51" fmla="*/ 2 h 153"/>
                <a:gd name="T52" fmla="*/ 76 w 1527"/>
                <a:gd name="T5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3">
                  <a:moveTo>
                    <a:pt x="76" y="0"/>
                  </a:moveTo>
                  <a:lnTo>
                    <a:pt x="1451" y="0"/>
                  </a:lnTo>
                  <a:lnTo>
                    <a:pt x="1471" y="2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7"/>
                  </a:lnTo>
                  <a:lnTo>
                    <a:pt x="1525" y="55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2"/>
                  </a:lnTo>
                  <a:lnTo>
                    <a:pt x="1471" y="150"/>
                  </a:lnTo>
                  <a:lnTo>
                    <a:pt x="1451" y="153"/>
                  </a:lnTo>
                  <a:lnTo>
                    <a:pt x="76" y="153"/>
                  </a:lnTo>
                  <a:lnTo>
                    <a:pt x="56" y="150"/>
                  </a:lnTo>
                  <a:lnTo>
                    <a:pt x="38" y="142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5"/>
                  </a:lnTo>
                  <a:lnTo>
                    <a:pt x="10" y="37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BD7B26B-6C5C-41A6-84D8-EBA53A1C0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2784475"/>
              <a:ext cx="808038" cy="80963"/>
            </a:xfrm>
            <a:custGeom>
              <a:avLst/>
              <a:gdLst>
                <a:gd name="T0" fmla="*/ 76 w 1527"/>
                <a:gd name="T1" fmla="*/ 0 h 154"/>
                <a:gd name="T2" fmla="*/ 1451 w 1527"/>
                <a:gd name="T3" fmla="*/ 0 h 154"/>
                <a:gd name="T4" fmla="*/ 1471 w 1527"/>
                <a:gd name="T5" fmla="*/ 4 h 154"/>
                <a:gd name="T6" fmla="*/ 1490 w 1527"/>
                <a:gd name="T7" fmla="*/ 12 h 154"/>
                <a:gd name="T8" fmla="*/ 1505 w 1527"/>
                <a:gd name="T9" fmla="*/ 23 h 154"/>
                <a:gd name="T10" fmla="*/ 1517 w 1527"/>
                <a:gd name="T11" fmla="*/ 39 h 154"/>
                <a:gd name="T12" fmla="*/ 1525 w 1527"/>
                <a:gd name="T13" fmla="*/ 57 h 154"/>
                <a:gd name="T14" fmla="*/ 1527 w 1527"/>
                <a:gd name="T15" fmla="*/ 77 h 154"/>
                <a:gd name="T16" fmla="*/ 1525 w 1527"/>
                <a:gd name="T17" fmla="*/ 97 h 154"/>
                <a:gd name="T18" fmla="*/ 1517 w 1527"/>
                <a:gd name="T19" fmla="*/ 117 h 154"/>
                <a:gd name="T20" fmla="*/ 1505 w 1527"/>
                <a:gd name="T21" fmla="*/ 131 h 154"/>
                <a:gd name="T22" fmla="*/ 1490 w 1527"/>
                <a:gd name="T23" fmla="*/ 144 h 154"/>
                <a:gd name="T24" fmla="*/ 1471 w 1527"/>
                <a:gd name="T25" fmla="*/ 152 h 154"/>
                <a:gd name="T26" fmla="*/ 1451 w 1527"/>
                <a:gd name="T27" fmla="*/ 154 h 154"/>
                <a:gd name="T28" fmla="*/ 76 w 1527"/>
                <a:gd name="T29" fmla="*/ 154 h 154"/>
                <a:gd name="T30" fmla="*/ 56 w 1527"/>
                <a:gd name="T31" fmla="*/ 152 h 154"/>
                <a:gd name="T32" fmla="*/ 38 w 1527"/>
                <a:gd name="T33" fmla="*/ 144 h 154"/>
                <a:gd name="T34" fmla="*/ 22 w 1527"/>
                <a:gd name="T35" fmla="*/ 131 h 154"/>
                <a:gd name="T36" fmla="*/ 10 w 1527"/>
                <a:gd name="T37" fmla="*/ 117 h 154"/>
                <a:gd name="T38" fmla="*/ 2 w 1527"/>
                <a:gd name="T39" fmla="*/ 97 h 154"/>
                <a:gd name="T40" fmla="*/ 0 w 1527"/>
                <a:gd name="T41" fmla="*/ 77 h 154"/>
                <a:gd name="T42" fmla="*/ 2 w 1527"/>
                <a:gd name="T43" fmla="*/ 57 h 154"/>
                <a:gd name="T44" fmla="*/ 10 w 1527"/>
                <a:gd name="T45" fmla="*/ 39 h 154"/>
                <a:gd name="T46" fmla="*/ 22 w 1527"/>
                <a:gd name="T47" fmla="*/ 23 h 154"/>
                <a:gd name="T48" fmla="*/ 38 w 1527"/>
                <a:gd name="T49" fmla="*/ 12 h 154"/>
                <a:gd name="T50" fmla="*/ 56 w 1527"/>
                <a:gd name="T51" fmla="*/ 4 h 154"/>
                <a:gd name="T52" fmla="*/ 76 w 152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4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2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7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2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2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7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2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5" name="Title 2">
            <a:extLst>
              <a:ext uri="{FF2B5EF4-FFF2-40B4-BE49-F238E27FC236}">
                <a16:creationId xmlns:a16="http://schemas.microsoft.com/office/drawing/2014/main" id="{4350891D-4E62-46E4-87E5-A8E3313AA525}"/>
              </a:ext>
            </a:extLst>
          </p:cNvPr>
          <p:cNvSpPr txBox="1">
            <a:spLocks/>
          </p:cNvSpPr>
          <p:nvPr/>
        </p:nvSpPr>
        <p:spPr>
          <a:xfrm>
            <a:off x="6765367" y="3964796"/>
            <a:ext cx="44704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180475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FA2A968-1F89-4AC5-216D-409C71ACFFD2}"/>
              </a:ext>
            </a:extLst>
          </p:cNvPr>
          <p:cNvSpPr txBox="1"/>
          <p:nvPr/>
        </p:nvSpPr>
        <p:spPr>
          <a:xfrm>
            <a:off x="70537" y="117242"/>
            <a:ext cx="5750159" cy="5788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First Hohenberg–Kohn (HK) Theorem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8AAC6-8048-63B8-87AC-855EA4443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046" y="864015"/>
            <a:ext cx="6269162" cy="5815781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C1D68E5F-3AE5-3A79-5536-867D8FF02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9" y="960313"/>
            <a:ext cx="4902771" cy="29881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A64B1C35-FE8B-843F-A594-0E399DA64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317" y="3857076"/>
                <a:ext cx="4285551" cy="2341475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marR="0" lvl="0" indent="-28575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14:m>
                  <m:oMath xmlns:m="http://schemas.openxmlformats.org/officeDocument/2006/math">
                    <m:r>
                      <a:rPr kumimoji="0" lang="es-CO" altLang="es-CO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𝜌</m:t>
                    </m:r>
                    <m:r>
                      <a:rPr kumimoji="0" lang="es-CO" altLang="es-CO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es-CO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𝒓</m:t>
                    </m:r>
                    <m:r>
                      <a:rPr kumimoji="0" lang="es-CO" altLang="es-CO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s-CO" altLang="es-CO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and  </a:t>
                </a:r>
                <a14:m>
                  <m:oMath xmlns:m="http://schemas.openxmlformats.org/officeDocument/2006/math">
                    <m:r>
                      <a:rPr kumimoji="0" lang="es-CO" altLang="es-CO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0" lang="es-CO" altLang="es-CO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es-CO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𝒓</m:t>
                    </m:r>
                    <m:r>
                      <a:rPr kumimoji="0" lang="es-CO" altLang="es-CO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s-CO" altLang="es-CO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b="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uniquely</a:t>
                </a:r>
                <a:r>
                  <a:rPr kumimoji="0" lang="es-CO" altLang="es-CO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determine </a:t>
                </a:r>
                <a:r>
                  <a:rPr kumimoji="0" lang="es-CO" altLang="es-CO" sz="1800" b="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the</a:t>
                </a:r>
                <a:r>
                  <a:rPr kumimoji="0" lang="es-CO" altLang="es-CO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b="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external</a:t>
                </a:r>
                <a:r>
                  <a:rPr kumimoji="0" lang="es-CO" altLang="es-CO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b="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potential</a:t>
                </a:r>
                <a:r>
                  <a:rPr kumimoji="0" lang="es-CO" altLang="es-CO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CO" altLang="es-CO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s-CO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0" lang="en-US" altLang="es-CO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d>
                      <m:dPr>
                        <m:ctrlPr>
                          <a:rPr kumimoji="0" lang="en-US" altLang="es-CO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es-CO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kumimoji="0" lang="es-CO" altLang="es-CO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(up </a:t>
                </a:r>
                <a:r>
                  <a:rPr kumimoji="0" lang="es-CO" altLang="es-CO" sz="1800" b="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to</a:t>
                </a:r>
                <a:r>
                  <a:rPr kumimoji="0" lang="es-CO" altLang="es-CO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a </a:t>
                </a:r>
                <a:r>
                  <a:rPr kumimoji="0" lang="es-CO" altLang="es-CO" sz="1800" b="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constant</a:t>
                </a:r>
                <a:r>
                  <a:rPr kumimoji="0" lang="es-CO" altLang="es-CO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).</a:t>
                </a:r>
              </a:p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s-CO" altLang="es-CO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285750" marR="0" lvl="0" indent="-28575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s-CO" altLang="es-CO" sz="1800" b="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Since</a:t>
                </a:r>
                <a:r>
                  <a:rPr kumimoji="0" lang="es-CO" altLang="es-CO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CO" altLang="es-CO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s-CO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0" lang="en-US" altLang="es-CO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d>
                      <m:dPr>
                        <m:ctrlPr>
                          <a:rPr kumimoji="0" lang="en-US" altLang="es-CO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es-CO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kumimoji="0" lang="es-CO" altLang="es-CO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determines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s-CO" altLang="es-CO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en-US" altLang="es-CO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kumimoji="0" lang="es-CO" altLang="es-CO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 </a:t>
                </a:r>
                <a:r>
                  <a:rPr kumimoji="0" lang="es-CO" altLang="es-CO" sz="1800" b="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the</a:t>
                </a:r>
                <a:r>
                  <a:rPr kumimoji="0" lang="es-CO" altLang="es-CO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b="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ground-state</a:t>
                </a:r>
                <a:r>
                  <a:rPr kumimoji="0" lang="es-CO" altLang="es-CO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b="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wavefunction</a:t>
                </a:r>
                <a:r>
                  <a:rPr kumimoji="0" lang="es-CO" altLang="es-CO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and </a:t>
                </a:r>
                <a:r>
                  <a:rPr kumimoji="0" lang="es-CO" altLang="es-CO" sz="1800" b="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all</a:t>
                </a:r>
                <a:r>
                  <a:rPr kumimoji="0" lang="es-CO" altLang="es-CO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b="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system</a:t>
                </a:r>
                <a:r>
                  <a:rPr kumimoji="0" lang="es-CO" altLang="es-CO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b="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properties</a:t>
                </a:r>
                <a:r>
                  <a:rPr kumimoji="0" lang="es-CO" altLang="es-CO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are </a:t>
                </a:r>
                <a:r>
                  <a:rPr kumimoji="0" lang="es-CO" altLang="es-CO" sz="1800" b="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also</a:t>
                </a:r>
                <a:r>
                  <a:rPr kumimoji="0" lang="es-CO" altLang="es-CO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b="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uniquely</a:t>
                </a:r>
                <a:r>
                  <a:rPr kumimoji="0" lang="es-CO" altLang="es-CO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b="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determined</a:t>
                </a:r>
                <a:r>
                  <a:rPr lang="es-CO" altLang="es-CO">
                    <a:solidFill>
                      <a:schemeClr val="tx1"/>
                    </a:solidFill>
                  </a:rPr>
                  <a:t>.</a:t>
                </a:r>
                <a:endParaRPr kumimoji="0" lang="es-CO" altLang="es-CO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A64B1C35-FE8B-843F-A594-0E399DA64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4317" y="3857076"/>
                <a:ext cx="4285551" cy="2341475"/>
              </a:xfrm>
              <a:prstGeom prst="rect">
                <a:avLst/>
              </a:prstGeom>
              <a:blipFill>
                <a:blip r:embed="rId4"/>
                <a:stretch>
                  <a:fillRect l="-850" r="-85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01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CFC7C1A-63D0-9F23-2111-C15B21486B90}"/>
              </a:ext>
            </a:extLst>
          </p:cNvPr>
          <p:cNvSpPr txBox="1"/>
          <p:nvPr/>
        </p:nvSpPr>
        <p:spPr>
          <a:xfrm>
            <a:off x="159027" y="176235"/>
            <a:ext cx="6356073" cy="5788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Second Hohenberg–Kohn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64145B2B-B92E-C572-84CC-63DEA60C5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824" y="984175"/>
                <a:ext cx="6903720" cy="1754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There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exists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a universal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energy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functional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s-CO" altLang="es-CO" sz="1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0" lang="es-CO" altLang="es-CO" sz="1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[</m:t>
                    </m:r>
                    <m:r>
                      <a:rPr kumimoji="0" lang="es-CO" altLang="es-CO" sz="1800" i="1" u="none" strike="noStrike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𝜌</m:t>
                    </m:r>
                    <m:r>
                      <a:rPr kumimoji="0" lang="es-CO" altLang="es-CO" sz="1800" i="1" u="none" strike="noStrike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kumimoji="0" lang="es-CO" altLang="es-CO" sz="1800" i="1" u="none" strike="noStrike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0" lang="es-CO" altLang="es-CO" sz="180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that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depends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on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both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s-CO" altLang="es-CO" sz="1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𝜌</m:t>
                    </m:r>
                    <m:r>
                      <a:rPr kumimoji="0" lang="es-CO" altLang="es-CO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es-CO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𝒓</m:t>
                    </m:r>
                    <m:r>
                      <a:rPr kumimoji="0" lang="es-CO" altLang="es-CO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s-CO" altLang="es-CO" sz="1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0" lang="es-CO" altLang="es-CO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es-CO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𝒓</m:t>
                    </m:r>
                    <m:r>
                      <a:rPr kumimoji="0" lang="es-CO" altLang="es-CO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s-CO" altLang="es-CO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lang="es-CO" altLang="es-CO"/>
              </a:p>
              <a:p>
                <a:pPr marL="285750" lvl="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The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ground-state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energy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CO" altLang="es-CO" sz="180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s-CO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0" lang="en-US" altLang="es-CO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is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obtained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by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minimizing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this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functional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subject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to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constraints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on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the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number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of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electrons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and spin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states</a:t>
                </a:r>
                <a:r>
                  <a:rPr lang="es-CO" altLang="es-CO"/>
                  <a:t>.</a:t>
                </a:r>
                <a:endParaRPr kumimoji="0" lang="es-CO" altLang="es-CO" sz="18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64145B2B-B92E-C572-84CC-63DEA60C57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2824" y="984175"/>
                <a:ext cx="6903720" cy="1754326"/>
              </a:xfrm>
              <a:prstGeom prst="rect">
                <a:avLst/>
              </a:prstGeom>
              <a:blipFill>
                <a:blip r:embed="rId2"/>
                <a:stretch>
                  <a:fillRect l="-618" r="-123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98FC2330-03F5-AB86-AA90-674640356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514" y="3006508"/>
            <a:ext cx="2720340" cy="959003"/>
          </a:xfrm>
          <a:prstGeom prst="rect">
            <a:avLst/>
          </a:prstGeom>
          <a:ln w="28575">
            <a:solidFill>
              <a:srgbClr val="FFBE78"/>
            </a:solidFill>
          </a:ln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F4FA30D0-F5FA-B15A-1EF4-03312936A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824" y="4156022"/>
            <a:ext cx="44019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masis MT Pro" panose="020F0502020204030204" pitchFamily="18" charset="0"/>
              </a:rPr>
              <a:t>The</a:t>
            </a: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masis MT Pro" panose="020F0502020204030204" pitchFamily="18" charset="0"/>
              </a:rPr>
              <a:t> </a:t>
            </a:r>
            <a:r>
              <a:rPr kumimoji="0" lang="es-CO" altLang="es-CO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energy</a:t>
            </a: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masis MT Pro" panose="020F0502020204030204" pitchFamily="18" charset="0"/>
              </a:rPr>
              <a:t> </a:t>
            </a:r>
            <a:r>
              <a:rPr kumimoji="0" lang="es-CO" altLang="es-CO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masis MT Pro" panose="020F0502020204030204" pitchFamily="18" charset="0"/>
              </a:rPr>
              <a:t>functional</a:t>
            </a: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masis MT Pro" panose="020F0502020204030204" pitchFamily="18" charset="0"/>
              </a:rPr>
              <a:t> can be </a:t>
            </a:r>
            <a:r>
              <a:rPr kumimoji="0" lang="es-CO" altLang="es-CO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masis MT Pro" panose="020F0502020204030204" pitchFamily="18" charset="0"/>
              </a:rPr>
              <a:t>written</a:t>
            </a: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masis MT Pro" panose="020F0502020204030204" pitchFamily="18" charset="0"/>
              </a:rPr>
              <a:t> as: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DFFE6F7-3144-69E5-E4D7-03903F8FFDF7}"/>
              </a:ext>
            </a:extLst>
          </p:cNvPr>
          <p:cNvGrpSpPr/>
          <p:nvPr/>
        </p:nvGrpSpPr>
        <p:grpSpPr>
          <a:xfrm>
            <a:off x="1552759" y="4813935"/>
            <a:ext cx="10469250" cy="1867830"/>
            <a:chOff x="1552759" y="4813935"/>
            <a:chExt cx="10469250" cy="18678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49B72179-8E0E-DCBD-A681-51DFA82837AA}"/>
                    </a:ext>
                  </a:extLst>
                </p:cNvPr>
                <p:cNvSpPr txBox="1"/>
                <p:nvPr/>
              </p:nvSpPr>
              <p:spPr>
                <a:xfrm>
                  <a:off x="1552759" y="6035434"/>
                  <a:ext cx="6115050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/>
                    <a:t>Where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𝐻𝐾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​[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en-US"/>
                    <a:t> is the universal functional describing the kinetic and electron-electron interaction energies. </a:t>
                  </a:r>
                  <a:endParaRPr lang="es-CO"/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49B72179-8E0E-DCBD-A681-51DFA82837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2759" y="6035434"/>
                  <a:ext cx="6115050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897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9FE25630-A638-9E70-A32E-72E2926C2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66544" y="4813935"/>
              <a:ext cx="4155465" cy="861193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50E1F97-DF6B-FDFF-4824-629F1F55EC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0705" y="4652510"/>
            <a:ext cx="5927958" cy="1184044"/>
          </a:xfrm>
          <a:prstGeom prst="rect">
            <a:avLst/>
          </a:prstGeom>
          <a:ln w="19050">
            <a:solidFill>
              <a:srgbClr val="FFBE78"/>
            </a:solidFill>
          </a:ln>
        </p:spPr>
      </p:pic>
    </p:spTree>
    <p:extLst>
      <p:ext uri="{BB962C8B-B14F-4D97-AF65-F5344CB8AC3E}">
        <p14:creationId xmlns:p14="http://schemas.microsoft.com/office/powerpoint/2010/main" val="12763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adroTexto 1">
            <a:extLst>
              <a:ext uri="{FF2B5EF4-FFF2-40B4-BE49-F238E27FC236}">
                <a16:creationId xmlns:a16="http://schemas.microsoft.com/office/drawing/2014/main" id="{3D3E22A9-C842-E43C-3A9E-5D69AB357F83}"/>
              </a:ext>
            </a:extLst>
          </p:cNvPr>
          <p:cNvSpPr txBox="1"/>
          <p:nvPr/>
        </p:nvSpPr>
        <p:spPr>
          <a:xfrm>
            <a:off x="159027" y="176235"/>
            <a:ext cx="5347693" cy="5788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Spin Density Extension of HK-DFT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0533D1-9B28-CA51-8C2B-F95858919B6F}"/>
              </a:ext>
            </a:extLst>
          </p:cNvPr>
          <p:cNvSpPr txBox="1"/>
          <p:nvPr/>
        </p:nvSpPr>
        <p:spPr>
          <a:xfrm>
            <a:off x="159027" y="4094662"/>
            <a:ext cx="115554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2400" err="1"/>
              <a:t>Ground</a:t>
            </a:r>
            <a:r>
              <a:rPr lang="en-US" sz="2400"/>
              <a:t>-State densities are </a:t>
            </a:r>
            <a:r>
              <a:rPr lang="es-CO" sz="2400" err="1"/>
              <a:t>achieved</a:t>
            </a:r>
            <a:r>
              <a:rPr lang="es-CO" sz="2400"/>
              <a:t> </a:t>
            </a:r>
            <a:r>
              <a:rPr lang="es-CO" sz="2400" err="1"/>
              <a:t>by</a:t>
            </a:r>
            <a:r>
              <a:rPr lang="es-CO" sz="2400"/>
              <a:t> </a:t>
            </a:r>
            <a:r>
              <a:rPr lang="es-CO" sz="2400" err="1"/>
              <a:t>minimizing</a:t>
            </a:r>
            <a:r>
              <a:rPr lang="es-CO" sz="2400"/>
              <a:t> </a:t>
            </a:r>
            <a:r>
              <a:rPr lang="es-CO" sz="2400" err="1"/>
              <a:t>the</a:t>
            </a:r>
            <a:r>
              <a:rPr lang="es-CO" sz="2400"/>
              <a:t> </a:t>
            </a:r>
            <a:r>
              <a:rPr lang="es-CO" sz="2400" err="1"/>
              <a:t>generalized</a:t>
            </a:r>
            <a:r>
              <a:rPr lang="es-CO" sz="2400"/>
              <a:t> HK </a:t>
            </a:r>
            <a:r>
              <a:rPr lang="es-CO" sz="2400" err="1"/>
              <a:t>functional</a:t>
            </a:r>
            <a:r>
              <a:rPr lang="es-CO" sz="240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4">
                <a:extLst>
                  <a:ext uri="{FF2B5EF4-FFF2-40B4-BE49-F238E27FC236}">
                    <a16:creationId xmlns:a16="http://schemas.microsoft.com/office/drawing/2014/main" id="{6B79CB0C-F94C-D830-BDE9-430B1F95D728}"/>
                  </a:ext>
                </a:extLst>
              </p:cNvPr>
              <p:cNvSpPr txBox="1"/>
              <p:nvPr/>
            </p:nvSpPr>
            <p:spPr>
              <a:xfrm>
                <a:off x="8580046" y="1783593"/>
                <a:ext cx="2362058" cy="461665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s-CO" sz="2400" err="1"/>
                  <a:t>For</a:t>
                </a:r>
                <a:r>
                  <a:rPr lang="es-CO" sz="2400"/>
                  <a:t> a </a:t>
                </a:r>
                <a:r>
                  <a:rPr lang="es-CO" sz="2400" err="1"/>
                  <a:t>fixed</a:t>
                </a:r>
                <a:r>
                  <a:rPr lang="es-CO" sz="2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s-CO" sz="2400"/>
              </a:p>
            </p:txBody>
          </p:sp>
        </mc:Choice>
        <mc:Fallback xmlns="">
          <p:sp>
            <p:nvSpPr>
              <p:cNvPr id="17" name="CuadroTexto 14">
                <a:extLst>
                  <a:ext uri="{FF2B5EF4-FFF2-40B4-BE49-F238E27FC236}">
                    <a16:creationId xmlns:a16="http://schemas.microsoft.com/office/drawing/2014/main" id="{6B79CB0C-F94C-D830-BDE9-430B1F95D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046" y="1783593"/>
                <a:ext cx="2362058" cy="461665"/>
              </a:xfrm>
              <a:prstGeom prst="rect">
                <a:avLst/>
              </a:prstGeom>
              <a:blipFill>
                <a:blip r:embed="rId2"/>
                <a:stretch>
                  <a:fillRect t="-8974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6E25BF4E-0307-441E-B1B9-F41BB30DC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62" y="4763011"/>
            <a:ext cx="4437274" cy="826734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25B5DFF-7B22-EC05-41A5-78187820D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27" y="899866"/>
            <a:ext cx="8029933" cy="2094765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9893298-1B9B-6553-440F-FEFF54F64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7342" y="3214311"/>
            <a:ext cx="4842753" cy="660189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3AE688C4-A9F9-5FED-E433-19301F992410}"/>
              </a:ext>
            </a:extLst>
          </p:cNvPr>
          <p:cNvGrpSpPr/>
          <p:nvPr/>
        </p:nvGrpSpPr>
        <p:grpSpPr>
          <a:xfrm>
            <a:off x="361455" y="5176378"/>
            <a:ext cx="7276688" cy="1505387"/>
            <a:chOff x="690422" y="5176378"/>
            <a:chExt cx="7276688" cy="150538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722975D-4E0F-666C-BAA0-CCFD91E86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422" y="5748856"/>
              <a:ext cx="7276688" cy="932909"/>
            </a:xfrm>
            <a:prstGeom prst="rect">
              <a:avLst/>
            </a:prstGeom>
            <a:ln w="28575">
              <a:solidFill>
                <a:srgbClr val="7030A0"/>
              </a:solidFill>
            </a:ln>
          </p:spPr>
        </p:pic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EE4AFCC3-0738-B118-CEF5-7F0C91F3E2D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19388" y="5192266"/>
              <a:ext cx="1090741" cy="471234"/>
            </a:xfrm>
            <a:prstGeom prst="bentConnector3">
              <a:avLst>
                <a:gd name="adj1" fmla="val 99741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9804639C-E8DE-A196-3D32-8F5700BE0E5A}"/>
                </a:ext>
              </a:extLst>
            </p:cNvPr>
            <p:cNvCxnSpPr>
              <a:cxnSpLocks/>
            </p:cNvCxnSpPr>
            <p:nvPr/>
          </p:nvCxnSpPr>
          <p:spPr>
            <a:xfrm>
              <a:off x="6547403" y="5176378"/>
              <a:ext cx="1098337" cy="471234"/>
            </a:xfrm>
            <a:prstGeom prst="bentConnector3">
              <a:avLst>
                <a:gd name="adj1" fmla="val 99952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9AB5253-13FC-5493-A2EC-5B3321A592A8}"/>
              </a:ext>
            </a:extLst>
          </p:cNvPr>
          <p:cNvGrpSpPr/>
          <p:nvPr/>
        </p:nvGrpSpPr>
        <p:grpSpPr>
          <a:xfrm>
            <a:off x="8188960" y="4740170"/>
            <a:ext cx="3565086" cy="2040082"/>
            <a:chOff x="8188960" y="4740170"/>
            <a:chExt cx="3565086" cy="2040082"/>
          </a:xfrm>
        </p:grpSpPr>
        <p:sp>
          <p:nvSpPr>
            <p:cNvPr id="46" name="CuadroTexto 11">
              <a:extLst>
                <a:ext uri="{FF2B5EF4-FFF2-40B4-BE49-F238E27FC236}">
                  <a16:creationId xmlns:a16="http://schemas.microsoft.com/office/drawing/2014/main" id="{B9EF6735-A338-60B6-CB65-BA1D15B875FE}"/>
                </a:ext>
              </a:extLst>
            </p:cNvPr>
            <p:cNvSpPr txBox="1"/>
            <p:nvPr/>
          </p:nvSpPr>
          <p:spPr>
            <a:xfrm>
              <a:off x="8188960" y="4740170"/>
              <a:ext cx="3565086" cy="92333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/>
                <a:t>Vital for describing open-shell systems such as magnetic materials!! </a:t>
              </a:r>
              <a:endParaRPr lang="es-CO"/>
            </a:p>
          </p:txBody>
        </p:sp>
        <p:pic>
          <p:nvPicPr>
            <p:cNvPr id="1026" name="Picture 2" descr="Magnetic Materials - Magnet City">
              <a:extLst>
                <a:ext uri="{FF2B5EF4-FFF2-40B4-BE49-F238E27FC236}">
                  <a16:creationId xmlns:a16="http://schemas.microsoft.com/office/drawing/2014/main" id="{6E95061C-5E5A-0B91-E3D4-E825971C48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5938" y="5680490"/>
              <a:ext cx="1259270" cy="1099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1294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5534E631-F76E-0C01-4663-5C7228966FA8}"/>
              </a:ext>
            </a:extLst>
          </p:cNvPr>
          <p:cNvSpPr txBox="1"/>
          <p:nvPr/>
        </p:nvSpPr>
        <p:spPr>
          <a:xfrm>
            <a:off x="414827" y="397380"/>
            <a:ext cx="3616560" cy="5788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Spin States in HK-DFT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D1447741-2E0B-D847-2B48-6327EA267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90" y="1386807"/>
                <a:ext cx="12192000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The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Hohenberg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–Kohn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theorems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are extended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to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calculate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the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lowest-energy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state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for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a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specific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spin </a:t>
                </a:r>
                <a14:m>
                  <m:oMath xmlns:m="http://schemas.openxmlformats.org/officeDocument/2006/math">
                    <m:r>
                      <a:rPr kumimoji="0" lang="es-CO" altLang="es-CO" sz="1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beyond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the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ground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state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.</a:t>
                </a: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D1447741-2E0B-D847-2B48-6327EA2678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490" y="1386807"/>
                <a:ext cx="12192000" cy="646331"/>
              </a:xfrm>
              <a:prstGeom prst="rect">
                <a:avLst/>
              </a:prstGeom>
              <a:blipFill>
                <a:blip r:embed="rId2"/>
                <a:stretch>
                  <a:fillRect l="-4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6B19957-6ACC-2E37-7722-B8298AB37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440" y="2829015"/>
            <a:ext cx="6950555" cy="119997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CD8E56-8F16-FB79-B189-11C4A3B30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412" y="5079713"/>
            <a:ext cx="5020155" cy="782960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C001FEE6-C797-EC00-E9B3-540FEDBAA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90" y="2237363"/>
                <a:ext cx="9297289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To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find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the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lowest-energy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state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for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a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given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spin </a:t>
                </a:r>
                <a14:m>
                  <m:oMath xmlns:m="http://schemas.openxmlformats.org/officeDocument/2006/math">
                    <m:r>
                      <a:rPr kumimoji="0" lang="es-CO" altLang="es-CO" sz="180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 a spin-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specific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energy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functional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is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s-CO" altLang="es-CO" sz="1800" i="0" u="none" strike="noStrike" cap="none" normalizeH="0" baseline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defined</a:t>
                </a:r>
                <a:r>
                  <a:rPr kumimoji="0" lang="es-CO" altLang="es-CO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C001FEE6-C797-EC00-E9B3-540FEDBAA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490" y="2237363"/>
                <a:ext cx="9297289" cy="369332"/>
              </a:xfrm>
              <a:prstGeom prst="rect">
                <a:avLst/>
              </a:prstGeom>
              <a:blipFill>
                <a:blip r:embed="rId5"/>
                <a:stretch>
                  <a:fillRect l="-590" t="-8197" b="-245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7B5D3602-BE93-F17B-5055-5A73F8F27699}"/>
              </a:ext>
            </a:extLst>
          </p:cNvPr>
          <p:cNvSpPr txBox="1"/>
          <p:nvPr/>
        </p:nvSpPr>
        <p:spPr>
          <a:xfrm>
            <a:off x="88490" y="4341365"/>
            <a:ext cx="11796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 spin-DFT, spin selection is approximated using the spin projection , constraining energy minimization to states with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528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EBD49-1B4C-A746-9A0D-99ADECDD0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E45C4E-F2A0-055D-0BDA-56BBD0034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D5D51C4-9057-7543-9268-134E400FB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8ACAC1-4E38-1223-4A56-EFF1EBEB5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097053"/>
            <a:ext cx="7080738" cy="4663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O" sz="5400" dirty="0">
                <a:solidFill>
                  <a:schemeClr val="bg1"/>
                </a:solidFill>
              </a:rPr>
              <a:t>Spin in Kohn-</a:t>
            </a:r>
            <a:r>
              <a:rPr lang="es-CO" sz="5400" dirty="0" err="1">
                <a:solidFill>
                  <a:schemeClr val="bg1"/>
                </a:solidFill>
              </a:rPr>
              <a:t>Sham</a:t>
            </a:r>
            <a:r>
              <a:rPr lang="es-CO" sz="5400" dirty="0">
                <a:solidFill>
                  <a:schemeClr val="bg1"/>
                </a:solidFill>
              </a:rPr>
              <a:t> </a:t>
            </a:r>
            <a:r>
              <a:rPr lang="es-CO" sz="5400" dirty="0" err="1">
                <a:solidFill>
                  <a:schemeClr val="bg1"/>
                </a:solidFill>
              </a:rPr>
              <a:t>Densitiy</a:t>
            </a:r>
            <a:r>
              <a:rPr lang="es-CO" sz="5400" dirty="0">
                <a:solidFill>
                  <a:schemeClr val="bg1"/>
                </a:solidFill>
              </a:rPr>
              <a:t> </a:t>
            </a:r>
            <a:r>
              <a:rPr lang="es-CO" sz="5400" dirty="0" err="1">
                <a:solidFill>
                  <a:schemeClr val="bg1"/>
                </a:solidFill>
              </a:rPr>
              <a:t>Functional</a:t>
            </a:r>
            <a:r>
              <a:rPr lang="es-CO" sz="5400" dirty="0">
                <a:solidFill>
                  <a:schemeClr val="bg1"/>
                </a:solidFill>
              </a:rPr>
              <a:t> </a:t>
            </a:r>
            <a:r>
              <a:rPr lang="es-CO" sz="5400" dirty="0" err="1">
                <a:solidFill>
                  <a:schemeClr val="bg1"/>
                </a:solidFill>
              </a:rPr>
              <a:t>Theory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730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36C69-2F42-0FB7-5CFE-0A72394BB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E2467C-A9B6-7A5F-B5F5-AFF0C48CB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15" y="3573044"/>
            <a:ext cx="9093262" cy="3216664"/>
          </a:xfrm>
          <a:prstGeom prst="rect">
            <a:avLst/>
          </a:prstGeom>
        </p:spPr>
      </p:pic>
      <p:sp>
        <p:nvSpPr>
          <p:cNvPr id="13" name="CuadroTexto 9">
            <a:extLst>
              <a:ext uri="{FF2B5EF4-FFF2-40B4-BE49-F238E27FC236}">
                <a16:creationId xmlns:a16="http://schemas.microsoft.com/office/drawing/2014/main" id="{45CFD030-3FAD-5914-FA5B-D64D91812C22}"/>
              </a:ext>
            </a:extLst>
          </p:cNvPr>
          <p:cNvSpPr txBox="1"/>
          <p:nvPr/>
        </p:nvSpPr>
        <p:spPr>
          <a:xfrm>
            <a:off x="198516" y="259728"/>
            <a:ext cx="5897483" cy="5788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Introduction of a Reference System</a:t>
            </a:r>
          </a:p>
        </p:txBody>
      </p:sp>
      <p:pic>
        <p:nvPicPr>
          <p:cNvPr id="15" name="Imagen 7" descr="Diagrama&#10;&#10;Descripción generada automáticamente">
            <a:extLst>
              <a:ext uri="{FF2B5EF4-FFF2-40B4-BE49-F238E27FC236}">
                <a16:creationId xmlns:a16="http://schemas.microsoft.com/office/drawing/2014/main" id="{8A05DFFE-50A4-A1D0-8ECF-1FAC3F31F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87" y="955040"/>
            <a:ext cx="4378340" cy="266851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7FA9918-EC03-E9F9-5064-F2CA79A567F1}"/>
              </a:ext>
            </a:extLst>
          </p:cNvPr>
          <p:cNvGrpSpPr/>
          <p:nvPr/>
        </p:nvGrpSpPr>
        <p:grpSpPr>
          <a:xfrm>
            <a:off x="5336427" y="1242820"/>
            <a:ext cx="5589947" cy="1046475"/>
            <a:chOff x="5336427" y="1242820"/>
            <a:chExt cx="5589947" cy="104647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D075C52-741C-DEE8-3F92-4B5B7195C00A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5336427" y="1554480"/>
              <a:ext cx="1999093" cy="7348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uadroTexto 14">
              <a:extLst>
                <a:ext uri="{FF2B5EF4-FFF2-40B4-BE49-F238E27FC236}">
                  <a16:creationId xmlns:a16="http://schemas.microsoft.com/office/drawing/2014/main" id="{F83A8B91-1245-026B-D5B6-AD3833AF9CE1}"/>
                </a:ext>
              </a:extLst>
            </p:cNvPr>
            <p:cNvSpPr txBox="1"/>
            <p:nvPr/>
          </p:nvSpPr>
          <p:spPr>
            <a:xfrm>
              <a:off x="7835529" y="1242820"/>
              <a:ext cx="3090845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/>
                <a:t>Interacting Electrons</a:t>
              </a:r>
              <a:endParaRPr lang="es-CO" sz="24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08DAE0-3F92-3A93-8106-57D4A5E5711E}"/>
              </a:ext>
            </a:extLst>
          </p:cNvPr>
          <p:cNvGrpSpPr/>
          <p:nvPr/>
        </p:nvGrpSpPr>
        <p:grpSpPr>
          <a:xfrm>
            <a:off x="5336427" y="2289295"/>
            <a:ext cx="5897486" cy="763046"/>
            <a:chOff x="5336427" y="2289295"/>
            <a:chExt cx="5897486" cy="763046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06F8B5B-457C-62E1-96C2-C96EB613A100}"/>
                </a:ext>
              </a:extLst>
            </p:cNvPr>
            <p:cNvCxnSpPr>
              <a:stCxn id="15" idx="3"/>
            </p:cNvCxnSpPr>
            <p:nvPr/>
          </p:nvCxnSpPr>
          <p:spPr>
            <a:xfrm>
              <a:off x="5336427" y="2289295"/>
              <a:ext cx="1998438" cy="5227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uadroTexto 14">
              <a:extLst>
                <a:ext uri="{FF2B5EF4-FFF2-40B4-BE49-F238E27FC236}">
                  <a16:creationId xmlns:a16="http://schemas.microsoft.com/office/drawing/2014/main" id="{1C7685C1-F593-4456-0AAF-DDA3C9EBE751}"/>
                </a:ext>
              </a:extLst>
            </p:cNvPr>
            <p:cNvSpPr txBox="1"/>
            <p:nvPr/>
          </p:nvSpPr>
          <p:spPr>
            <a:xfrm>
              <a:off x="7527992" y="2590676"/>
              <a:ext cx="3705921" cy="461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/>
                <a:t>Noninteracting Electrons</a:t>
              </a:r>
              <a:endParaRPr lang="es-CO" sz="2400"/>
            </a:p>
          </p:txBody>
        </p:sp>
      </p:grpSp>
    </p:spTree>
    <p:extLst>
      <p:ext uri="{BB962C8B-B14F-4D97-AF65-F5344CB8AC3E}">
        <p14:creationId xmlns:p14="http://schemas.microsoft.com/office/powerpoint/2010/main" val="162832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DB7A8-EC20-A0ED-9EDD-0E32FFF28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9CDC640-936A-B08D-3AB7-755161D4C023}"/>
              </a:ext>
            </a:extLst>
          </p:cNvPr>
          <p:cNvSpPr txBox="1"/>
          <p:nvPr/>
        </p:nvSpPr>
        <p:spPr>
          <a:xfrm>
            <a:off x="70537" y="117242"/>
            <a:ext cx="5750159" cy="5788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8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Spin-</a:t>
            </a:r>
            <a:r>
              <a:rPr lang="es-CO" sz="280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Restricted</a:t>
            </a:r>
            <a:r>
              <a:rPr lang="es-CO" sz="28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Kohn–</a:t>
            </a:r>
            <a:r>
              <a:rPr lang="es-CO" sz="280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Sham</a:t>
            </a:r>
            <a:r>
              <a:rPr lang="es-CO" sz="28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DFT</a:t>
            </a:r>
            <a:endParaRPr lang="en-US" sz="280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E0584EE-118D-615D-9364-7C7A9D3EA849}"/>
              </a:ext>
            </a:extLst>
          </p:cNvPr>
          <p:cNvSpPr txBox="1"/>
          <p:nvPr/>
        </p:nvSpPr>
        <p:spPr>
          <a:xfrm>
            <a:off x="230627" y="871107"/>
            <a:ext cx="8818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The Kohn–Sham Hamiltonian describes a system of non-interacting electrons:</a:t>
            </a:r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F4D3040-FD80-659C-35DA-6D693D4543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144"/>
          <a:stretch/>
        </p:blipFill>
        <p:spPr>
          <a:xfrm>
            <a:off x="3919506" y="1491330"/>
            <a:ext cx="7482840" cy="1499506"/>
          </a:xfrm>
          <a:prstGeom prst="rect">
            <a:avLst/>
          </a:prstGeom>
          <a:ln w="28575">
            <a:solidFill>
              <a:srgbClr val="FFBE78"/>
            </a:solidFill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D711FB7-A518-5B5D-655B-CA28672699DA}"/>
              </a:ext>
            </a:extLst>
          </p:cNvPr>
          <p:cNvGrpSpPr/>
          <p:nvPr/>
        </p:nvGrpSpPr>
        <p:grpSpPr>
          <a:xfrm>
            <a:off x="781674" y="5124859"/>
            <a:ext cx="9732512" cy="1615899"/>
            <a:chOff x="80167" y="5126296"/>
            <a:chExt cx="9732512" cy="1615899"/>
          </a:xfrm>
        </p:grpSpPr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1500AAA0-AB82-1382-ACDE-882013DC24C1}"/>
                </a:ext>
              </a:extLst>
            </p:cNvPr>
            <p:cNvSpPr txBox="1"/>
            <p:nvPr/>
          </p:nvSpPr>
          <p:spPr>
            <a:xfrm>
              <a:off x="80167" y="5126296"/>
              <a:ext cx="60921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/>
                <a:t>The spin densities and total density are obtained </a:t>
              </a:r>
              <a:endParaRPr lang="es-CO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A9D2CA82-ACF4-742F-9359-5E99169D2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4095" y="5561137"/>
              <a:ext cx="3336601" cy="1181058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A671F45-A881-04B5-2731-BC75D3606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2357" y="5590503"/>
              <a:ext cx="3640322" cy="1027998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6D11FD8-78AF-079A-3E63-6C1421AD7B6A}"/>
              </a:ext>
            </a:extLst>
          </p:cNvPr>
          <p:cNvGrpSpPr/>
          <p:nvPr/>
        </p:nvGrpSpPr>
        <p:grpSpPr>
          <a:xfrm>
            <a:off x="70537" y="3750196"/>
            <a:ext cx="10989945" cy="1197221"/>
            <a:chOff x="70537" y="3750196"/>
            <a:chExt cx="10989945" cy="119722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03BB5AC-0BB6-DF68-833F-70CF91778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699" y="4254293"/>
              <a:ext cx="5953760" cy="693124"/>
            </a:xfrm>
            <a:prstGeom prst="rect">
              <a:avLst/>
            </a:prstGeom>
            <a:ln w="19050">
              <a:solidFill>
                <a:srgbClr val="00B0F0"/>
              </a:solidFill>
            </a:ln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25C42937-D5A6-7271-8F1F-8756DC582EE9}"/>
                </a:ext>
              </a:extLst>
            </p:cNvPr>
            <p:cNvSpPr txBox="1"/>
            <p:nvPr/>
          </p:nvSpPr>
          <p:spPr>
            <a:xfrm>
              <a:off x="70537" y="3750196"/>
              <a:ext cx="109899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/>
                <a:t>The wavefunction of the non-interacting reference system is expressed as a Slater determinant : </a:t>
              </a:r>
              <a:endParaRPr lang="es-CO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F552A2F-0DCC-2613-A4C6-E5DD8E106016}"/>
                  </a:ext>
                </a:extLst>
              </p:cNvPr>
              <p:cNvSpPr txBox="1"/>
              <p:nvPr/>
            </p:nvSpPr>
            <p:spPr>
              <a:xfrm>
                <a:off x="6882873" y="4301086"/>
                <a:ext cx="5023992" cy="646331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effectLst/>
                        <a:latin typeface="Cambria Math" panose="02040503050406030204" pitchFamily="18" charset="0"/>
                      </a:rPr>
                      <m:t>​</m:t>
                    </m:r>
                    <m:d>
                      <m:dPr>
                        <m:ctrlPr>
                          <a:rPr lang="en-US" i="1" dirty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effectLst/>
                  </a:rPr>
                  <a:t> one-electron spin orbitals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>
                    <a:effectLst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>
                    <a:effectLst/>
                  </a:rPr>
                  <a:t> electrons.</a:t>
                </a: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F552A2F-0DCC-2613-A4C6-E5DD8E106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873" y="4301086"/>
                <a:ext cx="5023992" cy="646331"/>
              </a:xfrm>
              <a:prstGeom prst="rect">
                <a:avLst/>
              </a:prstGeom>
              <a:blipFill>
                <a:blip r:embed="rId6"/>
                <a:stretch>
                  <a:fillRect l="-846" t="-4587" b="-11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44F93B3D-BE81-AB4F-9CB8-148F448A7A8B}"/>
              </a:ext>
            </a:extLst>
          </p:cNvPr>
          <p:cNvGrpSpPr/>
          <p:nvPr/>
        </p:nvGrpSpPr>
        <p:grpSpPr>
          <a:xfrm>
            <a:off x="1261751" y="1312106"/>
            <a:ext cx="1864511" cy="2351917"/>
            <a:chOff x="2054159" y="492364"/>
            <a:chExt cx="2610311" cy="343867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766CC2B-64D6-6250-DE08-1E3218A1A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4159" y="492364"/>
              <a:ext cx="2610311" cy="262544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E12E3E-2551-8704-6919-17721577228F}"/>
                </a:ext>
              </a:extLst>
            </p:cNvPr>
            <p:cNvSpPr txBox="1"/>
            <p:nvPr/>
          </p:nvSpPr>
          <p:spPr>
            <a:xfrm>
              <a:off x="2054160" y="3166053"/>
              <a:ext cx="2610310" cy="76498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Noninteracting Electrons</a:t>
              </a:r>
              <a:endParaRPr lang="es-CO" sz="1400"/>
            </a:p>
          </p:txBody>
        </p:sp>
      </p:grpSp>
    </p:spTree>
    <p:extLst>
      <p:ext uri="{BB962C8B-B14F-4D97-AF65-F5344CB8AC3E}">
        <p14:creationId xmlns:p14="http://schemas.microsoft.com/office/powerpoint/2010/main" val="366810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E9020-D3AA-226C-4E1E-553447600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431F6C0-7092-7C13-C494-496E2BB0AF34}"/>
              </a:ext>
            </a:extLst>
          </p:cNvPr>
          <p:cNvGrpSpPr/>
          <p:nvPr/>
        </p:nvGrpSpPr>
        <p:grpSpPr>
          <a:xfrm>
            <a:off x="2281083" y="1076055"/>
            <a:ext cx="7079226" cy="1507459"/>
            <a:chOff x="2281083" y="1076055"/>
            <a:chExt cx="7079226" cy="150745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E35D53E-3BCB-60D2-DFDE-ECEA47D9F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1083" y="1619721"/>
              <a:ext cx="7079226" cy="963793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4F281CB-ABAF-D2BB-F480-EABEDD77CC07}"/>
                </a:ext>
              </a:extLst>
            </p:cNvPr>
            <p:cNvSpPr txBox="1"/>
            <p:nvPr/>
          </p:nvSpPr>
          <p:spPr>
            <a:xfrm>
              <a:off x="3127949" y="1076055"/>
              <a:ext cx="6092190" cy="369332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/>
                <a:t>Total energy functional of the interacting system </a:t>
              </a:r>
              <a:endParaRPr lang="es-CO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373B60-DCB3-5450-2B3F-9E42879B5D3D}"/>
              </a:ext>
            </a:extLst>
          </p:cNvPr>
          <p:cNvGrpSpPr/>
          <p:nvPr/>
        </p:nvGrpSpPr>
        <p:grpSpPr>
          <a:xfrm>
            <a:off x="2429858" y="4098454"/>
            <a:ext cx="8752538" cy="1071413"/>
            <a:chOff x="2429858" y="4098454"/>
            <a:chExt cx="8752538" cy="107141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F22F383-2C87-51AE-434E-C4401939B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9858" y="4098454"/>
              <a:ext cx="4249594" cy="1071413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A2777686-4EA9-43DF-7306-8EE71E1696BD}"/>
                </a:ext>
              </a:extLst>
            </p:cNvPr>
            <p:cNvSpPr txBox="1"/>
            <p:nvPr/>
          </p:nvSpPr>
          <p:spPr>
            <a:xfrm>
              <a:off x="7257881" y="4449494"/>
              <a:ext cx="3924515" cy="369332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/>
                <a:t>Coulomb interaction of the electrons</a:t>
              </a:r>
              <a:endParaRPr lang="es-CO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2AE2A62-A415-398D-A496-2B479EF7F46C}"/>
                  </a:ext>
                </a:extLst>
              </p:cNvPr>
              <p:cNvSpPr txBox="1"/>
              <p:nvPr/>
            </p:nvSpPr>
            <p:spPr>
              <a:xfrm>
                <a:off x="439041" y="5650585"/>
                <a:ext cx="11470005" cy="92333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/>
                  <a:t>In spin-restricted KS-DFT,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is identical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/>
                  <a:t> electrons. This simplifies calculations for closed-shell systems, assuming the non-interacting reference system matches the true density. However, it is less accurate for open-shell systems with significant spin polarization. </a:t>
                </a:r>
                <a:endParaRPr lang="es-CO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2AE2A62-A415-398D-A496-2B479EF7F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41" y="5650585"/>
                <a:ext cx="11470005" cy="923330"/>
              </a:xfrm>
              <a:prstGeom prst="rect">
                <a:avLst/>
              </a:prstGeom>
              <a:blipFill>
                <a:blip r:embed="rId4"/>
                <a:stretch>
                  <a:fillRect l="-371" t="-3247" b="-8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1">
            <a:extLst>
              <a:ext uri="{FF2B5EF4-FFF2-40B4-BE49-F238E27FC236}">
                <a16:creationId xmlns:a16="http://schemas.microsoft.com/office/drawing/2014/main" id="{44411549-9976-1037-7493-29CF65F4F4A0}"/>
              </a:ext>
            </a:extLst>
          </p:cNvPr>
          <p:cNvSpPr txBox="1"/>
          <p:nvPr/>
        </p:nvSpPr>
        <p:spPr>
          <a:xfrm>
            <a:off x="70537" y="117242"/>
            <a:ext cx="5750159" cy="5788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8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KS Energy </a:t>
            </a:r>
            <a:r>
              <a:rPr lang="es-CO" sz="280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Functional</a:t>
            </a:r>
            <a:endParaRPr lang="en-US" sz="280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D8EAB9-A9D5-DE8E-670E-50C8981E3CE5}"/>
              </a:ext>
            </a:extLst>
          </p:cNvPr>
          <p:cNvGrpSpPr/>
          <p:nvPr/>
        </p:nvGrpSpPr>
        <p:grpSpPr>
          <a:xfrm>
            <a:off x="3850861" y="2853369"/>
            <a:ext cx="4249594" cy="653742"/>
            <a:chOff x="3835871" y="2853369"/>
            <a:chExt cx="4249594" cy="65374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7713AB4-46A5-ABDE-D390-9FA92F4A6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85590"/>
            <a:stretch/>
          </p:blipFill>
          <p:spPr>
            <a:xfrm>
              <a:off x="3835871" y="2853369"/>
              <a:ext cx="1051700" cy="597525"/>
            </a:xfrm>
            <a:prstGeom prst="rect">
              <a:avLst/>
            </a:prstGeom>
          </p:spPr>
        </p:pic>
        <p:sp>
          <p:nvSpPr>
            <p:cNvPr id="10" name="CuadroTexto 10">
              <a:extLst>
                <a:ext uri="{FF2B5EF4-FFF2-40B4-BE49-F238E27FC236}">
                  <a16:creationId xmlns:a16="http://schemas.microsoft.com/office/drawing/2014/main" id="{619AA11B-CE72-5E10-77BF-9A7DA8950526}"/>
                </a:ext>
              </a:extLst>
            </p:cNvPr>
            <p:cNvSpPr txBox="1"/>
            <p:nvPr/>
          </p:nvSpPr>
          <p:spPr>
            <a:xfrm>
              <a:off x="4978471" y="2860780"/>
              <a:ext cx="3106994" cy="646331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txBody>
            <a:bodyPr wrap="square">
              <a:spAutoFit/>
            </a:bodyPr>
            <a:lstStyle/>
            <a:p>
              <a:r>
                <a:rPr lang="es-CO"/>
                <a:t>Exchange-</a:t>
              </a:r>
              <a:r>
                <a:rPr lang="es-CO" err="1"/>
                <a:t>correlation</a:t>
              </a:r>
              <a:r>
                <a:rPr lang="es-CO"/>
                <a:t> </a:t>
              </a:r>
              <a:r>
                <a:rPr lang="es-CO" err="1"/>
                <a:t>energy</a:t>
              </a:r>
              <a:r>
                <a:rPr lang="es-CO"/>
                <a:t> </a:t>
              </a:r>
              <a:r>
                <a:rPr lang="es-CO" err="1"/>
                <a:t>functional</a:t>
              </a:r>
              <a:endParaRPr lang="es-CO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F3DC0ECE-381C-2580-14E1-86408C772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139" y="2609261"/>
            <a:ext cx="1864511" cy="179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8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C92818A-1021-E50E-133F-FEC6AB08288E}"/>
              </a:ext>
            </a:extLst>
          </p:cNvPr>
          <p:cNvSpPr txBox="1"/>
          <p:nvPr/>
        </p:nvSpPr>
        <p:spPr>
          <a:xfrm>
            <a:off x="70537" y="117242"/>
            <a:ext cx="5750159" cy="5788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8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Spin-</a:t>
            </a:r>
            <a:r>
              <a:rPr lang="es-CO" sz="280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Unrestricted</a:t>
            </a:r>
            <a:r>
              <a:rPr lang="es-CO" sz="28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Kohn–</a:t>
            </a:r>
            <a:r>
              <a:rPr lang="es-CO" sz="280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ShamDFT</a:t>
            </a:r>
            <a:endParaRPr lang="en-US" sz="280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493B52B-E00B-5D0E-8FD3-FFFD446745AD}"/>
              </a:ext>
            </a:extLst>
          </p:cNvPr>
          <p:cNvGrpSpPr/>
          <p:nvPr/>
        </p:nvGrpSpPr>
        <p:grpSpPr>
          <a:xfrm>
            <a:off x="263059" y="2908378"/>
            <a:ext cx="6619447" cy="1208712"/>
            <a:chOff x="263059" y="2908378"/>
            <a:chExt cx="6619447" cy="1208712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CFEE669F-8C0B-4FAA-DEE8-D4E82E547FC9}"/>
                </a:ext>
              </a:extLst>
            </p:cNvPr>
            <p:cNvSpPr txBox="1"/>
            <p:nvPr/>
          </p:nvSpPr>
          <p:spPr>
            <a:xfrm>
              <a:off x="263059" y="2908378"/>
              <a:ext cx="64327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/>
                <a:t>Wavefunction for a non-interacting spin-unrestricted system:</a:t>
              </a:r>
              <a:endParaRPr lang="es-CO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3EBE514F-D5D7-7E10-69DB-C30AD1F11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124" y="3429000"/>
              <a:ext cx="6525382" cy="688090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F1A676AE-120B-405B-5429-57044105C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903" y="1533983"/>
            <a:ext cx="3253247" cy="760994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23193F2-A1F2-2BB0-6F71-D630B8E2325B}"/>
              </a:ext>
            </a:extLst>
          </p:cNvPr>
          <p:cNvGrpSpPr/>
          <p:nvPr/>
        </p:nvGrpSpPr>
        <p:grpSpPr>
          <a:xfrm>
            <a:off x="103380" y="4625881"/>
            <a:ext cx="8244973" cy="1731518"/>
            <a:chOff x="103380" y="4625881"/>
            <a:chExt cx="8244973" cy="1731518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CF094BCA-D2D2-C0F1-9D0D-51EAF5A73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145" y="5293630"/>
              <a:ext cx="8244208" cy="1063769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46B2C358-BF69-3925-2AAA-C7C8DDCDB6E4}"/>
                    </a:ext>
                  </a:extLst>
                </p:cNvPr>
                <p:cNvSpPr txBox="1"/>
                <p:nvPr/>
              </p:nvSpPr>
              <p:spPr>
                <a:xfrm>
                  <a:off x="103380" y="4625881"/>
                  <a:ext cx="7294704" cy="3929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/>
                    <a:t>Spin contamination arises because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</m:oMath>
                  </a14:m>
                  <a:r>
                    <a:rPr lang="en-US"/>
                    <a:t> is not an eigenfunction of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/>
                    <a:t>: </a:t>
                  </a:r>
                  <a:endParaRPr lang="es-CO"/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46B2C358-BF69-3925-2AAA-C7C8DDCDB6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80" y="4625881"/>
                  <a:ext cx="7294704" cy="392993"/>
                </a:xfrm>
                <a:prstGeom prst="rect">
                  <a:avLst/>
                </a:prstGeom>
                <a:blipFill>
                  <a:blip r:embed="rId5"/>
                  <a:stretch>
                    <a:fillRect l="-752" t="-6250" b="-21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4D8286-C379-B7FC-5815-586D680B3234}"/>
              </a:ext>
            </a:extLst>
          </p:cNvPr>
          <p:cNvGrpSpPr/>
          <p:nvPr/>
        </p:nvGrpSpPr>
        <p:grpSpPr>
          <a:xfrm>
            <a:off x="8842937" y="2723712"/>
            <a:ext cx="2791177" cy="2883049"/>
            <a:chOff x="608225" y="2925358"/>
            <a:chExt cx="2791177" cy="288304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1DE867-EEDB-24DF-CCD8-CF7356DCEE8D}"/>
                </a:ext>
              </a:extLst>
            </p:cNvPr>
            <p:cNvCxnSpPr/>
            <p:nvPr/>
          </p:nvCxnSpPr>
          <p:spPr>
            <a:xfrm flipV="1">
              <a:off x="733071" y="3537156"/>
              <a:ext cx="0" cy="22712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6CB341C-613E-8B40-1AF6-8B234742F1A6}"/>
                </a:ext>
              </a:extLst>
            </p:cNvPr>
            <p:cNvCxnSpPr/>
            <p:nvPr/>
          </p:nvCxnSpPr>
          <p:spPr>
            <a:xfrm flipV="1">
              <a:off x="1013291" y="3537155"/>
              <a:ext cx="0" cy="22712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2F6562B-F5C1-D816-7686-0A6E0126E004}"/>
                </a:ext>
              </a:extLst>
            </p:cNvPr>
            <p:cNvCxnSpPr/>
            <p:nvPr/>
          </p:nvCxnSpPr>
          <p:spPr>
            <a:xfrm flipV="1">
              <a:off x="1318091" y="3537154"/>
              <a:ext cx="0" cy="22712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AFA4D8D-A7E1-3759-6D88-2BEEE20E1858}"/>
                </a:ext>
              </a:extLst>
            </p:cNvPr>
            <p:cNvCxnSpPr/>
            <p:nvPr/>
          </p:nvCxnSpPr>
          <p:spPr>
            <a:xfrm flipV="1">
              <a:off x="1632722" y="3537156"/>
              <a:ext cx="0" cy="22712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397B9A8-6BCC-EFFA-DCA1-85EF050A7930}"/>
                </a:ext>
              </a:extLst>
            </p:cNvPr>
            <p:cNvCxnSpPr/>
            <p:nvPr/>
          </p:nvCxnSpPr>
          <p:spPr>
            <a:xfrm flipV="1">
              <a:off x="1912942" y="3537155"/>
              <a:ext cx="0" cy="22712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E8B0EC9-35A9-A49A-8D2D-4A2D5F78D1DA}"/>
                </a:ext>
              </a:extLst>
            </p:cNvPr>
            <p:cNvCxnSpPr/>
            <p:nvPr/>
          </p:nvCxnSpPr>
          <p:spPr>
            <a:xfrm flipV="1">
              <a:off x="2217742" y="3537154"/>
              <a:ext cx="0" cy="22712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E493562-CBBD-21A9-D65D-8F759EC1BBC7}"/>
                </a:ext>
              </a:extLst>
            </p:cNvPr>
            <p:cNvCxnSpPr/>
            <p:nvPr/>
          </p:nvCxnSpPr>
          <p:spPr>
            <a:xfrm flipV="1">
              <a:off x="2527458" y="3537156"/>
              <a:ext cx="0" cy="22712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4B9CAF5-7383-4173-9B66-BE37704E3777}"/>
                </a:ext>
              </a:extLst>
            </p:cNvPr>
            <p:cNvCxnSpPr/>
            <p:nvPr/>
          </p:nvCxnSpPr>
          <p:spPr>
            <a:xfrm flipV="1">
              <a:off x="2807678" y="3537155"/>
              <a:ext cx="0" cy="22712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296995D-242C-2DB6-CC46-A787F08F38A7}"/>
                </a:ext>
              </a:extLst>
            </p:cNvPr>
            <p:cNvCxnSpPr/>
            <p:nvPr/>
          </p:nvCxnSpPr>
          <p:spPr>
            <a:xfrm flipV="1">
              <a:off x="3112478" y="3537154"/>
              <a:ext cx="0" cy="22712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CuadroTexto 10">
              <a:extLst>
                <a:ext uri="{FF2B5EF4-FFF2-40B4-BE49-F238E27FC236}">
                  <a16:creationId xmlns:a16="http://schemas.microsoft.com/office/drawing/2014/main" id="{22838B8B-3E62-80AD-2192-7A00797164F0}"/>
                </a:ext>
              </a:extLst>
            </p:cNvPr>
            <p:cNvSpPr txBox="1"/>
            <p:nvPr/>
          </p:nvSpPr>
          <p:spPr>
            <a:xfrm>
              <a:off x="608225" y="2925358"/>
              <a:ext cx="2791177" cy="369332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CO" err="1"/>
                <a:t>External</a:t>
              </a:r>
              <a:r>
                <a:rPr lang="es-CO"/>
                <a:t> </a:t>
              </a:r>
              <a:r>
                <a:rPr lang="es-CO" err="1"/>
                <a:t>Magnetic</a:t>
              </a:r>
              <a:r>
                <a:rPr lang="es-CO"/>
                <a:t> Field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046523F-5D8A-FC62-B3D7-520C1D059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18290" y="4307318"/>
              <a:ext cx="815505" cy="820233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594FE77-9AD7-4FAE-9402-B47DD0D99597}"/>
              </a:ext>
            </a:extLst>
          </p:cNvPr>
          <p:cNvGrpSpPr/>
          <p:nvPr/>
        </p:nvGrpSpPr>
        <p:grpSpPr>
          <a:xfrm>
            <a:off x="148316" y="877095"/>
            <a:ext cx="6988400" cy="1846617"/>
            <a:chOff x="148316" y="877095"/>
            <a:chExt cx="6988400" cy="184661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3DA101-6FCD-97D5-B47F-0F6C47909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8316" y="1367660"/>
              <a:ext cx="6988400" cy="1356052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</p:pic>
        <p:sp>
          <p:nvSpPr>
            <p:cNvPr id="28" name="CuadroTexto 3">
              <a:extLst>
                <a:ext uri="{FF2B5EF4-FFF2-40B4-BE49-F238E27FC236}">
                  <a16:creationId xmlns:a16="http://schemas.microsoft.com/office/drawing/2014/main" id="{B574B85B-BD14-11B3-4AC0-987A81044247}"/>
                </a:ext>
              </a:extLst>
            </p:cNvPr>
            <p:cNvSpPr txBox="1"/>
            <p:nvPr/>
          </p:nvSpPr>
          <p:spPr>
            <a:xfrm>
              <a:off x="148316" y="877095"/>
              <a:ext cx="207995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/>
                <a:t>KS Hamiltonian</a:t>
              </a:r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324416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A1F7EAD-0EC0-8663-550E-C77FA65B3CFF}"/>
              </a:ext>
            </a:extLst>
          </p:cNvPr>
          <p:cNvSpPr txBox="1"/>
          <p:nvPr/>
        </p:nvSpPr>
        <p:spPr>
          <a:xfrm>
            <a:off x="237616" y="2024110"/>
            <a:ext cx="2367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spin density</a:t>
            </a:r>
            <a:r>
              <a:rPr lang="en-US"/>
              <a:t>:</a:t>
            </a:r>
            <a:r>
              <a:rPr lang="en-US" dirty="0"/>
              <a:t> </a:t>
            </a:r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B12DD92-B909-DEF6-90DF-86FEB561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47" y="2499481"/>
            <a:ext cx="5558831" cy="1311689"/>
          </a:xfrm>
          <a:prstGeom prst="rect">
            <a:avLst/>
          </a:prstGeom>
          <a:ln w="19050">
            <a:solidFill>
              <a:schemeClr val="accent5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2">
                <a:extLst>
                  <a:ext uri="{FF2B5EF4-FFF2-40B4-BE49-F238E27FC236}">
                    <a16:creationId xmlns:a16="http://schemas.microsoft.com/office/drawing/2014/main" id="{AA949695-DDE2-2E46-0FC8-F8E91F20DC7D}"/>
                  </a:ext>
                </a:extLst>
              </p:cNvPr>
              <p:cNvSpPr txBox="1"/>
              <p:nvPr/>
            </p:nvSpPr>
            <p:spPr>
              <a:xfrm>
                <a:off x="214756" y="251940"/>
                <a:ext cx="6115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total density is the sum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/>
                  <a:t> </a:t>
                </a:r>
                <a:r>
                  <a:rPr lang="en-US" dirty="0"/>
                  <a:t>contributions:</a:t>
                </a:r>
                <a:endParaRPr lang="en-US"/>
              </a:p>
            </p:txBody>
          </p:sp>
        </mc:Choice>
        <mc:Fallback xmlns="">
          <p:sp>
            <p:nvSpPr>
              <p:cNvPr id="4" name="CuadroTexto 2">
                <a:extLst>
                  <a:ext uri="{FF2B5EF4-FFF2-40B4-BE49-F238E27FC236}">
                    <a16:creationId xmlns:a16="http://schemas.microsoft.com/office/drawing/2014/main" id="{AA949695-DDE2-2E46-0FC8-F8E91F20D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56" y="251940"/>
                <a:ext cx="6115050" cy="369332"/>
              </a:xfrm>
              <a:prstGeom prst="rect">
                <a:avLst/>
              </a:prstGeom>
              <a:blipFill>
                <a:blip r:embed="rId3"/>
                <a:stretch>
                  <a:fillRect l="-59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6">
            <a:extLst>
              <a:ext uri="{FF2B5EF4-FFF2-40B4-BE49-F238E27FC236}">
                <a16:creationId xmlns:a16="http://schemas.microsoft.com/office/drawing/2014/main" id="{B2A2DCAB-281E-C374-E742-90179D693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652" y="643451"/>
            <a:ext cx="4357084" cy="1171135"/>
          </a:xfrm>
          <a:prstGeom prst="rect">
            <a:avLst/>
          </a:prstGeom>
          <a:ln w="19050">
            <a:solidFill>
              <a:schemeClr val="accent5"/>
            </a:solidFill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3A6E39C-02BD-6A03-4EA9-A4939AC4FCD0}"/>
              </a:ext>
            </a:extLst>
          </p:cNvPr>
          <p:cNvSpPr txBox="1"/>
          <p:nvPr/>
        </p:nvSpPr>
        <p:spPr>
          <a:xfrm>
            <a:off x="214757" y="4046026"/>
            <a:ext cx="3383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The</a:t>
            </a:r>
            <a:r>
              <a:rPr lang="es-CO" dirty="0"/>
              <a:t> total </a:t>
            </a:r>
            <a:r>
              <a:rPr lang="es-CO" dirty="0" err="1"/>
              <a:t>energy</a:t>
            </a:r>
            <a:r>
              <a:rPr lang="es-CO" dirty="0"/>
              <a:t> </a:t>
            </a:r>
            <a:r>
              <a:rPr lang="es-CO" dirty="0" err="1"/>
              <a:t>functional</a:t>
            </a:r>
            <a:r>
              <a:rPr lang="es-CO" dirty="0"/>
              <a:t> </a:t>
            </a:r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0305419-9451-8634-3FF9-EC6989303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647" y="4518400"/>
            <a:ext cx="7932990" cy="78609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2C86FB8-833D-16E6-04BF-DBA4AB2A2057}"/>
              </a:ext>
            </a:extLst>
          </p:cNvPr>
          <p:cNvSpPr txBox="1"/>
          <p:nvPr/>
        </p:nvSpPr>
        <p:spPr>
          <a:xfrm>
            <a:off x="237616" y="5504713"/>
            <a:ext cx="4708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total energy of the interacting system</a:t>
            </a:r>
            <a:endParaRPr lang="es-CO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75FEC1A-FF73-F9CC-1830-65B29AF19A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47" y="5897896"/>
            <a:ext cx="9608293" cy="877572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632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5A2D9E-8786-26AC-DBBC-52EA12FAD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85A55E-624F-8A8F-AA39-9ABAA4DD8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097053"/>
            <a:ext cx="7080738" cy="4663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Introduction to Density Functional Theory</a:t>
            </a:r>
          </a:p>
        </p:txBody>
      </p:sp>
    </p:spTree>
    <p:extLst>
      <p:ext uri="{BB962C8B-B14F-4D97-AF65-F5344CB8AC3E}">
        <p14:creationId xmlns:p14="http://schemas.microsoft.com/office/powerpoint/2010/main" val="1821017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2A3D00-F295-D2FC-A978-9C0965328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296728D-A358-D5C7-95AC-D7114E1DC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8086783-890B-3F92-1C20-55A8D7E7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4A81C1-59C6-69CE-85DB-966596264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097053"/>
            <a:ext cx="7080738" cy="4663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of restricted and unrestricted formulation</a:t>
            </a:r>
          </a:p>
        </p:txBody>
      </p:sp>
    </p:spTree>
    <p:extLst>
      <p:ext uri="{BB962C8B-B14F-4D97-AF65-F5344CB8AC3E}">
        <p14:creationId xmlns:p14="http://schemas.microsoft.com/office/powerpoint/2010/main" val="1332784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3">
            <a:extLst>
              <a:ext uri="{FF2B5EF4-FFF2-40B4-BE49-F238E27FC236}">
                <a16:creationId xmlns:a16="http://schemas.microsoft.com/office/drawing/2014/main" id="{3B608031-F445-0A35-BC08-391D7B62A710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Spin-Unrestricted vs Spin-Restricted</a:t>
            </a:r>
            <a:endParaRPr lang="en-US" sz="2600" kern="1200">
              <a:ln w="0"/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33409-D885-C2DC-4C8A-0D41592E3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05625"/>
            <a:ext cx="7188199" cy="404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38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F645DE-B496-FF13-6670-579ACD6FA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43EDD3-7D7F-8414-5AEA-DCA1437B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625" y="598497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292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A4CA672-20C4-7B30-86FA-09693E18DA4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069" b="6425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1F38B3C2-A597-1DE6-9A98-3E88BF8272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0552076"/>
              </p:ext>
            </p:extLst>
          </p:nvPr>
        </p:nvGraphicFramePr>
        <p:xfrm>
          <a:off x="720213" y="125332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05586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6CF23D6C-1FFB-0A72-428F-3932AEAEDB4C}"/>
              </a:ext>
            </a:extLst>
          </p:cNvPr>
          <p:cNvSpPr/>
          <p:nvPr/>
        </p:nvSpPr>
        <p:spPr bwMode="auto">
          <a:xfrm>
            <a:off x="0" y="6172200"/>
            <a:ext cx="12192000" cy="626035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s-CO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7093" y="366904"/>
            <a:ext cx="11157817" cy="54594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A8932D-0A32-4E51-8D65-73893EBE69BC}"/>
              </a:ext>
            </a:extLst>
          </p:cNvPr>
          <p:cNvSpPr/>
          <p:nvPr/>
        </p:nvSpPr>
        <p:spPr>
          <a:xfrm flipH="1">
            <a:off x="528137" y="1270667"/>
            <a:ext cx="733811" cy="730877"/>
          </a:xfrm>
          <a:prstGeom prst="ellipse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667" b="1">
                <a:latin typeface="+mj-lt"/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DCB397-02D1-4A55-90DA-A2884E6C34A2}"/>
              </a:ext>
            </a:extLst>
          </p:cNvPr>
          <p:cNvSpPr/>
          <p:nvPr/>
        </p:nvSpPr>
        <p:spPr>
          <a:xfrm flipH="1">
            <a:off x="528136" y="2397415"/>
            <a:ext cx="733811" cy="73087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667" b="1">
                <a:latin typeface="+mj-lt"/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E9A4BBD-FCBB-412C-8CDA-A4975F80A39B}"/>
              </a:ext>
            </a:extLst>
          </p:cNvPr>
          <p:cNvSpPr/>
          <p:nvPr/>
        </p:nvSpPr>
        <p:spPr>
          <a:xfrm flipH="1">
            <a:off x="528136" y="4642150"/>
            <a:ext cx="733811" cy="730877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667" b="1">
                <a:latin typeface="+mj-lt"/>
              </a:rPr>
              <a:t>4</a:t>
            </a:r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73307F42-85DF-D198-1BC2-7273C8135B21}"/>
              </a:ext>
            </a:extLst>
          </p:cNvPr>
          <p:cNvSpPr/>
          <p:nvPr/>
        </p:nvSpPr>
        <p:spPr>
          <a:xfrm flipH="1">
            <a:off x="528136" y="3561343"/>
            <a:ext cx="733811" cy="73087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667" b="1">
                <a:latin typeface="+mj-lt"/>
              </a:rPr>
              <a:t>3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80B8E99-307F-EA48-902D-250137082E90}"/>
              </a:ext>
            </a:extLst>
          </p:cNvPr>
          <p:cNvSpPr txBox="1"/>
          <p:nvPr/>
        </p:nvSpPr>
        <p:spPr>
          <a:xfrm>
            <a:off x="1466157" y="1359151"/>
            <a:ext cx="4776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/>
              <a:t>Helgaker, T.; Jørgensen, P.; Olsen, J. Molecular Electronic Structure Theory; Wiley, 2000.</a:t>
            </a:r>
            <a:endParaRPr lang="en-US" sz="14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04B4F9F-D2C5-B7A4-2D7D-C3726565D51E}"/>
              </a:ext>
            </a:extLst>
          </p:cNvPr>
          <p:cNvSpPr txBox="1"/>
          <p:nvPr/>
        </p:nvSpPr>
        <p:spPr>
          <a:xfrm>
            <a:off x="1466157" y="3708209"/>
            <a:ext cx="4776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/>
              <a:t>Noodleman, L. J. Chem. Phys., 1981, 74, 5737.</a:t>
            </a:r>
            <a:endParaRPr lang="en-US" sz="1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48BF876-6DE2-4D64-7A7F-40CF65B08641}"/>
              </a:ext>
            </a:extLst>
          </p:cNvPr>
          <p:cNvSpPr txBox="1"/>
          <p:nvPr/>
        </p:nvSpPr>
        <p:spPr>
          <a:xfrm>
            <a:off x="1466159" y="4461490"/>
            <a:ext cx="48080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/>
              <a:t>G. A. </a:t>
            </a:r>
            <a:r>
              <a:rPr lang="en-US" sz="1400" err="1"/>
              <a:t>Timco</a:t>
            </a:r>
            <a:r>
              <a:rPr lang="en-US" sz="1400"/>
              <a:t>, S. Carretta, F. Troiani, F. Tuna, R. J. Pritchard, C. A. </a:t>
            </a:r>
            <a:r>
              <a:rPr lang="en-US" sz="1400" err="1"/>
              <a:t>Muryn</a:t>
            </a:r>
            <a:r>
              <a:rPr lang="en-US" sz="1400"/>
              <a:t>, E. J. L. McInnes, A. </a:t>
            </a:r>
            <a:r>
              <a:rPr lang="en-US" sz="1400" err="1"/>
              <a:t>Ghirri</a:t>
            </a:r>
            <a:r>
              <a:rPr lang="en-US" sz="1400"/>
              <a:t>, A. </a:t>
            </a:r>
            <a:r>
              <a:rPr lang="en-US" sz="1400" err="1"/>
              <a:t>Candini</a:t>
            </a:r>
            <a:r>
              <a:rPr lang="en-US" sz="1400"/>
              <a:t>, P. Santini, G. Amoretti, M. </a:t>
            </a:r>
            <a:r>
              <a:rPr lang="en-US" sz="1400" err="1"/>
              <a:t>Affronte</a:t>
            </a:r>
            <a:r>
              <a:rPr lang="en-US" sz="1400"/>
              <a:t>, R. E. P. Winpenny,</a:t>
            </a:r>
          </a:p>
          <a:p>
            <a:pPr algn="just"/>
            <a:r>
              <a:rPr lang="en-US" sz="1400"/>
              <a:t> Nat. Nanotech. 2009, 4, 173.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D31142-F493-3E35-B696-BAEB3E2D2B20}"/>
              </a:ext>
            </a:extLst>
          </p:cNvPr>
          <p:cNvSpPr txBox="1"/>
          <p:nvPr/>
        </p:nvSpPr>
        <p:spPr>
          <a:xfrm>
            <a:off x="1466157" y="2515889"/>
            <a:ext cx="48080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/>
              <a:t>Koch, W.; Holthausen, M. C. A Chemist's Guide to Density Functional Theory; Wiley-VCH, 2001.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613747907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6CF23D6C-1FFB-0A72-428F-3932AEAEDB4C}"/>
              </a:ext>
            </a:extLst>
          </p:cNvPr>
          <p:cNvSpPr/>
          <p:nvPr/>
        </p:nvSpPr>
        <p:spPr bwMode="auto">
          <a:xfrm>
            <a:off x="0" y="6172200"/>
            <a:ext cx="12192000" cy="626035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s-CO" sz="24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A8932D-0A32-4E51-8D65-73893EBE69BC}"/>
              </a:ext>
            </a:extLst>
          </p:cNvPr>
          <p:cNvSpPr/>
          <p:nvPr/>
        </p:nvSpPr>
        <p:spPr>
          <a:xfrm flipH="1">
            <a:off x="528137" y="1270667"/>
            <a:ext cx="733811" cy="730877"/>
          </a:xfrm>
          <a:prstGeom prst="ellipse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667" b="1">
                <a:latin typeface="+mj-lt"/>
              </a:rPr>
              <a:t>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DCB397-02D1-4A55-90DA-A2884E6C34A2}"/>
              </a:ext>
            </a:extLst>
          </p:cNvPr>
          <p:cNvSpPr/>
          <p:nvPr/>
        </p:nvSpPr>
        <p:spPr>
          <a:xfrm flipH="1">
            <a:off x="528136" y="2698123"/>
            <a:ext cx="733811" cy="73087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667" b="1" dirty="0">
                <a:latin typeface="+mj-lt"/>
              </a:rPr>
              <a:t>10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0FC9FDE-BCB5-4EEE-B6AB-95816253E5A9}"/>
              </a:ext>
            </a:extLst>
          </p:cNvPr>
          <p:cNvSpPr txBox="1"/>
          <p:nvPr/>
        </p:nvSpPr>
        <p:spPr>
          <a:xfrm>
            <a:off x="1517294" y="1024399"/>
            <a:ext cx="4104609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70" dirty="0"/>
              <a:t>Michael G. </a:t>
            </a:r>
            <a:r>
              <a:rPr lang="es-CO" sz="1470" dirty="0" err="1"/>
              <a:t>Raymer</a:t>
            </a:r>
            <a:r>
              <a:rPr lang="es-CO" sz="1470" dirty="0"/>
              <a:t>, </a:t>
            </a:r>
            <a:r>
              <a:rPr lang="es-CO" sz="1470" dirty="0" err="1"/>
              <a:t>Tiemo</a:t>
            </a:r>
            <a:r>
              <a:rPr lang="es-CO" sz="1470" dirty="0"/>
              <a:t> Landes, Andrew H. Marcus; </a:t>
            </a:r>
            <a:r>
              <a:rPr lang="es-CO" sz="1470" dirty="0" err="1"/>
              <a:t>Entangled</a:t>
            </a:r>
            <a:r>
              <a:rPr lang="es-CO" sz="1470" dirty="0"/>
              <a:t> two-photon </a:t>
            </a:r>
            <a:r>
              <a:rPr lang="es-CO" sz="1470" dirty="0" err="1"/>
              <a:t>absorption</a:t>
            </a:r>
            <a:r>
              <a:rPr lang="es-CO" sz="1470" dirty="0"/>
              <a:t> </a:t>
            </a:r>
            <a:r>
              <a:rPr lang="es-CO" sz="1470" dirty="0" err="1"/>
              <a:t>by</a:t>
            </a:r>
            <a:r>
              <a:rPr lang="es-CO" sz="1470" dirty="0"/>
              <a:t> </a:t>
            </a:r>
            <a:r>
              <a:rPr lang="es-CO" sz="1470" dirty="0" err="1"/>
              <a:t>atoms</a:t>
            </a:r>
            <a:r>
              <a:rPr lang="es-CO" sz="1470" dirty="0"/>
              <a:t> and </a:t>
            </a:r>
            <a:r>
              <a:rPr lang="es-CO" sz="1470" dirty="0" err="1"/>
              <a:t>molecules</a:t>
            </a:r>
            <a:r>
              <a:rPr lang="es-CO" sz="1470" dirty="0"/>
              <a:t>: A quantum </a:t>
            </a:r>
            <a:r>
              <a:rPr lang="es-CO" sz="1470" dirty="0" err="1"/>
              <a:t>optics</a:t>
            </a:r>
            <a:r>
              <a:rPr lang="es-CO" sz="1470" dirty="0"/>
              <a:t> tutorial. </a:t>
            </a:r>
            <a:r>
              <a:rPr lang="es-CO" sz="1470" i="1" dirty="0"/>
              <a:t>J. </a:t>
            </a:r>
            <a:r>
              <a:rPr lang="es-CO" sz="1470" i="1" dirty="0" err="1"/>
              <a:t>Chem</a:t>
            </a:r>
            <a:r>
              <a:rPr lang="es-CO" sz="1470" i="1" dirty="0"/>
              <a:t>. </a:t>
            </a:r>
            <a:r>
              <a:rPr lang="es-CO" sz="1470" i="1" dirty="0" err="1"/>
              <a:t>Phys</a:t>
            </a:r>
            <a:r>
              <a:rPr lang="es-CO" sz="1470" i="1" dirty="0"/>
              <a:t>.</a:t>
            </a:r>
            <a:r>
              <a:rPr lang="es-CO" sz="1470" dirty="0"/>
              <a:t> 28 August 2021; </a:t>
            </a:r>
            <a:r>
              <a:rPr lang="es-CO" sz="1470" b="1" dirty="0"/>
              <a:t>155</a:t>
            </a:r>
            <a:r>
              <a:rPr lang="es-CO" sz="1470" dirty="0"/>
              <a:t> (8): 081501.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CF1A5AF-34FC-4507-88AE-1A9E01D3AEE0}"/>
              </a:ext>
            </a:extLst>
          </p:cNvPr>
          <p:cNvSpPr txBox="1"/>
          <p:nvPr/>
        </p:nvSpPr>
        <p:spPr>
          <a:xfrm>
            <a:off x="1517293" y="2453149"/>
            <a:ext cx="4104609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70" dirty="0"/>
              <a:t>M. Caracas </a:t>
            </a:r>
            <a:r>
              <a:rPr lang="en-US" sz="1470" dirty="0" err="1"/>
              <a:t>Núñez</a:t>
            </a:r>
            <a:r>
              <a:rPr lang="en-US" sz="1470" dirty="0"/>
              <a:t>, M. A. Gonzalez, and M. </a:t>
            </a:r>
            <a:r>
              <a:rPr lang="en-US" sz="1470" dirty="0" err="1"/>
              <a:t>Núñez</a:t>
            </a:r>
            <a:r>
              <a:rPr lang="en-US" sz="1470" dirty="0"/>
              <a:t> </a:t>
            </a:r>
            <a:r>
              <a:rPr lang="en-US" sz="1470" dirty="0" err="1"/>
              <a:t>Portela</a:t>
            </a:r>
            <a:r>
              <a:rPr lang="en-US" sz="1470" dirty="0"/>
              <a:t>, “Theoretical and experimental study of the 6S-8S two-photon absorption cross-section in cesium atoms,” Opt. Express, vol. 31, no. 20, p. 31749, Sep. 2023.</a:t>
            </a:r>
            <a:endParaRPr lang="es-CO" sz="1470" dirty="0"/>
          </a:p>
        </p:txBody>
      </p:sp>
    </p:spTree>
    <p:extLst>
      <p:ext uri="{BB962C8B-B14F-4D97-AF65-F5344CB8AC3E}">
        <p14:creationId xmlns:p14="http://schemas.microsoft.com/office/powerpoint/2010/main" val="2338933206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8E64C28C-1964-D0CB-4F78-DC4290E52375}"/>
              </a:ext>
            </a:extLst>
          </p:cNvPr>
          <p:cNvSpPr txBox="1">
            <a:spLocks/>
          </p:cNvSpPr>
          <p:nvPr/>
        </p:nvSpPr>
        <p:spPr>
          <a:xfrm>
            <a:off x="838199" y="1174819"/>
            <a:ext cx="4826795" cy="28583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7200" b="1">
                <a:solidFill>
                  <a:schemeClr val="bg1"/>
                </a:solidFill>
              </a:rPr>
              <a:t>Thanks!</a:t>
            </a:r>
          </a:p>
        </p:txBody>
      </p:sp>
      <p:pic>
        <p:nvPicPr>
          <p:cNvPr id="1026" name="Picture 2" descr="ESO ES TODO AMIGOS! 😂😂😂😂😂 - Christian Penayo | Facebook">
            <a:extLst>
              <a:ext uri="{FF2B5EF4-FFF2-40B4-BE49-F238E27FC236}">
                <a16:creationId xmlns:a16="http://schemas.microsoft.com/office/drawing/2014/main" id="{42E5571A-D11F-0FD3-5FC1-2864A4F70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2" r="9352"/>
          <a:stretch/>
        </p:blipFill>
        <p:spPr bwMode="auto">
          <a:xfrm>
            <a:off x="6096000" y="841375"/>
            <a:ext cx="5260975" cy="47075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0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3A1844F-D5BE-01FC-EAD0-54BD531CB41C}"/>
              </a:ext>
            </a:extLst>
          </p:cNvPr>
          <p:cNvSpPr txBox="1"/>
          <p:nvPr/>
        </p:nvSpPr>
        <p:spPr>
          <a:xfrm>
            <a:off x="640080" y="4777739"/>
            <a:ext cx="3418990" cy="141211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What is Density Functional Theory (DFT)?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9764867-84EF-D710-FDA7-CB6FF9BA9574}"/>
              </a:ext>
            </a:extLst>
          </p:cNvPr>
          <p:cNvSpPr/>
          <p:nvPr/>
        </p:nvSpPr>
        <p:spPr>
          <a:xfrm>
            <a:off x="4654294" y="4777739"/>
            <a:ext cx="6897626" cy="13992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It is a method that allows calculating the energy and electronic properties of materials and molecules using the electron density instead of the wave function.</a:t>
            </a:r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B90F446F-D3B6-4485-7458-26DF8CAE3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891" y="166938"/>
            <a:ext cx="7842092" cy="443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7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FCA5FA-96FF-7E37-3733-9F7F98037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FAEBB32-6B32-DBE8-182A-B306C3AE0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E0797A-E168-A814-54B9-074E20AC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8561D1-293F-4AB8-7107-093F2C078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636699"/>
            <a:ext cx="7080738" cy="4663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O" sz="5400" dirty="0">
                <a:solidFill>
                  <a:schemeClr val="bg1"/>
                </a:solidFill>
              </a:rPr>
              <a:t>Spin in Non-</a:t>
            </a:r>
            <a:r>
              <a:rPr lang="es-CO" sz="5400" dirty="0" err="1">
                <a:solidFill>
                  <a:schemeClr val="bg1"/>
                </a:solidFill>
              </a:rPr>
              <a:t>Relativistic</a:t>
            </a:r>
            <a:r>
              <a:rPr lang="es-CO" sz="5400" dirty="0">
                <a:solidFill>
                  <a:schemeClr val="bg1"/>
                </a:solidFill>
              </a:rPr>
              <a:t> Quantum </a:t>
            </a:r>
            <a:r>
              <a:rPr lang="es-CO" sz="5400" dirty="0" err="1">
                <a:solidFill>
                  <a:schemeClr val="bg1"/>
                </a:solidFill>
              </a:rPr>
              <a:t>Mechanics</a:t>
            </a:r>
            <a:br>
              <a:rPr lang="es-CO" sz="5400" b="1" dirty="0">
                <a:solidFill>
                  <a:schemeClr val="bg1"/>
                </a:solidFill>
              </a:rPr>
            </a:b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73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83159-CDE3-BB48-B3DE-91C9AF3B9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2D48906-FF51-3C6D-ED06-DC6B02373623}"/>
              </a:ext>
            </a:extLst>
          </p:cNvPr>
          <p:cNvSpPr txBox="1"/>
          <p:nvPr/>
        </p:nvSpPr>
        <p:spPr>
          <a:xfrm>
            <a:off x="164252" y="352890"/>
            <a:ext cx="7355326" cy="13280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Spin in Non-Relativistic Quantum Mechanics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25699C-D2DA-2813-F14D-6C714EADF3CA}"/>
              </a:ext>
            </a:extLst>
          </p:cNvPr>
          <p:cNvGrpSpPr/>
          <p:nvPr/>
        </p:nvGrpSpPr>
        <p:grpSpPr>
          <a:xfrm>
            <a:off x="166262" y="3359544"/>
            <a:ext cx="3741112" cy="3298701"/>
            <a:chOff x="1568766" y="3313363"/>
            <a:chExt cx="3741112" cy="3298701"/>
          </a:xfrm>
        </p:grpSpPr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DC3F4F87-FC23-7982-8CFE-FE80FF737349}"/>
                </a:ext>
              </a:extLst>
            </p:cNvPr>
            <p:cNvSpPr txBox="1"/>
            <p:nvPr/>
          </p:nvSpPr>
          <p:spPr>
            <a:xfrm>
              <a:off x="2048500" y="4754095"/>
              <a:ext cx="2647218" cy="461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s-CO" sz="2400" b="1"/>
                <a:t>Time-</a:t>
              </a:r>
              <a:r>
                <a:rPr lang="es-CO" sz="2400" b="1" err="1"/>
                <a:t>dependent</a:t>
              </a:r>
              <a:r>
                <a:rPr lang="es-CO" sz="2400" b="1"/>
                <a:t> </a:t>
              </a:r>
            </a:p>
          </p:txBody>
        </p:sp>
        <p:sp>
          <p:nvSpPr>
            <p:cNvPr id="15" name="Flecha: hacia abajo 14">
              <a:extLst>
                <a:ext uri="{FF2B5EF4-FFF2-40B4-BE49-F238E27FC236}">
                  <a16:creationId xmlns:a16="http://schemas.microsoft.com/office/drawing/2014/main" id="{7460DC61-6067-B3AC-D74B-63590E70AE4D}"/>
                </a:ext>
              </a:extLst>
            </p:cNvPr>
            <p:cNvSpPr/>
            <p:nvPr/>
          </p:nvSpPr>
          <p:spPr>
            <a:xfrm>
              <a:off x="2902520" y="3313363"/>
              <a:ext cx="939179" cy="136785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24EEAD0-B2A8-D528-65D3-9C6F63E167F9}"/>
                </a:ext>
              </a:extLst>
            </p:cNvPr>
            <p:cNvGrpSpPr/>
            <p:nvPr/>
          </p:nvGrpSpPr>
          <p:grpSpPr>
            <a:xfrm>
              <a:off x="1568766" y="5411449"/>
              <a:ext cx="3741112" cy="1200615"/>
              <a:chOff x="537332" y="5380577"/>
              <a:chExt cx="3741112" cy="1200615"/>
            </a:xfrm>
          </p:grpSpPr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8501AF9E-C7CD-CA74-56D6-E7A638B70AA3}"/>
                  </a:ext>
                </a:extLst>
              </p:cNvPr>
              <p:cNvSpPr/>
              <p:nvPr/>
            </p:nvSpPr>
            <p:spPr>
              <a:xfrm>
                <a:off x="537332" y="5380577"/>
                <a:ext cx="3741112" cy="12006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pic>
            <p:nvPicPr>
              <p:cNvPr id="26" name="Imagen 25">
                <a:extLst>
                  <a:ext uri="{FF2B5EF4-FFF2-40B4-BE49-F238E27FC236}">
                    <a16:creationId xmlns:a16="http://schemas.microsoft.com/office/drawing/2014/main" id="{68D3142C-DE0A-F38A-B27B-C3F18662AD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285" y="5411449"/>
                <a:ext cx="3399207" cy="1070208"/>
              </a:xfrm>
              <a:prstGeom prst="rect">
                <a:avLst/>
              </a:prstGeom>
            </p:spPr>
          </p:pic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5E673D-3866-77ED-A1AA-43BB40F49A22}"/>
              </a:ext>
            </a:extLst>
          </p:cNvPr>
          <p:cNvGrpSpPr/>
          <p:nvPr/>
        </p:nvGrpSpPr>
        <p:grpSpPr>
          <a:xfrm>
            <a:off x="8423681" y="3412925"/>
            <a:ext cx="3741112" cy="3192215"/>
            <a:chOff x="7082317" y="3388819"/>
            <a:chExt cx="3741112" cy="3192215"/>
          </a:xfrm>
        </p:grpSpPr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4439EDD1-2E9D-1CC7-798A-E84165984B32}"/>
                </a:ext>
              </a:extLst>
            </p:cNvPr>
            <p:cNvSpPr txBox="1"/>
            <p:nvPr/>
          </p:nvSpPr>
          <p:spPr>
            <a:xfrm>
              <a:off x="7522579" y="4751128"/>
              <a:ext cx="2860587" cy="461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s-CO" sz="2400" b="1"/>
                <a:t>Time-</a:t>
              </a:r>
              <a:r>
                <a:rPr lang="es-CO" sz="2400" b="1" err="1"/>
                <a:t>independent</a:t>
              </a:r>
              <a:endParaRPr lang="es-CO" sz="2400" b="1"/>
            </a:p>
          </p:txBody>
        </p:sp>
        <p:sp>
          <p:nvSpPr>
            <p:cNvPr id="16" name="Flecha: hacia abajo 15">
              <a:extLst>
                <a:ext uri="{FF2B5EF4-FFF2-40B4-BE49-F238E27FC236}">
                  <a16:creationId xmlns:a16="http://schemas.microsoft.com/office/drawing/2014/main" id="{13D33342-B1A8-FB0A-5D05-FC09727D1D97}"/>
                </a:ext>
              </a:extLst>
            </p:cNvPr>
            <p:cNvSpPr/>
            <p:nvPr/>
          </p:nvSpPr>
          <p:spPr>
            <a:xfrm>
              <a:off x="8483285" y="3388819"/>
              <a:ext cx="939179" cy="1292396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92BC26F-E613-AB13-497D-4D3BEE5CD5B5}"/>
                </a:ext>
              </a:extLst>
            </p:cNvPr>
            <p:cNvGrpSpPr/>
            <p:nvPr/>
          </p:nvGrpSpPr>
          <p:grpSpPr>
            <a:xfrm>
              <a:off x="7082317" y="5380419"/>
              <a:ext cx="3741112" cy="1200615"/>
              <a:chOff x="8107409" y="5281041"/>
              <a:chExt cx="3741112" cy="1200615"/>
            </a:xfrm>
          </p:grpSpPr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8DFB7CC7-B08B-3CD8-53EC-77B4B1F550DC}"/>
                  </a:ext>
                </a:extLst>
              </p:cNvPr>
              <p:cNvSpPr/>
              <p:nvPr/>
            </p:nvSpPr>
            <p:spPr>
              <a:xfrm>
                <a:off x="8107409" y="5281041"/>
                <a:ext cx="3741112" cy="12006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pic>
            <p:nvPicPr>
              <p:cNvPr id="28" name="Imagen 27">
                <a:extLst>
                  <a:ext uri="{FF2B5EF4-FFF2-40B4-BE49-F238E27FC236}">
                    <a16:creationId xmlns:a16="http://schemas.microsoft.com/office/drawing/2014/main" id="{2AC78F88-7121-A450-A854-5064DEDFC9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9326" y="5411449"/>
                <a:ext cx="3197278" cy="772173"/>
              </a:xfrm>
              <a:prstGeom prst="rect">
                <a:avLst/>
              </a:prstGeom>
            </p:spPr>
          </p:pic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C4E9845-FC44-879F-5F77-C4302CF1F581}"/>
              </a:ext>
            </a:extLst>
          </p:cNvPr>
          <p:cNvGrpSpPr/>
          <p:nvPr/>
        </p:nvGrpSpPr>
        <p:grpSpPr>
          <a:xfrm>
            <a:off x="4241528" y="5066048"/>
            <a:ext cx="3941762" cy="1512796"/>
            <a:chOff x="4125117" y="3504857"/>
            <a:chExt cx="3941762" cy="151279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53E958-7076-67C0-5614-D5B964E55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5117" y="3504857"/>
              <a:ext cx="3941762" cy="954645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D730C1-AB32-01F1-EA16-2D424F7DC7FD}"/>
                </a:ext>
              </a:extLst>
            </p:cNvPr>
            <p:cNvSpPr txBox="1"/>
            <p:nvPr/>
          </p:nvSpPr>
          <p:spPr>
            <a:xfrm>
              <a:off x="4537270" y="4648321"/>
              <a:ext cx="3313471" cy="369332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Electron’s Hamiltonian</a:t>
              </a:r>
              <a:endParaRPr lang="es-CO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D00BF0-299F-859E-4A4E-4953F1571B0F}"/>
              </a:ext>
            </a:extLst>
          </p:cNvPr>
          <p:cNvGrpSpPr/>
          <p:nvPr/>
        </p:nvGrpSpPr>
        <p:grpSpPr>
          <a:xfrm>
            <a:off x="1568766" y="1943099"/>
            <a:ext cx="9054465" cy="3020532"/>
            <a:chOff x="1568766" y="1943099"/>
            <a:chExt cx="9054465" cy="302053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75CAEEA-5AFE-F4AB-225C-E252C9867288}"/>
                </a:ext>
              </a:extLst>
            </p:cNvPr>
            <p:cNvGrpSpPr/>
            <p:nvPr/>
          </p:nvGrpSpPr>
          <p:grpSpPr>
            <a:xfrm>
              <a:off x="1568766" y="1943099"/>
              <a:ext cx="9054465" cy="1234440"/>
              <a:chOff x="1568766" y="1943099"/>
              <a:chExt cx="9054465" cy="1234440"/>
            </a:xfrm>
          </p:grpSpPr>
          <p:sp>
            <p:nvSpPr>
              <p:cNvPr id="9" name="Rectángulo: esquinas redondeadas 8">
                <a:extLst>
                  <a:ext uri="{FF2B5EF4-FFF2-40B4-BE49-F238E27FC236}">
                    <a16:creationId xmlns:a16="http://schemas.microsoft.com/office/drawing/2014/main" id="{BB7426E0-F354-643E-0372-B56F47CE6D9D}"/>
                  </a:ext>
                </a:extLst>
              </p:cNvPr>
              <p:cNvSpPr/>
              <p:nvPr/>
            </p:nvSpPr>
            <p:spPr>
              <a:xfrm>
                <a:off x="1568766" y="1943099"/>
                <a:ext cx="9054465" cy="123444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BFA6899-7D5B-4B3E-65C3-03137FFE5CB9}"/>
                  </a:ext>
                </a:extLst>
              </p:cNvPr>
              <p:cNvSpPr txBox="1"/>
              <p:nvPr/>
            </p:nvSpPr>
            <p:spPr>
              <a:xfrm>
                <a:off x="1961197" y="2144821"/>
                <a:ext cx="826960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/>
                  <a:t>Schrödinger Equation</a:t>
                </a:r>
                <a:r>
                  <a:rPr lang="en-US" sz="2400"/>
                  <a:t>:</a:t>
                </a:r>
                <a:br>
                  <a:rPr lang="en-US" sz="2400"/>
                </a:br>
                <a:r>
                  <a:rPr lang="en-US" sz="2400"/>
                  <a:t>The equation of motion for an electron in an external potential</a:t>
                </a:r>
                <a:endParaRPr lang="es-CO" sz="2400"/>
              </a:p>
            </p:txBody>
          </p:sp>
        </p:grpSp>
        <p:pic>
          <p:nvPicPr>
            <p:cNvPr id="1026" name="Picture 2" descr="Electrón - Iconos gratis de formas">
              <a:extLst>
                <a:ext uri="{FF2B5EF4-FFF2-40B4-BE49-F238E27FC236}">
                  <a16:creationId xmlns:a16="http://schemas.microsoft.com/office/drawing/2014/main" id="{29513008-32E9-F62E-5564-7CB01C8BFF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4161" y="3347135"/>
              <a:ext cx="1616496" cy="1616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7562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1CBEFC1-8BD3-F749-A5F2-36289DF0BAD9}"/>
              </a:ext>
            </a:extLst>
          </p:cNvPr>
          <p:cNvGrpSpPr/>
          <p:nvPr/>
        </p:nvGrpSpPr>
        <p:grpSpPr>
          <a:xfrm>
            <a:off x="1873018" y="1771656"/>
            <a:ext cx="9014447" cy="647233"/>
            <a:chOff x="419723" y="1821276"/>
            <a:chExt cx="9014447" cy="647233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D5F94ADC-4BAF-B092-8265-B1C52126B346}"/>
                </a:ext>
              </a:extLst>
            </p:cNvPr>
            <p:cNvSpPr txBox="1"/>
            <p:nvPr/>
          </p:nvSpPr>
          <p:spPr>
            <a:xfrm>
              <a:off x="419723" y="1979922"/>
              <a:ext cx="805614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US" sz="2400"/>
                <a:t>The electron is assigned an intrinsic spin with a fixed value</a:t>
              </a:r>
            </a:p>
          </p:txBody>
        </p:sp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C34F689-023D-0751-0AA5-D3A9D7528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5863" y="1821276"/>
              <a:ext cx="958307" cy="647233"/>
            </a:xfrm>
            <a:prstGeom prst="rect">
              <a:avLst/>
            </a:prstGeom>
          </p:spPr>
        </p:pic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75B18EC-6D12-1709-8C00-7E096F1C7374}"/>
              </a:ext>
            </a:extLst>
          </p:cNvPr>
          <p:cNvSpPr txBox="1"/>
          <p:nvPr/>
        </p:nvSpPr>
        <p:spPr>
          <a:xfrm>
            <a:off x="2126113" y="754175"/>
            <a:ext cx="7939774" cy="5788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 (Títulos)"/>
              </a:rPr>
              <a:t>To incorporate spin in non-relativistic mechanics: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90B6CE-00FB-9595-3ED3-5AE2A034BEA8}"/>
              </a:ext>
            </a:extLst>
          </p:cNvPr>
          <p:cNvGrpSpPr/>
          <p:nvPr/>
        </p:nvGrpSpPr>
        <p:grpSpPr>
          <a:xfrm>
            <a:off x="2947692" y="2589987"/>
            <a:ext cx="7939773" cy="1990722"/>
            <a:chOff x="2947692" y="2589987"/>
            <a:chExt cx="7939773" cy="1990722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CCC4E9D-F729-ADDA-472B-BCCBA0740EAC}"/>
                </a:ext>
              </a:extLst>
            </p:cNvPr>
            <p:cNvSpPr txBox="1"/>
            <p:nvPr/>
          </p:nvSpPr>
          <p:spPr>
            <a:xfrm>
              <a:off x="2947692" y="2589987"/>
              <a:ext cx="7939773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/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400"/>
                <a:t>The wavefunction is extended to a two-component form:</a:t>
              </a:r>
            </a:p>
          </p:txBody>
        </p:sp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8578876A-16AB-007A-C8D4-85DAAE949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9602" y="3680675"/>
              <a:ext cx="2405092" cy="900034"/>
            </a:xfrm>
            <a:prstGeom prst="rect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</p:pic>
      </p:grpSp>
      <p:pic>
        <p:nvPicPr>
          <p:cNvPr id="2" name="Picture 2" descr="Electrón - Iconos gratis de formas">
            <a:extLst>
              <a:ext uri="{FF2B5EF4-FFF2-40B4-BE49-F238E27FC236}">
                <a16:creationId xmlns:a16="http://schemas.microsoft.com/office/drawing/2014/main" id="{3C642A38-BF1E-4474-AB1F-273AD2569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3" y="2589987"/>
            <a:ext cx="2181377" cy="218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AA44F89-1051-F778-0020-19671C42B096}"/>
              </a:ext>
            </a:extLst>
          </p:cNvPr>
          <p:cNvGrpSpPr/>
          <p:nvPr/>
        </p:nvGrpSpPr>
        <p:grpSpPr>
          <a:xfrm>
            <a:off x="1951677" y="4905811"/>
            <a:ext cx="9691608" cy="1829082"/>
            <a:chOff x="1951677" y="4905811"/>
            <a:chExt cx="9691608" cy="182908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CAC1CEB-3E03-5E64-341D-B46EFC3CA768}"/>
                </a:ext>
              </a:extLst>
            </p:cNvPr>
            <p:cNvGrpSpPr/>
            <p:nvPr/>
          </p:nvGrpSpPr>
          <p:grpSpPr>
            <a:xfrm>
              <a:off x="1951677" y="4932733"/>
              <a:ext cx="9594779" cy="1802160"/>
              <a:chOff x="1951677" y="4932733"/>
              <a:chExt cx="9594779" cy="18021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uadroTexto 15">
                    <a:extLst>
                      <a:ext uri="{FF2B5EF4-FFF2-40B4-BE49-F238E27FC236}">
                        <a16:creationId xmlns:a16="http://schemas.microsoft.com/office/drawing/2014/main" id="{DB6773C4-27F3-DD25-54AF-5A266F156868}"/>
                      </a:ext>
                    </a:extLst>
                  </p:cNvPr>
                  <p:cNvSpPr txBox="1"/>
                  <p:nvPr/>
                </p:nvSpPr>
                <p:spPr>
                  <a:xfrm>
                    <a:off x="1951677" y="4932733"/>
                    <a:ext cx="9594779" cy="180216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s-CO" sz="2400" err="1"/>
                      <a:t>Where</a:t>
                    </a:r>
                    <a:endParaRPr lang="es-CO" sz="2400"/>
                  </a:p>
                  <a:p>
                    <a:r>
                      <a:rPr lang="es-CO" sz="2400"/>
                      <a:t>                describe </a:t>
                    </a:r>
                    <a:r>
                      <a:rPr lang="es-CO" sz="2400" err="1"/>
                      <a:t>the</a:t>
                    </a:r>
                    <a:r>
                      <a:rPr lang="es-CO" sz="2400"/>
                      <a:t> </a:t>
                    </a:r>
                    <a:r>
                      <a:rPr lang="es-CO" sz="2400" err="1"/>
                      <a:t>spatial</a:t>
                    </a:r>
                    <a:r>
                      <a:rPr lang="es-CO" sz="2400"/>
                      <a:t> </a:t>
                    </a:r>
                    <a:r>
                      <a:rPr lang="es-CO" sz="2400" err="1"/>
                      <a:t>parts</a:t>
                    </a:r>
                    <a:r>
                      <a:rPr lang="es-CO" sz="2400"/>
                      <a:t> </a:t>
                    </a:r>
                    <a:r>
                      <a:rPr lang="es-CO" sz="2400" err="1"/>
                      <a:t>for</a:t>
                    </a:r>
                    <a:r>
                      <a:rPr lang="es-CO" sz="2400"/>
                      <a:t> spin-up (+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s-CO" sz="2400"/>
                      <a:t>)</a:t>
                    </a:r>
                  </a:p>
                  <a:p>
                    <a:r>
                      <a:rPr lang="es-CO" sz="2400"/>
                      <a:t>                   spin-</a:t>
                    </a:r>
                    <a:r>
                      <a:rPr lang="es-CO" sz="2400" err="1"/>
                      <a:t>down</a:t>
                    </a:r>
                    <a:r>
                      <a:rPr lang="es-CO" sz="2400"/>
                      <a:t> </a:t>
                    </a:r>
                    <a:r>
                      <a:rPr lang="es-CO" sz="2400" err="1"/>
                      <a:t>states</a:t>
                    </a:r>
                    <a:r>
                      <a:rPr lang="es-CO" sz="2400"/>
                      <a:t> (-</a:t>
                    </a:r>
                    <a14:m>
                      <m:oMath xmlns:m="http://schemas.openxmlformats.org/officeDocument/2006/math">
                        <m:r>
                          <a:rPr lang="es-CO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s-CO" sz="2400"/>
                      <a:t>)</a:t>
                    </a:r>
                  </a:p>
                  <a:p>
                    <a:endParaRPr lang="es-CO"/>
                  </a:p>
                </p:txBody>
              </p:sp>
            </mc:Choice>
            <mc:Fallback xmlns="">
              <p:sp>
                <p:nvSpPr>
                  <p:cNvPr id="16" name="CuadroTexto 15">
                    <a:extLst>
                      <a:ext uri="{FF2B5EF4-FFF2-40B4-BE49-F238E27FC236}">
                        <a16:creationId xmlns:a16="http://schemas.microsoft.com/office/drawing/2014/main" id="{DB6773C4-27F3-DD25-54AF-5A266F1568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1677" y="4932733"/>
                    <a:ext cx="9594779" cy="180216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53" t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8" name="Imagen 17">
                <a:extLst>
                  <a:ext uri="{FF2B5EF4-FFF2-40B4-BE49-F238E27FC236}">
                    <a16:creationId xmlns:a16="http://schemas.microsoft.com/office/drawing/2014/main" id="{957AA98C-4F50-DDFC-5AEE-22424DA015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48506" y="5363577"/>
                <a:ext cx="804048" cy="526790"/>
              </a:xfrm>
              <a:prstGeom prst="rect">
                <a:avLst/>
              </a:prstGeom>
            </p:spPr>
          </p:pic>
          <p:pic>
            <p:nvPicPr>
              <p:cNvPr id="22" name="Imagen 21">
                <a:extLst>
                  <a:ext uri="{FF2B5EF4-FFF2-40B4-BE49-F238E27FC236}">
                    <a16:creationId xmlns:a16="http://schemas.microsoft.com/office/drawing/2014/main" id="{5B4332AD-4032-93F6-D079-E1A58EF6C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34413" y="5956736"/>
                <a:ext cx="832234" cy="422328"/>
              </a:xfrm>
              <a:prstGeom prst="rect">
                <a:avLst/>
              </a:prstGeom>
            </p:spPr>
          </p:pic>
        </p:grpSp>
        <p:pic>
          <p:nvPicPr>
            <p:cNvPr id="2050" name="Picture 2" descr="How Electron Spin Contributes To The Zeeman Effect And Predicting Star  Formation">
              <a:extLst>
                <a:ext uri="{FF2B5EF4-FFF2-40B4-BE49-F238E27FC236}">
                  <a16:creationId xmlns:a16="http://schemas.microsoft.com/office/drawing/2014/main" id="{9C132FB0-F629-00BC-DE1D-0B8AF7C676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1060" y="4905811"/>
              <a:ext cx="2562225" cy="1781175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1358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2F37609-CA29-5A32-5CE1-663FE37DAD2E}"/>
              </a:ext>
            </a:extLst>
          </p:cNvPr>
          <p:cNvSpPr txBox="1"/>
          <p:nvPr/>
        </p:nvSpPr>
        <p:spPr>
          <a:xfrm>
            <a:off x="3192904" y="352130"/>
            <a:ext cx="5366480" cy="8512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Spin Operators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1609F0-1A9C-4AAB-D931-A2BFC272D5A6}"/>
              </a:ext>
            </a:extLst>
          </p:cNvPr>
          <p:cNvGrpSpPr/>
          <p:nvPr/>
        </p:nvGrpSpPr>
        <p:grpSpPr>
          <a:xfrm>
            <a:off x="445291" y="1627517"/>
            <a:ext cx="9974665" cy="514032"/>
            <a:chOff x="445291" y="1627517"/>
            <a:chExt cx="9974665" cy="514032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05D3AB84-C2CA-9493-26C0-B53D9A245EA3}"/>
                </a:ext>
              </a:extLst>
            </p:cNvPr>
            <p:cNvSpPr txBox="1"/>
            <p:nvPr/>
          </p:nvSpPr>
          <p:spPr>
            <a:xfrm>
              <a:off x="445291" y="1666779"/>
              <a:ext cx="8621967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300"/>
                <a:t>Spin is described by operators constructed using Pauli matrices</a:t>
              </a:r>
              <a:endParaRPr lang="es-CO" sz="2300"/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3F7F3DBF-CC9F-E845-FEB0-13C57850D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59384" y="1627517"/>
              <a:ext cx="1860572" cy="514032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F9DC795-A350-9BE8-8123-C5643EC943AD}"/>
              </a:ext>
            </a:extLst>
          </p:cNvPr>
          <p:cNvGrpSpPr/>
          <p:nvPr/>
        </p:nvGrpSpPr>
        <p:grpSpPr>
          <a:xfrm>
            <a:off x="882204" y="2365988"/>
            <a:ext cx="9895723" cy="1279377"/>
            <a:chOff x="882204" y="2365988"/>
            <a:chExt cx="9895723" cy="1279377"/>
          </a:xfrm>
        </p:grpSpPr>
        <p:sp>
          <p:nvSpPr>
            <p:cNvPr id="39" name="Rectángulo: esquinas redondeadas 38">
              <a:extLst>
                <a:ext uri="{FF2B5EF4-FFF2-40B4-BE49-F238E27FC236}">
                  <a16:creationId xmlns:a16="http://schemas.microsoft.com/office/drawing/2014/main" id="{E0F8DF8F-EFCF-B952-655A-85F8E40F93D6}"/>
                </a:ext>
              </a:extLst>
            </p:cNvPr>
            <p:cNvSpPr/>
            <p:nvPr/>
          </p:nvSpPr>
          <p:spPr>
            <a:xfrm>
              <a:off x="882204" y="2365988"/>
              <a:ext cx="9895723" cy="1279377"/>
            </a:xfrm>
            <a:prstGeom prst="round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BC924393-6A74-8666-CF57-DC07C67F6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2126" y="2439463"/>
              <a:ext cx="2326021" cy="1058111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28EB29BD-5AB4-2C3B-FD22-E82A4A6DF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24861" y="2468731"/>
              <a:ext cx="2657845" cy="1028843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B1260168-D2B4-56C9-C8F9-67EF298EB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05161" y="2468731"/>
              <a:ext cx="2538767" cy="100979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0BF6CA9-96E8-1C4A-3EF6-7C8363341D68}"/>
              </a:ext>
            </a:extLst>
          </p:cNvPr>
          <p:cNvGrpSpPr/>
          <p:nvPr/>
        </p:nvGrpSpPr>
        <p:grpSpPr>
          <a:xfrm>
            <a:off x="328319" y="5905054"/>
            <a:ext cx="7461562" cy="898262"/>
            <a:chOff x="328319" y="5905054"/>
            <a:chExt cx="7461562" cy="898262"/>
          </a:xfrm>
        </p:grpSpPr>
        <p:sp>
          <p:nvSpPr>
            <p:cNvPr id="38" name="Rectángulo: esquinas redondeadas 37">
              <a:extLst>
                <a:ext uri="{FF2B5EF4-FFF2-40B4-BE49-F238E27FC236}">
                  <a16:creationId xmlns:a16="http://schemas.microsoft.com/office/drawing/2014/main" id="{ED35AEA2-8634-05DC-4EE5-45F472792356}"/>
                </a:ext>
              </a:extLst>
            </p:cNvPr>
            <p:cNvSpPr/>
            <p:nvPr/>
          </p:nvSpPr>
          <p:spPr>
            <a:xfrm>
              <a:off x="3976983" y="5905054"/>
              <a:ext cx="3812898" cy="898262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7858C491-9C6F-CAD8-431F-5EFCBF3B4B90}"/>
                </a:ext>
              </a:extLst>
            </p:cNvPr>
            <p:cNvSpPr txBox="1"/>
            <p:nvPr/>
          </p:nvSpPr>
          <p:spPr>
            <a:xfrm>
              <a:off x="328319" y="6093641"/>
              <a:ext cx="60935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s-CO" sz="2400"/>
                <a:t>Total spin </a:t>
              </a:r>
              <a:r>
                <a:rPr lang="es-CO" sz="2400" err="1"/>
                <a:t>magnitude</a:t>
              </a:r>
              <a:endParaRPr lang="es-CO" sz="2400"/>
            </a:p>
          </p:txBody>
        </p:sp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8B25E106-6B62-8972-D4C6-B2BBDA454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19733" y="5953451"/>
              <a:ext cx="3261980" cy="80957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0D02CDB-174B-F3EB-E5D3-9196ECBA41C9}"/>
              </a:ext>
            </a:extLst>
          </p:cNvPr>
          <p:cNvGrpSpPr/>
          <p:nvPr/>
        </p:nvGrpSpPr>
        <p:grpSpPr>
          <a:xfrm>
            <a:off x="328319" y="4960015"/>
            <a:ext cx="9984914" cy="689488"/>
            <a:chOff x="328319" y="4960015"/>
            <a:chExt cx="9984914" cy="689488"/>
          </a:xfrm>
        </p:grpSpPr>
        <p:sp>
          <p:nvSpPr>
            <p:cNvPr id="37" name="Rectángulo: esquinas redondeadas 36">
              <a:extLst>
                <a:ext uri="{FF2B5EF4-FFF2-40B4-BE49-F238E27FC236}">
                  <a16:creationId xmlns:a16="http://schemas.microsoft.com/office/drawing/2014/main" id="{95CB6E49-224D-0178-9166-D9ED9649141D}"/>
                </a:ext>
              </a:extLst>
            </p:cNvPr>
            <p:cNvSpPr/>
            <p:nvPr/>
          </p:nvSpPr>
          <p:spPr>
            <a:xfrm>
              <a:off x="4219733" y="4960015"/>
              <a:ext cx="6093500" cy="689488"/>
            </a:xfrm>
            <a:prstGeom prst="roundRect">
              <a:avLst/>
            </a:prstGeom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4962B3AC-E97B-B19D-50C5-8A485F1EFC63}"/>
                </a:ext>
              </a:extLst>
            </p:cNvPr>
            <p:cNvSpPr txBox="1"/>
            <p:nvPr/>
          </p:nvSpPr>
          <p:spPr>
            <a:xfrm>
              <a:off x="328319" y="5104315"/>
              <a:ext cx="60935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O" sz="2400" err="1"/>
                <a:t>Commutation</a:t>
              </a:r>
              <a:r>
                <a:rPr lang="es-CO" sz="2400"/>
                <a:t> </a:t>
              </a:r>
              <a:r>
                <a:rPr lang="es-CO" sz="2400" err="1"/>
                <a:t>relations</a:t>
              </a:r>
              <a:endParaRPr lang="es-CO" sz="2400"/>
            </a:p>
          </p:txBody>
        </p:sp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A324397F-D731-8F12-C490-B3B8B220C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06799" y="5017235"/>
              <a:ext cx="5719367" cy="59453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B34B1EC-811B-F3BF-4B39-102D2EAE72ED}"/>
              </a:ext>
            </a:extLst>
          </p:cNvPr>
          <p:cNvGrpSpPr/>
          <p:nvPr/>
        </p:nvGrpSpPr>
        <p:grpSpPr>
          <a:xfrm>
            <a:off x="328319" y="4046974"/>
            <a:ext cx="9100671" cy="674115"/>
            <a:chOff x="328319" y="4046974"/>
            <a:chExt cx="9100671" cy="674115"/>
          </a:xfrm>
        </p:grpSpPr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A02570D1-A8E6-6AE0-CACF-DA039E989DAB}"/>
                </a:ext>
              </a:extLst>
            </p:cNvPr>
            <p:cNvSpPr txBox="1"/>
            <p:nvPr/>
          </p:nvSpPr>
          <p:spPr>
            <a:xfrm>
              <a:off x="328319" y="4259424"/>
              <a:ext cx="60935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s-CO" sz="2400"/>
                <a:t>Spin </a:t>
              </a:r>
              <a:r>
                <a:rPr lang="es-CO" sz="2400" err="1"/>
                <a:t>components</a:t>
              </a:r>
              <a:endParaRPr lang="es-CO" sz="2400"/>
            </a:p>
          </p:txBody>
        </p:sp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BAF376BC-4B85-FD14-4351-481F0C5DCB8A}"/>
                </a:ext>
              </a:extLst>
            </p:cNvPr>
            <p:cNvSpPr/>
            <p:nvPr/>
          </p:nvSpPr>
          <p:spPr>
            <a:xfrm>
              <a:off x="3554636" y="4046974"/>
              <a:ext cx="5874354" cy="6521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35" name="Imagen 34">
              <a:extLst>
                <a:ext uri="{FF2B5EF4-FFF2-40B4-BE49-F238E27FC236}">
                  <a16:creationId xmlns:a16="http://schemas.microsoft.com/office/drawing/2014/main" id="{C24876F8-9E7A-CEDB-1F0E-89E5FE5D4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34764" y="4068937"/>
              <a:ext cx="5514098" cy="5732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065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4B2972F-09A2-49EC-763B-CDC632CAC33D}"/>
              </a:ext>
            </a:extLst>
          </p:cNvPr>
          <p:cNvSpPr txBox="1"/>
          <p:nvPr/>
        </p:nvSpPr>
        <p:spPr>
          <a:xfrm>
            <a:off x="3192904" y="595246"/>
            <a:ext cx="4828533" cy="7150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 (Títulos)"/>
              </a:rPr>
              <a:t>Spin </a:t>
            </a:r>
            <a:r>
              <a:rPr lang="es-CO" sz="360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 (Títulos)"/>
              </a:rPr>
              <a:t>Functions</a:t>
            </a:r>
            <a:endParaRPr lang="en-US" sz="360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Display (Títulos)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764F95-073B-9224-4A40-E61239700453}"/>
              </a:ext>
            </a:extLst>
          </p:cNvPr>
          <p:cNvGrpSpPr/>
          <p:nvPr/>
        </p:nvGrpSpPr>
        <p:grpSpPr>
          <a:xfrm>
            <a:off x="633334" y="4627985"/>
            <a:ext cx="10208302" cy="1853288"/>
            <a:chOff x="633334" y="4627985"/>
            <a:chExt cx="10208302" cy="1853288"/>
          </a:xfrm>
        </p:grpSpPr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49653F04-8077-3175-A52A-E9A323EE5DA3}"/>
                </a:ext>
              </a:extLst>
            </p:cNvPr>
            <p:cNvSpPr txBox="1"/>
            <p:nvPr/>
          </p:nvSpPr>
          <p:spPr>
            <a:xfrm>
              <a:off x="633334" y="4627985"/>
              <a:ext cx="1020830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sz="2400"/>
            </a:p>
            <a:p>
              <a:r>
                <a:rPr lang="en-US" sz="2400"/>
                <a:t>The total wavefunction combines spatial and spin components: </a:t>
              </a:r>
              <a:endParaRPr lang="es-CO" sz="2400"/>
            </a:p>
          </p:txBody>
        </p:sp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FA95DF04-102C-4254-CB31-BFE2E36BE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2526" y="5668119"/>
              <a:ext cx="7386719" cy="813154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82A8350-D039-FDB2-2353-BED23EDC948C}"/>
              </a:ext>
            </a:extLst>
          </p:cNvPr>
          <p:cNvGrpSpPr/>
          <p:nvPr/>
        </p:nvGrpSpPr>
        <p:grpSpPr>
          <a:xfrm>
            <a:off x="633334" y="1921451"/>
            <a:ext cx="8135911" cy="2905341"/>
            <a:chOff x="633334" y="1921451"/>
            <a:chExt cx="8135911" cy="2905341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9DC5B495-4766-E5E7-9E9A-A0A408C4A0D8}"/>
                </a:ext>
              </a:extLst>
            </p:cNvPr>
            <p:cNvSpPr txBox="1"/>
            <p:nvPr/>
          </p:nvSpPr>
          <p:spPr>
            <a:xfrm>
              <a:off x="633334" y="1921451"/>
              <a:ext cx="813591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/>
                <a:t>Spin states are represented by basis functions</a:t>
              </a:r>
              <a:endParaRPr lang="es-CO" sz="2400"/>
            </a:p>
          </p:txBody>
        </p:sp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CA0BF972-2AE9-2876-A227-6E0598003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6644" y="2383116"/>
              <a:ext cx="3422535" cy="2443676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F4F97-093A-B529-2233-042F5A777068}"/>
              </a:ext>
            </a:extLst>
          </p:cNvPr>
          <p:cNvGrpSpPr/>
          <p:nvPr/>
        </p:nvGrpSpPr>
        <p:grpSpPr>
          <a:xfrm>
            <a:off x="4961824" y="2994232"/>
            <a:ext cx="6571415" cy="993967"/>
            <a:chOff x="4883166" y="2936524"/>
            <a:chExt cx="6571415" cy="9939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0A22EC-CBBE-9D49-C394-6A7CDF445A60}"/>
                </a:ext>
              </a:extLst>
            </p:cNvPr>
            <p:cNvGrpSpPr/>
            <p:nvPr/>
          </p:nvGrpSpPr>
          <p:grpSpPr>
            <a:xfrm>
              <a:off x="4883166" y="2936524"/>
              <a:ext cx="6571415" cy="993967"/>
              <a:chOff x="4883166" y="2936524"/>
              <a:chExt cx="6571415" cy="9939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uadroTexto 27">
                    <a:extLst>
                      <a:ext uri="{FF2B5EF4-FFF2-40B4-BE49-F238E27FC236}">
                        <a16:creationId xmlns:a16="http://schemas.microsoft.com/office/drawing/2014/main" id="{C7D96672-AAD1-BE5F-79A1-5026C14CAA6D}"/>
                      </a:ext>
                    </a:extLst>
                  </p:cNvPr>
                  <p:cNvSpPr txBox="1"/>
                  <p:nvPr/>
                </p:nvSpPr>
                <p:spPr>
                  <a:xfrm>
                    <a:off x="4883166" y="2936524"/>
                    <a:ext cx="609219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/>
                      <a:t>These functions indicate that an electron in the </a:t>
                    </a:r>
                    <a14:m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s-CO"/>
                  </a:p>
                </p:txBody>
              </p:sp>
            </mc:Choice>
            <mc:Fallback xmlns="">
              <p:sp>
                <p:nvSpPr>
                  <p:cNvPr id="28" name="CuadroTexto 27">
                    <a:extLst>
                      <a:ext uri="{FF2B5EF4-FFF2-40B4-BE49-F238E27FC236}">
                        <a16:creationId xmlns:a16="http://schemas.microsoft.com/office/drawing/2014/main" id="{C7D96672-AAD1-BE5F-79A1-5026C14CAA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3166" y="2936524"/>
                    <a:ext cx="609219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01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uadroTexto 31">
                    <a:extLst>
                      <a:ext uri="{FF2B5EF4-FFF2-40B4-BE49-F238E27FC236}">
                        <a16:creationId xmlns:a16="http://schemas.microsoft.com/office/drawing/2014/main" id="{C2C9D92B-289C-5509-7549-45077DCE5C20}"/>
                      </a:ext>
                    </a:extLst>
                  </p:cNvPr>
                  <p:cNvSpPr txBox="1"/>
                  <p:nvPr/>
                </p:nvSpPr>
                <p:spPr>
                  <a:xfrm>
                    <a:off x="5222489" y="3170026"/>
                    <a:ext cx="6232092" cy="7604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s-CO" err="1"/>
                      <a:t>state</a:t>
                    </a:r>
                    <a:r>
                      <a:rPr lang="es-CO"/>
                      <a:t> has spin-up (</a:t>
                    </a:r>
                    <a14:m>
                      <m:oMath xmlns:m="http://schemas.openxmlformats.org/officeDocument/2006/math"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s-CO" b="0"/>
                  </a:p>
                  <a:p>
                    <a:endParaRPr lang="es-CO"/>
                  </a:p>
                </p:txBody>
              </p:sp>
            </mc:Choice>
            <mc:Fallback xmlns="">
              <p:sp>
                <p:nvSpPr>
                  <p:cNvPr id="32" name="CuadroTexto 31">
                    <a:extLst>
                      <a:ext uri="{FF2B5EF4-FFF2-40B4-BE49-F238E27FC236}">
                        <a16:creationId xmlns:a16="http://schemas.microsoft.com/office/drawing/2014/main" id="{C2C9D92B-289C-5509-7549-45077DCE5C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2489" y="3170026"/>
                    <a:ext cx="6232092" cy="7604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>
                  <a:extLst>
                    <a:ext uri="{FF2B5EF4-FFF2-40B4-BE49-F238E27FC236}">
                      <a16:creationId xmlns:a16="http://schemas.microsoft.com/office/drawing/2014/main" id="{16CFB848-2097-82A0-B1FD-78C5891B3FE7}"/>
                    </a:ext>
                  </a:extLst>
                </p:cNvPr>
                <p:cNvSpPr txBox="1"/>
                <p:nvPr/>
              </p:nvSpPr>
              <p:spPr>
                <a:xfrm>
                  <a:off x="7578371" y="3162535"/>
                  <a:ext cx="3736308" cy="4834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/>
                    <a:t>while in β(s), </a:t>
                  </a:r>
                  <a:r>
                    <a:rPr lang="es-CO" err="1"/>
                    <a:t>it</a:t>
                  </a:r>
                  <a:r>
                    <a:rPr lang="es-CO"/>
                    <a:t> has spin-</a:t>
                  </a:r>
                  <a:r>
                    <a:rPr lang="es-CO" err="1"/>
                    <a:t>down</a:t>
                  </a:r>
                  <a:r>
                    <a:rPr lang="en-US"/>
                    <a:t> (</a:t>
                  </a:r>
                  <a14:m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s-CO"/>
                </a:p>
              </p:txBody>
            </p:sp>
          </mc:Choice>
          <mc:Fallback xmlns="">
            <p:sp>
              <p:nvSpPr>
                <p:cNvPr id="34" name="CuadroTexto 33">
                  <a:extLst>
                    <a:ext uri="{FF2B5EF4-FFF2-40B4-BE49-F238E27FC236}">
                      <a16:creationId xmlns:a16="http://schemas.microsoft.com/office/drawing/2014/main" id="{16CFB848-2097-82A0-B1FD-78C5891B3F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8371" y="3162535"/>
                  <a:ext cx="3736308" cy="483466"/>
                </a:xfrm>
                <a:prstGeom prst="rect">
                  <a:avLst/>
                </a:prstGeom>
                <a:blipFill>
                  <a:blip r:embed="rId6"/>
                  <a:stretch>
                    <a:fillRect l="-1305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0784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837A9D0-8790-4AED-8865-2016F28B0E83}">
  <we:reference id="wa200005566" version="3.0.0.2" store="es-E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6EA49B4069D0446ABBD410DBC92C9C4" ma:contentTypeVersion="18" ma:contentTypeDescription="Crear nuevo documento." ma:contentTypeScope="" ma:versionID="925909a3079d266105a778ee7b6c73bc">
  <xsd:schema xmlns:xsd="http://www.w3.org/2001/XMLSchema" xmlns:xs="http://www.w3.org/2001/XMLSchema" xmlns:p="http://schemas.microsoft.com/office/2006/metadata/properties" xmlns:ns3="de245b2e-eea4-4fda-a442-f95bef610c1b" xmlns:ns4="8c3e9d09-c89e-4172-be9d-fe5184bf4686" targetNamespace="http://schemas.microsoft.com/office/2006/metadata/properties" ma:root="true" ma:fieldsID="50e22ff5cbe64e73da571e4cb10e603f" ns3:_="" ns4:_="">
    <xsd:import namespace="de245b2e-eea4-4fda-a442-f95bef610c1b"/>
    <xsd:import namespace="8c3e9d09-c89e-4172-be9d-fe5184bf46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Location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245b2e-eea4-4fda-a442-f95bef610c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3e9d09-c89e-4172-be9d-fe5184bf468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e245b2e-eea4-4fda-a442-f95bef610c1b" xsi:nil="true"/>
  </documentManagement>
</p:properties>
</file>

<file path=customXml/itemProps1.xml><?xml version="1.0" encoding="utf-8"?>
<ds:datastoreItem xmlns:ds="http://schemas.openxmlformats.org/officeDocument/2006/customXml" ds:itemID="{B1224110-E7C2-4DD0-87ED-6DA4D57E6E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23D88C-99CC-40DB-AC37-905ACDD7303B}">
  <ds:schemaRefs>
    <ds:schemaRef ds:uri="8c3e9d09-c89e-4172-be9d-fe5184bf4686"/>
    <ds:schemaRef ds:uri="de245b2e-eea4-4fda-a442-f95bef610c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DD1150A-D65D-4F9A-959C-D8B36FB7E78C}">
  <ds:schemaRefs>
    <ds:schemaRef ds:uri="8c3e9d09-c89e-4172-be9d-fe5184bf4686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de245b2e-eea4-4fda-a442-f95bef610c1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ETPA in Cs - Seminario - 13-11-24</Template>
  <TotalTime>1785</TotalTime>
  <Words>1187</Words>
  <Application>Microsoft Office PowerPoint</Application>
  <PresentationFormat>Panorámica</PresentationFormat>
  <Paragraphs>155</Paragraphs>
  <Slides>36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6" baseType="lpstr">
      <vt:lpstr>Amasis MT Pro</vt:lpstr>
      <vt:lpstr>Aptos</vt:lpstr>
      <vt:lpstr>Aptos Display</vt:lpstr>
      <vt:lpstr>Aptos Display (Títulos)</vt:lpstr>
      <vt:lpstr>Arial</vt:lpstr>
      <vt:lpstr>Calibri</vt:lpstr>
      <vt:lpstr>Cambria Math</vt:lpstr>
      <vt:lpstr>Nunito Light</vt:lpstr>
      <vt:lpstr>Wingdings</vt:lpstr>
      <vt:lpstr>Office Theme</vt:lpstr>
      <vt:lpstr>Spin in Density Functional Theory</vt:lpstr>
      <vt:lpstr>Presentación de PowerPoint</vt:lpstr>
      <vt:lpstr>Introduction to Density Functional Theory</vt:lpstr>
      <vt:lpstr>Presentación de PowerPoint</vt:lpstr>
      <vt:lpstr>Spin in Non-Relativistic Quantum Mechanics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Hohenberg–Kohn Theorems  Extended to Spin</vt:lpstr>
      <vt:lpstr>Presentación de PowerPoint</vt:lpstr>
      <vt:lpstr>Presentación de PowerPoint</vt:lpstr>
      <vt:lpstr>Presentación de PowerPoint</vt:lpstr>
      <vt:lpstr>Presentación de PowerPoint</vt:lpstr>
      <vt:lpstr>Spin in Kohn-Sham Densitiy Functional Theory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Comparison of restricted and unrestricted formulation</vt:lpstr>
      <vt:lpstr>Presentación de PowerPoint</vt:lpstr>
      <vt:lpstr>Conclusions</vt:lpstr>
      <vt:lpstr>Presentación de PowerPoint</vt:lpstr>
      <vt:lpstr>References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Stiven Caracas Nuñez</dc:creator>
  <cp:lastModifiedBy>Michael Stiven Caracas Nuñez</cp:lastModifiedBy>
  <cp:revision>3</cp:revision>
  <dcterms:created xsi:type="dcterms:W3CDTF">2024-12-12T17:15:42Z</dcterms:created>
  <dcterms:modified xsi:type="dcterms:W3CDTF">2024-12-17T19:14:38Z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0x01010086EA49B4069D0446ABBD410DBC92C9C4</vt:lpwstr>
  </property>
</Properties>
</file>