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b="0" sz="44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59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69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81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93" name="image.tiff"/>
          <p:cNvPicPr>
            <a:picLocks noChangeAspect="0"/>
          </p:cNvPicPr>
          <p:nvPr/>
        </p:nvPicPr>
        <p:blipFill>
          <a:blip r:embed="rId2">
            <a:extLst/>
          </a:blip>
          <a:srcRect l="0" t="2653" r="0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140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>
            <p:ph type="title" idx="4294967295"/>
          </p:nvPr>
        </p:nvSpPr>
        <p:spPr>
          <a:xfrm>
            <a:off x="412750" y="1144587"/>
            <a:ext cx="8469313" cy="2741613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>
                <a:latin typeface="Garamond"/>
                <a:ea typeface="Garamond"/>
                <a:cs typeface="Garamond"/>
                <a:sym typeface="Garamond"/>
              </a:defRPr>
            </a:pPr>
            <a:r>
              <a:t>DATA SCIENCE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t>10 WEEK PART TIME COURSE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t>Week 1 Lab -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SIGNUP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468153" y="2338466"/>
            <a:ext cx="8426769" cy="26758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Click on the signup button on the top-right</a:t>
            </a:r>
          </a:p>
          <a:p>
            <a:pPr>
              <a:lnSpc>
                <a:spcPct val="200000"/>
              </a:lnSpc>
            </a:pPr>
            <a:r>
              <a:t>Choose a plan (one of them is free)</a:t>
            </a:r>
          </a:p>
          <a:p>
            <a:pPr>
              <a:lnSpc>
                <a:spcPct val="200000"/>
              </a:lnSpc>
            </a:pPr>
            <a:r>
              <a:t>Remember your email and password!!!!</a:t>
            </a:r>
          </a:p>
        </p:txBody>
      </p:sp>
      <p:pic>
        <p:nvPicPr>
          <p:cNvPr id="216" name="image1.png" descr="Screenshot 2015-06-15 19.5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7" y="1166673"/>
            <a:ext cx="9144001" cy="917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REPO ON GITHUB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468153" y="960437"/>
            <a:ext cx="5371308" cy="42752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1900"/>
            </a:pPr>
            <a:r>
              <a:t>Click “Create New” (plus sign) on your profile:</a:t>
            </a:r>
          </a:p>
          <a:p>
            <a:pPr lvl="1">
              <a:lnSpc>
                <a:spcPct val="120000"/>
              </a:lnSpc>
              <a:defRPr sz="1900"/>
            </a:pPr>
            <a:r>
              <a:t>Define name, description, public or private</a:t>
            </a:r>
          </a:p>
          <a:p>
            <a:pPr lvl="1">
              <a:lnSpc>
                <a:spcPct val="120000"/>
              </a:lnSpc>
              <a:defRPr sz="1900"/>
            </a:pPr>
            <a:r>
              <a:t>Initialise with README (if you’re going to clone)</a:t>
            </a:r>
            <a:br/>
          </a:p>
          <a:p>
            <a:pPr>
              <a:lnSpc>
                <a:spcPct val="120000"/>
              </a:lnSpc>
              <a:defRPr sz="1900"/>
            </a:pPr>
            <a:r>
              <a:t>Notes:</a:t>
            </a:r>
          </a:p>
          <a:p>
            <a:pPr lvl="1">
              <a:lnSpc>
                <a:spcPct val="120000"/>
              </a:lnSpc>
              <a:defRPr sz="1900"/>
            </a:pPr>
            <a:r>
              <a:t>Nothing has happened to your local computer</a:t>
            </a:r>
          </a:p>
          <a:p>
            <a:pPr lvl="1">
              <a:lnSpc>
                <a:spcPct val="120000"/>
              </a:lnSpc>
              <a:defRPr sz="1900"/>
            </a:pPr>
            <a:r>
              <a:t>Done on GitHub which used Git to add the README.md file</a:t>
            </a:r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166" y="2102891"/>
            <a:ext cx="2979252" cy="1768932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MARKDOWN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Easy-to-read, easy-to-write markup language</a:t>
            </a:r>
          </a:p>
          <a:p>
            <a:pPr>
              <a:lnSpc>
                <a:spcPct val="150000"/>
              </a:lnSpc>
            </a:pPr>
            <a:r>
              <a:t>Valid HTML can also be used within Markdown</a:t>
            </a:r>
          </a:p>
          <a:p>
            <a:pPr>
              <a:lnSpc>
                <a:spcPct val="150000"/>
              </a:lnSpc>
            </a:pPr>
            <a:r>
              <a:t>Many implementations (aka “flavors”)</a:t>
            </a:r>
          </a:p>
          <a:p>
            <a:pPr>
              <a:lnSpc>
                <a:spcPct val="150000"/>
              </a:lnSpc>
            </a:pPr>
            <a:r>
              <a:t>Let’s edit README.md using GitHub!</a:t>
            </a:r>
          </a:p>
          <a:p>
            <a:pPr>
              <a:lnSpc>
                <a:spcPct val="150000"/>
              </a:lnSpc>
            </a:pPr>
            <a:r>
              <a:t>Common syntax:</a:t>
            </a:r>
          </a:p>
          <a:p>
            <a:pPr>
              <a:lnSpc>
                <a:spcPct val="150000"/>
              </a:lnSpc>
            </a:pPr>
            <a:r>
              <a:t>## Header size 2</a:t>
            </a:r>
          </a:p>
          <a:p>
            <a:pPr>
              <a:lnSpc>
                <a:spcPct val="150000"/>
              </a:lnSpc>
            </a:pPr>
            <a:r>
              <a:t>*italics* and **bold**</a:t>
            </a:r>
          </a:p>
          <a:p>
            <a:pPr>
              <a:lnSpc>
                <a:spcPct val="150000"/>
              </a:lnSpc>
            </a:pPr>
            <a:r>
              <a:t>[link to GitHub](https://github.com)</a:t>
            </a:r>
          </a:p>
          <a:p>
            <a:pPr>
              <a:lnSpc>
                <a:spcPct val="150000"/>
              </a:lnSpc>
            </a:pPr>
            <a:r>
              <a:t>* bullet</a:t>
            </a:r>
          </a:p>
          <a:p>
            <a:pPr>
              <a:lnSpc>
                <a:spcPct val="150000"/>
              </a:lnSpc>
            </a:pPr>
            <a:r>
              <a:t>`inline code` and ```code blocks```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INSTALLATION AND CONFIG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Installation: goo.gl/MJXSXp</a:t>
            </a:r>
          </a:p>
          <a:p>
            <a:pPr>
              <a:lnSpc>
                <a:spcPct val="150000"/>
              </a:lnSpc>
            </a:pPr>
            <a:r>
              <a:t>Open Git Bash (Windows) or Terminal (Mac/Linux):</a:t>
            </a:r>
            <a:br/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git config --global user.name “YOUR FULL NAME”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git config --global user.email “YOUR EMAIL”</a:t>
            </a:r>
            <a:br/>
          </a:p>
          <a:p>
            <a:pPr>
              <a:lnSpc>
                <a:spcPct val="150000"/>
              </a:lnSpc>
            </a:pPr>
            <a:r>
              <a:t>Use the same email address you used with your GitHub account</a:t>
            </a:r>
          </a:p>
          <a:p>
            <a:pPr>
              <a:lnSpc>
                <a:spcPct val="150000"/>
              </a:lnSpc>
            </a:pPr>
            <a:r>
              <a:t>Generate SSH keys (optional): goo.gl/xtH0jJ</a:t>
            </a:r>
          </a:p>
          <a:p>
            <a:pPr>
              <a:lnSpc>
                <a:spcPct val="150000"/>
              </a:lnSpc>
            </a:pPr>
            <a:r>
              <a:t>More secure than HTTPS</a:t>
            </a:r>
          </a:p>
          <a:p>
            <a:pPr>
              <a:lnSpc>
                <a:spcPct val="150000"/>
              </a:lnSpc>
            </a:pPr>
            <a:r>
              <a:t>Only necessary if HTTPS doesn’t work for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PREVIEW OF WHAT WE ARE ABOUT TO DO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Copy your new GitHub repo to your computer - </a:t>
            </a:r>
            <a:r>
              <a:rPr>
                <a:latin typeface="Menlo"/>
                <a:ea typeface="Menlo"/>
                <a:cs typeface="Menlo"/>
                <a:sym typeface="Menlo"/>
              </a:rPr>
              <a:t>clone</a:t>
            </a:r>
          </a:p>
          <a:p>
            <a:pPr>
              <a:lnSpc>
                <a:spcPct val="150000"/>
              </a:lnSpc>
            </a:pPr>
            <a:r>
              <a:t>Make some file changes locally</a:t>
            </a:r>
          </a:p>
          <a:p>
            <a:pPr>
              <a:lnSpc>
                <a:spcPct val="150000"/>
              </a:lnSpc>
            </a:pPr>
            <a:r>
              <a:t>Save those changes locally - </a:t>
            </a:r>
            <a:r>
              <a:rPr>
                <a:latin typeface="Menlo"/>
                <a:ea typeface="Menlo"/>
                <a:cs typeface="Menlo"/>
                <a:sym typeface="Menlo"/>
              </a:rPr>
              <a:t>commit</a:t>
            </a:r>
          </a:p>
          <a:p>
            <a:pPr>
              <a:lnSpc>
                <a:spcPct val="150000"/>
              </a:lnSpc>
            </a:pPr>
            <a:r>
              <a:t>Update your GitHub repo with those changes  - </a:t>
            </a:r>
            <a:r>
              <a:rPr>
                <a:latin typeface="Menlo"/>
                <a:ea typeface="Menlo"/>
                <a:cs typeface="Menlo"/>
                <a:sym typeface="Menlo"/>
              </a:rPr>
              <a:t>push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CLONE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Cloning == copying to your local computer</a:t>
            </a:r>
          </a:p>
          <a:p>
            <a:pPr>
              <a:lnSpc>
                <a:spcPct val="150000"/>
              </a:lnSpc>
            </a:pPr>
            <a:r>
              <a:t>Like copying your Dropbox files to a new machine</a:t>
            </a:r>
          </a:p>
          <a:p>
            <a:pPr>
              <a:lnSpc>
                <a:spcPct val="150000"/>
              </a:lnSpc>
            </a:pPr>
            <a:r>
              <a:t>First, change your working directory to where you want the repo you created to be stored: cd</a:t>
            </a:r>
          </a:p>
          <a:p>
            <a:pPr>
              <a:lnSpc>
                <a:spcPct val="150000"/>
              </a:lnSpc>
            </a:pPr>
            <a:r>
              <a:t>Then, clone the repo: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clone &lt;URL&gt;</a:t>
            </a:r>
          </a:p>
          <a:p>
            <a:pPr>
              <a:lnSpc>
                <a:spcPct val="150000"/>
              </a:lnSpc>
            </a:pPr>
            <a:r>
              <a:t>Get HTTPS or SSH URL from your GitHub (ends in .git)</a:t>
            </a:r>
          </a:p>
          <a:p>
            <a:pPr>
              <a:lnSpc>
                <a:spcPct val="150000"/>
              </a:lnSpc>
            </a:pPr>
            <a:r>
              <a:t>Clones to a subdirectory of the working directory</a:t>
            </a:r>
          </a:p>
          <a:p>
            <a:pPr>
              <a:lnSpc>
                <a:spcPct val="150000"/>
              </a:lnSpc>
            </a:pPr>
            <a:r>
              <a:t>No visual feedback when you type your password</a:t>
            </a:r>
          </a:p>
          <a:p>
            <a:pPr>
              <a:lnSpc>
                <a:spcPct val="150000"/>
              </a:lnSpc>
            </a:pPr>
            <a:r>
              <a:t>Navigate to the repo (cd) then list the files (ls)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3" name="Shape 2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CHECKING REMOTES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A “remote alias” is a reference to a repo not on your local computer</a:t>
            </a:r>
          </a:p>
          <a:p>
            <a:pPr>
              <a:lnSpc>
                <a:spcPct val="150000"/>
              </a:lnSpc>
            </a:pPr>
            <a:r>
              <a:t>Like a connection to your Dropbox account</a:t>
            </a:r>
          </a:p>
          <a:p>
            <a:pPr>
              <a:lnSpc>
                <a:spcPct val="150000"/>
              </a:lnSpc>
            </a:pPr>
            <a:r>
              <a:t>View remotes: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remote -v</a:t>
            </a:r>
          </a:p>
          <a:p>
            <a:pPr>
              <a:lnSpc>
                <a:spcPct val="150000"/>
              </a:lnSpc>
            </a:pPr>
            <a:r>
              <a:t>“origin” remote was set up by “git clone”</a:t>
            </a:r>
          </a:p>
          <a:p>
            <a:pPr>
              <a:lnSpc>
                <a:spcPct val="150000"/>
              </a:lnSpc>
            </a:pPr>
            <a:r>
              <a:t>Note: Remotes are repo-specific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CHANGES AND CHECKING STATUS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Making changes:</a:t>
            </a:r>
          </a:p>
          <a:p>
            <a:pPr>
              <a:lnSpc>
                <a:spcPct val="150000"/>
              </a:lnSpc>
            </a:pPr>
            <a:r>
              <a:t>Modify README.md in any text editor</a:t>
            </a:r>
          </a:p>
          <a:p>
            <a:pPr>
              <a:lnSpc>
                <a:spcPct val="150000"/>
              </a:lnSpc>
            </a:pPr>
            <a:r>
              <a:t>Create a new file: </a:t>
            </a:r>
            <a:r>
              <a:rPr>
                <a:latin typeface="Menlo"/>
                <a:ea typeface="Menlo"/>
                <a:cs typeface="Menlo"/>
                <a:sym typeface="Menlo"/>
              </a:rPr>
              <a:t>touch &lt;filename&gt;</a:t>
            </a:r>
          </a:p>
          <a:p>
            <a:pPr>
              <a:lnSpc>
                <a:spcPct val="150000"/>
              </a:lnSpc>
            </a:pPr>
            <a:r>
              <a:t>Check your status: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git status</a:t>
            </a:r>
          </a:p>
          <a:p>
            <a:pPr>
              <a:lnSpc>
                <a:spcPct val="150000"/>
              </a:lnSpc>
            </a:pPr>
            <a:r>
              <a:t>File statuses (possibly color-coded):</a:t>
            </a:r>
          </a:p>
          <a:p>
            <a:pPr lvl="1">
              <a:lnSpc>
                <a:spcPct val="150000"/>
              </a:lnSpc>
            </a:pPr>
            <a:r>
              <a:t>Untracked (red)</a:t>
            </a:r>
          </a:p>
          <a:p>
            <a:pPr lvl="1">
              <a:lnSpc>
                <a:spcPct val="150000"/>
              </a:lnSpc>
            </a:pPr>
            <a:r>
              <a:t>Tracked and modified (red)</a:t>
            </a:r>
          </a:p>
          <a:p>
            <a:pPr lvl="1">
              <a:lnSpc>
                <a:spcPct val="150000"/>
              </a:lnSpc>
            </a:pPr>
            <a:r>
              <a:t>Staged for committing (green)</a:t>
            </a:r>
          </a:p>
          <a:p>
            <a:pPr lvl="1">
              <a:lnSpc>
                <a:spcPct val="150000"/>
              </a:lnSpc>
            </a:pPr>
            <a:r>
              <a:t>Committed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COMMIT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Stage changes for committing:</a:t>
            </a:r>
          </a:p>
          <a:p>
            <a:pPr lvl="1">
              <a:lnSpc>
                <a:spcPct val="150000"/>
              </a:lnSpc>
            </a:pPr>
            <a:r>
              <a:t>Add a single file: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add &lt;filename&gt;</a:t>
            </a:r>
          </a:p>
          <a:p>
            <a:pPr lvl="1">
              <a:lnSpc>
                <a:spcPct val="150000"/>
              </a:lnSpc>
            </a:pPr>
            <a:r>
              <a:t>Add all “red” files: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add .</a:t>
            </a:r>
          </a:p>
          <a:p>
            <a:pPr>
              <a:lnSpc>
                <a:spcPct val="150000"/>
              </a:lnSpc>
            </a:pPr>
            <a:r>
              <a:t>Check your status:</a:t>
            </a:r>
          </a:p>
          <a:p>
            <a:pPr>
              <a:lnSpc>
                <a:spcPct val="150000"/>
              </a:lnSpc>
            </a:pPr>
            <a:r>
              <a:t>Red files have turned green</a:t>
            </a:r>
          </a:p>
          <a:p>
            <a:pPr>
              <a:lnSpc>
                <a:spcPct val="150000"/>
              </a:lnSpc>
            </a:pPr>
            <a:r>
              <a:t>Commit changes: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git commit -m “message about commit”</a:t>
            </a:r>
          </a:p>
          <a:p>
            <a:pPr>
              <a:lnSpc>
                <a:spcPct val="150000"/>
              </a:lnSpc>
            </a:pPr>
            <a:r>
              <a:t>Check your status again!</a:t>
            </a:r>
          </a:p>
          <a:p>
            <a:pPr>
              <a:lnSpc>
                <a:spcPct val="150000"/>
              </a:lnSpc>
            </a:pPr>
            <a:r>
              <a:t>Check the log: git log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OF WHAT WE’VE DONE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Created a repo on GitHub</a:t>
            </a:r>
          </a:p>
          <a:p>
            <a:pPr>
              <a:lnSpc>
                <a:spcPct val="150000"/>
              </a:lnSpc>
            </a:pPr>
            <a:r>
              <a:t>Cloned repo to your local computer -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clone</a:t>
            </a:r>
          </a:p>
          <a:p>
            <a:pPr>
              <a:lnSpc>
                <a:spcPct val="150000"/>
              </a:lnSpc>
            </a:pPr>
            <a:r>
              <a:t>Automatically sets up your “origin” remote</a:t>
            </a:r>
          </a:p>
          <a:p>
            <a:pPr>
              <a:lnSpc>
                <a:spcPct val="150000"/>
              </a:lnSpc>
            </a:pPr>
            <a:r>
              <a:t>Made two file changes</a:t>
            </a:r>
          </a:p>
          <a:p>
            <a:pPr>
              <a:lnSpc>
                <a:spcPct val="150000"/>
              </a:lnSpc>
            </a:pPr>
            <a:r>
              <a:t>Staged changes for committing -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add</a:t>
            </a:r>
          </a:p>
          <a:p>
            <a:pPr>
              <a:lnSpc>
                <a:spcPct val="150000"/>
              </a:lnSpc>
            </a:pPr>
            <a:r>
              <a:t>Committed changes -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commit</a:t>
            </a:r>
          </a:p>
          <a:p>
            <a:pPr>
              <a:lnSpc>
                <a:spcPct val="150000"/>
              </a:lnSpc>
            </a:pPr>
            <a:r>
              <a:t>Pushed changes to GitHub -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push</a:t>
            </a:r>
          </a:p>
          <a:p>
            <a:pPr>
              <a:lnSpc>
                <a:spcPct val="150000"/>
              </a:lnSpc>
            </a:pPr>
            <a:r>
              <a:t>Inspected along the way -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remote, git status, git log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Introduction</a:t>
            </a:r>
          </a:p>
          <a:p>
            <a:pPr>
              <a:lnSpc>
                <a:spcPct val="200000"/>
              </a:lnSpc>
            </a:pPr>
            <a:r>
              <a:t>Exploring GitHub</a:t>
            </a:r>
          </a:p>
          <a:p>
            <a:pPr>
              <a:lnSpc>
                <a:spcPct val="200000"/>
              </a:lnSpc>
            </a:pPr>
            <a:r>
              <a:t>Using Git with GitHub</a:t>
            </a:r>
          </a:p>
          <a:p>
            <a:pPr>
              <a:lnSpc>
                <a:spcPct val="200000"/>
              </a:lnSpc>
            </a:pPr>
            <a:r>
              <a:t>Contributing on GitHub</a:t>
            </a:r>
          </a:p>
          <a:p>
            <a:pPr>
              <a:lnSpc>
                <a:spcPct val="200000"/>
              </a:lnSpc>
            </a:pPr>
            <a:r>
              <a:t>Bonus Content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325" y="0"/>
            <a:ext cx="6750425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933" y="0"/>
            <a:ext cx="6317209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60386"/>
            <a:ext cx="9363075" cy="2137028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LEARN GIT (OR ANY VERSION CONTROL)?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Attractive skill for employment </a:t>
            </a:r>
          </a:p>
          <a:p>
            <a:pPr>
              <a:lnSpc>
                <a:spcPct val="200000"/>
              </a:lnSpc>
            </a:pPr>
            <a:r>
              <a:t>How we’ll do assessments and submissions at GA</a:t>
            </a:r>
          </a:p>
          <a:p>
            <a:pPr>
              <a:lnSpc>
                <a:spcPct val="200000"/>
              </a:lnSpc>
            </a:pPr>
            <a:r>
              <a:t>Version control is useful when you write code, and data scientists write code</a:t>
            </a:r>
          </a:p>
          <a:p>
            <a:pPr>
              <a:lnSpc>
                <a:spcPct val="200000"/>
              </a:lnSpc>
            </a:pPr>
            <a:r>
              <a:t>Enables teams to easily collaborate on the same codebase</a:t>
            </a:r>
          </a:p>
          <a:p>
            <a:pPr>
              <a:lnSpc>
                <a:spcPct val="200000"/>
              </a:lnSpc>
            </a:pPr>
            <a:r>
              <a:t>Enables you to contribute to open source projects</a:t>
            </a:r>
          </a:p>
          <a:p>
            <a:pPr>
              <a:lnSpc>
                <a:spcPct val="200000"/>
              </a:lnSpc>
            </a:pPr>
            <a:r>
              <a:t>You never lose anything again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GIT?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Version control system that allows you to track files and file changes in a repository (“repo”)</a:t>
            </a:r>
          </a:p>
          <a:p>
            <a:pPr>
              <a:lnSpc>
                <a:spcPct val="200000"/>
              </a:lnSpc>
            </a:pPr>
            <a:r>
              <a:t>Primarily used by software developers</a:t>
            </a:r>
          </a:p>
          <a:p>
            <a:pPr>
              <a:lnSpc>
                <a:spcPct val="200000"/>
              </a:lnSpc>
            </a:pPr>
            <a:r>
              <a:t>Most widely used version control system</a:t>
            </a:r>
          </a:p>
          <a:p>
            <a:pPr>
              <a:lnSpc>
                <a:spcPct val="200000"/>
              </a:lnSpc>
            </a:pPr>
            <a:r>
              <a:t>Alternatives: Mercurial, Subversion, CVS</a:t>
            </a:r>
          </a:p>
          <a:p>
            <a:pPr>
              <a:lnSpc>
                <a:spcPct val="200000"/>
              </a:lnSpc>
            </a:pPr>
            <a:r>
              <a:t>Runs from the command line (usually)</a:t>
            </a:r>
          </a:p>
          <a:p>
            <a:pPr>
              <a:lnSpc>
                <a:spcPct val="200000"/>
              </a:lnSpc>
            </a:pPr>
            <a:r>
              <a:t>Can be used alone or in a team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2577" y="2535237"/>
            <a:ext cx="2235201" cy="927101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GITHUB?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Allows you to put your Git repos online</a:t>
            </a:r>
          </a:p>
          <a:p>
            <a:pPr>
              <a:lnSpc>
                <a:spcPct val="200000"/>
              </a:lnSpc>
            </a:pPr>
            <a:r>
              <a:t>Largest code host in the world</a:t>
            </a:r>
          </a:p>
          <a:p>
            <a:pPr>
              <a:lnSpc>
                <a:spcPct val="200000"/>
              </a:lnSpc>
            </a:pPr>
            <a:r>
              <a:t>Alternative: Bitbucket</a:t>
            </a:r>
          </a:p>
          <a:p>
            <a:pPr>
              <a:lnSpc>
                <a:spcPct val="200000"/>
              </a:lnSpc>
            </a:pPr>
            <a:r>
              <a:t>Benefits of GitHub:</a:t>
            </a:r>
          </a:p>
          <a:p>
            <a:pPr lvl="1">
              <a:lnSpc>
                <a:spcPct val="200000"/>
              </a:lnSpc>
            </a:pPr>
            <a:r>
              <a:t>Backup of files</a:t>
            </a:r>
          </a:p>
          <a:p>
            <a:pPr lvl="1">
              <a:lnSpc>
                <a:spcPct val="200000"/>
              </a:lnSpc>
            </a:pPr>
            <a:r>
              <a:t>Visual interface for navigating repos</a:t>
            </a:r>
          </a:p>
          <a:p>
            <a:pPr lvl="1">
              <a:lnSpc>
                <a:spcPct val="200000"/>
              </a:lnSpc>
            </a:pPr>
            <a:r>
              <a:t>Makes repo collaboration easy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</a:pPr>
            <a:r>
              <a:t>Git does not require GitHub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7831" y="1650404"/>
            <a:ext cx="2696767" cy="2696766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GIT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Designed (by programmers) for power and flexibility over simplicity</a:t>
            </a:r>
          </a:p>
          <a:p>
            <a:pPr>
              <a:lnSpc>
                <a:spcPct val="200000"/>
              </a:lnSpc>
            </a:pPr>
            <a:r>
              <a:t>Hard to know if what you did was right</a:t>
            </a:r>
          </a:p>
          <a:p>
            <a:pPr>
              <a:lnSpc>
                <a:spcPct val="200000"/>
              </a:lnSpc>
            </a:pPr>
            <a:r>
              <a:t>Hard to explore since most actions are “permanent” (in a sense) and can have serious consequences</a:t>
            </a:r>
          </a:p>
          <a:p>
            <a:pPr>
              <a:lnSpc>
                <a:spcPct val="200000"/>
              </a:lnSpc>
            </a:pPr>
            <a:r>
              <a:t>We’ll focus on the most important 10% of Git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SETUP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Create an account at github.com</a:t>
            </a:r>
          </a:p>
          <a:p>
            <a:pPr>
              <a:lnSpc>
                <a:spcPct val="200000"/>
              </a:lnSpc>
            </a:pPr>
            <a:r>
              <a:t>There’s nothing to install</a:t>
            </a:r>
            <a:br/>
            <a:r>
              <a:t>“GitHub for Windows” &amp; “GitHub for Mac” are GUI clients (alternatives to command line)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NAVIGATING A GITHUB REPO (1 of 2)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Example repo: https://github.com/solresol/SYD_DAT_5</a:t>
            </a:r>
          </a:p>
          <a:p>
            <a:pPr>
              <a:lnSpc>
                <a:spcPct val="150000"/>
              </a:lnSpc>
            </a:pPr>
            <a:r>
              <a:t>Account name, repo name, description</a:t>
            </a:r>
          </a:p>
          <a:p>
            <a:pPr>
              <a:lnSpc>
                <a:spcPct val="150000"/>
              </a:lnSpc>
            </a:pPr>
            <a:r>
              <a:t>Folder structure</a:t>
            </a:r>
          </a:p>
          <a:p>
            <a:pPr>
              <a:lnSpc>
                <a:spcPct val="150000"/>
              </a:lnSpc>
            </a:pPr>
            <a:r>
              <a:t>Viewing files:</a:t>
            </a:r>
          </a:p>
          <a:p>
            <a:pPr lvl="1">
              <a:lnSpc>
                <a:spcPct val="150000"/>
              </a:lnSpc>
            </a:pPr>
            <a:r>
              <a:t>Rendered view (with syntax highlighting)</a:t>
            </a:r>
          </a:p>
          <a:p>
            <a:pPr lvl="1">
              <a:lnSpc>
                <a:spcPct val="150000"/>
              </a:lnSpc>
            </a:pPr>
            <a:r>
              <a:t>Raw view</a:t>
            </a:r>
          </a:p>
          <a:p>
            <a:pPr>
              <a:lnSpc>
                <a:spcPct val="150000"/>
              </a:lnSpc>
            </a:pPr>
            <a:r>
              <a:t>README.md:</a:t>
            </a:r>
          </a:p>
          <a:p>
            <a:pPr lvl="1">
              <a:lnSpc>
                <a:spcPct val="150000"/>
              </a:lnSpc>
            </a:pPr>
            <a:r>
              <a:t>Describes a repo</a:t>
            </a:r>
          </a:p>
          <a:p>
            <a:pPr lvl="1">
              <a:lnSpc>
                <a:spcPct val="150000"/>
              </a:lnSpc>
            </a:pPr>
            <a:r>
              <a:t>Automatically displayed</a:t>
            </a:r>
          </a:p>
          <a:p>
            <a:pPr lvl="1">
              <a:lnSpc>
                <a:spcPct val="150000"/>
              </a:lnSpc>
            </a:pPr>
            <a:r>
              <a:t>Written in Markdown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NAVIGATING A GITHUB REPO (2 of 2)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Commits:</a:t>
            </a:r>
          </a:p>
          <a:p>
            <a:pPr lvl="1">
              <a:lnSpc>
                <a:spcPct val="150000"/>
              </a:lnSpc>
            </a:pPr>
            <a:r>
              <a:t>One or more changes to one or more files</a:t>
            </a:r>
          </a:p>
          <a:p>
            <a:pPr lvl="1">
              <a:lnSpc>
                <a:spcPct val="150000"/>
              </a:lnSpc>
            </a:pPr>
            <a:r>
              <a:t>Revision highlighting</a:t>
            </a:r>
          </a:p>
          <a:p>
            <a:pPr lvl="1">
              <a:lnSpc>
                <a:spcPct val="150000"/>
              </a:lnSpc>
            </a:pPr>
            <a:r>
              <a:t>Commit comments are required</a:t>
            </a:r>
          </a:p>
          <a:p>
            <a:pPr lvl="1">
              <a:lnSpc>
                <a:spcPct val="150000"/>
              </a:lnSpc>
            </a:pPr>
            <a:r>
              <a:t>Most recent commit comment shown by filename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