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b="0" sz="44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59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69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81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93" name="image.tiff"/>
          <p:cNvPicPr>
            <a:picLocks noChangeAspect="0"/>
          </p:cNvPicPr>
          <p:nvPr/>
        </p:nvPicPr>
        <p:blipFill>
          <a:blip r:embed="rId2">
            <a:extLst/>
          </a:blip>
          <a:srcRect l="0" t="2653" r="0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hub.com/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hub.com/" TargetMode="External"/><Relationship Id="rId3" Type="http://schemas.openxmlformats.org/officeDocument/2006/relationships/image" Target="../media/image2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hub.com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hub.com/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hub.com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hub.com/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140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/>
            </a:pPr>
            <a:r>
              <a:t>DATA SCIENCE</a:t>
            </a:r>
          </a:p>
          <a:p>
            <a:pPr>
              <a:lnSpc>
                <a:spcPct val="70000"/>
              </a:lnSpc>
              <a:defRPr sz="4100"/>
            </a:pPr>
            <a:r>
              <a:t>11 WEEK PART TIME COURSE</a:t>
            </a:r>
          </a:p>
          <a:p>
            <a:pPr>
              <a:lnSpc>
                <a:spcPct val="70000"/>
              </a:lnSpc>
              <a:defRPr sz="4100"/>
            </a:pPr>
          </a:p>
          <a:p>
            <a:pPr>
              <a:lnSpc>
                <a:spcPct val="70000"/>
              </a:lnSpc>
              <a:defRPr sz="4100"/>
            </a:pPr>
            <a:r>
              <a:t>Week 1 - Data Science &amp; Git</a:t>
            </a:r>
          </a:p>
          <a:p>
            <a:pPr>
              <a:lnSpc>
                <a:spcPct val="70000"/>
              </a:lnSpc>
              <a:defRPr sz="4100"/>
            </a:pPr>
            <a:r>
              <a:t>Wednesday 22nd March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9" name="Shape 209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defTabSz="914400">
              <a:lnSpc>
                <a:spcPct val="70000"/>
              </a:lnSpc>
              <a:defRPr sz="8800"/>
            </a:lvl1pPr>
          </a:lstStyle>
          <a:p>
            <a:pPr/>
            <a:r>
              <a:t>USING DATA SCIENCE PACKAGES</a:t>
            </a:r>
          </a:p>
        </p:txBody>
      </p:sp>
      <p:sp>
        <p:nvSpPr>
          <p:cNvPr id="210" name="Shape 210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PACKAGES?</a:t>
            </a:r>
          </a:p>
        </p:txBody>
      </p:sp>
      <p:sp>
        <p:nvSpPr>
          <p:cNvPr id="218" name="Shape 218"/>
          <p:cNvSpPr/>
          <p:nvPr/>
        </p:nvSpPr>
        <p:spPr>
          <a:xfrm>
            <a:off x="464184" y="1325562"/>
            <a:ext cx="8434706" cy="254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Packages are libraries of code written to solve a particular set of problems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In Python there are many related to data science including Pandas, SciKit Learn, Numpy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These are installed and managed with PIP (Pip Installs Packages)</a:t>
            </a:r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b="0" sz="2000"/>
            </a:pPr>
          </a:p>
          <a:p>
            <a:pPr marR="65828" defTabSz="914400">
              <a:lnSpc>
                <a:spcPts val="2400"/>
              </a:lnSpc>
              <a:spcBef>
                <a:spcPts val="700"/>
              </a:spcBef>
              <a:defRPr b="0" sz="2000">
                <a:latin typeface="PT Mono"/>
                <a:ea typeface="PT Mono"/>
                <a:cs typeface="PT Mono"/>
                <a:sym typeface="PT Mono"/>
              </a:defRPr>
            </a:pPr>
            <a:r>
              <a:t>pip install some-package-name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PACKAGES DO YOU NEED?</a:t>
            </a:r>
          </a:p>
        </p:txBody>
      </p:sp>
      <p:sp>
        <p:nvSpPr>
          <p:cNvPr id="226" name="Shape 226"/>
          <p:cNvSpPr/>
          <p:nvPr/>
        </p:nvSpPr>
        <p:spPr>
          <a:xfrm>
            <a:off x="464184" y="1325562"/>
            <a:ext cx="8434706" cy="272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pandas: manipulate data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SciPy / NumPy: scientific computing and numerical calculations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scikit-learn: use machine learning methods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matplotlib: visualise data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statsmodels: perform statistical tests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Beautiful Soup: read in XML and HTML data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iPython: interactive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0" name="Shape 230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pPr/>
            <a:r>
              <a:t>A BIT MORE GIT!</a:t>
            </a:r>
          </a:p>
        </p:txBody>
      </p:sp>
      <p:sp>
        <p:nvSpPr>
          <p:cNvPr id="231" name="Shape 231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PART TIME COURSE</a:t>
            </a:r>
          </a:p>
        </p:txBody>
      </p:sp>
      <p:pic>
        <p:nvPicPr>
          <p:cNvPr id="232" name="pasted-image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8473" y="2360017"/>
            <a:ext cx="1406189" cy="1406188"/>
          </a:xfrm>
          <a:prstGeom prst="rect">
            <a:avLst/>
          </a:prstGeom>
          <a:ln w="25400"/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ACTUALLY COLLABORATE WITH GIT?</a:t>
            </a:r>
          </a:p>
        </p:txBody>
      </p:sp>
      <p:sp>
        <p:nvSpPr>
          <p:cNvPr id="240" name="Shape 240"/>
          <p:cNvSpPr/>
          <p:nvPr/>
        </p:nvSpPr>
        <p:spPr>
          <a:xfrm>
            <a:off x="464184" y="1325562"/>
            <a:ext cx="8434706" cy="61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lvl1pPr>
          </a:lstStyle>
          <a:p>
            <a:pPr/>
            <a:r>
              <a:t>Forking, making a copy of someone else’s repository so you can work on it</a:t>
            </a:r>
          </a:p>
        </p:txBody>
      </p:sp>
      <p:pic>
        <p:nvPicPr>
          <p:cNvPr id="2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424" y="1909450"/>
            <a:ext cx="5702227" cy="3167905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Shape 248"/>
          <p:cNvSpPr/>
          <p:nvPr>
            <p:ph type="title"/>
          </p:nvPr>
        </p:nvSpPr>
        <p:spPr>
          <a:xfrm>
            <a:off x="468153" y="505195"/>
            <a:ext cx="7820900" cy="492470"/>
          </a:xfrm>
          <a:prstGeom prst="rect">
            <a:avLst/>
          </a:prstGeom>
        </p:spPr>
        <p:txBody>
          <a:bodyPr/>
          <a:lstStyle/>
          <a:p>
            <a:pPr/>
            <a:r>
              <a:t>HOW DO WE ACTUALLY COLLABORATE WITH GIT?</a:t>
            </a:r>
          </a:p>
        </p:txBody>
      </p:sp>
      <p:sp>
        <p:nvSpPr>
          <p:cNvPr id="249" name="Shape 249"/>
          <p:cNvSpPr/>
          <p:nvPr/>
        </p:nvSpPr>
        <p:spPr>
          <a:xfrm>
            <a:off x="5888354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ihansel/SYD_DAT_3</a:t>
            </a:r>
          </a:p>
        </p:txBody>
      </p:sp>
      <p:sp>
        <p:nvSpPr>
          <p:cNvPr id="250" name="Shape 250"/>
          <p:cNvSpPr/>
          <p:nvPr/>
        </p:nvSpPr>
        <p:spPr>
          <a:xfrm>
            <a:off x="688657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coolstudent/SYD_DAT_3</a:t>
            </a:r>
          </a:p>
        </p:txBody>
      </p:sp>
      <p:sp>
        <p:nvSpPr>
          <p:cNvPr id="251" name="Shape 251"/>
          <p:cNvSpPr/>
          <p:nvPr/>
        </p:nvSpPr>
        <p:spPr>
          <a:xfrm>
            <a:off x="688657" y="4063706"/>
            <a:ext cx="2987279" cy="99487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CoolStudent Laptop</a:t>
            </a:r>
          </a:p>
        </p:txBody>
      </p:sp>
      <p:sp>
        <p:nvSpPr>
          <p:cNvPr id="252" name="Shape 252"/>
          <p:cNvSpPr/>
          <p:nvPr/>
        </p:nvSpPr>
        <p:spPr>
          <a:xfrm>
            <a:off x="4007475" y="1755133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53" name="Shape 253"/>
          <p:cNvSpPr/>
          <p:nvPr/>
        </p:nvSpPr>
        <p:spPr>
          <a:xfrm rot="5380228">
            <a:off x="903595" y="2867697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54" name="Shape 254"/>
          <p:cNvSpPr/>
          <p:nvPr/>
        </p:nvSpPr>
        <p:spPr>
          <a:xfrm rot="16200000">
            <a:off x="1883583" y="2868988"/>
            <a:ext cx="1545073" cy="772867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55" name="Shape 255"/>
          <p:cNvSpPr/>
          <p:nvPr/>
        </p:nvSpPr>
        <p:spPr>
          <a:xfrm>
            <a:off x="3764392" y="1951066"/>
            <a:ext cx="17530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6. Pull Request</a:t>
            </a:r>
          </a:p>
        </p:txBody>
      </p:sp>
      <p:sp>
        <p:nvSpPr>
          <p:cNvPr id="256" name="Shape 256"/>
          <p:cNvSpPr/>
          <p:nvPr/>
        </p:nvSpPr>
        <p:spPr>
          <a:xfrm rot="16200000">
            <a:off x="2192445" y="3062787"/>
            <a:ext cx="92734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5. Push</a:t>
            </a:r>
          </a:p>
        </p:txBody>
      </p:sp>
      <p:sp>
        <p:nvSpPr>
          <p:cNvPr id="257" name="Shape 257"/>
          <p:cNvSpPr/>
          <p:nvPr/>
        </p:nvSpPr>
        <p:spPr>
          <a:xfrm rot="16200000">
            <a:off x="1176796" y="3062787"/>
            <a:ext cx="10034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2. Clone</a:t>
            </a:r>
          </a:p>
        </p:txBody>
      </p:sp>
      <p:sp>
        <p:nvSpPr>
          <p:cNvPr id="258" name="Shape 258"/>
          <p:cNvSpPr/>
          <p:nvPr/>
        </p:nvSpPr>
        <p:spPr>
          <a:xfrm>
            <a:off x="1286704" y="4376766"/>
            <a:ext cx="17911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3. Update a file</a:t>
            </a:r>
          </a:p>
          <a:p>
            <a:pPr>
              <a:defRPr sz="1800"/>
            </a:pPr>
            <a:r>
              <a:t>4. Commit</a:t>
            </a:r>
          </a:p>
        </p:txBody>
      </p:sp>
      <p:sp>
        <p:nvSpPr>
          <p:cNvPr id="259" name="Shape 259"/>
          <p:cNvSpPr/>
          <p:nvPr/>
        </p:nvSpPr>
        <p:spPr>
          <a:xfrm rot="10823357">
            <a:off x="3910503" y="1096385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60" name="Shape 260"/>
          <p:cNvSpPr/>
          <p:nvPr/>
        </p:nvSpPr>
        <p:spPr>
          <a:xfrm>
            <a:off x="4249619" y="1289481"/>
            <a:ext cx="86383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1. Fork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6" name="Shape 2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Shape 267"/>
          <p:cNvSpPr/>
          <p:nvPr>
            <p:ph type="title"/>
          </p:nvPr>
        </p:nvSpPr>
        <p:spPr>
          <a:xfrm>
            <a:off x="468153" y="505195"/>
            <a:ext cx="7820900" cy="492470"/>
          </a:xfrm>
          <a:prstGeom prst="rect">
            <a:avLst/>
          </a:prstGeom>
        </p:spPr>
        <p:txBody>
          <a:bodyPr/>
          <a:lstStyle/>
          <a:p>
            <a:pPr/>
            <a:r>
              <a:t>HOW DO WE ACTUALLY COLLABORATE WITH GIT?</a:t>
            </a:r>
          </a:p>
        </p:txBody>
      </p:sp>
      <p:sp>
        <p:nvSpPr>
          <p:cNvPr id="268" name="Shape 268"/>
          <p:cNvSpPr/>
          <p:nvPr/>
        </p:nvSpPr>
        <p:spPr>
          <a:xfrm>
            <a:off x="5888354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ihansel/SYD_DAT_3</a:t>
            </a:r>
          </a:p>
        </p:txBody>
      </p:sp>
      <p:sp>
        <p:nvSpPr>
          <p:cNvPr id="269" name="Shape 269"/>
          <p:cNvSpPr/>
          <p:nvPr/>
        </p:nvSpPr>
        <p:spPr>
          <a:xfrm>
            <a:off x="688657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coolstudent/SYD_DAT_3</a:t>
            </a:r>
          </a:p>
        </p:txBody>
      </p:sp>
      <p:sp>
        <p:nvSpPr>
          <p:cNvPr id="270" name="Shape 270"/>
          <p:cNvSpPr/>
          <p:nvPr/>
        </p:nvSpPr>
        <p:spPr>
          <a:xfrm>
            <a:off x="688657" y="4063706"/>
            <a:ext cx="2987279" cy="99487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CoolStudent Laptop</a:t>
            </a:r>
          </a:p>
        </p:txBody>
      </p:sp>
      <p:sp>
        <p:nvSpPr>
          <p:cNvPr id="271" name="Shape 271"/>
          <p:cNvSpPr/>
          <p:nvPr/>
        </p:nvSpPr>
        <p:spPr>
          <a:xfrm>
            <a:off x="4007475" y="1755133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72" name="Shape 272"/>
          <p:cNvSpPr/>
          <p:nvPr/>
        </p:nvSpPr>
        <p:spPr>
          <a:xfrm rot="10823357">
            <a:off x="3869863" y="1030153"/>
            <a:ext cx="1545073" cy="772867"/>
          </a:xfrm>
          <a:prstGeom prst="rightArrow">
            <a:avLst>
              <a:gd name="adj1" fmla="val 44809"/>
              <a:gd name="adj2" fmla="val 44294"/>
            </a:avLst>
          </a:prstGeom>
          <a:ln w="50800">
            <a:solidFill>
              <a:srgbClr val="D82F3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73" name="Shape 273"/>
          <p:cNvSpPr/>
          <p:nvPr/>
        </p:nvSpPr>
        <p:spPr>
          <a:xfrm rot="5380228">
            <a:off x="903595" y="2867697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74" name="Shape 274"/>
          <p:cNvSpPr/>
          <p:nvPr/>
        </p:nvSpPr>
        <p:spPr>
          <a:xfrm rot="16200000">
            <a:off x="1883583" y="2868988"/>
            <a:ext cx="1545073" cy="772867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75" name="Shape 275"/>
          <p:cNvSpPr/>
          <p:nvPr/>
        </p:nvSpPr>
        <p:spPr>
          <a:xfrm>
            <a:off x="4208979" y="1223249"/>
            <a:ext cx="86383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D82F31"/>
                </a:solidFill>
              </a:defRPr>
            </a:lvl1pPr>
          </a:lstStyle>
          <a:p>
            <a:pPr/>
            <a:r>
              <a:t>1. Fork</a:t>
            </a:r>
          </a:p>
        </p:txBody>
      </p:sp>
      <p:sp>
        <p:nvSpPr>
          <p:cNvPr id="276" name="Shape 276"/>
          <p:cNvSpPr/>
          <p:nvPr/>
        </p:nvSpPr>
        <p:spPr>
          <a:xfrm>
            <a:off x="3764392" y="1951066"/>
            <a:ext cx="17530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6. Pull Request</a:t>
            </a:r>
          </a:p>
        </p:txBody>
      </p:sp>
      <p:sp>
        <p:nvSpPr>
          <p:cNvPr id="277" name="Shape 277"/>
          <p:cNvSpPr/>
          <p:nvPr/>
        </p:nvSpPr>
        <p:spPr>
          <a:xfrm rot="16200000">
            <a:off x="2192445" y="3062787"/>
            <a:ext cx="92734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5. Push</a:t>
            </a:r>
          </a:p>
        </p:txBody>
      </p:sp>
      <p:sp>
        <p:nvSpPr>
          <p:cNvPr id="278" name="Shape 278"/>
          <p:cNvSpPr/>
          <p:nvPr/>
        </p:nvSpPr>
        <p:spPr>
          <a:xfrm rot="16200000">
            <a:off x="1176796" y="3062787"/>
            <a:ext cx="10034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2. Clone</a:t>
            </a:r>
          </a:p>
        </p:txBody>
      </p:sp>
      <p:pic>
        <p:nvPicPr>
          <p:cNvPr id="27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75" y="2959759"/>
            <a:ext cx="3254638" cy="1147808"/>
          </a:xfrm>
          <a:prstGeom prst="rect">
            <a:avLst/>
          </a:prstGeom>
          <a:ln w="25400"/>
        </p:spPr>
      </p:pic>
      <p:sp>
        <p:nvSpPr>
          <p:cNvPr id="280" name="Shape 280"/>
          <p:cNvSpPr/>
          <p:nvPr/>
        </p:nvSpPr>
        <p:spPr>
          <a:xfrm>
            <a:off x="8278888" y="3378722"/>
            <a:ext cx="640056" cy="309882"/>
          </a:xfrm>
          <a:prstGeom prst="rect">
            <a:avLst/>
          </a:prstGeom>
          <a:ln w="25400">
            <a:solidFill>
              <a:srgbClr val="D82F3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" name="Shape 281"/>
          <p:cNvSpPr/>
          <p:nvPr/>
        </p:nvSpPr>
        <p:spPr>
          <a:xfrm>
            <a:off x="1286704" y="4376766"/>
            <a:ext cx="17911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3. Update a file</a:t>
            </a:r>
          </a:p>
          <a:p>
            <a:pPr>
              <a:defRPr sz="1800"/>
            </a:pPr>
            <a:r>
              <a:t>4. Commit</a:t>
            </a:r>
          </a:p>
        </p:txBody>
      </p:sp>
      <p:sp>
        <p:nvSpPr>
          <p:cNvPr id="282" name="Shape 282"/>
          <p:cNvSpPr/>
          <p:nvPr/>
        </p:nvSpPr>
        <p:spPr>
          <a:xfrm>
            <a:off x="5769768" y="4103282"/>
            <a:ext cx="3224452" cy="91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65828" algn="l" defTabSz="914400">
              <a:lnSpc>
                <a:spcPts val="2400"/>
              </a:lnSpc>
              <a:spcBef>
                <a:spcPts val="700"/>
              </a:spcBef>
              <a:defRPr b="0" sz="1600"/>
            </a:lvl1pPr>
          </a:lstStyle>
          <a:p>
            <a:pPr/>
            <a:r>
              <a:t>Forking, making a copy of someone else’s repository so you can work on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8" name="Shape 2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Shape 289"/>
          <p:cNvSpPr/>
          <p:nvPr>
            <p:ph type="title"/>
          </p:nvPr>
        </p:nvSpPr>
        <p:spPr>
          <a:xfrm>
            <a:off x="468153" y="505195"/>
            <a:ext cx="7820900" cy="492470"/>
          </a:xfrm>
          <a:prstGeom prst="rect">
            <a:avLst/>
          </a:prstGeom>
        </p:spPr>
        <p:txBody>
          <a:bodyPr/>
          <a:lstStyle/>
          <a:p>
            <a:pPr/>
            <a:r>
              <a:t>HOW DO WE ACTUALLY COLLABORATE WITH GIT?</a:t>
            </a:r>
          </a:p>
        </p:txBody>
      </p:sp>
      <p:sp>
        <p:nvSpPr>
          <p:cNvPr id="290" name="Shape 290"/>
          <p:cNvSpPr/>
          <p:nvPr/>
        </p:nvSpPr>
        <p:spPr>
          <a:xfrm>
            <a:off x="5888354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ihansel/SYD_DAT_3</a:t>
            </a:r>
          </a:p>
        </p:txBody>
      </p:sp>
      <p:sp>
        <p:nvSpPr>
          <p:cNvPr id="291" name="Shape 291"/>
          <p:cNvSpPr/>
          <p:nvPr/>
        </p:nvSpPr>
        <p:spPr>
          <a:xfrm>
            <a:off x="688657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coolstudent/SYD_DAT_3</a:t>
            </a:r>
          </a:p>
        </p:txBody>
      </p:sp>
      <p:sp>
        <p:nvSpPr>
          <p:cNvPr id="292" name="Shape 292"/>
          <p:cNvSpPr/>
          <p:nvPr/>
        </p:nvSpPr>
        <p:spPr>
          <a:xfrm>
            <a:off x="688657" y="4063706"/>
            <a:ext cx="2987279" cy="99487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CoolStudent Laptop</a:t>
            </a:r>
          </a:p>
        </p:txBody>
      </p:sp>
      <p:sp>
        <p:nvSpPr>
          <p:cNvPr id="293" name="Shape 293"/>
          <p:cNvSpPr/>
          <p:nvPr/>
        </p:nvSpPr>
        <p:spPr>
          <a:xfrm>
            <a:off x="4007475" y="1755133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94" name="Shape 294"/>
          <p:cNvSpPr/>
          <p:nvPr/>
        </p:nvSpPr>
        <p:spPr>
          <a:xfrm rot="5380228">
            <a:off x="903595" y="2867697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D82F3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>
                <a:solidFill>
                  <a:srgbClr val="D82F31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 rot="16200000">
            <a:off x="1883583" y="2868988"/>
            <a:ext cx="1545073" cy="772867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296" name="Shape 296"/>
          <p:cNvSpPr/>
          <p:nvPr/>
        </p:nvSpPr>
        <p:spPr>
          <a:xfrm>
            <a:off x="3764392" y="1951066"/>
            <a:ext cx="17530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6. Pull Request</a:t>
            </a:r>
          </a:p>
        </p:txBody>
      </p:sp>
      <p:sp>
        <p:nvSpPr>
          <p:cNvPr id="297" name="Shape 297"/>
          <p:cNvSpPr/>
          <p:nvPr/>
        </p:nvSpPr>
        <p:spPr>
          <a:xfrm rot="16200000">
            <a:off x="2192445" y="3062787"/>
            <a:ext cx="92734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5. Push</a:t>
            </a:r>
          </a:p>
        </p:txBody>
      </p:sp>
      <p:sp>
        <p:nvSpPr>
          <p:cNvPr id="298" name="Shape 298"/>
          <p:cNvSpPr/>
          <p:nvPr/>
        </p:nvSpPr>
        <p:spPr>
          <a:xfrm rot="16200000">
            <a:off x="1176796" y="3062787"/>
            <a:ext cx="10034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D82F31"/>
                </a:solidFill>
              </a:defRPr>
            </a:lvl1pPr>
          </a:lstStyle>
          <a:p>
            <a:pPr/>
            <a:r>
              <a:t>2. Clone</a:t>
            </a:r>
          </a:p>
        </p:txBody>
      </p:sp>
      <p:sp>
        <p:nvSpPr>
          <p:cNvPr id="299" name="Shape 299"/>
          <p:cNvSpPr/>
          <p:nvPr/>
        </p:nvSpPr>
        <p:spPr>
          <a:xfrm>
            <a:off x="1286704" y="4376766"/>
            <a:ext cx="17911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3. Update a file</a:t>
            </a:r>
          </a:p>
          <a:p>
            <a:pPr>
              <a:defRPr sz="1800"/>
            </a:pPr>
            <a:r>
              <a:t>4. Commit</a:t>
            </a:r>
          </a:p>
        </p:txBody>
      </p:sp>
      <p:sp>
        <p:nvSpPr>
          <p:cNvPr id="300" name="Shape 300"/>
          <p:cNvSpPr/>
          <p:nvPr/>
        </p:nvSpPr>
        <p:spPr>
          <a:xfrm>
            <a:off x="5810408" y="4064000"/>
            <a:ext cx="3224452" cy="91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65828" algn="l" defTabSz="914400">
              <a:lnSpc>
                <a:spcPts val="2400"/>
              </a:lnSpc>
              <a:spcBef>
                <a:spcPts val="700"/>
              </a:spcBef>
              <a:defRPr b="0" sz="1600"/>
            </a:lvl1pPr>
          </a:lstStyle>
          <a:p>
            <a:pPr/>
            <a:r>
              <a:t>Cloning is copying the repo to your local machine (like Monday’s class)</a:t>
            </a:r>
          </a:p>
        </p:txBody>
      </p:sp>
      <p:sp>
        <p:nvSpPr>
          <p:cNvPr id="301" name="Shape 301"/>
          <p:cNvSpPr/>
          <p:nvPr/>
        </p:nvSpPr>
        <p:spPr>
          <a:xfrm rot="10823357">
            <a:off x="3910503" y="1096385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02" name="Shape 302"/>
          <p:cNvSpPr/>
          <p:nvPr/>
        </p:nvSpPr>
        <p:spPr>
          <a:xfrm>
            <a:off x="4249619" y="1289481"/>
            <a:ext cx="86383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1. Fork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8" name="Shape 3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Shape 309"/>
          <p:cNvSpPr/>
          <p:nvPr>
            <p:ph type="title"/>
          </p:nvPr>
        </p:nvSpPr>
        <p:spPr>
          <a:xfrm>
            <a:off x="468153" y="505195"/>
            <a:ext cx="7820900" cy="492470"/>
          </a:xfrm>
          <a:prstGeom prst="rect">
            <a:avLst/>
          </a:prstGeom>
        </p:spPr>
        <p:txBody>
          <a:bodyPr/>
          <a:lstStyle/>
          <a:p>
            <a:pPr/>
            <a:r>
              <a:t>HOW DO WE ACTUALLY COLLABORATE WITH GIT?</a:t>
            </a:r>
          </a:p>
        </p:txBody>
      </p:sp>
      <p:sp>
        <p:nvSpPr>
          <p:cNvPr id="310" name="Shape 310"/>
          <p:cNvSpPr/>
          <p:nvPr/>
        </p:nvSpPr>
        <p:spPr>
          <a:xfrm>
            <a:off x="5888354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ihansel/SYD_DAT_3</a:t>
            </a:r>
          </a:p>
        </p:txBody>
      </p:sp>
      <p:sp>
        <p:nvSpPr>
          <p:cNvPr id="311" name="Shape 311"/>
          <p:cNvSpPr/>
          <p:nvPr/>
        </p:nvSpPr>
        <p:spPr>
          <a:xfrm>
            <a:off x="688657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coolstudent/SYD_DAT_3</a:t>
            </a:r>
          </a:p>
        </p:txBody>
      </p:sp>
      <p:sp>
        <p:nvSpPr>
          <p:cNvPr id="312" name="Shape 312"/>
          <p:cNvSpPr/>
          <p:nvPr/>
        </p:nvSpPr>
        <p:spPr>
          <a:xfrm>
            <a:off x="688657" y="4063706"/>
            <a:ext cx="2987279" cy="99487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CoolStudent Laptop</a:t>
            </a:r>
          </a:p>
        </p:txBody>
      </p:sp>
      <p:sp>
        <p:nvSpPr>
          <p:cNvPr id="313" name="Shape 313"/>
          <p:cNvSpPr/>
          <p:nvPr/>
        </p:nvSpPr>
        <p:spPr>
          <a:xfrm>
            <a:off x="4007475" y="1755133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14" name="Shape 314"/>
          <p:cNvSpPr/>
          <p:nvPr/>
        </p:nvSpPr>
        <p:spPr>
          <a:xfrm rot="5380228">
            <a:off x="903595" y="2867697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15" name="Shape 315"/>
          <p:cNvSpPr/>
          <p:nvPr/>
        </p:nvSpPr>
        <p:spPr>
          <a:xfrm rot="16200000">
            <a:off x="1883583" y="2868988"/>
            <a:ext cx="1545073" cy="772867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16" name="Shape 316"/>
          <p:cNvSpPr/>
          <p:nvPr/>
        </p:nvSpPr>
        <p:spPr>
          <a:xfrm>
            <a:off x="3764392" y="1951066"/>
            <a:ext cx="17530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6. Pull Request</a:t>
            </a:r>
          </a:p>
        </p:txBody>
      </p:sp>
      <p:sp>
        <p:nvSpPr>
          <p:cNvPr id="317" name="Shape 317"/>
          <p:cNvSpPr/>
          <p:nvPr/>
        </p:nvSpPr>
        <p:spPr>
          <a:xfrm rot="16200000">
            <a:off x="2192445" y="3062787"/>
            <a:ext cx="92734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5. Push</a:t>
            </a:r>
          </a:p>
        </p:txBody>
      </p:sp>
      <p:sp>
        <p:nvSpPr>
          <p:cNvPr id="318" name="Shape 318"/>
          <p:cNvSpPr/>
          <p:nvPr/>
        </p:nvSpPr>
        <p:spPr>
          <a:xfrm rot="16200000">
            <a:off x="1176796" y="3062787"/>
            <a:ext cx="10034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2. Clone</a:t>
            </a:r>
          </a:p>
        </p:txBody>
      </p:sp>
      <p:sp>
        <p:nvSpPr>
          <p:cNvPr id="319" name="Shape 319"/>
          <p:cNvSpPr/>
          <p:nvPr/>
        </p:nvSpPr>
        <p:spPr>
          <a:xfrm>
            <a:off x="1286704" y="4376766"/>
            <a:ext cx="17911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D82F31"/>
                </a:solidFill>
              </a:defRPr>
            </a:pPr>
            <a:r>
              <a:t>3. Update a file</a:t>
            </a:r>
          </a:p>
          <a:p>
            <a:pPr>
              <a:defRPr sz="1800">
                <a:solidFill>
                  <a:srgbClr val="D82F31"/>
                </a:solidFill>
              </a:defRPr>
            </a:pPr>
            <a:r>
              <a:t>4. Commit</a:t>
            </a:r>
          </a:p>
        </p:txBody>
      </p:sp>
      <p:sp>
        <p:nvSpPr>
          <p:cNvPr id="320" name="Shape 320"/>
          <p:cNvSpPr/>
          <p:nvPr/>
        </p:nvSpPr>
        <p:spPr>
          <a:xfrm rot="10823357">
            <a:off x="3910503" y="1096385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21" name="Shape 321"/>
          <p:cNvSpPr/>
          <p:nvPr/>
        </p:nvSpPr>
        <p:spPr>
          <a:xfrm>
            <a:off x="4249619" y="1289481"/>
            <a:ext cx="86383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1. Fork</a:t>
            </a:r>
          </a:p>
        </p:txBody>
      </p:sp>
      <p:sp>
        <p:nvSpPr>
          <p:cNvPr id="322" name="Shape 322"/>
          <p:cNvSpPr/>
          <p:nvPr/>
        </p:nvSpPr>
        <p:spPr>
          <a:xfrm>
            <a:off x="5810408" y="4064000"/>
            <a:ext cx="3224452" cy="91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65828" algn="l" defTabSz="914400">
              <a:lnSpc>
                <a:spcPts val="2400"/>
              </a:lnSpc>
              <a:spcBef>
                <a:spcPts val="700"/>
              </a:spcBef>
              <a:defRPr b="0" sz="1600"/>
            </a:lvl1pPr>
          </a:lstStyle>
          <a:p>
            <a:pPr/>
            <a:r>
              <a:t>Update files and commit any changes you make (still only on your local machine)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Shape 329"/>
          <p:cNvSpPr/>
          <p:nvPr>
            <p:ph type="title"/>
          </p:nvPr>
        </p:nvSpPr>
        <p:spPr>
          <a:xfrm>
            <a:off x="468153" y="505195"/>
            <a:ext cx="7820900" cy="492470"/>
          </a:xfrm>
          <a:prstGeom prst="rect">
            <a:avLst/>
          </a:prstGeom>
        </p:spPr>
        <p:txBody>
          <a:bodyPr/>
          <a:lstStyle/>
          <a:p>
            <a:pPr/>
            <a:r>
              <a:t>HOW DO WE ACTUALLY COLLABORATE WITH GIT?</a:t>
            </a:r>
          </a:p>
        </p:txBody>
      </p:sp>
      <p:sp>
        <p:nvSpPr>
          <p:cNvPr id="330" name="Shape 330"/>
          <p:cNvSpPr/>
          <p:nvPr/>
        </p:nvSpPr>
        <p:spPr>
          <a:xfrm>
            <a:off x="5888354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ihansel/SYD_DAT_3</a:t>
            </a:r>
          </a:p>
        </p:txBody>
      </p:sp>
      <p:sp>
        <p:nvSpPr>
          <p:cNvPr id="331" name="Shape 331"/>
          <p:cNvSpPr/>
          <p:nvPr/>
        </p:nvSpPr>
        <p:spPr>
          <a:xfrm>
            <a:off x="688657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coolstudent/SYD_DAT_3</a:t>
            </a:r>
          </a:p>
        </p:txBody>
      </p:sp>
      <p:sp>
        <p:nvSpPr>
          <p:cNvPr id="332" name="Shape 332"/>
          <p:cNvSpPr/>
          <p:nvPr/>
        </p:nvSpPr>
        <p:spPr>
          <a:xfrm>
            <a:off x="688657" y="4063706"/>
            <a:ext cx="2987279" cy="99487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CoolStudent Laptop</a:t>
            </a:r>
          </a:p>
        </p:txBody>
      </p:sp>
      <p:sp>
        <p:nvSpPr>
          <p:cNvPr id="333" name="Shape 333"/>
          <p:cNvSpPr/>
          <p:nvPr/>
        </p:nvSpPr>
        <p:spPr>
          <a:xfrm>
            <a:off x="4007475" y="1755133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34" name="Shape 334"/>
          <p:cNvSpPr/>
          <p:nvPr/>
        </p:nvSpPr>
        <p:spPr>
          <a:xfrm rot="5380228">
            <a:off x="903595" y="2867697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35" name="Shape 335"/>
          <p:cNvSpPr/>
          <p:nvPr/>
        </p:nvSpPr>
        <p:spPr>
          <a:xfrm rot="16200000">
            <a:off x="1883583" y="2868988"/>
            <a:ext cx="1545073" cy="772867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D82F3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36" name="Shape 336"/>
          <p:cNvSpPr/>
          <p:nvPr/>
        </p:nvSpPr>
        <p:spPr>
          <a:xfrm>
            <a:off x="3764392" y="1951066"/>
            <a:ext cx="17530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6. Pull Request</a:t>
            </a:r>
          </a:p>
        </p:txBody>
      </p:sp>
      <p:sp>
        <p:nvSpPr>
          <p:cNvPr id="337" name="Shape 337"/>
          <p:cNvSpPr/>
          <p:nvPr/>
        </p:nvSpPr>
        <p:spPr>
          <a:xfrm rot="16200000">
            <a:off x="2192445" y="3062787"/>
            <a:ext cx="92734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D82F31"/>
                </a:solidFill>
              </a:defRPr>
            </a:lvl1pPr>
          </a:lstStyle>
          <a:p>
            <a:pPr/>
            <a:r>
              <a:t>5. Push</a:t>
            </a:r>
          </a:p>
        </p:txBody>
      </p:sp>
      <p:sp>
        <p:nvSpPr>
          <p:cNvPr id="338" name="Shape 338"/>
          <p:cNvSpPr/>
          <p:nvPr/>
        </p:nvSpPr>
        <p:spPr>
          <a:xfrm rot="16200000">
            <a:off x="1176796" y="3062787"/>
            <a:ext cx="10034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2. Clone</a:t>
            </a:r>
          </a:p>
        </p:txBody>
      </p:sp>
      <p:sp>
        <p:nvSpPr>
          <p:cNvPr id="339" name="Shape 339"/>
          <p:cNvSpPr/>
          <p:nvPr/>
        </p:nvSpPr>
        <p:spPr>
          <a:xfrm>
            <a:off x="1286704" y="4376766"/>
            <a:ext cx="17911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3. Update a file</a:t>
            </a:r>
          </a:p>
          <a:p>
            <a:pPr>
              <a:defRPr sz="1800"/>
            </a:pPr>
            <a:r>
              <a:t>4. Commit</a:t>
            </a:r>
          </a:p>
        </p:txBody>
      </p:sp>
      <p:sp>
        <p:nvSpPr>
          <p:cNvPr id="340" name="Shape 340"/>
          <p:cNvSpPr/>
          <p:nvPr/>
        </p:nvSpPr>
        <p:spPr>
          <a:xfrm rot="10823357">
            <a:off x="3910503" y="1096385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41" name="Shape 341"/>
          <p:cNvSpPr/>
          <p:nvPr/>
        </p:nvSpPr>
        <p:spPr>
          <a:xfrm>
            <a:off x="4249619" y="1289481"/>
            <a:ext cx="86383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1. Fork</a:t>
            </a:r>
          </a:p>
        </p:txBody>
      </p:sp>
      <p:sp>
        <p:nvSpPr>
          <p:cNvPr id="342" name="Shape 342"/>
          <p:cNvSpPr/>
          <p:nvPr/>
        </p:nvSpPr>
        <p:spPr>
          <a:xfrm>
            <a:off x="5810408" y="4064000"/>
            <a:ext cx="3224452" cy="606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65828" algn="l" defTabSz="914400">
              <a:lnSpc>
                <a:spcPts val="2400"/>
              </a:lnSpc>
              <a:spcBef>
                <a:spcPts val="700"/>
              </a:spcBef>
              <a:defRPr b="0" sz="1600"/>
            </a:lvl1pPr>
          </a:lstStyle>
          <a:p>
            <a:pPr/>
            <a:r>
              <a:t>Push the changes from your local machine to your github account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777" indent="-352777">
              <a:buClrTx/>
              <a:buSzPct val="100000"/>
              <a:buFontTx/>
              <a:buAutoNum type="arabicPeriod" startAt="1"/>
            </a:pPr>
            <a:r>
              <a:t>What are the steps in a Data Science project?</a:t>
            </a:r>
          </a:p>
          <a:p>
            <a:pPr marL="352777" indent="-352777">
              <a:buClrTx/>
              <a:buSzPct val="100000"/>
              <a:buFontTx/>
              <a:buAutoNum type="arabicPeriod" startAt="1"/>
            </a:pPr>
            <a:r>
              <a:t>What is Python and why is it Popular with Data Scientists?</a:t>
            </a:r>
          </a:p>
          <a:p>
            <a:pPr marL="352777" indent="-352777">
              <a:buClrTx/>
              <a:buSzPct val="100000"/>
              <a:buFontTx/>
              <a:buAutoNum type="arabicPeriod" startAt="1"/>
            </a:pPr>
            <a:r>
              <a:t>Bit more Git</a:t>
            </a:r>
          </a:p>
          <a:p>
            <a:pPr marL="352777" indent="-352777">
              <a:buClrTx/>
              <a:buSzPct val="100000"/>
              <a:buFontTx/>
              <a:buAutoNum type="arabicPeriod" startAt="1"/>
            </a:pPr>
            <a:r>
              <a:t>Git Lab</a:t>
            </a:r>
          </a:p>
          <a:p>
            <a:pPr marL="352777" indent="-352777">
              <a:buClrTx/>
              <a:buSzPct val="100000"/>
              <a:buFontTx/>
              <a:buAutoNum type="arabicPeriod" startAt="1"/>
            </a:pPr>
            <a:r>
              <a:t>Discussion</a:t>
            </a:r>
          </a:p>
          <a:p>
            <a:pPr marL="352777" indent="-352777">
              <a:buClrTx/>
              <a:buSzPct val="100000"/>
              <a:buFontTx/>
              <a:buAutoNum type="arabicPeriod" startAt="1"/>
            </a:pPr>
            <a:r>
              <a:t>Course Projects</a:t>
            </a:r>
          </a:p>
          <a:p>
            <a:pPr marL="352777" indent="-352777">
              <a:buClrTx/>
              <a:buSzPct val="100000"/>
              <a:buFontTx/>
              <a:buAutoNum type="arabicPeriod" startAt="1"/>
            </a:pPr>
            <a:r>
              <a:t>Homework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9" name="Shape 349"/>
          <p:cNvSpPr/>
          <p:nvPr>
            <p:ph type="title"/>
          </p:nvPr>
        </p:nvSpPr>
        <p:spPr>
          <a:xfrm>
            <a:off x="468153" y="505195"/>
            <a:ext cx="7820900" cy="492470"/>
          </a:xfrm>
          <a:prstGeom prst="rect">
            <a:avLst/>
          </a:prstGeom>
        </p:spPr>
        <p:txBody>
          <a:bodyPr/>
          <a:lstStyle/>
          <a:p>
            <a:pPr/>
            <a:r>
              <a:t>HOW DO WE ACTUALLY COLLABORATE WITH GIT?</a:t>
            </a:r>
          </a:p>
        </p:txBody>
      </p:sp>
      <p:sp>
        <p:nvSpPr>
          <p:cNvPr id="350" name="Shape 350"/>
          <p:cNvSpPr/>
          <p:nvPr/>
        </p:nvSpPr>
        <p:spPr>
          <a:xfrm>
            <a:off x="5888354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ihansel/SYD_DAT_3</a:t>
            </a:r>
          </a:p>
        </p:txBody>
      </p:sp>
      <p:sp>
        <p:nvSpPr>
          <p:cNvPr id="351" name="Shape 351"/>
          <p:cNvSpPr/>
          <p:nvPr/>
        </p:nvSpPr>
        <p:spPr>
          <a:xfrm>
            <a:off x="688657" y="1172869"/>
            <a:ext cx="298727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Course Repo</a:t>
            </a:r>
          </a:p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github.com/</a:t>
            </a:r>
            <a:r>
              <a:t>coolstudent/SYD_DAT_3</a:t>
            </a:r>
          </a:p>
        </p:txBody>
      </p:sp>
      <p:sp>
        <p:nvSpPr>
          <p:cNvPr id="352" name="Shape 352"/>
          <p:cNvSpPr/>
          <p:nvPr/>
        </p:nvSpPr>
        <p:spPr>
          <a:xfrm>
            <a:off x="688657" y="4063706"/>
            <a:ext cx="2987279" cy="99487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CoolStudent Laptop</a:t>
            </a:r>
          </a:p>
        </p:txBody>
      </p:sp>
      <p:sp>
        <p:nvSpPr>
          <p:cNvPr id="353" name="Shape 353"/>
          <p:cNvSpPr/>
          <p:nvPr/>
        </p:nvSpPr>
        <p:spPr>
          <a:xfrm>
            <a:off x="4007475" y="1755133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D82F3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54" name="Shape 354"/>
          <p:cNvSpPr/>
          <p:nvPr/>
        </p:nvSpPr>
        <p:spPr>
          <a:xfrm rot="5380228">
            <a:off x="903595" y="2867697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55" name="Shape 355"/>
          <p:cNvSpPr/>
          <p:nvPr/>
        </p:nvSpPr>
        <p:spPr>
          <a:xfrm rot="16200000">
            <a:off x="1883583" y="2868988"/>
            <a:ext cx="1545073" cy="772867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56" name="Shape 356"/>
          <p:cNvSpPr/>
          <p:nvPr/>
        </p:nvSpPr>
        <p:spPr>
          <a:xfrm>
            <a:off x="3764392" y="1951066"/>
            <a:ext cx="17530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D82F31"/>
                </a:solidFill>
              </a:defRPr>
            </a:lvl1pPr>
          </a:lstStyle>
          <a:p>
            <a:pPr/>
            <a:r>
              <a:t>6. Pull Request</a:t>
            </a:r>
          </a:p>
        </p:txBody>
      </p:sp>
      <p:sp>
        <p:nvSpPr>
          <p:cNvPr id="357" name="Shape 357"/>
          <p:cNvSpPr/>
          <p:nvPr/>
        </p:nvSpPr>
        <p:spPr>
          <a:xfrm rot="16200000">
            <a:off x="2192445" y="3062787"/>
            <a:ext cx="92734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5. Push</a:t>
            </a:r>
          </a:p>
        </p:txBody>
      </p:sp>
      <p:sp>
        <p:nvSpPr>
          <p:cNvPr id="358" name="Shape 358"/>
          <p:cNvSpPr/>
          <p:nvPr/>
        </p:nvSpPr>
        <p:spPr>
          <a:xfrm rot="16200000">
            <a:off x="1176796" y="3062787"/>
            <a:ext cx="100347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2. Clone</a:t>
            </a:r>
          </a:p>
        </p:txBody>
      </p:sp>
      <p:sp>
        <p:nvSpPr>
          <p:cNvPr id="359" name="Shape 359"/>
          <p:cNvSpPr/>
          <p:nvPr/>
        </p:nvSpPr>
        <p:spPr>
          <a:xfrm>
            <a:off x="1286704" y="4376766"/>
            <a:ext cx="17911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3. Update a file</a:t>
            </a:r>
          </a:p>
          <a:p>
            <a:pPr>
              <a:defRPr sz="1800"/>
            </a:pPr>
            <a:r>
              <a:t>4. Commit</a:t>
            </a:r>
          </a:p>
        </p:txBody>
      </p:sp>
      <p:sp>
        <p:nvSpPr>
          <p:cNvPr id="360" name="Shape 360"/>
          <p:cNvSpPr/>
          <p:nvPr/>
        </p:nvSpPr>
        <p:spPr>
          <a:xfrm rot="10823357">
            <a:off x="3910503" y="1096385"/>
            <a:ext cx="1545073" cy="772866"/>
          </a:xfrm>
          <a:prstGeom prst="rightArrow">
            <a:avLst>
              <a:gd name="adj1" fmla="val 44809"/>
              <a:gd name="adj2" fmla="val 44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600"/>
            </a:pPr>
          </a:p>
        </p:txBody>
      </p:sp>
      <p:sp>
        <p:nvSpPr>
          <p:cNvPr id="361" name="Shape 361"/>
          <p:cNvSpPr/>
          <p:nvPr/>
        </p:nvSpPr>
        <p:spPr>
          <a:xfrm>
            <a:off x="4249619" y="1289481"/>
            <a:ext cx="86383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1. Fork</a:t>
            </a:r>
          </a:p>
        </p:txBody>
      </p:sp>
      <p:sp>
        <p:nvSpPr>
          <p:cNvPr id="362" name="Shape 362"/>
          <p:cNvSpPr/>
          <p:nvPr/>
        </p:nvSpPr>
        <p:spPr>
          <a:xfrm>
            <a:off x="5810408" y="4064000"/>
            <a:ext cx="3224452" cy="606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65828" algn="l" defTabSz="914400">
              <a:lnSpc>
                <a:spcPts val="2400"/>
              </a:lnSpc>
              <a:spcBef>
                <a:spcPts val="700"/>
              </a:spcBef>
              <a:defRPr b="0" sz="1600"/>
            </a:lvl1pPr>
          </a:lstStyle>
          <a:p>
            <a:pPr/>
            <a:r>
              <a:t>Then submit those changes as a pull request so I can see them.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66" name="Shape 366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pPr/>
            <a:r>
              <a:t>GIT LAB</a:t>
            </a:r>
          </a:p>
        </p:txBody>
      </p:sp>
      <p:sp>
        <p:nvSpPr>
          <p:cNvPr id="367" name="Shape 367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PART TIME COURSE</a:t>
            </a:r>
          </a:p>
        </p:txBody>
      </p:sp>
      <p:pic>
        <p:nvPicPr>
          <p:cNvPr id="3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035" y="2641533"/>
            <a:ext cx="3629005" cy="2268129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72" name="Shape 372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ts val="7600"/>
              </a:lnSpc>
              <a:defRPr sz="8800"/>
            </a:pPr>
            <a:r>
              <a:t>DISCUSSION TIME</a:t>
            </a:r>
          </a:p>
          <a:p>
            <a:pPr marL="27728" marR="27728">
              <a:lnSpc>
                <a:spcPct val="120000"/>
              </a:lnSpc>
              <a:defRPr sz="1800"/>
            </a:pPr>
          </a:p>
        </p:txBody>
      </p:sp>
      <p:sp>
        <p:nvSpPr>
          <p:cNvPr id="373" name="Shape 373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- Week 1 Day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37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935" y="0"/>
            <a:ext cx="3947205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81" name="Shape 381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ts val="7600"/>
              </a:lnSpc>
              <a:defRPr sz="8800"/>
            </a:pPr>
            <a:r>
              <a:t>DISCUSSION TIME</a:t>
            </a:r>
          </a:p>
          <a:p>
            <a:pPr marL="27728" marR="27728">
              <a:lnSpc>
                <a:spcPct val="120000"/>
              </a:lnSpc>
              <a:defRPr sz="1800"/>
            </a:pPr>
          </a:p>
          <a:p>
            <a:pPr marL="27728" marR="27728">
              <a:lnSpc>
                <a:spcPct val="120000"/>
              </a:lnSpc>
              <a:defRPr sz="1800"/>
            </a:pPr>
            <a:r>
              <a:rPr sz="1900"/>
              <a:t>Prework</a:t>
            </a:r>
            <a:endParaRPr sz="1900"/>
          </a:p>
          <a:p>
            <a:pPr marL="20711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Readings</a:t>
            </a:r>
            <a:endParaRPr sz="1900"/>
          </a:p>
          <a:p>
            <a:pPr lvl="1" marL="35316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Metacademy Learning Plan</a:t>
            </a:r>
            <a:endParaRPr sz="1900"/>
          </a:p>
          <a:p>
            <a:pPr lvl="1" marL="35316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Data Science Handbook</a:t>
            </a:r>
            <a:endParaRPr sz="1900"/>
          </a:p>
          <a:p>
            <a:pPr lvl="1" marL="35316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An Introduction to Statistical Learning</a:t>
            </a:r>
          </a:p>
        </p:txBody>
      </p:sp>
      <p:sp>
        <p:nvSpPr>
          <p:cNvPr id="382" name="Shape 382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- Week 1 Day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86" name="Shape 386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ts val="7600"/>
              </a:lnSpc>
              <a:defRPr sz="8800"/>
            </a:pPr>
            <a:r>
              <a:t>DISCUSSION TIME</a:t>
            </a:r>
          </a:p>
          <a:p>
            <a:pPr marL="27728" marR="27728">
              <a:lnSpc>
                <a:spcPct val="120000"/>
              </a:lnSpc>
              <a:defRPr sz="1800"/>
            </a:pPr>
          </a:p>
          <a:p>
            <a:pPr marL="27728" marR="27728">
              <a:lnSpc>
                <a:spcPct val="120000"/>
              </a:lnSpc>
              <a:defRPr sz="1800"/>
            </a:pPr>
            <a:r>
              <a:rPr sz="1900"/>
              <a:t>Homework</a:t>
            </a:r>
            <a:endParaRPr sz="1900"/>
          </a:p>
          <a:p>
            <a:pPr marL="20711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Due next Friday</a:t>
            </a:r>
            <a:endParaRPr sz="1900"/>
          </a:p>
          <a:p>
            <a:pPr marL="20711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I will review within 7 days</a:t>
            </a:r>
            <a:endParaRPr sz="1900"/>
          </a:p>
          <a:p>
            <a:pPr marL="20711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Counts to letter of completion</a:t>
            </a:r>
            <a:endParaRPr sz="1900"/>
          </a:p>
          <a:p>
            <a:pPr marL="20711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(Will be easy)</a:t>
            </a:r>
          </a:p>
        </p:txBody>
      </p:sp>
      <p:sp>
        <p:nvSpPr>
          <p:cNvPr id="387" name="Shape 387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- Week 1 Day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70" y="-25400"/>
            <a:ext cx="8572085" cy="5308601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3" name="Shape 153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 defTabSz="914400">
              <a:lnSpc>
                <a:spcPct val="70000"/>
              </a:lnSpc>
              <a:defRPr sz="6000"/>
            </a:pPr>
            <a:r>
              <a:t>WHAT ARE THE STEPS IN A</a:t>
            </a:r>
          </a:p>
          <a:p>
            <a:pPr marL="27728" marR="27728" defTabSz="914400">
              <a:lnSpc>
                <a:spcPct val="70000"/>
              </a:lnSpc>
              <a:defRPr sz="6000"/>
            </a:pPr>
            <a:r>
              <a:t>DATA SCIENCE PROJECT?</a:t>
            </a:r>
          </a:p>
        </p:txBody>
      </p:sp>
      <p:sp>
        <p:nvSpPr>
          <p:cNvPr id="154" name="Shape 154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4215" y="0"/>
            <a:ext cx="5194645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AND DATA SCIENCE</a:t>
            </a:r>
          </a:p>
        </p:txBody>
      </p:sp>
      <p:sp>
        <p:nvSpPr>
          <p:cNvPr id="164" name="Shape 164"/>
          <p:cNvSpPr/>
          <p:nvPr/>
        </p:nvSpPr>
        <p:spPr>
          <a:xfrm>
            <a:off x="442912" y="1066800"/>
            <a:ext cx="4924426" cy="244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R="65828" algn="l" defTabSz="914400">
              <a:lnSpc>
                <a:spcPts val="3600"/>
              </a:lnSpc>
              <a:defRPr sz="3900"/>
            </a:lvl1pPr>
          </a:lstStyle>
          <a:p>
            <a:pPr/>
            <a:r>
              <a:t>What is Data Science?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002" y="1822347"/>
            <a:ext cx="5557071" cy="3313533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8405">
            <a:off x="5774294" y="985189"/>
            <a:ext cx="1224779" cy="1224779"/>
          </a:xfrm>
          <a:prstGeom prst="rect">
            <a:avLst/>
          </a:prstGeom>
          <a:ln w="25400"/>
        </p:spPr>
      </p:pic>
      <p:sp>
        <p:nvSpPr>
          <p:cNvPr id="168" name="Shape 16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FOR DATA SCIENCE</a:t>
            </a:r>
          </a:p>
        </p:txBody>
      </p:sp>
      <p:sp>
        <p:nvSpPr>
          <p:cNvPr id="174" name="Shape 174"/>
          <p:cNvSpPr/>
          <p:nvPr/>
        </p:nvSpPr>
        <p:spPr>
          <a:xfrm>
            <a:off x="454024" y="1429572"/>
            <a:ext cx="4400670" cy="279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65828" algn="l" defTabSz="914400">
              <a:lnSpc>
                <a:spcPts val="2400"/>
              </a:lnSpc>
              <a:spcBef>
                <a:spcPts val="700"/>
              </a:spcBef>
              <a:defRPr b="0" sz="2000"/>
            </a:lvl1pPr>
          </a:lstStyle>
          <a:p>
            <a:pPr/>
            <a:r>
              <a:t>“Data analysis projects today rely on databases, computer and network hardware, and computer and network software. A collection of models and methods for data analysis will be used only if the collection is implemented in a computing environment that makes the models and methods sufficiently efficient to use”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04721">
            <a:off x="6599659" y="3320955"/>
            <a:ext cx="2432047" cy="962597"/>
          </a:xfrm>
          <a:prstGeom prst="rect">
            <a:avLst/>
          </a:prstGeom>
          <a:ln w="25400"/>
        </p:spPr>
      </p:pic>
      <p:pic>
        <p:nvPicPr>
          <p:cNvPr id="176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 rot="774053">
            <a:off x="6936127" y="1172527"/>
            <a:ext cx="2124870" cy="849948"/>
          </a:xfrm>
          <a:prstGeom prst="rect">
            <a:avLst/>
          </a:prstGeom>
          <a:ln w="25400"/>
        </p:spPr>
      </p:pic>
      <p:pic>
        <p:nvPicPr>
          <p:cNvPr id="17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664077">
            <a:off x="5597166" y="2062591"/>
            <a:ext cx="1023272" cy="1136968"/>
          </a:xfrm>
          <a:prstGeom prst="rect">
            <a:avLst/>
          </a:prstGeom>
          <a:ln w="25400"/>
        </p:spPr>
      </p:pic>
      <p:pic>
        <p:nvPicPr>
          <p:cNvPr id="178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745566">
            <a:off x="5725046" y="4091622"/>
            <a:ext cx="1600632" cy="849948"/>
          </a:xfrm>
          <a:prstGeom prst="rect">
            <a:avLst/>
          </a:prstGeom>
          <a:ln w="25400"/>
        </p:spPr>
      </p:pic>
      <p:pic>
        <p:nvPicPr>
          <p:cNvPr id="179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102653">
            <a:off x="6804916" y="2453901"/>
            <a:ext cx="2387292" cy="349998"/>
          </a:xfrm>
          <a:prstGeom prst="rect">
            <a:avLst/>
          </a:prstGeom>
          <a:ln w="25400"/>
        </p:spPr>
      </p:pic>
      <p:pic>
        <p:nvPicPr>
          <p:cNvPr id="180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8845145">
            <a:off x="4982052" y="3544094"/>
            <a:ext cx="1811418" cy="516319"/>
          </a:xfrm>
          <a:prstGeom prst="rect">
            <a:avLst/>
          </a:prstGeom>
          <a:ln w="25400"/>
        </p:spPr>
      </p:pic>
      <p:pic>
        <p:nvPicPr>
          <p:cNvPr id="181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234178">
            <a:off x="7021298" y="2612280"/>
            <a:ext cx="923430" cy="73948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PYTHON</a:t>
            </a:r>
          </a:p>
        </p:txBody>
      </p:sp>
      <p:sp>
        <p:nvSpPr>
          <p:cNvPr id="189" name="Shape 189"/>
          <p:cNvSpPr/>
          <p:nvPr/>
        </p:nvSpPr>
        <p:spPr>
          <a:xfrm>
            <a:off x="280511" y="1325562"/>
            <a:ext cx="5291932" cy="298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Created by Guido Van Rossem in 1991 and emphasizes productivity and code readability</a:t>
            </a:r>
            <a:br/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Version 3 (but 2.7 is still very popular)</a:t>
            </a:r>
            <a:br/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“Python is an interpreted, object-oriented, high-level programming language with dynamic semantics”</a:t>
            </a:r>
          </a:p>
        </p:txBody>
      </p:sp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3243" y="2377744"/>
            <a:ext cx="3089321" cy="873533"/>
          </a:xfrm>
          <a:prstGeom prst="rect">
            <a:avLst/>
          </a:prstGeom>
          <a:ln w="25400"/>
          <a:effectLst>
            <a:outerShdw sx="100000" sy="100000" kx="0" ky="0" algn="b" rotWithShape="0" blurRad="0" dist="12263" dir="2700000">
              <a:srgbClr val="000000">
                <a:alpha val="56165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CHOOSE PYTHON?</a:t>
            </a:r>
          </a:p>
        </p:txBody>
      </p:sp>
      <p:sp>
        <p:nvSpPr>
          <p:cNvPr id="198" name="Shape 198"/>
          <p:cNvSpPr/>
          <p:nvPr/>
        </p:nvSpPr>
        <p:spPr>
          <a:xfrm>
            <a:off x="464184" y="1897920"/>
            <a:ext cx="6400801" cy="173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Batteries Included: Large collection of built in libraries e.g. SciKit, Pandas, Theano, etc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Simple and clean syntax</a:t>
            </a:r>
          </a:p>
          <a:p>
            <a:pPr marL="174625" marR="65828" indent="-174625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b="0" sz="2000"/>
            </a:pPr>
            <a:r>
              <a:t>General purpose language: lots of people outside of data science will be able to work with it</a:t>
            </a:r>
          </a:p>
        </p:txBody>
      </p:sp>
      <p:pic>
        <p:nvPicPr>
          <p:cNvPr id="19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3857" y="1772920"/>
            <a:ext cx="2032001" cy="736601"/>
          </a:xfrm>
          <a:prstGeom prst="rect">
            <a:avLst/>
          </a:prstGeom>
          <a:ln w="25400"/>
        </p:spPr>
      </p:pic>
      <p:pic>
        <p:nvPicPr>
          <p:cNvPr id="200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29301" t="6778" r="29301" b="6778"/>
          <a:stretch>
            <a:fillRect/>
          </a:stretch>
        </p:blipFill>
        <p:spPr>
          <a:xfrm>
            <a:off x="6641385" y="2538970"/>
            <a:ext cx="2217009" cy="1939778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body" sz="quarter" idx="4294967295"/>
          </p:nvPr>
        </p:nvSpPr>
        <p:spPr>
          <a:xfrm>
            <a:off x="371475" y="495300"/>
            <a:ext cx="6400800" cy="571500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lnSpc>
                <a:spcPts val="2400"/>
              </a:lnSpc>
              <a:buClr>
                <a:srgbClr val="000000"/>
              </a:buClr>
              <a:buFont typeface="Lucida Grande"/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PYTHON &amp; R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221" y="710339"/>
            <a:ext cx="4782633" cy="4565242"/>
          </a:xfrm>
          <a:prstGeom prst="rect">
            <a:avLst/>
          </a:prstGeom>
          <a:ln w="25400"/>
        </p:spPr>
      </p:pic>
      <p:pic>
        <p:nvPicPr>
          <p:cNvPr id="204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319" t="305" r="247" b="332"/>
          <a:stretch>
            <a:fillRect/>
          </a:stretch>
        </p:blipFill>
        <p:spPr>
          <a:xfrm>
            <a:off x="736520" y="1137371"/>
            <a:ext cx="1667670" cy="1666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74" y="0"/>
                </a:moveTo>
                <a:cubicBezTo>
                  <a:pt x="9843" y="25"/>
                  <a:pt x="9314" y="54"/>
                  <a:pt x="9294" y="87"/>
                </a:cubicBezTo>
                <a:cubicBezTo>
                  <a:pt x="9242" y="172"/>
                  <a:pt x="8838" y="289"/>
                  <a:pt x="8394" y="350"/>
                </a:cubicBezTo>
                <a:cubicBezTo>
                  <a:pt x="7414" y="484"/>
                  <a:pt x="6244" y="1055"/>
                  <a:pt x="5994" y="1523"/>
                </a:cubicBezTo>
                <a:cubicBezTo>
                  <a:pt x="5893" y="1712"/>
                  <a:pt x="5809" y="2515"/>
                  <a:pt x="5809" y="3303"/>
                </a:cubicBezTo>
                <a:lnTo>
                  <a:pt x="5809" y="4733"/>
                </a:lnTo>
                <a:lnTo>
                  <a:pt x="8343" y="4784"/>
                </a:lnTo>
                <a:lnTo>
                  <a:pt x="10882" y="4835"/>
                </a:lnTo>
                <a:lnTo>
                  <a:pt x="10882" y="5278"/>
                </a:lnTo>
                <a:lnTo>
                  <a:pt x="10882" y="5725"/>
                </a:lnTo>
                <a:lnTo>
                  <a:pt x="6605" y="5813"/>
                </a:lnTo>
                <a:cubicBezTo>
                  <a:pt x="3635" y="5875"/>
                  <a:pt x="2211" y="5970"/>
                  <a:pt x="1938" y="6127"/>
                </a:cubicBezTo>
                <a:cubicBezTo>
                  <a:pt x="1301" y="6491"/>
                  <a:pt x="682" y="7448"/>
                  <a:pt x="457" y="8400"/>
                </a:cubicBezTo>
                <a:cubicBezTo>
                  <a:pt x="342" y="8889"/>
                  <a:pt x="174" y="9429"/>
                  <a:pt x="87" y="9599"/>
                </a:cubicBezTo>
                <a:cubicBezTo>
                  <a:pt x="55" y="9664"/>
                  <a:pt x="25" y="10189"/>
                  <a:pt x="0" y="10890"/>
                </a:cubicBezTo>
                <a:cubicBezTo>
                  <a:pt x="25" y="11722"/>
                  <a:pt x="57" y="12298"/>
                  <a:pt x="93" y="12366"/>
                </a:cubicBezTo>
                <a:cubicBezTo>
                  <a:pt x="181" y="12537"/>
                  <a:pt x="348" y="13027"/>
                  <a:pt x="463" y="13457"/>
                </a:cubicBezTo>
                <a:cubicBezTo>
                  <a:pt x="742" y="14501"/>
                  <a:pt x="1320" y="15352"/>
                  <a:pt x="1974" y="15679"/>
                </a:cubicBezTo>
                <a:cubicBezTo>
                  <a:pt x="2269" y="15826"/>
                  <a:pt x="3017" y="15956"/>
                  <a:pt x="3629" y="15962"/>
                </a:cubicBezTo>
                <a:lnTo>
                  <a:pt x="4734" y="15967"/>
                </a:lnTo>
                <a:lnTo>
                  <a:pt x="4745" y="14409"/>
                </a:lnTo>
                <a:cubicBezTo>
                  <a:pt x="4747" y="13280"/>
                  <a:pt x="4837" y="12656"/>
                  <a:pt x="5074" y="12140"/>
                </a:cubicBezTo>
                <a:cubicBezTo>
                  <a:pt x="5815" y="10525"/>
                  <a:pt x="6539" y="10288"/>
                  <a:pt x="10754" y="10278"/>
                </a:cubicBezTo>
                <a:cubicBezTo>
                  <a:pt x="15784" y="10266"/>
                  <a:pt x="15956" y="10101"/>
                  <a:pt x="15956" y="5288"/>
                </a:cubicBezTo>
                <a:cubicBezTo>
                  <a:pt x="15956" y="3728"/>
                  <a:pt x="15878" y="2253"/>
                  <a:pt x="15786" y="2011"/>
                </a:cubicBezTo>
                <a:cubicBezTo>
                  <a:pt x="15545" y="1376"/>
                  <a:pt x="14573" y="699"/>
                  <a:pt x="13550" y="458"/>
                </a:cubicBezTo>
                <a:cubicBezTo>
                  <a:pt x="13062" y="343"/>
                  <a:pt x="12522" y="179"/>
                  <a:pt x="12352" y="93"/>
                </a:cubicBezTo>
                <a:cubicBezTo>
                  <a:pt x="12279" y="55"/>
                  <a:pt x="11525" y="24"/>
                  <a:pt x="10574" y="0"/>
                </a:cubicBezTo>
                <a:close/>
                <a:moveTo>
                  <a:pt x="7885" y="1538"/>
                </a:moveTo>
                <a:cubicBezTo>
                  <a:pt x="8763" y="1538"/>
                  <a:pt x="9167" y="2886"/>
                  <a:pt x="8441" y="3395"/>
                </a:cubicBezTo>
                <a:cubicBezTo>
                  <a:pt x="8223" y="3548"/>
                  <a:pt x="7958" y="3673"/>
                  <a:pt x="7855" y="3673"/>
                </a:cubicBezTo>
                <a:cubicBezTo>
                  <a:pt x="7751" y="3673"/>
                  <a:pt x="7491" y="3548"/>
                  <a:pt x="7274" y="3395"/>
                </a:cubicBezTo>
                <a:cubicBezTo>
                  <a:pt x="6516" y="2864"/>
                  <a:pt x="6952" y="1538"/>
                  <a:pt x="7885" y="1538"/>
                </a:cubicBezTo>
                <a:close/>
                <a:moveTo>
                  <a:pt x="16845" y="5638"/>
                </a:moveTo>
                <a:lnTo>
                  <a:pt x="16845" y="7248"/>
                </a:lnTo>
                <a:cubicBezTo>
                  <a:pt x="16845" y="9043"/>
                  <a:pt x="16626" y="9744"/>
                  <a:pt x="15843" y="10478"/>
                </a:cubicBezTo>
                <a:cubicBezTo>
                  <a:pt x="15110" y="11165"/>
                  <a:pt x="14134" y="11327"/>
                  <a:pt x="10651" y="11332"/>
                </a:cubicBezTo>
                <a:cubicBezTo>
                  <a:pt x="7314" y="11337"/>
                  <a:pt x="6890" y="11431"/>
                  <a:pt x="6179" y="12336"/>
                </a:cubicBezTo>
                <a:cubicBezTo>
                  <a:pt x="5832" y="12776"/>
                  <a:pt x="5809" y="13033"/>
                  <a:pt x="5809" y="16091"/>
                </a:cubicBezTo>
                <a:cubicBezTo>
                  <a:pt x="5809" y="18632"/>
                  <a:pt x="5863" y="19489"/>
                  <a:pt x="6066" y="19882"/>
                </a:cubicBezTo>
                <a:cubicBezTo>
                  <a:pt x="6379" y="20488"/>
                  <a:pt x="7546" y="21090"/>
                  <a:pt x="8713" y="21250"/>
                </a:cubicBezTo>
                <a:cubicBezTo>
                  <a:pt x="9176" y="21314"/>
                  <a:pt x="9596" y="21433"/>
                  <a:pt x="9649" y="21518"/>
                </a:cubicBezTo>
                <a:cubicBezTo>
                  <a:pt x="9668" y="21550"/>
                  <a:pt x="10160" y="21576"/>
                  <a:pt x="10846" y="21600"/>
                </a:cubicBezTo>
                <a:cubicBezTo>
                  <a:pt x="11462" y="21576"/>
                  <a:pt x="11912" y="21548"/>
                  <a:pt x="11931" y="21518"/>
                </a:cubicBezTo>
                <a:cubicBezTo>
                  <a:pt x="11983" y="21434"/>
                  <a:pt x="12461" y="21320"/>
                  <a:pt x="12990" y="21266"/>
                </a:cubicBezTo>
                <a:cubicBezTo>
                  <a:pt x="14093" y="21152"/>
                  <a:pt x="15272" y="20611"/>
                  <a:pt x="15678" y="20031"/>
                </a:cubicBezTo>
                <a:cubicBezTo>
                  <a:pt x="15873" y="19753"/>
                  <a:pt x="15956" y="19216"/>
                  <a:pt x="15956" y="18251"/>
                </a:cubicBezTo>
                <a:lnTo>
                  <a:pt x="15956" y="16873"/>
                </a:lnTo>
                <a:lnTo>
                  <a:pt x="13329" y="16821"/>
                </a:lnTo>
                <a:lnTo>
                  <a:pt x="10702" y="16770"/>
                </a:lnTo>
                <a:lnTo>
                  <a:pt x="10702" y="16327"/>
                </a:lnTo>
                <a:lnTo>
                  <a:pt x="10702" y="15880"/>
                </a:lnTo>
                <a:lnTo>
                  <a:pt x="15067" y="15792"/>
                </a:lnTo>
                <a:cubicBezTo>
                  <a:pt x="18912" y="15714"/>
                  <a:pt x="19485" y="15664"/>
                  <a:pt x="19909" y="15376"/>
                </a:cubicBezTo>
                <a:cubicBezTo>
                  <a:pt x="20407" y="15037"/>
                  <a:pt x="21297" y="13462"/>
                  <a:pt x="21297" y="12917"/>
                </a:cubicBezTo>
                <a:cubicBezTo>
                  <a:pt x="21297" y="12746"/>
                  <a:pt x="21379" y="12556"/>
                  <a:pt x="21477" y="12495"/>
                </a:cubicBezTo>
                <a:cubicBezTo>
                  <a:pt x="21529" y="12462"/>
                  <a:pt x="21570" y="11900"/>
                  <a:pt x="21600" y="10952"/>
                </a:cubicBezTo>
                <a:cubicBezTo>
                  <a:pt x="21566" y="9628"/>
                  <a:pt x="21511" y="8782"/>
                  <a:pt x="21389" y="8549"/>
                </a:cubicBezTo>
                <a:cubicBezTo>
                  <a:pt x="21243" y="8269"/>
                  <a:pt x="21123" y="7920"/>
                  <a:pt x="21122" y="7773"/>
                </a:cubicBezTo>
                <a:cubicBezTo>
                  <a:pt x="21119" y="7305"/>
                  <a:pt x="20432" y="6354"/>
                  <a:pt x="19832" y="5988"/>
                </a:cubicBezTo>
                <a:cubicBezTo>
                  <a:pt x="19404" y="5727"/>
                  <a:pt x="18933" y="5638"/>
                  <a:pt x="18048" y="5638"/>
                </a:cubicBezTo>
                <a:lnTo>
                  <a:pt x="16845" y="5638"/>
                </a:lnTo>
                <a:close/>
                <a:moveTo>
                  <a:pt x="13817" y="17932"/>
                </a:moveTo>
                <a:cubicBezTo>
                  <a:pt x="14263" y="17932"/>
                  <a:pt x="14887" y="18534"/>
                  <a:pt x="14887" y="18966"/>
                </a:cubicBezTo>
                <a:cubicBezTo>
                  <a:pt x="14887" y="19145"/>
                  <a:pt x="14702" y="19468"/>
                  <a:pt x="14475" y="19681"/>
                </a:cubicBezTo>
                <a:cubicBezTo>
                  <a:pt x="14249" y="19894"/>
                  <a:pt x="13931" y="20067"/>
                  <a:pt x="13766" y="20067"/>
                </a:cubicBezTo>
                <a:cubicBezTo>
                  <a:pt x="13355" y="20067"/>
                  <a:pt x="12748" y="19436"/>
                  <a:pt x="12748" y="19002"/>
                </a:cubicBezTo>
                <a:cubicBezTo>
                  <a:pt x="12748" y="18806"/>
                  <a:pt x="12912" y="18483"/>
                  <a:pt x="13108" y="18287"/>
                </a:cubicBezTo>
                <a:cubicBezTo>
                  <a:pt x="13304" y="18091"/>
                  <a:pt x="13622" y="17932"/>
                  <a:pt x="13817" y="17932"/>
                </a:cubicBezTo>
                <a:close/>
              </a:path>
            </a:pathLst>
          </a:custGeom>
          <a:ln w="25400"/>
        </p:spPr>
      </p:pic>
      <p:pic>
        <p:nvPicPr>
          <p:cNvPr id="20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l="1305" t="1755" r="232" b="1611"/>
          <a:stretch>
            <a:fillRect/>
          </a:stretch>
        </p:blipFill>
        <p:spPr>
          <a:xfrm>
            <a:off x="6980261" y="1361608"/>
            <a:ext cx="1642014" cy="1218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94" fill="norm" stroke="1" extrusionOk="0">
                <a:moveTo>
                  <a:pt x="10035" y="14"/>
                </a:moveTo>
                <a:cubicBezTo>
                  <a:pt x="4429" y="273"/>
                  <a:pt x="105" y="4403"/>
                  <a:pt x="2" y="9372"/>
                </a:cubicBezTo>
                <a:cubicBezTo>
                  <a:pt x="-13" y="10082"/>
                  <a:pt x="60" y="10811"/>
                  <a:pt x="226" y="11546"/>
                </a:cubicBezTo>
                <a:cubicBezTo>
                  <a:pt x="943" y="14723"/>
                  <a:pt x="3408" y="17307"/>
                  <a:pt x="6837" y="18477"/>
                </a:cubicBezTo>
                <a:cubicBezTo>
                  <a:pt x="7533" y="18715"/>
                  <a:pt x="8162" y="18955"/>
                  <a:pt x="8230" y="19012"/>
                </a:cubicBezTo>
                <a:cubicBezTo>
                  <a:pt x="8297" y="19068"/>
                  <a:pt x="8350" y="19673"/>
                  <a:pt x="8350" y="20356"/>
                </a:cubicBezTo>
                <a:lnTo>
                  <a:pt x="8350" y="21594"/>
                </a:lnTo>
                <a:lnTo>
                  <a:pt x="10014" y="21594"/>
                </a:lnTo>
                <a:cubicBezTo>
                  <a:pt x="11248" y="21594"/>
                  <a:pt x="11675" y="21542"/>
                  <a:pt x="11684" y="21376"/>
                </a:cubicBezTo>
                <a:cubicBezTo>
                  <a:pt x="11690" y="21253"/>
                  <a:pt x="11684" y="20784"/>
                  <a:pt x="11673" y="20335"/>
                </a:cubicBezTo>
                <a:cubicBezTo>
                  <a:pt x="11661" y="19843"/>
                  <a:pt x="11725" y="19441"/>
                  <a:pt x="11830" y="19328"/>
                </a:cubicBezTo>
                <a:cubicBezTo>
                  <a:pt x="11926" y="19226"/>
                  <a:pt x="12602" y="19007"/>
                  <a:pt x="13332" y="18843"/>
                </a:cubicBezTo>
                <a:lnTo>
                  <a:pt x="14663" y="18547"/>
                </a:lnTo>
                <a:lnTo>
                  <a:pt x="14945" y="19012"/>
                </a:lnTo>
                <a:cubicBezTo>
                  <a:pt x="15099" y="19270"/>
                  <a:pt x="15390" y="19957"/>
                  <a:pt x="15597" y="20539"/>
                </a:cubicBezTo>
                <a:lnTo>
                  <a:pt x="15972" y="21594"/>
                </a:lnTo>
                <a:lnTo>
                  <a:pt x="17939" y="21594"/>
                </a:lnTo>
                <a:cubicBezTo>
                  <a:pt x="19022" y="21594"/>
                  <a:pt x="19912" y="21561"/>
                  <a:pt x="19912" y="21517"/>
                </a:cubicBezTo>
                <a:cubicBezTo>
                  <a:pt x="19912" y="21473"/>
                  <a:pt x="19450" y="20413"/>
                  <a:pt x="18889" y="19159"/>
                </a:cubicBezTo>
                <a:lnTo>
                  <a:pt x="17872" y="16880"/>
                </a:lnTo>
                <a:lnTo>
                  <a:pt x="18388" y="16338"/>
                </a:lnTo>
                <a:cubicBezTo>
                  <a:pt x="20121" y="14539"/>
                  <a:pt x="21168" y="12524"/>
                  <a:pt x="21331" y="10674"/>
                </a:cubicBezTo>
                <a:cubicBezTo>
                  <a:pt x="21374" y="10184"/>
                  <a:pt x="21463" y="9744"/>
                  <a:pt x="21529" y="9689"/>
                </a:cubicBezTo>
                <a:cubicBezTo>
                  <a:pt x="21565" y="9659"/>
                  <a:pt x="21587" y="9616"/>
                  <a:pt x="21586" y="9562"/>
                </a:cubicBezTo>
                <a:cubicBezTo>
                  <a:pt x="21586" y="9508"/>
                  <a:pt x="21565" y="9441"/>
                  <a:pt x="21529" y="9379"/>
                </a:cubicBezTo>
                <a:cubicBezTo>
                  <a:pt x="21462" y="9265"/>
                  <a:pt x="21375" y="8833"/>
                  <a:pt x="21336" y="8415"/>
                </a:cubicBezTo>
                <a:cubicBezTo>
                  <a:pt x="21210" y="7076"/>
                  <a:pt x="20516" y="5381"/>
                  <a:pt x="19604" y="4186"/>
                </a:cubicBezTo>
                <a:cubicBezTo>
                  <a:pt x="17639" y="1614"/>
                  <a:pt x="14901" y="236"/>
                  <a:pt x="11334" y="21"/>
                </a:cubicBezTo>
                <a:cubicBezTo>
                  <a:pt x="10893" y="-6"/>
                  <a:pt x="10462" y="-6"/>
                  <a:pt x="10035" y="14"/>
                </a:cubicBezTo>
                <a:close/>
                <a:moveTo>
                  <a:pt x="13421" y="3384"/>
                </a:moveTo>
                <a:cubicBezTo>
                  <a:pt x="13903" y="3401"/>
                  <a:pt x="14339" y="3449"/>
                  <a:pt x="14673" y="3525"/>
                </a:cubicBezTo>
                <a:cubicBezTo>
                  <a:pt x="15883" y="3800"/>
                  <a:pt x="17423" y="4489"/>
                  <a:pt x="18252" y="5129"/>
                </a:cubicBezTo>
                <a:cubicBezTo>
                  <a:pt x="19139" y="5813"/>
                  <a:pt x="20189" y="7109"/>
                  <a:pt x="20506" y="7901"/>
                </a:cubicBezTo>
                <a:cubicBezTo>
                  <a:pt x="20653" y="8267"/>
                  <a:pt x="20855" y="8524"/>
                  <a:pt x="20971" y="8499"/>
                </a:cubicBezTo>
                <a:cubicBezTo>
                  <a:pt x="21136" y="8464"/>
                  <a:pt x="21179" y="8718"/>
                  <a:pt x="21211" y="9872"/>
                </a:cubicBezTo>
                <a:cubicBezTo>
                  <a:pt x="21246" y="11153"/>
                  <a:pt x="21210" y="11402"/>
                  <a:pt x="20840" y="12412"/>
                </a:cubicBezTo>
                <a:cubicBezTo>
                  <a:pt x="20564" y="13168"/>
                  <a:pt x="20158" y="13870"/>
                  <a:pt x="19588" y="14572"/>
                </a:cubicBezTo>
                <a:cubicBezTo>
                  <a:pt x="19125" y="15143"/>
                  <a:pt x="18510" y="15789"/>
                  <a:pt x="18221" y="16007"/>
                </a:cubicBezTo>
                <a:lnTo>
                  <a:pt x="17694" y="16401"/>
                </a:lnTo>
                <a:lnTo>
                  <a:pt x="17412" y="15881"/>
                </a:lnTo>
                <a:cubicBezTo>
                  <a:pt x="17244" y="15574"/>
                  <a:pt x="16842" y="15224"/>
                  <a:pt x="16426" y="15015"/>
                </a:cubicBezTo>
                <a:cubicBezTo>
                  <a:pt x="15595" y="14598"/>
                  <a:pt x="15530" y="14251"/>
                  <a:pt x="16244" y="14051"/>
                </a:cubicBezTo>
                <a:cubicBezTo>
                  <a:pt x="17010" y="13837"/>
                  <a:pt x="17942" y="13084"/>
                  <a:pt x="18284" y="12412"/>
                </a:cubicBezTo>
                <a:cubicBezTo>
                  <a:pt x="18748" y="11499"/>
                  <a:pt x="18927" y="10046"/>
                  <a:pt x="18727" y="8844"/>
                </a:cubicBezTo>
                <a:cubicBezTo>
                  <a:pt x="18496" y="7454"/>
                  <a:pt x="18110" y="6767"/>
                  <a:pt x="17193" y="6135"/>
                </a:cubicBezTo>
                <a:lnTo>
                  <a:pt x="16411" y="5594"/>
                </a:lnTo>
                <a:lnTo>
                  <a:pt x="12383" y="5544"/>
                </a:lnTo>
                <a:lnTo>
                  <a:pt x="8350" y="5488"/>
                </a:lnTo>
                <a:lnTo>
                  <a:pt x="8350" y="10688"/>
                </a:lnTo>
                <a:cubicBezTo>
                  <a:pt x="8350" y="15061"/>
                  <a:pt x="8318" y="15903"/>
                  <a:pt x="8157" y="15986"/>
                </a:cubicBezTo>
                <a:cubicBezTo>
                  <a:pt x="7871" y="16133"/>
                  <a:pt x="6409" y="15015"/>
                  <a:pt x="5631" y="14058"/>
                </a:cubicBezTo>
                <a:cubicBezTo>
                  <a:pt x="4234" y="12340"/>
                  <a:pt x="3800" y="10209"/>
                  <a:pt x="4473" y="8338"/>
                </a:cubicBezTo>
                <a:cubicBezTo>
                  <a:pt x="5123" y="6530"/>
                  <a:pt x="7052" y="4703"/>
                  <a:pt x="9174" y="3884"/>
                </a:cubicBezTo>
                <a:cubicBezTo>
                  <a:pt x="10097" y="3527"/>
                  <a:pt x="11974" y="3333"/>
                  <a:pt x="13421" y="3384"/>
                </a:cubicBezTo>
                <a:close/>
                <a:moveTo>
                  <a:pt x="13932" y="8746"/>
                </a:moveTo>
                <a:cubicBezTo>
                  <a:pt x="14502" y="8752"/>
                  <a:pt x="14665" y="8839"/>
                  <a:pt x="14903" y="9091"/>
                </a:cubicBezTo>
                <a:cubicBezTo>
                  <a:pt x="15370" y="9585"/>
                  <a:pt x="15397" y="10635"/>
                  <a:pt x="14960" y="11314"/>
                </a:cubicBezTo>
                <a:cubicBezTo>
                  <a:pt x="14693" y="11729"/>
                  <a:pt x="14542" y="11788"/>
                  <a:pt x="13531" y="11863"/>
                </a:cubicBezTo>
                <a:cubicBezTo>
                  <a:pt x="12909" y="11909"/>
                  <a:pt x="12269" y="11869"/>
                  <a:pt x="12101" y="11771"/>
                </a:cubicBezTo>
                <a:cubicBezTo>
                  <a:pt x="11816" y="11606"/>
                  <a:pt x="11799" y="11503"/>
                  <a:pt x="11835" y="10202"/>
                </a:cubicBezTo>
                <a:lnTo>
                  <a:pt x="11871" y="8816"/>
                </a:lnTo>
                <a:lnTo>
                  <a:pt x="13207" y="8767"/>
                </a:lnTo>
                <a:cubicBezTo>
                  <a:pt x="13505" y="8756"/>
                  <a:pt x="13742" y="8744"/>
                  <a:pt x="13932" y="8746"/>
                </a:cubicBezTo>
                <a:close/>
                <a:moveTo>
                  <a:pt x="12769" y="15184"/>
                </a:moveTo>
                <a:cubicBezTo>
                  <a:pt x="13040" y="15212"/>
                  <a:pt x="13192" y="15376"/>
                  <a:pt x="13562" y="15874"/>
                </a:cubicBezTo>
                <a:cubicBezTo>
                  <a:pt x="13875" y="16295"/>
                  <a:pt x="14054" y="16668"/>
                  <a:pt x="13985" y="16753"/>
                </a:cubicBezTo>
                <a:cubicBezTo>
                  <a:pt x="13801" y="16979"/>
                  <a:pt x="12443" y="17106"/>
                  <a:pt x="12096" y="16929"/>
                </a:cubicBezTo>
                <a:cubicBezTo>
                  <a:pt x="11831" y="16794"/>
                  <a:pt x="11794" y="16671"/>
                  <a:pt x="11830" y="16014"/>
                </a:cubicBezTo>
                <a:cubicBezTo>
                  <a:pt x="11871" y="15254"/>
                  <a:pt x="11874" y="15253"/>
                  <a:pt x="12445" y="15198"/>
                </a:cubicBezTo>
                <a:cubicBezTo>
                  <a:pt x="12575" y="15185"/>
                  <a:pt x="12678" y="15175"/>
                  <a:pt x="12769" y="15184"/>
                </a:cubicBezTo>
                <a:close/>
              </a:path>
            </a:pathLst>
          </a:cu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