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363075" cy="5257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FFFFFF"/>
        </a:fontRef>
        <a:srgbClr val="FFFFFF"/>
      </a:tcTxStyle>
      <a:tcStyle>
        <a:tcBdr>
          <a:left>
            <a:ln w="28575"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Col>
    <a:lastRow>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28575"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lastRow>
    <a:firstRow>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8575"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Row>
  </a:tblStyle>
  <a:tblStyle styleId="{D51ADE6A-740E-44AE-83CC-AE7238B6C88D}"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tif"/></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p:spTree>
      <p:nvGrpSpPr>
        <p:cNvPr id="1" name=""/>
        <p:cNvGrpSpPr/>
        <p:nvPr/>
      </p:nvGrpSpPr>
      <p:grpSpPr>
        <a:xfrm>
          <a:off x="0" y="0"/>
          <a:ext cx="0" cy="0"/>
          <a:chOff x="0" y="0"/>
          <a:chExt cx="0" cy="0"/>
        </a:xfrm>
      </p:grpSpPr>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6_Agenda">
    <p:bg>
      <p:bgPr>
        <a:solidFill>
          <a:srgbClr val="FFFFFF"/>
        </a:solidFill>
      </p:bgPr>
    </p:bg>
    <p:spTree>
      <p:nvGrpSpPr>
        <p:cNvPr id="1" name=""/>
        <p:cNvGrpSpPr/>
        <p:nvPr/>
      </p:nvGrpSpPr>
      <p:grpSpPr>
        <a:xfrm>
          <a:off x="0" y="0"/>
          <a:ext cx="0" cy="0"/>
          <a:chOff x="0" y="0"/>
          <a:chExt cx="0" cy="0"/>
        </a:xfrm>
      </p:grpSpPr>
      <p:sp>
        <p:nvSpPr>
          <p:cNvPr id="103" name="Shape 10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04" name="Shape 10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05" name="Shape 105"/>
          <p:cNvSpPr/>
          <p:nvPr/>
        </p:nvSpPr>
        <p:spPr>
          <a:xfrm flipH="1">
            <a:off x="454025" y="2082800"/>
            <a:ext cx="2703513" cy="1588"/>
          </a:xfrm>
          <a:prstGeom prst="line">
            <a:avLst/>
          </a:prstGeom>
          <a:ln w="6350">
            <a:solidFill>
              <a:srgbClr val="000000"/>
            </a:solidFill>
          </a:ln>
        </p:spPr>
        <p:txBody>
          <a:bodyPr lIns="0" tIns="0" rIns="0" bIns="0"/>
          <a:lstStyle/>
          <a:p>
            <a:pPr algn="l" defTabSz="457200">
              <a:defRPr b="0" sz="1200">
                <a:uFillTx/>
              </a:defRPr>
            </a:pPr>
          </a:p>
        </p:txBody>
      </p:sp>
      <p:sp>
        <p:nvSpPr>
          <p:cNvPr id="106" name="Shape 106"/>
          <p:cNvSpPr/>
          <p:nvPr/>
        </p:nvSpPr>
        <p:spPr>
          <a:xfrm>
            <a:off x="3386137" y="2085975"/>
            <a:ext cx="5272088" cy="1588"/>
          </a:xfrm>
          <a:prstGeom prst="line">
            <a:avLst/>
          </a:prstGeom>
          <a:ln w="6350">
            <a:solidFill>
              <a:srgbClr val="000000"/>
            </a:solidFill>
          </a:ln>
        </p:spPr>
        <p:txBody>
          <a:bodyPr lIns="0" tIns="0" rIns="0" bIns="0"/>
          <a:lstStyle/>
          <a:p>
            <a:pPr algn="l" defTabSz="457200">
              <a:defRPr b="0" sz="1200">
                <a:uFillTx/>
              </a:defRPr>
            </a:pPr>
          </a:p>
        </p:txBody>
      </p:sp>
      <p:sp>
        <p:nvSpPr>
          <p:cNvPr id="107" name="Shape 107"/>
          <p:cNvSpPr/>
          <p:nvPr/>
        </p:nvSpPr>
        <p:spPr>
          <a:xfrm flipH="1">
            <a:off x="454025" y="3657600"/>
            <a:ext cx="2703513" cy="1588"/>
          </a:xfrm>
          <a:prstGeom prst="line">
            <a:avLst/>
          </a:prstGeom>
          <a:ln w="6350">
            <a:solidFill>
              <a:srgbClr val="000000"/>
            </a:solidFill>
          </a:ln>
        </p:spPr>
        <p:txBody>
          <a:bodyPr lIns="0" tIns="0" rIns="0" bIns="0"/>
          <a:lstStyle/>
          <a:p>
            <a:pPr algn="l" defTabSz="457200">
              <a:defRPr b="0" sz="1200">
                <a:uFillTx/>
              </a:defRPr>
            </a:pPr>
          </a:p>
        </p:txBody>
      </p:sp>
      <p:sp>
        <p:nvSpPr>
          <p:cNvPr id="108" name="Shape 108"/>
          <p:cNvSpPr/>
          <p:nvPr/>
        </p:nvSpPr>
        <p:spPr>
          <a:xfrm flipH="1">
            <a:off x="3371850" y="3651250"/>
            <a:ext cx="5272088" cy="1588"/>
          </a:xfrm>
          <a:prstGeom prst="line">
            <a:avLst/>
          </a:prstGeom>
          <a:ln w="6350">
            <a:solidFill>
              <a:srgbClr val="000000"/>
            </a:solidFill>
          </a:ln>
        </p:spPr>
        <p:txBody>
          <a:bodyPr lIns="0" tIns="0" rIns="0" bIns="0"/>
          <a:lstStyle/>
          <a:p>
            <a:pPr algn="l" defTabSz="457200">
              <a:defRPr b="0" sz="1200">
                <a:uFillTx/>
              </a:defRPr>
            </a:pPr>
          </a:p>
        </p:txBody>
      </p:sp>
      <p:sp>
        <p:nvSpPr>
          <p:cNvPr id="109" name="Shape 109"/>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7_Agenda">
    <p:bg>
      <p:bgPr>
        <a:solidFill>
          <a:srgbClr val="FFFFFF"/>
        </a:solidFill>
      </p:bgPr>
    </p:bg>
    <p:spTree>
      <p:nvGrpSpPr>
        <p:cNvPr id="1" name=""/>
        <p:cNvGrpSpPr/>
        <p:nvPr/>
      </p:nvGrpSpPr>
      <p:grpSpPr>
        <a:xfrm>
          <a:off x="0" y="0"/>
          <a:ext cx="0" cy="0"/>
          <a:chOff x="0" y="0"/>
          <a:chExt cx="0" cy="0"/>
        </a:xfrm>
      </p:grpSpPr>
      <p:sp>
        <p:nvSpPr>
          <p:cNvPr id="116" name="Shape 11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17" name="Shape 11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18" name="Shape 118"/>
          <p:cNvSpPr/>
          <p:nvPr/>
        </p:nvSpPr>
        <p:spPr>
          <a:xfrm flipH="1">
            <a:off x="6169025" y="2082800"/>
            <a:ext cx="2703513" cy="1588"/>
          </a:xfrm>
          <a:prstGeom prst="line">
            <a:avLst/>
          </a:prstGeom>
          <a:ln w="6350">
            <a:solidFill>
              <a:srgbClr val="000000"/>
            </a:solidFill>
          </a:ln>
        </p:spPr>
        <p:txBody>
          <a:bodyPr lIns="0" tIns="0" rIns="0" bIns="0"/>
          <a:lstStyle/>
          <a:p>
            <a:pPr algn="l" defTabSz="457200">
              <a:defRPr b="0" sz="1200">
                <a:uFillTx/>
              </a:defRPr>
            </a:pPr>
          </a:p>
        </p:txBody>
      </p:sp>
      <p:sp>
        <p:nvSpPr>
          <p:cNvPr id="119" name="Shape 119"/>
          <p:cNvSpPr/>
          <p:nvPr/>
        </p:nvSpPr>
        <p:spPr>
          <a:xfrm>
            <a:off x="476250" y="2082800"/>
            <a:ext cx="5500688" cy="1588"/>
          </a:xfrm>
          <a:prstGeom prst="line">
            <a:avLst/>
          </a:prstGeom>
          <a:ln w="6350">
            <a:solidFill>
              <a:srgbClr val="000000"/>
            </a:solidFill>
          </a:ln>
        </p:spPr>
        <p:txBody>
          <a:bodyPr lIns="0" tIns="0" rIns="0" bIns="0"/>
          <a:lstStyle/>
          <a:p>
            <a:pPr algn="l" defTabSz="457200">
              <a:defRPr b="0" sz="1200">
                <a:uFillTx/>
              </a:defRPr>
            </a:pPr>
          </a:p>
        </p:txBody>
      </p:sp>
      <p:sp>
        <p:nvSpPr>
          <p:cNvPr id="120" name="Shape 120"/>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bg>
      <p:bgPr>
        <a:solidFill>
          <a:srgbClr val="FFFFFF"/>
        </a:solidFill>
      </p:bgPr>
    </p:bg>
    <p:spTree>
      <p:nvGrpSpPr>
        <p:cNvPr id="1" name=""/>
        <p:cNvGrpSpPr/>
        <p:nvPr/>
      </p:nvGrpSpPr>
      <p:grpSpPr>
        <a:xfrm>
          <a:off x="0" y="0"/>
          <a:ext cx="0" cy="0"/>
          <a:chOff x="0" y="0"/>
          <a:chExt cx="0" cy="0"/>
        </a:xfrm>
      </p:grpSpPr>
      <p:sp>
        <p:nvSpPr>
          <p:cNvPr id="127" name="Shape 127"/>
          <p:cNvSpPr/>
          <p:nvPr>
            <p:ph type="title"/>
          </p:nvPr>
        </p:nvSpPr>
        <p:spPr>
          <a:xfrm>
            <a:off x="1860946" y="883146"/>
            <a:ext cx="5641183" cy="1779985"/>
          </a:xfrm>
          <a:prstGeom prst="rect">
            <a:avLst/>
          </a:prstGeom>
        </p:spPr>
        <p:txBody>
          <a:bodyPr lIns="27384" tIns="27384" rIns="27384" bIns="27384" anchor="b"/>
          <a:lstStyle>
            <a:lvl1pPr algn="ctr">
              <a:lnSpc>
                <a:spcPct val="100000"/>
              </a:lnSpc>
              <a:defRPr b="0" sz="4400">
                <a:solidFill>
                  <a:srgbClr val="000000"/>
                </a:solidFill>
                <a:uFillTx/>
                <a:latin typeface="+mn-lt"/>
                <a:ea typeface="+mn-ea"/>
                <a:cs typeface="+mn-cs"/>
                <a:sym typeface="Gill Sans"/>
              </a:defRPr>
            </a:lvl1pPr>
          </a:lstStyle>
          <a:p>
            <a:pPr/>
            <a:r>
              <a:t>Title Text</a:t>
            </a:r>
          </a:p>
        </p:txBody>
      </p:sp>
      <p:sp>
        <p:nvSpPr>
          <p:cNvPr id="128" name="Shape 128"/>
          <p:cNvSpPr/>
          <p:nvPr>
            <p:ph type="body" sz="quarter" idx="1"/>
          </p:nvPr>
        </p:nvSpPr>
        <p:spPr>
          <a:xfrm>
            <a:off x="1860946" y="2711053"/>
            <a:ext cx="5641183" cy="609303"/>
          </a:xfrm>
          <a:prstGeom prst="rect">
            <a:avLst/>
          </a:prstGeom>
        </p:spPr>
        <p:txBody>
          <a:bodyPr lIns="27384" tIns="27384" rIns="27384" bIns="27384"/>
          <a:lstStyle>
            <a:lvl1pPr marL="0" indent="0" algn="ctr">
              <a:lnSpc>
                <a:spcPct val="100000"/>
              </a:lnSpc>
              <a:defRPr b="0" sz="1800">
                <a:solidFill>
                  <a:srgbClr val="000000"/>
                </a:solidFill>
                <a:uFillTx/>
                <a:latin typeface="+mn-lt"/>
                <a:ea typeface="+mn-ea"/>
                <a:cs typeface="+mn-cs"/>
                <a:sym typeface="Gill Sans"/>
              </a:defRPr>
            </a:lvl1pPr>
            <a:lvl2pPr marL="0" indent="0" algn="ctr">
              <a:lnSpc>
                <a:spcPct val="100000"/>
              </a:lnSpc>
              <a:buClrTx/>
              <a:buSzTx/>
              <a:buFontTx/>
              <a:buNone/>
              <a:defRPr b="0" sz="1800">
                <a:solidFill>
                  <a:srgbClr val="000000"/>
                </a:solidFill>
                <a:uFillTx/>
                <a:latin typeface="+mn-lt"/>
                <a:ea typeface="+mn-ea"/>
                <a:cs typeface="+mn-cs"/>
                <a:sym typeface="Gill Sans"/>
              </a:defRPr>
            </a:lvl2pPr>
            <a:lvl3pPr marL="0" indent="0" algn="ctr">
              <a:lnSpc>
                <a:spcPct val="100000"/>
              </a:lnSpc>
              <a:buClrTx/>
              <a:buSzTx/>
              <a:buFontTx/>
              <a:buNone/>
              <a:defRPr b="0" sz="1800">
                <a:solidFill>
                  <a:srgbClr val="000000"/>
                </a:solidFill>
                <a:uFillTx/>
                <a:latin typeface="+mn-lt"/>
                <a:ea typeface="+mn-ea"/>
                <a:cs typeface="+mn-cs"/>
                <a:sym typeface="Gill Sans"/>
              </a:defRPr>
            </a:lvl3pPr>
            <a:lvl4pPr marL="0" indent="0" algn="ctr">
              <a:lnSpc>
                <a:spcPct val="100000"/>
              </a:lnSpc>
              <a:buClrTx/>
              <a:buSzTx/>
              <a:buFontTx/>
              <a:buNone/>
              <a:defRPr b="0" sz="1800">
                <a:solidFill>
                  <a:srgbClr val="000000"/>
                </a:solidFill>
                <a:uFillTx/>
                <a:latin typeface="+mn-lt"/>
                <a:ea typeface="+mn-ea"/>
                <a:cs typeface="+mn-cs"/>
                <a:sym typeface="Gill Sans"/>
              </a:defRPr>
            </a:lvl4pPr>
            <a:lvl5pPr marL="0" indent="0" algn="ctr">
              <a:lnSpc>
                <a:spcPct val="100000"/>
              </a:lnSpc>
              <a:buClrTx/>
              <a:buSzTx/>
              <a:buFontTx/>
              <a:buNone/>
              <a:defRPr b="0" sz="1800">
                <a:solidFill>
                  <a:srgbClr val="000000"/>
                </a:solidFill>
                <a:uFillTx/>
                <a:latin typeface="+mn-lt"/>
                <a:ea typeface="+mn-ea"/>
                <a:cs typeface="+mn-c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sldNum" sz="quarter" idx="2"/>
          </p:nvPr>
        </p:nvSpPr>
        <p:spPr>
          <a:xfrm>
            <a:off x="4580811" y="4990802"/>
            <a:ext cx="194607" cy="194470"/>
          </a:xfrm>
          <a:prstGeom prst="rect">
            <a:avLst/>
          </a:prstGeom>
        </p:spPr>
        <p:txBody>
          <a:bodyPr lIns="27384" tIns="27384" rIns="27384" bIns="27384"/>
          <a:lstStyle>
            <a:lvl1pPr>
              <a:defRPr sz="900">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Agenda">
    <p:bg>
      <p:bgPr>
        <a:solidFill>
          <a:srgbClr val="FFFFFF"/>
        </a:solidFill>
      </p:bgPr>
    </p:bg>
    <p:spTree>
      <p:nvGrpSpPr>
        <p:cNvPr id="1" name=""/>
        <p:cNvGrpSpPr/>
        <p:nvPr/>
      </p:nvGrpSpPr>
      <p:grpSpPr>
        <a:xfrm>
          <a:off x="0" y="0"/>
          <a:ext cx="0" cy="0"/>
          <a:chOff x="0" y="0"/>
          <a:chExt cx="0" cy="0"/>
        </a:xfrm>
      </p:grpSpPr>
      <p:sp>
        <p:nvSpPr>
          <p:cNvPr id="20" name="Shape 20"/>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Title">
    <p:spTree>
      <p:nvGrpSpPr>
        <p:cNvPr id="1" name=""/>
        <p:cNvGrpSpPr/>
        <p:nvPr/>
      </p:nvGrpSpPr>
      <p:grpSpPr>
        <a:xfrm>
          <a:off x="0" y="0"/>
          <a:ext cx="0" cy="0"/>
          <a:chOff x="0" y="0"/>
          <a:chExt cx="0" cy="0"/>
        </a:xfrm>
      </p:grpSpPr>
      <p:pic>
        <p:nvPicPr>
          <p:cNvPr id="27" name="image.png"/>
          <p:cNvPicPr>
            <a:picLocks noChangeAspect="0"/>
          </p:cNvPicPr>
          <p:nvPr/>
        </p:nvPicPr>
        <p:blipFill>
          <a:blip r:embed="rId2">
            <a:extLst/>
          </a:blip>
          <a:stretch>
            <a:fillRect/>
          </a:stretch>
        </p:blipFill>
        <p:spPr>
          <a:xfrm>
            <a:off x="457200" y="579437"/>
            <a:ext cx="2038350" cy="219076"/>
          </a:xfrm>
          <a:prstGeom prst="rect">
            <a:avLst/>
          </a:prstGeom>
          <a:ln w="12700">
            <a:miter lim="400000"/>
          </a:ln>
        </p:spPr>
      </p:pic>
      <p:sp>
        <p:nvSpPr>
          <p:cNvPr id="28" name="Shape 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Title">
    <p:spTree>
      <p:nvGrpSpPr>
        <p:cNvPr id="1" name=""/>
        <p:cNvGrpSpPr/>
        <p:nvPr/>
      </p:nvGrpSpPr>
      <p:grpSpPr>
        <a:xfrm>
          <a:off x="0" y="0"/>
          <a:ext cx="0" cy="0"/>
          <a:chOff x="0" y="0"/>
          <a:chExt cx="0" cy="0"/>
        </a:xfrm>
      </p:grpSpPr>
      <p:sp>
        <p:nvSpPr>
          <p:cNvPr id="35" name="Shape 35"/>
          <p:cNvSpPr/>
          <p:nvPr>
            <p:ph type="sldNum" sz="quarter" idx="2"/>
          </p:nvPr>
        </p:nvSpPr>
        <p:spPr>
          <a:xfrm>
            <a:off x="8414810" y="458787"/>
            <a:ext cx="337605" cy="355601"/>
          </a:xfrm>
          <a:prstGeom prst="rect">
            <a:avLst/>
          </a:prstGeom>
        </p:spPr>
        <p:txBody>
          <a:bodyPr lIns="0" tIns="0" rIns="0" bIns="0"/>
          <a:lstStyle>
            <a:lvl1pPr>
              <a:defRPr>
                <a:solidFill>
                  <a:srgbClr val="FFFFFF"/>
                </a:solidFill>
                <a:uFill>
                  <a:solidFill>
                    <a:srgbClr val="FFFFFF"/>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Agenda">
    <p:bg>
      <p:bgPr>
        <a:solidFill>
          <a:srgbClr val="FFFFFF"/>
        </a:solidFill>
      </p:bgPr>
    </p:bg>
    <p:spTree>
      <p:nvGrpSpPr>
        <p:cNvPr id="1" name=""/>
        <p:cNvGrpSpPr/>
        <p:nvPr/>
      </p:nvGrpSpPr>
      <p:grpSpPr>
        <a:xfrm>
          <a:off x="0" y="0"/>
          <a:ext cx="0" cy="0"/>
          <a:chOff x="0" y="0"/>
          <a:chExt cx="0" cy="0"/>
        </a:xfrm>
      </p:grpSpPr>
      <p:sp>
        <p:nvSpPr>
          <p:cNvPr id="42" name="Shape 4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3" name="Shape 4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4" name="Shape 4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5" name="Shape 4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6" name="Shape 46"/>
          <p:cNvSpPr/>
          <p:nvPr>
            <p:ph type="sldNum" sz="quarter" idx="2"/>
          </p:nvPr>
        </p:nvSpPr>
        <p:spPr>
          <a:xfrm>
            <a:off x="8599785" y="514350"/>
            <a:ext cx="355005" cy="342901"/>
          </a:xfrm>
          <a:prstGeom prst="rect">
            <a:avLst/>
          </a:prstGeom>
        </p:spPr>
        <p:txBody>
          <a:bodyPr lIns="0" tIns="0" rIns="0" bIns="0" anchor="ctr"/>
          <a:lstStyle>
            <a:lvl1pPr>
              <a:defRPr>
                <a:latin typeface="Trebuchet MS"/>
                <a:ea typeface="Trebuchet MS"/>
                <a:cs typeface="Trebuchet MS"/>
                <a:sym typeface="Trebuchet MS"/>
              </a:defRPr>
            </a:lvl1pPr>
          </a:lstStyle>
          <a:p>
            <a:pPr/>
            <a:fld id="{86CB4B4D-7CA3-9044-876B-883B54F8677D}" type="slidenum"/>
          </a:p>
        </p:txBody>
      </p:sp>
      <p:sp>
        <p:nvSpPr>
          <p:cNvPr id="47" name="Shape 47"/>
          <p:cNvSpPr/>
          <p:nvPr>
            <p:ph type="title"/>
          </p:nvPr>
        </p:nvSpPr>
        <p:spPr>
          <a:xfrm>
            <a:off x="468153" y="505195"/>
            <a:ext cx="7874121" cy="1016266"/>
          </a:xfrm>
          <a:prstGeom prst="rect">
            <a:avLst/>
          </a:prstGeom>
        </p:spPr>
        <p:txBody>
          <a:bodyPr/>
          <a:lstStyle>
            <a:lvl1pPr>
              <a:lnSpc>
                <a:spcPts val="2300"/>
              </a:lnSpc>
              <a:defRPr sz="2300">
                <a:solidFill>
                  <a:srgbClr val="000000"/>
                </a:solidFill>
                <a:uFill>
                  <a:solidFill>
                    <a:srgbClr val="000000"/>
                  </a:solidFill>
                </a:uFill>
              </a:defRPr>
            </a:lvl1pPr>
          </a:lstStyle>
          <a:p>
            <a:pPr/>
            <a:r>
              <a:t>Title Text</a:t>
            </a:r>
          </a:p>
        </p:txBody>
      </p:sp>
      <p:sp>
        <p:nvSpPr>
          <p:cNvPr id="48" name="Shape 48"/>
          <p:cNvSpPr/>
          <p:nvPr>
            <p:ph type="body" idx="1"/>
          </p:nvPr>
        </p:nvSpPr>
        <p:spPr>
          <a:xfrm>
            <a:off x="468153" y="983297"/>
            <a:ext cx="8426769" cy="4030980"/>
          </a:xfrm>
          <a:prstGeom prst="rect">
            <a:avLst/>
          </a:prstGeom>
        </p:spPr>
        <p:txBody>
          <a:bodyPr/>
          <a:lstStyle>
            <a:lvl1pPr marL="186689" indent="-146050">
              <a:lnSpc>
                <a:spcPts val="2400"/>
              </a:lnSpc>
              <a:buClr>
                <a:srgbClr val="000000"/>
              </a:buClr>
              <a:buSzPct val="69000"/>
              <a:buFont typeface="Lucida Grande"/>
              <a:buChar char="‣"/>
              <a:defRPr sz="2000">
                <a:solidFill>
                  <a:srgbClr val="000000"/>
                </a:solidFill>
                <a:uFill>
                  <a:solidFill>
                    <a:srgbClr val="000000"/>
                  </a:solidFill>
                </a:uFill>
              </a:defRPr>
            </a:lvl1pPr>
            <a:lvl2pPr>
              <a:lnSpc>
                <a:spcPts val="2400"/>
              </a:lnSpc>
              <a:buClr>
                <a:srgbClr val="000000"/>
              </a:buClr>
              <a:defRPr sz="2000">
                <a:solidFill>
                  <a:srgbClr val="000000"/>
                </a:solidFill>
                <a:uFill>
                  <a:solidFill>
                    <a:srgbClr val="000000"/>
                  </a:solidFill>
                </a:uFill>
              </a:defRPr>
            </a:lvl2pPr>
            <a:lvl3pPr>
              <a:lnSpc>
                <a:spcPts val="2400"/>
              </a:lnSpc>
              <a:buClr>
                <a:srgbClr val="000000"/>
              </a:buClr>
              <a:defRPr sz="2000">
                <a:solidFill>
                  <a:srgbClr val="000000"/>
                </a:solidFill>
                <a:uFill>
                  <a:solidFill>
                    <a:srgbClr val="000000"/>
                  </a:solidFill>
                </a:uFill>
              </a:defRPr>
            </a:lvl3pPr>
            <a:lvl4pPr>
              <a:lnSpc>
                <a:spcPts val="2400"/>
              </a:lnSpc>
              <a:buClr>
                <a:srgbClr val="000000"/>
              </a:buClr>
              <a:defRPr sz="2000">
                <a:solidFill>
                  <a:srgbClr val="000000"/>
                </a:solidFill>
                <a:uFill>
                  <a:solidFill>
                    <a:srgbClr val="000000"/>
                  </a:solidFill>
                </a:uFill>
              </a:defRPr>
            </a:lvl4pPr>
            <a:lvl5pPr>
              <a:lnSpc>
                <a:spcPts val="2400"/>
              </a:lnSpc>
              <a:buClr>
                <a:srgbClr val="000000"/>
              </a:buClr>
              <a:defRPr sz="2000">
                <a:solidFill>
                  <a:srgbClr val="000000"/>
                </a:solidFill>
                <a:uFill>
                  <a:solidFill>
                    <a:srgbClr val="000000"/>
                  </a:solidFill>
                </a:u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2_Agenda">
    <p:bg>
      <p:bgPr>
        <a:solidFill>
          <a:srgbClr val="FFFFFF"/>
        </a:solidFill>
      </p:bgPr>
    </p:bg>
    <p:spTree>
      <p:nvGrpSpPr>
        <p:cNvPr id="1" name=""/>
        <p:cNvGrpSpPr/>
        <p:nvPr/>
      </p:nvGrpSpPr>
      <p:grpSpPr>
        <a:xfrm>
          <a:off x="0" y="0"/>
          <a:ext cx="0" cy="0"/>
          <a:chOff x="0" y="0"/>
          <a:chExt cx="0" cy="0"/>
        </a:xfrm>
      </p:grpSpPr>
      <p:sp>
        <p:nvSpPr>
          <p:cNvPr id="55" name="Shape 5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6" name="Shape 5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7" name="Shape 5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8" name="Shape 5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59" name="image.tiff"/>
          <p:cNvPicPr>
            <a:picLocks noChangeAspect="0"/>
          </p:cNvPicPr>
          <p:nvPr/>
        </p:nvPicPr>
        <p:blipFill>
          <a:blip r:embed="rId2">
            <a:extLst/>
          </a:blip>
          <a:stretch>
            <a:fillRect/>
          </a:stretch>
        </p:blipFill>
        <p:spPr>
          <a:xfrm>
            <a:off x="2444750" y="1104900"/>
            <a:ext cx="4522788" cy="3665538"/>
          </a:xfrm>
          <a:prstGeom prst="rect">
            <a:avLst/>
          </a:prstGeom>
          <a:ln w="12700">
            <a:miter lim="400000"/>
          </a:ln>
        </p:spPr>
      </p:pic>
      <p:sp>
        <p:nvSpPr>
          <p:cNvPr id="60" name="Shape 60"/>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3_Agenda">
    <p:bg>
      <p:bgPr>
        <a:solidFill>
          <a:srgbClr val="FFFFFF"/>
        </a:solidFill>
      </p:bgPr>
    </p:bg>
    <p:spTree>
      <p:nvGrpSpPr>
        <p:cNvPr id="1" name=""/>
        <p:cNvGrpSpPr/>
        <p:nvPr/>
      </p:nvGrpSpPr>
      <p:grpSpPr>
        <a:xfrm>
          <a:off x="0" y="0"/>
          <a:ext cx="0" cy="0"/>
          <a:chOff x="0" y="0"/>
          <a:chExt cx="0" cy="0"/>
        </a:xfrm>
      </p:grpSpPr>
      <p:sp>
        <p:nvSpPr>
          <p:cNvPr id="67" name="Shape 6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8" name="Shape 6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69" name="image.tiff"/>
          <p:cNvPicPr>
            <a:picLocks noChangeAspect="0"/>
          </p:cNvPicPr>
          <p:nvPr/>
        </p:nvPicPr>
        <p:blipFill>
          <a:blip r:embed="rId2">
            <a:extLst/>
          </a:blip>
          <a:stretch>
            <a:fillRect/>
          </a:stretch>
        </p:blipFill>
        <p:spPr>
          <a:xfrm>
            <a:off x="2017712" y="1111250"/>
            <a:ext cx="5259388" cy="3683000"/>
          </a:xfrm>
          <a:prstGeom prst="rect">
            <a:avLst/>
          </a:prstGeom>
          <a:ln w="12700">
            <a:miter lim="400000"/>
          </a:ln>
        </p:spPr>
      </p:pic>
      <p:sp>
        <p:nvSpPr>
          <p:cNvPr id="70" name="Shape 7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1" name="Shape 7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2" name="Shape 72"/>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4_Agenda">
    <p:bg>
      <p:bgPr>
        <a:solidFill>
          <a:srgbClr val="FFFFFF"/>
        </a:solidFill>
      </p:bgPr>
    </p:bg>
    <p:spTree>
      <p:nvGrpSpPr>
        <p:cNvPr id="1" name=""/>
        <p:cNvGrpSpPr/>
        <p:nvPr/>
      </p:nvGrpSpPr>
      <p:grpSpPr>
        <a:xfrm>
          <a:off x="0" y="0"/>
          <a:ext cx="0" cy="0"/>
          <a:chOff x="0" y="0"/>
          <a:chExt cx="0" cy="0"/>
        </a:xfrm>
      </p:grpSpPr>
      <p:sp>
        <p:nvSpPr>
          <p:cNvPr id="79" name="Shape 7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80" name="Shape 8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81" name="image.tiff"/>
          <p:cNvPicPr>
            <a:picLocks noChangeAspect="0"/>
          </p:cNvPicPr>
          <p:nvPr/>
        </p:nvPicPr>
        <p:blipFill>
          <a:blip r:embed="rId2">
            <a:extLst/>
          </a:blip>
          <a:stretch>
            <a:fillRect/>
          </a:stretch>
        </p:blipFill>
        <p:spPr>
          <a:xfrm>
            <a:off x="2322512" y="1136650"/>
            <a:ext cx="4862513" cy="3808413"/>
          </a:xfrm>
          <a:prstGeom prst="rect">
            <a:avLst/>
          </a:prstGeom>
          <a:ln w="12700">
            <a:miter lim="400000"/>
          </a:ln>
        </p:spPr>
      </p:pic>
      <p:sp>
        <p:nvSpPr>
          <p:cNvPr id="82" name="Shape 8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83" name="Shape 8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84" name="Shape 84"/>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5_Agenda">
    <p:bg>
      <p:bgPr>
        <a:solidFill>
          <a:srgbClr val="FFFFFF"/>
        </a:solidFill>
      </p:bgPr>
    </p:bg>
    <p:spTree>
      <p:nvGrpSpPr>
        <p:cNvPr id="1" name=""/>
        <p:cNvGrpSpPr/>
        <p:nvPr/>
      </p:nvGrpSpPr>
      <p:grpSpPr>
        <a:xfrm>
          <a:off x="0" y="0"/>
          <a:ext cx="0" cy="0"/>
          <a:chOff x="0" y="0"/>
          <a:chExt cx="0" cy="0"/>
        </a:xfrm>
      </p:grpSpPr>
      <p:sp>
        <p:nvSpPr>
          <p:cNvPr id="91" name="Shape 9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92" name="Shape 9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93" name="image.tiff"/>
          <p:cNvPicPr>
            <a:picLocks noChangeAspect="0"/>
          </p:cNvPicPr>
          <p:nvPr/>
        </p:nvPicPr>
        <p:blipFill>
          <a:blip r:embed="rId2">
            <a:extLst/>
          </a:blip>
          <a:srcRect l="0" t="2653" r="0" b="9072"/>
          <a:stretch>
            <a:fillRect/>
          </a:stretch>
        </p:blipFill>
        <p:spPr>
          <a:xfrm>
            <a:off x="719137" y="1049337"/>
            <a:ext cx="7586663" cy="3873501"/>
          </a:xfrm>
          <a:prstGeom prst="rect">
            <a:avLst/>
          </a:prstGeom>
          <a:ln w="12700">
            <a:miter lim="400000"/>
          </a:ln>
        </p:spPr>
      </p:pic>
      <p:sp>
        <p:nvSpPr>
          <p:cNvPr id="94" name="Shape 9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95" name="Shape 9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96" name="Shape 96"/>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3" name="Shape 3"/>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 name="Shape 4"/>
          <p:cNvSpPr/>
          <p:nvPr>
            <p:ph type="title"/>
          </p:nvPr>
        </p:nvSpPr>
        <p:spPr>
          <a:xfrm>
            <a:off x="468153" y="210555"/>
            <a:ext cx="8426769" cy="1016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Title Text</a:t>
            </a:r>
          </a:p>
        </p:txBody>
      </p:sp>
      <p:sp>
        <p:nvSpPr>
          <p:cNvPr id="5" name="Shape 5"/>
          <p:cNvSpPr/>
          <p:nvPr>
            <p:ph type="body" idx="1"/>
          </p:nvPr>
        </p:nvSpPr>
        <p:spPr>
          <a:xfrm>
            <a:off x="468153" y="1226819"/>
            <a:ext cx="8426769" cy="40309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buClr>
                <a:srgbClr val="FFFFFF"/>
              </a:buClr>
              <a:buFont typeface="Lucida Grande"/>
              <a:buChar char="‣"/>
            </a:lvl2pPr>
            <a:lvl3pPr>
              <a:buClr>
                <a:srgbClr val="FFFFFF"/>
              </a:buClr>
              <a:buFont typeface="Lucida Grande"/>
              <a:buChar char="‣"/>
            </a:lvl3pPr>
            <a:lvl4pPr>
              <a:buClr>
                <a:srgbClr val="FFFFFF"/>
              </a:buClr>
              <a:buFont typeface="Lucida Grande"/>
              <a:buChar char="‣"/>
            </a:lvl4pPr>
            <a:lvl5pPr>
              <a:buClr>
                <a:srgbClr val="FFFFFF"/>
              </a:buClr>
              <a:buFont typeface="Lucida Grande"/>
              <a:buChar char="‣"/>
            </a:lvl5p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4461935" y="4787900"/>
            <a:ext cx="439205" cy="457200"/>
          </a:xfrm>
          <a:prstGeom prst="rect">
            <a:avLst/>
          </a:prstGeom>
          <a:ln w="12700">
            <a:miter lim="400000"/>
          </a:ln>
        </p:spPr>
        <p:txBody>
          <a:bodyPr wrap="none" lIns="50800" tIns="50800" rIns="50800" bIns="50800">
            <a:spAutoFit/>
          </a:body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1pPr>
      <a:lvl2pPr marL="0" marR="0" indent="2286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2pPr>
      <a:lvl3pPr marL="0" marR="0" indent="4572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3pPr>
      <a:lvl4pPr marL="0" marR="0" indent="6858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4pPr>
      <a:lvl5pPr marL="0" marR="0" indent="9144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5pPr>
      <a:lvl6pPr marL="0" marR="0" indent="11430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6pPr>
      <a:lvl7pPr marL="0" marR="0" indent="13716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7pPr>
      <a:lvl8pPr marL="0" marR="0" indent="16002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8pPr>
      <a:lvl9pPr marL="0" marR="0" indent="18288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9pPr>
    </p:titleStyle>
    <p:bodyStyle>
      <a:lvl1pPr marL="383540" marR="0" indent="-383540" algn="l" defTabSz="584200" latinLnBrk="0">
        <a:lnSpc>
          <a:spcPts val="2500"/>
        </a:lnSpc>
        <a:spcBef>
          <a:spcPts val="0"/>
        </a:spcBef>
        <a:spcAft>
          <a:spcPts val="0"/>
        </a:spcAft>
        <a:buClrTx/>
        <a:buSzTx/>
        <a:buFontTx/>
        <a:buNone/>
        <a:tabLst/>
        <a:defRPr b="1" baseline="0" cap="none" i="0" spc="0" strike="noStrike" sz="2200" u="none">
          <a:ln>
            <a:noFill/>
          </a:ln>
          <a:solidFill>
            <a:srgbClr val="FFFFFF"/>
          </a:solidFill>
          <a:uFill>
            <a:solidFill>
              <a:srgbClr val="FFFFFF"/>
            </a:solidFill>
          </a:uFill>
          <a:latin typeface="+mj-lt"/>
          <a:ea typeface="+mj-ea"/>
          <a:cs typeface="+mj-cs"/>
          <a:sym typeface="Helvetica"/>
        </a:defRPr>
      </a:lvl1pPr>
      <a:lvl2pPr marL="33274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2pPr>
      <a:lvl3pPr marL="4787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3pPr>
      <a:lvl4pPr marL="62484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4pPr>
      <a:lvl5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5pPr>
      <a:lvl6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6pPr>
      <a:lvl7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7pPr>
      <a:lvl8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8pPr>
      <a:lvl9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9pPr>
    </p:bodyStyle>
    <p:otherStyle>
      <a:lvl1pPr marL="0" marR="0" indent="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1pPr>
      <a:lvl2pPr marL="0" marR="0" indent="2286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2pPr>
      <a:lvl3pPr marL="0" marR="0" indent="4572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3pPr>
      <a:lvl4pPr marL="0" marR="0" indent="6858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4pPr>
      <a:lvl5pPr marL="0" marR="0" indent="9144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5pPr>
      <a:lvl6pPr marL="0" marR="0" indent="11430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6pPr>
      <a:lvl7pPr marL="0" marR="0" indent="13716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7pPr>
      <a:lvl8pPr marL="0" marR="0" indent="16002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8pPr>
      <a:lvl9pPr marL="0" marR="0" indent="1828800" algn="ctr" defTabSz="58420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39" name="Shape 139"/>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pic>
        <p:nvPicPr>
          <p:cNvPr id="140" name="image.png"/>
          <p:cNvPicPr>
            <a:picLocks noChangeAspect="0"/>
          </p:cNvPicPr>
          <p:nvPr/>
        </p:nvPicPr>
        <p:blipFill>
          <a:blip r:embed="rId2">
            <a:extLst/>
          </a:blip>
          <a:stretch>
            <a:fillRect/>
          </a:stretch>
        </p:blipFill>
        <p:spPr>
          <a:xfrm>
            <a:off x="457200" y="579437"/>
            <a:ext cx="2038350" cy="219076"/>
          </a:xfrm>
          <a:prstGeom prst="rect">
            <a:avLst/>
          </a:prstGeom>
          <a:ln w="12700">
            <a:miter lim="400000"/>
          </a:ln>
        </p:spPr>
      </p:pic>
      <p:sp>
        <p:nvSpPr>
          <p:cNvPr id="141" name="Shape 141"/>
          <p:cNvSpPr/>
          <p:nvPr>
            <p:ph type="title" idx="4294967295"/>
          </p:nvPr>
        </p:nvSpPr>
        <p:spPr>
          <a:xfrm>
            <a:off x="412750" y="1144587"/>
            <a:ext cx="8469313" cy="2968626"/>
          </a:xfrm>
          <a:prstGeom prst="rect">
            <a:avLst/>
          </a:prstGeom>
        </p:spPr>
        <p:txBody>
          <a:bodyPr lIns="0" tIns="0" rIns="0" bIns="0"/>
          <a:lstStyle/>
          <a:p>
            <a:pPr>
              <a:lnSpc>
                <a:spcPct val="70000"/>
              </a:lnSpc>
              <a:defRPr sz="8200"/>
            </a:pPr>
            <a:r>
              <a:t>DATA SCIENCE</a:t>
            </a:r>
          </a:p>
          <a:p>
            <a:pPr>
              <a:lnSpc>
                <a:spcPct val="70000"/>
              </a:lnSpc>
              <a:defRPr sz="4100"/>
            </a:pPr>
            <a:r>
              <a:t>11 WEEK PART TIME COURSE</a:t>
            </a:r>
          </a:p>
          <a:p>
            <a:pPr>
              <a:lnSpc>
                <a:spcPct val="70000"/>
              </a:lnSpc>
              <a:defRPr sz="4100"/>
            </a:pPr>
          </a:p>
          <a:p>
            <a:pPr>
              <a:lnSpc>
                <a:spcPct val="70000"/>
              </a:lnSpc>
              <a:defRPr sz="4100"/>
            </a:pPr>
            <a:r>
              <a:t>Week 3 - Regression</a:t>
            </a:r>
          </a:p>
          <a:p>
            <a:pPr>
              <a:lnSpc>
                <a:spcPct val="70000"/>
              </a:lnSpc>
              <a:defRPr sz="4100"/>
            </a:pPr>
            <a:r>
              <a:t>Monday 4th April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0" name="Shape 20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1" name="Shape 20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2" name="Shape 20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3" name="Shape 20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Shape 204"/>
          <p:cNvSpPr/>
          <p:nvPr>
            <p:ph type="title"/>
          </p:nvPr>
        </p:nvSpPr>
        <p:spPr>
          <a:prstGeom prst="rect">
            <a:avLst/>
          </a:prstGeom>
        </p:spPr>
        <p:txBody>
          <a:bodyPr/>
          <a:lstStyle/>
          <a:p>
            <a:pPr/>
            <a:r>
              <a:t>LINEAR REGRESSION</a:t>
            </a:r>
          </a:p>
        </p:txBody>
      </p:sp>
      <p:sp>
        <p:nvSpPr>
          <p:cNvPr id="205" name="Shape 205"/>
          <p:cNvSpPr/>
          <p:nvPr/>
        </p:nvSpPr>
        <p:spPr>
          <a:xfrm>
            <a:off x="454024" y="1429572"/>
            <a:ext cx="8455027" cy="14541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We want to model a linear relationship (think straight line) between our target variable y and our input variable x.</a:t>
            </a:r>
          </a:p>
          <a:p>
            <a:pPr marR="65828" algn="l" defTabSz="914400">
              <a:lnSpc>
                <a:spcPts val="2400"/>
              </a:lnSpc>
              <a:spcBef>
                <a:spcPts val="700"/>
              </a:spcBef>
              <a:defRPr b="0" sz="2000"/>
            </a:pPr>
          </a:p>
          <a:p>
            <a:pPr marR="65828" defTabSz="914400">
              <a:lnSpc>
                <a:spcPts val="2400"/>
              </a:lnSpc>
              <a:spcBef>
                <a:spcPts val="700"/>
              </a:spcBef>
              <a:defRPr b="0" sz="3000"/>
            </a:pPr>
            <a:r>
              <a:t>y=Xβ+ϵ</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8" name="Shape 20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9" name="Shape 20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0" name="Shape 21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1" name="Shape 21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2" name="Shape 212"/>
          <p:cNvSpPr/>
          <p:nvPr>
            <p:ph type="title"/>
          </p:nvPr>
        </p:nvSpPr>
        <p:spPr>
          <a:prstGeom prst="rect">
            <a:avLst/>
          </a:prstGeom>
        </p:spPr>
        <p:txBody>
          <a:bodyPr/>
          <a:lstStyle/>
          <a:p>
            <a:pPr/>
            <a:r>
              <a:t>LINEAR REGRESSION</a:t>
            </a:r>
          </a:p>
        </p:txBody>
      </p:sp>
      <p:sp>
        <p:nvSpPr>
          <p:cNvPr id="213" name="Shape 213"/>
          <p:cNvSpPr/>
          <p:nvPr/>
        </p:nvSpPr>
        <p:spPr>
          <a:xfrm>
            <a:off x="454024" y="1226372"/>
            <a:ext cx="8455027" cy="38442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defTabSz="914400">
              <a:lnSpc>
                <a:spcPts val="2400"/>
              </a:lnSpc>
              <a:spcBef>
                <a:spcPts val="700"/>
              </a:spcBef>
              <a:defRPr b="0" sz="3000"/>
            </a:pPr>
          </a:p>
          <a:p>
            <a:pPr marR="65828" defTabSz="914400">
              <a:lnSpc>
                <a:spcPts val="2400"/>
              </a:lnSpc>
              <a:spcBef>
                <a:spcPts val="700"/>
              </a:spcBef>
              <a:defRPr b="0" sz="3000"/>
            </a:pPr>
            <a:r>
              <a:t>y=Xβ+ϵ</a:t>
            </a:r>
          </a:p>
          <a:p>
            <a:pPr marR="65828" defTabSz="914400">
              <a:lnSpc>
                <a:spcPts val="2400"/>
              </a:lnSpc>
              <a:spcBef>
                <a:spcPts val="700"/>
              </a:spcBef>
              <a:defRPr b="0" sz="3000"/>
            </a:pPr>
          </a:p>
          <a:p>
            <a:pPr marL="259715" marR="65828" indent="-219075" algn="l" defTabSz="914400">
              <a:lnSpc>
                <a:spcPts val="2400"/>
              </a:lnSpc>
              <a:spcBef>
                <a:spcPts val="700"/>
              </a:spcBef>
              <a:buClr>
                <a:srgbClr val="000000"/>
              </a:buClr>
              <a:buSzPct val="69000"/>
              <a:buFont typeface="Lucida Grande"/>
              <a:buChar char="‣"/>
              <a:defRPr b="0" sz="2000"/>
            </a:pPr>
            <a:r>
              <a:t>y = target variable</a:t>
            </a:r>
          </a:p>
          <a:p>
            <a:pPr marL="259715" marR="65828" indent="-219075" algn="l" defTabSz="914400">
              <a:lnSpc>
                <a:spcPts val="2400"/>
              </a:lnSpc>
              <a:spcBef>
                <a:spcPts val="700"/>
              </a:spcBef>
              <a:buClr>
                <a:srgbClr val="000000"/>
              </a:buClr>
              <a:buSzPct val="69000"/>
              <a:buFont typeface="Lucida Grande"/>
              <a:buChar char="‣"/>
              <a:defRPr b="0" sz="2000"/>
            </a:pPr>
            <a:r>
              <a:t>X = input variable</a:t>
            </a:r>
          </a:p>
          <a:p>
            <a:pPr marL="259715" marR="65828" indent="-219075" algn="l" defTabSz="914400">
              <a:lnSpc>
                <a:spcPts val="2400"/>
              </a:lnSpc>
              <a:spcBef>
                <a:spcPts val="700"/>
              </a:spcBef>
              <a:buClr>
                <a:srgbClr val="000000"/>
              </a:buClr>
              <a:buSzPct val="69000"/>
              <a:buFont typeface="Lucida Grande"/>
              <a:buChar char="‣"/>
              <a:defRPr b="0" sz="2000"/>
            </a:pPr>
            <a:r>
              <a:t>β = coefficients</a:t>
            </a:r>
          </a:p>
          <a:p>
            <a:pPr marL="259715" marR="65828" indent="-219075" algn="l" defTabSz="914400">
              <a:lnSpc>
                <a:spcPts val="2400"/>
              </a:lnSpc>
              <a:spcBef>
                <a:spcPts val="700"/>
              </a:spcBef>
              <a:buClr>
                <a:srgbClr val="000000"/>
              </a:buClr>
              <a:buSzPct val="69000"/>
              <a:buFont typeface="Lucida Grande"/>
              <a:buChar char="‣"/>
              <a:defRPr b="0" sz="2000"/>
            </a:pPr>
            <a:r>
              <a:t>ϵ = error term</a:t>
            </a:r>
          </a:p>
          <a:p>
            <a:pPr marR="65828" algn="l" defTabSz="914400">
              <a:lnSpc>
                <a:spcPts val="2400"/>
              </a:lnSpc>
              <a:spcBef>
                <a:spcPts val="700"/>
              </a:spcBef>
              <a:defRPr b="0" sz="2000"/>
            </a:pPr>
          </a:p>
          <a:p>
            <a:pPr marR="65828" algn="l" defTabSz="914400">
              <a:lnSpc>
                <a:spcPts val="2400"/>
              </a:lnSpc>
              <a:spcBef>
                <a:spcPts val="700"/>
              </a:spcBef>
              <a:defRPr b="0" sz="2000"/>
            </a:pPr>
            <a:r>
              <a:t>Note, one of our input variables can be 1 so we have an intercept parameter</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6" name="Shape 21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7" name="Shape 21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8" name="Shape 21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9" name="Shape 21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Shape 220"/>
          <p:cNvSpPr/>
          <p:nvPr>
            <p:ph type="title"/>
          </p:nvPr>
        </p:nvSpPr>
        <p:spPr>
          <a:prstGeom prst="rect">
            <a:avLst/>
          </a:prstGeom>
        </p:spPr>
        <p:txBody>
          <a:bodyPr/>
          <a:lstStyle/>
          <a:p>
            <a:pPr/>
            <a:r>
              <a:t>LINEAR REGRESSION - REQUIREMENTS</a:t>
            </a:r>
          </a:p>
        </p:txBody>
      </p:sp>
      <p:sp>
        <p:nvSpPr>
          <p:cNvPr id="221" name="Shape 221"/>
          <p:cNvSpPr/>
          <p:nvPr/>
        </p:nvSpPr>
        <p:spPr>
          <a:xfrm>
            <a:off x="454024" y="1226372"/>
            <a:ext cx="8455027" cy="32569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9715" marR="65828" indent="-219075" algn="l" defTabSz="914400">
              <a:lnSpc>
                <a:spcPts val="2400"/>
              </a:lnSpc>
              <a:spcBef>
                <a:spcPts val="700"/>
              </a:spcBef>
              <a:buClr>
                <a:srgbClr val="000000"/>
              </a:buClr>
              <a:buSzPct val="69000"/>
              <a:buFont typeface="Lucida Grande"/>
              <a:buChar char="‣"/>
              <a:defRPr b="0" sz="2000"/>
            </a:pPr>
            <a:r>
              <a:t>Linear relationship in the parameters, β, we can transform the actual values of the inputs if we want</a:t>
            </a:r>
          </a:p>
          <a:p>
            <a:pPr marL="259715" marR="65828" indent="-219075" algn="l" defTabSz="914400">
              <a:lnSpc>
                <a:spcPts val="2400"/>
              </a:lnSpc>
              <a:spcBef>
                <a:spcPts val="700"/>
              </a:spcBef>
              <a:buClr>
                <a:srgbClr val="000000"/>
              </a:buClr>
              <a:buSzPct val="69000"/>
              <a:buFont typeface="Lucida Grande"/>
              <a:buChar char="‣"/>
              <a:defRPr b="0" sz="2000"/>
            </a:pPr>
            <a:r>
              <a:t>Variance of the error term, ϵ, is constant. This means there is no systematic pattern in the values of X and the variance of ϵ</a:t>
            </a:r>
          </a:p>
          <a:p>
            <a:pPr marL="259715" marR="65828" indent="-219075" algn="l" defTabSz="914400">
              <a:lnSpc>
                <a:spcPts val="2400"/>
              </a:lnSpc>
              <a:spcBef>
                <a:spcPts val="700"/>
              </a:spcBef>
              <a:buClr>
                <a:srgbClr val="000000"/>
              </a:buClr>
              <a:buSzPct val="69000"/>
              <a:buFont typeface="Lucida Grande"/>
              <a:buChar char="‣"/>
              <a:defRPr b="0" sz="2000"/>
            </a:pPr>
            <a:r>
              <a:t>The mean of ϵ = 0</a:t>
            </a:r>
          </a:p>
          <a:p>
            <a:pPr marL="259715" marR="65828" indent="-219075" algn="l" defTabSz="914400">
              <a:lnSpc>
                <a:spcPts val="2400"/>
              </a:lnSpc>
              <a:spcBef>
                <a:spcPts val="700"/>
              </a:spcBef>
              <a:buClr>
                <a:srgbClr val="000000"/>
              </a:buClr>
              <a:buSzPct val="69000"/>
              <a:buFont typeface="Lucida Grande"/>
              <a:buChar char="‣"/>
              <a:defRPr b="0" sz="2000"/>
            </a:pPr>
            <a:r>
              <a:t>ϵ has a normal distribution</a:t>
            </a:r>
          </a:p>
          <a:p>
            <a:pPr marL="259715" marR="65828" indent="-219075" algn="l" defTabSz="914400">
              <a:lnSpc>
                <a:spcPts val="2400"/>
              </a:lnSpc>
              <a:spcBef>
                <a:spcPts val="700"/>
              </a:spcBef>
              <a:buClr>
                <a:srgbClr val="000000"/>
              </a:buClr>
              <a:buSzPct val="69000"/>
              <a:buFont typeface="Lucida Grande"/>
              <a:buChar char="‣"/>
              <a:defRPr b="0" sz="2000"/>
            </a:pPr>
            <a:r>
              <a:t>No perfect (or near perfect) co-linearity between any of the input variables. Otherwise the fitting procedure will break.</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24" name="Shape 224"/>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25" name="Shape 225"/>
          <p:cNvSpPr/>
          <p:nvPr>
            <p:ph type="title" idx="4294967295"/>
          </p:nvPr>
        </p:nvSpPr>
        <p:spPr>
          <a:xfrm>
            <a:off x="347662" y="1116012"/>
            <a:ext cx="8426451" cy="3894138"/>
          </a:xfrm>
          <a:prstGeom prst="rect">
            <a:avLst/>
          </a:prstGeom>
        </p:spPr>
        <p:txBody>
          <a:bodyPr lIns="38100" tIns="38100" rIns="38100" bIns="38100"/>
          <a:lstStyle>
            <a:lvl1pPr marL="27728" marR="27728" defTabSz="914400">
              <a:lnSpc>
                <a:spcPct val="70000"/>
              </a:lnSpc>
              <a:defRPr sz="8800"/>
            </a:lvl1pPr>
          </a:lstStyle>
          <a:p>
            <a:pPr/>
            <a:r>
              <a:t>HOW TO RUN LINEAR REGRESSION?</a:t>
            </a:r>
          </a:p>
        </p:txBody>
      </p:sp>
      <p:sp>
        <p:nvSpPr>
          <p:cNvPr id="226" name="Shape 226"/>
          <p:cNvSpPr/>
          <p:nvPr>
            <p:ph type="body" sz="quarter" idx="4294967295"/>
          </p:nvPr>
        </p:nvSpPr>
        <p:spPr>
          <a:xfrm>
            <a:off x="371475" y="495300"/>
            <a:ext cx="6400800" cy="620713"/>
          </a:xfrm>
          <a:prstGeom prst="rect">
            <a:avLst/>
          </a:prstGeom>
        </p:spPr>
        <p:txBody>
          <a:bodyPr/>
          <a:lstStyle>
            <a:lvl1pPr marL="40639" marR="40639" indent="0" defTabSz="914400">
              <a:buClr>
                <a:srgbClr val="FFFFFF"/>
              </a:buClr>
              <a:buFont typeface="Helvetica"/>
              <a:defRPr sz="2300"/>
            </a:lvl1pPr>
          </a:lstStyle>
          <a:p>
            <a:pPr/>
            <a:r>
              <a:t>DATA SCIENCE PART TIME COURSE</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9" name="Shape 22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0" name="Shape 23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1" name="Shape 23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2" name="Shape 23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3" name="Shape 233"/>
          <p:cNvSpPr/>
          <p:nvPr>
            <p:ph type="title"/>
          </p:nvPr>
        </p:nvSpPr>
        <p:spPr>
          <a:prstGeom prst="rect">
            <a:avLst/>
          </a:prstGeom>
        </p:spPr>
        <p:txBody>
          <a:bodyPr/>
          <a:lstStyle/>
          <a:p>
            <a:pPr/>
            <a:r>
              <a:t>ORDINARY LEAST SQUARES</a:t>
            </a:r>
          </a:p>
        </p:txBody>
      </p:sp>
      <p:sp>
        <p:nvSpPr>
          <p:cNvPr id="234" name="Shape 234"/>
          <p:cNvSpPr/>
          <p:nvPr/>
        </p:nvSpPr>
        <p:spPr>
          <a:xfrm>
            <a:off x="454024" y="1226372"/>
            <a:ext cx="8455027" cy="29457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defTabSz="914400">
              <a:lnSpc>
                <a:spcPts val="2400"/>
              </a:lnSpc>
              <a:spcBef>
                <a:spcPts val="700"/>
              </a:spcBef>
              <a:defRPr b="0" sz="3000"/>
            </a:pPr>
          </a:p>
          <a:p>
            <a:pPr marR="65828" defTabSz="914400">
              <a:lnSpc>
                <a:spcPts val="2400"/>
              </a:lnSpc>
              <a:spcBef>
                <a:spcPts val="700"/>
              </a:spcBef>
              <a:defRPr b="0" sz="3000"/>
            </a:pPr>
            <a:r>
              <a:t>y=Xβ+ϵ</a:t>
            </a:r>
          </a:p>
          <a:p>
            <a:pPr marR="65828" defTabSz="914400">
              <a:lnSpc>
                <a:spcPts val="2400"/>
              </a:lnSpc>
              <a:spcBef>
                <a:spcPts val="700"/>
              </a:spcBef>
              <a:defRPr b="0" sz="3000"/>
            </a:pPr>
          </a:p>
          <a:p>
            <a:pPr marR="65828" algn="l" defTabSz="914400">
              <a:lnSpc>
                <a:spcPts val="2400"/>
              </a:lnSpc>
              <a:spcBef>
                <a:spcPts val="700"/>
              </a:spcBef>
              <a:defRPr b="0" sz="2000"/>
            </a:pPr>
          </a:p>
          <a:p>
            <a:pPr marR="65828" algn="l" defTabSz="914400">
              <a:lnSpc>
                <a:spcPts val="2400"/>
              </a:lnSpc>
              <a:spcBef>
                <a:spcPts val="700"/>
              </a:spcBef>
              <a:defRPr b="0" sz="2000"/>
            </a:pPr>
          </a:p>
          <a:p>
            <a:pPr marR="65828" algn="l" defTabSz="914400">
              <a:lnSpc>
                <a:spcPts val="2400"/>
              </a:lnSpc>
              <a:spcBef>
                <a:spcPts val="700"/>
              </a:spcBef>
              <a:defRPr b="0" sz="2000"/>
            </a:pPr>
            <a:r>
              <a:t>Basically, what we are trying to do is minimise the Residual Sum of Squares. This is the Sum of the squared difference between our observed value and the value from the model</a:t>
            </a:r>
          </a:p>
        </p:txBody>
      </p:sp>
      <p:pic>
        <p:nvPicPr>
          <p:cNvPr id="235" name="pasted-image.png"/>
          <p:cNvPicPr>
            <a:picLocks noChangeAspect="1"/>
          </p:cNvPicPr>
          <p:nvPr/>
        </p:nvPicPr>
        <p:blipFill>
          <a:blip r:embed="rId2">
            <a:extLst/>
          </a:blip>
          <a:stretch>
            <a:fillRect/>
          </a:stretch>
        </p:blipFill>
        <p:spPr>
          <a:xfrm>
            <a:off x="1607877" y="1325562"/>
            <a:ext cx="6147321" cy="1624591"/>
          </a:xfrm>
          <a:prstGeom prst="rect">
            <a:avLst/>
          </a:prstGeom>
          <a:ln w="25400"/>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8" name="Shape 23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9" name="Shape 23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0" name="Shape 24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1" name="Shape 2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Shape 242"/>
          <p:cNvSpPr/>
          <p:nvPr>
            <p:ph type="title"/>
          </p:nvPr>
        </p:nvSpPr>
        <p:spPr>
          <a:prstGeom prst="rect">
            <a:avLst/>
          </a:prstGeom>
        </p:spPr>
        <p:txBody>
          <a:bodyPr/>
          <a:lstStyle/>
          <a:p>
            <a:pPr/>
            <a:r>
              <a:t>ORDINARY LEAST SQUARES</a:t>
            </a:r>
          </a:p>
        </p:txBody>
      </p:sp>
      <p:sp>
        <p:nvSpPr>
          <p:cNvPr id="243" name="Shape 243"/>
          <p:cNvSpPr/>
          <p:nvPr/>
        </p:nvSpPr>
        <p:spPr>
          <a:xfrm>
            <a:off x="454024" y="1226372"/>
            <a:ext cx="8455027" cy="29457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defTabSz="914400">
              <a:lnSpc>
                <a:spcPts val="2400"/>
              </a:lnSpc>
              <a:spcBef>
                <a:spcPts val="700"/>
              </a:spcBef>
              <a:defRPr b="0" sz="3000"/>
            </a:pPr>
          </a:p>
          <a:p>
            <a:pPr marR="65828" defTabSz="914400">
              <a:lnSpc>
                <a:spcPts val="2400"/>
              </a:lnSpc>
              <a:spcBef>
                <a:spcPts val="700"/>
              </a:spcBef>
              <a:defRPr b="0" sz="3000"/>
            </a:pPr>
            <a:r>
              <a:t>y=Xβ+ϵ</a:t>
            </a:r>
          </a:p>
          <a:p>
            <a:pPr marR="65828" defTabSz="914400">
              <a:lnSpc>
                <a:spcPts val="2400"/>
              </a:lnSpc>
              <a:spcBef>
                <a:spcPts val="700"/>
              </a:spcBef>
              <a:defRPr b="0" sz="3000"/>
            </a:pPr>
          </a:p>
          <a:p>
            <a:pPr marR="65828" algn="l" defTabSz="914400">
              <a:lnSpc>
                <a:spcPts val="2400"/>
              </a:lnSpc>
              <a:spcBef>
                <a:spcPts val="700"/>
              </a:spcBef>
              <a:defRPr b="0" sz="2000"/>
            </a:pPr>
          </a:p>
          <a:p>
            <a:pPr marR="65828" algn="l" defTabSz="914400">
              <a:lnSpc>
                <a:spcPts val="2400"/>
              </a:lnSpc>
              <a:spcBef>
                <a:spcPts val="700"/>
              </a:spcBef>
              <a:defRPr b="0" sz="2000"/>
            </a:pPr>
          </a:p>
          <a:p>
            <a:pPr marR="65828" algn="l" defTabSz="914400">
              <a:lnSpc>
                <a:spcPts val="2400"/>
              </a:lnSpc>
              <a:spcBef>
                <a:spcPts val="700"/>
              </a:spcBef>
              <a:defRPr b="0" sz="2000"/>
            </a:pPr>
            <a:r>
              <a:t>Basically, what we are trying to do is minimise the </a:t>
            </a:r>
            <a:r>
              <a:rPr>
                <a:solidFill>
                  <a:schemeClr val="accent1">
                    <a:hueOff val="47394"/>
                    <a:satOff val="-25753"/>
                    <a:lumOff val="-7544"/>
                  </a:schemeClr>
                </a:solidFill>
              </a:rPr>
              <a:t>Residual Sum of Squares</a:t>
            </a:r>
            <a:r>
              <a:t>. This is the </a:t>
            </a:r>
            <a:r>
              <a:rPr>
                <a:solidFill>
                  <a:schemeClr val="accent2">
                    <a:hueOff val="-554920"/>
                    <a:satOff val="-21482"/>
                    <a:lumOff val="-6228"/>
                  </a:schemeClr>
                </a:solidFill>
              </a:rPr>
              <a:t>Sum</a:t>
            </a:r>
            <a:r>
              <a:t> of the </a:t>
            </a:r>
            <a:r>
              <a:rPr>
                <a:solidFill>
                  <a:schemeClr val="accent3">
                    <a:hueOff val="-333990"/>
                    <a:satOff val="3917"/>
                    <a:lumOff val="-6666"/>
                  </a:schemeClr>
                </a:solidFill>
              </a:rPr>
              <a:t>squared</a:t>
            </a:r>
            <a:r>
              <a:t> </a:t>
            </a:r>
            <a:r>
              <a:rPr>
                <a:solidFill>
                  <a:schemeClr val="accent4">
                    <a:satOff val="1488"/>
                    <a:lumOff val="-7242"/>
                  </a:schemeClr>
                </a:solidFill>
              </a:rPr>
              <a:t>difference</a:t>
            </a:r>
            <a:r>
              <a:t> between our </a:t>
            </a:r>
            <a:r>
              <a:rPr>
                <a:solidFill>
                  <a:schemeClr val="accent5">
                    <a:hueOff val="-176146"/>
                    <a:satOff val="3665"/>
                    <a:lumOff val="-13986"/>
                  </a:schemeClr>
                </a:solidFill>
              </a:rPr>
              <a:t>observed value</a:t>
            </a:r>
            <a:r>
              <a:t> and the </a:t>
            </a:r>
            <a:r>
              <a:rPr>
                <a:solidFill>
                  <a:schemeClr val="accent6">
                    <a:lumOff val="-8741"/>
                  </a:schemeClr>
                </a:solidFill>
              </a:rPr>
              <a:t>value from the model</a:t>
            </a:r>
          </a:p>
        </p:txBody>
      </p:sp>
      <p:pic>
        <p:nvPicPr>
          <p:cNvPr id="244" name="pasted-image.png"/>
          <p:cNvPicPr>
            <a:picLocks noChangeAspect="1"/>
          </p:cNvPicPr>
          <p:nvPr/>
        </p:nvPicPr>
        <p:blipFill>
          <a:blip r:embed="rId2">
            <a:extLst/>
          </a:blip>
          <a:stretch>
            <a:fillRect/>
          </a:stretch>
        </p:blipFill>
        <p:spPr>
          <a:xfrm>
            <a:off x="1607877" y="1325562"/>
            <a:ext cx="6147321" cy="1624591"/>
          </a:xfrm>
          <a:prstGeom prst="rect">
            <a:avLst/>
          </a:prstGeom>
          <a:ln w="25400"/>
        </p:spPr>
      </p:pic>
      <p:sp>
        <p:nvSpPr>
          <p:cNvPr id="245" name="Shape 245"/>
          <p:cNvSpPr/>
          <p:nvPr/>
        </p:nvSpPr>
        <p:spPr>
          <a:xfrm>
            <a:off x="1989137" y="1781992"/>
            <a:ext cx="1270001" cy="711731"/>
          </a:xfrm>
          <a:prstGeom prst="rect">
            <a:avLst/>
          </a:prstGeom>
          <a:ln w="50800">
            <a:solidFill>
              <a:schemeClr val="accent1">
                <a:hueOff val="47394"/>
                <a:satOff val="-25753"/>
                <a:lumOff val="-7544"/>
              </a:schemeClr>
            </a:solidFill>
          </a:ln>
        </p:spPr>
        <p:txBody>
          <a:bodyPr lIns="50800" tIns="50800" rIns="50800" bIns="50800" anchor="ctr"/>
          <a:lstStyle/>
          <a:p>
            <a:pPr/>
          </a:p>
        </p:txBody>
      </p:sp>
      <p:sp>
        <p:nvSpPr>
          <p:cNvPr id="246" name="Shape 246"/>
          <p:cNvSpPr/>
          <p:nvPr/>
        </p:nvSpPr>
        <p:spPr>
          <a:xfrm>
            <a:off x="3865760" y="1350962"/>
            <a:ext cx="791519" cy="1573791"/>
          </a:xfrm>
          <a:prstGeom prst="rect">
            <a:avLst/>
          </a:prstGeom>
          <a:ln w="50800">
            <a:solidFill>
              <a:schemeClr val="accent2">
                <a:hueOff val="-554920"/>
                <a:satOff val="-21482"/>
                <a:lumOff val="-6228"/>
              </a:schemeClr>
            </a:solidFill>
          </a:ln>
        </p:spPr>
        <p:txBody>
          <a:bodyPr lIns="50800" tIns="50800" rIns="50800" bIns="50800" anchor="ctr"/>
          <a:lstStyle/>
          <a:p>
            <a:pPr/>
          </a:p>
        </p:txBody>
      </p:sp>
      <p:sp>
        <p:nvSpPr>
          <p:cNvPr id="247" name="Shape 247"/>
          <p:cNvSpPr/>
          <p:nvPr/>
        </p:nvSpPr>
        <p:spPr>
          <a:xfrm>
            <a:off x="4694237" y="1350962"/>
            <a:ext cx="2989958" cy="1573791"/>
          </a:xfrm>
          <a:prstGeom prst="rect">
            <a:avLst/>
          </a:prstGeom>
          <a:ln w="50800">
            <a:solidFill>
              <a:schemeClr val="accent3">
                <a:hueOff val="-333990"/>
                <a:satOff val="3917"/>
                <a:lumOff val="-6666"/>
              </a:schemeClr>
            </a:solidFill>
          </a:ln>
        </p:spPr>
        <p:txBody>
          <a:bodyPr lIns="50800" tIns="50800" rIns="50800" bIns="50800" anchor="ctr"/>
          <a:lstStyle/>
          <a:p>
            <a:pPr/>
          </a:p>
        </p:txBody>
      </p:sp>
      <p:sp>
        <p:nvSpPr>
          <p:cNvPr id="248" name="Shape 248"/>
          <p:cNvSpPr/>
          <p:nvPr/>
        </p:nvSpPr>
        <p:spPr>
          <a:xfrm>
            <a:off x="4777482" y="1731697"/>
            <a:ext cx="2121099" cy="711731"/>
          </a:xfrm>
          <a:prstGeom prst="rect">
            <a:avLst/>
          </a:prstGeom>
          <a:ln w="50800">
            <a:solidFill>
              <a:schemeClr val="accent4">
                <a:satOff val="1488"/>
                <a:lumOff val="-7242"/>
              </a:schemeClr>
            </a:solidFill>
          </a:ln>
        </p:spPr>
        <p:txBody>
          <a:bodyPr lIns="50800" tIns="50800" rIns="50800" bIns="50800" anchor="ctr"/>
          <a:lstStyle/>
          <a:p>
            <a:pPr/>
          </a:p>
        </p:txBody>
      </p:sp>
      <p:sp>
        <p:nvSpPr>
          <p:cNvPr id="249" name="Shape 249"/>
          <p:cNvSpPr/>
          <p:nvPr/>
        </p:nvSpPr>
        <p:spPr>
          <a:xfrm>
            <a:off x="4821237" y="1781992"/>
            <a:ext cx="534195" cy="611140"/>
          </a:xfrm>
          <a:prstGeom prst="rect">
            <a:avLst/>
          </a:prstGeom>
          <a:ln w="50800">
            <a:solidFill>
              <a:schemeClr val="accent5">
                <a:hueOff val="-176146"/>
                <a:satOff val="3665"/>
                <a:lumOff val="-13986"/>
              </a:schemeClr>
            </a:solidFill>
          </a:ln>
        </p:spPr>
        <p:txBody>
          <a:bodyPr lIns="50800" tIns="50800" rIns="50800" bIns="50800" anchor="ctr"/>
          <a:lstStyle/>
          <a:p>
            <a:pPr/>
          </a:p>
        </p:txBody>
      </p:sp>
      <p:sp>
        <p:nvSpPr>
          <p:cNvPr id="250" name="Shape 250"/>
          <p:cNvSpPr/>
          <p:nvPr/>
        </p:nvSpPr>
        <p:spPr>
          <a:xfrm>
            <a:off x="5773737" y="1781992"/>
            <a:ext cx="1067942" cy="611140"/>
          </a:xfrm>
          <a:prstGeom prst="rect">
            <a:avLst/>
          </a:prstGeom>
          <a:ln w="50800">
            <a:solidFill>
              <a:schemeClr val="accent6">
                <a:lumOff val="-8741"/>
              </a:schemeClr>
            </a:solidFill>
          </a:ln>
        </p:spPr>
        <p:txBody>
          <a:bodyPr lIns="50800" tIns="50800" rIns="50800" bIns="50800" anchor="ctr"/>
          <a:lstStyle/>
          <a:p>
            <a:pP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3" name="Shape 25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4" name="Shape 25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5" name="Shape 25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6" name="Shape 25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Shape 257"/>
          <p:cNvSpPr/>
          <p:nvPr>
            <p:ph type="title"/>
          </p:nvPr>
        </p:nvSpPr>
        <p:spPr>
          <a:prstGeom prst="rect">
            <a:avLst/>
          </a:prstGeom>
        </p:spPr>
        <p:txBody>
          <a:bodyPr/>
          <a:lstStyle/>
          <a:p>
            <a:pPr/>
            <a:r>
              <a:t>ORDINARY LEAST SQUARES</a:t>
            </a:r>
          </a:p>
        </p:txBody>
      </p:sp>
      <p:pic>
        <p:nvPicPr>
          <p:cNvPr id="258" name="pasted-image.png"/>
          <p:cNvPicPr>
            <a:picLocks noChangeAspect="1"/>
          </p:cNvPicPr>
          <p:nvPr/>
        </p:nvPicPr>
        <p:blipFill>
          <a:blip r:embed="rId2">
            <a:extLst/>
          </a:blip>
          <a:stretch>
            <a:fillRect/>
          </a:stretch>
        </p:blipFill>
        <p:spPr>
          <a:xfrm>
            <a:off x="2216123" y="1211262"/>
            <a:ext cx="4930829" cy="3957638"/>
          </a:xfrm>
          <a:prstGeom prst="rect">
            <a:avLst/>
          </a:prstGeom>
          <a:ln w="25400"/>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1" name="Shape 26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2" name="Shape 26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3" name="Shape 26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4" name="Shape 26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5" name="Shape 265"/>
          <p:cNvSpPr/>
          <p:nvPr>
            <p:ph type="title"/>
          </p:nvPr>
        </p:nvSpPr>
        <p:spPr>
          <a:prstGeom prst="rect">
            <a:avLst/>
          </a:prstGeom>
        </p:spPr>
        <p:txBody>
          <a:bodyPr/>
          <a:lstStyle/>
          <a:p>
            <a:pPr/>
            <a:r>
              <a:t>LINEAR REGRESSION - IMPORTANT STEP</a:t>
            </a:r>
          </a:p>
        </p:txBody>
      </p:sp>
      <p:sp>
        <p:nvSpPr>
          <p:cNvPr id="266" name="Shape 266"/>
          <p:cNvSpPr/>
          <p:nvPr/>
        </p:nvSpPr>
        <p:spPr>
          <a:xfrm>
            <a:off x="454024" y="1226372"/>
            <a:ext cx="4934597" cy="27616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59715" marR="65828" indent="-219075" algn="l" defTabSz="914400">
              <a:lnSpc>
                <a:spcPts val="2400"/>
              </a:lnSpc>
              <a:spcBef>
                <a:spcPts val="700"/>
              </a:spcBef>
              <a:buClr>
                <a:srgbClr val="000000"/>
              </a:buClr>
              <a:buSzPct val="69000"/>
              <a:buFont typeface="Lucida Grande"/>
              <a:buChar char="‣"/>
              <a:defRPr b="0" sz="2000"/>
            </a:pPr>
            <a:r>
              <a:t>Make sure you visualise your data and check the actual model fit !!!</a:t>
            </a:r>
          </a:p>
          <a:p>
            <a:pPr marL="259715" marR="65828" indent="-219075" algn="l" defTabSz="914400">
              <a:lnSpc>
                <a:spcPts val="2400"/>
              </a:lnSpc>
              <a:spcBef>
                <a:spcPts val="700"/>
              </a:spcBef>
              <a:buClr>
                <a:srgbClr val="000000"/>
              </a:buClr>
              <a:buSzPct val="69000"/>
              <a:buFont typeface="Lucida Grande"/>
              <a:buChar char="‣"/>
              <a:defRPr b="0" sz="2000"/>
            </a:pPr>
            <a:r>
              <a:t>The fitting a model to the four datasets in the table on the right produce the same fit statistics, model coefficients and standard error</a:t>
            </a:r>
          </a:p>
          <a:p>
            <a:pPr marL="259715" marR="65828" indent="-219075" algn="l" defTabSz="914400">
              <a:lnSpc>
                <a:spcPts val="2400"/>
              </a:lnSpc>
              <a:spcBef>
                <a:spcPts val="700"/>
              </a:spcBef>
              <a:buClr>
                <a:srgbClr val="000000"/>
              </a:buClr>
              <a:buSzPct val="69000"/>
              <a:buFont typeface="Lucida Grande"/>
              <a:buChar char="‣"/>
              <a:defRPr b="0" sz="2000"/>
            </a:pPr>
            <a:r>
              <a:t>See anything wrong?</a:t>
            </a:r>
          </a:p>
        </p:txBody>
      </p:sp>
      <p:pic>
        <p:nvPicPr>
          <p:cNvPr id="267" name="pasted-image.png"/>
          <p:cNvPicPr>
            <a:picLocks noChangeAspect="1"/>
          </p:cNvPicPr>
          <p:nvPr/>
        </p:nvPicPr>
        <p:blipFill>
          <a:blip r:embed="rId2">
            <a:extLst/>
          </a:blip>
          <a:stretch>
            <a:fillRect/>
          </a:stretch>
        </p:blipFill>
        <p:spPr>
          <a:xfrm>
            <a:off x="5511911" y="1325562"/>
            <a:ext cx="3595577" cy="3741738"/>
          </a:xfrm>
          <a:prstGeom prst="rect">
            <a:avLst/>
          </a:prstGeom>
          <a:ln w="25400"/>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0" name="Shape 27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1" name="Shape 27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2" name="Shape 27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3" name="Shape 27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Shape 274"/>
          <p:cNvSpPr/>
          <p:nvPr>
            <p:ph type="title"/>
          </p:nvPr>
        </p:nvSpPr>
        <p:spPr>
          <a:prstGeom prst="rect">
            <a:avLst/>
          </a:prstGeom>
        </p:spPr>
        <p:txBody>
          <a:bodyPr/>
          <a:lstStyle/>
          <a:p>
            <a:pPr/>
            <a:r>
              <a:t>LINEAR REGRESSION - IMPORTANT STEP</a:t>
            </a:r>
          </a:p>
        </p:txBody>
      </p:sp>
      <p:pic>
        <p:nvPicPr>
          <p:cNvPr id="275" name="pasted-image.png"/>
          <p:cNvPicPr>
            <a:picLocks noChangeAspect="1"/>
          </p:cNvPicPr>
          <p:nvPr/>
        </p:nvPicPr>
        <p:blipFill>
          <a:blip r:embed="rId2">
            <a:extLst/>
          </a:blip>
          <a:stretch>
            <a:fillRect/>
          </a:stretch>
        </p:blipFill>
        <p:spPr>
          <a:xfrm>
            <a:off x="1803988" y="960437"/>
            <a:ext cx="5755099" cy="4185526"/>
          </a:xfrm>
          <a:prstGeom prst="rect">
            <a:avLst/>
          </a:prstGeom>
          <a:ln w="25400"/>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78" name="Shape 278"/>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79" name="Shape 279"/>
          <p:cNvSpPr/>
          <p:nvPr>
            <p:ph type="title" idx="4294967295"/>
          </p:nvPr>
        </p:nvSpPr>
        <p:spPr>
          <a:xfrm>
            <a:off x="347662" y="1116012"/>
            <a:ext cx="8426451" cy="3894138"/>
          </a:xfrm>
          <a:prstGeom prst="rect">
            <a:avLst/>
          </a:prstGeom>
        </p:spPr>
        <p:txBody>
          <a:bodyPr lIns="38100" tIns="38100" rIns="38100" bIns="38100" anchor="ctr"/>
          <a:lstStyle>
            <a:lvl1pPr marL="27728" marR="27728" algn="ctr" defTabSz="914400">
              <a:lnSpc>
                <a:spcPct val="70000"/>
              </a:lnSpc>
              <a:defRPr sz="8800"/>
            </a:lvl1pPr>
          </a:lstStyle>
          <a:p>
            <a:pPr/>
            <a:r>
              <a:t>LAB</a:t>
            </a:r>
          </a:p>
        </p:txBody>
      </p:sp>
      <p:sp>
        <p:nvSpPr>
          <p:cNvPr id="280" name="Shape 280"/>
          <p:cNvSpPr/>
          <p:nvPr>
            <p:ph type="body" sz="quarter" idx="4294967295"/>
          </p:nvPr>
        </p:nvSpPr>
        <p:spPr>
          <a:xfrm>
            <a:off x="371475" y="495300"/>
            <a:ext cx="6400800" cy="620713"/>
          </a:xfrm>
          <a:prstGeom prst="rect">
            <a:avLst/>
          </a:prstGeom>
        </p:spPr>
        <p:txBody>
          <a:bodyPr/>
          <a:lstStyle>
            <a:lvl1pPr marL="40639" marR="40639" indent="0" defTabSz="914400">
              <a:buClr>
                <a:srgbClr val="FFFFFF"/>
              </a:buClr>
              <a:buFont typeface="Helvetica"/>
              <a:defRPr sz="2300"/>
            </a:lvl1pPr>
          </a:lstStyle>
          <a:p>
            <a:pPr/>
            <a:r>
              <a:t>DATA SCIENCE PART TIME COURSE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44" name="Shape 14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45" name="Shape 14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46" name="Shape 14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47" name="Shape 147"/>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8" name="Shape 148"/>
          <p:cNvSpPr/>
          <p:nvPr>
            <p:ph type="title"/>
          </p:nvPr>
        </p:nvSpPr>
        <p:spPr>
          <a:prstGeom prst="rect">
            <a:avLst/>
          </a:prstGeom>
        </p:spPr>
        <p:txBody>
          <a:bodyPr/>
          <a:lstStyle/>
          <a:p>
            <a:pPr/>
            <a:r>
              <a:t>AGENDA</a:t>
            </a:r>
          </a:p>
        </p:txBody>
      </p:sp>
      <p:sp>
        <p:nvSpPr>
          <p:cNvPr id="149" name="Shape 149"/>
          <p:cNvSpPr/>
          <p:nvPr>
            <p:ph type="body" idx="1"/>
          </p:nvPr>
        </p:nvSpPr>
        <p:spPr>
          <a:prstGeom prst="rect">
            <a:avLst/>
          </a:prstGeom>
        </p:spPr>
        <p:txBody>
          <a:bodyPr/>
          <a:lstStyle/>
          <a:p>
            <a:pPr marL="352777" indent="-352777">
              <a:buClrTx/>
              <a:buSzPct val="100000"/>
              <a:buFontTx/>
              <a:buAutoNum type="arabicPeriod" startAt="1"/>
            </a:pPr>
            <a:r>
              <a:t>Motivation</a:t>
            </a:r>
          </a:p>
          <a:p>
            <a:pPr marL="352777" indent="-352777">
              <a:buClrTx/>
              <a:buSzPct val="100000"/>
              <a:buFontTx/>
              <a:buAutoNum type="arabicPeriod" startAt="1"/>
            </a:pPr>
            <a:r>
              <a:t>Supervised Vs Unsupervised learning</a:t>
            </a:r>
          </a:p>
          <a:p>
            <a:pPr marL="352777" indent="-352777">
              <a:buClrTx/>
              <a:buSzPct val="100000"/>
              <a:buFontTx/>
              <a:buAutoNum type="arabicPeriod" startAt="1"/>
            </a:pPr>
            <a:r>
              <a:t>What is Linear Regression?</a:t>
            </a:r>
          </a:p>
          <a:p>
            <a:pPr marL="352777" indent="-352777">
              <a:buClrTx/>
              <a:buSzPct val="100000"/>
              <a:buFontTx/>
              <a:buAutoNum type="arabicPeriod" startAt="1"/>
            </a:pPr>
            <a:r>
              <a:t>How do Run a Linear Regression Model?</a:t>
            </a:r>
          </a:p>
          <a:p>
            <a:pPr marL="352777" indent="-352777">
              <a:buClrTx/>
              <a:buSzPct val="100000"/>
              <a:buFontTx/>
              <a:buAutoNum type="arabicPeriod" startAt="1"/>
            </a:pPr>
            <a:r>
              <a:t>Lab</a:t>
            </a:r>
          </a:p>
          <a:p>
            <a:pPr marL="352777" indent="-352777">
              <a:buClrTx/>
              <a:buSzPct val="100000"/>
              <a:buFontTx/>
              <a:buAutoNum type="arabicPeriod" startAt="1"/>
            </a:pPr>
            <a:r>
              <a:t>Discussion / Review / Homework</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3" name="Shape 28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4" name="Shape 28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5" name="Shape 28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6" name="Shape 2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Shape 287"/>
          <p:cNvSpPr/>
          <p:nvPr>
            <p:ph type="title"/>
          </p:nvPr>
        </p:nvSpPr>
        <p:spPr>
          <a:prstGeom prst="rect">
            <a:avLst/>
          </a:prstGeom>
        </p:spPr>
        <p:txBody>
          <a:bodyPr/>
          <a:lstStyle/>
          <a:p>
            <a:pPr/>
            <a:r>
              <a:t>SYNCHING A FORK</a:t>
            </a:r>
          </a:p>
        </p:txBody>
      </p:sp>
      <p:sp>
        <p:nvSpPr>
          <p:cNvPr id="288" name="Shape 288"/>
          <p:cNvSpPr/>
          <p:nvPr/>
        </p:nvSpPr>
        <p:spPr>
          <a:xfrm>
            <a:off x="454024" y="1226372"/>
            <a:ext cx="8455027" cy="23310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latin typeface="Futura"/>
                <a:ea typeface="Futura"/>
                <a:cs typeface="Futura"/>
                <a:sym typeface="Futura"/>
              </a:defRPr>
            </a:pPr>
            <a:r>
              <a:t>git remote -v</a:t>
            </a:r>
          </a:p>
          <a:p>
            <a:pPr marR="65828" algn="l" defTabSz="914400">
              <a:lnSpc>
                <a:spcPts val="2400"/>
              </a:lnSpc>
              <a:spcBef>
                <a:spcPts val="700"/>
              </a:spcBef>
              <a:defRPr b="0" sz="2000">
                <a:latin typeface="Futura"/>
                <a:ea typeface="Futura"/>
                <a:cs typeface="Futura"/>
                <a:sym typeface="Futura"/>
              </a:defRPr>
            </a:pPr>
            <a:r>
              <a:t>git remote add upstream https://github.com/ihansel/SYD_DAT_4.git</a:t>
            </a:r>
          </a:p>
          <a:p>
            <a:pPr marR="65828" algn="l" defTabSz="914400">
              <a:lnSpc>
                <a:spcPts val="2400"/>
              </a:lnSpc>
              <a:spcBef>
                <a:spcPts val="700"/>
              </a:spcBef>
              <a:defRPr b="0" sz="2000">
                <a:latin typeface="Futura"/>
                <a:ea typeface="Futura"/>
                <a:cs typeface="Futura"/>
                <a:sym typeface="Futura"/>
              </a:defRPr>
            </a:pPr>
            <a:r>
              <a:t>git remote -v</a:t>
            </a:r>
          </a:p>
          <a:p>
            <a:pPr marR="65828" algn="l" defTabSz="914400">
              <a:lnSpc>
                <a:spcPts val="2400"/>
              </a:lnSpc>
              <a:spcBef>
                <a:spcPts val="700"/>
              </a:spcBef>
              <a:defRPr b="0" sz="2000">
                <a:latin typeface="Futura"/>
                <a:ea typeface="Futura"/>
                <a:cs typeface="Futura"/>
                <a:sym typeface="Futura"/>
              </a:defRPr>
            </a:pPr>
            <a:r>
              <a:t>git fetch upstream</a:t>
            </a:r>
          </a:p>
          <a:p>
            <a:pPr marR="65828" algn="l" defTabSz="914400">
              <a:lnSpc>
                <a:spcPts val="2400"/>
              </a:lnSpc>
              <a:spcBef>
                <a:spcPts val="700"/>
              </a:spcBef>
              <a:defRPr b="0" sz="2000">
                <a:latin typeface="Futura"/>
                <a:ea typeface="Futura"/>
                <a:cs typeface="Futura"/>
                <a:sym typeface="Futura"/>
              </a:defRPr>
            </a:pPr>
            <a:r>
              <a:t>git checkout master</a:t>
            </a:r>
          </a:p>
          <a:p>
            <a:pPr marR="65828" algn="l" defTabSz="914400">
              <a:lnSpc>
                <a:spcPts val="2400"/>
              </a:lnSpc>
              <a:spcBef>
                <a:spcPts val="700"/>
              </a:spcBef>
              <a:defRPr b="0" sz="2000">
                <a:latin typeface="Futura"/>
                <a:ea typeface="Futura"/>
                <a:cs typeface="Futura"/>
                <a:sym typeface="Futura"/>
              </a:defRPr>
            </a:pPr>
            <a:r>
              <a:t>git merge upstream/master</a:t>
            </a:r>
          </a:p>
        </p:txBody>
      </p:sp>
      <p:pic>
        <p:nvPicPr>
          <p:cNvPr id="289" name="pasted-image.png"/>
          <p:cNvPicPr>
            <a:picLocks noChangeAspect="1"/>
          </p:cNvPicPr>
          <p:nvPr/>
        </p:nvPicPr>
        <p:blipFill>
          <a:blip r:embed="rId2">
            <a:extLst/>
          </a:blip>
          <a:stretch>
            <a:fillRect/>
          </a:stretch>
        </p:blipFill>
        <p:spPr>
          <a:xfrm>
            <a:off x="2265204" y="3870957"/>
            <a:ext cx="2240977" cy="1243333"/>
          </a:xfrm>
          <a:prstGeom prst="rect">
            <a:avLst/>
          </a:prstGeom>
          <a:ln w="25400"/>
        </p:spPr>
      </p:pic>
      <p:pic>
        <p:nvPicPr>
          <p:cNvPr id="290" name="pasted-image.png"/>
          <p:cNvPicPr>
            <a:picLocks noChangeAspect="1"/>
          </p:cNvPicPr>
          <p:nvPr/>
        </p:nvPicPr>
        <p:blipFill>
          <a:blip r:embed="rId2">
            <a:extLst/>
          </a:blip>
          <a:stretch>
            <a:fillRect/>
          </a:stretch>
        </p:blipFill>
        <p:spPr>
          <a:xfrm>
            <a:off x="4580066" y="3870957"/>
            <a:ext cx="2240977" cy="1243333"/>
          </a:xfrm>
          <a:prstGeom prst="rect">
            <a:avLst/>
          </a:prstGeom>
          <a:ln w="25400"/>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93" name="Shape 293"/>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94" name="Shape 294"/>
          <p:cNvSpPr/>
          <p:nvPr>
            <p:ph type="title" idx="4294967295"/>
          </p:nvPr>
        </p:nvSpPr>
        <p:spPr>
          <a:xfrm>
            <a:off x="347662" y="1116012"/>
            <a:ext cx="8426451" cy="3894138"/>
          </a:xfrm>
          <a:prstGeom prst="rect">
            <a:avLst/>
          </a:prstGeom>
        </p:spPr>
        <p:txBody>
          <a:bodyPr lIns="38100" tIns="38100" rIns="38100" bIns="38100"/>
          <a:lstStyle/>
          <a:p>
            <a:pPr marL="27728" marR="27728">
              <a:lnSpc>
                <a:spcPts val="7600"/>
              </a:lnSpc>
              <a:defRPr sz="8800"/>
            </a:pPr>
            <a:r>
              <a:t>DISCUSSION TIME</a:t>
            </a:r>
          </a:p>
          <a:p>
            <a:pPr marL="27728" marR="27728">
              <a:lnSpc>
                <a:spcPct val="120000"/>
              </a:lnSpc>
              <a:defRPr sz="1800"/>
            </a:pPr>
          </a:p>
        </p:txBody>
      </p:sp>
      <p:sp>
        <p:nvSpPr>
          <p:cNvPr id="295" name="Shape 295"/>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DATA SCIENCE - Week 2 Day 2</a:t>
            </a:r>
          </a:p>
        </p:txBody>
      </p:sp>
      <p:sp>
        <p:nvSpPr>
          <p:cNvPr id="296" name="Shape 296"/>
          <p:cNvSpPr/>
          <p:nvPr/>
        </p:nvSpPr>
        <p:spPr>
          <a:xfrm>
            <a:off x="347662" y="1116012"/>
            <a:ext cx="8426451" cy="3894138"/>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lstStyle/>
          <a:p>
            <a:pPr marL="27728" marR="27728" algn="l">
              <a:lnSpc>
                <a:spcPts val="7600"/>
              </a:lnSpc>
              <a:defRPr sz="8800">
                <a:solidFill>
                  <a:srgbClr val="FFFFFF"/>
                </a:solidFill>
                <a:uFill>
                  <a:solidFill>
                    <a:srgbClr val="FFFFFF"/>
                  </a:solidFill>
                </a:uFill>
              </a:defRPr>
            </a:pPr>
            <a:r>
              <a:t>DISCUSSION TIME</a:t>
            </a:r>
          </a:p>
          <a:p>
            <a:pPr marL="27728" marR="27728" algn="l">
              <a:lnSpc>
                <a:spcPct val="120000"/>
              </a:lnSpc>
              <a:defRPr sz="1800">
                <a:solidFill>
                  <a:srgbClr val="FFFFFF"/>
                </a:solidFill>
                <a:uFill>
                  <a:solidFill>
                    <a:srgbClr val="FFFFFF"/>
                  </a:solidFill>
                </a:uFill>
              </a:defRPr>
            </a:pPr>
          </a:p>
          <a:p>
            <a:pPr marL="27728" marR="27728" algn="l">
              <a:lnSpc>
                <a:spcPct val="120000"/>
              </a:lnSpc>
              <a:defRPr sz="1800">
                <a:solidFill>
                  <a:srgbClr val="FFFFFF"/>
                </a:solidFill>
                <a:uFill>
                  <a:solidFill>
                    <a:srgbClr val="FFFFFF"/>
                  </a:solidFill>
                </a:uFill>
              </a:defRPr>
            </a:pPr>
            <a:endParaRPr sz="1900"/>
          </a:p>
          <a:p>
            <a:pPr marL="207115" marR="27728" indent="-138747" algn="l">
              <a:lnSpc>
                <a:spcPct val="120000"/>
              </a:lnSpc>
              <a:buSzPct val="69000"/>
              <a:buFont typeface="Lucida Grande"/>
              <a:buChar char="‣"/>
              <a:defRPr sz="1800">
                <a:solidFill>
                  <a:srgbClr val="FFFFFF"/>
                </a:solidFill>
                <a:uFill>
                  <a:solidFill>
                    <a:srgbClr val="FFFFFF"/>
                  </a:solidFill>
                </a:uFill>
              </a:defRPr>
            </a:pPr>
            <a:r>
              <a:rPr sz="1900"/>
              <a:t>Review of last class</a:t>
            </a:r>
            <a:endParaRPr sz="1900"/>
          </a:p>
          <a:p>
            <a:pPr marL="207115" marR="27728" indent="-138747" algn="l">
              <a:lnSpc>
                <a:spcPct val="120000"/>
              </a:lnSpc>
              <a:buSzPct val="69000"/>
              <a:buFont typeface="Lucida Grande"/>
              <a:buChar char="‣"/>
              <a:defRPr sz="1800">
                <a:solidFill>
                  <a:srgbClr val="FFFFFF"/>
                </a:solidFill>
                <a:uFill>
                  <a:solidFill>
                    <a:srgbClr val="FFFFFF"/>
                  </a:solidFill>
                </a:uFill>
              </a:defRPr>
            </a:pPr>
            <a:r>
              <a:rPr sz="1900"/>
              <a:t>Further Reading for Regression</a:t>
            </a:r>
            <a:endParaRPr sz="1900"/>
          </a:p>
          <a:p>
            <a:pPr marL="207115" marR="27728" indent="-138747" algn="l">
              <a:lnSpc>
                <a:spcPct val="120000"/>
              </a:lnSpc>
              <a:buSzPct val="69000"/>
              <a:buFont typeface="Lucida Grande"/>
              <a:buChar char="‣"/>
              <a:defRPr sz="1800">
                <a:solidFill>
                  <a:srgbClr val="FFFFFF"/>
                </a:solidFill>
                <a:uFill>
                  <a:solidFill>
                    <a:srgbClr val="FFFFFF"/>
                  </a:solidFill>
                </a:uFill>
              </a:defRPr>
            </a:pPr>
            <a:r>
              <a:rPr sz="1900"/>
              <a:t>Check in with homework/course project</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99" name="Shape 299"/>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300" name="Shape 300"/>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WEEK 2 - Wednesday</a:t>
            </a:r>
          </a:p>
        </p:txBody>
      </p:sp>
      <p:pic>
        <p:nvPicPr>
          <p:cNvPr id="301" name="pasted-image.png"/>
          <p:cNvPicPr>
            <a:picLocks noChangeAspect="1"/>
          </p:cNvPicPr>
          <p:nvPr/>
        </p:nvPicPr>
        <p:blipFill>
          <a:blip r:embed="rId2">
            <a:extLst/>
          </a:blip>
          <a:stretch>
            <a:fillRect/>
          </a:stretch>
        </p:blipFill>
        <p:spPr>
          <a:xfrm>
            <a:off x="2707935" y="0"/>
            <a:ext cx="3947205" cy="5257800"/>
          </a:xfrm>
          <a:prstGeom prst="rect">
            <a:avLst/>
          </a:prstGeom>
          <a:ln w="25400"/>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3" name="pasted-image.png"/>
          <p:cNvPicPr>
            <a:picLocks noChangeAspect="1"/>
          </p:cNvPicPr>
          <p:nvPr/>
        </p:nvPicPr>
        <p:blipFill>
          <a:blip r:embed="rId2">
            <a:extLst/>
          </a:blip>
          <a:stretch>
            <a:fillRect/>
          </a:stretch>
        </p:blipFill>
        <p:spPr>
          <a:xfrm>
            <a:off x="1171767" y="0"/>
            <a:ext cx="7019541" cy="5257800"/>
          </a:xfrm>
          <a:prstGeom prst="rect">
            <a:avLst/>
          </a:prstGeom>
          <a:ln w="25400"/>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306" name="Shape 306"/>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307" name="Shape 307"/>
          <p:cNvSpPr/>
          <p:nvPr>
            <p:ph type="title" idx="4294967295"/>
          </p:nvPr>
        </p:nvSpPr>
        <p:spPr>
          <a:xfrm>
            <a:off x="347662" y="1116012"/>
            <a:ext cx="8426451" cy="3894138"/>
          </a:xfrm>
          <a:prstGeom prst="rect">
            <a:avLst/>
          </a:prstGeom>
        </p:spPr>
        <p:txBody>
          <a:bodyPr lIns="38100" tIns="38100" rIns="38100" bIns="38100"/>
          <a:lstStyle/>
          <a:p>
            <a:pPr marL="27728" marR="27728">
              <a:lnSpc>
                <a:spcPts val="7600"/>
              </a:lnSpc>
              <a:defRPr sz="8800"/>
            </a:pPr>
            <a:r>
              <a:t>DISCUSSION TIME</a:t>
            </a:r>
          </a:p>
          <a:p>
            <a:pPr marL="27728" marR="27728">
              <a:lnSpc>
                <a:spcPct val="120000"/>
              </a:lnSpc>
              <a:defRPr sz="1800"/>
            </a:pPr>
          </a:p>
          <a:p>
            <a:pPr marL="27728" marR="27728">
              <a:lnSpc>
                <a:spcPct val="120000"/>
              </a:lnSpc>
              <a:defRPr sz="1800"/>
            </a:pPr>
            <a:r>
              <a:rPr sz="1900"/>
              <a:t>An Introduction to Statistical Learning</a:t>
            </a:r>
            <a:endParaRPr sz="1900"/>
          </a:p>
          <a:p>
            <a:pPr marL="207115" marR="27728" indent="-138747">
              <a:lnSpc>
                <a:spcPct val="120000"/>
              </a:lnSpc>
              <a:buSzPct val="69000"/>
              <a:buFont typeface="Lucida Grande"/>
              <a:defRPr sz="1800"/>
            </a:pPr>
            <a:r>
              <a:rPr sz="1900"/>
              <a:t>Chapter 3 - Linear Regression (59 -75)</a:t>
            </a:r>
            <a:endParaRPr sz="1900"/>
          </a:p>
          <a:p>
            <a:pPr marL="207115" marR="27728" indent="-138747">
              <a:lnSpc>
                <a:spcPct val="120000"/>
              </a:lnSpc>
              <a:buSzPct val="69000"/>
              <a:buFont typeface="Lucida Grande"/>
              <a:defRPr sz="1800"/>
            </a:pPr>
            <a:r>
              <a:rPr sz="1900"/>
              <a:t>Chapter 4 - Classification (127 - 137) by Wednesday</a:t>
            </a:r>
          </a:p>
        </p:txBody>
      </p:sp>
      <p:sp>
        <p:nvSpPr>
          <p:cNvPr id="308" name="Shape 308"/>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DATA SCIENCE - Week 3 Day 1</a:t>
            </a:r>
          </a:p>
        </p:txBody>
      </p:sp>
      <p:pic>
        <p:nvPicPr>
          <p:cNvPr id="309" name="pasted-image.png"/>
          <p:cNvPicPr>
            <a:picLocks noChangeAspect="1"/>
          </p:cNvPicPr>
          <p:nvPr/>
        </p:nvPicPr>
        <p:blipFill>
          <a:blip r:embed="rId2">
            <a:extLst/>
          </a:blip>
          <a:stretch>
            <a:fillRect/>
          </a:stretch>
        </p:blipFill>
        <p:spPr>
          <a:xfrm>
            <a:off x="7246859" y="2193758"/>
            <a:ext cx="1733629" cy="2614653"/>
          </a:xfrm>
          <a:prstGeom prst="rect">
            <a:avLst/>
          </a:prstGeom>
          <a:ln w="25400"/>
        </p:spPr>
      </p:pic>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1" name="pasted-image.png"/>
          <p:cNvPicPr>
            <a:picLocks noChangeAspect="1"/>
          </p:cNvPicPr>
          <p:nvPr/>
        </p:nvPicPr>
        <p:blipFill>
          <a:blip r:embed="rId2">
            <a:extLst/>
          </a:blip>
          <a:stretch>
            <a:fillRect/>
          </a:stretch>
        </p:blipFill>
        <p:spPr>
          <a:xfrm>
            <a:off x="914832" y="0"/>
            <a:ext cx="7533411" cy="5257800"/>
          </a:xfrm>
          <a:prstGeom prst="rect">
            <a:avLst/>
          </a:prstGeom>
          <a:ln w="25400"/>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314" name="Shape 314"/>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315" name="Shape 315"/>
          <p:cNvSpPr/>
          <p:nvPr>
            <p:ph type="title" idx="4294967295"/>
          </p:nvPr>
        </p:nvSpPr>
        <p:spPr>
          <a:xfrm>
            <a:off x="347662" y="1116012"/>
            <a:ext cx="8426451" cy="3894138"/>
          </a:xfrm>
          <a:prstGeom prst="rect">
            <a:avLst/>
          </a:prstGeom>
        </p:spPr>
        <p:txBody>
          <a:bodyPr lIns="38100" tIns="38100" rIns="38100" bIns="38100"/>
          <a:lstStyle/>
          <a:p>
            <a:pPr marL="27728" marR="27728">
              <a:lnSpc>
                <a:spcPts val="7600"/>
              </a:lnSpc>
              <a:defRPr sz="8800"/>
            </a:pPr>
            <a:r>
              <a:t>DISCUSSION TIME</a:t>
            </a:r>
          </a:p>
          <a:p>
            <a:pPr marL="27728" marR="27728">
              <a:lnSpc>
                <a:spcPct val="120000"/>
              </a:lnSpc>
              <a:defRPr sz="1800"/>
            </a:pPr>
          </a:p>
          <a:p>
            <a:pPr marL="27728" marR="27728">
              <a:lnSpc>
                <a:spcPct val="120000"/>
              </a:lnSpc>
              <a:defRPr sz="1800"/>
            </a:pPr>
            <a:r>
              <a:rPr sz="1900"/>
              <a:t>Homework/Course Project</a:t>
            </a:r>
            <a:endParaRPr sz="1900"/>
          </a:p>
          <a:p>
            <a:pPr marL="207115" marR="27728" indent="-138747">
              <a:lnSpc>
                <a:spcPct val="120000"/>
              </a:lnSpc>
              <a:buSzPct val="69000"/>
              <a:buFont typeface="Lucida Grande"/>
              <a:defRPr sz="1800"/>
            </a:pPr>
            <a:r>
              <a:rPr sz="1900"/>
              <a:t>How’s it going ?</a:t>
            </a:r>
          </a:p>
        </p:txBody>
      </p:sp>
      <p:sp>
        <p:nvSpPr>
          <p:cNvPr id="316" name="Shape 316"/>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DATA SCIENCE - Week 3 Day 1</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52" name="Shape 152"/>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53" name="Shape 153"/>
          <p:cNvSpPr/>
          <p:nvPr>
            <p:ph type="title" idx="4294967295"/>
          </p:nvPr>
        </p:nvSpPr>
        <p:spPr>
          <a:xfrm>
            <a:off x="347662" y="1116012"/>
            <a:ext cx="8426451" cy="3894138"/>
          </a:xfrm>
          <a:prstGeom prst="rect">
            <a:avLst/>
          </a:prstGeom>
        </p:spPr>
        <p:txBody>
          <a:bodyPr lIns="38100" tIns="38100" rIns="38100" bIns="38100"/>
          <a:lstStyle>
            <a:lvl1pPr marL="27728" marR="27728" defTabSz="914400">
              <a:lnSpc>
                <a:spcPct val="70000"/>
              </a:lnSpc>
              <a:defRPr sz="8800"/>
            </a:lvl1pPr>
          </a:lstStyle>
          <a:p>
            <a:pPr/>
            <a:r>
              <a:t>WHAT ARE THE GOALS OF STATISTICAL LEARNING?</a:t>
            </a:r>
          </a:p>
        </p:txBody>
      </p:sp>
      <p:sp>
        <p:nvSpPr>
          <p:cNvPr id="154" name="Shape 154"/>
          <p:cNvSpPr/>
          <p:nvPr>
            <p:ph type="body" sz="quarter" idx="4294967295"/>
          </p:nvPr>
        </p:nvSpPr>
        <p:spPr>
          <a:xfrm>
            <a:off x="371475" y="495300"/>
            <a:ext cx="6400800" cy="620713"/>
          </a:xfrm>
          <a:prstGeom prst="rect">
            <a:avLst/>
          </a:prstGeom>
        </p:spPr>
        <p:txBody>
          <a:bodyPr/>
          <a:lstStyle>
            <a:lvl1pPr marL="40639" marR="40639" indent="0" defTabSz="914400">
              <a:buClr>
                <a:srgbClr val="FFFFFF"/>
              </a:buClr>
              <a:buFont typeface="Helvetica"/>
              <a:defRPr sz="2300"/>
            </a:lvl1pPr>
          </a:lstStyle>
          <a:p>
            <a:pPr/>
            <a:r>
              <a:t>DATA SCIENCE PART TIME COURSE</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57" name="Shape 15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58" name="Shape 15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59" name="Shape 15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160" name="pasted-image.png"/>
          <p:cNvPicPr>
            <a:picLocks noChangeAspect="1"/>
          </p:cNvPicPr>
          <p:nvPr/>
        </p:nvPicPr>
        <p:blipFill>
          <a:blip r:embed="rId2">
            <a:extLst/>
          </a:blip>
          <a:stretch>
            <a:fillRect/>
          </a:stretch>
        </p:blipFill>
        <p:spPr>
          <a:xfrm>
            <a:off x="464964" y="0"/>
            <a:ext cx="8433147" cy="5257800"/>
          </a:xfrm>
          <a:prstGeom prst="rect">
            <a:avLst/>
          </a:prstGeom>
          <a:ln w="25400"/>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63" name="Shape 16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64" name="Shape 16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65" name="Shape 16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66" name="Shape 166"/>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Shape 167"/>
          <p:cNvSpPr/>
          <p:nvPr>
            <p:ph type="title"/>
          </p:nvPr>
        </p:nvSpPr>
        <p:spPr>
          <a:prstGeom prst="rect">
            <a:avLst/>
          </a:prstGeom>
        </p:spPr>
        <p:txBody>
          <a:bodyPr/>
          <a:lstStyle/>
          <a:p>
            <a:pPr/>
            <a:r>
              <a:t>SUPERVISED LEARNING</a:t>
            </a:r>
          </a:p>
        </p:txBody>
      </p:sp>
      <p:sp>
        <p:nvSpPr>
          <p:cNvPr id="168" name="Shape 168"/>
          <p:cNvSpPr/>
          <p:nvPr/>
        </p:nvSpPr>
        <p:spPr>
          <a:xfrm>
            <a:off x="454024" y="1429572"/>
            <a:ext cx="8455027" cy="29457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We want to predict some value, let’s call it </a:t>
            </a:r>
            <a:r>
              <a:rPr b="1"/>
              <a:t>y</a:t>
            </a:r>
            <a:r>
              <a:t>, based on some observed data we have, let’s call that </a:t>
            </a:r>
            <a:r>
              <a:t>x</a:t>
            </a:r>
            <a:r>
              <a:t>.</a:t>
            </a:r>
          </a:p>
          <a:p>
            <a:pPr marR="65828" algn="l" defTabSz="914400">
              <a:lnSpc>
                <a:spcPts val="2400"/>
              </a:lnSpc>
              <a:spcBef>
                <a:spcPts val="700"/>
              </a:spcBef>
              <a:defRPr b="0" sz="2000"/>
            </a:pPr>
          </a:p>
          <a:p>
            <a:pPr marR="65828" algn="l" defTabSz="914400">
              <a:lnSpc>
                <a:spcPts val="2400"/>
              </a:lnSpc>
              <a:spcBef>
                <a:spcPts val="700"/>
              </a:spcBef>
              <a:defRPr b="0" sz="2000"/>
            </a:pPr>
            <a:r>
              <a:t>We will use statistical learning to estimate a function that approximates </a:t>
            </a:r>
            <a:r>
              <a:t>y</a:t>
            </a:r>
            <a:r>
              <a:t> based on the input, </a:t>
            </a:r>
            <a:r>
              <a:t>x</a:t>
            </a:r>
            <a:r>
              <a:t>.</a:t>
            </a:r>
          </a:p>
          <a:p>
            <a:pPr marR="65828" algn="l" defTabSz="914400">
              <a:lnSpc>
                <a:spcPts val="2400"/>
              </a:lnSpc>
              <a:spcBef>
                <a:spcPts val="700"/>
              </a:spcBef>
              <a:defRPr b="0" sz="2000"/>
            </a:pPr>
          </a:p>
          <a:p>
            <a:pPr marR="65828" algn="l" defTabSz="914400">
              <a:lnSpc>
                <a:spcPts val="2400"/>
              </a:lnSpc>
              <a:spcBef>
                <a:spcPts val="700"/>
              </a:spcBef>
              <a:defRPr b="0" sz="2000"/>
            </a:pPr>
            <a:r>
              <a:t>y</a:t>
            </a:r>
            <a:r>
              <a:t> is also called; label, dependent variable, target</a:t>
            </a:r>
          </a:p>
          <a:p>
            <a:pPr marR="65828" algn="l" defTabSz="914400">
              <a:lnSpc>
                <a:spcPts val="2400"/>
              </a:lnSpc>
              <a:spcBef>
                <a:spcPts val="700"/>
              </a:spcBef>
              <a:defRPr b="0" sz="2000"/>
            </a:pPr>
            <a:r>
              <a:t>x</a:t>
            </a:r>
            <a:r>
              <a:t> is also called; predictor, independent variable, features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1" name="Shape 17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2" name="Shape 17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3" name="Shape 17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4" name="Shape 174"/>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 name="Shape 175"/>
          <p:cNvSpPr/>
          <p:nvPr>
            <p:ph type="title"/>
          </p:nvPr>
        </p:nvSpPr>
        <p:spPr>
          <a:prstGeom prst="rect">
            <a:avLst/>
          </a:prstGeom>
        </p:spPr>
        <p:txBody>
          <a:bodyPr/>
          <a:lstStyle/>
          <a:p>
            <a:pPr/>
            <a:r>
              <a:t>SUPERVISED LEARNING - EXAMPLE</a:t>
            </a:r>
          </a:p>
        </p:txBody>
      </p:sp>
      <p:sp>
        <p:nvSpPr>
          <p:cNvPr id="176" name="Shape 176"/>
          <p:cNvSpPr/>
          <p:nvPr/>
        </p:nvSpPr>
        <p:spPr>
          <a:xfrm>
            <a:off x="454024" y="1429572"/>
            <a:ext cx="8455027" cy="27616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We want to predict the price of a house, let’s call it y, based on some observed data we have about the area, number of bedrooms, size of the house, and if it has a pool or not. </a:t>
            </a:r>
          </a:p>
          <a:p>
            <a:pPr marR="65828" algn="l" defTabSz="914400">
              <a:lnSpc>
                <a:spcPts val="2400"/>
              </a:lnSpc>
              <a:spcBef>
                <a:spcPts val="700"/>
              </a:spcBef>
              <a:defRPr b="0" sz="2000"/>
            </a:pPr>
            <a:r>
              <a:t>The area, number of bedrooms, size of the house, and if it has a pool or not would be our x variables (sometimes you might see this denoted as X)</a:t>
            </a:r>
          </a:p>
          <a:p>
            <a:pPr marR="65828" algn="l" defTabSz="914400">
              <a:lnSpc>
                <a:spcPts val="2400"/>
              </a:lnSpc>
              <a:spcBef>
                <a:spcPts val="700"/>
              </a:spcBef>
              <a:defRPr b="0" sz="2000"/>
            </a:pPr>
          </a:p>
          <a:p>
            <a:pPr marR="65828" algn="l" defTabSz="914400">
              <a:lnSpc>
                <a:spcPts val="2400"/>
              </a:lnSpc>
              <a:spcBef>
                <a:spcPts val="700"/>
              </a:spcBef>
              <a:defRPr b="0" sz="2000"/>
            </a:pPr>
            <a:r>
              <a:t>What we want is y = f(X), a way to describe the house price based on observed data</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79" name="Shape 17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0" name="Shape 18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1" name="Shape 18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2" name="Shape 182"/>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3" name="Shape 183"/>
          <p:cNvSpPr/>
          <p:nvPr>
            <p:ph type="title"/>
          </p:nvPr>
        </p:nvSpPr>
        <p:spPr>
          <a:prstGeom prst="rect">
            <a:avLst/>
          </a:prstGeom>
        </p:spPr>
        <p:txBody>
          <a:bodyPr/>
          <a:lstStyle/>
          <a:p>
            <a:pPr/>
            <a:r>
              <a:t>SUPERVISED LEARNING - REGRESSION &amp; CLASSIFICATION</a:t>
            </a:r>
          </a:p>
        </p:txBody>
      </p:sp>
      <p:sp>
        <p:nvSpPr>
          <p:cNvPr id="184" name="Shape 184"/>
          <p:cNvSpPr/>
          <p:nvPr/>
        </p:nvSpPr>
        <p:spPr>
          <a:xfrm>
            <a:off x="454024" y="1429572"/>
            <a:ext cx="8455027" cy="20472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If the y variable is numeric then we have a regression problem - we are trying to predict a continuous number</a:t>
            </a:r>
          </a:p>
          <a:p>
            <a:pPr marR="65828" algn="l" defTabSz="914400">
              <a:lnSpc>
                <a:spcPts val="2400"/>
              </a:lnSpc>
              <a:spcBef>
                <a:spcPts val="700"/>
              </a:spcBef>
              <a:defRPr b="0" sz="2000"/>
            </a:pPr>
          </a:p>
          <a:p>
            <a:pPr marR="65828" algn="l" defTabSz="914400">
              <a:lnSpc>
                <a:spcPts val="2400"/>
              </a:lnSpc>
              <a:spcBef>
                <a:spcPts val="700"/>
              </a:spcBef>
              <a:defRPr b="0" sz="2000"/>
            </a:pPr>
            <a:r>
              <a:t>If the y variable is a category (for example trying to predict a type of flower) the we have a classification problem - we are trying to classify what group that y belongs to.</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7" name="Shape 18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8" name="Shape 18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9" name="Shape 18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90" name="Shape 190"/>
          <p:cNvSpPr/>
          <p:nvPr>
            <p:ph type="sldNum" sz="quarter" idx="2"/>
          </p:nvPr>
        </p:nvSpPr>
        <p:spPr>
          <a:xfrm>
            <a:off x="8685361" y="514350"/>
            <a:ext cx="183853"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Shape 191"/>
          <p:cNvSpPr/>
          <p:nvPr>
            <p:ph type="title"/>
          </p:nvPr>
        </p:nvSpPr>
        <p:spPr>
          <a:prstGeom prst="rect">
            <a:avLst/>
          </a:prstGeom>
        </p:spPr>
        <p:txBody>
          <a:bodyPr/>
          <a:lstStyle/>
          <a:p>
            <a:pPr/>
            <a:r>
              <a:t>UNSUPERVISED LEARNING</a:t>
            </a:r>
          </a:p>
        </p:txBody>
      </p:sp>
      <p:sp>
        <p:nvSpPr>
          <p:cNvPr id="192" name="Shape 192"/>
          <p:cNvSpPr/>
          <p:nvPr/>
        </p:nvSpPr>
        <p:spPr>
          <a:xfrm>
            <a:off x="454024" y="1429572"/>
            <a:ext cx="8455027" cy="173608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R="65828" algn="l" defTabSz="914400">
              <a:lnSpc>
                <a:spcPts val="2400"/>
              </a:lnSpc>
              <a:spcBef>
                <a:spcPts val="700"/>
              </a:spcBef>
              <a:defRPr b="0" sz="2000"/>
            </a:pPr>
            <a:r>
              <a:t>We want to find some underlying structure or patterns in the data but in this case we don’t have any labeled data.</a:t>
            </a:r>
          </a:p>
          <a:p>
            <a:pPr marR="65828" algn="l" defTabSz="914400">
              <a:lnSpc>
                <a:spcPts val="2400"/>
              </a:lnSpc>
              <a:spcBef>
                <a:spcPts val="700"/>
              </a:spcBef>
              <a:defRPr b="0" sz="2000"/>
            </a:pPr>
          </a:p>
          <a:p>
            <a:pPr marR="65828" algn="l" defTabSz="914400">
              <a:lnSpc>
                <a:spcPts val="2400"/>
              </a:lnSpc>
              <a:spcBef>
                <a:spcPts val="700"/>
              </a:spcBef>
              <a:defRPr b="0" sz="2000"/>
            </a:pPr>
            <a:r>
              <a:t>So for example, if we have a large group of customers but would like to separate them into groups (or clusters) to better target them.</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95" name="Shape 195"/>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96" name="Shape 196"/>
          <p:cNvSpPr/>
          <p:nvPr>
            <p:ph type="title" idx="4294967295"/>
          </p:nvPr>
        </p:nvSpPr>
        <p:spPr>
          <a:xfrm>
            <a:off x="347662" y="1116012"/>
            <a:ext cx="8426451" cy="3894138"/>
          </a:xfrm>
          <a:prstGeom prst="rect">
            <a:avLst/>
          </a:prstGeom>
        </p:spPr>
        <p:txBody>
          <a:bodyPr lIns="38100" tIns="38100" rIns="38100" bIns="38100"/>
          <a:lstStyle>
            <a:lvl1pPr marL="27728" marR="27728" defTabSz="914400">
              <a:lnSpc>
                <a:spcPct val="70000"/>
              </a:lnSpc>
              <a:defRPr sz="8800"/>
            </a:lvl1pPr>
          </a:lstStyle>
          <a:p>
            <a:pPr/>
            <a:r>
              <a:t>WHAT IS LINEAR REGRESSION?</a:t>
            </a:r>
          </a:p>
        </p:txBody>
      </p:sp>
      <p:sp>
        <p:nvSpPr>
          <p:cNvPr id="197" name="Shape 197"/>
          <p:cNvSpPr/>
          <p:nvPr>
            <p:ph type="body" sz="quarter" idx="4294967295"/>
          </p:nvPr>
        </p:nvSpPr>
        <p:spPr>
          <a:xfrm>
            <a:off x="371475" y="495300"/>
            <a:ext cx="6400800" cy="620713"/>
          </a:xfrm>
          <a:prstGeom prst="rect">
            <a:avLst/>
          </a:prstGeom>
        </p:spPr>
        <p:txBody>
          <a:bodyPr/>
          <a:lstStyle>
            <a:lvl1pPr marL="40639" marR="40639" indent="0" defTabSz="914400">
              <a:buClr>
                <a:srgbClr val="FFFFFF"/>
              </a:buClr>
              <a:buFont typeface="Helvetica"/>
              <a:defRPr sz="2300"/>
            </a:lvl1pPr>
          </a:lstStyle>
          <a:p>
            <a:pPr/>
            <a:r>
              <a:t>DATA SCIENCE PART TIME COURSE</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EDE"/>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EDE"/>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