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notesMasterIdLst>
    <p:notesMasterId r:id="rId47"/>
  </p:notesMasterIdLst>
  <p:sldIdLst>
    <p:sldId id="256" r:id="rId2"/>
    <p:sldId id="309" r:id="rId3"/>
    <p:sldId id="311" r:id="rId4"/>
    <p:sldId id="258" r:id="rId5"/>
    <p:sldId id="310" r:id="rId6"/>
    <p:sldId id="259" r:id="rId7"/>
    <p:sldId id="261" r:id="rId8"/>
    <p:sldId id="263" r:id="rId9"/>
    <p:sldId id="307" r:id="rId10"/>
    <p:sldId id="264" r:id="rId11"/>
    <p:sldId id="267" r:id="rId12"/>
    <p:sldId id="266" r:id="rId13"/>
    <p:sldId id="268" r:id="rId14"/>
    <p:sldId id="269" r:id="rId15"/>
    <p:sldId id="270" r:id="rId16"/>
    <p:sldId id="271" r:id="rId17"/>
    <p:sldId id="273" r:id="rId18"/>
    <p:sldId id="282" r:id="rId19"/>
    <p:sldId id="277" r:id="rId20"/>
    <p:sldId id="278" r:id="rId21"/>
    <p:sldId id="279" r:id="rId22"/>
    <p:sldId id="286" r:id="rId23"/>
    <p:sldId id="287" r:id="rId24"/>
    <p:sldId id="288" r:id="rId25"/>
    <p:sldId id="289" r:id="rId26"/>
    <p:sldId id="290" r:id="rId27"/>
    <p:sldId id="291" r:id="rId28"/>
    <p:sldId id="292" r:id="rId29"/>
    <p:sldId id="293" r:id="rId30"/>
    <p:sldId id="294" r:id="rId31"/>
    <p:sldId id="295" r:id="rId32"/>
    <p:sldId id="296" r:id="rId33"/>
    <p:sldId id="297" r:id="rId34"/>
    <p:sldId id="298" r:id="rId35"/>
    <p:sldId id="315" r:id="rId36"/>
    <p:sldId id="305" r:id="rId37"/>
    <p:sldId id="308" r:id="rId38"/>
    <p:sldId id="300" r:id="rId39"/>
    <p:sldId id="301" r:id="rId40"/>
    <p:sldId id="302" r:id="rId41"/>
    <p:sldId id="303" r:id="rId42"/>
    <p:sldId id="306" r:id="rId43"/>
    <p:sldId id="299" r:id="rId44"/>
    <p:sldId id="262" r:id="rId45"/>
    <p:sldId id="304" r:id="rId4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98" autoAdjust="0"/>
    <p:restoredTop sz="93190" autoAdjust="0"/>
  </p:normalViewPr>
  <p:slideViewPr>
    <p:cSldViewPr>
      <p:cViewPr varScale="1">
        <p:scale>
          <a:sx n="68" d="100"/>
          <a:sy n="68" d="100"/>
        </p:scale>
        <p:origin x="-162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491C54-2C0A-47B0-BB29-FE5C64AB366C}" type="datetimeFigureOut">
              <a:rPr lang="en-US" smtClean="0"/>
              <a:pPr/>
              <a:t>3/6/2018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B4D9AA-6545-45C1-AD8F-90987648D19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B4D9AA-6545-45C1-AD8F-90987648D19D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B4D9AA-6545-45C1-AD8F-90987648D19D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0C368BB5-570B-49AC-8D83-254BE8780D23}" type="datetimeFigureOut">
              <a:rPr lang="en-US" smtClean="0"/>
              <a:pPr/>
              <a:t>3/6/2018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D3F0CF7B-13C3-4333-A1F0-85DCC251B8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68BB5-570B-49AC-8D83-254BE8780D23}" type="datetimeFigureOut">
              <a:rPr lang="en-US" smtClean="0"/>
              <a:pPr/>
              <a:t>3/6/2018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0CF7B-13C3-4333-A1F0-85DCC251B8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68BB5-570B-49AC-8D83-254BE8780D23}" type="datetimeFigureOut">
              <a:rPr lang="en-US" smtClean="0"/>
              <a:pPr/>
              <a:t>3/6/2018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0CF7B-13C3-4333-A1F0-85DCC251B8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68BB5-570B-49AC-8D83-254BE8780D23}" type="datetimeFigureOut">
              <a:rPr lang="en-US" smtClean="0"/>
              <a:pPr/>
              <a:t>3/6/2018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0CF7B-13C3-4333-A1F0-85DCC251B8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68BB5-570B-49AC-8D83-254BE8780D23}" type="datetimeFigureOut">
              <a:rPr lang="en-US" smtClean="0"/>
              <a:pPr/>
              <a:t>3/6/2018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0CF7B-13C3-4333-A1F0-85DCC251B8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68BB5-570B-49AC-8D83-254BE8780D23}" type="datetimeFigureOut">
              <a:rPr lang="en-US" smtClean="0"/>
              <a:pPr/>
              <a:t>3/6/2018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0CF7B-13C3-4333-A1F0-85DCC251B8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0C368BB5-570B-49AC-8D83-254BE8780D23}" type="datetimeFigureOut">
              <a:rPr lang="en-US" smtClean="0"/>
              <a:pPr/>
              <a:t>3/6/2018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3F0CF7B-13C3-4333-A1F0-85DCC251B88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0C368BB5-570B-49AC-8D83-254BE8780D23}" type="datetimeFigureOut">
              <a:rPr lang="en-US" smtClean="0"/>
              <a:pPr/>
              <a:t>3/6/2018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D3F0CF7B-13C3-4333-A1F0-85DCC251B8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68BB5-570B-49AC-8D83-254BE8780D23}" type="datetimeFigureOut">
              <a:rPr lang="en-US" smtClean="0"/>
              <a:pPr/>
              <a:t>3/6/2018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0CF7B-13C3-4333-A1F0-85DCC251B8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68BB5-570B-49AC-8D83-254BE8780D23}" type="datetimeFigureOut">
              <a:rPr lang="en-US" smtClean="0"/>
              <a:pPr/>
              <a:t>3/6/2018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0CF7B-13C3-4333-A1F0-85DCC251B8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68BB5-570B-49AC-8D83-254BE8780D23}" type="datetimeFigureOut">
              <a:rPr lang="en-US" smtClean="0"/>
              <a:pPr/>
              <a:t>3/6/2018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0CF7B-13C3-4333-A1F0-85DCC251B8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0C368BB5-570B-49AC-8D83-254BE8780D23}" type="datetimeFigureOut">
              <a:rPr lang="en-US" smtClean="0"/>
              <a:pPr/>
              <a:t>3/6/2018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D3F0CF7B-13C3-4333-A1F0-85DCC251B88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533400"/>
            <a:ext cx="8458200" cy="2590800"/>
          </a:xfrm>
        </p:spPr>
        <p:txBody>
          <a:bodyPr>
            <a:noAutofit/>
          </a:bodyPr>
          <a:lstStyle/>
          <a:p>
            <a:r>
              <a:rPr lang="en-US" sz="3400" dirty="0">
                <a:uFill>
                  <a:solidFill>
                    <a:schemeClr val="bg1"/>
                  </a:solidFill>
                </a:uFill>
              </a:rPr>
              <a:t/>
            </a:r>
            <a:br>
              <a:rPr lang="en-US" sz="3400" dirty="0">
                <a:uFill>
                  <a:solidFill>
                    <a:schemeClr val="bg1"/>
                  </a:solidFill>
                </a:uFill>
              </a:rPr>
            </a:br>
            <a:r>
              <a:rPr lang="en-US" sz="3400" b="1" dirty="0">
                <a:uFill>
                  <a:solidFill>
                    <a:schemeClr val="bg1"/>
                  </a:solidFill>
                </a:u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400" b="1" dirty="0">
                <a:uFill>
                  <a:solidFill>
                    <a:schemeClr val="bg1"/>
                  </a:solidFill>
                </a:uFill>
                <a:latin typeface="Times New Roman" pitchFamily="18" charset="0"/>
                <a:cs typeface="Times New Roman" pitchFamily="18" charset="0"/>
              </a:rPr>
            </a:br>
            <a:r>
              <a:rPr lang="en-US" sz="3600" b="1" dirty="0">
                <a:uFill>
                  <a:solidFill>
                    <a:schemeClr val="bg1"/>
                  </a:solidFill>
                </a:uFill>
                <a:latin typeface="Times New Roman" pitchFamily="18" charset="0"/>
                <a:cs typeface="Times New Roman" pitchFamily="18" charset="0"/>
              </a:rPr>
              <a:t>            PROJECT PRESENTATION</a:t>
            </a:r>
            <a:br>
              <a:rPr lang="en-US" sz="3600" b="1" dirty="0">
                <a:uFill>
                  <a:solidFill>
                    <a:schemeClr val="bg1"/>
                  </a:solidFill>
                </a:uFill>
                <a:latin typeface="Times New Roman" pitchFamily="18" charset="0"/>
                <a:cs typeface="Times New Roman" pitchFamily="18" charset="0"/>
              </a:rPr>
            </a:br>
            <a:r>
              <a:rPr lang="en-US" sz="3600" b="1" dirty="0">
                <a:uFill>
                  <a:solidFill>
                    <a:schemeClr val="bg1"/>
                  </a:solidFill>
                </a:uFill>
                <a:latin typeface="Times New Roman" pitchFamily="18" charset="0"/>
                <a:cs typeface="Times New Roman" pitchFamily="18" charset="0"/>
              </a:rPr>
              <a:t>                               ON</a:t>
            </a:r>
            <a:br>
              <a:rPr lang="en-US" sz="3600" b="1" dirty="0">
                <a:uFill>
                  <a:solidFill>
                    <a:schemeClr val="bg1"/>
                  </a:solidFill>
                </a:uFill>
                <a:latin typeface="Times New Roman" pitchFamily="18" charset="0"/>
                <a:cs typeface="Times New Roman" pitchFamily="18" charset="0"/>
              </a:rPr>
            </a:br>
            <a:r>
              <a:rPr lang="en-US" sz="3600" b="1" dirty="0">
                <a:uFill>
                  <a:solidFill>
                    <a:schemeClr val="bg1"/>
                  </a:solidFill>
                </a:uFill>
                <a:latin typeface="Times New Roman" pitchFamily="18" charset="0"/>
                <a:cs typeface="Times New Roman" pitchFamily="18" charset="0"/>
              </a:rPr>
              <a:t>                  “Inquisitive Minds”</a:t>
            </a:r>
            <a:br>
              <a:rPr lang="en-US" sz="3600" b="1" dirty="0">
                <a:uFill>
                  <a:solidFill>
                    <a:schemeClr val="bg1"/>
                  </a:solidFill>
                </a:uFill>
                <a:latin typeface="Times New Roman" pitchFamily="18" charset="0"/>
                <a:cs typeface="Times New Roman" pitchFamily="18" charset="0"/>
              </a:rPr>
            </a:br>
            <a:endParaRPr lang="en-US" sz="3600" b="1" dirty="0">
              <a:uFill>
                <a:solidFill>
                  <a:schemeClr val="bg1"/>
                </a:solidFill>
              </a:u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index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4800" y="4114800"/>
            <a:ext cx="1676400" cy="2464761"/>
          </a:xfrm>
          <a:prstGeom prst="rect">
            <a:avLst/>
          </a:prstGeom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xmlns="" id="{27DED11B-B381-C040-B891-E2D71A29D3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58986" y="4470880"/>
            <a:ext cx="4953000" cy="1752600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Presented by </a:t>
            </a:r>
            <a:r>
              <a:rPr lang="en-GB" dirty="0" err="1">
                <a:solidFill>
                  <a:schemeClr val="tx1"/>
                </a:solidFill>
              </a:rPr>
              <a:t>Ayushi</a:t>
            </a:r>
            <a:r>
              <a:rPr lang="en-GB" dirty="0">
                <a:solidFill>
                  <a:schemeClr val="tx1"/>
                </a:solidFill>
              </a:rPr>
              <a:t> Singh</a:t>
            </a:r>
          </a:p>
          <a:p>
            <a:r>
              <a:rPr lang="en-GB" dirty="0">
                <a:solidFill>
                  <a:schemeClr val="tx1"/>
                </a:solidFill>
              </a:rPr>
              <a:t>Email :</a:t>
            </a:r>
            <a:r>
              <a:rPr lang="en-GB" dirty="0" smtClean="0">
                <a:solidFill>
                  <a:schemeClr val="tx1"/>
                </a:solidFill>
              </a:rPr>
              <a:t>ayushic2210</a:t>
            </a:r>
            <a:r>
              <a:rPr lang="en-GB" dirty="0">
                <a:solidFill>
                  <a:schemeClr val="tx1"/>
                </a:solidFill>
              </a:rPr>
              <a:t>@ gmail.com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381000"/>
            <a:ext cx="8229600" cy="1066800"/>
          </a:xfrm>
        </p:spPr>
        <p:txBody>
          <a:bodyPr>
            <a:normAutofit/>
          </a:bodyPr>
          <a:lstStyle/>
          <a:p>
            <a:r>
              <a:rPr lang="en-US" sz="3600" b="1" u="sng" dirty="0">
                <a:latin typeface="Times New Roman" pitchFamily="18" charset="0"/>
                <a:cs typeface="Times New Roman" pitchFamily="18" charset="0"/>
              </a:rPr>
              <a:t>USER INTERFACE:</a:t>
            </a:r>
            <a:endParaRPr lang="en-IN" sz="36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10600" cy="4648200"/>
          </a:xfrm>
        </p:spPr>
        <p:txBody>
          <a:bodyPr>
            <a:normAutofit/>
          </a:bodyPr>
          <a:lstStyle/>
          <a:p>
            <a:pPr>
              <a:buSzPct val="75000"/>
              <a:buFont typeface="Wingdings" pitchFamily="2" charset="2"/>
              <a:buChar char="q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The website provides simple and interactive Graphical User Interface with description of every available option.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SzPct val="75000"/>
              <a:buFont typeface="Wingdings" pitchFamily="2" charset="2"/>
              <a:buChar char="q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Each page will contain following menus (except the home page) that will direct you to respective pages:                </a:t>
            </a:r>
          </a:p>
          <a:p>
            <a:pPr>
              <a:buFont typeface="Courier New" pitchFamily="49" charset="0"/>
              <a:buChar char="o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About Us</a:t>
            </a:r>
          </a:p>
          <a:p>
            <a:pPr>
              <a:buFont typeface="Courier New" pitchFamily="49" charset="0"/>
              <a:buChar char="o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Contact Us</a:t>
            </a:r>
          </a:p>
          <a:p>
            <a:pPr>
              <a:buFont typeface="Courier New" pitchFamily="49" charset="0"/>
              <a:buChar char="o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FAQs</a:t>
            </a:r>
          </a:p>
          <a:p>
            <a:pPr>
              <a:buFont typeface="Courier New" pitchFamily="49" charset="0"/>
              <a:buChar char="o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Help</a:t>
            </a:r>
          </a:p>
          <a:p>
            <a:pPr>
              <a:buSzPct val="75000"/>
              <a:buFont typeface="Wingdings" pitchFamily="2" charset="2"/>
              <a:buChar char="q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Each page will contain navigation bar containing links to various pages user wants to visit  for easy navigation.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0" y="609600"/>
            <a:ext cx="8229600" cy="381000"/>
          </a:xfrm>
        </p:spPr>
        <p:txBody>
          <a:bodyPr>
            <a:normAutofit fontScale="90000"/>
          </a:bodyPr>
          <a:lstStyle/>
          <a:p>
            <a:r>
              <a:rPr lang="en-US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SOFTWARE REQUIREMENTS:</a:t>
            </a:r>
            <a:endParaRPr lang="en-IN" b="1" u="sng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0" y="1295400"/>
            <a:ext cx="8915400" cy="5257800"/>
          </a:xfrm>
        </p:spPr>
        <p:txBody>
          <a:bodyPr>
            <a:normAutofit fontScale="85000" lnSpcReduction="20000"/>
          </a:bodyPr>
          <a:lstStyle/>
          <a:p>
            <a:pPr marL="624078" lvl="0" indent="-514350">
              <a:buSzPct val="75000"/>
              <a:buFont typeface="Wingdings" pitchFamily="2" charset="2"/>
              <a:buChar char="q"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Server Side: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  <a:p>
            <a:pPr marL="624078" lvl="0" indent="-514350">
              <a:buSzPct val="75000"/>
              <a:buNone/>
            </a:pPr>
            <a:r>
              <a:rPr lang="en-IN" sz="2600" dirty="0"/>
              <a:t>           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OS – Windows Server 2003 or onwards</a:t>
            </a:r>
          </a:p>
          <a:p>
            <a:pPr>
              <a:buNone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           Web Server – Apache Tomcat 7.0.63</a:t>
            </a:r>
          </a:p>
          <a:p>
            <a:pPr>
              <a:buNone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           Database Server – SQL Server 2005</a:t>
            </a:r>
          </a:p>
          <a:p>
            <a:pPr>
              <a:buNone/>
            </a:pPr>
            <a:endParaRPr lang="en-IN" dirty="0"/>
          </a:p>
          <a:p>
            <a:pPr>
              <a:buSzPct val="75000"/>
              <a:buFont typeface="Wingdings" pitchFamily="2" charset="2"/>
              <a:buChar char="q"/>
            </a:pPr>
            <a:r>
              <a:rPr lang="en-IN" b="1" dirty="0">
                <a:latin typeface="Times New Roman" pitchFamily="18" charset="0"/>
                <a:cs typeface="Times New Roman" pitchFamily="18" charset="0"/>
              </a:rPr>
              <a:t>Client Side:</a:t>
            </a:r>
          </a:p>
          <a:p>
            <a:pPr>
              <a:buNone/>
            </a:pPr>
            <a:r>
              <a:rPr lang="en-IN" dirty="0"/>
              <a:t>            </a:t>
            </a:r>
            <a:r>
              <a:rPr lang="en-IN" sz="2600" dirty="0">
                <a:latin typeface="Times New Roman" pitchFamily="18" charset="0"/>
                <a:cs typeface="Times New Roman" pitchFamily="18" charset="0"/>
              </a:rPr>
              <a:t>OS -Any Operating System (above Windows-7).</a:t>
            </a:r>
          </a:p>
          <a:p>
            <a:pPr>
              <a:buNone/>
            </a:pPr>
            <a:r>
              <a:rPr lang="en-IN" sz="2600" dirty="0">
                <a:latin typeface="Times New Roman" pitchFamily="18" charset="0"/>
                <a:cs typeface="Times New Roman" pitchFamily="18" charset="0"/>
              </a:rPr>
              <a:t>             Browser – Any browser compatible with IE 5.0 or onwards.</a:t>
            </a:r>
          </a:p>
          <a:p>
            <a:pPr>
              <a:buNone/>
            </a:pPr>
            <a:endParaRPr lang="en-IN" sz="2600" dirty="0"/>
          </a:p>
          <a:p>
            <a:pPr lvl="0">
              <a:buSzPct val="75000"/>
              <a:buFont typeface="Wingdings" pitchFamily="2" charset="2"/>
              <a:buChar char="q"/>
            </a:pPr>
            <a:r>
              <a:rPr lang="en-IN" b="1" dirty="0">
                <a:latin typeface="Times New Roman" pitchFamily="18" charset="0"/>
                <a:cs typeface="Times New Roman" pitchFamily="18" charset="0"/>
              </a:rPr>
              <a:t>Developer Side:</a:t>
            </a:r>
          </a:p>
          <a:p>
            <a:pPr>
              <a:buNone/>
            </a:pPr>
            <a:r>
              <a:rPr lang="en-IN" dirty="0"/>
              <a:t>          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OS – Windows 7 or above.</a:t>
            </a:r>
          </a:p>
          <a:p>
            <a:pPr>
              <a:buNone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           IDE- Net Beans 8.2</a:t>
            </a:r>
          </a:p>
          <a:p>
            <a:pPr>
              <a:buNone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           Front-End– JSP, HTML, CSS</a:t>
            </a:r>
          </a:p>
          <a:p>
            <a:pPr>
              <a:buNone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           Back End – Microsoft SQL Server 2005</a:t>
            </a:r>
          </a:p>
          <a:p>
            <a:pPr>
              <a:buNone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           Browser– Any browser compatible with IE 5.0 or  onwards.                           </a:t>
            </a:r>
          </a:p>
          <a:p>
            <a:pPr>
              <a:buNone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           Web Server– Apache Tomcat 7.0.63</a:t>
            </a:r>
          </a:p>
          <a:p>
            <a:endParaRPr lang="en-IN" sz="26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6"/>
          <p:cNvSpPr>
            <a:spLocks noGrp="1"/>
          </p:cNvSpPr>
          <p:nvPr>
            <p:ph idx="1"/>
          </p:nvPr>
        </p:nvSpPr>
        <p:spPr>
          <a:xfrm>
            <a:off x="304800" y="228600"/>
            <a:ext cx="8305800" cy="6156325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endParaRPr lang="en-IN" b="1" u="sng" dirty="0"/>
          </a:p>
          <a:p>
            <a:pPr>
              <a:buNone/>
            </a:pPr>
            <a:endParaRPr lang="en-IN" b="1" u="sng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sz="3800" b="1" u="sng" dirty="0">
                <a:latin typeface="Times New Roman" pitchFamily="18" charset="0"/>
                <a:cs typeface="Times New Roman" pitchFamily="18" charset="0"/>
              </a:rPr>
              <a:t>HARDWARE REQUIREMENTS:</a:t>
            </a:r>
          </a:p>
          <a:p>
            <a:pPr>
              <a:buNone/>
            </a:pPr>
            <a:endParaRPr lang="en-IN" b="1" u="sng" dirty="0"/>
          </a:p>
          <a:p>
            <a:pPr lvl="0">
              <a:buSzPct val="65000"/>
              <a:buFont typeface="Wingdings" pitchFamily="2" charset="2"/>
              <a:buChar char="q"/>
            </a:pPr>
            <a:r>
              <a:rPr lang="en-IN" b="1" dirty="0">
                <a:latin typeface="Times New Roman" pitchFamily="18" charset="0"/>
                <a:cs typeface="Times New Roman" pitchFamily="18" charset="0"/>
              </a:rPr>
              <a:t>Server Side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dirty="0"/>
              <a:t>       </a:t>
            </a:r>
            <a:r>
              <a:rPr lang="en-IN" sz="2400" dirty="0"/>
              <a:t>Processor –2.50 GHz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(ex. P-IV or onwards)</a:t>
            </a:r>
            <a:endParaRPr lang="en-US" sz="2400" dirty="0"/>
          </a:p>
          <a:p>
            <a:pPr>
              <a:buNone/>
            </a:pPr>
            <a:r>
              <a:rPr lang="en-IN" sz="2400" dirty="0"/>
              <a:t>        RAM – 4 GB</a:t>
            </a:r>
            <a:endParaRPr lang="en-US" sz="2400" dirty="0"/>
          </a:p>
          <a:p>
            <a:pPr>
              <a:buNone/>
            </a:pPr>
            <a:r>
              <a:rPr lang="en-IN" sz="2400" dirty="0"/>
              <a:t>        HDD – 20GB or more (free space excluding data size)</a:t>
            </a:r>
          </a:p>
          <a:p>
            <a:pPr>
              <a:buNone/>
            </a:pPr>
            <a:endParaRPr lang="en-US" dirty="0"/>
          </a:p>
          <a:p>
            <a:pPr lvl="0">
              <a:buSzPct val="65000"/>
              <a:buFont typeface="Wingdings" pitchFamily="2" charset="2"/>
              <a:buChar char="q"/>
            </a:pPr>
            <a:r>
              <a:rPr lang="en-IN" b="1" dirty="0">
                <a:latin typeface="Times New Roman" pitchFamily="18" charset="0"/>
                <a:cs typeface="Times New Roman" pitchFamily="18" charset="0"/>
              </a:rPr>
              <a:t>Client Side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dirty="0"/>
              <a:t>       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Processor – 450 MHz (ex. P-IV or onwards)</a:t>
            </a:r>
          </a:p>
          <a:p>
            <a:pPr>
              <a:buNone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        RAM – 2GB or above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        HDD – 20GB or more (free space excluding data size)</a:t>
            </a:r>
          </a:p>
          <a:p>
            <a:pPr lvl="0">
              <a:buNone/>
            </a:pPr>
            <a:endParaRPr lang="en-IN" b="1" dirty="0"/>
          </a:p>
          <a:p>
            <a:pPr lvl="0">
              <a:buSzPct val="65000"/>
              <a:buFont typeface="Wingdings" pitchFamily="2" charset="2"/>
              <a:buChar char="q"/>
            </a:pPr>
            <a:r>
              <a:rPr lang="en-IN" b="1" dirty="0">
                <a:latin typeface="Times New Roman" pitchFamily="18" charset="0"/>
                <a:cs typeface="Times New Roman" pitchFamily="18" charset="0"/>
              </a:rPr>
              <a:t>Developer Side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 lvl="0">
              <a:buNone/>
            </a:pPr>
            <a:r>
              <a:rPr lang="en-US" b="1" dirty="0"/>
              <a:t>      </a:t>
            </a:r>
            <a:r>
              <a:rPr lang="en-IN" dirty="0"/>
              <a:t>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Processor – 2.50 GHz (ex. P-IV or onwards)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lvl="0">
              <a:buNone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        RAM – 4 GB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lvl="0">
              <a:buNone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        HDD – 20GB or more (free space excluding data size)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IN" sz="2400" b="1" u="sng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609600"/>
            <a:ext cx="891540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sng" strike="noStrike" cap="none" normalizeH="0" dirty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COMMUNICATION INTERFACE:</a:t>
            </a:r>
            <a:endParaRPr kumimoji="0" lang="en-US" sz="18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 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PROTOCOLS:HTTPS,HTTP,TCP/IP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baseline="0" dirty="0"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1676400"/>
            <a:ext cx="8839200" cy="19697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mic Sans MS" pitchFamily="66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b="1" u="sng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OPERATIONS: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The website will be available 24*7hrs and all its functionalities are user-initiated. The developer will have a separate login account to make changes in the website and manage user informations.The admin will handle all its data processing</a:t>
            </a:r>
            <a:r>
              <a:rPr kumimoji="0" lang="en-US" sz="2000" b="0" i="0" u="none" strike="noStrike" cap="none" normalizeH="0" dirty="0">
                <a:ln>
                  <a:noFill/>
                </a:ln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functionalities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4267200"/>
            <a:ext cx="84582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sng" strike="noStrike" cap="none" normalizeH="0" baseline="0" dirty="0">
                <a:ln>
                  <a:noFill/>
                </a:ln>
                <a:effectLst/>
                <a:ea typeface="Calibri" pitchFamily="34" charset="0"/>
                <a:cs typeface="Arial" pitchFamily="34" charset="0"/>
              </a:rPr>
              <a:t>SITE ADAPTATION REQUIREMENTS</a:t>
            </a:r>
            <a:r>
              <a:rPr kumimoji="0" lang="en-US" sz="2800" b="1" i="0" u="none" strike="noStrike" cap="none" normalizeH="0" baseline="0" dirty="0">
                <a:ln>
                  <a:noFill/>
                </a:ln>
                <a:effectLst/>
                <a:ea typeface="Calibri" pitchFamily="34" charset="0"/>
                <a:cs typeface="Arial" pitchFamily="34" charset="0"/>
              </a:rPr>
              <a:t>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800" b="0" i="0" u="none" strike="noStrike" cap="none" normalizeH="0" baseline="0" dirty="0">
              <a:ln>
                <a:noFill/>
              </a:ln>
              <a:effectLst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7030A0"/>
              </a:buClr>
              <a:buSzPct val="65000"/>
              <a:buFont typeface="Wingdings" pitchFamily="2" charset="2"/>
              <a:buChar char="q"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The client should have a java enabled browser.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7030A0"/>
              </a:buClr>
              <a:buSzPct val="65000"/>
              <a:buFont typeface="Wingdings" pitchFamily="2" charset="2"/>
              <a:buChar char="q"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Internetworking is required among all client systems and the server.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7030A0"/>
              </a:buClr>
              <a:buSzPct val="65000"/>
              <a:buFont typeface="Wingdings" pitchFamily="2" charset="2"/>
              <a:buChar char="q"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Firewall setting of all the client systems must be same.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381000"/>
            <a:ext cx="8229600" cy="1066800"/>
          </a:xfrm>
        </p:spPr>
        <p:txBody>
          <a:bodyPr>
            <a:normAutofit/>
          </a:bodyPr>
          <a:lstStyle/>
          <a:p>
            <a:r>
              <a:rPr lang="en-US" sz="36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PRODUCT FUNCTIONS</a:t>
            </a:r>
            <a:r>
              <a:rPr lang="en-US" sz="3600" dirty="0">
                <a:solidFill>
                  <a:schemeClr val="tx1"/>
                </a:solidFill>
              </a:rPr>
              <a:t>:</a:t>
            </a:r>
            <a:endParaRPr lang="en-IN" sz="3600" dirty="0">
              <a:solidFill>
                <a:schemeClr val="tx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371600"/>
            <a:ext cx="8458200" cy="5202936"/>
          </a:xfrm>
        </p:spPr>
        <p:txBody>
          <a:bodyPr>
            <a:normAutofit/>
          </a:bodyPr>
          <a:lstStyle/>
          <a:p>
            <a:pPr lvl="0"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Register .</a:t>
            </a:r>
          </a:p>
          <a:p>
            <a:pPr lvl="0"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Login.</a:t>
            </a:r>
          </a:p>
          <a:p>
            <a:pPr lvl="0"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Authentication.</a:t>
            </a:r>
          </a:p>
          <a:p>
            <a:pPr lvl="0"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Recovery of account.</a:t>
            </a:r>
          </a:p>
          <a:p>
            <a:pPr lvl="0"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Updatation of account.</a:t>
            </a:r>
          </a:p>
          <a:p>
            <a:pPr lvl="0"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Deleting of account.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Ask query.</a:t>
            </a:r>
          </a:p>
          <a:p>
            <a:pPr lvl="0"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Resolve query.</a:t>
            </a:r>
          </a:p>
          <a:p>
            <a:pPr lvl="0"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Like/dislike particular answer.</a:t>
            </a:r>
          </a:p>
          <a:p>
            <a:pPr lvl="0"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View answer.</a:t>
            </a:r>
          </a:p>
          <a:p>
            <a:pPr lvl="0"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Provide feedback for the website.</a:t>
            </a:r>
          </a:p>
          <a:p>
            <a:pPr lvl="0"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Logout from account.</a:t>
            </a:r>
          </a:p>
          <a:p>
            <a:endParaRPr lang="en-US" sz="26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09600"/>
            <a:ext cx="9144000" cy="5562600"/>
          </a:xfrm>
        </p:spPr>
        <p:txBody>
          <a:bodyPr/>
          <a:lstStyle/>
          <a:p>
            <a:pPr marL="548640" lvl="1" indent="-411480">
              <a:buClr>
                <a:schemeClr val="tx1">
                  <a:shade val="95000"/>
                </a:schemeClr>
              </a:buClr>
              <a:buSzPct val="65000"/>
              <a:buNone/>
            </a:pPr>
            <a:r>
              <a:rPr lang="en-US" sz="32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User Characteristics:</a:t>
            </a:r>
          </a:p>
          <a:p>
            <a:pPr marL="594360" lvl="1" indent="-457200">
              <a:buClr>
                <a:srgbClr val="7030A0"/>
              </a:buClr>
              <a:buSzPct val="65000"/>
              <a:buFont typeface="Wingdings" pitchFamily="2" charset="2"/>
              <a:buChar char="q"/>
            </a:pP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Administrator</a:t>
            </a:r>
          </a:p>
          <a:p>
            <a:pPr marL="548640" lvl="1" indent="-411480">
              <a:buClr>
                <a:srgbClr val="7030A0"/>
              </a:buClr>
              <a:buSzPct val="65000"/>
              <a:buFont typeface="Wingdings" pitchFamily="2" charset="2"/>
              <a:buChar char="q"/>
            </a:pP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End users</a:t>
            </a:r>
          </a:p>
          <a:p>
            <a:pPr marL="548640" lvl="1" indent="-411480">
              <a:buClr>
                <a:srgbClr val="7030A0"/>
              </a:buClr>
              <a:buSzPct val="65000"/>
              <a:buFont typeface="Wingdings" pitchFamily="2" charset="2"/>
              <a:buChar char="q"/>
            </a:pP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Developer</a:t>
            </a:r>
          </a:p>
          <a:p>
            <a:pPr marL="548640" lvl="1" indent="-411480">
              <a:buClr>
                <a:schemeClr val="tx1">
                  <a:shade val="95000"/>
                </a:schemeClr>
              </a:buClr>
              <a:buSzPct val="65000"/>
              <a:buNone/>
            </a:pPr>
            <a:endParaRPr lang="en-US" sz="2800" b="1" u="sng" dirty="0"/>
          </a:p>
          <a:p>
            <a:pPr marL="548640" lvl="1" indent="-411480">
              <a:buClr>
                <a:schemeClr val="tx1">
                  <a:shade val="95000"/>
                </a:schemeClr>
              </a:buClr>
              <a:buSzPct val="65000"/>
              <a:buNone/>
            </a:pPr>
            <a:r>
              <a:rPr lang="en-IN" sz="28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Assumption And Dependencies</a:t>
            </a:r>
            <a:r>
              <a:rPr lang="en-IN" sz="2800" b="1" dirty="0">
                <a:solidFill>
                  <a:schemeClr val="tx1"/>
                </a:solidFill>
              </a:rPr>
              <a:t>:</a:t>
            </a:r>
          </a:p>
          <a:p>
            <a:pPr lvl="0">
              <a:buSzPct val="75000"/>
              <a:buFont typeface="Wingdings" pitchFamily="2" charset="2"/>
              <a:buChar char="q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All the clients must be interconnected through same network along with the server.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lvl="0">
              <a:buSzPct val="75000"/>
              <a:buFont typeface="Wingdings" pitchFamily="2" charset="2"/>
              <a:buChar char="q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Client system must have Windows 7 or above operating system.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SzPct val="75000"/>
              <a:buFont typeface="Wingdings" pitchFamily="2" charset="2"/>
              <a:buChar char="q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Client system must support TCP/IP protocol.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9144000" cy="5867400"/>
          </a:xfrm>
        </p:spPr>
        <p:txBody>
          <a:bodyPr/>
          <a:lstStyle/>
          <a:p>
            <a:pPr>
              <a:buNone/>
            </a:pPr>
            <a:r>
              <a:rPr lang="en-IN" b="1" u="sng" dirty="0"/>
              <a:t> </a:t>
            </a:r>
            <a:r>
              <a:rPr lang="en-IN" b="1" u="sng" dirty="0">
                <a:latin typeface="Times New Roman" pitchFamily="18" charset="0"/>
                <a:cs typeface="Times New Roman" pitchFamily="18" charset="0"/>
              </a:rPr>
              <a:t>SPECIFIC REQUIREMENTS</a:t>
            </a:r>
            <a:r>
              <a:rPr lang="en-IN" b="1" dirty="0">
                <a:latin typeface="Times New Roman" pitchFamily="18" charset="0"/>
                <a:cs typeface="Times New Roman" pitchFamily="18" charset="0"/>
              </a:rPr>
              <a:t>: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b="1" u="sng" dirty="0"/>
              <a:t> </a:t>
            </a:r>
            <a:r>
              <a:rPr lang="en-US" sz="2400" b="1" u="sng" dirty="0">
                <a:latin typeface="Times New Roman" pitchFamily="18" charset="0"/>
                <a:cs typeface="Times New Roman" pitchFamily="18" charset="0"/>
              </a:rPr>
              <a:t>External Interface Requirements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buNone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u="sng" dirty="0">
                <a:latin typeface="Times New Roman" pitchFamily="18" charset="0"/>
                <a:cs typeface="Times New Roman" pitchFamily="18" charset="0"/>
              </a:rPr>
              <a:t>User Interfaces</a:t>
            </a:r>
            <a:r>
              <a:rPr lang="en-US" sz="2400" b="1" dirty="0"/>
              <a:t>:</a:t>
            </a:r>
          </a:p>
          <a:p>
            <a:pPr>
              <a:buNone/>
            </a:pPr>
            <a:r>
              <a:rPr lang="en-US" sz="2000" dirty="0"/>
              <a:t>The following interfaces will be provided by the website:</a:t>
            </a:r>
          </a:p>
          <a:p>
            <a:pPr lvl="0">
              <a:buFont typeface="Wingdings" pitchFamily="2" charset="2"/>
              <a:buChar char="Ø"/>
            </a:pPr>
            <a:r>
              <a:rPr lang="en-US" sz="2400" b="1" u="sng" dirty="0">
                <a:latin typeface="Times New Roman" pitchFamily="18" charset="0"/>
                <a:cs typeface="Times New Roman" pitchFamily="18" charset="0"/>
              </a:rPr>
              <a:t>GUEST USER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: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b="1" dirty="0"/>
          </a:p>
          <a:p>
            <a:pPr>
              <a:buNone/>
            </a:pPr>
            <a:endParaRPr lang="en-US" dirty="0"/>
          </a:p>
        </p:txBody>
      </p:sp>
      <p:pic>
        <p:nvPicPr>
          <p:cNvPr id="5" name="Picture 4" descr="usecas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14400" y="3124200"/>
            <a:ext cx="6934200" cy="31242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685800"/>
            <a:ext cx="487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800" b="1" u="sng" dirty="0">
                <a:latin typeface="Times New Roman" pitchFamily="18" charset="0"/>
                <a:cs typeface="Times New Roman" pitchFamily="18" charset="0"/>
              </a:rPr>
              <a:t>REGISTERED USER: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676400"/>
            <a:ext cx="7239000" cy="430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 descr="C:\Users\RASHMI\Desktop\project\presen\admi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371600"/>
            <a:ext cx="7010400" cy="5181600"/>
          </a:xfrm>
          <a:prstGeom prst="rect">
            <a:avLst/>
          </a:prstGeom>
          <a:noFill/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381000"/>
            <a:ext cx="7696200" cy="1069848"/>
          </a:xfrm>
        </p:spPr>
        <p:txBody>
          <a:bodyPr>
            <a:normAutofit/>
          </a:bodyPr>
          <a:lstStyle/>
          <a:p>
            <a:pPr marL="742950" indent="-742950"/>
            <a:r>
              <a:rPr lang="en-US" sz="32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ADMIN: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9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295400"/>
            <a:ext cx="8915400" cy="2628524"/>
          </a:xfrm>
          <a:prstGeom prst="rect">
            <a:avLst/>
          </a:prstGeom>
        </p:spPr>
      </p:pic>
      <p:pic>
        <p:nvPicPr>
          <p:cNvPr id="3" name="Picture 2" descr="10.bmp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2400" y="3886200"/>
            <a:ext cx="8686800" cy="27432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5334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b="1" u="sng" dirty="0">
                <a:latin typeface="Times New Roman" pitchFamily="18" charset="0"/>
                <a:cs typeface="Times New Roman" pitchFamily="18" charset="0"/>
              </a:rPr>
              <a:t>FUNCTIONAL REQUIREMENTS:</a:t>
            </a:r>
            <a:endParaRPr lang="en-IN" b="1" u="sng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8229600" cy="1066800"/>
          </a:xfrm>
        </p:spPr>
        <p:txBody>
          <a:bodyPr/>
          <a:lstStyle/>
          <a:p>
            <a:r>
              <a:rPr lang="en-US" b="1" u="sng" dirty="0">
                <a:latin typeface="Times New Roman" pitchFamily="18" charset="0"/>
                <a:cs typeface="Times New Roman" pitchFamily="18" charset="0"/>
              </a:rPr>
              <a:t>CONTENTS:</a:t>
            </a:r>
            <a:endParaRPr lang="en-IN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305800" cy="5410200"/>
          </a:xfrm>
        </p:spPr>
        <p:txBody>
          <a:bodyPr>
            <a:normAutofit fontScale="25000" lnSpcReduction="20000"/>
          </a:bodyPr>
          <a:lstStyle/>
          <a:p>
            <a:pPr marL="624078" indent="-514350">
              <a:buFont typeface="Wingdings" pitchFamily="2" charset="2"/>
              <a:buChar char="Ø"/>
            </a:pPr>
            <a:r>
              <a:rPr lang="en-US" sz="9600" dirty="0"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pPr marL="624078" indent="-514350">
              <a:buFont typeface="Wingdings" pitchFamily="2" charset="2"/>
              <a:buChar char="Ø"/>
            </a:pPr>
            <a:r>
              <a:rPr lang="en-US" sz="9600" dirty="0">
                <a:latin typeface="Times New Roman" pitchFamily="18" charset="0"/>
                <a:cs typeface="Times New Roman" pitchFamily="18" charset="0"/>
              </a:rPr>
              <a:t>System Requirement Specification</a:t>
            </a:r>
          </a:p>
          <a:p>
            <a:pPr marL="624078" indent="-514350">
              <a:buNone/>
            </a:pPr>
            <a:r>
              <a:rPr lang="en-US" sz="9600" dirty="0">
                <a:latin typeface="Times New Roman" pitchFamily="18" charset="0"/>
                <a:cs typeface="Times New Roman" pitchFamily="18" charset="0"/>
              </a:rPr>
              <a:t>       	1)Purpose</a:t>
            </a:r>
          </a:p>
          <a:p>
            <a:pPr marL="624078" indent="-514350">
              <a:buNone/>
            </a:pPr>
            <a:r>
              <a:rPr lang="en-US" sz="9600" dirty="0">
                <a:latin typeface="Times New Roman" pitchFamily="18" charset="0"/>
                <a:cs typeface="Times New Roman" pitchFamily="18" charset="0"/>
              </a:rPr>
              <a:t>          2)Scope</a:t>
            </a:r>
          </a:p>
          <a:p>
            <a:pPr marL="624078" indent="-514350">
              <a:buNone/>
            </a:pPr>
            <a:r>
              <a:rPr lang="en-US" sz="9600" dirty="0">
                <a:latin typeface="Times New Roman" pitchFamily="18" charset="0"/>
                <a:cs typeface="Times New Roman" pitchFamily="18" charset="0"/>
              </a:rPr>
              <a:t>  		3)Overall Description</a:t>
            </a:r>
          </a:p>
          <a:p>
            <a:pPr marL="624078" indent="-514350">
              <a:buNone/>
            </a:pPr>
            <a:r>
              <a:rPr lang="en-US" sz="9600" dirty="0">
                <a:latin typeface="Times New Roman" pitchFamily="18" charset="0"/>
                <a:cs typeface="Times New Roman" pitchFamily="18" charset="0"/>
              </a:rPr>
              <a:t>                 3.1)Project Perspective</a:t>
            </a:r>
          </a:p>
          <a:p>
            <a:pPr marL="624078" indent="-514350">
              <a:buNone/>
            </a:pPr>
            <a:r>
              <a:rPr lang="en-US" sz="9600" dirty="0">
                <a:latin typeface="Times New Roman" pitchFamily="18" charset="0"/>
                <a:cs typeface="Times New Roman" pitchFamily="18" charset="0"/>
              </a:rPr>
              <a:t>              	 3.1.1)User Interface</a:t>
            </a:r>
          </a:p>
          <a:p>
            <a:pPr marL="624078" indent="-514350">
              <a:buNone/>
            </a:pPr>
            <a:r>
              <a:rPr lang="en-US" sz="9600" dirty="0">
                <a:latin typeface="Times New Roman" pitchFamily="18" charset="0"/>
                <a:cs typeface="Times New Roman" pitchFamily="18" charset="0"/>
              </a:rPr>
              <a:t>		      	 3.1.2)Software Requirements</a:t>
            </a:r>
          </a:p>
          <a:p>
            <a:pPr marL="624078" indent="-514350">
              <a:buNone/>
            </a:pPr>
            <a:r>
              <a:rPr lang="en-US" sz="9600" dirty="0">
                <a:latin typeface="Times New Roman" pitchFamily="18" charset="0"/>
                <a:cs typeface="Times New Roman" pitchFamily="18" charset="0"/>
              </a:rPr>
              <a:t>		             3.1.3)Hardware Requirements</a:t>
            </a:r>
          </a:p>
          <a:p>
            <a:pPr marL="624078" indent="-514350">
              <a:buNone/>
            </a:pPr>
            <a:r>
              <a:rPr lang="en-US" sz="9600" dirty="0">
                <a:latin typeface="Times New Roman" pitchFamily="18" charset="0"/>
                <a:cs typeface="Times New Roman" pitchFamily="18" charset="0"/>
              </a:rPr>
              <a:t>                       3.1.4)Communication Interface</a:t>
            </a:r>
          </a:p>
          <a:p>
            <a:pPr marL="624078" indent="-514350">
              <a:buNone/>
            </a:pPr>
            <a:r>
              <a:rPr lang="en-US" sz="9600" dirty="0">
                <a:latin typeface="Times New Roman" pitchFamily="18" charset="0"/>
                <a:cs typeface="Times New Roman" pitchFamily="18" charset="0"/>
              </a:rPr>
              <a:t>                       3.1.5)Operations</a:t>
            </a:r>
          </a:p>
          <a:p>
            <a:pPr marL="624078" indent="-514350">
              <a:buNone/>
            </a:pPr>
            <a:r>
              <a:rPr lang="en-US" sz="9600" dirty="0">
                <a:latin typeface="Times New Roman" pitchFamily="18" charset="0"/>
                <a:cs typeface="Times New Roman" pitchFamily="18" charset="0"/>
              </a:rPr>
              <a:t>                       3.1.6)Site Adaptation Requirements</a:t>
            </a:r>
          </a:p>
          <a:p>
            <a:pPr marL="624078" indent="-514350">
              <a:buNone/>
            </a:pPr>
            <a:r>
              <a:rPr lang="en-US" sz="9600" dirty="0">
                <a:latin typeface="Times New Roman" pitchFamily="18" charset="0"/>
                <a:cs typeface="Times New Roman" pitchFamily="18" charset="0"/>
              </a:rPr>
              <a:t>		      3.2)Product Functions </a:t>
            </a:r>
          </a:p>
          <a:p>
            <a:pPr marL="624078" indent="-514350">
              <a:buNone/>
            </a:pPr>
            <a:r>
              <a:rPr lang="en-US" sz="9600" dirty="0">
                <a:latin typeface="Times New Roman" pitchFamily="18" charset="0"/>
                <a:cs typeface="Times New Roman" pitchFamily="18" charset="0"/>
              </a:rPr>
              <a:t>                 3.3)User Characteristics</a:t>
            </a:r>
          </a:p>
          <a:p>
            <a:pPr marL="624078" indent="-514350">
              <a:buNone/>
            </a:pPr>
            <a:r>
              <a:rPr lang="en-US" sz="9600" dirty="0">
                <a:latin typeface="Times New Roman" pitchFamily="18" charset="0"/>
                <a:cs typeface="Times New Roman" pitchFamily="18" charset="0"/>
              </a:rPr>
              <a:t>      		      3.4)Assumption and dependencies</a:t>
            </a:r>
            <a:br>
              <a:rPr lang="en-US" sz="9600" dirty="0">
                <a:latin typeface="Times New Roman" pitchFamily="18" charset="0"/>
                <a:cs typeface="Times New Roman" pitchFamily="18" charset="0"/>
              </a:rPr>
            </a:br>
            <a:endParaRPr lang="en-US" sz="9600" dirty="0">
              <a:latin typeface="Times New Roman" pitchFamily="18" charset="0"/>
              <a:cs typeface="Times New Roman" pitchFamily="18" charset="0"/>
            </a:endParaRPr>
          </a:p>
          <a:p>
            <a:pPr marL="624078" indent="-514350">
              <a:buNone/>
            </a:pPr>
            <a:endParaRPr lang="en-US" sz="9600" dirty="0">
              <a:latin typeface="Times New Roman" pitchFamily="18" charset="0"/>
              <a:cs typeface="Times New Roman" pitchFamily="18" charset="0"/>
            </a:endParaRPr>
          </a:p>
          <a:p>
            <a:pPr marL="624078" indent="-51435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624078" indent="-51435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624078" indent="-51435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624078" indent="-51435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624078" indent="-51435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624078" indent="-51435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1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685800"/>
            <a:ext cx="8153400" cy="2590800"/>
          </a:xfrm>
          <a:prstGeom prst="rect">
            <a:avLst/>
          </a:prstGeom>
        </p:spPr>
      </p:pic>
      <p:pic>
        <p:nvPicPr>
          <p:cNvPr id="3" name="Picture 2" descr="viewrg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1000" y="3581400"/>
            <a:ext cx="8153400" cy="2695951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2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1000" y="762000"/>
            <a:ext cx="8534400" cy="2667000"/>
          </a:xfrm>
          <a:prstGeom prst="rect">
            <a:avLst/>
          </a:prstGeom>
        </p:spPr>
      </p:pic>
      <p:pic>
        <p:nvPicPr>
          <p:cNvPr id="3" name="Picture 2" descr="ask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3400" y="3733800"/>
            <a:ext cx="80772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resolve query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3400" y="381000"/>
            <a:ext cx="8153400" cy="2819400"/>
          </a:xfrm>
          <a:prstGeom prst="rect">
            <a:avLst/>
          </a:prstGeom>
        </p:spPr>
      </p:pic>
      <p:pic>
        <p:nvPicPr>
          <p:cNvPr id="3" name="Picture 2" descr="updation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3400" y="3505200"/>
            <a:ext cx="8153400" cy="2895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 noChangeArrowheads="1"/>
          </p:cNvSpPr>
          <p:nvPr/>
        </p:nvSpPr>
        <p:spPr bwMode="auto">
          <a:xfrm>
            <a:off x="0" y="533400"/>
            <a:ext cx="8382000" cy="4821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12696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  <a:latin typeface="Algerian" pitchFamily="82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3200" b="1" i="0" u="sng" strike="noStrike" cap="none" normalizeH="0" baseline="0" dirty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Software System Attributes</a:t>
            </a:r>
            <a:r>
              <a:rPr kumimoji="0" lang="en-US" sz="3200" b="1" i="0" u="none" strike="noStrike" cap="none" normalizeH="0" baseline="0" dirty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>
              <a:ln>
                <a:noFill/>
              </a:ln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There are a number of quality attributes of software that can serve as requirements. It is important that required attributes be specified so that their achievement can be objectively verified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lvl="0">
              <a:buFont typeface="Wingdings" pitchFamily="2" charset="2"/>
              <a:buChar char="Ø"/>
            </a:pPr>
            <a:r>
              <a:rPr kumimoji="0" lang="en-US" sz="24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Reliability.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lvl="0">
              <a:buFont typeface="Wingdings" pitchFamily="2" charset="2"/>
              <a:buChar char="Ø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Availability.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lvl="0">
              <a:buFont typeface="Wingdings" pitchFamily="2" charset="2"/>
              <a:buChar char="Ø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Security.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lvl="0">
              <a:buFont typeface="Wingdings" pitchFamily="2" charset="2"/>
              <a:buChar char="Ø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Maintainability.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lvl="0">
              <a:buFont typeface="Wingdings" pitchFamily="2" charset="2"/>
              <a:buChar char="Ø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Portability.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lvl="0">
              <a:buFont typeface="Wingdings" pitchFamily="2" charset="2"/>
              <a:buChar char="Ø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Flexibility.</a:t>
            </a:r>
            <a:r>
              <a:rPr kumimoji="0" lang="en-US" sz="240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   </a:t>
            </a:r>
            <a:r>
              <a:rPr kumimoji="0" lang="en-US" sz="200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                     </a:t>
            </a:r>
            <a:endParaRPr kumimoji="0" 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762000"/>
            <a:ext cx="9144000" cy="182880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  SOFTWARE DESIGN SPECIFICATION</a:t>
            </a:r>
            <a:endParaRPr lang="en-IN" sz="4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7200"/>
            <a:ext cx="8229600" cy="1066800"/>
          </a:xfrm>
        </p:spPr>
        <p:txBody>
          <a:bodyPr/>
          <a:lstStyle/>
          <a:p>
            <a:r>
              <a:rPr lang="en-US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IN" b="1" u="sng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610600" cy="4523434"/>
          </a:xfrm>
        </p:spPr>
        <p:txBody>
          <a:bodyPr/>
          <a:lstStyle/>
          <a:p>
            <a:pPr>
              <a:buNone/>
            </a:pPr>
            <a:r>
              <a:rPr lang="en-IN" dirty="0"/>
              <a:t>The software design specification is made with</a:t>
            </a:r>
          </a:p>
          <a:p>
            <a:pPr>
              <a:buNone/>
            </a:pPr>
            <a:r>
              <a:rPr lang="en-IN" dirty="0"/>
              <a:t>purpose of outlining the system architecture and</a:t>
            </a:r>
          </a:p>
          <a:p>
            <a:pPr>
              <a:buNone/>
            </a:pPr>
            <a:r>
              <a:rPr lang="en-IN" dirty="0"/>
              <a:t>design of  </a:t>
            </a:r>
            <a:r>
              <a:rPr lang="en-IN" b="1" i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INQUISITIVE MINDS</a:t>
            </a:r>
            <a:r>
              <a:rPr lang="en-IN" dirty="0"/>
              <a:t>. The document</a:t>
            </a:r>
          </a:p>
          <a:p>
            <a:pPr>
              <a:buNone/>
            </a:pPr>
            <a:r>
              <a:rPr lang="en-IN" dirty="0"/>
              <a:t>facilitates the communication and understanding of</a:t>
            </a:r>
          </a:p>
          <a:p>
            <a:pPr>
              <a:buNone/>
            </a:pPr>
            <a:r>
              <a:rPr lang="en-IN" dirty="0"/>
              <a:t>the system by providing several views of system</a:t>
            </a:r>
          </a:p>
          <a:p>
            <a:pPr>
              <a:buNone/>
            </a:pPr>
            <a:r>
              <a:rPr lang="en-IN" dirty="0"/>
              <a:t>design.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4800"/>
            <a:ext cx="8229600" cy="1066800"/>
          </a:xfrm>
        </p:spPr>
        <p:txBody>
          <a:bodyPr/>
          <a:lstStyle/>
          <a:p>
            <a:r>
              <a:rPr lang="en-US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System Architectural Design:</a:t>
            </a:r>
            <a:endParaRPr lang="en-IN" b="1" u="sng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47800"/>
            <a:ext cx="8458200" cy="4517136"/>
          </a:xfrm>
          <a:noFill/>
          <a:ln>
            <a:noFill/>
          </a:ln>
        </p:spPr>
        <p:txBody>
          <a:bodyPr/>
          <a:lstStyle/>
          <a:p>
            <a:pPr marL="651510" indent="-514350">
              <a:buClr>
                <a:schemeClr val="accent4">
                  <a:lumMod val="75000"/>
                </a:schemeClr>
              </a:buClr>
              <a:buSzPct val="80000"/>
              <a:buNone/>
            </a:pPr>
            <a:r>
              <a:rPr lang="en-US" dirty="0"/>
              <a:t>High Level Design Overview</a:t>
            </a:r>
          </a:p>
          <a:p>
            <a:pPr marL="651510" indent="-514350">
              <a:buClr>
                <a:schemeClr val="accent4">
                  <a:lumMod val="75000"/>
                </a:schemeClr>
              </a:buClr>
              <a:buSzPct val="80000"/>
              <a:buNone/>
            </a:pPr>
            <a:endParaRPr lang="en-IN" dirty="0"/>
          </a:p>
        </p:txBody>
      </p:sp>
      <p:pic>
        <p:nvPicPr>
          <p:cNvPr id="4" name="Picture 3" descr="C:\Users\RASHMI\Desktop\BVQuora\images\Dynamic,+Interactive+Web+Server+(3-tier+Architecture)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2286000"/>
            <a:ext cx="7643866" cy="3290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09600"/>
            <a:ext cx="8229600" cy="5547360"/>
          </a:xfrm>
        </p:spPr>
        <p:txBody>
          <a:bodyPr/>
          <a:lstStyle/>
          <a:p>
            <a:pPr>
              <a:buNone/>
            </a:pPr>
            <a:r>
              <a:rPr lang="en-US" sz="3200" b="1" u="sng" dirty="0">
                <a:latin typeface="Times New Roman" pitchFamily="18" charset="0"/>
                <a:cs typeface="Times New Roman" pitchFamily="18" charset="0"/>
              </a:rPr>
              <a:t>Structure Chart</a:t>
            </a:r>
            <a:endParaRPr lang="en-IN" sz="3200" b="1" u="sng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C:\Users\RASHMI\Desktop\project\sds\SC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447800"/>
            <a:ext cx="7896252" cy="4955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457200"/>
            <a:ext cx="8229600" cy="5880756"/>
          </a:xfrm>
        </p:spPr>
        <p:txBody>
          <a:bodyPr/>
          <a:lstStyle/>
          <a:p>
            <a:pPr>
              <a:buNone/>
            </a:pPr>
            <a:r>
              <a:rPr lang="en-US" sz="3200" b="1" u="sng" dirty="0">
                <a:latin typeface="Times New Roman" pitchFamily="18" charset="0"/>
                <a:cs typeface="Times New Roman" pitchFamily="18" charset="0"/>
              </a:rPr>
              <a:t>Sequence Diagrams</a:t>
            </a:r>
          </a:p>
          <a:p>
            <a:pPr>
              <a:buFont typeface="Wingdings" pitchFamily="2" charset="2"/>
              <a:buChar char="Ø"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u="sng" dirty="0">
                <a:latin typeface="Times New Roman" pitchFamily="18" charset="0"/>
                <a:cs typeface="Times New Roman" pitchFamily="18" charset="0"/>
              </a:rPr>
              <a:t>Admin</a:t>
            </a:r>
          </a:p>
          <a:p>
            <a:pPr>
              <a:buNone/>
            </a:pPr>
            <a:endParaRPr lang="en-US" sz="2000" b="1" u="sng" dirty="0"/>
          </a:p>
          <a:p>
            <a:pPr>
              <a:buNone/>
            </a:pPr>
            <a:endParaRPr lang="en-IN" sz="2000" b="1" i="1" u="sng" dirty="0"/>
          </a:p>
        </p:txBody>
      </p:sp>
      <p:pic>
        <p:nvPicPr>
          <p:cNvPr id="4" name="Picture 3" descr="C:\Users\welcome\Desktop\BVQuora\sds\seqadmin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828800"/>
            <a:ext cx="7500990" cy="4071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85216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400" b="1" u="sng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b="1" u="sng" dirty="0">
                <a:latin typeface="Times New Roman" pitchFamily="18" charset="0"/>
                <a:cs typeface="Times New Roman" pitchFamily="18" charset="0"/>
              </a:rPr>
              <a:t>USER:</a:t>
            </a:r>
            <a:endParaRPr lang="en-IN" b="1" u="sng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C:\Users\RASHMI\AppData\Local\Microsoft\Windows\Temporary Internet Files\Content.Word\Seq_User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676400"/>
            <a:ext cx="7643866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idx="1"/>
          </p:nvPr>
        </p:nvSpPr>
        <p:spPr>
          <a:xfrm>
            <a:off x="304800" y="609600"/>
            <a:ext cx="8382000" cy="59436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/>
              <a:t>	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4)Specific Requirements</a:t>
            </a:r>
          </a:p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    4.1)External Interface Requirements</a:t>
            </a:r>
          </a:p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  	4.1.1)User Interface</a:t>
            </a:r>
          </a:p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   4.2)Functional Requirements</a:t>
            </a:r>
          </a:p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   4.3)Software System Attributes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Software Design Specification</a:t>
            </a:r>
          </a:p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   1)Introduction</a:t>
            </a:r>
          </a:p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   2)System Architectural Design</a:t>
            </a:r>
          </a:p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      2.1)High Level Design Overview</a:t>
            </a:r>
          </a:p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      2.2)Structure Chart</a:t>
            </a:r>
          </a:p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      2.3)Sequence Diagram</a:t>
            </a:r>
          </a:p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      2.4)Activity Diagram</a:t>
            </a:r>
          </a:p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   3)Data Design</a:t>
            </a:r>
          </a:p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      3.1)Class Diagram</a:t>
            </a:r>
          </a:p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      3.2)Database Description</a:t>
            </a:r>
          </a:p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   4)Human Interface Design </a:t>
            </a:r>
          </a:p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   5)Testing Issues 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References      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81000"/>
            <a:ext cx="8534400" cy="5928360"/>
          </a:xfrm>
        </p:spPr>
        <p:txBody>
          <a:bodyPr/>
          <a:lstStyle/>
          <a:p>
            <a:pPr>
              <a:buNone/>
            </a:pPr>
            <a:r>
              <a:rPr lang="en-US" b="1" u="sng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u="sng" dirty="0">
                <a:latin typeface="Times New Roman" pitchFamily="18" charset="0"/>
                <a:cs typeface="Times New Roman" pitchFamily="18" charset="0"/>
              </a:rPr>
              <a:t>Activity Diagram</a:t>
            </a:r>
          </a:p>
          <a:p>
            <a:pPr>
              <a:buFont typeface="Wingdings" pitchFamily="2" charset="2"/>
              <a:buChar char="Ø"/>
            </a:pPr>
            <a:r>
              <a:rPr lang="en-US" sz="2400" b="1" u="sng" dirty="0">
                <a:latin typeface="Times New Roman" pitchFamily="18" charset="0"/>
                <a:cs typeface="Times New Roman" pitchFamily="18" charset="0"/>
              </a:rPr>
              <a:t>Admin</a:t>
            </a:r>
          </a:p>
          <a:p>
            <a:pPr>
              <a:buNone/>
            </a:pPr>
            <a:endParaRPr lang="en-IN" sz="2400" b="1" i="1" u="sng" dirty="0"/>
          </a:p>
        </p:txBody>
      </p:sp>
      <p:pic>
        <p:nvPicPr>
          <p:cNvPr id="4" name="Picture 3" descr="C:\Users\welcome\Pictures\Screenshots\Screenshot (208)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524000"/>
            <a:ext cx="7358114" cy="4795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4290"/>
            <a:ext cx="8229600" cy="609507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400" b="1" i="1" u="sng" dirty="0"/>
          </a:p>
          <a:p>
            <a:pPr>
              <a:buFont typeface="Wingdings" pitchFamily="2" charset="2"/>
              <a:buChar char="Ø"/>
            </a:pPr>
            <a:r>
              <a:rPr lang="en-US" b="1" u="sng" dirty="0">
                <a:latin typeface="Times New Roman" pitchFamily="18" charset="0"/>
                <a:cs typeface="Times New Roman" pitchFamily="18" charset="0"/>
              </a:rPr>
              <a:t>USER:</a:t>
            </a:r>
            <a:endParaRPr lang="en-IN" b="1" u="sng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C:\Users\welcome\Desktop\BVQuora\sds\activityuser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447800"/>
            <a:ext cx="7505752" cy="4929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8229600" cy="1066800"/>
          </a:xfrm>
        </p:spPr>
        <p:txBody>
          <a:bodyPr>
            <a:normAutofit/>
          </a:bodyPr>
          <a:lstStyle/>
          <a:p>
            <a:r>
              <a:rPr lang="en-US" sz="36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Data Design</a:t>
            </a:r>
            <a:endParaRPr lang="en-IN" sz="3600" b="1" u="sng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90600"/>
            <a:ext cx="8229600" cy="4325112"/>
          </a:xfrm>
        </p:spPr>
        <p:txBody>
          <a:bodyPr/>
          <a:lstStyle/>
          <a:p>
            <a:pPr>
              <a:buNone/>
            </a:pPr>
            <a:r>
              <a:rPr lang="en-US" b="1" u="sng" dirty="0">
                <a:latin typeface="Times New Roman" pitchFamily="18" charset="0"/>
                <a:cs typeface="Times New Roman" pitchFamily="18" charset="0"/>
              </a:rPr>
              <a:t>Class Diagram</a:t>
            </a:r>
          </a:p>
          <a:p>
            <a:pPr>
              <a:buNone/>
            </a:pPr>
            <a:endParaRPr lang="en-IN" dirty="0"/>
          </a:p>
        </p:txBody>
      </p:sp>
      <p:pic>
        <p:nvPicPr>
          <p:cNvPr id="1026" name="Picture 2" descr="C:\Users\Arushu\Desktop\Screenshot (234)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676400"/>
            <a:ext cx="7696200" cy="48196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500042"/>
            <a:ext cx="8458200" cy="5809318"/>
          </a:xfrm>
        </p:spPr>
        <p:txBody>
          <a:bodyPr/>
          <a:lstStyle/>
          <a:p>
            <a:pPr>
              <a:buNone/>
            </a:pPr>
            <a:r>
              <a:rPr lang="en-US" sz="3200" b="1" u="sng" dirty="0">
                <a:latin typeface="Times New Roman" pitchFamily="18" charset="0"/>
                <a:cs typeface="Times New Roman" pitchFamily="18" charset="0"/>
              </a:rPr>
              <a:t>Database Description</a:t>
            </a:r>
          </a:p>
          <a:p>
            <a:pPr>
              <a:buFont typeface="Wingdings" pitchFamily="2" charset="2"/>
              <a:buChar char="Ø"/>
            </a:pPr>
            <a:endParaRPr lang="en-US" sz="2400" b="1" u="sng" dirty="0"/>
          </a:p>
          <a:p>
            <a:pPr>
              <a:buFont typeface="Wingdings" pitchFamily="2" charset="2"/>
              <a:buChar char="Ø"/>
            </a:pPr>
            <a:r>
              <a:rPr lang="en-US" sz="2400" b="1" u="sng" dirty="0"/>
              <a:t>User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4099" name="Picture 3" descr="E:\ \Screenshot (238)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625" y="2152650"/>
            <a:ext cx="8286750" cy="31051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52400" y="609600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latin typeface="Times New Roman" pitchFamily="18" charset="0"/>
                <a:cs typeface="Times New Roman" pitchFamily="18" charset="0"/>
              </a:rPr>
              <a:t>QUERY TABLE</a:t>
            </a:r>
            <a:r>
              <a:rPr lang="en-US" dirty="0"/>
              <a:t>:</a:t>
            </a:r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228600" y="3429000"/>
            <a:ext cx="312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latin typeface="Times New Roman" pitchFamily="18" charset="0"/>
                <a:cs typeface="Times New Roman" pitchFamily="18" charset="0"/>
              </a:rPr>
              <a:t>FEEDBACK TABLE</a:t>
            </a:r>
            <a:r>
              <a:rPr lang="en-US" dirty="0"/>
              <a:t>:</a:t>
            </a:r>
            <a:endParaRPr lang="en-IN" dirty="0"/>
          </a:p>
        </p:txBody>
      </p:sp>
      <p:pic>
        <p:nvPicPr>
          <p:cNvPr id="3077" name="Picture 5" descr="E:\ \Screenshot (240)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295400"/>
            <a:ext cx="8077200" cy="2152650"/>
          </a:xfrm>
          <a:prstGeom prst="rect">
            <a:avLst/>
          </a:prstGeom>
          <a:noFill/>
        </p:spPr>
      </p:pic>
      <p:pic>
        <p:nvPicPr>
          <p:cNvPr id="3078" name="Picture 6" descr="E:\ \Screenshot (235)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4114800"/>
            <a:ext cx="8201025" cy="2209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09600"/>
            <a:ext cx="8229600" cy="4706112"/>
          </a:xfrm>
        </p:spPr>
        <p:txBody>
          <a:bodyPr/>
          <a:lstStyle/>
          <a:p>
            <a:pPr>
              <a:buNone/>
            </a:pPr>
            <a:r>
              <a:rPr lang="en-US" sz="3200" b="1" u="sng" dirty="0">
                <a:latin typeface="Times New Roman" pitchFamily="18" charset="0"/>
                <a:cs typeface="Times New Roman" pitchFamily="18" charset="0"/>
              </a:rPr>
              <a:t>Class Diagram</a:t>
            </a:r>
          </a:p>
          <a:p>
            <a:pPr>
              <a:buNone/>
            </a:pPr>
            <a:endParaRPr lang="en-IN" dirty="0"/>
          </a:p>
        </p:txBody>
      </p:sp>
      <p:pic>
        <p:nvPicPr>
          <p:cNvPr id="1026" name="Picture 2" descr="C:\Users\Arushu\Desktop\Screenshot (234)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524000"/>
            <a:ext cx="7696200" cy="48196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762000"/>
            <a:ext cx="525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>
                <a:latin typeface="Times New Roman" pitchFamily="18" charset="0"/>
                <a:cs typeface="Times New Roman" pitchFamily="18" charset="0"/>
              </a:rPr>
              <a:t>ADMIN TABLE</a:t>
            </a:r>
            <a:r>
              <a:rPr lang="en-US" sz="2800" dirty="0"/>
              <a:t>:</a:t>
            </a:r>
            <a:endParaRPr lang="en-IN" sz="2800" dirty="0"/>
          </a:p>
        </p:txBody>
      </p:sp>
      <p:pic>
        <p:nvPicPr>
          <p:cNvPr id="2051" name="Picture 3" descr="C:\Users\Arushu\Desktop\Screenshot (236)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600200"/>
            <a:ext cx="8229600" cy="1752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90600" y="1295400"/>
            <a:ext cx="7162800" cy="1470025"/>
          </a:xfrm>
        </p:spPr>
        <p:txBody>
          <a:bodyPr/>
          <a:lstStyle/>
          <a:p>
            <a:r>
              <a:rPr lang="en-US" dirty="0"/>
              <a:t>HUMAN INTERFACE DESIGN</a:t>
            </a:r>
            <a:endParaRPr lang="en-IN" dirty="0"/>
          </a:p>
        </p:txBody>
      </p:sp>
      <p:pic>
        <p:nvPicPr>
          <p:cNvPr id="6" name="Picture 5" descr="image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67000" y="4572000"/>
            <a:ext cx="3429000" cy="1828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533400"/>
            <a:ext cx="8229600" cy="4325112"/>
          </a:xfrm>
        </p:spPr>
        <p:txBody>
          <a:bodyPr/>
          <a:lstStyle/>
          <a:p>
            <a:pPr>
              <a:buNone/>
            </a:pPr>
            <a:r>
              <a:rPr lang="en-US" sz="3200" b="1" u="sng" dirty="0">
                <a:latin typeface="Times New Roman" pitchFamily="18" charset="0"/>
                <a:cs typeface="Times New Roman" pitchFamily="18" charset="0"/>
              </a:rPr>
              <a:t>Home Page(Desktop View):</a:t>
            </a:r>
          </a:p>
          <a:p>
            <a:pPr>
              <a:buNone/>
            </a:pPr>
            <a:endParaRPr lang="en-IN" dirty="0"/>
          </a:p>
        </p:txBody>
      </p:sp>
      <p:pic>
        <p:nvPicPr>
          <p:cNvPr id="8194" name="Picture 2" descr="C:\Users\Arushu\Desktop\f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447800"/>
            <a:ext cx="7391400" cy="49069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457200"/>
            <a:ext cx="8382000" cy="5880756"/>
          </a:xfrm>
        </p:spPr>
        <p:txBody>
          <a:bodyPr/>
          <a:lstStyle/>
          <a:p>
            <a:pPr>
              <a:buNone/>
            </a:pPr>
            <a:r>
              <a:rPr lang="en-US" sz="3200" b="1" u="sng" dirty="0"/>
              <a:t> </a:t>
            </a:r>
            <a:r>
              <a:rPr lang="en-US" sz="3200" b="1" u="sng" dirty="0">
                <a:latin typeface="Times New Roman" pitchFamily="18" charset="0"/>
                <a:cs typeface="Times New Roman" pitchFamily="18" charset="0"/>
              </a:rPr>
              <a:t>Home Page(Mobile View):</a:t>
            </a:r>
          </a:p>
          <a:p>
            <a:pPr>
              <a:buNone/>
            </a:pPr>
            <a:endParaRPr lang="en-IN" dirty="0"/>
          </a:p>
        </p:txBody>
      </p:sp>
      <p:pic>
        <p:nvPicPr>
          <p:cNvPr id="7170" name="Picture 2" descr="C:\Users\Arushu\Desktop\f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24200" y="1447800"/>
            <a:ext cx="2438400" cy="4953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9237" y="302774"/>
            <a:ext cx="8229600" cy="1173162"/>
          </a:xfrm>
        </p:spPr>
        <p:txBody>
          <a:bodyPr/>
          <a:lstStyle/>
          <a:p>
            <a:r>
              <a:rPr lang="en-US" b="1" u="sng" dirty="0">
                <a:latin typeface="Times New Roman" pitchFamily="18" charset="0"/>
                <a:cs typeface="Times New Roman" pitchFamily="18" charset="0"/>
              </a:rPr>
              <a:t>INTRODUCTION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600200"/>
            <a:ext cx="8458200" cy="4709160"/>
          </a:xfrm>
        </p:spPr>
        <p:txBody>
          <a:bodyPr/>
          <a:lstStyle/>
          <a:p>
            <a:pPr>
              <a:buNone/>
            </a:pPr>
            <a:r>
              <a:rPr lang="en-US" dirty="0"/>
              <a:t>“Inquisitive Minds” offers you an amazing platform</a:t>
            </a:r>
          </a:p>
          <a:p>
            <a:pPr>
              <a:buNone/>
            </a:pPr>
            <a:r>
              <a:rPr lang="en-US" dirty="0"/>
              <a:t> to put forth your queries, dilemmas and confusion</a:t>
            </a:r>
          </a:p>
          <a:p>
            <a:pPr>
              <a:buNone/>
            </a:pPr>
            <a:r>
              <a:rPr lang="en-US" dirty="0"/>
              <a:t>and resolve them. It also offers an stage to showcase</a:t>
            </a:r>
          </a:p>
          <a:p>
            <a:pPr>
              <a:buNone/>
            </a:pPr>
            <a:r>
              <a:rPr lang="en-US" dirty="0"/>
              <a:t>your knowledge and help others with your skills. </a:t>
            </a:r>
          </a:p>
        </p:txBody>
      </p:sp>
      <p:pic>
        <p:nvPicPr>
          <p:cNvPr id="6" name="Picture 5" descr="inq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09800" y="3962400"/>
            <a:ext cx="4145280" cy="2563368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428604"/>
            <a:ext cx="8458200" cy="5880756"/>
          </a:xfrm>
        </p:spPr>
        <p:txBody>
          <a:bodyPr/>
          <a:lstStyle/>
          <a:p>
            <a:pPr>
              <a:buNone/>
            </a:pPr>
            <a:r>
              <a:rPr lang="en-US" sz="3200" b="1" u="sng" dirty="0">
                <a:latin typeface="Times New Roman" pitchFamily="18" charset="0"/>
                <a:cs typeface="Times New Roman" pitchFamily="18" charset="0"/>
              </a:rPr>
              <a:t>Profile Page:</a:t>
            </a:r>
          </a:p>
          <a:p>
            <a:pPr>
              <a:buNone/>
            </a:pPr>
            <a:endParaRPr lang="en-IN" dirty="0"/>
          </a:p>
        </p:txBody>
      </p:sp>
      <p:pic>
        <p:nvPicPr>
          <p:cNvPr id="7170" name="Picture 2" descr="C:\Users\Arushu\Desktop\PROJ\majo5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447800"/>
            <a:ext cx="6858000" cy="4572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533400"/>
            <a:ext cx="8458200" cy="5775960"/>
          </a:xfrm>
        </p:spPr>
        <p:txBody>
          <a:bodyPr/>
          <a:lstStyle/>
          <a:p>
            <a:pPr>
              <a:buNone/>
            </a:pPr>
            <a:r>
              <a:rPr lang="en-US" sz="3600" b="1" u="sng" dirty="0">
                <a:latin typeface="Times New Roman" pitchFamily="18" charset="0"/>
                <a:cs typeface="Times New Roman" pitchFamily="18" charset="0"/>
              </a:rPr>
              <a:t>Login Page: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IN" dirty="0"/>
          </a:p>
        </p:txBody>
      </p:sp>
      <p:pic>
        <p:nvPicPr>
          <p:cNvPr id="6146" name="Picture 2" descr="C:\Users\Arushu\Desktop\f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447800"/>
            <a:ext cx="8153400" cy="4876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81000"/>
            <a:ext cx="8229600" cy="1066800"/>
          </a:xfrm>
        </p:spPr>
        <p:txBody>
          <a:bodyPr>
            <a:normAutofit/>
          </a:bodyPr>
          <a:lstStyle/>
          <a:p>
            <a:r>
              <a:rPr lang="en-US" sz="32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REGISTRATION PAGE:</a:t>
            </a:r>
            <a:endParaRPr lang="en-IN" sz="3200" b="1" u="sng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122" name="Picture 2" descr="C:\Users\Arushu\Desktop\f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524000"/>
            <a:ext cx="8534400" cy="4724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81000"/>
            <a:ext cx="8229600" cy="868346"/>
          </a:xfrm>
        </p:spPr>
        <p:txBody>
          <a:bodyPr>
            <a:normAutofit/>
          </a:bodyPr>
          <a:lstStyle/>
          <a:p>
            <a:r>
              <a:rPr lang="en-US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Testing Issues:</a:t>
            </a:r>
            <a:endParaRPr lang="en-IN" b="1" u="sng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715436" cy="521497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dirty="0"/>
              <a:t>Software testing is an investigation conducted to provide users</a:t>
            </a:r>
          </a:p>
          <a:p>
            <a:pPr>
              <a:buNone/>
            </a:pPr>
            <a:r>
              <a:rPr lang="en-IN" sz="2400" dirty="0"/>
              <a:t>with information about the quality of the software product or</a:t>
            </a:r>
          </a:p>
          <a:p>
            <a:pPr>
              <a:buNone/>
            </a:pPr>
            <a:r>
              <a:rPr lang="en-IN" sz="2400" dirty="0"/>
              <a:t>service under test.</a:t>
            </a:r>
          </a:p>
          <a:p>
            <a:pPr lvl="1"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Unit  Testing 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IN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Refers to test that verify functionality of a specific section of code usually at function level. In an object oriented environment usually at class level.</a:t>
            </a:r>
          </a:p>
          <a:p>
            <a:pPr lvl="1">
              <a:buNone/>
            </a:pPr>
            <a:endParaRPr lang="en-IN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buClr>
                <a:schemeClr val="tx1"/>
              </a:buClr>
              <a:buFont typeface="Wingdings" pitchFamily="2" charset="2"/>
              <a:buChar char="Ø"/>
            </a:pPr>
            <a:r>
              <a:rPr lang="en-IN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Integration testing:</a:t>
            </a:r>
            <a:r>
              <a:rPr lang="en-IN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Any type of software testing that seeks to verify the interfaces between components against a software design. It may be integrated in an iterative way.</a:t>
            </a:r>
          </a:p>
          <a:p>
            <a:pPr lvl="1">
              <a:buNone/>
            </a:pPr>
            <a:endParaRPr lang="en-IN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buClr>
                <a:schemeClr val="tx1"/>
              </a:buClr>
              <a:buFont typeface="Wingdings" pitchFamily="2" charset="2"/>
              <a:buChar char="Ø"/>
            </a:pPr>
            <a:r>
              <a:rPr lang="en-IN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System testing : </a:t>
            </a:r>
            <a:r>
              <a:rPr lang="en-IN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System testing tests a completely integrated system to verify that the meets its requirement.</a:t>
            </a:r>
          </a:p>
          <a:p>
            <a:pPr lvl="1">
              <a:buFont typeface="Wingdings" pitchFamily="2" charset="2"/>
              <a:buChar char="Ø"/>
            </a:pP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457200"/>
            <a:ext cx="8229600" cy="1066800"/>
          </a:xfrm>
        </p:spPr>
        <p:txBody>
          <a:bodyPr/>
          <a:lstStyle/>
          <a:p>
            <a:r>
              <a:rPr lang="en-US" b="1" u="sng" dirty="0">
                <a:latin typeface="Times New Roman" pitchFamily="18" charset="0"/>
                <a:cs typeface="Times New Roman" pitchFamily="18" charset="0"/>
              </a:rP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447800"/>
            <a:ext cx="8610600" cy="48006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IN" b="1" dirty="0"/>
              <a:t> </a:t>
            </a:r>
            <a:endParaRPr lang="en-US" dirty="0"/>
          </a:p>
          <a:p>
            <a:pPr lvl="0">
              <a:buFont typeface="Wingdings" pitchFamily="2" charset="2"/>
              <a:buChar char="q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IEEE Recommended Practice for Software Requirements Specification - IEEE Std. 830-1993.</a:t>
            </a:r>
          </a:p>
          <a:p>
            <a:pPr lvl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IEEE Recommended Practice for Software Requirements Specification - IEEE Std. 830-1993.</a:t>
            </a:r>
          </a:p>
          <a:p>
            <a:pPr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lvl="0">
              <a:buFont typeface="Wingdings" pitchFamily="2" charset="2"/>
              <a:buChar char="q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Pressman Roger S., Software Engineering “A Practitioner’s Approach” Fifth Edition McGraw-Hill Publication, 2000.       </a:t>
            </a:r>
          </a:p>
          <a:p>
            <a:pPr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                   </a:t>
            </a:r>
          </a:p>
          <a:p>
            <a:pPr lvl="0">
              <a:buFont typeface="Wingdings" pitchFamily="2" charset="2"/>
              <a:buChar char="q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Navathe Shamkant B., Fundamentals of Database Systems, Fifth Edition, Pearson Publications.</a:t>
            </a:r>
          </a:p>
          <a:p>
            <a:pPr lvl="0">
              <a:buFont typeface="Wingdings" pitchFamily="2" charset="2"/>
              <a:buChar char="q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66800" y="2895600"/>
            <a:ext cx="6951915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5400" b="1" cap="none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!!!THANK YOU!!!!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0" y="609600"/>
            <a:ext cx="10134600" cy="1981200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  SOFTWARE REQUIREMENT SPECIFICATION</a:t>
            </a:r>
            <a:endParaRPr lang="en-IN" sz="3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4800"/>
            <a:ext cx="8229600" cy="838200"/>
          </a:xfrm>
        </p:spPr>
        <p:txBody>
          <a:bodyPr>
            <a:normAutofit/>
          </a:bodyPr>
          <a:lstStyle/>
          <a:p>
            <a:r>
              <a:rPr lang="en-US" b="1" u="sng" dirty="0">
                <a:latin typeface="Times New Roman" pitchFamily="18" charset="0"/>
                <a:cs typeface="Times New Roman" pitchFamily="18" charset="0"/>
              </a:rPr>
              <a:t>PURPOSE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410200"/>
          </a:xfrm>
        </p:spPr>
        <p:txBody>
          <a:bodyPr>
            <a:normAutofit fontScale="92500" lnSpcReduction="20000"/>
          </a:bodyPr>
          <a:lstStyle/>
          <a:p>
            <a:pPr algn="just">
              <a:buNone/>
            </a:pPr>
            <a:r>
              <a:rPr lang="en-IN" sz="2600" dirty="0">
                <a:latin typeface="Times New Roman" pitchFamily="18" charset="0"/>
                <a:cs typeface="Times New Roman" pitchFamily="18" charset="0"/>
              </a:rPr>
              <a:t>“A software requirements specification (SRS) is a document that</a:t>
            </a:r>
          </a:p>
          <a:p>
            <a:pPr algn="just">
              <a:buNone/>
            </a:pPr>
            <a:r>
              <a:rPr lang="en-IN" sz="2600" dirty="0">
                <a:latin typeface="Times New Roman" pitchFamily="18" charset="0"/>
                <a:cs typeface="Times New Roman" pitchFamily="18" charset="0"/>
              </a:rPr>
              <a:t>captures complete description about how the system is expected to</a:t>
            </a:r>
          </a:p>
          <a:p>
            <a:pPr algn="just">
              <a:buNone/>
            </a:pPr>
            <a:r>
              <a:rPr lang="en-IN" sz="2600" dirty="0">
                <a:latin typeface="Times New Roman" pitchFamily="18" charset="0"/>
                <a:cs typeface="Times New Roman" pitchFamily="18" charset="0"/>
              </a:rPr>
              <a:t>perform.”</a:t>
            </a:r>
          </a:p>
          <a:p>
            <a:pPr algn="just">
              <a:buNone/>
            </a:pPr>
            <a:r>
              <a:rPr lang="en-IN" sz="2600" dirty="0">
                <a:latin typeface="Times New Roman" pitchFamily="18" charset="0"/>
                <a:cs typeface="Times New Roman" pitchFamily="18" charset="0"/>
              </a:rPr>
              <a:t>The purpose of this document is to give a detailed description of the </a:t>
            </a:r>
          </a:p>
          <a:p>
            <a:pPr algn="just">
              <a:buNone/>
            </a:pPr>
            <a:r>
              <a:rPr lang="en-IN" sz="2600" dirty="0">
                <a:latin typeface="Times New Roman" pitchFamily="18" charset="0"/>
                <a:cs typeface="Times New Roman" pitchFamily="18" charset="0"/>
              </a:rPr>
              <a:t>requirements for the website “INQUISITIVE  MINDS". It will</a:t>
            </a:r>
          </a:p>
          <a:p>
            <a:pPr algn="just">
              <a:buNone/>
            </a:pPr>
            <a:r>
              <a:rPr lang="en-IN" sz="2600" dirty="0">
                <a:latin typeface="Times New Roman" pitchFamily="18" charset="0"/>
                <a:cs typeface="Times New Roman" pitchFamily="18" charset="0"/>
              </a:rPr>
              <a:t>Illustrate the purpose and complete declaration for the development</a:t>
            </a:r>
          </a:p>
          <a:p>
            <a:pPr algn="just">
              <a:buNone/>
            </a:pPr>
            <a:r>
              <a:rPr lang="en-IN" sz="2600" dirty="0">
                <a:latin typeface="Times New Roman" pitchFamily="18" charset="0"/>
                <a:cs typeface="Times New Roman" pitchFamily="18" charset="0"/>
              </a:rPr>
              <a:t>of system. It will also explain system constraints, interface .</a:t>
            </a:r>
            <a:endParaRPr lang="en-US" sz="26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IN" sz="2600" dirty="0">
                <a:latin typeface="Times New Roman" pitchFamily="18" charset="0"/>
                <a:cs typeface="Times New Roman" pitchFamily="18" charset="0"/>
              </a:rPr>
              <a:t>The intended audience for this SRS are: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Developer.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Designer.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Project Tester.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End-User.  </a:t>
            </a:r>
            <a:endParaRPr lang="en-IN" sz="26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 lvl="0" algn="just">
              <a:buNone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7200"/>
            <a:ext cx="8229600" cy="914400"/>
          </a:xfrm>
        </p:spPr>
        <p:txBody>
          <a:bodyPr/>
          <a:lstStyle/>
          <a:p>
            <a:r>
              <a:rPr lang="en-US" b="1" u="sng" dirty="0">
                <a:latin typeface="Times New Roman" pitchFamily="18" charset="0"/>
                <a:cs typeface="Times New Roman" pitchFamily="18" charset="0"/>
              </a:rPr>
              <a:t>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24000"/>
            <a:ext cx="8839200" cy="44196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The website “INQUISITIVE_MINDS” is a question answer portal which can be used within any organisation.</a:t>
            </a:r>
          </a:p>
          <a:p>
            <a:pPr>
              <a:buFont typeface="Wingdings" pitchFamily="2" charset="2"/>
              <a:buChar char="q"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A user can ask their query and view responses of others to his queries. He can also resolve query of any other user. </a:t>
            </a:r>
          </a:p>
          <a:p>
            <a:pPr>
              <a:buNone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An administrator here is a Database Administrator who keeps the record of all user information and keeps them  accurate at database server.</a:t>
            </a:r>
          </a:p>
          <a:p>
            <a:pPr>
              <a:buNone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The only requirement to query and answer is that the user must be a part of same network. All user information is maintained in database. Their submitted queries and answers are submitted in corresponding files.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33400"/>
            <a:ext cx="8229600" cy="914400"/>
          </a:xfrm>
        </p:spPr>
        <p:txBody>
          <a:bodyPr>
            <a:normAutofit/>
          </a:bodyPr>
          <a:lstStyle/>
          <a:p>
            <a:r>
              <a:rPr lang="en-US" sz="3600" b="1" u="sng" dirty="0">
                <a:latin typeface="Times New Roman" pitchFamily="18" charset="0"/>
                <a:cs typeface="Times New Roman" pitchFamily="18" charset="0"/>
              </a:rPr>
              <a:t>OVERALL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458200" cy="3810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u="sng" dirty="0">
                <a:latin typeface="Times New Roman" pitchFamily="18" charset="0"/>
                <a:cs typeface="Times New Roman" pitchFamily="18" charset="0"/>
              </a:rPr>
              <a:t>PRODUCT PERSPECTIVE</a:t>
            </a:r>
            <a:r>
              <a:rPr lang="en-US" dirty="0"/>
              <a:t>:</a:t>
            </a:r>
          </a:p>
          <a:p>
            <a:pPr algn="just">
              <a:buNone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This project is based on “Client-Server” architecture. The </a:t>
            </a:r>
          </a:p>
          <a:p>
            <a:pPr algn="just">
              <a:buNone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website will be used to resolve user’s query. The client can be</a:t>
            </a:r>
          </a:p>
          <a:p>
            <a:pPr algn="just">
              <a:buNone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any Guest User who can view website’s home page and can</a:t>
            </a:r>
          </a:p>
          <a:p>
            <a:pPr algn="just">
              <a:buNone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register themselves or the client can be any Registered User</a:t>
            </a:r>
          </a:p>
          <a:p>
            <a:pPr algn="just">
              <a:buNone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who can ask his query as</a:t>
            </a:r>
            <a:r>
              <a:rPr lang="en-IN" sz="2400" b="1" baseline="-25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well as answer query of other users.</a:t>
            </a:r>
          </a:p>
          <a:p>
            <a:pPr algn="just">
              <a:buNone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The server (Database Server) will be used to manage user</a:t>
            </a:r>
          </a:p>
          <a:p>
            <a:pPr algn="just">
              <a:buNone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information and their queries and answer.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 descr="15066839-3d-small-person-sitting-in-a-meditative-pose-on-a-question-mark-3d-image-isolated-white-background-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43800" y="4556360"/>
            <a:ext cx="1295400" cy="200957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C:\Users\Arushu\Desktop\PROJ\Screenshot (221)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914400"/>
            <a:ext cx="5562599" cy="5267325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2057400" y="6172200"/>
            <a:ext cx="5562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A block diagram showing system interface.</a:t>
            </a:r>
            <a:endParaRPr lang="en-IN" sz="20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897</TotalTime>
  <Words>1083</Words>
  <Application>Microsoft Office PowerPoint</Application>
  <PresentationFormat>On-screen Show (4:3)</PresentationFormat>
  <Paragraphs>232</Paragraphs>
  <Slides>45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Urban</vt:lpstr>
      <vt:lpstr>              PROJECT PRESENTATION                                ON                   “Inquisitive Minds” </vt:lpstr>
      <vt:lpstr>CONTENTS:</vt:lpstr>
      <vt:lpstr>Slide 3</vt:lpstr>
      <vt:lpstr>INTRODUCTION</vt:lpstr>
      <vt:lpstr>   SOFTWARE REQUIREMENT SPECIFICATION</vt:lpstr>
      <vt:lpstr>PURPOSE</vt:lpstr>
      <vt:lpstr>SCOPE</vt:lpstr>
      <vt:lpstr>OVERALL DESCRIPTION</vt:lpstr>
      <vt:lpstr>Slide 9</vt:lpstr>
      <vt:lpstr>USER INTERFACE:</vt:lpstr>
      <vt:lpstr>SOFTWARE REQUIREMENTS:</vt:lpstr>
      <vt:lpstr>Slide 12</vt:lpstr>
      <vt:lpstr>Slide 13</vt:lpstr>
      <vt:lpstr>PRODUCT FUNCTIONS:</vt:lpstr>
      <vt:lpstr>Slide 15</vt:lpstr>
      <vt:lpstr>Slide 16</vt:lpstr>
      <vt:lpstr>Slide 17</vt:lpstr>
      <vt:lpstr>ADMIN:</vt:lpstr>
      <vt:lpstr>FUNCTIONAL REQUIREMENTS:</vt:lpstr>
      <vt:lpstr>Slide 20</vt:lpstr>
      <vt:lpstr>Slide 21</vt:lpstr>
      <vt:lpstr>Slide 22</vt:lpstr>
      <vt:lpstr>Slide 23</vt:lpstr>
      <vt:lpstr>  SOFTWARE DESIGN SPECIFICATION</vt:lpstr>
      <vt:lpstr>Introduction</vt:lpstr>
      <vt:lpstr>System Architectural Design:</vt:lpstr>
      <vt:lpstr>Slide 27</vt:lpstr>
      <vt:lpstr>Slide 28</vt:lpstr>
      <vt:lpstr>Slide 29</vt:lpstr>
      <vt:lpstr>Slide 30</vt:lpstr>
      <vt:lpstr>Slide 31</vt:lpstr>
      <vt:lpstr>Data Design</vt:lpstr>
      <vt:lpstr>Slide 33</vt:lpstr>
      <vt:lpstr>Slide 34</vt:lpstr>
      <vt:lpstr>Slide 35</vt:lpstr>
      <vt:lpstr>Slide 36</vt:lpstr>
      <vt:lpstr>HUMAN INTERFACE DESIGN</vt:lpstr>
      <vt:lpstr>Slide 38</vt:lpstr>
      <vt:lpstr>Slide 39</vt:lpstr>
      <vt:lpstr>Slide 40</vt:lpstr>
      <vt:lpstr>Slide 41</vt:lpstr>
      <vt:lpstr>REGISTRATION PAGE:</vt:lpstr>
      <vt:lpstr>Testing Issues:</vt:lpstr>
      <vt:lpstr>REFERENCES</vt:lpstr>
      <vt:lpstr>Slide 45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sofware requirement specification ON inquisitive minds (group a-21)</dc:title>
  <dc:creator>RASHMI</dc:creator>
  <cp:lastModifiedBy>welcome</cp:lastModifiedBy>
  <cp:revision>78</cp:revision>
  <dcterms:created xsi:type="dcterms:W3CDTF">2018-01-30T11:22:38Z</dcterms:created>
  <dcterms:modified xsi:type="dcterms:W3CDTF">2018-03-06T11:40:26Z</dcterms:modified>
</cp:coreProperties>
</file>