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a705b67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a705b67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Checker Wars is a new, virtual take on the game of Checkers. It is being developed to entertain game players and provide a new game for online competitive play. The game is a multidimensional version of Checkers with extra pieces and challenging elements that provide a more challenging experience with greater replayability.</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a705b67f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a705b67f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b6396899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b6396899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Game Mode Select Scenario</a:t>
            </a:r>
            <a:r>
              <a:rPr lang="en">
                <a:solidFill>
                  <a:schemeClr val="dk1"/>
                </a:solidFill>
              </a:rPr>
              <a:t>: On the menu select screen, the player may select to play single player mode against an AI opponent or multiplayer mode against a human opponent via the internet.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Move Scenario</a:t>
            </a:r>
            <a:r>
              <a:rPr lang="en">
                <a:solidFill>
                  <a:schemeClr val="dk1"/>
                </a:solidFill>
              </a:rPr>
              <a:t>: Each player’s turn is determined by the roll of two die. The player with the highest roll goes first. This player gets to decide whether the order of turns goes clockwise or counterclockwise from them. Each player receives 5 actions per turn. Each round ends when every player has exhausted their turns. Though, similar to checkers, each attack takes up one turn, and if an attack is chained, each chained attack will not take up another turn.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Attack Scenario</a:t>
            </a:r>
            <a:r>
              <a:rPr lang="en">
                <a:solidFill>
                  <a:schemeClr val="dk1"/>
                </a:solidFill>
              </a:rPr>
              <a:t>: The player moves to attack an opponent’s piece. Guardsman can attack all other pieces on white spaces. Nobles cannot attack other pieces. King’s can attack any other piece. All pieces attack in a manner similar to the game of checkers, in that they “jump” over the piece to “take” them, and land on the other side of the </a:t>
            </a:r>
            <a:r>
              <a:rPr lang="en">
                <a:solidFill>
                  <a:schemeClr val="dk1"/>
                </a:solidFill>
              </a:rPr>
              <a:t>opponent's</a:t>
            </a:r>
            <a:r>
              <a:rPr lang="en">
                <a:solidFill>
                  <a:schemeClr val="dk1"/>
                </a:solidFill>
              </a:rPr>
              <a:t> piece. A piece can only successfully attack another piece if it’s movement is unobstructed (can successfully land on the other side of the enemy piece.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Victory Scenario</a:t>
            </a:r>
            <a:r>
              <a:rPr lang="en">
                <a:solidFill>
                  <a:schemeClr val="dk1"/>
                </a:solidFill>
              </a:rPr>
              <a:t>: A win is determined when either three towers are captured by one army or if the other players have no more pieces. When one player is completely defeated, they are out for the rest of the game and the game will continue with the other players. If for some reason, no moves exist for all players, the game ends in a draw.</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b6396899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b6396899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Bohn Jell Entertainment is a business solely focused on consumer entertainment. As such, Bohn Jell Entertainment is devoted to maximising consumer amusement through our creations. </a:t>
            </a:r>
            <a:r>
              <a:rPr lang="en"/>
              <a:t>Checker Wars is the first game developed by BOHN JELL ENTERTAINMENT. This game will be able to be played online and has a diverse target audience. Not only is this game made to be easily approachable, but it will also be endlessly customizable by players. The game will be the first product and therefore only source of revenue for the company. Development is currently underway.</a:t>
            </a:r>
            <a:endParaRPr/>
          </a:p>
          <a:p>
            <a:pPr indent="0" lvl="0" marL="0" rtl="0" algn="l">
              <a:lnSpc>
                <a:spcPct val="115000"/>
              </a:lnSpc>
              <a:spcBef>
                <a:spcPts val="1200"/>
              </a:spcBef>
              <a:spcAft>
                <a:spcPts val="0"/>
              </a:spcAft>
              <a:buNone/>
            </a:pPr>
            <a:r>
              <a:rPr b="1" lang="en" u="sng"/>
              <a:t>CONTEXT OF THE WORK</a:t>
            </a:r>
            <a:br>
              <a:rPr lang="en"/>
            </a:br>
            <a:endParaRPr/>
          </a:p>
          <a:p>
            <a:pPr indent="0" lvl="0" marL="0" rtl="0" algn="l">
              <a:lnSpc>
                <a:spcPct val="115000"/>
              </a:lnSpc>
              <a:spcBef>
                <a:spcPts val="1200"/>
              </a:spcBef>
              <a:spcAft>
                <a:spcPts val="0"/>
              </a:spcAft>
              <a:buClr>
                <a:schemeClr val="dk1"/>
              </a:buClr>
              <a:buSzPts val="1100"/>
              <a:buFont typeface="Arial"/>
              <a:buNone/>
            </a:pPr>
            <a:r>
              <a:rPr b="1" lang="en" u="sng"/>
              <a:t>WORK PARTITIONING</a:t>
            </a:r>
            <a:br>
              <a:rPr lang="en"/>
            </a:br>
            <a:r>
              <a:rPr lang="en"/>
              <a:t>(refer to table on page)</a:t>
            </a:r>
            <a:endParaRPr/>
          </a:p>
          <a:p>
            <a:pPr indent="0" lvl="0" marL="0" rtl="0" algn="l">
              <a:spcBef>
                <a:spcPts val="1200"/>
              </a:spcBef>
              <a:spcAft>
                <a:spcPts val="0"/>
              </a:spcAft>
              <a:buNone/>
            </a:pPr>
            <a:r>
              <a:rPr b="1" lang="en" u="sng"/>
              <a:t>3d: COMPETING PRODUCTS</a:t>
            </a:r>
            <a:endParaRPr b="1" u="sng"/>
          </a:p>
          <a:p>
            <a:pPr indent="0" lvl="0" marL="0" rtl="0" algn="l">
              <a:spcBef>
                <a:spcPts val="0"/>
              </a:spcBef>
              <a:spcAft>
                <a:spcPts val="0"/>
              </a:spcAft>
              <a:buNone/>
            </a:pPr>
            <a:r>
              <a:rPr lang="en"/>
              <a:t>Competitive single-player (with AI opponents) and multiplayer (both offline and online) games are all competitors for Checker Wars. Online Chess, Go, and similar strategy games are all competitors with Checker Wars. Some of these are standalone games, some of them are web apps, some are sold through services such as Steam or the Epic game store.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b6396899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b6396899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u="sng">
                <a:solidFill>
                  <a:schemeClr val="dk1"/>
                </a:solidFill>
              </a:rPr>
              <a:t>CLIENT</a:t>
            </a:r>
            <a:br>
              <a:rPr b="1" lang="en" sz="1300">
                <a:solidFill>
                  <a:schemeClr val="dk1"/>
                </a:solidFill>
              </a:rPr>
            </a:br>
            <a:r>
              <a:rPr lang="en">
                <a:solidFill>
                  <a:schemeClr val="dk1"/>
                </a:solidFill>
              </a:rPr>
              <a:t>This product is being commissioned by BOHN JELL ENTERTAINMENT. BOHN JELL ENTERTAINMENT has designed the specifications for the game, and is developing the logic code for the game in house, but is outsourcing graphic development.</a:t>
            </a:r>
            <a:endParaRPr>
              <a:solidFill>
                <a:schemeClr val="dk1"/>
              </a:solidFill>
            </a:endParaRPr>
          </a:p>
          <a:p>
            <a:pPr indent="0" lvl="0" marL="0" rtl="0" algn="l">
              <a:lnSpc>
                <a:spcPct val="115000"/>
              </a:lnSpc>
              <a:spcBef>
                <a:spcPts val="1400"/>
              </a:spcBef>
              <a:spcAft>
                <a:spcPts val="0"/>
              </a:spcAft>
              <a:buNone/>
            </a:pPr>
            <a:r>
              <a:rPr b="1" lang="en" sz="1300" u="sng">
                <a:solidFill>
                  <a:schemeClr val="dk1"/>
                </a:solidFill>
              </a:rPr>
              <a:t>THE CUSTOMER</a:t>
            </a:r>
            <a:br>
              <a:rPr b="1" lang="en" sz="1300">
                <a:solidFill>
                  <a:schemeClr val="dk1"/>
                </a:solidFill>
              </a:rPr>
            </a:br>
            <a:r>
              <a:rPr lang="en">
                <a:solidFill>
                  <a:schemeClr val="dk1"/>
                </a:solidFill>
              </a:rPr>
              <a:t>Checker Wars is aimed at teens and young adult players, however the game appeals to players of all ages due to its similarities with the game of checkers. The main focus will be on players who use streaming services such as twitch.tv.</a:t>
            </a:r>
            <a:br>
              <a:rPr lang="en">
                <a:solidFill>
                  <a:schemeClr val="dk1"/>
                </a:solidFill>
              </a:rPr>
            </a:br>
            <a:r>
              <a:rPr lang="en">
                <a:solidFill>
                  <a:schemeClr val="dk1"/>
                </a:solidFill>
              </a:rPr>
              <a:t>Both serious, competitive gamers and casual gamers will enjoy playing Checker Wars. Games usually take 5 to 10 minutes to start and finish, allowing students or workers who want a quick mental break from their study or work to fit in a quick game.</a:t>
            </a:r>
            <a:br>
              <a:rPr lang="en">
                <a:solidFill>
                  <a:schemeClr val="dk1"/>
                </a:solidFill>
              </a:rPr>
            </a:br>
            <a:r>
              <a:rPr lang="en">
                <a:solidFill>
                  <a:schemeClr val="dk1"/>
                </a:solidFill>
              </a:rPr>
              <a:t>Technological experience is only required at a novice level. The game is very easy to install and begin playing, and the gameplay is very intuitive and easy to pick up.</a:t>
            </a:r>
            <a:endParaRPr>
              <a:solidFill>
                <a:schemeClr val="dk1"/>
              </a:solidFill>
            </a:endParaRPr>
          </a:p>
          <a:p>
            <a:pPr indent="0" lvl="0" marL="0" rtl="0" algn="l">
              <a:lnSpc>
                <a:spcPct val="115000"/>
              </a:lnSpc>
              <a:spcBef>
                <a:spcPts val="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b6396899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b6396899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u="sng"/>
              <a:t>IMPLEMENTATION</a:t>
            </a:r>
            <a:r>
              <a:rPr b="1" lang="en" u="sng"/>
              <a:t> ENVIRONMENT:</a:t>
            </a:r>
            <a:br>
              <a:rPr lang="en"/>
            </a:br>
            <a:r>
              <a:rPr lang="en"/>
              <a:t>The game is to be played on Windows, Mac, iOS, and Android devices. The easiest way to accommodate this is to have the app developed as a web application first, wherein a user is required to log in through a website to play the game. This will be the first step in development, and local clients for each platform will be developed at a later date once the web application is completed.</a:t>
            </a:r>
            <a:endParaRPr/>
          </a:p>
          <a:p>
            <a:pPr indent="0" lvl="0" marL="0" rtl="0" algn="l">
              <a:lnSpc>
                <a:spcPct val="115000"/>
              </a:lnSpc>
              <a:spcBef>
                <a:spcPts val="1200"/>
              </a:spcBef>
              <a:spcAft>
                <a:spcPts val="0"/>
              </a:spcAft>
              <a:buNone/>
            </a:pPr>
            <a:r>
              <a:rPr b="1" lang="en" u="sng"/>
              <a:t>DEVELOPMENT CONSTRAINTS:</a:t>
            </a:r>
            <a:br>
              <a:rPr lang="en">
                <a:solidFill>
                  <a:schemeClr val="dk1"/>
                </a:solidFill>
              </a:rPr>
            </a:br>
            <a:r>
              <a:rPr lang="en">
                <a:solidFill>
                  <a:schemeClr val="dk1"/>
                </a:solidFill>
              </a:rPr>
              <a:t>The game will be developed in an object-oriented language such as Java, C++, or Python.</a:t>
            </a:r>
            <a:br>
              <a:rPr b="1" lang="en">
                <a:solidFill>
                  <a:schemeClr val="dk1"/>
                </a:solidFill>
              </a:rPr>
            </a:br>
            <a:r>
              <a:rPr lang="en">
                <a:solidFill>
                  <a:schemeClr val="dk1"/>
                </a:solidFill>
              </a:rPr>
              <a:t>Checker Wars will require users to create an account in order to track their stats and update their rank on both the local and global leaderboards for competitive play.</a:t>
            </a:r>
            <a:endParaRPr>
              <a:solidFill>
                <a:schemeClr val="dk1"/>
              </a:solidFill>
            </a:endParaRPr>
          </a:p>
          <a:p>
            <a:pPr indent="0" lvl="0" marL="0" rtl="0" algn="l">
              <a:lnSpc>
                <a:spcPct val="115000"/>
              </a:lnSpc>
              <a:spcBef>
                <a:spcPts val="1200"/>
              </a:spcBef>
              <a:spcAft>
                <a:spcPts val="0"/>
              </a:spcAft>
              <a:buNone/>
            </a:pPr>
            <a:r>
              <a:rPr b="1" lang="en" u="sng">
                <a:solidFill>
                  <a:schemeClr val="dk1"/>
                </a:solidFill>
              </a:rPr>
              <a:t>BUDGET CONSTRAINTS:</a:t>
            </a:r>
            <a:br>
              <a:rPr lang="en">
                <a:solidFill>
                  <a:schemeClr val="dk1"/>
                </a:solidFill>
              </a:rPr>
            </a:br>
            <a:r>
              <a:rPr lang="en">
                <a:solidFill>
                  <a:schemeClr val="dk1"/>
                </a:solidFill>
              </a:rPr>
              <a:t>In-app purchases will only take the form of cosmetic additions to the gameplay, as we want to create a fair competitive environment for all players of the game regardless of funds available to player. Thus, it is important that we find investors and sponsors who share this vision with us. The scope of the game is not massive, so we hope that we will not need plentiful funds to complete development of the game.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b6396899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b6396899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u="sng"/>
              <a:t>FACTS</a:t>
            </a:r>
            <a:br>
              <a:rPr lang="en"/>
            </a:br>
            <a:r>
              <a:rPr lang="en"/>
              <a:t>The game will take up a small amount of space when developed for individual platforms, but will initially all be hosted on BOHN JELL ENTERTAINMENT’s servers, and loaded (from BOHN JELL ENTERTAINMENT’s servers or local user cache) whenever a user logs on through the website. The game will be under 50MB in size.</a:t>
            </a:r>
            <a:endParaRPr/>
          </a:p>
          <a:p>
            <a:pPr indent="0" lvl="0" marL="0" rtl="0" algn="l">
              <a:spcBef>
                <a:spcPts val="1200"/>
              </a:spcBef>
              <a:spcAft>
                <a:spcPts val="0"/>
              </a:spcAft>
              <a:buNone/>
            </a:pPr>
            <a:r>
              <a:rPr b="1" lang="en" u="sng"/>
              <a:t>ASSUMPTIONS</a:t>
            </a:r>
            <a:br>
              <a:rPr lang="en"/>
            </a:br>
            <a:r>
              <a:rPr lang="en"/>
              <a:t>It is assumed that the end user is using a sufficiently powerful computing device to play the game (2GB+ of RAM, modern ARM, Intel, or AMD processor).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a705b67f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a705b67f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mt="50000"/>
          </a:blip>
          <a:stretch>
            <a:fillRect/>
          </a:stretch>
        </p:blipFill>
        <p:spPr>
          <a:xfrm>
            <a:off x="0" y="-11"/>
            <a:ext cx="1832425" cy="1832425"/>
          </a:xfrm>
          <a:prstGeom prst="rect">
            <a:avLst/>
          </a:prstGeom>
          <a:noFill/>
          <a:ln>
            <a:noFill/>
          </a:ln>
        </p:spPr>
      </p:pic>
      <p:sp>
        <p:nvSpPr>
          <p:cNvPr id="67" name="Google Shape;67;p13"/>
          <p:cNvSpPr txBox="1"/>
          <p:nvPr>
            <p:ph idx="1" type="subTitle"/>
          </p:nvPr>
        </p:nvSpPr>
        <p:spPr>
          <a:xfrm>
            <a:off x="1831950" y="2727500"/>
            <a:ext cx="5480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Group 16: </a:t>
            </a:r>
            <a:r>
              <a:rPr lang="en" sz="2000"/>
              <a:t>Alex Choi, Andrew Macatangay, Sam Alammar, Luke Austin</a:t>
            </a:r>
            <a:endParaRPr sz="2000"/>
          </a:p>
        </p:txBody>
      </p:sp>
      <p:sp>
        <p:nvSpPr>
          <p:cNvPr id="68" name="Google Shape;68;p13"/>
          <p:cNvSpPr txBox="1"/>
          <p:nvPr>
            <p:ph type="ctrTitle"/>
          </p:nvPr>
        </p:nvSpPr>
        <p:spPr>
          <a:xfrm>
            <a:off x="1004125"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Checker Wars</a:t>
            </a:r>
            <a:endParaRPr>
              <a:solidFill>
                <a:srgbClr val="000000"/>
              </a:solidFill>
            </a:endParaRPr>
          </a:p>
        </p:txBody>
      </p:sp>
      <p:pic>
        <p:nvPicPr>
          <p:cNvPr id="69" name="Google Shape;69;p13"/>
          <p:cNvPicPr preferRelativeResize="0"/>
          <p:nvPr/>
        </p:nvPicPr>
        <p:blipFill>
          <a:blip r:embed="rId3">
            <a:alphaModFix amt="50000"/>
          </a:blip>
          <a:stretch>
            <a:fillRect/>
          </a:stretch>
        </p:blipFill>
        <p:spPr>
          <a:xfrm>
            <a:off x="1832425" y="-11"/>
            <a:ext cx="1832425" cy="1832425"/>
          </a:xfrm>
          <a:prstGeom prst="rect">
            <a:avLst/>
          </a:prstGeom>
          <a:noFill/>
          <a:ln>
            <a:noFill/>
          </a:ln>
        </p:spPr>
      </p:pic>
      <p:pic>
        <p:nvPicPr>
          <p:cNvPr id="70" name="Google Shape;70;p13"/>
          <p:cNvPicPr preferRelativeResize="0"/>
          <p:nvPr/>
        </p:nvPicPr>
        <p:blipFill>
          <a:blip r:embed="rId3">
            <a:alphaModFix amt="50000"/>
          </a:blip>
          <a:stretch>
            <a:fillRect/>
          </a:stretch>
        </p:blipFill>
        <p:spPr>
          <a:xfrm>
            <a:off x="3656288" y="-11"/>
            <a:ext cx="1832425" cy="1832425"/>
          </a:xfrm>
          <a:prstGeom prst="rect">
            <a:avLst/>
          </a:prstGeom>
          <a:noFill/>
          <a:ln>
            <a:noFill/>
          </a:ln>
        </p:spPr>
      </p:pic>
      <p:pic>
        <p:nvPicPr>
          <p:cNvPr id="71" name="Google Shape;71;p13"/>
          <p:cNvPicPr preferRelativeResize="0"/>
          <p:nvPr/>
        </p:nvPicPr>
        <p:blipFill>
          <a:blip r:embed="rId3">
            <a:alphaModFix amt="50000"/>
          </a:blip>
          <a:stretch>
            <a:fillRect/>
          </a:stretch>
        </p:blipFill>
        <p:spPr>
          <a:xfrm>
            <a:off x="5488725" y="-11"/>
            <a:ext cx="1832425" cy="1832425"/>
          </a:xfrm>
          <a:prstGeom prst="rect">
            <a:avLst/>
          </a:prstGeom>
          <a:noFill/>
          <a:ln>
            <a:noFill/>
          </a:ln>
        </p:spPr>
      </p:pic>
      <p:pic>
        <p:nvPicPr>
          <p:cNvPr id="72" name="Google Shape;72;p13"/>
          <p:cNvPicPr preferRelativeResize="0"/>
          <p:nvPr/>
        </p:nvPicPr>
        <p:blipFill>
          <a:blip r:embed="rId3">
            <a:alphaModFix amt="50000"/>
          </a:blip>
          <a:stretch>
            <a:fillRect/>
          </a:stretch>
        </p:blipFill>
        <p:spPr>
          <a:xfrm>
            <a:off x="7312600" y="-11"/>
            <a:ext cx="1832425" cy="1832425"/>
          </a:xfrm>
          <a:prstGeom prst="rect">
            <a:avLst/>
          </a:prstGeom>
          <a:noFill/>
          <a:ln>
            <a:noFill/>
          </a:ln>
        </p:spPr>
      </p:pic>
      <p:pic>
        <p:nvPicPr>
          <p:cNvPr id="73" name="Google Shape;73;p13"/>
          <p:cNvPicPr preferRelativeResize="0"/>
          <p:nvPr/>
        </p:nvPicPr>
        <p:blipFill>
          <a:blip r:embed="rId3">
            <a:alphaModFix amt="50000"/>
          </a:blip>
          <a:stretch>
            <a:fillRect/>
          </a:stretch>
        </p:blipFill>
        <p:spPr>
          <a:xfrm>
            <a:off x="0" y="1832414"/>
            <a:ext cx="1832425" cy="1832425"/>
          </a:xfrm>
          <a:prstGeom prst="rect">
            <a:avLst/>
          </a:prstGeom>
          <a:noFill/>
          <a:ln>
            <a:noFill/>
          </a:ln>
        </p:spPr>
      </p:pic>
      <p:pic>
        <p:nvPicPr>
          <p:cNvPr id="74" name="Google Shape;74;p13"/>
          <p:cNvPicPr preferRelativeResize="0"/>
          <p:nvPr/>
        </p:nvPicPr>
        <p:blipFill>
          <a:blip r:embed="rId3">
            <a:alphaModFix amt="50000"/>
          </a:blip>
          <a:stretch>
            <a:fillRect/>
          </a:stretch>
        </p:blipFill>
        <p:spPr>
          <a:xfrm>
            <a:off x="7312525" y="1832414"/>
            <a:ext cx="1832425" cy="1832425"/>
          </a:xfrm>
          <a:prstGeom prst="rect">
            <a:avLst/>
          </a:prstGeom>
          <a:noFill/>
          <a:ln>
            <a:noFill/>
          </a:ln>
        </p:spPr>
      </p:pic>
      <p:pic>
        <p:nvPicPr>
          <p:cNvPr id="75" name="Google Shape;75;p13"/>
          <p:cNvPicPr preferRelativeResize="0"/>
          <p:nvPr/>
        </p:nvPicPr>
        <p:blipFill>
          <a:blip r:embed="rId3">
            <a:alphaModFix amt="50000"/>
          </a:blip>
          <a:stretch>
            <a:fillRect/>
          </a:stretch>
        </p:blipFill>
        <p:spPr>
          <a:xfrm>
            <a:off x="7312525" y="3664839"/>
            <a:ext cx="1832425" cy="1832425"/>
          </a:xfrm>
          <a:prstGeom prst="rect">
            <a:avLst/>
          </a:prstGeom>
          <a:noFill/>
          <a:ln>
            <a:noFill/>
          </a:ln>
        </p:spPr>
      </p:pic>
      <p:pic>
        <p:nvPicPr>
          <p:cNvPr id="76" name="Google Shape;76;p13"/>
          <p:cNvPicPr preferRelativeResize="0"/>
          <p:nvPr/>
        </p:nvPicPr>
        <p:blipFill>
          <a:blip r:embed="rId3">
            <a:alphaModFix amt="50000"/>
          </a:blip>
          <a:stretch>
            <a:fillRect/>
          </a:stretch>
        </p:blipFill>
        <p:spPr>
          <a:xfrm>
            <a:off x="0" y="3664839"/>
            <a:ext cx="1832425" cy="1832425"/>
          </a:xfrm>
          <a:prstGeom prst="rect">
            <a:avLst/>
          </a:prstGeom>
          <a:noFill/>
          <a:ln>
            <a:noFill/>
          </a:ln>
        </p:spPr>
      </p:pic>
      <p:pic>
        <p:nvPicPr>
          <p:cNvPr id="77" name="Google Shape;77;p13"/>
          <p:cNvPicPr preferRelativeResize="0"/>
          <p:nvPr/>
        </p:nvPicPr>
        <p:blipFill>
          <a:blip r:embed="rId3">
            <a:alphaModFix amt="50000"/>
          </a:blip>
          <a:stretch>
            <a:fillRect/>
          </a:stretch>
        </p:blipFill>
        <p:spPr>
          <a:xfrm>
            <a:off x="1832425" y="3664839"/>
            <a:ext cx="1832425" cy="1832425"/>
          </a:xfrm>
          <a:prstGeom prst="rect">
            <a:avLst/>
          </a:prstGeom>
          <a:noFill/>
          <a:ln>
            <a:noFill/>
          </a:ln>
        </p:spPr>
      </p:pic>
      <p:pic>
        <p:nvPicPr>
          <p:cNvPr id="78" name="Google Shape;78;p13"/>
          <p:cNvPicPr preferRelativeResize="0"/>
          <p:nvPr/>
        </p:nvPicPr>
        <p:blipFill>
          <a:blip r:embed="rId3">
            <a:alphaModFix amt="50000"/>
          </a:blip>
          <a:stretch>
            <a:fillRect/>
          </a:stretch>
        </p:blipFill>
        <p:spPr>
          <a:xfrm>
            <a:off x="3656263" y="3642639"/>
            <a:ext cx="1832425" cy="1832425"/>
          </a:xfrm>
          <a:prstGeom prst="rect">
            <a:avLst/>
          </a:prstGeom>
          <a:noFill/>
          <a:ln>
            <a:noFill/>
          </a:ln>
        </p:spPr>
      </p:pic>
      <p:pic>
        <p:nvPicPr>
          <p:cNvPr id="79" name="Google Shape;79;p13"/>
          <p:cNvPicPr preferRelativeResize="0"/>
          <p:nvPr/>
        </p:nvPicPr>
        <p:blipFill>
          <a:blip r:embed="rId3">
            <a:alphaModFix amt="50000"/>
          </a:blip>
          <a:stretch>
            <a:fillRect/>
          </a:stretch>
        </p:blipFill>
        <p:spPr>
          <a:xfrm>
            <a:off x="5488725" y="3664839"/>
            <a:ext cx="1832425" cy="1832425"/>
          </a:xfrm>
          <a:prstGeom prst="rect">
            <a:avLst/>
          </a:prstGeom>
          <a:noFill/>
          <a:ln>
            <a:noFill/>
          </a:ln>
        </p:spPr>
      </p:pic>
      <p:pic>
        <p:nvPicPr>
          <p:cNvPr id="80" name="Google Shape;80;p13"/>
          <p:cNvPicPr preferRelativeResize="0"/>
          <p:nvPr/>
        </p:nvPicPr>
        <p:blipFill>
          <a:blip r:embed="rId3">
            <a:alphaModFix amt="50000"/>
          </a:blip>
          <a:stretch>
            <a:fillRect/>
          </a:stretch>
        </p:blipFill>
        <p:spPr>
          <a:xfrm>
            <a:off x="7311575" y="-11"/>
            <a:ext cx="1832425" cy="1832425"/>
          </a:xfrm>
          <a:prstGeom prst="rect">
            <a:avLst/>
          </a:prstGeom>
          <a:noFill/>
          <a:ln>
            <a:noFill/>
          </a:ln>
        </p:spPr>
      </p:pic>
      <p:pic>
        <p:nvPicPr>
          <p:cNvPr id="81" name="Google Shape;81;p13"/>
          <p:cNvPicPr preferRelativeResize="0"/>
          <p:nvPr/>
        </p:nvPicPr>
        <p:blipFill>
          <a:blip r:embed="rId3">
            <a:alphaModFix amt="50000"/>
          </a:blip>
          <a:stretch>
            <a:fillRect/>
          </a:stretch>
        </p:blipFill>
        <p:spPr>
          <a:xfrm>
            <a:off x="3655788" y="-11"/>
            <a:ext cx="1832425" cy="1832425"/>
          </a:xfrm>
          <a:prstGeom prst="rect">
            <a:avLst/>
          </a:prstGeom>
          <a:noFill/>
          <a:ln>
            <a:noFill/>
          </a:ln>
        </p:spPr>
      </p:pic>
      <p:pic>
        <p:nvPicPr>
          <p:cNvPr id="82" name="Google Shape;82;p13"/>
          <p:cNvPicPr preferRelativeResize="0"/>
          <p:nvPr/>
        </p:nvPicPr>
        <p:blipFill>
          <a:blip r:embed="rId3">
            <a:alphaModFix amt="50000"/>
          </a:blip>
          <a:stretch>
            <a:fillRect/>
          </a:stretch>
        </p:blipFill>
        <p:spPr>
          <a:xfrm>
            <a:off x="25" y="-11"/>
            <a:ext cx="1832425" cy="1832425"/>
          </a:xfrm>
          <a:prstGeom prst="rect">
            <a:avLst/>
          </a:prstGeom>
          <a:noFill/>
          <a:ln>
            <a:noFill/>
          </a:ln>
        </p:spPr>
      </p:pic>
      <p:pic>
        <p:nvPicPr>
          <p:cNvPr id="83" name="Google Shape;83;p13"/>
          <p:cNvPicPr preferRelativeResize="0"/>
          <p:nvPr/>
        </p:nvPicPr>
        <p:blipFill>
          <a:blip r:embed="rId3">
            <a:alphaModFix amt="50000"/>
          </a:blip>
          <a:stretch>
            <a:fillRect/>
          </a:stretch>
        </p:blipFill>
        <p:spPr>
          <a:xfrm>
            <a:off x="25" y="3642639"/>
            <a:ext cx="1832425" cy="1832425"/>
          </a:xfrm>
          <a:prstGeom prst="rect">
            <a:avLst/>
          </a:prstGeom>
          <a:noFill/>
          <a:ln>
            <a:noFill/>
          </a:ln>
        </p:spPr>
      </p:pic>
      <p:pic>
        <p:nvPicPr>
          <p:cNvPr id="84" name="Google Shape;84;p13"/>
          <p:cNvPicPr preferRelativeResize="0"/>
          <p:nvPr/>
        </p:nvPicPr>
        <p:blipFill>
          <a:blip r:embed="rId3">
            <a:alphaModFix amt="50000"/>
          </a:blip>
          <a:stretch>
            <a:fillRect/>
          </a:stretch>
        </p:blipFill>
        <p:spPr>
          <a:xfrm>
            <a:off x="3664838" y="3642639"/>
            <a:ext cx="1832425" cy="1832425"/>
          </a:xfrm>
          <a:prstGeom prst="rect">
            <a:avLst/>
          </a:prstGeom>
          <a:noFill/>
          <a:ln>
            <a:noFill/>
          </a:ln>
        </p:spPr>
      </p:pic>
      <p:pic>
        <p:nvPicPr>
          <p:cNvPr id="85" name="Google Shape;85;p13"/>
          <p:cNvPicPr preferRelativeResize="0"/>
          <p:nvPr/>
        </p:nvPicPr>
        <p:blipFill>
          <a:blip r:embed="rId3">
            <a:alphaModFix amt="50000"/>
          </a:blip>
          <a:stretch>
            <a:fillRect/>
          </a:stretch>
        </p:blipFill>
        <p:spPr>
          <a:xfrm>
            <a:off x="7321175" y="3664839"/>
            <a:ext cx="1832425" cy="1832425"/>
          </a:xfrm>
          <a:prstGeom prst="rect">
            <a:avLst/>
          </a:prstGeom>
          <a:noFill/>
          <a:ln>
            <a:noFill/>
          </a:ln>
        </p:spPr>
      </p:pic>
      <p:pic>
        <p:nvPicPr>
          <p:cNvPr id="86" name="Google Shape;86;p13"/>
          <p:cNvPicPr preferRelativeResize="0"/>
          <p:nvPr/>
        </p:nvPicPr>
        <p:blipFill>
          <a:blip r:embed="rId4">
            <a:alphaModFix/>
          </a:blip>
          <a:stretch>
            <a:fillRect/>
          </a:stretch>
        </p:blipFill>
        <p:spPr>
          <a:xfrm>
            <a:off x="6654175" y="104318"/>
            <a:ext cx="2245650" cy="2245676"/>
          </a:xfrm>
          <a:prstGeom prst="rect">
            <a:avLst/>
          </a:prstGeom>
          <a:noFill/>
          <a:ln>
            <a:noFill/>
          </a:ln>
        </p:spPr>
      </p:pic>
      <p:pic>
        <p:nvPicPr>
          <p:cNvPr id="87" name="Google Shape;87;p13"/>
          <p:cNvPicPr preferRelativeResize="0"/>
          <p:nvPr/>
        </p:nvPicPr>
        <p:blipFill>
          <a:blip r:embed="rId5">
            <a:alphaModFix/>
          </a:blip>
          <a:stretch>
            <a:fillRect/>
          </a:stretch>
        </p:blipFill>
        <p:spPr>
          <a:xfrm>
            <a:off x="6609024" y="3162423"/>
            <a:ext cx="2245650" cy="2245627"/>
          </a:xfrm>
          <a:prstGeom prst="rect">
            <a:avLst/>
          </a:prstGeom>
          <a:noFill/>
          <a:ln>
            <a:noFill/>
          </a:ln>
        </p:spPr>
      </p:pic>
      <p:pic>
        <p:nvPicPr>
          <p:cNvPr id="88" name="Google Shape;88;p13"/>
          <p:cNvPicPr preferRelativeResize="0"/>
          <p:nvPr/>
        </p:nvPicPr>
        <p:blipFill>
          <a:blip r:embed="rId5">
            <a:alphaModFix/>
          </a:blip>
          <a:stretch>
            <a:fillRect/>
          </a:stretch>
        </p:blipFill>
        <p:spPr>
          <a:xfrm>
            <a:off x="245199" y="3162423"/>
            <a:ext cx="2245650" cy="2245627"/>
          </a:xfrm>
          <a:prstGeom prst="rect">
            <a:avLst/>
          </a:prstGeom>
          <a:noFill/>
          <a:ln>
            <a:noFill/>
          </a:ln>
        </p:spPr>
      </p:pic>
      <p:pic>
        <p:nvPicPr>
          <p:cNvPr id="89" name="Google Shape;89;p13"/>
          <p:cNvPicPr preferRelativeResize="0"/>
          <p:nvPr/>
        </p:nvPicPr>
        <p:blipFill>
          <a:blip r:embed="rId4">
            <a:alphaModFix/>
          </a:blip>
          <a:stretch>
            <a:fillRect/>
          </a:stretch>
        </p:blipFill>
        <p:spPr>
          <a:xfrm>
            <a:off x="245200" y="104318"/>
            <a:ext cx="2245650" cy="2245676"/>
          </a:xfrm>
          <a:prstGeom prst="rect">
            <a:avLst/>
          </a:prstGeom>
          <a:noFill/>
          <a:ln>
            <a:noFill/>
          </a:ln>
        </p:spPr>
      </p:pic>
      <p:pic>
        <p:nvPicPr>
          <p:cNvPr id="90" name="Google Shape;90;p13"/>
          <p:cNvPicPr preferRelativeResize="0"/>
          <p:nvPr/>
        </p:nvPicPr>
        <p:blipFill>
          <a:blip r:embed="rId6">
            <a:alphaModFix/>
          </a:blip>
          <a:stretch>
            <a:fillRect/>
          </a:stretch>
        </p:blipFill>
        <p:spPr>
          <a:xfrm>
            <a:off x="3773925" y="-12"/>
            <a:ext cx="1605700" cy="1605700"/>
          </a:xfrm>
          <a:prstGeom prst="rect">
            <a:avLst/>
          </a:prstGeom>
          <a:noFill/>
          <a:ln>
            <a:noFill/>
          </a:ln>
        </p:spPr>
      </p:pic>
      <p:pic>
        <p:nvPicPr>
          <p:cNvPr id="91" name="Google Shape;91;p13"/>
          <p:cNvPicPr preferRelativeResize="0"/>
          <p:nvPr/>
        </p:nvPicPr>
        <p:blipFill>
          <a:blip r:embed="rId7">
            <a:alphaModFix/>
          </a:blip>
          <a:stretch>
            <a:fillRect/>
          </a:stretch>
        </p:blipFill>
        <p:spPr>
          <a:xfrm>
            <a:off x="3773948" y="3664850"/>
            <a:ext cx="1605700" cy="160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a:t>
            </a:r>
            <a:endParaRPr/>
          </a:p>
        </p:txBody>
      </p:sp>
      <p:sp>
        <p:nvSpPr>
          <p:cNvPr id="97" name="Google Shape;97;p14"/>
          <p:cNvSpPr txBox="1"/>
          <p:nvPr>
            <p:ph idx="1" type="body"/>
          </p:nvPr>
        </p:nvSpPr>
        <p:spPr>
          <a:xfrm>
            <a:off x="347325"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game developed by Bohn Jell</a:t>
            </a:r>
            <a:r>
              <a:rPr lang="en"/>
              <a:t> Entertainment (BJE)</a:t>
            </a:r>
            <a:endParaRPr/>
          </a:p>
          <a:p>
            <a:pPr indent="-342900" lvl="0" marL="457200" rtl="0" algn="l">
              <a:spcBef>
                <a:spcPts val="0"/>
              </a:spcBef>
              <a:spcAft>
                <a:spcPts val="0"/>
              </a:spcAft>
              <a:buSzPts val="1800"/>
              <a:buChar char="●"/>
            </a:pPr>
            <a:r>
              <a:rPr lang="en"/>
              <a:t>Turn-based strategy game based off of checkers</a:t>
            </a:r>
            <a:endParaRPr/>
          </a:p>
          <a:p>
            <a:pPr indent="-342900" lvl="0" marL="457200" rtl="0" algn="l">
              <a:spcBef>
                <a:spcPts val="0"/>
              </a:spcBef>
              <a:spcAft>
                <a:spcPts val="0"/>
              </a:spcAft>
              <a:buSzPts val="1800"/>
              <a:buChar char="●"/>
            </a:pPr>
            <a:r>
              <a:rPr lang="en"/>
              <a:t>Suitable for all audiences</a:t>
            </a:r>
            <a:endParaRPr/>
          </a:p>
          <a:p>
            <a:pPr indent="-342900" lvl="0" marL="457200" rtl="0" algn="l">
              <a:spcBef>
                <a:spcPts val="0"/>
              </a:spcBef>
              <a:spcAft>
                <a:spcPts val="0"/>
              </a:spcAft>
              <a:buSzPts val="1800"/>
              <a:buChar char="●"/>
            </a:pPr>
            <a:r>
              <a:rPr lang="en"/>
              <a:t>Allows for more than 2 players</a:t>
            </a:r>
            <a:endParaRPr/>
          </a:p>
          <a:p>
            <a:pPr indent="-342900" lvl="0" marL="457200" rtl="0" algn="l">
              <a:spcBef>
                <a:spcPts val="0"/>
              </a:spcBef>
              <a:spcAft>
                <a:spcPts val="0"/>
              </a:spcAft>
              <a:buSzPts val="1800"/>
              <a:buChar char="●"/>
            </a:pPr>
            <a:r>
              <a:rPr lang="en"/>
              <a:t>Intended to allow for endless flexibility in play style</a:t>
            </a:r>
            <a:endParaRPr/>
          </a:p>
          <a:p>
            <a:pPr indent="-342900" lvl="0" marL="457200" rtl="0" algn="l">
              <a:spcBef>
                <a:spcPts val="0"/>
              </a:spcBef>
              <a:spcAft>
                <a:spcPts val="0"/>
              </a:spcAft>
              <a:buSzPts val="1800"/>
              <a:buChar char="●"/>
            </a:pPr>
            <a:r>
              <a:rPr lang="en"/>
              <a:t>More types of pieces than checkers</a:t>
            </a:r>
            <a:endParaRPr/>
          </a:p>
          <a:p>
            <a:pPr indent="-342900" lvl="0" marL="457200" rtl="0" algn="l">
              <a:spcBef>
                <a:spcPts val="0"/>
              </a:spcBef>
              <a:spcAft>
                <a:spcPts val="0"/>
              </a:spcAft>
              <a:buSzPts val="1800"/>
              <a:buChar char="●"/>
            </a:pPr>
            <a:r>
              <a:rPr lang="en"/>
              <a:t>There are different spaces unlike checkers</a:t>
            </a:r>
            <a:endParaRPr/>
          </a:p>
          <a:p>
            <a:pPr indent="-342900" lvl="0" marL="457200" rtl="0" algn="l">
              <a:spcBef>
                <a:spcPts val="0"/>
              </a:spcBef>
              <a:spcAft>
                <a:spcPts val="0"/>
              </a:spcAft>
              <a:buSzPts val="1800"/>
              <a:buChar char="●"/>
            </a:pPr>
            <a:r>
              <a:rPr lang="en"/>
              <a:t>Players get multiple actions per turn</a:t>
            </a:r>
            <a:endParaRPr/>
          </a:p>
          <a:p>
            <a:pPr indent="-342900" lvl="0" marL="457200" rtl="0" algn="l">
              <a:spcBef>
                <a:spcPts val="0"/>
              </a:spcBef>
              <a:spcAft>
                <a:spcPts val="0"/>
              </a:spcAft>
              <a:buSzPts val="1800"/>
              <a:buChar char="●"/>
            </a:pPr>
            <a:r>
              <a:rPr lang="en"/>
              <a:t>The battlefield can have multiple layers</a:t>
            </a:r>
            <a:endParaRPr/>
          </a:p>
          <a:p>
            <a:pPr indent="-342900" lvl="0" marL="457200" rtl="0" algn="l">
              <a:spcBef>
                <a:spcPts val="0"/>
              </a:spcBef>
              <a:spcAft>
                <a:spcPts val="0"/>
              </a:spcAft>
              <a:buSzPts val="1800"/>
              <a:buChar char="●"/>
            </a:pPr>
            <a:r>
              <a:rPr lang="en"/>
              <a:t>Different ways to win</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98" name="Google Shape;98;p14"/>
          <p:cNvPicPr preferRelativeResize="0"/>
          <p:nvPr/>
        </p:nvPicPr>
        <p:blipFill>
          <a:blip r:embed="rId3">
            <a:alphaModFix/>
          </a:blip>
          <a:stretch>
            <a:fillRect/>
          </a:stretch>
        </p:blipFill>
        <p:spPr>
          <a:xfrm>
            <a:off x="6400512" y="2124075"/>
            <a:ext cx="2467425" cy="271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04" name="Google Shape;104;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Capture 3 towers</a:t>
            </a:r>
            <a:endParaRPr/>
          </a:p>
          <a:p>
            <a:pPr indent="-342900" lvl="0" marL="457200" rtl="0" algn="l">
              <a:spcBef>
                <a:spcPts val="0"/>
              </a:spcBef>
              <a:spcAft>
                <a:spcPts val="0"/>
              </a:spcAft>
              <a:buSzPts val="1800"/>
              <a:buChar char="●"/>
            </a:pPr>
            <a:r>
              <a:rPr lang="en"/>
              <a:t>Capture all opponents’ pieces</a:t>
            </a:r>
            <a:endParaRPr/>
          </a:p>
          <a:p>
            <a:pPr indent="-342900" lvl="0" marL="457200" rtl="0" algn="l">
              <a:spcBef>
                <a:spcPts val="0"/>
              </a:spcBef>
              <a:spcAft>
                <a:spcPts val="0"/>
              </a:spcAft>
              <a:buSzPts val="1800"/>
              <a:buChar char="●"/>
            </a:pPr>
            <a:r>
              <a:rPr lang="en"/>
              <a:t>Have fun!</a:t>
            </a:r>
            <a:endParaRPr/>
          </a:p>
        </p:txBody>
      </p:sp>
      <p:pic>
        <p:nvPicPr>
          <p:cNvPr id="105" name="Google Shape;105;p15"/>
          <p:cNvPicPr preferRelativeResize="0"/>
          <p:nvPr/>
        </p:nvPicPr>
        <p:blipFill>
          <a:blip r:embed="rId3">
            <a:alphaModFix/>
          </a:blip>
          <a:stretch>
            <a:fillRect/>
          </a:stretch>
        </p:blipFill>
        <p:spPr>
          <a:xfrm>
            <a:off x="4088419" y="0"/>
            <a:ext cx="3286724" cy="2262475"/>
          </a:xfrm>
          <a:prstGeom prst="rect">
            <a:avLst/>
          </a:prstGeom>
          <a:noFill/>
          <a:ln>
            <a:noFill/>
          </a:ln>
        </p:spPr>
      </p:pic>
      <p:pic>
        <p:nvPicPr>
          <p:cNvPr id="106" name="Google Shape;106;p15"/>
          <p:cNvPicPr preferRelativeResize="0"/>
          <p:nvPr/>
        </p:nvPicPr>
        <p:blipFill>
          <a:blip r:embed="rId4">
            <a:alphaModFix/>
          </a:blip>
          <a:stretch>
            <a:fillRect/>
          </a:stretch>
        </p:blipFill>
        <p:spPr>
          <a:xfrm>
            <a:off x="1738046" y="2482275"/>
            <a:ext cx="1470150" cy="2518350"/>
          </a:xfrm>
          <a:prstGeom prst="rect">
            <a:avLst/>
          </a:prstGeom>
          <a:noFill/>
          <a:ln>
            <a:noFill/>
          </a:ln>
        </p:spPr>
      </p:pic>
      <p:pic>
        <p:nvPicPr>
          <p:cNvPr id="107" name="Google Shape;107;p15"/>
          <p:cNvPicPr preferRelativeResize="0"/>
          <p:nvPr/>
        </p:nvPicPr>
        <p:blipFill>
          <a:blip r:embed="rId4">
            <a:alphaModFix/>
          </a:blip>
          <a:stretch>
            <a:fillRect/>
          </a:stretch>
        </p:blipFill>
        <p:spPr>
          <a:xfrm>
            <a:off x="3208196" y="2482275"/>
            <a:ext cx="1470150" cy="2518350"/>
          </a:xfrm>
          <a:prstGeom prst="rect">
            <a:avLst/>
          </a:prstGeom>
          <a:noFill/>
          <a:ln>
            <a:noFill/>
          </a:ln>
        </p:spPr>
      </p:pic>
      <p:pic>
        <p:nvPicPr>
          <p:cNvPr id="108" name="Google Shape;108;p15"/>
          <p:cNvPicPr preferRelativeResize="0"/>
          <p:nvPr/>
        </p:nvPicPr>
        <p:blipFill>
          <a:blip r:embed="rId4">
            <a:alphaModFix/>
          </a:blip>
          <a:stretch>
            <a:fillRect/>
          </a:stretch>
        </p:blipFill>
        <p:spPr>
          <a:xfrm>
            <a:off x="311696" y="2482275"/>
            <a:ext cx="1470150" cy="2518350"/>
          </a:xfrm>
          <a:prstGeom prst="rect">
            <a:avLst/>
          </a:prstGeom>
          <a:noFill/>
          <a:ln>
            <a:noFill/>
          </a:ln>
        </p:spPr>
      </p:pic>
      <p:pic>
        <p:nvPicPr>
          <p:cNvPr id="109" name="Google Shape;109;p15"/>
          <p:cNvPicPr preferRelativeResize="0"/>
          <p:nvPr/>
        </p:nvPicPr>
        <p:blipFill>
          <a:blip r:embed="rId5">
            <a:alphaModFix/>
          </a:blip>
          <a:stretch>
            <a:fillRect/>
          </a:stretch>
        </p:blipFill>
        <p:spPr>
          <a:xfrm>
            <a:off x="5615153" y="1837675"/>
            <a:ext cx="3217150" cy="306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the product</a:t>
            </a:r>
            <a:endParaRPr/>
          </a:p>
        </p:txBody>
      </p:sp>
      <p:sp>
        <p:nvSpPr>
          <p:cNvPr id="115" name="Google Shape;115;p16"/>
          <p:cNvSpPr txBox="1"/>
          <p:nvPr>
            <p:ph idx="1" type="body"/>
          </p:nvPr>
        </p:nvSpPr>
        <p:spPr>
          <a:xfrm>
            <a:off x="311700" y="1266325"/>
            <a:ext cx="4260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Mode Select Scenario</a:t>
            </a:r>
            <a:endParaRPr/>
          </a:p>
          <a:p>
            <a:pPr indent="0" lvl="0" marL="0" rtl="0" algn="l">
              <a:spcBef>
                <a:spcPts val="1600"/>
              </a:spcBef>
              <a:spcAft>
                <a:spcPts val="0"/>
              </a:spcAft>
              <a:buNone/>
            </a:pPr>
            <a:r>
              <a:rPr lang="en"/>
              <a:t>Move Scenario</a:t>
            </a:r>
            <a:endParaRPr/>
          </a:p>
          <a:p>
            <a:pPr indent="0" lvl="0" marL="0" rtl="0" algn="l">
              <a:spcBef>
                <a:spcPts val="1600"/>
              </a:spcBef>
              <a:spcAft>
                <a:spcPts val="0"/>
              </a:spcAft>
              <a:buNone/>
            </a:pPr>
            <a:r>
              <a:rPr lang="en"/>
              <a:t>Attack Scenario</a:t>
            </a:r>
            <a:endParaRPr/>
          </a:p>
          <a:p>
            <a:pPr indent="0" lvl="0" marL="0" rtl="0" algn="l">
              <a:spcBef>
                <a:spcPts val="1600"/>
              </a:spcBef>
              <a:spcAft>
                <a:spcPts val="1600"/>
              </a:spcAft>
              <a:buNone/>
            </a:pPr>
            <a:r>
              <a:rPr lang="en"/>
              <a:t>Victory Scenario</a:t>
            </a:r>
            <a:endParaRPr/>
          </a:p>
        </p:txBody>
      </p:sp>
      <p:pic>
        <p:nvPicPr>
          <p:cNvPr id="116" name="Google Shape;116;p16"/>
          <p:cNvPicPr preferRelativeResize="0"/>
          <p:nvPr/>
        </p:nvPicPr>
        <p:blipFill>
          <a:blip r:embed="rId3">
            <a:alphaModFix/>
          </a:blip>
          <a:stretch>
            <a:fillRect/>
          </a:stretch>
        </p:blipFill>
        <p:spPr>
          <a:xfrm>
            <a:off x="4572000" y="777525"/>
            <a:ext cx="4073875" cy="386018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the work</a:t>
            </a:r>
            <a:endParaRPr/>
          </a:p>
        </p:txBody>
      </p:sp>
      <p:sp>
        <p:nvSpPr>
          <p:cNvPr id="122" name="Google Shape;122;p17"/>
          <p:cNvSpPr txBox="1"/>
          <p:nvPr>
            <p:ph idx="1" type="body"/>
          </p:nvPr>
        </p:nvSpPr>
        <p:spPr>
          <a:xfrm>
            <a:off x="311700" y="1266325"/>
            <a:ext cx="4260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of the work</a:t>
            </a:r>
            <a:endParaRPr/>
          </a:p>
          <a:p>
            <a:pPr indent="0" lvl="0" marL="0" rtl="0" algn="l">
              <a:spcBef>
                <a:spcPts val="1600"/>
              </a:spcBef>
              <a:spcAft>
                <a:spcPts val="0"/>
              </a:spcAft>
              <a:buNone/>
            </a:pPr>
            <a:r>
              <a:rPr lang="en"/>
              <a:t>Work Partitioning</a:t>
            </a:r>
            <a:endParaRPr/>
          </a:p>
          <a:p>
            <a:pPr indent="0" lvl="0" marL="0" rtl="0" algn="l">
              <a:spcBef>
                <a:spcPts val="1600"/>
              </a:spcBef>
              <a:spcAft>
                <a:spcPts val="1600"/>
              </a:spcAft>
              <a:buNone/>
            </a:pPr>
            <a:r>
              <a:rPr lang="en"/>
              <a:t>Competing Products</a:t>
            </a:r>
            <a:endParaRPr/>
          </a:p>
        </p:txBody>
      </p:sp>
      <p:pic>
        <p:nvPicPr>
          <p:cNvPr id="123" name="Google Shape;123;p17"/>
          <p:cNvPicPr preferRelativeResize="0"/>
          <p:nvPr/>
        </p:nvPicPr>
        <p:blipFill>
          <a:blip r:embed="rId3">
            <a:alphaModFix/>
          </a:blip>
          <a:stretch>
            <a:fillRect/>
          </a:stretch>
        </p:blipFill>
        <p:spPr>
          <a:xfrm>
            <a:off x="4827175" y="1338013"/>
            <a:ext cx="4005127" cy="3159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Stakeholders</a:t>
            </a:r>
            <a:endParaRPr/>
          </a:p>
        </p:txBody>
      </p:sp>
      <p:sp>
        <p:nvSpPr>
          <p:cNvPr id="129" name="Google Shape;129;p18"/>
          <p:cNvSpPr txBox="1"/>
          <p:nvPr>
            <p:ph idx="1" type="body"/>
          </p:nvPr>
        </p:nvSpPr>
        <p:spPr>
          <a:xfrm>
            <a:off x="311700" y="1266325"/>
            <a:ext cx="50307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The Client</a:t>
            </a:r>
            <a:br>
              <a:rPr lang="en"/>
            </a:br>
            <a:r>
              <a:rPr lang="en"/>
              <a:t>   - Bohn Jell Entertainment</a:t>
            </a:r>
            <a:br>
              <a:rPr lang="en"/>
            </a:br>
            <a:r>
              <a:rPr lang="en"/>
              <a:t>   - Outside graphics developers</a:t>
            </a:r>
            <a:br>
              <a:rPr lang="en"/>
            </a:br>
            <a:br>
              <a:rPr lang="en"/>
            </a:br>
            <a:r>
              <a:rPr b="1" lang="en"/>
              <a:t>The Customer</a:t>
            </a:r>
            <a:br>
              <a:rPr lang="en"/>
            </a:br>
            <a:r>
              <a:rPr lang="en"/>
              <a:t>   - Players of the game</a:t>
            </a:r>
            <a:br>
              <a:rPr lang="en"/>
            </a:br>
            <a:r>
              <a:rPr lang="en"/>
              <a:t>   - All ages</a:t>
            </a:r>
            <a:br>
              <a:rPr lang="en"/>
            </a:br>
            <a:r>
              <a:rPr lang="en"/>
              <a:t>   - Concentrated on 10-30 year old audience</a:t>
            </a:r>
            <a:endParaRPr/>
          </a:p>
        </p:txBody>
      </p:sp>
      <p:pic>
        <p:nvPicPr>
          <p:cNvPr id="130" name="Google Shape;130;p18"/>
          <p:cNvPicPr preferRelativeResize="0"/>
          <p:nvPr/>
        </p:nvPicPr>
        <p:blipFill>
          <a:blip r:embed="rId3">
            <a:alphaModFix/>
          </a:blip>
          <a:stretch>
            <a:fillRect/>
          </a:stretch>
        </p:blipFill>
        <p:spPr>
          <a:xfrm>
            <a:off x="5164375" y="1152425"/>
            <a:ext cx="3333750" cy="229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136" name="Google Shape;136;p19"/>
          <p:cNvSpPr txBox="1"/>
          <p:nvPr>
            <p:ph idx="1" type="body"/>
          </p:nvPr>
        </p:nvSpPr>
        <p:spPr>
          <a:xfrm>
            <a:off x="311700" y="1266325"/>
            <a:ext cx="6405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Implementation Environment</a:t>
            </a:r>
            <a:br>
              <a:rPr lang="en"/>
            </a:br>
            <a:r>
              <a:rPr lang="en"/>
              <a:t>   - Web Application/Windows/Mac/iOS/Android</a:t>
            </a:r>
            <a:endParaRPr/>
          </a:p>
          <a:p>
            <a:pPr indent="0" lvl="0" marL="0" rtl="0" algn="l">
              <a:spcBef>
                <a:spcPts val="1600"/>
              </a:spcBef>
              <a:spcAft>
                <a:spcPts val="0"/>
              </a:spcAft>
              <a:buNone/>
            </a:pPr>
            <a:r>
              <a:rPr b="1" lang="en"/>
              <a:t>Development constraints</a:t>
            </a:r>
            <a:br>
              <a:rPr lang="en"/>
            </a:br>
            <a:r>
              <a:rPr lang="en"/>
              <a:t>   - Platform</a:t>
            </a:r>
            <a:br>
              <a:rPr lang="en"/>
            </a:br>
            <a:r>
              <a:rPr lang="en"/>
              <a:t>   - Development environment/style</a:t>
            </a:r>
            <a:br>
              <a:rPr lang="en"/>
            </a:br>
            <a:r>
              <a:rPr lang="en"/>
              <a:t>   - Competitive statistic gathering/calculations</a:t>
            </a:r>
            <a:endParaRPr/>
          </a:p>
          <a:p>
            <a:pPr indent="0" lvl="0" marL="0" rtl="0" algn="l">
              <a:spcBef>
                <a:spcPts val="1600"/>
              </a:spcBef>
              <a:spcAft>
                <a:spcPts val="1600"/>
              </a:spcAft>
              <a:buNone/>
            </a:pPr>
            <a:r>
              <a:rPr b="1" lang="en"/>
              <a:t>Budget constraints</a:t>
            </a:r>
            <a:br>
              <a:rPr lang="en"/>
            </a:br>
            <a:r>
              <a:rPr lang="en"/>
              <a:t>   - In-app purchases (cosmetic only)</a:t>
            </a:r>
            <a:endParaRPr/>
          </a:p>
        </p:txBody>
      </p:sp>
      <p:pic>
        <p:nvPicPr>
          <p:cNvPr id="137" name="Google Shape;137;p19"/>
          <p:cNvPicPr preferRelativeResize="0"/>
          <p:nvPr/>
        </p:nvPicPr>
        <p:blipFill>
          <a:blip r:embed="rId3">
            <a:alphaModFix/>
          </a:blip>
          <a:stretch>
            <a:fillRect/>
          </a:stretch>
        </p:blipFill>
        <p:spPr>
          <a:xfrm>
            <a:off x="5619325" y="1884900"/>
            <a:ext cx="3096326" cy="206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Facts and Assumptions</a:t>
            </a:r>
            <a:endParaRPr/>
          </a:p>
        </p:txBody>
      </p:sp>
      <p:sp>
        <p:nvSpPr>
          <p:cNvPr id="143" name="Google Shape;143;p20"/>
          <p:cNvSpPr txBox="1"/>
          <p:nvPr>
            <p:ph idx="1" type="body"/>
          </p:nvPr>
        </p:nvSpPr>
        <p:spPr>
          <a:xfrm>
            <a:off x="311700" y="1266325"/>
            <a:ext cx="83934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Facts</a:t>
            </a:r>
            <a:br>
              <a:rPr lang="en"/>
            </a:br>
            <a:r>
              <a:rPr lang="en"/>
              <a:t>   - Game developed initially as web application</a:t>
            </a:r>
            <a:br>
              <a:rPr lang="en"/>
            </a:br>
            <a:r>
              <a:rPr lang="en"/>
              <a:t>   - Ports to consoles and platforms (Windows/Mac/iOS/Android) later</a:t>
            </a:r>
            <a:endParaRPr/>
          </a:p>
          <a:p>
            <a:pPr indent="0" lvl="0" marL="0" rtl="0" algn="l">
              <a:spcBef>
                <a:spcPts val="1600"/>
              </a:spcBef>
              <a:spcAft>
                <a:spcPts val="0"/>
              </a:spcAft>
              <a:buNone/>
            </a:pPr>
            <a:r>
              <a:rPr b="1" lang="en"/>
              <a:t>Assumptions</a:t>
            </a:r>
            <a:br>
              <a:rPr lang="en"/>
            </a:br>
            <a:r>
              <a:rPr lang="en"/>
              <a:t>   - Player’s have minimum computing requirements to play game</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9" name="Google Shape;149;p21"/>
          <p:cNvSpPr txBox="1"/>
          <p:nvPr>
            <p:ph idx="1" type="body"/>
          </p:nvPr>
        </p:nvSpPr>
        <p:spPr>
          <a:xfrm>
            <a:off x="322175" y="1780850"/>
            <a:ext cx="8005800" cy="2578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9000">
                <a:solidFill>
                  <a:srgbClr val="FFFFFF"/>
                </a:solidFill>
              </a:rPr>
              <a:t>FIN</a:t>
            </a:r>
            <a:endParaRPr sz="9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