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256" r:id="rId5"/>
    <p:sldId id="277" r:id="rId6"/>
    <p:sldId id="295" r:id="rId7"/>
    <p:sldId id="297" r:id="rId8"/>
    <p:sldId id="298" r:id="rId9"/>
    <p:sldId id="299" r:id="rId10"/>
    <p:sldId id="262" r:id="rId11"/>
    <p:sldId id="282"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B986421-E780-4C83-AF09-C0BB8A7D29DA}">
          <p14:sldIdLst>
            <p14:sldId id="256"/>
            <p14:sldId id="277"/>
            <p14:sldId id="295"/>
            <p14:sldId id="297"/>
            <p14:sldId id="298"/>
            <p14:sldId id="299"/>
            <p14:sldId id="262"/>
            <p14:sldId id="282"/>
            <p14:sldId id="276"/>
          </p14:sldIdLst>
        </p14:section>
      </p14:sectionLst>
    </p:ex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5" d="100"/>
          <a:sy n="105" d="100"/>
        </p:scale>
        <p:origin x="120" y="3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10/11/2022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10/11/2022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15.xml"/><Relationship Id="rId4" Type="http://schemas.openxmlformats.org/officeDocument/2006/relationships/image" Target="../media/image3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7740088" y="3825801"/>
            <a:ext cx="4147114" cy="1122202"/>
          </a:xfrm>
        </p:spPr>
        <p:txBody>
          <a:bodyPr/>
          <a:lstStyle/>
          <a:p>
            <a:r>
              <a:rPr lang="en-US" dirty="0"/>
              <a:t>analytics challenge</a:t>
            </a:r>
            <a:br>
              <a:rPr lang="en-US" dirty="0"/>
            </a:br>
            <a:br>
              <a:rPr lang="en-US" dirty="0"/>
            </a:br>
            <a:br>
              <a:rPr lang="en-US" dirty="0"/>
            </a:br>
            <a:r>
              <a:rPr lang="en-US" sz="2400" dirty="0"/>
              <a:t>Partner: </a:t>
            </a:r>
            <a:br>
              <a:rPr lang="en-US" dirty="0"/>
            </a:br>
            <a:endParaRPr lang="en-US" sz="2400"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7740088" y="5390945"/>
            <a:ext cx="2587734" cy="895553"/>
          </a:xfrm>
        </p:spPr>
        <p:txBody>
          <a:bodyPr>
            <a:normAutofit/>
          </a:bodyPr>
          <a:lstStyle/>
          <a:p>
            <a:r>
              <a:rPr lang="en-US" sz="1800" dirty="0"/>
              <a:t>BY</a:t>
            </a:r>
            <a:endParaRPr lang="en-US" sz="2800" dirty="0"/>
          </a:p>
          <a:p>
            <a:r>
              <a:rPr lang="en-US" sz="2400" dirty="0"/>
              <a:t>Team Radiants</a:t>
            </a:r>
            <a:endParaRPr lang="en-US" dirty="0"/>
          </a:p>
        </p:txBody>
      </p:sp>
      <p:pic>
        <p:nvPicPr>
          <p:cNvPr id="5" name="Graphic 4">
            <a:extLst>
              <a:ext uri="{FF2B5EF4-FFF2-40B4-BE49-F238E27FC236}">
                <a16:creationId xmlns:a16="http://schemas.microsoft.com/office/drawing/2014/main" id="{CF8AF793-CA27-2DFB-6F9F-C7324D50FA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28736" y="4127281"/>
            <a:ext cx="1398172" cy="519242"/>
          </a:xfrm>
          <a:prstGeom prst="rect">
            <a:avLst/>
          </a:prstGeom>
        </p:spPr>
      </p:pic>
      <p:pic>
        <p:nvPicPr>
          <p:cNvPr id="7" name="Picture 6" descr="A picture containing night sky&#10;&#10;Description automatically generated">
            <a:extLst>
              <a:ext uri="{FF2B5EF4-FFF2-40B4-BE49-F238E27FC236}">
                <a16:creationId xmlns:a16="http://schemas.microsoft.com/office/drawing/2014/main" id="{FB239BCB-EF98-76A8-B999-3F0BE1BC7E94}"/>
              </a:ext>
            </a:extLst>
          </p:cNvPr>
          <p:cNvPicPr>
            <a:picLocks noChangeAspect="1"/>
          </p:cNvPicPr>
          <p:nvPr/>
        </p:nvPicPr>
        <p:blipFill>
          <a:blip r:embed="rId4"/>
          <a:stretch>
            <a:fillRect/>
          </a:stretch>
        </p:blipFill>
        <p:spPr>
          <a:xfrm>
            <a:off x="7869414" y="810781"/>
            <a:ext cx="1290915" cy="1428152"/>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pPr algn="ctr"/>
            <a:r>
              <a:rPr lang="en-ZA" b="1" dirty="0"/>
              <a:t>Problem statement 2</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533399" y="2948668"/>
            <a:ext cx="5190358" cy="2349954"/>
          </a:xfrm>
        </p:spPr>
        <p:txBody>
          <a:bodyPr>
            <a:noAutofit/>
          </a:bodyPr>
          <a:lstStyle/>
          <a:p>
            <a:pPr algn="l"/>
            <a:r>
              <a:rPr lang="en-US" b="0" i="0" dirty="0">
                <a:solidFill>
                  <a:srgbClr val="4B4B4B"/>
                </a:solidFill>
                <a:effectLst/>
                <a:latin typeface="adobe-clean"/>
              </a:rPr>
              <a:t>The measurement of business vs. leisure travel has always been difficult. The rise of “</a:t>
            </a:r>
            <a:r>
              <a:rPr lang="en-US" b="0" i="0" dirty="0" err="1">
                <a:solidFill>
                  <a:srgbClr val="4B4B4B"/>
                </a:solidFill>
                <a:effectLst/>
                <a:latin typeface="adobe-clean"/>
              </a:rPr>
              <a:t>bleisure</a:t>
            </a:r>
            <a:r>
              <a:rPr lang="en-US" b="0" i="0" dirty="0">
                <a:solidFill>
                  <a:srgbClr val="4B4B4B"/>
                </a:solidFill>
                <a:effectLst/>
                <a:latin typeface="adobe-clean"/>
              </a:rPr>
              <a:t>” further complicates the matter. What signals in the data provided can help distinguish whether a trip represents business, leisure, or “</a:t>
            </a:r>
            <a:r>
              <a:rPr lang="en-US" b="0" i="0" dirty="0" err="1">
                <a:solidFill>
                  <a:srgbClr val="4B4B4B"/>
                </a:solidFill>
                <a:effectLst/>
                <a:latin typeface="adobe-clean"/>
              </a:rPr>
              <a:t>bleisure</a:t>
            </a:r>
            <a:r>
              <a:rPr lang="en-US" b="0" i="0" dirty="0">
                <a:solidFill>
                  <a:srgbClr val="4B4B4B"/>
                </a:solidFill>
                <a:effectLst/>
                <a:latin typeface="adobe-clean"/>
              </a:rPr>
              <a:t>” travel? For those purely leisure guests, what information would you use to make recommendations on specific leisure destinations they should considered? Where on the digital properties would you make these recommendations and why?</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normAutofit fontScale="90000"/>
          </a:bodyPr>
          <a:lstStyle/>
          <a:p>
            <a:r>
              <a:rPr lang="en-US" dirty="0"/>
              <a:t>Indicating Parameters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221796" y="505618"/>
            <a:ext cx="2141764" cy="514350"/>
          </a:xfrm>
        </p:spPr>
        <p:txBody>
          <a:bodyPr vert="horz" lIns="91440" tIns="45720" rIns="91440" bIns="45720" rtlCol="0" anchor="ctr">
            <a:normAutofit lnSpcReduction="10000"/>
          </a:bodyPr>
          <a:lstStyle/>
          <a:p>
            <a:r>
              <a:rPr lang="en-US" dirty="0"/>
              <a:t>1) </a:t>
            </a:r>
            <a:r>
              <a:rPr lang="en-US" b="1" dirty="0"/>
              <a:t>Advanced Booking</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2809874" y="391776"/>
            <a:ext cx="7599590" cy="1159438"/>
          </a:xfrm>
        </p:spPr>
        <p:txBody>
          <a:bodyPr>
            <a:normAutofit/>
          </a:bodyPr>
          <a:lstStyle/>
          <a:p>
            <a:r>
              <a:rPr lang="en-US" dirty="0"/>
              <a:t>Leisure Travelers spend their own money, hence being extremely mindful of cost effectiveness, they tend to reserve their Airlines as well as Hotel more than a </a:t>
            </a:r>
            <a:r>
              <a:rPr lang="en-US" b="1" dirty="0"/>
              <a:t>Month or sometimes even three Months In advanced. </a:t>
            </a:r>
            <a:r>
              <a:rPr lang="en-US" dirty="0"/>
              <a:t>On the contrast, business travelers, tend to reserve on the day of arrival or couple of days before.</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pic>
        <p:nvPicPr>
          <p:cNvPr id="27" name="Picture 26">
            <a:extLst>
              <a:ext uri="{FF2B5EF4-FFF2-40B4-BE49-F238E27FC236}">
                <a16:creationId xmlns:a16="http://schemas.microsoft.com/office/drawing/2014/main" id="{E1994F30-E373-B890-40BC-41F952CFC701}"/>
              </a:ext>
            </a:extLst>
          </p:cNvPr>
          <p:cNvPicPr>
            <a:picLocks noChangeAspect="1"/>
          </p:cNvPicPr>
          <p:nvPr/>
        </p:nvPicPr>
        <p:blipFill>
          <a:blip r:embed="rId2"/>
          <a:stretch>
            <a:fillRect/>
          </a:stretch>
        </p:blipFill>
        <p:spPr>
          <a:xfrm>
            <a:off x="703308" y="1625350"/>
            <a:ext cx="10889977" cy="1957507"/>
          </a:xfrm>
          <a:prstGeom prst="rect">
            <a:avLst/>
          </a:prstGeom>
        </p:spPr>
      </p:pic>
      <p:sp>
        <p:nvSpPr>
          <p:cNvPr id="28" name="Title 1">
            <a:extLst>
              <a:ext uri="{FF2B5EF4-FFF2-40B4-BE49-F238E27FC236}">
                <a16:creationId xmlns:a16="http://schemas.microsoft.com/office/drawing/2014/main" id="{F3386398-EC3F-4BBB-FF3D-226D4B239770}"/>
              </a:ext>
            </a:extLst>
          </p:cNvPr>
          <p:cNvSpPr txBox="1">
            <a:spLocks/>
          </p:cNvSpPr>
          <p:nvPr/>
        </p:nvSpPr>
        <p:spPr>
          <a:xfrm>
            <a:off x="1292678" y="4923631"/>
            <a:ext cx="4082142" cy="58578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endParaRPr lang="en-IN" sz="1800" dirty="0"/>
          </a:p>
        </p:txBody>
      </p:sp>
      <p:sp>
        <p:nvSpPr>
          <p:cNvPr id="30" name="Text Placeholder 6">
            <a:extLst>
              <a:ext uri="{FF2B5EF4-FFF2-40B4-BE49-F238E27FC236}">
                <a16:creationId xmlns:a16="http://schemas.microsoft.com/office/drawing/2014/main" id="{A6FB32BB-7106-B6B3-D6C5-FB0B788DAEE8}"/>
              </a:ext>
            </a:extLst>
          </p:cNvPr>
          <p:cNvSpPr txBox="1">
            <a:spLocks/>
          </p:cNvSpPr>
          <p:nvPr/>
        </p:nvSpPr>
        <p:spPr>
          <a:xfrm>
            <a:off x="776832" y="3837678"/>
            <a:ext cx="9518332" cy="1671741"/>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 Analyzing, it was observed that most reservations start dates were within a short span of days, majority of which starting just the day after the booking date, this indicates: </a:t>
            </a:r>
          </a:p>
          <a:p>
            <a:pPr marL="285750" indent="-285750">
              <a:buFont typeface="Arial" panose="020B0604020202020204" pitchFamily="34" charset="0"/>
              <a:buChar char="•"/>
            </a:pPr>
            <a:r>
              <a:rPr lang="en-US" dirty="0"/>
              <a:t>Urgency or Impulsiveness, of the bookings, indicates the probability of business travel, however, to support this, we will explore this parameter combined with the other parameter, that is, the Booking Stay length.</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7172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normAutofit fontScale="90000"/>
          </a:bodyPr>
          <a:lstStyle/>
          <a:p>
            <a:r>
              <a:rPr lang="en-US" dirty="0"/>
              <a:t>Indicating Parameters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221796" y="505618"/>
            <a:ext cx="2141764" cy="514350"/>
          </a:xfrm>
        </p:spPr>
        <p:txBody>
          <a:bodyPr vert="horz" lIns="91440" tIns="45720" rIns="91440" bIns="45720" rtlCol="0" anchor="ctr">
            <a:normAutofit lnSpcReduction="10000"/>
          </a:bodyPr>
          <a:lstStyle/>
          <a:p>
            <a:r>
              <a:rPr lang="en-US" dirty="0"/>
              <a:t>2)</a:t>
            </a:r>
            <a:r>
              <a:rPr lang="en-US" b="1" dirty="0"/>
              <a:t>Booking Length</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2809874" y="391777"/>
            <a:ext cx="7599590" cy="751224"/>
          </a:xfrm>
        </p:spPr>
        <p:txBody>
          <a:bodyPr>
            <a:normAutofit fontScale="92500" lnSpcReduction="20000"/>
          </a:bodyPr>
          <a:lstStyle/>
          <a:p>
            <a:r>
              <a:rPr lang="en-US" dirty="0"/>
              <a:t>This is where the difference between Leisure and Business travel starts to diminish, though we may still be able to use other indicators like, is the booking weekdays, or is it holiday season, or maybe the mix of weekdays and weekends. An average employee stays and deals with official business for three to four days.</a:t>
            </a:r>
          </a:p>
          <a:p>
            <a:endParaRPr lang="en-US" dirty="0"/>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4</a:t>
            </a:fld>
            <a:endParaRPr lang="en-US" dirty="0"/>
          </a:p>
        </p:txBody>
      </p:sp>
      <p:sp>
        <p:nvSpPr>
          <p:cNvPr id="28" name="Title 1">
            <a:extLst>
              <a:ext uri="{FF2B5EF4-FFF2-40B4-BE49-F238E27FC236}">
                <a16:creationId xmlns:a16="http://schemas.microsoft.com/office/drawing/2014/main" id="{F3386398-EC3F-4BBB-FF3D-226D4B239770}"/>
              </a:ext>
            </a:extLst>
          </p:cNvPr>
          <p:cNvSpPr txBox="1">
            <a:spLocks/>
          </p:cNvSpPr>
          <p:nvPr/>
        </p:nvSpPr>
        <p:spPr>
          <a:xfrm>
            <a:off x="1292678" y="4923631"/>
            <a:ext cx="4082142" cy="58578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endParaRPr lang="en-IN" sz="1800" dirty="0"/>
          </a:p>
        </p:txBody>
      </p:sp>
      <p:sp>
        <p:nvSpPr>
          <p:cNvPr id="30" name="Text Placeholder 6">
            <a:extLst>
              <a:ext uri="{FF2B5EF4-FFF2-40B4-BE49-F238E27FC236}">
                <a16:creationId xmlns:a16="http://schemas.microsoft.com/office/drawing/2014/main" id="{A6FB32BB-7106-B6B3-D6C5-FB0B788DAEE8}"/>
              </a:ext>
            </a:extLst>
          </p:cNvPr>
          <p:cNvSpPr txBox="1">
            <a:spLocks/>
          </p:cNvSpPr>
          <p:nvPr/>
        </p:nvSpPr>
        <p:spPr>
          <a:xfrm>
            <a:off x="776832" y="3837678"/>
            <a:ext cx="9518332" cy="1671741"/>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Maximum number of reservations are 1 days, and the graph flattens for following days, indicating Business travel </a:t>
            </a:r>
            <a:r>
              <a:rPr lang="en-US" dirty="0" err="1"/>
              <a:t>upto</a:t>
            </a:r>
            <a:r>
              <a:rPr lang="en-US" dirty="0"/>
              <a:t> three to four days. After which bookings for the leisure gets more probabilistic, again as mentioned above, these parameters alone are not sufficient for any conclusions or potential solutions, hence we need more parameters.</a:t>
            </a:r>
          </a:p>
        </p:txBody>
      </p:sp>
      <p:pic>
        <p:nvPicPr>
          <p:cNvPr id="9" name="Picture 8">
            <a:extLst>
              <a:ext uri="{FF2B5EF4-FFF2-40B4-BE49-F238E27FC236}">
                <a16:creationId xmlns:a16="http://schemas.microsoft.com/office/drawing/2014/main" id="{DD6DFE5A-A1B4-9D96-7D1E-DA80B312971C}"/>
              </a:ext>
            </a:extLst>
          </p:cNvPr>
          <p:cNvPicPr>
            <a:picLocks noChangeAspect="1"/>
          </p:cNvPicPr>
          <p:nvPr/>
        </p:nvPicPr>
        <p:blipFill>
          <a:blip r:embed="rId2"/>
          <a:stretch>
            <a:fillRect/>
          </a:stretch>
        </p:blipFill>
        <p:spPr>
          <a:xfrm>
            <a:off x="752473" y="1523994"/>
            <a:ext cx="9244693" cy="2099703"/>
          </a:xfrm>
          <a:prstGeom prst="rect">
            <a:avLst/>
          </a:prstGeom>
        </p:spPr>
      </p:pic>
    </p:spTree>
    <p:extLst>
      <p:ext uri="{BB962C8B-B14F-4D97-AF65-F5344CB8AC3E}">
        <p14:creationId xmlns:p14="http://schemas.microsoft.com/office/powerpoint/2010/main" val="2301746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normAutofit fontScale="90000"/>
          </a:bodyPr>
          <a:lstStyle/>
          <a:p>
            <a:r>
              <a:rPr lang="en-US" dirty="0"/>
              <a:t>Indicating Parameters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221796" y="505618"/>
            <a:ext cx="2141764" cy="514350"/>
          </a:xfrm>
        </p:spPr>
        <p:txBody>
          <a:bodyPr vert="horz" lIns="91440" tIns="45720" rIns="91440" bIns="45720" rtlCol="0" anchor="ctr">
            <a:normAutofit lnSpcReduction="10000"/>
          </a:bodyPr>
          <a:lstStyle/>
          <a:p>
            <a:r>
              <a:rPr lang="en-US" dirty="0"/>
              <a:t>3)</a:t>
            </a:r>
            <a:r>
              <a:rPr lang="en-US" b="1" dirty="0"/>
              <a:t>Destination Type</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2809874" y="391777"/>
            <a:ext cx="7599590" cy="751224"/>
          </a:xfrm>
        </p:spPr>
        <p:txBody>
          <a:bodyPr>
            <a:normAutofit/>
          </a:bodyPr>
          <a:lstStyle/>
          <a:p>
            <a:r>
              <a:rPr lang="en-US" dirty="0"/>
              <a:t>Speaking from human Institution, reservations at property types of Resorts, Leisure Properties, are of leisure travel. However, the main takeaways are prediction of destination type based on Property type as there are no direct </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5</a:t>
            </a:fld>
            <a:endParaRPr lang="en-US" dirty="0"/>
          </a:p>
        </p:txBody>
      </p:sp>
      <p:sp>
        <p:nvSpPr>
          <p:cNvPr id="28" name="Title 1">
            <a:extLst>
              <a:ext uri="{FF2B5EF4-FFF2-40B4-BE49-F238E27FC236}">
                <a16:creationId xmlns:a16="http://schemas.microsoft.com/office/drawing/2014/main" id="{F3386398-EC3F-4BBB-FF3D-226D4B239770}"/>
              </a:ext>
            </a:extLst>
          </p:cNvPr>
          <p:cNvSpPr txBox="1">
            <a:spLocks/>
          </p:cNvSpPr>
          <p:nvPr/>
        </p:nvSpPr>
        <p:spPr>
          <a:xfrm>
            <a:off x="1292678" y="4923631"/>
            <a:ext cx="4082142" cy="58578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endParaRPr lang="en-IN" sz="1800" dirty="0"/>
          </a:p>
        </p:txBody>
      </p:sp>
      <p:sp>
        <p:nvSpPr>
          <p:cNvPr id="30" name="Text Placeholder 6">
            <a:extLst>
              <a:ext uri="{FF2B5EF4-FFF2-40B4-BE49-F238E27FC236}">
                <a16:creationId xmlns:a16="http://schemas.microsoft.com/office/drawing/2014/main" id="{A6FB32BB-7106-B6B3-D6C5-FB0B788DAEE8}"/>
              </a:ext>
            </a:extLst>
          </p:cNvPr>
          <p:cNvSpPr txBox="1">
            <a:spLocks/>
          </p:cNvSpPr>
          <p:nvPr/>
        </p:nvSpPr>
        <p:spPr>
          <a:xfrm>
            <a:off x="752473" y="4004690"/>
            <a:ext cx="9518332" cy="1155139"/>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Maximum number of reservations are 1 days, and the graph flattens for following days, indicating Business travel </a:t>
            </a:r>
            <a:r>
              <a:rPr lang="en-US" dirty="0" err="1"/>
              <a:t>upto</a:t>
            </a:r>
            <a:r>
              <a:rPr lang="en-US" dirty="0"/>
              <a:t> three to four days. After which bookings for the leisure gets more probabilistic, again as mentioned above, these parameters alone are not sufficient for any conclusions or potential solutions, hence we need more parameters.</a:t>
            </a:r>
          </a:p>
        </p:txBody>
      </p:sp>
      <p:pic>
        <p:nvPicPr>
          <p:cNvPr id="9" name="Picture 8">
            <a:extLst>
              <a:ext uri="{FF2B5EF4-FFF2-40B4-BE49-F238E27FC236}">
                <a16:creationId xmlns:a16="http://schemas.microsoft.com/office/drawing/2014/main" id="{DD6DFE5A-A1B4-9D96-7D1E-DA80B312971C}"/>
              </a:ext>
            </a:extLst>
          </p:cNvPr>
          <p:cNvPicPr>
            <a:picLocks noChangeAspect="1"/>
          </p:cNvPicPr>
          <p:nvPr/>
        </p:nvPicPr>
        <p:blipFill>
          <a:blip r:embed="rId2"/>
          <a:stretch>
            <a:fillRect/>
          </a:stretch>
        </p:blipFill>
        <p:spPr>
          <a:xfrm>
            <a:off x="752473" y="1523994"/>
            <a:ext cx="9244693" cy="2099703"/>
          </a:xfrm>
          <a:prstGeom prst="rect">
            <a:avLst/>
          </a:prstGeom>
        </p:spPr>
      </p:pic>
    </p:spTree>
    <p:extLst>
      <p:ext uri="{BB962C8B-B14F-4D97-AF65-F5344CB8AC3E}">
        <p14:creationId xmlns:p14="http://schemas.microsoft.com/office/powerpoint/2010/main" val="1431953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221795" y="6059489"/>
            <a:ext cx="4082142" cy="585788"/>
          </a:xfrm>
        </p:spPr>
        <p:txBody>
          <a:bodyPr>
            <a:normAutofit fontScale="90000"/>
          </a:bodyPr>
          <a:lstStyle/>
          <a:p>
            <a:r>
              <a:rPr lang="en-US" dirty="0"/>
              <a:t>Indicating Parameters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221795" y="505617"/>
            <a:ext cx="2505075" cy="842963"/>
          </a:xfrm>
        </p:spPr>
        <p:txBody>
          <a:bodyPr vert="horz" lIns="91440" tIns="45720" rIns="91440" bIns="45720" rtlCol="0" anchor="ctr">
            <a:normAutofit/>
          </a:bodyPr>
          <a:lstStyle/>
          <a:p>
            <a:r>
              <a:rPr lang="en-US" dirty="0"/>
              <a:t>4)</a:t>
            </a:r>
            <a:r>
              <a:rPr lang="en-US" b="1" dirty="0"/>
              <a:t>Accompanying adults or children</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2809874" y="391777"/>
            <a:ext cx="7599590" cy="751224"/>
          </a:xfrm>
        </p:spPr>
        <p:txBody>
          <a:bodyPr>
            <a:normAutofit/>
          </a:bodyPr>
          <a:lstStyle/>
          <a:p>
            <a:r>
              <a:rPr lang="en-US" dirty="0"/>
              <a:t>Speaking from human Institution, reservations at property types of Resorts, Leisure Properties, are of leisure travel. However, the main takeaways are prediction of destination type based on Property type as there are no direct </a:t>
            </a:r>
          </a:p>
          <a:p>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6</a:t>
            </a:fld>
            <a:endParaRPr lang="en-US" dirty="0"/>
          </a:p>
        </p:txBody>
      </p:sp>
      <p:sp>
        <p:nvSpPr>
          <p:cNvPr id="30" name="Text Placeholder 6">
            <a:extLst>
              <a:ext uri="{FF2B5EF4-FFF2-40B4-BE49-F238E27FC236}">
                <a16:creationId xmlns:a16="http://schemas.microsoft.com/office/drawing/2014/main" id="{A6FB32BB-7106-B6B3-D6C5-FB0B788DAEE8}"/>
              </a:ext>
            </a:extLst>
          </p:cNvPr>
          <p:cNvSpPr txBox="1">
            <a:spLocks/>
          </p:cNvSpPr>
          <p:nvPr/>
        </p:nvSpPr>
        <p:spPr>
          <a:xfrm>
            <a:off x="589187" y="4798272"/>
            <a:ext cx="9518332" cy="1155139"/>
          </a:xfrm>
          <a:prstGeom prst="rect">
            <a:avLst/>
          </a:prstGeom>
          <a:solidFill>
            <a:schemeClr val="bg1"/>
          </a:solidFill>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data shows slight correlation of Booking Stay length and Number of Children, the booking stay length being increased for increase in number or for even single child at all.</a:t>
            </a:r>
          </a:p>
        </p:txBody>
      </p:sp>
      <p:pic>
        <p:nvPicPr>
          <p:cNvPr id="6" name="Picture 5">
            <a:extLst>
              <a:ext uri="{FF2B5EF4-FFF2-40B4-BE49-F238E27FC236}">
                <a16:creationId xmlns:a16="http://schemas.microsoft.com/office/drawing/2014/main" id="{852C54B3-20F3-5FD7-45A2-43AD04007DCA}"/>
              </a:ext>
            </a:extLst>
          </p:cNvPr>
          <p:cNvPicPr>
            <a:picLocks noChangeAspect="1"/>
          </p:cNvPicPr>
          <p:nvPr/>
        </p:nvPicPr>
        <p:blipFill>
          <a:blip r:embed="rId2"/>
          <a:stretch>
            <a:fillRect/>
          </a:stretch>
        </p:blipFill>
        <p:spPr>
          <a:xfrm>
            <a:off x="2809874" y="1516282"/>
            <a:ext cx="5452384" cy="2758633"/>
          </a:xfrm>
          <a:prstGeom prst="rect">
            <a:avLst/>
          </a:prstGeom>
        </p:spPr>
      </p:pic>
    </p:spTree>
    <p:extLst>
      <p:ext uri="{BB962C8B-B14F-4D97-AF65-F5344CB8AC3E}">
        <p14:creationId xmlns:p14="http://schemas.microsoft.com/office/powerpoint/2010/main" val="150499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775304" y="729633"/>
            <a:ext cx="8421688" cy="1325563"/>
          </a:xfrm>
        </p:spPr>
        <p:txBody>
          <a:bodyPr>
            <a:normAutofit/>
          </a:bodyPr>
          <a:lstStyle/>
          <a:p>
            <a:r>
              <a:rPr lang="en-US" sz="3200" b="1" dirty="0"/>
              <a:t>P</a:t>
            </a:r>
            <a:r>
              <a:rPr lang="en-US" sz="3200" dirty="0"/>
              <a:t>arameters to recommend leisure destinations </a:t>
            </a:r>
            <a:endParaRPr lang="en-US" sz="3200" b="1"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03704" y="2237729"/>
            <a:ext cx="2743200" cy="365124"/>
          </a:xfrm>
        </p:spPr>
        <p:txBody>
          <a:bodyPr vert="horz" lIns="91440" tIns="45720" rIns="91440" bIns="45720" rtlCol="0" anchor="t">
            <a:normAutofit lnSpcReduction="10000"/>
          </a:bodyPr>
          <a:lstStyle/>
          <a:p>
            <a:r>
              <a:rPr lang="en-US" dirty="0"/>
              <a:t>Families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 y="2622739"/>
            <a:ext cx="3790819" cy="1065343"/>
          </a:xfrm>
        </p:spPr>
        <p:txBody>
          <a:bodyPr>
            <a:normAutofit fontScale="85000" lnSpcReduction="20000"/>
          </a:bodyPr>
          <a:lstStyle/>
          <a:p>
            <a:r>
              <a:rPr lang="en-US" dirty="0"/>
              <a:t>As observed, any company with the traveler increases the stay length, thus increasing the chances of the travel being leisure, the focus group for leisure travel should be on individual with long stays and with multiple room bookings, this magnifies In the case of the company being children.</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3916452" y="2731830"/>
            <a:ext cx="3695500" cy="780878"/>
          </a:xfrm>
        </p:spPr>
        <p:txBody>
          <a:bodyPr>
            <a:normAutofit fontScale="92500" lnSpcReduction="20000"/>
          </a:bodyPr>
          <a:lstStyle/>
          <a:p>
            <a:r>
              <a:rPr lang="en-US" dirty="0"/>
              <a:t>As Leisure travelers are Paying with their own money, they are looking at different sites and mediums and comparing aggressively, thus the leisure destinations should match their budget.</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7</a:t>
            </a:fld>
            <a:endParaRPr lang="en-US" dirty="0"/>
          </a:p>
        </p:txBody>
      </p:sp>
      <p:sp>
        <p:nvSpPr>
          <p:cNvPr id="19" name="Content Placeholder 2">
            <a:extLst>
              <a:ext uri="{FF2B5EF4-FFF2-40B4-BE49-F238E27FC236}">
                <a16:creationId xmlns:a16="http://schemas.microsoft.com/office/drawing/2014/main" id="{80A1829B-1638-5BEB-B666-68BEDE6A3562}"/>
              </a:ext>
            </a:extLst>
          </p:cNvPr>
          <p:cNvSpPr txBox="1">
            <a:spLocks/>
          </p:cNvSpPr>
          <p:nvPr/>
        </p:nvSpPr>
        <p:spPr>
          <a:xfrm>
            <a:off x="6755724" y="2236506"/>
            <a:ext cx="5261956" cy="365124"/>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Number of bookings</a:t>
            </a:r>
          </a:p>
        </p:txBody>
      </p:sp>
      <p:sp>
        <p:nvSpPr>
          <p:cNvPr id="22" name="Content Placeholder 2">
            <a:extLst>
              <a:ext uri="{FF2B5EF4-FFF2-40B4-BE49-F238E27FC236}">
                <a16:creationId xmlns:a16="http://schemas.microsoft.com/office/drawing/2014/main" id="{222A1D89-304D-D264-0D01-2F8CE4044504}"/>
              </a:ext>
            </a:extLst>
          </p:cNvPr>
          <p:cNvSpPr txBox="1">
            <a:spLocks/>
          </p:cNvSpPr>
          <p:nvPr/>
        </p:nvSpPr>
        <p:spPr>
          <a:xfrm>
            <a:off x="4166840" y="2187145"/>
            <a:ext cx="3194724" cy="571616"/>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Cost Effectiveness and Budget</a:t>
            </a:r>
          </a:p>
        </p:txBody>
      </p:sp>
      <p:sp>
        <p:nvSpPr>
          <p:cNvPr id="23" name="Text Placeholder 9">
            <a:extLst>
              <a:ext uri="{FF2B5EF4-FFF2-40B4-BE49-F238E27FC236}">
                <a16:creationId xmlns:a16="http://schemas.microsoft.com/office/drawing/2014/main" id="{1F9C8822-3967-25AA-337C-23804F4B5A71}"/>
              </a:ext>
            </a:extLst>
          </p:cNvPr>
          <p:cNvSpPr txBox="1">
            <a:spLocks/>
          </p:cNvSpPr>
          <p:nvPr/>
        </p:nvSpPr>
        <p:spPr>
          <a:xfrm>
            <a:off x="7658300" y="2764971"/>
            <a:ext cx="3695500" cy="78087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have already seen, one of the indicators are number of adults, when clubbed with booking length, it gives a fair picture weather it’s a family holiday or group trip.</a:t>
            </a:r>
          </a:p>
        </p:txBody>
      </p:sp>
      <p:sp>
        <p:nvSpPr>
          <p:cNvPr id="24" name="Content Placeholder 2">
            <a:extLst>
              <a:ext uri="{FF2B5EF4-FFF2-40B4-BE49-F238E27FC236}">
                <a16:creationId xmlns:a16="http://schemas.microsoft.com/office/drawing/2014/main" id="{32610E80-8EF4-1BE1-3274-694B76E113CE}"/>
              </a:ext>
            </a:extLst>
          </p:cNvPr>
          <p:cNvSpPr txBox="1">
            <a:spLocks/>
          </p:cNvSpPr>
          <p:nvPr/>
        </p:nvSpPr>
        <p:spPr>
          <a:xfrm>
            <a:off x="1018525" y="4059142"/>
            <a:ext cx="9233806" cy="78087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b="1" dirty="0"/>
              <a:t>Where and when to push for Recommendations</a:t>
            </a:r>
          </a:p>
        </p:txBody>
      </p:sp>
      <p:sp>
        <p:nvSpPr>
          <p:cNvPr id="25" name="Text Placeholder 9">
            <a:extLst>
              <a:ext uri="{FF2B5EF4-FFF2-40B4-BE49-F238E27FC236}">
                <a16:creationId xmlns:a16="http://schemas.microsoft.com/office/drawing/2014/main" id="{8E65FD9B-4C5C-C4DF-38F9-4020840708F4}"/>
              </a:ext>
            </a:extLst>
          </p:cNvPr>
          <p:cNvSpPr txBox="1">
            <a:spLocks/>
          </p:cNvSpPr>
          <p:nvPr/>
        </p:nvSpPr>
        <p:spPr>
          <a:xfrm>
            <a:off x="1018525" y="4787439"/>
            <a:ext cx="9040586" cy="1198029"/>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main fallout points across all experiences are Launch or Home page, more people exit and enter from here, to captivate people's attention, the home page is the right spot to push recommendations based on their previous searches or reservations.</a:t>
            </a:r>
          </a:p>
        </p:txBody>
      </p:sp>
    </p:spTree>
    <p:extLst>
      <p:ext uri="{BB962C8B-B14F-4D97-AF65-F5344CB8AC3E}">
        <p14:creationId xmlns:p14="http://schemas.microsoft.com/office/powerpoint/2010/main" val="159392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39207" y="5094733"/>
            <a:ext cx="2123743" cy="343061"/>
          </a:xfrm>
        </p:spPr>
        <p:txBody>
          <a:bodyPr/>
          <a:lstStyle/>
          <a:p>
            <a:r>
              <a:rPr lang="en-US" dirty="0"/>
              <a:t>Mohammad Ausaf</a:t>
            </a: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5097237" y="5094734"/>
            <a:ext cx="2135755" cy="343061"/>
          </a:xfrm>
        </p:spPr>
        <p:txBody>
          <a:bodyPr/>
          <a:lstStyle/>
          <a:p>
            <a:r>
              <a:rPr lang="en-US" dirty="0"/>
              <a:t>Abhinav Singh </a:t>
            </a:r>
          </a:p>
        </p:txBody>
      </p:sp>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8729050" y="5121053"/>
            <a:ext cx="2123743" cy="343061"/>
          </a:xfrm>
        </p:spPr>
        <p:txBody>
          <a:bodyPr/>
          <a:lstStyle/>
          <a:p>
            <a:r>
              <a:rPr lang="en-US" dirty="0"/>
              <a:t>Mohammad </a:t>
            </a:r>
            <a:r>
              <a:rPr lang="en-US" dirty="0" err="1"/>
              <a:t>Haris</a:t>
            </a:r>
            <a:endParaRPr lang="en-US" dirty="0"/>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Team Leader</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pic>
        <p:nvPicPr>
          <p:cNvPr id="19" name="Picture Placeholder 18" descr="A person wearing glasses">
            <a:extLst>
              <a:ext uri="{FF2B5EF4-FFF2-40B4-BE49-F238E27FC236}">
                <a16:creationId xmlns:a16="http://schemas.microsoft.com/office/drawing/2014/main" id="{87AD794A-DD6D-BA84-E7D7-A732E4EF747C}"/>
              </a:ext>
            </a:extLst>
          </p:cNvPr>
          <p:cNvPicPr>
            <a:picLocks noGrp="1" noChangeAspect="1"/>
          </p:cNvPicPr>
          <p:nvPr>
            <p:ph type="pic" sz="quarter" idx="14"/>
          </p:nvPr>
        </p:nvPicPr>
        <p:blipFill>
          <a:blip r:embed="rId2"/>
          <a:srcRect t="3209" b="3209"/>
          <a:stretch>
            <a:fillRect/>
          </a:stretch>
        </p:blipFill>
        <p:spPr>
          <a:xfrm>
            <a:off x="1487181" y="2766915"/>
            <a:ext cx="1975769" cy="1993485"/>
          </a:xfrm>
        </p:spPr>
      </p:pic>
      <p:pic>
        <p:nvPicPr>
          <p:cNvPr id="29" name="Picture Placeholder 28" descr="A person with his arms crossed&#10;&#10;Description automatically generated with medium confidence">
            <a:extLst>
              <a:ext uri="{FF2B5EF4-FFF2-40B4-BE49-F238E27FC236}">
                <a16:creationId xmlns:a16="http://schemas.microsoft.com/office/drawing/2014/main" id="{5BF79811-20A7-1E57-AD52-5D48260F2E88}"/>
              </a:ext>
            </a:extLst>
          </p:cNvPr>
          <p:cNvPicPr>
            <a:picLocks noGrp="1" noChangeAspect="1"/>
          </p:cNvPicPr>
          <p:nvPr>
            <p:ph type="pic" sz="quarter" idx="16"/>
          </p:nvPr>
        </p:nvPicPr>
        <p:blipFill>
          <a:blip r:embed="rId3"/>
          <a:srcRect t="1622" b="1622"/>
          <a:stretch>
            <a:fillRect/>
          </a:stretch>
        </p:blipFill>
        <p:spPr>
          <a:xfrm>
            <a:off x="9059862" y="2914512"/>
            <a:ext cx="1844675" cy="1846263"/>
          </a:xfrm>
        </p:spPr>
      </p:pic>
      <p:pic>
        <p:nvPicPr>
          <p:cNvPr id="40" name="Picture Placeholder 39" descr="A picture containing person, outdoor, standing&#10;&#10;Description automatically generated">
            <a:extLst>
              <a:ext uri="{FF2B5EF4-FFF2-40B4-BE49-F238E27FC236}">
                <a16:creationId xmlns:a16="http://schemas.microsoft.com/office/drawing/2014/main" id="{16D5B96E-9154-03FA-F911-F47D80F23922}"/>
              </a:ext>
            </a:extLst>
          </p:cNvPr>
          <p:cNvPicPr>
            <a:picLocks noGrp="1" noChangeAspect="1"/>
          </p:cNvPicPr>
          <p:nvPr>
            <p:ph type="pic" sz="quarter" idx="15"/>
          </p:nvPr>
        </p:nvPicPr>
        <p:blipFill>
          <a:blip r:embed="rId4"/>
          <a:srcRect t="5306" b="5306"/>
          <a:stretch>
            <a:fillRect/>
          </a:stretch>
        </p:blipFill>
        <p:spPr>
          <a:xfrm>
            <a:off x="5173663" y="2765841"/>
            <a:ext cx="1844675" cy="1993485"/>
          </a:xfrm>
        </p:spPr>
      </p:pic>
    </p:spTree>
    <p:extLst>
      <p:ext uri="{BB962C8B-B14F-4D97-AF65-F5344CB8AC3E}">
        <p14:creationId xmlns:p14="http://schemas.microsoft.com/office/powerpoint/2010/main" val="3477453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824412" y="2869804"/>
            <a:ext cx="2543175" cy="559196"/>
          </a:xfrm>
        </p:spPr>
        <p:txBody>
          <a:bodyPr/>
          <a:lstStyle/>
          <a:p>
            <a:r>
              <a:rPr lang="en-US" dirty="0"/>
              <a:t>THANK YOU</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0D354382D27EE4DBA4A21BA1DF1934E" ma:contentTypeVersion="2" ma:contentTypeDescription="Create a new document." ma:contentTypeScope="" ma:versionID="77900995e40922208eb0b91749bfbee4">
  <xsd:schema xmlns:xsd="http://www.w3.org/2001/XMLSchema" xmlns:xs="http://www.w3.org/2001/XMLSchema" xmlns:p="http://schemas.microsoft.com/office/2006/metadata/properties" xmlns:ns3="d33eb4bd-193b-4b39-bb9e-5adedec6c79c" targetNamespace="http://schemas.microsoft.com/office/2006/metadata/properties" ma:root="true" ma:fieldsID="91d6dcc6fe3d1baf73e1d856a7dfe334" ns3:_="">
    <xsd:import namespace="d33eb4bd-193b-4b39-bb9e-5adedec6c79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3eb4bd-193b-4b39-bb9e-5adedec6c7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schemas.microsoft.com/office/2006/documentManagement/types"/>
    <ds:schemaRef ds:uri="http://purl.org/dc/elements/1.1/"/>
    <ds:schemaRef ds:uri="http://www.w3.org/XML/1998/namespace"/>
    <ds:schemaRef ds:uri="http://purl.org/dc/dcmitype/"/>
    <ds:schemaRef ds:uri="http://purl.org/dc/terms/"/>
    <ds:schemaRef ds:uri="http://schemas.openxmlformats.org/package/2006/metadata/core-properties"/>
    <ds:schemaRef ds:uri="http://schemas.microsoft.com/office/infopath/2007/PartnerControls"/>
    <ds:schemaRef ds:uri="d33eb4bd-193b-4b39-bb9e-5adedec6c79c"/>
    <ds:schemaRef ds:uri="http://schemas.microsoft.com/office/2006/metadata/properties"/>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9BA98A37-D700-4E13-A0D8-5B3E51B7BA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3eb4bd-193b-4b39-bb9e-5adedec6c7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495</TotalTime>
  <Words>761</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adobe-clean</vt:lpstr>
      <vt:lpstr>Arial</vt:lpstr>
      <vt:lpstr>Calibri</vt:lpstr>
      <vt:lpstr>Tenorite</vt:lpstr>
      <vt:lpstr>Monoline</vt:lpstr>
      <vt:lpstr>analytics challenge   Partner:  </vt:lpstr>
      <vt:lpstr>Problem statement 2</vt:lpstr>
      <vt:lpstr>Indicating Parameters</vt:lpstr>
      <vt:lpstr>Indicating Parameters</vt:lpstr>
      <vt:lpstr>Indicating Parameters</vt:lpstr>
      <vt:lpstr>Indicating Parameters</vt:lpstr>
      <vt:lpstr>Parameters to recommend leisure destinations </vt:lpstr>
      <vt:lpstr>MEET THE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mohammad.2024cs1056</dc:creator>
  <cp:lastModifiedBy>mohammad.2024cs1056</cp:lastModifiedBy>
  <cp:revision>4</cp:revision>
  <dcterms:created xsi:type="dcterms:W3CDTF">2022-10-11T13:44:32Z</dcterms:created>
  <dcterms:modified xsi:type="dcterms:W3CDTF">2022-10-11T21:59:48Z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0x010100E0D354382D27EE4DBA4A21BA1DF1934E</vt:lpwstr>
  </property>
</Properties>
</file>