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700" r:id="rId5"/>
  </p:sldMasterIdLst>
  <p:sldIdLst>
    <p:sldId id="269" r:id="rId6"/>
    <p:sldId id="274" r:id="rId7"/>
    <p:sldId id="293" r:id="rId8"/>
    <p:sldId id="266" r:id="rId9"/>
    <p:sldId id="271" r:id="rId10"/>
    <p:sldId id="273" r:id="rId11"/>
    <p:sldId id="294" r:id="rId12"/>
    <p:sldId id="295" r:id="rId13"/>
    <p:sldId id="296"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5" d="100"/>
          <a:sy n="115" d="100"/>
        </p:scale>
        <p:origin x="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FD9FA-62EE-494F-98B7-D6D0A1F1EE0D}"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A0BDCACE-5E76-49CE-8C62-43A42D3181A6}">
      <dgm:prSet/>
      <dgm:spPr/>
      <dgm:t>
        <a:bodyPr/>
        <a:lstStyle/>
        <a:p>
          <a:pPr>
            <a:lnSpc>
              <a:spcPct val="100000"/>
            </a:lnSpc>
            <a:defRPr b="1"/>
          </a:pPr>
          <a:r>
            <a:rPr lang="en-US" b="1" dirty="0"/>
            <a:t>Tools/Software</a:t>
          </a:r>
          <a:endParaRPr lang="en-US" dirty="0"/>
        </a:p>
      </dgm:t>
    </dgm:pt>
    <dgm:pt modelId="{4F022CD9-7957-422A-9490-3AD1C55E5D57}" type="parTrans" cxnId="{444663A8-5555-4673-A51A-23202115772F}">
      <dgm:prSet/>
      <dgm:spPr/>
      <dgm:t>
        <a:bodyPr/>
        <a:lstStyle/>
        <a:p>
          <a:endParaRPr lang="en-US"/>
        </a:p>
      </dgm:t>
    </dgm:pt>
    <dgm:pt modelId="{650262B2-8EFC-4B45-B2E6-50E9BBE636F3}" type="sibTrans" cxnId="{444663A8-5555-4673-A51A-23202115772F}">
      <dgm:prSet/>
      <dgm:spPr/>
      <dgm:t>
        <a:bodyPr/>
        <a:lstStyle/>
        <a:p>
          <a:endParaRPr lang="en-US"/>
        </a:p>
      </dgm:t>
    </dgm:pt>
    <dgm:pt modelId="{1A6269E2-011B-4E23-8C7C-BB8990A72E28}">
      <dgm:prSet/>
      <dgm:spPr/>
      <dgm:t>
        <a:bodyPr/>
        <a:lstStyle/>
        <a:p>
          <a:pPr>
            <a:lnSpc>
              <a:spcPct val="100000"/>
            </a:lnSpc>
          </a:pPr>
          <a:r>
            <a:rPr lang="en-IN" dirty="0"/>
            <a:t>Anaconda software</a:t>
          </a:r>
          <a:endParaRPr lang="en-US" dirty="0"/>
        </a:p>
      </dgm:t>
    </dgm:pt>
    <dgm:pt modelId="{20BB5A0B-DD98-47F6-BE9E-465E422CD387}" type="parTrans" cxnId="{C29059D1-6EAA-42ED-A8AC-38796FFCC3C7}">
      <dgm:prSet/>
      <dgm:spPr/>
      <dgm:t>
        <a:bodyPr/>
        <a:lstStyle/>
        <a:p>
          <a:endParaRPr lang="en-US"/>
        </a:p>
      </dgm:t>
    </dgm:pt>
    <dgm:pt modelId="{24C39633-3672-49C3-B14B-3FFD27F9F758}" type="sibTrans" cxnId="{C29059D1-6EAA-42ED-A8AC-38796FFCC3C7}">
      <dgm:prSet/>
      <dgm:spPr/>
      <dgm:t>
        <a:bodyPr/>
        <a:lstStyle/>
        <a:p>
          <a:endParaRPr lang="en-US"/>
        </a:p>
      </dgm:t>
    </dgm:pt>
    <dgm:pt modelId="{D7AEA733-537A-4B3D-B8F2-54F62979785C}">
      <dgm:prSet/>
      <dgm:spPr/>
      <dgm:t>
        <a:bodyPr/>
        <a:lstStyle/>
        <a:p>
          <a:pPr>
            <a:lnSpc>
              <a:spcPct val="100000"/>
            </a:lnSpc>
          </a:pPr>
          <a:r>
            <a:rPr lang="en-IN"/>
            <a:t>Jupyter Notebook</a:t>
          </a:r>
          <a:endParaRPr lang="en-US"/>
        </a:p>
      </dgm:t>
    </dgm:pt>
    <dgm:pt modelId="{71B63815-B7D6-4C47-90F2-98E9855AFD32}" type="parTrans" cxnId="{FE482D53-567A-4ECB-BF02-9E5F5BBF05F8}">
      <dgm:prSet/>
      <dgm:spPr/>
      <dgm:t>
        <a:bodyPr/>
        <a:lstStyle/>
        <a:p>
          <a:endParaRPr lang="en-US"/>
        </a:p>
      </dgm:t>
    </dgm:pt>
    <dgm:pt modelId="{FA85F312-14CC-4023-B33C-794AA4598DD9}" type="sibTrans" cxnId="{FE482D53-567A-4ECB-BF02-9E5F5BBF05F8}">
      <dgm:prSet/>
      <dgm:spPr/>
      <dgm:t>
        <a:bodyPr/>
        <a:lstStyle/>
        <a:p>
          <a:endParaRPr lang="en-US"/>
        </a:p>
      </dgm:t>
    </dgm:pt>
    <dgm:pt modelId="{FFC6EE65-9153-4A62-82E1-AC4DA391D52C}">
      <dgm:prSet/>
      <dgm:spPr/>
      <dgm:t>
        <a:bodyPr/>
        <a:lstStyle/>
        <a:p>
          <a:pPr>
            <a:lnSpc>
              <a:spcPct val="100000"/>
            </a:lnSpc>
          </a:pPr>
          <a:r>
            <a:rPr lang="en-IN" dirty="0"/>
            <a:t>Spyder(Anaconda)IDE</a:t>
          </a:r>
          <a:endParaRPr lang="en-US" dirty="0"/>
        </a:p>
      </dgm:t>
    </dgm:pt>
    <dgm:pt modelId="{6939E949-E75C-4802-A730-45B54D9BF051}" type="parTrans" cxnId="{B4BB313A-74F3-4FB7-B4BA-1EF45706A01D}">
      <dgm:prSet/>
      <dgm:spPr/>
      <dgm:t>
        <a:bodyPr/>
        <a:lstStyle/>
        <a:p>
          <a:endParaRPr lang="en-US"/>
        </a:p>
      </dgm:t>
    </dgm:pt>
    <dgm:pt modelId="{2759B011-A773-4737-87A9-54B2820E33D4}" type="sibTrans" cxnId="{B4BB313A-74F3-4FB7-B4BA-1EF45706A01D}">
      <dgm:prSet/>
      <dgm:spPr/>
      <dgm:t>
        <a:bodyPr/>
        <a:lstStyle/>
        <a:p>
          <a:endParaRPr lang="en-US"/>
        </a:p>
      </dgm:t>
    </dgm:pt>
    <dgm:pt modelId="{223C1614-CA1A-45BE-931D-DEA0A249A06E}">
      <dgm:prSet/>
      <dgm:spPr/>
      <dgm:t>
        <a:bodyPr/>
        <a:lstStyle/>
        <a:p>
          <a:pPr>
            <a:lnSpc>
              <a:spcPct val="100000"/>
            </a:lnSpc>
          </a:pPr>
          <a:r>
            <a:rPr lang="en-US" dirty="0"/>
            <a:t>GitHub</a:t>
          </a:r>
        </a:p>
        <a:p>
          <a:pPr>
            <a:lnSpc>
              <a:spcPct val="100000"/>
            </a:lnSpc>
          </a:pPr>
          <a:r>
            <a:rPr lang="en-US" dirty="0"/>
            <a:t>Visual Studio Code</a:t>
          </a:r>
        </a:p>
      </dgm:t>
    </dgm:pt>
    <dgm:pt modelId="{003BA97C-641C-4DAE-B51A-9825030941DF}" type="parTrans" cxnId="{B0A54A02-086F-4017-A4EB-399A4B1F4273}">
      <dgm:prSet/>
      <dgm:spPr/>
      <dgm:t>
        <a:bodyPr/>
        <a:lstStyle/>
        <a:p>
          <a:endParaRPr lang="en-US"/>
        </a:p>
      </dgm:t>
    </dgm:pt>
    <dgm:pt modelId="{4C56834C-3F5C-4AFB-9E30-33CF82D03B0E}" type="sibTrans" cxnId="{B0A54A02-086F-4017-A4EB-399A4B1F4273}">
      <dgm:prSet/>
      <dgm:spPr/>
      <dgm:t>
        <a:bodyPr/>
        <a:lstStyle/>
        <a:p>
          <a:endParaRPr lang="en-US"/>
        </a:p>
      </dgm:t>
    </dgm:pt>
    <dgm:pt modelId="{6D562791-4AA7-40DD-85D4-49A87AFC01C8}">
      <dgm:prSet/>
      <dgm:spPr/>
      <dgm:t>
        <a:bodyPr/>
        <a:lstStyle/>
        <a:p>
          <a:pPr>
            <a:lnSpc>
              <a:spcPct val="100000"/>
            </a:lnSpc>
            <a:defRPr b="1"/>
          </a:pPr>
          <a:r>
            <a:rPr lang="en-US" b="1"/>
            <a:t>Websites Referred</a:t>
          </a:r>
          <a:endParaRPr lang="en-US"/>
        </a:p>
      </dgm:t>
    </dgm:pt>
    <dgm:pt modelId="{4DABFE7F-89E2-4FD6-AC0B-ED506EA93B0D}" type="parTrans" cxnId="{EC8D1852-F869-4F67-8EB7-28D07F88B092}">
      <dgm:prSet/>
      <dgm:spPr/>
      <dgm:t>
        <a:bodyPr/>
        <a:lstStyle/>
        <a:p>
          <a:endParaRPr lang="en-US"/>
        </a:p>
      </dgm:t>
    </dgm:pt>
    <dgm:pt modelId="{F936C360-69C2-4006-B2E3-24A6A912F9B0}" type="sibTrans" cxnId="{EC8D1852-F869-4F67-8EB7-28D07F88B092}">
      <dgm:prSet/>
      <dgm:spPr/>
      <dgm:t>
        <a:bodyPr/>
        <a:lstStyle/>
        <a:p>
          <a:endParaRPr lang="en-US"/>
        </a:p>
      </dgm:t>
    </dgm:pt>
    <dgm:pt modelId="{1356967A-1D7D-418D-A03A-98F3C96E85CF}">
      <dgm:prSet/>
      <dgm:spPr/>
      <dgm:t>
        <a:bodyPr/>
        <a:lstStyle/>
        <a:p>
          <a:pPr>
            <a:lnSpc>
              <a:spcPct val="100000"/>
            </a:lnSpc>
          </a:pPr>
          <a:r>
            <a:rPr lang="en-US" sz="1700"/>
            <a:t>GeeksForGeeks.org</a:t>
          </a:r>
        </a:p>
      </dgm:t>
    </dgm:pt>
    <dgm:pt modelId="{27B074C5-3AAC-4C29-A62A-6149AC4B16F5}" type="parTrans" cxnId="{DC353996-5143-4104-9ADA-F3307A567BD2}">
      <dgm:prSet/>
      <dgm:spPr/>
      <dgm:t>
        <a:bodyPr/>
        <a:lstStyle/>
        <a:p>
          <a:endParaRPr lang="en-US"/>
        </a:p>
      </dgm:t>
    </dgm:pt>
    <dgm:pt modelId="{5AC3357E-7CD9-473B-8058-F55D31811D1C}" type="sibTrans" cxnId="{DC353996-5143-4104-9ADA-F3307A567BD2}">
      <dgm:prSet/>
      <dgm:spPr/>
      <dgm:t>
        <a:bodyPr/>
        <a:lstStyle/>
        <a:p>
          <a:endParaRPr lang="en-US"/>
        </a:p>
      </dgm:t>
    </dgm:pt>
    <dgm:pt modelId="{4CF4FA94-C0A2-431B-8DC3-205F9CB70823}">
      <dgm:prSet/>
      <dgm:spPr/>
      <dgm:t>
        <a:bodyPr/>
        <a:lstStyle/>
        <a:p>
          <a:pPr>
            <a:lnSpc>
              <a:spcPct val="100000"/>
            </a:lnSpc>
          </a:pPr>
          <a:r>
            <a:rPr lang="en-IN" sz="1700" dirty="0"/>
            <a:t>towardsdatascience.com</a:t>
          </a:r>
          <a:endParaRPr lang="en-US" sz="1700" dirty="0"/>
        </a:p>
      </dgm:t>
    </dgm:pt>
    <dgm:pt modelId="{7374623A-D238-4F37-B01A-2F7B2EF8C89A}" type="parTrans" cxnId="{BC0ED71C-37FF-4BBD-A535-27B7B647298B}">
      <dgm:prSet/>
      <dgm:spPr/>
      <dgm:t>
        <a:bodyPr/>
        <a:lstStyle/>
        <a:p>
          <a:endParaRPr lang="en-US"/>
        </a:p>
      </dgm:t>
    </dgm:pt>
    <dgm:pt modelId="{280D2C80-59D4-4B0E-A16C-F69A5053714F}" type="sibTrans" cxnId="{BC0ED71C-37FF-4BBD-A535-27B7B647298B}">
      <dgm:prSet/>
      <dgm:spPr/>
      <dgm:t>
        <a:bodyPr/>
        <a:lstStyle/>
        <a:p>
          <a:endParaRPr lang="en-US"/>
        </a:p>
      </dgm:t>
    </dgm:pt>
    <dgm:pt modelId="{6D583F26-DB62-4B61-9EB1-C8EEE00D0541}">
      <dgm:prSet custT="1"/>
      <dgm:spPr/>
      <dgm:t>
        <a:bodyPr/>
        <a:lstStyle/>
        <a:p>
          <a:pPr>
            <a:lnSpc>
              <a:spcPct val="100000"/>
            </a:lnSpc>
          </a:pPr>
          <a:r>
            <a:rPr lang="en-US" sz="2000" b="0" dirty="0"/>
            <a:t>Python Programming Language</a:t>
          </a:r>
        </a:p>
        <a:p>
          <a:pPr>
            <a:lnSpc>
              <a:spcPct val="100000"/>
            </a:lnSpc>
          </a:pPr>
          <a:endParaRPr lang="en-US" sz="2000" b="1" dirty="0"/>
        </a:p>
      </dgm:t>
    </dgm:pt>
    <dgm:pt modelId="{7469977A-072D-4064-A7C5-8659A3011232}" type="parTrans" cxnId="{F3D0E625-D8E3-47C7-AF35-0799D9FF8E00}">
      <dgm:prSet/>
      <dgm:spPr/>
      <dgm:t>
        <a:bodyPr/>
        <a:lstStyle/>
        <a:p>
          <a:endParaRPr lang="en-IN"/>
        </a:p>
      </dgm:t>
    </dgm:pt>
    <dgm:pt modelId="{C0AEAAA6-1862-4D01-9BE6-3BFF68CA79F2}" type="sibTrans" cxnId="{F3D0E625-D8E3-47C7-AF35-0799D9FF8E00}">
      <dgm:prSet/>
      <dgm:spPr/>
      <dgm:t>
        <a:bodyPr/>
        <a:lstStyle/>
        <a:p>
          <a:endParaRPr lang="en-IN"/>
        </a:p>
      </dgm:t>
    </dgm:pt>
    <dgm:pt modelId="{E6231650-8187-4061-98D5-B926FA0A6DCA}" type="pres">
      <dgm:prSet presAssocID="{651FD9FA-62EE-494F-98B7-D6D0A1F1EE0D}" presName="root" presStyleCnt="0">
        <dgm:presLayoutVars>
          <dgm:dir/>
          <dgm:resizeHandles val="exact"/>
        </dgm:presLayoutVars>
      </dgm:prSet>
      <dgm:spPr/>
    </dgm:pt>
    <dgm:pt modelId="{532380DD-0590-4AED-870A-0F7A8FD1786D}" type="pres">
      <dgm:prSet presAssocID="{A0BDCACE-5E76-49CE-8C62-43A42D3181A6}" presName="compNode" presStyleCnt="0"/>
      <dgm:spPr/>
    </dgm:pt>
    <dgm:pt modelId="{B279AA4A-AA29-437B-824C-CE58A0C294D8}" type="pres">
      <dgm:prSet presAssocID="{A0BDCACE-5E76-49CE-8C62-43A42D3181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A0BB22C-0019-4070-A5A4-30AE4E8AFEAA}" type="pres">
      <dgm:prSet presAssocID="{A0BDCACE-5E76-49CE-8C62-43A42D3181A6}" presName="iconSpace" presStyleCnt="0"/>
      <dgm:spPr/>
    </dgm:pt>
    <dgm:pt modelId="{2B306C32-9B16-4FE5-B13A-0CACBE0DFB3B}" type="pres">
      <dgm:prSet presAssocID="{A0BDCACE-5E76-49CE-8C62-43A42D3181A6}" presName="parTx" presStyleLbl="revTx" presStyleIdx="0" presStyleCnt="4" custLinFactNeighborY="-12861">
        <dgm:presLayoutVars>
          <dgm:chMax val="0"/>
          <dgm:chPref val="0"/>
        </dgm:presLayoutVars>
      </dgm:prSet>
      <dgm:spPr/>
    </dgm:pt>
    <dgm:pt modelId="{FBE91039-FE4A-442E-AFED-D882CF7F9CA9}" type="pres">
      <dgm:prSet presAssocID="{A0BDCACE-5E76-49CE-8C62-43A42D3181A6}" presName="txSpace" presStyleCnt="0"/>
      <dgm:spPr/>
    </dgm:pt>
    <dgm:pt modelId="{2E7236B3-8F88-4AEF-BA39-6DA8688F78DD}" type="pres">
      <dgm:prSet presAssocID="{A0BDCACE-5E76-49CE-8C62-43A42D3181A6}" presName="desTx" presStyleLbl="revTx" presStyleIdx="1" presStyleCnt="4" custLinFactNeighborY="-4254">
        <dgm:presLayoutVars/>
      </dgm:prSet>
      <dgm:spPr/>
    </dgm:pt>
    <dgm:pt modelId="{B1C66935-FEC1-430E-B9E6-D18A846215A5}" type="pres">
      <dgm:prSet presAssocID="{650262B2-8EFC-4B45-B2E6-50E9BBE636F3}" presName="sibTrans" presStyleCnt="0"/>
      <dgm:spPr/>
    </dgm:pt>
    <dgm:pt modelId="{9D428B2A-182A-45EA-91E5-C6E00E3785EC}" type="pres">
      <dgm:prSet presAssocID="{6D562791-4AA7-40DD-85D4-49A87AFC01C8}" presName="compNode" presStyleCnt="0"/>
      <dgm:spPr/>
    </dgm:pt>
    <dgm:pt modelId="{7C7C8DAE-D86C-413B-BDDD-B2BC2525CDE7}" type="pres">
      <dgm:prSet presAssocID="{6D562791-4AA7-40DD-85D4-49A87AFC01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3183A8B0-771A-4322-9142-74F700313BF6}" type="pres">
      <dgm:prSet presAssocID="{6D562791-4AA7-40DD-85D4-49A87AFC01C8}" presName="iconSpace" presStyleCnt="0"/>
      <dgm:spPr/>
    </dgm:pt>
    <dgm:pt modelId="{BF533284-43D8-4F2C-AE6B-400D115BD526}" type="pres">
      <dgm:prSet presAssocID="{6D562791-4AA7-40DD-85D4-49A87AFC01C8}" presName="parTx" presStyleLbl="revTx" presStyleIdx="2" presStyleCnt="4">
        <dgm:presLayoutVars>
          <dgm:chMax val="0"/>
          <dgm:chPref val="0"/>
        </dgm:presLayoutVars>
      </dgm:prSet>
      <dgm:spPr/>
    </dgm:pt>
    <dgm:pt modelId="{117EFF97-15E9-4FA3-9258-EFB0B42D0092}" type="pres">
      <dgm:prSet presAssocID="{6D562791-4AA7-40DD-85D4-49A87AFC01C8}" presName="txSpace" presStyleCnt="0"/>
      <dgm:spPr/>
    </dgm:pt>
    <dgm:pt modelId="{C1115040-3EEE-4E33-A55F-559F5D0C5C04}" type="pres">
      <dgm:prSet presAssocID="{6D562791-4AA7-40DD-85D4-49A87AFC01C8}" presName="desTx" presStyleLbl="revTx" presStyleIdx="3" presStyleCnt="4">
        <dgm:presLayoutVars/>
      </dgm:prSet>
      <dgm:spPr/>
    </dgm:pt>
  </dgm:ptLst>
  <dgm:cxnLst>
    <dgm:cxn modelId="{B0A54A02-086F-4017-A4EB-399A4B1F4273}" srcId="{A0BDCACE-5E76-49CE-8C62-43A42D3181A6}" destId="{223C1614-CA1A-45BE-931D-DEA0A249A06E}" srcOrd="3" destOrd="0" parTransId="{003BA97C-641C-4DAE-B51A-9825030941DF}" sibTransId="{4C56834C-3F5C-4AFB-9E30-33CF82D03B0E}"/>
    <dgm:cxn modelId="{D0389508-1C13-4820-979F-20B312381B2B}" type="presOf" srcId="{FFC6EE65-9153-4A62-82E1-AC4DA391D52C}" destId="{2E7236B3-8F88-4AEF-BA39-6DA8688F78DD}" srcOrd="0" destOrd="2" presId="urn:microsoft.com/office/officeart/2018/5/layout/CenteredIconLabelDescriptionList"/>
    <dgm:cxn modelId="{20FC050D-27E6-4A57-99EA-F0D9A9D6F565}" type="presOf" srcId="{651FD9FA-62EE-494F-98B7-D6D0A1F1EE0D}" destId="{E6231650-8187-4061-98D5-B926FA0A6DCA}" srcOrd="0" destOrd="0" presId="urn:microsoft.com/office/officeart/2018/5/layout/CenteredIconLabelDescriptionList"/>
    <dgm:cxn modelId="{BC0ED71C-37FF-4BBD-A535-27B7B647298B}" srcId="{6D562791-4AA7-40DD-85D4-49A87AFC01C8}" destId="{4CF4FA94-C0A2-431B-8DC3-205F9CB70823}" srcOrd="1" destOrd="0" parTransId="{7374623A-D238-4F37-B01A-2F7B2EF8C89A}" sibTransId="{280D2C80-59D4-4B0E-A16C-F69A5053714F}"/>
    <dgm:cxn modelId="{F3D0E625-D8E3-47C7-AF35-0799D9FF8E00}" srcId="{6D562791-4AA7-40DD-85D4-49A87AFC01C8}" destId="{6D583F26-DB62-4B61-9EB1-C8EEE00D0541}" srcOrd="2" destOrd="0" parTransId="{7469977A-072D-4064-A7C5-8659A3011232}" sibTransId="{C0AEAAA6-1862-4D01-9BE6-3BFF68CA79F2}"/>
    <dgm:cxn modelId="{67FAFE2A-17B9-45CF-A1D8-713A7AD86D80}" type="presOf" srcId="{4CF4FA94-C0A2-431B-8DC3-205F9CB70823}" destId="{C1115040-3EEE-4E33-A55F-559F5D0C5C04}" srcOrd="0" destOrd="1" presId="urn:microsoft.com/office/officeart/2018/5/layout/CenteredIconLabelDescriptionList"/>
    <dgm:cxn modelId="{3865402F-937F-40EA-8398-13F5742F3AC8}" type="presOf" srcId="{6D583F26-DB62-4B61-9EB1-C8EEE00D0541}" destId="{C1115040-3EEE-4E33-A55F-559F5D0C5C04}" srcOrd="0" destOrd="2" presId="urn:microsoft.com/office/officeart/2018/5/layout/CenteredIconLabelDescriptionList"/>
    <dgm:cxn modelId="{CF4B3E33-078B-41A6-99C6-5F33C34BAE07}" type="presOf" srcId="{D7AEA733-537A-4B3D-B8F2-54F62979785C}" destId="{2E7236B3-8F88-4AEF-BA39-6DA8688F78DD}" srcOrd="0" destOrd="1" presId="urn:microsoft.com/office/officeart/2018/5/layout/CenteredIconLabelDescriptionList"/>
    <dgm:cxn modelId="{46488A38-7124-463D-B54A-A40D3C90A3CA}" type="presOf" srcId="{6D562791-4AA7-40DD-85D4-49A87AFC01C8}" destId="{BF533284-43D8-4F2C-AE6B-400D115BD526}" srcOrd="0" destOrd="0" presId="urn:microsoft.com/office/officeart/2018/5/layout/CenteredIconLabelDescriptionList"/>
    <dgm:cxn modelId="{B4BB313A-74F3-4FB7-B4BA-1EF45706A01D}" srcId="{A0BDCACE-5E76-49CE-8C62-43A42D3181A6}" destId="{FFC6EE65-9153-4A62-82E1-AC4DA391D52C}" srcOrd="2" destOrd="0" parTransId="{6939E949-E75C-4802-A730-45B54D9BF051}" sibTransId="{2759B011-A773-4737-87A9-54B2820E33D4}"/>
    <dgm:cxn modelId="{EC8D1852-F869-4F67-8EB7-28D07F88B092}" srcId="{651FD9FA-62EE-494F-98B7-D6D0A1F1EE0D}" destId="{6D562791-4AA7-40DD-85D4-49A87AFC01C8}" srcOrd="1" destOrd="0" parTransId="{4DABFE7F-89E2-4FD6-AC0B-ED506EA93B0D}" sibTransId="{F936C360-69C2-4006-B2E3-24A6A912F9B0}"/>
    <dgm:cxn modelId="{FE482D53-567A-4ECB-BF02-9E5F5BBF05F8}" srcId="{A0BDCACE-5E76-49CE-8C62-43A42D3181A6}" destId="{D7AEA733-537A-4B3D-B8F2-54F62979785C}" srcOrd="1" destOrd="0" parTransId="{71B63815-B7D6-4C47-90F2-98E9855AFD32}" sibTransId="{FA85F312-14CC-4023-B33C-794AA4598DD9}"/>
    <dgm:cxn modelId="{6D270178-FA59-4CE6-B0F9-892919ECF1EE}" type="presOf" srcId="{223C1614-CA1A-45BE-931D-DEA0A249A06E}" destId="{2E7236B3-8F88-4AEF-BA39-6DA8688F78DD}" srcOrd="0" destOrd="3" presId="urn:microsoft.com/office/officeart/2018/5/layout/CenteredIconLabelDescriptionList"/>
    <dgm:cxn modelId="{3A43107A-9222-4A8A-AA65-AC018B2107BA}" type="presOf" srcId="{1A6269E2-011B-4E23-8C7C-BB8990A72E28}" destId="{2E7236B3-8F88-4AEF-BA39-6DA8688F78DD}" srcOrd="0" destOrd="0" presId="urn:microsoft.com/office/officeart/2018/5/layout/CenteredIconLabelDescriptionList"/>
    <dgm:cxn modelId="{DC353996-5143-4104-9ADA-F3307A567BD2}" srcId="{6D562791-4AA7-40DD-85D4-49A87AFC01C8}" destId="{1356967A-1D7D-418D-A03A-98F3C96E85CF}" srcOrd="0" destOrd="0" parTransId="{27B074C5-3AAC-4C29-A62A-6149AC4B16F5}" sibTransId="{5AC3357E-7CD9-473B-8058-F55D31811D1C}"/>
    <dgm:cxn modelId="{444663A8-5555-4673-A51A-23202115772F}" srcId="{651FD9FA-62EE-494F-98B7-D6D0A1F1EE0D}" destId="{A0BDCACE-5E76-49CE-8C62-43A42D3181A6}" srcOrd="0" destOrd="0" parTransId="{4F022CD9-7957-422A-9490-3AD1C55E5D57}" sibTransId="{650262B2-8EFC-4B45-B2E6-50E9BBE636F3}"/>
    <dgm:cxn modelId="{A3232ACF-2459-41D5-9A93-A4732EBA7CD0}" type="presOf" srcId="{A0BDCACE-5E76-49CE-8C62-43A42D3181A6}" destId="{2B306C32-9B16-4FE5-B13A-0CACBE0DFB3B}" srcOrd="0" destOrd="0" presId="urn:microsoft.com/office/officeart/2018/5/layout/CenteredIconLabelDescriptionList"/>
    <dgm:cxn modelId="{C29059D1-6EAA-42ED-A8AC-38796FFCC3C7}" srcId="{A0BDCACE-5E76-49CE-8C62-43A42D3181A6}" destId="{1A6269E2-011B-4E23-8C7C-BB8990A72E28}" srcOrd="0" destOrd="0" parTransId="{20BB5A0B-DD98-47F6-BE9E-465E422CD387}" sibTransId="{24C39633-3672-49C3-B14B-3FFD27F9F758}"/>
    <dgm:cxn modelId="{908903F7-D979-496B-8FDF-ACEAEC264DC3}" type="presOf" srcId="{1356967A-1D7D-418D-A03A-98F3C96E85CF}" destId="{C1115040-3EEE-4E33-A55F-559F5D0C5C04}" srcOrd="0" destOrd="0" presId="urn:microsoft.com/office/officeart/2018/5/layout/CenteredIconLabelDescriptionList"/>
    <dgm:cxn modelId="{8E4B9B3D-314D-4D95-890D-D0F8F78B4480}" type="presParOf" srcId="{E6231650-8187-4061-98D5-B926FA0A6DCA}" destId="{532380DD-0590-4AED-870A-0F7A8FD1786D}" srcOrd="0" destOrd="0" presId="urn:microsoft.com/office/officeart/2018/5/layout/CenteredIconLabelDescriptionList"/>
    <dgm:cxn modelId="{D47A3F41-FFCB-43B6-A439-F15719A0AB17}" type="presParOf" srcId="{532380DD-0590-4AED-870A-0F7A8FD1786D}" destId="{B279AA4A-AA29-437B-824C-CE58A0C294D8}" srcOrd="0" destOrd="0" presId="urn:microsoft.com/office/officeart/2018/5/layout/CenteredIconLabelDescriptionList"/>
    <dgm:cxn modelId="{A2600097-AD85-4813-9352-B7F059DC4445}" type="presParOf" srcId="{532380DD-0590-4AED-870A-0F7A8FD1786D}" destId="{5A0BB22C-0019-4070-A5A4-30AE4E8AFEAA}" srcOrd="1" destOrd="0" presId="urn:microsoft.com/office/officeart/2018/5/layout/CenteredIconLabelDescriptionList"/>
    <dgm:cxn modelId="{1B414204-D470-4BAB-81D6-C487D677D4D5}" type="presParOf" srcId="{532380DD-0590-4AED-870A-0F7A8FD1786D}" destId="{2B306C32-9B16-4FE5-B13A-0CACBE0DFB3B}" srcOrd="2" destOrd="0" presId="urn:microsoft.com/office/officeart/2018/5/layout/CenteredIconLabelDescriptionList"/>
    <dgm:cxn modelId="{DE3E854E-B192-46AA-8DBA-8154FB45A894}" type="presParOf" srcId="{532380DD-0590-4AED-870A-0F7A8FD1786D}" destId="{FBE91039-FE4A-442E-AFED-D882CF7F9CA9}" srcOrd="3" destOrd="0" presId="urn:microsoft.com/office/officeart/2018/5/layout/CenteredIconLabelDescriptionList"/>
    <dgm:cxn modelId="{CB99D8F1-081F-4A00-B4BF-38485E7DF250}" type="presParOf" srcId="{532380DD-0590-4AED-870A-0F7A8FD1786D}" destId="{2E7236B3-8F88-4AEF-BA39-6DA8688F78DD}" srcOrd="4" destOrd="0" presId="urn:microsoft.com/office/officeart/2018/5/layout/CenteredIconLabelDescriptionList"/>
    <dgm:cxn modelId="{49FB8671-5EA4-45B3-BF18-9AFF3D426D9B}" type="presParOf" srcId="{E6231650-8187-4061-98D5-B926FA0A6DCA}" destId="{B1C66935-FEC1-430E-B9E6-D18A846215A5}" srcOrd="1" destOrd="0" presId="urn:microsoft.com/office/officeart/2018/5/layout/CenteredIconLabelDescriptionList"/>
    <dgm:cxn modelId="{1437A393-1384-46A4-8031-50C545FC2442}" type="presParOf" srcId="{E6231650-8187-4061-98D5-B926FA0A6DCA}" destId="{9D428B2A-182A-45EA-91E5-C6E00E3785EC}" srcOrd="2" destOrd="0" presId="urn:microsoft.com/office/officeart/2018/5/layout/CenteredIconLabelDescriptionList"/>
    <dgm:cxn modelId="{B1F7F2A1-DB23-42AD-946C-3BBCE86A2F8B}" type="presParOf" srcId="{9D428B2A-182A-45EA-91E5-C6E00E3785EC}" destId="{7C7C8DAE-D86C-413B-BDDD-B2BC2525CDE7}" srcOrd="0" destOrd="0" presId="urn:microsoft.com/office/officeart/2018/5/layout/CenteredIconLabelDescriptionList"/>
    <dgm:cxn modelId="{E8E931E4-9823-4645-8C57-96FB8C4A9562}" type="presParOf" srcId="{9D428B2A-182A-45EA-91E5-C6E00E3785EC}" destId="{3183A8B0-771A-4322-9142-74F700313BF6}" srcOrd="1" destOrd="0" presId="urn:microsoft.com/office/officeart/2018/5/layout/CenteredIconLabelDescriptionList"/>
    <dgm:cxn modelId="{5EEA3350-2EBE-4DA9-AA3C-6DAB172B6913}" type="presParOf" srcId="{9D428B2A-182A-45EA-91E5-C6E00E3785EC}" destId="{BF533284-43D8-4F2C-AE6B-400D115BD526}" srcOrd="2" destOrd="0" presId="urn:microsoft.com/office/officeart/2018/5/layout/CenteredIconLabelDescriptionList"/>
    <dgm:cxn modelId="{97533111-4FAF-4DC7-9143-011555523B12}" type="presParOf" srcId="{9D428B2A-182A-45EA-91E5-C6E00E3785EC}" destId="{117EFF97-15E9-4FA3-9258-EFB0B42D0092}" srcOrd="3" destOrd="0" presId="urn:microsoft.com/office/officeart/2018/5/layout/CenteredIconLabelDescriptionList"/>
    <dgm:cxn modelId="{CDB8F9C1-1F55-449F-9BC2-251BAC6B97B7}" type="presParOf" srcId="{9D428B2A-182A-45EA-91E5-C6E00E3785EC}" destId="{C1115040-3EEE-4E33-A55F-559F5D0C5C0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AA4A-AA29-437B-824C-CE58A0C294D8}">
      <dsp:nvSpPr>
        <dsp:cNvPr id="0" name=""/>
        <dsp:cNvSpPr/>
      </dsp:nvSpPr>
      <dsp:spPr>
        <a:xfrm>
          <a:off x="1738416" y="0"/>
          <a:ext cx="1510523" cy="1410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306C32-9B16-4FE5-B13A-0CACBE0DFB3B}">
      <dsp:nvSpPr>
        <dsp:cNvPr id="0" name=""/>
        <dsp:cNvSpPr/>
      </dsp:nvSpPr>
      <dsp:spPr>
        <a:xfrm>
          <a:off x="335787" y="1487783"/>
          <a:ext cx="4315781" cy="6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dirty="0"/>
            <a:t>Tools/Software</a:t>
          </a:r>
          <a:endParaRPr lang="en-US" sz="3600" kern="1200" dirty="0"/>
        </a:p>
      </dsp:txBody>
      <dsp:txXfrm>
        <a:off x="335787" y="1487783"/>
        <a:ext cx="4315781" cy="604685"/>
      </dsp:txXfrm>
    </dsp:sp>
    <dsp:sp modelId="{2E7236B3-8F88-4AEF-BA39-6DA8688F78DD}">
      <dsp:nvSpPr>
        <dsp:cNvPr id="0" name=""/>
        <dsp:cNvSpPr/>
      </dsp:nvSpPr>
      <dsp:spPr>
        <a:xfrm>
          <a:off x="335787" y="2173772"/>
          <a:ext cx="4315781" cy="160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t>Anaconda software</a:t>
          </a:r>
          <a:endParaRPr lang="en-US" sz="1700" kern="1200" dirty="0"/>
        </a:p>
        <a:p>
          <a:pPr marL="0" lvl="0" indent="0" algn="ctr" defTabSz="755650">
            <a:lnSpc>
              <a:spcPct val="100000"/>
            </a:lnSpc>
            <a:spcBef>
              <a:spcPct val="0"/>
            </a:spcBef>
            <a:spcAft>
              <a:spcPct val="35000"/>
            </a:spcAft>
            <a:buNone/>
          </a:pPr>
          <a:r>
            <a:rPr lang="en-IN" sz="1700" kern="1200"/>
            <a:t>Jupyter Notebook</a:t>
          </a:r>
          <a:endParaRPr lang="en-US" sz="1700" kern="1200"/>
        </a:p>
        <a:p>
          <a:pPr marL="0" lvl="0" indent="0" algn="ctr" defTabSz="755650">
            <a:lnSpc>
              <a:spcPct val="100000"/>
            </a:lnSpc>
            <a:spcBef>
              <a:spcPct val="0"/>
            </a:spcBef>
            <a:spcAft>
              <a:spcPct val="35000"/>
            </a:spcAft>
            <a:buNone/>
          </a:pPr>
          <a:r>
            <a:rPr lang="en-IN" sz="1700" kern="1200" dirty="0"/>
            <a:t>Spyder(Anaconda)IDE</a:t>
          </a:r>
          <a:endParaRPr lang="en-US" sz="1700" kern="1200" dirty="0"/>
        </a:p>
        <a:p>
          <a:pPr marL="0" lvl="0" indent="0" algn="ctr" defTabSz="755650">
            <a:lnSpc>
              <a:spcPct val="100000"/>
            </a:lnSpc>
            <a:spcBef>
              <a:spcPct val="0"/>
            </a:spcBef>
            <a:spcAft>
              <a:spcPct val="35000"/>
            </a:spcAft>
            <a:buNone/>
          </a:pPr>
          <a:r>
            <a:rPr lang="en-US" sz="1700" kern="1200" dirty="0"/>
            <a:t>GitHub</a:t>
          </a:r>
        </a:p>
        <a:p>
          <a:pPr marL="0" lvl="0" indent="0" algn="ctr" defTabSz="755650">
            <a:lnSpc>
              <a:spcPct val="100000"/>
            </a:lnSpc>
            <a:spcBef>
              <a:spcPct val="0"/>
            </a:spcBef>
            <a:spcAft>
              <a:spcPct val="35000"/>
            </a:spcAft>
            <a:buNone/>
          </a:pPr>
          <a:r>
            <a:rPr lang="en-US" sz="1700" kern="1200" dirty="0"/>
            <a:t>Visual Studio Code</a:t>
          </a:r>
        </a:p>
      </dsp:txBody>
      <dsp:txXfrm>
        <a:off x="335787" y="2173772"/>
        <a:ext cx="4315781" cy="1607469"/>
      </dsp:txXfrm>
    </dsp:sp>
    <dsp:sp modelId="{7C7C8DAE-D86C-413B-BDDD-B2BC2525CDE7}">
      <dsp:nvSpPr>
        <dsp:cNvPr id="0" name=""/>
        <dsp:cNvSpPr/>
      </dsp:nvSpPr>
      <dsp:spPr>
        <a:xfrm>
          <a:off x="6809459" y="0"/>
          <a:ext cx="1510523" cy="1410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533284-43D8-4F2C-AE6B-400D115BD526}">
      <dsp:nvSpPr>
        <dsp:cNvPr id="0" name=""/>
        <dsp:cNvSpPr/>
      </dsp:nvSpPr>
      <dsp:spPr>
        <a:xfrm>
          <a:off x="5406830" y="1565552"/>
          <a:ext cx="4315781" cy="6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Websites Referred</a:t>
          </a:r>
          <a:endParaRPr lang="en-US" sz="3600" kern="1200"/>
        </a:p>
      </dsp:txBody>
      <dsp:txXfrm>
        <a:off x="5406830" y="1565552"/>
        <a:ext cx="4315781" cy="604685"/>
      </dsp:txXfrm>
    </dsp:sp>
    <dsp:sp modelId="{C1115040-3EEE-4E33-A55F-559F5D0C5C04}">
      <dsp:nvSpPr>
        <dsp:cNvPr id="0" name=""/>
        <dsp:cNvSpPr/>
      </dsp:nvSpPr>
      <dsp:spPr>
        <a:xfrm>
          <a:off x="5406830" y="2242154"/>
          <a:ext cx="4315781" cy="160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GeeksForGeeks.org</a:t>
          </a:r>
        </a:p>
        <a:p>
          <a:pPr marL="0" lvl="0" indent="0" algn="ctr" defTabSz="755650">
            <a:lnSpc>
              <a:spcPct val="100000"/>
            </a:lnSpc>
            <a:spcBef>
              <a:spcPct val="0"/>
            </a:spcBef>
            <a:spcAft>
              <a:spcPct val="35000"/>
            </a:spcAft>
            <a:buNone/>
          </a:pPr>
          <a:r>
            <a:rPr lang="en-IN" sz="1700" kern="1200" dirty="0"/>
            <a:t>towardsdatascience.com</a:t>
          </a:r>
          <a:endParaRPr lang="en-US" sz="1700" kern="1200" dirty="0"/>
        </a:p>
        <a:p>
          <a:pPr marL="0" lvl="0" indent="0" algn="ctr" defTabSz="889000">
            <a:lnSpc>
              <a:spcPct val="100000"/>
            </a:lnSpc>
            <a:spcBef>
              <a:spcPct val="0"/>
            </a:spcBef>
            <a:spcAft>
              <a:spcPct val="35000"/>
            </a:spcAft>
            <a:buNone/>
          </a:pPr>
          <a:r>
            <a:rPr lang="en-US" sz="2000" b="0" kern="1200" dirty="0"/>
            <a:t>Python Programming Language</a:t>
          </a:r>
        </a:p>
        <a:p>
          <a:pPr marL="0" lvl="0" indent="0" algn="ctr" defTabSz="889000">
            <a:lnSpc>
              <a:spcPct val="100000"/>
            </a:lnSpc>
            <a:spcBef>
              <a:spcPct val="0"/>
            </a:spcBef>
            <a:spcAft>
              <a:spcPct val="35000"/>
            </a:spcAft>
            <a:buNone/>
          </a:pPr>
          <a:endParaRPr lang="en-US" sz="2000" b="1" kern="1200" dirty="0"/>
        </a:p>
      </dsp:txBody>
      <dsp:txXfrm>
        <a:off x="5406830" y="2242154"/>
        <a:ext cx="4315781" cy="160746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399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12/12/2022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438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12/12/2022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82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49625181"/>
      </p:ext>
    </p:extLst>
  </p:cSld>
  <p:clrMap bg1="lt1" tx1="dk1" bg2="lt2" tx2="dk2" accent1="accent1" accent2="accent2" accent3="accent3" accent4="accent4" accent5="accent5" accent6="accent6" hlink="hlink" folHlink="folHlink"/>
  <p:sldLayoutIdLst>
    <p:sldLayoutId id="2147483702" r:id="rId1"/>
    <p:sldLayoutId id="2147483706" r:id="rId2"/>
    <p:sldLayoutId id="214748370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815DDFC5-6FC8-44F1-94F3-7835CCB80684}"/>
              </a:ext>
            </a:extLst>
          </p:cNvPr>
          <p:cNvPicPr>
            <a:picLocks noChangeAspect="1"/>
          </p:cNvPicPr>
          <p:nvPr/>
        </p:nvPicPr>
        <p:blipFill rotWithShape="1">
          <a:blip r:embed="rId2"/>
          <a:srcRect t="13028" r="-1" b="7857"/>
          <a:stretch/>
        </p:blipFill>
        <p:spPr>
          <a:xfrm>
            <a:off x="8019" y="8031"/>
            <a:ext cx="866851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1A60AE-2F6C-4AF8-8A0B-C170326DD199}"/>
              </a:ext>
            </a:extLst>
          </p:cNvPr>
          <p:cNvSpPr>
            <a:spLocks noGrp="1"/>
          </p:cNvSpPr>
          <p:nvPr>
            <p:ph type="ctrTitle"/>
          </p:nvPr>
        </p:nvSpPr>
        <p:spPr>
          <a:xfrm>
            <a:off x="7534656" y="1514931"/>
            <a:ext cx="4243379" cy="3204134"/>
          </a:xfrm>
        </p:spPr>
        <p:txBody>
          <a:bodyPr anchor="b">
            <a:normAutofit fontScale="90000"/>
          </a:bodyPr>
          <a:lstStyle/>
          <a:p>
            <a:r>
              <a:rPr lang="en-US" sz="4400" b="1" dirty="0"/>
              <a:t>Medicinal Plant Leaves Detection</a:t>
            </a:r>
            <a:br>
              <a:rPr lang="en-US" sz="4400" dirty="0"/>
            </a:br>
            <a:br>
              <a:rPr lang="en-US" sz="4400" dirty="0"/>
            </a:br>
            <a:br>
              <a:rPr lang="en-US" sz="4400" dirty="0"/>
            </a:br>
            <a:r>
              <a:rPr lang="en-US" sz="2700" b="1" dirty="0"/>
              <a:t>Project </a:t>
            </a:r>
            <a:r>
              <a:rPr lang="en-US" sz="2700" b="1" dirty="0" err="1"/>
              <a:t>Guide</a:t>
            </a:r>
            <a:r>
              <a:rPr lang="en-US" sz="2700" dirty="0" err="1"/>
              <a:t>:Ms</a:t>
            </a:r>
            <a:r>
              <a:rPr lang="en-US" sz="2700" dirty="0"/>
              <a:t>. </a:t>
            </a:r>
            <a:r>
              <a:rPr lang="en-US" sz="2700"/>
              <a:t>Sapna Juneja</a:t>
            </a:r>
            <a:br>
              <a:rPr lang="en-US" sz="2200" dirty="0"/>
            </a:br>
            <a:r>
              <a:rPr lang="en-US" sz="2200" dirty="0"/>
              <a:t>	</a:t>
            </a:r>
            <a:endParaRPr lang="en-IN" sz="2000" dirty="0"/>
          </a:p>
        </p:txBody>
      </p:sp>
      <p:sp>
        <p:nvSpPr>
          <p:cNvPr id="3" name="Subtitle 2">
            <a:extLst>
              <a:ext uri="{FF2B5EF4-FFF2-40B4-BE49-F238E27FC236}">
                <a16:creationId xmlns:a16="http://schemas.microsoft.com/office/drawing/2014/main" id="{D795B940-6C19-4CD1-A63A-69258E09087B}"/>
              </a:ext>
            </a:extLst>
          </p:cNvPr>
          <p:cNvSpPr>
            <a:spLocks noGrp="1"/>
          </p:cNvSpPr>
          <p:nvPr>
            <p:ph type="subTitle" idx="1"/>
          </p:nvPr>
        </p:nvSpPr>
        <p:spPr>
          <a:xfrm>
            <a:off x="7490122" y="5116107"/>
            <a:ext cx="5858498" cy="1190994"/>
          </a:xfrm>
        </p:spPr>
        <p:txBody>
          <a:bodyPr>
            <a:normAutofit fontScale="85000" lnSpcReduction="20000"/>
          </a:bodyPr>
          <a:lstStyle/>
          <a:p>
            <a:pPr>
              <a:lnSpc>
                <a:spcPct val="100000"/>
              </a:lnSpc>
            </a:pPr>
            <a:r>
              <a:rPr lang="en-US" sz="1700" b="1" dirty="0"/>
              <a:t>Team Members:</a:t>
            </a:r>
          </a:p>
          <a:p>
            <a:pPr>
              <a:lnSpc>
                <a:spcPct val="100000"/>
              </a:lnSpc>
            </a:pPr>
            <a:r>
              <a:rPr lang="en-US" sz="1700" dirty="0"/>
              <a:t>Harsh </a:t>
            </a:r>
            <a:r>
              <a:rPr lang="en-US" sz="1700" dirty="0" err="1"/>
              <a:t>Agrahari</a:t>
            </a:r>
            <a:r>
              <a:rPr lang="en-US" sz="1700" dirty="0"/>
              <a:t> (Computer Science) 2000290120069</a:t>
            </a:r>
          </a:p>
          <a:p>
            <a:pPr>
              <a:lnSpc>
                <a:spcPct val="100000"/>
              </a:lnSpc>
            </a:pPr>
            <a:r>
              <a:rPr lang="en-US" sz="1700" dirty="0"/>
              <a:t>Mohammad Ausaf (Computer Science) 2000290120096</a:t>
            </a:r>
          </a:p>
          <a:p>
            <a:pPr>
              <a:lnSpc>
                <a:spcPct val="100000"/>
              </a:lnSpc>
            </a:pPr>
            <a:r>
              <a:rPr lang="en-US" sz="1700" dirty="0"/>
              <a:t>Rahul Yadav (Computer Science) 2000290120123</a:t>
            </a:r>
            <a:endParaRPr lang="en-IN" sz="1700" dirty="0"/>
          </a:p>
          <a:p>
            <a:pPr>
              <a:lnSpc>
                <a:spcPct val="100000"/>
              </a:lnSpc>
            </a:pPr>
            <a:endParaRPr lang="en-US" sz="17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80496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C8B6-62BF-43EA-A7FD-B5773A7C1150}"/>
              </a:ext>
            </a:extLst>
          </p:cNvPr>
          <p:cNvSpPr>
            <a:spLocks noGrp="1"/>
          </p:cNvSpPr>
          <p:nvPr>
            <p:ph type="title"/>
          </p:nvPr>
        </p:nvSpPr>
        <p:spPr>
          <a:xfrm>
            <a:off x="1066800" y="642594"/>
            <a:ext cx="10058400" cy="1371600"/>
          </a:xfrm>
        </p:spPr>
        <p:txBody>
          <a:bodyPr anchor="ctr">
            <a:normAutofit/>
          </a:bodyPr>
          <a:lstStyle/>
          <a:p>
            <a:r>
              <a:rPr lang="en-US" b="1" dirty="0"/>
              <a:t>Tools/Technology/Software/Language Used</a:t>
            </a:r>
            <a:endParaRPr lang="en-IN" b="1" dirty="0"/>
          </a:p>
        </p:txBody>
      </p:sp>
      <p:graphicFrame>
        <p:nvGraphicFramePr>
          <p:cNvPr id="7" name="Content Placeholder 2">
            <a:extLst>
              <a:ext uri="{FF2B5EF4-FFF2-40B4-BE49-F238E27FC236}">
                <a16:creationId xmlns:a16="http://schemas.microsoft.com/office/drawing/2014/main" id="{66BFDF43-97BF-4620-B0C5-BFFDF99F65AB}"/>
              </a:ext>
            </a:extLst>
          </p:cNvPr>
          <p:cNvGraphicFramePr>
            <a:graphicFrameLocks noGrp="1"/>
          </p:cNvGraphicFramePr>
          <p:nvPr>
            <p:ph idx="1"/>
            <p:extLst>
              <p:ext uri="{D42A27DB-BD31-4B8C-83A1-F6EECF244321}">
                <p14:modId xmlns:p14="http://schemas.microsoft.com/office/powerpoint/2010/main" val="36615651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
            <a:extLst>
              <a:ext uri="{FF2B5EF4-FFF2-40B4-BE49-F238E27FC236}">
                <a16:creationId xmlns:a16="http://schemas.microsoft.com/office/drawing/2014/main" id="{7E8C5D14-1FE5-4E78-901B-86EB53F6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a:extLst>
              <a:ext uri="{FF2B5EF4-FFF2-40B4-BE49-F238E27FC236}">
                <a16:creationId xmlns:a16="http://schemas.microsoft.com/office/drawing/2014/main" id="{1EFD404E-14B6-4461-B0DA-EA0E08E99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815DDFC5-6FC8-44F1-94F3-7835CCB80684}"/>
              </a:ext>
            </a:extLst>
          </p:cNvPr>
          <p:cNvPicPr>
            <a:picLocks noChangeAspect="1"/>
          </p:cNvPicPr>
          <p:nvPr/>
        </p:nvPicPr>
        <p:blipFill rotWithShape="1">
          <a:blip r:embed="rId2">
            <a:alphaModFix amt="60000"/>
          </a:blip>
          <a:srcRect t="24459" b="19291"/>
          <a:stretch/>
        </p:blipFill>
        <p:spPr>
          <a:xfrm>
            <a:off x="-3" y="10"/>
            <a:ext cx="12191981" cy="6857990"/>
          </a:xfrm>
          <a:prstGeom prst="rect">
            <a:avLst/>
          </a:prstGeom>
        </p:spPr>
      </p:pic>
      <p:sp>
        <p:nvSpPr>
          <p:cNvPr id="2" name="Title 1">
            <a:extLst>
              <a:ext uri="{FF2B5EF4-FFF2-40B4-BE49-F238E27FC236}">
                <a16:creationId xmlns:a16="http://schemas.microsoft.com/office/drawing/2014/main" id="{341A60AE-2F6C-4AF8-8A0B-C170326DD199}"/>
              </a:ext>
            </a:extLst>
          </p:cNvPr>
          <p:cNvSpPr>
            <a:spLocks noGrp="1"/>
          </p:cNvSpPr>
          <p:nvPr>
            <p:ph type="ctrTitle"/>
          </p:nvPr>
        </p:nvSpPr>
        <p:spPr>
          <a:xfrm>
            <a:off x="1595787" y="2781607"/>
            <a:ext cx="9484175" cy="995793"/>
          </a:xfrm>
        </p:spPr>
        <p:txBody>
          <a:bodyPr>
            <a:normAutofit fontScale="90000"/>
          </a:bodyPr>
          <a:lstStyle/>
          <a:p>
            <a:pPr algn="ctr"/>
            <a:r>
              <a:rPr lang="en-US" dirty="0">
                <a:solidFill>
                  <a:schemeClr val="bg1"/>
                </a:solidFill>
              </a:rPr>
              <a:t>Thank You !</a:t>
            </a:r>
            <a:endParaRPr lang="en-IN" dirty="0">
              <a:solidFill>
                <a:schemeClr val="bg1"/>
              </a:solidFill>
            </a:endParaRPr>
          </a:p>
        </p:txBody>
      </p:sp>
      <p:sp>
        <p:nvSpPr>
          <p:cNvPr id="50" name="Rectangle 49">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193001"/>
            <a:ext cx="10515599" cy="822960"/>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4650963"/>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524CFCE4-75BC-09A7-7566-F0D6B4417E72}"/>
              </a:ext>
            </a:extLst>
          </p:cNvPr>
          <p:cNvSpPr>
            <a:spLocks noGrp="1"/>
          </p:cNvSpPr>
          <p:nvPr>
            <p:ph type="subTitle" idx="1"/>
          </p:nvPr>
        </p:nvSpPr>
        <p:spPr>
          <a:xfrm>
            <a:off x="211836" y="4275297"/>
            <a:ext cx="11036808" cy="1481328"/>
          </a:xfrm>
        </p:spPr>
        <p:txBody>
          <a:bodyPr/>
          <a:lstStyle/>
          <a:p>
            <a:r>
              <a:rPr lang="en-IN" dirty="0"/>
              <a:t>  </a:t>
            </a:r>
          </a:p>
          <a:p>
            <a:endParaRPr lang="en-IN" dirty="0"/>
          </a:p>
        </p:txBody>
      </p:sp>
    </p:spTree>
    <p:extLst>
      <p:ext uri="{BB962C8B-B14F-4D97-AF65-F5344CB8AC3E}">
        <p14:creationId xmlns:p14="http://schemas.microsoft.com/office/powerpoint/2010/main" val="8406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A083-DE4A-4D9C-AC2E-5DA038F89B98}"/>
              </a:ext>
            </a:extLst>
          </p:cNvPr>
          <p:cNvSpPr>
            <a:spLocks noGrp="1"/>
          </p:cNvSpPr>
          <p:nvPr>
            <p:ph type="title"/>
          </p:nvPr>
        </p:nvSpPr>
        <p:spPr>
          <a:xfrm>
            <a:off x="1066800" y="642594"/>
            <a:ext cx="10058400" cy="1371600"/>
          </a:xfrm>
        </p:spPr>
        <p:txBody>
          <a:bodyPr anchor="ctr">
            <a:normAutofit/>
          </a:bodyPr>
          <a:lstStyle/>
          <a:p>
            <a:r>
              <a:rPr lang="en-IN" b="1" u="sng" dirty="0"/>
              <a:t>Project Abstract</a:t>
            </a:r>
            <a:br>
              <a:rPr lang="en-IN" dirty="0"/>
            </a:br>
            <a:endParaRPr lang="en-IN" dirty="0"/>
          </a:p>
        </p:txBody>
      </p:sp>
      <p:sp>
        <p:nvSpPr>
          <p:cNvPr id="3" name="Content Placeholder 2">
            <a:extLst>
              <a:ext uri="{FF2B5EF4-FFF2-40B4-BE49-F238E27FC236}">
                <a16:creationId xmlns:a16="http://schemas.microsoft.com/office/drawing/2014/main" id="{D802F4A4-964E-48BB-87E2-E251AE776B30}"/>
              </a:ext>
            </a:extLst>
          </p:cNvPr>
          <p:cNvSpPr>
            <a:spLocks noGrp="1"/>
          </p:cNvSpPr>
          <p:nvPr>
            <p:ph sz="half" idx="1"/>
          </p:nvPr>
        </p:nvSpPr>
        <p:spPr>
          <a:xfrm>
            <a:off x="1066800" y="2103120"/>
            <a:ext cx="4663440" cy="3749040"/>
          </a:xfrm>
        </p:spPr>
        <p:txBody>
          <a:bodyPr>
            <a:normAutofit/>
          </a:bodyPr>
          <a:lstStyle/>
          <a:p>
            <a:pPr>
              <a:lnSpc>
                <a:spcPct val="100000"/>
              </a:lnSpc>
            </a:pPr>
            <a:r>
              <a:rPr lang="en-US" sz="1400" dirty="0"/>
              <a:t>Medicinal plants are the source of raw herbal medicines. They are less costly and appear to produce less undesirable side effects than modern medicines. Identifying such valuable plants often requires an expert or a manual. Therefore, there is a need to automate processes to retrieve information more quickly. Computer vision-based image processing is one of emerging techniques to computerize such tasks by emulating the human visual system. The aim of the project is to take raw images of the leaves of plants (provided by the user), upon which it identifies whether the plant is one of the 40 medicinal leaves in the chosen dataset of medicinal herbs, if yes, then provide the user with any relevant information relating to the use case and procedure to use them (if any)</a:t>
            </a:r>
            <a:endParaRPr lang="en-IN" sz="1400" dirty="0"/>
          </a:p>
        </p:txBody>
      </p:sp>
      <p:pic>
        <p:nvPicPr>
          <p:cNvPr id="1026" name="Picture 2" descr="Agronomy | Free Full-Text | The Classification of Medicinal Plant Leaves  Based on Multispectral and Texture Feature Using Machine Learning Approach">
            <a:extLst>
              <a:ext uri="{FF2B5EF4-FFF2-40B4-BE49-F238E27FC236}">
                <a16:creationId xmlns:a16="http://schemas.microsoft.com/office/drawing/2014/main" id="{E72E5D90-685F-44FE-E361-B205AD06A1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1760" y="2304631"/>
            <a:ext cx="4663440" cy="3346018"/>
          </a:xfrm>
          <a:prstGeom prst="rect">
            <a:avLst/>
          </a:prstGeom>
          <a:solidFill>
            <a:srgbClr val="FFFFFF"/>
          </a:solidFill>
        </p:spPr>
      </p:pic>
    </p:spTree>
    <p:extLst>
      <p:ext uri="{BB962C8B-B14F-4D97-AF65-F5344CB8AC3E}">
        <p14:creationId xmlns:p14="http://schemas.microsoft.com/office/powerpoint/2010/main" val="194732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5A3F-08A8-4A0F-BFA4-062C0F171BCC}"/>
              </a:ext>
            </a:extLst>
          </p:cNvPr>
          <p:cNvSpPr>
            <a:spLocks noGrp="1"/>
          </p:cNvSpPr>
          <p:nvPr>
            <p:ph type="title"/>
          </p:nvPr>
        </p:nvSpPr>
        <p:spPr>
          <a:xfrm>
            <a:off x="1066800" y="642594"/>
            <a:ext cx="10058400" cy="1371600"/>
          </a:xfrm>
        </p:spPr>
        <p:txBody>
          <a:bodyPr anchor="ctr">
            <a:normAutofit/>
          </a:bodyPr>
          <a:lstStyle/>
          <a:p>
            <a:r>
              <a:rPr lang="en-US" b="1" u="sng" dirty="0"/>
              <a:t>Problem Statement:</a:t>
            </a:r>
            <a:endParaRPr lang="en-IN" b="1" u="sng" dirty="0"/>
          </a:p>
        </p:txBody>
      </p:sp>
      <p:sp>
        <p:nvSpPr>
          <p:cNvPr id="9" name="Content Placeholder 2">
            <a:extLst>
              <a:ext uri="{FF2B5EF4-FFF2-40B4-BE49-F238E27FC236}">
                <a16:creationId xmlns:a16="http://schemas.microsoft.com/office/drawing/2014/main" id="{86FB0411-A274-4581-A1B1-0E33A46A7111}"/>
              </a:ext>
            </a:extLst>
          </p:cNvPr>
          <p:cNvSpPr>
            <a:spLocks noGrp="1"/>
          </p:cNvSpPr>
          <p:nvPr>
            <p:ph sz="half" idx="1"/>
          </p:nvPr>
        </p:nvSpPr>
        <p:spPr>
          <a:xfrm>
            <a:off x="1066800" y="2103120"/>
            <a:ext cx="4663440" cy="3749040"/>
          </a:xfrm>
        </p:spPr>
        <p:txBody>
          <a:bodyPr>
            <a:normAutofit/>
          </a:bodyPr>
          <a:lstStyle/>
          <a:p>
            <a:r>
              <a:rPr lang="en-US"/>
              <a:t>The main issue with the identification of the medicinal plants are the lack of knowledge and resources, to identify these leaves (by extension, the plants) one either needs an expert or a manual/guide. </a:t>
            </a:r>
          </a:p>
          <a:p>
            <a:r>
              <a:rPr lang="en-US"/>
              <a:t>Making matters worse, the very availability of the resources is scarce, hence there is a need to automate the identification/detection procedure.</a:t>
            </a:r>
            <a:endParaRPr lang="en-IN"/>
          </a:p>
        </p:txBody>
      </p:sp>
      <p:pic>
        <p:nvPicPr>
          <p:cNvPr id="3" name="Picture 2">
            <a:extLst>
              <a:ext uri="{FF2B5EF4-FFF2-40B4-BE49-F238E27FC236}">
                <a16:creationId xmlns:a16="http://schemas.microsoft.com/office/drawing/2014/main" id="{C1ADA0F0-1E72-14AE-3084-952A1320196A}"/>
              </a:ext>
            </a:extLst>
          </p:cNvPr>
          <p:cNvPicPr>
            <a:picLocks noChangeAspect="1"/>
          </p:cNvPicPr>
          <p:nvPr/>
        </p:nvPicPr>
        <p:blipFill rotWithShape="1">
          <a:blip r:embed="rId2"/>
          <a:srcRect l="7907" r="9060" b="-2"/>
          <a:stretch/>
        </p:blipFill>
        <p:spPr>
          <a:xfrm>
            <a:off x="6461760" y="2103120"/>
            <a:ext cx="4663440" cy="3749040"/>
          </a:xfrm>
          <a:prstGeom prst="rect">
            <a:avLst/>
          </a:prstGeom>
          <a:noFill/>
        </p:spPr>
      </p:pic>
    </p:spTree>
    <p:extLst>
      <p:ext uri="{BB962C8B-B14F-4D97-AF65-F5344CB8AC3E}">
        <p14:creationId xmlns:p14="http://schemas.microsoft.com/office/powerpoint/2010/main" val="391185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A083-DE4A-4D9C-AC2E-5DA038F89B98}"/>
              </a:ext>
            </a:extLst>
          </p:cNvPr>
          <p:cNvSpPr>
            <a:spLocks noGrp="1"/>
          </p:cNvSpPr>
          <p:nvPr>
            <p:ph type="title"/>
          </p:nvPr>
        </p:nvSpPr>
        <p:spPr>
          <a:xfrm>
            <a:off x="1066800" y="642594"/>
            <a:ext cx="10058400" cy="1371600"/>
          </a:xfrm>
        </p:spPr>
        <p:txBody>
          <a:bodyPr anchor="ctr">
            <a:normAutofit/>
          </a:bodyPr>
          <a:lstStyle/>
          <a:p>
            <a:r>
              <a:rPr lang="en-IN" b="1" u="sng" dirty="0"/>
              <a:t>Methods and Algorithms Proposed:</a:t>
            </a:r>
            <a:br>
              <a:rPr lang="en-IN" dirty="0"/>
            </a:br>
            <a:endParaRPr lang="en-IN" dirty="0"/>
          </a:p>
        </p:txBody>
      </p:sp>
      <p:sp>
        <p:nvSpPr>
          <p:cNvPr id="3" name="Content Placeholder 2">
            <a:extLst>
              <a:ext uri="{FF2B5EF4-FFF2-40B4-BE49-F238E27FC236}">
                <a16:creationId xmlns:a16="http://schemas.microsoft.com/office/drawing/2014/main" id="{D802F4A4-964E-48BB-87E2-E251AE776B30}"/>
              </a:ext>
            </a:extLst>
          </p:cNvPr>
          <p:cNvSpPr>
            <a:spLocks noGrp="1"/>
          </p:cNvSpPr>
          <p:nvPr>
            <p:ph sz="half" idx="1"/>
          </p:nvPr>
        </p:nvSpPr>
        <p:spPr>
          <a:xfrm>
            <a:off x="1066800" y="2103120"/>
            <a:ext cx="4663440" cy="3749040"/>
          </a:xfrm>
        </p:spPr>
        <p:txBody>
          <a:bodyPr>
            <a:normAutofit/>
          </a:bodyPr>
          <a:lstStyle/>
          <a:p>
            <a:pPr marL="0" indent="0">
              <a:buNone/>
            </a:pPr>
            <a:r>
              <a:rPr lang="en-US" sz="2400" dirty="0"/>
              <a:t>The proposed method is divided into two Stages,</a:t>
            </a:r>
          </a:p>
          <a:p>
            <a:pPr marL="0" indent="0">
              <a:buNone/>
            </a:pPr>
            <a:r>
              <a:rPr lang="en-US" sz="2400" dirty="0"/>
              <a:t> 1) </a:t>
            </a:r>
            <a:r>
              <a:rPr lang="en-US" sz="2400" b="1" dirty="0"/>
              <a:t>Stage 1 : </a:t>
            </a:r>
            <a:r>
              <a:rPr lang="en-US" sz="2400" dirty="0"/>
              <a:t>dealing with edge detection of the medicinal leaf, </a:t>
            </a:r>
          </a:p>
          <a:p>
            <a:pPr marL="0" indent="0">
              <a:buNone/>
            </a:pPr>
            <a:r>
              <a:rPr lang="en-US" sz="2400" dirty="0"/>
              <a:t>2)</a:t>
            </a:r>
            <a:r>
              <a:rPr lang="en-US" sz="2400" b="1" dirty="0"/>
              <a:t>Stage 2 : </a:t>
            </a:r>
            <a:r>
              <a:rPr lang="en-US" sz="2400" dirty="0"/>
              <a:t>dealing with classification of the processed image.</a:t>
            </a:r>
            <a:endParaRPr lang="en-IN" sz="2400" b="1" dirty="0"/>
          </a:p>
        </p:txBody>
      </p:sp>
      <p:pic>
        <p:nvPicPr>
          <p:cNvPr id="9" name="Picture 8">
            <a:extLst>
              <a:ext uri="{FF2B5EF4-FFF2-40B4-BE49-F238E27FC236}">
                <a16:creationId xmlns:a16="http://schemas.microsoft.com/office/drawing/2014/main" id="{984DBE8A-F500-2596-8C2F-906C6E89059F}"/>
              </a:ext>
            </a:extLst>
          </p:cNvPr>
          <p:cNvPicPr>
            <a:picLocks noChangeAspect="1"/>
          </p:cNvPicPr>
          <p:nvPr/>
        </p:nvPicPr>
        <p:blipFill>
          <a:blip r:embed="rId2"/>
          <a:stretch>
            <a:fillRect/>
          </a:stretch>
        </p:blipFill>
        <p:spPr>
          <a:xfrm>
            <a:off x="6096000" y="2117384"/>
            <a:ext cx="5408727" cy="2623232"/>
          </a:xfrm>
          <a:prstGeom prst="rect">
            <a:avLst/>
          </a:prstGeom>
          <a:noFill/>
        </p:spPr>
      </p:pic>
      <p:sp>
        <p:nvSpPr>
          <p:cNvPr id="10" name="Title 1">
            <a:extLst>
              <a:ext uri="{FF2B5EF4-FFF2-40B4-BE49-F238E27FC236}">
                <a16:creationId xmlns:a16="http://schemas.microsoft.com/office/drawing/2014/main" id="{D4F6FD74-24E2-21BD-CBE8-99A9C0FD8AC3}"/>
              </a:ext>
            </a:extLst>
          </p:cNvPr>
          <p:cNvSpPr txBox="1">
            <a:spLocks/>
          </p:cNvSpPr>
          <p:nvPr/>
        </p:nvSpPr>
        <p:spPr>
          <a:xfrm>
            <a:off x="6643969" y="4843806"/>
            <a:ext cx="4860758" cy="788990"/>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7400" dirty="0"/>
              <a:t>Stage 1: Image Edge Detection</a:t>
            </a:r>
            <a:br>
              <a:rPr lang="en-IN" dirty="0"/>
            </a:br>
            <a:endParaRPr lang="en-IN" dirty="0"/>
          </a:p>
        </p:txBody>
      </p:sp>
    </p:spTree>
    <p:extLst>
      <p:ext uri="{BB962C8B-B14F-4D97-AF65-F5344CB8AC3E}">
        <p14:creationId xmlns:p14="http://schemas.microsoft.com/office/powerpoint/2010/main" val="340183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C8B6-62BF-43EA-A7FD-B5773A7C1150}"/>
              </a:ext>
            </a:extLst>
          </p:cNvPr>
          <p:cNvSpPr>
            <a:spLocks noGrp="1"/>
          </p:cNvSpPr>
          <p:nvPr>
            <p:ph type="title"/>
          </p:nvPr>
        </p:nvSpPr>
        <p:spPr>
          <a:xfrm>
            <a:off x="1066800" y="642594"/>
            <a:ext cx="10058400" cy="1371600"/>
          </a:xfrm>
        </p:spPr>
        <p:txBody>
          <a:bodyPr anchor="ctr">
            <a:normAutofit/>
          </a:bodyPr>
          <a:lstStyle/>
          <a:p>
            <a:r>
              <a:rPr lang="en-IN" b="1" u="sng" dirty="0"/>
              <a:t>Stage 1:</a:t>
            </a:r>
          </a:p>
        </p:txBody>
      </p:sp>
      <p:sp>
        <p:nvSpPr>
          <p:cNvPr id="3" name="Content Placeholder 2">
            <a:extLst>
              <a:ext uri="{FF2B5EF4-FFF2-40B4-BE49-F238E27FC236}">
                <a16:creationId xmlns:a16="http://schemas.microsoft.com/office/drawing/2014/main" id="{4240A31F-E015-4945-AA4B-46D603856D7A}"/>
              </a:ext>
            </a:extLst>
          </p:cNvPr>
          <p:cNvSpPr>
            <a:spLocks noGrp="1"/>
          </p:cNvSpPr>
          <p:nvPr>
            <p:ph sz="half" idx="1"/>
          </p:nvPr>
        </p:nvSpPr>
        <p:spPr>
          <a:xfrm>
            <a:off x="1066800" y="2103120"/>
            <a:ext cx="4663440" cy="3749040"/>
          </a:xfrm>
        </p:spPr>
        <p:txBody>
          <a:bodyPr>
            <a:normAutofit/>
          </a:bodyPr>
          <a:lstStyle/>
          <a:p>
            <a:pPr marL="0" indent="0">
              <a:lnSpc>
                <a:spcPct val="100000"/>
              </a:lnSpc>
              <a:buNone/>
            </a:pPr>
            <a:r>
              <a:rPr lang="en-US" sz="1700"/>
              <a:t>The given raw image is processed to determine length, breadth, and dimensions of the leaf. </a:t>
            </a:r>
          </a:p>
          <a:p>
            <a:pPr marL="0" indent="0">
              <a:lnSpc>
                <a:spcPct val="100000"/>
              </a:lnSpc>
              <a:buNone/>
            </a:pPr>
            <a:r>
              <a:rPr lang="en-US" sz="1700"/>
              <a:t>1. The raw input image is taken. </a:t>
            </a:r>
          </a:p>
          <a:p>
            <a:pPr marL="0" indent="0">
              <a:lnSpc>
                <a:spcPct val="100000"/>
              </a:lnSpc>
              <a:buNone/>
            </a:pPr>
            <a:r>
              <a:rPr lang="en-US" sz="1700"/>
              <a:t>2. The input image is measured for dimensions, that is, for its length and breadth. </a:t>
            </a:r>
          </a:p>
          <a:p>
            <a:pPr marL="0" indent="0">
              <a:lnSpc>
                <a:spcPct val="100000"/>
              </a:lnSpc>
              <a:buNone/>
            </a:pPr>
            <a:r>
              <a:rPr lang="en-US" sz="1700"/>
              <a:t>3. The image is processed through edge-based detection, giving an edge image outline as an output. </a:t>
            </a:r>
          </a:p>
          <a:p>
            <a:pPr marL="0" indent="0">
              <a:lnSpc>
                <a:spcPct val="100000"/>
              </a:lnSpc>
              <a:buNone/>
            </a:pPr>
            <a:r>
              <a:rPr lang="en-US" sz="1700"/>
              <a:t>4. The edge outline then undergoes through a Image identification process.</a:t>
            </a:r>
            <a:endParaRPr lang="en-IN" sz="1700"/>
          </a:p>
        </p:txBody>
      </p:sp>
      <p:pic>
        <p:nvPicPr>
          <p:cNvPr id="6" name="Picture 5">
            <a:extLst>
              <a:ext uri="{FF2B5EF4-FFF2-40B4-BE49-F238E27FC236}">
                <a16:creationId xmlns:a16="http://schemas.microsoft.com/office/drawing/2014/main" id="{E05ACD3A-9E3B-85EF-CBDB-07C2EDA237BB}"/>
              </a:ext>
            </a:extLst>
          </p:cNvPr>
          <p:cNvPicPr>
            <a:picLocks noChangeAspect="1"/>
          </p:cNvPicPr>
          <p:nvPr/>
        </p:nvPicPr>
        <p:blipFill>
          <a:blip r:embed="rId2"/>
          <a:stretch>
            <a:fillRect/>
          </a:stretch>
        </p:blipFill>
        <p:spPr>
          <a:xfrm>
            <a:off x="6638859" y="2103120"/>
            <a:ext cx="4309241" cy="3749040"/>
          </a:xfrm>
          <a:prstGeom prst="rect">
            <a:avLst/>
          </a:prstGeom>
          <a:noFill/>
        </p:spPr>
      </p:pic>
    </p:spTree>
    <p:extLst>
      <p:ext uri="{BB962C8B-B14F-4D97-AF65-F5344CB8AC3E}">
        <p14:creationId xmlns:p14="http://schemas.microsoft.com/office/powerpoint/2010/main" val="3306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C8B6-62BF-43EA-A7FD-B5773A7C1150}"/>
              </a:ext>
            </a:extLst>
          </p:cNvPr>
          <p:cNvSpPr>
            <a:spLocks noGrp="1"/>
          </p:cNvSpPr>
          <p:nvPr>
            <p:ph type="title"/>
          </p:nvPr>
        </p:nvSpPr>
        <p:spPr>
          <a:xfrm>
            <a:off x="1066800" y="642594"/>
            <a:ext cx="10058400" cy="1371600"/>
          </a:xfrm>
        </p:spPr>
        <p:txBody>
          <a:bodyPr anchor="ctr">
            <a:normAutofit/>
          </a:bodyPr>
          <a:lstStyle/>
          <a:p>
            <a:r>
              <a:rPr lang="en-IN" b="1" u="sng" dirty="0"/>
              <a:t>Stage 2:</a:t>
            </a:r>
          </a:p>
        </p:txBody>
      </p:sp>
      <p:sp>
        <p:nvSpPr>
          <p:cNvPr id="3" name="Content Placeholder 2">
            <a:extLst>
              <a:ext uri="{FF2B5EF4-FFF2-40B4-BE49-F238E27FC236}">
                <a16:creationId xmlns:a16="http://schemas.microsoft.com/office/drawing/2014/main" id="{4240A31F-E015-4945-AA4B-46D603856D7A}"/>
              </a:ext>
            </a:extLst>
          </p:cNvPr>
          <p:cNvSpPr>
            <a:spLocks noGrp="1"/>
          </p:cNvSpPr>
          <p:nvPr>
            <p:ph sz="half" idx="1"/>
          </p:nvPr>
        </p:nvSpPr>
        <p:spPr>
          <a:xfrm>
            <a:off x="802105" y="2014194"/>
            <a:ext cx="4928135" cy="3837966"/>
          </a:xfrm>
        </p:spPr>
        <p:txBody>
          <a:bodyPr>
            <a:normAutofit/>
          </a:bodyPr>
          <a:lstStyle/>
          <a:p>
            <a:pPr marL="548640" lvl="2" indent="0">
              <a:lnSpc>
                <a:spcPct val="90000"/>
              </a:lnSpc>
              <a:buNone/>
            </a:pPr>
            <a:r>
              <a:rPr lang="en-US" sz="1300" dirty="0"/>
              <a:t>1) The input raw image will be preprocessed to improve the image clarity. </a:t>
            </a:r>
          </a:p>
          <a:p>
            <a:pPr marL="548640" lvl="2" indent="0">
              <a:lnSpc>
                <a:spcPct val="90000"/>
              </a:lnSpc>
              <a:buNone/>
            </a:pPr>
            <a:r>
              <a:rPr lang="en-US" sz="1300" dirty="0"/>
              <a:t>2)Then, the preprocessed image is processed for feature extraction, there are mainly 3 features[2], namely, </a:t>
            </a:r>
          </a:p>
          <a:p>
            <a:pPr marL="548640" lvl="2" indent="0">
              <a:lnSpc>
                <a:spcPct val="90000"/>
              </a:lnSpc>
              <a:buNone/>
            </a:pPr>
            <a:r>
              <a:rPr lang="en-US" sz="1300" dirty="0"/>
              <a:t>                                    a) Color </a:t>
            </a:r>
          </a:p>
          <a:p>
            <a:pPr marL="548640" lvl="2" indent="0">
              <a:lnSpc>
                <a:spcPct val="90000"/>
              </a:lnSpc>
              <a:buNone/>
            </a:pPr>
            <a:r>
              <a:rPr lang="en-US" sz="1300" dirty="0"/>
              <a:t>                                    b) Shape </a:t>
            </a:r>
          </a:p>
          <a:p>
            <a:pPr marL="548640" lvl="2" indent="0">
              <a:lnSpc>
                <a:spcPct val="90000"/>
              </a:lnSpc>
              <a:buNone/>
            </a:pPr>
            <a:r>
              <a:rPr lang="en-US" sz="1300" dirty="0"/>
              <a:t>	                            c) Measurement </a:t>
            </a:r>
          </a:p>
          <a:p>
            <a:pPr marL="548640" lvl="2" indent="0">
              <a:lnSpc>
                <a:spcPct val="90000"/>
              </a:lnSpc>
              <a:buNone/>
            </a:pPr>
            <a:r>
              <a:rPr lang="en-US" sz="1300" dirty="0"/>
              <a:t>3) The selected feature is then extracted, based upon which we provide the feature as an input to a Machine Learning Classification Model. </a:t>
            </a:r>
          </a:p>
          <a:p>
            <a:pPr marL="548640" lvl="2" indent="0">
              <a:lnSpc>
                <a:spcPct val="90000"/>
              </a:lnSpc>
              <a:buNone/>
            </a:pPr>
            <a:r>
              <a:rPr lang="en-US" sz="1300" dirty="0"/>
              <a:t>4) The Machine Learning model classifies the image in one of the forty species (if applicable). </a:t>
            </a:r>
          </a:p>
          <a:p>
            <a:pPr marL="548640" lvl="2" indent="0">
              <a:lnSpc>
                <a:spcPct val="90000"/>
              </a:lnSpc>
              <a:buNone/>
            </a:pPr>
            <a:r>
              <a:rPr lang="en-US" sz="1300" dirty="0"/>
              <a:t>5) Based on the prediction, the relevant information about the use case and usage instruction is provided to the user.</a:t>
            </a:r>
            <a:endParaRPr lang="en-US" sz="1300" b="1" dirty="0"/>
          </a:p>
        </p:txBody>
      </p:sp>
      <p:pic>
        <p:nvPicPr>
          <p:cNvPr id="4098" name="Picture 2" descr="Infographic Health Benefits of Holy Basil | Tulsi">
            <a:extLst>
              <a:ext uri="{FF2B5EF4-FFF2-40B4-BE49-F238E27FC236}">
                <a16:creationId xmlns:a16="http://schemas.microsoft.com/office/drawing/2014/main" id="{FE6BE5E0-5558-ECB8-282E-3B0643A66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7"/>
          <a:stretch/>
        </p:blipFill>
        <p:spPr bwMode="auto">
          <a:xfrm>
            <a:off x="6461760" y="2161736"/>
            <a:ext cx="4663440" cy="3103936"/>
          </a:xfrm>
          <a:prstGeom prst="rect">
            <a:avLst/>
          </a:prstGeom>
          <a:solidFill>
            <a:srgbClr val="FFFFFF"/>
          </a:solidFill>
        </p:spPr>
      </p:pic>
      <p:sp>
        <p:nvSpPr>
          <p:cNvPr id="4" name="Title 1">
            <a:extLst>
              <a:ext uri="{FF2B5EF4-FFF2-40B4-BE49-F238E27FC236}">
                <a16:creationId xmlns:a16="http://schemas.microsoft.com/office/drawing/2014/main" id="{F07D3081-CB12-0512-B1B6-8107B777D02A}"/>
              </a:ext>
            </a:extLst>
          </p:cNvPr>
          <p:cNvSpPr txBox="1">
            <a:spLocks/>
          </p:cNvSpPr>
          <p:nvPr/>
        </p:nvSpPr>
        <p:spPr>
          <a:xfrm>
            <a:off x="6461759" y="5413215"/>
            <a:ext cx="4546209" cy="438946"/>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dirty="0"/>
              <a:t>For Instance: </a:t>
            </a:r>
            <a:r>
              <a:rPr lang="en-IN" dirty="0" err="1"/>
              <a:t>Tulsi</a:t>
            </a:r>
            <a:r>
              <a:rPr lang="en-IN" dirty="0"/>
              <a:t> Leaves and its uses</a:t>
            </a:r>
          </a:p>
        </p:txBody>
      </p:sp>
    </p:spTree>
    <p:extLst>
      <p:ext uri="{BB962C8B-B14F-4D97-AF65-F5344CB8AC3E}">
        <p14:creationId xmlns:p14="http://schemas.microsoft.com/office/powerpoint/2010/main" val="37455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C8B6-62BF-43EA-A7FD-B5773A7C1150}"/>
              </a:ext>
            </a:extLst>
          </p:cNvPr>
          <p:cNvSpPr>
            <a:spLocks noGrp="1"/>
          </p:cNvSpPr>
          <p:nvPr>
            <p:ph type="title"/>
          </p:nvPr>
        </p:nvSpPr>
        <p:spPr>
          <a:xfrm>
            <a:off x="8458200" y="2787884"/>
            <a:ext cx="3161963" cy="1645920"/>
          </a:xfrm>
        </p:spPr>
        <p:txBody>
          <a:bodyPr anchor="b">
            <a:normAutofit/>
          </a:bodyPr>
          <a:lstStyle/>
          <a:p>
            <a:pPr algn="ctr"/>
            <a:r>
              <a:rPr lang="en-US" b="1" u="sng" dirty="0"/>
              <a:t>Flowchart of the proposed algorithm</a:t>
            </a:r>
            <a:endParaRPr lang="en-IN" b="1" dirty="0"/>
          </a:p>
        </p:txBody>
      </p:sp>
      <p:pic>
        <p:nvPicPr>
          <p:cNvPr id="5" name="Picture 4" descr="Diagram&#10;&#10;Description automatically generated">
            <a:extLst>
              <a:ext uri="{FF2B5EF4-FFF2-40B4-BE49-F238E27FC236}">
                <a16:creationId xmlns:a16="http://schemas.microsoft.com/office/drawing/2014/main" id="{5D0D853A-2155-A54F-63F0-AC5A12B283F1}"/>
              </a:ext>
            </a:extLst>
          </p:cNvPr>
          <p:cNvPicPr>
            <a:picLocks noChangeAspect="1"/>
          </p:cNvPicPr>
          <p:nvPr/>
        </p:nvPicPr>
        <p:blipFill>
          <a:blip r:embed="rId2"/>
          <a:stretch>
            <a:fillRect/>
          </a:stretch>
        </p:blipFill>
        <p:spPr>
          <a:xfrm>
            <a:off x="1279434" y="413629"/>
            <a:ext cx="5653821" cy="6030742"/>
          </a:xfrm>
          <a:prstGeom prst="rect">
            <a:avLst/>
          </a:prstGeom>
          <a:noFill/>
        </p:spPr>
      </p:pic>
      <p:sp>
        <p:nvSpPr>
          <p:cNvPr id="3" name="Content Placeholder 2">
            <a:extLst>
              <a:ext uri="{FF2B5EF4-FFF2-40B4-BE49-F238E27FC236}">
                <a16:creationId xmlns:a16="http://schemas.microsoft.com/office/drawing/2014/main" id="{4240A31F-E015-4945-AA4B-46D603856D7A}"/>
              </a:ext>
            </a:extLst>
          </p:cNvPr>
          <p:cNvSpPr>
            <a:spLocks noGrp="1"/>
          </p:cNvSpPr>
          <p:nvPr>
            <p:ph type="body" sz="half" idx="2"/>
          </p:nvPr>
        </p:nvSpPr>
        <p:spPr>
          <a:xfrm>
            <a:off x="8458200" y="2336800"/>
            <a:ext cx="3161963" cy="3606800"/>
          </a:xfrm>
        </p:spPr>
        <p:txBody>
          <a:bodyPr>
            <a:normAutofit/>
          </a:bodyPr>
          <a:lstStyle/>
          <a:p>
            <a:pPr marL="274320" lvl="1" indent="0">
              <a:buNone/>
            </a:pPr>
            <a:endParaRPr lang="en-US" sz="1800" dirty="0"/>
          </a:p>
          <a:p>
            <a:pPr lvl="2"/>
            <a:endParaRPr lang="en-US" sz="1800" b="1" dirty="0"/>
          </a:p>
        </p:txBody>
      </p:sp>
    </p:spTree>
    <p:extLst>
      <p:ext uri="{BB962C8B-B14F-4D97-AF65-F5344CB8AC3E}">
        <p14:creationId xmlns:p14="http://schemas.microsoft.com/office/powerpoint/2010/main" val="377773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C8B6-62BF-43EA-A7FD-B5773A7C1150}"/>
              </a:ext>
            </a:extLst>
          </p:cNvPr>
          <p:cNvSpPr>
            <a:spLocks noGrp="1"/>
          </p:cNvSpPr>
          <p:nvPr>
            <p:ph type="title"/>
          </p:nvPr>
        </p:nvSpPr>
        <p:spPr>
          <a:xfrm>
            <a:off x="1066800" y="642594"/>
            <a:ext cx="10058400" cy="1371600"/>
          </a:xfrm>
        </p:spPr>
        <p:txBody>
          <a:bodyPr anchor="ctr">
            <a:normAutofit/>
          </a:bodyPr>
          <a:lstStyle/>
          <a:p>
            <a:r>
              <a:rPr lang="en-IN" b="1" u="sng" dirty="0"/>
              <a:t>Conclusion:</a:t>
            </a:r>
          </a:p>
        </p:txBody>
      </p:sp>
      <p:sp>
        <p:nvSpPr>
          <p:cNvPr id="3" name="Content Placeholder 2">
            <a:extLst>
              <a:ext uri="{FF2B5EF4-FFF2-40B4-BE49-F238E27FC236}">
                <a16:creationId xmlns:a16="http://schemas.microsoft.com/office/drawing/2014/main" id="{4240A31F-E015-4945-AA4B-46D603856D7A}"/>
              </a:ext>
            </a:extLst>
          </p:cNvPr>
          <p:cNvSpPr>
            <a:spLocks noGrp="1"/>
          </p:cNvSpPr>
          <p:nvPr>
            <p:ph sz="half" idx="1"/>
          </p:nvPr>
        </p:nvSpPr>
        <p:spPr>
          <a:xfrm>
            <a:off x="1066800" y="2103120"/>
            <a:ext cx="4663440" cy="3749040"/>
          </a:xfrm>
        </p:spPr>
        <p:txBody>
          <a:bodyPr>
            <a:normAutofit/>
          </a:bodyPr>
          <a:lstStyle/>
          <a:p>
            <a:pPr>
              <a:lnSpc>
                <a:spcPct val="100000"/>
              </a:lnSpc>
              <a:buFont typeface="Arial" panose="020B0604020202020204" pitchFamily="34" charset="0"/>
              <a:buChar char="•"/>
            </a:pPr>
            <a:r>
              <a:rPr lang="en-US" sz="1300"/>
              <a:t>The Project classifies the medicinal plant leaves, eliminates any human or manual need to identify and thus use Indigenous medicine. </a:t>
            </a:r>
          </a:p>
          <a:p>
            <a:pPr>
              <a:lnSpc>
                <a:spcPct val="100000"/>
              </a:lnSpc>
              <a:buFont typeface="Arial" panose="020B0604020202020204" pitchFamily="34" charset="0"/>
              <a:buChar char="•"/>
            </a:pPr>
            <a:r>
              <a:rPr lang="en-US" sz="1300"/>
              <a:t>The project also additionally, intends to educate and provide usage instructions for different medicinal herbs, thus, acting as a repository for herbal medicine </a:t>
            </a:r>
          </a:p>
          <a:p>
            <a:pPr>
              <a:lnSpc>
                <a:spcPct val="100000"/>
              </a:lnSpc>
              <a:buFont typeface="Arial" panose="020B0604020202020204" pitchFamily="34" charset="0"/>
              <a:buChar char="•"/>
            </a:pPr>
            <a:r>
              <a:rPr lang="en-US" sz="1300"/>
              <a:t>This will also help the general population in their day-to-day life to use herbal recipes not just limited to “medicine” rather as a supplement to maybe complement any (if any) disease.</a:t>
            </a:r>
          </a:p>
          <a:p>
            <a:pPr>
              <a:lnSpc>
                <a:spcPct val="100000"/>
              </a:lnSpc>
              <a:buFont typeface="Arial" panose="020B0604020202020204" pitchFamily="34" charset="0"/>
              <a:buChar char="•"/>
            </a:pPr>
            <a:r>
              <a:rPr lang="en-US" sz="1300"/>
              <a:t>This automatic classification system will help to identify the medicinal plants without getting any human support in various enterprise sectors such as botanists, taxonomists, Ayurveda manufacturing companies, and Ayurveda practitioners.</a:t>
            </a:r>
            <a:endParaRPr lang="en-IN" sz="1300"/>
          </a:p>
        </p:txBody>
      </p:sp>
      <p:pic>
        <p:nvPicPr>
          <p:cNvPr id="5124" name="Picture 4" descr="Botanist Vector Art, Icons, and Graphics for Free Download">
            <a:extLst>
              <a:ext uri="{FF2B5EF4-FFF2-40B4-BE49-F238E27FC236}">
                <a16:creationId xmlns:a16="http://schemas.microsoft.com/office/drawing/2014/main" id="{2F2BBF4A-C2EB-26D2-D8A7-EB54A1E925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29" r="-1" b="3478"/>
          <a:stretch/>
        </p:blipFill>
        <p:spPr bwMode="auto">
          <a:xfrm>
            <a:off x="6461760" y="2103120"/>
            <a:ext cx="4663440" cy="3749040"/>
          </a:xfrm>
          <a:prstGeom prst="rect">
            <a:avLst/>
          </a:prstGeom>
          <a:solidFill>
            <a:srgbClr val="FFFFFF"/>
          </a:solidFill>
        </p:spPr>
      </p:pic>
    </p:spTree>
    <p:extLst>
      <p:ext uri="{BB962C8B-B14F-4D97-AF65-F5344CB8AC3E}">
        <p14:creationId xmlns:p14="http://schemas.microsoft.com/office/powerpoint/2010/main" val="420236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0845-629F-D9D1-4651-DE785F715495}"/>
              </a:ext>
            </a:extLst>
          </p:cNvPr>
          <p:cNvSpPr>
            <a:spLocks noGrp="1"/>
          </p:cNvSpPr>
          <p:nvPr>
            <p:ph type="title"/>
          </p:nvPr>
        </p:nvSpPr>
        <p:spPr/>
        <p:txBody>
          <a:bodyPr/>
          <a:lstStyle/>
          <a:p>
            <a:r>
              <a:rPr lang="en-IN" b="1" u="sng" dirty="0"/>
              <a:t>References</a:t>
            </a:r>
            <a:r>
              <a:rPr lang="en-IN" b="1" dirty="0"/>
              <a:t> :</a:t>
            </a:r>
            <a:endParaRPr lang="en-IN" b="1" u="sng" dirty="0"/>
          </a:p>
        </p:txBody>
      </p:sp>
      <p:sp>
        <p:nvSpPr>
          <p:cNvPr id="3" name="Content Placeholder 2">
            <a:extLst>
              <a:ext uri="{FF2B5EF4-FFF2-40B4-BE49-F238E27FC236}">
                <a16:creationId xmlns:a16="http://schemas.microsoft.com/office/drawing/2014/main" id="{A66EF1E3-4172-EEFD-C8C3-C27705319FDB}"/>
              </a:ext>
            </a:extLst>
          </p:cNvPr>
          <p:cNvSpPr>
            <a:spLocks noGrp="1"/>
          </p:cNvSpPr>
          <p:nvPr>
            <p:ph sz="half" idx="1"/>
          </p:nvPr>
        </p:nvSpPr>
        <p:spPr>
          <a:xfrm>
            <a:off x="1066800" y="2103120"/>
            <a:ext cx="9312442" cy="2244291"/>
          </a:xfrm>
        </p:spPr>
        <p:txBody>
          <a:bodyPr/>
          <a:lstStyle/>
          <a:p>
            <a:r>
              <a:rPr lang="en-IN" dirty="0"/>
              <a:t>Putri, </a:t>
            </a:r>
            <a:r>
              <a:rPr lang="en-IN" dirty="0" err="1"/>
              <a:t>Yuanita</a:t>
            </a:r>
            <a:r>
              <a:rPr lang="en-IN" dirty="0"/>
              <a:t> A., Esmeralda C. </a:t>
            </a:r>
            <a:r>
              <a:rPr lang="en-IN" dirty="0" err="1"/>
              <a:t>Djamal</a:t>
            </a:r>
            <a:r>
              <a:rPr lang="en-IN" dirty="0"/>
              <a:t>, and Ridwan Ilyas. "Identification of medicinal plant leaves using convolutional neural network." Journal of Physics: Conference Series. Vol. 1845. No. 1. IOP Publishing, 2021. </a:t>
            </a:r>
          </a:p>
          <a:p>
            <a:r>
              <a:rPr lang="en-IN" dirty="0"/>
              <a:t>Manoharan, J. Samuel. "Flawless Detection of Herbal Plant Leaf by Machine Learning Classifier Through Two Stage Authentication Procedure." Journal of Artificial Intelligence and Capsule Networks 3.2 (2021): 125-139.</a:t>
            </a:r>
          </a:p>
        </p:txBody>
      </p:sp>
    </p:spTree>
    <p:extLst>
      <p:ext uri="{BB962C8B-B14F-4D97-AF65-F5344CB8AC3E}">
        <p14:creationId xmlns:p14="http://schemas.microsoft.com/office/powerpoint/2010/main" val="1858912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D354382D27EE4DBA4A21BA1DF1934E" ma:contentTypeVersion="2" ma:contentTypeDescription="Create a new document." ma:contentTypeScope="" ma:versionID="d0f62cbbeed3fbad9f29471d1dbcae87">
  <xsd:schema xmlns:xsd="http://www.w3.org/2001/XMLSchema" xmlns:xs="http://www.w3.org/2001/XMLSchema" xmlns:p="http://schemas.microsoft.com/office/2006/metadata/properties" xmlns:ns3="d33eb4bd-193b-4b39-bb9e-5adedec6c79c" targetNamespace="http://schemas.microsoft.com/office/2006/metadata/properties" ma:root="true" ma:fieldsID="922065ad5d7caf6c69fd64e3e931701f" ns3:_="">
    <xsd:import namespace="d33eb4bd-193b-4b39-bb9e-5adedec6c79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3eb4bd-193b-4b39-bb9e-5adedec6c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d33eb4bd-193b-4b39-bb9e-5adedec6c79c"/>
    <ds:schemaRef ds:uri="http://schemas.microsoft.com/office/2006/metadata/propertie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50AB560B-1F45-4B50-9C1E-E8654B3240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3eb4bd-193b-4b39-bb9e-5adedec6c7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Machine Learning and Artificial Intelligence</Template>
  <TotalTime>67</TotalTime>
  <Words>761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Avenir Next LT Pro</vt:lpstr>
      <vt:lpstr>Calibri</vt:lpstr>
      <vt:lpstr>Century Gothic</vt:lpstr>
      <vt:lpstr>Garamond</vt:lpstr>
      <vt:lpstr>SavonVTI</vt:lpstr>
      <vt:lpstr>AccentBoxVTI</vt:lpstr>
      <vt:lpstr>Medicinal Plant Leaves Detection   Project Guide:Ms. Sapna Juneja  </vt:lpstr>
      <vt:lpstr>Project Abstract </vt:lpstr>
      <vt:lpstr>Problem Statement:</vt:lpstr>
      <vt:lpstr>Methods and Algorithms Proposed: </vt:lpstr>
      <vt:lpstr>Stage 1:</vt:lpstr>
      <vt:lpstr>Stage 2:</vt:lpstr>
      <vt:lpstr>Flowchart of the proposed algorithm</vt:lpstr>
      <vt:lpstr>Conclusion:</vt:lpstr>
      <vt:lpstr>References :</vt:lpstr>
      <vt:lpstr>Tools/Technology/Software/Language Used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Artificial Intelligence Offered by YBI Foundation  </dc:title>
  <dc:creator>mohammad.2024cs1056</dc:creator>
  <cp:lastModifiedBy>mohammad.2024cs1056</cp:lastModifiedBy>
  <cp:revision>3</cp:revision>
  <dcterms:created xsi:type="dcterms:W3CDTF">2022-11-14T05:42:15Z</dcterms:created>
  <dcterms:modified xsi:type="dcterms:W3CDTF">2022-12-12T07:19:34Z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0x010100E0D354382D27EE4DBA4A21BA1DF1934E</vt:lpwstr>
  </property>
</Properties>
</file>