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32"/>
  </p:notesMasterIdLst>
  <p:handoutMasterIdLst>
    <p:handoutMasterId r:id="rId33"/>
  </p:handoutMasterIdLst>
  <p:sldIdLst>
    <p:sldId id="361" r:id="rId4"/>
    <p:sldId id="362" r:id="rId5"/>
    <p:sldId id="363" r:id="rId6"/>
    <p:sldId id="364" r:id="rId7"/>
    <p:sldId id="365" r:id="rId8"/>
    <p:sldId id="367" r:id="rId9"/>
    <p:sldId id="368" r:id="rId10"/>
    <p:sldId id="285" r:id="rId11"/>
    <p:sldId id="353" r:id="rId12"/>
    <p:sldId id="292" r:id="rId13"/>
    <p:sldId id="315" r:id="rId14"/>
    <p:sldId id="316" r:id="rId15"/>
    <p:sldId id="298" r:id="rId16"/>
    <p:sldId id="355" r:id="rId17"/>
    <p:sldId id="354" r:id="rId18"/>
    <p:sldId id="287" r:id="rId19"/>
    <p:sldId id="304" r:id="rId20"/>
    <p:sldId id="305" r:id="rId21"/>
    <p:sldId id="306" r:id="rId22"/>
    <p:sldId id="307" r:id="rId23"/>
    <p:sldId id="288" r:id="rId24"/>
    <p:sldId id="295" r:id="rId25"/>
    <p:sldId id="348" r:id="rId26"/>
    <p:sldId id="349" r:id="rId27"/>
    <p:sldId id="350" r:id="rId28"/>
    <p:sldId id="289" r:id="rId29"/>
    <p:sldId id="335" r:id="rId30"/>
    <p:sldId id="369" r:id="rId31"/>
  </p:sldIdLst>
  <p:sldSz cx="9144000" cy="6858000" type="screen4x3"/>
  <p:notesSz cx="6858000" cy="9144000"/>
  <p:custDataLst>
    <p:tags r:id="rId37"/>
  </p:custDataLst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1" i="0" u="none" kern="1200" baseline="0">
        <a:solidFill>
          <a:schemeClr val="bg1"/>
        </a:solidFill>
        <a:effectDag name="">
          <a:effect ref="fillLine"/>
          <a:cont type="tree" name="">
            <a:effect ref="fillLine"/>
            <a:outerShdw dist="38100" dir="13500000" algn="br">
              <a:srgbClr val="FFFFFF"/>
            </a:outerShdw>
          </a:cont>
          <a:cont type="tree" name="">
            <a:effect ref="fillLine"/>
            <a:outerShdw dist="38100" dir="2700000" algn="tl">
              <a:srgbClr val="999999"/>
            </a:outerShdw>
          </a:cont>
        </a:effectDag>
        <a:latin typeface="隶书" panose="02010509060101010101" pitchFamily="49" charset="-122"/>
        <a:ea typeface="隶书" panose="02010509060101010101" pitchFamily="49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1" i="0" u="none" kern="1200" baseline="0">
        <a:solidFill>
          <a:schemeClr val="bg1"/>
        </a:solidFill>
        <a:effectDag name="">
          <a:effect ref="fillLine"/>
          <a:cont type="tree" name="">
            <a:effect ref="fillLine"/>
            <a:outerShdw dist="38100" dir="13500000" algn="br">
              <a:srgbClr val="FFFFFF"/>
            </a:outerShdw>
          </a:cont>
          <a:cont type="tree" name="">
            <a:effect ref="fillLine"/>
            <a:outerShdw dist="38100" dir="2700000" algn="tl">
              <a:srgbClr val="999999"/>
            </a:outerShdw>
          </a:cont>
        </a:effectDag>
        <a:latin typeface="隶书" panose="02010509060101010101" pitchFamily="49" charset="-122"/>
        <a:ea typeface="隶书" panose="02010509060101010101" pitchFamily="49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1" i="0" u="none" kern="1200" baseline="0">
        <a:solidFill>
          <a:schemeClr val="bg1"/>
        </a:solidFill>
        <a:effectDag name="">
          <a:effect ref="fillLine"/>
          <a:cont type="tree" name="">
            <a:effect ref="fillLine"/>
            <a:outerShdw dist="38100" dir="13500000" algn="br">
              <a:srgbClr val="FFFFFF"/>
            </a:outerShdw>
          </a:cont>
          <a:cont type="tree" name="">
            <a:effect ref="fillLine"/>
            <a:outerShdw dist="38100" dir="2700000" algn="tl">
              <a:srgbClr val="999999"/>
            </a:outerShdw>
          </a:cont>
        </a:effectDag>
        <a:latin typeface="隶书" panose="02010509060101010101" pitchFamily="49" charset="-122"/>
        <a:ea typeface="隶书" panose="02010509060101010101" pitchFamily="49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1" i="0" u="none" kern="1200" baseline="0">
        <a:solidFill>
          <a:schemeClr val="bg1"/>
        </a:solidFill>
        <a:effectDag name="">
          <a:effect ref="fillLine"/>
          <a:cont type="tree" name="">
            <a:effect ref="fillLine"/>
            <a:outerShdw dist="38100" dir="13500000" algn="br">
              <a:srgbClr val="FFFFFF"/>
            </a:outerShdw>
          </a:cont>
          <a:cont type="tree" name="">
            <a:effect ref="fillLine"/>
            <a:outerShdw dist="38100" dir="2700000" algn="tl">
              <a:srgbClr val="999999"/>
            </a:outerShdw>
          </a:cont>
        </a:effectDag>
        <a:latin typeface="隶书" panose="02010509060101010101" pitchFamily="49" charset="-122"/>
        <a:ea typeface="隶书" panose="02010509060101010101" pitchFamily="49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1" i="0" u="none" kern="1200" baseline="0">
        <a:solidFill>
          <a:schemeClr val="bg1"/>
        </a:solidFill>
        <a:effectDag name="">
          <a:effect ref="fillLine"/>
          <a:cont type="tree" name="">
            <a:effect ref="fillLine"/>
            <a:outerShdw dist="38100" dir="13500000" algn="br">
              <a:srgbClr val="FFFFFF"/>
            </a:outerShdw>
          </a:cont>
          <a:cont type="tree" name="">
            <a:effect ref="fillLine"/>
            <a:outerShdw dist="38100" dir="2700000" algn="tl">
              <a:srgbClr val="999999"/>
            </a:outerShdw>
          </a:cont>
        </a:effectDag>
        <a:latin typeface="隶书" panose="02010509060101010101" pitchFamily="49" charset="-122"/>
        <a:ea typeface="隶书" panose="02010509060101010101" pitchFamily="49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1" i="0" u="none" kern="1200" baseline="0">
        <a:solidFill>
          <a:schemeClr val="bg1"/>
        </a:solidFill>
        <a:effectDag name="">
          <a:effect ref="fillLine"/>
          <a:cont type="tree" name="">
            <a:effect ref="fillLine"/>
            <a:outerShdw dist="38100" dir="13500000" algn="br">
              <a:srgbClr val="FFFFFF"/>
            </a:outerShdw>
          </a:cont>
          <a:cont type="tree" name="">
            <a:effect ref="fillLine"/>
            <a:outerShdw dist="38100" dir="2700000" algn="tl">
              <a:srgbClr val="999999"/>
            </a:outerShdw>
          </a:cont>
        </a:effectDag>
        <a:latin typeface="隶书" panose="02010509060101010101" pitchFamily="49" charset="-122"/>
        <a:ea typeface="隶书" panose="02010509060101010101" pitchFamily="49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1" i="0" u="none" kern="1200" baseline="0">
        <a:solidFill>
          <a:schemeClr val="bg1"/>
        </a:solidFill>
        <a:effectDag name="">
          <a:effect ref="fillLine"/>
          <a:cont type="tree" name="">
            <a:effect ref="fillLine"/>
            <a:outerShdw dist="38100" dir="13500000" algn="br">
              <a:srgbClr val="FFFFFF"/>
            </a:outerShdw>
          </a:cont>
          <a:cont type="tree" name="">
            <a:effect ref="fillLine"/>
            <a:outerShdw dist="38100" dir="2700000" algn="tl">
              <a:srgbClr val="999999"/>
            </a:outerShdw>
          </a:cont>
        </a:effectDag>
        <a:latin typeface="隶书" panose="02010509060101010101" pitchFamily="49" charset="-122"/>
        <a:ea typeface="隶书" panose="02010509060101010101" pitchFamily="49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1" i="0" u="none" kern="1200" baseline="0">
        <a:solidFill>
          <a:schemeClr val="bg1"/>
        </a:solidFill>
        <a:effectDag name="">
          <a:effect ref="fillLine"/>
          <a:cont type="tree" name="">
            <a:effect ref="fillLine"/>
            <a:outerShdw dist="38100" dir="13500000" algn="br">
              <a:srgbClr val="FFFFFF"/>
            </a:outerShdw>
          </a:cont>
          <a:cont type="tree" name="">
            <a:effect ref="fillLine"/>
            <a:outerShdw dist="38100" dir="2700000" algn="tl">
              <a:srgbClr val="999999"/>
            </a:outerShdw>
          </a:cont>
        </a:effectDag>
        <a:latin typeface="隶书" panose="02010509060101010101" pitchFamily="49" charset="-122"/>
        <a:ea typeface="隶书" panose="02010509060101010101" pitchFamily="49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200" b="1" i="0" u="none" kern="1200" baseline="0">
        <a:solidFill>
          <a:schemeClr val="bg1"/>
        </a:solidFill>
        <a:effectDag name="">
          <a:effect ref="fillLine"/>
          <a:cont type="tree" name="">
            <a:effect ref="fillLine"/>
            <a:outerShdw dist="38100" dir="13500000" algn="br">
              <a:srgbClr val="FFFFFF"/>
            </a:outerShdw>
          </a:cont>
          <a:cont type="tree" name="">
            <a:effect ref="fillLine"/>
            <a:outerShdw dist="38100" dir="2700000" algn="tl">
              <a:srgbClr val="999999"/>
            </a:outerShdw>
          </a:cont>
        </a:effectDag>
        <a:latin typeface="隶书" panose="02010509060101010101" pitchFamily="49" charset="-122"/>
        <a:ea typeface="隶书" panose="020105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66CC"/>
    <a:srgbClr val="339966"/>
    <a:srgbClr val="FFFFCC"/>
    <a:srgbClr val="FFFF99"/>
    <a:srgbClr val="CCFFCC"/>
    <a:srgbClr val="99FFCC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2"/>
    <p:restoredTop sz="94628"/>
  </p:normalViewPr>
  <p:slideViewPr>
    <p:cSldViewPr showGuides="1"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31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7" Type="http://schemas.openxmlformats.org/officeDocument/2006/relationships/tags" Target="tags/tag6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handoutMaster" Target="handoutMasters/handoutMaster1.xml"/><Relationship Id="rId32" Type="http://schemas.openxmlformats.org/officeDocument/2006/relationships/notesMaster" Target="notesMasters/notesMaster1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spcBef>
                <a:spcPct val="0"/>
              </a:spcBef>
              <a:defRPr sz="1200" b="0"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defRPr sz="1200" b="0"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69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spcBef>
                <a:spcPct val="0"/>
              </a:spcBef>
              <a:defRPr sz="1200" b="0"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69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>
              <a:buNone/>
            </a:pPr>
            <a:fld id="{9A0DB2DC-4C9A-4742-B13C-FB6460FD3503}" type="slidenum">
              <a:rPr lang="zh-CN" altLang="en-US" sz="1200" b="0" strike="noStrike" noProof="1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b="0" strike="noStrike" noProof="1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spcBef>
                <a:spcPct val="0"/>
              </a:spcBef>
              <a:defRPr sz="1200" b="0"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defRPr sz="1200" b="0"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4" name="Rectangle 4"/>
          <p:cNvSpPr>
            <a:spLocks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62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spcBef>
                <a:spcPct val="0"/>
              </a:spcBef>
              <a:defRPr sz="1200" b="0"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62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>
              <a:buNone/>
            </a:pPr>
            <a:fld id="{9A0DB2DC-4C9A-4742-B13C-FB6460FD3503}" type="slidenum">
              <a:rPr lang="zh-CN" altLang="en-US" sz="1200" b="0" strike="noStrike" noProof="1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b="0" strike="noStrike" noProof="1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gradFill rotWithShape="0">
          <a:gsLst>
            <a:gs pos="0">
              <a:srgbClr val="FFFF66"/>
            </a:gs>
            <a:gs pos="100000">
              <a:srgbClr val="FFFFCC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9"/>
          <p:cNvSpPr>
            <a:spLocks noChangeArrowheads="1"/>
          </p:cNvSpPr>
          <p:nvPr/>
        </p:nvSpPr>
        <p:spPr bwMode="auto">
          <a:xfrm>
            <a:off x="228600" y="0"/>
            <a:ext cx="457200" cy="1981200"/>
          </a:xfrm>
          <a:prstGeom prst="rect">
            <a:avLst/>
          </a:prstGeom>
          <a:solidFill>
            <a:schemeClr val="accent2"/>
          </a:solidFill>
          <a:ln w="9525">
            <a:solidFill>
              <a:srgbClr val="FFCC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762000" y="304800"/>
            <a:ext cx="7772400" cy="519113"/>
          </a:xfrm>
        </p:spPr>
        <p:txBody>
          <a:bodyPr anchor="t"/>
          <a:lstStyle>
            <a:lvl1pPr>
              <a:defRPr/>
            </a:lvl1pPr>
          </a:lstStyle>
          <a:p>
            <a:pPr lvl="0" fontAlgn="base"/>
            <a:r>
              <a:rPr lang="zh-CN" altLang="en-US" strike="noStrike" noProof="0" smtClean="0"/>
              <a:t>单击此处编辑母版标题样式</a:t>
            </a:r>
            <a:endParaRPr lang="zh-CN" altLang="en-US" strike="noStrike" noProof="0" smtClean="0"/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1066800"/>
            <a:ext cx="6400800" cy="60483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tIns="45720" bIns="45720"/>
          <a:lstStyle>
            <a:lvl1pPr marL="0" indent="0" algn="ctr">
              <a:defRPr sz="4400"/>
            </a:lvl1pPr>
          </a:lstStyle>
          <a:p>
            <a:pPr lvl="0" fontAlgn="base"/>
            <a:r>
              <a:rPr lang="zh-CN" altLang="en-US" strike="noStrike" noProof="0" smtClean="0"/>
              <a:t>单击此处编辑母版副标题样式</a:t>
            </a:r>
            <a:endParaRPr lang="zh-CN" altLang="en-US" strike="noStrike" noProof="0" smtClean="0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0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400" i="0">
                <a:solidFill>
                  <a:schemeClr val="bg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1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p>
            <a:pPr algn="r" eaLnBrk="1" fontAlgn="base" hangingPunct="1">
              <a:buNone/>
            </a:pPr>
            <a:fld id="{9A0DB2DC-4C9A-4742-B13C-FB6460FD3503}" type="slidenum">
              <a:rPr lang="zh-CN" altLang="en-US" sz="1400" b="0" strike="noStrike" noProof="1" dirty="0">
                <a:solidFill>
                  <a:schemeClr val="bg2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400" b="0" strike="noStrike" noProof="1" dirty="0">
              <a:solidFill>
                <a:schemeClr val="bg2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1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Operating System</a:t>
            </a:r>
            <a:endParaRPr kumimoji="0" lang="en-US" altLang="zh-CN" sz="1600" b="0" i="1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88163" y="239713"/>
            <a:ext cx="2066925" cy="111125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239713"/>
            <a:ext cx="6049963" cy="11112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1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Operating System</a:t>
            </a:r>
            <a:endParaRPr kumimoji="0" lang="en-US" altLang="zh-CN" sz="1600" b="0" i="1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9100" y="914400"/>
            <a:ext cx="73494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4500"/>
            </a:lvl1pPr>
          </a:lstStyle>
          <a:p>
            <a:pPr fontAlgn="auto"/>
            <a:r>
              <a:rPr lang="zh-CN" altLang="en-US" strike="noStrike" noProof="1" dirty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99100" y="3560400"/>
            <a:ext cx="73494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1800" spc="2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auto"/>
            <a:r>
              <a:rPr lang="zh-CN" altLang="en-US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760FBDFE-C587-4B4C-A407-44438C67B59E}" type="datetimeFigureOut">
              <a:rPr lang="zh-CN" altLang="en-US" sz="750" strike="noStrike" noProof="1" smtClean="0"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49AE70B2-8BF9-45C0-BB95-33D1B9D3A854}" type="slidenum">
              <a:rPr lang="zh-CN" altLang="en-US" sz="750" strike="noStrike" noProof="1" smtClean="0"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300" y="60840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6300" y="1490400"/>
            <a:ext cx="82269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 fontAlgn="auto"/>
            <a:r>
              <a:rPr lang="zh-CN" altLang="en-US" sz="1350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0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05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760FBDFE-C587-4B4C-A407-44438C67B59E}" type="datetimeFigureOut">
              <a:rPr lang="zh-CN" altLang="en-US" sz="750" strike="noStrike" noProof="1" smtClean="0"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49AE70B2-8BF9-45C0-BB95-33D1B9D3A854}" type="slidenum">
              <a:rPr lang="zh-CN" altLang="en-US" sz="750" strike="noStrike" noProof="1" smtClean="0"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493100" y="3848400"/>
            <a:ext cx="58266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3300"/>
            </a:lvl1pPr>
          </a:lstStyle>
          <a:p>
            <a:pPr fontAlgn="auto"/>
            <a:r>
              <a:rPr lang="zh-CN" altLang="en-US" strike="noStrike" noProof="1" dirty="0"/>
              <a:t>单击此处编辑标题</a:t>
            </a:r>
            <a:endParaRPr lang="zh-CN" altLang="en-US" strike="noStrike" noProof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493100" y="4615200"/>
            <a:ext cx="58266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z="1350" strike="noStrike" noProof="1" dirty="0"/>
              <a:t>单击此处编辑文本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760FBDFE-C587-4B4C-A407-44438C67B59E}" type="datetimeFigureOut">
              <a:rPr lang="zh-CN" altLang="en-US" sz="750" strike="noStrike" noProof="1" smtClean="0"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49AE70B2-8BF9-45C0-BB95-33D1B9D3A854}" type="slidenum">
              <a:rPr lang="zh-CN" altLang="en-US" sz="750" strike="noStrike" noProof="1" smtClean="0"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300" y="60840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6300" y="1501200"/>
            <a:ext cx="38826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 fontAlgn="auto"/>
            <a:r>
              <a:rPr lang="zh-CN" altLang="en-US" sz="1350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0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05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8700" y="1501200"/>
            <a:ext cx="3882600" cy="4748400"/>
          </a:xfrm>
        </p:spPr>
        <p:txBody>
          <a:bodyPr lIns="90000" tIns="46800" rIns="90000" bIns="46800">
            <a:normAutofit/>
          </a:bodyPr>
          <a:lstStyle/>
          <a:p>
            <a:pPr lvl="0" fontAlgn="auto"/>
            <a:r>
              <a:rPr lang="zh-CN" altLang="en-US" sz="1350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1050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1050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760FBDFE-C587-4B4C-A407-44438C67B59E}" type="datetimeFigureOut">
              <a:rPr lang="zh-CN" altLang="en-US" sz="750" strike="noStrike" noProof="1" smtClean="0"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49AE70B2-8BF9-45C0-BB95-33D1B9D3A854}" type="slidenum">
              <a:rPr lang="zh-CN" altLang="en-US" sz="750" strike="noStrike" noProof="1" smtClean="0"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300" y="60840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56300" y="1429200"/>
            <a:ext cx="40068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5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auto"/>
            <a:r>
              <a:rPr lang="zh-CN" altLang="en-US" strike="noStrike" noProof="1" dirty="0"/>
              <a:t>单击此处编辑文本</a:t>
            </a:r>
            <a:endParaRPr lang="zh-CN" altLang="en-US" strike="noStrike" noProof="1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6300" y="1854000"/>
            <a:ext cx="40068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 fontAlgn="auto"/>
            <a:r>
              <a:rPr lang="zh-CN" altLang="en-US" sz="1350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0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05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76813" y="1421729"/>
            <a:ext cx="40068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5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auto"/>
            <a:r>
              <a:rPr lang="zh-CN" altLang="en-US" strike="noStrike" noProof="1" smtClean="0"/>
              <a:t>单击此处编辑文本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76813" y="1854000"/>
            <a:ext cx="40068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 fontAlgn="auto"/>
            <a:r>
              <a:rPr lang="zh-CN" altLang="en-US" sz="1350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z="1050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z="1050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760FBDFE-C587-4B4C-A407-44438C67B59E}" type="datetimeFigureOut">
              <a:rPr lang="zh-CN" altLang="en-US" sz="750" strike="noStrike" noProof="1" smtClean="0"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49AE70B2-8BF9-45C0-BB95-33D1B9D3A854}" type="slidenum">
              <a:rPr lang="zh-CN" altLang="en-US" sz="750" strike="noStrike" noProof="1" smtClean="0"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300" y="608400"/>
            <a:ext cx="82269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760FBDFE-C587-4B4C-A407-44438C67B59E}" type="datetimeFigureOut">
              <a:rPr lang="zh-CN" altLang="en-US" sz="750" strike="noStrike" noProof="1" smtClean="0"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49AE70B2-8BF9-45C0-BB95-33D1B9D3A854}" type="slidenum">
              <a:rPr lang="zh-CN" altLang="en-US" sz="750" strike="noStrike" noProof="1" smtClean="0"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760FBDFE-C587-4B4C-A407-44438C67B59E}" type="datetimeFigureOut">
              <a:rPr lang="zh-CN" altLang="en-US" sz="750" strike="noStrike" noProof="1" smtClean="0"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49AE70B2-8BF9-45C0-BB95-33D1B9D3A854}" type="slidenum">
              <a:rPr lang="zh-CN" altLang="en-US" sz="750" strike="noStrike" noProof="1" smtClean="0"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6300" y="1555200"/>
            <a:ext cx="3924808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200"/>
            </a:lvl1pPr>
          </a:lstStyle>
          <a:p>
            <a:pPr lvl="0"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762800" y="1555200"/>
            <a:ext cx="39204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200"/>
            </a:lvl1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p>
            <a:pPr fontAlgn="auto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760FBDFE-C587-4B4C-A407-44438C67B59E}" type="datetimeFigureOut">
              <a:rPr lang="zh-CN" altLang="en-US" sz="750" strike="noStrike" noProof="1" smtClean="0"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49AE70B2-8BF9-45C0-BB95-33D1B9D3A854}" type="slidenum">
              <a:rPr lang="zh-CN" altLang="en-US" sz="750" strike="noStrike" noProof="1" smtClean="0"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1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Operating System</a:t>
            </a:r>
            <a:endParaRPr kumimoji="0" lang="en-US" altLang="zh-CN" sz="1600" b="0" i="1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7676100" y="914400"/>
            <a:ext cx="783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100"/>
            </a:lvl1pPr>
          </a:lstStyle>
          <a:p>
            <a:pPr lvl="0" fontAlgn="auto"/>
            <a:r>
              <a:rPr lang="zh-CN" altLang="en-US" strike="noStrike" noProof="1" smtClean="0"/>
              <a:t>单击此处编辑标题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914400"/>
            <a:ext cx="6876900" cy="5029200"/>
          </a:xfrm>
        </p:spPr>
        <p:txBody>
          <a:bodyPr vert="eaVert" lIns="46800" tIns="46800" rIns="46800" bIns="46800"/>
          <a:lstStyle>
            <a:lvl1pPr marL="171450" indent="-171450">
              <a:spcAft>
                <a:spcPts val="1000"/>
              </a:spcAft>
              <a:defRPr spc="300"/>
            </a:lvl1pPr>
            <a:lvl2pPr marL="514350" indent="-171450">
              <a:defRPr spc="300"/>
            </a:lvl2pPr>
            <a:lvl3pPr marL="857250" indent="-171450">
              <a:defRPr spc="300"/>
            </a:lvl3pPr>
            <a:lvl4pPr marL="1200150" indent="-171450">
              <a:defRPr spc="300"/>
            </a:lvl4pPr>
            <a:lvl5pPr marL="1543050" indent="-171450">
              <a:defRPr spc="300"/>
            </a:lvl5pPr>
          </a:lstStyle>
          <a:p>
            <a:pPr lvl="0" fontAlgn="auto"/>
            <a:r>
              <a:rPr lang="zh-CN" altLang="en-US" sz="1350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1050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1050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base"/>
            <a:fld id="{760FBDFE-C587-4B4C-A407-44438C67B59E}" type="datetimeFigureOut">
              <a:rPr lang="zh-CN" altLang="en-US" sz="750" strike="noStrike" noProof="1" smtClean="0"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base"/>
            <a:fld id="{49AE70B2-8BF9-45C0-BB95-33D1B9D3A854}" type="slidenum">
              <a:rPr lang="zh-CN" altLang="en-US" sz="750" strike="noStrike" noProof="1" smtClean="0"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456300" y="774000"/>
            <a:ext cx="8229600" cy="5482800"/>
          </a:xfrm>
        </p:spPr>
        <p:txBody>
          <a:bodyPr/>
          <a:lstStyle/>
          <a:p>
            <a:pPr lvl="0" fontAlgn="auto"/>
            <a:r>
              <a:rPr lang="zh-CN" altLang="en-US" sz="1350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1050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1050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fontAlgn="base"/>
            <a:fld id="{760FBDFE-C587-4B4C-A407-44438C67B59E}" type="datetimeFigureOut">
              <a:rPr lang="zh-CN" altLang="en-US" sz="750" strike="noStrike" noProof="1" smtClean="0"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fontAlgn="base"/>
            <a:endParaRPr lang="zh-CN" altLang="en-US" strike="noStrike" noProof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fontAlgn="base"/>
            <a:fld id="{49AE70B2-8BF9-45C0-BB95-33D1B9D3A854}" type="slidenum">
              <a:rPr lang="zh-CN" altLang="en-US" sz="750" strike="noStrike" noProof="1" smtClean="0"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99100" y="2484000"/>
            <a:ext cx="73494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4500"/>
            </a:lvl1pPr>
          </a:lstStyle>
          <a:p>
            <a:pPr lvl="0" fontAlgn="auto"/>
            <a:r>
              <a:rPr lang="zh-CN" altLang="en-US" strike="noStrike" noProof="1" smtClean="0"/>
              <a:t>单击此处编辑标题</a:t>
            </a:r>
            <a:endParaRPr lang="zh-CN" altLang="en-US" strike="noStrike" noProof="1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899100" y="3560400"/>
            <a:ext cx="73494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1800" spc="200"/>
            </a:lvl1pPr>
          </a:lstStyle>
          <a:p>
            <a:pPr lvl="0" fontAlgn="auto"/>
            <a:r>
              <a:rPr lang="zh-CN" altLang="en-US" strike="noStrike" noProof="1" dirty="0"/>
              <a:t>单击此处编辑母版文本样式</a:t>
            </a:r>
            <a:endParaRPr lang="zh-CN" altLang="en-US" strike="noStrike" noProof="1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4"/>
          </p:nvPr>
        </p:nvSpPr>
        <p:spPr/>
        <p:txBody>
          <a:bodyPr/>
          <a:p>
            <a:pPr fontAlgn="base"/>
            <a:fld id="{760FBDFE-C587-4B4C-A407-44438C67B59E}" type="datetimeFigureOut">
              <a:rPr lang="zh-CN" altLang="en-US" sz="750" strike="noStrike" noProof="1" smtClean="0"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5"/>
          </p:nvPr>
        </p:nvSpPr>
        <p:spPr/>
        <p:txBody>
          <a:bodyPr/>
          <a:p>
            <a:pPr fontAlgn="base"/>
            <a:endParaRPr lang="zh-CN" altLang="en-US" strike="noStrike" noProof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fontAlgn="base"/>
            <a:fld id="{49AE70B2-8BF9-45C0-BB95-33D1B9D3A854}" type="slidenum">
              <a:rPr lang="zh-CN" altLang="en-US" sz="750" strike="noStrike" noProof="1" smtClean="0"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1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Operating System</a:t>
            </a:r>
            <a:endParaRPr kumimoji="0" lang="en-US" altLang="zh-CN" sz="1600" b="0" i="1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62000" y="838200"/>
            <a:ext cx="4019550" cy="512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33950" y="838200"/>
            <a:ext cx="4021138" cy="512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1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Operating System</a:t>
            </a:r>
            <a:endParaRPr kumimoji="0" lang="en-US" altLang="zh-CN" sz="1600" b="0" i="1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1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Operating System</a:t>
            </a:r>
            <a:endParaRPr kumimoji="0" lang="en-US" altLang="zh-CN" sz="1600" b="0" i="1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1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Operating System</a:t>
            </a:r>
            <a:endParaRPr kumimoji="0" lang="en-US" altLang="zh-CN" sz="1600" b="0" i="1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1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Operating System</a:t>
            </a:r>
            <a:endParaRPr kumimoji="0" lang="en-US" altLang="zh-CN" sz="1600" b="0" i="1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1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Operating System</a:t>
            </a:r>
            <a:endParaRPr kumimoji="0" lang="en-US" altLang="zh-CN" sz="1600" b="0" i="1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0" rIns="91440" bIns="0" numCol="1" anchor="t" anchorCtr="0" compatLnSpc="1">
            <a:sp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1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1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Operating System</a:t>
            </a:r>
            <a:endParaRPr kumimoji="0" lang="en-US" altLang="zh-CN" sz="1600" b="0" i="1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16" Type="http://schemas.openxmlformats.org/officeDocument/2006/relationships/tags" Target="../tags/tag5.xml"/><Relationship Id="rId15" Type="http://schemas.openxmlformats.org/officeDocument/2006/relationships/tags" Target="../tags/tag4.xml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66"/>
            </a:gs>
            <a:gs pos="100000">
              <a:srgbClr val="FFFFCC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9"/>
          <p:cNvSpPr>
            <a:spLocks noGrp="1"/>
          </p:cNvSpPr>
          <p:nvPr>
            <p:ph type="title"/>
          </p:nvPr>
        </p:nvSpPr>
        <p:spPr>
          <a:xfrm>
            <a:off x="685800" y="239713"/>
            <a:ext cx="8258175" cy="51911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10" descr="羊皮纸"/>
          <p:cNvSpPr>
            <a:spLocks noGrp="1"/>
          </p:cNvSpPr>
          <p:nvPr>
            <p:ph type="body"/>
          </p:nvPr>
        </p:nvSpPr>
        <p:spPr>
          <a:xfrm>
            <a:off x="762000" y="838200"/>
            <a:ext cx="8193088" cy="512763"/>
          </a:xfrm>
          <a:prstGeom prst="rect">
            <a:avLst/>
          </a:prstGeom>
          <a:noFill/>
          <a:ln w="9525">
            <a:noFill/>
          </a:ln>
        </p:spPr>
        <p:txBody>
          <a:bodyPr tIns="0" bIns="0" anchor="t" anchorCtr="0">
            <a:spAutoFit/>
          </a:bodyPr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452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spcBef>
                <a:spcPct val="0"/>
              </a:spcBef>
              <a:defRPr kumimoji="0" sz="1400" b="0">
                <a:solidFill>
                  <a:schemeClr val="tx1"/>
                </a:solidFill>
                <a:effectLst/>
                <a:latin typeface="+mj-lt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45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943600" y="64008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spcBef>
                <a:spcPct val="0"/>
              </a:spcBef>
              <a:defRPr kumimoji="0" sz="1600" b="0" i="1">
                <a:solidFill>
                  <a:schemeClr val="hlink"/>
                </a:solidFill>
                <a:effectLst/>
                <a:latin typeface="+mj-lt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1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Operating System</a:t>
            </a:r>
            <a:endParaRPr kumimoji="0" lang="en-US" altLang="zh-CN" sz="1600" b="0" i="1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4008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1031" name="Text Box 15"/>
          <p:cNvSpPr txBox="1">
            <a:spLocks noChangeArrowheads="1"/>
          </p:cNvSpPr>
          <p:nvPr/>
        </p:nvSpPr>
        <p:spPr bwMode="auto">
          <a:xfrm>
            <a:off x="0" y="0"/>
            <a:ext cx="681038" cy="6858000"/>
          </a:xfrm>
          <a:prstGeom prst="rect">
            <a:avLst/>
          </a:prstGeom>
          <a:solidFill>
            <a:srgbClr val="339966">
              <a:alpha val="50195"/>
            </a:srgbClr>
          </a:solidFill>
          <a:ln w="9525">
            <a:solidFill>
              <a:srgbClr val="339966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 eaLnBrk="0" hangingPunct="0">
              <a:defRPr kumimoji="1" sz="3200" b="1">
                <a:solidFill>
                  <a:srgbClr val="339966"/>
                </a:solidFill>
                <a:effectDag name="">
                  <a:cont type="tree" name="">
                    <a:effect ref="fillLine"/>
                    <a:outerShdw dist="38100" dir="13500000" algn="br">
                      <a:srgbClr val="7FE5B2"/>
                    </a:outerShdw>
                  </a:cont>
                  <a:cont type="tree" name="">
                    <a:effect ref="fillLine"/>
                    <a:outerShdw dist="38100" dir="2700000" algn="tl">
                      <a:srgbClr val="1E5B3D"/>
                    </a:outerShdw>
                  </a:cont>
                  <a:effect ref="fillLine"/>
                </a:effectDag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742950" indent="-285750" eaLnBrk="0" hangingPunct="0">
              <a:defRPr kumimoji="1" sz="3200" b="1">
                <a:solidFill>
                  <a:srgbClr val="339966"/>
                </a:solidFill>
                <a:effectDag name="">
                  <a:cont type="tree" name="">
                    <a:effect ref="fillLine"/>
                    <a:outerShdw dist="38100" dir="13500000" algn="br">
                      <a:srgbClr val="7FE5B2"/>
                    </a:outerShdw>
                  </a:cont>
                  <a:cont type="tree" name="">
                    <a:effect ref="fillLine"/>
                    <a:outerShdw dist="38100" dir="2700000" algn="tl">
                      <a:srgbClr val="1E5B3D"/>
                    </a:outerShdw>
                  </a:cont>
                  <a:effect ref="fillLine"/>
                </a:effectDag>
                <a:latin typeface="隶书" panose="02010509060101010101" pitchFamily="49" charset="-122"/>
                <a:ea typeface="隶书" panose="02010509060101010101" pitchFamily="49" charset="-122"/>
              </a:defRPr>
            </a:lvl2pPr>
            <a:lvl3pPr marL="1143000" indent="-228600" eaLnBrk="0" hangingPunct="0">
              <a:defRPr kumimoji="1" sz="3200" b="1">
                <a:solidFill>
                  <a:srgbClr val="339966"/>
                </a:solidFill>
                <a:effectDag name="">
                  <a:cont type="tree" name="">
                    <a:effect ref="fillLine"/>
                    <a:outerShdw dist="38100" dir="13500000" algn="br">
                      <a:srgbClr val="7FE5B2"/>
                    </a:outerShdw>
                  </a:cont>
                  <a:cont type="tree" name="">
                    <a:effect ref="fillLine"/>
                    <a:outerShdw dist="38100" dir="2700000" algn="tl">
                      <a:srgbClr val="1E5B3D"/>
                    </a:outerShdw>
                  </a:cont>
                  <a:effect ref="fillLine"/>
                </a:effectDag>
                <a:latin typeface="隶书" panose="02010509060101010101" pitchFamily="49" charset="-122"/>
                <a:ea typeface="隶书" panose="02010509060101010101" pitchFamily="49" charset="-122"/>
              </a:defRPr>
            </a:lvl3pPr>
            <a:lvl4pPr marL="1600200" indent="-228600" eaLnBrk="0" hangingPunct="0">
              <a:defRPr kumimoji="1" sz="3200" b="1">
                <a:solidFill>
                  <a:srgbClr val="339966"/>
                </a:solidFill>
                <a:effectDag name="">
                  <a:cont type="tree" name="">
                    <a:effect ref="fillLine"/>
                    <a:outerShdw dist="38100" dir="13500000" algn="br">
                      <a:srgbClr val="7FE5B2"/>
                    </a:outerShdw>
                  </a:cont>
                  <a:cont type="tree" name="">
                    <a:effect ref="fillLine"/>
                    <a:outerShdw dist="38100" dir="2700000" algn="tl">
                      <a:srgbClr val="1E5B3D"/>
                    </a:outerShdw>
                  </a:cont>
                  <a:effect ref="fillLine"/>
                </a:effectDag>
                <a:latin typeface="隶书" panose="02010509060101010101" pitchFamily="49" charset="-122"/>
                <a:ea typeface="隶书" panose="02010509060101010101" pitchFamily="49" charset="-122"/>
              </a:defRPr>
            </a:lvl4pPr>
            <a:lvl5pPr marL="2057400" indent="-228600" eaLnBrk="0" hangingPunct="0">
              <a:defRPr kumimoji="1" sz="3200" b="1">
                <a:solidFill>
                  <a:srgbClr val="339966"/>
                </a:solidFill>
                <a:effectDag name="">
                  <a:cont type="tree" name="">
                    <a:effect ref="fillLine"/>
                    <a:outerShdw dist="38100" dir="13500000" algn="br">
                      <a:srgbClr val="7FE5B2"/>
                    </a:outerShdw>
                  </a:cont>
                  <a:cont type="tree" name="">
                    <a:effect ref="fillLine"/>
                    <a:outerShdw dist="38100" dir="2700000" algn="tl">
                      <a:srgbClr val="1E5B3D"/>
                    </a:outerShdw>
                  </a:cont>
                  <a:effect ref="fillLine"/>
                </a:effectDag>
                <a:latin typeface="隶书" panose="02010509060101010101" pitchFamily="49" charset="-122"/>
                <a:ea typeface="隶书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 b="1">
                <a:solidFill>
                  <a:srgbClr val="339966"/>
                </a:solidFill>
                <a:effectDag name="">
                  <a:cont type="tree" name="">
                    <a:effect ref="fillLine"/>
                    <a:outerShdw dist="38100" dir="13500000" algn="br">
                      <a:srgbClr val="7FE5B2"/>
                    </a:outerShdw>
                  </a:cont>
                  <a:cont type="tree" name="">
                    <a:effect ref="fillLine"/>
                    <a:outerShdw dist="38100" dir="2700000" algn="tl">
                      <a:srgbClr val="1E5B3D"/>
                    </a:outerShdw>
                  </a:cont>
                  <a:effect ref="fillLine"/>
                </a:effectDag>
                <a:latin typeface="隶书" panose="02010509060101010101" pitchFamily="49" charset="-122"/>
                <a:ea typeface="隶书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 b="1">
                <a:solidFill>
                  <a:srgbClr val="339966"/>
                </a:solidFill>
                <a:effectDag name="">
                  <a:cont type="tree" name="">
                    <a:effect ref="fillLine"/>
                    <a:outerShdw dist="38100" dir="13500000" algn="br">
                      <a:srgbClr val="7FE5B2"/>
                    </a:outerShdw>
                  </a:cont>
                  <a:cont type="tree" name="">
                    <a:effect ref="fillLine"/>
                    <a:outerShdw dist="38100" dir="2700000" algn="tl">
                      <a:srgbClr val="1E5B3D"/>
                    </a:outerShdw>
                  </a:cont>
                  <a:effect ref="fillLine"/>
                </a:effectDag>
                <a:latin typeface="隶书" panose="02010509060101010101" pitchFamily="49" charset="-122"/>
                <a:ea typeface="隶书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 b="1">
                <a:solidFill>
                  <a:srgbClr val="339966"/>
                </a:solidFill>
                <a:effectDag name="">
                  <a:cont type="tree" name="">
                    <a:effect ref="fillLine"/>
                    <a:outerShdw dist="38100" dir="13500000" algn="br">
                      <a:srgbClr val="7FE5B2"/>
                    </a:outerShdw>
                  </a:cont>
                  <a:cont type="tree" name="">
                    <a:effect ref="fillLine"/>
                    <a:outerShdw dist="38100" dir="2700000" algn="tl">
                      <a:srgbClr val="1E5B3D"/>
                    </a:outerShdw>
                  </a:cont>
                  <a:effect ref="fillLine"/>
                </a:effectDag>
                <a:latin typeface="隶书" panose="02010509060101010101" pitchFamily="49" charset="-122"/>
                <a:ea typeface="隶书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3200" b="1">
                <a:solidFill>
                  <a:srgbClr val="339966"/>
                </a:solidFill>
                <a:effectDag name="">
                  <a:cont type="tree" name="">
                    <a:effect ref="fillLine"/>
                    <a:outerShdw dist="38100" dir="13500000" algn="br">
                      <a:srgbClr val="7FE5B2"/>
                    </a:outerShdw>
                  </a:cont>
                  <a:cont type="tree" name="">
                    <a:effect ref="fillLine"/>
                    <a:outerShdw dist="38100" dir="2700000" algn="tl">
                      <a:srgbClr val="1E5B3D"/>
                    </a:outerShdw>
                  </a:cont>
                  <a:effect ref="fillLine"/>
                </a:effectDag>
                <a:latin typeface="隶书" panose="02010509060101010101" pitchFamily="49" charset="-122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Dag name="">
                  <a:cont type="tree" name="">
                    <a:effect ref="fillLine"/>
                    <a:outerShdw dist="38100" dir="13500000" algn="br">
                      <a:srgbClr val="7FE5B2"/>
                    </a:outerShdw>
                  </a:cont>
                  <a:cont type="tree" name="">
                    <a:effect ref="fillLine"/>
                    <a:outerShdw dist="38100" dir="2700000" algn="tl">
                      <a:srgbClr val="1E5B3D"/>
                    </a:outerShdw>
                  </a:cont>
                  <a:effect ref="fillLine"/>
                </a:effectDag>
                <a:uLnTx/>
                <a:uFillTx/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操作系统引论</a:t>
            </a:r>
            <a:endParaRPr kumimoji="1" lang="zh-CN" altLang="en-US" sz="3200" b="1" i="0" u="none" strike="noStrike" kern="1200" cap="none" spc="0" normalizeH="0" baseline="0" noProof="0" smtClean="0">
              <a:ln>
                <a:noFill/>
              </a:ln>
              <a:solidFill>
                <a:schemeClr val="hlink"/>
              </a:solidFill>
              <a:effectDag name="">
                <a:cont type="tree" name="">
                  <a:effect ref="fillLine"/>
                  <a:outerShdw dist="38100" dir="13500000" algn="br">
                    <a:srgbClr val="7FE5B2"/>
                  </a:outerShdw>
                </a:cont>
                <a:cont type="tree" name="">
                  <a:effect ref="fillLine"/>
                  <a:outerShdw dist="38100" dir="2700000" algn="tl">
                    <a:srgbClr val="1E5B3D"/>
                  </a:outerShdw>
                </a:cont>
                <a:effect ref="fillLine"/>
              </a:effectDag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Tahoma" panose="020B0604030504040204" pitchFamily="34" charset="0"/>
          <a:ea typeface="黑体" panose="0201060906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Tahoma" panose="020B0604030504040204" pitchFamily="34" charset="0"/>
          <a:ea typeface="黑体" panose="0201060906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Tahoma" panose="020B0604030504040204" pitchFamily="34" charset="0"/>
          <a:ea typeface="黑体" panose="0201060906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Tahoma" panose="020B0604030504040204" pitchFamily="34" charset="0"/>
          <a:ea typeface="黑体" panose="0201060906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Tahoma" panose="020B0604030504040204" pitchFamily="34" charset="0"/>
          <a:ea typeface="黑体" panose="0201060906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Tahoma" panose="020B0604030504040204" pitchFamily="34" charset="0"/>
          <a:ea typeface="黑体" panose="0201060906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Tahoma" panose="020B0604030504040204" pitchFamily="34" charset="0"/>
          <a:ea typeface="黑体" panose="0201060906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chemeClr val="tx1"/>
          </a:solidFill>
          <a:latin typeface="Tahoma" panose="020B060403050404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defRPr kumimoji="1"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j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j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j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j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j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j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j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j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455613" y="608013"/>
            <a:ext cx="8228012" cy="706437"/>
          </a:xfrm>
          <a:prstGeom prst="rect">
            <a:avLst/>
          </a:prstGeom>
          <a:noFill/>
          <a:ln w="9525">
            <a:noFill/>
          </a:ln>
        </p:spPr>
        <p:txBody>
          <a:bodyPr vert="horz" lIns="90170" tIns="46990" rIns="90170" bIns="46990"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455613" y="1490663"/>
            <a:ext cx="8228013" cy="475932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 fontAlgn="auto"/>
            <a:r>
              <a:rPr lang="zh-CN" altLang="en-US" sz="1350" strike="noStrike" noProof="1" dirty="0"/>
              <a:t>单击此处编辑母版文本样式</a:t>
            </a:r>
            <a:endParaRPr lang="zh-CN" altLang="en-US" strike="noStrike" noProof="1" dirty="0"/>
          </a:p>
          <a:p>
            <a:pPr lvl="1" fontAlgn="auto"/>
            <a:r>
              <a:rPr lang="zh-CN" altLang="en-US" strike="noStrike" noProof="1" dirty="0"/>
              <a:t>第二级</a:t>
            </a:r>
            <a:endParaRPr lang="zh-CN" altLang="en-US" strike="noStrike" noProof="1" dirty="0"/>
          </a:p>
          <a:p>
            <a:pPr lvl="2" fontAlgn="auto"/>
            <a:r>
              <a:rPr lang="zh-CN" altLang="en-US" strike="noStrike" noProof="1" dirty="0"/>
              <a:t>第三级</a:t>
            </a:r>
            <a:endParaRPr lang="zh-CN" altLang="en-US" strike="noStrike" noProof="1" dirty="0"/>
          </a:p>
          <a:p>
            <a:pPr lvl="3" fontAlgn="auto"/>
            <a:r>
              <a:rPr lang="zh-CN" altLang="en-US" sz="1050" strike="noStrike" noProof="1" dirty="0"/>
              <a:t>第四级</a:t>
            </a:r>
            <a:endParaRPr lang="zh-CN" altLang="en-US" strike="noStrike" noProof="1" dirty="0"/>
          </a:p>
          <a:p>
            <a:pPr lvl="4" fontAlgn="auto"/>
            <a:r>
              <a:rPr lang="zh-CN" altLang="en-US" sz="1050" strike="noStrike" noProof="1" dirty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458788" y="6315075"/>
            <a:ext cx="20256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7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fld id="{760FBDFE-C587-4B4C-A407-44438C67B59E}" type="datetimeFigureOut">
              <a:rPr lang="zh-CN" altLang="en-US" sz="750" strike="noStrike" noProof="1" smtClean="0"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3087688" y="6315075"/>
            <a:ext cx="29686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endParaRPr lang="zh-CN" altLang="en-US" strike="noStrike" noProof="1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6657975" y="6315075"/>
            <a:ext cx="2025650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7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/>
            <a:fld id="{49AE70B2-8BF9-45C0-BB95-33D1B9D3A854}" type="slidenum">
              <a:rPr lang="zh-CN" altLang="en-US" sz="750" strike="noStrike" noProof="1" smtClean="0"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27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3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5143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207135" algn="l"/>
          <a:tab pos="1207135" algn="l"/>
          <a:tab pos="1207135" algn="l"/>
          <a:tab pos="1207135" algn="l"/>
        </a:tabLst>
        <a:defRPr sz="1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8572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2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2001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0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1543050" indent="-171450" algn="l" defTabSz="6858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05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8.xml"/><Relationship Id="rId2" Type="http://schemas.openxmlformats.org/officeDocument/2006/relationships/slide" Target="slide12.xml"/><Relationship Id="rId1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0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slide" Target="slide10.xml"/><Relationship Id="rId2" Type="http://schemas.openxmlformats.org/officeDocument/2006/relationships/slide" Target="slide27.xml"/><Relationship Id="rId1" Type="http://schemas.openxmlformats.org/officeDocument/2006/relationships/slide" Target="slide2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8.xml"/><Relationship Id="rId1" Type="http://schemas.openxmlformats.org/officeDocument/2006/relationships/slide" Target="slide2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slide" Target="slide8.xml"/><Relationship Id="rId4" Type="http://schemas.openxmlformats.org/officeDocument/2006/relationships/slide" Target="slide20.xml"/><Relationship Id="rId3" Type="http://schemas.openxmlformats.org/officeDocument/2006/relationships/slide" Target="slide19.xml"/><Relationship Id="rId2" Type="http://schemas.openxmlformats.org/officeDocument/2006/relationships/slide" Target="slide18.xml"/><Relationship Id="rId1" Type="http://schemas.openxmlformats.org/officeDocument/2006/relationships/slide" Target="slide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12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slide" Target="slide1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slide" Target="slide13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slide" Target="slide22.xml"/><Relationship Id="rId4" Type="http://schemas.openxmlformats.org/officeDocument/2006/relationships/slide" Target="slide21.xml"/><Relationship Id="rId3" Type="http://schemas.openxmlformats.org/officeDocument/2006/relationships/slide" Target="slide16.xml"/><Relationship Id="rId2" Type="http://schemas.openxmlformats.org/officeDocument/2006/relationships/slide" Target="slide13.xml"/><Relationship Id="rId1" Type="http://schemas.openxmlformats.org/officeDocument/2006/relationships/slide" Target="slide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1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uLnTx/>
                <a:uFillTx/>
                <a:latin typeface="+mj-lt"/>
                <a:ea typeface="+mn-ea"/>
                <a:cs typeface="+mn-cs"/>
              </a:rPr>
              <a:t>Operating System</a:t>
            </a:r>
            <a:endParaRPr kumimoji="0" lang="en-US" altLang="zh-CN" sz="1600" b="0" i="1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Dag name="">
                <a:effect ref="fillLine"/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</a:effectDag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5pPr>
          </a:lstStyle>
          <a:p>
            <a:pPr lvl="0" algn="r">
              <a:buClrTx/>
              <a:buFontTx/>
            </a:pPr>
            <a:fld id="{9A0DB2DC-4C9A-4742-B13C-FB6460FD3503}" type="slidenum">
              <a:rPr lang="zh-CN" altLang="en-US" sz="1800" dirty="0">
                <a:solidFill>
                  <a:srgbClr val="FFFF66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1800" dirty="0">
              <a:solidFill>
                <a:srgbClr val="FFFF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147" name="Rectangle 2"/>
          <p:cNvSpPr>
            <a:spLocks noGrp="1"/>
          </p:cNvSpPr>
          <p:nvPr>
            <p:ph type="title"/>
          </p:nvPr>
        </p:nvSpPr>
        <p:spPr>
          <a:xfrm>
            <a:off x="755650" y="501650"/>
            <a:ext cx="8258175" cy="1431925"/>
          </a:xfrm>
        </p:spPr>
        <p:txBody>
          <a:bodyPr vert="horz" wrap="square" lIns="91440" tIns="45720" rIns="91440" bIns="45720" anchor="ctr" anchorCtr="0">
            <a:spAutoFit/>
          </a:bodyPr>
          <a:p>
            <a:pPr algn="ctr" eaLnBrk="1" hangingPunct="1"/>
            <a:r>
              <a:rPr lang="zh-CN" altLang="en-US" sz="4400" dirty="0"/>
              <a:t>操作系统 </a:t>
            </a:r>
            <a:br>
              <a:rPr lang="zh-CN" altLang="en-US" sz="4400" dirty="0"/>
            </a:br>
            <a:r>
              <a:rPr lang="en-US" altLang="zh-CN" sz="4400" dirty="0"/>
              <a:t>Operating System</a:t>
            </a:r>
            <a:endParaRPr lang="zh-CN" altLang="en-US" sz="4400" dirty="0"/>
          </a:p>
        </p:txBody>
      </p:sp>
      <p:sp>
        <p:nvSpPr>
          <p:cNvPr id="6148" name="Rectangle 3" descr="羊皮纸"/>
          <p:cNvSpPr>
            <a:spLocks noGrp="1"/>
          </p:cNvSpPr>
          <p:nvPr>
            <p:ph idx="1"/>
          </p:nvPr>
        </p:nvSpPr>
        <p:spPr>
          <a:xfrm>
            <a:off x="1692275" y="2492375"/>
            <a:ext cx="5975350" cy="3989388"/>
          </a:xfrm>
        </p:spPr>
        <p:txBody>
          <a:bodyPr vert="horz" wrap="square" lIns="91440" tIns="0" rIns="91440" bIns="0" anchor="t" anchorCtr="0">
            <a:spAutoFit/>
          </a:bodyPr>
          <a:p>
            <a:pPr eaLnBrk="1" hangingPunct="1"/>
            <a:r>
              <a:rPr lang="zh-CN" altLang="en-US" sz="3600" dirty="0"/>
              <a:t>任课教师：毕坤</a:t>
            </a:r>
            <a:endParaRPr lang="zh-CN" altLang="en-US" sz="3600" dirty="0"/>
          </a:p>
          <a:p>
            <a:pPr eaLnBrk="1" hangingPunct="1"/>
            <a:r>
              <a:rPr lang="zh-CN" altLang="en-US" sz="3600" dirty="0"/>
              <a:t>办公室：信息学院</a:t>
            </a:r>
            <a:r>
              <a:rPr lang="en-US" altLang="zh-CN" sz="3600" dirty="0"/>
              <a:t>209</a:t>
            </a:r>
            <a:endParaRPr lang="en-US" altLang="zh-CN" sz="3600" dirty="0"/>
          </a:p>
          <a:p>
            <a:pPr eaLnBrk="1" hangingPunct="1"/>
            <a:r>
              <a:rPr lang="zh-CN" altLang="en-US" sz="3600" dirty="0"/>
              <a:t>邮箱：</a:t>
            </a:r>
            <a:r>
              <a:rPr lang="en-US" altLang="zh-CN" sz="3600" dirty="0"/>
              <a:t>kunbi@shmtu.edu.cn</a:t>
            </a:r>
            <a:endParaRPr lang="en-US" altLang="zh-CN" sz="3600" dirty="0"/>
          </a:p>
          <a:p>
            <a:pPr eaLnBrk="1" hangingPunct="1"/>
            <a:r>
              <a:rPr lang="zh-CN" altLang="en-US" sz="3600" dirty="0"/>
              <a:t>手机：</a:t>
            </a:r>
            <a:r>
              <a:rPr lang="en-US" altLang="zh-CN" sz="3600" dirty="0"/>
              <a:t>13601880532</a:t>
            </a:r>
            <a:endParaRPr lang="en-US" altLang="zh-CN" sz="3600" dirty="0"/>
          </a:p>
          <a:p>
            <a:pPr eaLnBrk="1" hangingPunct="1"/>
            <a:r>
              <a:rPr lang="en-US" altLang="zh-CN" sz="3600" dirty="0"/>
              <a:t>QQ</a:t>
            </a:r>
            <a:r>
              <a:rPr lang="zh-CN" altLang="en-US" sz="3600" dirty="0"/>
              <a:t>：</a:t>
            </a:r>
            <a:r>
              <a:rPr lang="en-US" altLang="zh-CN" sz="3600" dirty="0"/>
              <a:t>2544142759</a:t>
            </a:r>
            <a:endParaRPr lang="en-US" altLang="zh-CN" sz="3600" dirty="0"/>
          </a:p>
          <a:p>
            <a:pPr eaLnBrk="1" hangingPunct="1"/>
            <a:r>
              <a:rPr lang="zh-CN" altLang="en-US" sz="3600" dirty="0"/>
              <a:t>微信：</a:t>
            </a:r>
            <a:r>
              <a:rPr lang="en-US" altLang="zh-CN" sz="3600" dirty="0"/>
              <a:t>bikunge</a:t>
            </a:r>
            <a:endParaRPr lang="en-US" altLang="zh-CN" sz="3600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页脚占位符 4"/>
          <p:cNvSpPr txBox="1"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1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uLnTx/>
                <a:uFillTx/>
                <a:latin typeface="+mj-lt"/>
                <a:ea typeface="+mn-ea"/>
                <a:cs typeface="+mn-cs"/>
              </a:rPr>
              <a:t>Operating System</a:t>
            </a:r>
            <a:endParaRPr kumimoji="0" lang="en-US" altLang="zh-CN" sz="1600" b="0" i="1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Dag name="">
                <a:effect ref="fillLine"/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</a:effectDag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536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5pPr>
          </a:lstStyle>
          <a:p>
            <a:pPr lvl="0" algn="r">
              <a:buClrTx/>
              <a:buFontTx/>
            </a:pPr>
            <a:fld id="{9A0DB2DC-4C9A-4742-B13C-FB6460FD3503}" type="slidenum">
              <a:rPr lang="zh-CN" altLang="en-US" sz="1800" dirty="0">
                <a:solidFill>
                  <a:srgbClr val="FFFF66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1800" dirty="0">
              <a:solidFill>
                <a:srgbClr val="FFFF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5363" name="Rectangle 2"/>
          <p:cNvSpPr>
            <a:spLocks noGrp="1"/>
          </p:cNvSpPr>
          <p:nvPr>
            <p:ph type="title"/>
          </p:nvPr>
        </p:nvSpPr>
        <p:spPr>
          <a:xfrm>
            <a:off x="733425" y="319088"/>
            <a:ext cx="8258175" cy="701675"/>
          </a:xfrm>
        </p:spPr>
        <p:txBody>
          <a:bodyPr vert="horz" wrap="square" lIns="91440" tIns="45720" rIns="91440" bIns="45720" anchor="ctr" anchorCtr="0">
            <a:spAutoFit/>
          </a:bodyPr>
          <a:p>
            <a:pPr algn="ctr" eaLnBrk="1" hangingPunct="1"/>
            <a:r>
              <a:rPr lang="zh-CN" altLang="en-US" sz="4000" dirty="0">
                <a:latin typeface="楷体_GB2312" pitchFamily="49" charset="-122"/>
                <a:ea typeface="楷体_GB2312" pitchFamily="49" charset="-122"/>
              </a:rPr>
              <a:t>1.1 操作系统的目标和作用</a:t>
            </a:r>
            <a:r>
              <a:rPr lang="zh-CN" altLang="en-US" dirty="0">
                <a:latin typeface="黑体" panose="02010609060101010101" pitchFamily="2" charset="-122"/>
              </a:rPr>
              <a:t> </a:t>
            </a:r>
            <a:endParaRPr lang="zh-CN" altLang="en-US" dirty="0">
              <a:latin typeface="黑体" panose="02010609060101010101" pitchFamily="2" charset="-122"/>
            </a:endParaRPr>
          </a:p>
        </p:txBody>
      </p:sp>
      <p:sp>
        <p:nvSpPr>
          <p:cNvPr id="142339" name="Rectangle 3" descr="羊皮纸"/>
          <p:cNvSpPr>
            <a:spLocks noGrp="1"/>
          </p:cNvSpPr>
          <p:nvPr>
            <p:ph idx="1"/>
          </p:nvPr>
        </p:nvSpPr>
        <p:spPr>
          <a:xfrm>
            <a:off x="2209800" y="2286000"/>
            <a:ext cx="5791200" cy="1966913"/>
          </a:xfrm>
        </p:spPr>
        <p:txBody>
          <a:bodyPr vert="horz" wrap="square" lIns="91440" tIns="0" rIns="91440" bIns="0" anchor="t" anchorCtr="0">
            <a:spAutoFit/>
          </a:bodyPr>
          <a:p>
            <a:pPr marL="1614805" indent="-1614805" eaLnBrk="1" hangingPunct="1"/>
            <a:r>
              <a:rPr lang="en-US" altLang="zh-CN" dirty="0">
                <a:ea typeface="楷体_GB2312" pitchFamily="49" charset="-122"/>
              </a:rPr>
              <a:t>1.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>
                <a:solidFill>
                  <a:srgbClr val="FF00FF"/>
                </a:solidFill>
                <a:ea typeface="楷体_GB2312" pitchFamily="49" charset="-122"/>
                <a:hlinkClick r:id="rId1" action="ppaction://hlinksldjump"/>
              </a:rPr>
              <a:t>操作系统的目标</a:t>
            </a:r>
            <a:endParaRPr lang="zh-CN" altLang="en-US" dirty="0">
              <a:solidFill>
                <a:srgbClr val="FF00FF"/>
              </a:solidFill>
              <a:ea typeface="楷体_GB2312" pitchFamily="49" charset="-122"/>
            </a:endParaRPr>
          </a:p>
          <a:p>
            <a:pPr marL="1614805" indent="-1614805" eaLnBrk="1" hangingPunct="1">
              <a:spcBef>
                <a:spcPct val="50000"/>
              </a:spcBef>
            </a:pPr>
            <a:r>
              <a:rPr lang="zh-CN" altLang="en-US" dirty="0">
                <a:ea typeface="楷体_GB2312" pitchFamily="49" charset="-122"/>
              </a:rPr>
              <a:t>2. </a:t>
            </a:r>
            <a:r>
              <a:rPr lang="zh-CN" altLang="en-US" dirty="0">
                <a:solidFill>
                  <a:srgbClr val="FF00FF"/>
                </a:solidFill>
                <a:ea typeface="楷体_GB2312" pitchFamily="49" charset="-122"/>
                <a:hlinkClick r:id="rId2" action="ppaction://hlinksldjump"/>
              </a:rPr>
              <a:t>操作系统的作用</a:t>
            </a:r>
            <a:endParaRPr lang="zh-CN" altLang="en-US" dirty="0">
              <a:ea typeface="楷体_GB2312" pitchFamily="49" charset="-122"/>
            </a:endParaRPr>
          </a:p>
          <a:p>
            <a:pPr marL="1614805" indent="-1614805" eaLnBrk="1" hangingPunct="1">
              <a:spcBef>
                <a:spcPct val="50000"/>
              </a:spcBef>
            </a:pPr>
            <a:r>
              <a:rPr lang="zh-CN" altLang="en-US" dirty="0">
                <a:ea typeface="楷体_GB2312" pitchFamily="49" charset="-122"/>
              </a:rPr>
              <a:t>3. </a:t>
            </a:r>
            <a:r>
              <a:rPr lang="zh-CN" altLang="en-US" dirty="0">
                <a:solidFill>
                  <a:srgbClr val="0000FF"/>
                </a:solidFill>
                <a:ea typeface="楷体_GB2312" pitchFamily="49" charset="-122"/>
              </a:rPr>
              <a:t>推动操作系统的发展的主要动力</a:t>
            </a:r>
            <a:endParaRPr lang="zh-CN" altLang="en-US" sz="3600" dirty="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142350" name="Line 14"/>
          <p:cNvSpPr>
            <a:spLocks noChangeShapeType="1"/>
          </p:cNvSpPr>
          <p:nvPr/>
        </p:nvSpPr>
        <p:spPr bwMode="auto">
          <a:xfrm flipV="1">
            <a:off x="685800" y="1295400"/>
            <a:ext cx="84582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42352" name="AutoShape 16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8077200" y="6477000"/>
            <a:ext cx="457200" cy="22860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>
            <a:solidFill>
              <a:srgbClr val="3366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页脚占位符 4"/>
          <p:cNvSpPr txBox="1"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1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uLnTx/>
                <a:uFillTx/>
                <a:latin typeface="+mj-lt"/>
                <a:ea typeface="+mn-ea"/>
                <a:cs typeface="+mn-cs"/>
              </a:rPr>
              <a:t>Operating System</a:t>
            </a:r>
            <a:endParaRPr kumimoji="0" lang="en-US" altLang="zh-CN" sz="1600" b="0" i="1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Dag name="">
                <a:effect ref="fillLine"/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</a:effectDag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638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5pPr>
          </a:lstStyle>
          <a:p>
            <a:pPr lvl="0" algn="r">
              <a:buClrTx/>
              <a:buFontTx/>
            </a:pPr>
            <a:fld id="{9A0DB2DC-4C9A-4742-B13C-FB6460FD3503}" type="slidenum">
              <a:rPr lang="zh-CN" altLang="en-US" sz="1800" dirty="0">
                <a:solidFill>
                  <a:srgbClr val="FFFF66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1800" dirty="0">
              <a:solidFill>
                <a:srgbClr val="FFFF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387" name="Rectangle 2"/>
          <p:cNvSpPr>
            <a:spLocks noGrp="1"/>
          </p:cNvSpPr>
          <p:nvPr>
            <p:ph type="title"/>
          </p:nvPr>
        </p:nvSpPr>
        <p:spPr>
          <a:xfrm>
            <a:off x="733425" y="92075"/>
            <a:ext cx="8258175" cy="641350"/>
          </a:xfrm>
        </p:spPr>
        <p:txBody>
          <a:bodyPr vert="horz" wrap="square" lIns="91440" tIns="45720" rIns="91440" bIns="45720" anchor="ctr" anchorCtr="0">
            <a:spAutoFit/>
          </a:bodyPr>
          <a:p>
            <a:pPr algn="ctr" eaLnBrk="1" hangingPunct="1"/>
            <a:r>
              <a:rPr lang="zh-CN" altLang="en-US" sz="3600" dirty="0">
                <a:solidFill>
                  <a:srgbClr val="FF00FF"/>
                </a:solidFill>
                <a:ea typeface="楷体_GB2312" pitchFamily="49" charset="-122"/>
              </a:rPr>
              <a:t>1.  操作系统的目标</a:t>
            </a:r>
            <a:endParaRPr lang="zh-CN" altLang="en-US" sz="3600" dirty="0">
              <a:latin typeface="黑体" panose="02010609060101010101" pitchFamily="2" charset="-122"/>
            </a:endParaRPr>
          </a:p>
        </p:txBody>
      </p:sp>
      <p:sp>
        <p:nvSpPr>
          <p:cNvPr id="167939" name="Rectangle 3" descr="羊皮纸"/>
          <p:cNvSpPr>
            <a:spLocks noGrp="1"/>
          </p:cNvSpPr>
          <p:nvPr>
            <p:ph idx="1"/>
          </p:nvPr>
        </p:nvSpPr>
        <p:spPr>
          <a:xfrm>
            <a:off x="1143000" y="1295400"/>
            <a:ext cx="7543800" cy="4446588"/>
          </a:xfrm>
        </p:spPr>
        <p:txBody>
          <a:bodyPr vert="horz" wrap="square" lIns="91440" tIns="0" rIns="91440" bIns="0" anchor="t" anchorCtr="0">
            <a:spAutoFit/>
          </a:bodyPr>
          <a:p>
            <a:pPr marL="1614805" indent="-1614805"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hlink"/>
                </a:solidFill>
                <a:sym typeface="Wingdings" panose="05000000000000000000" pitchFamily="2" charset="2"/>
              </a:rPr>
              <a:t> </a:t>
            </a:r>
            <a:r>
              <a:rPr lang="zh-CN" altLang="en-US" dirty="0">
                <a:solidFill>
                  <a:schemeClr val="folHlink"/>
                </a:solidFill>
              </a:rPr>
              <a:t>有效性</a:t>
            </a:r>
            <a:r>
              <a:rPr lang="zh-CN" altLang="en-US" sz="2400" b="0" dirty="0"/>
              <a:t>(系统管理角度)：管理和分配硬软件资源，合理地组织计算机的工作流程</a:t>
            </a:r>
            <a:endParaRPr lang="zh-CN" altLang="en-US" sz="2400" b="0" dirty="0"/>
          </a:p>
          <a:p>
            <a:pPr marL="1614805" indent="-1614805" eaLnBrk="1" hangingPunct="1">
              <a:spcBef>
                <a:spcPct val="50000"/>
              </a:spcBef>
              <a:buClr>
                <a:schemeClr val="hlink"/>
              </a:buClr>
              <a:buSzTx/>
            </a:pPr>
            <a:r>
              <a:rPr lang="zh-CN" altLang="en-US" dirty="0">
                <a:solidFill>
                  <a:schemeClr val="hlink"/>
                </a:solidFill>
                <a:sym typeface="Wingdings" panose="05000000000000000000" pitchFamily="2" charset="2"/>
              </a:rPr>
              <a:t> </a:t>
            </a:r>
            <a:r>
              <a:rPr lang="zh-CN" altLang="en-US" dirty="0">
                <a:solidFill>
                  <a:schemeClr val="folHlink"/>
                </a:solidFill>
              </a:rPr>
              <a:t>方便性</a:t>
            </a:r>
            <a:r>
              <a:rPr lang="zh-CN" altLang="en-US" sz="2400" b="0" dirty="0"/>
              <a:t>(用户角度)：提供良好的用户接口</a:t>
            </a:r>
            <a:endParaRPr lang="zh-CN" altLang="en-US" sz="2400" b="0" dirty="0"/>
          </a:p>
          <a:p>
            <a:pPr marL="1614805" indent="-1614805" eaLnBrk="1" hangingPunct="1">
              <a:spcBef>
                <a:spcPct val="50000"/>
              </a:spcBef>
              <a:buClr>
                <a:schemeClr val="hlink"/>
              </a:buClr>
              <a:buSzTx/>
            </a:pPr>
            <a:r>
              <a:rPr lang="zh-CN" altLang="en-US" dirty="0">
                <a:solidFill>
                  <a:schemeClr val="hlink"/>
                </a:solidFill>
                <a:sym typeface="Wingdings" panose="05000000000000000000" pitchFamily="2" charset="2"/>
              </a:rPr>
              <a:t> </a:t>
            </a:r>
            <a:r>
              <a:rPr lang="zh-CN" altLang="en-US" dirty="0">
                <a:solidFill>
                  <a:schemeClr val="folHlink"/>
                </a:solidFill>
              </a:rPr>
              <a:t>可扩充性</a:t>
            </a:r>
            <a:r>
              <a:rPr lang="zh-CN" altLang="en-US" sz="2400" b="0" dirty="0"/>
              <a:t>(系统角度)：</a:t>
            </a:r>
            <a:r>
              <a:rPr lang="en-US" altLang="zh-CN" sz="2400" b="0" dirty="0"/>
              <a:t>OS</a:t>
            </a:r>
            <a:r>
              <a:rPr lang="zh-CN" altLang="en-US" sz="2400" b="0" dirty="0"/>
              <a:t>必须具有很好的可扩充性，方能适应发展的要求(</a:t>
            </a:r>
            <a:r>
              <a:rPr lang="zh-CN" altLang="en-US" sz="2400" dirty="0">
                <a:solidFill>
                  <a:schemeClr val="folHlink"/>
                </a:solidFill>
                <a:ea typeface="楷体_GB2312" pitchFamily="49" charset="-122"/>
              </a:rPr>
              <a:t>便于增加新的功能层次和模块，并能修改老的功能层次和模块</a:t>
            </a:r>
            <a:r>
              <a:rPr lang="zh-CN" altLang="en-US" sz="2400" b="0" dirty="0">
                <a:ea typeface="楷体_GB2312" pitchFamily="49" charset="-122"/>
              </a:rPr>
              <a:t>)</a:t>
            </a:r>
            <a:endParaRPr lang="zh-CN" altLang="en-US" sz="2400" b="0" dirty="0">
              <a:ea typeface="楷体_GB2312" pitchFamily="49" charset="-122"/>
            </a:endParaRPr>
          </a:p>
          <a:p>
            <a:pPr marL="1614805" indent="-1614805" eaLnBrk="1" hangingPunct="1">
              <a:spcBef>
                <a:spcPct val="50000"/>
              </a:spcBef>
              <a:buClr>
                <a:schemeClr val="hlink"/>
              </a:buClr>
              <a:buSzTx/>
            </a:pPr>
            <a:r>
              <a:rPr lang="zh-CN" altLang="en-US" dirty="0">
                <a:solidFill>
                  <a:schemeClr val="hlink"/>
                </a:solidFill>
                <a:sym typeface="Wingdings" panose="05000000000000000000" pitchFamily="2" charset="2"/>
              </a:rPr>
              <a:t> </a:t>
            </a:r>
            <a:r>
              <a:rPr lang="zh-CN" altLang="en-US" dirty="0">
                <a:solidFill>
                  <a:schemeClr val="folHlink"/>
                </a:solidFill>
              </a:rPr>
              <a:t>开放性</a:t>
            </a:r>
            <a:r>
              <a:rPr lang="zh-CN" altLang="en-US" sz="2400" b="0" dirty="0"/>
              <a:t>(互操作角度)：指系统能遵循世界标准规范，特别是遵循开放系统互连</a:t>
            </a:r>
            <a:r>
              <a:rPr lang="en-US" altLang="zh-CN" sz="2400" b="0" dirty="0"/>
              <a:t>OSI</a:t>
            </a:r>
            <a:r>
              <a:rPr lang="zh-CN" altLang="en-US" sz="2400" b="0" dirty="0"/>
              <a:t>国际标准</a:t>
            </a:r>
            <a:endParaRPr lang="zh-CN" altLang="en-US" sz="2400" b="0" dirty="0"/>
          </a:p>
        </p:txBody>
      </p:sp>
      <p:sp>
        <p:nvSpPr>
          <p:cNvPr id="167940" name="Line 4"/>
          <p:cNvSpPr>
            <a:spLocks noChangeShapeType="1"/>
          </p:cNvSpPr>
          <p:nvPr/>
        </p:nvSpPr>
        <p:spPr bwMode="auto">
          <a:xfrm flipV="1">
            <a:off x="685800" y="838200"/>
            <a:ext cx="84582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67943" name="AutoShape 7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8001000" y="6553200"/>
            <a:ext cx="304800" cy="152400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FF9900"/>
          </a:solidFill>
          <a:ln w="9525">
            <a:solidFill>
              <a:srgbClr val="FFCC99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7939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charRg st="39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7939">
                                            <p:txEl>
                                              <p:charRg st="39" end="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charRg st="61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7939">
                                            <p:txEl>
                                              <p:charRg st="61" end="1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charRg st="127" end="1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7939">
                                            <p:txEl>
                                              <p:charRg st="127" end="1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9" grpId="0" bldLvl="2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页脚占位符 4"/>
          <p:cNvSpPr txBox="1"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1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uLnTx/>
                <a:uFillTx/>
                <a:latin typeface="+mj-lt"/>
                <a:ea typeface="+mn-ea"/>
                <a:cs typeface="+mn-cs"/>
              </a:rPr>
              <a:t>Operating System</a:t>
            </a:r>
            <a:endParaRPr kumimoji="0" lang="en-US" altLang="zh-CN" sz="1600" b="0" i="1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Dag name="">
                <a:effect ref="fillLine"/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</a:effectDag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5pPr>
          </a:lstStyle>
          <a:p>
            <a:pPr lvl="0" algn="r">
              <a:buClrTx/>
              <a:buFontTx/>
            </a:pPr>
            <a:fld id="{9A0DB2DC-4C9A-4742-B13C-FB6460FD3503}" type="slidenum">
              <a:rPr lang="zh-CN" altLang="en-US" sz="1800" dirty="0">
                <a:solidFill>
                  <a:srgbClr val="FFFF66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1800" dirty="0">
              <a:solidFill>
                <a:srgbClr val="FFFF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7411" name="Rectangle 2"/>
          <p:cNvSpPr>
            <a:spLocks noGrp="1"/>
          </p:cNvSpPr>
          <p:nvPr>
            <p:ph type="title"/>
          </p:nvPr>
        </p:nvSpPr>
        <p:spPr>
          <a:xfrm>
            <a:off x="685800" y="179388"/>
            <a:ext cx="8258175" cy="641350"/>
          </a:xfrm>
        </p:spPr>
        <p:txBody>
          <a:bodyPr vert="horz" wrap="square" lIns="91440" tIns="45720" rIns="91440" bIns="45720" anchor="ctr" anchorCtr="0">
            <a:spAutoFit/>
          </a:bodyPr>
          <a:p>
            <a:pPr algn="ctr" eaLnBrk="1" hangingPunct="1"/>
            <a:r>
              <a:rPr lang="zh-CN" altLang="en-US" sz="3600" dirty="0">
                <a:solidFill>
                  <a:srgbClr val="FF00FF"/>
                </a:solidFill>
                <a:ea typeface="楷体_GB2312" pitchFamily="49" charset="-122"/>
              </a:rPr>
              <a:t>2. 操作系统的作用</a:t>
            </a:r>
            <a:endParaRPr lang="zh-CN" altLang="en-US" sz="3600" dirty="0">
              <a:solidFill>
                <a:srgbClr val="FF00FF"/>
              </a:solidFill>
              <a:ea typeface="楷体_GB2312" pitchFamily="49" charset="-122"/>
            </a:endParaRPr>
          </a:p>
        </p:txBody>
      </p:sp>
      <p:sp>
        <p:nvSpPr>
          <p:cNvPr id="168963" name="Rectangle 3" descr="羊皮纸"/>
          <p:cNvSpPr>
            <a:spLocks noGrp="1"/>
          </p:cNvSpPr>
          <p:nvPr>
            <p:ph idx="1"/>
          </p:nvPr>
        </p:nvSpPr>
        <p:spPr>
          <a:xfrm>
            <a:off x="838200" y="914400"/>
            <a:ext cx="8153400" cy="3349625"/>
          </a:xfrm>
        </p:spPr>
        <p:txBody>
          <a:bodyPr vert="horz" wrap="square" lIns="91440" tIns="0" rIns="91440" bIns="0" anchor="t" anchorCtr="0">
            <a:spAutoFit/>
          </a:bodyPr>
          <a:p>
            <a:pPr marL="1614805" indent="-1614805" algn="ctr" eaLnBrk="1" hangingPunct="1">
              <a:spcAft>
                <a:spcPct val="50000"/>
              </a:spcAft>
              <a:buClr>
                <a:schemeClr val="hlink"/>
              </a:buClr>
              <a:buSzTx/>
            </a:pPr>
            <a:r>
              <a:rPr lang="zh-CN" altLang="en-US" sz="2400" b="0" dirty="0">
                <a:ea typeface="楷体_GB2312" pitchFamily="49" charset="-122"/>
                <a:sym typeface="Wingdings" panose="05000000000000000000" pitchFamily="2" charset="2"/>
              </a:rPr>
              <a:t>用户的观点（</a:t>
            </a:r>
            <a:r>
              <a:rPr lang="zh-CN" altLang="en-US" sz="2400" dirty="0">
                <a:solidFill>
                  <a:schemeClr val="hlink"/>
                </a:solidFill>
                <a:ea typeface="楷体_GB2312" pitchFamily="49" charset="-122"/>
                <a:sym typeface="Wingdings" panose="05000000000000000000" pitchFamily="2" charset="2"/>
              </a:rPr>
              <a:t>接口</a:t>
            </a:r>
            <a:r>
              <a:rPr lang="zh-CN" altLang="en-US" sz="2400" b="0" dirty="0">
                <a:ea typeface="楷体_GB2312" pitchFamily="49" charset="-122"/>
                <a:sym typeface="Wingdings" panose="05000000000000000000" pitchFamily="2" charset="2"/>
              </a:rPr>
              <a:t>），资源管理观点（</a:t>
            </a:r>
            <a:r>
              <a:rPr lang="zh-CN" altLang="en-US" sz="2400" dirty="0">
                <a:solidFill>
                  <a:schemeClr val="hlink"/>
                </a:solidFill>
                <a:ea typeface="楷体_GB2312" pitchFamily="49" charset="-122"/>
                <a:sym typeface="Wingdings" panose="05000000000000000000" pitchFamily="2" charset="2"/>
              </a:rPr>
              <a:t>管理者</a:t>
            </a:r>
            <a:r>
              <a:rPr lang="zh-CN" altLang="en-US" sz="2400" b="0" dirty="0">
                <a:ea typeface="楷体_GB2312" pitchFamily="49" charset="-122"/>
                <a:sym typeface="Wingdings" panose="05000000000000000000" pitchFamily="2" charset="2"/>
              </a:rPr>
              <a:t>）</a:t>
            </a:r>
            <a:endParaRPr lang="zh-CN" altLang="en-US" sz="2400" b="0" dirty="0">
              <a:ea typeface="楷体_GB2312" pitchFamily="49" charset="-122"/>
              <a:sym typeface="Wingdings" panose="05000000000000000000" pitchFamily="2" charset="2"/>
            </a:endParaRPr>
          </a:p>
          <a:p>
            <a:pPr marL="1614805" indent="-1614805" eaLnBrk="1" hangingPunct="1">
              <a:buClr>
                <a:schemeClr val="hlink"/>
              </a:buClr>
              <a:buSzTx/>
            </a:pPr>
            <a:r>
              <a:rPr lang="zh-CN" altLang="en-US" sz="2400" dirty="0">
                <a:latin typeface="仿宋_GB2312" pitchFamily="49" charset="-122"/>
                <a:ea typeface="仿宋_GB2312" pitchFamily="49" charset="-122"/>
                <a:sym typeface="Wingdings" panose="05000000000000000000" pitchFamily="2" charset="2"/>
              </a:rPr>
              <a:t>(1)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用户与计算机硬件系统之间的接口</a:t>
            </a:r>
            <a:r>
              <a:rPr lang="zh-CN" altLang="en-US" sz="1600" dirty="0">
                <a:latin typeface="仿宋_GB2312" pitchFamily="49" charset="-122"/>
                <a:ea typeface="仿宋_GB2312" pitchFamily="49" charset="-122"/>
              </a:rPr>
              <a:t>（</a:t>
            </a:r>
            <a:r>
              <a:rPr lang="zh-CN" altLang="en-US" sz="1600" dirty="0">
                <a:latin typeface="仿宋_GB2312" pitchFamily="49" charset="-122"/>
                <a:ea typeface="仿宋_GB2312" pitchFamily="49" charset="-122"/>
                <a:hlinkClick r:id="rId1" action="ppaction://hlinksldjump"/>
              </a:rPr>
              <a:t>图1-1</a:t>
            </a:r>
            <a:r>
              <a:rPr lang="zh-CN" altLang="en-US" sz="1600" dirty="0">
                <a:latin typeface="仿宋_GB2312" pitchFamily="49" charset="-122"/>
                <a:ea typeface="仿宋_GB2312" pitchFamily="49" charset="-122"/>
              </a:rPr>
              <a:t>）</a:t>
            </a:r>
            <a:endParaRPr lang="zh-CN" altLang="en-US" sz="1600" dirty="0">
              <a:latin typeface="仿宋_GB2312" pitchFamily="49" charset="-122"/>
              <a:ea typeface="仿宋_GB2312" pitchFamily="49" charset="-122"/>
            </a:endParaRPr>
          </a:p>
          <a:p>
            <a:pPr marL="1614805" indent="-1614805" eaLnBrk="1" hangingPunct="1">
              <a:buClr>
                <a:schemeClr val="hlink"/>
              </a:buClr>
              <a:buSzTx/>
            </a:pPr>
            <a:r>
              <a:rPr lang="zh-CN" altLang="en-US" sz="1600" dirty="0">
                <a:latin typeface="仿宋_GB2312" pitchFamily="49" charset="-122"/>
                <a:ea typeface="仿宋_GB2312" pitchFamily="49" charset="-122"/>
              </a:rPr>
              <a:t>       </a:t>
            </a:r>
            <a:r>
              <a:rPr lang="zh-CN" altLang="en-US" sz="2400" dirty="0">
                <a:solidFill>
                  <a:srgbClr val="0000FF"/>
                </a:solidFill>
                <a:latin typeface="仿宋_GB2312" pitchFamily="49" charset="-122"/>
                <a:ea typeface="仿宋_GB2312" pitchFamily="49" charset="-122"/>
              </a:rPr>
              <a:t>命令方式、系统调用方式、图形窗口方式</a:t>
            </a:r>
            <a:endParaRPr lang="en-US" altLang="zh-CN" sz="2400" dirty="0">
              <a:solidFill>
                <a:srgbClr val="0000FF"/>
              </a:solidFill>
              <a:latin typeface="仿宋_GB2312" pitchFamily="49" charset="-122"/>
              <a:ea typeface="仿宋_GB2312" pitchFamily="49" charset="-122"/>
            </a:endParaRPr>
          </a:p>
          <a:p>
            <a:pPr marL="1614805" indent="-1614805" eaLnBrk="1" hangingPunct="1">
              <a:spcBef>
                <a:spcPct val="40000"/>
              </a:spcBef>
              <a:buClr>
                <a:schemeClr val="hlink"/>
              </a:buClr>
              <a:buSzTx/>
            </a:pPr>
            <a:r>
              <a:rPr lang="zh-CN" altLang="en-US" sz="2400" dirty="0">
                <a:latin typeface="仿宋_GB2312" pitchFamily="49" charset="-122"/>
                <a:ea typeface="仿宋_GB2312" pitchFamily="49" charset="-122"/>
                <a:sym typeface="Wingdings" panose="05000000000000000000" pitchFamily="2" charset="2"/>
              </a:rPr>
              <a:t>(2)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计算机系统资源的管理者</a:t>
            </a:r>
            <a:endParaRPr lang="zh-CN" altLang="en-US" sz="2400" dirty="0">
              <a:latin typeface="仿宋_GB2312" pitchFamily="49" charset="-122"/>
              <a:ea typeface="仿宋_GB2312" pitchFamily="49" charset="-122"/>
            </a:endParaRPr>
          </a:p>
          <a:p>
            <a:pPr marL="1614805" indent="-1614805" eaLnBrk="1" hangingPunct="1">
              <a:spcBef>
                <a:spcPct val="40000"/>
              </a:spcBef>
              <a:buClr>
                <a:schemeClr val="hlink"/>
              </a:buClr>
              <a:buSzTx/>
            </a:pPr>
            <a:r>
              <a:rPr lang="zh-CN" altLang="en-US" dirty="0">
                <a:latin typeface="仿宋_GB2312" pitchFamily="49" charset="-122"/>
                <a:ea typeface="仿宋_GB2312" pitchFamily="49" charset="-122"/>
              </a:rPr>
              <a:t>    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四大管理：</a:t>
            </a:r>
            <a:r>
              <a:rPr lang="zh-CN" altLang="en-US" sz="2400" dirty="0">
                <a:solidFill>
                  <a:srgbClr val="0000FF"/>
                </a:solidFill>
                <a:latin typeface="仿宋_GB2312" pitchFamily="49" charset="-122"/>
                <a:ea typeface="仿宋_GB2312" pitchFamily="49" charset="-122"/>
              </a:rPr>
              <a:t>处理器、存储器、</a:t>
            </a:r>
            <a:r>
              <a:rPr lang="en-US" altLang="zh-CN" sz="2400" dirty="0">
                <a:solidFill>
                  <a:srgbClr val="0000FF"/>
                </a:solidFill>
                <a:latin typeface="仿宋_GB2312" pitchFamily="49" charset="-122"/>
                <a:ea typeface="仿宋_GB2312" pitchFamily="49" charset="-122"/>
              </a:rPr>
              <a:t>I/O</a:t>
            </a:r>
            <a:r>
              <a:rPr lang="zh-CN" altLang="en-US" sz="2400" dirty="0">
                <a:solidFill>
                  <a:srgbClr val="0000FF"/>
                </a:solidFill>
                <a:latin typeface="仿宋_GB2312" pitchFamily="49" charset="-122"/>
                <a:ea typeface="仿宋_GB2312" pitchFamily="49" charset="-122"/>
              </a:rPr>
              <a:t>设备、信息</a:t>
            </a:r>
            <a:endParaRPr lang="zh-CN" altLang="en-US" sz="2400" dirty="0">
              <a:solidFill>
                <a:srgbClr val="0000FF"/>
              </a:solidFill>
              <a:latin typeface="仿宋_GB2312" pitchFamily="49" charset="-122"/>
              <a:ea typeface="仿宋_GB2312" pitchFamily="49" charset="-122"/>
            </a:endParaRPr>
          </a:p>
          <a:p>
            <a:pPr marL="1614805" indent="-1614805" eaLnBrk="1" hangingPunct="1">
              <a:spcBef>
                <a:spcPct val="40000"/>
              </a:spcBef>
              <a:buClr>
                <a:schemeClr val="hlink"/>
              </a:buClr>
              <a:buSzTx/>
            </a:pPr>
            <a:r>
              <a:rPr lang="zh-CN" altLang="en-US" sz="2400" dirty="0">
                <a:latin typeface="仿宋_GB2312" pitchFamily="49" charset="-122"/>
                <a:ea typeface="仿宋_GB2312" pitchFamily="49" charset="-122"/>
                <a:sym typeface="Wingdings" panose="05000000000000000000" pitchFamily="2" charset="2"/>
              </a:rPr>
              <a:t>(3)</a:t>
            </a:r>
            <a:r>
              <a:rPr lang="zh-CN" altLang="en-US" sz="2400" dirty="0">
                <a:latin typeface="仿宋_GB2312" pitchFamily="49" charset="-122"/>
                <a:ea typeface="仿宋_GB2312" pitchFamily="49" charset="-122"/>
              </a:rPr>
              <a:t>扩充机器</a:t>
            </a:r>
            <a:endParaRPr lang="zh-CN" altLang="en-US" sz="2400" dirty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68964" name="Line 4"/>
          <p:cNvSpPr>
            <a:spLocks noChangeShapeType="1"/>
          </p:cNvSpPr>
          <p:nvPr/>
        </p:nvSpPr>
        <p:spPr bwMode="auto">
          <a:xfrm flipV="1">
            <a:off x="685800" y="838200"/>
            <a:ext cx="84582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68965" name="Rectangle 5"/>
          <p:cNvSpPr>
            <a:spLocks noChangeArrowheads="1"/>
          </p:cNvSpPr>
          <p:nvPr/>
        </p:nvSpPr>
        <p:spPr bwMode="auto">
          <a:xfrm>
            <a:off x="1042988" y="4365625"/>
            <a:ext cx="7772400" cy="21590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/>
          <a:p>
            <a:pPr marL="1614805" marR="0" lvl="0" indent="-1614805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      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uLnTx/>
                <a:uFillTx/>
                <a:latin typeface="Times New Roman" panose="02020603050405020304" charset="0"/>
                <a:ea typeface="楷体_GB2312" pitchFamily="49" charset="-122"/>
                <a:cs typeface="+mn-cs"/>
              </a:rPr>
              <a:t>完全无软件的计算机系统称为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uLnTx/>
                <a:uFillTx/>
                <a:latin typeface="Times New Roman" panose="02020603050405020304" charset="0"/>
                <a:ea typeface="楷体_GB2312" pitchFamily="49" charset="-122"/>
                <a:cs typeface="+mn-cs"/>
              </a:rPr>
              <a:t>裸机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uLnTx/>
                <a:uFillTx/>
                <a:latin typeface="Times New Roman" panose="02020603050405020304" charset="0"/>
                <a:ea typeface="楷体_GB2312" pitchFamily="49" charset="-122"/>
                <a:cs typeface="+mn-cs"/>
              </a:rPr>
              <a:t>。</a:t>
            </a: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Dag name="">
                <a:effect ref="fillLine"/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</a:effectDag>
              <a:uLnTx/>
              <a:uFillTx/>
              <a:latin typeface="Times New Roman" panose="02020603050405020304" charset="0"/>
              <a:ea typeface="楷体_GB2312" pitchFamily="49" charset="-122"/>
              <a:cs typeface="+mn-cs"/>
            </a:endParaRPr>
          </a:p>
          <a:p>
            <a:pPr marL="1614805" marR="0" lvl="0" indent="-1614805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      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把覆盖了软件的机器称为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uLnTx/>
                <a:uFillTx/>
                <a:latin typeface="Times New Roman" panose="02020603050405020304" charset="0"/>
                <a:ea typeface="楷体_GB2312" pitchFamily="49" charset="-122"/>
                <a:cs typeface="+mn-cs"/>
              </a:rPr>
              <a:t>扩充机器或虚机器</a:t>
            </a:r>
            <a:r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（</a:t>
            </a:r>
            <a:r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uLnTx/>
                <a:uFillTx/>
                <a:latin typeface="仿宋_GB2312" pitchFamily="49" charset="-122"/>
                <a:ea typeface="仿宋_GB2312" pitchFamily="49" charset="-122"/>
                <a:cs typeface="+mn-cs"/>
                <a:hlinkClick r:id="rId2" action="ppaction://hlinksldjump"/>
              </a:rPr>
              <a:t>图1-2</a:t>
            </a:r>
            <a:r>
              <a:rPr kumimoji="1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）</a:t>
            </a:r>
            <a:r>
              <a: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uLnTx/>
                <a:uFillTx/>
                <a:latin typeface="Times New Roman" panose="02020603050405020304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uLnTx/>
                <a:uFillTx/>
                <a:latin typeface="Times New Roman" panose="02020603050405020304" charset="0"/>
                <a:ea typeface="楷体_GB2312" pitchFamily="49" charset="-122"/>
                <a:cs typeface="+mn-cs"/>
              </a:rPr>
              <a:t>。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Dag name="">
                <a:effect ref="fillLine"/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</a:effectDag>
              <a:uLnTx/>
              <a:uFillTx/>
              <a:latin typeface="Times New Roman" panose="02020603050405020304" charset="0"/>
              <a:ea typeface="楷体_GB2312" pitchFamily="49" charset="-122"/>
              <a:cs typeface="+mn-cs"/>
            </a:endParaRPr>
          </a:p>
          <a:p>
            <a:pPr marL="1614805" marR="0" lvl="0" indent="-1614805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uLnTx/>
                <a:uFillTx/>
                <a:latin typeface="Times New Roman" panose="02020603050405020304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      </a:t>
            </a: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uLnTx/>
                <a:uFillTx/>
                <a:latin typeface="Times New Roman" panose="02020603050405020304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OS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自身包含若干个层次，当在裸机上覆盖上</a:t>
            </a: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OS</a:t>
            </a: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后，</a:t>
            </a: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Dag name="">
                <a:effect ref="fillLine"/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</a:effectDag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1614805" marR="0" lvl="0" indent="-161480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  便可获得一台功能显著增强、使用极为方便的多层</a:t>
            </a: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Dag name="">
                <a:effect ref="fillLine"/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</a:effectDag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1614805" marR="0" lvl="0" indent="-161480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  扩充机器或多层虚机器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。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Dag name="">
                <a:effect ref="fillLine"/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</a:effectDag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168966" name="AutoShape 6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8077200" y="6553200"/>
            <a:ext cx="381000" cy="152400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FF9900"/>
          </a:solidFill>
          <a:ln w="9525">
            <a:solidFill>
              <a:srgbClr val="FFCC99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8963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charRg st="22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8963">
                                            <p:txEl>
                                              <p:charRg st="22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charRg st="47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8963">
                                            <p:txEl>
                                              <p:charRg st="47" end="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charRg st="73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8963">
                                            <p:txEl>
                                              <p:charRg st="73" end="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charRg st="88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8963">
                                            <p:txEl>
                                              <p:charRg st="88" end="1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charRg st="114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8963">
                                            <p:txEl>
                                              <p:charRg st="114" end="1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8965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charRg st="24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68965">
                                            <p:txEl>
                                              <p:charRg st="24" end="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charRg st="59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68965">
                                            <p:txEl>
                                              <p:charRg st="59" end="9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charRg st="92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68965">
                                            <p:txEl>
                                              <p:charRg st="92" end="1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>
                                            <p:txEl>
                                              <p:charRg st="120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68965">
                                            <p:txEl>
                                              <p:charRg st="120" end="1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3" grpId="0" bldLvl="2" build="p"/>
      <p:bldP spid="168965" grpId="0" animBg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页脚占位符 4"/>
          <p:cNvSpPr txBox="1"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1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uLnTx/>
                <a:uFillTx/>
                <a:latin typeface="+mj-lt"/>
                <a:ea typeface="+mn-ea"/>
                <a:cs typeface="+mn-cs"/>
              </a:rPr>
              <a:t>Operating System</a:t>
            </a:r>
            <a:endParaRPr kumimoji="0" lang="en-US" altLang="zh-CN" sz="1600" b="0" i="1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Dag name="">
                <a:effect ref="fillLine"/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</a:effectDag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5pPr>
          </a:lstStyle>
          <a:p>
            <a:pPr lvl="0" algn="r">
              <a:buClrTx/>
              <a:buFontTx/>
            </a:pPr>
            <a:fld id="{9A0DB2DC-4C9A-4742-B13C-FB6460FD3503}" type="slidenum">
              <a:rPr lang="zh-CN" altLang="en-US" sz="1800" dirty="0">
                <a:solidFill>
                  <a:srgbClr val="FFFF66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1800" dirty="0">
              <a:solidFill>
                <a:srgbClr val="FFFF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435" name="Rectangle 2"/>
          <p:cNvSpPr>
            <a:spLocks noGrp="1"/>
          </p:cNvSpPr>
          <p:nvPr>
            <p:ph type="title"/>
          </p:nvPr>
        </p:nvSpPr>
        <p:spPr>
          <a:xfrm>
            <a:off x="914400" y="381000"/>
            <a:ext cx="7467600" cy="701675"/>
          </a:xfrm>
        </p:spPr>
        <p:txBody>
          <a:bodyPr vert="horz" wrap="square" lIns="91440" tIns="45720" rIns="91440" bIns="45720" anchor="ctr" anchorCtr="0">
            <a:spAutoFit/>
          </a:bodyPr>
          <a:p>
            <a:pPr algn="ctr" eaLnBrk="1" hangingPunct="1"/>
            <a:r>
              <a:rPr lang="zh-CN" altLang="en-US" sz="4000" dirty="0">
                <a:ea typeface="宋体" panose="02010600030101010101" pitchFamily="2" charset="-122"/>
              </a:rPr>
              <a:t>1.2  操作系统的发展过程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148483" name="Line 3"/>
          <p:cNvSpPr>
            <a:spLocks noChangeShapeType="1"/>
          </p:cNvSpPr>
          <p:nvPr/>
        </p:nvSpPr>
        <p:spPr bwMode="auto">
          <a:xfrm flipV="1">
            <a:off x="685800" y="1371600"/>
            <a:ext cx="84582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48486" name="Text Box 6"/>
          <p:cNvSpPr txBox="1"/>
          <p:nvPr/>
        </p:nvSpPr>
        <p:spPr>
          <a:xfrm>
            <a:off x="1676400" y="1905000"/>
            <a:ext cx="6705600" cy="3829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45000"/>
              </a:spcBef>
              <a:buClrTx/>
              <a:buFontTx/>
            </a:pPr>
            <a:r>
              <a:rPr lang="zh-CN" altLang="en-US" sz="3600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rPr>
              <a:t>1.2.1 </a:t>
            </a:r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rPr>
              <a:t>无操作系统的计算机系统</a:t>
            </a:r>
            <a:endParaRPr lang="zh-CN" altLang="en-US" sz="3600" b="0" dirty="0">
              <a:solidFill>
                <a:schemeClr val="tx1"/>
              </a:solidFill>
              <a:latin typeface="Times New Roman" panose="02020603050405020304" charset="0"/>
              <a:ea typeface="楷体_GB2312" pitchFamily="49" charset="-122"/>
            </a:endParaRPr>
          </a:p>
          <a:p>
            <a:pPr>
              <a:spcBef>
                <a:spcPct val="45000"/>
              </a:spcBef>
              <a:buClrTx/>
              <a:buFontTx/>
            </a:pPr>
            <a:r>
              <a:rPr lang="zh-CN" altLang="en-US" sz="3600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rPr>
              <a:t>1.2.2 </a:t>
            </a:r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rPr>
              <a:t>单道批处理系统</a:t>
            </a:r>
            <a:endParaRPr lang="zh-CN" altLang="en-US" sz="3600" b="0" dirty="0">
              <a:solidFill>
                <a:schemeClr val="tx1"/>
              </a:solidFill>
              <a:latin typeface="Times New Roman" panose="02020603050405020304" charset="0"/>
              <a:ea typeface="楷体_GB2312" pitchFamily="49" charset="-122"/>
            </a:endParaRPr>
          </a:p>
          <a:p>
            <a:pPr>
              <a:spcBef>
                <a:spcPct val="45000"/>
              </a:spcBef>
              <a:buClrTx/>
              <a:buFontTx/>
            </a:pPr>
            <a:r>
              <a:rPr lang="zh-CN" altLang="en-US" sz="3600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rPr>
              <a:t>1.2.3</a:t>
            </a:r>
            <a:r>
              <a:rPr lang="zh-CN" altLang="en-US" sz="3600" dirty="0">
                <a:solidFill>
                  <a:srgbClr val="FFFF66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zh-CN" altLang="en-US" sz="3600" b="0" dirty="0">
                <a:solidFill>
                  <a:srgbClr val="FFFF66"/>
                </a:solidFill>
                <a:latin typeface="Times New Roman" panose="02020603050405020304" charset="0"/>
                <a:ea typeface="楷体_GB2312" pitchFamily="49" charset="-122"/>
                <a:hlinkClick r:id="rId1" action="ppaction://hlinksldjump"/>
              </a:rPr>
              <a:t>多道批处理系统</a:t>
            </a:r>
            <a:endParaRPr lang="zh-CN" altLang="en-US" sz="3600" b="0" dirty="0">
              <a:solidFill>
                <a:srgbClr val="FFFF66"/>
              </a:solidFill>
              <a:latin typeface="Times New Roman" panose="02020603050405020304" charset="0"/>
              <a:ea typeface="楷体_GB2312" pitchFamily="49" charset="-122"/>
            </a:endParaRPr>
          </a:p>
          <a:p>
            <a:pPr>
              <a:spcBef>
                <a:spcPct val="45000"/>
              </a:spcBef>
              <a:buClrTx/>
              <a:buFontTx/>
            </a:pPr>
            <a:r>
              <a:rPr lang="zh-CN" altLang="en-US" sz="3600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rPr>
              <a:t>1.2.4 </a:t>
            </a:r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rPr>
              <a:t>分时系统</a:t>
            </a:r>
            <a:endParaRPr lang="zh-CN" altLang="en-US" sz="3600" b="0" dirty="0">
              <a:solidFill>
                <a:schemeClr val="tx1"/>
              </a:solidFill>
              <a:latin typeface="Times New Roman" panose="02020603050405020304" charset="0"/>
              <a:ea typeface="楷体_GB2312" pitchFamily="49" charset="-122"/>
            </a:endParaRPr>
          </a:p>
          <a:p>
            <a:pPr>
              <a:spcBef>
                <a:spcPct val="45000"/>
              </a:spcBef>
              <a:buClrTx/>
              <a:buFontTx/>
            </a:pPr>
            <a:r>
              <a:rPr lang="zh-CN" altLang="en-US" sz="3600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rPr>
              <a:t>1.2.5 </a:t>
            </a:r>
            <a:r>
              <a:rPr lang="zh-CN" altLang="en-US" sz="3600" b="0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rPr>
              <a:t>实时系统</a:t>
            </a:r>
            <a:endParaRPr lang="zh-CN" altLang="en-US" sz="3600" b="0" dirty="0">
              <a:solidFill>
                <a:schemeClr val="tx1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148487" name="AutoShape 7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077200" y="6477000"/>
            <a:ext cx="457200" cy="22860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>
            <a:solidFill>
              <a:srgbClr val="3366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8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页脚占位符 4"/>
          <p:cNvSpPr txBox="1"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1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uLnTx/>
                <a:uFillTx/>
                <a:latin typeface="+mj-lt"/>
                <a:ea typeface="+mn-ea"/>
                <a:cs typeface="+mn-cs"/>
              </a:rPr>
              <a:t>Operating System</a:t>
            </a:r>
            <a:endParaRPr kumimoji="0" lang="en-US" altLang="zh-CN" sz="1600" b="0" i="1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Dag name="">
                <a:effect ref="fillLine"/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</a:effectDag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5pPr>
          </a:lstStyle>
          <a:p>
            <a:pPr lvl="0" algn="r">
              <a:buClrTx/>
              <a:buFontTx/>
            </a:pPr>
            <a:fld id="{9A0DB2DC-4C9A-4742-B13C-FB6460FD3503}" type="slidenum">
              <a:rPr lang="zh-CN" altLang="en-US" sz="1800" dirty="0">
                <a:solidFill>
                  <a:srgbClr val="FFFF66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1800" dirty="0">
              <a:solidFill>
                <a:srgbClr val="FFFF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459" name="Rectangle 2"/>
          <p:cNvSpPr>
            <a:spLocks noGrp="1"/>
          </p:cNvSpPr>
          <p:nvPr>
            <p:ph type="title"/>
          </p:nvPr>
        </p:nvSpPr>
        <p:spPr>
          <a:xfrm>
            <a:off x="685800" y="290513"/>
            <a:ext cx="8258175" cy="641350"/>
          </a:xfrm>
        </p:spPr>
        <p:txBody>
          <a:bodyPr vert="horz" wrap="square" lIns="91440" tIns="45720" rIns="91440" bIns="45720" anchor="ctr" anchorCtr="0">
            <a:spAutoFit/>
          </a:bodyPr>
          <a:p>
            <a:pPr algn="ctr" eaLnBrk="1" hangingPunct="1"/>
            <a:r>
              <a:rPr lang="zh-CN" altLang="en-US" sz="3600" dirty="0">
                <a:ea typeface="仿宋_GB2312" pitchFamily="49" charset="-122"/>
              </a:rPr>
              <a:t>操作系统的发展</a:t>
            </a:r>
            <a:endParaRPr lang="zh-CN" altLang="en-US" sz="3600" dirty="0">
              <a:ea typeface="仿宋_GB2312" pitchFamily="49" charset="-122"/>
            </a:endParaRPr>
          </a:p>
        </p:txBody>
      </p:sp>
      <p:sp>
        <p:nvSpPr>
          <p:cNvPr id="216067" name="Rectangle 3" descr="羊皮纸"/>
          <p:cNvSpPr>
            <a:spLocks noGrp="1"/>
          </p:cNvSpPr>
          <p:nvPr>
            <p:ph idx="1"/>
          </p:nvPr>
        </p:nvSpPr>
        <p:spPr>
          <a:xfrm>
            <a:off x="755650" y="1412875"/>
            <a:ext cx="8193088" cy="4614863"/>
          </a:xfrm>
        </p:spPr>
        <p:txBody>
          <a:bodyPr vert="horz" wrap="square" lIns="91440" tIns="0" rIns="91440" bIns="0" anchor="t" anchorCtr="0">
            <a:spAutoFit/>
          </a:bodyPr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zh-CN" dirty="0"/>
              <a:t>IBM</a:t>
            </a:r>
            <a:r>
              <a:rPr lang="zh-CN" altLang="en-US" dirty="0"/>
              <a:t>：</a:t>
            </a:r>
            <a:r>
              <a:rPr lang="en-US" altLang="zh-CN" dirty="0"/>
              <a:t>OS360</a:t>
            </a:r>
            <a:endParaRPr lang="en-US" altLang="zh-CN" dirty="0"/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zh-CN" dirty="0"/>
              <a:t>MIT</a:t>
            </a:r>
            <a:r>
              <a:rPr lang="zh-CN" altLang="en-US" dirty="0"/>
              <a:t>、贝尔和通用电气：</a:t>
            </a:r>
            <a:r>
              <a:rPr lang="en-US" altLang="zh-CN" dirty="0"/>
              <a:t>MULTICS</a:t>
            </a:r>
            <a:endParaRPr lang="en-US" altLang="zh-CN" dirty="0"/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dirty="0"/>
              <a:t>贝尔实验室：</a:t>
            </a:r>
            <a:r>
              <a:rPr lang="en-US" altLang="zh-CN" dirty="0"/>
              <a:t>Unix</a:t>
            </a:r>
            <a:r>
              <a:rPr lang="zh-CN" altLang="en-US" dirty="0"/>
              <a:t>的前身</a:t>
            </a:r>
            <a:endParaRPr lang="zh-CN" altLang="en-US" dirty="0"/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zh-CN" dirty="0"/>
              <a:t>Unix</a:t>
            </a:r>
            <a:r>
              <a:rPr lang="zh-CN" altLang="en-US" dirty="0"/>
              <a:t>是一个多用户多任务的操作系统</a:t>
            </a:r>
            <a:endParaRPr lang="zh-CN" altLang="en-US" dirty="0"/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zh-CN" dirty="0"/>
              <a:t>Unix</a:t>
            </a:r>
            <a:r>
              <a:rPr lang="zh-CN" altLang="en-US" dirty="0"/>
              <a:t>的版本：</a:t>
            </a:r>
            <a:r>
              <a:rPr lang="en-US" altLang="zh-CN" dirty="0"/>
              <a:t>IBM AIX</a:t>
            </a:r>
            <a:r>
              <a:rPr lang="zh-CN" altLang="en-US" dirty="0"/>
              <a:t>， </a:t>
            </a:r>
            <a:r>
              <a:rPr lang="en-US" altLang="zh-CN" dirty="0"/>
              <a:t>Sun solaris</a:t>
            </a:r>
            <a:r>
              <a:rPr lang="zh-CN" altLang="en-US" dirty="0"/>
              <a:t>， </a:t>
            </a:r>
            <a:r>
              <a:rPr lang="en-US" altLang="zh-CN" dirty="0"/>
              <a:t>HP Unix</a:t>
            </a:r>
            <a:endParaRPr lang="en-US" altLang="zh-CN" dirty="0"/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zh-CN" dirty="0"/>
              <a:t>Linux</a:t>
            </a:r>
            <a:r>
              <a:rPr lang="zh-CN" altLang="en-US" dirty="0"/>
              <a:t>的出现：</a:t>
            </a:r>
            <a:r>
              <a:rPr lang="en-US" altLang="zh-CN" dirty="0"/>
              <a:t>1991</a:t>
            </a:r>
            <a:r>
              <a:rPr lang="zh-CN" altLang="en-US" dirty="0"/>
              <a:t>年芬兰大学生</a:t>
            </a:r>
            <a:r>
              <a:rPr lang="en-US" altLang="zh-CN" dirty="0"/>
              <a:t>Linus</a:t>
            </a:r>
            <a:r>
              <a:rPr lang="zh-CN" altLang="en-US" dirty="0"/>
              <a:t>开发并通过互联网发布</a:t>
            </a:r>
            <a:endParaRPr lang="zh-CN" altLang="en-US" dirty="0"/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zh-CN" dirty="0"/>
              <a:t>Linux</a:t>
            </a:r>
            <a:r>
              <a:rPr lang="zh-CN" altLang="en-US" dirty="0"/>
              <a:t>当前流行的版本：</a:t>
            </a:r>
            <a:r>
              <a:rPr lang="en-US" altLang="zh-CN" dirty="0"/>
              <a:t>Ubuntu</a:t>
            </a:r>
            <a:r>
              <a:rPr lang="zh-CN" altLang="en-US" dirty="0"/>
              <a:t>、</a:t>
            </a:r>
            <a:r>
              <a:rPr lang="en-US" altLang="zh-CN" dirty="0"/>
              <a:t>Redhat</a:t>
            </a:r>
            <a:r>
              <a:rPr lang="zh-CN" altLang="en-US" dirty="0"/>
              <a:t>公司的</a:t>
            </a:r>
            <a:r>
              <a:rPr lang="en-US" altLang="zh-CN" dirty="0"/>
              <a:t>Fedora</a:t>
            </a:r>
            <a:r>
              <a:rPr lang="zh-CN" altLang="en-US" dirty="0"/>
              <a:t>、</a:t>
            </a:r>
            <a:r>
              <a:rPr lang="en-US" altLang="zh-CN" dirty="0"/>
              <a:t>Redhat Enterprise Linux</a:t>
            </a:r>
            <a:r>
              <a:rPr lang="zh-CN" altLang="en-US" dirty="0"/>
              <a:t>、</a:t>
            </a:r>
            <a:r>
              <a:rPr lang="en-US" altLang="zh-CN" dirty="0"/>
              <a:t>CentOS</a:t>
            </a:r>
            <a:r>
              <a:rPr lang="zh-CN" altLang="en-US" dirty="0"/>
              <a:t>等</a:t>
            </a:r>
            <a:endParaRPr lang="zh-CN" altLang="en-US" dirty="0"/>
          </a:p>
        </p:txBody>
      </p:sp>
      <p:sp>
        <p:nvSpPr>
          <p:cNvPr id="216068" name="Line 4"/>
          <p:cNvSpPr>
            <a:spLocks noChangeShapeType="1"/>
          </p:cNvSpPr>
          <p:nvPr/>
        </p:nvSpPr>
        <p:spPr bwMode="auto">
          <a:xfrm flipV="1">
            <a:off x="685800" y="1143000"/>
            <a:ext cx="84582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charRg st="1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6067">
                                            <p:txEl>
                                              <p:charRg st="1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charRg st="30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6067">
                                            <p:txEl>
                                              <p:charRg st="30" end="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charRg st="44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216067">
                                            <p:txEl>
                                              <p:charRg st="44" end="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charRg st="63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216067">
                                            <p:txEl>
                                              <p:charRg st="63" end="10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charRg st="101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charRg st="136" end="2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6067">
                                            <p:txEl>
                                              <p:charRg st="136" end="20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6067">
                                            <p:txEl>
                                              <p:charRg st="136" end="20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页脚占位符 4"/>
          <p:cNvSpPr txBox="1"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1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uLnTx/>
                <a:uFillTx/>
                <a:latin typeface="+mj-lt"/>
                <a:ea typeface="+mn-ea"/>
                <a:cs typeface="+mn-cs"/>
              </a:rPr>
              <a:t>Operating System</a:t>
            </a:r>
            <a:endParaRPr kumimoji="0" lang="en-US" altLang="zh-CN" sz="1600" b="0" i="1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Dag name="">
                <a:effect ref="fillLine"/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</a:effectDag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048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5pPr>
          </a:lstStyle>
          <a:p>
            <a:pPr lvl="0" algn="r">
              <a:buClrTx/>
              <a:buFontTx/>
            </a:pPr>
            <a:fld id="{9A0DB2DC-4C9A-4742-B13C-FB6460FD3503}" type="slidenum">
              <a:rPr lang="zh-CN" altLang="en-US" sz="1800" dirty="0">
                <a:solidFill>
                  <a:srgbClr val="FFFF66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1800" dirty="0">
              <a:solidFill>
                <a:srgbClr val="FFFF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0483" name="Rectangle 2"/>
          <p:cNvSpPr>
            <a:spLocks noGrp="1"/>
          </p:cNvSpPr>
          <p:nvPr>
            <p:ph type="title"/>
          </p:nvPr>
        </p:nvSpPr>
        <p:spPr>
          <a:xfrm>
            <a:off x="685800" y="290513"/>
            <a:ext cx="8258175" cy="641350"/>
          </a:xfrm>
        </p:spPr>
        <p:txBody>
          <a:bodyPr vert="horz" wrap="square" lIns="91440" tIns="45720" rIns="91440" bIns="45720" anchor="ctr" anchorCtr="0">
            <a:spAutoFit/>
          </a:bodyPr>
          <a:p>
            <a:pPr algn="ctr" eaLnBrk="1" hangingPunct="1"/>
            <a:r>
              <a:rPr lang="zh-CN" altLang="en-US" sz="3600" dirty="0">
                <a:ea typeface="仿宋_GB2312" pitchFamily="49" charset="-122"/>
              </a:rPr>
              <a:t>微机操作系统的发展</a:t>
            </a:r>
            <a:endParaRPr lang="zh-CN" altLang="en-US" sz="3600" dirty="0">
              <a:ea typeface="仿宋_GB2312" pitchFamily="49" charset="-122"/>
            </a:endParaRPr>
          </a:p>
        </p:txBody>
      </p:sp>
      <p:sp>
        <p:nvSpPr>
          <p:cNvPr id="215043" name="Rectangle 3" descr="羊皮纸"/>
          <p:cNvSpPr>
            <a:spLocks noGrp="1"/>
          </p:cNvSpPr>
          <p:nvPr>
            <p:ph idx="1"/>
          </p:nvPr>
        </p:nvSpPr>
        <p:spPr>
          <a:xfrm>
            <a:off x="755650" y="1484313"/>
            <a:ext cx="8193088" cy="5168900"/>
          </a:xfrm>
        </p:spPr>
        <p:txBody>
          <a:bodyPr vert="horz" wrap="square" lIns="91440" tIns="0" rIns="91440" bIns="0" anchor="t" anchorCtr="0">
            <a:spAutoFit/>
          </a:bodyPr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六七十年代的软件巨头：</a:t>
            </a:r>
            <a:r>
              <a:rPr lang="en-US" altLang="zh-CN" dirty="0"/>
              <a:t>IBM</a:t>
            </a:r>
            <a:endParaRPr lang="en-US" altLang="zh-CN" dirty="0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Intel</a:t>
            </a:r>
            <a:r>
              <a:rPr lang="zh-CN" altLang="en-US" dirty="0"/>
              <a:t>公司出现</a:t>
            </a:r>
            <a:endParaRPr lang="zh-CN" altLang="en-US" dirty="0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保罗和盖茨销售</a:t>
            </a:r>
            <a:r>
              <a:rPr lang="en-US" altLang="zh-CN" dirty="0"/>
              <a:t>BASIC</a:t>
            </a:r>
            <a:r>
              <a:rPr lang="zh-CN" altLang="en-US" dirty="0"/>
              <a:t>，业绩良好，遂决定离开校园，创办微软</a:t>
            </a:r>
            <a:endParaRPr lang="zh-CN" altLang="en-US" dirty="0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Digital Research</a:t>
            </a:r>
            <a:r>
              <a:rPr lang="zh-CN" altLang="en-US" dirty="0"/>
              <a:t>公司与</a:t>
            </a:r>
            <a:r>
              <a:rPr lang="en-US" altLang="zh-CN" dirty="0"/>
              <a:t>CP/M</a:t>
            </a:r>
            <a:endParaRPr lang="en-US" altLang="zh-CN" dirty="0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1981</a:t>
            </a:r>
            <a:r>
              <a:rPr lang="zh-CN" altLang="en-US" dirty="0"/>
              <a:t>年</a:t>
            </a:r>
            <a:r>
              <a:rPr lang="en-US" altLang="zh-CN" dirty="0"/>
              <a:t>IBM</a:t>
            </a:r>
            <a:r>
              <a:rPr lang="zh-CN" altLang="en-US" dirty="0"/>
              <a:t>进军</a:t>
            </a:r>
            <a:r>
              <a:rPr lang="en-US" altLang="zh-CN" dirty="0"/>
              <a:t>PC</a:t>
            </a:r>
            <a:r>
              <a:rPr lang="zh-CN" altLang="en-US" dirty="0"/>
              <a:t>业务</a:t>
            </a:r>
            <a:endParaRPr lang="zh-CN" altLang="en-US" dirty="0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IBM</a:t>
            </a:r>
            <a:r>
              <a:rPr lang="zh-CN" altLang="en-US" dirty="0"/>
              <a:t>选中微软公司为其提供操作系统软件，选中</a:t>
            </a:r>
            <a:r>
              <a:rPr lang="en-US" altLang="zh-CN" dirty="0"/>
              <a:t>Intel</a:t>
            </a:r>
            <a:r>
              <a:rPr lang="zh-CN" altLang="en-US" dirty="0"/>
              <a:t>为其提供微机的处理器芯片</a:t>
            </a:r>
            <a:endParaRPr lang="zh-CN" altLang="en-US" dirty="0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微软公司从西雅图电脑公司购买了一个粗糙的操作系统，</a:t>
            </a:r>
            <a:r>
              <a:rPr lang="en-US" altLang="zh-CN" dirty="0"/>
              <a:t>QDOS</a:t>
            </a:r>
            <a:endParaRPr lang="en-US" altLang="zh-CN" dirty="0"/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后来微软和</a:t>
            </a:r>
            <a:r>
              <a:rPr lang="en-US" altLang="zh-CN" dirty="0"/>
              <a:t>Intel</a:t>
            </a:r>
            <a:r>
              <a:rPr lang="zh-CN" altLang="en-US" dirty="0"/>
              <a:t>成为</a:t>
            </a:r>
            <a:r>
              <a:rPr lang="en-US" altLang="zh-CN" dirty="0"/>
              <a:t>IBM</a:t>
            </a:r>
            <a:r>
              <a:rPr lang="zh-CN" altLang="en-US" dirty="0"/>
              <a:t>的劲敌</a:t>
            </a:r>
            <a:endParaRPr lang="zh-CN" altLang="en-US" dirty="0"/>
          </a:p>
        </p:txBody>
      </p:sp>
      <p:sp>
        <p:nvSpPr>
          <p:cNvPr id="215044" name="Line 4"/>
          <p:cNvSpPr>
            <a:spLocks noChangeShapeType="1"/>
          </p:cNvSpPr>
          <p:nvPr/>
        </p:nvSpPr>
        <p:spPr bwMode="auto">
          <a:xfrm flipV="1">
            <a:off x="685800" y="1143000"/>
            <a:ext cx="84582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charRg st="1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charRg st="25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charRg st="56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5043">
                                            <p:txEl>
                                              <p:charRg st="56" end="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charRg st="80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charRg st="95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charRg st="135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5043">
                                            <p:txEl>
                                              <p:charRg st="135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043">
                                            <p:txEl>
                                              <p:charRg st="135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charRg st="165" end="1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15043">
                                            <p:txEl>
                                              <p:charRg st="165" end="1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页脚占位符 4"/>
          <p:cNvSpPr txBox="1"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1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uLnTx/>
                <a:uFillTx/>
                <a:latin typeface="+mj-lt"/>
                <a:ea typeface="+mn-ea"/>
                <a:cs typeface="+mn-cs"/>
              </a:rPr>
              <a:t>Operating System</a:t>
            </a:r>
            <a:endParaRPr kumimoji="0" lang="en-US" altLang="zh-CN" sz="1600" b="0" i="1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Dag name="">
                <a:effect ref="fillLine"/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</a:effectDag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150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5pPr>
          </a:lstStyle>
          <a:p>
            <a:pPr lvl="0" algn="r">
              <a:buClrTx/>
              <a:buFontTx/>
            </a:pPr>
            <a:fld id="{9A0DB2DC-4C9A-4742-B13C-FB6460FD3503}" type="slidenum">
              <a:rPr lang="zh-CN" altLang="en-US" sz="1800" dirty="0">
                <a:solidFill>
                  <a:srgbClr val="FFFF66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1800" dirty="0">
              <a:solidFill>
                <a:srgbClr val="FFFF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1507" name="Rectangle 2"/>
          <p:cNvSpPr>
            <a:spLocks noGrp="1"/>
          </p:cNvSpPr>
          <p:nvPr>
            <p:ph type="title"/>
          </p:nvPr>
        </p:nvSpPr>
        <p:spPr>
          <a:xfrm>
            <a:off x="685800" y="395288"/>
            <a:ext cx="8258175" cy="701675"/>
          </a:xfrm>
        </p:spPr>
        <p:txBody>
          <a:bodyPr vert="horz" wrap="square" lIns="91440" tIns="45720" rIns="91440" bIns="45720" anchor="ctr" anchorCtr="0">
            <a:spAutoFit/>
          </a:bodyPr>
          <a:p>
            <a:pPr algn="ctr" eaLnBrk="1" hangingPunct="1"/>
            <a:r>
              <a:rPr lang="zh-CN" altLang="en-US" sz="3600" dirty="0">
                <a:ea typeface="宋体" panose="02010600030101010101" pitchFamily="2" charset="-122"/>
              </a:rPr>
              <a:t>1.3</a:t>
            </a:r>
            <a:r>
              <a:rPr lang="zh-CN" altLang="en-US" dirty="0">
                <a:ea typeface="宋体" panose="02010600030101010101" pitchFamily="2" charset="-122"/>
              </a:rPr>
              <a:t>  </a:t>
            </a:r>
            <a:r>
              <a:rPr lang="zh-CN" altLang="en-US" sz="4000" dirty="0">
                <a:latin typeface="Times New Roman" panose="02020603050405020304" charset="0"/>
                <a:ea typeface="楷体_GB2312" pitchFamily="49" charset="-122"/>
              </a:rPr>
              <a:t>操作系统的基本特征</a:t>
            </a:r>
            <a:endParaRPr lang="zh-CN" altLang="en-US" sz="4000" dirty="0"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135172" name="Line 4"/>
          <p:cNvSpPr>
            <a:spLocks noChangeShapeType="1"/>
          </p:cNvSpPr>
          <p:nvPr/>
        </p:nvSpPr>
        <p:spPr bwMode="auto">
          <a:xfrm flipV="1">
            <a:off x="609600" y="1371600"/>
            <a:ext cx="8534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35175" name="Rectangle 7" descr="羊皮纸"/>
          <p:cNvSpPr>
            <a:spLocks noGrp="1"/>
          </p:cNvSpPr>
          <p:nvPr>
            <p:ph idx="1"/>
          </p:nvPr>
        </p:nvSpPr>
        <p:spPr>
          <a:xfrm>
            <a:off x="2362200" y="2133600"/>
            <a:ext cx="5486400" cy="2635250"/>
          </a:xfrm>
        </p:spPr>
        <p:txBody>
          <a:bodyPr vert="horz" wrap="square" lIns="91440" tIns="0" rIns="91440" bIns="0" anchor="t" anchorCtr="0">
            <a:spAutoFit/>
          </a:bodyPr>
          <a:p>
            <a:pPr eaLnBrk="1" hangingPunct="1">
              <a:buClr>
                <a:srgbClr val="B49200"/>
              </a:buClr>
              <a:buSzPct val="80000"/>
              <a:buFont typeface="Wingdings 2" panose="05020102010507070707" pitchFamily="18" charset="2"/>
              <a:buChar char="®"/>
            </a:pPr>
            <a:r>
              <a:rPr lang="zh-CN" altLang="en-US" sz="3600" b="0" dirty="0">
                <a:latin typeface="仿宋_GB2312" pitchFamily="49" charset="-122"/>
                <a:ea typeface="仿宋_GB2312" pitchFamily="49" charset="-122"/>
                <a:hlinkClick r:id="rId1" action="ppaction://hlinksldjump"/>
              </a:rPr>
              <a:t>并发</a:t>
            </a:r>
            <a:r>
              <a:rPr lang="zh-CN" altLang="en-US" sz="3600" b="0" dirty="0">
                <a:latin typeface="仿宋_GB2312" pitchFamily="49" charset="-122"/>
                <a:ea typeface="仿宋_GB2312" pitchFamily="49" charset="-122"/>
              </a:rPr>
              <a:t>(</a:t>
            </a:r>
            <a:r>
              <a:rPr lang="en-US" altLang="zh-CN" sz="3600" b="0" dirty="0">
                <a:latin typeface="仿宋_GB2312" pitchFamily="49" charset="-122"/>
                <a:ea typeface="仿宋_GB2312" pitchFamily="49" charset="-122"/>
              </a:rPr>
              <a:t>concurrence)</a:t>
            </a:r>
            <a:endParaRPr lang="en-US" altLang="zh-CN" sz="3600" b="0" dirty="0">
              <a:latin typeface="仿宋_GB2312" pitchFamily="49" charset="-122"/>
              <a:ea typeface="仿宋_GB2312" pitchFamily="49" charset="-122"/>
            </a:endParaRPr>
          </a:p>
          <a:p>
            <a:pPr eaLnBrk="1" hangingPunct="1">
              <a:buClr>
                <a:srgbClr val="B49200"/>
              </a:buClr>
              <a:buSzPct val="80000"/>
              <a:buFont typeface="Wingdings 2" panose="05020102010507070707" pitchFamily="18" charset="2"/>
              <a:buChar char="®"/>
            </a:pPr>
            <a:r>
              <a:rPr lang="zh-CN" altLang="en-US" sz="3600" b="0" dirty="0">
                <a:latin typeface="仿宋_GB2312" pitchFamily="49" charset="-122"/>
                <a:ea typeface="仿宋_GB2312" pitchFamily="49" charset="-122"/>
                <a:hlinkClick r:id="rId2" action="ppaction://hlinksldjump"/>
              </a:rPr>
              <a:t>共享</a:t>
            </a:r>
            <a:r>
              <a:rPr lang="zh-CN" altLang="en-US" sz="3600" b="0" dirty="0">
                <a:latin typeface="仿宋_GB2312" pitchFamily="49" charset="-122"/>
                <a:ea typeface="仿宋_GB2312" pitchFamily="49" charset="-122"/>
              </a:rPr>
              <a:t>(</a:t>
            </a:r>
            <a:r>
              <a:rPr lang="en-US" altLang="zh-CN" sz="3600" b="0" dirty="0">
                <a:latin typeface="仿宋_GB2312" pitchFamily="49" charset="-122"/>
                <a:ea typeface="仿宋_GB2312" pitchFamily="49" charset="-122"/>
              </a:rPr>
              <a:t>sharing)</a:t>
            </a:r>
            <a:endParaRPr lang="en-US" altLang="zh-CN" sz="3600" b="0" dirty="0">
              <a:latin typeface="仿宋_GB2312" pitchFamily="49" charset="-122"/>
              <a:ea typeface="仿宋_GB2312" pitchFamily="49" charset="-122"/>
            </a:endParaRPr>
          </a:p>
          <a:p>
            <a:pPr eaLnBrk="1" hangingPunct="1">
              <a:buClr>
                <a:srgbClr val="B49200"/>
              </a:buClr>
              <a:buSzPct val="80000"/>
              <a:buFont typeface="Wingdings 2" panose="05020102010507070707" pitchFamily="18" charset="2"/>
              <a:buChar char="®"/>
            </a:pPr>
            <a:r>
              <a:rPr lang="zh-CN" altLang="en-US" sz="3600" b="0" dirty="0">
                <a:latin typeface="仿宋_GB2312" pitchFamily="49" charset="-122"/>
                <a:ea typeface="仿宋_GB2312" pitchFamily="49" charset="-122"/>
                <a:hlinkClick r:id="rId3" action="ppaction://hlinksldjump"/>
              </a:rPr>
              <a:t>虚拟</a:t>
            </a:r>
            <a:r>
              <a:rPr lang="zh-CN" altLang="en-US" sz="3600" b="0" dirty="0">
                <a:latin typeface="仿宋_GB2312" pitchFamily="49" charset="-122"/>
                <a:ea typeface="仿宋_GB2312" pitchFamily="49" charset="-122"/>
              </a:rPr>
              <a:t>(</a:t>
            </a:r>
            <a:r>
              <a:rPr lang="en-US" altLang="zh-CN" sz="3600" b="0" dirty="0">
                <a:latin typeface="仿宋_GB2312" pitchFamily="49" charset="-122"/>
                <a:ea typeface="仿宋_GB2312" pitchFamily="49" charset="-122"/>
              </a:rPr>
              <a:t>virtual)</a:t>
            </a:r>
            <a:endParaRPr lang="en-US" altLang="zh-CN" sz="3600" b="0" dirty="0">
              <a:latin typeface="仿宋_GB2312" pitchFamily="49" charset="-122"/>
              <a:ea typeface="仿宋_GB2312" pitchFamily="49" charset="-122"/>
            </a:endParaRPr>
          </a:p>
          <a:p>
            <a:pPr eaLnBrk="1" hangingPunct="1">
              <a:buClr>
                <a:srgbClr val="B49200"/>
              </a:buClr>
              <a:buSzPct val="80000"/>
              <a:buFont typeface="Wingdings 2" panose="05020102010507070707" pitchFamily="18" charset="2"/>
              <a:buChar char="®"/>
            </a:pPr>
            <a:r>
              <a:rPr lang="zh-CN" altLang="en-US" sz="3600" b="0" dirty="0">
                <a:latin typeface="仿宋_GB2312" pitchFamily="49" charset="-122"/>
                <a:ea typeface="仿宋_GB2312" pitchFamily="49" charset="-122"/>
                <a:hlinkClick r:id="rId4" action="ppaction://hlinksldjump"/>
              </a:rPr>
              <a:t>异步性</a:t>
            </a:r>
            <a:r>
              <a:rPr lang="zh-CN" altLang="en-US" sz="3600" b="0" dirty="0">
                <a:latin typeface="仿宋_GB2312" pitchFamily="49" charset="-122"/>
                <a:ea typeface="仿宋_GB2312" pitchFamily="49" charset="-122"/>
              </a:rPr>
              <a:t>(</a:t>
            </a:r>
            <a:r>
              <a:rPr lang="en-US" altLang="zh-CN" sz="3600" b="0" dirty="0">
                <a:latin typeface="仿宋_GB2312" pitchFamily="49" charset="-122"/>
                <a:ea typeface="仿宋_GB2312" pitchFamily="49" charset="-122"/>
              </a:rPr>
              <a:t>asynchronism)</a:t>
            </a:r>
            <a:endParaRPr lang="en-US" altLang="zh-CN" sz="3600" b="0" dirty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35178" name="AutoShape 10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7924800" y="6477000"/>
            <a:ext cx="457200" cy="22860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>
            <a:solidFill>
              <a:srgbClr val="3366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5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页脚占位符 4"/>
          <p:cNvSpPr txBox="1"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1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uLnTx/>
                <a:uFillTx/>
                <a:latin typeface="+mj-lt"/>
                <a:ea typeface="+mn-ea"/>
                <a:cs typeface="+mn-cs"/>
              </a:rPr>
              <a:t>Operating System</a:t>
            </a:r>
            <a:endParaRPr kumimoji="0" lang="en-US" altLang="zh-CN" sz="1600" b="0" i="1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Dag name="">
                <a:effect ref="fillLine"/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</a:effectDag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253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5pPr>
          </a:lstStyle>
          <a:p>
            <a:pPr lvl="0" algn="r">
              <a:buClrTx/>
              <a:buFontTx/>
            </a:pPr>
            <a:fld id="{9A0DB2DC-4C9A-4742-B13C-FB6460FD3503}" type="slidenum">
              <a:rPr lang="zh-CN" altLang="en-US" sz="1800" dirty="0">
                <a:solidFill>
                  <a:srgbClr val="FFFF66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1800" dirty="0">
              <a:solidFill>
                <a:srgbClr val="FFFF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2531" name="Rectangle 2"/>
          <p:cNvSpPr>
            <a:spLocks noGrp="1"/>
          </p:cNvSpPr>
          <p:nvPr>
            <p:ph type="title"/>
          </p:nvPr>
        </p:nvSpPr>
        <p:spPr>
          <a:xfrm>
            <a:off x="838200" y="479425"/>
            <a:ext cx="8305800" cy="641350"/>
          </a:xfrm>
        </p:spPr>
        <p:txBody>
          <a:bodyPr vert="horz" wrap="square" lIns="91440" tIns="45720" rIns="91440" bIns="45720" anchor="ctr" anchorCtr="0">
            <a:spAutoFit/>
          </a:bodyPr>
          <a:p>
            <a:pPr algn="ctr" eaLnBrk="1" hangingPunct="1"/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1.3.1  </a:t>
            </a:r>
            <a:r>
              <a:rPr lang="zh-CN" altLang="en-US" sz="3600" dirty="0">
                <a:solidFill>
                  <a:srgbClr val="FF00FF"/>
                </a:solidFill>
                <a:latin typeface="Times New Roman" panose="02020603050405020304" charset="0"/>
                <a:ea typeface="楷体_GB2312" pitchFamily="49" charset="-122"/>
              </a:rPr>
              <a:t>并发(</a:t>
            </a:r>
            <a:r>
              <a:rPr lang="en-US" altLang="zh-CN" sz="3600" dirty="0">
                <a:solidFill>
                  <a:srgbClr val="FF00FF"/>
                </a:solidFill>
                <a:latin typeface="Times New Roman" panose="02020603050405020304" charset="0"/>
                <a:ea typeface="楷体_GB2312" pitchFamily="49" charset="-122"/>
              </a:rPr>
              <a:t>concurrence)</a:t>
            </a:r>
            <a:endParaRPr lang="en-US" altLang="zh-CN" sz="3600" dirty="0">
              <a:solidFill>
                <a:srgbClr val="FF00FF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154627" name="Rectangle 3" descr="羊皮纸"/>
          <p:cNvSpPr>
            <a:spLocks noGrp="1"/>
          </p:cNvSpPr>
          <p:nvPr>
            <p:ph idx="1"/>
          </p:nvPr>
        </p:nvSpPr>
        <p:spPr>
          <a:xfrm>
            <a:off x="1255713" y="4191000"/>
            <a:ext cx="6897687" cy="1682750"/>
          </a:xfrm>
        </p:spPr>
        <p:txBody>
          <a:bodyPr vert="horz" wrap="square" lIns="91440" tIns="0" rIns="91440" bIns="0" anchor="t" anchorCtr="0">
            <a:spAutoFit/>
          </a:bodyPr>
          <a:p>
            <a:pPr eaLnBrk="1" hangingPunct="1">
              <a:lnSpc>
                <a:spcPct val="105000"/>
              </a:lnSpc>
              <a:spcBef>
                <a:spcPct val="40000"/>
              </a:spcBef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en-US" sz="2400" b="0" dirty="0">
                <a:ea typeface="仿宋_GB2312" pitchFamily="49" charset="-122"/>
              </a:rPr>
              <a:t>在多道程序处理时，宏观上并发，微观上交替执行（在单处理器情况下）。</a:t>
            </a:r>
            <a:endParaRPr lang="zh-CN" altLang="en-US" sz="2400" b="0" dirty="0">
              <a:ea typeface="仿宋_GB2312" pitchFamily="49" charset="-122"/>
            </a:endParaRPr>
          </a:p>
          <a:p>
            <a:pPr eaLnBrk="1" hangingPunct="1">
              <a:lnSpc>
                <a:spcPct val="105000"/>
              </a:lnSpc>
              <a:spcBef>
                <a:spcPct val="40000"/>
              </a:spcBef>
              <a:buClr>
                <a:schemeClr val="tx2"/>
              </a:buClr>
              <a:buFont typeface="Wingdings" panose="05000000000000000000" pitchFamily="2" charset="2"/>
              <a:buChar char="v"/>
            </a:pPr>
            <a:r>
              <a:rPr lang="zh-CN" altLang="en-US" sz="2400" b="0" dirty="0">
                <a:ea typeface="仿宋_GB2312" pitchFamily="49" charset="-122"/>
              </a:rPr>
              <a:t>程序的静态实体是可执行文件，而动态实体是进程（或称作任务），并发指的是进程。</a:t>
            </a:r>
            <a:endParaRPr lang="zh-CN" altLang="en-US" sz="2400" b="0" dirty="0">
              <a:ea typeface="仿宋_GB2312" pitchFamily="49" charset="-122"/>
            </a:endParaRPr>
          </a:p>
        </p:txBody>
      </p:sp>
      <p:sp>
        <p:nvSpPr>
          <p:cNvPr id="154628" name="Text Box 4"/>
          <p:cNvSpPr txBox="1"/>
          <p:nvPr/>
        </p:nvSpPr>
        <p:spPr>
          <a:xfrm>
            <a:off x="898525" y="1524000"/>
            <a:ext cx="7483475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Clr>
                <a:schemeClr val="hlink"/>
              </a:buClr>
              <a:buSzPct val="60000"/>
              <a:buFont typeface="Wingdings 2" panose="05020102010507070707" pitchFamily="18" charset="2"/>
              <a:buChar char=""/>
            </a:pPr>
            <a:r>
              <a:rPr lang="zh-CN" altLang="en-US" sz="2800" dirty="0">
                <a:solidFill>
                  <a:srgbClr val="FFFF66"/>
                </a:solidFill>
                <a:latin typeface="Times New Roman" panose="02020603050405020304" charset="0"/>
                <a:ea typeface="仿宋_GB2312" pitchFamily="49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rPr>
              <a:t>并发：</a:t>
            </a:r>
            <a:r>
              <a:rPr lang="zh-CN" altLang="en-US" sz="2400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多个事件在</a:t>
            </a:r>
            <a:r>
              <a:rPr lang="zh-CN" altLang="en-US" sz="2400" u="sng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同一时间段内</a:t>
            </a:r>
            <a:r>
              <a:rPr lang="zh-CN" altLang="en-US" sz="2400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发生。</a:t>
            </a:r>
            <a:r>
              <a:rPr lang="zh-CN" altLang="en-US" sz="2400" b="0" dirty="0">
                <a:solidFill>
                  <a:srgbClr val="FFFF66"/>
                </a:solidFill>
                <a:latin typeface="仿宋_GB2312" pitchFamily="49" charset="-122"/>
                <a:ea typeface="仿宋_GB2312" pitchFamily="49" charset="-122"/>
              </a:rPr>
              <a:t>    </a:t>
            </a:r>
            <a:endParaRPr lang="zh-CN" altLang="en-US" sz="2400" b="0" dirty="0">
              <a:solidFill>
                <a:srgbClr val="FFFF66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54629" name="Line 5"/>
          <p:cNvSpPr>
            <a:spLocks noChangeShapeType="1"/>
          </p:cNvSpPr>
          <p:nvPr/>
        </p:nvSpPr>
        <p:spPr bwMode="auto">
          <a:xfrm flipV="1">
            <a:off x="609600" y="1143000"/>
            <a:ext cx="8534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54632" name="Text Box 8"/>
          <p:cNvSpPr txBox="1"/>
          <p:nvPr/>
        </p:nvSpPr>
        <p:spPr>
          <a:xfrm>
            <a:off x="898525" y="3560763"/>
            <a:ext cx="7483475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Clr>
                <a:schemeClr val="hlink"/>
              </a:buClr>
              <a:buSzPct val="60000"/>
              <a:buFont typeface="Wingdings 2" panose="05020102010507070707" pitchFamily="18" charset="2"/>
              <a:buChar char=""/>
            </a:pPr>
            <a:r>
              <a:rPr lang="zh-CN" altLang="en-US" sz="2800" dirty="0">
                <a:solidFill>
                  <a:srgbClr val="FFFF66"/>
                </a:solidFill>
                <a:latin typeface="Times New Roman" panose="02020603050405020304" charset="0"/>
                <a:ea typeface="仿宋_GB2312" pitchFamily="49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rPr>
              <a:t>并行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：</a:t>
            </a:r>
            <a:r>
              <a:rPr lang="zh-CN" altLang="en-US" sz="2400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指多个事件在</a:t>
            </a:r>
            <a:r>
              <a:rPr lang="zh-CN" altLang="en-US" sz="2400" u="sng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同一时刻</a:t>
            </a:r>
            <a:r>
              <a:rPr lang="zh-CN" altLang="en-US" sz="2400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发生。</a:t>
            </a:r>
            <a:endParaRPr lang="zh-CN" altLang="en-US" sz="2400" dirty="0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54633" name="Rectangle 9" descr="羊皮纸"/>
          <p:cNvSpPr/>
          <p:nvPr/>
        </p:nvSpPr>
        <p:spPr>
          <a:xfrm>
            <a:off x="1219200" y="2133600"/>
            <a:ext cx="6953250" cy="1152525"/>
          </a:xfrm>
          <a:prstGeom prst="rect">
            <a:avLst/>
          </a:prstGeom>
          <a:noFill/>
          <a:ln w="9525">
            <a:noFill/>
          </a:ln>
        </p:spPr>
        <p:txBody>
          <a:bodyPr tIns="0" bIns="0" anchor="t" anchorCtr="0">
            <a:spAutoFit/>
          </a:bodyPr>
          <a:p>
            <a:pPr marL="342900" indent="-342900">
              <a:lnSpc>
                <a:spcPct val="105000"/>
              </a:lnSpc>
              <a:spcBef>
                <a:spcPct val="4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v"/>
            </a:pPr>
            <a:r>
              <a:rPr lang="zh-CN" altLang="en-US" sz="2400" b="0" dirty="0">
                <a:solidFill>
                  <a:schemeClr val="tx1"/>
                </a:solidFill>
                <a:latin typeface="仿宋_GB2312" pitchFamily="49" charset="-122"/>
                <a:ea typeface="仿宋_GB2312" pitchFamily="49" charset="-122"/>
              </a:rPr>
              <a:t>操作系统是一个并发系统，各进程间的并发，系统与应用间的并发。操作系统要完成这些并发过程的管理。</a:t>
            </a:r>
            <a:endParaRPr lang="zh-CN" altLang="en-US" sz="2400" b="0" dirty="0">
              <a:solidFill>
                <a:schemeClr val="tx1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4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4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4627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charRg st="34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4627">
                                            <p:txEl>
                                              <p:charRg st="34" end="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7" grpId="0" build="p"/>
      <p:bldP spid="154628" grpId="0"/>
      <p:bldP spid="154632" grpId="0"/>
      <p:bldP spid="15463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页脚占位符 4"/>
          <p:cNvSpPr txBox="1"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1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uLnTx/>
                <a:uFillTx/>
                <a:latin typeface="+mj-lt"/>
                <a:ea typeface="+mn-ea"/>
                <a:cs typeface="+mn-cs"/>
              </a:rPr>
              <a:t>Operating System</a:t>
            </a:r>
            <a:endParaRPr kumimoji="0" lang="en-US" altLang="zh-CN" sz="1600" b="0" i="1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Dag name="">
                <a:effect ref="fillLine"/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</a:effectDag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355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5pPr>
          </a:lstStyle>
          <a:p>
            <a:pPr lvl="0" algn="r">
              <a:buClrTx/>
              <a:buFontTx/>
            </a:pPr>
            <a:fld id="{9A0DB2DC-4C9A-4742-B13C-FB6460FD3503}" type="slidenum">
              <a:rPr lang="zh-CN" altLang="en-US" sz="1800" dirty="0">
                <a:solidFill>
                  <a:srgbClr val="FFFF66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1800" dirty="0">
              <a:solidFill>
                <a:srgbClr val="FFFF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3555" name="Rectangle 2"/>
          <p:cNvSpPr>
            <a:spLocks noGrp="1"/>
          </p:cNvSpPr>
          <p:nvPr>
            <p:ph type="title"/>
          </p:nvPr>
        </p:nvSpPr>
        <p:spPr>
          <a:xfrm>
            <a:off x="685800" y="250825"/>
            <a:ext cx="8458200" cy="641350"/>
          </a:xfrm>
        </p:spPr>
        <p:txBody>
          <a:bodyPr vert="horz" wrap="square" lIns="91440" tIns="45720" rIns="91440" bIns="45720" anchor="ctr" anchorCtr="0">
            <a:spAutoFit/>
          </a:bodyPr>
          <a:p>
            <a:pPr algn="ctr" eaLnBrk="1" hangingPunct="1"/>
            <a:r>
              <a:rPr lang="zh-CN" altLang="en-US" sz="3600" dirty="0"/>
              <a:t>1.3.2  </a:t>
            </a:r>
            <a:r>
              <a:rPr lang="zh-CN" altLang="en-US" sz="3600" dirty="0">
                <a:solidFill>
                  <a:srgbClr val="FF00FF"/>
                </a:solidFill>
                <a:latin typeface="Times New Roman" panose="02020603050405020304" charset="0"/>
                <a:ea typeface="楷体_GB2312" pitchFamily="49" charset="-122"/>
              </a:rPr>
              <a:t>共享(</a:t>
            </a:r>
            <a:r>
              <a:rPr lang="en-US" altLang="zh-CN" sz="3600" dirty="0">
                <a:solidFill>
                  <a:srgbClr val="FF00FF"/>
                </a:solidFill>
                <a:latin typeface="Times New Roman" panose="02020603050405020304" charset="0"/>
                <a:ea typeface="楷体_GB2312" pitchFamily="49" charset="-122"/>
              </a:rPr>
              <a:t>sharing)</a:t>
            </a:r>
            <a:endParaRPr lang="en-US" altLang="zh-CN" sz="3600" dirty="0">
              <a:solidFill>
                <a:srgbClr val="FF00FF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155651" name="Rectangle 3" descr="羊皮纸"/>
          <p:cNvSpPr>
            <a:spLocks noGrp="1" noChangeArrowheads="1"/>
          </p:cNvSpPr>
          <p:nvPr>
            <p:ph idx="1"/>
          </p:nvPr>
        </p:nvSpPr>
        <p:spPr>
          <a:xfrm>
            <a:off x="1219200" y="3581400"/>
            <a:ext cx="7543800" cy="2282825"/>
          </a:xfrm>
          <a:extLst>
            <a:ext uri="{909E8E84-426E-40DD-AFC4-6F175D3DCCD1}">
              <a14:hiddenFill xmlns:a14="http://schemas.microsoft.com/office/drawing/2010/main">
                <a:solidFill>
                  <a:srgbClr val="99FFCC"/>
                </a:solidFill>
              </a14:hiddenFill>
            </a:ext>
          </a:extLst>
        </p:spPr>
        <p:txBody>
          <a:bodyPr vert="horz" wrap="square" lIns="91440" tIns="0" rIns="91440" bIns="0" numCol="1" anchor="t" anchorCtr="0" compatLnSpc="1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 2" panose="05020102010507070707" pitchFamily="18" charset="2"/>
              <a:buChar char="®"/>
              <a:defRPr/>
            </a:pP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互斥共享</a:t>
            </a:r>
            <a:r>
              <a:rPr kumimoji="1" lang="zh-CN" alt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（如音频设备、打印机等）</a:t>
            </a:r>
            <a:endParaRPr kumimoji="1" lang="zh-CN" altLang="en-US" sz="2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5000"/>
              </a:lnSpc>
              <a:spcBef>
                <a:spcPct val="15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 2" panose="05020102010507070707" pitchFamily="18" charset="2"/>
              <a:buNone/>
              <a:defRPr/>
            </a:pPr>
            <a:r>
              <a:rPr kumimoji="1" lang="zh-CN" altLang="en-US" sz="2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    资源在一段时间内只允许一个进程(线程)访问, 系统中应建立一种机制，以保证对这类资源的</a:t>
            </a:r>
            <a:r>
              <a:rPr kumimoji="1" lang="zh-CN" altLang="en-US" sz="2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互斥访问</a:t>
            </a:r>
            <a:r>
              <a:rPr kumimoji="1" lang="zh-CN" altLang="en-US" sz="2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。这种资源称为临界资源或独占资源。</a:t>
            </a:r>
            <a:endParaRPr kumimoji="1" lang="zh-CN" altLang="en-US" sz="2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 2" panose="05020102010507070707" pitchFamily="18" charset="2"/>
              <a:buChar char="®"/>
              <a:defRPr/>
            </a:pPr>
            <a:r>
              <a:rPr kumimoji="0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同时访问</a:t>
            </a:r>
            <a:r>
              <a:rPr kumimoji="1" lang="zh-CN" altLang="en-US" sz="20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（如可重入代码，磁盘文件）</a:t>
            </a:r>
            <a:endParaRPr kumimoji="1" lang="zh-CN" altLang="en-US" sz="2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 2" panose="05020102010507070707" pitchFamily="18" charset="2"/>
              <a:buNone/>
              <a:defRPr/>
            </a:pPr>
            <a:r>
              <a:rPr kumimoji="1" lang="zh-CN" altLang="en-US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+mn-ea"/>
                <a:cs typeface="+mn-cs"/>
              </a:rPr>
              <a:t>  </a:t>
            </a:r>
            <a:r>
              <a:rPr kumimoji="1" lang="zh-CN" altLang="en-US" sz="2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49" charset="-122"/>
                <a:cs typeface="+mn-cs"/>
              </a:rPr>
              <a:t>在一段时间内由多个进程“同时”对它们进行访问。</a:t>
            </a:r>
            <a:endParaRPr kumimoji="1" lang="zh-CN" altLang="en-US" sz="2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楷体_GB2312" pitchFamily="49" charset="-122"/>
              <a:cs typeface="+mn-cs"/>
            </a:endParaRPr>
          </a:p>
        </p:txBody>
      </p:sp>
      <p:sp>
        <p:nvSpPr>
          <p:cNvPr id="155652" name="Text Box 4"/>
          <p:cNvSpPr txBox="1"/>
          <p:nvPr/>
        </p:nvSpPr>
        <p:spPr>
          <a:xfrm>
            <a:off x="1219200" y="1295400"/>
            <a:ext cx="7239000" cy="20272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30000"/>
              </a:spcBef>
              <a:buClrTx/>
              <a:buFontTx/>
            </a:pPr>
            <a:r>
              <a:rPr lang="zh-CN" altLang="en-US" sz="2400" dirty="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共享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是指系统中的所有资源可供内存中的多个并发执行的进程(线程)共同使用，而这种资源共同使用称为资源共享(资源复用)。</a:t>
            </a:r>
            <a:endParaRPr lang="zh-CN" altLang="en-US" sz="2400" b="0" dirty="0">
              <a:solidFill>
                <a:srgbClr val="FFFF66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30000"/>
              </a:spcBef>
              <a:buClrTx/>
              <a:buFontTx/>
            </a:pPr>
            <a:r>
              <a:rPr lang="zh-CN" altLang="en-US" sz="2400" dirty="0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根据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资源属性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不同，可有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互斥共享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同时访问</a:t>
            </a:r>
            <a:r>
              <a:rPr lang="zh-CN" altLang="en-US" sz="2400" b="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两种不同的共享方式。</a:t>
            </a:r>
            <a:endParaRPr lang="zh-CN" altLang="en-US" sz="2400" b="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5653" name="Line 5"/>
          <p:cNvSpPr>
            <a:spLocks noChangeShapeType="1"/>
          </p:cNvSpPr>
          <p:nvPr/>
        </p:nvSpPr>
        <p:spPr bwMode="auto">
          <a:xfrm flipV="1">
            <a:off x="609600" y="1066800"/>
            <a:ext cx="8534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5651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charRg st="17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5651">
                                            <p:txEl>
                                              <p:charRg st="17" end="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charRg st="86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5651">
                                            <p:txEl>
                                              <p:charRg st="86" end="1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charRg st="104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5651">
                                            <p:txEl>
                                              <p:charRg st="104" end="1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1" grpId="0" bldLvl="2" build="p"/>
      <p:bldP spid="15565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页脚占位符 4"/>
          <p:cNvSpPr txBox="1"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1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uLnTx/>
                <a:uFillTx/>
                <a:latin typeface="+mj-lt"/>
                <a:ea typeface="+mn-ea"/>
                <a:cs typeface="+mn-cs"/>
              </a:rPr>
              <a:t>Operating System</a:t>
            </a:r>
            <a:endParaRPr kumimoji="0" lang="en-US" altLang="zh-CN" sz="1600" b="0" i="1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Dag name="">
                <a:effect ref="fillLine"/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</a:effectDag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5pPr>
          </a:lstStyle>
          <a:p>
            <a:pPr lvl="0" algn="r">
              <a:buClrTx/>
              <a:buFontTx/>
            </a:pPr>
            <a:fld id="{9A0DB2DC-4C9A-4742-B13C-FB6460FD3503}" type="slidenum">
              <a:rPr lang="zh-CN" altLang="en-US" sz="1800" dirty="0">
                <a:solidFill>
                  <a:srgbClr val="FFFF66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1800" dirty="0">
              <a:solidFill>
                <a:srgbClr val="FFFF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4579" name="Rectangle 2"/>
          <p:cNvSpPr>
            <a:spLocks noGrp="1"/>
          </p:cNvSpPr>
          <p:nvPr>
            <p:ph type="title"/>
          </p:nvPr>
        </p:nvSpPr>
        <p:spPr>
          <a:xfrm>
            <a:off x="990600" y="228600"/>
            <a:ext cx="7772400" cy="641350"/>
          </a:xfrm>
        </p:spPr>
        <p:txBody>
          <a:bodyPr vert="horz" wrap="square" lIns="91440" tIns="45720" rIns="91440" bIns="45720" anchor="ctr" anchorCtr="0">
            <a:spAutoFit/>
          </a:bodyPr>
          <a:p>
            <a:pPr algn="ctr" eaLnBrk="1" hangingPunct="1"/>
            <a:r>
              <a:rPr lang="zh-CN" altLang="en-US" sz="3600" dirty="0">
                <a:latin typeface="Times New Roman" panose="02020603050405020304" charset="0"/>
                <a:ea typeface="楷体_GB2312" pitchFamily="49" charset="-122"/>
              </a:rPr>
              <a:t>1.3.3</a:t>
            </a:r>
            <a:r>
              <a:rPr lang="zh-CN" altLang="en-US" sz="3600" dirty="0">
                <a:solidFill>
                  <a:srgbClr val="FF00FF"/>
                </a:solidFill>
                <a:latin typeface="Times New Roman" panose="02020603050405020304" charset="0"/>
                <a:ea typeface="楷体_GB2312" pitchFamily="49" charset="-122"/>
              </a:rPr>
              <a:t>  虚拟(</a:t>
            </a:r>
            <a:r>
              <a:rPr lang="en-US" altLang="zh-CN" sz="3600" dirty="0">
                <a:solidFill>
                  <a:srgbClr val="FF00FF"/>
                </a:solidFill>
                <a:latin typeface="Times New Roman" panose="02020603050405020304" charset="0"/>
                <a:ea typeface="楷体_GB2312" pitchFamily="49" charset="-122"/>
              </a:rPr>
              <a:t>virtual)</a:t>
            </a:r>
            <a:endParaRPr lang="en-US" altLang="zh-CN" sz="3600" dirty="0">
              <a:solidFill>
                <a:srgbClr val="FF00FF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156677" name="Line 5"/>
          <p:cNvSpPr>
            <a:spLocks noChangeShapeType="1"/>
          </p:cNvSpPr>
          <p:nvPr/>
        </p:nvSpPr>
        <p:spPr bwMode="auto">
          <a:xfrm flipV="1">
            <a:off x="609600" y="1066800"/>
            <a:ext cx="8534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56680" name="Rectangle 8" descr="羊皮纸"/>
          <p:cNvSpPr/>
          <p:nvPr/>
        </p:nvSpPr>
        <p:spPr>
          <a:xfrm>
            <a:off x="1371600" y="1905000"/>
            <a:ext cx="7086600" cy="3330575"/>
          </a:xfrm>
          <a:prstGeom prst="rect">
            <a:avLst/>
          </a:prstGeom>
          <a:noFill/>
          <a:ln w="9525">
            <a:noFill/>
          </a:ln>
        </p:spPr>
        <p:txBody>
          <a:bodyPr tIns="0" bIns="0" anchor="t" anchorCtr="0">
            <a:spAutoFit/>
          </a:bodyPr>
          <a:p>
            <a:pPr marL="342900" indent="-342900">
              <a:lnSpc>
                <a:spcPct val="110000"/>
              </a:lnSpc>
              <a:spcBef>
                <a:spcPct val="60000"/>
              </a:spcBef>
              <a:buClr>
                <a:schemeClr val="hlink"/>
              </a:buClr>
              <a:buSzPct val="130000"/>
              <a:buFontTx/>
              <a:buChar char="•"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rPr>
              <a:t>虚拟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rPr>
              <a:t>：通过某种技术把一个</a:t>
            </a:r>
            <a:r>
              <a:rPr lang="zh-CN" altLang="en-US" sz="2800" u="sng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rPr>
              <a:t>物理实体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rPr>
              <a:t>映射为若干个对应的</a:t>
            </a:r>
            <a:r>
              <a:rPr lang="zh-CN" altLang="en-US" sz="2800" u="sng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rPr>
              <a:t>逻辑实体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rPr>
              <a:t>。</a:t>
            </a:r>
            <a:endParaRPr lang="zh-CN" altLang="en-US" sz="2800" b="0" dirty="0">
              <a:solidFill>
                <a:schemeClr val="tx1"/>
              </a:solidFill>
              <a:latin typeface="Times New Roman" panose="02020603050405020304" charset="0"/>
              <a:ea typeface="楷体_GB2312" pitchFamily="49" charset="-122"/>
            </a:endParaRPr>
          </a:p>
          <a:p>
            <a:pPr marL="342900" indent="-342900">
              <a:lnSpc>
                <a:spcPct val="110000"/>
              </a:lnSpc>
              <a:spcBef>
                <a:spcPct val="60000"/>
              </a:spcBef>
              <a:buClr>
                <a:schemeClr val="hlink"/>
              </a:buClr>
              <a:buSzPct val="130000"/>
              <a:buFontTx/>
              <a:buChar char="•"/>
            </a:pP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rPr>
              <a:t>虚拟是操作系统管理系统资源的重要手段，可提高资源利用率。</a:t>
            </a:r>
            <a:endParaRPr lang="zh-CN" altLang="en-US" sz="2800" b="0" dirty="0">
              <a:solidFill>
                <a:schemeClr val="tx1"/>
              </a:solidFill>
              <a:latin typeface="Times New Roman" panose="02020603050405020304" charset="0"/>
              <a:ea typeface="楷体_GB2312" pitchFamily="49" charset="-122"/>
            </a:endParaRPr>
          </a:p>
          <a:p>
            <a:pPr marL="342900" indent="-342900">
              <a:lnSpc>
                <a:spcPct val="110000"/>
              </a:lnSpc>
              <a:spcBef>
                <a:spcPct val="60000"/>
              </a:spcBef>
              <a:buClr>
                <a:schemeClr val="hlink"/>
              </a:buClr>
              <a:buSzPct val="130000"/>
              <a:buFontTx/>
              <a:buChar char="•"/>
            </a:pP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rPr>
              <a:t>用于实现虚拟的技术称为</a:t>
            </a:r>
            <a:r>
              <a:rPr lang="zh-CN" altLang="en-US" sz="2800" u="sng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rPr>
              <a:t>虚拟技术</a:t>
            </a:r>
            <a:r>
              <a:rPr lang="zh-CN" altLang="en-US" sz="2800" b="0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rPr>
              <a:t>。通过时分复用技术和空分复用技术来实现。</a:t>
            </a:r>
            <a:endParaRPr lang="zh-CN" altLang="en-US" sz="2800" b="0" dirty="0">
              <a:solidFill>
                <a:schemeClr val="tx1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0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6680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0">
                                            <p:txEl>
                                              <p:charRg st="31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6680">
                                            <p:txEl>
                                              <p:charRg st="31" end="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0">
                                            <p:txEl>
                                              <p:charRg st="60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6680">
                                            <p:txEl>
                                              <p:charRg st="60" end="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8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1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uLnTx/>
                <a:uFillTx/>
                <a:latin typeface="+mj-lt"/>
                <a:ea typeface="+mn-ea"/>
                <a:cs typeface="+mn-cs"/>
              </a:rPr>
              <a:t>Operating System</a:t>
            </a:r>
            <a:endParaRPr kumimoji="0" lang="en-US" altLang="zh-CN" sz="1600" b="0" i="1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Dag name="">
                <a:effect ref="fillLine"/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</a:effectDag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5pPr>
          </a:lstStyle>
          <a:p>
            <a:pPr lvl="0" algn="r">
              <a:buClrTx/>
              <a:buFontTx/>
            </a:pPr>
            <a:fld id="{9A0DB2DC-4C9A-4742-B13C-FB6460FD3503}" type="slidenum">
              <a:rPr lang="zh-CN" altLang="en-US" sz="1800" dirty="0">
                <a:solidFill>
                  <a:srgbClr val="FFFF66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1800" dirty="0">
              <a:solidFill>
                <a:srgbClr val="FFFF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171" name="Rectangle 2"/>
          <p:cNvSpPr>
            <a:spLocks noGrp="1"/>
          </p:cNvSpPr>
          <p:nvPr>
            <p:ph type="title"/>
          </p:nvPr>
        </p:nvSpPr>
        <p:spPr>
          <a:xfrm>
            <a:off x="685800" y="179388"/>
            <a:ext cx="8258175" cy="641350"/>
          </a:xfrm>
        </p:spPr>
        <p:txBody>
          <a:bodyPr vert="horz" wrap="square" lIns="91440" tIns="45720" rIns="91440" bIns="45720" anchor="ctr" anchorCtr="0">
            <a:spAutoFit/>
          </a:bodyPr>
          <a:p>
            <a:pPr eaLnBrk="1" hangingPunct="1"/>
            <a:r>
              <a:rPr lang="zh-CN" altLang="en-US" sz="3600" dirty="0">
                <a:ea typeface="仿宋_GB2312" pitchFamily="49" charset="-122"/>
              </a:rPr>
              <a:t>参考书（一）：</a:t>
            </a:r>
            <a:endParaRPr lang="zh-CN" altLang="en-US" sz="3600" dirty="0">
              <a:ea typeface="仿宋_GB2312" pitchFamily="49" charset="-122"/>
            </a:endParaRPr>
          </a:p>
        </p:txBody>
      </p:sp>
      <p:sp>
        <p:nvSpPr>
          <p:cNvPr id="7172" name="Rectangle 3" descr="羊皮纸"/>
          <p:cNvSpPr>
            <a:spLocks noGrp="1"/>
          </p:cNvSpPr>
          <p:nvPr>
            <p:ph idx="1"/>
          </p:nvPr>
        </p:nvSpPr>
        <p:spPr>
          <a:xfrm>
            <a:off x="762000" y="838200"/>
            <a:ext cx="8193088" cy="4652963"/>
          </a:xfrm>
        </p:spPr>
        <p:txBody>
          <a:bodyPr vert="horz" wrap="square" lIns="91440" tIns="0" rIns="91440" bIns="0" anchor="t" anchorCtr="0">
            <a:spAutoFit/>
          </a:bodyPr>
          <a:p>
            <a:pPr eaLnBrk="1" hangingPunct="1"/>
            <a:r>
              <a:rPr lang="zh-CN" altLang="en-US" dirty="0"/>
              <a:t>原书名： </a:t>
            </a:r>
            <a:r>
              <a:rPr lang="en-US" altLang="zh-CN" dirty="0"/>
              <a:t>Modern Operating Systems (4th Edition) </a:t>
            </a:r>
            <a:endParaRPr lang="en-US" altLang="zh-CN" dirty="0"/>
          </a:p>
          <a:p>
            <a:pPr eaLnBrk="1" hangingPunct="1"/>
            <a:r>
              <a:rPr lang="zh-CN" altLang="en-US" dirty="0"/>
              <a:t>作者： </a:t>
            </a:r>
            <a:r>
              <a:rPr lang="en-US" altLang="zh-CN" dirty="0"/>
              <a:t>Andrew S. Tanenbaum , Herbert Bos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中译本书名：现代操作系统</a:t>
            </a:r>
            <a:r>
              <a:rPr lang="en-US" altLang="zh-CN" dirty="0"/>
              <a:t>(</a:t>
            </a:r>
            <a:r>
              <a:rPr lang="zh-CN" altLang="en-US" dirty="0"/>
              <a:t>原书第</a:t>
            </a:r>
            <a:r>
              <a:rPr lang="en-US" altLang="zh-CN" dirty="0"/>
              <a:t>4</a:t>
            </a:r>
            <a:r>
              <a:rPr lang="zh-CN" altLang="en-US" dirty="0"/>
              <a:t>版</a:t>
            </a:r>
            <a:r>
              <a:rPr lang="en-US" altLang="zh-CN" dirty="0"/>
              <a:t>)</a:t>
            </a:r>
            <a:endParaRPr lang="en-US" altLang="zh-CN" dirty="0"/>
          </a:p>
          <a:p>
            <a:pPr eaLnBrk="1" hangingPunct="1"/>
            <a:r>
              <a:rPr lang="zh-CN" altLang="en-US" dirty="0"/>
              <a:t>译者： 陈向群、马洪兵 </a:t>
            </a:r>
            <a:endParaRPr lang="zh-CN" altLang="en-US" dirty="0"/>
          </a:p>
          <a:p>
            <a:pPr eaLnBrk="1" hangingPunct="1"/>
            <a:r>
              <a:rPr lang="zh-CN" altLang="en-US" dirty="0"/>
              <a:t>出版社：机械工业出版社 </a:t>
            </a:r>
            <a:endParaRPr lang="zh-CN" altLang="en-US" dirty="0"/>
          </a:p>
          <a:p>
            <a:pPr eaLnBrk="1" hangingPunct="1"/>
            <a:r>
              <a:rPr lang="en-US" altLang="zh-CN" dirty="0"/>
              <a:t>ISBN</a:t>
            </a:r>
            <a:r>
              <a:rPr lang="zh-CN" altLang="en-US" dirty="0"/>
              <a:t>：</a:t>
            </a:r>
            <a:r>
              <a:rPr lang="en-US" altLang="zh-CN" dirty="0"/>
              <a:t>9787111573692</a:t>
            </a:r>
            <a:endParaRPr lang="en-US" altLang="zh-CN" dirty="0"/>
          </a:p>
          <a:p>
            <a:pPr eaLnBrk="1" hangingPunct="1"/>
            <a:r>
              <a:rPr lang="zh-CN" altLang="en-US" dirty="0"/>
              <a:t>出版日期：</a:t>
            </a:r>
            <a:r>
              <a:rPr lang="en-US" altLang="zh-CN" dirty="0"/>
              <a:t>2017 </a:t>
            </a:r>
            <a:r>
              <a:rPr lang="zh-CN" altLang="en-US" dirty="0"/>
              <a:t>年</a:t>
            </a:r>
            <a:r>
              <a:rPr lang="en-US" altLang="zh-CN" dirty="0"/>
              <a:t>7</a:t>
            </a:r>
            <a:r>
              <a:rPr lang="zh-CN" altLang="en-US" dirty="0"/>
              <a:t>月</a:t>
            </a:r>
            <a:endParaRPr lang="zh-CN" altLang="en-US" dirty="0"/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页脚占位符 4"/>
          <p:cNvSpPr txBox="1"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1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uLnTx/>
                <a:uFillTx/>
                <a:latin typeface="+mj-lt"/>
                <a:ea typeface="+mn-ea"/>
                <a:cs typeface="+mn-cs"/>
              </a:rPr>
              <a:t>Operating System</a:t>
            </a:r>
            <a:endParaRPr kumimoji="0" lang="en-US" altLang="zh-CN" sz="1600" b="0" i="1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Dag name="">
                <a:effect ref="fillLine"/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</a:effectDag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560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5pPr>
          </a:lstStyle>
          <a:p>
            <a:pPr lvl="0" algn="r">
              <a:buClrTx/>
              <a:buFontTx/>
            </a:pPr>
            <a:fld id="{9A0DB2DC-4C9A-4742-B13C-FB6460FD3503}" type="slidenum">
              <a:rPr lang="zh-CN" altLang="en-US" sz="1800" dirty="0">
                <a:solidFill>
                  <a:srgbClr val="FFFF66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1800" dirty="0">
              <a:solidFill>
                <a:srgbClr val="FFFF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5603" name="Rectangle 2"/>
          <p:cNvSpPr>
            <a:spLocks noGrp="1"/>
          </p:cNvSpPr>
          <p:nvPr>
            <p:ph type="title"/>
          </p:nvPr>
        </p:nvSpPr>
        <p:spPr>
          <a:xfrm>
            <a:off x="990600" y="479425"/>
            <a:ext cx="7772400" cy="641350"/>
          </a:xfrm>
        </p:spPr>
        <p:txBody>
          <a:bodyPr vert="horz" wrap="square" lIns="91440" tIns="45720" rIns="91440" bIns="45720" anchor="ctr" anchorCtr="0">
            <a:spAutoFit/>
          </a:bodyPr>
          <a:p>
            <a:pPr algn="ctr" eaLnBrk="1" hangingPunct="1"/>
            <a:r>
              <a:rPr lang="zh-CN" altLang="en-US" sz="3600" dirty="0"/>
              <a:t>1.3.4 </a:t>
            </a:r>
            <a:r>
              <a:rPr lang="zh-CN" altLang="en-US" sz="3600" dirty="0">
                <a:solidFill>
                  <a:srgbClr val="FF66CC"/>
                </a:solidFill>
                <a:ea typeface="仿宋_GB2312" pitchFamily="49" charset="-122"/>
              </a:rPr>
              <a:t>异步性</a:t>
            </a:r>
            <a:r>
              <a:rPr lang="zh-CN" altLang="en-US" sz="3600" dirty="0"/>
              <a:t>(</a:t>
            </a:r>
            <a:r>
              <a:rPr lang="en-US" altLang="zh-CN" sz="3600" dirty="0"/>
              <a:t>asynchronism)</a:t>
            </a:r>
            <a:endParaRPr lang="en-US" altLang="zh-CN" sz="3600" dirty="0"/>
          </a:p>
        </p:txBody>
      </p:sp>
      <p:sp>
        <p:nvSpPr>
          <p:cNvPr id="158723" name="Rectangle 3" descr="羊皮纸"/>
          <p:cNvSpPr>
            <a:spLocks noGrp="1"/>
          </p:cNvSpPr>
          <p:nvPr>
            <p:ph idx="1"/>
          </p:nvPr>
        </p:nvSpPr>
        <p:spPr>
          <a:xfrm>
            <a:off x="1219200" y="2495550"/>
            <a:ext cx="7315200" cy="3219450"/>
          </a:xfrm>
        </p:spPr>
        <p:txBody>
          <a:bodyPr vert="horz" wrap="square" lIns="91440" tIns="0" rIns="91440" bIns="0" anchor="t" anchorCtr="0">
            <a:spAutoFit/>
          </a:bodyPr>
          <a:p>
            <a:pPr eaLnBrk="1" hangingPunct="1">
              <a:buClr>
                <a:schemeClr val="hlink"/>
              </a:buClr>
              <a:buSzPct val="80000"/>
              <a:buFont typeface="Wingdings 2" panose="05020102010507070707" pitchFamily="18" charset="2"/>
              <a:buChar char="®"/>
            </a:pPr>
            <a:r>
              <a:rPr lang="zh-CN" altLang="en-US" sz="2600" dirty="0">
                <a:ea typeface="仿宋_GB2312" pitchFamily="49" charset="-122"/>
              </a:rPr>
              <a:t>进程的运行速度不可预知</a:t>
            </a:r>
            <a:endParaRPr lang="zh-CN" altLang="en-US" sz="2600" dirty="0">
              <a:ea typeface="仿宋_GB2312" pitchFamily="49" charset="-122"/>
            </a:endParaRPr>
          </a:p>
          <a:p>
            <a:pPr eaLnBrk="1" hangingPunct="1">
              <a:buClr>
                <a:srgbClr val="B49200"/>
              </a:buClr>
              <a:buSzPct val="80000"/>
              <a:buNone/>
            </a:pPr>
            <a:r>
              <a:rPr lang="zh-CN" altLang="en-US" sz="2600" b="0" dirty="0">
                <a:latin typeface="仿宋_GB2312" pitchFamily="49" charset="-122"/>
                <a:ea typeface="仿宋_GB2312" pitchFamily="49" charset="-122"/>
              </a:rPr>
              <a:t>   </a:t>
            </a:r>
            <a:r>
              <a:rPr lang="zh-CN" altLang="en-US" sz="2400" b="0" dirty="0">
                <a:latin typeface="仿宋_GB2312" pitchFamily="49" charset="-122"/>
                <a:ea typeface="仿宋_GB2312" pitchFamily="49" charset="-122"/>
              </a:rPr>
              <a:t>分时系统中，多个进程并发执行，时走时停，不可预知每个进程的运行推进速度</a:t>
            </a:r>
            <a:endParaRPr lang="zh-CN" altLang="en-US" sz="2400" b="0" dirty="0">
              <a:latin typeface="仿宋_GB2312" pitchFamily="49" charset="-122"/>
              <a:ea typeface="仿宋_GB2312" pitchFamily="49" charset="-122"/>
            </a:endParaRPr>
          </a:p>
          <a:p>
            <a:pPr eaLnBrk="1" hangingPunct="1">
              <a:buClr>
                <a:schemeClr val="hlink"/>
              </a:buClr>
              <a:buSzPct val="80000"/>
              <a:buFont typeface="Wingdings 2" panose="05020102010507070707" pitchFamily="18" charset="2"/>
              <a:buChar char="®"/>
            </a:pPr>
            <a:r>
              <a:rPr lang="zh-CN" altLang="en-US" sz="2600" dirty="0">
                <a:solidFill>
                  <a:schemeClr val="folHlink"/>
                </a:solidFill>
                <a:ea typeface="仿宋_GB2312" pitchFamily="49" charset="-122"/>
              </a:rPr>
              <a:t>无论快慢，应该结果相同</a:t>
            </a:r>
            <a:r>
              <a:rPr lang="zh-CN" altLang="en-US" sz="2400" b="0" dirty="0">
                <a:ea typeface="仿宋_GB2312" pitchFamily="49" charset="-122"/>
              </a:rPr>
              <a:t>－－通过进程互斥和同步手段来保证</a:t>
            </a:r>
            <a:endParaRPr lang="zh-CN" altLang="en-US" sz="2400" b="0" dirty="0">
              <a:ea typeface="仿宋_GB2312" pitchFamily="49" charset="-122"/>
            </a:endParaRPr>
          </a:p>
          <a:p>
            <a:pPr eaLnBrk="1" hangingPunct="1">
              <a:buClr>
                <a:schemeClr val="hlink"/>
              </a:buClr>
              <a:buSzPct val="90000"/>
              <a:buFont typeface="Wingdings 2" panose="05020102010507070707" pitchFamily="18" charset="2"/>
              <a:buChar char="®"/>
            </a:pPr>
            <a:r>
              <a:rPr lang="zh-CN" altLang="en-US" sz="2600" dirty="0">
                <a:ea typeface="仿宋_GB2312" pitchFamily="49" charset="-122"/>
              </a:rPr>
              <a:t>难以重现系统在某个时刻的状态</a:t>
            </a:r>
            <a:r>
              <a:rPr lang="zh-CN" altLang="en-US" sz="2400" b="0" dirty="0"/>
              <a:t>(</a:t>
            </a:r>
            <a:r>
              <a:rPr lang="zh-CN" altLang="en-US" sz="2400" b="0" dirty="0">
                <a:ea typeface="仿宋_GB2312" pitchFamily="49" charset="-122"/>
              </a:rPr>
              <a:t>包括重现运行中的错误)</a:t>
            </a:r>
            <a:endParaRPr lang="zh-CN" altLang="en-US" sz="2400" b="0" dirty="0">
              <a:ea typeface="仿宋_GB2312" pitchFamily="49" charset="-122"/>
            </a:endParaRPr>
          </a:p>
        </p:txBody>
      </p:sp>
      <p:sp>
        <p:nvSpPr>
          <p:cNvPr id="25605" name="Text Box 4"/>
          <p:cNvSpPr txBox="1"/>
          <p:nvPr/>
        </p:nvSpPr>
        <p:spPr>
          <a:xfrm>
            <a:off x="882650" y="1524000"/>
            <a:ext cx="784383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ClrTx/>
              <a:buFontTx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rPr>
              <a:t>也称不确定性，指进程的</a:t>
            </a:r>
            <a:r>
              <a:rPr lang="zh-CN" altLang="en-US" sz="2400" i="1" u="sng" dirty="0">
                <a:solidFill>
                  <a:schemeClr val="tx1"/>
                </a:solidFill>
                <a:latin typeface="Times New Roman" panose="02020603050405020304" charset="0"/>
                <a:ea typeface="仿宋_GB2312" pitchFamily="49" charset="-122"/>
              </a:rPr>
              <a:t>执行顺序和执行时间的不确定性</a:t>
            </a:r>
            <a:endParaRPr lang="zh-CN" altLang="en-US" sz="2400" i="1" u="sng" dirty="0">
              <a:solidFill>
                <a:schemeClr val="tx1"/>
              </a:solidFill>
              <a:latin typeface="Times New Roman" panose="02020603050405020304" charset="0"/>
              <a:ea typeface="仿宋_GB2312" pitchFamily="49" charset="-122"/>
            </a:endParaRPr>
          </a:p>
        </p:txBody>
      </p:sp>
      <p:sp>
        <p:nvSpPr>
          <p:cNvPr id="158725" name="Line 5"/>
          <p:cNvSpPr>
            <a:spLocks noChangeShapeType="1"/>
          </p:cNvSpPr>
          <p:nvPr/>
        </p:nvSpPr>
        <p:spPr bwMode="auto">
          <a:xfrm flipV="1">
            <a:off x="609600" y="1143000"/>
            <a:ext cx="85344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58727" name="AutoShape 7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8001000" y="6629400"/>
            <a:ext cx="381000" cy="152400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FF9900"/>
          </a:solidFill>
          <a:ln w="9525">
            <a:solidFill>
              <a:srgbClr val="FFCC99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8723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charRg st="12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8723">
                                            <p:txEl>
                                              <p:charRg st="12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charRg st="51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8723">
                                            <p:txEl>
                                              <p:charRg st="51" end="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charRg st="79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8723">
                                            <p:txEl>
                                              <p:charRg st="79" end="1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3" grpId="0" bldLvl="2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页脚占位符 4"/>
          <p:cNvSpPr txBox="1"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1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uLnTx/>
                <a:uFillTx/>
                <a:latin typeface="+mj-lt"/>
                <a:ea typeface="+mn-ea"/>
                <a:cs typeface="+mn-cs"/>
              </a:rPr>
              <a:t>Operating System</a:t>
            </a:r>
            <a:endParaRPr kumimoji="0" lang="en-US" altLang="zh-CN" sz="1600" b="0" i="1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Dag name="">
                <a:effect ref="fillLine"/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</a:effectDag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662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5pPr>
          </a:lstStyle>
          <a:p>
            <a:pPr lvl="0" algn="r">
              <a:buClrTx/>
              <a:buFontTx/>
            </a:pPr>
            <a:fld id="{9A0DB2DC-4C9A-4742-B13C-FB6460FD3503}" type="slidenum">
              <a:rPr lang="zh-CN" altLang="en-US" sz="1800" dirty="0">
                <a:solidFill>
                  <a:srgbClr val="FFFF66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1800" dirty="0">
              <a:solidFill>
                <a:srgbClr val="FFFF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6627" name="Rectangle 2"/>
          <p:cNvSpPr>
            <a:spLocks noGrp="1"/>
          </p:cNvSpPr>
          <p:nvPr>
            <p:ph type="title"/>
          </p:nvPr>
        </p:nvSpPr>
        <p:spPr>
          <a:xfrm>
            <a:off x="685800" y="179388"/>
            <a:ext cx="8258175" cy="641350"/>
          </a:xfrm>
        </p:spPr>
        <p:txBody>
          <a:bodyPr vert="horz" wrap="square" lIns="91440" tIns="45720" rIns="91440" bIns="45720" anchor="ctr" anchorCtr="0">
            <a:spAutoFit/>
          </a:bodyPr>
          <a:p>
            <a:pPr algn="ctr" eaLnBrk="1" hangingPunct="1"/>
            <a:r>
              <a:rPr lang="zh-CN" altLang="en-US" sz="3600" dirty="0">
                <a:latin typeface="Arial" panose="020B0604020202020204" pitchFamily="34" charset="0"/>
              </a:rPr>
              <a:t>1.4  </a:t>
            </a:r>
            <a:r>
              <a:rPr lang="zh-CN" altLang="en-US" sz="3600" dirty="0">
                <a:solidFill>
                  <a:srgbClr val="FF00FF"/>
                </a:solidFill>
                <a:latin typeface="Arial" panose="020B0604020202020204" pitchFamily="34" charset="0"/>
                <a:ea typeface="楷体_GB2312" pitchFamily="49" charset="-122"/>
              </a:rPr>
              <a:t>操作系统的主要功能</a:t>
            </a:r>
            <a:endParaRPr lang="zh-CN" altLang="en-US" sz="36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6628" name="Rectangle 3" descr="羊皮纸"/>
          <p:cNvSpPr>
            <a:spLocks noGrp="1"/>
          </p:cNvSpPr>
          <p:nvPr>
            <p:ph idx="1"/>
          </p:nvPr>
        </p:nvSpPr>
        <p:spPr>
          <a:xfrm>
            <a:off x="1219200" y="1476375"/>
            <a:ext cx="7467600" cy="4467225"/>
          </a:xfrm>
        </p:spPr>
        <p:txBody>
          <a:bodyPr vert="horz" wrap="square" lIns="91440" tIns="0" rIns="91440" bIns="0" anchor="t" anchorCtr="0">
            <a:spAutoFit/>
          </a:bodyPr>
          <a:p>
            <a:pPr eaLnBrk="1" hangingPunct="1">
              <a:lnSpc>
                <a:spcPct val="100000"/>
              </a:lnSpc>
            </a:pPr>
            <a:r>
              <a:rPr lang="zh-CN" altLang="en-US" dirty="0">
                <a:solidFill>
                  <a:schemeClr val="hlink"/>
                </a:solidFill>
                <a:ea typeface="楷体_GB2312" pitchFamily="49" charset="-122"/>
              </a:rPr>
              <a:t>1.  </a:t>
            </a:r>
            <a:r>
              <a:rPr lang="zh-CN" altLang="en-US" dirty="0">
                <a:solidFill>
                  <a:schemeClr val="tx2"/>
                </a:solidFill>
                <a:ea typeface="楷体_GB2312" pitchFamily="49" charset="-122"/>
              </a:rPr>
              <a:t>处理机管理</a:t>
            </a:r>
            <a:endParaRPr lang="zh-CN" altLang="en-US" dirty="0">
              <a:solidFill>
                <a:schemeClr val="tx2"/>
              </a:solidFill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</a:pPr>
            <a:r>
              <a:rPr lang="zh-CN" altLang="en-US" sz="2200" b="0" dirty="0">
                <a:latin typeface="楷体_GB2312" pitchFamily="49" charset="-122"/>
                <a:ea typeface="楷体_GB2312" pitchFamily="49" charset="-122"/>
              </a:rPr>
              <a:t>   进程控制   进程同步  进程通信   调度</a:t>
            </a:r>
            <a:endParaRPr lang="zh-CN" altLang="en-US" sz="2200" b="0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35000"/>
              </a:spcBef>
            </a:pPr>
            <a:r>
              <a:rPr lang="zh-CN" altLang="en-US" dirty="0">
                <a:solidFill>
                  <a:schemeClr val="hlink"/>
                </a:solidFill>
                <a:ea typeface="楷体_GB2312" pitchFamily="49" charset="-122"/>
              </a:rPr>
              <a:t>2.  </a:t>
            </a:r>
            <a:r>
              <a:rPr lang="zh-CN" altLang="en-US" dirty="0">
                <a:solidFill>
                  <a:schemeClr val="tx2"/>
                </a:solidFill>
                <a:ea typeface="楷体_GB2312" pitchFamily="49" charset="-122"/>
              </a:rPr>
              <a:t>存储器管理</a:t>
            </a:r>
            <a:r>
              <a:rPr lang="zh-CN" altLang="en-US" dirty="0">
                <a:solidFill>
                  <a:schemeClr val="hlink"/>
                </a:solidFill>
                <a:ea typeface="楷体_GB2312" pitchFamily="49" charset="-122"/>
              </a:rPr>
              <a:t> </a:t>
            </a:r>
            <a:endParaRPr lang="zh-CN" altLang="en-US" dirty="0">
              <a:solidFill>
                <a:schemeClr val="hlink"/>
              </a:solidFill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</a:pPr>
            <a:r>
              <a:rPr lang="zh-CN" altLang="en-US" sz="2200" b="0" dirty="0">
                <a:latin typeface="楷体_GB2312" pitchFamily="49" charset="-122"/>
                <a:ea typeface="楷体_GB2312" pitchFamily="49" charset="-122"/>
              </a:rPr>
              <a:t>   内存分配  内存保护  地址映射   内存扩充</a:t>
            </a:r>
            <a:endParaRPr lang="zh-CN" altLang="en-US" sz="2200" b="0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35000"/>
              </a:spcBef>
            </a:pPr>
            <a:r>
              <a:rPr lang="zh-CN" altLang="en-US" dirty="0">
                <a:solidFill>
                  <a:schemeClr val="hlink"/>
                </a:solidFill>
                <a:ea typeface="楷体_GB2312" pitchFamily="49" charset="-122"/>
              </a:rPr>
              <a:t>3.  </a:t>
            </a:r>
            <a:r>
              <a:rPr lang="zh-CN" altLang="en-US" dirty="0">
                <a:solidFill>
                  <a:schemeClr val="tx2"/>
                </a:solidFill>
                <a:ea typeface="楷体_GB2312" pitchFamily="49" charset="-122"/>
              </a:rPr>
              <a:t>设备管理</a:t>
            </a:r>
            <a:r>
              <a:rPr lang="zh-CN" altLang="en-US" dirty="0">
                <a:solidFill>
                  <a:schemeClr val="hlink"/>
                </a:solidFill>
                <a:ea typeface="楷体_GB2312" pitchFamily="49" charset="-122"/>
              </a:rPr>
              <a:t>     </a:t>
            </a:r>
            <a:endParaRPr lang="zh-CN" altLang="en-US" dirty="0">
              <a:solidFill>
                <a:schemeClr val="hlink"/>
              </a:solidFill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</a:pPr>
            <a:r>
              <a:rPr lang="zh-CN" altLang="en-US" sz="2200" b="0" dirty="0">
                <a:latin typeface="楷体_GB2312" pitchFamily="49" charset="-122"/>
                <a:ea typeface="楷体_GB2312" pitchFamily="49" charset="-122"/>
              </a:rPr>
              <a:t>   缓冲管理    设备分配  设备处理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    </a:t>
            </a:r>
            <a:endParaRPr lang="zh-CN" altLang="en-US" sz="2400" b="0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35000"/>
              </a:spcBef>
            </a:pPr>
            <a:r>
              <a:rPr lang="zh-CN" altLang="en-US" dirty="0">
                <a:solidFill>
                  <a:schemeClr val="hlink"/>
                </a:solidFill>
                <a:ea typeface="楷体_GB2312" pitchFamily="49" charset="-122"/>
              </a:rPr>
              <a:t>4.  </a:t>
            </a:r>
            <a:r>
              <a:rPr lang="zh-CN" altLang="en-US" dirty="0">
                <a:solidFill>
                  <a:schemeClr val="tx2"/>
                </a:solidFill>
                <a:ea typeface="楷体_GB2312" pitchFamily="49" charset="-122"/>
              </a:rPr>
              <a:t>文件管理 </a:t>
            </a:r>
            <a:endParaRPr lang="zh-CN" altLang="en-US" dirty="0">
              <a:solidFill>
                <a:schemeClr val="tx2"/>
              </a:solidFill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</a:pPr>
            <a:r>
              <a:rPr lang="zh-CN" altLang="en-US" sz="2200" b="0" dirty="0">
                <a:latin typeface="楷体_GB2312" pitchFamily="49" charset="-122"/>
                <a:ea typeface="楷体_GB2312" pitchFamily="49" charset="-122"/>
              </a:rPr>
              <a:t>   文件存储空间管理   目录管理 文件的读/写管理和保护</a:t>
            </a:r>
            <a:r>
              <a:rPr lang="zh-CN" altLang="en-US" sz="2400" b="0" dirty="0">
                <a:latin typeface="楷体_GB2312" pitchFamily="49" charset="-122"/>
                <a:ea typeface="楷体_GB2312" pitchFamily="49" charset="-122"/>
              </a:rPr>
              <a:t> </a:t>
            </a:r>
            <a:endParaRPr lang="zh-CN" altLang="en-US" sz="2400" b="0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35000"/>
              </a:spcBef>
            </a:pPr>
            <a:r>
              <a:rPr lang="zh-CN" altLang="en-US" dirty="0">
                <a:solidFill>
                  <a:schemeClr val="hlink"/>
                </a:solidFill>
                <a:ea typeface="楷体_GB2312" pitchFamily="49" charset="-122"/>
              </a:rPr>
              <a:t>5.  </a:t>
            </a:r>
            <a:r>
              <a:rPr lang="zh-CN" altLang="en-US" dirty="0">
                <a:solidFill>
                  <a:schemeClr val="tx2"/>
                </a:solidFill>
                <a:ea typeface="楷体_GB2312" pitchFamily="49" charset="-122"/>
              </a:rPr>
              <a:t>用户接口</a:t>
            </a:r>
            <a:r>
              <a:rPr lang="zh-CN" altLang="en-US" dirty="0">
                <a:solidFill>
                  <a:schemeClr val="hlink"/>
                </a:solidFill>
                <a:ea typeface="楷体_GB2312" pitchFamily="49" charset="-122"/>
              </a:rPr>
              <a:t>     </a:t>
            </a:r>
            <a:endParaRPr lang="zh-CN" altLang="en-US" dirty="0">
              <a:solidFill>
                <a:schemeClr val="hlink"/>
              </a:solidFill>
              <a:ea typeface="楷体_GB2312" pitchFamily="49" charset="-122"/>
            </a:endParaRPr>
          </a:p>
          <a:p>
            <a:pPr eaLnBrk="1" hangingPunct="1">
              <a:lnSpc>
                <a:spcPct val="100000"/>
              </a:lnSpc>
            </a:pPr>
            <a:r>
              <a:rPr lang="zh-CN" altLang="en-US" sz="2200" b="0" dirty="0">
                <a:latin typeface="楷体_GB2312" pitchFamily="49" charset="-122"/>
                <a:ea typeface="楷体_GB2312" pitchFamily="49" charset="-122"/>
              </a:rPr>
              <a:t>   命令接口   程序接口   图形接口 </a:t>
            </a:r>
            <a:endParaRPr lang="zh-CN" altLang="en-US" sz="2200" b="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7220" name="Line 4"/>
          <p:cNvSpPr>
            <a:spLocks noChangeShapeType="1"/>
          </p:cNvSpPr>
          <p:nvPr/>
        </p:nvSpPr>
        <p:spPr bwMode="auto">
          <a:xfrm flipV="1">
            <a:off x="685800" y="914400"/>
            <a:ext cx="84582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37223" name="AutoShape 7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8001000" y="6477000"/>
            <a:ext cx="457200" cy="22860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>
            <a:solidFill>
              <a:srgbClr val="3366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页脚占位符 4"/>
          <p:cNvSpPr txBox="1"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1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uLnTx/>
                <a:uFillTx/>
                <a:latin typeface="+mj-lt"/>
                <a:ea typeface="+mn-ea"/>
                <a:cs typeface="+mn-cs"/>
              </a:rPr>
              <a:t>Operating System</a:t>
            </a:r>
            <a:endParaRPr kumimoji="0" lang="en-US" altLang="zh-CN" sz="1600" b="0" i="1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Dag name="">
                <a:effect ref="fillLine"/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</a:effectDag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765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5pPr>
          </a:lstStyle>
          <a:p>
            <a:pPr lvl="0" algn="r">
              <a:buClrTx/>
              <a:buFontTx/>
            </a:pPr>
            <a:fld id="{9A0DB2DC-4C9A-4742-B13C-FB6460FD3503}" type="slidenum">
              <a:rPr lang="zh-CN" altLang="en-US" sz="1800" dirty="0">
                <a:solidFill>
                  <a:srgbClr val="FFFF66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1800" dirty="0">
              <a:solidFill>
                <a:srgbClr val="FFFF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7651" name="Rectangle 2"/>
          <p:cNvSpPr>
            <a:spLocks noGrp="1"/>
          </p:cNvSpPr>
          <p:nvPr>
            <p:ph type="title"/>
          </p:nvPr>
        </p:nvSpPr>
        <p:spPr>
          <a:xfrm>
            <a:off x="685800" y="179388"/>
            <a:ext cx="8258175" cy="641350"/>
          </a:xfrm>
        </p:spPr>
        <p:txBody>
          <a:bodyPr vert="horz" wrap="square" lIns="91440" tIns="45720" rIns="91440" bIns="45720" anchor="ctr" anchorCtr="0">
            <a:spAutoFit/>
          </a:bodyPr>
          <a:p>
            <a:pPr algn="ctr" eaLnBrk="1" hangingPunct="1"/>
            <a:r>
              <a:rPr lang="zh-CN" altLang="en-US" sz="3600" dirty="0">
                <a:ea typeface="宋体" panose="02010600030101010101" pitchFamily="2" charset="-122"/>
              </a:rPr>
              <a:t>1.5 </a:t>
            </a:r>
            <a:r>
              <a:rPr lang="zh-CN" altLang="en-US" sz="3600" dirty="0">
                <a:solidFill>
                  <a:srgbClr val="FF00FF"/>
                </a:solidFill>
                <a:latin typeface="Times New Roman" panose="02020603050405020304" charset="0"/>
                <a:ea typeface="楷体_GB2312" pitchFamily="49" charset="-122"/>
              </a:rPr>
              <a:t>操作系统的结构设计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145412" name="Line 4"/>
          <p:cNvSpPr>
            <a:spLocks noChangeShapeType="1"/>
          </p:cNvSpPr>
          <p:nvPr/>
        </p:nvSpPr>
        <p:spPr bwMode="auto">
          <a:xfrm flipV="1">
            <a:off x="685800" y="914400"/>
            <a:ext cx="84582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27653" name="Rectangle 7" descr="羊皮纸"/>
          <p:cNvSpPr>
            <a:spLocks noGrp="1"/>
          </p:cNvSpPr>
          <p:nvPr>
            <p:ph idx="1"/>
          </p:nvPr>
        </p:nvSpPr>
        <p:spPr>
          <a:xfrm>
            <a:off x="2362200" y="1981200"/>
            <a:ext cx="4419600" cy="3249613"/>
          </a:xfrm>
        </p:spPr>
        <p:txBody>
          <a:bodyPr vert="horz" wrap="square" lIns="91440" tIns="0" rIns="91440" bIns="0" anchor="t" anchorCtr="0">
            <a:spAutoFit/>
          </a:bodyPr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Char char="n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  <a:hlinkClick r:id="" action="ppaction://noaction"/>
              </a:rPr>
              <a:t>无结构操作系统 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Char char="n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  <a:hlinkClick r:id="" action="ppaction://noaction"/>
              </a:rPr>
              <a:t>模块化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  <a:hlinkClick r:id="" action="ppaction://noaction"/>
              </a:rPr>
              <a:t>OS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  <a:hlinkClick r:id="" action="ppaction://noaction"/>
              </a:rPr>
              <a:t>结构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Char char="n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  <a:hlinkClick r:id="" action="ppaction://noaction"/>
              </a:rPr>
              <a:t>分层式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  <a:hlinkClick r:id="" action="ppaction://noaction"/>
              </a:rPr>
              <a:t>OS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  <a:hlinkClick r:id="" action="ppaction://noaction"/>
              </a:rPr>
              <a:t>结构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Char char="n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  <a:hlinkClick r:id="" action="ppaction://noaction"/>
              </a:rPr>
              <a:t>客户/服务器模式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spcBef>
                <a:spcPct val="40000"/>
              </a:spcBef>
              <a:buFont typeface="Wingdings" panose="05000000000000000000" pitchFamily="2" charset="2"/>
              <a:buChar char="n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  <a:hlinkClick r:id="" action="ppaction://noaction"/>
              </a:rPr>
              <a:t>微内核操作系统结构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5417" name="AutoShape 9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8001000" y="6477000"/>
            <a:ext cx="457200" cy="228600"/>
          </a:xfrm>
          <a:prstGeom prst="triangle">
            <a:avLst>
              <a:gd name="adj" fmla="val 50000"/>
            </a:avLst>
          </a:prstGeom>
          <a:solidFill>
            <a:srgbClr val="FF9900"/>
          </a:solidFill>
          <a:ln w="9525">
            <a:solidFill>
              <a:srgbClr val="3366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页脚占位符 4"/>
          <p:cNvSpPr txBox="1"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1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uLnTx/>
                <a:uFillTx/>
                <a:latin typeface="+mj-lt"/>
                <a:ea typeface="+mn-ea"/>
                <a:cs typeface="+mn-cs"/>
              </a:rPr>
              <a:t>Operating System</a:t>
            </a:r>
            <a:endParaRPr kumimoji="0" lang="en-US" altLang="zh-CN" sz="1600" b="0" i="1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Dag name="">
                <a:effect ref="fillLine"/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</a:effectDag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867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5pPr>
          </a:lstStyle>
          <a:p>
            <a:pPr lvl="0" algn="r">
              <a:buClrTx/>
              <a:buFontTx/>
            </a:pPr>
            <a:fld id="{9A0DB2DC-4C9A-4742-B13C-FB6460FD3503}" type="slidenum">
              <a:rPr lang="zh-CN" altLang="en-US" sz="1800" dirty="0">
                <a:solidFill>
                  <a:srgbClr val="FFFF66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1800" dirty="0">
              <a:solidFill>
                <a:srgbClr val="FFFF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8675" name="Rectangle 3"/>
          <p:cNvSpPr>
            <a:spLocks noGrp="1"/>
          </p:cNvSpPr>
          <p:nvPr>
            <p:ph type="title"/>
          </p:nvPr>
        </p:nvSpPr>
        <p:spPr>
          <a:xfrm>
            <a:off x="685800" y="179388"/>
            <a:ext cx="8258175" cy="641350"/>
          </a:xfrm>
        </p:spPr>
        <p:txBody>
          <a:bodyPr vert="horz" wrap="square" lIns="91440" tIns="45720" rIns="91440" bIns="45720" anchor="ctr" anchorCtr="0">
            <a:spAutoFit/>
          </a:bodyPr>
          <a:p>
            <a:pPr algn="ctr" eaLnBrk="1" hangingPunct="1"/>
            <a:r>
              <a:rPr lang="zh-CN" altLang="en-US" sz="3600" dirty="0">
                <a:solidFill>
                  <a:srgbClr val="FF00FF"/>
                </a:solidFill>
                <a:latin typeface="Times New Roman" panose="02020603050405020304" charset="0"/>
                <a:ea typeface="楷体_GB2312" pitchFamily="49" charset="-122"/>
              </a:rPr>
              <a:t>微内核技术</a:t>
            </a:r>
            <a:endParaRPr lang="zh-CN" altLang="en-US" sz="3600" dirty="0">
              <a:solidFill>
                <a:srgbClr val="FF00FF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206852" name="Line 4"/>
          <p:cNvSpPr>
            <a:spLocks noChangeShapeType="1"/>
          </p:cNvSpPr>
          <p:nvPr/>
        </p:nvSpPr>
        <p:spPr bwMode="auto">
          <a:xfrm flipV="1">
            <a:off x="685800" y="914400"/>
            <a:ext cx="84582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28677" name="Text Box 6"/>
          <p:cNvSpPr txBox="1"/>
          <p:nvPr/>
        </p:nvSpPr>
        <p:spPr>
          <a:xfrm>
            <a:off x="971550" y="1628775"/>
            <a:ext cx="7481888" cy="7254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30000"/>
              </a:lnSpc>
              <a:spcBef>
                <a:spcPct val="50000"/>
              </a:spcBef>
              <a:buClrTx/>
              <a:buFontTx/>
            </a:pPr>
            <a:r>
              <a:rPr lang="zh-CN" altLang="en-US" b="0" dirty="0">
                <a:solidFill>
                  <a:srgbClr val="FFFF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　</a:t>
            </a:r>
            <a:r>
              <a:rPr lang="zh-CN" altLang="en-US" dirty="0">
                <a:solidFill>
                  <a:srgbClr val="FFFF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　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．微内核的基本功能</a:t>
            </a:r>
            <a:endParaRPr lang="zh-CN" altLang="en-US" sz="2400" b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678" name="Text Box 7"/>
          <p:cNvSpPr txBox="1"/>
          <p:nvPr/>
        </p:nvSpPr>
        <p:spPr>
          <a:xfrm>
            <a:off x="2268538" y="2924175"/>
            <a:ext cx="4105275" cy="21415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30000"/>
              </a:lnSpc>
              <a:spcBef>
                <a:spcPct val="50000"/>
              </a:spcBef>
              <a:buClr>
                <a:srgbClr val="0066FF"/>
              </a:buClr>
              <a:buSzPct val="120000"/>
              <a:buFontTx/>
              <a:buChar char="•"/>
            </a:pP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进程</a:t>
            </a: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线程</a:t>
            </a:r>
            <a:r>
              <a:rPr lang="en-US" altLang="zh-CN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管理</a:t>
            </a:r>
            <a:endParaRPr lang="zh-CN" altLang="en-US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95000"/>
              </a:lnSpc>
              <a:spcBef>
                <a:spcPct val="50000"/>
              </a:spcBef>
              <a:buClr>
                <a:srgbClr val="0066FF"/>
              </a:buClr>
              <a:buSzPct val="80000"/>
              <a:buFont typeface="Wingdings 2" panose="05020102010507070707" pitchFamily="18" charset="2"/>
              <a:buChar char=""/>
            </a:pPr>
            <a:r>
              <a:rPr lang="zh-CN" altLang="en-US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低级存储器管理</a:t>
            </a:r>
            <a:endParaRPr lang="zh-CN" altLang="en-US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95000"/>
              </a:lnSpc>
              <a:spcBef>
                <a:spcPct val="50000"/>
              </a:spcBef>
              <a:buClr>
                <a:srgbClr val="0066FF"/>
              </a:buClr>
              <a:buSzPct val="80000"/>
              <a:buFont typeface="Wingdings 2" panose="05020102010507070707" pitchFamily="18" charset="2"/>
              <a:buChar char=""/>
            </a:pPr>
            <a:r>
              <a:rPr lang="en-US" altLang="zh-CN" b="0" dirty="0">
                <a:solidFill>
                  <a:schemeClr val="tx1"/>
                </a:solidFill>
                <a:latin typeface="隶书" panose="02010509060101010101" pitchFamily="49" charset="-122"/>
                <a:ea typeface="楷体_GB2312" pitchFamily="49" charset="-122"/>
              </a:rPr>
              <a:t> </a:t>
            </a:r>
            <a:r>
              <a:rPr lang="zh-CN" altLang="en-US" b="0" dirty="0">
                <a:solidFill>
                  <a:schemeClr val="tx1"/>
                </a:solidFill>
                <a:latin typeface="隶书" panose="02010509060101010101" pitchFamily="49" charset="-122"/>
                <a:ea typeface="楷体_GB2312" pitchFamily="49" charset="-122"/>
              </a:rPr>
              <a:t>中断和陷入处理</a:t>
            </a:r>
            <a:endParaRPr lang="zh-CN" altLang="en-US" sz="2400" b="0" dirty="0">
              <a:solidFill>
                <a:schemeClr val="tx1"/>
              </a:solidFill>
              <a:latin typeface="隶书" panose="02010509060101010101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页脚占位符 4"/>
          <p:cNvSpPr txBox="1"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1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uLnTx/>
                <a:uFillTx/>
                <a:latin typeface="+mj-lt"/>
                <a:ea typeface="+mn-ea"/>
                <a:cs typeface="+mn-cs"/>
              </a:rPr>
              <a:t>Operating System</a:t>
            </a:r>
            <a:endParaRPr kumimoji="0" lang="en-US" altLang="zh-CN" sz="1600" b="0" i="1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Dag name="">
                <a:effect ref="fillLine"/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</a:effectDag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2969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5pPr>
          </a:lstStyle>
          <a:p>
            <a:pPr lvl="0" algn="r">
              <a:buClrTx/>
              <a:buFontTx/>
            </a:pPr>
            <a:fld id="{9A0DB2DC-4C9A-4742-B13C-FB6460FD3503}" type="slidenum">
              <a:rPr lang="zh-CN" altLang="en-US" sz="1800" dirty="0">
                <a:solidFill>
                  <a:srgbClr val="FFFF66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1800" dirty="0">
              <a:solidFill>
                <a:srgbClr val="FFFF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9699" name="Rectangle 3"/>
          <p:cNvSpPr>
            <a:spLocks noGrp="1"/>
          </p:cNvSpPr>
          <p:nvPr>
            <p:ph type="title"/>
          </p:nvPr>
        </p:nvSpPr>
        <p:spPr>
          <a:xfrm>
            <a:off x="685800" y="179388"/>
            <a:ext cx="8258175" cy="641350"/>
          </a:xfrm>
        </p:spPr>
        <p:txBody>
          <a:bodyPr vert="horz" wrap="square" lIns="91440" tIns="45720" rIns="91440" bIns="45720" anchor="ctr" anchorCtr="0">
            <a:spAutoFit/>
          </a:bodyPr>
          <a:p>
            <a:pPr algn="ctr" eaLnBrk="1" hangingPunct="1"/>
            <a:r>
              <a:rPr lang="zh-CN" altLang="en-US" sz="3600" dirty="0">
                <a:solidFill>
                  <a:srgbClr val="FF00FF"/>
                </a:solidFill>
                <a:latin typeface="Times New Roman" panose="02020603050405020304" charset="0"/>
                <a:ea typeface="楷体_GB2312" pitchFamily="49" charset="-122"/>
              </a:rPr>
              <a:t>微内核技术</a:t>
            </a:r>
            <a:endParaRPr lang="zh-CN" altLang="en-US" sz="3600" dirty="0">
              <a:solidFill>
                <a:srgbClr val="FF00FF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207876" name="Line 4"/>
          <p:cNvSpPr>
            <a:spLocks noChangeShapeType="1"/>
          </p:cNvSpPr>
          <p:nvPr/>
        </p:nvSpPr>
        <p:spPr bwMode="auto">
          <a:xfrm flipV="1">
            <a:off x="685800" y="914400"/>
            <a:ext cx="84582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207877" name="Rectangle 5"/>
          <p:cNvSpPr>
            <a:spLocks noChangeArrowheads="1"/>
          </p:cNvSpPr>
          <p:nvPr/>
        </p:nvSpPr>
        <p:spPr bwMode="auto">
          <a:xfrm>
            <a:off x="1116013" y="1484313"/>
            <a:ext cx="7537450" cy="79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3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．微内核操作系统的优点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Dag name="">
                <a:effect ref="fillLine"/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</a:effectDag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207878" name="Rectangle 6"/>
          <p:cNvSpPr>
            <a:spLocks noChangeArrowheads="1"/>
          </p:cNvSpPr>
          <p:nvPr/>
        </p:nvSpPr>
        <p:spPr bwMode="auto">
          <a:xfrm>
            <a:off x="1619250" y="2349500"/>
            <a:ext cx="5832475" cy="324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marR="0" lvl="0" indent="-533400" algn="l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提高了系统的可扩展性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；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Dag name="">
                <a:effect ref="fillLine"/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</a:effectDag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增强了系统的可靠性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Dag name="">
                <a:effect ref="fillLine"/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</a:effectDag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可移植性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Dag name="">
                <a:effect ref="fillLine"/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</a:effectDag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提供了对分布式系统的支持</a:t>
            </a: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Dag name="">
                <a:effect ref="fillLine"/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</a:effectDag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105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融入了面向对象技术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Dag name="">
                <a:effect ref="fillLine"/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</a:effectDag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77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78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78">
                                            <p:txEl>
                                              <p:charRg st="1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78">
                                            <p:txEl>
                                              <p:charRg st="22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78">
                                            <p:txEl>
                                              <p:charRg st="27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878">
                                            <p:txEl>
                                              <p:charRg st="40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7" grpId="0" build="p"/>
      <p:bldP spid="207878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页脚占位符 4"/>
          <p:cNvSpPr txBox="1"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1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uLnTx/>
                <a:uFillTx/>
                <a:latin typeface="+mj-lt"/>
                <a:ea typeface="+mn-ea"/>
                <a:cs typeface="+mn-cs"/>
              </a:rPr>
              <a:t>Operating System</a:t>
            </a:r>
            <a:endParaRPr kumimoji="0" lang="en-US" altLang="zh-CN" sz="1600" b="0" i="1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Dag name="">
                <a:effect ref="fillLine"/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</a:effectDag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3072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5pPr>
          </a:lstStyle>
          <a:p>
            <a:pPr lvl="0" algn="r">
              <a:buClrTx/>
              <a:buFontTx/>
            </a:pPr>
            <a:fld id="{9A0DB2DC-4C9A-4742-B13C-FB6460FD3503}" type="slidenum">
              <a:rPr lang="zh-CN" altLang="en-US" sz="1800" dirty="0">
                <a:solidFill>
                  <a:srgbClr val="FFFF66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1800" dirty="0">
              <a:solidFill>
                <a:srgbClr val="FFFF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0723" name="Rectangle 3"/>
          <p:cNvSpPr>
            <a:spLocks noGrp="1"/>
          </p:cNvSpPr>
          <p:nvPr>
            <p:ph type="title"/>
          </p:nvPr>
        </p:nvSpPr>
        <p:spPr>
          <a:xfrm>
            <a:off x="685800" y="179388"/>
            <a:ext cx="8258175" cy="641350"/>
          </a:xfrm>
        </p:spPr>
        <p:txBody>
          <a:bodyPr vert="horz" wrap="square" lIns="91440" tIns="45720" rIns="91440" bIns="45720" anchor="ctr" anchorCtr="0">
            <a:spAutoFit/>
          </a:bodyPr>
          <a:p>
            <a:pPr algn="ctr" eaLnBrk="1" hangingPunct="1"/>
            <a:r>
              <a:rPr lang="zh-CN" altLang="en-US" sz="3600" dirty="0">
                <a:solidFill>
                  <a:srgbClr val="FF00FF"/>
                </a:solidFill>
                <a:latin typeface="Times New Roman" panose="02020603050405020304" charset="0"/>
                <a:ea typeface="楷体_GB2312" pitchFamily="49" charset="-122"/>
              </a:rPr>
              <a:t>微内核技术</a:t>
            </a:r>
            <a:endParaRPr lang="zh-CN" altLang="en-US" sz="3600" dirty="0">
              <a:solidFill>
                <a:srgbClr val="FF00FF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208900" name="Line 4"/>
          <p:cNvSpPr>
            <a:spLocks noChangeShapeType="1"/>
          </p:cNvSpPr>
          <p:nvPr/>
        </p:nvSpPr>
        <p:spPr bwMode="auto">
          <a:xfrm flipV="1">
            <a:off x="685800" y="914400"/>
            <a:ext cx="84582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208901" name="Rectangle 5"/>
          <p:cNvSpPr>
            <a:spLocks noChangeArrowheads="1"/>
          </p:cNvSpPr>
          <p:nvPr/>
        </p:nvSpPr>
        <p:spPr bwMode="auto">
          <a:xfrm>
            <a:off x="1066800" y="1219200"/>
            <a:ext cx="7826375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4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．微内核操作系统存在的问题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Dag name="">
                <a:effect ref="fillLine"/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</a:effectDag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533400" marR="0" lvl="0" indent="-5334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　　在微内核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OS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中，由于采用了非常小的内核，以及客户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/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服务器模式和消息传递机制，这些虽给微内核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OS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带来了许多优点，但由此也使微内核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OS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存在着潜在的缺点。其中最主要的是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微内核</a:t>
            </a: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OS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的运行效率有所降低</a:t>
            </a: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。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Dag name="">
                <a:effect ref="fillLine"/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</a:effectDag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01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901">
                                            <p:txEl>
                                              <p:charRg st="15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1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页脚占位符 4"/>
          <p:cNvSpPr txBox="1"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1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uLnTx/>
                <a:uFillTx/>
                <a:latin typeface="+mj-lt"/>
                <a:ea typeface="+mn-ea"/>
                <a:cs typeface="+mn-cs"/>
              </a:rPr>
              <a:t>Operating System</a:t>
            </a:r>
            <a:endParaRPr kumimoji="0" lang="en-US" altLang="zh-CN" sz="1600" b="0" i="1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Dag name="">
                <a:effect ref="fillLine"/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</a:effectDag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3174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5pPr>
          </a:lstStyle>
          <a:p>
            <a:pPr lvl="0" algn="r">
              <a:buClrTx/>
              <a:buFontTx/>
            </a:pPr>
            <a:fld id="{9A0DB2DC-4C9A-4742-B13C-FB6460FD3503}" type="slidenum">
              <a:rPr lang="zh-CN" altLang="en-US" sz="1800" dirty="0">
                <a:solidFill>
                  <a:srgbClr val="FFFF66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1800" dirty="0">
              <a:solidFill>
                <a:srgbClr val="FFFF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174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>
            <a:spAutoFit/>
          </a:bodyPr>
          <a:p>
            <a:pPr eaLnBrk="1" hangingPunct="1"/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  图1-1</a:t>
            </a:r>
            <a:r>
              <a:rPr lang="zh-CN" altLang="en-US" dirty="0"/>
              <a:t> 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OS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作为接口的层状示意图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8245" name="AutoShape 5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7924800" y="6553200"/>
            <a:ext cx="381000" cy="152400"/>
          </a:xfrm>
          <a:prstGeom prst="triangle">
            <a:avLst>
              <a:gd name="adj" fmla="val 50000"/>
            </a:avLst>
          </a:prstGeom>
          <a:gradFill rotWithShape="0">
            <a:gsLst>
              <a:gs pos="0">
                <a:srgbClr val="66CCFF">
                  <a:gamma/>
                  <a:shade val="69804"/>
                  <a:invGamma/>
                </a:srgbClr>
              </a:gs>
              <a:gs pos="50000">
                <a:srgbClr val="66CCFF"/>
              </a:gs>
              <a:gs pos="100000">
                <a:srgbClr val="66CCFF">
                  <a:gamma/>
                  <a:shade val="69804"/>
                  <a:invGamma/>
                </a:srgbClr>
              </a:gs>
            </a:gsLst>
            <a:lin ang="0" scaled="1"/>
          </a:gradFill>
          <a:ln w="9525">
            <a:solidFill>
              <a:srgbClr val="3366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38251" name="Rectangle 11" descr="羊皮纸"/>
          <p:cNvSpPr/>
          <p:nvPr/>
        </p:nvSpPr>
        <p:spPr>
          <a:xfrm>
            <a:off x="1905000" y="5562600"/>
            <a:ext cx="5638800" cy="512763"/>
          </a:xfrm>
          <a:prstGeom prst="rect">
            <a:avLst/>
          </a:prstGeom>
          <a:noFill/>
          <a:ln w="9525">
            <a:noFill/>
          </a:ln>
        </p:spPr>
        <p:txBody>
          <a:bodyPr tIns="0" bIns="0" anchor="t" anchorCtr="0">
            <a:spAutoFit/>
          </a:bodyPr>
          <a:p>
            <a:pPr marL="1614805" indent="-1614805">
              <a:lnSpc>
                <a:spcPct val="120000"/>
              </a:lnSpc>
              <a:buClr>
                <a:schemeClr val="hlink"/>
              </a:buClr>
              <a:buFont typeface="Wingdings" panose="05000000000000000000" pitchFamily="2" charset="2"/>
            </a:pPr>
            <a:r>
              <a:rPr lang="zh-CN" altLang="en-US" sz="2800" dirty="0">
                <a:solidFill>
                  <a:srgbClr val="FFFF66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charset="0"/>
                <a:ea typeface="楷体_GB2312" pitchFamily="49" charset="-122"/>
              </a:rPr>
              <a:t>① 命令       ② 系统调用       ③ 图形、窗口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sp>
        <p:nvSpPr>
          <p:cNvPr id="138266" name="AutoShape 26"/>
          <p:cNvSpPr/>
          <p:nvPr/>
        </p:nvSpPr>
        <p:spPr>
          <a:xfrm>
            <a:off x="1550988" y="4233863"/>
            <a:ext cx="6983412" cy="86360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buClrTx/>
              <a:buFontTx/>
            </a:pP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计算机硬件</a:t>
            </a: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8267" name="AutoShape 27"/>
          <p:cNvSpPr/>
          <p:nvPr/>
        </p:nvSpPr>
        <p:spPr>
          <a:xfrm>
            <a:off x="1550988" y="3657600"/>
            <a:ext cx="5759450" cy="792163"/>
          </a:xfrm>
          <a:prstGeom prst="cube">
            <a:avLst>
              <a:gd name="adj" fmla="val 25000"/>
            </a:avLst>
          </a:prstGeom>
          <a:solidFill>
            <a:srgbClr val="99336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buClrTx/>
              <a:buFontTx/>
            </a:pP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操作系统</a:t>
            </a: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8268" name="AutoShape 28"/>
          <p:cNvSpPr/>
          <p:nvPr/>
        </p:nvSpPr>
        <p:spPr>
          <a:xfrm>
            <a:off x="1550988" y="3009900"/>
            <a:ext cx="4248150" cy="865188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buClrTx/>
              <a:buFontTx/>
            </a:pP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系统调用，命令，图标，窗口</a:t>
            </a: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8269" name="AutoShape 29"/>
          <p:cNvSpPr/>
          <p:nvPr/>
        </p:nvSpPr>
        <p:spPr>
          <a:xfrm>
            <a:off x="1550988" y="2290763"/>
            <a:ext cx="3240087" cy="935037"/>
          </a:xfrm>
          <a:prstGeom prst="cube">
            <a:avLst>
              <a:gd name="adj" fmla="val 25000"/>
            </a:avLst>
          </a:prstGeom>
          <a:solidFill>
            <a:srgbClr val="DF830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buClrTx/>
              <a:buFontTx/>
            </a:pPr>
            <a:r>
              <a:rPr lang="zh-CN" altLang="en-US" sz="18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应用程序及实用程序</a:t>
            </a: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8270" name="AutoShape 30"/>
          <p:cNvSpPr/>
          <p:nvPr/>
        </p:nvSpPr>
        <p:spPr>
          <a:xfrm>
            <a:off x="7094538" y="2001838"/>
            <a:ext cx="1296987" cy="10080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buClrTx/>
              <a:buFontTx/>
            </a:pPr>
            <a:r>
              <a:rPr lang="zh-CN" altLang="en-US" sz="18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系统设计者</a:t>
            </a:r>
            <a:endParaRPr lang="zh-CN" altLang="en-US" sz="1800" b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8271" name="Line 31"/>
          <p:cNvSpPr>
            <a:spLocks noChangeShapeType="1"/>
          </p:cNvSpPr>
          <p:nvPr/>
        </p:nvSpPr>
        <p:spPr bwMode="auto">
          <a:xfrm>
            <a:off x="7662863" y="3009900"/>
            <a:ext cx="0" cy="1296988"/>
          </a:xfrm>
          <a:prstGeom prst="line">
            <a:avLst/>
          </a:prstGeom>
          <a:noFill/>
          <a:ln w="25400">
            <a:solidFill>
              <a:srgbClr val="FF0000"/>
            </a:solidFill>
            <a:miter lim="800000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38272" name="AutoShape 32"/>
          <p:cNvSpPr/>
          <p:nvPr/>
        </p:nvSpPr>
        <p:spPr>
          <a:xfrm>
            <a:off x="4933950" y="1209675"/>
            <a:ext cx="1728788" cy="100806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buClrTx/>
              <a:buFontTx/>
            </a:pPr>
            <a:r>
              <a:rPr lang="zh-CN" altLang="en-US" sz="18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程序员</a:t>
            </a:r>
            <a:endParaRPr lang="zh-CN" altLang="en-US" sz="1800" b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8273" name="Line 33"/>
          <p:cNvSpPr>
            <a:spLocks noChangeShapeType="1"/>
          </p:cNvSpPr>
          <p:nvPr/>
        </p:nvSpPr>
        <p:spPr bwMode="auto">
          <a:xfrm>
            <a:off x="6159500" y="2217738"/>
            <a:ext cx="0" cy="1512888"/>
          </a:xfrm>
          <a:prstGeom prst="line">
            <a:avLst/>
          </a:prstGeom>
          <a:noFill/>
          <a:ln w="25400">
            <a:solidFill>
              <a:srgbClr val="FF0000"/>
            </a:solidFill>
            <a:miter lim="800000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38274" name="Line 34"/>
          <p:cNvSpPr>
            <a:spLocks noChangeShapeType="1"/>
          </p:cNvSpPr>
          <p:nvPr/>
        </p:nvSpPr>
        <p:spPr bwMode="auto">
          <a:xfrm>
            <a:off x="5222875" y="2217738"/>
            <a:ext cx="0" cy="865188"/>
          </a:xfrm>
          <a:prstGeom prst="line">
            <a:avLst/>
          </a:prstGeom>
          <a:noFill/>
          <a:ln w="25400">
            <a:solidFill>
              <a:srgbClr val="FF0000"/>
            </a:solidFill>
            <a:miter lim="800000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38275" name="AutoShape 35"/>
          <p:cNvSpPr/>
          <p:nvPr/>
        </p:nvSpPr>
        <p:spPr>
          <a:xfrm>
            <a:off x="2270125" y="1066800"/>
            <a:ext cx="1296988" cy="5746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>
              <a:buClrTx/>
              <a:buFontTx/>
            </a:pPr>
            <a:r>
              <a:rPr lang="zh-CN" altLang="en-US" sz="1800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用户</a:t>
            </a:r>
            <a:endParaRPr lang="zh-CN" altLang="en-US" sz="1800" b="0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8276" name="Line 36"/>
          <p:cNvSpPr>
            <a:spLocks noChangeShapeType="1"/>
          </p:cNvSpPr>
          <p:nvPr/>
        </p:nvSpPr>
        <p:spPr bwMode="auto">
          <a:xfrm>
            <a:off x="2846388" y="1641475"/>
            <a:ext cx="0" cy="720725"/>
          </a:xfrm>
          <a:prstGeom prst="line">
            <a:avLst/>
          </a:prstGeom>
          <a:noFill/>
          <a:ln w="25400">
            <a:solidFill>
              <a:srgbClr val="FF0000"/>
            </a:solidFill>
            <a:miter lim="800000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8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8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8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8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8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8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38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38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38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38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38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38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38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8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8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51" grpId="0"/>
      <p:bldP spid="138266" grpId="0" bldLvl="0" animBg="1"/>
      <p:bldP spid="138267" grpId="0" bldLvl="0" animBg="1"/>
      <p:bldP spid="138268" grpId="0" bldLvl="0" animBg="1"/>
      <p:bldP spid="138269" grpId="0" bldLvl="0" animBg="1"/>
      <p:bldP spid="138270" grpId="0" bldLvl="0" animBg="1"/>
      <p:bldP spid="138272" grpId="0" bldLvl="0" animBg="1"/>
      <p:bldP spid="138275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页脚占位符 4"/>
          <p:cNvSpPr txBox="1"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1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uLnTx/>
                <a:uFillTx/>
                <a:latin typeface="+mj-lt"/>
                <a:ea typeface="+mn-ea"/>
                <a:cs typeface="+mn-cs"/>
              </a:rPr>
              <a:t>Operating System</a:t>
            </a:r>
            <a:endParaRPr kumimoji="0" lang="en-US" altLang="zh-CN" sz="1600" b="0" i="1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Dag name="">
                <a:effect ref="fillLine"/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</a:effectDag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3277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5pPr>
          </a:lstStyle>
          <a:p>
            <a:pPr lvl="0" algn="r">
              <a:buClrTx/>
              <a:buFontTx/>
            </a:pPr>
            <a:fld id="{9A0DB2DC-4C9A-4742-B13C-FB6460FD3503}" type="slidenum">
              <a:rPr lang="zh-CN" altLang="en-US" sz="1800" dirty="0">
                <a:solidFill>
                  <a:srgbClr val="FFFF66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1800" dirty="0">
              <a:solidFill>
                <a:srgbClr val="FFFF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2771" name="Rectangle 2"/>
          <p:cNvSpPr>
            <a:spLocks noGrp="1"/>
          </p:cNvSpPr>
          <p:nvPr>
            <p:ph type="title"/>
          </p:nvPr>
        </p:nvSpPr>
        <p:spPr>
          <a:xfrm>
            <a:off x="685800" y="269875"/>
            <a:ext cx="8258175" cy="457200"/>
          </a:xfrm>
        </p:spPr>
        <p:txBody>
          <a:bodyPr vert="horz" wrap="square" lIns="91440" tIns="45720" rIns="91440" bIns="45720" anchor="ctr" anchorCtr="0">
            <a:spAutoFit/>
          </a:bodyPr>
          <a:p>
            <a:pPr eaLnBrk="1" hangingPunct="1"/>
            <a:r>
              <a:rPr lang="zh-CN" altLang="en-US" sz="2400" b="0" dirty="0">
                <a:latin typeface="宋体" panose="02010600030101010101" pitchFamily="2" charset="-122"/>
                <a:ea typeface="宋体" panose="02010600030101010101" pitchFamily="2" charset="-122"/>
              </a:rPr>
              <a:t>图</a:t>
            </a:r>
            <a:r>
              <a:rPr lang="zh-CN" altLang="en-US" sz="2400" b="0" dirty="0">
                <a:latin typeface="Times New Roman" panose="02020603050405020304" charset="0"/>
                <a:ea typeface="宋体" panose="02010600030101010101" pitchFamily="2" charset="-122"/>
              </a:rPr>
              <a:t>1-2</a:t>
            </a:r>
            <a:endParaRPr lang="zh-CN" altLang="en-US" sz="2400" b="0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1600200" y="673100"/>
          <a:ext cx="6934200" cy="427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2309495" imgH="1417955" progId="Visio.Drawing.4">
                  <p:embed/>
                </p:oleObj>
              </mc:Choice>
              <mc:Fallback>
                <p:oleObj name="" r:id="rId1" imgW="2309495" imgH="1417955" progId="Visio.Drawing.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00200" y="673100"/>
                        <a:ext cx="6934200" cy="42703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3" name="Text Box 5"/>
          <p:cNvSpPr txBox="1"/>
          <p:nvPr/>
        </p:nvSpPr>
        <p:spPr>
          <a:xfrm>
            <a:off x="2133600" y="5486400"/>
            <a:ext cx="5746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buClrTx/>
              <a:buFontTx/>
            </a:pPr>
            <a:r>
              <a:rPr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1-2</a:t>
            </a:r>
            <a:r>
              <a:rPr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　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I/O</a:t>
            </a:r>
            <a:r>
              <a:rPr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软件隐藏了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I/O</a:t>
            </a:r>
            <a:r>
              <a:rPr lang="zh-CN" altLang="en-US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操作实现的细节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rPr>
              <a:t> </a:t>
            </a:r>
            <a:endParaRPr lang="zh-CN" altLang="en-US" sz="2400" b="0" dirty="0">
              <a:solidFill>
                <a:schemeClr val="tx1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92518" name="AutoShape 6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7924800" y="6553200"/>
            <a:ext cx="381000" cy="152400"/>
          </a:xfrm>
          <a:prstGeom prst="triangle">
            <a:avLst>
              <a:gd name="adj" fmla="val 50000"/>
            </a:avLst>
          </a:prstGeom>
          <a:gradFill rotWithShape="0">
            <a:gsLst>
              <a:gs pos="0">
                <a:srgbClr val="66CCFF">
                  <a:gamma/>
                  <a:shade val="69804"/>
                  <a:invGamma/>
                </a:srgbClr>
              </a:gs>
              <a:gs pos="50000">
                <a:srgbClr val="66CCFF"/>
              </a:gs>
              <a:gs pos="100000">
                <a:srgbClr val="66CCFF">
                  <a:gamma/>
                  <a:shade val="69804"/>
                  <a:invGamma/>
                </a:srgbClr>
              </a:gs>
            </a:gsLst>
            <a:lin ang="0" scaled="1"/>
          </a:gradFill>
          <a:ln w="9525">
            <a:solidFill>
              <a:srgbClr val="3366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标题 1"/>
          <p:cNvSpPr>
            <a:spLocks noGrp="1"/>
          </p:cNvSpPr>
          <p:nvPr>
            <p:ph type="title"/>
          </p:nvPr>
        </p:nvSpPr>
        <p:spPr>
          <a:xfrm>
            <a:off x="685800" y="22225"/>
            <a:ext cx="8258175" cy="954088"/>
          </a:xfrm>
        </p:spPr>
        <p:txBody>
          <a:bodyPr vert="horz" wrap="square" lIns="91440" tIns="45720" rIns="91440" bIns="45720" anchor="ctr" anchorCtr="0">
            <a:spAutoFit/>
          </a:bodyPr>
          <a:p>
            <a:pPr>
              <a:buNone/>
            </a:pPr>
            <a:r>
              <a:rPr lang="zh-CN" altLang="en-US" dirty="0">
                <a:latin typeface="Arial" panose="020B0604020202020204" pitchFamily="34" charset="0"/>
              </a:rPr>
              <a:t>多道批处理系统举例：</a:t>
            </a:r>
            <a:br>
              <a:rPr lang="en-US" altLang="zh-CN" dirty="0">
                <a:latin typeface="Arial" panose="020B0604020202020204" pitchFamily="34" charset="0"/>
              </a:rPr>
            </a:br>
            <a:r>
              <a:rPr lang="zh-CN" altLang="en-US" dirty="0">
                <a:latin typeface="Arial" panose="020B0604020202020204" pitchFamily="34" charset="0"/>
              </a:rPr>
              <a:t>四道程序运行情况</a:t>
            </a:r>
            <a:endParaRPr lang="zh-CN" altLang="en-US" dirty="0"/>
          </a:p>
        </p:txBody>
      </p:sp>
      <p:sp>
        <p:nvSpPr>
          <p:cNvPr id="4" name="页脚占位符 3"/>
          <p:cNvSpPr txBox="1"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1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uLnTx/>
                <a:uFillTx/>
                <a:latin typeface="+mj-lt"/>
                <a:ea typeface="+mn-ea"/>
                <a:cs typeface="+mn-cs"/>
              </a:rPr>
              <a:t>Operating System</a:t>
            </a:r>
            <a:endParaRPr kumimoji="0" lang="en-US" altLang="zh-CN" sz="1600" b="0" i="1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Dag name="">
                <a:effect ref="fillLine"/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</a:effectDag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3379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800" dirty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1800" dirty="0">
              <a:solidFill>
                <a:schemeClr val="tx1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pic>
        <p:nvPicPr>
          <p:cNvPr id="33796" name="Picture 2" descr="羊皮纸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16013" y="1773238"/>
            <a:ext cx="7031037" cy="3382962"/>
          </a:xfrm>
          <a:ln w="12700"/>
        </p:spPr>
      </p:pic>
      <p:sp>
        <p:nvSpPr>
          <p:cNvPr id="8" name="AutoShape 5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004175" y="6553200"/>
            <a:ext cx="381000" cy="152400"/>
          </a:xfrm>
          <a:prstGeom prst="triangle">
            <a:avLst>
              <a:gd name="adj" fmla="val 50000"/>
            </a:avLst>
          </a:prstGeom>
          <a:gradFill rotWithShape="0">
            <a:gsLst>
              <a:gs pos="0">
                <a:srgbClr val="66CCFF">
                  <a:gamma/>
                  <a:shade val="69804"/>
                  <a:invGamma/>
                </a:srgbClr>
              </a:gs>
              <a:gs pos="50000">
                <a:srgbClr val="66CCFF"/>
              </a:gs>
              <a:gs pos="100000">
                <a:srgbClr val="66CCFF">
                  <a:gamma/>
                  <a:shade val="69804"/>
                  <a:invGamma/>
                </a:srgbClr>
              </a:gs>
            </a:gsLst>
            <a:lin ang="0" scaled="1"/>
          </a:gradFill>
          <a:ln w="9525">
            <a:solidFill>
              <a:srgbClr val="3366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1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uLnTx/>
                <a:uFillTx/>
                <a:latin typeface="+mj-lt"/>
                <a:ea typeface="+mn-ea"/>
                <a:cs typeface="+mn-cs"/>
              </a:rPr>
              <a:t>Operating System</a:t>
            </a:r>
            <a:endParaRPr kumimoji="0" lang="en-US" altLang="zh-CN" sz="1600" b="0" i="1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Dag name="">
                <a:effect ref="fillLine"/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</a:effectDag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5pPr>
          </a:lstStyle>
          <a:p>
            <a:pPr lvl="0" algn="r">
              <a:buClrTx/>
              <a:buFontTx/>
            </a:pPr>
            <a:fld id="{9A0DB2DC-4C9A-4742-B13C-FB6460FD3503}" type="slidenum">
              <a:rPr lang="zh-CN" altLang="en-US" sz="1800" dirty="0">
                <a:solidFill>
                  <a:srgbClr val="FFFF66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1800" dirty="0">
              <a:solidFill>
                <a:srgbClr val="FFFF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195" name="Rectangle 2"/>
          <p:cNvSpPr>
            <a:spLocks noGrp="1"/>
          </p:cNvSpPr>
          <p:nvPr>
            <p:ph type="title"/>
          </p:nvPr>
        </p:nvSpPr>
        <p:spPr>
          <a:xfrm>
            <a:off x="685800" y="179388"/>
            <a:ext cx="8258175" cy="641350"/>
          </a:xfrm>
        </p:spPr>
        <p:txBody>
          <a:bodyPr vert="horz" wrap="square" lIns="91440" tIns="45720" rIns="91440" bIns="45720" anchor="ctr" anchorCtr="0">
            <a:spAutoFit/>
          </a:bodyPr>
          <a:p>
            <a:pPr eaLnBrk="1" hangingPunct="1"/>
            <a:r>
              <a:rPr lang="zh-CN" altLang="en-US" sz="3600" dirty="0">
                <a:ea typeface="仿宋_GB2312" pitchFamily="49" charset="-122"/>
              </a:rPr>
              <a:t>参考书（二）：</a:t>
            </a:r>
            <a:endParaRPr lang="zh-CN" altLang="en-US" sz="3600" dirty="0">
              <a:ea typeface="仿宋_GB2312" pitchFamily="49" charset="-122"/>
            </a:endParaRPr>
          </a:p>
        </p:txBody>
      </p:sp>
      <p:sp>
        <p:nvSpPr>
          <p:cNvPr id="8196" name="Rectangle 3" descr="羊皮纸"/>
          <p:cNvSpPr>
            <a:spLocks noGrp="1"/>
          </p:cNvSpPr>
          <p:nvPr>
            <p:ph idx="1"/>
          </p:nvPr>
        </p:nvSpPr>
        <p:spPr>
          <a:xfrm>
            <a:off x="762000" y="838200"/>
            <a:ext cx="8193088" cy="4652963"/>
          </a:xfrm>
        </p:spPr>
        <p:txBody>
          <a:bodyPr vert="horz" wrap="square" lIns="91440" tIns="0" rIns="91440" bIns="0" anchor="t" anchorCtr="0">
            <a:spAutoFit/>
          </a:bodyPr>
          <a:p>
            <a:pPr eaLnBrk="1" hangingPunct="1"/>
            <a:r>
              <a:rPr lang="zh-CN" altLang="zh-CN" dirty="0"/>
              <a:t>原书名： Operating Systems: Internals and Design</a:t>
            </a:r>
            <a:endParaRPr lang="zh-CN" altLang="en-US" dirty="0"/>
          </a:p>
          <a:p>
            <a:pPr eaLnBrk="1" hangingPunct="1"/>
            <a:r>
              <a:rPr lang="zh-CN" altLang="en-US" dirty="0"/>
              <a:t>                 </a:t>
            </a:r>
            <a:r>
              <a:rPr lang="zh-CN" altLang="zh-CN" dirty="0"/>
              <a:t>Principles (</a:t>
            </a:r>
            <a:r>
              <a:rPr lang="en-US" altLang="zh-CN" dirty="0"/>
              <a:t>8</a:t>
            </a:r>
            <a:r>
              <a:rPr lang="zh-CN" altLang="zh-CN" dirty="0"/>
              <a:t>th Edition) </a:t>
            </a:r>
            <a:endParaRPr lang="zh-CN" altLang="zh-CN" dirty="0"/>
          </a:p>
          <a:p>
            <a:pPr eaLnBrk="1" hangingPunct="1"/>
            <a:r>
              <a:rPr lang="zh-CN" altLang="zh-CN" dirty="0"/>
              <a:t>作者： (美)William Stallings    </a:t>
            </a:r>
            <a:endParaRPr lang="zh-CN" altLang="zh-CN" dirty="0"/>
          </a:p>
          <a:p>
            <a:pPr eaLnBrk="1" hangingPunct="1"/>
            <a:endParaRPr lang="zh-CN" altLang="zh-CN" dirty="0"/>
          </a:p>
          <a:p>
            <a:pPr eaLnBrk="1" hangingPunct="1"/>
            <a:r>
              <a:rPr lang="zh-CN" altLang="zh-CN" dirty="0"/>
              <a:t>中译本书名：操作系统：精髓与设计原理</a:t>
            </a:r>
            <a:r>
              <a:rPr lang="zh-CN" altLang="zh-CN" sz="2400" dirty="0"/>
              <a:t>(第</a:t>
            </a:r>
            <a:r>
              <a:rPr lang="zh-CN" altLang="en-US" sz="2400" dirty="0"/>
              <a:t>八</a:t>
            </a:r>
            <a:r>
              <a:rPr lang="zh-CN" altLang="zh-CN" sz="2400" dirty="0"/>
              <a:t>版)</a:t>
            </a:r>
            <a:endParaRPr lang="zh-CN" altLang="zh-CN" sz="2400" dirty="0"/>
          </a:p>
          <a:p>
            <a:pPr eaLnBrk="1" hangingPunct="1"/>
            <a:r>
              <a:rPr lang="zh-CN" altLang="zh-CN" dirty="0"/>
              <a:t>译者： 陈向群</a:t>
            </a:r>
            <a:r>
              <a:rPr lang="zh-CN" altLang="en-US" dirty="0"/>
              <a:t>、</a:t>
            </a:r>
            <a:r>
              <a:rPr lang="zh-CN" altLang="zh-CN" dirty="0"/>
              <a:t>陈渝 </a:t>
            </a:r>
            <a:endParaRPr lang="zh-CN" altLang="zh-CN" dirty="0"/>
          </a:p>
          <a:p>
            <a:pPr eaLnBrk="1" hangingPunct="1"/>
            <a:r>
              <a:rPr lang="zh-CN" altLang="zh-CN" dirty="0"/>
              <a:t>出版社：机械工业出版社 </a:t>
            </a:r>
            <a:endParaRPr lang="zh-CN" altLang="zh-CN" dirty="0"/>
          </a:p>
          <a:p>
            <a:pPr eaLnBrk="1" hangingPunct="1"/>
            <a:r>
              <a:rPr lang="zh-CN" altLang="zh-CN" dirty="0"/>
              <a:t>ISBN：</a:t>
            </a:r>
            <a:r>
              <a:rPr lang="zh-CN" altLang="en-US" b="0" dirty="0"/>
              <a:t> </a:t>
            </a:r>
            <a:r>
              <a:rPr lang="en-US" altLang="zh-CN" dirty="0"/>
              <a:t>9787121309502</a:t>
            </a:r>
            <a:endParaRPr lang="zh-CN" altLang="zh-CN" dirty="0"/>
          </a:p>
          <a:p>
            <a:pPr eaLnBrk="1" hangingPunct="1"/>
            <a:r>
              <a:rPr lang="zh-CN" altLang="zh-CN" dirty="0"/>
              <a:t>出版日期：201</a:t>
            </a:r>
            <a:r>
              <a:rPr lang="en-US" altLang="zh-CN" dirty="0"/>
              <a:t>7</a:t>
            </a:r>
            <a:r>
              <a:rPr lang="zh-CN" altLang="zh-CN" dirty="0"/>
              <a:t> 年</a:t>
            </a:r>
            <a:r>
              <a:rPr lang="en-US" altLang="zh-CN" dirty="0"/>
              <a:t>2</a:t>
            </a:r>
            <a:r>
              <a:rPr lang="zh-CN" altLang="zh-CN" dirty="0"/>
              <a:t>月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1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uLnTx/>
                <a:uFillTx/>
                <a:latin typeface="+mj-lt"/>
                <a:ea typeface="+mn-ea"/>
                <a:cs typeface="+mn-cs"/>
              </a:rPr>
              <a:t>Operating System</a:t>
            </a:r>
            <a:endParaRPr kumimoji="0" lang="en-US" altLang="zh-CN" sz="1600" b="0" i="1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Dag name="">
                <a:effect ref="fillLine"/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</a:effectDag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92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5pPr>
          </a:lstStyle>
          <a:p>
            <a:pPr lvl="0" algn="r">
              <a:buClrTx/>
              <a:buFontTx/>
            </a:pPr>
            <a:fld id="{9A0DB2DC-4C9A-4742-B13C-FB6460FD3503}" type="slidenum">
              <a:rPr lang="zh-CN" altLang="en-US" sz="1800" dirty="0">
                <a:solidFill>
                  <a:srgbClr val="FFFF66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1800" dirty="0">
              <a:solidFill>
                <a:srgbClr val="FFFF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219" name="Rectangle 2"/>
          <p:cNvSpPr>
            <a:spLocks noGrp="1"/>
          </p:cNvSpPr>
          <p:nvPr>
            <p:ph type="title"/>
          </p:nvPr>
        </p:nvSpPr>
        <p:spPr>
          <a:xfrm>
            <a:off x="685800" y="179388"/>
            <a:ext cx="8258175" cy="641350"/>
          </a:xfrm>
        </p:spPr>
        <p:txBody>
          <a:bodyPr vert="horz" wrap="square" lIns="91440" tIns="45720" rIns="91440" bIns="45720" anchor="ctr" anchorCtr="0">
            <a:spAutoFit/>
          </a:bodyPr>
          <a:p>
            <a:pPr eaLnBrk="1" hangingPunct="1"/>
            <a:r>
              <a:rPr lang="zh-CN" altLang="en-US" sz="3600" dirty="0">
                <a:ea typeface="仿宋_GB2312" pitchFamily="49" charset="-122"/>
              </a:rPr>
              <a:t>参考书（三）：</a:t>
            </a:r>
            <a:endParaRPr lang="zh-CN" altLang="en-US" sz="3600" dirty="0">
              <a:ea typeface="仿宋_GB2312" pitchFamily="49" charset="-122"/>
            </a:endParaRPr>
          </a:p>
        </p:txBody>
      </p:sp>
      <p:sp>
        <p:nvSpPr>
          <p:cNvPr id="9220" name="Rectangle 3" descr="羊皮纸"/>
          <p:cNvSpPr>
            <a:spLocks noGrp="1"/>
          </p:cNvSpPr>
          <p:nvPr>
            <p:ph idx="1"/>
          </p:nvPr>
        </p:nvSpPr>
        <p:spPr>
          <a:xfrm>
            <a:off x="762000" y="838200"/>
            <a:ext cx="8193088" cy="4652963"/>
          </a:xfrm>
        </p:spPr>
        <p:txBody>
          <a:bodyPr vert="horz" wrap="square" lIns="91440" tIns="0" rIns="91440" bIns="0" anchor="t" anchorCtr="0">
            <a:spAutoFit/>
          </a:bodyPr>
          <a:p>
            <a:pPr eaLnBrk="1" hangingPunct="1"/>
            <a:r>
              <a:rPr lang="zh-CN" altLang="zh-CN" dirty="0"/>
              <a:t>原书名： Advanced Programming in the UNIX</a:t>
            </a:r>
            <a:endParaRPr lang="zh-CN" altLang="en-US" dirty="0"/>
          </a:p>
          <a:p>
            <a:pPr eaLnBrk="1" hangingPunct="1"/>
            <a:r>
              <a:rPr lang="zh-CN" altLang="en-US" dirty="0"/>
              <a:t>                </a:t>
            </a:r>
            <a:r>
              <a:rPr lang="zh-CN" altLang="zh-CN" dirty="0"/>
              <a:t> Environment （</a:t>
            </a:r>
            <a:r>
              <a:rPr lang="en-US" altLang="zh-CN" dirty="0"/>
              <a:t>Third </a:t>
            </a:r>
            <a:r>
              <a:rPr lang="zh-CN" altLang="zh-CN" dirty="0"/>
              <a:t>Edtion）</a:t>
            </a:r>
            <a:endParaRPr lang="zh-CN" altLang="zh-CN" dirty="0"/>
          </a:p>
          <a:p>
            <a:pPr eaLnBrk="1" hangingPunct="1"/>
            <a:r>
              <a:rPr lang="zh-CN" altLang="zh-CN" dirty="0"/>
              <a:t>作者： （美）W.Richard Stevens, Stephen A.Rago </a:t>
            </a:r>
            <a:endParaRPr lang="zh-CN" altLang="zh-CN" dirty="0"/>
          </a:p>
          <a:p>
            <a:pPr eaLnBrk="1" hangingPunct="1"/>
            <a:endParaRPr lang="zh-CN" altLang="zh-CN" dirty="0"/>
          </a:p>
          <a:p>
            <a:pPr eaLnBrk="1" hangingPunct="1"/>
            <a:r>
              <a:rPr lang="zh-CN" altLang="zh-CN" dirty="0"/>
              <a:t>中译本书名：UNIX环境高级编程（第</a:t>
            </a:r>
            <a:r>
              <a:rPr lang="en-US" altLang="zh-CN" dirty="0"/>
              <a:t>3</a:t>
            </a:r>
            <a:r>
              <a:rPr lang="zh-CN" altLang="zh-CN" dirty="0"/>
              <a:t>版）</a:t>
            </a:r>
            <a:endParaRPr lang="zh-CN" altLang="zh-CN" dirty="0"/>
          </a:p>
          <a:p>
            <a:pPr eaLnBrk="1" hangingPunct="1"/>
            <a:r>
              <a:rPr lang="zh-CN" altLang="zh-CN" dirty="0"/>
              <a:t>译者： 戚正伟</a:t>
            </a:r>
            <a:r>
              <a:rPr lang="zh-CN" altLang="en-US" dirty="0"/>
              <a:t>、</a:t>
            </a:r>
            <a:r>
              <a:rPr lang="zh-CN" altLang="zh-CN" dirty="0"/>
              <a:t>张亚英</a:t>
            </a:r>
            <a:r>
              <a:rPr lang="zh-CN" altLang="en-US" dirty="0"/>
              <a:t>、</a:t>
            </a:r>
            <a:r>
              <a:rPr lang="zh-CN" altLang="zh-CN" dirty="0"/>
              <a:t>尤晋元</a:t>
            </a:r>
            <a:endParaRPr lang="zh-CN" altLang="zh-CN" dirty="0"/>
          </a:p>
          <a:p>
            <a:pPr eaLnBrk="1" hangingPunct="1"/>
            <a:r>
              <a:rPr lang="zh-CN" altLang="zh-CN" dirty="0"/>
              <a:t>出版社：人民邮电出版社 </a:t>
            </a:r>
            <a:endParaRPr lang="zh-CN" altLang="zh-CN" dirty="0"/>
          </a:p>
          <a:p>
            <a:pPr eaLnBrk="1" hangingPunct="1"/>
            <a:r>
              <a:rPr lang="zh-CN" altLang="zh-CN" dirty="0"/>
              <a:t>ISBN：</a:t>
            </a:r>
            <a:r>
              <a:rPr lang="en-US" altLang="zh-CN" dirty="0"/>
              <a:t>9787115352118</a:t>
            </a:r>
            <a:endParaRPr lang="zh-CN" altLang="zh-CN" dirty="0"/>
          </a:p>
          <a:p>
            <a:pPr eaLnBrk="1" hangingPunct="1"/>
            <a:r>
              <a:rPr lang="zh-CN" altLang="zh-CN" dirty="0"/>
              <a:t>出版日期：20</a:t>
            </a:r>
            <a:r>
              <a:rPr lang="en-US" altLang="zh-CN" dirty="0"/>
              <a:t>14</a:t>
            </a:r>
            <a:r>
              <a:rPr lang="zh-CN" altLang="zh-CN" dirty="0"/>
              <a:t> 年</a:t>
            </a:r>
            <a:r>
              <a:rPr lang="en-US" altLang="zh-CN" dirty="0"/>
              <a:t>6</a:t>
            </a:r>
            <a:r>
              <a:rPr lang="zh-CN" altLang="zh-CN" dirty="0"/>
              <a:t>月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1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uLnTx/>
                <a:uFillTx/>
                <a:latin typeface="+mj-lt"/>
                <a:ea typeface="+mn-ea"/>
                <a:cs typeface="+mn-cs"/>
              </a:rPr>
              <a:t>Operating System</a:t>
            </a:r>
            <a:endParaRPr kumimoji="0" lang="en-US" altLang="zh-CN" sz="1600" b="0" i="1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Dag name="">
                <a:effect ref="fillLine"/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</a:effectDag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5pPr>
          </a:lstStyle>
          <a:p>
            <a:pPr lvl="0" algn="r">
              <a:buClrTx/>
              <a:buFontTx/>
            </a:pPr>
            <a:fld id="{9A0DB2DC-4C9A-4742-B13C-FB6460FD3503}" type="slidenum">
              <a:rPr lang="zh-CN" altLang="en-US" sz="1800" dirty="0">
                <a:solidFill>
                  <a:srgbClr val="FFFF66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1800" dirty="0">
              <a:solidFill>
                <a:srgbClr val="FFFF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43" name="Rectangle 2"/>
          <p:cNvSpPr>
            <a:spLocks noGrp="1"/>
          </p:cNvSpPr>
          <p:nvPr>
            <p:ph type="title"/>
          </p:nvPr>
        </p:nvSpPr>
        <p:spPr>
          <a:xfrm>
            <a:off x="685800" y="179388"/>
            <a:ext cx="8258175" cy="641350"/>
          </a:xfrm>
        </p:spPr>
        <p:txBody>
          <a:bodyPr vert="horz" wrap="square" lIns="91440" tIns="45720" rIns="91440" bIns="45720" anchor="ctr" anchorCtr="0">
            <a:spAutoFit/>
          </a:bodyPr>
          <a:p>
            <a:pPr eaLnBrk="1" hangingPunct="1"/>
            <a:r>
              <a:rPr lang="zh-CN" altLang="en-US" sz="3600" dirty="0">
                <a:ea typeface="仿宋_GB2312" pitchFamily="49" charset="-122"/>
              </a:rPr>
              <a:t>参考书（四）：</a:t>
            </a:r>
            <a:endParaRPr lang="zh-CN" altLang="en-US" sz="3600" dirty="0">
              <a:ea typeface="仿宋_GB2312" pitchFamily="49" charset="-122"/>
            </a:endParaRPr>
          </a:p>
        </p:txBody>
      </p:sp>
      <p:sp>
        <p:nvSpPr>
          <p:cNvPr id="10244" name="Rectangle 3" descr="羊皮纸"/>
          <p:cNvSpPr>
            <a:spLocks noGrp="1"/>
          </p:cNvSpPr>
          <p:nvPr>
            <p:ph idx="1"/>
          </p:nvPr>
        </p:nvSpPr>
        <p:spPr>
          <a:xfrm>
            <a:off x="762000" y="838200"/>
            <a:ext cx="8193088" cy="4740275"/>
          </a:xfrm>
        </p:spPr>
        <p:txBody>
          <a:bodyPr vert="horz" wrap="square" lIns="91440" tIns="0" rIns="91440" bIns="0" anchor="t" anchorCtr="0">
            <a:spAutoFit/>
          </a:bodyPr>
          <a:p>
            <a:pPr eaLnBrk="1" hangingPunct="1">
              <a:lnSpc>
                <a:spcPct val="110000"/>
              </a:lnSpc>
            </a:pPr>
            <a:r>
              <a:rPr lang="zh-CN" altLang="zh-CN" dirty="0"/>
              <a:t>原书名： Computer Systems: A Programmer</a:t>
            </a:r>
            <a:r>
              <a:rPr lang="en-US" altLang="zh-CN" dirty="0"/>
              <a:t>’</a:t>
            </a:r>
            <a:r>
              <a:rPr lang="zh-CN" altLang="zh-CN" dirty="0"/>
              <a:t>s</a:t>
            </a:r>
            <a:endParaRPr lang="zh-CN" altLang="en-US" dirty="0"/>
          </a:p>
          <a:p>
            <a:pPr eaLnBrk="1" hangingPunct="1">
              <a:lnSpc>
                <a:spcPct val="110000"/>
              </a:lnSpc>
            </a:pPr>
            <a:r>
              <a:rPr lang="zh-CN" altLang="en-US" dirty="0"/>
              <a:t>                </a:t>
            </a:r>
            <a:r>
              <a:rPr lang="zh-CN" altLang="zh-CN" dirty="0"/>
              <a:t> Perspective (</a:t>
            </a:r>
            <a:r>
              <a:rPr lang="en-US" altLang="zh-CN" dirty="0"/>
              <a:t>Third </a:t>
            </a:r>
            <a:r>
              <a:rPr lang="zh-CN" altLang="zh-CN" dirty="0"/>
              <a:t>Edition) </a:t>
            </a:r>
            <a:endParaRPr lang="zh-CN" altLang="zh-CN" dirty="0"/>
          </a:p>
          <a:p>
            <a:pPr eaLnBrk="1" hangingPunct="1">
              <a:lnSpc>
                <a:spcPct val="110000"/>
              </a:lnSpc>
            </a:pPr>
            <a:r>
              <a:rPr lang="zh-CN" altLang="zh-CN" dirty="0"/>
              <a:t>原出版社： Addison Wesley </a:t>
            </a:r>
            <a:endParaRPr lang="zh-CN" altLang="zh-CN" dirty="0"/>
          </a:p>
          <a:p>
            <a:pPr eaLnBrk="1" hangingPunct="1">
              <a:lnSpc>
                <a:spcPct val="110000"/>
              </a:lnSpc>
            </a:pPr>
            <a:r>
              <a:rPr lang="zh-CN" altLang="zh-CN" dirty="0"/>
              <a:t>作者： (美)Randal E.Bryant    David O'Hallaron </a:t>
            </a:r>
            <a:endParaRPr lang="zh-CN" altLang="zh-CN" dirty="0"/>
          </a:p>
          <a:p>
            <a:pPr eaLnBrk="1" hangingPunct="1">
              <a:lnSpc>
                <a:spcPct val="110000"/>
              </a:lnSpc>
            </a:pPr>
            <a:endParaRPr lang="zh-CN" altLang="zh-CN" dirty="0"/>
          </a:p>
          <a:p>
            <a:pPr eaLnBrk="1" hangingPunct="1">
              <a:lnSpc>
                <a:spcPct val="110000"/>
              </a:lnSpc>
            </a:pPr>
            <a:r>
              <a:rPr lang="zh-CN" altLang="zh-CN" dirty="0"/>
              <a:t>中译本书名：深入理解计算机系统(原书第</a:t>
            </a:r>
            <a:r>
              <a:rPr lang="en-US" altLang="zh-CN" dirty="0"/>
              <a:t>3</a:t>
            </a:r>
            <a:r>
              <a:rPr lang="zh-CN" altLang="zh-CN" dirty="0"/>
              <a:t>版)</a:t>
            </a:r>
            <a:endParaRPr lang="zh-CN" altLang="zh-CN" dirty="0"/>
          </a:p>
          <a:p>
            <a:pPr eaLnBrk="1" hangingPunct="1">
              <a:lnSpc>
                <a:spcPct val="110000"/>
              </a:lnSpc>
            </a:pPr>
            <a:r>
              <a:rPr lang="zh-CN" altLang="zh-CN" dirty="0"/>
              <a:t>译者： 龚奕利</a:t>
            </a:r>
            <a:r>
              <a:rPr lang="zh-CN" altLang="en-US" dirty="0"/>
              <a:t>、贺莲</a:t>
            </a:r>
            <a:endParaRPr lang="zh-CN" altLang="zh-CN" dirty="0"/>
          </a:p>
          <a:p>
            <a:pPr eaLnBrk="1" hangingPunct="1">
              <a:lnSpc>
                <a:spcPct val="110000"/>
              </a:lnSpc>
            </a:pPr>
            <a:r>
              <a:rPr lang="zh-CN" altLang="zh-CN" dirty="0"/>
              <a:t>出版社：机械工业出版社 </a:t>
            </a:r>
            <a:endParaRPr lang="zh-CN" altLang="zh-CN" dirty="0"/>
          </a:p>
          <a:p>
            <a:pPr eaLnBrk="1" hangingPunct="1">
              <a:lnSpc>
                <a:spcPct val="110000"/>
              </a:lnSpc>
            </a:pPr>
            <a:r>
              <a:rPr lang="zh-CN" altLang="zh-CN" dirty="0"/>
              <a:t>ISBN：</a:t>
            </a:r>
            <a:r>
              <a:rPr lang="en-US" altLang="zh-CN" dirty="0"/>
              <a:t>9787111544937</a:t>
            </a:r>
            <a:endParaRPr lang="zh-CN" altLang="zh-CN" dirty="0"/>
          </a:p>
          <a:p>
            <a:pPr eaLnBrk="1" hangingPunct="1">
              <a:lnSpc>
                <a:spcPct val="110000"/>
              </a:lnSpc>
            </a:pPr>
            <a:r>
              <a:rPr lang="zh-CN" altLang="zh-CN" dirty="0"/>
              <a:t>出版日期：201</a:t>
            </a:r>
            <a:r>
              <a:rPr lang="en-US" altLang="zh-CN" dirty="0"/>
              <a:t>6</a:t>
            </a:r>
            <a:r>
              <a:rPr lang="zh-CN" altLang="zh-CN" dirty="0"/>
              <a:t> 年1</a:t>
            </a:r>
            <a:r>
              <a:rPr lang="en-US" altLang="zh-CN" dirty="0"/>
              <a:t>2</a:t>
            </a:r>
            <a:r>
              <a:rPr lang="zh-CN" altLang="zh-CN" dirty="0"/>
              <a:t>月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1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uLnTx/>
                <a:uFillTx/>
                <a:latin typeface="+mj-lt"/>
                <a:ea typeface="+mn-ea"/>
                <a:cs typeface="+mn-cs"/>
              </a:rPr>
              <a:t>Operating System</a:t>
            </a:r>
            <a:endParaRPr kumimoji="0" lang="en-US" altLang="zh-CN" sz="1600" b="0" i="1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Dag name="">
                <a:effect ref="fillLine"/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</a:effectDag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126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5pPr>
          </a:lstStyle>
          <a:p>
            <a:pPr lvl="0" algn="r">
              <a:buClrTx/>
              <a:buFontTx/>
            </a:pPr>
            <a:fld id="{9A0DB2DC-4C9A-4742-B13C-FB6460FD3503}" type="slidenum">
              <a:rPr lang="zh-CN" altLang="en-US" sz="1800" dirty="0">
                <a:solidFill>
                  <a:srgbClr val="FFFF66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1800" dirty="0">
              <a:solidFill>
                <a:srgbClr val="FFFF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26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>
            <a:spAutoFit/>
          </a:bodyPr>
          <a:p>
            <a:pPr eaLnBrk="1" hangingPunct="1"/>
            <a:r>
              <a:rPr lang="zh-CN" altLang="en-US" dirty="0"/>
              <a:t>成绩评定标准</a:t>
            </a:r>
            <a:endParaRPr lang="zh-CN" altLang="en-US" dirty="0"/>
          </a:p>
        </p:txBody>
      </p:sp>
      <p:sp>
        <p:nvSpPr>
          <p:cNvPr id="11268" name="Rectangle 3" descr="羊皮纸"/>
          <p:cNvSpPr>
            <a:spLocks noGrp="1"/>
          </p:cNvSpPr>
          <p:nvPr>
            <p:ph idx="1"/>
          </p:nvPr>
        </p:nvSpPr>
        <p:spPr>
          <a:xfrm>
            <a:off x="762000" y="838200"/>
            <a:ext cx="8193088" cy="2068513"/>
          </a:xfrm>
        </p:spPr>
        <p:txBody>
          <a:bodyPr vert="horz" wrap="square" lIns="91440" tIns="0" rIns="91440" bIns="0" anchor="t" anchorCtr="0">
            <a:spAutoFit/>
          </a:bodyPr>
          <a:p>
            <a:pPr eaLnBrk="1" hangingPunct="1"/>
            <a:r>
              <a:rPr lang="zh-CN" altLang="en-US" dirty="0"/>
              <a:t>平日成绩：</a:t>
            </a:r>
            <a:r>
              <a:rPr lang="en-US" altLang="zh-CN" dirty="0"/>
              <a:t>30%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作业成绩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考勤</a:t>
            </a:r>
            <a:endParaRPr lang="en-US" altLang="zh-CN" dirty="0"/>
          </a:p>
          <a:p>
            <a:pPr eaLnBrk="1" hangingPunct="1"/>
            <a:r>
              <a:rPr lang="zh-CN" altLang="en-US" dirty="0"/>
              <a:t>期末考试成绩：</a:t>
            </a:r>
            <a:r>
              <a:rPr lang="en-US" altLang="zh-CN" dirty="0"/>
              <a:t>70%</a:t>
            </a:r>
            <a:endParaRPr lang="en-US" altLang="zh-CN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1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uLnTx/>
                <a:uFillTx/>
                <a:latin typeface="+mj-lt"/>
                <a:ea typeface="+mn-ea"/>
                <a:cs typeface="+mn-cs"/>
              </a:rPr>
              <a:t>Operating System</a:t>
            </a:r>
            <a:endParaRPr kumimoji="0" lang="en-US" altLang="zh-CN" sz="1600" b="0" i="1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Dag name="">
                <a:effect ref="fillLine"/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</a:effectDag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5pPr>
          </a:lstStyle>
          <a:p>
            <a:pPr lvl="0" algn="r">
              <a:buClrTx/>
              <a:buFontTx/>
            </a:pPr>
            <a:fld id="{9A0DB2DC-4C9A-4742-B13C-FB6460FD3503}" type="slidenum">
              <a:rPr lang="zh-CN" altLang="en-US" sz="1800" dirty="0">
                <a:solidFill>
                  <a:srgbClr val="FFFF66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1800" dirty="0">
              <a:solidFill>
                <a:srgbClr val="FFFF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29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>
            <a:spAutoFit/>
          </a:bodyPr>
          <a:p>
            <a:pPr eaLnBrk="1" hangingPunct="1"/>
            <a:r>
              <a:rPr lang="en-US" altLang="zh-CN" dirty="0"/>
              <a:t>OS</a:t>
            </a:r>
            <a:r>
              <a:rPr lang="zh-CN" altLang="en-US" dirty="0"/>
              <a:t>实验课程的要求</a:t>
            </a:r>
            <a:endParaRPr lang="zh-CN" altLang="en-US" dirty="0"/>
          </a:p>
        </p:txBody>
      </p:sp>
      <p:sp>
        <p:nvSpPr>
          <p:cNvPr id="12292" name="Rectangle 3" descr="羊皮纸"/>
          <p:cNvSpPr>
            <a:spLocks noGrp="1"/>
          </p:cNvSpPr>
          <p:nvPr>
            <p:ph idx="1"/>
          </p:nvPr>
        </p:nvSpPr>
        <p:spPr>
          <a:xfrm>
            <a:off x="762000" y="838200"/>
            <a:ext cx="8193088" cy="4608513"/>
          </a:xfrm>
        </p:spPr>
        <p:txBody>
          <a:bodyPr vert="horz" wrap="square" lIns="91440" tIns="0" rIns="91440" bIns="0" anchor="t" anchorCtr="0">
            <a:spAutoFit/>
          </a:bodyPr>
          <a:p>
            <a:pPr eaLnBrk="1" hangingPunct="1"/>
            <a:r>
              <a:rPr lang="zh-CN" altLang="en-US" dirty="0"/>
              <a:t>实验课上</a:t>
            </a:r>
            <a:r>
              <a:rPr lang="zh-CN" altLang="en-US" dirty="0">
                <a:solidFill>
                  <a:schemeClr val="hlink"/>
                </a:solidFill>
              </a:rPr>
              <a:t>严禁</a:t>
            </a:r>
            <a:r>
              <a:rPr lang="zh-CN" altLang="en-US" dirty="0"/>
              <a:t>上网、</a:t>
            </a:r>
            <a:r>
              <a:rPr lang="en-US" altLang="zh-CN" dirty="0"/>
              <a:t>QQ</a:t>
            </a:r>
            <a:r>
              <a:rPr lang="zh-CN" altLang="en-US" dirty="0"/>
              <a:t>聊天、打游戏</a:t>
            </a:r>
            <a:endParaRPr lang="zh-CN" altLang="en-US" dirty="0"/>
          </a:p>
          <a:p>
            <a:pPr eaLnBrk="1" hangingPunct="1"/>
            <a:r>
              <a:rPr lang="zh-CN" altLang="en-US" dirty="0"/>
              <a:t>按时下课，</a:t>
            </a:r>
            <a:r>
              <a:rPr lang="zh-CN" altLang="en-US" dirty="0">
                <a:solidFill>
                  <a:schemeClr val="hlink"/>
                </a:solidFill>
              </a:rPr>
              <a:t>严禁</a:t>
            </a:r>
            <a:r>
              <a:rPr lang="zh-CN" altLang="en-US" dirty="0"/>
              <a:t>早退</a:t>
            </a:r>
            <a:endParaRPr lang="zh-CN" altLang="en-US" dirty="0"/>
          </a:p>
          <a:p>
            <a:pPr eaLnBrk="1" hangingPunct="1"/>
            <a:r>
              <a:rPr lang="zh-CN" altLang="en-US" dirty="0"/>
              <a:t>带上课本，方便查阅和对照相关内容</a:t>
            </a:r>
            <a:endParaRPr lang="zh-CN" altLang="en-US" dirty="0"/>
          </a:p>
          <a:p>
            <a:pPr eaLnBrk="1" hangingPunct="1"/>
            <a:r>
              <a:rPr lang="zh-CN" altLang="en-US" dirty="0"/>
              <a:t>成绩评定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实验课认真完成情况（</a:t>
            </a:r>
            <a:r>
              <a:rPr lang="en-US" altLang="zh-CN" dirty="0"/>
              <a:t>10</a:t>
            </a:r>
            <a:r>
              <a:rPr lang="zh-CN" altLang="en-US" dirty="0"/>
              <a:t>分）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考勤（</a:t>
            </a:r>
            <a:r>
              <a:rPr lang="en-US" altLang="zh-CN" dirty="0"/>
              <a:t>10</a:t>
            </a:r>
            <a:r>
              <a:rPr lang="zh-CN" altLang="en-US" dirty="0"/>
              <a:t>分）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实验报告成绩（</a:t>
            </a:r>
            <a:r>
              <a:rPr lang="en-US" altLang="zh-CN" dirty="0"/>
              <a:t>40</a:t>
            </a:r>
            <a:r>
              <a:rPr lang="zh-CN" altLang="en-US" dirty="0"/>
              <a:t>分）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期末测试（</a:t>
            </a:r>
            <a:r>
              <a:rPr lang="en-US" altLang="zh-CN" dirty="0"/>
              <a:t>40</a:t>
            </a:r>
            <a:r>
              <a:rPr lang="zh-CN" altLang="en-US" dirty="0"/>
              <a:t>分）</a:t>
            </a:r>
            <a:endParaRPr lang="zh-CN" altLang="en-US" dirty="0"/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1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uLnTx/>
                <a:uFillTx/>
                <a:latin typeface="+mj-lt"/>
                <a:ea typeface="+mn-ea"/>
                <a:cs typeface="+mn-cs"/>
              </a:rPr>
              <a:t>Operating System</a:t>
            </a:r>
            <a:endParaRPr kumimoji="0" lang="en-US" altLang="zh-CN" sz="1600" b="0" i="1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Dag name="">
                <a:effect ref="fillLine"/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</a:effectDag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33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5pPr>
          </a:lstStyle>
          <a:p>
            <a:pPr lvl="0" algn="r">
              <a:buClrTx/>
              <a:buFontTx/>
            </a:pPr>
            <a:fld id="{9A0DB2DC-4C9A-4742-B13C-FB6460FD3503}" type="slidenum">
              <a:rPr lang="zh-CN" altLang="en-US" sz="1800" dirty="0">
                <a:solidFill>
                  <a:srgbClr val="FFFF66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1800" dirty="0">
              <a:solidFill>
                <a:srgbClr val="FFFF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3122" name="Rectangle 2"/>
          <p:cNvSpPr>
            <a:spLocks noGrp="1"/>
          </p:cNvSpPr>
          <p:nvPr>
            <p:ph type="title"/>
          </p:nvPr>
        </p:nvSpPr>
        <p:spPr>
          <a:xfrm>
            <a:off x="885825" y="525463"/>
            <a:ext cx="7419975" cy="701675"/>
          </a:xfrm>
        </p:spPr>
        <p:txBody>
          <a:bodyPr vert="horz" wrap="square" lIns="91440" tIns="45720" rIns="91440" bIns="45720" anchor="ctr" anchorCtr="0">
            <a:spAutoFit/>
          </a:bodyPr>
          <a:p>
            <a:pPr algn="ctr" eaLnBrk="1" hangingPunct="1"/>
            <a:r>
              <a:rPr lang="zh-CN" altLang="en-US" sz="4000" dirty="0">
                <a:latin typeface="楷体_GB2312" pitchFamily="49" charset="-122"/>
                <a:ea typeface="楷体_GB2312" pitchFamily="49" charset="-122"/>
              </a:rPr>
              <a:t>第一章  操作系统引论</a:t>
            </a:r>
            <a:endParaRPr lang="zh-CN" altLang="en-US" sz="40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3123" name="Rectangle 3" descr="羊皮纸"/>
          <p:cNvSpPr>
            <a:spLocks noGrp="1"/>
          </p:cNvSpPr>
          <p:nvPr>
            <p:ph idx="1"/>
          </p:nvPr>
        </p:nvSpPr>
        <p:spPr>
          <a:xfrm>
            <a:off x="2133600" y="2025650"/>
            <a:ext cx="5486400" cy="3308350"/>
          </a:xfrm>
        </p:spPr>
        <p:txBody>
          <a:bodyPr vert="horz" wrap="square" lIns="91440" tIns="0" rIns="91440" bIns="0" anchor="t" anchorCtr="0">
            <a:spAutoFit/>
          </a:bodyPr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rgbClr val="FF00FF"/>
                </a:solidFill>
                <a:ea typeface="楷体_GB2312" pitchFamily="49" charset="-122"/>
              </a:rPr>
              <a:t>  </a:t>
            </a:r>
            <a:r>
              <a:rPr lang="zh-CN" altLang="en-US" sz="3200" dirty="0">
                <a:solidFill>
                  <a:srgbClr val="FF00FF"/>
                </a:solidFill>
                <a:ea typeface="楷体_GB2312" pitchFamily="49" charset="-122"/>
                <a:hlinkClick r:id="rId1" action="ppaction://hlinksldjump"/>
              </a:rPr>
              <a:t>操作系统的目标和作用</a:t>
            </a:r>
            <a:r>
              <a:rPr lang="zh-CN" altLang="en-US" sz="3200" dirty="0">
                <a:hlinkClick r:id="rId1" action="ppaction://hlinksldjump"/>
              </a:rPr>
              <a:t> </a:t>
            </a:r>
            <a:endParaRPr lang="zh-CN" altLang="en-US" sz="3200" dirty="0"/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rgbClr val="FF00FF"/>
                </a:solidFill>
                <a:ea typeface="楷体_GB2312" pitchFamily="49" charset="-122"/>
              </a:rPr>
              <a:t>  </a:t>
            </a:r>
            <a:r>
              <a:rPr lang="zh-CN" altLang="en-US" sz="3200" dirty="0">
                <a:solidFill>
                  <a:schemeClr val="hlink"/>
                </a:solidFill>
                <a:ea typeface="楷体_GB2312" pitchFamily="49" charset="-122"/>
                <a:hlinkClick r:id="rId2" action="ppaction://hlinksldjump"/>
              </a:rPr>
              <a:t>操作系统的发展过程</a:t>
            </a:r>
            <a:r>
              <a:rPr lang="zh-CN" altLang="en-US" sz="3200" dirty="0">
                <a:hlinkClick r:id="rId2" action="ppaction://hlinksldjump"/>
              </a:rPr>
              <a:t> </a:t>
            </a:r>
            <a:endParaRPr lang="zh-CN" altLang="en-US" sz="3200" dirty="0"/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rgbClr val="FF00FF"/>
                </a:solidFill>
                <a:ea typeface="楷体_GB2312" pitchFamily="49" charset="-122"/>
              </a:rPr>
              <a:t>  </a:t>
            </a:r>
            <a:r>
              <a:rPr lang="zh-CN" altLang="en-US" sz="3200" dirty="0">
                <a:solidFill>
                  <a:srgbClr val="FF00FF"/>
                </a:solidFill>
                <a:ea typeface="楷体_GB2312" pitchFamily="49" charset="-122"/>
                <a:hlinkClick r:id="rId3" action="ppaction://hlinksldjump"/>
              </a:rPr>
              <a:t>操作系统的基本特征</a:t>
            </a:r>
            <a:r>
              <a:rPr lang="zh-CN" altLang="en-US" sz="3200" dirty="0">
                <a:hlinkClick r:id="rId3" action="ppaction://hlinksldjump"/>
              </a:rPr>
              <a:t> </a:t>
            </a:r>
            <a:endParaRPr lang="zh-CN" altLang="en-US" sz="3200" dirty="0"/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rgbClr val="FF00FF"/>
                </a:solidFill>
                <a:ea typeface="楷体_GB2312" pitchFamily="49" charset="-122"/>
              </a:rPr>
              <a:t>  </a:t>
            </a:r>
            <a:r>
              <a:rPr lang="zh-CN" altLang="en-US" sz="3200" dirty="0">
                <a:solidFill>
                  <a:schemeClr val="hlink"/>
                </a:solidFill>
                <a:ea typeface="楷体_GB2312" pitchFamily="49" charset="-122"/>
                <a:hlinkClick r:id="rId4" action="ppaction://hlinksldjump"/>
              </a:rPr>
              <a:t>操作系统的主要功能</a:t>
            </a:r>
            <a:r>
              <a:rPr lang="zh-CN" altLang="en-US" sz="3200" dirty="0">
                <a:hlinkClick r:id="rId4" action="ppaction://hlinksldjump"/>
              </a:rPr>
              <a:t> </a:t>
            </a:r>
            <a:endParaRPr lang="zh-CN" altLang="en-US" sz="3200" dirty="0"/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rgbClr val="FF00FF"/>
                </a:solidFill>
                <a:ea typeface="楷体_GB2312" pitchFamily="49" charset="-122"/>
              </a:rPr>
              <a:t>  </a:t>
            </a:r>
            <a:r>
              <a:rPr lang="zh-CN" altLang="en-US" sz="3200" dirty="0">
                <a:solidFill>
                  <a:srgbClr val="FF00FF"/>
                </a:solidFill>
                <a:ea typeface="楷体_GB2312" pitchFamily="49" charset="-122"/>
                <a:hlinkClick r:id="rId5" action="ppaction://hlinksldjump"/>
              </a:rPr>
              <a:t>操作系统的结构设计</a:t>
            </a:r>
            <a:r>
              <a:rPr lang="zh-CN" altLang="en-US" sz="3200" dirty="0">
                <a:hlinkClick r:id="rId5" action="ppaction://hlinksldjump"/>
              </a:rPr>
              <a:t> </a:t>
            </a:r>
            <a:endParaRPr lang="zh-CN" alt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3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3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2" grpId="0"/>
      <p:bldP spid="1331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页脚占位符 4"/>
          <p:cNvSpPr txBox="1">
            <a:spLocks noGrp="1"/>
          </p:cNvSpPr>
          <p:nvPr>
            <p:ph type="ftr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1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uLnTx/>
                <a:uFillTx/>
                <a:latin typeface="+mj-lt"/>
                <a:ea typeface="+mn-ea"/>
                <a:cs typeface="+mn-cs"/>
              </a:rPr>
              <a:t>Operating System</a:t>
            </a:r>
            <a:endParaRPr kumimoji="0" lang="en-US" altLang="zh-CN" sz="1600" b="0" i="1" u="none" strike="noStrike" kern="1200" cap="none" spc="0" normalizeH="0" baseline="0" noProof="0">
              <a:ln>
                <a:noFill/>
              </a:ln>
              <a:solidFill>
                <a:schemeClr val="hlink"/>
              </a:solidFill>
              <a:effectDag name="">
                <a:effect ref="fillLine"/>
                <a:cont type="tree" name="">
                  <a:effect ref="fillLine"/>
                  <a:outerShdw dist="38100" dir="13500000" algn="br">
                    <a:srgbClr val="FFFFFF"/>
                  </a:outerShdw>
                </a:cont>
                <a:cont type="tree" name="">
                  <a:effect ref="fillLine"/>
                  <a:outerShdw dist="38100" dir="2700000" algn="tl">
                    <a:srgbClr val="999999"/>
                  </a:outerShdw>
                </a:cont>
              </a:effectDag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433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1" i="0" u="none" kern="1200" baseline="0">
                <a:solidFill>
                  <a:schemeClr val="bg1"/>
                </a:solidFill>
                <a:effectDag name="">
                  <a:effect ref="fillLine"/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</a:effectDag>
                <a:latin typeface="隶书" panose="02010509060101010101" pitchFamily="49" charset="-122"/>
                <a:ea typeface="隶书" panose="02010509060101010101" pitchFamily="49" charset="-122"/>
                <a:cs typeface="+mn-cs"/>
              </a:defRPr>
            </a:lvl5pPr>
          </a:lstStyle>
          <a:p>
            <a:pPr lvl="0" algn="r">
              <a:buClrTx/>
              <a:buFontTx/>
            </a:pPr>
            <a:fld id="{9A0DB2DC-4C9A-4742-B13C-FB6460FD3503}" type="slidenum">
              <a:rPr lang="zh-CN" altLang="en-US" sz="1800" dirty="0">
                <a:solidFill>
                  <a:srgbClr val="FFFF66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1800" dirty="0">
              <a:solidFill>
                <a:srgbClr val="FFFF66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4339" name="Rectangle 2"/>
          <p:cNvSpPr>
            <a:spLocks noGrp="1"/>
          </p:cNvSpPr>
          <p:nvPr>
            <p:ph type="title"/>
          </p:nvPr>
        </p:nvSpPr>
        <p:spPr>
          <a:xfrm>
            <a:off x="733425" y="319088"/>
            <a:ext cx="8258175" cy="701675"/>
          </a:xfrm>
        </p:spPr>
        <p:txBody>
          <a:bodyPr vert="horz" wrap="square" lIns="91440" tIns="45720" rIns="91440" bIns="45720" anchor="ctr" anchorCtr="0">
            <a:spAutoFit/>
          </a:bodyPr>
          <a:p>
            <a:pPr algn="ctr" eaLnBrk="1" hangingPunct="1"/>
            <a:r>
              <a:rPr lang="zh-CN" altLang="en-US" sz="4000" dirty="0">
                <a:latin typeface="楷体_GB2312" pitchFamily="49" charset="-122"/>
                <a:ea typeface="楷体_GB2312" pitchFamily="49" charset="-122"/>
              </a:rPr>
              <a:t>操作系统（</a:t>
            </a:r>
            <a:r>
              <a:rPr lang="en-US" altLang="zh-CN" sz="4000" dirty="0">
                <a:latin typeface="楷体_GB2312" pitchFamily="49" charset="-122"/>
                <a:ea typeface="楷体_GB2312" pitchFamily="49" charset="-122"/>
              </a:rPr>
              <a:t>OS</a:t>
            </a:r>
            <a:r>
              <a:rPr lang="zh-CN" altLang="en-US" sz="4000" dirty="0">
                <a:latin typeface="楷体_GB2312" pitchFamily="49" charset="-122"/>
                <a:ea typeface="楷体_GB2312" pitchFamily="49" charset="-122"/>
              </a:rPr>
              <a:t>）的地位</a:t>
            </a:r>
            <a:endParaRPr lang="zh-CN" altLang="en-US" sz="40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12995" name="Rectangle 3" descr="羊皮纸"/>
          <p:cNvSpPr>
            <a:spLocks noGrp="1"/>
          </p:cNvSpPr>
          <p:nvPr>
            <p:ph idx="1"/>
          </p:nvPr>
        </p:nvSpPr>
        <p:spPr>
          <a:xfrm>
            <a:off x="755650" y="1844675"/>
            <a:ext cx="8388350" cy="4673600"/>
          </a:xfrm>
        </p:spPr>
        <p:txBody>
          <a:bodyPr vert="horz" wrap="square" lIns="91440" tIns="0" rIns="91440" bIns="0" anchor="t" anchorCtr="0">
            <a:spAutoFit/>
          </a:bodyPr>
          <a:p>
            <a:pPr marL="1614805" indent="-1614805" eaLnBrk="1" hangingPunct="1"/>
            <a:r>
              <a:rPr lang="en-US" altLang="zh-CN" sz="3200" dirty="0">
                <a:ea typeface="楷体_GB2312" pitchFamily="49" charset="-122"/>
              </a:rPr>
              <a:t>1. </a:t>
            </a:r>
            <a:r>
              <a:rPr lang="zh-CN" altLang="en-US" sz="3200" dirty="0">
                <a:ea typeface="楷体_GB2312" pitchFamily="49" charset="-122"/>
              </a:rPr>
              <a:t>计算机系统的两个组成部分：</a:t>
            </a:r>
            <a:endParaRPr lang="zh-CN" altLang="en-US" sz="3200" dirty="0">
              <a:ea typeface="楷体_GB2312" pitchFamily="49" charset="-122"/>
            </a:endParaRPr>
          </a:p>
          <a:p>
            <a:pPr marL="1614805" indent="-1614805" eaLnBrk="1" hangingPunct="1"/>
            <a:r>
              <a:rPr lang="zh-CN" altLang="en-US" sz="3200" dirty="0">
                <a:ea typeface="楷体_GB2312" pitchFamily="49" charset="-122"/>
              </a:rPr>
              <a:t>      </a:t>
            </a:r>
            <a:r>
              <a:rPr lang="zh-CN" altLang="en-US" sz="3200" dirty="0">
                <a:solidFill>
                  <a:schemeClr val="hlink"/>
                </a:solidFill>
                <a:ea typeface="楷体_GB2312" pitchFamily="49" charset="-122"/>
              </a:rPr>
              <a:t>硬件和软件</a:t>
            </a:r>
            <a:endParaRPr lang="zh-CN" altLang="en-US" sz="3200" dirty="0">
              <a:solidFill>
                <a:schemeClr val="hlink"/>
              </a:solidFill>
              <a:ea typeface="楷体_GB2312" pitchFamily="49" charset="-122"/>
            </a:endParaRPr>
          </a:p>
          <a:p>
            <a:pPr marL="1614805" indent="-1614805" eaLnBrk="1" hangingPunct="1"/>
            <a:r>
              <a:rPr lang="en-US" altLang="zh-CN" sz="3200" dirty="0">
                <a:ea typeface="楷体_GB2312" pitchFamily="49" charset="-122"/>
              </a:rPr>
              <a:t>2. </a:t>
            </a:r>
            <a:r>
              <a:rPr lang="zh-CN" altLang="en-US" sz="3200" dirty="0">
                <a:ea typeface="楷体_GB2312" pitchFamily="49" charset="-122"/>
              </a:rPr>
              <a:t>操作系统的地位：</a:t>
            </a:r>
            <a:r>
              <a:rPr lang="en-US" altLang="zh-CN" sz="3200" dirty="0">
                <a:solidFill>
                  <a:schemeClr val="hlink"/>
                </a:solidFill>
                <a:ea typeface="楷体_GB2312" pitchFamily="49" charset="-122"/>
              </a:rPr>
              <a:t>OS</a:t>
            </a:r>
            <a:r>
              <a:rPr lang="zh-CN" altLang="en-US" sz="3200" dirty="0">
                <a:solidFill>
                  <a:schemeClr val="hlink"/>
                </a:solidFill>
                <a:ea typeface="楷体_GB2312" pitchFamily="49" charset="-122"/>
              </a:rPr>
              <a:t>是配置在计算机</a:t>
            </a:r>
            <a:endParaRPr lang="zh-CN" altLang="en-US" sz="3200" dirty="0">
              <a:solidFill>
                <a:schemeClr val="hlink"/>
              </a:solidFill>
              <a:ea typeface="楷体_GB2312" pitchFamily="49" charset="-122"/>
            </a:endParaRPr>
          </a:p>
          <a:p>
            <a:pPr marL="1614805" indent="-1614805" eaLnBrk="1" hangingPunct="1"/>
            <a:r>
              <a:rPr lang="zh-CN" altLang="en-US" sz="3200" dirty="0">
                <a:solidFill>
                  <a:schemeClr val="hlink"/>
                </a:solidFill>
                <a:ea typeface="楷体_GB2312" pitchFamily="49" charset="-122"/>
              </a:rPr>
              <a:t>      硬件上的第一层软件</a:t>
            </a:r>
            <a:r>
              <a:rPr lang="zh-CN" altLang="en-US" sz="3200" dirty="0">
                <a:ea typeface="楷体_GB2312" pitchFamily="49" charset="-122"/>
              </a:rPr>
              <a:t>，是对硬件系统</a:t>
            </a:r>
            <a:endParaRPr lang="zh-CN" altLang="en-US" sz="3200" dirty="0">
              <a:ea typeface="楷体_GB2312" pitchFamily="49" charset="-122"/>
            </a:endParaRPr>
          </a:p>
          <a:p>
            <a:pPr marL="1614805" indent="-1614805" eaLnBrk="1" hangingPunct="1"/>
            <a:r>
              <a:rPr lang="zh-CN" altLang="en-US" sz="3200" dirty="0">
                <a:ea typeface="楷体_GB2312" pitchFamily="49" charset="-122"/>
              </a:rPr>
              <a:t>      的首次扩充，它在计算机系统中占据</a:t>
            </a:r>
            <a:endParaRPr lang="zh-CN" altLang="en-US" sz="3200" dirty="0">
              <a:ea typeface="楷体_GB2312" pitchFamily="49" charset="-122"/>
            </a:endParaRPr>
          </a:p>
          <a:p>
            <a:pPr marL="1614805" indent="-1614805" eaLnBrk="1" hangingPunct="1"/>
            <a:r>
              <a:rPr lang="zh-CN" altLang="en-US" sz="3200" dirty="0">
                <a:ea typeface="楷体_GB2312" pitchFamily="49" charset="-122"/>
              </a:rPr>
              <a:t>      了特别重要的地位。</a:t>
            </a:r>
            <a:endParaRPr lang="zh-CN" altLang="en-US" sz="3200" dirty="0">
              <a:ea typeface="楷体_GB2312" pitchFamily="49" charset="-122"/>
            </a:endParaRPr>
          </a:p>
          <a:p>
            <a:pPr marL="1614805" indent="-1614805" eaLnBrk="1" hangingPunct="1"/>
            <a:r>
              <a:rPr lang="zh-CN" altLang="en-US" sz="3200" dirty="0">
                <a:ea typeface="楷体_GB2312" pitchFamily="49" charset="-122"/>
              </a:rPr>
              <a:t>      </a:t>
            </a:r>
            <a:r>
              <a:rPr lang="zh-CN" altLang="en-US" sz="3200" dirty="0">
                <a:solidFill>
                  <a:schemeClr val="hlink"/>
                </a:solidFill>
                <a:ea typeface="楷体_GB2312" pitchFamily="49" charset="-122"/>
              </a:rPr>
              <a:t>其他软件的运行都依赖于</a:t>
            </a:r>
            <a:r>
              <a:rPr lang="en-US" altLang="zh-CN" sz="3200" dirty="0">
                <a:solidFill>
                  <a:schemeClr val="hlink"/>
                </a:solidFill>
                <a:ea typeface="楷体_GB2312" pitchFamily="49" charset="-122"/>
              </a:rPr>
              <a:t>OS</a:t>
            </a:r>
            <a:r>
              <a:rPr lang="zh-CN" altLang="en-US" sz="3200" dirty="0">
                <a:solidFill>
                  <a:schemeClr val="hlink"/>
                </a:solidFill>
                <a:ea typeface="楷体_GB2312" pitchFamily="49" charset="-122"/>
              </a:rPr>
              <a:t>的支持</a:t>
            </a:r>
            <a:r>
              <a:rPr lang="zh-CN" altLang="en-US" sz="3200" dirty="0">
                <a:ea typeface="楷体_GB2312" pitchFamily="49" charset="-122"/>
              </a:rPr>
              <a:t>，</a:t>
            </a:r>
            <a:endParaRPr lang="zh-CN" altLang="en-US" sz="3200" dirty="0">
              <a:ea typeface="楷体_GB2312" pitchFamily="49" charset="-122"/>
            </a:endParaRPr>
          </a:p>
          <a:p>
            <a:pPr marL="1614805" indent="-1614805" eaLnBrk="1" hangingPunct="1"/>
            <a:r>
              <a:rPr lang="zh-CN" altLang="en-US" sz="3200" dirty="0">
                <a:ea typeface="楷体_GB2312" pitchFamily="49" charset="-122"/>
              </a:rPr>
              <a:t>       取得它的服务，</a:t>
            </a:r>
            <a:r>
              <a:rPr lang="en-US" altLang="zh-CN" sz="3200" dirty="0">
                <a:ea typeface="楷体_GB2312" pitchFamily="49" charset="-122"/>
              </a:rPr>
              <a:t>OS</a:t>
            </a:r>
            <a:r>
              <a:rPr lang="zh-CN" altLang="en-US" sz="3200" dirty="0">
                <a:ea typeface="楷体_GB2312" pitchFamily="49" charset="-122"/>
              </a:rPr>
              <a:t>是最重要的软件。</a:t>
            </a:r>
            <a:endParaRPr lang="zh-CN" altLang="en-US" sz="3200" dirty="0">
              <a:ea typeface="楷体_GB2312" pitchFamily="49" charset="-122"/>
            </a:endParaRPr>
          </a:p>
        </p:txBody>
      </p:sp>
      <p:sp>
        <p:nvSpPr>
          <p:cNvPr id="212996" name="Line 4"/>
          <p:cNvSpPr>
            <a:spLocks noChangeShapeType="1"/>
          </p:cNvSpPr>
          <p:nvPr/>
        </p:nvSpPr>
        <p:spPr bwMode="auto">
          <a:xfrm flipV="1">
            <a:off x="685800" y="1295400"/>
            <a:ext cx="84582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Dag name="">
                <a:cont type="tree" name="">
                  <a:effect ref="fillLine"/>
                  <a:outerShdw dist="38100" dir="13500000" algn="br">
                    <a:schemeClr val="bg1">
                      <a:lumMod val="200000"/>
                      <a:satMod val="200000"/>
                    </a:schemeClr>
                  </a:outerShdw>
                </a:cont>
                <a:cont type="tree" name="">
                  <a:effect ref="fillLine"/>
                  <a:outerShdw dist="38100" dir="2700000" algn="tl">
                    <a:schemeClr val="bg1">
                      <a:lumMod val="60000"/>
                      <a:satMod val="60000"/>
                    </a:schemeClr>
                  </a:outerShdw>
                </a:cont>
                <a:effect ref="fillLine"/>
              </a:effectDag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2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5" grpId="0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COMMONDATA" val="eyJoZGlkIjoiOTk5ZWNmOTI1NTlhYjQwZmEwNGZhY2ZiMjFlZDU5NTUifQ=="/>
</p:tagLst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eaVert" wrap="square" lIns="91440" tIns="45720" rIns="91440" bIns="45720" numCol="1" anchor="t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en-US" sz="3200" b="1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隶书" panose="02010509060101010101" pitchFamily="49" charset="-122"/>
            <a:ea typeface="隶书" panose="020105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eaVert" wrap="square" lIns="91440" tIns="45720" rIns="91440" bIns="45720" numCol="1" anchor="t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en-US" sz="3200" b="1" i="0" u="none" strike="noStrike" cap="none" normalizeH="0" baseline="0" smtClean="0">
            <a:ln>
              <a:noFill/>
            </a:ln>
            <a:solidFill>
              <a:schemeClr val="bg1"/>
            </a:solidFill>
            <a:effectDag name="">
              <a:cont type="tree" name="">
                <a:effect ref="fillLine"/>
                <a:outerShdw dist="38100" dir="13500000" algn="br">
                  <a:schemeClr val="bg1">
                    <a:lumMod val="200000"/>
                    <a:satMod val="200000"/>
                  </a:schemeClr>
                </a:outerShdw>
              </a:cont>
              <a:cont type="tree" name="">
                <a:effect ref="fillLine"/>
                <a:outerShdw dist="38100" dir="2700000" algn="tl">
                  <a:schemeClr val="bg1">
                    <a:lumMod val="60000"/>
                    <a:satMod val="60000"/>
                  </a:schemeClr>
                </a:outerShdw>
              </a:cont>
              <a:effect ref="fillLine"/>
            </a:effectDag>
            <a:latin typeface="隶书" panose="02010509060101010101" pitchFamily="49" charset="-122"/>
            <a:ea typeface="隶书" panose="02010509060101010101" pitchFamily="49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F:\海事教学\汤子\os修订版\课程简介2.pot</Template>
  <TotalTime>0</TotalTime>
  <Words>4045</Words>
  <Application>WPS 演示</Application>
  <PresentationFormat>全屏显示(4:3)</PresentationFormat>
  <Paragraphs>376</Paragraphs>
  <Slides>28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6" baseType="lpstr">
      <vt:lpstr>Arial</vt:lpstr>
      <vt:lpstr>宋体</vt:lpstr>
      <vt:lpstr>Wingdings</vt:lpstr>
      <vt:lpstr>隶书</vt:lpstr>
      <vt:lpstr>Tahoma</vt:lpstr>
      <vt:lpstr>黑体</vt:lpstr>
      <vt:lpstr>Wingdings</vt:lpstr>
      <vt:lpstr>仿宋_GB2312</vt:lpstr>
      <vt:lpstr>仿宋</vt:lpstr>
      <vt:lpstr>楷体_GB2312</vt:lpstr>
      <vt:lpstr>新宋体</vt:lpstr>
      <vt:lpstr>Times New Roman</vt:lpstr>
      <vt:lpstr>微软雅黑</vt:lpstr>
      <vt:lpstr>Arial Unicode MS</vt:lpstr>
      <vt:lpstr>Wingdings 2</vt:lpstr>
      <vt:lpstr>Blends</vt:lpstr>
      <vt:lpstr>自定义设计方案</vt:lpstr>
      <vt:lpstr>Visio.Drawing.4</vt:lpstr>
      <vt:lpstr>操作系统  Operating System</vt:lpstr>
      <vt:lpstr>参考书（一）：</vt:lpstr>
      <vt:lpstr>参考书（二）：</vt:lpstr>
      <vt:lpstr>参考书（三）：</vt:lpstr>
      <vt:lpstr>参考书（四）：</vt:lpstr>
      <vt:lpstr>成绩评定标准</vt:lpstr>
      <vt:lpstr>OS实验课程的要求</vt:lpstr>
      <vt:lpstr>第一章  操作系统引论</vt:lpstr>
      <vt:lpstr>操作系统（OS）的地位</vt:lpstr>
      <vt:lpstr>1.1 操作系统的目标和作用 </vt:lpstr>
      <vt:lpstr>1.  操作系统的目标</vt:lpstr>
      <vt:lpstr>2. 操作系统的作用</vt:lpstr>
      <vt:lpstr>1.2  操作系统的发展过程 </vt:lpstr>
      <vt:lpstr>操作系统的发展</vt:lpstr>
      <vt:lpstr>微机操作系统的发展</vt:lpstr>
      <vt:lpstr>1.3  操作系统的基本特征</vt:lpstr>
      <vt:lpstr>1.3.1  并发(concurrence)</vt:lpstr>
      <vt:lpstr>1.3.2  共享(sharing)</vt:lpstr>
      <vt:lpstr>1.3.3  虚拟(virtual)</vt:lpstr>
      <vt:lpstr>1.3.4 异步性(asynchronism)</vt:lpstr>
      <vt:lpstr>1.4  操作系统的主要功能</vt:lpstr>
      <vt:lpstr>1.5 操作系统的结构设计 </vt:lpstr>
      <vt:lpstr>微内核技术</vt:lpstr>
      <vt:lpstr>微内核技术</vt:lpstr>
      <vt:lpstr>微内核技术</vt:lpstr>
      <vt:lpstr>  图1-1 OS作为接口的层状示意图</vt:lpstr>
      <vt:lpstr>图1-2</vt:lpstr>
      <vt:lpstr>多道批处理系统举例： 四道程序运行情况</vt:lpstr>
    </vt:vector>
  </TitlesOfParts>
  <Company>cq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</dc:creator>
  <cp:lastModifiedBy>毕坤</cp:lastModifiedBy>
  <cp:revision>528</cp:revision>
  <dcterms:created xsi:type="dcterms:W3CDTF">2002-01-25T05:34:00Z</dcterms:created>
  <dcterms:modified xsi:type="dcterms:W3CDTF">2023-09-20T01:23:02Z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31F0CA6326614ACD8868C6FD3C8880B8_13</vt:lpwstr>
  </property>
  <property fmtid="{D5CDD505-2E9C-101B-9397-08002B2CF9AE}" pid="3" name="KSOProductBuildVer">
    <vt:lpwstr>2052-12.1.0.15374</vt:lpwstr>
  </property>
</Properties>
</file>