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337" r:id="rId7"/>
    <p:sldId id="338" r:id="rId8"/>
    <p:sldId id="260" r:id="rId9"/>
    <p:sldId id="265" r:id="rId10"/>
    <p:sldId id="266" r:id="rId11"/>
    <p:sldId id="267" r:id="rId12"/>
    <p:sldId id="268" r:id="rId13"/>
    <p:sldId id="269" r:id="rId14"/>
    <p:sldId id="270" r:id="rId15"/>
    <p:sldId id="277" r:id="rId16"/>
    <p:sldId id="278" r:id="rId17"/>
    <p:sldId id="271" r:id="rId18"/>
    <p:sldId id="272" r:id="rId19"/>
    <p:sldId id="280" r:id="rId20"/>
    <p:sldId id="281" r:id="rId21"/>
    <p:sldId id="282" r:id="rId22"/>
    <p:sldId id="283" r:id="rId23"/>
    <p:sldId id="284" r:id="rId24"/>
    <p:sldId id="285" r:id="rId25"/>
    <p:sldId id="273" r:id="rId26"/>
    <p:sldId id="274" r:id="rId27"/>
    <p:sldId id="275" r:id="rId28"/>
    <p:sldId id="261" r:id="rId29"/>
    <p:sldId id="276" r:id="rId30"/>
    <p:sldId id="286" r:id="rId31"/>
    <p:sldId id="287" r:id="rId32"/>
    <p:sldId id="288" r:id="rId33"/>
    <p:sldId id="290" r:id="rId34"/>
    <p:sldId id="289" r:id="rId35"/>
    <p:sldId id="293" r:id="rId36"/>
    <p:sldId id="262" r:id="rId37"/>
    <p:sldId id="291" r:id="rId38"/>
    <p:sldId id="292" r:id="rId39"/>
    <p:sldId id="294" r:id="rId40"/>
    <p:sldId id="295" r:id="rId41"/>
    <p:sldId id="296" r:id="rId42"/>
    <p:sldId id="299" r:id="rId43"/>
    <p:sldId id="300" r:id="rId44"/>
    <p:sldId id="297" r:id="rId45"/>
    <p:sldId id="302" r:id="rId46"/>
    <p:sldId id="301" r:id="rId47"/>
    <p:sldId id="303" r:id="rId48"/>
    <p:sldId id="304" r:id="rId49"/>
    <p:sldId id="263" r:id="rId50"/>
    <p:sldId id="305" r:id="rId51"/>
    <p:sldId id="306" r:id="rId52"/>
    <p:sldId id="307" r:id="rId53"/>
    <p:sldId id="308" r:id="rId54"/>
    <p:sldId id="309" r:id="rId55"/>
    <p:sldId id="310" r:id="rId56"/>
    <p:sldId id="311" r:id="rId57"/>
    <p:sldId id="312" r:id="rId58"/>
    <p:sldId id="313" r:id="rId59"/>
    <p:sldId id="314" r:id="rId60"/>
    <p:sldId id="316" r:id="rId61"/>
    <p:sldId id="315" r:id="rId62"/>
    <p:sldId id="320" r:id="rId63"/>
    <p:sldId id="321" r:id="rId64"/>
    <p:sldId id="264"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Lst>
  <p:sldSz cx="9144000" cy="6858000" type="screen4x3"/>
  <p:notesSz cx="6858000" cy="9144000"/>
  <p:custDataLst>
    <p:tags r:id="rId8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9" autoAdjust="0"/>
    <p:restoredTop sz="94660"/>
  </p:normalViewPr>
  <p:slideViewPr>
    <p:cSldViewPr snapToGrid="0">
      <p:cViewPr varScale="1">
        <p:scale>
          <a:sx n="65" d="100"/>
          <a:sy n="65" d="100"/>
        </p:scale>
        <p:origin x="-1248"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gs" Target="tags/tag1.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92162" name="Group 2"/>
          <p:cNvGrpSpPr/>
          <p:nvPr/>
        </p:nvGrpSpPr>
        <p:grpSpPr bwMode="auto">
          <a:xfrm>
            <a:off x="1" y="2"/>
            <a:ext cx="9140825" cy="6850063"/>
            <a:chOff x="0" y="0"/>
            <a:chExt cx="5758" cy="4315"/>
          </a:xfrm>
        </p:grpSpPr>
        <p:grpSp>
          <p:nvGrpSpPr>
            <p:cNvPr id="92163" name="Group 3"/>
            <p:cNvGrpSpPr/>
            <p:nvPr/>
          </p:nvGrpSpPr>
          <p:grpSpPr bwMode="auto">
            <a:xfrm>
              <a:off x="1728" y="2230"/>
              <a:ext cx="4027" cy="2085"/>
              <a:chOff x="1728" y="2230"/>
              <a:chExt cx="4027" cy="2085"/>
            </a:xfrm>
          </p:grpSpPr>
          <p:sp>
            <p:nvSpPr>
              <p:cNvPr id="92164" name="Freeform 4"/>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2165" name="Freeform 5"/>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2166" name="Freeform 6"/>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2167" name="Freeform 7"/>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2168" name="Freeform 8"/>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grpSp>
        <p:sp>
          <p:nvSpPr>
            <p:cNvPr id="92169" name="Freeform 9"/>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2170" name="Freeform 10"/>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grpSp>
      <p:sp>
        <p:nvSpPr>
          <p:cNvPr id="92171" name="Rectangle 11"/>
          <p:cNvSpPr>
            <a:spLocks noGrp="1" noChangeArrowheads="1"/>
          </p:cNvSpPr>
          <p:nvPr>
            <p:ph type="ctrTitle" sz="quarter"/>
          </p:nvPr>
        </p:nvSpPr>
        <p:spPr>
          <a:xfrm>
            <a:off x="685800" y="1736727"/>
            <a:ext cx="7772400" cy="1920875"/>
          </a:xfrm>
        </p:spPr>
        <p:txBody>
          <a:bodyPr/>
          <a:lstStyle>
            <a:lvl1pPr>
              <a:defRPr sz="4500"/>
            </a:lvl1pPr>
          </a:lstStyle>
          <a:p>
            <a:pPr lvl="0"/>
            <a:r>
              <a:rPr lang="zh-CN" altLang="en-US" noProof="0" smtClean="0"/>
              <a:t>单击此处编辑母版标题样式</a:t>
            </a:r>
            <a:endParaRPr lang="zh-CN" altLang="en-US" noProof="0" smtClean="0"/>
          </a:p>
        </p:txBody>
      </p:sp>
      <p:sp>
        <p:nvSpPr>
          <p:cNvPr id="9217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92173" name="Rectangle 13"/>
          <p:cNvSpPr>
            <a:spLocks noGrp="1" noChangeArrowheads="1"/>
          </p:cNvSpPr>
          <p:nvPr>
            <p:ph type="dt" sz="quarter" idx="2"/>
          </p:nvPr>
        </p:nvSpPr>
        <p:spPr>
          <a:xfrm>
            <a:off x="457200" y="6248400"/>
            <a:ext cx="2133600" cy="476250"/>
          </a:xfrm>
        </p:spPr>
        <p:txBody>
          <a:bodyPr/>
          <a:lstStyle>
            <a:lvl1pPr>
              <a:defRPr/>
            </a:lvl1pPr>
          </a:lstStyle>
          <a:p>
            <a:fld id="{484EE621-F89A-40D0-A7BF-F2750058148B}" type="datetimeFigureOut">
              <a:rPr lang="zh-CN" altLang="en-US" smtClean="0"/>
            </a:fld>
            <a:endParaRPr lang="zh-CN" altLang="en-US"/>
          </a:p>
        </p:txBody>
      </p:sp>
      <p:sp>
        <p:nvSpPr>
          <p:cNvPr id="92174" name="Rectangle 14"/>
          <p:cNvSpPr>
            <a:spLocks noGrp="1" noChangeArrowheads="1"/>
          </p:cNvSpPr>
          <p:nvPr>
            <p:ph type="ftr" sz="quarter" idx="3"/>
          </p:nvPr>
        </p:nvSpPr>
        <p:spPr>
          <a:xfrm>
            <a:off x="3124200" y="6251575"/>
            <a:ext cx="2895600" cy="476250"/>
          </a:xfrm>
        </p:spPr>
        <p:txBody>
          <a:bodyPr/>
          <a:lstStyle>
            <a:lvl1pPr>
              <a:defRPr/>
            </a:lvl1pPr>
          </a:lstStyle>
          <a:p>
            <a:endParaRPr lang="zh-CN" altLang="en-US"/>
          </a:p>
        </p:txBody>
      </p:sp>
      <p:sp>
        <p:nvSpPr>
          <p:cNvPr id="92175" name="Rectangle 15"/>
          <p:cNvSpPr>
            <a:spLocks noGrp="1" noChangeArrowheads="1"/>
          </p:cNvSpPr>
          <p:nvPr>
            <p:ph type="sldNum" sz="quarter" idx="4"/>
          </p:nvPr>
        </p:nvSpPr>
        <p:spPr>
          <a:xfrm>
            <a:off x="6553200" y="6254750"/>
            <a:ext cx="2133600" cy="476250"/>
          </a:xfrm>
        </p:spPr>
        <p:txBody>
          <a:bodyPr/>
          <a:lstStyle>
            <a:lvl1pPr>
              <a:defRPr/>
            </a:lvl1pPr>
          </a:lstStyle>
          <a:p>
            <a:fld id="{5D27273E-D070-4DE2-9E36-84EB439431E5}"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8" name="灯片编号占位符 7"/>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9" name="页脚占位符 8"/>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4" name="灯片编号占位符 3"/>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5" name="页脚占位符 4"/>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3" name="灯片编号占位符 2"/>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4" name="页脚占位符 3"/>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900">
                <a:latin typeface="Arial" panose="020B0604020202020204" pitchFamily="34" charset="0"/>
              </a:defRPr>
            </a:lvl1pPr>
          </a:lstStyle>
          <a:p>
            <a:fld id="{484EE621-F89A-40D0-A7BF-F2750058148B}" type="datetimeFigureOut">
              <a:rPr lang="zh-CN" altLang="en-US" smtClean="0"/>
            </a:fld>
            <a:endParaRPr lang="zh-CN" altLang="en-US"/>
          </a:p>
        </p:txBody>
      </p:sp>
      <p:sp>
        <p:nvSpPr>
          <p:cNvPr id="91139"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900">
                <a:latin typeface="Arial" panose="020B0604020202020204" pitchFamily="34" charset="0"/>
              </a:defRPr>
            </a:lvl1pPr>
          </a:lstStyle>
          <a:p>
            <a:fld id="{5D27273E-D070-4DE2-9E36-84EB439431E5}" type="slidenum">
              <a:rPr lang="zh-CN" altLang="en-US" smtClean="0"/>
            </a:fld>
            <a:endParaRPr lang="zh-CN" altLang="en-US"/>
          </a:p>
        </p:txBody>
      </p:sp>
      <p:grpSp>
        <p:nvGrpSpPr>
          <p:cNvPr id="91140" name="Group 4"/>
          <p:cNvGrpSpPr/>
          <p:nvPr/>
        </p:nvGrpSpPr>
        <p:grpSpPr bwMode="auto">
          <a:xfrm>
            <a:off x="1" y="2"/>
            <a:ext cx="9140825" cy="6850063"/>
            <a:chOff x="0" y="0"/>
            <a:chExt cx="5758" cy="4315"/>
          </a:xfrm>
        </p:grpSpPr>
        <p:grpSp>
          <p:nvGrpSpPr>
            <p:cNvPr id="91141" name="Group 5"/>
            <p:cNvGrpSpPr/>
            <p:nvPr/>
          </p:nvGrpSpPr>
          <p:grpSpPr bwMode="auto">
            <a:xfrm>
              <a:off x="1728" y="2230"/>
              <a:ext cx="4027" cy="2085"/>
              <a:chOff x="1728" y="2230"/>
              <a:chExt cx="4027" cy="2085"/>
            </a:xfrm>
          </p:grpSpPr>
          <p:sp>
            <p:nvSpPr>
              <p:cNvPr id="91142" name="Freeform 6"/>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1143" name="Freeform 7"/>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1144" name="Freeform 8"/>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1145" name="Freeform 9"/>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1146" name="Freeform 10"/>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grpSp>
        <p:sp>
          <p:nvSpPr>
            <p:cNvPr id="91147" name="Freeform 11"/>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sp>
          <p:nvSpPr>
            <p:cNvPr id="91148" name="Freeform 12"/>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350"/>
            </a:p>
          </p:txBody>
        </p:sp>
      </p:grpSp>
      <p:sp>
        <p:nvSpPr>
          <p:cNvPr id="9114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91150"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900">
                <a:latin typeface="Arial" panose="020B0604020202020204" pitchFamily="34" charset="0"/>
              </a:defRPr>
            </a:lvl1pPr>
          </a:lstStyle>
          <a:p>
            <a:endParaRPr lang="zh-CN" altLang="en-US"/>
          </a:p>
        </p:txBody>
      </p:sp>
      <p:sp>
        <p:nvSpPr>
          <p:cNvPr id="91151" name="Rectangle 15"/>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300" b="1" kern="1200">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2pPr>
      <a:lvl3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3pPr>
      <a:lvl4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4pPr>
      <a:lvl5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5pPr>
      <a:lvl6pPr marL="3429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6pPr>
      <a:lvl7pPr marL="6858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7pPr>
      <a:lvl8pPr marL="10287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8pPr>
      <a:lvl9pPr marL="13716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9pPr>
    </p:titleStyle>
    <p:body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530" indent="-214630"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mirror.centos.org/cent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vmware.com/cn/"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qmli@shmtu.ac.c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gns3.net/download" TargetMode="Externa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sz="quarter"/>
          </p:nvPr>
        </p:nvSpPr>
        <p:spPr/>
        <p:txBody>
          <a:bodyPr/>
          <a:lstStyle/>
          <a:p>
            <a:r>
              <a:rPr lang="zh-CN" altLang="en-US" sz="6000" smtClean="0">
                <a:solidFill>
                  <a:schemeClr val="tx1"/>
                </a:solidFill>
              </a:rPr>
              <a:t>计算机网络应用教程</a:t>
            </a:r>
            <a:endParaRPr lang="zh-CN" altLang="en-US" sz="6000">
              <a:solidFill>
                <a:schemeClr val="tx1"/>
              </a:solidFill>
            </a:endParaRPr>
          </a:p>
        </p:txBody>
      </p:sp>
      <p:sp>
        <p:nvSpPr>
          <p:cNvPr id="86019" name="Rectangle 3"/>
          <p:cNvSpPr>
            <a:spLocks noGrp="1" noChangeArrowheads="1"/>
          </p:cNvSpPr>
          <p:nvPr>
            <p:ph type="subTitle" sz="quarter" idx="1"/>
          </p:nvPr>
        </p:nvSpPr>
        <p:spPr/>
        <p:txBody>
          <a:bodyPr/>
          <a:lstStyle/>
          <a:p>
            <a:r>
              <a:rPr lang="zh-CN" altLang="en-US" sz="3200" b="0" dirty="0" smtClean="0"/>
              <a:t>（第</a:t>
            </a:r>
            <a:r>
              <a:rPr lang="en-US" altLang="zh-CN" sz="3200" b="0" dirty="0" smtClean="0"/>
              <a:t>1</a:t>
            </a:r>
            <a:r>
              <a:rPr lang="zh-CN" altLang="en-US" sz="3200" b="0" dirty="0" smtClean="0"/>
              <a:t>章：</a:t>
            </a:r>
            <a:r>
              <a:rPr lang="zh-CN" altLang="en-US" sz="3200" b="0" dirty="0"/>
              <a:t>虚拟</a:t>
            </a:r>
            <a:r>
              <a:rPr lang="zh-CN" altLang="en-US" sz="3200" b="0" dirty="0" smtClean="0"/>
              <a:t>化及仿真）</a:t>
            </a:r>
            <a:endParaRPr lang="zh-CN" altLang="en-US" sz="3200" b="0" dirty="0"/>
          </a:p>
          <a:p>
            <a:endParaRPr lang="zh-CN" altLang="en-US" sz="32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a:t>Microsoft </a:t>
            </a:r>
            <a:r>
              <a:rPr lang="en-US" altLang="zh-CN" sz="4400" dirty="0" smtClean="0"/>
              <a:t>Virtual </a:t>
            </a:r>
            <a:r>
              <a:rPr lang="en-US" altLang="zh-CN" sz="4400" dirty="0"/>
              <a:t>PC</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Virtual PC</a:t>
            </a:r>
            <a:r>
              <a:rPr lang="zh-CN" altLang="en-US" sz="3200" dirty="0" smtClean="0"/>
              <a:t>：</a:t>
            </a:r>
            <a:r>
              <a:rPr lang="zh-CN" altLang="en-US" sz="3200" dirty="0" smtClean="0">
                <a:solidFill>
                  <a:schemeClr val="tx1"/>
                </a:solidFill>
              </a:rPr>
              <a:t>免费</a:t>
            </a:r>
            <a:r>
              <a:rPr lang="zh-CN" altLang="en-US" sz="3200" dirty="0">
                <a:solidFill>
                  <a:schemeClr val="tx1"/>
                </a:solidFill>
              </a:rPr>
              <a:t>，不支持微软家庭版的操作系统，只针对商业版和旗舰版的操作系统能用</a:t>
            </a:r>
            <a:r>
              <a:rPr lang="zh-CN" altLang="en-US" sz="3200" dirty="0" smtClean="0">
                <a:solidFill>
                  <a:schemeClr val="tx1"/>
                </a:solidFill>
              </a:rPr>
              <a:t>。</a:t>
            </a:r>
            <a:endParaRPr lang="en-US" altLang="zh-CN" sz="3200" dirty="0" smtClean="0">
              <a:solidFill>
                <a:schemeClr val="tx1"/>
              </a:solidFill>
            </a:endParaRPr>
          </a:p>
          <a:p>
            <a:r>
              <a:rPr lang="en-US" altLang="zh-CN" sz="3200" dirty="0" smtClean="0">
                <a:solidFill>
                  <a:schemeClr val="tx1"/>
                </a:solidFill>
              </a:rPr>
              <a:t>Virtual </a:t>
            </a:r>
            <a:r>
              <a:rPr lang="en-US" altLang="zh-CN" sz="3200" dirty="0">
                <a:solidFill>
                  <a:schemeClr val="tx1"/>
                </a:solidFill>
              </a:rPr>
              <a:t>PC</a:t>
            </a:r>
            <a:r>
              <a:rPr lang="zh-CN" altLang="en-US" sz="3200" dirty="0">
                <a:solidFill>
                  <a:schemeClr val="tx1"/>
                </a:solidFill>
              </a:rPr>
              <a:t>对微软的系统具有非常好的支持，</a:t>
            </a:r>
            <a:r>
              <a:rPr lang="zh-CN" altLang="en-US" sz="3200" dirty="0" smtClean="0">
                <a:solidFill>
                  <a:schemeClr val="tx1"/>
                </a:solidFill>
              </a:rPr>
              <a:t>但对其它操作系统支持有限，</a:t>
            </a:r>
            <a:r>
              <a:rPr lang="zh-CN" altLang="en-US" sz="3200" dirty="0">
                <a:solidFill>
                  <a:schemeClr val="tx1"/>
                </a:solidFill>
              </a:rPr>
              <a:t>因此具有较大的</a:t>
            </a:r>
            <a:r>
              <a:rPr lang="zh-CN" altLang="en-US" sz="3200" dirty="0" smtClean="0">
                <a:solidFill>
                  <a:schemeClr val="tx1"/>
                </a:solidFill>
              </a:rPr>
              <a:t>局限性。</a:t>
            </a:r>
            <a:endParaRPr lang="zh-CN" altLang="en-US" sz="32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a:t>VMware</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VMware</a:t>
            </a:r>
            <a:r>
              <a:rPr lang="zh-CN" altLang="en-US" sz="3200" dirty="0" smtClean="0"/>
              <a:t>：</a:t>
            </a:r>
            <a:r>
              <a:rPr lang="zh-CN" altLang="en-US" sz="3200" dirty="0" smtClean="0">
                <a:solidFill>
                  <a:schemeClr val="tx1"/>
                </a:solidFill>
              </a:rPr>
              <a:t>由</a:t>
            </a:r>
            <a:r>
              <a:rPr lang="en-US" altLang="zh-CN" sz="3200" dirty="0">
                <a:solidFill>
                  <a:schemeClr val="tx1"/>
                </a:solidFill>
              </a:rPr>
              <a:t>Workstation/</a:t>
            </a:r>
            <a:r>
              <a:rPr lang="en-US" altLang="zh-CN" sz="3200" dirty="0" err="1">
                <a:solidFill>
                  <a:schemeClr val="tx1"/>
                </a:solidFill>
              </a:rPr>
              <a:t>ESX</a:t>
            </a:r>
            <a:r>
              <a:rPr lang="zh-CN" altLang="en-US" sz="3200" dirty="0">
                <a:solidFill>
                  <a:schemeClr val="tx1"/>
                </a:solidFill>
              </a:rPr>
              <a:t>，以及一些配套的辅助软件等构成的商业软件</a:t>
            </a:r>
            <a:r>
              <a:rPr lang="zh-CN" altLang="en-US" sz="3200" dirty="0" smtClean="0">
                <a:solidFill>
                  <a:schemeClr val="tx1"/>
                </a:solidFill>
              </a:rPr>
              <a:t>群。</a:t>
            </a:r>
            <a:endParaRPr lang="en-US" altLang="zh-CN" sz="3200" dirty="0" smtClean="0">
              <a:solidFill>
                <a:schemeClr val="tx1"/>
              </a:solidFill>
            </a:endParaRPr>
          </a:p>
          <a:p>
            <a:r>
              <a:rPr lang="zh-CN" altLang="en-US" sz="3200" dirty="0" smtClean="0">
                <a:solidFill>
                  <a:schemeClr val="tx1"/>
                </a:solidFill>
              </a:rPr>
              <a:t>其中</a:t>
            </a:r>
            <a:r>
              <a:rPr lang="zh-CN" altLang="en-US" sz="3200" dirty="0">
                <a:solidFill>
                  <a:schemeClr val="tx1"/>
                </a:solidFill>
              </a:rPr>
              <a:t>的</a:t>
            </a:r>
            <a:r>
              <a:rPr lang="en-US" altLang="zh-CN" sz="3200" dirty="0">
                <a:solidFill>
                  <a:schemeClr val="tx1"/>
                </a:solidFill>
              </a:rPr>
              <a:t>Workstation</a:t>
            </a:r>
            <a:r>
              <a:rPr lang="zh-CN" altLang="en-US" sz="3200" dirty="0">
                <a:solidFill>
                  <a:schemeClr val="tx1"/>
                </a:solidFill>
              </a:rPr>
              <a:t>面向桌面用户，</a:t>
            </a:r>
            <a:r>
              <a:rPr lang="en-US" altLang="zh-CN" sz="3200" dirty="0" err="1">
                <a:solidFill>
                  <a:schemeClr val="tx1"/>
                </a:solidFill>
              </a:rPr>
              <a:t>ESXi</a:t>
            </a:r>
            <a:r>
              <a:rPr lang="zh-CN" altLang="en-US" sz="3200" dirty="0">
                <a:solidFill>
                  <a:schemeClr val="tx1"/>
                </a:solidFill>
              </a:rPr>
              <a:t>面向企业用户</a:t>
            </a:r>
            <a:r>
              <a:rPr lang="zh-CN" altLang="en-US" sz="3200" dirty="0" smtClean="0">
                <a:solidFill>
                  <a:schemeClr val="tx1"/>
                </a:solidFill>
              </a:rPr>
              <a:t>。</a:t>
            </a:r>
            <a:endParaRPr lang="en-US" altLang="zh-CN" sz="3200" dirty="0" smtClean="0">
              <a:solidFill>
                <a:schemeClr val="tx1"/>
              </a:solidFill>
            </a:endParaRPr>
          </a:p>
          <a:p>
            <a:r>
              <a:rPr lang="en-US" altLang="zh-CN" sz="3200" dirty="0" smtClean="0">
                <a:solidFill>
                  <a:schemeClr val="tx1"/>
                </a:solidFill>
              </a:rPr>
              <a:t>VMware</a:t>
            </a:r>
            <a:r>
              <a:rPr lang="zh-CN" altLang="en-US" sz="3200" dirty="0">
                <a:solidFill>
                  <a:schemeClr val="tx1"/>
                </a:solidFill>
              </a:rPr>
              <a:t>在性能和功能上比其它的虚拟机软件都有优势，但是授权费用很高，仅适合具有较强资金实力的大型企业，不适合个人</a:t>
            </a:r>
            <a:r>
              <a:rPr lang="zh-CN" altLang="en-US" sz="3200" dirty="0" smtClean="0">
                <a:solidFill>
                  <a:schemeClr val="tx1"/>
                </a:solidFill>
              </a:rPr>
              <a:t>用户。</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err="1"/>
              <a:t>VirtualBox</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err="1" smtClean="0"/>
              <a:t>VirtualBox</a:t>
            </a:r>
            <a:r>
              <a:rPr lang="zh-CN" altLang="en-US" sz="3200" dirty="0" smtClean="0"/>
              <a:t>：</a:t>
            </a:r>
            <a:r>
              <a:rPr lang="zh-CN" altLang="en-US" sz="3200" dirty="0" smtClean="0">
                <a:solidFill>
                  <a:schemeClr val="tx1"/>
                </a:solidFill>
              </a:rPr>
              <a:t>开</a:t>
            </a:r>
            <a:r>
              <a:rPr lang="zh-CN" altLang="en-US" sz="3200" dirty="0">
                <a:solidFill>
                  <a:schemeClr val="tx1"/>
                </a:solidFill>
              </a:rPr>
              <a:t>源的虚拟机软件，功能强大，可以在</a:t>
            </a:r>
            <a:r>
              <a:rPr lang="en-US" altLang="zh-CN" sz="3200" dirty="0">
                <a:solidFill>
                  <a:schemeClr val="tx1"/>
                </a:solidFill>
              </a:rPr>
              <a:t>Linux</a:t>
            </a:r>
            <a:r>
              <a:rPr lang="zh-CN" altLang="en-US" sz="3200" dirty="0">
                <a:solidFill>
                  <a:schemeClr val="tx1"/>
                </a:solidFill>
              </a:rPr>
              <a:t>、</a:t>
            </a:r>
            <a:r>
              <a:rPr lang="en-US" altLang="zh-CN" sz="3200" dirty="0">
                <a:solidFill>
                  <a:schemeClr val="tx1"/>
                </a:solidFill>
              </a:rPr>
              <a:t>Mac</a:t>
            </a:r>
            <a:r>
              <a:rPr lang="zh-CN" altLang="en-US" sz="3200" dirty="0">
                <a:solidFill>
                  <a:schemeClr val="tx1"/>
                </a:solidFill>
              </a:rPr>
              <a:t>和</a:t>
            </a:r>
            <a:r>
              <a:rPr lang="en-US" altLang="zh-CN" sz="3200" dirty="0">
                <a:solidFill>
                  <a:schemeClr val="tx1"/>
                </a:solidFill>
              </a:rPr>
              <a:t>Windows</a:t>
            </a:r>
            <a:r>
              <a:rPr lang="zh-CN" altLang="en-US" sz="3200" dirty="0">
                <a:solidFill>
                  <a:schemeClr val="tx1"/>
                </a:solidFill>
              </a:rPr>
              <a:t>主机中运行</a:t>
            </a:r>
            <a:r>
              <a:rPr lang="zh-CN" altLang="en-US" sz="3200" dirty="0" smtClean="0">
                <a:solidFill>
                  <a:schemeClr val="tx1"/>
                </a:solidFill>
              </a:rPr>
              <a:t>。</a:t>
            </a:r>
            <a:endParaRPr lang="en-US" altLang="zh-CN" sz="3200" dirty="0" smtClean="0">
              <a:solidFill>
                <a:schemeClr val="tx1"/>
              </a:solidFill>
            </a:endParaRPr>
          </a:p>
          <a:p>
            <a:r>
              <a:rPr lang="en-US" altLang="zh-CN" sz="3200" dirty="0" err="1" smtClean="0">
                <a:solidFill>
                  <a:schemeClr val="tx1"/>
                </a:solidFill>
              </a:rPr>
              <a:t>VirtualBox</a:t>
            </a:r>
            <a:r>
              <a:rPr lang="zh-CN" altLang="en-US" sz="3200" dirty="0" smtClean="0">
                <a:solidFill>
                  <a:schemeClr val="tx1"/>
                </a:solidFill>
              </a:rPr>
              <a:t>支持</a:t>
            </a:r>
            <a:r>
              <a:rPr lang="zh-CN" altLang="en-US" sz="3200" dirty="0">
                <a:solidFill>
                  <a:schemeClr val="tx1"/>
                </a:solidFill>
              </a:rPr>
              <a:t>在其中安装</a:t>
            </a:r>
            <a:r>
              <a:rPr lang="en-US" altLang="zh-CN" sz="3200" dirty="0">
                <a:solidFill>
                  <a:schemeClr val="tx1"/>
                </a:solidFill>
              </a:rPr>
              <a:t>Windows</a:t>
            </a:r>
            <a:r>
              <a:rPr lang="zh-CN" altLang="en-US" sz="3200" dirty="0">
                <a:solidFill>
                  <a:schemeClr val="tx1"/>
                </a:solidFill>
              </a:rPr>
              <a:t>、</a:t>
            </a:r>
            <a:r>
              <a:rPr lang="en-US" altLang="zh-CN" sz="3200" dirty="0">
                <a:solidFill>
                  <a:schemeClr val="tx1"/>
                </a:solidFill>
              </a:rPr>
              <a:t>Linux</a:t>
            </a:r>
            <a:r>
              <a:rPr lang="zh-CN" altLang="en-US" sz="3200" dirty="0">
                <a:solidFill>
                  <a:schemeClr val="tx1"/>
                </a:solidFill>
              </a:rPr>
              <a:t>、</a:t>
            </a:r>
            <a:r>
              <a:rPr lang="en-US" altLang="zh-CN" sz="3200" dirty="0">
                <a:solidFill>
                  <a:schemeClr val="tx1"/>
                </a:solidFill>
              </a:rPr>
              <a:t>Solaris</a:t>
            </a:r>
            <a:r>
              <a:rPr lang="zh-CN" altLang="en-US" sz="3200" dirty="0">
                <a:solidFill>
                  <a:schemeClr val="tx1"/>
                </a:solidFill>
              </a:rPr>
              <a:t>、</a:t>
            </a:r>
            <a:r>
              <a:rPr lang="en-US" altLang="zh-CN" sz="3200" dirty="0" err="1">
                <a:solidFill>
                  <a:schemeClr val="tx1"/>
                </a:solidFill>
              </a:rPr>
              <a:t>MacOS</a:t>
            </a:r>
            <a:r>
              <a:rPr lang="zh-CN" altLang="en-US" sz="3200" dirty="0">
                <a:solidFill>
                  <a:schemeClr val="tx1"/>
                </a:solidFill>
              </a:rPr>
              <a:t>等系列的客户操作系统</a:t>
            </a:r>
            <a:r>
              <a:rPr lang="zh-CN" altLang="en-US" sz="3200" dirty="0" smtClean="0">
                <a:solidFill>
                  <a:schemeClr val="tx1"/>
                </a:solidFill>
              </a:rPr>
              <a:t>。</a:t>
            </a:r>
            <a:endParaRPr lang="en-US" altLang="zh-CN" sz="3200" dirty="0" smtClean="0">
              <a:solidFill>
                <a:schemeClr val="tx1"/>
              </a:solidFill>
            </a:endParaRPr>
          </a:p>
          <a:p>
            <a:r>
              <a:rPr lang="en-US" altLang="zh-CN" sz="3200" dirty="0" err="1" smtClean="0">
                <a:solidFill>
                  <a:schemeClr val="tx1"/>
                </a:solidFill>
              </a:rPr>
              <a:t>VirtualBox</a:t>
            </a:r>
            <a:r>
              <a:rPr lang="zh-CN" altLang="en-US" sz="3200" dirty="0" smtClean="0">
                <a:solidFill>
                  <a:schemeClr val="tx1"/>
                </a:solidFill>
              </a:rPr>
              <a:t>提供</a:t>
            </a:r>
            <a:r>
              <a:rPr lang="zh-CN" altLang="en-US" sz="3200" dirty="0">
                <a:solidFill>
                  <a:schemeClr val="tx1"/>
                </a:solidFill>
              </a:rPr>
              <a:t>了详细的文档，可以帮助用户在短时间内入门。</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err="1"/>
              <a:t>VirtualBox</a:t>
            </a:r>
            <a:r>
              <a:rPr lang="en-US" altLang="zh-CN" sz="4400" dirty="0"/>
              <a:t>(4.3)</a:t>
            </a:r>
            <a:r>
              <a:rPr lang="zh-CN" altLang="zh-CN" sz="4400" dirty="0" smtClean="0"/>
              <a:t>支持</a:t>
            </a:r>
            <a:r>
              <a:rPr lang="zh-CN" altLang="en-US" sz="4400" dirty="0" smtClean="0"/>
              <a:t>的</a:t>
            </a:r>
            <a:r>
              <a:rPr lang="zh-CN" altLang="zh-CN" sz="4400" dirty="0" smtClean="0"/>
              <a:t>特性</a:t>
            </a:r>
            <a:r>
              <a:rPr lang="en-US" altLang="zh-CN" sz="4400" dirty="0"/>
              <a:t> </a:t>
            </a:r>
            <a:r>
              <a:rPr lang="en-US" altLang="zh-CN" sz="4400" dirty="0" smtClean="0"/>
              <a:t>1</a:t>
            </a:r>
            <a:endParaRPr lang="en-US" altLang="zh-CN" sz="4400" dirty="0"/>
          </a:p>
        </p:txBody>
      </p:sp>
      <p:sp>
        <p:nvSpPr>
          <p:cNvPr id="275459" name="Rectangle 3"/>
          <p:cNvSpPr>
            <a:spLocks noGrp="1" noChangeArrowheads="1"/>
          </p:cNvSpPr>
          <p:nvPr>
            <p:ph type="body" idx="1"/>
          </p:nvPr>
        </p:nvSpPr>
        <p:spPr/>
        <p:txBody>
          <a:bodyPr/>
          <a:lstStyle/>
          <a:p>
            <a:pPr lvl="0"/>
            <a:r>
              <a:rPr lang="zh-CN" altLang="zh-CN" sz="2800" dirty="0">
                <a:solidFill>
                  <a:schemeClr val="tx1"/>
                </a:solidFill>
              </a:rPr>
              <a:t>支持</a:t>
            </a:r>
            <a:r>
              <a:rPr lang="en-US" altLang="zh-CN" sz="2800" dirty="0">
                <a:solidFill>
                  <a:schemeClr val="tx1"/>
                </a:solidFill>
              </a:rPr>
              <a:t>64</a:t>
            </a:r>
            <a:r>
              <a:rPr lang="zh-CN" altLang="zh-CN" sz="2800" dirty="0">
                <a:solidFill>
                  <a:schemeClr val="tx1"/>
                </a:solidFill>
              </a:rPr>
              <a:t>位客户端操作系统，即使主机使用</a:t>
            </a:r>
            <a:r>
              <a:rPr lang="en-US" altLang="zh-CN" sz="2800" dirty="0">
                <a:solidFill>
                  <a:schemeClr val="tx1"/>
                </a:solidFill>
              </a:rPr>
              <a:t>32</a:t>
            </a:r>
            <a:r>
              <a:rPr lang="zh-CN" altLang="zh-CN" sz="2800" dirty="0">
                <a:solidFill>
                  <a:schemeClr val="tx1"/>
                </a:solidFill>
              </a:rPr>
              <a:t>位</a:t>
            </a:r>
            <a:r>
              <a:rPr lang="en-US" altLang="zh-CN" sz="2800" dirty="0">
                <a:solidFill>
                  <a:schemeClr val="tx1"/>
                </a:solidFill>
              </a:rPr>
              <a:t>CPU</a:t>
            </a:r>
            <a:r>
              <a:rPr lang="zh-CN" altLang="zh-CN" sz="2800" dirty="0">
                <a:solidFill>
                  <a:schemeClr val="tx1"/>
                </a:solidFill>
              </a:rPr>
              <a:t>；</a:t>
            </a:r>
            <a:endParaRPr lang="zh-CN" altLang="zh-CN" sz="2800" dirty="0">
              <a:solidFill>
                <a:schemeClr val="tx1"/>
              </a:solidFill>
            </a:endParaRPr>
          </a:p>
          <a:p>
            <a:pPr lvl="0"/>
            <a:r>
              <a:rPr lang="zh-CN" altLang="zh-CN" sz="2800" dirty="0">
                <a:solidFill>
                  <a:schemeClr val="tx1"/>
                </a:solidFill>
              </a:rPr>
              <a:t>支持</a:t>
            </a:r>
            <a:r>
              <a:rPr lang="en-US" altLang="zh-CN" sz="2800" dirty="0" err="1">
                <a:solidFill>
                  <a:schemeClr val="tx1"/>
                </a:solidFill>
              </a:rPr>
              <a:t>SATA</a:t>
            </a:r>
            <a:r>
              <a:rPr lang="zh-CN" altLang="zh-CN" sz="2800" dirty="0">
                <a:solidFill>
                  <a:schemeClr val="tx1"/>
                </a:solidFill>
              </a:rPr>
              <a:t>硬盘</a:t>
            </a:r>
            <a:r>
              <a:rPr lang="en-US" altLang="zh-CN" sz="2800" dirty="0" err="1">
                <a:solidFill>
                  <a:schemeClr val="tx1"/>
                </a:solidFill>
              </a:rPr>
              <a:t>NCQ</a:t>
            </a:r>
            <a:r>
              <a:rPr lang="zh-CN" altLang="zh-CN" sz="2800" dirty="0">
                <a:solidFill>
                  <a:schemeClr val="tx1"/>
                </a:solidFill>
              </a:rPr>
              <a:t>技术；</a:t>
            </a:r>
            <a:endParaRPr lang="zh-CN" altLang="zh-CN" sz="2800" dirty="0">
              <a:solidFill>
                <a:schemeClr val="tx1"/>
              </a:solidFill>
            </a:endParaRPr>
          </a:p>
          <a:p>
            <a:pPr lvl="0"/>
            <a:r>
              <a:rPr lang="zh-CN" altLang="zh-CN" sz="2800" dirty="0">
                <a:solidFill>
                  <a:schemeClr val="tx1"/>
                </a:solidFill>
              </a:rPr>
              <a:t>虚拟硬盘快照；</a:t>
            </a:r>
            <a:endParaRPr lang="zh-CN" altLang="zh-CN" sz="2800" dirty="0">
              <a:solidFill>
                <a:schemeClr val="tx1"/>
              </a:solidFill>
            </a:endParaRPr>
          </a:p>
          <a:p>
            <a:pPr lvl="0"/>
            <a:r>
              <a:rPr lang="zh-CN" altLang="zh-CN" sz="2800" dirty="0">
                <a:solidFill>
                  <a:schemeClr val="tx1"/>
                </a:solidFill>
              </a:rPr>
              <a:t>无缝视窗模式（须安装客户端驱动）；</a:t>
            </a:r>
            <a:endParaRPr lang="zh-CN" altLang="zh-CN" sz="2800" dirty="0">
              <a:solidFill>
                <a:schemeClr val="tx1"/>
              </a:solidFill>
            </a:endParaRPr>
          </a:p>
          <a:p>
            <a:pPr lvl="0"/>
            <a:r>
              <a:rPr lang="zh-CN" altLang="zh-CN" sz="2800" dirty="0">
                <a:solidFill>
                  <a:schemeClr val="tx1"/>
                </a:solidFill>
              </a:rPr>
              <a:t>能够在主机端与客户端共享剪贴板（须安装客户端驱动）；</a:t>
            </a:r>
            <a:endParaRPr lang="zh-CN" altLang="zh-CN" sz="2800" dirty="0">
              <a:solidFill>
                <a:schemeClr val="tx1"/>
              </a:solidFill>
            </a:endParaRPr>
          </a:p>
          <a:p>
            <a:pPr lvl="0"/>
            <a:r>
              <a:rPr lang="zh-CN" altLang="zh-CN" sz="2800" dirty="0">
                <a:solidFill>
                  <a:schemeClr val="tx1"/>
                </a:solidFill>
              </a:rPr>
              <a:t>在主机端与客户端间建立分享文件夹（须安装客户端驱动）</a:t>
            </a:r>
            <a:r>
              <a:rPr lang="zh-CN" altLang="zh-CN" sz="2800" dirty="0" smtClean="0">
                <a:solidFill>
                  <a:schemeClr val="tx1"/>
                </a:solidFill>
              </a:rPr>
              <a:t>；</a:t>
            </a:r>
            <a:endParaRPr lang="zh-CN" altLang="zh-CN" sz="28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err="1"/>
              <a:t>VirtualBox</a:t>
            </a:r>
            <a:r>
              <a:rPr lang="en-US" altLang="zh-CN" sz="4400" dirty="0"/>
              <a:t>(4.3)</a:t>
            </a:r>
            <a:r>
              <a:rPr lang="zh-CN" altLang="zh-CN" sz="4400" dirty="0" smtClean="0"/>
              <a:t>支持</a:t>
            </a:r>
            <a:r>
              <a:rPr lang="zh-CN" altLang="en-US" sz="4400" dirty="0" smtClean="0"/>
              <a:t>的</a:t>
            </a:r>
            <a:r>
              <a:rPr lang="zh-CN" altLang="zh-CN" sz="4400" dirty="0" smtClean="0"/>
              <a:t>特性</a:t>
            </a:r>
            <a:r>
              <a:rPr lang="en-US" altLang="zh-CN" sz="4400" dirty="0" smtClean="0"/>
              <a:t> 2</a:t>
            </a:r>
            <a:endParaRPr lang="en-US" altLang="zh-CN" sz="4400" dirty="0"/>
          </a:p>
        </p:txBody>
      </p:sp>
      <p:sp>
        <p:nvSpPr>
          <p:cNvPr id="275459" name="Rectangle 3"/>
          <p:cNvSpPr>
            <a:spLocks noGrp="1" noChangeArrowheads="1"/>
          </p:cNvSpPr>
          <p:nvPr>
            <p:ph type="body" idx="1"/>
          </p:nvPr>
        </p:nvSpPr>
        <p:spPr/>
        <p:txBody>
          <a:bodyPr/>
          <a:lstStyle/>
          <a:p>
            <a:pPr lvl="0"/>
            <a:r>
              <a:rPr lang="zh-CN" altLang="zh-CN" sz="2800" dirty="0" smtClean="0">
                <a:solidFill>
                  <a:schemeClr val="tx1"/>
                </a:solidFill>
              </a:rPr>
              <a:t>支持</a:t>
            </a:r>
            <a:r>
              <a:rPr lang="en-US" altLang="zh-CN" sz="2800" dirty="0">
                <a:solidFill>
                  <a:schemeClr val="tx1"/>
                </a:solidFill>
              </a:rPr>
              <a:t>VMware </a:t>
            </a:r>
            <a:r>
              <a:rPr lang="en-US" altLang="zh-CN" sz="2800" dirty="0" err="1">
                <a:solidFill>
                  <a:schemeClr val="tx1"/>
                </a:solidFill>
              </a:rPr>
              <a:t>VMDK</a:t>
            </a:r>
            <a:r>
              <a:rPr lang="zh-CN" altLang="zh-CN" sz="2800" dirty="0">
                <a:solidFill>
                  <a:schemeClr val="tx1"/>
                </a:solidFill>
              </a:rPr>
              <a:t>磁盘档及</a:t>
            </a:r>
            <a:r>
              <a:rPr lang="en-US" altLang="zh-CN" sz="2800" dirty="0">
                <a:solidFill>
                  <a:schemeClr val="tx1"/>
                </a:solidFill>
              </a:rPr>
              <a:t>Virtual PC </a:t>
            </a:r>
            <a:r>
              <a:rPr lang="en-US" altLang="zh-CN" sz="2800" dirty="0" err="1">
                <a:solidFill>
                  <a:schemeClr val="tx1"/>
                </a:solidFill>
              </a:rPr>
              <a:t>VHD</a:t>
            </a:r>
            <a:r>
              <a:rPr lang="zh-CN" altLang="zh-CN" sz="2800" dirty="0">
                <a:solidFill>
                  <a:schemeClr val="tx1"/>
                </a:solidFill>
              </a:rPr>
              <a:t>磁盘档格式</a:t>
            </a:r>
            <a:r>
              <a:rPr lang="zh-CN" altLang="zh-CN" sz="2800" dirty="0" smtClean="0">
                <a:solidFill>
                  <a:schemeClr val="tx1"/>
                </a:solidFill>
              </a:rPr>
              <a:t>；</a:t>
            </a:r>
            <a:endParaRPr lang="en-US" altLang="zh-CN" sz="2800" dirty="0" smtClean="0">
              <a:solidFill>
                <a:schemeClr val="tx1"/>
              </a:solidFill>
            </a:endParaRPr>
          </a:p>
          <a:p>
            <a:pPr lvl="0"/>
            <a:r>
              <a:rPr lang="en-US" altLang="zh-CN" sz="2800" dirty="0">
                <a:solidFill>
                  <a:schemeClr val="tx1"/>
                </a:solidFill>
              </a:rPr>
              <a:t>3D</a:t>
            </a:r>
            <a:r>
              <a:rPr lang="zh-CN" altLang="zh-CN" sz="2800" dirty="0">
                <a:solidFill>
                  <a:schemeClr val="tx1"/>
                </a:solidFill>
              </a:rPr>
              <a:t>虚拟化技术支持</a:t>
            </a:r>
            <a:r>
              <a:rPr lang="en-US" altLang="zh-CN" sz="2800" dirty="0">
                <a:solidFill>
                  <a:schemeClr val="tx1"/>
                </a:solidFill>
              </a:rPr>
              <a:t>OpenGL</a:t>
            </a:r>
            <a:r>
              <a:rPr lang="zh-CN" altLang="zh-CN" sz="2800" dirty="0">
                <a:solidFill>
                  <a:schemeClr val="tx1"/>
                </a:solidFill>
              </a:rPr>
              <a:t>（</a:t>
            </a:r>
            <a:r>
              <a:rPr lang="en-US" altLang="zh-CN" sz="2800" dirty="0">
                <a:solidFill>
                  <a:schemeClr val="tx1"/>
                </a:solidFill>
              </a:rPr>
              <a:t>2.1</a:t>
            </a:r>
            <a:r>
              <a:rPr lang="zh-CN" altLang="zh-CN" sz="2800" dirty="0">
                <a:solidFill>
                  <a:schemeClr val="tx1"/>
                </a:solidFill>
              </a:rPr>
              <a:t>版后支持）、</a:t>
            </a:r>
            <a:r>
              <a:rPr lang="en-US" altLang="zh-CN" sz="2800" dirty="0">
                <a:solidFill>
                  <a:schemeClr val="tx1"/>
                </a:solidFill>
              </a:rPr>
              <a:t>Direct3D</a:t>
            </a:r>
            <a:r>
              <a:rPr lang="zh-CN" altLang="zh-CN" sz="2800" dirty="0">
                <a:solidFill>
                  <a:schemeClr val="tx1"/>
                </a:solidFill>
              </a:rPr>
              <a:t>（</a:t>
            </a:r>
            <a:r>
              <a:rPr lang="en-US" altLang="zh-CN" sz="2800" dirty="0">
                <a:solidFill>
                  <a:schemeClr val="tx1"/>
                </a:solidFill>
              </a:rPr>
              <a:t>3.0</a:t>
            </a:r>
            <a:r>
              <a:rPr lang="zh-CN" altLang="zh-CN" sz="2800" dirty="0">
                <a:solidFill>
                  <a:schemeClr val="tx1"/>
                </a:solidFill>
              </a:rPr>
              <a:t>版后支持）、</a:t>
            </a:r>
            <a:r>
              <a:rPr lang="en-US" altLang="zh-CN" sz="2800" dirty="0" err="1">
                <a:solidFill>
                  <a:schemeClr val="tx1"/>
                </a:solidFill>
              </a:rPr>
              <a:t>WDDM</a:t>
            </a:r>
            <a:r>
              <a:rPr lang="zh-CN" altLang="zh-CN" sz="2800" dirty="0">
                <a:solidFill>
                  <a:schemeClr val="tx1"/>
                </a:solidFill>
              </a:rPr>
              <a:t>（</a:t>
            </a:r>
            <a:r>
              <a:rPr lang="en-US" altLang="zh-CN" sz="2800" dirty="0">
                <a:solidFill>
                  <a:schemeClr val="tx1"/>
                </a:solidFill>
              </a:rPr>
              <a:t>4.1</a:t>
            </a:r>
            <a:r>
              <a:rPr lang="zh-CN" altLang="zh-CN" sz="2800" dirty="0">
                <a:solidFill>
                  <a:schemeClr val="tx1"/>
                </a:solidFill>
              </a:rPr>
              <a:t>版后支持）；</a:t>
            </a:r>
            <a:endParaRPr lang="zh-CN" altLang="zh-CN" sz="2800" dirty="0">
              <a:solidFill>
                <a:schemeClr val="tx1"/>
              </a:solidFill>
            </a:endParaRPr>
          </a:p>
          <a:p>
            <a:pPr lvl="0"/>
            <a:r>
              <a:rPr lang="zh-CN" altLang="zh-CN" sz="2800" dirty="0">
                <a:solidFill>
                  <a:schemeClr val="tx1"/>
                </a:solidFill>
              </a:rPr>
              <a:t>最多虚拟</a:t>
            </a:r>
            <a:r>
              <a:rPr lang="en-US" altLang="zh-CN" sz="2800" dirty="0">
                <a:solidFill>
                  <a:schemeClr val="tx1"/>
                </a:solidFill>
              </a:rPr>
              <a:t>32</a:t>
            </a:r>
            <a:r>
              <a:rPr lang="zh-CN" altLang="zh-CN" sz="2800" dirty="0">
                <a:solidFill>
                  <a:schemeClr val="tx1"/>
                </a:solidFill>
              </a:rPr>
              <a:t>颗</a:t>
            </a:r>
            <a:r>
              <a:rPr lang="en-US" altLang="zh-CN" sz="2800" dirty="0">
                <a:solidFill>
                  <a:schemeClr val="tx1"/>
                </a:solidFill>
              </a:rPr>
              <a:t>CPU</a:t>
            </a:r>
            <a:r>
              <a:rPr lang="zh-CN" altLang="zh-CN" sz="2800" dirty="0">
                <a:solidFill>
                  <a:schemeClr val="tx1"/>
                </a:solidFill>
              </a:rPr>
              <a:t>（</a:t>
            </a:r>
            <a:r>
              <a:rPr lang="en-US" altLang="zh-CN" sz="2800" dirty="0">
                <a:solidFill>
                  <a:schemeClr val="tx1"/>
                </a:solidFill>
              </a:rPr>
              <a:t>3.0</a:t>
            </a:r>
            <a:r>
              <a:rPr lang="zh-CN" altLang="zh-CN" sz="2800" dirty="0">
                <a:solidFill>
                  <a:schemeClr val="tx1"/>
                </a:solidFill>
              </a:rPr>
              <a:t>版后支持）；</a:t>
            </a:r>
            <a:endParaRPr lang="zh-CN" altLang="zh-CN" sz="2800" dirty="0">
              <a:solidFill>
                <a:schemeClr val="tx1"/>
              </a:solidFill>
            </a:endParaRPr>
          </a:p>
          <a:p>
            <a:pPr lvl="0"/>
            <a:r>
              <a:rPr lang="zh-CN" altLang="zh-CN" sz="2800" dirty="0">
                <a:solidFill>
                  <a:schemeClr val="tx1"/>
                </a:solidFill>
              </a:rPr>
              <a:t>支持</a:t>
            </a:r>
            <a:r>
              <a:rPr lang="en-US" altLang="zh-CN" sz="2800" dirty="0">
                <a:solidFill>
                  <a:schemeClr val="tx1"/>
                </a:solidFill>
              </a:rPr>
              <a:t>VT-x</a:t>
            </a:r>
            <a:r>
              <a:rPr lang="zh-CN" altLang="zh-CN" sz="2800" dirty="0">
                <a:solidFill>
                  <a:schemeClr val="tx1"/>
                </a:solidFill>
              </a:rPr>
              <a:t>与</a:t>
            </a:r>
            <a:r>
              <a:rPr lang="en-US" altLang="zh-CN" sz="2800" dirty="0">
                <a:solidFill>
                  <a:schemeClr val="tx1"/>
                </a:solidFill>
              </a:rPr>
              <a:t>AMD-V</a:t>
            </a:r>
            <a:r>
              <a:rPr lang="zh-CN" altLang="zh-CN" sz="2800" dirty="0">
                <a:solidFill>
                  <a:schemeClr val="tx1"/>
                </a:solidFill>
              </a:rPr>
              <a:t>硬件虚拟化技术；</a:t>
            </a:r>
            <a:endParaRPr lang="zh-CN" altLang="zh-CN" sz="2800" dirty="0">
              <a:solidFill>
                <a:schemeClr val="tx1"/>
              </a:solidFill>
            </a:endParaRPr>
          </a:p>
          <a:p>
            <a:pPr lvl="0"/>
            <a:endParaRPr lang="zh-CN" altLang="zh-CN" sz="28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err="1"/>
              <a:t>VirtualBox</a:t>
            </a:r>
            <a:r>
              <a:rPr lang="en-US" altLang="zh-CN" sz="4400" dirty="0"/>
              <a:t>(4.3)</a:t>
            </a:r>
            <a:r>
              <a:rPr lang="zh-CN" altLang="zh-CN" sz="4400" dirty="0" smtClean="0"/>
              <a:t>支持</a:t>
            </a:r>
            <a:r>
              <a:rPr lang="zh-CN" altLang="en-US" sz="4400" dirty="0" smtClean="0"/>
              <a:t>的</a:t>
            </a:r>
            <a:r>
              <a:rPr lang="zh-CN" altLang="zh-CN" sz="4400" dirty="0" smtClean="0"/>
              <a:t>特性</a:t>
            </a:r>
            <a:r>
              <a:rPr lang="en-US" altLang="zh-CN" sz="4400" dirty="0" smtClean="0"/>
              <a:t> 3</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2800" dirty="0" smtClean="0">
                <a:solidFill>
                  <a:schemeClr val="tx1"/>
                </a:solidFill>
              </a:rPr>
              <a:t>iSCSI</a:t>
            </a:r>
            <a:r>
              <a:rPr lang="zh-CN" altLang="zh-CN" sz="2800" dirty="0">
                <a:solidFill>
                  <a:schemeClr val="tx1"/>
                </a:solidFill>
              </a:rPr>
              <a:t>支持；</a:t>
            </a:r>
            <a:endParaRPr lang="zh-CN" altLang="zh-CN" sz="2800" dirty="0">
              <a:solidFill>
                <a:schemeClr val="tx1"/>
              </a:solidFill>
            </a:endParaRPr>
          </a:p>
          <a:p>
            <a:pPr lvl="0"/>
            <a:r>
              <a:rPr lang="en-US" altLang="zh-CN" sz="2800" dirty="0">
                <a:solidFill>
                  <a:schemeClr val="tx1"/>
                </a:solidFill>
              </a:rPr>
              <a:t>USB</a:t>
            </a:r>
            <a:r>
              <a:rPr lang="zh-CN" altLang="zh-CN" sz="2800" dirty="0">
                <a:solidFill>
                  <a:schemeClr val="tx1"/>
                </a:solidFill>
              </a:rPr>
              <a:t>与</a:t>
            </a:r>
            <a:r>
              <a:rPr lang="en-US" altLang="zh-CN" sz="2800" dirty="0" err="1">
                <a:solidFill>
                  <a:schemeClr val="tx1"/>
                </a:solidFill>
              </a:rPr>
              <a:t>USB2.0</a:t>
            </a:r>
            <a:r>
              <a:rPr lang="zh-CN" altLang="zh-CN" sz="2800" dirty="0">
                <a:solidFill>
                  <a:schemeClr val="tx1"/>
                </a:solidFill>
              </a:rPr>
              <a:t>支持</a:t>
            </a:r>
            <a:r>
              <a:rPr lang="zh-CN" altLang="zh-CN" sz="2800" dirty="0" smtClean="0">
                <a:solidFill>
                  <a:schemeClr val="tx1"/>
                </a:solidFill>
              </a:rPr>
              <a:t>。</a:t>
            </a:r>
            <a:endParaRPr lang="en-US" altLang="zh-CN" sz="2800" dirty="0" smtClean="0">
              <a:solidFill>
                <a:schemeClr val="tx1"/>
              </a:solidFill>
            </a:endParaRPr>
          </a:p>
          <a:p>
            <a:pPr lvl="0"/>
            <a:endParaRPr lang="en-US" altLang="zh-CN" sz="2800" dirty="0">
              <a:solidFill>
                <a:schemeClr val="tx1"/>
              </a:solidFill>
            </a:endParaRPr>
          </a:p>
          <a:p>
            <a:r>
              <a:rPr lang="en-US" altLang="zh-CN" sz="3200" dirty="0" err="1"/>
              <a:t>VirtualBox</a:t>
            </a:r>
            <a:r>
              <a:rPr lang="zh-CN" altLang="zh-CN" sz="3200" dirty="0"/>
              <a:t>还能和</a:t>
            </a:r>
            <a:r>
              <a:rPr lang="en-US" altLang="zh-CN" sz="3200" dirty="0" err="1"/>
              <a:t>GNS3</a:t>
            </a:r>
            <a:r>
              <a:rPr lang="zh-CN" altLang="zh-CN" sz="3200" dirty="0"/>
              <a:t>网络仿真平台进行集成，为网络仿真提供良好的主机支持。</a:t>
            </a:r>
            <a:endParaRPr lang="zh-CN" altLang="zh-CN" sz="3200" dirty="0"/>
          </a:p>
          <a:p>
            <a:pPr lvl="0"/>
            <a:endParaRPr lang="zh-CN" altLang="zh-CN" sz="2800" dirty="0">
              <a:solidFill>
                <a:schemeClr val="tx1"/>
              </a:solidFill>
            </a:endParaRPr>
          </a:p>
          <a:p>
            <a:pPr lvl="0"/>
            <a:endParaRPr lang="zh-CN" altLang="zh-CN" sz="28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zh-CN" altLang="zh-CN" sz="4400" dirty="0"/>
              <a:t>新建虚拟机</a:t>
            </a:r>
            <a:endParaRPr lang="en-US"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zh-CN" sz="3200" dirty="0">
                <a:solidFill>
                  <a:schemeClr val="hlink"/>
                </a:solidFill>
              </a:rPr>
              <a:t>选择</a:t>
            </a:r>
            <a:r>
              <a:rPr lang="zh-CN" altLang="zh-CN" sz="3200" dirty="0">
                <a:solidFill>
                  <a:srgbClr val="FFCC00"/>
                </a:solidFill>
              </a:rPr>
              <a:t>客户操作系统</a:t>
            </a:r>
            <a:r>
              <a:rPr lang="zh-CN" altLang="zh-CN" sz="3200" dirty="0">
                <a:solidFill>
                  <a:schemeClr val="hlink"/>
                </a:solidFill>
              </a:rPr>
              <a:t>类型</a:t>
            </a:r>
            <a:r>
              <a:rPr lang="en-US" altLang="zh-CN" sz="3200" dirty="0">
                <a:solidFill>
                  <a:schemeClr val="hlink"/>
                </a:solidFill>
              </a:rPr>
              <a:t>/</a:t>
            </a:r>
            <a:r>
              <a:rPr lang="zh-CN" altLang="zh-CN" sz="3200" dirty="0" smtClean="0">
                <a:solidFill>
                  <a:schemeClr val="hlink"/>
                </a:solidFill>
              </a:rPr>
              <a:t>版本</a:t>
            </a:r>
            <a:endParaRPr lang="en-US" altLang="zh-CN" sz="3200" dirty="0">
              <a:solidFill>
                <a:schemeClr val="hlink"/>
              </a:solidFill>
            </a:endParaRPr>
          </a:p>
          <a:p>
            <a:pPr marL="257175" lvl="4" indent="-257175">
              <a:buClr>
                <a:schemeClr val="tx1"/>
              </a:buClr>
            </a:pPr>
            <a:r>
              <a:rPr lang="zh-CN" altLang="zh-CN" sz="3200" dirty="0">
                <a:solidFill>
                  <a:schemeClr val="hlink"/>
                </a:solidFill>
              </a:rPr>
              <a:t>配置</a:t>
            </a:r>
            <a:r>
              <a:rPr lang="zh-CN" altLang="zh-CN" sz="3200" dirty="0" smtClean="0">
                <a:solidFill>
                  <a:schemeClr val="hlink"/>
                </a:solidFill>
              </a:rPr>
              <a:t>内存</a:t>
            </a:r>
            <a:endParaRPr lang="en-US" altLang="zh-CN" sz="3200" dirty="0" smtClean="0">
              <a:solidFill>
                <a:schemeClr val="hlink"/>
              </a:solidFill>
            </a:endParaRPr>
          </a:p>
          <a:p>
            <a:pPr lvl="1"/>
            <a:r>
              <a:rPr lang="en-US" altLang="zh-CN" sz="2800" dirty="0" err="1"/>
              <a:t>VirtualBox</a:t>
            </a:r>
            <a:r>
              <a:rPr lang="zh-CN" altLang="zh-CN" sz="2800" dirty="0"/>
              <a:t>不支持内存过量使用，所以不能给一个虚拟机分配超过主机内存大小的内存值。</a:t>
            </a:r>
            <a:endParaRPr lang="en-US" altLang="zh-CN" sz="2800" dirty="0"/>
          </a:p>
          <a:p>
            <a:pPr marL="257175" lvl="4" indent="-257175">
              <a:buClr>
                <a:schemeClr val="tx1"/>
              </a:buClr>
            </a:pPr>
            <a:r>
              <a:rPr lang="zh-CN" altLang="zh-CN" sz="3200" dirty="0">
                <a:solidFill>
                  <a:schemeClr val="hlink"/>
                </a:solidFill>
              </a:rPr>
              <a:t>配置</a:t>
            </a:r>
            <a:r>
              <a:rPr lang="zh-CN" altLang="zh-CN" sz="3200" dirty="0" smtClean="0">
                <a:solidFill>
                  <a:schemeClr val="hlink"/>
                </a:solidFill>
              </a:rPr>
              <a:t>磁盘</a:t>
            </a:r>
            <a:endParaRPr lang="en-US" altLang="zh-CN" sz="3200" dirty="0" smtClean="0">
              <a:solidFill>
                <a:schemeClr val="hlink"/>
              </a:solidFill>
            </a:endParaRPr>
          </a:p>
          <a:p>
            <a:pPr lvl="1"/>
            <a:r>
              <a:rPr lang="zh-CN" altLang="zh-CN" sz="2800" dirty="0"/>
              <a:t>用户可以选择动态扩展的磁盘或者固定大小的磁盘。动态磁盘起始空间较小，随着客户操作系统写入数据到磁盘而逐渐增加。</a:t>
            </a:r>
            <a:endParaRPr lang="zh-CN" altLang="zh-CN" sz="2800" dirty="0"/>
          </a:p>
          <a:p>
            <a:pPr marL="257175" lvl="4" indent="-257175">
              <a:buClr>
                <a:schemeClr val="tx1"/>
              </a:buClr>
            </a:pPr>
            <a:endParaRPr lang="zh-CN" altLang="zh-CN" sz="1600" dirty="0"/>
          </a:p>
          <a:p>
            <a:pPr marL="257175" lvl="4" indent="-257175">
              <a:buClr>
                <a:schemeClr val="tx1"/>
              </a:buClr>
            </a:pPr>
            <a:endParaRPr lang="zh-CN" altLang="zh-CN" sz="1600" dirty="0"/>
          </a:p>
          <a:p>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fld>
            <a:r>
              <a:rPr lang="zh-CN" altLang="en-US" dirty="0"/>
              <a:t> 页</a:t>
            </a:r>
            <a:endParaRPr lang="zh-CN" altLang="en-US" dirty="0"/>
          </a:p>
        </p:txBody>
      </p:sp>
      <p:sp>
        <p:nvSpPr>
          <p:cNvPr id="275458" name="Rectangle 2"/>
          <p:cNvSpPr>
            <a:spLocks noGrp="1" noRot="1" noChangeArrowheads="1"/>
          </p:cNvSpPr>
          <p:nvPr>
            <p:ph type="title"/>
          </p:nvPr>
        </p:nvSpPr>
        <p:spPr/>
        <p:txBody>
          <a:bodyPr/>
          <a:lstStyle/>
          <a:p>
            <a:r>
              <a:rPr lang="zh-CN" altLang="en-US" sz="4400" dirty="0" smtClean="0"/>
              <a:t>配置虚拟机</a:t>
            </a:r>
            <a:endParaRPr lang="en-US" altLang="zh-CN" sz="4400" dirty="0"/>
          </a:p>
        </p:txBody>
      </p:sp>
      <p:pic>
        <p:nvPicPr>
          <p:cNvPr id="2" name="图片 1"/>
          <p:cNvPicPr>
            <a:picLocks noChangeAspect="1"/>
          </p:cNvPicPr>
          <p:nvPr/>
        </p:nvPicPr>
        <p:blipFill>
          <a:blip r:embed="rId1"/>
          <a:stretch>
            <a:fillRect/>
          </a:stretch>
        </p:blipFill>
        <p:spPr>
          <a:xfrm>
            <a:off x="1712890" y="2401431"/>
            <a:ext cx="5718219" cy="3549658"/>
          </a:xfrm>
          <a:prstGeom prst="rect">
            <a:avLst/>
          </a:prstGeom>
        </p:spPr>
      </p:pic>
      <p:sp>
        <p:nvSpPr>
          <p:cNvPr id="275459" name="Rectangle 3"/>
          <p:cNvSpPr>
            <a:spLocks noGrp="1" noChangeArrowheads="1"/>
          </p:cNvSpPr>
          <p:nvPr>
            <p:ph type="body" idx="1"/>
          </p:nvPr>
        </p:nvSpPr>
        <p:spPr/>
        <p:txBody>
          <a:bodyPr/>
          <a:lstStyle/>
          <a:p>
            <a:r>
              <a:rPr lang="zh-CN" altLang="en-US" sz="3200" dirty="0" smtClean="0">
                <a:solidFill>
                  <a:srgbClr val="FFCC00"/>
                </a:solidFill>
              </a:rPr>
              <a:t>虚拟机的配置界面</a:t>
            </a:r>
            <a:endParaRPr lang="zh-CN" altLang="en-US" sz="3200" dirty="0">
              <a:solidFill>
                <a:srgbClr val="FFCC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fld>
            <a:r>
              <a:rPr lang="zh-CN" altLang="en-US" dirty="0"/>
              <a:t> 页</a:t>
            </a:r>
            <a:endParaRPr lang="zh-CN" altLang="en-US" dirty="0"/>
          </a:p>
        </p:txBody>
      </p:sp>
      <p:sp>
        <p:nvSpPr>
          <p:cNvPr id="275458" name="Rectangle 2"/>
          <p:cNvSpPr>
            <a:spLocks noGrp="1" noRot="1" noChangeArrowheads="1"/>
          </p:cNvSpPr>
          <p:nvPr>
            <p:ph type="title"/>
          </p:nvPr>
        </p:nvSpPr>
        <p:spPr/>
        <p:txBody>
          <a:bodyPr/>
          <a:lstStyle/>
          <a:p>
            <a:r>
              <a:rPr lang="zh-CN" altLang="en-US" sz="4400" dirty="0" smtClean="0"/>
              <a:t>配置虚拟机</a:t>
            </a:r>
            <a:r>
              <a:rPr lang="en-US" altLang="zh-CN" sz="4400" dirty="0" smtClean="0"/>
              <a:t>-</a:t>
            </a:r>
            <a:r>
              <a:rPr lang="zh-CN" altLang="zh-CN" sz="4400" dirty="0"/>
              <a:t>常规</a:t>
            </a:r>
            <a:r>
              <a:rPr lang="zh-CN" altLang="zh-CN" sz="4400" dirty="0" smtClean="0"/>
              <a:t>设置</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常规设置</a:t>
            </a:r>
            <a:r>
              <a:rPr lang="en-US" altLang="zh-CN" sz="3200" dirty="0"/>
              <a:t>(General</a:t>
            </a:r>
            <a:r>
              <a:rPr lang="en-US" altLang="zh-CN" sz="3200" dirty="0" smtClean="0"/>
              <a:t>)</a:t>
            </a:r>
            <a:endParaRPr lang="en-US" altLang="zh-CN" sz="3200" dirty="0" smtClean="0"/>
          </a:p>
          <a:p>
            <a:pPr lvl="1"/>
            <a:r>
              <a:rPr lang="en-US" altLang="zh-CN" sz="2800" dirty="0" smtClean="0"/>
              <a:t>Name</a:t>
            </a:r>
            <a:endParaRPr lang="en-US" altLang="zh-CN" sz="2800" dirty="0" smtClean="0"/>
          </a:p>
          <a:p>
            <a:pPr lvl="1"/>
            <a:r>
              <a:rPr lang="en-US" altLang="zh-CN" sz="2800" dirty="0" smtClean="0"/>
              <a:t>Type</a:t>
            </a:r>
            <a:endParaRPr lang="en-US" altLang="zh-CN" sz="2800" dirty="0" smtClean="0"/>
          </a:p>
          <a:p>
            <a:pPr lvl="1"/>
            <a:r>
              <a:rPr lang="en-US" altLang="zh-CN" sz="2800" dirty="0" smtClean="0"/>
              <a:t>Version</a:t>
            </a:r>
            <a:endParaRPr lang="en-US" altLang="zh-CN" sz="2800" dirty="0" smtClean="0"/>
          </a:p>
          <a:p>
            <a:pPr lvl="1"/>
            <a:r>
              <a:rPr lang="en-US" altLang="zh-CN" sz="2800" dirty="0" smtClean="0"/>
              <a:t>Snapshot Folder</a:t>
            </a:r>
            <a:endParaRPr lang="en-US" altLang="zh-CN" sz="2800" dirty="0" smtClean="0"/>
          </a:p>
          <a:p>
            <a:pPr lvl="1"/>
            <a:r>
              <a:rPr lang="en-US" altLang="zh-CN" sz="2800" dirty="0" smtClean="0"/>
              <a:t>Shared Clipboard</a:t>
            </a:r>
            <a:endParaRPr lang="en-US" altLang="zh-CN" sz="2800" dirty="0" smtClean="0"/>
          </a:p>
          <a:p>
            <a:pPr lvl="1"/>
            <a:r>
              <a:rPr lang="en-US" altLang="zh-CN" sz="2800" dirty="0" err="1" smtClean="0"/>
              <a:t>Drag’n’Drop</a:t>
            </a:r>
            <a:endParaRPr lang="en-US" altLang="zh-CN" sz="2800" dirty="0" smtClean="0"/>
          </a:p>
          <a:p>
            <a:pPr lvl="1"/>
            <a:r>
              <a:rPr lang="en-US" altLang="zh-CN" sz="2800" dirty="0" smtClean="0"/>
              <a:t>……</a:t>
            </a:r>
            <a:endParaRPr lang="zh-CN" alt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fld>
            <a:r>
              <a:rPr lang="zh-CN" altLang="en-US" dirty="0"/>
              <a:t> 页</a:t>
            </a:r>
            <a:endParaRPr lang="zh-CN" altLang="en-US" dirty="0"/>
          </a:p>
        </p:txBody>
      </p:sp>
      <p:sp>
        <p:nvSpPr>
          <p:cNvPr id="275458" name="Rectangle 2"/>
          <p:cNvSpPr>
            <a:spLocks noGrp="1" noRot="1" noChangeArrowheads="1"/>
          </p:cNvSpPr>
          <p:nvPr>
            <p:ph type="title"/>
          </p:nvPr>
        </p:nvSpPr>
        <p:spPr/>
        <p:txBody>
          <a:bodyPr/>
          <a:lstStyle/>
          <a:p>
            <a:r>
              <a:rPr lang="zh-CN" altLang="en-US" sz="4400" dirty="0" smtClean="0"/>
              <a:t>配置虚拟机</a:t>
            </a:r>
            <a:r>
              <a:rPr lang="en-US" altLang="zh-CN" sz="4400" dirty="0" smtClean="0"/>
              <a:t>-</a:t>
            </a:r>
            <a:r>
              <a:rPr lang="zh-CN" altLang="zh-CN" sz="4400" dirty="0"/>
              <a:t>系统设置</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smtClean="0"/>
              <a:t>系统</a:t>
            </a:r>
            <a:r>
              <a:rPr lang="zh-CN" altLang="zh-CN" sz="3200" dirty="0"/>
              <a:t>设置</a:t>
            </a:r>
            <a:r>
              <a:rPr lang="en-US" altLang="zh-CN" sz="3200" dirty="0"/>
              <a:t>(System</a:t>
            </a:r>
            <a:r>
              <a:rPr lang="en-US" altLang="zh-CN" sz="3200" dirty="0" smtClean="0"/>
              <a:t>)</a:t>
            </a:r>
            <a:endParaRPr lang="en-US" altLang="zh-CN" sz="3200" dirty="0" smtClean="0"/>
          </a:p>
          <a:p>
            <a:pPr lvl="1"/>
            <a:r>
              <a:rPr lang="en-US" altLang="zh-CN" sz="2800" dirty="0" smtClean="0">
                <a:solidFill>
                  <a:schemeClr val="tx1"/>
                </a:solidFill>
              </a:rPr>
              <a:t>Base Memory</a:t>
            </a:r>
            <a:endParaRPr lang="en-US" altLang="zh-CN" sz="2800" dirty="0" smtClean="0">
              <a:solidFill>
                <a:schemeClr val="tx1"/>
              </a:solidFill>
            </a:endParaRPr>
          </a:p>
          <a:p>
            <a:pPr lvl="1"/>
            <a:r>
              <a:rPr lang="en-US" altLang="zh-CN" sz="2800" dirty="0" smtClean="0">
                <a:solidFill>
                  <a:schemeClr val="tx1"/>
                </a:solidFill>
              </a:rPr>
              <a:t>Boot Order</a:t>
            </a:r>
            <a:endParaRPr lang="en-US" altLang="zh-CN" sz="2800" dirty="0" smtClean="0">
              <a:solidFill>
                <a:schemeClr val="tx1"/>
              </a:solidFill>
            </a:endParaRPr>
          </a:p>
          <a:p>
            <a:pPr lvl="1"/>
            <a:r>
              <a:rPr lang="en-US" altLang="zh-CN" sz="2800" dirty="0" smtClean="0">
                <a:solidFill>
                  <a:schemeClr val="tx1"/>
                </a:solidFill>
              </a:rPr>
              <a:t>Chipset</a:t>
            </a:r>
            <a:endParaRPr lang="en-US" altLang="zh-CN" sz="2800" dirty="0" smtClean="0">
              <a:solidFill>
                <a:schemeClr val="tx1"/>
              </a:solidFill>
            </a:endParaRPr>
          </a:p>
          <a:p>
            <a:pPr lvl="1"/>
            <a:r>
              <a:rPr lang="en-US" altLang="zh-CN" sz="2800" dirty="0" smtClean="0"/>
              <a:t>Enable </a:t>
            </a:r>
            <a:r>
              <a:rPr lang="en-US" altLang="zh-CN" sz="2800" dirty="0" err="1" smtClean="0"/>
              <a:t>EFI</a:t>
            </a:r>
            <a:endParaRPr lang="en-US" altLang="zh-CN" sz="2800" dirty="0" smtClean="0">
              <a:solidFill>
                <a:schemeClr val="tx1"/>
              </a:solidFill>
            </a:endParaRPr>
          </a:p>
          <a:p>
            <a:pPr lvl="1"/>
            <a:r>
              <a:rPr lang="en-US" altLang="zh-CN" sz="2800" dirty="0" smtClean="0">
                <a:solidFill>
                  <a:schemeClr val="tx1"/>
                </a:solidFill>
              </a:rPr>
              <a:t>Processor(s)</a:t>
            </a:r>
            <a:endParaRPr lang="en-US" altLang="zh-CN" sz="2800" dirty="0" smtClean="0">
              <a:solidFill>
                <a:schemeClr val="tx1"/>
              </a:solidFill>
            </a:endParaRPr>
          </a:p>
          <a:p>
            <a:pPr lvl="1"/>
            <a:r>
              <a:rPr lang="en-US" altLang="zh-CN" sz="2800" dirty="0" smtClean="0">
                <a:solidFill>
                  <a:schemeClr val="tx1"/>
                </a:solidFill>
              </a:rPr>
              <a:t>Execution Cap</a:t>
            </a:r>
            <a:endParaRPr lang="en-US" altLang="zh-CN" sz="2800" dirty="0" smtClean="0">
              <a:solidFill>
                <a:schemeClr val="tx1"/>
              </a:solidFill>
            </a:endParaRPr>
          </a:p>
          <a:p>
            <a:pPr lvl="1"/>
            <a:r>
              <a:rPr lang="en-US" altLang="zh-CN" sz="2800" dirty="0" smtClean="0">
                <a:solidFill>
                  <a:schemeClr val="tx1"/>
                </a:solidFill>
              </a:rPr>
              <a:t>Enable VT-x/AMD-V</a:t>
            </a:r>
            <a:endParaRPr lang="en-US" altLang="zh-CN" sz="2800" dirty="0" smtClean="0">
              <a:solidFill>
                <a:schemeClr val="tx1"/>
              </a:solidFill>
            </a:endParaRPr>
          </a:p>
          <a:p>
            <a:pPr lvl="1"/>
            <a:r>
              <a:rPr lang="en-US" altLang="zh-CN" sz="2800" dirty="0" smtClean="0">
                <a:solidFill>
                  <a:schemeClr val="tx1"/>
                </a:solidFill>
              </a:rPr>
              <a:t>……</a:t>
            </a:r>
            <a:endParaRPr lang="en-US" altLang="zh-CN" sz="2800" dirty="0" smtClean="0">
              <a:solidFill>
                <a:schemeClr val="tx1"/>
              </a:solidFill>
            </a:endParaRPr>
          </a:p>
          <a:p>
            <a:endParaRPr lang="zh-CN" altLang="zh-CN" sz="3200" dirty="0"/>
          </a:p>
          <a:p>
            <a:endParaRPr lang="zh-CN" altLang="en-US" sz="3200" dirty="0">
              <a:solidFill>
                <a:srgbClr val="FFCC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rrowheads="1"/>
          </p:cNvSpPr>
          <p:nvPr>
            <p:ph type="title"/>
          </p:nvPr>
        </p:nvSpPr>
        <p:spPr/>
        <p:txBody>
          <a:bodyPr/>
          <a:lstStyle/>
          <a:p>
            <a:r>
              <a:rPr lang="zh-CN" altLang="en-US" sz="4400" dirty="0"/>
              <a:t>本</a:t>
            </a:r>
            <a:r>
              <a:rPr lang="zh-CN" altLang="en-US" sz="4400" dirty="0" smtClean="0"/>
              <a:t>课程的重点与要求</a:t>
            </a:r>
            <a:endParaRPr lang="zh-CN" altLang="en-US" sz="4400" dirty="0"/>
          </a:p>
        </p:txBody>
      </p:sp>
      <p:sp>
        <p:nvSpPr>
          <p:cNvPr id="277507" name="Rectangle 3"/>
          <p:cNvSpPr>
            <a:spLocks noGrp="1" noChangeArrowheads="1"/>
          </p:cNvSpPr>
          <p:nvPr>
            <p:ph idx="1"/>
          </p:nvPr>
        </p:nvSpPr>
        <p:spPr/>
        <p:txBody>
          <a:bodyPr/>
          <a:lstStyle/>
          <a:p>
            <a:pPr>
              <a:lnSpc>
                <a:spcPct val="80000"/>
              </a:lnSpc>
            </a:pPr>
            <a:r>
              <a:rPr lang="zh-CN" altLang="en-US" sz="3200" dirty="0"/>
              <a:t>课程重点</a:t>
            </a:r>
            <a:endParaRPr lang="zh-CN" altLang="en-US" sz="3200" dirty="0"/>
          </a:p>
          <a:p>
            <a:pPr lvl="1">
              <a:lnSpc>
                <a:spcPct val="80000"/>
              </a:lnSpc>
            </a:pPr>
            <a:r>
              <a:rPr lang="en-US" altLang="zh-CN" sz="2800" dirty="0"/>
              <a:t>《</a:t>
            </a:r>
            <a:r>
              <a:rPr lang="zh-CN" altLang="en-US" sz="2800" smtClean="0"/>
              <a:t>计算机网络</a:t>
            </a:r>
            <a:r>
              <a:rPr lang="en-US" altLang="zh-CN" sz="2800" smtClean="0"/>
              <a:t>》</a:t>
            </a:r>
            <a:r>
              <a:rPr lang="zh-CN" altLang="en-US" sz="2800" dirty="0"/>
              <a:t>重点是理论</a:t>
            </a:r>
            <a:endParaRPr lang="zh-CN" altLang="en-US" sz="2800" dirty="0"/>
          </a:p>
          <a:p>
            <a:pPr lvl="1">
              <a:lnSpc>
                <a:spcPct val="80000"/>
              </a:lnSpc>
            </a:pPr>
            <a:r>
              <a:rPr lang="en-US" altLang="zh-CN" sz="2800" dirty="0"/>
              <a:t>《</a:t>
            </a:r>
            <a:r>
              <a:rPr lang="zh-CN" altLang="en-US" sz="2800" dirty="0"/>
              <a:t>组网</a:t>
            </a:r>
            <a:r>
              <a:rPr lang="zh-CN" altLang="en-US" sz="2800" dirty="0" smtClean="0"/>
              <a:t>技术与网络管理</a:t>
            </a:r>
            <a:r>
              <a:rPr lang="en-US" altLang="zh-CN" sz="2800" dirty="0" smtClean="0"/>
              <a:t>》</a:t>
            </a:r>
            <a:r>
              <a:rPr lang="zh-CN" altLang="en-US" sz="2800" dirty="0"/>
              <a:t>重点是</a:t>
            </a:r>
            <a:r>
              <a:rPr lang="zh-CN" altLang="en-US" sz="2800" dirty="0" smtClean="0"/>
              <a:t>实践</a:t>
            </a:r>
            <a:endParaRPr lang="zh-CN" altLang="en-US" sz="2800" dirty="0"/>
          </a:p>
          <a:p>
            <a:pPr>
              <a:lnSpc>
                <a:spcPct val="80000"/>
              </a:lnSpc>
            </a:pPr>
            <a:r>
              <a:rPr lang="zh-CN" altLang="en-US" sz="3200" dirty="0"/>
              <a:t>组成部分</a:t>
            </a:r>
            <a:endParaRPr lang="zh-CN" altLang="en-US" sz="3200" dirty="0"/>
          </a:p>
          <a:p>
            <a:pPr lvl="1">
              <a:lnSpc>
                <a:spcPct val="80000"/>
              </a:lnSpc>
            </a:pPr>
            <a:r>
              <a:rPr lang="zh-CN" altLang="en-US" sz="2800" dirty="0" smtClean="0"/>
              <a:t>上课</a:t>
            </a:r>
            <a:r>
              <a:rPr lang="zh-CN" altLang="en-US" sz="2800" dirty="0"/>
              <a:t>、</a:t>
            </a:r>
            <a:r>
              <a:rPr lang="zh-CN" altLang="en-US" sz="2800" dirty="0" smtClean="0"/>
              <a:t>实验</a:t>
            </a:r>
            <a:r>
              <a:rPr lang="zh-CN" altLang="en-US" sz="2800" dirty="0"/>
              <a:t>、</a:t>
            </a:r>
            <a:r>
              <a:rPr lang="zh-CN" altLang="en-US" sz="2800" dirty="0" smtClean="0"/>
              <a:t>课程</a:t>
            </a:r>
            <a:r>
              <a:rPr lang="zh-CN" altLang="en-US" sz="2800" dirty="0"/>
              <a:t>设计</a:t>
            </a:r>
            <a:endParaRPr lang="en-US" altLang="zh-CN" sz="2800" dirty="0"/>
          </a:p>
          <a:p>
            <a:pPr marL="257175" lvl="1" indent="-257175">
              <a:lnSpc>
                <a:spcPct val="80000"/>
              </a:lnSpc>
              <a:buClr>
                <a:schemeClr val="tx1"/>
              </a:buClr>
            </a:pPr>
            <a:r>
              <a:rPr lang="zh-CN" altLang="en-US" sz="3200" dirty="0">
                <a:solidFill>
                  <a:schemeClr val="hlink"/>
                </a:solidFill>
              </a:rPr>
              <a:t>课程要求</a:t>
            </a:r>
            <a:endParaRPr lang="en-US" altLang="zh-CN" sz="3200" dirty="0">
              <a:solidFill>
                <a:schemeClr val="hlink"/>
              </a:solidFill>
            </a:endParaRPr>
          </a:p>
          <a:p>
            <a:pPr lvl="1">
              <a:lnSpc>
                <a:spcPct val="80000"/>
              </a:lnSpc>
            </a:pPr>
            <a:r>
              <a:rPr lang="zh-CN" altLang="en-US" sz="2800" dirty="0"/>
              <a:t>课上全面掌握知识点</a:t>
            </a:r>
            <a:endParaRPr lang="zh-CN" altLang="en-US" sz="2800" dirty="0"/>
          </a:p>
          <a:p>
            <a:pPr lvl="1">
              <a:lnSpc>
                <a:spcPct val="80000"/>
              </a:lnSpc>
            </a:pPr>
            <a:r>
              <a:rPr lang="zh-CN" altLang="en-US" sz="2800" dirty="0"/>
              <a:t>课上分析的案例，课下要及时的实践</a:t>
            </a:r>
            <a:endParaRPr lang="zh-CN" altLang="en-US" sz="2800" dirty="0"/>
          </a:p>
          <a:p>
            <a:pPr lvl="1">
              <a:lnSpc>
                <a:spcPct val="80000"/>
              </a:lnSpc>
            </a:pPr>
            <a:r>
              <a:rPr lang="zh-CN" altLang="en-US" sz="2800" dirty="0"/>
              <a:t>认真独立完成实验与课程设计</a:t>
            </a:r>
            <a:endParaRPr lang="en-US" altLang="zh-CN" sz="2800" dirty="0"/>
          </a:p>
          <a:p>
            <a:pPr lvl="1">
              <a:lnSpc>
                <a:spcPct val="80000"/>
              </a:lnSpc>
            </a:pPr>
            <a:r>
              <a:rPr lang="zh-CN" altLang="en-US" sz="2800" dirty="0"/>
              <a:t>认真撰写实验报告与课程设计报告</a:t>
            </a:r>
            <a:endParaRPr lang="zh-CN" altLang="en-US" sz="2800" dirty="0"/>
          </a:p>
          <a:p>
            <a:endParaRPr lang="en-US" altLang="zh-CN" dirty="0"/>
          </a:p>
          <a:p>
            <a:endParaRPr lang="zh-CN" altLang="en-US" dirty="0" smtClean="0"/>
          </a:p>
        </p:txBody>
      </p:sp>
      <p:sp>
        <p:nvSpPr>
          <p:cNvPr id="5" name="页脚占位符 5"/>
          <p:cNvSpPr>
            <a:spLocks noGrp="1"/>
          </p:cNvSpPr>
          <p:nvPr>
            <p:ph type="ftr" sz="quarter" idx="12"/>
          </p:nvPr>
        </p:nvSpPr>
        <p:spPr/>
        <p:txBody>
          <a:bodyPr/>
          <a:lstStyle/>
          <a:p>
            <a:r>
              <a:rPr lang="zh-CN" altLang="en-US"/>
              <a:t>第 </a:t>
            </a:r>
            <a:fld id="{7EBD6C40-6771-4F5D-93ED-1DDDF822C8A6}" type="slidenum">
              <a:rPr lang="zh-CN" altLang="en-US"/>
            </a:fld>
            <a:r>
              <a:rPr lang="zh-CN" altLang="en-US"/>
              <a:t> 页</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fld>
            <a:r>
              <a:rPr lang="zh-CN" altLang="en-US" dirty="0"/>
              <a:t> 页</a:t>
            </a:r>
            <a:endParaRPr lang="zh-CN" altLang="en-US" dirty="0"/>
          </a:p>
        </p:txBody>
      </p:sp>
      <p:sp>
        <p:nvSpPr>
          <p:cNvPr id="275458" name="Rectangle 2"/>
          <p:cNvSpPr>
            <a:spLocks noGrp="1" noRot="1" noChangeArrowheads="1"/>
          </p:cNvSpPr>
          <p:nvPr>
            <p:ph type="title"/>
          </p:nvPr>
        </p:nvSpPr>
        <p:spPr/>
        <p:txBody>
          <a:bodyPr/>
          <a:lstStyle/>
          <a:p>
            <a:r>
              <a:rPr lang="zh-CN" altLang="en-US" sz="4400" dirty="0" smtClean="0"/>
              <a:t>配置虚拟机</a:t>
            </a:r>
            <a:r>
              <a:rPr lang="en-US" altLang="zh-CN" sz="4400" dirty="0" smtClean="0"/>
              <a:t>-</a:t>
            </a:r>
            <a:r>
              <a:rPr lang="zh-CN" altLang="zh-CN" sz="4400" dirty="0"/>
              <a:t>显示设置</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显示设置</a:t>
            </a:r>
            <a:r>
              <a:rPr lang="en-US" altLang="zh-CN" sz="3200" dirty="0" smtClean="0"/>
              <a:t>(</a:t>
            </a:r>
            <a:r>
              <a:rPr lang="en-US" altLang="zh-CN" sz="3200" dirty="0"/>
              <a:t>Display</a:t>
            </a:r>
            <a:r>
              <a:rPr lang="en-US" altLang="zh-CN" sz="3200" dirty="0" smtClean="0"/>
              <a:t>)</a:t>
            </a:r>
            <a:endParaRPr lang="en-US" altLang="zh-CN" sz="3200" dirty="0" smtClean="0"/>
          </a:p>
          <a:p>
            <a:pPr lvl="1"/>
            <a:r>
              <a:rPr lang="en-US" altLang="zh-CN" sz="2500" dirty="0" smtClean="0">
                <a:solidFill>
                  <a:schemeClr val="tx1"/>
                </a:solidFill>
              </a:rPr>
              <a:t>Video Memory</a:t>
            </a:r>
            <a:endParaRPr lang="en-US" altLang="zh-CN" sz="2500" dirty="0" smtClean="0">
              <a:solidFill>
                <a:schemeClr val="tx1"/>
              </a:solidFill>
            </a:endParaRPr>
          </a:p>
          <a:p>
            <a:pPr lvl="1"/>
            <a:r>
              <a:rPr lang="en-US" altLang="zh-CN" sz="2500" dirty="0" smtClean="0">
                <a:solidFill>
                  <a:schemeClr val="tx1"/>
                </a:solidFill>
              </a:rPr>
              <a:t>Monitor Count</a:t>
            </a:r>
            <a:endParaRPr lang="en-US" altLang="zh-CN" sz="2500" dirty="0" smtClean="0">
              <a:solidFill>
                <a:schemeClr val="tx1"/>
              </a:solidFill>
            </a:endParaRPr>
          </a:p>
          <a:p>
            <a:pPr lvl="1"/>
            <a:r>
              <a:rPr lang="en-US" altLang="zh-CN" sz="2500" dirty="0" smtClean="0">
                <a:solidFill>
                  <a:schemeClr val="tx1"/>
                </a:solidFill>
              </a:rPr>
              <a:t>Enable 3D/</a:t>
            </a:r>
            <a:r>
              <a:rPr lang="en-US" altLang="zh-CN" sz="2500" dirty="0" err="1" smtClean="0">
                <a:solidFill>
                  <a:schemeClr val="tx1"/>
                </a:solidFill>
              </a:rPr>
              <a:t>2D</a:t>
            </a:r>
            <a:r>
              <a:rPr lang="en-US" altLang="zh-CN" sz="2500" dirty="0" smtClean="0">
                <a:solidFill>
                  <a:schemeClr val="tx1"/>
                </a:solidFill>
              </a:rPr>
              <a:t> Acceleration</a:t>
            </a:r>
            <a:endParaRPr lang="en-US" altLang="zh-CN" sz="2500" dirty="0" smtClean="0">
              <a:solidFill>
                <a:schemeClr val="tx1"/>
              </a:solidFill>
            </a:endParaRPr>
          </a:p>
          <a:p>
            <a:pPr lvl="1"/>
            <a:r>
              <a:rPr lang="en-US" altLang="zh-CN" sz="2500" dirty="0" smtClean="0">
                <a:solidFill>
                  <a:schemeClr val="tx1"/>
                </a:solidFill>
              </a:rPr>
              <a:t>Remote Display | Enable </a:t>
            </a:r>
            <a:r>
              <a:rPr lang="en-US" altLang="zh-CN" sz="2500" dirty="0"/>
              <a:t>Server </a:t>
            </a:r>
            <a:endParaRPr lang="en-US" altLang="zh-CN" sz="2500" dirty="0" smtClean="0"/>
          </a:p>
          <a:p>
            <a:pPr lvl="2"/>
            <a:r>
              <a:rPr lang="en-US" altLang="zh-CN" sz="2200" dirty="0" smtClean="0"/>
              <a:t> </a:t>
            </a:r>
            <a:r>
              <a:rPr lang="en-US" altLang="zh-CN" sz="2200" dirty="0"/>
              <a:t>Authentication Method | </a:t>
            </a:r>
            <a:r>
              <a:rPr lang="en-US" altLang="zh-CN" sz="2200" dirty="0" smtClean="0"/>
              <a:t>Timeout</a:t>
            </a:r>
            <a:r>
              <a:rPr lang="en-US" altLang="zh-CN" sz="2200" dirty="0"/>
              <a:t> | </a:t>
            </a:r>
            <a:r>
              <a:rPr lang="en-US" altLang="zh-CN" sz="2200" dirty="0" smtClean="0">
                <a:solidFill>
                  <a:schemeClr val="tx1"/>
                </a:solidFill>
              </a:rPr>
              <a:t>Allow </a:t>
            </a:r>
            <a:r>
              <a:rPr lang="en-US" altLang="zh-CN" sz="2200" dirty="0" smtClean="0">
                <a:solidFill>
                  <a:schemeClr val="tx1"/>
                </a:solidFill>
              </a:rPr>
              <a:t>Multiple Connections</a:t>
            </a:r>
            <a:endParaRPr lang="en-US" altLang="zh-CN" sz="2200" dirty="0" smtClean="0">
              <a:solidFill>
                <a:schemeClr val="tx1"/>
              </a:solidFill>
            </a:endParaRPr>
          </a:p>
          <a:p>
            <a:pPr lvl="1"/>
            <a:r>
              <a:rPr lang="en-US" altLang="zh-CN" sz="2500" dirty="0" smtClean="0">
                <a:solidFill>
                  <a:schemeClr val="tx1"/>
                </a:solidFill>
              </a:rPr>
              <a:t>……</a:t>
            </a:r>
            <a:endParaRPr lang="zh-CN" altLang="en-US" sz="250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fld>
            <a:r>
              <a:rPr lang="zh-CN" altLang="en-US" dirty="0"/>
              <a:t> 页</a:t>
            </a:r>
            <a:endParaRPr lang="zh-CN" altLang="en-US" dirty="0"/>
          </a:p>
        </p:txBody>
      </p:sp>
      <p:sp>
        <p:nvSpPr>
          <p:cNvPr id="275458" name="Rectangle 2"/>
          <p:cNvSpPr>
            <a:spLocks noGrp="1" noRot="1" noChangeArrowheads="1"/>
          </p:cNvSpPr>
          <p:nvPr>
            <p:ph type="title"/>
          </p:nvPr>
        </p:nvSpPr>
        <p:spPr/>
        <p:txBody>
          <a:bodyPr/>
          <a:lstStyle/>
          <a:p>
            <a:r>
              <a:rPr lang="zh-CN" altLang="en-US" sz="4400" dirty="0" smtClean="0"/>
              <a:t>配置虚拟机</a:t>
            </a:r>
            <a:r>
              <a:rPr lang="en-US" altLang="zh-CN" sz="4400" dirty="0" smtClean="0"/>
              <a:t>-</a:t>
            </a:r>
            <a:r>
              <a:rPr lang="zh-CN" altLang="en-US" sz="4400" dirty="0"/>
              <a:t>存储设置</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存储</a:t>
            </a:r>
            <a:r>
              <a:rPr lang="zh-CN" altLang="en-US" sz="3200" dirty="0"/>
              <a:t>设置</a:t>
            </a:r>
            <a:r>
              <a:rPr lang="en-US" altLang="zh-CN" sz="3200" dirty="0"/>
              <a:t>(Storage</a:t>
            </a:r>
            <a:r>
              <a:rPr lang="en-US" altLang="zh-CN" sz="3200" dirty="0" smtClean="0"/>
              <a:t>)</a:t>
            </a:r>
            <a:endParaRPr lang="en-US" altLang="zh-CN" sz="3200" dirty="0" smtClean="0"/>
          </a:p>
          <a:p>
            <a:pPr lvl="1"/>
            <a:r>
              <a:rPr lang="zh-CN" altLang="en-US" sz="2800" dirty="0"/>
              <a:t>存储设置选项允许虚拟机连接虚拟硬盘、</a:t>
            </a:r>
            <a:r>
              <a:rPr lang="en-US" altLang="zh-CN" sz="2800" dirty="0"/>
              <a:t>CD/DVD</a:t>
            </a:r>
            <a:r>
              <a:rPr lang="zh-CN" altLang="en-US" sz="2800" dirty="0"/>
              <a:t>、光盘镜像、软盘镜像和物理光盘驱动器</a:t>
            </a:r>
            <a:r>
              <a:rPr lang="zh-CN" altLang="en-US" sz="2800" dirty="0" smtClean="0"/>
              <a:t>。</a:t>
            </a:r>
            <a:endParaRPr lang="en-US" altLang="zh-CN" sz="2800" dirty="0" smtClean="0"/>
          </a:p>
          <a:p>
            <a:pPr lvl="1"/>
            <a:r>
              <a:rPr lang="en-US" altLang="zh-CN" sz="2800" dirty="0" err="1" smtClean="0"/>
              <a:t>VirtualBox</a:t>
            </a:r>
            <a:r>
              <a:rPr lang="zh-CN" altLang="en-US" sz="2800" dirty="0"/>
              <a:t>提供</a:t>
            </a:r>
            <a:r>
              <a:rPr lang="zh-CN" altLang="en-US" sz="2800" dirty="0" smtClean="0"/>
              <a:t>了</a:t>
            </a:r>
            <a:r>
              <a:rPr lang="zh-CN" altLang="en-US" sz="2800" dirty="0"/>
              <a:t>多</a:t>
            </a:r>
            <a:r>
              <a:rPr lang="zh-CN" altLang="en-US" sz="2800" dirty="0" smtClean="0"/>
              <a:t>种</a:t>
            </a:r>
            <a:r>
              <a:rPr lang="zh-CN" altLang="en-US" sz="2800" dirty="0"/>
              <a:t>虚拟存储控制器供用户在不同的环境</a:t>
            </a:r>
            <a:r>
              <a:rPr lang="zh-CN" altLang="en-US" sz="2800" dirty="0" smtClean="0"/>
              <a:t>使用</a:t>
            </a:r>
            <a:r>
              <a:rPr lang="zh-CN" altLang="en-US" sz="2800" dirty="0" smtClean="0"/>
              <a:t>，例如：</a:t>
            </a:r>
            <a:r>
              <a:rPr lang="en-US" altLang="zh-CN" sz="2800" dirty="0"/>
              <a:t>IDE Controller</a:t>
            </a:r>
            <a:r>
              <a:rPr lang="zh-CN" altLang="en-US" sz="2800" dirty="0"/>
              <a:t>、</a:t>
            </a:r>
            <a:r>
              <a:rPr lang="en-US" altLang="zh-CN" sz="2800" dirty="0" err="1"/>
              <a:t>SATA</a:t>
            </a:r>
            <a:r>
              <a:rPr lang="en-US" altLang="zh-CN" sz="2800" dirty="0"/>
              <a:t> Controller</a:t>
            </a:r>
            <a:r>
              <a:rPr lang="zh-CN" altLang="en-US" sz="2800" dirty="0"/>
              <a:t>、</a:t>
            </a:r>
            <a:r>
              <a:rPr lang="en-US" altLang="zh-CN" sz="2800" dirty="0"/>
              <a:t>SCSI Controller</a:t>
            </a:r>
            <a:r>
              <a:rPr lang="zh-CN" altLang="en-US" sz="2800" dirty="0"/>
              <a:t>、</a:t>
            </a:r>
            <a:r>
              <a:rPr lang="en-US" altLang="zh-CN" sz="2800" dirty="0"/>
              <a:t>SAS Controller</a:t>
            </a:r>
            <a:r>
              <a:rPr lang="zh-CN" altLang="en-US" sz="2800" dirty="0"/>
              <a:t>和</a:t>
            </a:r>
            <a:r>
              <a:rPr lang="en-US" altLang="zh-CN" sz="2800" dirty="0"/>
              <a:t>Floppy Controller</a:t>
            </a:r>
            <a:r>
              <a:rPr lang="zh-CN" altLang="en-US" sz="2800" dirty="0"/>
              <a:t>。</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fld>
            <a:r>
              <a:rPr lang="zh-CN" altLang="en-US" dirty="0"/>
              <a:t> 页</a:t>
            </a:r>
            <a:endParaRPr lang="zh-CN" altLang="en-US" dirty="0"/>
          </a:p>
        </p:txBody>
      </p:sp>
      <p:sp>
        <p:nvSpPr>
          <p:cNvPr id="275458" name="Rectangle 2"/>
          <p:cNvSpPr>
            <a:spLocks noGrp="1" noRot="1" noChangeArrowheads="1"/>
          </p:cNvSpPr>
          <p:nvPr>
            <p:ph type="title"/>
          </p:nvPr>
        </p:nvSpPr>
        <p:spPr/>
        <p:txBody>
          <a:bodyPr/>
          <a:lstStyle/>
          <a:p>
            <a:r>
              <a:rPr lang="zh-CN" altLang="en-US" sz="4400" dirty="0" smtClean="0"/>
              <a:t>配置虚拟机</a:t>
            </a:r>
            <a:r>
              <a:rPr lang="en-US" altLang="zh-CN" sz="4400" dirty="0" smtClean="0"/>
              <a:t>-</a:t>
            </a:r>
            <a:r>
              <a:rPr lang="zh-CN" altLang="en-US" sz="4400" dirty="0"/>
              <a:t>网络</a:t>
            </a:r>
            <a:r>
              <a:rPr lang="zh-CN" altLang="en-US" sz="4400" dirty="0" smtClean="0"/>
              <a:t>设置 </a:t>
            </a:r>
            <a:r>
              <a:rPr lang="en-US" altLang="zh-CN" sz="4400" dirty="0" smtClean="0"/>
              <a:t>1</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t>5</a:t>
            </a:r>
            <a:r>
              <a:rPr lang="zh-CN" altLang="zh-CN" sz="3200" dirty="0"/>
              <a:t>种网络接入模式</a:t>
            </a:r>
            <a:r>
              <a:rPr lang="zh-CN" altLang="zh-CN" sz="3200" dirty="0" smtClean="0"/>
              <a:t>：</a:t>
            </a:r>
            <a:endParaRPr lang="en-US" altLang="zh-CN" sz="3200" dirty="0" smtClean="0"/>
          </a:p>
          <a:p>
            <a:pPr lvl="1"/>
            <a:r>
              <a:rPr lang="en-US" altLang="zh-CN" sz="2800" dirty="0">
                <a:solidFill>
                  <a:schemeClr val="tx1"/>
                </a:solidFill>
              </a:rPr>
              <a:t>1</a:t>
            </a:r>
            <a:r>
              <a:rPr lang="zh-CN" altLang="en-US" sz="2800" dirty="0">
                <a:solidFill>
                  <a:schemeClr val="tx1"/>
                </a:solidFill>
              </a:rPr>
              <a:t>、</a:t>
            </a:r>
            <a:r>
              <a:rPr lang="en-US" altLang="zh-CN" sz="2800" dirty="0">
                <a:solidFill>
                  <a:srgbClr val="FFCC00"/>
                </a:solidFill>
              </a:rPr>
              <a:t>Not attached</a:t>
            </a:r>
            <a:r>
              <a:rPr lang="zh-CN" altLang="en-US" sz="2800" dirty="0">
                <a:solidFill>
                  <a:schemeClr val="tx1"/>
                </a:solidFill>
              </a:rPr>
              <a:t>：网络接口存在，但是并没有和线连接起来，接口处于断开状态。</a:t>
            </a:r>
            <a:endParaRPr lang="zh-CN" altLang="en-US" sz="2800" dirty="0">
              <a:solidFill>
                <a:schemeClr val="tx1"/>
              </a:solidFill>
            </a:endParaRPr>
          </a:p>
          <a:p>
            <a:pPr lvl="1"/>
            <a:r>
              <a:rPr lang="en-US" altLang="zh-CN" sz="2800" dirty="0">
                <a:solidFill>
                  <a:schemeClr val="tx1"/>
                </a:solidFill>
              </a:rPr>
              <a:t>2</a:t>
            </a:r>
            <a:r>
              <a:rPr lang="zh-CN" altLang="en-US" sz="2800" dirty="0">
                <a:solidFill>
                  <a:schemeClr val="tx1"/>
                </a:solidFill>
              </a:rPr>
              <a:t>、</a:t>
            </a:r>
            <a:r>
              <a:rPr lang="en-US" altLang="zh-CN" sz="2800" dirty="0">
                <a:solidFill>
                  <a:srgbClr val="FFCC00"/>
                </a:solidFill>
              </a:rPr>
              <a:t>NAT</a:t>
            </a:r>
            <a:r>
              <a:rPr lang="zh-CN" altLang="en-US" sz="2800" dirty="0">
                <a:solidFill>
                  <a:srgbClr val="FFCC00"/>
                </a:solidFill>
              </a:rPr>
              <a:t>模式</a:t>
            </a:r>
            <a:r>
              <a:rPr lang="zh-CN" altLang="en-US" sz="2800" dirty="0">
                <a:solidFill>
                  <a:schemeClr val="tx1"/>
                </a:solidFill>
              </a:rPr>
              <a:t>：虚拟机借助宿主机所提供的网络地址转换服务与外部网络进行连接，虚拟机处在宿主机所提供的内部子网中。这种模式下宿主机为虚拟机提供地址分配服务，并且虚拟机的网关地址就是宿主机的地址</a:t>
            </a:r>
            <a:r>
              <a:rPr lang="zh-CN" altLang="en-US" sz="2800" dirty="0" smtClean="0">
                <a:solidFill>
                  <a:schemeClr val="tx1"/>
                </a:solidFill>
              </a:rPr>
              <a:t>。</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fld>
            <a:r>
              <a:rPr lang="zh-CN" altLang="en-US" dirty="0"/>
              <a:t> 页</a:t>
            </a:r>
            <a:endParaRPr lang="zh-CN" altLang="en-US" dirty="0"/>
          </a:p>
        </p:txBody>
      </p:sp>
      <p:sp>
        <p:nvSpPr>
          <p:cNvPr id="275458" name="Rectangle 2"/>
          <p:cNvSpPr>
            <a:spLocks noGrp="1" noRot="1" noChangeArrowheads="1"/>
          </p:cNvSpPr>
          <p:nvPr>
            <p:ph type="title"/>
          </p:nvPr>
        </p:nvSpPr>
        <p:spPr/>
        <p:txBody>
          <a:bodyPr/>
          <a:lstStyle/>
          <a:p>
            <a:r>
              <a:rPr lang="zh-CN" altLang="en-US" sz="4400" dirty="0" smtClean="0"/>
              <a:t>配置虚拟机</a:t>
            </a:r>
            <a:r>
              <a:rPr lang="en-US" altLang="zh-CN" sz="4400" dirty="0" smtClean="0"/>
              <a:t>-</a:t>
            </a:r>
            <a:r>
              <a:rPr lang="zh-CN" altLang="en-US" sz="4400" dirty="0"/>
              <a:t>网络</a:t>
            </a:r>
            <a:r>
              <a:rPr lang="zh-CN" altLang="en-US" sz="4400" dirty="0" smtClean="0"/>
              <a:t>设置 </a:t>
            </a:r>
            <a:r>
              <a:rPr lang="en-US" altLang="zh-CN" sz="4400" dirty="0"/>
              <a:t>2</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t>5</a:t>
            </a:r>
            <a:r>
              <a:rPr lang="zh-CN" altLang="zh-CN" sz="3200" dirty="0"/>
              <a:t>种网络接入模式</a:t>
            </a:r>
            <a:r>
              <a:rPr lang="zh-CN" altLang="zh-CN" sz="3200" dirty="0" smtClean="0"/>
              <a:t>：</a:t>
            </a:r>
            <a:endParaRPr lang="en-US" altLang="zh-CN" sz="3200" dirty="0" smtClean="0"/>
          </a:p>
          <a:p>
            <a:pPr lvl="1"/>
            <a:r>
              <a:rPr lang="en-US" altLang="zh-CN" sz="2800" dirty="0" smtClean="0">
                <a:solidFill>
                  <a:schemeClr val="tx1"/>
                </a:solidFill>
              </a:rPr>
              <a:t>3</a:t>
            </a:r>
            <a:r>
              <a:rPr lang="zh-CN" altLang="zh-CN" sz="2800" dirty="0">
                <a:solidFill>
                  <a:schemeClr val="tx1"/>
                </a:solidFill>
              </a:rPr>
              <a:t>、</a:t>
            </a:r>
            <a:r>
              <a:rPr lang="en-US" altLang="zh-CN" sz="2800" dirty="0">
                <a:solidFill>
                  <a:srgbClr val="FFCC00"/>
                </a:solidFill>
              </a:rPr>
              <a:t>Bridged Adapter</a:t>
            </a:r>
            <a:r>
              <a:rPr lang="zh-CN" altLang="zh-CN" sz="2800" dirty="0">
                <a:solidFill>
                  <a:srgbClr val="FFCC00"/>
                </a:solidFill>
              </a:rPr>
              <a:t>模式</a:t>
            </a:r>
            <a:r>
              <a:rPr lang="zh-CN" altLang="zh-CN" sz="2800" dirty="0">
                <a:solidFill>
                  <a:schemeClr val="tx1"/>
                </a:solidFill>
              </a:rPr>
              <a:t>：即网桥模式，相当于把</a:t>
            </a:r>
            <a:r>
              <a:rPr lang="en-US" altLang="zh-CN" sz="2800" dirty="0" err="1">
                <a:solidFill>
                  <a:schemeClr val="tx1"/>
                </a:solidFill>
              </a:rPr>
              <a:t>VirtualBox</a:t>
            </a:r>
            <a:r>
              <a:rPr lang="zh-CN" altLang="zh-CN" sz="2800" dirty="0">
                <a:solidFill>
                  <a:schemeClr val="tx1"/>
                </a:solidFill>
              </a:rPr>
              <a:t>环境下的虚拟机当作和宿主机处于同一网络的一台独立主机</a:t>
            </a:r>
            <a:r>
              <a:rPr lang="zh-CN" altLang="zh-CN" sz="2800" dirty="0" smtClean="0">
                <a:solidFill>
                  <a:schemeClr val="tx1"/>
                </a:solidFill>
              </a:rPr>
              <a:t>。</a:t>
            </a:r>
            <a:endParaRPr lang="en-US" altLang="zh-CN" sz="2800" dirty="0" smtClean="0">
              <a:solidFill>
                <a:schemeClr val="tx1"/>
              </a:solidFill>
            </a:endParaRPr>
          </a:p>
          <a:p>
            <a:pPr lvl="1"/>
            <a:r>
              <a:rPr lang="en-US" altLang="zh-CN" sz="2800" dirty="0" smtClean="0">
                <a:solidFill>
                  <a:schemeClr val="tx1"/>
                </a:solidFill>
              </a:rPr>
              <a:t>4</a:t>
            </a:r>
            <a:r>
              <a:rPr lang="zh-CN" altLang="zh-CN" sz="2800" dirty="0">
                <a:solidFill>
                  <a:schemeClr val="tx1"/>
                </a:solidFill>
              </a:rPr>
              <a:t>、</a:t>
            </a:r>
            <a:r>
              <a:rPr lang="en-US" altLang="zh-CN" sz="2800" dirty="0">
                <a:solidFill>
                  <a:srgbClr val="FFCC00"/>
                </a:solidFill>
              </a:rPr>
              <a:t>Internal</a:t>
            </a:r>
            <a:r>
              <a:rPr lang="zh-CN" altLang="zh-CN" sz="2800" dirty="0">
                <a:solidFill>
                  <a:srgbClr val="FFCC00"/>
                </a:solidFill>
              </a:rPr>
              <a:t>模式</a:t>
            </a:r>
            <a:r>
              <a:rPr lang="zh-CN" altLang="zh-CN" sz="2800" dirty="0">
                <a:solidFill>
                  <a:schemeClr val="tx1"/>
                </a:solidFill>
              </a:rPr>
              <a:t>：即内网模式，虚拟机与外网完全</a:t>
            </a:r>
            <a:r>
              <a:rPr lang="zh-CN" altLang="zh-CN" sz="2800" dirty="0" smtClean="0">
                <a:solidFill>
                  <a:schemeClr val="tx1"/>
                </a:solidFill>
              </a:rPr>
              <a:t>断开。</a:t>
            </a:r>
            <a:endParaRPr lang="zh-CN" altLang="zh-CN" sz="2800" dirty="0">
              <a:solidFill>
                <a:schemeClr val="tx1"/>
              </a:solidFill>
            </a:endParaRPr>
          </a:p>
          <a:p>
            <a:pPr lvl="1"/>
            <a:r>
              <a:rPr lang="en-US" altLang="zh-CN" sz="2800" dirty="0">
                <a:solidFill>
                  <a:schemeClr val="tx1"/>
                </a:solidFill>
              </a:rPr>
              <a:t>5</a:t>
            </a:r>
            <a:r>
              <a:rPr lang="zh-CN" altLang="zh-CN" sz="2800" dirty="0" smtClean="0">
                <a:solidFill>
                  <a:schemeClr val="tx1"/>
                </a:solidFill>
              </a:rPr>
              <a:t>、</a:t>
            </a:r>
            <a:r>
              <a:rPr lang="en-US" altLang="zh-CN" sz="2800" dirty="0" smtClean="0">
                <a:solidFill>
                  <a:srgbClr val="FFCC00"/>
                </a:solidFill>
              </a:rPr>
              <a:t>Host-only Adapter</a:t>
            </a:r>
            <a:r>
              <a:rPr lang="zh-CN" altLang="zh-CN" sz="2800" dirty="0" smtClean="0">
                <a:solidFill>
                  <a:srgbClr val="FFCC00"/>
                </a:solidFill>
              </a:rPr>
              <a:t>模式</a:t>
            </a:r>
            <a:r>
              <a:rPr lang="zh-CN" altLang="zh-CN" sz="2800" dirty="0" smtClean="0">
                <a:solidFill>
                  <a:schemeClr val="tx1"/>
                </a:solidFill>
              </a:rPr>
              <a:t>：</a:t>
            </a:r>
            <a:r>
              <a:rPr lang="zh-CN" altLang="zh-CN" sz="2800" dirty="0">
                <a:solidFill>
                  <a:schemeClr val="tx1"/>
                </a:solidFill>
              </a:rPr>
              <a:t>即主机模式，虚拟机只能和其它虚拟机以及宿主机进行通信，而不能和外部网络的设备进行通信。</a:t>
            </a:r>
            <a:endParaRPr lang="zh-CN" altLang="zh-CN" sz="2800" dirty="0">
              <a:solidFill>
                <a:schemeClr val="tx1"/>
              </a:solidFill>
            </a:endParaRPr>
          </a:p>
          <a:p>
            <a:endParaRPr lang="en-US" altLang="zh-CN" sz="32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zh-CN" altLang="zh-CN" sz="4400" dirty="0"/>
              <a:t>虚拟机常见操作</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操作系统克隆</a:t>
            </a:r>
            <a:endParaRPr lang="en-US" altLang="zh-CN" sz="3200" dirty="0" smtClean="0"/>
          </a:p>
          <a:p>
            <a:pPr lvl="1"/>
            <a:r>
              <a:rPr lang="zh-CN" altLang="zh-CN" sz="2800" dirty="0"/>
              <a:t>链接克隆</a:t>
            </a:r>
            <a:r>
              <a:rPr lang="en-US" altLang="zh-CN" sz="2800" dirty="0"/>
              <a:t>(Linked Clone</a:t>
            </a:r>
            <a:r>
              <a:rPr lang="en-US" altLang="zh-CN" sz="2800" dirty="0" smtClean="0"/>
              <a:t>)</a:t>
            </a:r>
            <a:endParaRPr lang="en-US" altLang="zh-CN" sz="2800" dirty="0"/>
          </a:p>
          <a:p>
            <a:pPr lvl="1"/>
            <a:r>
              <a:rPr lang="zh-CN" altLang="zh-CN" sz="2800" dirty="0" smtClean="0"/>
              <a:t>完全</a:t>
            </a:r>
            <a:r>
              <a:rPr lang="zh-CN" altLang="zh-CN" sz="2800" dirty="0"/>
              <a:t>克隆</a:t>
            </a:r>
            <a:r>
              <a:rPr lang="en-US" altLang="zh-CN" sz="2800" dirty="0"/>
              <a:t>(Full Clone)</a:t>
            </a:r>
            <a:r>
              <a:rPr lang="zh-CN" altLang="en-US" sz="2800" dirty="0"/>
              <a:t>	</a:t>
            </a:r>
            <a:endParaRPr lang="en-US" altLang="zh-CN" sz="2800" dirty="0" smtClean="0"/>
          </a:p>
          <a:p>
            <a:pPr marL="342900" lvl="1" indent="0">
              <a:buNone/>
            </a:pPr>
            <a:endParaRPr lang="en-US" altLang="zh-CN" sz="2800" dirty="0" smtClean="0"/>
          </a:p>
          <a:p>
            <a:r>
              <a:rPr lang="zh-CN" altLang="en-US" sz="3200" dirty="0"/>
              <a:t>安装附加包</a:t>
            </a:r>
            <a:endParaRPr lang="en-US" altLang="zh-CN" sz="3200" dirty="0"/>
          </a:p>
          <a:p>
            <a:pPr lvl="1"/>
            <a:r>
              <a:rPr lang="en-US" altLang="zh-CN" sz="2800" dirty="0"/>
              <a:t>Guest </a:t>
            </a:r>
            <a:r>
              <a:rPr lang="en-US" altLang="zh-CN" sz="2800" dirty="0" smtClean="0"/>
              <a:t>Additions</a:t>
            </a:r>
            <a:endParaRPr lang="en-US" altLang="zh-CN" sz="2800" dirty="0"/>
          </a:p>
          <a:p>
            <a:pPr lvl="1"/>
            <a:r>
              <a:rPr lang="en-US" altLang="zh-CN" sz="2800" dirty="0" smtClean="0"/>
              <a:t>Extension </a:t>
            </a:r>
            <a:r>
              <a:rPr lang="en-US" altLang="zh-CN" sz="2800" dirty="0"/>
              <a:t>Pack</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smtClean="0"/>
              <a:t>CentOS</a:t>
            </a:r>
            <a:endParaRPr lang="en-US" altLang="zh-CN" sz="4400" dirty="0"/>
          </a:p>
        </p:txBody>
      </p:sp>
      <p:sp>
        <p:nvSpPr>
          <p:cNvPr id="275459" name="Rectangle 3"/>
          <p:cNvSpPr>
            <a:spLocks noGrp="1" noChangeArrowheads="1"/>
          </p:cNvSpPr>
          <p:nvPr>
            <p:ph type="body" idx="1"/>
          </p:nvPr>
        </p:nvSpPr>
        <p:spPr/>
        <p:txBody>
          <a:bodyPr/>
          <a:lstStyle/>
          <a:p>
            <a:r>
              <a:rPr lang="en-US" altLang="zh-CN" sz="2800" dirty="0">
                <a:solidFill>
                  <a:srgbClr val="FFCC00"/>
                </a:solidFill>
              </a:rPr>
              <a:t>CentOS</a:t>
            </a:r>
            <a:r>
              <a:rPr lang="zh-CN" altLang="en-US" sz="2800" dirty="0">
                <a:solidFill>
                  <a:schemeClr val="tx1"/>
                </a:solidFill>
              </a:rPr>
              <a:t>（</a:t>
            </a:r>
            <a:r>
              <a:rPr lang="en-US" altLang="zh-CN" sz="2800" dirty="0">
                <a:solidFill>
                  <a:schemeClr val="tx1"/>
                </a:solidFill>
              </a:rPr>
              <a:t>Community Enterprise Operating System</a:t>
            </a:r>
            <a:r>
              <a:rPr lang="zh-CN" altLang="en-US" sz="2800" dirty="0">
                <a:solidFill>
                  <a:schemeClr val="tx1"/>
                </a:solidFill>
              </a:rPr>
              <a:t>，社区企业操作系统）是</a:t>
            </a:r>
            <a:r>
              <a:rPr lang="en-US" altLang="zh-CN" sz="2800" dirty="0">
                <a:solidFill>
                  <a:schemeClr val="tx1"/>
                </a:solidFill>
              </a:rPr>
              <a:t>Linux</a:t>
            </a:r>
            <a:r>
              <a:rPr lang="zh-CN" altLang="en-US" sz="2800" dirty="0">
                <a:solidFill>
                  <a:schemeClr val="tx1"/>
                </a:solidFill>
              </a:rPr>
              <a:t>发行版之一，它是来自于</a:t>
            </a:r>
            <a:r>
              <a:rPr lang="en-US" altLang="zh-CN" sz="2800" dirty="0">
                <a:solidFill>
                  <a:schemeClr val="tx1"/>
                </a:solidFill>
              </a:rPr>
              <a:t>Red Hat Enterprise Linux</a:t>
            </a:r>
            <a:r>
              <a:rPr lang="zh-CN" altLang="en-US" sz="2800" dirty="0">
                <a:solidFill>
                  <a:schemeClr val="tx1"/>
                </a:solidFill>
              </a:rPr>
              <a:t>依照开放源代码规定释出的源代码所编译而成</a:t>
            </a:r>
            <a:r>
              <a:rPr lang="zh-CN" altLang="en-US" sz="2800" dirty="0" smtClean="0">
                <a:solidFill>
                  <a:schemeClr val="tx1"/>
                </a:solidFill>
              </a:rPr>
              <a:t>。</a:t>
            </a:r>
            <a:endParaRPr lang="en-US" altLang="zh-CN" sz="2800" dirty="0" smtClean="0">
              <a:solidFill>
                <a:schemeClr val="tx1"/>
              </a:solidFill>
            </a:endParaRPr>
          </a:p>
          <a:p>
            <a:endParaRPr lang="en-US" altLang="zh-CN" sz="2800" dirty="0" smtClean="0"/>
          </a:p>
          <a:p>
            <a:r>
              <a:rPr lang="zh-CN" altLang="en-US" sz="3200" dirty="0" smtClean="0"/>
              <a:t>下载：</a:t>
            </a:r>
            <a:endParaRPr lang="en-US" altLang="zh-CN" sz="3200" dirty="0" smtClean="0"/>
          </a:p>
          <a:p>
            <a:r>
              <a:rPr lang="en-US" altLang="zh-CN" sz="2800" dirty="0" smtClean="0">
                <a:solidFill>
                  <a:schemeClr val="tx1"/>
                </a:solidFill>
                <a:hlinkClick r:id="rId1"/>
              </a:rPr>
              <a:t>http</a:t>
            </a:r>
            <a:r>
              <a:rPr lang="en-US" altLang="zh-CN" sz="2800" dirty="0">
                <a:solidFill>
                  <a:schemeClr val="tx1"/>
                </a:solidFill>
                <a:hlinkClick r:id="rId1"/>
              </a:rPr>
              <a:t>://</a:t>
            </a:r>
            <a:r>
              <a:rPr lang="en-US" altLang="zh-CN" sz="2800" dirty="0" err="1">
                <a:solidFill>
                  <a:schemeClr val="tx1"/>
                </a:solidFill>
                <a:hlinkClick r:id="rId1"/>
              </a:rPr>
              <a:t>mirror.centos.org</a:t>
            </a:r>
            <a:r>
              <a:rPr lang="en-US" altLang="zh-CN" sz="2800" dirty="0">
                <a:solidFill>
                  <a:schemeClr val="tx1"/>
                </a:solidFill>
                <a:hlinkClick r:id="rId1"/>
              </a:rPr>
              <a:t>/centos</a:t>
            </a:r>
            <a:r>
              <a:rPr lang="en-US" altLang="zh-CN" sz="2800" dirty="0" smtClean="0">
                <a:solidFill>
                  <a:schemeClr val="tx1"/>
                </a:solidFill>
                <a:hlinkClick r:id="rId1"/>
              </a:rPr>
              <a:t>/</a:t>
            </a:r>
            <a:endParaRPr lang="en-US" altLang="zh-CN" sz="2800" dirty="0" smtClean="0">
              <a:solidFill>
                <a:schemeClr val="tx1"/>
              </a:solidFill>
            </a:endParaRPr>
          </a:p>
          <a:p>
            <a:r>
              <a:rPr lang="en-US" altLang="zh-CN" sz="2800" dirty="0" smtClean="0">
                <a:solidFill>
                  <a:schemeClr val="tx1"/>
                </a:solidFill>
              </a:rPr>
              <a:t>CentOS-6.6-</a:t>
            </a:r>
            <a:r>
              <a:rPr lang="en-US" altLang="zh-CN" sz="2800" dirty="0" err="1" smtClean="0">
                <a:solidFill>
                  <a:schemeClr val="tx1"/>
                </a:solidFill>
              </a:rPr>
              <a:t>x86_64</a:t>
            </a:r>
            <a:r>
              <a:rPr lang="en-US" altLang="zh-CN" sz="2800" dirty="0" smtClean="0">
                <a:solidFill>
                  <a:schemeClr val="tx1"/>
                </a:solidFill>
              </a:rPr>
              <a:t>-bin-</a:t>
            </a:r>
            <a:r>
              <a:rPr lang="en-US" altLang="zh-CN" sz="2800" dirty="0" err="1" smtClean="0">
                <a:solidFill>
                  <a:schemeClr val="tx1"/>
                </a:solidFill>
              </a:rPr>
              <a:t>DVD1.iso</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smtClean="0"/>
              <a:t>CentOS</a:t>
            </a:r>
            <a:r>
              <a:rPr lang="zh-CN" altLang="en-US" sz="4400" dirty="0" smtClean="0"/>
              <a:t>安装</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安装方式</a:t>
            </a:r>
            <a:endParaRPr lang="en-US" altLang="zh-CN" sz="3200" dirty="0" smtClean="0"/>
          </a:p>
          <a:p>
            <a:pPr lvl="1"/>
            <a:r>
              <a:rPr lang="zh-CN" altLang="zh-CN" sz="2800" dirty="0"/>
              <a:t>图形操作</a:t>
            </a:r>
            <a:r>
              <a:rPr lang="zh-CN" altLang="zh-CN" sz="2800" dirty="0" smtClean="0"/>
              <a:t>界面</a:t>
            </a:r>
            <a:endParaRPr lang="en-US" altLang="zh-CN" sz="2800" dirty="0" smtClean="0"/>
          </a:p>
          <a:p>
            <a:pPr lvl="1"/>
            <a:r>
              <a:rPr lang="zh-CN" altLang="zh-CN" sz="2800" dirty="0" smtClean="0"/>
              <a:t>字符</a:t>
            </a:r>
            <a:r>
              <a:rPr lang="zh-CN" altLang="zh-CN" sz="2800" dirty="0"/>
              <a:t>操作</a:t>
            </a:r>
            <a:r>
              <a:rPr lang="zh-CN" altLang="zh-CN" sz="2800" dirty="0" smtClean="0"/>
              <a:t>界面</a:t>
            </a:r>
            <a:endParaRPr lang="en-US" altLang="zh-CN" sz="2800" dirty="0" smtClean="0"/>
          </a:p>
          <a:p>
            <a:pPr lvl="1"/>
            <a:endParaRPr lang="en-US" altLang="zh-CN" sz="2800" dirty="0" smtClean="0"/>
          </a:p>
          <a:p>
            <a:r>
              <a:rPr lang="zh-CN" altLang="zh-CN" sz="3200" dirty="0" smtClean="0">
                <a:solidFill>
                  <a:srgbClr val="FFCC00"/>
                </a:solidFill>
              </a:rPr>
              <a:t>内存</a:t>
            </a:r>
            <a:r>
              <a:rPr lang="zh-CN" altLang="zh-CN" sz="3200" dirty="0">
                <a:solidFill>
                  <a:srgbClr val="FFCC00"/>
                </a:solidFill>
              </a:rPr>
              <a:t>小于</a:t>
            </a:r>
            <a:r>
              <a:rPr lang="en-US" altLang="zh-CN" sz="3200" dirty="0" err="1">
                <a:solidFill>
                  <a:srgbClr val="FFCC00"/>
                </a:solidFill>
              </a:rPr>
              <a:t>652MB</a:t>
            </a:r>
            <a:r>
              <a:rPr lang="zh-CN" altLang="zh-CN" sz="3200" dirty="0">
                <a:solidFill>
                  <a:srgbClr val="FFCC00"/>
                </a:solidFill>
              </a:rPr>
              <a:t>时会自动进入</a:t>
            </a:r>
            <a:r>
              <a:rPr lang="en-US" altLang="zh-CN" sz="3200" dirty="0">
                <a:solidFill>
                  <a:srgbClr val="FFCC00"/>
                </a:solidFill>
              </a:rPr>
              <a:t>Text Mode</a:t>
            </a:r>
            <a:r>
              <a:rPr lang="zh-CN" altLang="zh-CN" sz="3200" dirty="0">
                <a:solidFill>
                  <a:srgbClr val="FFCC00"/>
                </a:solidFill>
              </a:rPr>
              <a:t>（字符操作界面</a:t>
            </a:r>
            <a:r>
              <a:rPr lang="zh-CN" altLang="zh-CN" sz="3200" dirty="0" smtClean="0">
                <a:solidFill>
                  <a:srgbClr val="FFCC00"/>
                </a:solidFill>
              </a:rPr>
              <a:t>模式</a:t>
            </a:r>
            <a:r>
              <a:rPr lang="zh-CN" altLang="en-US" sz="3200" dirty="0" smtClean="0">
                <a:solidFill>
                  <a:srgbClr val="FFCC00"/>
                </a:solidFill>
              </a:rPr>
              <a:t>）</a:t>
            </a:r>
            <a:r>
              <a:rPr lang="zh-CN" altLang="zh-CN" sz="3200" dirty="0" smtClean="0">
                <a:solidFill>
                  <a:srgbClr val="FFCC00"/>
                </a:solidFill>
              </a:rPr>
              <a:t>。</a:t>
            </a:r>
            <a:endParaRPr lang="zh-CN" altLang="zh-CN" sz="3200" dirty="0">
              <a:solidFill>
                <a:srgbClr val="FFCC00"/>
              </a:solidFill>
            </a:endParaRPr>
          </a:p>
          <a:p>
            <a:endParaRPr lang="en-US" altLang="zh-CN" sz="3200" dirty="0"/>
          </a:p>
          <a:p>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smtClean="0"/>
              <a:t>1.2  VMware</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r>
              <a:rPr lang="zh-CN" altLang="en-US" sz="3200" dirty="0"/>
              <a:t>	</a:t>
            </a:r>
            <a:endParaRPr lang="en-US" altLang="zh-CN" sz="3200" dirty="0"/>
          </a:p>
          <a:p>
            <a:r>
              <a:rPr lang="zh-CN" altLang="en-US" sz="3200" dirty="0" smtClean="0"/>
              <a:t>安装</a:t>
            </a:r>
            <a:r>
              <a:rPr lang="en-US" altLang="zh-CN" sz="3200" dirty="0"/>
              <a:t>VMware </a:t>
            </a:r>
            <a:r>
              <a:rPr lang="en-US" altLang="zh-CN" sz="3200" dirty="0" smtClean="0"/>
              <a:t>Workstation</a:t>
            </a:r>
            <a:endParaRPr lang="en-US" altLang="zh-CN" sz="3200" dirty="0"/>
          </a:p>
          <a:p>
            <a:r>
              <a:rPr lang="zh-CN" altLang="en-US" sz="3200" dirty="0" smtClean="0"/>
              <a:t>基本配置</a:t>
            </a:r>
            <a:endParaRPr lang="en-US" altLang="zh-CN" sz="3200" dirty="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smtClean="0"/>
              <a:t>VMware</a:t>
            </a:r>
            <a:r>
              <a:rPr lang="zh-CN" altLang="en-US" sz="4400" dirty="0" smtClean="0"/>
              <a:t>典型产品</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t>VMware </a:t>
            </a:r>
            <a:r>
              <a:rPr lang="en-US" altLang="zh-CN" sz="3200" dirty="0" smtClean="0"/>
              <a:t>Workstation</a:t>
            </a:r>
            <a:endParaRPr lang="en-US" altLang="zh-CN" sz="3200" dirty="0" smtClean="0"/>
          </a:p>
          <a:p>
            <a:r>
              <a:rPr lang="en-US" altLang="zh-CN" sz="3200" dirty="0"/>
              <a:t>VMware </a:t>
            </a:r>
            <a:r>
              <a:rPr lang="en-US" altLang="zh-CN" sz="3200" dirty="0" smtClean="0"/>
              <a:t>Player</a:t>
            </a:r>
            <a:endParaRPr lang="en-US" altLang="zh-CN" sz="3200" dirty="0" smtClean="0"/>
          </a:p>
          <a:p>
            <a:r>
              <a:rPr lang="en-US" altLang="zh-CN" sz="3200" dirty="0"/>
              <a:t>VMware </a:t>
            </a:r>
            <a:r>
              <a:rPr lang="en-US" altLang="zh-CN" sz="3200" dirty="0" smtClean="0"/>
              <a:t>Fusion</a:t>
            </a:r>
            <a:endParaRPr lang="en-US" altLang="zh-CN" sz="3200" dirty="0" smtClean="0"/>
          </a:p>
          <a:p>
            <a:r>
              <a:rPr lang="en-US" altLang="zh-CN" sz="3200" dirty="0"/>
              <a:t>VMware </a:t>
            </a:r>
            <a:r>
              <a:rPr lang="en-US" altLang="zh-CN" sz="3200" dirty="0" smtClean="0"/>
              <a:t>Server</a:t>
            </a:r>
            <a:endParaRPr lang="en-US" altLang="zh-CN" sz="3200" dirty="0" smtClean="0"/>
          </a:p>
          <a:p>
            <a:r>
              <a:rPr lang="en-US" altLang="zh-CN" sz="3200" dirty="0"/>
              <a:t>VMware </a:t>
            </a:r>
            <a:r>
              <a:rPr lang="en-US" altLang="zh-CN" sz="3200" dirty="0" err="1"/>
              <a:t>ESX</a:t>
            </a:r>
            <a:r>
              <a:rPr lang="en-US" altLang="zh-CN" sz="3200" dirty="0"/>
              <a:t> </a:t>
            </a:r>
            <a:r>
              <a:rPr lang="en-US" altLang="zh-CN" sz="3200" dirty="0" smtClean="0"/>
              <a:t>Server</a:t>
            </a:r>
            <a:endParaRPr lang="en-US" altLang="zh-CN" sz="3200" dirty="0" smtClean="0"/>
          </a:p>
          <a:p>
            <a:r>
              <a:rPr lang="en-US" altLang="zh-CN" sz="3200" dirty="0"/>
              <a:t>VMware </a:t>
            </a:r>
            <a:r>
              <a:rPr lang="en-US" altLang="zh-CN" sz="3200" dirty="0" err="1" smtClean="0"/>
              <a:t>ESXi</a:t>
            </a:r>
            <a:endParaRPr lang="en-US" altLang="zh-CN" sz="3200" dirty="0" smtClean="0"/>
          </a:p>
          <a:p>
            <a:r>
              <a:rPr lang="en-US" altLang="zh-CN" sz="3200" dirty="0"/>
              <a:t>VMware vSphere</a:t>
            </a:r>
            <a:endParaRPr lang="zh-CN" altLang="en-US" sz="3200"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zh-CN" altLang="en-US" sz="4400" dirty="0" smtClean="0"/>
              <a:t>安装</a:t>
            </a:r>
            <a:r>
              <a:rPr lang="en-US" altLang="zh-CN" sz="4400" dirty="0" smtClean="0"/>
              <a:t>VMware </a:t>
            </a:r>
            <a:r>
              <a:rPr lang="en-US" altLang="zh-CN" sz="4400" dirty="0"/>
              <a:t>Workstation</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下载</a:t>
            </a:r>
            <a:endParaRPr lang="zh-CN" altLang="en-US" sz="3200" dirty="0">
              <a:solidFill>
                <a:schemeClr val="tx1"/>
              </a:solidFill>
            </a:endParaRPr>
          </a:p>
          <a:p>
            <a:r>
              <a:rPr lang="en-US" altLang="zh-CN" sz="2800" dirty="0" smtClean="0">
                <a:solidFill>
                  <a:schemeClr val="tx1"/>
                </a:solidFill>
                <a:hlinkClick r:id="rId1"/>
              </a:rPr>
              <a:t>http</a:t>
            </a:r>
            <a:r>
              <a:rPr lang="en-US" altLang="zh-CN" sz="2800" dirty="0">
                <a:solidFill>
                  <a:schemeClr val="tx1"/>
                </a:solidFill>
                <a:hlinkClick r:id="rId1"/>
              </a:rPr>
              <a:t>://</a:t>
            </a:r>
            <a:r>
              <a:rPr lang="en-US" altLang="zh-CN" sz="2800" dirty="0" err="1">
                <a:solidFill>
                  <a:schemeClr val="tx1"/>
                </a:solidFill>
                <a:hlinkClick r:id="rId1"/>
              </a:rPr>
              <a:t>www.vmware.com</a:t>
            </a:r>
            <a:r>
              <a:rPr lang="en-US" altLang="zh-CN" sz="2800" dirty="0">
                <a:solidFill>
                  <a:schemeClr val="tx1"/>
                </a:solidFill>
                <a:hlinkClick r:id="rId1"/>
              </a:rPr>
              <a:t>/</a:t>
            </a:r>
            <a:r>
              <a:rPr lang="en-US" altLang="zh-CN" sz="2800" dirty="0" err="1">
                <a:solidFill>
                  <a:schemeClr val="tx1"/>
                </a:solidFill>
                <a:hlinkClick r:id="rId1"/>
              </a:rPr>
              <a:t>cn</a:t>
            </a:r>
            <a:r>
              <a:rPr lang="en-US" altLang="zh-CN" sz="2800" dirty="0" smtClean="0">
                <a:solidFill>
                  <a:schemeClr val="tx1"/>
                </a:solidFill>
                <a:hlinkClick r:id="rId1"/>
              </a:rPr>
              <a:t>/</a:t>
            </a:r>
            <a:endParaRPr lang="en-US" altLang="zh-CN" sz="2800" dirty="0" smtClean="0">
              <a:solidFill>
                <a:schemeClr val="tx1"/>
              </a:solidFill>
            </a:endParaRPr>
          </a:p>
          <a:p>
            <a:r>
              <a:rPr lang="en-US" altLang="zh-CN" sz="2800" dirty="0" smtClean="0">
                <a:solidFill>
                  <a:schemeClr val="tx1"/>
                </a:solidFill>
              </a:rPr>
              <a:t>VMware-workstation-full-11.1.0-</a:t>
            </a:r>
            <a:r>
              <a:rPr lang="en-US" altLang="zh-CN" sz="2800" dirty="0" err="1" smtClean="0">
                <a:solidFill>
                  <a:schemeClr val="tx1"/>
                </a:solidFill>
              </a:rPr>
              <a:t>2496824.exe</a:t>
            </a:r>
            <a:endParaRPr lang="en-US" altLang="zh-CN" sz="2800" dirty="0" smtClean="0">
              <a:solidFill>
                <a:schemeClr val="tx1"/>
              </a:solidFill>
            </a:endParaRPr>
          </a:p>
          <a:p>
            <a:endParaRPr lang="en-US" altLang="zh-CN" sz="2800" dirty="0">
              <a:solidFill>
                <a:schemeClr val="tx1"/>
              </a:solidFill>
            </a:endParaRPr>
          </a:p>
          <a:p>
            <a:r>
              <a:rPr lang="en-US" altLang="zh-CN" sz="3200" dirty="0"/>
              <a:t>30</a:t>
            </a:r>
            <a:r>
              <a:rPr lang="zh-CN" altLang="zh-CN" sz="3200" dirty="0"/>
              <a:t>天的试用</a:t>
            </a:r>
            <a:endParaRPr lang="zh-CN" altLang="en-US" sz="320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rrowheads="1"/>
          </p:cNvSpPr>
          <p:nvPr>
            <p:ph type="title"/>
          </p:nvPr>
        </p:nvSpPr>
        <p:spPr/>
        <p:txBody>
          <a:bodyPr/>
          <a:lstStyle/>
          <a:p>
            <a:r>
              <a:rPr lang="zh-CN" altLang="en-US" sz="4400" smtClean="0"/>
              <a:t>学习建议</a:t>
            </a:r>
            <a:endParaRPr lang="zh-CN" altLang="en-US" sz="4400"/>
          </a:p>
        </p:txBody>
      </p:sp>
      <p:sp>
        <p:nvSpPr>
          <p:cNvPr id="278531" name="Rectangle 3"/>
          <p:cNvSpPr>
            <a:spLocks noGrp="1" noChangeArrowheads="1"/>
          </p:cNvSpPr>
          <p:nvPr>
            <p:ph idx="1"/>
          </p:nvPr>
        </p:nvSpPr>
        <p:spPr/>
        <p:txBody>
          <a:bodyPr/>
          <a:lstStyle/>
          <a:p>
            <a:r>
              <a:rPr lang="zh-CN" altLang="en-US" sz="3200" dirty="0"/>
              <a:t>理论联系实际</a:t>
            </a:r>
            <a:endParaRPr lang="zh-CN" altLang="en-US" sz="3200" dirty="0"/>
          </a:p>
          <a:p>
            <a:pPr lvl="1"/>
            <a:r>
              <a:rPr lang="zh-CN" altLang="en-US" sz="2800" dirty="0"/>
              <a:t>阅读相关的文章、书籍；</a:t>
            </a:r>
            <a:endParaRPr lang="zh-CN" altLang="en-US" sz="2800" dirty="0"/>
          </a:p>
          <a:p>
            <a:pPr lvl="1"/>
            <a:r>
              <a:rPr lang="zh-CN" altLang="en-US" sz="2800" dirty="0"/>
              <a:t>动手实践</a:t>
            </a:r>
            <a:r>
              <a:rPr lang="zh-CN" altLang="en-US" sz="2800" dirty="0" smtClean="0"/>
              <a:t>；</a:t>
            </a:r>
            <a:endParaRPr lang="zh-CN" altLang="en-US" dirty="0"/>
          </a:p>
          <a:p>
            <a:r>
              <a:rPr lang="zh-CN" altLang="en-US" sz="3200" dirty="0"/>
              <a:t>有问题欢迎和我交流</a:t>
            </a:r>
            <a:endParaRPr lang="zh-CN" altLang="en-US" sz="3200" dirty="0"/>
          </a:p>
          <a:p>
            <a:pPr lvl="1"/>
            <a:r>
              <a:rPr lang="en-US" altLang="zh-CN" sz="2800" dirty="0" smtClean="0"/>
              <a:t>13585737560</a:t>
            </a:r>
            <a:endParaRPr lang="en-US" altLang="zh-CN" sz="2800" dirty="0"/>
          </a:p>
          <a:p>
            <a:pPr lvl="1"/>
            <a:r>
              <a:rPr lang="en-US" altLang="zh-CN" sz="2800" dirty="0" smtClean="0">
                <a:hlinkClick r:id="rId1"/>
              </a:rPr>
              <a:t>qmli@shmtu.edu.cn</a:t>
            </a:r>
            <a:endParaRPr lang="en-US" altLang="zh-CN" sz="2800" dirty="0"/>
          </a:p>
          <a:p>
            <a:pPr lvl="1"/>
            <a:r>
              <a:rPr lang="zh-CN" altLang="en-US" sz="2800" dirty="0"/>
              <a:t>信息工程学院</a:t>
            </a:r>
            <a:r>
              <a:rPr lang="en-US" altLang="zh-CN" sz="2800" dirty="0"/>
              <a:t>209</a:t>
            </a:r>
            <a:r>
              <a:rPr lang="zh-CN" altLang="en-US" sz="2800" dirty="0"/>
              <a:t>办公室（网络教研室</a:t>
            </a:r>
            <a:r>
              <a:rPr lang="zh-CN" altLang="en-US" sz="2800" dirty="0" smtClean="0"/>
              <a:t>）</a:t>
            </a:r>
            <a:endParaRPr lang="en-US" altLang="zh-CN" sz="2800" dirty="0" smtClean="0"/>
          </a:p>
          <a:p>
            <a:endParaRPr lang="en-US" altLang="zh-CN" dirty="0"/>
          </a:p>
        </p:txBody>
      </p:sp>
      <p:sp>
        <p:nvSpPr>
          <p:cNvPr id="5" name="页脚占位符 5"/>
          <p:cNvSpPr>
            <a:spLocks noGrp="1"/>
          </p:cNvSpPr>
          <p:nvPr>
            <p:ph type="ftr" sz="quarter" idx="12"/>
          </p:nvPr>
        </p:nvSpPr>
        <p:spPr/>
        <p:txBody>
          <a:bodyPr/>
          <a:lstStyle/>
          <a:p>
            <a:r>
              <a:rPr lang="zh-CN" altLang="en-US"/>
              <a:t>第 </a:t>
            </a:r>
            <a:fld id="{9AD414E4-99BC-4BC8-8622-B202741A6EE7}" type="slidenum">
              <a:rPr lang="zh-CN" altLang="en-US"/>
            </a:fld>
            <a:r>
              <a:rPr lang="zh-CN" altLang="en-US"/>
              <a:t> 页</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smtClean="0"/>
              <a:t>VMware Workstation</a:t>
            </a:r>
            <a:br>
              <a:rPr lang="en-US" altLang="zh-CN" sz="4400" dirty="0" smtClean="0"/>
            </a:br>
            <a:r>
              <a:rPr lang="zh-CN" altLang="zh-CN" sz="4400" dirty="0" smtClean="0"/>
              <a:t>新建虚拟机</a:t>
            </a:r>
            <a:r>
              <a:rPr lang="en-US" altLang="zh-CN" sz="4400" dirty="0" smtClean="0"/>
              <a:t>  1</a:t>
            </a:r>
            <a:endParaRPr lang="zh-CN" altLang="zh-CN" sz="4400" dirty="0"/>
          </a:p>
        </p:txBody>
      </p:sp>
      <p:sp>
        <p:nvSpPr>
          <p:cNvPr id="275459" name="Rectangle 3"/>
          <p:cNvSpPr>
            <a:spLocks noGrp="1" noChangeArrowheads="1"/>
          </p:cNvSpPr>
          <p:nvPr>
            <p:ph type="body" idx="1"/>
          </p:nvPr>
        </p:nvSpPr>
        <p:spPr/>
        <p:txBody>
          <a:bodyPr/>
          <a:lstStyle/>
          <a:p>
            <a:r>
              <a:rPr lang="zh-CN" altLang="en-US" sz="3200" dirty="0"/>
              <a:t>新建</a:t>
            </a:r>
            <a:r>
              <a:rPr lang="zh-CN" altLang="en-US" sz="3200" dirty="0" smtClean="0"/>
              <a:t>方式</a:t>
            </a:r>
            <a:endParaRPr lang="en-US" altLang="zh-CN" sz="3200" dirty="0" smtClean="0"/>
          </a:p>
          <a:p>
            <a:pPr lvl="1"/>
            <a:r>
              <a:rPr lang="en-US" altLang="zh-CN" sz="2800" dirty="0"/>
              <a:t>Easy Install</a:t>
            </a:r>
            <a:r>
              <a:rPr lang="zh-CN" altLang="zh-CN" sz="2800" dirty="0"/>
              <a:t>（易安装</a:t>
            </a:r>
            <a:r>
              <a:rPr lang="zh-CN" altLang="zh-CN" sz="2800" dirty="0" smtClean="0"/>
              <a:t>）</a:t>
            </a:r>
            <a:endParaRPr lang="en-US" altLang="zh-CN" sz="2800" dirty="0" smtClean="0"/>
          </a:p>
          <a:p>
            <a:pPr lvl="1"/>
            <a:r>
              <a:rPr lang="zh-CN" altLang="zh-CN" sz="2800" dirty="0" smtClean="0"/>
              <a:t>“自定义”</a:t>
            </a:r>
            <a:r>
              <a:rPr lang="zh-CN" altLang="zh-CN" sz="2800" dirty="0"/>
              <a:t>方式</a:t>
            </a:r>
            <a:r>
              <a:rPr lang="zh-CN" altLang="en-US" sz="2800" dirty="0"/>
              <a:t>	</a:t>
            </a:r>
            <a:endParaRPr lang="en-US" altLang="zh-CN" sz="2800" dirty="0" smtClean="0"/>
          </a:p>
          <a:p>
            <a:pPr marL="257175" lvl="1" indent="-257175">
              <a:buClr>
                <a:schemeClr val="tx1"/>
              </a:buClr>
            </a:pPr>
            <a:r>
              <a:rPr lang="zh-CN" altLang="en-US" sz="3200" dirty="0">
                <a:solidFill>
                  <a:schemeClr val="hlink"/>
                </a:solidFill>
              </a:rPr>
              <a:t>新建</a:t>
            </a:r>
            <a:r>
              <a:rPr lang="zh-CN" altLang="en-US" sz="3200" dirty="0" smtClean="0">
                <a:solidFill>
                  <a:schemeClr val="hlink"/>
                </a:solidFill>
              </a:rPr>
              <a:t>过程</a:t>
            </a:r>
            <a:endParaRPr lang="en-US" altLang="zh-CN" sz="3200" dirty="0">
              <a:solidFill>
                <a:schemeClr val="hlink"/>
              </a:solidFill>
            </a:endParaRPr>
          </a:p>
          <a:p>
            <a:pPr lvl="1"/>
            <a:r>
              <a:rPr lang="zh-CN" altLang="en-US" sz="2800" dirty="0" smtClean="0"/>
              <a:t>（</a:t>
            </a:r>
            <a:r>
              <a:rPr lang="en-US" altLang="zh-CN" sz="2800" dirty="0" smtClean="0"/>
              <a:t>1</a:t>
            </a:r>
            <a:r>
              <a:rPr lang="zh-CN" altLang="en-US" sz="2800" dirty="0" smtClean="0"/>
              <a:t>）</a:t>
            </a:r>
            <a:r>
              <a:rPr lang="zh-CN" altLang="zh-CN" sz="2800" dirty="0" smtClean="0"/>
              <a:t>选择配置类型</a:t>
            </a:r>
            <a:endParaRPr lang="en-US" altLang="zh-CN" sz="2800" dirty="0" smtClean="0"/>
          </a:p>
          <a:p>
            <a:pPr lvl="1"/>
            <a:r>
              <a:rPr lang="zh-CN" altLang="en-US" sz="2800" dirty="0" smtClean="0"/>
              <a:t>（</a:t>
            </a:r>
            <a:r>
              <a:rPr lang="en-US" altLang="zh-CN" sz="2800" dirty="0" smtClean="0"/>
              <a:t>2</a:t>
            </a:r>
            <a:r>
              <a:rPr lang="zh-CN" altLang="en-US" sz="2800" dirty="0" smtClean="0"/>
              <a:t>）</a:t>
            </a:r>
            <a:r>
              <a:rPr lang="zh-CN" altLang="zh-CN" sz="2800" dirty="0" smtClean="0"/>
              <a:t>选择</a:t>
            </a:r>
            <a:r>
              <a:rPr lang="zh-CN" altLang="zh-CN" sz="2800" dirty="0"/>
              <a:t>虚拟机硬件兼容性</a:t>
            </a:r>
            <a:endParaRPr lang="zh-CN" altLang="zh-CN" sz="2800" dirty="0"/>
          </a:p>
          <a:p>
            <a:pPr lvl="1"/>
            <a:r>
              <a:rPr lang="zh-CN" altLang="en-US" sz="2800" dirty="0" smtClean="0"/>
              <a:t>（</a:t>
            </a:r>
            <a:r>
              <a:rPr lang="en-US" altLang="zh-CN" sz="2800" dirty="0" smtClean="0"/>
              <a:t>3</a:t>
            </a:r>
            <a:r>
              <a:rPr lang="zh-CN" altLang="en-US" sz="2800" dirty="0" smtClean="0"/>
              <a:t>）</a:t>
            </a:r>
            <a:r>
              <a:rPr lang="zh-CN" altLang="zh-CN" sz="2800" dirty="0" smtClean="0"/>
              <a:t>选择</a:t>
            </a:r>
            <a:r>
              <a:rPr lang="zh-CN" altLang="zh-CN" sz="2800" dirty="0"/>
              <a:t>操作系统安装来源</a:t>
            </a:r>
            <a:endParaRPr lang="zh-CN" altLang="zh-CN" sz="2800" dirty="0"/>
          </a:p>
          <a:p>
            <a:pPr lvl="1"/>
            <a:r>
              <a:rPr lang="zh-CN" altLang="en-US" sz="2800" dirty="0" smtClean="0"/>
              <a:t>（</a:t>
            </a:r>
            <a:r>
              <a:rPr lang="en-US" altLang="zh-CN" sz="2800" dirty="0" smtClean="0"/>
              <a:t>4</a:t>
            </a:r>
            <a:r>
              <a:rPr lang="zh-CN" altLang="en-US" sz="2800" dirty="0" smtClean="0"/>
              <a:t>）</a:t>
            </a:r>
            <a:r>
              <a:rPr lang="zh-CN" altLang="zh-CN" sz="2800" dirty="0" smtClean="0"/>
              <a:t>选择</a:t>
            </a:r>
            <a:r>
              <a:rPr lang="zh-CN" altLang="zh-CN" sz="2800" dirty="0"/>
              <a:t>操作系统版本</a:t>
            </a:r>
            <a:endParaRPr lang="zh-CN" altLang="zh-CN" sz="2800" dirty="0"/>
          </a:p>
          <a:p>
            <a:pPr lvl="1"/>
            <a:endParaRPr lang="zh-CN" altLang="zh-CN" sz="2800" dirty="0"/>
          </a:p>
          <a:p>
            <a:pPr lvl="1"/>
            <a:endParaRPr lang="en-US" altLang="zh-CN" sz="2800" dirty="0"/>
          </a:p>
          <a:p>
            <a:pPr lvl="1"/>
            <a:endParaRPr lang="en-US" altLang="zh-CN"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a:t>VMware Workstation</a:t>
            </a:r>
            <a:br>
              <a:rPr lang="en-US" altLang="zh-CN" sz="4400" dirty="0"/>
            </a:br>
            <a:r>
              <a:rPr lang="zh-CN" altLang="zh-CN" sz="4400" dirty="0"/>
              <a:t>新建虚拟机</a:t>
            </a:r>
            <a:r>
              <a:rPr lang="en-US" altLang="zh-CN" sz="4400" dirty="0"/>
              <a:t>  </a:t>
            </a:r>
            <a:r>
              <a:rPr lang="en-US" altLang="zh-CN" sz="4400" dirty="0" smtClean="0"/>
              <a:t>2</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新建过程（续）</a:t>
            </a:r>
            <a:r>
              <a:rPr lang="zh-CN" altLang="en-US" sz="3200" dirty="0"/>
              <a:t>	</a:t>
            </a:r>
            <a:endParaRPr lang="en-US" altLang="zh-CN" sz="3200" dirty="0"/>
          </a:p>
          <a:p>
            <a:r>
              <a:rPr lang="zh-CN" altLang="en-US" sz="2800" dirty="0" smtClean="0">
                <a:solidFill>
                  <a:schemeClr val="tx1"/>
                </a:solidFill>
              </a:rPr>
              <a:t>（</a:t>
            </a:r>
            <a:r>
              <a:rPr lang="en-US" altLang="zh-CN" sz="2800" dirty="0" smtClean="0">
                <a:solidFill>
                  <a:schemeClr val="tx1"/>
                </a:solidFill>
              </a:rPr>
              <a:t>5</a:t>
            </a:r>
            <a:r>
              <a:rPr lang="zh-CN" altLang="en-US" sz="2800" dirty="0" smtClean="0">
                <a:solidFill>
                  <a:schemeClr val="tx1"/>
                </a:solidFill>
              </a:rPr>
              <a:t>）为</a:t>
            </a:r>
            <a:r>
              <a:rPr lang="zh-CN" altLang="en-US" sz="2800" dirty="0">
                <a:solidFill>
                  <a:schemeClr val="tx1"/>
                </a:solidFill>
              </a:rPr>
              <a:t>虚拟机</a:t>
            </a:r>
            <a:r>
              <a:rPr lang="zh-CN" altLang="en-US" sz="2800" dirty="0" smtClean="0">
                <a:solidFill>
                  <a:schemeClr val="tx1"/>
                </a:solidFill>
              </a:rPr>
              <a:t>命名</a:t>
            </a:r>
            <a:endParaRPr lang="en-US" altLang="zh-CN" sz="2800" dirty="0" smtClean="0">
              <a:solidFill>
                <a:schemeClr val="tx1"/>
              </a:solidFill>
            </a:endParaRPr>
          </a:p>
          <a:p>
            <a:r>
              <a:rPr lang="zh-CN" altLang="en-US" sz="2800" dirty="0" smtClean="0">
                <a:solidFill>
                  <a:schemeClr val="tx1"/>
                </a:solidFill>
              </a:rPr>
              <a:t>（</a:t>
            </a:r>
            <a:r>
              <a:rPr lang="en-US" altLang="zh-CN" sz="2800" dirty="0" smtClean="0">
                <a:solidFill>
                  <a:schemeClr val="tx1"/>
                </a:solidFill>
              </a:rPr>
              <a:t>6</a:t>
            </a:r>
            <a:r>
              <a:rPr lang="zh-CN" altLang="en-US" sz="2800" dirty="0" smtClean="0">
                <a:solidFill>
                  <a:schemeClr val="tx1"/>
                </a:solidFill>
              </a:rPr>
              <a:t>）选择</a:t>
            </a:r>
            <a:r>
              <a:rPr lang="zh-CN" altLang="en-US" sz="2800" dirty="0">
                <a:solidFill>
                  <a:schemeClr val="tx1"/>
                </a:solidFill>
              </a:rPr>
              <a:t>固件</a:t>
            </a:r>
            <a:r>
              <a:rPr lang="zh-CN" altLang="en-US" sz="2800" dirty="0" smtClean="0">
                <a:solidFill>
                  <a:schemeClr val="tx1"/>
                </a:solidFill>
              </a:rPr>
              <a:t>类型</a:t>
            </a:r>
            <a:endParaRPr lang="en-US" altLang="zh-CN" sz="2800" dirty="0" smtClean="0">
              <a:solidFill>
                <a:schemeClr val="tx1"/>
              </a:solidFill>
            </a:endParaRPr>
          </a:p>
          <a:p>
            <a:pPr marL="257175" lvl="4" indent="-257175">
              <a:buClr>
                <a:schemeClr val="tx1"/>
              </a:buClr>
            </a:pPr>
            <a:r>
              <a:rPr lang="zh-CN" altLang="en-US" sz="2800" dirty="0" smtClean="0"/>
              <a:t>（</a:t>
            </a:r>
            <a:r>
              <a:rPr lang="en-US" altLang="zh-CN" sz="2800" dirty="0" smtClean="0"/>
              <a:t>7</a:t>
            </a:r>
            <a:r>
              <a:rPr lang="zh-CN" altLang="en-US" sz="2800" dirty="0" smtClean="0"/>
              <a:t>）</a:t>
            </a:r>
            <a:r>
              <a:rPr lang="zh-CN" altLang="zh-CN" sz="2800" dirty="0" smtClean="0"/>
              <a:t>选择</a:t>
            </a:r>
            <a:r>
              <a:rPr lang="zh-CN" altLang="zh-CN" sz="2800" dirty="0"/>
              <a:t>虚拟</a:t>
            </a:r>
            <a:r>
              <a:rPr lang="en-US" altLang="zh-CN" sz="2800" dirty="0"/>
              <a:t>CPU</a:t>
            </a:r>
            <a:r>
              <a:rPr lang="zh-CN" altLang="zh-CN" sz="2800" dirty="0"/>
              <a:t>内核数量</a:t>
            </a:r>
            <a:endParaRPr lang="zh-CN" altLang="zh-CN" sz="2800" dirty="0"/>
          </a:p>
          <a:p>
            <a:pPr marL="257175" lvl="4" indent="-257175">
              <a:buClr>
                <a:schemeClr val="tx1"/>
              </a:buClr>
            </a:pPr>
            <a:r>
              <a:rPr lang="zh-CN" altLang="en-US" sz="2800" dirty="0" smtClean="0"/>
              <a:t>（</a:t>
            </a:r>
            <a:r>
              <a:rPr lang="en-US" altLang="zh-CN" sz="2800" dirty="0" smtClean="0"/>
              <a:t>8</a:t>
            </a:r>
            <a:r>
              <a:rPr lang="zh-CN" altLang="en-US" sz="2800" dirty="0" smtClean="0"/>
              <a:t>）</a:t>
            </a:r>
            <a:r>
              <a:rPr lang="zh-CN" altLang="zh-CN" sz="2800" dirty="0" smtClean="0"/>
              <a:t>设置</a:t>
            </a:r>
            <a:r>
              <a:rPr lang="zh-CN" altLang="zh-CN" sz="2800" dirty="0"/>
              <a:t>虚拟机内存大小</a:t>
            </a:r>
            <a:endParaRPr lang="zh-CN" altLang="zh-CN" sz="2800" dirty="0"/>
          </a:p>
          <a:p>
            <a:pPr marL="257175" lvl="4" indent="-257175">
              <a:buClr>
                <a:schemeClr val="tx1"/>
              </a:buClr>
            </a:pPr>
            <a:r>
              <a:rPr lang="zh-CN" altLang="en-US" sz="2800" dirty="0" smtClean="0"/>
              <a:t>（</a:t>
            </a:r>
            <a:r>
              <a:rPr lang="en-US" altLang="zh-CN" sz="2800" dirty="0" smtClean="0"/>
              <a:t>9</a:t>
            </a:r>
            <a:r>
              <a:rPr lang="zh-CN" altLang="en-US" sz="2800" dirty="0" smtClean="0"/>
              <a:t>）</a:t>
            </a:r>
            <a:r>
              <a:rPr lang="zh-CN" altLang="zh-CN" sz="2800" dirty="0" smtClean="0"/>
              <a:t>选择</a:t>
            </a:r>
            <a:r>
              <a:rPr lang="zh-CN" altLang="zh-CN" sz="2800" dirty="0"/>
              <a:t>网络类型</a:t>
            </a:r>
            <a:endParaRPr lang="zh-CN" altLang="zh-CN" sz="2800" dirty="0"/>
          </a:p>
          <a:p>
            <a:pPr marL="257175" lvl="4" indent="-257175">
              <a:buClr>
                <a:schemeClr val="tx1"/>
              </a:buClr>
            </a:pPr>
            <a:r>
              <a:rPr lang="zh-CN" altLang="en-US" sz="2800" dirty="0" smtClean="0"/>
              <a:t>（</a:t>
            </a:r>
            <a:r>
              <a:rPr lang="en-US" altLang="zh-CN" sz="2800" dirty="0" smtClean="0"/>
              <a:t>10</a:t>
            </a:r>
            <a:r>
              <a:rPr lang="zh-CN" altLang="en-US" sz="2800" dirty="0" smtClean="0"/>
              <a:t>）</a:t>
            </a:r>
            <a:r>
              <a:rPr lang="zh-CN" altLang="zh-CN" sz="2800" dirty="0" smtClean="0"/>
              <a:t>选择</a:t>
            </a:r>
            <a:r>
              <a:rPr lang="en-US" altLang="zh-CN" sz="2800" dirty="0"/>
              <a:t>I/O</a:t>
            </a:r>
            <a:r>
              <a:rPr lang="zh-CN" altLang="zh-CN" sz="2800" dirty="0"/>
              <a:t>控制器类型</a:t>
            </a:r>
            <a:endParaRPr lang="zh-CN" altLang="zh-CN" sz="2800" dirty="0"/>
          </a:p>
          <a:p>
            <a:pPr marL="257175" lvl="4" indent="-257175">
              <a:buClr>
                <a:schemeClr val="tx1"/>
              </a:buClr>
            </a:pPr>
            <a:r>
              <a:rPr lang="zh-CN" altLang="en-US" sz="2800" dirty="0" smtClean="0"/>
              <a:t>（</a:t>
            </a:r>
            <a:r>
              <a:rPr lang="en-US" altLang="zh-CN" sz="2800" dirty="0" smtClean="0"/>
              <a:t>11</a:t>
            </a:r>
            <a:r>
              <a:rPr lang="zh-CN" altLang="en-US" sz="2800" dirty="0" smtClean="0"/>
              <a:t>）</a:t>
            </a:r>
            <a:r>
              <a:rPr lang="zh-CN" altLang="zh-CN" sz="2800" dirty="0" smtClean="0"/>
              <a:t>选择</a:t>
            </a:r>
            <a:r>
              <a:rPr lang="zh-CN" altLang="zh-CN" sz="2800" dirty="0"/>
              <a:t>磁盘类型</a:t>
            </a:r>
            <a:endParaRPr lang="zh-CN" altLang="zh-CN" sz="2800" dirty="0"/>
          </a:p>
          <a:p>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a:t>VMware Workstation</a:t>
            </a:r>
            <a:br>
              <a:rPr lang="en-US" altLang="zh-CN" sz="4400" dirty="0"/>
            </a:br>
            <a:r>
              <a:rPr lang="zh-CN" altLang="zh-CN" sz="4400" dirty="0"/>
              <a:t>新建虚拟机</a:t>
            </a:r>
            <a:r>
              <a:rPr lang="en-US" altLang="zh-CN" sz="4400" dirty="0"/>
              <a:t>  3</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a:t>新建</a:t>
            </a:r>
            <a:r>
              <a:rPr lang="zh-CN" altLang="en-US" sz="3200" dirty="0" smtClean="0"/>
              <a:t>过程（续）</a:t>
            </a:r>
            <a:r>
              <a:rPr lang="zh-CN" altLang="en-US" sz="3200" dirty="0"/>
              <a:t>	</a:t>
            </a:r>
            <a:endParaRPr lang="en-US" altLang="zh-CN" sz="3200" dirty="0"/>
          </a:p>
          <a:p>
            <a:pPr marL="257175" lvl="4" indent="-257175">
              <a:buClr>
                <a:schemeClr val="tx1"/>
              </a:buClr>
            </a:pPr>
            <a:r>
              <a:rPr lang="zh-CN" altLang="en-US" sz="2800" dirty="0"/>
              <a:t>（</a:t>
            </a:r>
            <a:r>
              <a:rPr lang="en-US" altLang="zh-CN" sz="2800" dirty="0" smtClean="0"/>
              <a:t>12</a:t>
            </a:r>
            <a:r>
              <a:rPr lang="zh-CN" altLang="en-US" sz="2800" dirty="0" smtClean="0"/>
              <a:t>）</a:t>
            </a:r>
            <a:r>
              <a:rPr lang="zh-CN" altLang="zh-CN" sz="2800" dirty="0" smtClean="0"/>
              <a:t>选择</a:t>
            </a:r>
            <a:r>
              <a:rPr lang="zh-CN" altLang="zh-CN" sz="2800" dirty="0"/>
              <a:t>磁盘创建方式</a:t>
            </a:r>
            <a:endParaRPr lang="zh-CN" altLang="zh-CN" sz="2800" dirty="0"/>
          </a:p>
          <a:p>
            <a:pPr marL="257175" lvl="4" indent="-257175">
              <a:buClr>
                <a:schemeClr val="tx1"/>
              </a:buClr>
            </a:pPr>
            <a:r>
              <a:rPr lang="zh-CN" altLang="en-US" sz="2800" dirty="0"/>
              <a:t>（</a:t>
            </a:r>
            <a:r>
              <a:rPr lang="en-US" altLang="zh-CN" sz="2800" dirty="0" smtClean="0"/>
              <a:t>13</a:t>
            </a:r>
            <a:r>
              <a:rPr lang="zh-CN" altLang="en-US" sz="2800" dirty="0" smtClean="0"/>
              <a:t>）</a:t>
            </a:r>
            <a:r>
              <a:rPr lang="zh-CN" altLang="zh-CN" sz="2800" dirty="0" smtClean="0"/>
              <a:t>设置</a:t>
            </a:r>
            <a:r>
              <a:rPr lang="zh-CN" altLang="zh-CN" sz="2800" dirty="0"/>
              <a:t>磁盘空间</a:t>
            </a:r>
            <a:r>
              <a:rPr lang="zh-CN" altLang="zh-CN" sz="2800" dirty="0" smtClean="0"/>
              <a:t>大小</a:t>
            </a:r>
            <a:endParaRPr lang="en-US" altLang="zh-CN" sz="2800" dirty="0" smtClean="0"/>
          </a:p>
          <a:p>
            <a:pPr marL="257175" lvl="4" indent="-257175">
              <a:buClr>
                <a:schemeClr val="tx1"/>
              </a:buClr>
            </a:pPr>
            <a:r>
              <a:rPr lang="zh-CN" altLang="en-US" sz="2800" dirty="0"/>
              <a:t>（</a:t>
            </a:r>
            <a:r>
              <a:rPr lang="en-US" altLang="zh-CN" sz="2800" dirty="0" smtClean="0"/>
              <a:t>14</a:t>
            </a:r>
            <a:r>
              <a:rPr lang="zh-CN" altLang="en-US" sz="2800" dirty="0" smtClean="0"/>
              <a:t>）</a:t>
            </a:r>
            <a:r>
              <a:rPr lang="zh-CN" altLang="zh-CN" sz="2800" dirty="0" smtClean="0"/>
              <a:t>设置</a:t>
            </a:r>
            <a:r>
              <a:rPr lang="zh-CN" altLang="zh-CN" sz="2800" dirty="0"/>
              <a:t>磁盘文件名称</a:t>
            </a:r>
            <a:endParaRPr lang="zh-CN" altLang="zh-CN" sz="2800" dirty="0"/>
          </a:p>
          <a:p>
            <a:pPr marL="257175" lvl="4" indent="-257175">
              <a:buClr>
                <a:schemeClr val="tx1"/>
              </a:buClr>
            </a:pPr>
            <a:r>
              <a:rPr lang="zh-CN" altLang="en-US" sz="2800" dirty="0"/>
              <a:t>（</a:t>
            </a:r>
            <a:r>
              <a:rPr lang="en-US" altLang="zh-CN" sz="2800" dirty="0" smtClean="0"/>
              <a:t>15</a:t>
            </a:r>
            <a:r>
              <a:rPr lang="zh-CN" altLang="en-US" sz="2800" dirty="0" smtClean="0"/>
              <a:t>）</a:t>
            </a:r>
            <a:r>
              <a:rPr lang="zh-CN" altLang="zh-CN" sz="2800" dirty="0" smtClean="0"/>
              <a:t>检查所</a:t>
            </a:r>
            <a:r>
              <a:rPr lang="zh-CN" altLang="zh-CN" sz="2800" dirty="0"/>
              <a:t>新建的虚拟机的设置摘要</a:t>
            </a:r>
            <a:endParaRPr lang="zh-CN" altLang="zh-CN" sz="2800" dirty="0"/>
          </a:p>
          <a:p>
            <a:pPr marL="257175" lvl="4" indent="-257175">
              <a:buClr>
                <a:schemeClr val="tx1"/>
              </a:buClr>
            </a:pPr>
            <a:r>
              <a:rPr lang="zh-CN" altLang="en-US" sz="2800" dirty="0"/>
              <a:t>（</a:t>
            </a:r>
            <a:r>
              <a:rPr lang="en-US" altLang="zh-CN" sz="2800" dirty="0" smtClean="0"/>
              <a:t>16</a:t>
            </a:r>
            <a:r>
              <a:rPr lang="zh-CN" altLang="en-US" sz="2800" dirty="0" smtClean="0"/>
              <a:t>）</a:t>
            </a:r>
            <a:r>
              <a:rPr lang="zh-CN" altLang="zh-CN" sz="2800" dirty="0" smtClean="0"/>
              <a:t>完成</a:t>
            </a:r>
            <a:r>
              <a:rPr lang="zh-CN" altLang="zh-CN" sz="2800" dirty="0"/>
              <a:t>虚拟机的新建</a:t>
            </a:r>
            <a:endParaRPr lang="zh-CN" altLang="zh-CN" sz="2800" dirty="0"/>
          </a:p>
          <a:p>
            <a:pPr marL="257175" lvl="4" indent="-257175">
              <a:buClr>
                <a:schemeClr val="tx1"/>
              </a:buClr>
            </a:pPr>
            <a:endParaRPr lang="zh-CN" altLang="zh-CN" sz="2800" dirty="0"/>
          </a:p>
          <a:p>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a:t>VMware </a:t>
            </a:r>
            <a:r>
              <a:rPr lang="en-US" altLang="zh-CN" sz="4400" dirty="0" smtClean="0"/>
              <a:t>Workstation</a:t>
            </a:r>
            <a:br>
              <a:rPr lang="en-US" altLang="zh-CN" sz="4400" dirty="0" smtClean="0"/>
            </a:br>
            <a:r>
              <a:rPr lang="zh-CN" altLang="zh-CN" sz="4400" dirty="0" smtClean="0"/>
              <a:t>配置虚拟机</a:t>
            </a:r>
            <a:r>
              <a:rPr lang="en-US" altLang="zh-CN" sz="4400" dirty="0" smtClean="0"/>
              <a:t>  1</a:t>
            </a:r>
            <a:endParaRPr lang="zh-CN" altLang="zh-CN" sz="4400" dirty="0"/>
          </a:p>
        </p:txBody>
      </p:sp>
      <p:sp>
        <p:nvSpPr>
          <p:cNvPr id="275459" name="Rectangle 3"/>
          <p:cNvSpPr>
            <a:spLocks noGrp="1" noChangeArrowheads="1"/>
          </p:cNvSpPr>
          <p:nvPr>
            <p:ph type="body" idx="1"/>
          </p:nvPr>
        </p:nvSpPr>
        <p:spPr/>
        <p:txBody>
          <a:bodyPr/>
          <a:lstStyle/>
          <a:p>
            <a:r>
              <a:rPr lang="zh-CN" altLang="en-US" sz="3200" dirty="0" smtClean="0"/>
              <a:t>虚拟机</a:t>
            </a:r>
            <a:r>
              <a:rPr lang="zh-CN" altLang="en-US" sz="3200" dirty="0"/>
              <a:t>硬件配置	</a:t>
            </a:r>
            <a:endParaRPr lang="en-US" altLang="zh-CN" sz="3200" dirty="0" smtClean="0"/>
          </a:p>
          <a:p>
            <a:pPr lvl="1"/>
            <a:r>
              <a:rPr lang="zh-CN" altLang="en-US" sz="2800" dirty="0" smtClean="0">
                <a:solidFill>
                  <a:schemeClr val="tx1"/>
                </a:solidFill>
              </a:rPr>
              <a:t>内存</a:t>
            </a:r>
            <a:endParaRPr lang="en-US" altLang="zh-CN" sz="2800" dirty="0" smtClean="0">
              <a:solidFill>
                <a:schemeClr val="tx1"/>
              </a:solidFill>
            </a:endParaRPr>
          </a:p>
          <a:p>
            <a:pPr lvl="1"/>
            <a:r>
              <a:rPr lang="zh-CN" altLang="en-US" sz="2800" dirty="0" smtClean="0">
                <a:solidFill>
                  <a:schemeClr val="tx1"/>
                </a:solidFill>
              </a:rPr>
              <a:t>处理器</a:t>
            </a:r>
            <a:r>
              <a:rPr lang="zh-CN" altLang="en-US" sz="2800" dirty="0">
                <a:solidFill>
                  <a:schemeClr val="tx1"/>
                </a:solidFill>
              </a:rPr>
              <a:t>、</a:t>
            </a:r>
            <a:r>
              <a:rPr lang="zh-CN" altLang="en-US" sz="2800" dirty="0" smtClean="0">
                <a:solidFill>
                  <a:schemeClr val="tx1"/>
                </a:solidFill>
              </a:rPr>
              <a:t>虚拟</a:t>
            </a:r>
            <a:r>
              <a:rPr lang="zh-CN" altLang="en-US" sz="2800" dirty="0">
                <a:solidFill>
                  <a:schemeClr val="tx1"/>
                </a:solidFill>
              </a:rPr>
              <a:t>化</a:t>
            </a:r>
            <a:r>
              <a:rPr lang="zh-CN" altLang="en-US" sz="2800" dirty="0" smtClean="0">
                <a:solidFill>
                  <a:schemeClr val="tx1"/>
                </a:solidFill>
              </a:rPr>
              <a:t>引擎</a:t>
            </a:r>
            <a:endParaRPr lang="en-US" altLang="zh-CN" sz="2800" dirty="0" smtClean="0">
              <a:solidFill>
                <a:schemeClr val="tx1"/>
              </a:solidFill>
            </a:endParaRPr>
          </a:p>
          <a:p>
            <a:pPr lvl="1"/>
            <a:r>
              <a:rPr lang="zh-CN" altLang="en-US" sz="2800" dirty="0" smtClean="0">
                <a:solidFill>
                  <a:schemeClr val="tx1"/>
                </a:solidFill>
              </a:rPr>
              <a:t>硬盘映射、碎片整理、扩展、压缩</a:t>
            </a:r>
            <a:endParaRPr lang="en-US" altLang="zh-CN" sz="2800" dirty="0" smtClean="0">
              <a:solidFill>
                <a:schemeClr val="tx1"/>
              </a:solidFill>
            </a:endParaRPr>
          </a:p>
          <a:p>
            <a:pPr lvl="1"/>
            <a:r>
              <a:rPr lang="en-US" altLang="zh-CN" sz="2800" dirty="0" smtClean="0">
                <a:solidFill>
                  <a:schemeClr val="tx1"/>
                </a:solidFill>
              </a:rPr>
              <a:t>CD/DVD</a:t>
            </a:r>
            <a:endParaRPr lang="en-US" altLang="zh-CN" sz="2800" dirty="0" smtClean="0">
              <a:solidFill>
                <a:schemeClr val="tx1"/>
              </a:solidFill>
            </a:endParaRPr>
          </a:p>
          <a:p>
            <a:pPr lvl="1"/>
            <a:r>
              <a:rPr lang="zh-CN" altLang="en-US" sz="2800" dirty="0" smtClean="0">
                <a:solidFill>
                  <a:schemeClr val="tx1"/>
                </a:solidFill>
              </a:rPr>
              <a:t>网络适配器</a:t>
            </a:r>
            <a:endParaRPr lang="en-US" altLang="zh-CN" sz="2800" dirty="0" smtClean="0">
              <a:solidFill>
                <a:schemeClr val="tx1"/>
              </a:solidFill>
            </a:endParaRPr>
          </a:p>
          <a:p>
            <a:pPr lvl="1"/>
            <a:r>
              <a:rPr lang="zh-CN" altLang="en-US" sz="2800" dirty="0" smtClean="0">
                <a:solidFill>
                  <a:schemeClr val="tx1"/>
                </a:solidFill>
              </a:rPr>
              <a:t>声卡</a:t>
            </a:r>
            <a:endParaRPr lang="en-US" altLang="zh-CN" sz="2800" dirty="0" smtClean="0">
              <a:solidFill>
                <a:schemeClr val="tx1"/>
              </a:solidFill>
            </a:endParaRPr>
          </a:p>
          <a:p>
            <a:pPr lvl="1"/>
            <a:r>
              <a:rPr lang="zh-CN" altLang="en-US" sz="2800" dirty="0" smtClean="0">
                <a:solidFill>
                  <a:schemeClr val="tx1"/>
                </a:solidFill>
              </a:rPr>
              <a:t>显示器</a:t>
            </a:r>
            <a:endParaRPr lang="en-US" altLang="zh-CN" sz="2800" dirty="0" smtClean="0">
              <a:solidFill>
                <a:schemeClr val="tx1"/>
              </a:solidFill>
            </a:endParaRPr>
          </a:p>
          <a:p>
            <a:pPr lvl="1"/>
            <a:r>
              <a:rPr lang="en-US" altLang="zh-CN" sz="2800" dirty="0" smtClean="0"/>
              <a:t>……</a:t>
            </a:r>
            <a:endParaRPr lang="en-US" altLang="zh-CN" sz="2800" dirty="0" smtClean="0">
              <a:solidFill>
                <a:schemeClr val="tx1"/>
              </a:solidFill>
            </a:endParaRPr>
          </a:p>
          <a:p>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a:t>VMware </a:t>
            </a:r>
            <a:r>
              <a:rPr lang="en-US" altLang="zh-CN" sz="4400" dirty="0" smtClean="0"/>
              <a:t>Workstation</a:t>
            </a:r>
            <a:br>
              <a:rPr lang="en-US" altLang="zh-CN" sz="4400" dirty="0" smtClean="0"/>
            </a:br>
            <a:r>
              <a:rPr lang="zh-CN" altLang="zh-CN" sz="4400" dirty="0" smtClean="0"/>
              <a:t>配置虚拟机</a:t>
            </a:r>
            <a:r>
              <a:rPr lang="en-US" altLang="zh-CN" sz="4400" dirty="0" smtClean="0"/>
              <a:t>  2</a:t>
            </a:r>
            <a:endParaRPr lang="zh-CN" altLang="zh-CN" sz="4400" dirty="0"/>
          </a:p>
        </p:txBody>
      </p:sp>
      <p:sp>
        <p:nvSpPr>
          <p:cNvPr id="275459" name="Rectangle 3"/>
          <p:cNvSpPr>
            <a:spLocks noGrp="1" noChangeArrowheads="1"/>
          </p:cNvSpPr>
          <p:nvPr>
            <p:ph type="body" idx="1"/>
          </p:nvPr>
        </p:nvSpPr>
        <p:spPr/>
        <p:txBody>
          <a:bodyPr/>
          <a:lstStyle/>
          <a:p>
            <a:r>
              <a:rPr lang="zh-CN" altLang="en-US" sz="3200" dirty="0" smtClean="0"/>
              <a:t>虚拟机</a:t>
            </a:r>
            <a:r>
              <a:rPr lang="zh-CN" altLang="en-US" sz="3200" dirty="0"/>
              <a:t>选项配置	</a:t>
            </a:r>
            <a:endParaRPr lang="en-US" altLang="zh-CN" sz="3200" dirty="0" smtClean="0"/>
          </a:p>
          <a:p>
            <a:pPr lvl="1"/>
            <a:r>
              <a:rPr lang="zh-CN" altLang="en-US" sz="2800" dirty="0" smtClean="0"/>
              <a:t>常规</a:t>
            </a:r>
            <a:endParaRPr lang="en-US" altLang="zh-CN" sz="2800" dirty="0" smtClean="0"/>
          </a:p>
          <a:p>
            <a:pPr lvl="1"/>
            <a:r>
              <a:rPr lang="zh-CN" altLang="en-US" sz="2800" dirty="0" smtClean="0"/>
              <a:t>电源</a:t>
            </a:r>
            <a:endParaRPr lang="en-US" altLang="zh-CN" sz="2800" dirty="0" smtClean="0"/>
          </a:p>
          <a:p>
            <a:pPr lvl="1"/>
            <a:r>
              <a:rPr lang="zh-CN" altLang="en-US" sz="2800" dirty="0" smtClean="0">
                <a:solidFill>
                  <a:schemeClr val="tx1"/>
                </a:solidFill>
              </a:rPr>
              <a:t>共享文件夹</a:t>
            </a:r>
            <a:endParaRPr lang="en-US" altLang="zh-CN" sz="2800" dirty="0" smtClean="0">
              <a:solidFill>
                <a:schemeClr val="tx1"/>
              </a:solidFill>
            </a:endParaRPr>
          </a:p>
          <a:p>
            <a:pPr lvl="1"/>
            <a:r>
              <a:rPr lang="zh-CN" altLang="en-US" sz="2800" dirty="0" smtClean="0">
                <a:solidFill>
                  <a:schemeClr val="tx1"/>
                </a:solidFill>
              </a:rPr>
              <a:t>快照</a:t>
            </a:r>
            <a:endParaRPr lang="en-US" altLang="zh-CN" sz="2800" dirty="0" smtClean="0">
              <a:solidFill>
                <a:schemeClr val="tx1"/>
              </a:solidFill>
            </a:endParaRPr>
          </a:p>
          <a:p>
            <a:pPr lvl="1"/>
            <a:r>
              <a:rPr lang="zh-CN" altLang="en-US" sz="2800" dirty="0">
                <a:solidFill>
                  <a:schemeClr val="tx1"/>
                </a:solidFill>
              </a:rPr>
              <a:t>自动</a:t>
            </a:r>
            <a:r>
              <a:rPr lang="zh-CN" altLang="en-US" sz="2800" dirty="0" smtClean="0">
                <a:solidFill>
                  <a:schemeClr val="tx1"/>
                </a:solidFill>
              </a:rPr>
              <a:t>保存</a:t>
            </a:r>
            <a:endParaRPr lang="en-US" altLang="zh-CN" sz="2800" dirty="0" smtClean="0">
              <a:solidFill>
                <a:schemeClr val="tx1"/>
              </a:solidFill>
            </a:endParaRPr>
          </a:p>
          <a:p>
            <a:pPr lvl="1"/>
            <a:r>
              <a:rPr lang="zh-CN" altLang="en-US" sz="2800" dirty="0" smtClean="0">
                <a:solidFill>
                  <a:schemeClr val="tx1"/>
                </a:solidFill>
              </a:rPr>
              <a:t>访问控制</a:t>
            </a:r>
            <a:endParaRPr lang="en-US" altLang="zh-CN" sz="2800" dirty="0" smtClean="0">
              <a:solidFill>
                <a:schemeClr val="tx1"/>
              </a:solidFill>
            </a:endParaRPr>
          </a:p>
          <a:p>
            <a:pPr lvl="1"/>
            <a:r>
              <a:rPr lang="en-US" altLang="zh-CN" sz="2800" dirty="0" smtClean="0">
                <a:solidFill>
                  <a:schemeClr val="tx1"/>
                </a:solidFill>
              </a:rPr>
              <a:t>VMware Tools</a:t>
            </a:r>
            <a:endParaRPr lang="en-US" altLang="zh-CN" sz="2800" dirty="0" smtClean="0">
              <a:solidFill>
                <a:schemeClr val="tx1"/>
              </a:solidFill>
            </a:endParaRPr>
          </a:p>
          <a:p>
            <a:pPr lvl="1"/>
            <a:r>
              <a:rPr lang="en-US" altLang="zh-CN" sz="2800" dirty="0" smtClean="0">
                <a:solidFill>
                  <a:schemeClr val="tx1"/>
                </a:solidFill>
              </a:rPr>
              <a:t>……</a:t>
            </a:r>
            <a:endParaRPr lang="en-US" altLang="zh-CN" sz="2800" dirty="0" smtClean="0">
              <a:solidFill>
                <a:schemeClr val="tx1"/>
              </a:solidFill>
            </a:endParaRPr>
          </a:p>
          <a:p>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smtClean="0"/>
              <a:t>1.3  Packet Tracer</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endParaRPr lang="en-US" altLang="zh-CN" sz="3200" dirty="0" smtClean="0"/>
          </a:p>
          <a:p>
            <a:r>
              <a:rPr lang="zh-CN" altLang="en-US" sz="3200" dirty="0" smtClean="0"/>
              <a:t>环境入门</a:t>
            </a:r>
            <a:endParaRPr lang="en-US" altLang="zh-CN" sz="3200" dirty="0" smtClean="0"/>
          </a:p>
          <a:p>
            <a:r>
              <a:rPr lang="zh-CN" altLang="en-US" sz="3200" dirty="0" smtClean="0"/>
              <a:t>简单</a:t>
            </a:r>
            <a:r>
              <a:rPr lang="zh-CN" altLang="en-US" sz="3200" dirty="0"/>
              <a:t>路由</a:t>
            </a:r>
            <a:r>
              <a:rPr lang="zh-CN" altLang="en-US" sz="3200" dirty="0" smtClean="0"/>
              <a:t>环境</a:t>
            </a:r>
            <a:endParaRPr lang="en-US" altLang="zh-CN" sz="3200" dirty="0"/>
          </a:p>
          <a:p>
            <a:r>
              <a:rPr lang="zh-CN" altLang="en-US" sz="3200" dirty="0" smtClean="0"/>
              <a:t>其它功能</a:t>
            </a:r>
            <a:endParaRPr lang="zh-CN" altLang="en-US" sz="3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a:t>Cisco Packet Tracer</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t>Cisco Packet Tracer</a:t>
            </a:r>
            <a:r>
              <a:rPr lang="zh-CN" altLang="zh-CN" sz="3200" dirty="0"/>
              <a:t>是</a:t>
            </a:r>
            <a:r>
              <a:rPr lang="en-US" altLang="zh-CN" sz="3200" dirty="0"/>
              <a:t>Cisco</a:t>
            </a:r>
            <a:r>
              <a:rPr lang="zh-CN" altLang="zh-CN" sz="3200" dirty="0"/>
              <a:t>官方推出的</a:t>
            </a:r>
            <a:r>
              <a:rPr lang="en-US" altLang="zh-CN" sz="3200" dirty="0"/>
              <a:t>Cisco</a:t>
            </a:r>
            <a:r>
              <a:rPr lang="zh-CN" altLang="zh-CN" sz="3200" dirty="0"/>
              <a:t>交换机和路由器模拟器，支持自定义设备，提供了对</a:t>
            </a:r>
            <a:r>
              <a:rPr lang="en-US" altLang="zh-CN" sz="3200" dirty="0"/>
              <a:t>Cisco 1841</a:t>
            </a:r>
            <a:r>
              <a:rPr lang="zh-CN" altLang="zh-CN" sz="3200" dirty="0"/>
              <a:t>、</a:t>
            </a:r>
            <a:r>
              <a:rPr lang="en-US" altLang="zh-CN" sz="3200" dirty="0" err="1"/>
              <a:t>2620XM</a:t>
            </a:r>
            <a:r>
              <a:rPr lang="zh-CN" altLang="zh-CN" sz="3200" dirty="0"/>
              <a:t>、</a:t>
            </a:r>
            <a:r>
              <a:rPr lang="en-US" altLang="zh-CN" sz="3200" dirty="0" err="1"/>
              <a:t>2621XM</a:t>
            </a:r>
            <a:r>
              <a:rPr lang="zh-CN" altLang="zh-CN" sz="3200" dirty="0"/>
              <a:t>、</a:t>
            </a:r>
            <a:r>
              <a:rPr lang="en-US" altLang="zh-CN" sz="3200" dirty="0"/>
              <a:t>2811</a:t>
            </a:r>
            <a:r>
              <a:rPr lang="zh-CN" altLang="zh-CN" sz="3200" dirty="0"/>
              <a:t>等型号路由器和</a:t>
            </a:r>
            <a:r>
              <a:rPr lang="en-US" altLang="zh-CN" sz="3200" dirty="0"/>
              <a:t>Cisco 2950-24</a:t>
            </a:r>
            <a:r>
              <a:rPr lang="zh-CN" altLang="zh-CN" sz="3200" dirty="0"/>
              <a:t>、</a:t>
            </a:r>
            <a:r>
              <a:rPr lang="en-US" altLang="zh-CN" sz="3200" dirty="0" err="1"/>
              <a:t>2950T</a:t>
            </a:r>
            <a:r>
              <a:rPr lang="zh-CN" altLang="zh-CN" sz="3200" dirty="0"/>
              <a:t>、</a:t>
            </a:r>
            <a:r>
              <a:rPr lang="en-US" altLang="zh-CN" sz="3200" dirty="0"/>
              <a:t>2960</a:t>
            </a:r>
            <a:r>
              <a:rPr lang="zh-CN" altLang="zh-CN" sz="3200" dirty="0"/>
              <a:t>、</a:t>
            </a:r>
            <a:r>
              <a:rPr lang="en-US" altLang="zh-CN" sz="3200" dirty="0"/>
              <a:t>3560</a:t>
            </a:r>
            <a:r>
              <a:rPr lang="zh-CN" altLang="zh-CN" sz="3200" dirty="0"/>
              <a:t>等型号交换机的模拟，支持自由设计网络拓扑进行网络实验，是一款非常逼真的模拟器</a:t>
            </a:r>
            <a:r>
              <a:rPr lang="zh-CN" altLang="zh-CN" sz="3200" dirty="0" smtClean="0"/>
              <a:t>。</a:t>
            </a:r>
            <a:endParaRPr lang="zh-CN" altLang="zh-CN"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a:t>Packet Tracer</a:t>
            </a:r>
            <a:r>
              <a:rPr lang="zh-CN" altLang="zh-CN" sz="4400" dirty="0" smtClean="0"/>
              <a:t>主</a:t>
            </a:r>
            <a:r>
              <a:rPr lang="zh-CN" altLang="zh-CN" sz="4400" dirty="0"/>
              <a:t>界面</a:t>
            </a:r>
            <a:endParaRPr lang="en-US" altLang="zh-CN" sz="4400" dirty="0"/>
          </a:p>
        </p:txBody>
      </p:sp>
      <p:sp>
        <p:nvSpPr>
          <p:cNvPr id="275459" name="Rectangle 3"/>
          <p:cNvSpPr>
            <a:spLocks noGrp="1" noChangeArrowheads="1"/>
          </p:cNvSpPr>
          <p:nvPr>
            <p:ph type="body" idx="1"/>
          </p:nvPr>
        </p:nvSpPr>
        <p:spPr/>
        <p:txBody>
          <a:bodyPr/>
          <a:lstStyle/>
          <a:p>
            <a:endParaRPr lang="zh-CN" altLang="en-US" sz="2800" dirty="0">
              <a:solidFill>
                <a:schemeClr val="tx1"/>
              </a:solidFill>
            </a:endParaRPr>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3422" y="1730747"/>
            <a:ext cx="5161556" cy="4264872"/>
          </a:xfrm>
          <a:prstGeom prst="rect">
            <a:avLst/>
          </a:prstGeom>
        </p:spPr>
      </p:pic>
      <p:graphicFrame>
        <p:nvGraphicFramePr>
          <p:cNvPr id="2" name="表格 1"/>
          <p:cNvGraphicFramePr>
            <a:graphicFrameLocks noGrp="1"/>
          </p:cNvGraphicFramePr>
          <p:nvPr/>
        </p:nvGraphicFramePr>
        <p:xfrm>
          <a:off x="6019800" y="1776324"/>
          <a:ext cx="2544651" cy="4134121"/>
        </p:xfrm>
        <a:graphic>
          <a:graphicData uri="http://schemas.openxmlformats.org/drawingml/2006/table">
            <a:tbl>
              <a:tblPr firstRow="1" firstCol="1" bandRow="1">
                <a:tableStyleId>{2D5ABB26-0587-4C30-8999-92F81FD0307C}</a:tableStyleId>
              </a:tblPr>
              <a:tblGrid>
                <a:gridCol w="547534"/>
                <a:gridCol w="1997117"/>
              </a:tblGrid>
              <a:tr h="375937">
                <a:tc>
                  <a:txBody>
                    <a:bodyPr/>
                    <a:lstStyle/>
                    <a:p>
                      <a:pPr algn="l">
                        <a:lnSpc>
                          <a:spcPct val="100000"/>
                        </a:lnSpc>
                        <a:spcAft>
                          <a:spcPts val="0"/>
                        </a:spcAft>
                      </a:pPr>
                      <a:r>
                        <a:rPr lang="en-US" sz="1800" kern="100" dirty="0">
                          <a:effectLst/>
                        </a:rPr>
                        <a:t>1</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smtClean="0">
                          <a:effectLst/>
                        </a:rPr>
                        <a:t>菜单</a:t>
                      </a:r>
                      <a:r>
                        <a:rPr lang="zh-CN" sz="1800" kern="100" dirty="0">
                          <a:effectLst/>
                        </a:rPr>
                        <a:t>栏</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5937">
                <a:tc>
                  <a:txBody>
                    <a:bodyPr/>
                    <a:lstStyle/>
                    <a:p>
                      <a:pPr algn="l">
                        <a:lnSpc>
                          <a:spcPct val="100000"/>
                        </a:lnSpc>
                        <a:spcAft>
                          <a:spcPts val="0"/>
                        </a:spcAft>
                      </a:pPr>
                      <a:r>
                        <a:rPr lang="en-US" sz="1800" kern="100" dirty="0">
                          <a:effectLst/>
                        </a:rPr>
                        <a:t>2</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smtClean="0">
                          <a:effectLst/>
                        </a:rPr>
                        <a:t>主</a:t>
                      </a:r>
                      <a:r>
                        <a:rPr lang="zh-CN" sz="1800" kern="100" dirty="0">
                          <a:effectLst/>
                        </a:rPr>
                        <a:t>工具栏</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48038">
                <a:tc>
                  <a:txBody>
                    <a:bodyPr/>
                    <a:lstStyle/>
                    <a:p>
                      <a:pPr algn="l">
                        <a:lnSpc>
                          <a:spcPct val="100000"/>
                        </a:lnSpc>
                        <a:spcAft>
                          <a:spcPts val="0"/>
                        </a:spcAft>
                      </a:pPr>
                      <a:r>
                        <a:rPr lang="en-US" sz="1800" kern="100" dirty="0">
                          <a:effectLst/>
                        </a:rPr>
                        <a:t>3</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a:effectLst/>
                        </a:rPr>
                        <a:t>常用工具栏</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772409">
                <a:tc>
                  <a:txBody>
                    <a:bodyPr/>
                    <a:lstStyle/>
                    <a:p>
                      <a:pPr algn="l">
                        <a:lnSpc>
                          <a:spcPct val="100000"/>
                        </a:lnSpc>
                        <a:spcAft>
                          <a:spcPts val="0"/>
                        </a:spcAft>
                      </a:pPr>
                      <a:r>
                        <a:rPr lang="en-US" sz="1800" kern="100" dirty="0">
                          <a:effectLst/>
                        </a:rPr>
                        <a:t>4</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a:effectLst/>
                        </a:rPr>
                        <a:t>逻辑</a:t>
                      </a:r>
                      <a:r>
                        <a:rPr lang="en-US" sz="1800" kern="100" dirty="0">
                          <a:effectLst/>
                        </a:rPr>
                        <a:t>/</a:t>
                      </a:r>
                      <a:r>
                        <a:rPr lang="zh-CN" sz="1800" kern="100" dirty="0">
                          <a:effectLst/>
                        </a:rPr>
                        <a:t>物理工作区转换栏</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5937">
                <a:tc>
                  <a:txBody>
                    <a:bodyPr/>
                    <a:lstStyle/>
                    <a:p>
                      <a:pPr algn="l">
                        <a:lnSpc>
                          <a:spcPct val="100000"/>
                        </a:lnSpc>
                        <a:spcAft>
                          <a:spcPts val="0"/>
                        </a:spcAft>
                      </a:pPr>
                      <a:r>
                        <a:rPr lang="en-US" sz="1800" kern="100">
                          <a:effectLst/>
                        </a:rPr>
                        <a:t>5</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a:effectLst/>
                        </a:rPr>
                        <a:t>工作区</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5937">
                <a:tc>
                  <a:txBody>
                    <a:bodyPr/>
                    <a:lstStyle/>
                    <a:p>
                      <a:pPr algn="l">
                        <a:lnSpc>
                          <a:spcPct val="100000"/>
                        </a:lnSpc>
                        <a:spcAft>
                          <a:spcPts val="0"/>
                        </a:spcAft>
                      </a:pPr>
                      <a:r>
                        <a:rPr lang="en-US" sz="1800" kern="100">
                          <a:effectLst/>
                        </a:rPr>
                        <a:t>6</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a:effectLst/>
                        </a:rPr>
                        <a:t>实时</a:t>
                      </a:r>
                      <a:r>
                        <a:rPr lang="en-US" sz="1800" kern="100" dirty="0">
                          <a:effectLst/>
                        </a:rPr>
                        <a:t>/</a:t>
                      </a:r>
                      <a:r>
                        <a:rPr lang="zh-CN" sz="1800" kern="100" dirty="0">
                          <a:effectLst/>
                        </a:rPr>
                        <a:t>模拟转换栏</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5937">
                <a:tc>
                  <a:txBody>
                    <a:bodyPr/>
                    <a:lstStyle/>
                    <a:p>
                      <a:pPr algn="l">
                        <a:lnSpc>
                          <a:spcPct val="100000"/>
                        </a:lnSpc>
                        <a:spcAft>
                          <a:spcPts val="0"/>
                        </a:spcAft>
                      </a:pPr>
                      <a:r>
                        <a:rPr lang="en-US" sz="1800" kern="100">
                          <a:effectLst/>
                        </a:rPr>
                        <a:t>7</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a:effectLst/>
                        </a:rPr>
                        <a:t>网络设备库</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5937">
                <a:tc>
                  <a:txBody>
                    <a:bodyPr/>
                    <a:lstStyle/>
                    <a:p>
                      <a:pPr algn="l">
                        <a:lnSpc>
                          <a:spcPct val="100000"/>
                        </a:lnSpc>
                        <a:spcAft>
                          <a:spcPts val="0"/>
                        </a:spcAft>
                      </a:pPr>
                      <a:r>
                        <a:rPr lang="en-US" sz="1800" kern="100">
                          <a:effectLst/>
                        </a:rPr>
                        <a:t>8</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a:effectLst/>
                        </a:rPr>
                        <a:t>设备类型库</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75937">
                <a:tc>
                  <a:txBody>
                    <a:bodyPr/>
                    <a:lstStyle/>
                    <a:p>
                      <a:pPr algn="l">
                        <a:lnSpc>
                          <a:spcPct val="100000"/>
                        </a:lnSpc>
                        <a:spcAft>
                          <a:spcPts val="0"/>
                        </a:spcAft>
                      </a:pPr>
                      <a:r>
                        <a:rPr lang="en-US" sz="1800" kern="100">
                          <a:effectLst/>
                        </a:rPr>
                        <a:t>9</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a:effectLst/>
                        </a:rPr>
                        <a:t>特定设备库</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2115">
                <a:tc>
                  <a:txBody>
                    <a:bodyPr/>
                    <a:lstStyle/>
                    <a:p>
                      <a:pPr algn="l">
                        <a:lnSpc>
                          <a:spcPct val="100000"/>
                        </a:lnSpc>
                        <a:spcAft>
                          <a:spcPts val="0"/>
                        </a:spcAft>
                      </a:pPr>
                      <a:r>
                        <a:rPr lang="en-US" sz="1800" kern="100">
                          <a:effectLst/>
                        </a:rPr>
                        <a:t>10</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spcAft>
                          <a:spcPts val="0"/>
                        </a:spcAft>
                      </a:pPr>
                      <a:r>
                        <a:rPr lang="zh-CN" sz="1800" kern="100" dirty="0">
                          <a:effectLst/>
                        </a:rPr>
                        <a:t>用户数据包窗口</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a:t>Packet </a:t>
            </a:r>
            <a:r>
              <a:rPr lang="en-US" altLang="zh-CN" sz="4400" dirty="0" smtClean="0"/>
              <a:t>Tracer</a:t>
            </a:r>
            <a:r>
              <a:rPr lang="zh-CN" altLang="en-US" sz="4400" dirty="0" smtClean="0"/>
              <a:t>基本</a:t>
            </a:r>
            <a:r>
              <a:rPr lang="zh-CN" altLang="en-US" sz="4400" dirty="0"/>
              <a:t>操作</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solidFill>
                  <a:srgbClr val="FFCC00"/>
                </a:solidFill>
              </a:rPr>
              <a:t>（</a:t>
            </a:r>
            <a:r>
              <a:rPr lang="en-US" altLang="zh-CN" sz="3200" dirty="0">
                <a:solidFill>
                  <a:srgbClr val="FFCC00"/>
                </a:solidFill>
              </a:rPr>
              <a:t>1</a:t>
            </a:r>
            <a:r>
              <a:rPr lang="zh-CN" altLang="en-US" sz="3200" dirty="0" smtClean="0">
                <a:solidFill>
                  <a:srgbClr val="FFCC00"/>
                </a:solidFill>
              </a:rPr>
              <a:t>）新建</a:t>
            </a:r>
            <a:r>
              <a:rPr lang="zh-CN" altLang="en-US" sz="3200" dirty="0">
                <a:solidFill>
                  <a:srgbClr val="FFCC00"/>
                </a:solidFill>
              </a:rPr>
              <a:t>工程	</a:t>
            </a:r>
            <a:endParaRPr lang="en-US" altLang="zh-CN" sz="3200" dirty="0" smtClean="0">
              <a:solidFill>
                <a:srgbClr val="FFCC00"/>
              </a:solidFill>
            </a:endParaRPr>
          </a:p>
          <a:p>
            <a:r>
              <a:rPr lang="zh-CN" altLang="en-US" sz="3200" dirty="0" smtClean="0">
                <a:solidFill>
                  <a:srgbClr val="FFCC00"/>
                </a:solidFill>
              </a:rPr>
              <a:t>（</a:t>
            </a:r>
            <a:r>
              <a:rPr lang="en-US" altLang="zh-CN" sz="3200" dirty="0" smtClean="0">
                <a:solidFill>
                  <a:srgbClr val="FFCC00"/>
                </a:solidFill>
              </a:rPr>
              <a:t>2</a:t>
            </a:r>
            <a:r>
              <a:rPr lang="zh-CN" altLang="en-US" sz="3200" dirty="0" smtClean="0">
                <a:solidFill>
                  <a:srgbClr val="FFCC00"/>
                </a:solidFill>
              </a:rPr>
              <a:t>）选择设备</a:t>
            </a:r>
            <a:r>
              <a:rPr lang="zh-CN" altLang="en-US" sz="3200" dirty="0">
                <a:solidFill>
                  <a:srgbClr val="FFCC00"/>
                </a:solidFill>
              </a:rPr>
              <a:t>类型</a:t>
            </a:r>
            <a:endParaRPr lang="en-US" altLang="zh-CN" sz="3200" dirty="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3</a:t>
            </a:r>
            <a:r>
              <a:rPr lang="zh-CN" altLang="en-US" sz="3200" dirty="0" smtClean="0">
                <a:solidFill>
                  <a:srgbClr val="FFCC00"/>
                </a:solidFill>
              </a:rPr>
              <a:t>）</a:t>
            </a:r>
            <a:r>
              <a:rPr lang="zh-CN" altLang="zh-CN" sz="3200" dirty="0" smtClean="0">
                <a:solidFill>
                  <a:srgbClr val="FFCC00"/>
                </a:solidFill>
              </a:rPr>
              <a:t>选择设备</a:t>
            </a:r>
            <a:endParaRPr lang="en-US" altLang="zh-CN" sz="3200" dirty="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4</a:t>
            </a:r>
            <a:r>
              <a:rPr lang="zh-CN" altLang="en-US" sz="3200" dirty="0" smtClean="0">
                <a:solidFill>
                  <a:srgbClr val="FFCC00"/>
                </a:solidFill>
              </a:rPr>
              <a:t>）</a:t>
            </a:r>
            <a:r>
              <a:rPr lang="zh-CN" altLang="zh-CN" sz="3200" dirty="0" smtClean="0">
                <a:solidFill>
                  <a:srgbClr val="FFCC00"/>
                </a:solidFill>
              </a:rPr>
              <a:t>添加</a:t>
            </a:r>
            <a:r>
              <a:rPr lang="zh-CN" altLang="zh-CN" sz="3200" dirty="0">
                <a:solidFill>
                  <a:srgbClr val="FFCC00"/>
                </a:solidFill>
              </a:rPr>
              <a:t>所有设备</a:t>
            </a:r>
            <a:endParaRPr lang="zh-CN" altLang="zh-CN" sz="3200" dirty="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5</a:t>
            </a:r>
            <a:r>
              <a:rPr lang="zh-CN" altLang="en-US" sz="3200" dirty="0" smtClean="0">
                <a:solidFill>
                  <a:srgbClr val="FFCC00"/>
                </a:solidFill>
              </a:rPr>
              <a:t>）</a:t>
            </a:r>
            <a:r>
              <a:rPr lang="zh-CN" altLang="zh-CN" sz="3200" dirty="0" smtClean="0">
                <a:solidFill>
                  <a:srgbClr val="FFCC00"/>
                </a:solidFill>
              </a:rPr>
              <a:t>添加</a:t>
            </a:r>
            <a:r>
              <a:rPr lang="zh-CN" altLang="zh-CN" sz="3200" dirty="0">
                <a:solidFill>
                  <a:srgbClr val="FFCC00"/>
                </a:solidFill>
              </a:rPr>
              <a:t>连接线</a:t>
            </a:r>
            <a:endParaRPr lang="zh-CN" altLang="zh-CN" sz="3200" dirty="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6</a:t>
            </a:r>
            <a:r>
              <a:rPr lang="zh-CN" altLang="en-US" sz="3200" dirty="0" smtClean="0">
                <a:solidFill>
                  <a:srgbClr val="FFCC00"/>
                </a:solidFill>
              </a:rPr>
              <a:t>）</a:t>
            </a:r>
            <a:r>
              <a:rPr lang="zh-CN" altLang="zh-CN" sz="3200" dirty="0" smtClean="0">
                <a:solidFill>
                  <a:srgbClr val="FFCC00"/>
                </a:solidFill>
              </a:rPr>
              <a:t>终端设备</a:t>
            </a:r>
            <a:r>
              <a:rPr lang="zh-CN" altLang="zh-CN" sz="3200" dirty="0">
                <a:solidFill>
                  <a:srgbClr val="FFCC00"/>
                </a:solidFill>
              </a:rPr>
              <a:t>配置</a:t>
            </a:r>
            <a:endParaRPr lang="zh-CN" altLang="zh-CN" sz="3200" dirty="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7</a:t>
            </a:r>
            <a:r>
              <a:rPr lang="zh-CN" altLang="en-US" sz="3200" dirty="0" smtClean="0">
                <a:solidFill>
                  <a:srgbClr val="FFCC00"/>
                </a:solidFill>
              </a:rPr>
              <a:t>）</a:t>
            </a:r>
            <a:r>
              <a:rPr lang="zh-CN" altLang="zh-CN" sz="3200" dirty="0" smtClean="0">
                <a:solidFill>
                  <a:srgbClr val="FFCC00"/>
                </a:solidFill>
              </a:rPr>
              <a:t>配置</a:t>
            </a:r>
            <a:r>
              <a:rPr lang="zh-CN" altLang="zh-CN" sz="3200" dirty="0">
                <a:solidFill>
                  <a:srgbClr val="FFCC00"/>
                </a:solidFill>
              </a:rPr>
              <a:t>网络设备</a:t>
            </a:r>
            <a:endParaRPr lang="zh-CN" altLang="zh-CN" sz="3200" dirty="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a:solidFill>
                  <a:srgbClr val="FFCC00"/>
                </a:solidFill>
              </a:rPr>
              <a:t>8</a:t>
            </a:r>
            <a:r>
              <a:rPr lang="zh-CN" altLang="en-US" sz="3200" dirty="0" smtClean="0">
                <a:solidFill>
                  <a:srgbClr val="FFCC00"/>
                </a:solidFill>
              </a:rPr>
              <a:t>）</a:t>
            </a:r>
            <a:r>
              <a:rPr lang="zh-CN" altLang="zh-CN" sz="3200" dirty="0" smtClean="0">
                <a:solidFill>
                  <a:srgbClr val="FFCC00"/>
                </a:solidFill>
              </a:rPr>
              <a:t>测试</a:t>
            </a:r>
            <a:r>
              <a:rPr lang="zh-CN" altLang="zh-CN" sz="3200" dirty="0">
                <a:solidFill>
                  <a:srgbClr val="FFCC00"/>
                </a:solidFill>
              </a:rPr>
              <a:t>连通性</a:t>
            </a:r>
            <a:endParaRPr lang="zh-CN" altLang="zh-CN" sz="3200" dirty="0">
              <a:solidFill>
                <a:srgbClr val="FFCC00"/>
              </a:solidFill>
            </a:endParaRPr>
          </a:p>
          <a:p>
            <a:pPr marL="257175" lvl="4" indent="-257175">
              <a:buClr>
                <a:schemeClr val="tx1"/>
              </a:buClr>
            </a:pPr>
            <a:endParaRPr lang="zh-CN" altLang="zh-CN" sz="1600" dirty="0"/>
          </a:p>
          <a:p>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zh-CN" sz="4400" dirty="0" smtClean="0"/>
              <a:t>简单</a:t>
            </a:r>
            <a:r>
              <a:rPr lang="zh-CN" altLang="zh-CN" sz="4400" dirty="0"/>
              <a:t>路由</a:t>
            </a:r>
            <a:r>
              <a:rPr lang="zh-CN" altLang="zh-CN" sz="4400" dirty="0" smtClean="0"/>
              <a:t>环境</a:t>
            </a:r>
            <a:r>
              <a:rPr lang="zh-CN" altLang="en-US" sz="4400" dirty="0" smtClean="0"/>
              <a:t>拓扑图</a:t>
            </a:r>
            <a:endParaRPr lang="zh-CN" altLang="zh-CN" sz="4400" dirty="0"/>
          </a:p>
        </p:txBody>
      </p:sp>
      <p:sp>
        <p:nvSpPr>
          <p:cNvPr id="275459" name="Rectangle 3"/>
          <p:cNvSpPr>
            <a:spLocks noGrp="1" noChangeArrowheads="1"/>
          </p:cNvSpPr>
          <p:nvPr>
            <p:ph type="body" idx="1"/>
          </p:nvPr>
        </p:nvSpPr>
        <p:spPr/>
        <p:txBody>
          <a:bodyPr/>
          <a:lstStyle/>
          <a:p>
            <a:endParaRPr lang="zh-CN" altLang="en-US" sz="2800" dirty="0">
              <a:solidFill>
                <a:schemeClr val="tx1"/>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3538" y="1935052"/>
            <a:ext cx="7296923" cy="385626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62B4743C-B17F-4C4F-A643-84DEF7E1D5D1}" type="slidenum">
              <a:rPr lang="zh-CN" altLang="en-US"/>
            </a:fld>
            <a:r>
              <a:rPr lang="zh-CN" altLang="en-US"/>
              <a:t> 页</a:t>
            </a:r>
            <a:endParaRPr lang="zh-CN" altLang="en-US"/>
          </a:p>
        </p:txBody>
      </p:sp>
      <p:sp>
        <p:nvSpPr>
          <p:cNvPr id="274434" name="Rectangle 2"/>
          <p:cNvSpPr>
            <a:spLocks noGrp="1" noRot="1" noChangeArrowheads="1"/>
          </p:cNvSpPr>
          <p:nvPr>
            <p:ph type="title"/>
          </p:nvPr>
        </p:nvSpPr>
        <p:spPr/>
        <p:txBody>
          <a:bodyPr/>
          <a:lstStyle/>
          <a:p>
            <a:r>
              <a:rPr lang="zh-CN" altLang="en-US" sz="4400" dirty="0" smtClean="0"/>
              <a:t>本章</a:t>
            </a:r>
            <a:r>
              <a:rPr lang="zh-CN" altLang="en-US" sz="4400" dirty="0"/>
              <a:t>内容</a:t>
            </a:r>
            <a:r>
              <a:rPr lang="zh-CN" altLang="en-US" sz="4400" dirty="0" smtClean="0"/>
              <a:t> </a:t>
            </a:r>
            <a:endParaRPr lang="en-US" altLang="zh-CN" sz="4400" dirty="0"/>
          </a:p>
        </p:txBody>
      </p:sp>
      <p:sp>
        <p:nvSpPr>
          <p:cNvPr id="274435" name="Rectangle 3"/>
          <p:cNvSpPr>
            <a:spLocks noGrp="1" noChangeArrowheads="1"/>
          </p:cNvSpPr>
          <p:nvPr>
            <p:ph type="body" idx="1"/>
          </p:nvPr>
        </p:nvSpPr>
        <p:spPr/>
        <p:txBody>
          <a:bodyPr/>
          <a:lstStyle/>
          <a:p>
            <a:r>
              <a:rPr lang="zh-CN" altLang="en-US" sz="3200" dirty="0" smtClean="0"/>
              <a:t>虚拟机软件</a:t>
            </a:r>
            <a:endParaRPr lang="en-US" altLang="zh-CN" sz="3200" dirty="0" smtClean="0"/>
          </a:p>
          <a:p>
            <a:pPr lvl="1"/>
            <a:r>
              <a:rPr lang="en-US" altLang="zh-CN" sz="2800" dirty="0" err="1" smtClean="0"/>
              <a:t>VirtualBox</a:t>
            </a:r>
            <a:endParaRPr lang="en-US" altLang="zh-CN" sz="2800" dirty="0" smtClean="0"/>
          </a:p>
          <a:p>
            <a:pPr lvl="1"/>
            <a:r>
              <a:rPr lang="en-US" altLang="zh-CN" sz="2800" dirty="0" smtClean="0"/>
              <a:t>VMware</a:t>
            </a:r>
            <a:endParaRPr lang="en-US" altLang="zh-CN" sz="2800" dirty="0" smtClean="0"/>
          </a:p>
          <a:p>
            <a:r>
              <a:rPr lang="zh-CN" altLang="en-US" sz="3200" dirty="0"/>
              <a:t>仿真软件</a:t>
            </a:r>
            <a:endParaRPr lang="en-US" altLang="zh-CN" sz="3200" dirty="0"/>
          </a:p>
          <a:p>
            <a:pPr lvl="1"/>
            <a:r>
              <a:rPr lang="en-US" altLang="zh-CN" sz="2800" dirty="0" smtClean="0"/>
              <a:t>Packet Tracer</a:t>
            </a:r>
            <a:endParaRPr lang="en-US" altLang="zh-CN" sz="2800" dirty="0" smtClean="0"/>
          </a:p>
          <a:p>
            <a:pPr lvl="1"/>
            <a:r>
              <a:rPr lang="en-US" altLang="zh-CN" sz="2800" dirty="0" err="1" smtClean="0"/>
              <a:t>GNS</a:t>
            </a:r>
            <a:endParaRPr lang="en-US" altLang="zh-CN" sz="2800" dirty="0" smtClean="0"/>
          </a:p>
          <a:p>
            <a:pPr lvl="1"/>
            <a:r>
              <a:rPr lang="en-US" altLang="zh-CN" sz="2800" dirty="0" err="1" smtClean="0"/>
              <a:t>eNSP</a:t>
            </a:r>
            <a:endParaRPr lang="en-US" altLang="zh-CN" sz="2800" dirty="0" smtClean="0"/>
          </a:p>
          <a:p>
            <a:endParaRPr lang="en-US" altLang="zh-CN" dirty="0" smtClean="0"/>
          </a:p>
          <a:p>
            <a:pPr marL="0" indent="0">
              <a:buNone/>
            </a:pPr>
            <a:endParaRPr lang="zh-CN" altLang="en-US" dirty="0"/>
          </a:p>
          <a:p>
            <a:pPr lvl="1"/>
            <a:endParaRPr lang="en-US" altLang="zh-CN" sz="2800" dirty="0" smtClean="0"/>
          </a:p>
          <a:p>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zh-CN" sz="4400" dirty="0" smtClean="0"/>
              <a:t>简单路由</a:t>
            </a:r>
            <a:r>
              <a:rPr lang="zh-CN" altLang="en-US" sz="4400" dirty="0" smtClean="0"/>
              <a:t>配置过程  </a:t>
            </a:r>
            <a:r>
              <a:rPr lang="en-US" altLang="zh-CN" sz="4400" dirty="0" smtClean="0"/>
              <a:t>1</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1</a:t>
            </a:r>
            <a:r>
              <a:rPr lang="zh-CN" altLang="en-US" sz="3200" dirty="0" smtClean="0">
                <a:solidFill>
                  <a:srgbClr val="FFCC00"/>
                </a:solidFill>
              </a:rPr>
              <a:t>）</a:t>
            </a:r>
            <a:r>
              <a:rPr lang="zh-CN" altLang="zh-CN" sz="3200" dirty="0" smtClean="0">
                <a:solidFill>
                  <a:srgbClr val="FFCC00"/>
                </a:solidFill>
              </a:rPr>
              <a:t>新建</a:t>
            </a:r>
            <a:r>
              <a:rPr lang="zh-CN" altLang="zh-CN" sz="3200" dirty="0">
                <a:solidFill>
                  <a:srgbClr val="FFCC00"/>
                </a:solidFill>
              </a:rPr>
              <a:t>工程并在工作区放入设备</a:t>
            </a:r>
            <a:endParaRPr lang="zh-CN" altLang="zh-CN" sz="3200" dirty="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2</a:t>
            </a:r>
            <a:r>
              <a:rPr lang="zh-CN" altLang="en-US" sz="3200" dirty="0" smtClean="0">
                <a:solidFill>
                  <a:srgbClr val="FFCC00"/>
                </a:solidFill>
              </a:rPr>
              <a:t>）</a:t>
            </a:r>
            <a:r>
              <a:rPr lang="zh-CN" altLang="zh-CN" sz="3200" dirty="0" smtClean="0">
                <a:solidFill>
                  <a:srgbClr val="FFCC00"/>
                </a:solidFill>
              </a:rPr>
              <a:t>使用</a:t>
            </a:r>
            <a:r>
              <a:rPr lang="zh-CN" altLang="zh-CN" sz="3200" dirty="0">
                <a:solidFill>
                  <a:srgbClr val="FFCC00"/>
                </a:solidFill>
              </a:rPr>
              <a:t>不同的连接线连接</a:t>
            </a:r>
            <a:r>
              <a:rPr lang="zh-CN" altLang="zh-CN" sz="3200" dirty="0" smtClean="0">
                <a:solidFill>
                  <a:srgbClr val="FFCC00"/>
                </a:solidFill>
              </a:rPr>
              <a:t>设备</a:t>
            </a:r>
            <a:endParaRPr lang="en-US" altLang="zh-CN" sz="3200" dirty="0" smtClean="0">
              <a:solidFill>
                <a:srgbClr val="FFCC00"/>
              </a:solidFill>
            </a:endParaRPr>
          </a:p>
          <a:p>
            <a:pPr lvl="1"/>
            <a:r>
              <a:rPr lang="zh-CN" altLang="zh-CN" sz="2800" dirty="0"/>
              <a:t>直连线</a:t>
            </a:r>
            <a:r>
              <a:rPr lang="en-US" altLang="zh-CN" sz="2800" dirty="0"/>
              <a:t>(Copper Straight-Through)</a:t>
            </a:r>
            <a:endParaRPr lang="en-US" altLang="zh-CN" sz="2800" dirty="0"/>
          </a:p>
          <a:p>
            <a:pPr lvl="1"/>
            <a:r>
              <a:rPr lang="zh-CN" altLang="zh-CN" sz="2800" dirty="0"/>
              <a:t>交叉线</a:t>
            </a:r>
            <a:r>
              <a:rPr lang="en-US" altLang="zh-CN" sz="2800" dirty="0"/>
              <a:t>(Copper Cross-Over)</a:t>
            </a:r>
            <a:endParaRPr lang="zh-CN" altLang="zh-CN" sz="2800" dirty="0"/>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3</a:t>
            </a:r>
            <a:r>
              <a:rPr lang="zh-CN" altLang="en-US" sz="3200" dirty="0" smtClean="0">
                <a:solidFill>
                  <a:srgbClr val="FFCC00"/>
                </a:solidFill>
              </a:rPr>
              <a:t>）</a:t>
            </a:r>
            <a:r>
              <a:rPr lang="zh-CN" altLang="zh-CN" sz="3200" dirty="0" smtClean="0">
                <a:solidFill>
                  <a:srgbClr val="FFCC00"/>
                </a:solidFill>
              </a:rPr>
              <a:t>配置</a:t>
            </a:r>
            <a:r>
              <a:rPr lang="en-US" altLang="zh-CN" sz="3200" dirty="0" smtClean="0">
                <a:solidFill>
                  <a:srgbClr val="FFCC00"/>
                </a:solidFill>
              </a:rPr>
              <a:t>PC</a:t>
            </a:r>
            <a:endParaRPr lang="en-US" altLang="zh-CN" sz="3200" dirty="0" smtClean="0">
              <a:solidFill>
                <a:srgbClr val="FFCC00"/>
              </a:solidFill>
            </a:endParaRPr>
          </a:p>
          <a:p>
            <a:pPr lvl="1"/>
            <a:r>
              <a:rPr lang="en-US" altLang="zh-CN" sz="2800" dirty="0"/>
              <a:t>Desktop | IP Configuration</a:t>
            </a:r>
            <a:endParaRPr lang="en-US" altLang="zh-CN" sz="2800" dirty="0"/>
          </a:p>
          <a:p>
            <a:pPr lvl="1"/>
            <a:r>
              <a:rPr lang="en-US" altLang="zh-CN" sz="2800" dirty="0"/>
              <a:t>IP</a:t>
            </a:r>
            <a:r>
              <a:rPr lang="zh-CN" altLang="zh-CN" sz="2800" dirty="0"/>
              <a:t>地址、子网掩码</a:t>
            </a:r>
            <a:r>
              <a:rPr lang="zh-CN" altLang="en-US" sz="2800" dirty="0"/>
              <a:t>、</a:t>
            </a:r>
            <a:r>
              <a:rPr lang="zh-CN" altLang="zh-CN" sz="2800" dirty="0" smtClean="0"/>
              <a:t>网关</a:t>
            </a:r>
            <a:endParaRPr lang="zh-CN" altLang="zh-CN"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zh-CN" sz="4400" dirty="0" smtClean="0"/>
              <a:t>简单路由</a:t>
            </a:r>
            <a:r>
              <a:rPr lang="zh-CN" altLang="en-US" sz="4400" dirty="0" smtClean="0"/>
              <a:t>配置过程  </a:t>
            </a:r>
            <a:r>
              <a:rPr lang="en-US" altLang="zh-CN" sz="4400" dirty="0" smtClean="0"/>
              <a:t>2</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a:t>
            </a:r>
            <a:r>
              <a:rPr lang="en-US" altLang="zh-CN" sz="3200" dirty="0">
                <a:solidFill>
                  <a:srgbClr val="FFCC00"/>
                </a:solidFill>
              </a:rPr>
              <a:t>4</a:t>
            </a:r>
            <a:r>
              <a:rPr lang="zh-CN" altLang="en-US" sz="3200" dirty="0" smtClean="0">
                <a:solidFill>
                  <a:srgbClr val="FFCC00"/>
                </a:solidFill>
              </a:rPr>
              <a:t>）</a:t>
            </a:r>
            <a:r>
              <a:rPr lang="zh-CN" altLang="zh-CN" sz="3200" dirty="0" smtClean="0">
                <a:solidFill>
                  <a:srgbClr val="FFCC00"/>
                </a:solidFill>
              </a:rPr>
              <a:t>配置路由器</a:t>
            </a:r>
            <a:endParaRPr lang="en-US" altLang="zh-CN" sz="3200" dirty="0" smtClean="0">
              <a:solidFill>
                <a:srgbClr val="FFCC00"/>
              </a:solidFill>
            </a:endParaRPr>
          </a:p>
          <a:p>
            <a:pPr lvl="1"/>
            <a:r>
              <a:rPr lang="en-US" altLang="zh-CN" sz="2000" dirty="0">
                <a:solidFill>
                  <a:schemeClr val="tx1"/>
                </a:solidFill>
              </a:rPr>
              <a:t>Router&gt;enable </a:t>
            </a:r>
            <a:endParaRPr lang="zh-CN" altLang="zh-CN" sz="2000" dirty="0">
              <a:solidFill>
                <a:schemeClr val="tx1"/>
              </a:solidFill>
            </a:endParaRPr>
          </a:p>
          <a:p>
            <a:pPr lvl="1"/>
            <a:r>
              <a:rPr lang="en-US" altLang="zh-CN" sz="2000" dirty="0" err="1">
                <a:solidFill>
                  <a:schemeClr val="tx1"/>
                </a:solidFill>
              </a:rPr>
              <a:t>Router#configure</a:t>
            </a:r>
            <a:r>
              <a:rPr lang="en-US" altLang="zh-CN" sz="2000" dirty="0">
                <a:solidFill>
                  <a:schemeClr val="tx1"/>
                </a:solidFill>
              </a:rPr>
              <a:t> terminal </a:t>
            </a:r>
            <a:endParaRPr lang="zh-CN" altLang="zh-CN" sz="2000" dirty="0">
              <a:solidFill>
                <a:schemeClr val="tx1"/>
              </a:solidFill>
            </a:endParaRPr>
          </a:p>
          <a:p>
            <a:pPr lvl="1"/>
            <a:r>
              <a:rPr lang="en-US" altLang="zh-CN" sz="2000" dirty="0">
                <a:solidFill>
                  <a:schemeClr val="tx1"/>
                </a:solidFill>
              </a:rPr>
              <a:t>Router(</a:t>
            </a:r>
            <a:r>
              <a:rPr lang="en-US" altLang="zh-CN" sz="2000" dirty="0" err="1">
                <a:solidFill>
                  <a:schemeClr val="tx1"/>
                </a:solidFill>
              </a:rPr>
              <a:t>config</a:t>
            </a:r>
            <a:r>
              <a:rPr lang="en-US" altLang="zh-CN" sz="2000" dirty="0">
                <a:solidFill>
                  <a:schemeClr val="tx1"/>
                </a:solidFill>
              </a:rPr>
              <a:t>)#interface </a:t>
            </a:r>
            <a:r>
              <a:rPr lang="en-US" altLang="zh-CN" sz="2000" dirty="0" err="1">
                <a:solidFill>
                  <a:schemeClr val="tx1"/>
                </a:solidFill>
              </a:rPr>
              <a:t>FastEthernet0</a:t>
            </a:r>
            <a:r>
              <a:rPr lang="en-US" altLang="zh-CN" sz="2000" dirty="0">
                <a:solidFill>
                  <a:schemeClr val="tx1"/>
                </a:solidFill>
              </a:rPr>
              <a:t>/0</a:t>
            </a:r>
            <a:endParaRPr lang="zh-CN" altLang="zh-CN" sz="2000" dirty="0">
              <a:solidFill>
                <a:schemeClr val="tx1"/>
              </a:solidFill>
            </a:endParaRPr>
          </a:p>
          <a:p>
            <a:pPr lvl="1"/>
            <a:r>
              <a:rPr lang="en-US" altLang="zh-CN" sz="2000" dirty="0">
                <a:solidFill>
                  <a:schemeClr val="tx1"/>
                </a:solidFill>
              </a:rPr>
              <a:t>Router(</a:t>
            </a:r>
            <a:r>
              <a:rPr lang="en-US" altLang="zh-CN" sz="2000" dirty="0" err="1">
                <a:solidFill>
                  <a:schemeClr val="tx1"/>
                </a:solidFill>
              </a:rPr>
              <a:t>config</a:t>
            </a:r>
            <a:r>
              <a:rPr lang="en-US" altLang="zh-CN" sz="2000" dirty="0">
                <a:solidFill>
                  <a:schemeClr val="tx1"/>
                </a:solidFill>
              </a:rPr>
              <a:t>-if)#no </a:t>
            </a:r>
            <a:r>
              <a:rPr lang="en-US" altLang="zh-CN" sz="2000" dirty="0" err="1">
                <a:solidFill>
                  <a:schemeClr val="tx1"/>
                </a:solidFill>
              </a:rPr>
              <a:t>shutdowan</a:t>
            </a:r>
            <a:endParaRPr lang="zh-CN" altLang="zh-CN" sz="2000" dirty="0">
              <a:solidFill>
                <a:schemeClr val="tx1"/>
              </a:solidFill>
            </a:endParaRPr>
          </a:p>
          <a:p>
            <a:pPr lvl="1"/>
            <a:r>
              <a:rPr lang="en-US" altLang="zh-CN" sz="2000" dirty="0">
                <a:solidFill>
                  <a:srgbClr val="FFCC00"/>
                </a:solidFill>
              </a:rPr>
              <a:t>Router(</a:t>
            </a:r>
            <a:r>
              <a:rPr lang="en-US" altLang="zh-CN" sz="2000" dirty="0" err="1">
                <a:solidFill>
                  <a:srgbClr val="FFCC00"/>
                </a:solidFill>
              </a:rPr>
              <a:t>config</a:t>
            </a:r>
            <a:r>
              <a:rPr lang="en-US" altLang="zh-CN" sz="2000" dirty="0">
                <a:solidFill>
                  <a:srgbClr val="FFCC00"/>
                </a:solidFill>
              </a:rPr>
              <a:t>-if)#</a:t>
            </a:r>
            <a:r>
              <a:rPr lang="en-US" altLang="zh-CN" sz="2000" dirty="0" err="1">
                <a:solidFill>
                  <a:srgbClr val="FFCC00"/>
                </a:solidFill>
              </a:rPr>
              <a:t>ip</a:t>
            </a:r>
            <a:r>
              <a:rPr lang="en-US" altLang="zh-CN" sz="2000" dirty="0">
                <a:solidFill>
                  <a:srgbClr val="FFCC00"/>
                </a:solidFill>
              </a:rPr>
              <a:t> address 192.169.0.2 255.255.255.0</a:t>
            </a:r>
            <a:endParaRPr lang="zh-CN" altLang="zh-CN" sz="2000" dirty="0">
              <a:solidFill>
                <a:srgbClr val="FFCC00"/>
              </a:solidFill>
            </a:endParaRPr>
          </a:p>
          <a:p>
            <a:pPr lvl="1"/>
            <a:r>
              <a:rPr lang="en-US" altLang="zh-CN" sz="2000" dirty="0">
                <a:solidFill>
                  <a:schemeClr val="tx1"/>
                </a:solidFill>
              </a:rPr>
              <a:t>Router(</a:t>
            </a:r>
            <a:r>
              <a:rPr lang="en-US" altLang="zh-CN" sz="2000" dirty="0" err="1">
                <a:solidFill>
                  <a:schemeClr val="tx1"/>
                </a:solidFill>
              </a:rPr>
              <a:t>config</a:t>
            </a:r>
            <a:r>
              <a:rPr lang="en-US" altLang="zh-CN" sz="2000" dirty="0">
                <a:solidFill>
                  <a:schemeClr val="tx1"/>
                </a:solidFill>
              </a:rPr>
              <a:t>-if)#exit</a:t>
            </a:r>
            <a:endParaRPr lang="zh-CN" altLang="zh-CN" sz="2000" dirty="0">
              <a:solidFill>
                <a:schemeClr val="tx1"/>
              </a:solidFill>
            </a:endParaRPr>
          </a:p>
          <a:p>
            <a:pPr lvl="1"/>
            <a:r>
              <a:rPr lang="en-US" altLang="zh-CN" sz="2000" dirty="0">
                <a:solidFill>
                  <a:schemeClr val="tx1"/>
                </a:solidFill>
              </a:rPr>
              <a:t>Router(</a:t>
            </a:r>
            <a:r>
              <a:rPr lang="en-US" altLang="zh-CN" sz="2000" dirty="0" err="1">
                <a:solidFill>
                  <a:schemeClr val="tx1"/>
                </a:solidFill>
              </a:rPr>
              <a:t>config</a:t>
            </a:r>
            <a:r>
              <a:rPr lang="en-US" altLang="zh-CN" sz="2000" dirty="0">
                <a:solidFill>
                  <a:schemeClr val="tx1"/>
                </a:solidFill>
              </a:rPr>
              <a:t>)#interface </a:t>
            </a:r>
            <a:r>
              <a:rPr lang="en-US" altLang="zh-CN" sz="2000" dirty="0" err="1">
                <a:solidFill>
                  <a:schemeClr val="tx1"/>
                </a:solidFill>
              </a:rPr>
              <a:t>FastEthernet0</a:t>
            </a:r>
            <a:r>
              <a:rPr lang="en-US" altLang="zh-CN" sz="2000" dirty="0">
                <a:solidFill>
                  <a:schemeClr val="tx1"/>
                </a:solidFill>
              </a:rPr>
              <a:t>/1</a:t>
            </a:r>
            <a:endParaRPr lang="zh-CN" altLang="zh-CN" sz="2000" dirty="0">
              <a:solidFill>
                <a:schemeClr val="tx1"/>
              </a:solidFill>
            </a:endParaRPr>
          </a:p>
          <a:p>
            <a:pPr lvl="1"/>
            <a:r>
              <a:rPr lang="en-US" altLang="zh-CN" sz="2000" dirty="0">
                <a:solidFill>
                  <a:schemeClr val="tx1"/>
                </a:solidFill>
              </a:rPr>
              <a:t>Router(</a:t>
            </a:r>
            <a:r>
              <a:rPr lang="en-US" altLang="zh-CN" sz="2000" dirty="0" err="1">
                <a:solidFill>
                  <a:schemeClr val="tx1"/>
                </a:solidFill>
              </a:rPr>
              <a:t>config</a:t>
            </a:r>
            <a:r>
              <a:rPr lang="en-US" altLang="zh-CN" sz="2000" dirty="0">
                <a:solidFill>
                  <a:schemeClr val="tx1"/>
                </a:solidFill>
              </a:rPr>
              <a:t>-if)#no </a:t>
            </a:r>
            <a:r>
              <a:rPr lang="en-US" altLang="zh-CN" sz="2000" dirty="0" err="1">
                <a:solidFill>
                  <a:schemeClr val="tx1"/>
                </a:solidFill>
              </a:rPr>
              <a:t>shutdowan</a:t>
            </a:r>
            <a:endParaRPr lang="zh-CN" altLang="zh-CN" sz="2000" dirty="0">
              <a:solidFill>
                <a:schemeClr val="tx1"/>
              </a:solidFill>
            </a:endParaRPr>
          </a:p>
          <a:p>
            <a:pPr lvl="1"/>
            <a:r>
              <a:rPr lang="en-US" altLang="zh-CN" sz="2000" dirty="0">
                <a:solidFill>
                  <a:srgbClr val="FFCC00"/>
                </a:solidFill>
              </a:rPr>
              <a:t>Router(</a:t>
            </a:r>
            <a:r>
              <a:rPr lang="en-US" altLang="zh-CN" sz="2000" dirty="0" err="1">
                <a:solidFill>
                  <a:srgbClr val="FFCC00"/>
                </a:solidFill>
              </a:rPr>
              <a:t>config</a:t>
            </a:r>
            <a:r>
              <a:rPr lang="en-US" altLang="zh-CN" sz="2000" dirty="0">
                <a:solidFill>
                  <a:srgbClr val="FFCC00"/>
                </a:solidFill>
              </a:rPr>
              <a:t>-if)#</a:t>
            </a:r>
            <a:r>
              <a:rPr lang="en-US" altLang="zh-CN" sz="2000" dirty="0" err="1">
                <a:solidFill>
                  <a:srgbClr val="FFCC00"/>
                </a:solidFill>
              </a:rPr>
              <a:t>ip</a:t>
            </a:r>
            <a:r>
              <a:rPr lang="en-US" altLang="zh-CN" sz="2000" dirty="0">
                <a:solidFill>
                  <a:srgbClr val="FFCC00"/>
                </a:solidFill>
              </a:rPr>
              <a:t> address 192.169.1.1 255.255.255.0</a:t>
            </a:r>
            <a:endParaRPr lang="zh-CN" altLang="zh-CN" sz="2000" dirty="0">
              <a:solidFill>
                <a:srgbClr val="FFCC00"/>
              </a:solidFill>
            </a:endParaRPr>
          </a:p>
          <a:p>
            <a:pPr lvl="1"/>
            <a:r>
              <a:rPr lang="en-US" altLang="zh-CN" sz="2000" dirty="0">
                <a:solidFill>
                  <a:schemeClr val="tx1"/>
                </a:solidFill>
              </a:rPr>
              <a:t>Router(</a:t>
            </a:r>
            <a:r>
              <a:rPr lang="en-US" altLang="zh-CN" sz="2000" dirty="0" err="1">
                <a:solidFill>
                  <a:schemeClr val="tx1"/>
                </a:solidFill>
              </a:rPr>
              <a:t>config</a:t>
            </a:r>
            <a:r>
              <a:rPr lang="en-US" altLang="zh-CN" sz="2000" dirty="0">
                <a:solidFill>
                  <a:schemeClr val="tx1"/>
                </a:solidFill>
              </a:rPr>
              <a:t>-if)#exit</a:t>
            </a:r>
            <a:endParaRPr lang="zh-CN" altLang="zh-CN" sz="2000" dirty="0">
              <a:solidFill>
                <a:schemeClr val="tx1"/>
              </a:solidFill>
            </a:endParaRPr>
          </a:p>
          <a:p>
            <a:pPr lvl="1"/>
            <a:r>
              <a:rPr lang="en-US" altLang="zh-CN" sz="2000" dirty="0">
                <a:solidFill>
                  <a:srgbClr val="FFCC00"/>
                </a:solidFill>
              </a:rPr>
              <a:t>Router(</a:t>
            </a:r>
            <a:r>
              <a:rPr lang="en-US" altLang="zh-CN" sz="2000" dirty="0" err="1">
                <a:solidFill>
                  <a:srgbClr val="FFCC00"/>
                </a:solidFill>
              </a:rPr>
              <a:t>config</a:t>
            </a:r>
            <a:r>
              <a:rPr lang="en-US" altLang="zh-CN" sz="2000" dirty="0">
                <a:solidFill>
                  <a:srgbClr val="FFCC00"/>
                </a:solidFill>
              </a:rPr>
              <a:t>)#</a:t>
            </a:r>
            <a:r>
              <a:rPr lang="en-US" altLang="zh-CN" sz="2000" dirty="0" err="1">
                <a:solidFill>
                  <a:srgbClr val="FFCC00"/>
                </a:solidFill>
              </a:rPr>
              <a:t>ip</a:t>
            </a:r>
            <a:r>
              <a:rPr lang="en-US" altLang="zh-CN" sz="2000" dirty="0">
                <a:solidFill>
                  <a:srgbClr val="FFCC00"/>
                </a:solidFill>
              </a:rPr>
              <a:t> route 192.168.2.0 255.255.255.0 192.168.1.2</a:t>
            </a:r>
            <a:endParaRPr lang="zh-CN" altLang="en-US" sz="2000" dirty="0">
              <a:solidFill>
                <a:srgbClr val="FFCC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zh-CN" sz="4400" dirty="0" smtClean="0"/>
              <a:t>简单路由</a:t>
            </a:r>
            <a:r>
              <a:rPr lang="zh-CN" altLang="en-US" sz="4400" dirty="0" smtClean="0"/>
              <a:t>配置过程  </a:t>
            </a:r>
            <a:r>
              <a:rPr lang="en-US" altLang="zh-CN" sz="4400" dirty="0"/>
              <a:t>3</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5</a:t>
            </a:r>
            <a:r>
              <a:rPr lang="zh-CN" altLang="en-US" sz="3200" dirty="0" smtClean="0">
                <a:solidFill>
                  <a:srgbClr val="FFCC00"/>
                </a:solidFill>
              </a:rPr>
              <a:t>）测试</a:t>
            </a:r>
            <a:r>
              <a:rPr lang="zh-CN" altLang="en-US" sz="3200" dirty="0">
                <a:solidFill>
                  <a:srgbClr val="FFCC00"/>
                </a:solidFill>
              </a:rPr>
              <a:t>系统的</a:t>
            </a:r>
            <a:r>
              <a:rPr lang="zh-CN" altLang="en-US" sz="3200" dirty="0" smtClean="0">
                <a:solidFill>
                  <a:srgbClr val="FFCC00"/>
                </a:solidFill>
              </a:rPr>
              <a:t>连通性</a:t>
            </a:r>
            <a:endParaRPr lang="en-US" altLang="zh-CN" sz="3200" dirty="0" smtClean="0">
              <a:solidFill>
                <a:srgbClr val="FFCC00"/>
              </a:solidFill>
            </a:endParaRPr>
          </a:p>
          <a:p>
            <a:pPr lvl="1"/>
            <a:r>
              <a:rPr lang="en-US" altLang="zh-CN" sz="2800" dirty="0"/>
              <a:t>Desktop | Command Prompt</a:t>
            </a:r>
            <a:endParaRPr lang="en-US" altLang="zh-CN" sz="2800" dirty="0"/>
          </a:p>
          <a:p>
            <a:pPr lvl="1"/>
            <a:r>
              <a:rPr lang="en-US" altLang="zh-CN" sz="2800" dirty="0"/>
              <a:t>ping</a:t>
            </a:r>
            <a:r>
              <a:rPr lang="zh-CN" altLang="en-US" sz="2800" dirty="0"/>
              <a:t>、</a:t>
            </a:r>
            <a:r>
              <a:rPr lang="en-US" altLang="zh-CN" sz="2800" dirty="0" err="1"/>
              <a:t>tracert</a:t>
            </a:r>
            <a:endParaRPr lang="en-US" altLang="zh-CN"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a:t>Packet </a:t>
            </a:r>
            <a:r>
              <a:rPr lang="en-US" altLang="zh-CN" sz="4400" dirty="0" smtClean="0"/>
              <a:t>Tracer</a:t>
            </a:r>
            <a:r>
              <a:rPr lang="zh-CN" altLang="zh-CN" sz="4400" dirty="0"/>
              <a:t>模拟功能</a:t>
            </a:r>
            <a:endParaRPr lang="zh-CN" altLang="zh-CN" sz="4400" dirty="0"/>
          </a:p>
        </p:txBody>
      </p:sp>
      <p:sp>
        <p:nvSpPr>
          <p:cNvPr id="275459" name="Rectangle 3"/>
          <p:cNvSpPr>
            <a:spLocks noGrp="1" noChangeArrowheads="1"/>
          </p:cNvSpPr>
          <p:nvPr>
            <p:ph type="body" idx="1"/>
          </p:nvPr>
        </p:nvSpPr>
        <p:spPr/>
        <p:txBody>
          <a:bodyPr/>
          <a:lstStyle/>
          <a:p>
            <a:r>
              <a:rPr lang="en-US" altLang="zh-CN" sz="2800" dirty="0">
                <a:solidFill>
                  <a:schemeClr val="tx1"/>
                </a:solidFill>
              </a:rPr>
              <a:t>Packet Tracer</a:t>
            </a:r>
            <a:r>
              <a:rPr lang="zh-CN" altLang="en-US" sz="2800" dirty="0">
                <a:solidFill>
                  <a:schemeClr val="tx1"/>
                </a:solidFill>
              </a:rPr>
              <a:t>提供了系统模拟功能，可以查看网络中传输的数据包的详细路径，也可以查看具体报文的详细格式</a:t>
            </a:r>
            <a:r>
              <a:rPr lang="zh-CN" altLang="en-US" sz="2800" dirty="0" smtClean="0">
                <a:solidFill>
                  <a:schemeClr val="tx1"/>
                </a:solidFill>
              </a:rPr>
              <a:t>。</a:t>
            </a:r>
            <a:endParaRPr lang="en-US" altLang="zh-CN" sz="2800" dirty="0" smtClean="0">
              <a:solidFill>
                <a:schemeClr val="tx1"/>
              </a:solidFill>
            </a:endParaRPr>
          </a:p>
          <a:p>
            <a:r>
              <a:rPr lang="zh-CN" altLang="en-US" sz="2800" dirty="0" smtClean="0">
                <a:solidFill>
                  <a:schemeClr val="tx1"/>
                </a:solidFill>
              </a:rPr>
              <a:t>在</a:t>
            </a:r>
            <a:r>
              <a:rPr lang="zh-CN" altLang="en-US" sz="2800" dirty="0">
                <a:solidFill>
                  <a:schemeClr val="tx1"/>
                </a:solidFill>
              </a:rPr>
              <a:t>新建一个组网工程，并完成组网配置的基础上可以启动</a:t>
            </a:r>
            <a:r>
              <a:rPr lang="en-US" altLang="zh-CN" sz="2800" dirty="0">
                <a:solidFill>
                  <a:schemeClr val="tx1"/>
                </a:solidFill>
              </a:rPr>
              <a:t>Packet Tracer</a:t>
            </a:r>
            <a:r>
              <a:rPr lang="zh-CN" altLang="en-US" sz="2800" dirty="0">
                <a:solidFill>
                  <a:schemeClr val="tx1"/>
                </a:solidFill>
              </a:rPr>
              <a:t>提供的模拟功能</a:t>
            </a:r>
            <a:r>
              <a:rPr lang="zh-CN" altLang="en-US" sz="2800" dirty="0" smtClean="0">
                <a:solidFill>
                  <a:schemeClr val="tx1"/>
                </a:solidFill>
              </a:rPr>
              <a:t>。</a:t>
            </a:r>
            <a:endParaRPr lang="en-US" altLang="zh-CN" sz="2800" dirty="0" smtClean="0">
              <a:solidFill>
                <a:schemeClr val="tx1"/>
              </a:solidFill>
            </a:endParaRPr>
          </a:p>
          <a:p>
            <a:r>
              <a:rPr lang="zh-CN" altLang="en-US" sz="2800" dirty="0" smtClean="0">
                <a:solidFill>
                  <a:schemeClr val="tx1"/>
                </a:solidFill>
              </a:rPr>
              <a:t>点击</a:t>
            </a:r>
            <a:r>
              <a:rPr lang="zh-CN" altLang="en-US" sz="2800" dirty="0">
                <a:solidFill>
                  <a:schemeClr val="tx1"/>
                </a:solidFill>
              </a:rPr>
              <a:t>模拟器主</a:t>
            </a:r>
            <a:r>
              <a:rPr lang="zh-CN" altLang="en-US" sz="2800" dirty="0" smtClean="0">
                <a:solidFill>
                  <a:schemeClr val="tx1"/>
                </a:solidFill>
              </a:rPr>
              <a:t>界面的</a:t>
            </a:r>
            <a:r>
              <a:rPr lang="en-US" altLang="zh-CN" sz="2800" dirty="0">
                <a:solidFill>
                  <a:schemeClr val="tx1"/>
                </a:solidFill>
              </a:rPr>
              <a:t>Simulation</a:t>
            </a:r>
            <a:r>
              <a:rPr lang="zh-CN" altLang="en-US" sz="2800" dirty="0">
                <a:solidFill>
                  <a:schemeClr val="tx1"/>
                </a:solidFill>
              </a:rPr>
              <a:t>图标，将系统从实时模式切换到模拟</a:t>
            </a:r>
            <a:r>
              <a:rPr lang="zh-CN" altLang="en-US" sz="2800" dirty="0" smtClean="0">
                <a:solidFill>
                  <a:schemeClr val="tx1"/>
                </a:solidFill>
              </a:rPr>
              <a:t>模式。</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en-US" sz="4400" dirty="0" smtClean="0"/>
              <a:t>启动模拟模式、</a:t>
            </a:r>
            <a:r>
              <a:rPr lang="zh-CN" altLang="zh-CN" sz="4400" dirty="0"/>
              <a:t>创建复杂</a:t>
            </a:r>
            <a:r>
              <a:rPr lang="en-US" altLang="zh-CN" sz="4400" dirty="0" err="1"/>
              <a:t>PDU</a:t>
            </a:r>
            <a:endParaRPr lang="zh-CN" altLang="zh-CN" sz="4400" dirty="0"/>
          </a:p>
        </p:txBody>
      </p:sp>
      <p:sp>
        <p:nvSpPr>
          <p:cNvPr id="275459" name="Rectangle 3"/>
          <p:cNvSpPr>
            <a:spLocks noGrp="1" noChangeArrowheads="1"/>
          </p:cNvSpPr>
          <p:nvPr>
            <p:ph type="body" idx="1"/>
          </p:nvPr>
        </p:nvSpPr>
        <p:spPr/>
        <p:txBody>
          <a:bodyPr/>
          <a:lstStyle/>
          <a:p>
            <a:endParaRPr lang="zh-CN" altLang="en-US" sz="2800" dirty="0">
              <a:solidFill>
                <a:schemeClr val="tx1"/>
              </a:solidFill>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5097" y="2080895"/>
            <a:ext cx="4741960" cy="3564574"/>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600" y="1674644"/>
            <a:ext cx="3047047" cy="4377076"/>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zh-CN" sz="4400" dirty="0"/>
              <a:t>启动模拟过程</a:t>
            </a:r>
            <a:endParaRPr lang="zh-CN" altLang="zh-CN" sz="4400" dirty="0"/>
          </a:p>
        </p:txBody>
      </p:sp>
      <p:sp>
        <p:nvSpPr>
          <p:cNvPr id="275459" name="Rectangle 3"/>
          <p:cNvSpPr>
            <a:spLocks noGrp="1" noChangeArrowheads="1"/>
          </p:cNvSpPr>
          <p:nvPr>
            <p:ph type="body" idx="1"/>
          </p:nvPr>
        </p:nvSpPr>
        <p:spPr/>
        <p:txBody>
          <a:bodyPr/>
          <a:lstStyle/>
          <a:p>
            <a:endParaRPr lang="zh-CN" altLang="en-US" sz="2800" dirty="0">
              <a:solidFill>
                <a:schemeClr val="tx1"/>
              </a:solidFill>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2263" y="1993106"/>
            <a:ext cx="8214537" cy="374015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smtClean="0"/>
              <a:t>Packet Tracer</a:t>
            </a:r>
            <a:r>
              <a:rPr lang="zh-CN" altLang="zh-CN" sz="4400" dirty="0" smtClean="0"/>
              <a:t>配置</a:t>
            </a:r>
            <a:r>
              <a:rPr lang="zh-CN" altLang="zh-CN" sz="4400" dirty="0"/>
              <a:t>网络设备</a:t>
            </a:r>
            <a:endParaRPr lang="zh-CN" altLang="zh-CN" sz="4400" dirty="0"/>
          </a:p>
        </p:txBody>
      </p:sp>
      <p:sp>
        <p:nvSpPr>
          <p:cNvPr id="275459" name="Rectangle 3"/>
          <p:cNvSpPr>
            <a:spLocks noGrp="1" noChangeArrowheads="1"/>
          </p:cNvSpPr>
          <p:nvPr>
            <p:ph type="body" idx="1"/>
          </p:nvPr>
        </p:nvSpPr>
        <p:spPr/>
        <p:txBody>
          <a:bodyPr/>
          <a:lstStyle/>
          <a:p>
            <a:r>
              <a:rPr lang="en-US" altLang="zh-CN" sz="2800" dirty="0">
                <a:solidFill>
                  <a:schemeClr val="tx1"/>
                </a:solidFill>
              </a:rPr>
              <a:t>CISCO</a:t>
            </a:r>
            <a:r>
              <a:rPr lang="zh-CN" altLang="zh-CN" sz="2800" dirty="0">
                <a:solidFill>
                  <a:schemeClr val="tx1"/>
                </a:solidFill>
              </a:rPr>
              <a:t>的路由器一般都采用模块化设计，除了默认的这些接口以外，还会提供一些扩展插槽，可以插入更多的接口硬件</a:t>
            </a:r>
            <a:r>
              <a:rPr lang="zh-CN" altLang="zh-CN" sz="2800" dirty="0" smtClean="0">
                <a:solidFill>
                  <a:schemeClr val="tx1"/>
                </a:solidFill>
              </a:rPr>
              <a:t>。</a:t>
            </a:r>
            <a:endParaRPr lang="en-US" altLang="zh-CN" sz="2800" dirty="0" smtClean="0">
              <a:solidFill>
                <a:schemeClr val="tx1"/>
              </a:solidFill>
            </a:endParaRPr>
          </a:p>
          <a:p>
            <a:r>
              <a:rPr lang="zh-CN" altLang="en-US" sz="3200" dirty="0" smtClean="0">
                <a:solidFill>
                  <a:srgbClr val="FFCC00"/>
                </a:solidFill>
              </a:rPr>
              <a:t>添加设备步骤</a:t>
            </a:r>
            <a:endParaRPr lang="en-US" altLang="zh-CN" sz="3200" dirty="0" smtClean="0">
              <a:solidFill>
                <a:srgbClr val="FFCC00"/>
              </a:solidFill>
            </a:endParaRPr>
          </a:p>
          <a:p>
            <a:pPr lvl="1"/>
            <a:r>
              <a:rPr lang="zh-CN" altLang="en-US" sz="2800" dirty="0" smtClean="0">
                <a:solidFill>
                  <a:schemeClr val="tx1"/>
                </a:solidFill>
              </a:rPr>
              <a:t>（</a:t>
            </a:r>
            <a:r>
              <a:rPr lang="en-US" altLang="zh-CN" sz="2800" dirty="0" smtClean="0">
                <a:solidFill>
                  <a:schemeClr val="tx1"/>
                </a:solidFill>
              </a:rPr>
              <a:t>1</a:t>
            </a:r>
            <a:r>
              <a:rPr lang="zh-CN" altLang="en-US" sz="2800" dirty="0" smtClean="0">
                <a:solidFill>
                  <a:schemeClr val="tx1"/>
                </a:solidFill>
              </a:rPr>
              <a:t>）关闭设备电源</a:t>
            </a:r>
            <a:endParaRPr lang="en-US" altLang="zh-CN" sz="2800" dirty="0" smtClean="0">
              <a:solidFill>
                <a:schemeClr val="tx1"/>
              </a:solidFill>
            </a:endParaRPr>
          </a:p>
          <a:p>
            <a:pPr lvl="1"/>
            <a:r>
              <a:rPr lang="zh-CN" altLang="en-US" sz="2800" dirty="0" smtClean="0">
                <a:solidFill>
                  <a:schemeClr val="tx1"/>
                </a:solidFill>
              </a:rPr>
              <a:t>（</a:t>
            </a:r>
            <a:r>
              <a:rPr lang="en-US" altLang="zh-CN" sz="2800" dirty="0" smtClean="0">
                <a:solidFill>
                  <a:schemeClr val="tx1"/>
                </a:solidFill>
              </a:rPr>
              <a:t>2</a:t>
            </a:r>
            <a:r>
              <a:rPr lang="zh-CN" altLang="en-US" sz="2800" dirty="0" smtClean="0">
                <a:solidFill>
                  <a:schemeClr val="tx1"/>
                </a:solidFill>
              </a:rPr>
              <a:t>）选择模块</a:t>
            </a:r>
            <a:endParaRPr lang="en-US" altLang="zh-CN" sz="2800" dirty="0" smtClean="0">
              <a:solidFill>
                <a:schemeClr val="tx1"/>
              </a:solidFill>
            </a:endParaRPr>
          </a:p>
          <a:p>
            <a:pPr lvl="1"/>
            <a:r>
              <a:rPr lang="zh-CN" altLang="en-US" sz="2800" dirty="0" smtClean="0"/>
              <a:t>（</a:t>
            </a:r>
            <a:r>
              <a:rPr lang="en-US" altLang="zh-CN" sz="2800" dirty="0" smtClean="0"/>
              <a:t>3</a:t>
            </a:r>
            <a:r>
              <a:rPr lang="zh-CN" altLang="en-US" sz="2800" dirty="0" smtClean="0"/>
              <a:t>）将模块</a:t>
            </a:r>
            <a:r>
              <a:rPr lang="zh-CN" altLang="en-US" sz="2800" dirty="0" smtClean="0">
                <a:solidFill>
                  <a:schemeClr val="tx1"/>
                </a:solidFill>
              </a:rPr>
              <a:t>拖入插槽</a:t>
            </a:r>
            <a:endParaRPr lang="en-US" altLang="zh-CN" sz="2800" dirty="0" smtClean="0">
              <a:solidFill>
                <a:schemeClr val="tx1"/>
              </a:solidFill>
            </a:endParaRPr>
          </a:p>
          <a:p>
            <a:pPr lvl="1"/>
            <a:r>
              <a:rPr lang="zh-CN" altLang="en-US" sz="2800" dirty="0" smtClean="0"/>
              <a:t>（</a:t>
            </a:r>
            <a:r>
              <a:rPr lang="en-US" altLang="zh-CN" sz="2800" dirty="0" smtClean="0"/>
              <a:t>4</a:t>
            </a:r>
            <a:r>
              <a:rPr lang="zh-CN" altLang="en-US" sz="2800" dirty="0" smtClean="0"/>
              <a:t>）</a:t>
            </a:r>
            <a:r>
              <a:rPr lang="zh-CN" altLang="en-US" sz="2800" dirty="0"/>
              <a:t>打开</a:t>
            </a:r>
            <a:r>
              <a:rPr lang="zh-CN" altLang="en-US" sz="2800" dirty="0" smtClean="0">
                <a:solidFill>
                  <a:schemeClr val="tx1"/>
                </a:solidFill>
              </a:rPr>
              <a:t>设备电源</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en-US" sz="4400" dirty="0" smtClean="0"/>
              <a:t>查看</a:t>
            </a:r>
            <a:r>
              <a:rPr lang="zh-CN" altLang="en-US" sz="4400" dirty="0"/>
              <a:t>设备的详细信息</a:t>
            </a:r>
            <a:endParaRPr lang="zh-CN" altLang="zh-CN" sz="4400" dirty="0"/>
          </a:p>
        </p:txBody>
      </p:sp>
      <p:sp>
        <p:nvSpPr>
          <p:cNvPr id="275459" name="Rectangle 3"/>
          <p:cNvSpPr>
            <a:spLocks noGrp="1" noChangeArrowheads="1"/>
          </p:cNvSpPr>
          <p:nvPr>
            <p:ph type="body" idx="1"/>
          </p:nvPr>
        </p:nvSpPr>
        <p:spPr/>
        <p:txBody>
          <a:bodyPr/>
          <a:lstStyle/>
          <a:p>
            <a:r>
              <a:rPr lang="zh-CN" altLang="en-US" sz="3200" dirty="0" smtClean="0">
                <a:solidFill>
                  <a:srgbClr val="FFCC00"/>
                </a:solidFill>
              </a:rPr>
              <a:t>路由器信息包括</a:t>
            </a:r>
            <a:endParaRPr lang="en-US" altLang="zh-CN" sz="3200" dirty="0" smtClean="0">
              <a:solidFill>
                <a:srgbClr val="FFCC00"/>
              </a:solidFill>
            </a:endParaRPr>
          </a:p>
          <a:p>
            <a:pPr lvl="1"/>
            <a:r>
              <a:rPr lang="zh-CN" altLang="en-US" sz="2800" dirty="0" smtClean="0">
                <a:solidFill>
                  <a:schemeClr val="tx1"/>
                </a:solidFill>
              </a:rPr>
              <a:t>路由</a:t>
            </a:r>
            <a:r>
              <a:rPr lang="zh-CN" altLang="en-US" sz="2800" dirty="0">
                <a:solidFill>
                  <a:schemeClr val="tx1"/>
                </a:solidFill>
              </a:rPr>
              <a:t>表</a:t>
            </a:r>
            <a:r>
              <a:rPr lang="en-US" altLang="zh-CN" sz="2800" dirty="0">
                <a:solidFill>
                  <a:schemeClr val="tx1"/>
                </a:solidFill>
              </a:rPr>
              <a:t>(Routing </a:t>
            </a:r>
            <a:r>
              <a:rPr lang="en-US" altLang="zh-CN" sz="2800" dirty="0" smtClean="0">
                <a:solidFill>
                  <a:schemeClr val="tx1"/>
                </a:solidFill>
              </a:rPr>
              <a:t>Table)</a:t>
            </a:r>
            <a:endParaRPr lang="en-US" altLang="zh-CN" sz="2800" dirty="0" smtClean="0">
              <a:solidFill>
                <a:schemeClr val="tx1"/>
              </a:solidFill>
            </a:endParaRPr>
          </a:p>
          <a:p>
            <a:pPr lvl="1"/>
            <a:r>
              <a:rPr lang="en-US" altLang="zh-CN" sz="2800" dirty="0" err="1" smtClean="0">
                <a:solidFill>
                  <a:schemeClr val="tx1"/>
                </a:solidFill>
              </a:rPr>
              <a:t>IPv6</a:t>
            </a:r>
            <a:r>
              <a:rPr lang="zh-CN" altLang="en-US" sz="2800" dirty="0">
                <a:solidFill>
                  <a:schemeClr val="tx1"/>
                </a:solidFill>
              </a:rPr>
              <a:t>路由表</a:t>
            </a:r>
            <a:r>
              <a:rPr lang="en-US" altLang="zh-CN" sz="2800" dirty="0">
                <a:solidFill>
                  <a:schemeClr val="tx1"/>
                </a:solidFill>
              </a:rPr>
              <a:t>(</a:t>
            </a:r>
            <a:r>
              <a:rPr lang="en-US" altLang="zh-CN" sz="2800" dirty="0" err="1">
                <a:solidFill>
                  <a:schemeClr val="tx1"/>
                </a:solidFill>
              </a:rPr>
              <a:t>IPv6</a:t>
            </a:r>
            <a:r>
              <a:rPr lang="en-US" altLang="zh-CN" sz="2800" dirty="0">
                <a:solidFill>
                  <a:schemeClr val="tx1"/>
                </a:solidFill>
              </a:rPr>
              <a:t> Routing Table</a:t>
            </a:r>
            <a:r>
              <a:rPr lang="en-US" altLang="zh-CN" sz="2800" dirty="0" smtClean="0">
                <a:solidFill>
                  <a:schemeClr val="tx1"/>
                </a:solidFill>
              </a:rPr>
              <a:t>)</a:t>
            </a:r>
            <a:endParaRPr lang="en-US" altLang="zh-CN" sz="2800" dirty="0" smtClean="0">
              <a:solidFill>
                <a:schemeClr val="tx1"/>
              </a:solidFill>
            </a:endParaRPr>
          </a:p>
          <a:p>
            <a:pPr lvl="1"/>
            <a:r>
              <a:rPr lang="zh-CN" altLang="en-US" sz="2800" dirty="0" smtClean="0">
                <a:solidFill>
                  <a:schemeClr val="tx1"/>
                </a:solidFill>
              </a:rPr>
              <a:t>地址</a:t>
            </a:r>
            <a:r>
              <a:rPr lang="zh-CN" altLang="en-US" sz="2800" dirty="0">
                <a:solidFill>
                  <a:schemeClr val="tx1"/>
                </a:solidFill>
              </a:rPr>
              <a:t>解析表</a:t>
            </a:r>
            <a:r>
              <a:rPr lang="en-US" altLang="zh-CN" sz="2800" dirty="0">
                <a:solidFill>
                  <a:schemeClr val="tx1"/>
                </a:solidFill>
              </a:rPr>
              <a:t>(ARP Table</a:t>
            </a:r>
            <a:r>
              <a:rPr lang="en-US" altLang="zh-CN" sz="2800" dirty="0" smtClean="0">
                <a:solidFill>
                  <a:schemeClr val="tx1"/>
                </a:solidFill>
              </a:rPr>
              <a:t>)</a:t>
            </a:r>
            <a:endParaRPr lang="en-US" altLang="zh-CN" sz="2800" dirty="0" smtClean="0">
              <a:solidFill>
                <a:schemeClr val="tx1"/>
              </a:solidFill>
            </a:endParaRPr>
          </a:p>
          <a:p>
            <a:pPr lvl="1"/>
            <a:r>
              <a:rPr lang="zh-CN" altLang="en-US" sz="2800" dirty="0" smtClean="0">
                <a:solidFill>
                  <a:schemeClr val="tx1"/>
                </a:solidFill>
              </a:rPr>
              <a:t>网络</a:t>
            </a:r>
            <a:r>
              <a:rPr lang="zh-CN" altLang="en-US" sz="2800" dirty="0">
                <a:solidFill>
                  <a:schemeClr val="tx1"/>
                </a:solidFill>
              </a:rPr>
              <a:t>地址转换表</a:t>
            </a:r>
            <a:r>
              <a:rPr lang="en-US" altLang="zh-CN" sz="2800" dirty="0">
                <a:solidFill>
                  <a:schemeClr val="tx1"/>
                </a:solidFill>
              </a:rPr>
              <a:t>(NAT Table</a:t>
            </a:r>
            <a:r>
              <a:rPr lang="en-US" altLang="zh-CN" sz="2800" dirty="0" smtClean="0">
                <a:solidFill>
                  <a:schemeClr val="tx1"/>
                </a:solidFill>
              </a:rPr>
              <a:t>)</a:t>
            </a:r>
            <a:endParaRPr lang="en-US" altLang="zh-CN" sz="2800" dirty="0" smtClean="0">
              <a:solidFill>
                <a:schemeClr val="tx1"/>
              </a:solidFill>
            </a:endParaRPr>
          </a:p>
          <a:p>
            <a:pPr lvl="1"/>
            <a:r>
              <a:rPr lang="zh-CN" altLang="en-US" sz="2800" dirty="0" smtClean="0">
                <a:solidFill>
                  <a:schemeClr val="tx1"/>
                </a:solidFill>
              </a:rPr>
              <a:t>服务</a:t>
            </a:r>
            <a:r>
              <a:rPr lang="zh-CN" altLang="en-US" sz="2800" dirty="0">
                <a:solidFill>
                  <a:schemeClr val="tx1"/>
                </a:solidFill>
              </a:rPr>
              <a:t>质量队列</a:t>
            </a:r>
            <a:r>
              <a:rPr lang="en-US" altLang="zh-CN" sz="2800" dirty="0">
                <a:solidFill>
                  <a:schemeClr val="tx1"/>
                </a:solidFill>
              </a:rPr>
              <a:t>(</a:t>
            </a:r>
            <a:r>
              <a:rPr lang="en-US" altLang="zh-CN" sz="2800" dirty="0" err="1">
                <a:solidFill>
                  <a:schemeClr val="tx1"/>
                </a:solidFill>
              </a:rPr>
              <a:t>QoS</a:t>
            </a:r>
            <a:r>
              <a:rPr lang="en-US" altLang="zh-CN" sz="2800" dirty="0">
                <a:solidFill>
                  <a:schemeClr val="tx1"/>
                </a:solidFill>
              </a:rPr>
              <a:t> Queues</a:t>
            </a:r>
            <a:r>
              <a:rPr lang="en-US" altLang="zh-CN" sz="2800" dirty="0" smtClean="0">
                <a:solidFill>
                  <a:schemeClr val="tx1"/>
                </a:solidFill>
              </a:rPr>
              <a:t>)</a:t>
            </a:r>
            <a:endParaRPr lang="en-US" altLang="zh-CN" sz="2800" dirty="0">
              <a:solidFill>
                <a:schemeClr val="tx1"/>
              </a:solidFill>
            </a:endParaRPr>
          </a:p>
          <a:p>
            <a:pPr lvl="1"/>
            <a:r>
              <a:rPr lang="zh-CN" altLang="en-US" sz="2800" dirty="0" smtClean="0">
                <a:solidFill>
                  <a:schemeClr val="tx1"/>
                </a:solidFill>
              </a:rPr>
              <a:t>端口</a:t>
            </a:r>
            <a:r>
              <a:rPr lang="zh-CN" altLang="en-US" sz="2800" dirty="0">
                <a:solidFill>
                  <a:schemeClr val="tx1"/>
                </a:solidFill>
              </a:rPr>
              <a:t>状态汇总表</a:t>
            </a:r>
            <a:r>
              <a:rPr lang="en-US" altLang="zh-CN" sz="2800" dirty="0">
                <a:solidFill>
                  <a:schemeClr val="tx1"/>
                </a:solidFill>
              </a:rPr>
              <a:t>(Port Status Summary Table)</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smtClean="0"/>
              <a:t>1.4  </a:t>
            </a:r>
            <a:r>
              <a:rPr lang="en-US" altLang="zh-CN" sz="4400" dirty="0" err="1" smtClean="0"/>
              <a:t>GNS</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endParaRPr lang="en-US" altLang="zh-CN" sz="3200" dirty="0"/>
          </a:p>
          <a:p>
            <a:r>
              <a:rPr lang="zh-CN" altLang="en-US" sz="3200" dirty="0" smtClean="0"/>
              <a:t>环境入门</a:t>
            </a:r>
            <a:endParaRPr lang="en-US" altLang="zh-CN" sz="3200" dirty="0"/>
          </a:p>
          <a:p>
            <a:r>
              <a:rPr lang="zh-CN" altLang="en-US" sz="3200" dirty="0" smtClean="0"/>
              <a:t>报文捕获</a:t>
            </a:r>
            <a:endParaRPr lang="en-US" altLang="zh-CN" sz="3200" dirty="0"/>
          </a:p>
          <a:p>
            <a:r>
              <a:rPr lang="en-US" altLang="zh-CN" sz="3200" dirty="0" err="1" smtClean="0"/>
              <a:t>VPCS</a:t>
            </a:r>
            <a:r>
              <a:rPr lang="zh-CN" altLang="en-US" sz="3200" dirty="0"/>
              <a:t>集成</a:t>
            </a:r>
            <a:r>
              <a:rPr lang="zh-CN" altLang="en-US" sz="3200" dirty="0" smtClean="0"/>
              <a:t>应用</a:t>
            </a:r>
            <a:endParaRPr lang="en-US" altLang="zh-CN" sz="3200" dirty="0"/>
          </a:p>
          <a:p>
            <a:r>
              <a:rPr lang="en-US" altLang="zh-CN" sz="3200" dirty="0" err="1" smtClean="0"/>
              <a:t>VirtualBox</a:t>
            </a:r>
            <a:r>
              <a:rPr lang="zh-CN" altLang="en-US" sz="3200" dirty="0"/>
              <a:t>集成</a:t>
            </a:r>
            <a:r>
              <a:rPr lang="zh-CN" altLang="en-US" sz="3200" dirty="0" smtClean="0"/>
              <a:t>应用</a:t>
            </a:r>
            <a:endParaRPr lang="en-US" altLang="zh-CN" sz="3200" dirty="0"/>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GNS</a:t>
            </a:r>
            <a:endParaRPr lang="zh-CN" altLang="zh-CN" sz="4400" dirty="0"/>
          </a:p>
        </p:txBody>
      </p:sp>
      <p:sp>
        <p:nvSpPr>
          <p:cNvPr id="275459" name="Rectangle 3"/>
          <p:cNvSpPr>
            <a:spLocks noGrp="1" noChangeArrowheads="1"/>
          </p:cNvSpPr>
          <p:nvPr>
            <p:ph type="body" idx="1"/>
          </p:nvPr>
        </p:nvSpPr>
        <p:spPr/>
        <p:txBody>
          <a:bodyPr/>
          <a:lstStyle/>
          <a:p>
            <a:r>
              <a:rPr lang="en-US" altLang="zh-CN" sz="3200" dirty="0" err="1" smtClean="0"/>
              <a:t>GNS</a:t>
            </a:r>
            <a:r>
              <a:rPr lang="zh-CN" altLang="en-US" sz="3200" dirty="0" smtClean="0"/>
              <a:t>（</a:t>
            </a:r>
            <a:r>
              <a:rPr lang="en-US" altLang="zh-CN" sz="3200" dirty="0" smtClean="0"/>
              <a:t>Graphical </a:t>
            </a:r>
            <a:r>
              <a:rPr lang="en-US" altLang="zh-CN" sz="3200" dirty="0"/>
              <a:t>Network </a:t>
            </a:r>
            <a:r>
              <a:rPr lang="en-US" altLang="zh-CN" sz="3200" dirty="0" smtClean="0"/>
              <a:t>Simulator</a:t>
            </a:r>
            <a:r>
              <a:rPr lang="zh-CN" altLang="en-US" sz="3200" dirty="0" smtClean="0"/>
              <a:t>）</a:t>
            </a:r>
            <a:r>
              <a:rPr lang="zh-CN" altLang="zh-CN" sz="3200" dirty="0" smtClean="0"/>
              <a:t>是</a:t>
            </a:r>
            <a:r>
              <a:rPr lang="zh-CN" altLang="zh-CN" sz="3200" dirty="0"/>
              <a:t>一种可以仿真复杂网络的图形化网络模拟器</a:t>
            </a:r>
            <a:r>
              <a:rPr lang="zh-CN" altLang="zh-CN" sz="3200" dirty="0" smtClean="0"/>
              <a:t>。</a:t>
            </a:r>
            <a:endParaRPr lang="en-US" altLang="zh-CN" sz="3200" dirty="0" smtClean="0"/>
          </a:p>
          <a:p>
            <a:r>
              <a:rPr lang="en-US" altLang="zh-CN" sz="3200" dirty="0" err="1" smtClean="0"/>
              <a:t>GNS3</a:t>
            </a:r>
            <a:r>
              <a:rPr lang="zh-CN" altLang="zh-CN" sz="3200" dirty="0"/>
              <a:t>允许在</a:t>
            </a:r>
            <a:r>
              <a:rPr lang="en-US" altLang="zh-CN" sz="3200" dirty="0"/>
              <a:t>Windows</a:t>
            </a:r>
            <a:r>
              <a:rPr lang="zh-CN" altLang="zh-CN" sz="3200" dirty="0"/>
              <a:t>、</a:t>
            </a:r>
            <a:r>
              <a:rPr lang="en-US" altLang="zh-CN" sz="3200" dirty="0"/>
              <a:t>Linux</a:t>
            </a:r>
            <a:r>
              <a:rPr lang="zh-CN" altLang="zh-CN" sz="3200" dirty="0"/>
              <a:t>系统上仿真</a:t>
            </a:r>
            <a:r>
              <a:rPr lang="en-US" altLang="zh-CN" sz="3200" dirty="0" smtClean="0"/>
              <a:t>IOS</a:t>
            </a:r>
            <a:r>
              <a:rPr lang="zh-CN" altLang="zh-CN" sz="3200" dirty="0" smtClean="0"/>
              <a:t>。</a:t>
            </a:r>
            <a:endParaRPr lang="zh-CN" altLang="zh-CN" sz="3200" dirty="0" smtClean="0"/>
          </a:p>
          <a:p>
            <a:r>
              <a:rPr lang="en-US" altLang="zh-CN" sz="3200" dirty="0" err="1" smtClean="0"/>
              <a:t>GNS3</a:t>
            </a:r>
            <a:r>
              <a:rPr lang="zh-CN" altLang="zh-CN" sz="3200" dirty="0" smtClean="0"/>
              <a:t>基于</a:t>
            </a:r>
            <a:r>
              <a:rPr lang="en-US" altLang="zh-CN" sz="3200" dirty="0" err="1" smtClean="0"/>
              <a:t>dynamips</a:t>
            </a:r>
            <a:r>
              <a:rPr lang="zh-CN" altLang="zh-CN" sz="3200" dirty="0" smtClean="0"/>
              <a:t>仿真器实现，是</a:t>
            </a:r>
            <a:r>
              <a:rPr lang="en-US" altLang="zh-CN" sz="3200" dirty="0" err="1" smtClean="0"/>
              <a:t>dynamips</a:t>
            </a:r>
            <a:r>
              <a:rPr lang="zh-CN" altLang="zh-CN" sz="3200" dirty="0" smtClean="0"/>
              <a:t>的一个图形前端，相比直接使用</a:t>
            </a:r>
            <a:r>
              <a:rPr lang="en-US" altLang="zh-CN" sz="3200" dirty="0" err="1" smtClean="0"/>
              <a:t>dynamips</a:t>
            </a:r>
            <a:r>
              <a:rPr lang="zh-CN" altLang="zh-CN" sz="3200" dirty="0" smtClean="0"/>
              <a:t>这样的虚拟软件要更容易上手和更具有可操作性。</a:t>
            </a:r>
            <a:endParaRPr lang="zh-CN" altLang="en-US" sz="32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zh-CN" altLang="en-US" sz="4400" dirty="0" smtClean="0"/>
              <a:t>本章配套实验</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en-US" altLang="zh-CN" sz="3200" dirty="0" err="1" smtClean="0">
                <a:solidFill>
                  <a:srgbClr val="FFCC00"/>
                </a:solidFill>
              </a:rPr>
              <a:t>A.1</a:t>
            </a:r>
            <a:r>
              <a:rPr lang="en-US" altLang="zh-CN" sz="3200" dirty="0" smtClean="0">
                <a:solidFill>
                  <a:srgbClr val="FFCC00"/>
                </a:solidFill>
              </a:rPr>
              <a:t>  </a:t>
            </a:r>
            <a:r>
              <a:rPr lang="en-US" altLang="zh-CN" sz="3200" dirty="0" err="1">
                <a:solidFill>
                  <a:srgbClr val="FFCC00"/>
                </a:solidFill>
              </a:rPr>
              <a:t>VirtualBox</a:t>
            </a:r>
            <a:r>
              <a:rPr lang="zh-CN" altLang="en-US" sz="3200" dirty="0">
                <a:solidFill>
                  <a:srgbClr val="FFCC00"/>
                </a:solidFill>
              </a:rPr>
              <a:t>环境下虚拟机的安装与</a:t>
            </a:r>
            <a:r>
              <a:rPr lang="zh-CN" altLang="en-US" sz="3200" dirty="0" smtClean="0">
                <a:solidFill>
                  <a:srgbClr val="FFCC00"/>
                </a:solidFill>
              </a:rPr>
              <a:t>配置</a:t>
            </a:r>
            <a:endParaRPr lang="en-US" altLang="zh-CN" sz="3200" dirty="0">
              <a:solidFill>
                <a:srgbClr val="FFCC00"/>
              </a:solidFill>
            </a:endParaRPr>
          </a:p>
          <a:p>
            <a:pPr marL="257175" lvl="4" indent="-257175">
              <a:buClr>
                <a:schemeClr val="tx1"/>
              </a:buClr>
            </a:pPr>
            <a:r>
              <a:rPr lang="en-US" altLang="zh-CN" sz="3200" dirty="0" err="1">
                <a:solidFill>
                  <a:srgbClr val="FFCC00"/>
                </a:solidFill>
              </a:rPr>
              <a:t>A.2</a:t>
            </a:r>
            <a:r>
              <a:rPr lang="en-US" altLang="zh-CN" sz="3200" dirty="0">
                <a:solidFill>
                  <a:srgbClr val="FFCC00"/>
                </a:solidFill>
              </a:rPr>
              <a:t>  VMware</a:t>
            </a:r>
            <a:r>
              <a:rPr lang="zh-CN" altLang="en-US" sz="3200" dirty="0">
                <a:solidFill>
                  <a:srgbClr val="FFCC00"/>
                </a:solidFill>
              </a:rPr>
              <a:t>环境下虚拟机的安装与</a:t>
            </a:r>
            <a:r>
              <a:rPr lang="zh-CN" altLang="en-US" sz="3200" dirty="0" smtClean="0">
                <a:solidFill>
                  <a:srgbClr val="FFCC00"/>
                </a:solidFill>
              </a:rPr>
              <a:t>配置</a:t>
            </a:r>
            <a:endParaRPr lang="en-US" altLang="zh-CN" sz="3200" dirty="0">
              <a:solidFill>
                <a:srgbClr val="FFCC00"/>
              </a:solidFill>
            </a:endParaRPr>
          </a:p>
          <a:p>
            <a:pPr marL="257175" lvl="4" indent="-257175">
              <a:buClr>
                <a:schemeClr val="tx1"/>
              </a:buClr>
            </a:pPr>
            <a:r>
              <a:rPr lang="en-US" altLang="zh-CN" sz="3200" dirty="0" err="1">
                <a:solidFill>
                  <a:srgbClr val="FFCC00"/>
                </a:solidFill>
              </a:rPr>
              <a:t>A.3</a:t>
            </a:r>
            <a:r>
              <a:rPr lang="en-US" altLang="zh-CN" sz="3200" dirty="0">
                <a:solidFill>
                  <a:srgbClr val="FFCC00"/>
                </a:solidFill>
              </a:rPr>
              <a:t>  Packet Tracer</a:t>
            </a:r>
            <a:r>
              <a:rPr lang="zh-CN" altLang="en-US" sz="3200" dirty="0">
                <a:solidFill>
                  <a:srgbClr val="FFCC00"/>
                </a:solidFill>
              </a:rPr>
              <a:t>环境</a:t>
            </a:r>
            <a:r>
              <a:rPr lang="zh-CN" altLang="en-US" sz="3200" dirty="0" smtClean="0">
                <a:solidFill>
                  <a:srgbClr val="FFCC00"/>
                </a:solidFill>
              </a:rPr>
              <a:t>入门</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A.4</a:t>
            </a:r>
            <a:r>
              <a:rPr lang="en-US" altLang="zh-CN" sz="3200" dirty="0" smtClean="0">
                <a:solidFill>
                  <a:srgbClr val="FFCC00"/>
                </a:solidFill>
              </a:rPr>
              <a:t>  </a:t>
            </a:r>
            <a:r>
              <a:rPr lang="en-US" altLang="zh-CN" sz="3200" dirty="0" err="1">
                <a:solidFill>
                  <a:srgbClr val="FFCC00"/>
                </a:solidFill>
              </a:rPr>
              <a:t>GNS</a:t>
            </a:r>
            <a:r>
              <a:rPr lang="zh-CN" altLang="en-US" sz="3200" dirty="0">
                <a:solidFill>
                  <a:srgbClr val="FFCC00"/>
                </a:solidFill>
              </a:rPr>
              <a:t>环境</a:t>
            </a:r>
            <a:r>
              <a:rPr lang="zh-CN" altLang="en-US" sz="3200" dirty="0" smtClean="0">
                <a:solidFill>
                  <a:srgbClr val="FFCC00"/>
                </a:solidFill>
              </a:rPr>
              <a:t>入门</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A.5</a:t>
            </a:r>
            <a:r>
              <a:rPr lang="en-US" altLang="zh-CN" sz="3200" dirty="0" smtClean="0">
                <a:solidFill>
                  <a:srgbClr val="FFCC00"/>
                </a:solidFill>
              </a:rPr>
              <a:t>  </a:t>
            </a:r>
            <a:r>
              <a:rPr lang="en-US" altLang="zh-CN" sz="3200" dirty="0" err="1">
                <a:solidFill>
                  <a:srgbClr val="FFCC00"/>
                </a:solidFill>
              </a:rPr>
              <a:t>eNSP</a:t>
            </a:r>
            <a:r>
              <a:rPr lang="zh-CN" altLang="en-US" sz="3200" dirty="0">
                <a:solidFill>
                  <a:srgbClr val="FFCC00"/>
                </a:solidFill>
              </a:rPr>
              <a:t>环境</a:t>
            </a:r>
            <a:r>
              <a:rPr lang="zh-CN" altLang="en-US" sz="3200" dirty="0" smtClean="0">
                <a:solidFill>
                  <a:srgbClr val="FFCC00"/>
                </a:solidFill>
              </a:rPr>
              <a:t>入门</a:t>
            </a:r>
            <a:endParaRPr lang="en-US" altLang="zh-CN" sz="3200" dirty="0" smtClean="0">
              <a:solidFill>
                <a:srgbClr val="FFCC00"/>
              </a:solidFill>
            </a:endParaRPr>
          </a:p>
          <a:p>
            <a:pPr marL="257175" lvl="4" indent="-257175">
              <a:buClr>
                <a:schemeClr val="tx1"/>
              </a:buClr>
            </a:pPr>
            <a:endParaRPr lang="en-US" altLang="zh-CN" sz="3200" dirty="0">
              <a:solidFill>
                <a:srgbClr val="FFCC00"/>
              </a:solidFill>
            </a:endParaRPr>
          </a:p>
          <a:p>
            <a:pPr marL="257175" lvl="4" indent="-257175">
              <a:buClr>
                <a:schemeClr val="tx1"/>
              </a:buClr>
            </a:pPr>
            <a:r>
              <a:rPr lang="zh-CN" altLang="en-US" sz="2800" dirty="0" smtClean="0"/>
              <a:t>（详见</a:t>
            </a:r>
            <a:r>
              <a:rPr lang="zh-CN" altLang="en-US" sz="2800" dirty="0"/>
              <a:t>附录</a:t>
            </a:r>
            <a:r>
              <a:rPr lang="en-US" altLang="zh-CN" sz="2800" dirty="0" smtClean="0"/>
              <a:t>A</a:t>
            </a:r>
            <a:r>
              <a:rPr lang="zh-CN" altLang="en-US" sz="2800" dirty="0" smtClean="0"/>
              <a:t>）</a:t>
            </a:r>
            <a:endParaRPr lang="en-US" altLang="zh-CN" sz="2800" dirty="0" smtClean="0"/>
          </a:p>
          <a:p>
            <a:pPr marL="257175" lvl="4" indent="-257175">
              <a:buClr>
                <a:schemeClr val="tx1"/>
              </a:buClr>
            </a:pPr>
            <a:endParaRPr lang="en-US" altLang="zh-CN" sz="3200" dirty="0" smtClean="0">
              <a:solidFill>
                <a:srgbClr val="FFCC00"/>
              </a:solidFill>
            </a:endParaRPr>
          </a:p>
          <a:p>
            <a:pPr marL="257175" lvl="4" indent="-257175">
              <a:buClr>
                <a:schemeClr val="tx1"/>
              </a:buClr>
            </a:pPr>
            <a:endParaRPr lang="en-US" altLang="zh-CN" sz="3200" b="1" dirty="0">
              <a:solidFill>
                <a:srgbClr val="FFCC00"/>
              </a:solidFill>
            </a:endParaRPr>
          </a:p>
          <a:p>
            <a:pPr marL="0" lvl="4" indent="0">
              <a:buClr>
                <a:schemeClr val="tx1"/>
              </a:buClr>
              <a:buNone/>
            </a:pPr>
            <a:endParaRPr lang="en-US" altLang="zh-CN" sz="3200" b="1" dirty="0">
              <a:solidFill>
                <a:srgbClr val="FFCC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a:t>GNS3</a:t>
            </a:r>
            <a:r>
              <a:rPr lang="zh-CN" altLang="zh-CN" sz="4400" dirty="0"/>
              <a:t>整合了如下的软件</a:t>
            </a:r>
            <a:endParaRPr lang="zh-CN" altLang="zh-CN" sz="4400" dirty="0"/>
          </a:p>
        </p:txBody>
      </p:sp>
      <p:sp>
        <p:nvSpPr>
          <p:cNvPr id="275459" name="Rectangle 3"/>
          <p:cNvSpPr>
            <a:spLocks noGrp="1" noChangeArrowheads="1"/>
          </p:cNvSpPr>
          <p:nvPr>
            <p:ph type="body" idx="1"/>
          </p:nvPr>
        </p:nvSpPr>
        <p:spPr/>
        <p:txBody>
          <a:bodyPr/>
          <a:lstStyle/>
          <a:p>
            <a:pPr lvl="0"/>
            <a:r>
              <a:rPr lang="en-US" altLang="zh-CN" sz="3200" dirty="0" err="1" smtClean="0"/>
              <a:t>Dynamips</a:t>
            </a:r>
            <a:endParaRPr lang="en-US" altLang="zh-CN" sz="3200" dirty="0" smtClean="0"/>
          </a:p>
          <a:p>
            <a:pPr lvl="0"/>
            <a:r>
              <a:rPr lang="en-US" altLang="zh-CN" sz="3200" dirty="0" err="1" smtClean="0"/>
              <a:t>Dynagen</a:t>
            </a:r>
            <a:endParaRPr lang="en-US" altLang="zh-CN" sz="3200" dirty="0" smtClean="0"/>
          </a:p>
          <a:p>
            <a:pPr lvl="0"/>
            <a:r>
              <a:rPr lang="en-US" altLang="zh-CN" sz="3200" dirty="0" err="1" smtClean="0"/>
              <a:t>Pemu</a:t>
            </a:r>
            <a:endParaRPr lang="en-US" altLang="zh-CN" sz="3200" dirty="0" smtClean="0"/>
          </a:p>
          <a:p>
            <a:pPr lvl="0"/>
            <a:r>
              <a:rPr lang="en-US" altLang="zh-CN" sz="3200" dirty="0" err="1" smtClean="0"/>
              <a:t>WinPcap</a:t>
            </a:r>
            <a:endParaRPr lang="en-US" altLang="zh-CN" sz="3200" dirty="0" smtClean="0"/>
          </a:p>
          <a:p>
            <a:pPr lvl="0"/>
            <a:r>
              <a:rPr lang="zh-CN" altLang="zh-CN" sz="3200" dirty="0" smtClean="0"/>
              <a:t>设计</a:t>
            </a:r>
            <a:r>
              <a:rPr lang="zh-CN" altLang="zh-CN" sz="3200" dirty="0"/>
              <a:t>优秀的网络拓扑</a:t>
            </a:r>
            <a:r>
              <a:rPr lang="zh-CN" altLang="zh-CN" sz="3200" dirty="0" smtClean="0"/>
              <a:t>结构</a:t>
            </a:r>
            <a:endParaRPr lang="zh-CN" altLang="zh-CN" sz="3200" dirty="0"/>
          </a:p>
          <a:p>
            <a:pPr lvl="0"/>
            <a:r>
              <a:rPr lang="zh-CN" altLang="zh-CN" sz="3200" dirty="0"/>
              <a:t>模拟</a:t>
            </a:r>
            <a:r>
              <a:rPr lang="en-US" altLang="zh-CN" sz="3200" dirty="0"/>
              <a:t>Cisco</a:t>
            </a:r>
            <a:r>
              <a:rPr lang="zh-CN" altLang="zh-CN" sz="3200" dirty="0"/>
              <a:t>路由设备和</a:t>
            </a:r>
            <a:r>
              <a:rPr lang="en-US" altLang="zh-CN" sz="3200" dirty="0"/>
              <a:t>PIX</a:t>
            </a:r>
            <a:r>
              <a:rPr lang="zh-CN" altLang="zh-CN" sz="3200" dirty="0" smtClean="0"/>
              <a:t>防火墙</a:t>
            </a:r>
            <a:endParaRPr lang="zh-CN" altLang="zh-CN" sz="3200" dirty="0"/>
          </a:p>
          <a:p>
            <a:pPr lvl="0"/>
            <a:r>
              <a:rPr lang="zh-CN" altLang="zh-CN" sz="3200" dirty="0"/>
              <a:t>仿真简单的</a:t>
            </a:r>
            <a:r>
              <a:rPr lang="en-US" altLang="zh-CN" sz="3200" dirty="0"/>
              <a:t>Ethernet, ATM</a:t>
            </a:r>
            <a:r>
              <a:rPr lang="zh-CN" altLang="zh-CN" sz="3200" dirty="0"/>
              <a:t>和帧中继</a:t>
            </a:r>
            <a:r>
              <a:rPr lang="zh-CN" altLang="zh-CN" sz="3200" dirty="0" smtClean="0"/>
              <a:t>交换机</a:t>
            </a:r>
            <a:endParaRPr lang="zh-CN" altLang="zh-CN" sz="3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GNS3</a:t>
            </a:r>
            <a:r>
              <a:rPr lang="zh-CN" altLang="en-US" sz="4400" dirty="0" smtClean="0"/>
              <a:t>安装</a:t>
            </a:r>
            <a:endParaRPr lang="zh-CN" altLang="zh-CN" sz="4400" dirty="0"/>
          </a:p>
        </p:txBody>
      </p:sp>
      <p:sp>
        <p:nvSpPr>
          <p:cNvPr id="275459" name="Rectangle 3"/>
          <p:cNvSpPr>
            <a:spLocks noGrp="1" noChangeArrowheads="1"/>
          </p:cNvSpPr>
          <p:nvPr>
            <p:ph type="body" idx="1"/>
          </p:nvPr>
        </p:nvSpPr>
        <p:spPr/>
        <p:txBody>
          <a:bodyPr/>
          <a:lstStyle/>
          <a:p>
            <a:pPr lvl="0"/>
            <a:r>
              <a:rPr lang="zh-CN" altLang="en-US" sz="3200" dirty="0" smtClean="0"/>
              <a:t>下载</a:t>
            </a:r>
            <a:endParaRPr lang="en-US" altLang="zh-CN" sz="3200" dirty="0" smtClean="0"/>
          </a:p>
          <a:p>
            <a:pPr lvl="0"/>
            <a:r>
              <a:rPr lang="en-US" altLang="zh-CN" sz="2800" dirty="0">
                <a:hlinkClick r:id="rId1"/>
              </a:rPr>
              <a:t>http://</a:t>
            </a:r>
            <a:r>
              <a:rPr lang="en-US" altLang="zh-CN" sz="2800" dirty="0" err="1" smtClean="0">
                <a:hlinkClick r:id="rId1"/>
              </a:rPr>
              <a:t>www.gns3.net</a:t>
            </a:r>
            <a:r>
              <a:rPr lang="en-US" altLang="zh-CN" sz="2800" dirty="0" smtClean="0">
                <a:hlinkClick r:id="rId1"/>
              </a:rPr>
              <a:t>/download</a:t>
            </a:r>
            <a:endParaRPr lang="en-US" altLang="zh-CN" sz="2800" dirty="0" smtClean="0"/>
          </a:p>
          <a:p>
            <a:pPr lvl="0"/>
            <a:endParaRPr lang="en-US" altLang="zh-CN" sz="3200" dirty="0" smtClean="0"/>
          </a:p>
          <a:p>
            <a:pPr lvl="0"/>
            <a:r>
              <a:rPr lang="zh-CN" altLang="en-US" sz="3200" dirty="0" smtClean="0"/>
              <a:t>包括：</a:t>
            </a:r>
            <a:r>
              <a:rPr lang="en-US" altLang="zh-CN" sz="3200" dirty="0" err="1" smtClean="0"/>
              <a:t>WinPCAP</a:t>
            </a:r>
            <a:r>
              <a:rPr lang="zh-CN" altLang="zh-CN" sz="3200" dirty="0"/>
              <a:t>、</a:t>
            </a:r>
            <a:r>
              <a:rPr lang="en-US" altLang="zh-CN" sz="3200" dirty="0" err="1" smtClean="0"/>
              <a:t>Dynamips</a:t>
            </a:r>
            <a:endParaRPr lang="en-US" altLang="zh-CN" sz="3200" dirty="0" smtClean="0"/>
          </a:p>
          <a:p>
            <a:pPr lvl="0"/>
            <a:endParaRPr lang="en-US" altLang="zh-CN" sz="3200" dirty="0" smtClean="0"/>
          </a:p>
          <a:p>
            <a:pPr lvl="0"/>
            <a:r>
              <a:rPr lang="en-US" altLang="zh-CN" sz="3200" dirty="0" smtClean="0"/>
              <a:t>Wireshark</a:t>
            </a:r>
            <a:endParaRPr lang="en-US" altLang="zh-CN" sz="3200" dirty="0"/>
          </a:p>
          <a:p>
            <a:pPr lvl="0"/>
            <a:r>
              <a:rPr lang="en-US" altLang="zh-CN" sz="3200" dirty="0" err="1" smtClean="0"/>
              <a:t>SolarWinds</a:t>
            </a:r>
            <a:r>
              <a:rPr lang="en-US" altLang="zh-CN" sz="3200" dirty="0" smtClean="0"/>
              <a:t> </a:t>
            </a:r>
            <a:r>
              <a:rPr lang="en-US" altLang="zh-CN" sz="3200" dirty="0"/>
              <a:t>Response Time Viewer</a:t>
            </a:r>
            <a:endParaRPr lang="zh-CN" altLang="zh-CN" sz="3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GNS3</a:t>
            </a:r>
            <a:r>
              <a:rPr lang="zh-CN" altLang="en-US" sz="4400" dirty="0"/>
              <a:t>主界面</a:t>
            </a:r>
            <a:endParaRPr lang="zh-CN" altLang="zh-CN" sz="4400" dirty="0"/>
          </a:p>
        </p:txBody>
      </p:sp>
      <p:pic>
        <p:nvPicPr>
          <p:cNvPr id="6" name="图片 5"/>
          <p:cNvPicPr>
            <a:picLocks noChangeAspect="1"/>
          </p:cNvPicPr>
          <p:nvPr/>
        </p:nvPicPr>
        <p:blipFill>
          <a:blip r:embed="rId1"/>
          <a:stretch>
            <a:fillRect/>
          </a:stretch>
        </p:blipFill>
        <p:spPr>
          <a:xfrm>
            <a:off x="573110" y="1992161"/>
            <a:ext cx="5995942" cy="3742043"/>
          </a:xfrm>
          <a:prstGeom prst="rect">
            <a:avLst/>
          </a:prstGeom>
        </p:spPr>
      </p:pic>
      <p:graphicFrame>
        <p:nvGraphicFramePr>
          <p:cNvPr id="2" name="表格 1"/>
          <p:cNvGraphicFramePr>
            <a:graphicFrameLocks noGrp="1"/>
          </p:cNvGraphicFramePr>
          <p:nvPr/>
        </p:nvGraphicFramePr>
        <p:xfrm>
          <a:off x="6824189" y="2223448"/>
          <a:ext cx="1637230" cy="3095526"/>
        </p:xfrm>
        <a:graphic>
          <a:graphicData uri="http://schemas.openxmlformats.org/drawingml/2006/table">
            <a:tbl>
              <a:tblPr firstRow="1" firstCol="1" bandRow="1">
                <a:tableStyleId>{5C22544A-7EE6-4342-B048-85BDC9FD1C3A}</a:tableStyleId>
              </a:tblPr>
              <a:tblGrid>
                <a:gridCol w="1637230"/>
              </a:tblGrid>
              <a:tr h="442218">
                <a:tc>
                  <a:txBody>
                    <a:bodyPr/>
                    <a:lstStyle/>
                    <a:p>
                      <a:pPr algn="just">
                        <a:lnSpc>
                          <a:spcPct val="100000"/>
                        </a:lnSpc>
                        <a:spcAft>
                          <a:spcPts val="0"/>
                        </a:spcAft>
                      </a:pPr>
                      <a:r>
                        <a:rPr lang="zh-CN" sz="2000" kern="100" dirty="0">
                          <a:effectLst/>
                        </a:rPr>
                        <a:t>菜单栏</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42218">
                <a:tc>
                  <a:txBody>
                    <a:bodyPr/>
                    <a:lstStyle/>
                    <a:p>
                      <a:pPr algn="just">
                        <a:lnSpc>
                          <a:spcPct val="100000"/>
                        </a:lnSpc>
                        <a:spcAft>
                          <a:spcPts val="0"/>
                        </a:spcAft>
                      </a:pPr>
                      <a:r>
                        <a:rPr lang="zh-CN" sz="2000" kern="100">
                          <a:effectLst/>
                        </a:rPr>
                        <a:t>工具栏</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42218">
                <a:tc>
                  <a:txBody>
                    <a:bodyPr/>
                    <a:lstStyle/>
                    <a:p>
                      <a:pPr algn="just">
                        <a:lnSpc>
                          <a:spcPct val="100000"/>
                        </a:lnSpc>
                        <a:spcAft>
                          <a:spcPts val="0"/>
                        </a:spcAft>
                      </a:pPr>
                      <a:r>
                        <a:rPr lang="zh-CN" sz="2000" kern="100">
                          <a:effectLst/>
                        </a:rPr>
                        <a:t>结点类型区</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42218">
                <a:tc>
                  <a:txBody>
                    <a:bodyPr/>
                    <a:lstStyle/>
                    <a:p>
                      <a:pPr algn="just">
                        <a:lnSpc>
                          <a:spcPct val="100000"/>
                        </a:lnSpc>
                        <a:spcAft>
                          <a:spcPts val="0"/>
                        </a:spcAft>
                      </a:pPr>
                      <a:r>
                        <a:rPr lang="zh-CN" sz="2000" kern="100" dirty="0">
                          <a:effectLst/>
                        </a:rPr>
                        <a:t>工作区</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42218">
                <a:tc>
                  <a:txBody>
                    <a:bodyPr/>
                    <a:lstStyle/>
                    <a:p>
                      <a:pPr algn="just">
                        <a:lnSpc>
                          <a:spcPct val="100000"/>
                        </a:lnSpc>
                        <a:spcAft>
                          <a:spcPts val="0"/>
                        </a:spcAft>
                      </a:pPr>
                      <a:r>
                        <a:rPr lang="zh-CN" sz="2000" kern="100">
                          <a:effectLst/>
                        </a:rPr>
                        <a:t>控制台</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42218">
                <a:tc>
                  <a:txBody>
                    <a:bodyPr/>
                    <a:lstStyle/>
                    <a:p>
                      <a:pPr algn="just">
                        <a:lnSpc>
                          <a:spcPct val="100000"/>
                        </a:lnSpc>
                        <a:spcAft>
                          <a:spcPts val="0"/>
                        </a:spcAft>
                      </a:pPr>
                      <a:r>
                        <a:rPr lang="zh-CN" sz="2000" kern="100" dirty="0">
                          <a:effectLst/>
                        </a:rPr>
                        <a:t>报文捕获</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42218">
                <a:tc>
                  <a:txBody>
                    <a:bodyPr/>
                    <a:lstStyle/>
                    <a:p>
                      <a:pPr algn="just">
                        <a:lnSpc>
                          <a:spcPct val="100000"/>
                        </a:lnSpc>
                        <a:spcAft>
                          <a:spcPts val="0"/>
                        </a:spcAft>
                      </a:pPr>
                      <a:r>
                        <a:rPr lang="zh-CN" sz="2000" kern="100" dirty="0">
                          <a:effectLst/>
                        </a:rPr>
                        <a:t>拓扑汇总区</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GNS</a:t>
            </a:r>
            <a:r>
              <a:rPr lang="zh-CN" altLang="en-US" sz="4400" dirty="0" smtClean="0"/>
              <a:t>首选项配置</a:t>
            </a:r>
            <a:endParaRPr lang="zh-CN" altLang="zh-CN" sz="4400" dirty="0"/>
          </a:p>
        </p:txBody>
      </p:sp>
      <p:sp>
        <p:nvSpPr>
          <p:cNvPr id="275459" name="Rectangle 3"/>
          <p:cNvSpPr>
            <a:spLocks noGrp="1" noChangeArrowheads="1"/>
          </p:cNvSpPr>
          <p:nvPr>
            <p:ph type="body" idx="1"/>
          </p:nvPr>
        </p:nvSpPr>
        <p:spPr/>
        <p:txBody>
          <a:bodyPr/>
          <a:lstStyle/>
          <a:p>
            <a:r>
              <a:rPr lang="en-US" altLang="zh-CN" sz="3200" dirty="0"/>
              <a:t>General</a:t>
            </a:r>
            <a:endParaRPr lang="en-US" altLang="zh-CN" sz="3200" dirty="0"/>
          </a:p>
          <a:p>
            <a:pPr lvl="1"/>
            <a:r>
              <a:rPr lang="zh-CN" altLang="en-US" sz="2800" dirty="0" smtClean="0"/>
              <a:t>整体设置、终端设置、</a:t>
            </a:r>
            <a:r>
              <a:rPr lang="en-US" altLang="zh-CN" sz="2800" dirty="0" smtClean="0"/>
              <a:t>GUI</a:t>
            </a:r>
            <a:r>
              <a:rPr lang="zh-CN" altLang="en-US" sz="2800" dirty="0" smtClean="0"/>
              <a:t>设置</a:t>
            </a:r>
            <a:endParaRPr lang="en-US" altLang="zh-CN" sz="2800" dirty="0"/>
          </a:p>
          <a:p>
            <a:r>
              <a:rPr lang="en-US" altLang="zh-CN" sz="3200" dirty="0" err="1"/>
              <a:t>Dynamips</a:t>
            </a:r>
            <a:endParaRPr lang="en-US" altLang="zh-CN" sz="3200" dirty="0"/>
          </a:p>
          <a:p>
            <a:pPr lvl="1"/>
            <a:r>
              <a:rPr lang="zh-CN" altLang="zh-CN" sz="2800" dirty="0"/>
              <a:t>仿真软件实际运行时的参数</a:t>
            </a:r>
            <a:endParaRPr lang="en-US" altLang="zh-CN" sz="2800" dirty="0"/>
          </a:p>
          <a:p>
            <a:r>
              <a:rPr lang="en-US" altLang="zh-CN" sz="3200" dirty="0"/>
              <a:t>Capture</a:t>
            </a:r>
            <a:endParaRPr lang="en-US" altLang="zh-CN" sz="3200" dirty="0"/>
          </a:p>
          <a:p>
            <a:pPr lvl="1"/>
            <a:r>
              <a:rPr lang="zh-CN" altLang="en-US" sz="2800" dirty="0"/>
              <a:t>设置报文截获</a:t>
            </a:r>
            <a:r>
              <a:rPr lang="zh-CN" altLang="en-US" sz="2800" dirty="0" smtClean="0"/>
              <a:t>功能</a:t>
            </a:r>
            <a:endParaRPr lang="en-US" altLang="zh-CN" sz="2800" dirty="0"/>
          </a:p>
          <a:p>
            <a:pPr marL="257175" lvl="1" indent="-257175">
              <a:buClr>
                <a:schemeClr val="tx1"/>
              </a:buClr>
            </a:pPr>
            <a:r>
              <a:rPr lang="en-US" altLang="zh-CN" sz="3200" dirty="0">
                <a:solidFill>
                  <a:schemeClr val="hlink"/>
                </a:solidFill>
              </a:rPr>
              <a:t>……</a:t>
            </a:r>
            <a:endParaRPr lang="en-US" altLang="zh-CN" sz="3200" dirty="0">
              <a:solidFill>
                <a:schemeClr val="hlink"/>
              </a:solidFill>
            </a:endParaRPr>
          </a:p>
          <a:p>
            <a:pPr marL="342900" lvl="1" indent="0">
              <a:buNone/>
            </a:pPr>
            <a:endParaRPr lang="en-US" altLang="zh-CN" sz="3200" dirty="0" smtClean="0"/>
          </a:p>
          <a:p>
            <a:pPr marL="342900" lvl="1" indent="0">
              <a:buNone/>
            </a:pPr>
            <a:endParaRPr lang="en-US" altLang="zh-CN" sz="29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GNS</a:t>
            </a:r>
            <a:r>
              <a:rPr lang="zh-CN" altLang="en-US" sz="4400" dirty="0" smtClean="0"/>
              <a:t>配置</a:t>
            </a:r>
            <a:r>
              <a:rPr lang="en-US" altLang="zh-CN" sz="4400" dirty="0" smtClean="0"/>
              <a:t>IOS</a:t>
            </a:r>
            <a:endParaRPr lang="zh-CN" altLang="zh-CN" sz="4400" dirty="0"/>
          </a:p>
        </p:txBody>
      </p:sp>
      <p:sp>
        <p:nvSpPr>
          <p:cNvPr id="275459" name="Rectangle 3"/>
          <p:cNvSpPr>
            <a:spLocks noGrp="1" noChangeArrowheads="1"/>
          </p:cNvSpPr>
          <p:nvPr>
            <p:ph type="body" idx="1"/>
          </p:nvPr>
        </p:nvSpPr>
        <p:spPr/>
        <p:txBody>
          <a:bodyPr/>
          <a:lstStyle/>
          <a:p>
            <a:r>
              <a:rPr lang="zh-CN" altLang="zh-CN" dirty="0"/>
              <a:t>为了使结点类型区的路由器可以使用，我们需要为各种类型的路由器指定相应的</a:t>
            </a:r>
            <a:r>
              <a:rPr lang="en-US" altLang="zh-CN" dirty="0"/>
              <a:t>IOS</a:t>
            </a:r>
            <a:r>
              <a:rPr lang="zh-CN" altLang="zh-CN" dirty="0" smtClean="0"/>
              <a:t>，</a:t>
            </a:r>
            <a:endParaRPr lang="en-US" altLang="zh-CN" dirty="0"/>
          </a:p>
          <a:p>
            <a:r>
              <a:rPr lang="zh-CN" altLang="zh-CN" dirty="0" smtClean="0"/>
              <a:t>每</a:t>
            </a:r>
            <a:r>
              <a:rPr lang="zh-CN" altLang="zh-CN" dirty="0"/>
              <a:t>种类型的路由器只能指定一个</a:t>
            </a:r>
            <a:r>
              <a:rPr lang="en-US" altLang="zh-CN" dirty="0"/>
              <a:t>IOS</a:t>
            </a:r>
            <a:r>
              <a:rPr lang="zh-CN" altLang="zh-CN" dirty="0" smtClean="0"/>
              <a:t>。</a:t>
            </a:r>
            <a:endParaRPr lang="en-US" altLang="zh-CN" dirty="0" smtClean="0"/>
          </a:p>
          <a:p>
            <a:endParaRPr lang="en-US" altLang="zh-CN" dirty="0" smtClean="0"/>
          </a:p>
          <a:p>
            <a:endParaRPr lang="en-US" altLang="zh-CN" sz="2900" dirty="0" smtClean="0"/>
          </a:p>
        </p:txBody>
      </p:sp>
      <p:pic>
        <p:nvPicPr>
          <p:cNvPr id="6" name="图片 5"/>
          <p:cNvPicPr>
            <a:picLocks noChangeAspect="1"/>
          </p:cNvPicPr>
          <p:nvPr/>
        </p:nvPicPr>
        <p:blipFill>
          <a:blip r:embed="rId1"/>
          <a:stretch>
            <a:fillRect/>
          </a:stretch>
        </p:blipFill>
        <p:spPr>
          <a:xfrm>
            <a:off x="1922086" y="2899263"/>
            <a:ext cx="5071142" cy="348423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GNS</a:t>
            </a:r>
            <a:r>
              <a:rPr lang="zh-CN" altLang="en-US" sz="4400" dirty="0" smtClean="0"/>
              <a:t>添加设备接口</a:t>
            </a:r>
            <a:endParaRPr lang="zh-CN" altLang="zh-CN" sz="4400" dirty="0"/>
          </a:p>
        </p:txBody>
      </p:sp>
      <p:sp>
        <p:nvSpPr>
          <p:cNvPr id="275459" name="Rectangle 3"/>
          <p:cNvSpPr>
            <a:spLocks noGrp="1" noChangeArrowheads="1"/>
          </p:cNvSpPr>
          <p:nvPr>
            <p:ph type="body" idx="1"/>
          </p:nvPr>
        </p:nvSpPr>
        <p:spPr/>
        <p:txBody>
          <a:bodyPr/>
          <a:lstStyle/>
          <a:p>
            <a:r>
              <a:rPr lang="zh-CN" altLang="zh-CN" dirty="0"/>
              <a:t>模块化设计的网络设备可以根据用户的需求插入不同的接口</a:t>
            </a:r>
            <a:r>
              <a:rPr lang="zh-CN" altLang="zh-CN" dirty="0" smtClean="0"/>
              <a:t>。</a:t>
            </a:r>
            <a:endParaRPr lang="en-US" altLang="zh-CN" dirty="0" smtClean="0"/>
          </a:p>
          <a:p>
            <a:endParaRPr lang="en-US" altLang="zh-CN" dirty="0" smtClean="0"/>
          </a:p>
          <a:p>
            <a:endParaRPr lang="en-US" altLang="zh-CN" sz="2900" dirty="0" smtClean="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2588616"/>
            <a:ext cx="4799828" cy="2846269"/>
          </a:xfrm>
          <a:prstGeom prst="rect">
            <a:avLst/>
          </a:prstGeom>
        </p:spPr>
      </p:pic>
      <p:graphicFrame>
        <p:nvGraphicFramePr>
          <p:cNvPr id="2" name="表格 1"/>
          <p:cNvGraphicFramePr>
            <a:graphicFrameLocks noGrp="1"/>
          </p:cNvGraphicFramePr>
          <p:nvPr/>
        </p:nvGraphicFramePr>
        <p:xfrm>
          <a:off x="5391472" y="2961193"/>
          <a:ext cx="3546466" cy="1984295"/>
        </p:xfrm>
        <a:graphic>
          <a:graphicData uri="http://schemas.openxmlformats.org/drawingml/2006/table">
            <a:tbl>
              <a:tblPr firstRow="1" firstCol="1" bandRow="1">
                <a:tableStyleId>{5C22544A-7EE6-4342-B048-85BDC9FD1C3A}</a:tableStyleId>
              </a:tblPr>
              <a:tblGrid>
                <a:gridCol w="1182155"/>
                <a:gridCol w="2364311"/>
              </a:tblGrid>
              <a:tr h="396859">
                <a:tc>
                  <a:txBody>
                    <a:bodyPr/>
                    <a:lstStyle/>
                    <a:p>
                      <a:pPr algn="just">
                        <a:lnSpc>
                          <a:spcPct val="100000"/>
                        </a:lnSpc>
                        <a:spcAft>
                          <a:spcPts val="0"/>
                        </a:spcAft>
                      </a:pPr>
                      <a:r>
                        <a:rPr lang="en-US" sz="1400" b="1" kern="100">
                          <a:solidFill>
                            <a:schemeClr val="tx1"/>
                          </a:solidFill>
                          <a:effectLst/>
                        </a:rPr>
                        <a:t>NM-1FE-TX</a:t>
                      </a:r>
                      <a:endParaRPr lang="zh-CN" sz="14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400" b="1" kern="100">
                          <a:solidFill>
                            <a:schemeClr val="tx1"/>
                          </a:solidFill>
                          <a:effectLst/>
                        </a:rPr>
                        <a:t>支持</a:t>
                      </a:r>
                      <a:r>
                        <a:rPr lang="en-US" sz="1400" b="1" kern="100">
                          <a:solidFill>
                            <a:schemeClr val="tx1"/>
                          </a:solidFill>
                          <a:effectLst/>
                        </a:rPr>
                        <a:t>1</a:t>
                      </a:r>
                      <a:r>
                        <a:rPr lang="zh-CN" sz="1400" b="1" kern="100">
                          <a:solidFill>
                            <a:schemeClr val="tx1"/>
                          </a:solidFill>
                          <a:effectLst/>
                        </a:rPr>
                        <a:t>个</a:t>
                      </a:r>
                      <a:r>
                        <a:rPr lang="en-US" sz="1400" b="1" kern="100">
                          <a:solidFill>
                            <a:schemeClr val="tx1"/>
                          </a:solidFill>
                          <a:effectLst/>
                        </a:rPr>
                        <a:t>Fastethernet</a:t>
                      </a:r>
                      <a:r>
                        <a:rPr lang="zh-CN" sz="1400" b="1" kern="100">
                          <a:solidFill>
                            <a:schemeClr val="tx1"/>
                          </a:solidFill>
                          <a:effectLst/>
                        </a:rPr>
                        <a:t>接口</a:t>
                      </a:r>
                      <a:endParaRPr lang="zh-CN" sz="14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96859">
                <a:tc>
                  <a:txBody>
                    <a:bodyPr/>
                    <a:lstStyle/>
                    <a:p>
                      <a:pPr algn="just">
                        <a:lnSpc>
                          <a:spcPct val="100000"/>
                        </a:lnSpc>
                        <a:spcAft>
                          <a:spcPts val="0"/>
                        </a:spcAft>
                      </a:pPr>
                      <a:r>
                        <a:rPr lang="en-US" sz="1400" b="1" kern="100">
                          <a:solidFill>
                            <a:schemeClr val="tx1"/>
                          </a:solidFill>
                          <a:effectLst/>
                        </a:rPr>
                        <a:t>NM-1E</a:t>
                      </a:r>
                      <a:endParaRPr lang="zh-CN" sz="14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400" b="1" kern="100">
                          <a:solidFill>
                            <a:schemeClr val="tx1"/>
                          </a:solidFill>
                          <a:effectLst/>
                        </a:rPr>
                        <a:t>支持</a:t>
                      </a:r>
                      <a:r>
                        <a:rPr lang="en-US" sz="1400" b="1" kern="100">
                          <a:solidFill>
                            <a:schemeClr val="tx1"/>
                          </a:solidFill>
                          <a:effectLst/>
                        </a:rPr>
                        <a:t>1</a:t>
                      </a:r>
                      <a:r>
                        <a:rPr lang="zh-CN" sz="1400" b="1" kern="100">
                          <a:solidFill>
                            <a:schemeClr val="tx1"/>
                          </a:solidFill>
                          <a:effectLst/>
                        </a:rPr>
                        <a:t>个</a:t>
                      </a:r>
                      <a:r>
                        <a:rPr lang="en-US" sz="1400" b="1" kern="100">
                          <a:solidFill>
                            <a:schemeClr val="tx1"/>
                          </a:solidFill>
                          <a:effectLst/>
                        </a:rPr>
                        <a:t>Ethernet</a:t>
                      </a:r>
                      <a:r>
                        <a:rPr lang="zh-CN" sz="1400" b="1" kern="100">
                          <a:solidFill>
                            <a:schemeClr val="tx1"/>
                          </a:solidFill>
                          <a:effectLst/>
                        </a:rPr>
                        <a:t>接口</a:t>
                      </a:r>
                      <a:endParaRPr lang="zh-CN" sz="14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96859">
                <a:tc>
                  <a:txBody>
                    <a:bodyPr/>
                    <a:lstStyle/>
                    <a:p>
                      <a:pPr algn="just">
                        <a:lnSpc>
                          <a:spcPct val="100000"/>
                        </a:lnSpc>
                        <a:spcAft>
                          <a:spcPts val="0"/>
                        </a:spcAft>
                      </a:pPr>
                      <a:r>
                        <a:rPr lang="en-US" sz="1400" b="1" kern="100">
                          <a:solidFill>
                            <a:schemeClr val="tx1"/>
                          </a:solidFill>
                          <a:effectLst/>
                        </a:rPr>
                        <a:t>NM-4E</a:t>
                      </a:r>
                      <a:endParaRPr lang="zh-CN" sz="14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400" b="1" kern="100">
                          <a:solidFill>
                            <a:schemeClr val="tx1"/>
                          </a:solidFill>
                          <a:effectLst/>
                        </a:rPr>
                        <a:t>支持</a:t>
                      </a:r>
                      <a:r>
                        <a:rPr lang="en-US" sz="1400" b="1" kern="100">
                          <a:solidFill>
                            <a:schemeClr val="tx1"/>
                          </a:solidFill>
                          <a:effectLst/>
                        </a:rPr>
                        <a:t>4</a:t>
                      </a:r>
                      <a:r>
                        <a:rPr lang="zh-CN" sz="1400" b="1" kern="100">
                          <a:solidFill>
                            <a:schemeClr val="tx1"/>
                          </a:solidFill>
                          <a:effectLst/>
                        </a:rPr>
                        <a:t>个</a:t>
                      </a:r>
                      <a:r>
                        <a:rPr lang="en-US" sz="1400" b="1" kern="100">
                          <a:solidFill>
                            <a:schemeClr val="tx1"/>
                          </a:solidFill>
                          <a:effectLst/>
                        </a:rPr>
                        <a:t>Ethernet</a:t>
                      </a:r>
                      <a:r>
                        <a:rPr lang="zh-CN" sz="1400" b="1" kern="100">
                          <a:solidFill>
                            <a:schemeClr val="tx1"/>
                          </a:solidFill>
                          <a:effectLst/>
                        </a:rPr>
                        <a:t>接口</a:t>
                      </a:r>
                      <a:endParaRPr lang="zh-CN" sz="14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859">
                <a:tc>
                  <a:txBody>
                    <a:bodyPr/>
                    <a:lstStyle/>
                    <a:p>
                      <a:pPr algn="just">
                        <a:lnSpc>
                          <a:spcPct val="100000"/>
                        </a:lnSpc>
                        <a:spcAft>
                          <a:spcPts val="0"/>
                        </a:spcAft>
                      </a:pPr>
                      <a:r>
                        <a:rPr lang="en-US" sz="1400" b="1" kern="100">
                          <a:solidFill>
                            <a:schemeClr val="tx1"/>
                          </a:solidFill>
                          <a:effectLst/>
                        </a:rPr>
                        <a:t>NM-16ESW</a:t>
                      </a:r>
                      <a:endParaRPr lang="zh-CN" sz="14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400" b="1" kern="100" dirty="0">
                          <a:solidFill>
                            <a:schemeClr val="tx1"/>
                          </a:solidFill>
                          <a:effectLst/>
                        </a:rPr>
                        <a:t>支持</a:t>
                      </a:r>
                      <a:r>
                        <a:rPr lang="en-US" sz="1400" b="1" kern="100" dirty="0">
                          <a:solidFill>
                            <a:schemeClr val="tx1"/>
                          </a:solidFill>
                          <a:effectLst/>
                        </a:rPr>
                        <a:t>16</a:t>
                      </a:r>
                      <a:r>
                        <a:rPr lang="zh-CN" sz="1400" b="1" kern="100" dirty="0">
                          <a:solidFill>
                            <a:schemeClr val="tx1"/>
                          </a:solidFill>
                          <a:effectLst/>
                        </a:rPr>
                        <a:t>个</a:t>
                      </a:r>
                      <a:r>
                        <a:rPr lang="en-US" sz="1400" b="1" kern="100" dirty="0" err="1">
                          <a:solidFill>
                            <a:schemeClr val="tx1"/>
                          </a:solidFill>
                          <a:effectLst/>
                        </a:rPr>
                        <a:t>Fastethernet</a:t>
                      </a:r>
                      <a:r>
                        <a:rPr lang="zh-CN" sz="1400" b="1" kern="100" dirty="0">
                          <a:solidFill>
                            <a:schemeClr val="tx1"/>
                          </a:solidFill>
                          <a:effectLst/>
                        </a:rPr>
                        <a:t>接口</a:t>
                      </a:r>
                      <a:endParaRPr lang="zh-CN" sz="14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96859">
                <a:tc>
                  <a:txBody>
                    <a:bodyPr/>
                    <a:lstStyle/>
                    <a:p>
                      <a:pPr algn="just">
                        <a:lnSpc>
                          <a:spcPct val="100000"/>
                        </a:lnSpc>
                        <a:spcAft>
                          <a:spcPts val="0"/>
                        </a:spcAft>
                      </a:pPr>
                      <a:r>
                        <a:rPr lang="en-US" sz="1400" b="1" kern="100" dirty="0">
                          <a:solidFill>
                            <a:schemeClr val="tx1"/>
                          </a:solidFill>
                          <a:effectLst/>
                        </a:rPr>
                        <a:t>NM-</a:t>
                      </a:r>
                      <a:r>
                        <a:rPr lang="en-US" sz="1400" b="1" kern="100" dirty="0" err="1">
                          <a:solidFill>
                            <a:schemeClr val="tx1"/>
                          </a:solidFill>
                          <a:effectLst/>
                        </a:rPr>
                        <a:t>4T</a:t>
                      </a:r>
                      <a:endParaRPr lang="zh-CN" sz="14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400" b="1" kern="100" dirty="0">
                          <a:solidFill>
                            <a:schemeClr val="tx1"/>
                          </a:solidFill>
                          <a:effectLst/>
                        </a:rPr>
                        <a:t>支持</a:t>
                      </a:r>
                      <a:r>
                        <a:rPr lang="en-US" sz="1400" b="1" kern="100" dirty="0">
                          <a:solidFill>
                            <a:schemeClr val="tx1"/>
                          </a:solidFill>
                          <a:effectLst/>
                        </a:rPr>
                        <a:t>4</a:t>
                      </a:r>
                      <a:r>
                        <a:rPr lang="zh-CN" sz="1400" b="1" kern="100" dirty="0">
                          <a:solidFill>
                            <a:schemeClr val="tx1"/>
                          </a:solidFill>
                          <a:effectLst/>
                        </a:rPr>
                        <a:t>个</a:t>
                      </a:r>
                      <a:r>
                        <a:rPr lang="en-US" sz="1400" b="1" kern="100" dirty="0">
                          <a:solidFill>
                            <a:schemeClr val="tx1"/>
                          </a:solidFill>
                          <a:effectLst/>
                        </a:rPr>
                        <a:t>Serial</a:t>
                      </a:r>
                      <a:r>
                        <a:rPr lang="zh-CN" sz="1400" b="1" kern="100" dirty="0">
                          <a:solidFill>
                            <a:schemeClr val="tx1"/>
                          </a:solidFill>
                          <a:effectLst/>
                        </a:rPr>
                        <a:t>接口</a:t>
                      </a:r>
                      <a:endParaRPr lang="zh-CN" sz="14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GNS</a:t>
            </a:r>
            <a:r>
              <a:rPr lang="zh-CN" altLang="en-US" sz="4400" dirty="0" smtClean="0"/>
              <a:t>报文捕获</a:t>
            </a:r>
            <a:endParaRPr lang="zh-CN" altLang="zh-CN" sz="4400" dirty="0"/>
          </a:p>
        </p:txBody>
      </p:sp>
      <p:sp>
        <p:nvSpPr>
          <p:cNvPr id="275459" name="Rectangle 3"/>
          <p:cNvSpPr>
            <a:spLocks noGrp="1" noChangeArrowheads="1"/>
          </p:cNvSpPr>
          <p:nvPr>
            <p:ph type="body" idx="1"/>
          </p:nvPr>
        </p:nvSpPr>
        <p:spPr/>
        <p:txBody>
          <a:bodyPr/>
          <a:lstStyle/>
          <a:p>
            <a:r>
              <a:rPr lang="zh-CN" altLang="zh-CN" sz="3200" dirty="0">
                <a:solidFill>
                  <a:schemeClr val="tx1"/>
                </a:solidFill>
              </a:rPr>
              <a:t>在</a:t>
            </a:r>
            <a:r>
              <a:rPr lang="en-US" altLang="zh-CN" sz="3200" dirty="0" err="1">
                <a:solidFill>
                  <a:schemeClr val="tx1"/>
                </a:solidFill>
              </a:rPr>
              <a:t>GNS</a:t>
            </a:r>
            <a:r>
              <a:rPr lang="zh-CN" altLang="zh-CN" sz="3200" dirty="0">
                <a:solidFill>
                  <a:schemeClr val="tx1"/>
                </a:solidFill>
              </a:rPr>
              <a:t>仿真过程中，可以通过</a:t>
            </a:r>
            <a:r>
              <a:rPr lang="en-US" altLang="zh-CN" sz="3200" dirty="0">
                <a:solidFill>
                  <a:schemeClr val="tx1"/>
                </a:solidFill>
              </a:rPr>
              <a:t>Wireshark</a:t>
            </a:r>
            <a:r>
              <a:rPr lang="zh-CN" altLang="zh-CN" sz="3200" dirty="0">
                <a:solidFill>
                  <a:schemeClr val="tx1"/>
                </a:solidFill>
              </a:rPr>
              <a:t>软件截获经过某条链路、某台设备的某个接口的网络报文</a:t>
            </a:r>
            <a:r>
              <a:rPr lang="zh-CN" altLang="zh-CN" sz="3200" dirty="0" smtClean="0">
                <a:solidFill>
                  <a:schemeClr val="tx1"/>
                </a:solidFill>
              </a:rPr>
              <a:t>。</a:t>
            </a:r>
            <a:endParaRPr lang="en-US" altLang="zh-CN" sz="3200" dirty="0" smtClean="0">
              <a:solidFill>
                <a:schemeClr val="tx1"/>
              </a:solidFill>
            </a:endParaRPr>
          </a:p>
          <a:p>
            <a:r>
              <a:rPr lang="zh-CN" altLang="en-US" sz="3200" dirty="0" smtClean="0"/>
              <a:t>操作要点</a:t>
            </a:r>
            <a:endParaRPr lang="en-US" altLang="zh-CN" sz="3200" dirty="0" smtClean="0"/>
          </a:p>
          <a:p>
            <a:pPr lvl="1"/>
            <a:r>
              <a:rPr lang="zh-CN" altLang="zh-CN" sz="2800" dirty="0" smtClean="0"/>
              <a:t>链路</a:t>
            </a:r>
            <a:r>
              <a:rPr lang="zh-CN" altLang="en-US" sz="2800" dirty="0" smtClean="0"/>
              <a:t>上</a:t>
            </a:r>
            <a:r>
              <a:rPr lang="en-US" altLang="zh-CN" sz="2800" dirty="0" smtClean="0"/>
              <a:t> | </a:t>
            </a:r>
            <a:r>
              <a:rPr lang="zh-CN" altLang="zh-CN" sz="2800" dirty="0" smtClean="0"/>
              <a:t>右</a:t>
            </a:r>
            <a:r>
              <a:rPr lang="zh-CN" altLang="zh-CN" sz="2800" dirty="0"/>
              <a:t>击</a:t>
            </a:r>
            <a:r>
              <a:rPr lang="zh-CN" altLang="zh-CN" sz="2800" dirty="0" smtClean="0"/>
              <a:t>鼠标</a:t>
            </a:r>
            <a:r>
              <a:rPr lang="en-US" altLang="zh-CN" sz="2800" dirty="0" smtClean="0"/>
              <a:t> | Start </a:t>
            </a:r>
            <a:r>
              <a:rPr lang="en-US" altLang="zh-CN" sz="2800" dirty="0"/>
              <a:t>capturing</a:t>
            </a:r>
            <a:endParaRPr lang="en-US" altLang="zh-CN" sz="2800" dirty="0" smtClean="0"/>
          </a:p>
          <a:p>
            <a:pPr lvl="1"/>
            <a:r>
              <a:rPr lang="zh-CN" altLang="en-US" sz="2800" dirty="0" smtClean="0"/>
              <a:t>或 </a:t>
            </a:r>
            <a:r>
              <a:rPr lang="zh-CN" altLang="zh-CN" sz="2800" dirty="0" smtClean="0"/>
              <a:t>路由器</a:t>
            </a:r>
            <a:r>
              <a:rPr lang="zh-CN" altLang="en-US" sz="2800" dirty="0" smtClean="0"/>
              <a:t>上</a:t>
            </a:r>
            <a:r>
              <a:rPr lang="en-US" altLang="zh-CN" sz="2800" dirty="0" smtClean="0"/>
              <a:t> | </a:t>
            </a:r>
            <a:r>
              <a:rPr lang="zh-CN" altLang="zh-CN" sz="2800" dirty="0" smtClean="0"/>
              <a:t>右</a:t>
            </a:r>
            <a:r>
              <a:rPr lang="zh-CN" altLang="zh-CN" sz="2800" dirty="0"/>
              <a:t>击</a:t>
            </a:r>
            <a:r>
              <a:rPr lang="zh-CN" altLang="zh-CN" sz="2800" dirty="0" smtClean="0"/>
              <a:t>鼠标</a:t>
            </a:r>
            <a:r>
              <a:rPr lang="en-US" altLang="zh-CN" sz="2800" dirty="0"/>
              <a:t> </a:t>
            </a:r>
            <a:r>
              <a:rPr lang="en-US" altLang="zh-CN" sz="2800" dirty="0" smtClean="0"/>
              <a:t>| Capture</a:t>
            </a:r>
            <a:endParaRPr lang="en-US" altLang="zh-CN" sz="2800" dirty="0" smtClean="0"/>
          </a:p>
          <a:p>
            <a:pPr lvl="1"/>
            <a:r>
              <a:rPr lang="zh-CN" altLang="zh-CN" sz="2800" dirty="0"/>
              <a:t>选择</a:t>
            </a:r>
            <a:r>
              <a:rPr lang="zh-CN" altLang="zh-CN" sz="2800" dirty="0" smtClean="0"/>
              <a:t>数据源</a:t>
            </a:r>
            <a:endParaRPr lang="en-US" altLang="zh-CN" sz="2800" dirty="0" smtClean="0"/>
          </a:p>
          <a:p>
            <a:pPr lvl="1"/>
            <a:r>
              <a:rPr lang="zh-CN" altLang="zh-CN" sz="2800" dirty="0"/>
              <a:t>打开</a:t>
            </a:r>
            <a:r>
              <a:rPr lang="en-US" altLang="zh-CN" sz="2800" dirty="0"/>
              <a:t>Wireshark</a:t>
            </a:r>
            <a:r>
              <a:rPr lang="zh-CN" altLang="zh-CN" sz="2800" dirty="0"/>
              <a:t>进行查看</a:t>
            </a:r>
            <a:endParaRPr lang="en-US" altLang="zh-CN" sz="28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GNS</a:t>
            </a:r>
            <a:r>
              <a:rPr lang="zh-CN" altLang="en-US" sz="4400" dirty="0" smtClean="0"/>
              <a:t>集成</a:t>
            </a:r>
            <a:r>
              <a:rPr lang="en-US" altLang="zh-CN" sz="4400" dirty="0" err="1" smtClean="0"/>
              <a:t>VPCS</a:t>
            </a:r>
            <a:r>
              <a:rPr lang="en-US" altLang="zh-CN" sz="4400" dirty="0" smtClean="0"/>
              <a:t>-</a:t>
            </a:r>
            <a:r>
              <a:rPr lang="zh-CN" altLang="en-US" sz="4400" dirty="0"/>
              <a:t>拓扑</a:t>
            </a:r>
            <a:endParaRPr lang="zh-CN" altLang="zh-CN" sz="4400" dirty="0"/>
          </a:p>
        </p:txBody>
      </p:sp>
      <p:sp>
        <p:nvSpPr>
          <p:cNvPr id="275459" name="Rectangle 3"/>
          <p:cNvSpPr>
            <a:spLocks noGrp="1" noChangeArrowheads="1"/>
          </p:cNvSpPr>
          <p:nvPr>
            <p:ph type="body" idx="1"/>
          </p:nvPr>
        </p:nvSpPr>
        <p:spPr/>
        <p:txBody>
          <a:bodyPr/>
          <a:lstStyle/>
          <a:p>
            <a:endParaRPr lang="en-US" altLang="zh-CN" sz="3200" dirty="0" smtClean="0"/>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4682" t="6335" r="5883" b="8824"/>
          <a:stretch>
            <a:fillRect/>
          </a:stretch>
        </p:blipFill>
        <p:spPr bwMode="auto">
          <a:xfrm>
            <a:off x="2172952" y="1754748"/>
            <a:ext cx="4798095" cy="1977479"/>
          </a:xfrm>
          <a:prstGeom prst="rect">
            <a:avLst/>
          </a:prstGeom>
          <a:ln>
            <a:noFill/>
          </a:ln>
        </p:spPr>
      </p:pic>
      <p:graphicFrame>
        <p:nvGraphicFramePr>
          <p:cNvPr id="2" name="表格 1"/>
          <p:cNvGraphicFramePr>
            <a:graphicFrameLocks noGrp="1"/>
          </p:cNvGraphicFramePr>
          <p:nvPr/>
        </p:nvGraphicFramePr>
        <p:xfrm>
          <a:off x="1566693" y="4191158"/>
          <a:ext cx="6010611" cy="1681610"/>
        </p:xfrm>
        <a:graphic>
          <a:graphicData uri="http://schemas.openxmlformats.org/drawingml/2006/table">
            <a:tbl>
              <a:tblPr firstRow="1" firstCol="1" bandRow="1">
                <a:tableStyleId>{2D5ABB26-0587-4C30-8999-92F81FD0307C}</a:tableStyleId>
              </a:tblPr>
              <a:tblGrid>
                <a:gridCol w="1284426"/>
                <a:gridCol w="884134"/>
                <a:gridCol w="1059962"/>
                <a:gridCol w="2782089"/>
              </a:tblGrid>
              <a:tr h="512712">
                <a:tc>
                  <a:txBody>
                    <a:bodyPr/>
                    <a:lstStyle/>
                    <a:p>
                      <a:pPr algn="ctr">
                        <a:lnSpc>
                          <a:spcPct val="100000"/>
                        </a:lnSpc>
                        <a:spcAft>
                          <a:spcPts val="0"/>
                        </a:spcAft>
                      </a:pPr>
                      <a:r>
                        <a:rPr lang="zh-CN" sz="1800" kern="100" dirty="0">
                          <a:effectLst/>
                        </a:rPr>
                        <a:t>设备名称</a:t>
                      </a:r>
                      <a:endParaRPr lang="zh-CN" sz="1800" b="1"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Aft>
                          <a:spcPts val="0"/>
                        </a:spcAft>
                      </a:pPr>
                      <a:r>
                        <a:rPr lang="zh-CN" sz="1800" kern="100" dirty="0">
                          <a:effectLst/>
                        </a:rPr>
                        <a:t>型号</a:t>
                      </a:r>
                      <a:endParaRPr lang="zh-CN" sz="1800" b="1"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Aft>
                          <a:spcPts val="0"/>
                        </a:spcAft>
                      </a:pPr>
                      <a:r>
                        <a:rPr lang="zh-CN" sz="1800" kern="100">
                          <a:effectLst/>
                        </a:rPr>
                        <a:t>功能</a:t>
                      </a:r>
                      <a:endParaRPr lang="zh-CN" sz="1800" b="1"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Aft>
                          <a:spcPts val="0"/>
                        </a:spcAft>
                      </a:pPr>
                      <a:r>
                        <a:rPr lang="zh-CN" sz="1800" kern="100">
                          <a:effectLst/>
                        </a:rPr>
                        <a:t>备注</a:t>
                      </a:r>
                      <a:endParaRPr lang="zh-CN" sz="1800" b="1"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4449">
                <a:tc>
                  <a:txBody>
                    <a:bodyPr/>
                    <a:lstStyle/>
                    <a:p>
                      <a:pPr algn="ctr">
                        <a:lnSpc>
                          <a:spcPct val="100000"/>
                        </a:lnSpc>
                        <a:spcAft>
                          <a:spcPts val="0"/>
                        </a:spcAft>
                      </a:pPr>
                      <a:r>
                        <a:rPr lang="en-US" sz="1800" kern="100">
                          <a:effectLst/>
                        </a:rPr>
                        <a:t>R1</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Aft>
                          <a:spcPts val="0"/>
                        </a:spcAft>
                      </a:pPr>
                      <a:r>
                        <a:rPr lang="en-US" sz="1800" kern="100" dirty="0">
                          <a:effectLst/>
                        </a:rPr>
                        <a:t>2691</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Aft>
                          <a:spcPts val="0"/>
                        </a:spcAft>
                      </a:pPr>
                      <a:r>
                        <a:rPr lang="zh-CN" sz="1800" kern="100" dirty="0">
                          <a:effectLst/>
                        </a:rPr>
                        <a:t>路由器</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Aft>
                          <a:spcPts val="0"/>
                        </a:spcAft>
                      </a:pPr>
                      <a:r>
                        <a:rPr lang="zh-CN" sz="1800" kern="100">
                          <a:effectLst/>
                        </a:rPr>
                        <a:t>实现和虚拟终端的通信</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4449">
                <a:tc>
                  <a:txBody>
                    <a:bodyPr/>
                    <a:lstStyle/>
                    <a:p>
                      <a:pPr algn="ctr">
                        <a:lnSpc>
                          <a:spcPct val="100000"/>
                        </a:lnSpc>
                        <a:spcAft>
                          <a:spcPts val="0"/>
                        </a:spcAft>
                      </a:pPr>
                      <a:r>
                        <a:rPr lang="en-US" sz="1800" kern="100">
                          <a:effectLst/>
                        </a:rPr>
                        <a:t>C1</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Aft>
                          <a:spcPts val="0"/>
                        </a:spcAft>
                      </a:pPr>
                      <a:r>
                        <a:rPr lang="en-US" sz="1800" kern="100">
                          <a:effectLst/>
                        </a:rPr>
                        <a:t>VPC1</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Aft>
                          <a:spcPts val="0"/>
                        </a:spcAft>
                      </a:pPr>
                      <a:r>
                        <a:rPr lang="zh-CN" sz="1800" kern="100">
                          <a:effectLst/>
                        </a:rPr>
                        <a:t>虚拟</a:t>
                      </a:r>
                      <a:r>
                        <a:rPr lang="en-US" sz="1800" kern="100">
                          <a:effectLst/>
                        </a:rPr>
                        <a:t>PC</a:t>
                      </a:r>
                      <a:endParaRPr lang="zh-CN" sz="1800" kern="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Aft>
                          <a:spcPts val="0"/>
                        </a:spcAft>
                      </a:pPr>
                      <a:r>
                        <a:rPr lang="zh-CN" sz="1800" kern="100" dirty="0">
                          <a:effectLst/>
                        </a:rPr>
                        <a:t>实现和路由器的通信</a:t>
                      </a:r>
                      <a:endParaRPr lang="zh-CN" sz="1800" kern="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en-US" sz="4400" dirty="0" smtClean="0"/>
              <a:t>集成</a:t>
            </a:r>
            <a:r>
              <a:rPr lang="en-US" altLang="zh-CN" sz="4400" dirty="0" err="1" smtClean="0"/>
              <a:t>VPCS</a:t>
            </a:r>
            <a:r>
              <a:rPr lang="zh-CN" altLang="en-US" sz="4400" dirty="0" smtClean="0"/>
              <a:t>配置</a:t>
            </a:r>
            <a:r>
              <a:rPr lang="zh-CN" altLang="en-US" sz="4400" dirty="0"/>
              <a:t>过程</a:t>
            </a:r>
            <a:r>
              <a:rPr lang="zh-CN" altLang="en-US" sz="4400" dirty="0" smtClean="0"/>
              <a:t>要点</a:t>
            </a:r>
            <a:endParaRPr lang="zh-CN" altLang="zh-CN" sz="4400" dirty="0"/>
          </a:p>
        </p:txBody>
      </p:sp>
      <p:sp>
        <p:nvSpPr>
          <p:cNvPr id="275459" name="Rectangle 3"/>
          <p:cNvSpPr>
            <a:spLocks noGrp="1" noChangeArrowheads="1"/>
          </p:cNvSpPr>
          <p:nvPr>
            <p:ph type="body" idx="1"/>
          </p:nvPr>
        </p:nvSpPr>
        <p:spPr/>
        <p:txBody>
          <a:bodyPr/>
          <a:lstStyle/>
          <a:p>
            <a:r>
              <a:rPr lang="zh-CN" altLang="en-US" sz="3200" dirty="0"/>
              <a:t>（</a:t>
            </a:r>
            <a:r>
              <a:rPr lang="en-US" altLang="zh-CN" sz="3200" dirty="0"/>
              <a:t>1</a:t>
            </a:r>
            <a:r>
              <a:rPr lang="zh-CN" altLang="en-US" sz="3200" dirty="0"/>
              <a:t>）在工作区放置</a:t>
            </a:r>
            <a:r>
              <a:rPr lang="zh-CN" altLang="en-US" sz="3200" dirty="0" smtClean="0"/>
              <a:t>路由器</a:t>
            </a:r>
            <a:endParaRPr lang="en-US" altLang="zh-CN" sz="3200" dirty="0" smtClean="0"/>
          </a:p>
          <a:p>
            <a:pPr lvl="1"/>
            <a:r>
              <a:rPr lang="en-US" altLang="zh-CN" sz="2800" dirty="0">
                <a:solidFill>
                  <a:schemeClr val="tx1"/>
                </a:solidFill>
              </a:rPr>
              <a:t>Browse all </a:t>
            </a:r>
            <a:r>
              <a:rPr lang="en-US" altLang="zh-CN" sz="2800" dirty="0" smtClean="0">
                <a:solidFill>
                  <a:schemeClr val="tx1"/>
                </a:solidFill>
              </a:rPr>
              <a:t>devices | Router </a:t>
            </a:r>
            <a:r>
              <a:rPr lang="en-US" altLang="zh-CN" sz="2800" dirty="0" err="1" smtClean="0">
                <a:solidFill>
                  <a:schemeClr val="tx1"/>
                </a:solidFill>
              </a:rPr>
              <a:t>c2691</a:t>
            </a:r>
            <a:r>
              <a:rPr lang="en-US" altLang="zh-CN" sz="2800" dirty="0" smtClean="0">
                <a:solidFill>
                  <a:schemeClr val="tx1"/>
                </a:solidFill>
              </a:rPr>
              <a:t> | </a:t>
            </a:r>
            <a:r>
              <a:rPr lang="zh-CN" altLang="zh-CN" sz="2800" dirty="0" smtClean="0">
                <a:solidFill>
                  <a:schemeClr val="tx1"/>
                </a:solidFill>
              </a:rPr>
              <a:t>拖到</a:t>
            </a:r>
            <a:r>
              <a:rPr lang="zh-CN" altLang="zh-CN" sz="2800" dirty="0">
                <a:solidFill>
                  <a:schemeClr val="tx1"/>
                </a:solidFill>
              </a:rPr>
              <a:t>工作区</a:t>
            </a:r>
            <a:endParaRPr lang="en-US" altLang="zh-CN" sz="2800" dirty="0">
              <a:solidFill>
                <a:schemeClr val="tx1"/>
              </a:solidFill>
            </a:endParaRPr>
          </a:p>
          <a:p>
            <a:r>
              <a:rPr lang="zh-CN" altLang="en-US" sz="3200" dirty="0"/>
              <a:t>（</a:t>
            </a:r>
            <a:r>
              <a:rPr lang="en-US" altLang="zh-CN" sz="3200" dirty="0"/>
              <a:t>2</a:t>
            </a:r>
            <a:r>
              <a:rPr lang="zh-CN" altLang="en-US" sz="3200" dirty="0"/>
              <a:t>）在工作区放置</a:t>
            </a:r>
            <a:r>
              <a:rPr lang="zh-CN" altLang="en-US" sz="3200" dirty="0" smtClean="0"/>
              <a:t>虚拟终端</a:t>
            </a:r>
            <a:endParaRPr lang="en-US" altLang="zh-CN" sz="3200" dirty="0" smtClean="0"/>
          </a:p>
          <a:p>
            <a:pPr lvl="1"/>
            <a:r>
              <a:rPr lang="zh-CN" altLang="zh-CN" sz="2800" dirty="0">
                <a:solidFill>
                  <a:schemeClr val="tx1"/>
                </a:solidFill>
              </a:rPr>
              <a:t>利用</a:t>
            </a:r>
            <a:r>
              <a:rPr lang="en-US" altLang="zh-CN" sz="2800" dirty="0">
                <a:solidFill>
                  <a:schemeClr val="tx1"/>
                </a:solidFill>
              </a:rPr>
              <a:t>Symbol Manager</a:t>
            </a:r>
            <a:r>
              <a:rPr lang="zh-CN" altLang="zh-CN" sz="2800" dirty="0">
                <a:solidFill>
                  <a:schemeClr val="tx1"/>
                </a:solidFill>
              </a:rPr>
              <a:t>将</a:t>
            </a:r>
            <a:r>
              <a:rPr lang="en-US" altLang="zh-CN" sz="2800" dirty="0" err="1">
                <a:solidFill>
                  <a:schemeClr val="tx1"/>
                </a:solidFill>
              </a:rPr>
              <a:t>VPCS</a:t>
            </a:r>
            <a:r>
              <a:rPr lang="zh-CN" altLang="zh-CN" sz="2800" dirty="0">
                <a:solidFill>
                  <a:schemeClr val="tx1"/>
                </a:solidFill>
              </a:rPr>
              <a:t>集成进</a:t>
            </a:r>
            <a:r>
              <a:rPr lang="en-US" altLang="zh-CN" sz="2800" dirty="0" err="1">
                <a:solidFill>
                  <a:schemeClr val="tx1"/>
                </a:solidFill>
              </a:rPr>
              <a:t>GNS3</a:t>
            </a:r>
            <a:endParaRPr lang="en-US" altLang="zh-CN" sz="2800" dirty="0">
              <a:solidFill>
                <a:schemeClr val="tx1"/>
              </a:solidFill>
            </a:endParaRPr>
          </a:p>
          <a:p>
            <a:pPr marL="257175" lvl="4" indent="-257175">
              <a:buClr>
                <a:schemeClr val="tx1"/>
              </a:buClr>
            </a:pPr>
            <a:r>
              <a:rPr lang="zh-CN" altLang="en-US" sz="3200" dirty="0">
                <a:solidFill>
                  <a:schemeClr val="hlink"/>
                </a:solidFill>
              </a:rPr>
              <a:t>（</a:t>
            </a:r>
            <a:r>
              <a:rPr lang="en-US" altLang="zh-CN" sz="3200" dirty="0">
                <a:solidFill>
                  <a:schemeClr val="hlink"/>
                </a:solidFill>
              </a:rPr>
              <a:t>3</a:t>
            </a:r>
            <a:r>
              <a:rPr lang="zh-CN" altLang="en-US" sz="3200" dirty="0">
                <a:solidFill>
                  <a:schemeClr val="hlink"/>
                </a:solidFill>
              </a:rPr>
              <a:t>）</a:t>
            </a:r>
            <a:r>
              <a:rPr lang="zh-CN" altLang="zh-CN" sz="3200" dirty="0">
                <a:solidFill>
                  <a:schemeClr val="hlink"/>
                </a:solidFill>
              </a:rPr>
              <a:t>连接路由器和虚拟终端</a:t>
            </a:r>
            <a:endParaRPr lang="zh-CN" altLang="zh-CN" sz="3200" dirty="0">
              <a:solidFill>
                <a:schemeClr val="hlink"/>
              </a:solidFill>
            </a:endParaRPr>
          </a:p>
          <a:p>
            <a:pPr marL="257175" lvl="4" indent="-257175">
              <a:buClr>
                <a:schemeClr val="tx1"/>
              </a:buClr>
            </a:pPr>
            <a:r>
              <a:rPr lang="zh-CN" altLang="en-US" sz="3200" dirty="0">
                <a:solidFill>
                  <a:schemeClr val="hlink"/>
                </a:solidFill>
              </a:rPr>
              <a:t>（</a:t>
            </a:r>
            <a:r>
              <a:rPr lang="en-US" altLang="zh-CN" sz="3200" dirty="0">
                <a:solidFill>
                  <a:schemeClr val="hlink"/>
                </a:solidFill>
              </a:rPr>
              <a:t>4</a:t>
            </a:r>
            <a:r>
              <a:rPr lang="zh-CN" altLang="en-US" sz="3200" dirty="0">
                <a:solidFill>
                  <a:schemeClr val="hlink"/>
                </a:solidFill>
              </a:rPr>
              <a:t>）</a:t>
            </a:r>
            <a:r>
              <a:rPr lang="zh-CN" altLang="zh-CN" sz="3200" dirty="0">
                <a:solidFill>
                  <a:schemeClr val="hlink"/>
                </a:solidFill>
              </a:rPr>
              <a:t>启动仿真并计算路由器的</a:t>
            </a:r>
            <a:r>
              <a:rPr lang="en-US" altLang="zh-CN" sz="3200" dirty="0">
                <a:solidFill>
                  <a:schemeClr val="hlink"/>
                </a:solidFill>
              </a:rPr>
              <a:t>IDLE </a:t>
            </a:r>
            <a:r>
              <a:rPr lang="en-US" altLang="zh-CN" sz="3200" dirty="0" smtClean="0">
                <a:solidFill>
                  <a:schemeClr val="hlink"/>
                </a:solidFill>
              </a:rPr>
              <a:t>PC</a:t>
            </a:r>
            <a:r>
              <a:rPr lang="zh-CN" altLang="zh-CN" sz="3200" dirty="0" smtClean="0">
                <a:solidFill>
                  <a:schemeClr val="hlink"/>
                </a:solidFill>
              </a:rPr>
              <a:t>值</a:t>
            </a:r>
            <a:endParaRPr lang="en-US" altLang="zh-CN" sz="3200" dirty="0" smtClean="0">
              <a:solidFill>
                <a:schemeClr val="hlink"/>
              </a:solidFill>
            </a:endParaRPr>
          </a:p>
          <a:p>
            <a:pPr marL="800100" lvl="5" indent="-457200">
              <a:buClr>
                <a:schemeClr val="accent2"/>
              </a:buClr>
              <a:buSzPct val="70000"/>
              <a:buFont typeface="Wingdings" panose="05000000000000000000" pitchFamily="2" charset="2"/>
              <a:buChar char="n"/>
            </a:pPr>
            <a:r>
              <a:rPr lang="en-US" altLang="zh-CN" sz="2800" b="1" dirty="0" smtClean="0"/>
              <a:t>Control | Start/Resume all device</a:t>
            </a:r>
            <a:endParaRPr lang="en-US" altLang="zh-CN" sz="2800" b="1" dirty="0" smtClean="0"/>
          </a:p>
          <a:p>
            <a:pPr marL="0" indent="0">
              <a:buNone/>
            </a:pPr>
            <a:endParaRPr lang="en-US" altLang="zh-CN" sz="32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en-US" sz="4400" dirty="0" smtClean="0"/>
              <a:t>集成</a:t>
            </a:r>
            <a:r>
              <a:rPr lang="en-US" altLang="zh-CN" sz="4400" dirty="0" err="1" smtClean="0"/>
              <a:t>VPCS</a:t>
            </a:r>
            <a:r>
              <a:rPr lang="zh-CN" altLang="en-US" sz="4400" dirty="0" smtClean="0"/>
              <a:t>配置</a:t>
            </a:r>
            <a:r>
              <a:rPr lang="zh-CN" altLang="en-US" sz="4400" dirty="0"/>
              <a:t>过程</a:t>
            </a:r>
            <a:r>
              <a:rPr lang="zh-CN" altLang="en-US" sz="4400" dirty="0" smtClean="0"/>
              <a:t>要点（续）</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chemeClr val="hlink"/>
                </a:solidFill>
              </a:rPr>
              <a:t>（</a:t>
            </a:r>
            <a:r>
              <a:rPr lang="en-US" altLang="zh-CN" sz="3200" dirty="0">
                <a:solidFill>
                  <a:schemeClr val="hlink"/>
                </a:solidFill>
              </a:rPr>
              <a:t>5</a:t>
            </a:r>
            <a:r>
              <a:rPr lang="zh-CN" altLang="en-US" sz="3200" dirty="0">
                <a:solidFill>
                  <a:schemeClr val="hlink"/>
                </a:solidFill>
              </a:rPr>
              <a:t>）</a:t>
            </a:r>
            <a:r>
              <a:rPr lang="zh-CN" altLang="zh-CN" sz="3200" dirty="0">
                <a:solidFill>
                  <a:schemeClr val="hlink"/>
                </a:solidFill>
              </a:rPr>
              <a:t>配置路由器接口</a:t>
            </a:r>
            <a:r>
              <a:rPr lang="zh-CN" altLang="zh-CN" sz="3200" dirty="0" smtClean="0">
                <a:solidFill>
                  <a:schemeClr val="hlink"/>
                </a:solidFill>
              </a:rPr>
              <a:t>地址</a:t>
            </a:r>
            <a:endParaRPr lang="en-US" altLang="zh-CN" sz="3200" dirty="0" smtClean="0">
              <a:solidFill>
                <a:schemeClr val="hlink"/>
              </a:solidFill>
            </a:endParaRPr>
          </a:p>
          <a:p>
            <a:pPr lvl="1"/>
            <a:r>
              <a:rPr lang="en-US" altLang="zh-CN" dirty="0" err="1"/>
              <a:t>R1</a:t>
            </a:r>
            <a:r>
              <a:rPr lang="en-US" altLang="zh-CN" dirty="0"/>
              <a:t>&gt;enable</a:t>
            </a:r>
            <a:endParaRPr lang="zh-CN" altLang="zh-CN" dirty="0"/>
          </a:p>
          <a:p>
            <a:pPr lvl="1"/>
            <a:r>
              <a:rPr lang="en-US" altLang="zh-CN" dirty="0" err="1"/>
              <a:t>R1#configure</a:t>
            </a:r>
            <a:r>
              <a:rPr lang="en-US" altLang="zh-CN" dirty="0"/>
              <a:t> terminal</a:t>
            </a:r>
            <a:endParaRPr lang="zh-CN" altLang="zh-CN" dirty="0"/>
          </a:p>
          <a:p>
            <a:pPr lvl="1"/>
            <a:r>
              <a:rPr lang="en-US" altLang="zh-CN" dirty="0" err="1"/>
              <a:t>R1</a:t>
            </a:r>
            <a:r>
              <a:rPr lang="en-US" altLang="zh-CN" dirty="0"/>
              <a:t>(</a:t>
            </a:r>
            <a:r>
              <a:rPr lang="en-US" altLang="zh-CN" dirty="0" err="1"/>
              <a:t>config</a:t>
            </a:r>
            <a:r>
              <a:rPr lang="en-US" altLang="zh-CN" dirty="0"/>
              <a:t>)#interface </a:t>
            </a:r>
            <a:r>
              <a:rPr lang="en-US" altLang="zh-CN" dirty="0" err="1"/>
              <a:t>fastEthernet</a:t>
            </a:r>
            <a:r>
              <a:rPr lang="en-US" altLang="zh-CN" dirty="0"/>
              <a:t> 0/0</a:t>
            </a:r>
            <a:endParaRPr lang="zh-CN" altLang="zh-CN" dirty="0"/>
          </a:p>
          <a:p>
            <a:pPr lvl="1"/>
            <a:r>
              <a:rPr lang="en-US" altLang="zh-CN" dirty="0" err="1"/>
              <a:t>R1</a:t>
            </a:r>
            <a:r>
              <a:rPr lang="en-US" altLang="zh-CN" dirty="0"/>
              <a:t>(</a:t>
            </a:r>
            <a:r>
              <a:rPr lang="en-US" altLang="zh-CN" dirty="0" err="1"/>
              <a:t>config</a:t>
            </a:r>
            <a:r>
              <a:rPr lang="en-US" altLang="zh-CN" dirty="0"/>
              <a:t>-if)#no shutdown</a:t>
            </a:r>
            <a:endParaRPr lang="zh-CN" altLang="zh-CN" dirty="0"/>
          </a:p>
          <a:p>
            <a:pPr lvl="1"/>
            <a:r>
              <a:rPr lang="en-US" altLang="zh-CN" dirty="0" err="1"/>
              <a:t>R1</a:t>
            </a:r>
            <a:r>
              <a:rPr lang="en-US" altLang="zh-CN" dirty="0"/>
              <a:t>(</a:t>
            </a:r>
            <a:r>
              <a:rPr lang="en-US" altLang="zh-CN" dirty="0" err="1"/>
              <a:t>config</a:t>
            </a:r>
            <a:r>
              <a:rPr lang="en-US" altLang="zh-CN" dirty="0"/>
              <a:t>-if)#</a:t>
            </a:r>
            <a:r>
              <a:rPr lang="en-US" altLang="zh-CN" dirty="0" err="1"/>
              <a:t>ip</a:t>
            </a:r>
            <a:r>
              <a:rPr lang="en-US" altLang="zh-CN" dirty="0"/>
              <a:t> address 192.168.1.1 </a:t>
            </a:r>
            <a:r>
              <a:rPr lang="en-US" altLang="zh-CN" dirty="0" smtClean="0"/>
              <a:t>255.255.255.0</a:t>
            </a:r>
            <a:endParaRPr lang="zh-CN" altLang="zh-CN" sz="3200" dirty="0">
              <a:solidFill>
                <a:schemeClr val="hlink"/>
              </a:solidFill>
            </a:endParaRPr>
          </a:p>
          <a:p>
            <a:pPr marL="257175" lvl="4" indent="-257175">
              <a:buClr>
                <a:schemeClr val="tx1"/>
              </a:buClr>
            </a:pPr>
            <a:r>
              <a:rPr lang="zh-CN" altLang="en-US" sz="3200" dirty="0">
                <a:solidFill>
                  <a:schemeClr val="hlink"/>
                </a:solidFill>
              </a:rPr>
              <a:t>（</a:t>
            </a:r>
            <a:r>
              <a:rPr lang="en-US" altLang="zh-CN" sz="3200" dirty="0">
                <a:solidFill>
                  <a:schemeClr val="hlink"/>
                </a:solidFill>
              </a:rPr>
              <a:t>6</a:t>
            </a:r>
            <a:r>
              <a:rPr lang="zh-CN" altLang="en-US" sz="3200" dirty="0">
                <a:solidFill>
                  <a:schemeClr val="hlink"/>
                </a:solidFill>
              </a:rPr>
              <a:t>）</a:t>
            </a:r>
            <a:r>
              <a:rPr lang="zh-CN" altLang="zh-CN" sz="3200" dirty="0">
                <a:solidFill>
                  <a:schemeClr val="hlink"/>
                </a:solidFill>
              </a:rPr>
              <a:t>配置</a:t>
            </a:r>
            <a:r>
              <a:rPr lang="zh-CN" altLang="zh-CN" sz="3200" dirty="0" smtClean="0">
                <a:solidFill>
                  <a:schemeClr val="hlink"/>
                </a:solidFill>
              </a:rPr>
              <a:t>虚拟终端</a:t>
            </a:r>
            <a:r>
              <a:rPr lang="en-US" altLang="zh-CN" sz="3200" dirty="0" smtClean="0">
                <a:solidFill>
                  <a:schemeClr val="hlink"/>
                </a:solidFill>
              </a:rPr>
              <a:t>	</a:t>
            </a:r>
            <a:endParaRPr lang="en-US" altLang="zh-CN" sz="3200" dirty="0" smtClean="0">
              <a:solidFill>
                <a:schemeClr val="hlink"/>
              </a:solidFill>
            </a:endParaRPr>
          </a:p>
          <a:p>
            <a:pPr lvl="1"/>
            <a:r>
              <a:rPr lang="zh-CN" altLang="en-US" sz="2800" dirty="0"/>
              <a:t>命令：？、</a:t>
            </a:r>
            <a:r>
              <a:rPr lang="en-US" altLang="zh-CN" sz="2800" dirty="0"/>
              <a:t>show</a:t>
            </a:r>
            <a:endParaRPr lang="en-US" altLang="zh-CN" sz="2800" dirty="0"/>
          </a:p>
          <a:p>
            <a:pPr marL="257175" lvl="4" indent="-257175">
              <a:buClr>
                <a:schemeClr val="tx1"/>
              </a:buClr>
            </a:pPr>
            <a:r>
              <a:rPr lang="zh-CN" altLang="en-US" sz="3200" dirty="0">
                <a:solidFill>
                  <a:schemeClr val="hlink"/>
                </a:solidFill>
              </a:rPr>
              <a:t>（</a:t>
            </a:r>
            <a:r>
              <a:rPr lang="en-US" altLang="zh-CN" sz="3200" dirty="0">
                <a:solidFill>
                  <a:schemeClr val="hlink"/>
                </a:solidFill>
              </a:rPr>
              <a:t>7</a:t>
            </a:r>
            <a:r>
              <a:rPr lang="zh-CN" altLang="en-US" sz="3200" dirty="0">
                <a:solidFill>
                  <a:schemeClr val="hlink"/>
                </a:solidFill>
              </a:rPr>
              <a:t>）</a:t>
            </a:r>
            <a:r>
              <a:rPr lang="zh-CN" altLang="zh-CN" sz="3200" dirty="0">
                <a:solidFill>
                  <a:schemeClr val="hlink"/>
                </a:solidFill>
              </a:rPr>
              <a:t>测试</a:t>
            </a:r>
            <a:endParaRPr lang="en-US" altLang="zh-CN" sz="3200" dirty="0">
              <a:solidFill>
                <a:schemeClr val="hlink"/>
              </a:solidFill>
            </a:endParaRPr>
          </a:p>
          <a:p>
            <a:pPr lvl="1"/>
            <a:r>
              <a:rPr lang="zh-CN" altLang="en-US" sz="2800" dirty="0" smtClean="0"/>
              <a:t>命令：</a:t>
            </a:r>
            <a:r>
              <a:rPr lang="en-US" altLang="zh-CN" sz="2800" dirty="0" err="1" smtClean="0"/>
              <a:t>traceroute</a:t>
            </a:r>
            <a:endParaRPr lang="zh-CN" altLang="zh-CN" sz="2800" dirty="0"/>
          </a:p>
          <a:p>
            <a:pPr marL="257175" lvl="4" indent="-257175">
              <a:buClr>
                <a:schemeClr val="tx1"/>
              </a:buClr>
            </a:pPr>
            <a:endParaRPr lang="zh-CN" altLang="zh-CN" sz="3200" dirty="0">
              <a:solidFill>
                <a:schemeClr val="hlink"/>
              </a:solidFill>
            </a:endParaRPr>
          </a:p>
          <a:p>
            <a:endParaRPr lang="en-US" altLang="zh-CN" sz="3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zh-CN" altLang="en-US" sz="4400" dirty="0" smtClean="0"/>
              <a:t>实验准备</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在实验课之前，务必做好如下准备：</a:t>
            </a:r>
            <a:endParaRPr lang="en-US" altLang="zh-CN" sz="3200" dirty="0" smtClean="0">
              <a:solidFill>
                <a:srgbClr val="FFCC00"/>
              </a:solidFill>
            </a:endParaRPr>
          </a:p>
          <a:p>
            <a:pPr marL="257175" lvl="4" indent="-257175">
              <a:buClr>
                <a:schemeClr val="tx1"/>
              </a:buClr>
            </a:pPr>
            <a:r>
              <a:rPr lang="zh-CN" altLang="en-US" sz="2800" dirty="0" smtClean="0">
                <a:solidFill>
                  <a:srgbClr val="FFCC00"/>
                </a:solidFill>
              </a:rPr>
              <a:t>（</a:t>
            </a:r>
            <a:r>
              <a:rPr lang="en-US" altLang="zh-CN" sz="2800" dirty="0">
                <a:solidFill>
                  <a:srgbClr val="FFCC00"/>
                </a:solidFill>
              </a:rPr>
              <a:t>1</a:t>
            </a:r>
            <a:r>
              <a:rPr lang="zh-CN" altLang="en-US" sz="2800" dirty="0" smtClean="0">
                <a:solidFill>
                  <a:srgbClr val="FFCC00"/>
                </a:solidFill>
              </a:rPr>
              <a:t>）实验原理、目的、要求都已了解；</a:t>
            </a:r>
            <a:endParaRPr lang="en-US" altLang="zh-CN" sz="2800" dirty="0" smtClean="0">
              <a:solidFill>
                <a:srgbClr val="FFCC00"/>
              </a:solidFill>
            </a:endParaRPr>
          </a:p>
          <a:p>
            <a:pPr marL="257175" lvl="4" indent="-257175">
              <a:buClr>
                <a:schemeClr val="tx1"/>
              </a:buClr>
            </a:pPr>
            <a:r>
              <a:rPr lang="zh-CN" altLang="en-US" sz="2800" dirty="0" smtClean="0">
                <a:solidFill>
                  <a:srgbClr val="FFCC00"/>
                </a:solidFill>
              </a:rPr>
              <a:t>（</a:t>
            </a:r>
            <a:r>
              <a:rPr lang="en-US" altLang="zh-CN" sz="2800" dirty="0">
                <a:solidFill>
                  <a:srgbClr val="FFCC00"/>
                </a:solidFill>
              </a:rPr>
              <a:t>2</a:t>
            </a:r>
            <a:r>
              <a:rPr lang="zh-CN" altLang="en-US" sz="2800" dirty="0" smtClean="0">
                <a:solidFill>
                  <a:srgbClr val="FFCC00"/>
                </a:solidFill>
              </a:rPr>
              <a:t>）实验步骤做到心中有数；</a:t>
            </a:r>
            <a:endParaRPr lang="en-US" altLang="zh-CN" sz="2800" dirty="0" smtClean="0">
              <a:solidFill>
                <a:srgbClr val="FFCC00"/>
              </a:solidFill>
            </a:endParaRPr>
          </a:p>
          <a:p>
            <a:pPr marL="257175" lvl="4" indent="-257175">
              <a:buClr>
                <a:schemeClr val="tx1"/>
              </a:buClr>
            </a:pPr>
            <a:r>
              <a:rPr lang="zh-CN" altLang="en-US" sz="2800" dirty="0" smtClean="0">
                <a:solidFill>
                  <a:srgbClr val="FFCC00"/>
                </a:solidFill>
              </a:rPr>
              <a:t>（</a:t>
            </a:r>
            <a:r>
              <a:rPr lang="en-US" altLang="zh-CN" sz="2800" dirty="0" smtClean="0">
                <a:solidFill>
                  <a:srgbClr val="FFCC00"/>
                </a:solidFill>
              </a:rPr>
              <a:t>3</a:t>
            </a:r>
            <a:r>
              <a:rPr lang="zh-CN" altLang="en-US" sz="2800" dirty="0" smtClean="0">
                <a:solidFill>
                  <a:srgbClr val="FFCC00"/>
                </a:solidFill>
              </a:rPr>
              <a:t>）</a:t>
            </a:r>
            <a:r>
              <a:rPr lang="zh-CN" altLang="en-US" sz="2800" dirty="0">
                <a:solidFill>
                  <a:srgbClr val="FFCC00"/>
                </a:solidFill>
              </a:rPr>
              <a:t>相关软件已经下载完成</a:t>
            </a:r>
            <a:r>
              <a:rPr lang="zh-CN" altLang="en-US" sz="2800" dirty="0" smtClean="0">
                <a:solidFill>
                  <a:srgbClr val="FFCC00"/>
                </a:solidFill>
              </a:rPr>
              <a:t>；</a:t>
            </a:r>
            <a:endParaRPr lang="en-US" altLang="zh-CN" sz="2800" dirty="0" smtClean="0">
              <a:solidFill>
                <a:srgbClr val="FFCC00"/>
              </a:solidFill>
            </a:endParaRPr>
          </a:p>
          <a:p>
            <a:pPr marL="257175" lvl="4" indent="-257175">
              <a:buClr>
                <a:schemeClr val="tx1"/>
              </a:buClr>
            </a:pPr>
            <a:r>
              <a:rPr lang="zh-CN" altLang="en-US" sz="2800" dirty="0" smtClean="0">
                <a:solidFill>
                  <a:srgbClr val="FFCC00"/>
                </a:solidFill>
              </a:rPr>
              <a:t>（</a:t>
            </a:r>
            <a:r>
              <a:rPr lang="en-US" altLang="zh-CN" sz="2800" dirty="0">
                <a:solidFill>
                  <a:srgbClr val="FFCC00"/>
                </a:solidFill>
              </a:rPr>
              <a:t>4</a:t>
            </a:r>
            <a:r>
              <a:rPr lang="zh-CN" altLang="en-US" sz="2800" dirty="0" smtClean="0">
                <a:solidFill>
                  <a:srgbClr val="FFCC00"/>
                </a:solidFill>
              </a:rPr>
              <a:t>）已画出相关的网络拓扑；</a:t>
            </a:r>
            <a:endParaRPr lang="en-US" altLang="zh-CN" sz="2800" dirty="0" smtClean="0">
              <a:solidFill>
                <a:srgbClr val="FFCC00"/>
              </a:solidFill>
            </a:endParaRPr>
          </a:p>
          <a:p>
            <a:pPr marL="257175" lvl="4" indent="-257175">
              <a:buClr>
                <a:schemeClr val="tx1"/>
              </a:buClr>
            </a:pPr>
            <a:r>
              <a:rPr lang="zh-CN" altLang="en-US" sz="2800" dirty="0" smtClean="0">
                <a:solidFill>
                  <a:srgbClr val="FFCC00"/>
                </a:solidFill>
              </a:rPr>
              <a:t>（</a:t>
            </a:r>
            <a:r>
              <a:rPr lang="en-US" altLang="zh-CN" sz="2800" dirty="0">
                <a:solidFill>
                  <a:srgbClr val="FFCC00"/>
                </a:solidFill>
              </a:rPr>
              <a:t>5</a:t>
            </a:r>
            <a:r>
              <a:rPr lang="zh-CN" altLang="en-US" sz="2800" dirty="0" smtClean="0">
                <a:solidFill>
                  <a:srgbClr val="FFCC00"/>
                </a:solidFill>
              </a:rPr>
              <a:t>）已分配各个设备的配置地址等；</a:t>
            </a:r>
            <a:endParaRPr lang="en-US" altLang="zh-CN" sz="2800" dirty="0" smtClean="0">
              <a:solidFill>
                <a:srgbClr val="FFCC00"/>
              </a:solidFill>
            </a:endParaRPr>
          </a:p>
          <a:p>
            <a:pPr marL="257175" lvl="4" indent="-257175">
              <a:buClr>
                <a:schemeClr val="tx1"/>
              </a:buClr>
            </a:pPr>
            <a:r>
              <a:rPr lang="zh-CN" altLang="en-US" sz="2800" dirty="0" smtClean="0">
                <a:solidFill>
                  <a:srgbClr val="FFCC00"/>
                </a:solidFill>
              </a:rPr>
              <a:t>（</a:t>
            </a:r>
            <a:r>
              <a:rPr lang="en-US" altLang="zh-CN" sz="2800" dirty="0">
                <a:solidFill>
                  <a:srgbClr val="FFCC00"/>
                </a:solidFill>
              </a:rPr>
              <a:t>6</a:t>
            </a:r>
            <a:r>
              <a:rPr lang="zh-CN" altLang="en-US" sz="2800" dirty="0" smtClean="0">
                <a:solidFill>
                  <a:srgbClr val="FFCC00"/>
                </a:solidFill>
              </a:rPr>
              <a:t>）对相关的配置命令已较为熟悉。</a:t>
            </a:r>
            <a:endParaRPr lang="en-US" altLang="zh-CN" sz="2800" dirty="0" smtClean="0">
              <a:solidFill>
                <a:srgbClr val="FFCC00"/>
              </a:solidFill>
            </a:endParaRPr>
          </a:p>
          <a:p>
            <a:pPr marL="257175" lvl="4" indent="-257175">
              <a:buClr>
                <a:schemeClr val="tx1"/>
              </a:buClr>
            </a:pPr>
            <a:endParaRPr lang="en-US" altLang="zh-CN" sz="3200" dirty="0" smtClean="0">
              <a:solidFill>
                <a:srgbClr val="FFCC00"/>
              </a:solidFill>
            </a:endParaRPr>
          </a:p>
          <a:p>
            <a:pPr marL="257175" lvl="4" indent="-257175">
              <a:buClr>
                <a:schemeClr val="tx1"/>
              </a:buClr>
            </a:pPr>
            <a:endParaRPr lang="en-US" altLang="zh-CN" sz="3200" dirty="0" smtClean="0">
              <a:solidFill>
                <a:srgbClr val="FFCC00"/>
              </a:solidFill>
            </a:endParaRPr>
          </a:p>
          <a:p>
            <a:pPr marL="257175" lvl="4" indent="-257175">
              <a:buClr>
                <a:schemeClr val="tx1"/>
              </a:buClr>
            </a:pPr>
            <a:endParaRPr lang="en-US" altLang="zh-CN" sz="3200" b="1" dirty="0">
              <a:solidFill>
                <a:srgbClr val="FFCC00"/>
              </a:solidFill>
            </a:endParaRPr>
          </a:p>
          <a:p>
            <a:pPr marL="0" lvl="4" indent="0">
              <a:buClr>
                <a:schemeClr val="tx1"/>
              </a:buClr>
              <a:buNone/>
            </a:pPr>
            <a:endParaRPr lang="en-US" altLang="zh-CN" sz="3200" b="1" dirty="0">
              <a:solidFill>
                <a:srgbClr val="FFCC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GNS</a:t>
            </a:r>
            <a:r>
              <a:rPr lang="zh-CN" altLang="en-US" sz="4400" dirty="0" smtClean="0"/>
              <a:t>集成</a:t>
            </a:r>
            <a:r>
              <a:rPr lang="en-US" altLang="zh-CN" sz="4400" dirty="0" err="1" smtClean="0"/>
              <a:t>VirtualBox</a:t>
            </a:r>
            <a:r>
              <a:rPr lang="en-US" altLang="zh-CN" sz="4400" dirty="0" smtClean="0"/>
              <a:t>-</a:t>
            </a:r>
            <a:r>
              <a:rPr lang="zh-CN" altLang="en-US" sz="4400" dirty="0" smtClean="0"/>
              <a:t>拓扑</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endParaRPr lang="zh-CN" altLang="zh-CN" sz="3200" dirty="0">
              <a:solidFill>
                <a:schemeClr val="hlink"/>
              </a:solidFill>
            </a:endParaRPr>
          </a:p>
          <a:p>
            <a:endParaRPr lang="en-US" altLang="zh-CN" sz="3200" dirty="0"/>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1521" t="1" r="1441" b="3107"/>
          <a:stretch>
            <a:fillRect/>
          </a:stretch>
        </p:blipFill>
        <p:spPr bwMode="auto">
          <a:xfrm>
            <a:off x="2297586" y="1477967"/>
            <a:ext cx="4558149" cy="1950302"/>
          </a:xfrm>
          <a:prstGeom prst="rect">
            <a:avLst/>
          </a:prstGeom>
          <a:ln>
            <a:noFill/>
          </a:ln>
        </p:spPr>
      </p:pic>
      <p:graphicFrame>
        <p:nvGraphicFramePr>
          <p:cNvPr id="2" name="表格 1"/>
          <p:cNvGraphicFramePr>
            <a:graphicFrameLocks noGrp="1"/>
          </p:cNvGraphicFramePr>
          <p:nvPr/>
        </p:nvGraphicFramePr>
        <p:xfrm>
          <a:off x="624627" y="3803674"/>
          <a:ext cx="7836794" cy="2194560"/>
        </p:xfrm>
        <a:graphic>
          <a:graphicData uri="http://schemas.openxmlformats.org/drawingml/2006/table">
            <a:tbl>
              <a:tblPr firstRow="1" firstCol="1" bandRow="1">
                <a:tableStyleId>{5C22544A-7EE6-4342-B048-85BDC9FD1C3A}</a:tableStyleId>
              </a:tblPr>
              <a:tblGrid>
                <a:gridCol w="985232"/>
                <a:gridCol w="2640170"/>
                <a:gridCol w="1455312"/>
                <a:gridCol w="2756080"/>
              </a:tblGrid>
              <a:tr h="204499">
                <a:tc>
                  <a:txBody>
                    <a:bodyPr/>
                    <a:lstStyle/>
                    <a:p>
                      <a:pPr algn="ctr">
                        <a:lnSpc>
                          <a:spcPct val="100000"/>
                        </a:lnSpc>
                        <a:spcAft>
                          <a:spcPts val="0"/>
                        </a:spcAft>
                      </a:pPr>
                      <a:r>
                        <a:rPr lang="zh-CN" sz="1600" kern="100" dirty="0">
                          <a:solidFill>
                            <a:schemeClr val="tx1"/>
                          </a:solidFill>
                          <a:effectLst/>
                        </a:rPr>
                        <a:t>设备名称</a:t>
                      </a:r>
                      <a:endParaRPr lang="zh-CN" sz="16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600" kern="100">
                          <a:solidFill>
                            <a:schemeClr val="tx1"/>
                          </a:solidFill>
                          <a:effectLst/>
                        </a:rPr>
                        <a:t>型号</a:t>
                      </a:r>
                      <a:endParaRPr lang="zh-CN" sz="16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600" kern="100">
                          <a:solidFill>
                            <a:schemeClr val="tx1"/>
                          </a:solidFill>
                          <a:effectLst/>
                        </a:rPr>
                        <a:t>功能</a:t>
                      </a:r>
                      <a:endParaRPr lang="zh-CN" sz="16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zh-CN" sz="1600" kern="100">
                          <a:solidFill>
                            <a:schemeClr val="tx1"/>
                          </a:solidFill>
                          <a:effectLst/>
                        </a:rPr>
                        <a:t>备注</a:t>
                      </a:r>
                      <a:endParaRPr lang="zh-CN" sz="16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1022">
                <a:tc>
                  <a:txBody>
                    <a:bodyPr/>
                    <a:lstStyle/>
                    <a:p>
                      <a:pPr algn="just">
                        <a:lnSpc>
                          <a:spcPct val="100000"/>
                        </a:lnSpc>
                        <a:spcAft>
                          <a:spcPts val="0"/>
                        </a:spcAft>
                      </a:pPr>
                      <a:r>
                        <a:rPr lang="en-US" sz="1600" kern="100">
                          <a:solidFill>
                            <a:schemeClr val="tx1"/>
                          </a:solidFill>
                          <a:effectLst/>
                        </a:rPr>
                        <a:t>XP1</a:t>
                      </a:r>
                      <a:endParaRPr lang="zh-CN" sz="16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600" kern="100" dirty="0">
                          <a:solidFill>
                            <a:schemeClr val="tx1"/>
                          </a:solidFill>
                          <a:effectLst/>
                        </a:rPr>
                        <a:t>安装</a:t>
                      </a:r>
                      <a:r>
                        <a:rPr lang="en-US" sz="1600" kern="100" dirty="0">
                          <a:solidFill>
                            <a:schemeClr val="tx1"/>
                          </a:solidFill>
                          <a:effectLst/>
                        </a:rPr>
                        <a:t>XP</a:t>
                      </a:r>
                      <a:r>
                        <a:rPr lang="zh-CN" sz="1600" kern="100" dirty="0">
                          <a:solidFill>
                            <a:schemeClr val="tx1"/>
                          </a:solidFill>
                          <a:effectLst/>
                        </a:rPr>
                        <a:t>的</a:t>
                      </a:r>
                      <a:r>
                        <a:rPr lang="en-US" sz="1600" kern="100" dirty="0" err="1">
                          <a:solidFill>
                            <a:schemeClr val="tx1"/>
                          </a:solidFill>
                          <a:effectLst/>
                        </a:rPr>
                        <a:t>VirtualBox</a:t>
                      </a:r>
                      <a:r>
                        <a:rPr lang="zh-CN" sz="1600" kern="100" dirty="0">
                          <a:solidFill>
                            <a:schemeClr val="tx1"/>
                          </a:solidFill>
                          <a:effectLst/>
                        </a:rPr>
                        <a:t>虚拟机</a:t>
                      </a:r>
                      <a:endParaRPr lang="zh-CN" sz="16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600" kern="100" dirty="0">
                          <a:solidFill>
                            <a:schemeClr val="tx1"/>
                          </a:solidFill>
                          <a:effectLst/>
                        </a:rPr>
                        <a:t>桌面操作系统</a:t>
                      </a:r>
                      <a:endParaRPr lang="zh-CN" sz="16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600" kern="100">
                          <a:solidFill>
                            <a:schemeClr val="tx1"/>
                          </a:solidFill>
                          <a:effectLst/>
                        </a:rPr>
                        <a:t>接口地址为：</a:t>
                      </a:r>
                      <a:r>
                        <a:rPr lang="en-US" sz="1600" kern="100">
                          <a:solidFill>
                            <a:schemeClr val="tx1"/>
                          </a:solidFill>
                          <a:effectLst/>
                        </a:rPr>
                        <a:t>192.168.1.1/24</a:t>
                      </a:r>
                      <a:endParaRPr lang="zh-CN" sz="1600" kern="100">
                        <a:solidFill>
                          <a:schemeClr val="tx1"/>
                        </a:solidFill>
                        <a:effectLst/>
                      </a:endParaRPr>
                    </a:p>
                    <a:p>
                      <a:pPr algn="just">
                        <a:lnSpc>
                          <a:spcPct val="100000"/>
                        </a:lnSpc>
                        <a:spcAft>
                          <a:spcPts val="0"/>
                        </a:spcAft>
                      </a:pPr>
                      <a:r>
                        <a:rPr lang="zh-CN" sz="1600" kern="100">
                          <a:solidFill>
                            <a:schemeClr val="tx1"/>
                          </a:solidFill>
                          <a:effectLst/>
                        </a:rPr>
                        <a:t>网关：</a:t>
                      </a:r>
                      <a:r>
                        <a:rPr lang="en-US" sz="1600" kern="100">
                          <a:solidFill>
                            <a:schemeClr val="tx1"/>
                          </a:solidFill>
                          <a:effectLst/>
                        </a:rPr>
                        <a:t>192.168.1.254</a:t>
                      </a:r>
                      <a:endParaRPr lang="zh-CN" sz="16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1022">
                <a:tc>
                  <a:txBody>
                    <a:bodyPr/>
                    <a:lstStyle/>
                    <a:p>
                      <a:pPr algn="just">
                        <a:lnSpc>
                          <a:spcPct val="100000"/>
                        </a:lnSpc>
                        <a:spcAft>
                          <a:spcPts val="0"/>
                        </a:spcAft>
                      </a:pPr>
                      <a:r>
                        <a:rPr lang="en-US" sz="1600" kern="100" dirty="0" err="1">
                          <a:solidFill>
                            <a:schemeClr val="tx1"/>
                          </a:solidFill>
                          <a:effectLst/>
                        </a:rPr>
                        <a:t>XP2</a:t>
                      </a:r>
                      <a:endParaRPr lang="zh-CN" sz="16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600" kern="100">
                          <a:solidFill>
                            <a:schemeClr val="tx1"/>
                          </a:solidFill>
                          <a:effectLst/>
                        </a:rPr>
                        <a:t>安装</a:t>
                      </a:r>
                      <a:r>
                        <a:rPr lang="en-US" sz="1600" kern="100">
                          <a:solidFill>
                            <a:schemeClr val="tx1"/>
                          </a:solidFill>
                          <a:effectLst/>
                        </a:rPr>
                        <a:t>XP</a:t>
                      </a:r>
                      <a:r>
                        <a:rPr lang="zh-CN" sz="1600" kern="100">
                          <a:solidFill>
                            <a:schemeClr val="tx1"/>
                          </a:solidFill>
                          <a:effectLst/>
                        </a:rPr>
                        <a:t>的</a:t>
                      </a:r>
                      <a:r>
                        <a:rPr lang="en-US" sz="1600" kern="100">
                          <a:solidFill>
                            <a:schemeClr val="tx1"/>
                          </a:solidFill>
                          <a:effectLst/>
                        </a:rPr>
                        <a:t>VirtualBox</a:t>
                      </a:r>
                      <a:r>
                        <a:rPr lang="zh-CN" sz="1600" kern="100">
                          <a:solidFill>
                            <a:schemeClr val="tx1"/>
                          </a:solidFill>
                          <a:effectLst/>
                        </a:rPr>
                        <a:t>虚拟机</a:t>
                      </a:r>
                      <a:endParaRPr lang="zh-CN" sz="16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600" kern="100" dirty="0">
                          <a:solidFill>
                            <a:schemeClr val="tx1"/>
                          </a:solidFill>
                          <a:effectLst/>
                        </a:rPr>
                        <a:t>桌面操作系统</a:t>
                      </a:r>
                      <a:endParaRPr lang="zh-CN" sz="16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600" kern="100" dirty="0">
                          <a:solidFill>
                            <a:schemeClr val="tx1"/>
                          </a:solidFill>
                          <a:effectLst/>
                        </a:rPr>
                        <a:t>接口地址为：</a:t>
                      </a:r>
                      <a:r>
                        <a:rPr lang="en-US" sz="1600" kern="100" dirty="0">
                          <a:solidFill>
                            <a:schemeClr val="tx1"/>
                          </a:solidFill>
                          <a:effectLst/>
                        </a:rPr>
                        <a:t>192.168.3.254/24</a:t>
                      </a:r>
                      <a:endParaRPr lang="zh-CN" sz="1600" kern="100" dirty="0">
                        <a:solidFill>
                          <a:schemeClr val="tx1"/>
                        </a:solidFill>
                        <a:effectLst/>
                      </a:endParaRPr>
                    </a:p>
                    <a:p>
                      <a:pPr algn="just">
                        <a:lnSpc>
                          <a:spcPct val="100000"/>
                        </a:lnSpc>
                        <a:spcAft>
                          <a:spcPts val="0"/>
                        </a:spcAft>
                      </a:pPr>
                      <a:r>
                        <a:rPr lang="zh-CN" sz="1600" kern="100" dirty="0">
                          <a:solidFill>
                            <a:schemeClr val="tx1"/>
                          </a:solidFill>
                          <a:effectLst/>
                        </a:rPr>
                        <a:t>网关：</a:t>
                      </a:r>
                      <a:r>
                        <a:rPr lang="en-US" sz="1600" kern="100" dirty="0">
                          <a:solidFill>
                            <a:schemeClr val="tx1"/>
                          </a:solidFill>
                          <a:effectLst/>
                        </a:rPr>
                        <a:t>192.168.3.1</a:t>
                      </a:r>
                      <a:endParaRPr lang="zh-CN" sz="16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1022">
                <a:tc>
                  <a:txBody>
                    <a:bodyPr/>
                    <a:lstStyle/>
                    <a:p>
                      <a:pPr algn="just">
                        <a:lnSpc>
                          <a:spcPct val="100000"/>
                        </a:lnSpc>
                        <a:spcAft>
                          <a:spcPts val="0"/>
                        </a:spcAft>
                      </a:pPr>
                      <a:r>
                        <a:rPr lang="en-US" sz="1600" kern="100">
                          <a:solidFill>
                            <a:schemeClr val="tx1"/>
                          </a:solidFill>
                          <a:effectLst/>
                        </a:rPr>
                        <a:t>R1</a:t>
                      </a:r>
                      <a:endParaRPr lang="zh-CN" sz="16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en-US" sz="1600" kern="100">
                          <a:solidFill>
                            <a:schemeClr val="tx1"/>
                          </a:solidFill>
                          <a:effectLst/>
                        </a:rPr>
                        <a:t>Cisco 2691</a:t>
                      </a:r>
                      <a:endParaRPr lang="zh-CN" sz="16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600" kern="100" dirty="0">
                          <a:solidFill>
                            <a:schemeClr val="tx1"/>
                          </a:solidFill>
                          <a:effectLst/>
                        </a:rPr>
                        <a:t>路由器</a:t>
                      </a:r>
                      <a:endParaRPr lang="zh-CN" sz="16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en-US" sz="1600" kern="100">
                          <a:solidFill>
                            <a:schemeClr val="tx1"/>
                          </a:solidFill>
                          <a:effectLst/>
                        </a:rPr>
                        <a:t>f0/0</a:t>
                      </a:r>
                      <a:r>
                        <a:rPr lang="zh-CN" sz="1600" kern="100">
                          <a:solidFill>
                            <a:schemeClr val="tx1"/>
                          </a:solidFill>
                          <a:effectLst/>
                        </a:rPr>
                        <a:t>：</a:t>
                      </a:r>
                      <a:r>
                        <a:rPr lang="en-US" sz="1600" kern="100">
                          <a:solidFill>
                            <a:schemeClr val="tx1"/>
                          </a:solidFill>
                          <a:effectLst/>
                        </a:rPr>
                        <a:t>192.168.1.254/24</a:t>
                      </a:r>
                      <a:endParaRPr lang="zh-CN" sz="1600" kern="100">
                        <a:solidFill>
                          <a:schemeClr val="tx1"/>
                        </a:solidFill>
                        <a:effectLst/>
                      </a:endParaRPr>
                    </a:p>
                    <a:p>
                      <a:pPr algn="just">
                        <a:lnSpc>
                          <a:spcPct val="100000"/>
                        </a:lnSpc>
                        <a:spcAft>
                          <a:spcPts val="0"/>
                        </a:spcAft>
                      </a:pPr>
                      <a:r>
                        <a:rPr lang="en-US" sz="1600" kern="100">
                          <a:solidFill>
                            <a:schemeClr val="tx1"/>
                          </a:solidFill>
                          <a:effectLst/>
                        </a:rPr>
                        <a:t>f0/1</a:t>
                      </a:r>
                      <a:r>
                        <a:rPr lang="zh-CN" sz="1600" kern="100">
                          <a:solidFill>
                            <a:schemeClr val="tx1"/>
                          </a:solidFill>
                          <a:effectLst/>
                        </a:rPr>
                        <a:t>：</a:t>
                      </a:r>
                      <a:r>
                        <a:rPr lang="en-US" sz="1600" kern="100">
                          <a:solidFill>
                            <a:schemeClr val="tx1"/>
                          </a:solidFill>
                          <a:effectLst/>
                        </a:rPr>
                        <a:t>192.168.2.1/24</a:t>
                      </a:r>
                      <a:endParaRPr lang="zh-CN" sz="16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81022">
                <a:tc>
                  <a:txBody>
                    <a:bodyPr/>
                    <a:lstStyle/>
                    <a:p>
                      <a:pPr algn="just">
                        <a:lnSpc>
                          <a:spcPct val="100000"/>
                        </a:lnSpc>
                        <a:spcAft>
                          <a:spcPts val="0"/>
                        </a:spcAft>
                      </a:pPr>
                      <a:r>
                        <a:rPr lang="en-US" sz="1600" kern="100">
                          <a:solidFill>
                            <a:schemeClr val="tx1"/>
                          </a:solidFill>
                          <a:effectLst/>
                        </a:rPr>
                        <a:t>R2</a:t>
                      </a:r>
                      <a:endParaRPr lang="zh-CN" sz="16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en-US" sz="1600" kern="100">
                          <a:solidFill>
                            <a:schemeClr val="tx1"/>
                          </a:solidFill>
                          <a:effectLst/>
                        </a:rPr>
                        <a:t>Cisco 2691</a:t>
                      </a:r>
                      <a:endParaRPr lang="zh-CN" sz="16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zh-CN" sz="1600" kern="100">
                          <a:solidFill>
                            <a:schemeClr val="tx1"/>
                          </a:solidFill>
                          <a:effectLst/>
                        </a:rPr>
                        <a:t>路由器</a:t>
                      </a:r>
                      <a:endParaRPr lang="zh-CN" sz="1600"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Aft>
                          <a:spcPts val="0"/>
                        </a:spcAft>
                      </a:pPr>
                      <a:r>
                        <a:rPr lang="en-US" sz="1600" kern="100" dirty="0" err="1">
                          <a:solidFill>
                            <a:schemeClr val="tx1"/>
                          </a:solidFill>
                          <a:effectLst/>
                        </a:rPr>
                        <a:t>f0</a:t>
                      </a:r>
                      <a:r>
                        <a:rPr lang="en-US" sz="1600" kern="100" dirty="0">
                          <a:solidFill>
                            <a:schemeClr val="tx1"/>
                          </a:solidFill>
                          <a:effectLst/>
                        </a:rPr>
                        <a:t>/0</a:t>
                      </a:r>
                      <a:r>
                        <a:rPr lang="zh-CN" sz="1600" kern="100" dirty="0">
                          <a:solidFill>
                            <a:schemeClr val="tx1"/>
                          </a:solidFill>
                          <a:effectLst/>
                        </a:rPr>
                        <a:t>：</a:t>
                      </a:r>
                      <a:r>
                        <a:rPr lang="en-US" sz="1600" kern="100" dirty="0">
                          <a:solidFill>
                            <a:schemeClr val="tx1"/>
                          </a:solidFill>
                          <a:effectLst/>
                        </a:rPr>
                        <a:t>192.168.2.254/24</a:t>
                      </a:r>
                      <a:endParaRPr lang="zh-CN" sz="1600" kern="100" dirty="0">
                        <a:solidFill>
                          <a:schemeClr val="tx1"/>
                        </a:solidFill>
                        <a:effectLst/>
                      </a:endParaRPr>
                    </a:p>
                    <a:p>
                      <a:pPr algn="just">
                        <a:lnSpc>
                          <a:spcPct val="100000"/>
                        </a:lnSpc>
                        <a:spcAft>
                          <a:spcPts val="0"/>
                        </a:spcAft>
                      </a:pPr>
                      <a:r>
                        <a:rPr lang="en-US" sz="1600" kern="100" dirty="0" err="1">
                          <a:solidFill>
                            <a:schemeClr val="tx1"/>
                          </a:solidFill>
                          <a:effectLst/>
                        </a:rPr>
                        <a:t>f0</a:t>
                      </a:r>
                      <a:r>
                        <a:rPr lang="en-US" sz="1600" kern="100" dirty="0">
                          <a:solidFill>
                            <a:schemeClr val="tx1"/>
                          </a:solidFill>
                          <a:effectLst/>
                        </a:rPr>
                        <a:t>/1</a:t>
                      </a:r>
                      <a:r>
                        <a:rPr lang="zh-CN" sz="1600" kern="100" dirty="0">
                          <a:solidFill>
                            <a:schemeClr val="tx1"/>
                          </a:solidFill>
                          <a:effectLst/>
                        </a:rPr>
                        <a:t>：</a:t>
                      </a:r>
                      <a:r>
                        <a:rPr lang="en-US" sz="1600" kern="100" dirty="0">
                          <a:solidFill>
                            <a:schemeClr val="tx1"/>
                          </a:solidFill>
                          <a:effectLst/>
                        </a:rPr>
                        <a:t>192.168.3.1/24</a:t>
                      </a:r>
                      <a:endParaRPr lang="zh-CN" sz="1600"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en-US" sz="4400" dirty="0"/>
              <a:t>集成</a:t>
            </a:r>
            <a:r>
              <a:rPr lang="en-US" altLang="zh-CN" sz="4400" dirty="0" err="1"/>
              <a:t>VirtualBox</a:t>
            </a:r>
            <a:r>
              <a:rPr lang="zh-CN" altLang="en-US" sz="4400" dirty="0"/>
              <a:t>配置过程要点  </a:t>
            </a:r>
            <a:r>
              <a:rPr lang="en-US" altLang="zh-CN" sz="4400" dirty="0"/>
              <a:t>1</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chemeClr val="hlink"/>
                </a:solidFill>
              </a:rPr>
              <a:t>（</a:t>
            </a:r>
            <a:r>
              <a:rPr lang="en-US" altLang="zh-CN" sz="3200" dirty="0">
                <a:solidFill>
                  <a:schemeClr val="hlink"/>
                </a:solidFill>
              </a:rPr>
              <a:t>1</a:t>
            </a:r>
            <a:r>
              <a:rPr lang="zh-CN" altLang="en-US" sz="3200" dirty="0" smtClean="0">
                <a:solidFill>
                  <a:schemeClr val="hlink"/>
                </a:solidFill>
              </a:rPr>
              <a:t>）</a:t>
            </a:r>
            <a:r>
              <a:rPr lang="zh-CN" altLang="zh-CN" sz="3200" dirty="0">
                <a:solidFill>
                  <a:schemeClr val="hlink"/>
                </a:solidFill>
              </a:rPr>
              <a:t>安装</a:t>
            </a:r>
            <a:r>
              <a:rPr lang="en-US" altLang="zh-CN" sz="3200" dirty="0">
                <a:solidFill>
                  <a:schemeClr val="hlink"/>
                </a:solidFill>
              </a:rPr>
              <a:t>/</a:t>
            </a:r>
            <a:r>
              <a:rPr lang="zh-CN" altLang="zh-CN" sz="3200" dirty="0">
                <a:solidFill>
                  <a:schemeClr val="hlink"/>
                </a:solidFill>
              </a:rPr>
              <a:t>配置虚拟机操作系统</a:t>
            </a:r>
            <a:endParaRPr lang="en-US" altLang="zh-CN" sz="3200" dirty="0" smtClean="0">
              <a:solidFill>
                <a:schemeClr val="hlink"/>
              </a:solidFill>
            </a:endParaRPr>
          </a:p>
          <a:p>
            <a:pPr lvl="1"/>
            <a:r>
              <a:rPr lang="zh-CN" altLang="en-US" sz="2800" dirty="0"/>
              <a:t>见</a:t>
            </a:r>
            <a:r>
              <a:rPr lang="en-US" altLang="zh-CN" sz="2800" dirty="0" err="1"/>
              <a:t>VirtualBox</a:t>
            </a:r>
            <a:r>
              <a:rPr lang="en-US" altLang="zh-CN" sz="2800" dirty="0"/>
              <a:t> | </a:t>
            </a:r>
            <a:r>
              <a:rPr lang="zh-CN" altLang="en-US" sz="2800" dirty="0"/>
              <a:t>配置虚拟机</a:t>
            </a:r>
            <a:endParaRPr lang="en-US" altLang="zh-CN" sz="2800" dirty="0"/>
          </a:p>
          <a:p>
            <a:pPr lvl="1"/>
            <a:r>
              <a:rPr lang="zh-CN" altLang="zh-CN" sz="2800" dirty="0"/>
              <a:t>安装</a:t>
            </a:r>
            <a:r>
              <a:rPr lang="en-US" altLang="zh-CN" sz="2800" dirty="0" err="1"/>
              <a:t>WindowsXP</a:t>
            </a:r>
            <a:r>
              <a:rPr lang="zh-CN" altLang="zh-CN" sz="2800" dirty="0"/>
              <a:t>操作系统</a:t>
            </a:r>
            <a:endParaRPr lang="en-US" altLang="zh-CN" sz="2800" dirty="0"/>
          </a:p>
          <a:p>
            <a:pPr lvl="1"/>
            <a:r>
              <a:rPr lang="zh-CN" altLang="zh-CN" sz="2800" dirty="0"/>
              <a:t>允许</a:t>
            </a:r>
            <a:r>
              <a:rPr lang="en-US" altLang="zh-CN" sz="2800" dirty="0" err="1"/>
              <a:t>ICMP</a:t>
            </a:r>
            <a:r>
              <a:rPr lang="zh-CN" altLang="en-US" sz="2800" dirty="0"/>
              <a:t>：</a:t>
            </a:r>
            <a:r>
              <a:rPr lang="zh-CN" altLang="zh-CN" sz="2800" dirty="0"/>
              <a:t>控制面板</a:t>
            </a:r>
            <a:r>
              <a:rPr lang="en-US" altLang="zh-CN" sz="2800" dirty="0"/>
              <a:t> | Windows</a:t>
            </a:r>
            <a:r>
              <a:rPr lang="zh-CN" altLang="zh-CN" sz="2800" dirty="0"/>
              <a:t>防火墙</a:t>
            </a:r>
            <a:r>
              <a:rPr lang="en-US" altLang="zh-CN" sz="2800" dirty="0"/>
              <a:t> | </a:t>
            </a:r>
            <a:r>
              <a:rPr lang="zh-CN" altLang="zh-CN" sz="2800" dirty="0"/>
              <a:t>高级</a:t>
            </a:r>
            <a:r>
              <a:rPr lang="en-US" altLang="zh-CN" sz="2800" dirty="0"/>
              <a:t> | </a:t>
            </a:r>
            <a:r>
              <a:rPr lang="en-US" altLang="zh-CN" sz="2800" dirty="0" err="1"/>
              <a:t>ICMP</a:t>
            </a:r>
            <a:r>
              <a:rPr lang="en-US" altLang="zh-CN" sz="2800" dirty="0"/>
              <a:t> | </a:t>
            </a:r>
            <a:r>
              <a:rPr lang="zh-CN" altLang="zh-CN" sz="2800" dirty="0"/>
              <a:t>设置</a:t>
            </a:r>
            <a:endParaRPr lang="en-US" altLang="zh-CN" sz="2800" dirty="0"/>
          </a:p>
          <a:p>
            <a:pPr lvl="1"/>
            <a:r>
              <a:rPr lang="zh-CN" altLang="zh-CN" sz="2800" dirty="0"/>
              <a:t>克隆</a:t>
            </a:r>
            <a:r>
              <a:rPr lang="en-US" altLang="zh-CN" sz="2800" dirty="0" err="1"/>
              <a:t>WindowsXP</a:t>
            </a:r>
            <a:endParaRPr lang="zh-CN" altLang="zh-CN" sz="2800" dirty="0"/>
          </a:p>
          <a:p>
            <a:pPr marL="257175" lvl="4" indent="-257175">
              <a:buClr>
                <a:schemeClr val="tx1"/>
              </a:buClr>
            </a:pPr>
            <a:r>
              <a:rPr lang="zh-CN" altLang="en-US" sz="3200" dirty="0">
                <a:solidFill>
                  <a:schemeClr val="hlink"/>
                </a:solidFill>
              </a:rPr>
              <a:t>（</a:t>
            </a:r>
            <a:r>
              <a:rPr lang="en-US" altLang="zh-CN" sz="3200" dirty="0">
                <a:solidFill>
                  <a:schemeClr val="hlink"/>
                </a:solidFill>
              </a:rPr>
              <a:t>2</a:t>
            </a:r>
            <a:r>
              <a:rPr lang="zh-CN" altLang="en-US" sz="3200" dirty="0">
                <a:solidFill>
                  <a:schemeClr val="hlink"/>
                </a:solidFill>
              </a:rPr>
              <a:t>）</a:t>
            </a:r>
            <a:r>
              <a:rPr lang="zh-CN" altLang="zh-CN" sz="3200" dirty="0">
                <a:solidFill>
                  <a:schemeClr val="hlink"/>
                </a:solidFill>
              </a:rPr>
              <a:t>配置</a:t>
            </a:r>
            <a:r>
              <a:rPr lang="en-US" altLang="zh-CN" sz="3200" dirty="0" err="1">
                <a:solidFill>
                  <a:schemeClr val="hlink"/>
                </a:solidFill>
              </a:rPr>
              <a:t>VirtualBox</a:t>
            </a:r>
            <a:r>
              <a:rPr lang="zh-CN" altLang="zh-CN" sz="3200" dirty="0">
                <a:solidFill>
                  <a:schemeClr val="hlink"/>
                </a:solidFill>
              </a:rPr>
              <a:t>设备</a:t>
            </a:r>
            <a:endParaRPr lang="en-US" altLang="zh-CN" sz="3200" dirty="0">
              <a:solidFill>
                <a:schemeClr val="hlink"/>
              </a:solidFill>
            </a:endParaRPr>
          </a:p>
          <a:p>
            <a:pPr lvl="1"/>
            <a:r>
              <a:rPr lang="en-US" altLang="zh-CN" sz="2800" dirty="0"/>
              <a:t>Edit | Preferences | </a:t>
            </a:r>
            <a:r>
              <a:rPr lang="en-US" altLang="zh-CN" sz="2800" dirty="0" err="1"/>
              <a:t>VirtualBox</a:t>
            </a:r>
            <a:r>
              <a:rPr lang="en-US" altLang="zh-CN" sz="2800" dirty="0"/>
              <a:t> | </a:t>
            </a:r>
            <a:r>
              <a:rPr lang="en-US" altLang="zh-CN" sz="2800" dirty="0" err="1"/>
              <a:t>VirtualBox</a:t>
            </a:r>
            <a:r>
              <a:rPr lang="en-US" altLang="zh-CN" sz="2800" dirty="0"/>
              <a:t> Guest </a:t>
            </a:r>
            <a:endParaRPr lang="zh-CN" altLang="zh-CN" sz="2800" dirty="0"/>
          </a:p>
          <a:p>
            <a:endParaRPr lang="en-US" altLang="zh-CN" sz="32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zh-CN" altLang="en-US" sz="4400" dirty="0"/>
              <a:t>集成</a:t>
            </a:r>
            <a:r>
              <a:rPr lang="en-US" altLang="zh-CN" sz="4400" dirty="0" err="1"/>
              <a:t>VirtualBox</a:t>
            </a:r>
            <a:r>
              <a:rPr lang="zh-CN" altLang="en-US" sz="4400" dirty="0"/>
              <a:t>配置过程要点  </a:t>
            </a:r>
            <a:r>
              <a:rPr lang="en-US" altLang="zh-CN" sz="4400" dirty="0" smtClean="0"/>
              <a:t>2</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a:solidFill>
                  <a:schemeClr val="hlink"/>
                </a:solidFill>
              </a:rPr>
              <a:t>（</a:t>
            </a:r>
            <a:r>
              <a:rPr lang="en-US" altLang="zh-CN" sz="3200" dirty="0">
                <a:solidFill>
                  <a:schemeClr val="hlink"/>
                </a:solidFill>
              </a:rPr>
              <a:t>3</a:t>
            </a:r>
            <a:r>
              <a:rPr lang="zh-CN" altLang="en-US" sz="3200" dirty="0">
                <a:solidFill>
                  <a:schemeClr val="hlink"/>
                </a:solidFill>
              </a:rPr>
              <a:t>）构建网络拓扑</a:t>
            </a:r>
            <a:endParaRPr lang="zh-CN" altLang="en-US" sz="3200" dirty="0">
              <a:solidFill>
                <a:schemeClr val="hlink"/>
              </a:solidFill>
            </a:endParaRPr>
          </a:p>
          <a:p>
            <a:pPr marL="257175" lvl="4" indent="-257175">
              <a:buClr>
                <a:schemeClr val="tx1"/>
              </a:buClr>
            </a:pPr>
            <a:r>
              <a:rPr lang="zh-CN" altLang="en-US" sz="3200" dirty="0">
                <a:solidFill>
                  <a:schemeClr val="hlink"/>
                </a:solidFill>
              </a:rPr>
              <a:t>（</a:t>
            </a:r>
            <a:r>
              <a:rPr lang="en-US" altLang="zh-CN" sz="3200" dirty="0">
                <a:solidFill>
                  <a:schemeClr val="hlink"/>
                </a:solidFill>
              </a:rPr>
              <a:t>4</a:t>
            </a:r>
            <a:r>
              <a:rPr lang="zh-CN" altLang="en-US" sz="3200" dirty="0">
                <a:solidFill>
                  <a:schemeClr val="hlink"/>
                </a:solidFill>
              </a:rPr>
              <a:t>）配置虚拟机</a:t>
            </a:r>
            <a:r>
              <a:rPr lang="en-US" altLang="zh-CN" sz="3200" dirty="0">
                <a:solidFill>
                  <a:schemeClr val="hlink"/>
                </a:solidFill>
              </a:rPr>
              <a:t>/</a:t>
            </a:r>
            <a:r>
              <a:rPr lang="zh-CN" altLang="en-US" sz="3200" dirty="0">
                <a:solidFill>
                  <a:schemeClr val="hlink"/>
                </a:solidFill>
              </a:rPr>
              <a:t>路由器并启动仿真</a:t>
            </a:r>
            <a:endParaRPr lang="zh-CN" altLang="en-US" sz="3200" dirty="0">
              <a:solidFill>
                <a:schemeClr val="hlink"/>
              </a:solidFill>
            </a:endParaRPr>
          </a:p>
          <a:p>
            <a:pPr lvl="1"/>
            <a:r>
              <a:rPr lang="zh-CN" altLang="en-US" sz="2800" dirty="0"/>
              <a:t>控制面板 </a:t>
            </a:r>
            <a:r>
              <a:rPr lang="en-US" altLang="zh-CN" sz="2800" dirty="0"/>
              <a:t>| </a:t>
            </a:r>
            <a:r>
              <a:rPr lang="zh-CN" altLang="en-US" sz="2800" dirty="0"/>
              <a:t>网络连接 </a:t>
            </a:r>
            <a:r>
              <a:rPr lang="en-US" altLang="zh-CN" sz="2800" dirty="0"/>
              <a:t>| </a:t>
            </a:r>
            <a:r>
              <a:rPr lang="zh-CN" altLang="en-US" sz="2800" dirty="0"/>
              <a:t>本地连接</a:t>
            </a:r>
            <a:r>
              <a:rPr lang="en-US" altLang="zh-CN" sz="2800" dirty="0"/>
              <a:t>2 | </a:t>
            </a:r>
            <a:r>
              <a:rPr lang="zh-CN" altLang="en-US" sz="2800" dirty="0"/>
              <a:t>属性 </a:t>
            </a:r>
            <a:r>
              <a:rPr lang="en-US" altLang="zh-CN" sz="2800" dirty="0"/>
              <a:t>| Internet</a:t>
            </a:r>
            <a:r>
              <a:rPr lang="zh-CN" altLang="en-US" sz="2800" dirty="0"/>
              <a:t>协议</a:t>
            </a:r>
            <a:r>
              <a:rPr lang="en-US" altLang="zh-CN" sz="2800" dirty="0"/>
              <a:t>(TCP/IP) | </a:t>
            </a:r>
            <a:r>
              <a:rPr lang="zh-CN" altLang="en-US" sz="2800" dirty="0"/>
              <a:t>属性</a:t>
            </a:r>
            <a:endParaRPr lang="zh-CN" altLang="en-US" sz="2800" dirty="0"/>
          </a:p>
          <a:p>
            <a:pPr marL="257175" lvl="4" indent="-257175">
              <a:buClr>
                <a:schemeClr val="tx1"/>
              </a:buClr>
            </a:pPr>
            <a:r>
              <a:rPr lang="zh-CN" altLang="en-US" sz="3200" dirty="0">
                <a:solidFill>
                  <a:schemeClr val="hlink"/>
                </a:solidFill>
              </a:rPr>
              <a:t>（</a:t>
            </a:r>
            <a:r>
              <a:rPr lang="en-US" altLang="zh-CN" sz="3200" dirty="0">
                <a:solidFill>
                  <a:schemeClr val="hlink"/>
                </a:solidFill>
              </a:rPr>
              <a:t>5</a:t>
            </a:r>
            <a:r>
              <a:rPr lang="zh-CN" altLang="en-US" sz="3200" dirty="0">
                <a:solidFill>
                  <a:schemeClr val="hlink"/>
                </a:solidFill>
              </a:rPr>
              <a:t>）测试</a:t>
            </a:r>
            <a:endParaRPr lang="zh-CN" altLang="en-US" sz="3200" dirty="0">
              <a:solidFill>
                <a:schemeClr val="hlink"/>
              </a:solidFill>
            </a:endParaRPr>
          </a:p>
          <a:p>
            <a:pPr lvl="1"/>
            <a:r>
              <a:rPr lang="en-US" altLang="zh-CN" sz="2800" dirty="0" err="1"/>
              <a:t>cmd</a:t>
            </a:r>
            <a:r>
              <a:rPr lang="en-US" altLang="zh-CN" sz="2800" dirty="0"/>
              <a:t> </a:t>
            </a:r>
            <a:endParaRPr lang="en-US" altLang="zh-CN" sz="2800" dirty="0"/>
          </a:p>
          <a:p>
            <a:pPr lvl="1"/>
            <a:r>
              <a:rPr lang="en-US" altLang="zh-CN" sz="2800" dirty="0" err="1"/>
              <a:t>tracert</a:t>
            </a:r>
            <a:endParaRPr lang="en-US" altLang="zh-CN"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smtClean="0"/>
              <a:t>1.5  </a:t>
            </a:r>
            <a:r>
              <a:rPr lang="en-US" altLang="zh-CN" sz="4400" dirty="0" err="1" smtClean="0"/>
              <a:t>eNSP</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endParaRPr lang="en-US" altLang="zh-CN" sz="3200" dirty="0"/>
          </a:p>
          <a:p>
            <a:r>
              <a:rPr lang="zh-CN" altLang="en-US" sz="3200" dirty="0" smtClean="0"/>
              <a:t>环境入门</a:t>
            </a:r>
            <a:endParaRPr lang="en-US" altLang="zh-CN" sz="3200" dirty="0"/>
          </a:p>
          <a:p>
            <a:r>
              <a:rPr lang="zh-CN" altLang="en-US" sz="3200" dirty="0" smtClean="0"/>
              <a:t>简单</a:t>
            </a:r>
            <a:r>
              <a:rPr lang="zh-CN" altLang="en-US" sz="3200" dirty="0"/>
              <a:t>路由</a:t>
            </a:r>
            <a:r>
              <a:rPr lang="zh-CN" altLang="en-US" sz="3200" dirty="0" smtClean="0"/>
              <a:t>环境</a:t>
            </a:r>
            <a:endParaRPr lang="en-US" altLang="zh-CN" sz="3200" dirty="0"/>
          </a:p>
          <a:p>
            <a:r>
              <a:rPr lang="zh-CN" altLang="en-US" sz="3200" dirty="0" smtClean="0"/>
              <a:t>报文捕获</a:t>
            </a:r>
            <a:endParaRPr lang="en-US" altLang="zh-CN" sz="3200" dirty="0"/>
          </a:p>
          <a:p>
            <a:r>
              <a:rPr lang="zh-CN" altLang="en-US" sz="3200" dirty="0" smtClean="0"/>
              <a:t>桥接</a:t>
            </a:r>
            <a:r>
              <a:rPr lang="zh-CN" altLang="en-US" sz="3200" dirty="0"/>
              <a:t>本地</a:t>
            </a:r>
            <a:r>
              <a:rPr lang="zh-CN" altLang="en-US" sz="3200" dirty="0" smtClean="0"/>
              <a:t>网络</a:t>
            </a:r>
            <a:endParaRPr lang="en-US" altLang="zh-CN" sz="3200" dirty="0"/>
          </a:p>
          <a:p>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smtClean="0"/>
              <a:t>eNSP</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en-US" altLang="zh-CN" sz="3200" dirty="0" err="1"/>
              <a:t>eNSP</a:t>
            </a:r>
            <a:r>
              <a:rPr lang="en-US" altLang="zh-CN" sz="3200" dirty="0"/>
              <a:t>(Enterprise Network Simulation Platform)</a:t>
            </a:r>
            <a:r>
              <a:rPr lang="zh-CN" altLang="zh-CN" sz="3200" dirty="0"/>
              <a:t>是一款由</a:t>
            </a:r>
            <a:r>
              <a:rPr lang="zh-CN" altLang="zh-CN" sz="3200" dirty="0">
                <a:solidFill>
                  <a:srgbClr val="FFCC00"/>
                </a:solidFill>
              </a:rPr>
              <a:t>华为</a:t>
            </a:r>
            <a:r>
              <a:rPr lang="zh-CN" altLang="zh-CN" sz="3200" dirty="0"/>
              <a:t>提供的免费的、可扩展的、图形化操作的网络仿真工具平台，主要对企业网路由器、交换机进行软件仿真，完美呈现真实设备实景，支持大型网络模拟，让广大用户有机会在没有真实设备的情况下能够模拟演练，学习网络技术。</a:t>
            </a:r>
            <a:endParaRPr lang="en-US" altLang="zh-CN"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2"/>
            <a:r>
              <a:rPr lang="en-US" altLang="zh-CN" sz="4400" dirty="0" err="1"/>
              <a:t>eNSP</a:t>
            </a:r>
            <a:r>
              <a:rPr lang="zh-CN" altLang="zh-CN" sz="4400" dirty="0" smtClean="0"/>
              <a:t>提供的</a:t>
            </a:r>
            <a:r>
              <a:rPr lang="zh-CN" altLang="zh-CN" sz="4400" dirty="0"/>
              <a:t>特性</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zh-CN" sz="3200" dirty="0">
                <a:solidFill>
                  <a:srgbClr val="FFCC00"/>
                </a:solidFill>
              </a:rPr>
              <a:t>高度</a:t>
            </a:r>
            <a:r>
              <a:rPr lang="zh-CN" altLang="zh-CN" sz="3200" dirty="0" smtClean="0">
                <a:solidFill>
                  <a:srgbClr val="FFCC00"/>
                </a:solidFill>
              </a:rPr>
              <a:t>仿真</a:t>
            </a:r>
            <a:endParaRPr lang="en-US" altLang="zh-CN" sz="3200" dirty="0" smtClean="0">
              <a:solidFill>
                <a:srgbClr val="FFCC00"/>
              </a:solidFill>
            </a:endParaRPr>
          </a:p>
          <a:p>
            <a:pPr marL="257175" lvl="4" indent="-257175">
              <a:buClr>
                <a:schemeClr val="tx1"/>
              </a:buClr>
            </a:pPr>
            <a:r>
              <a:rPr lang="zh-CN" altLang="zh-CN" sz="3200" dirty="0" smtClean="0">
                <a:solidFill>
                  <a:srgbClr val="FFCC00"/>
                </a:solidFill>
              </a:rPr>
              <a:t>图形化操作</a:t>
            </a:r>
            <a:endParaRPr lang="en-US" altLang="zh-CN" sz="3200" dirty="0" smtClean="0">
              <a:solidFill>
                <a:srgbClr val="FFCC00"/>
              </a:solidFill>
            </a:endParaRPr>
          </a:p>
          <a:p>
            <a:pPr marL="257175" lvl="4" indent="-257175">
              <a:buClr>
                <a:schemeClr val="tx1"/>
              </a:buClr>
            </a:pPr>
            <a:r>
              <a:rPr lang="zh-CN" altLang="zh-CN" sz="3200" dirty="0">
                <a:solidFill>
                  <a:srgbClr val="FFCC00"/>
                </a:solidFill>
              </a:rPr>
              <a:t>分布式</a:t>
            </a:r>
            <a:r>
              <a:rPr lang="zh-CN" altLang="zh-CN" sz="3200" dirty="0" smtClean="0">
                <a:solidFill>
                  <a:srgbClr val="FFCC00"/>
                </a:solidFill>
              </a:rPr>
              <a:t>部署</a:t>
            </a:r>
            <a:endParaRPr lang="en-US" altLang="zh-CN" sz="3200" dirty="0" smtClean="0">
              <a:solidFill>
                <a:srgbClr val="FFCC00"/>
              </a:solidFill>
            </a:endParaRPr>
          </a:p>
          <a:p>
            <a:pPr marL="257175" lvl="4" indent="-257175">
              <a:buClr>
                <a:schemeClr val="tx1"/>
              </a:buClr>
            </a:pPr>
            <a:r>
              <a:rPr lang="zh-CN" altLang="zh-CN" sz="3200" dirty="0">
                <a:solidFill>
                  <a:srgbClr val="FFCC00"/>
                </a:solidFill>
              </a:rPr>
              <a:t>免费</a:t>
            </a:r>
            <a:r>
              <a:rPr lang="zh-CN" altLang="zh-CN" sz="3200" dirty="0" smtClean="0">
                <a:solidFill>
                  <a:srgbClr val="FFCC00"/>
                </a:solidFill>
              </a:rPr>
              <a:t>对外开放</a:t>
            </a:r>
            <a:endParaRPr lang="en-US" altLang="zh-CN" sz="3200" dirty="0">
              <a:solidFill>
                <a:srgbClr val="FFCC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支持的</a:t>
            </a:r>
            <a:r>
              <a:rPr lang="zh-CN" altLang="zh-CN" sz="4400" dirty="0" smtClean="0"/>
              <a:t>交换</a:t>
            </a:r>
            <a:r>
              <a:rPr lang="zh-CN" altLang="zh-CN" sz="4400" dirty="0"/>
              <a:t>特性</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以太网特性</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以太网环路保护</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IPv4</a:t>
            </a:r>
            <a:r>
              <a:rPr lang="en-US" altLang="zh-CN" sz="3200" dirty="0" smtClean="0">
                <a:solidFill>
                  <a:srgbClr val="FFCC00"/>
                </a:solidFill>
              </a:rPr>
              <a:t>/</a:t>
            </a:r>
            <a:r>
              <a:rPr lang="en-US" altLang="zh-CN" sz="3200" dirty="0" err="1" smtClean="0">
                <a:solidFill>
                  <a:srgbClr val="FFCC00"/>
                </a:solidFill>
              </a:rPr>
              <a:t>IPv6</a:t>
            </a:r>
            <a:r>
              <a:rPr lang="zh-CN" altLang="en-US" sz="3200" dirty="0" smtClean="0">
                <a:solidFill>
                  <a:srgbClr val="FFCC00"/>
                </a:solidFill>
              </a:rPr>
              <a:t>转发</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设备可靠性</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MPLS&amp;VPN</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安装和管理</a:t>
            </a:r>
            <a:endParaRPr lang="en-US" altLang="zh-CN" sz="3200" dirty="0" smtClean="0">
              <a:solidFill>
                <a:srgbClr val="FFCC00"/>
              </a:solidFill>
            </a:endParaRPr>
          </a:p>
          <a:p>
            <a:pPr marL="257175" lvl="4" indent="-257175">
              <a:buClr>
                <a:schemeClr val="tx1"/>
              </a:buClr>
            </a:pPr>
            <a:r>
              <a:rPr lang="en-US" altLang="zh-CN" sz="3200" dirty="0" smtClean="0">
                <a:solidFill>
                  <a:srgbClr val="FFCC00"/>
                </a:solidFill>
              </a:rPr>
              <a:t>……</a:t>
            </a:r>
            <a:endParaRPr lang="en-US" altLang="zh-CN" sz="3200" dirty="0">
              <a:solidFill>
                <a:srgbClr val="FFCC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支持的路由</a:t>
            </a:r>
            <a:r>
              <a:rPr lang="zh-CN" altLang="zh-CN" sz="4400" dirty="0" smtClean="0"/>
              <a:t>特性</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广域网互联</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局域网接入</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无线局域网</a:t>
            </a:r>
            <a:endParaRPr lang="en-US" altLang="zh-CN" sz="3200" dirty="0" smtClean="0">
              <a:solidFill>
                <a:srgbClr val="FFCC00"/>
              </a:solidFill>
            </a:endParaRPr>
          </a:p>
          <a:p>
            <a:pPr marL="257175" lvl="4" indent="-257175">
              <a:buClr>
                <a:schemeClr val="tx1"/>
              </a:buClr>
            </a:pPr>
            <a:r>
              <a:rPr lang="en-US" altLang="zh-CN" sz="3200" dirty="0" smtClean="0">
                <a:solidFill>
                  <a:srgbClr val="FFCC00"/>
                </a:solidFill>
              </a:rPr>
              <a:t>IP</a:t>
            </a:r>
            <a:r>
              <a:rPr lang="zh-CN" altLang="en-US" sz="3200" dirty="0" smtClean="0">
                <a:solidFill>
                  <a:srgbClr val="FFCC00"/>
                </a:solidFill>
              </a:rPr>
              <a:t>应用、</a:t>
            </a:r>
            <a:r>
              <a:rPr lang="en-US" altLang="zh-CN" sz="3200" dirty="0" smtClean="0">
                <a:solidFill>
                  <a:srgbClr val="FFCC00"/>
                </a:solidFill>
              </a:rPr>
              <a:t>IP</a:t>
            </a:r>
            <a:r>
              <a:rPr lang="zh-CN" altLang="en-US" sz="3200" dirty="0" smtClean="0">
                <a:solidFill>
                  <a:srgbClr val="FFCC00"/>
                </a:solidFill>
              </a:rPr>
              <a:t>路由</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组播</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MPLS</a:t>
            </a:r>
            <a:r>
              <a:rPr lang="zh-CN" altLang="en-US" sz="3200" dirty="0" smtClean="0">
                <a:solidFill>
                  <a:srgbClr val="FFCC00"/>
                </a:solidFill>
              </a:rPr>
              <a:t>、</a:t>
            </a:r>
            <a:r>
              <a:rPr lang="en-US" altLang="zh-CN" sz="3200" dirty="0" smtClean="0">
                <a:solidFill>
                  <a:srgbClr val="FFCC00"/>
                </a:solidFill>
              </a:rPr>
              <a:t>VPN</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安全、网络管理</a:t>
            </a:r>
            <a:endParaRPr lang="en-US" altLang="zh-CN" sz="3200" dirty="0" smtClean="0">
              <a:solidFill>
                <a:srgbClr val="FFCC00"/>
              </a:solidFill>
            </a:endParaRPr>
          </a:p>
          <a:p>
            <a:pPr marL="257175" lvl="4" indent="-257175">
              <a:buClr>
                <a:schemeClr val="tx1"/>
              </a:buClr>
            </a:pPr>
            <a:r>
              <a:rPr lang="en-US" altLang="zh-CN" sz="3200" dirty="0" smtClean="0">
                <a:solidFill>
                  <a:srgbClr val="FFCC00"/>
                </a:solidFill>
              </a:rPr>
              <a:t>……</a:t>
            </a:r>
            <a:endParaRPr lang="en-US" altLang="zh-CN" sz="3200" dirty="0">
              <a:solidFill>
                <a:srgbClr val="FFCC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支持的交换和转发</a:t>
            </a:r>
            <a:r>
              <a:rPr lang="zh-CN" altLang="zh-CN" sz="4400" dirty="0" smtClean="0"/>
              <a:t>特性</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以太网特性</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以太网环路保护</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IPv4</a:t>
            </a:r>
            <a:r>
              <a:rPr lang="zh-CN" altLang="en-US" sz="3200" dirty="0" smtClean="0">
                <a:solidFill>
                  <a:srgbClr val="FFCC00"/>
                </a:solidFill>
              </a:rPr>
              <a:t>转发</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设备可靠性</a:t>
            </a:r>
            <a:endParaRPr lang="en-US" altLang="zh-CN" sz="3200" dirty="0" smtClean="0">
              <a:solidFill>
                <a:srgbClr val="FFCC00"/>
              </a:solidFill>
            </a:endParaRPr>
          </a:p>
          <a:p>
            <a:pPr marL="257175" lvl="4" indent="-257175">
              <a:buClr>
                <a:schemeClr val="tx1"/>
              </a:buClr>
            </a:pPr>
            <a:r>
              <a:rPr lang="zh-CN" altLang="en-US" sz="3200" dirty="0">
                <a:solidFill>
                  <a:srgbClr val="FFCC00"/>
                </a:solidFill>
              </a:rPr>
              <a:t>二</a:t>
            </a:r>
            <a:r>
              <a:rPr lang="zh-CN" altLang="en-US" sz="3200" dirty="0" smtClean="0">
                <a:solidFill>
                  <a:srgbClr val="FFCC00"/>
                </a:solidFill>
              </a:rPr>
              <a:t>层组播特性</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QoS</a:t>
            </a:r>
            <a:r>
              <a:rPr lang="zh-CN" altLang="en-US" sz="3200" dirty="0" smtClean="0">
                <a:solidFill>
                  <a:srgbClr val="FFCC00"/>
                </a:solidFill>
              </a:rPr>
              <a:t>特性</a:t>
            </a:r>
            <a:endParaRPr lang="en-US" altLang="zh-CN" sz="3200" dirty="0" smtClean="0">
              <a:solidFill>
                <a:srgbClr val="FFCC00"/>
              </a:solidFill>
            </a:endParaRPr>
          </a:p>
          <a:p>
            <a:pPr marL="257175" lvl="4" indent="-257175">
              <a:buClr>
                <a:schemeClr val="tx1"/>
              </a:buClr>
            </a:pPr>
            <a:r>
              <a:rPr lang="zh-CN" altLang="en-US" sz="3200" dirty="0">
                <a:solidFill>
                  <a:srgbClr val="FFCC00"/>
                </a:solidFill>
              </a:rPr>
              <a:t>配置</a:t>
            </a:r>
            <a:r>
              <a:rPr lang="zh-CN" altLang="en-US" sz="3200" dirty="0" smtClean="0">
                <a:solidFill>
                  <a:srgbClr val="FFCC00"/>
                </a:solidFill>
              </a:rPr>
              <a:t>与维护</a:t>
            </a:r>
            <a:endParaRPr lang="en-US" altLang="zh-CN" sz="3200" dirty="0" smtClean="0">
              <a:solidFill>
                <a:srgbClr val="FFCC00"/>
              </a:solidFill>
            </a:endParaRPr>
          </a:p>
          <a:p>
            <a:pPr marL="257175" lvl="4" indent="-257175">
              <a:buClr>
                <a:schemeClr val="tx1"/>
              </a:buClr>
            </a:pPr>
            <a:r>
              <a:rPr lang="en-US" altLang="zh-CN" sz="3200" dirty="0" smtClean="0">
                <a:solidFill>
                  <a:srgbClr val="FFCC00"/>
                </a:solidFill>
              </a:rPr>
              <a:t>……</a:t>
            </a:r>
            <a:endParaRPr lang="en-US" altLang="zh-CN" sz="3200" dirty="0">
              <a:solidFill>
                <a:srgbClr val="FFCC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支持的无线网络特性</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en-US" altLang="zh-CN" sz="3200" dirty="0" smtClean="0">
                <a:solidFill>
                  <a:srgbClr val="FFCC00"/>
                </a:solidFill>
              </a:rPr>
              <a:t>AP</a:t>
            </a:r>
            <a:r>
              <a:rPr lang="zh-CN" altLang="en-US" sz="3200" dirty="0" smtClean="0">
                <a:solidFill>
                  <a:srgbClr val="FFCC00"/>
                </a:solidFill>
              </a:rPr>
              <a:t>与</a:t>
            </a:r>
            <a:r>
              <a:rPr lang="en-US" altLang="zh-CN" sz="3200" dirty="0" smtClean="0">
                <a:solidFill>
                  <a:srgbClr val="FFCC00"/>
                </a:solidFill>
              </a:rPr>
              <a:t>AC</a:t>
            </a:r>
            <a:r>
              <a:rPr lang="zh-CN" altLang="en-US" sz="3200" dirty="0" smtClean="0">
                <a:solidFill>
                  <a:srgbClr val="FFCC00"/>
                </a:solidFill>
              </a:rPr>
              <a:t>间组网方式</a:t>
            </a:r>
            <a:r>
              <a:rPr lang="zh-CN" altLang="en-US" sz="3200" dirty="0">
                <a:solidFill>
                  <a:srgbClr val="FFCC00"/>
                </a:solidFill>
              </a:rPr>
              <a:t>、</a:t>
            </a:r>
            <a:r>
              <a:rPr lang="zh-CN" altLang="en-US" sz="3200" dirty="0" smtClean="0">
                <a:solidFill>
                  <a:srgbClr val="FFCC00"/>
                </a:solidFill>
              </a:rPr>
              <a:t>转发模式</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支持</a:t>
            </a:r>
            <a:r>
              <a:rPr lang="en-US" altLang="zh-CN" sz="3200" dirty="0" smtClean="0">
                <a:solidFill>
                  <a:srgbClr val="FFCC00"/>
                </a:solidFill>
              </a:rPr>
              <a:t>AC</a:t>
            </a:r>
            <a:r>
              <a:rPr lang="zh-CN" altLang="en-US" sz="3200" dirty="0" smtClean="0">
                <a:solidFill>
                  <a:srgbClr val="FFCC00"/>
                </a:solidFill>
              </a:rPr>
              <a:t>发现机制</a:t>
            </a:r>
            <a:r>
              <a:rPr lang="zh-CN" altLang="en-US" sz="3200" dirty="0">
                <a:solidFill>
                  <a:srgbClr val="FFCC00"/>
                </a:solidFill>
              </a:rPr>
              <a:t>、</a:t>
            </a:r>
            <a:r>
              <a:rPr lang="en-US" altLang="zh-CN" sz="3200" dirty="0" err="1" smtClean="0">
                <a:solidFill>
                  <a:srgbClr val="FFCC00"/>
                </a:solidFill>
              </a:rPr>
              <a:t>CAPWAP</a:t>
            </a:r>
            <a:r>
              <a:rPr lang="zh-CN" altLang="en-US" sz="3200" dirty="0" smtClean="0">
                <a:solidFill>
                  <a:srgbClr val="FFCC00"/>
                </a:solidFill>
              </a:rPr>
              <a:t>隧道</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支持主备</a:t>
            </a:r>
            <a:r>
              <a:rPr lang="en-US" altLang="zh-CN" sz="3200" dirty="0" smtClean="0">
                <a:solidFill>
                  <a:srgbClr val="FFCC00"/>
                </a:solidFill>
              </a:rPr>
              <a:t>AC</a:t>
            </a:r>
            <a:r>
              <a:rPr lang="zh-CN" altLang="en-US" sz="3200" dirty="0" smtClean="0">
                <a:solidFill>
                  <a:srgbClr val="FFCC00"/>
                </a:solidFill>
              </a:rPr>
              <a:t>、</a:t>
            </a:r>
            <a:r>
              <a:rPr lang="en-US" altLang="zh-CN" sz="3200" dirty="0" smtClean="0">
                <a:solidFill>
                  <a:srgbClr val="FFCC00"/>
                </a:solidFill>
              </a:rPr>
              <a:t>AP</a:t>
            </a:r>
            <a:r>
              <a:rPr lang="zh-CN" altLang="en-US" sz="3200" dirty="0" smtClean="0">
                <a:solidFill>
                  <a:srgbClr val="FFCC00"/>
                </a:solidFill>
              </a:rPr>
              <a:t>设备的接入控制</a:t>
            </a:r>
            <a:endParaRPr lang="en-US" altLang="zh-CN" sz="3200" dirty="0" smtClean="0">
              <a:solidFill>
                <a:srgbClr val="FFCC00"/>
              </a:solidFill>
            </a:endParaRPr>
          </a:p>
          <a:p>
            <a:pPr marL="257175" lvl="4" indent="-257175">
              <a:buClr>
                <a:schemeClr val="tx1"/>
              </a:buClr>
            </a:pPr>
            <a:r>
              <a:rPr lang="en-US" altLang="zh-CN" sz="3200" dirty="0" smtClean="0">
                <a:solidFill>
                  <a:srgbClr val="FFCC00"/>
                </a:solidFill>
              </a:rPr>
              <a:t>AP</a:t>
            </a:r>
            <a:r>
              <a:rPr lang="zh-CN" altLang="en-US" sz="3200" dirty="0" smtClean="0">
                <a:solidFill>
                  <a:srgbClr val="FFCC00"/>
                </a:solidFill>
              </a:rPr>
              <a:t>域管理、</a:t>
            </a:r>
            <a:r>
              <a:rPr lang="en-US" altLang="zh-CN" sz="3200" dirty="0" smtClean="0">
                <a:solidFill>
                  <a:srgbClr val="FFCC00"/>
                </a:solidFill>
              </a:rPr>
              <a:t>AP</a:t>
            </a:r>
            <a:r>
              <a:rPr lang="zh-CN" altLang="en-US" sz="3200" dirty="0" smtClean="0">
                <a:solidFill>
                  <a:srgbClr val="FFCC00"/>
                </a:solidFill>
              </a:rPr>
              <a:t>配置模板管理</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配置的自动发放管理、无线用户地址分配</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WLAN</a:t>
            </a:r>
            <a:r>
              <a:rPr lang="zh-CN" altLang="en-US" sz="3200" dirty="0" smtClean="0">
                <a:solidFill>
                  <a:srgbClr val="FFCC00"/>
                </a:solidFill>
              </a:rPr>
              <a:t>用户管理、</a:t>
            </a:r>
            <a:r>
              <a:rPr lang="en-US" altLang="zh-CN" sz="3200" dirty="0" err="1" smtClean="0">
                <a:solidFill>
                  <a:srgbClr val="FFCC00"/>
                </a:solidFill>
              </a:rPr>
              <a:t>WLAN</a:t>
            </a:r>
            <a:r>
              <a:rPr lang="zh-CN" altLang="en-US" sz="3200" dirty="0" smtClean="0">
                <a:solidFill>
                  <a:srgbClr val="FFCC00"/>
                </a:solidFill>
              </a:rPr>
              <a:t>用户漫游</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组合认证、安全隔离、权限控制</a:t>
            </a:r>
            <a:endParaRPr lang="en-US" altLang="zh-CN" sz="3200" dirty="0" smtClean="0">
              <a:solidFill>
                <a:srgbClr val="FFCC00"/>
              </a:solidFill>
            </a:endParaRPr>
          </a:p>
          <a:p>
            <a:pPr marL="257175" lvl="4" indent="-257175">
              <a:buClr>
                <a:schemeClr val="tx1"/>
              </a:buClr>
            </a:pPr>
            <a:r>
              <a:rPr lang="en-US" altLang="zh-CN" sz="3200" dirty="0" smtClean="0">
                <a:solidFill>
                  <a:srgbClr val="FFCC00"/>
                </a:solidFill>
              </a:rPr>
              <a:t>……</a:t>
            </a:r>
            <a:endParaRPr lang="en-US" altLang="zh-CN" sz="3200" dirty="0">
              <a:solidFill>
                <a:srgbClr val="FFCC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en-US" altLang="zh-CN" sz="4400" dirty="0" smtClean="0"/>
              <a:t>1.1  </a:t>
            </a:r>
            <a:r>
              <a:rPr lang="en-US" altLang="zh-CN" sz="4400" dirty="0" err="1" smtClean="0"/>
              <a:t>VirtualBox</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r>
              <a:rPr lang="zh-CN" altLang="en-US" sz="3200" dirty="0"/>
              <a:t>	</a:t>
            </a:r>
            <a:endParaRPr lang="en-US" altLang="zh-CN" sz="3200" dirty="0"/>
          </a:p>
          <a:p>
            <a:r>
              <a:rPr lang="zh-CN" altLang="en-US" sz="3200" dirty="0" smtClean="0"/>
              <a:t>基本配置</a:t>
            </a:r>
            <a:endParaRPr lang="en-US" altLang="zh-CN" sz="3200" dirty="0"/>
          </a:p>
          <a:p>
            <a:r>
              <a:rPr lang="zh-CN" altLang="en-US" sz="3200" dirty="0" smtClean="0"/>
              <a:t>虚拟机</a:t>
            </a:r>
            <a:r>
              <a:rPr lang="zh-CN" altLang="en-US" sz="3200" dirty="0"/>
              <a:t>常见</a:t>
            </a:r>
            <a:r>
              <a:rPr lang="zh-CN" altLang="en-US" sz="3200" dirty="0" smtClean="0"/>
              <a:t>操作</a:t>
            </a:r>
            <a:endParaRPr lang="en-US" altLang="zh-CN" sz="3200" dirty="0"/>
          </a:p>
          <a:p>
            <a:r>
              <a:rPr lang="en-US" altLang="zh-CN" sz="3200" dirty="0" err="1" smtClean="0"/>
              <a:t>VirtualBox</a:t>
            </a:r>
            <a:r>
              <a:rPr lang="zh-CN" altLang="en-US" sz="3200" dirty="0"/>
              <a:t>环境下安装</a:t>
            </a:r>
            <a:r>
              <a:rPr lang="en-US" altLang="zh-CN" sz="3200" dirty="0"/>
              <a:t>CentOS 6.6</a:t>
            </a:r>
            <a:r>
              <a:rPr lang="zh-CN" altLang="en-US" sz="3200" dirty="0" smtClean="0"/>
              <a:t>操作系统</a:t>
            </a:r>
            <a:endParaRPr lang="en-US" altLang="zh-CN" sz="3200" dirty="0"/>
          </a:p>
          <a:p>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支持的防火墙特性</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防火墙</a:t>
            </a:r>
            <a:endParaRPr lang="en-US" altLang="zh-CN" sz="3200" dirty="0" smtClean="0">
              <a:solidFill>
                <a:srgbClr val="FFCC00"/>
              </a:solidFill>
            </a:endParaRPr>
          </a:p>
          <a:p>
            <a:pPr marL="257175" lvl="4" indent="-257175">
              <a:buClr>
                <a:schemeClr val="tx1"/>
              </a:buClr>
            </a:pPr>
            <a:r>
              <a:rPr lang="en-US" altLang="zh-CN" sz="3200" dirty="0" smtClean="0">
                <a:solidFill>
                  <a:srgbClr val="FFCC00"/>
                </a:solidFill>
              </a:rPr>
              <a:t>IP</a:t>
            </a:r>
            <a:r>
              <a:rPr lang="zh-CN" altLang="en-US" sz="3200" dirty="0" smtClean="0">
                <a:solidFill>
                  <a:srgbClr val="FFCC00"/>
                </a:solidFill>
              </a:rPr>
              <a:t>业务</a:t>
            </a:r>
            <a:endParaRPr lang="en-US" altLang="zh-CN" sz="3200" dirty="0" smtClean="0">
              <a:solidFill>
                <a:srgbClr val="FFCC00"/>
              </a:solidFill>
            </a:endParaRPr>
          </a:p>
          <a:p>
            <a:pPr marL="257175" lvl="4" indent="-257175">
              <a:buClr>
                <a:schemeClr val="tx1"/>
              </a:buClr>
            </a:pPr>
            <a:r>
              <a:rPr lang="en-US" altLang="zh-CN" sz="3200" dirty="0" smtClean="0">
                <a:solidFill>
                  <a:srgbClr val="FFCC00"/>
                </a:solidFill>
              </a:rPr>
              <a:t>IP</a:t>
            </a:r>
            <a:r>
              <a:rPr lang="zh-CN" altLang="en-US" sz="3200" dirty="0" smtClean="0">
                <a:solidFill>
                  <a:srgbClr val="FFCC00"/>
                </a:solidFill>
              </a:rPr>
              <a:t>路由</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接入</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MPLS&amp;VPN</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配置与维护</a:t>
            </a:r>
            <a:endParaRPr lang="en-US" altLang="zh-CN" sz="3200" dirty="0" smtClean="0">
              <a:solidFill>
                <a:srgbClr val="FFCC00"/>
              </a:solidFill>
            </a:endParaRPr>
          </a:p>
          <a:p>
            <a:pPr marL="257175" lvl="4" indent="-257175">
              <a:buClr>
                <a:schemeClr val="tx1"/>
              </a:buClr>
            </a:pPr>
            <a:r>
              <a:rPr lang="en-US" altLang="zh-CN" sz="3200" dirty="0" smtClean="0">
                <a:solidFill>
                  <a:srgbClr val="FFCC00"/>
                </a:solidFill>
              </a:rPr>
              <a:t>……</a:t>
            </a:r>
            <a:endParaRPr lang="en-US" altLang="zh-CN" sz="3200" dirty="0">
              <a:solidFill>
                <a:srgbClr val="FFCC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模拟器主界面</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endParaRPr lang="en-US" altLang="zh-CN" sz="3200" dirty="0">
              <a:solidFill>
                <a:srgbClr val="FFCC00"/>
              </a:solidFill>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9992" y="2036619"/>
            <a:ext cx="4981271" cy="3687625"/>
          </a:xfrm>
          <a:prstGeom prst="rect">
            <a:avLst/>
          </a:prstGeom>
        </p:spPr>
      </p:pic>
      <p:graphicFrame>
        <p:nvGraphicFramePr>
          <p:cNvPr id="2" name="表格 1"/>
          <p:cNvGraphicFramePr>
            <a:graphicFrameLocks noGrp="1"/>
          </p:cNvGraphicFramePr>
          <p:nvPr/>
        </p:nvGraphicFramePr>
        <p:xfrm>
          <a:off x="6102085" y="2334163"/>
          <a:ext cx="2294939" cy="2920416"/>
        </p:xfrm>
        <a:graphic>
          <a:graphicData uri="http://schemas.openxmlformats.org/drawingml/2006/table">
            <a:tbl>
              <a:tblPr firstRow="1" firstCol="1" bandRow="1">
                <a:tableStyleId>{5C22544A-7EE6-4342-B048-85BDC9FD1C3A}</a:tableStyleId>
              </a:tblPr>
              <a:tblGrid>
                <a:gridCol w="676836"/>
                <a:gridCol w="1618103"/>
              </a:tblGrid>
              <a:tr h="486736">
                <a:tc>
                  <a:txBody>
                    <a:bodyPr/>
                    <a:lstStyle/>
                    <a:p>
                      <a:pPr algn="just">
                        <a:lnSpc>
                          <a:spcPct val="150000"/>
                        </a:lnSpc>
                        <a:spcAft>
                          <a:spcPts val="0"/>
                        </a:spcAft>
                      </a:pPr>
                      <a:r>
                        <a:rPr lang="en-US" sz="2000" b="1" kern="100" dirty="0">
                          <a:solidFill>
                            <a:schemeClr val="tx1"/>
                          </a:solidFill>
                          <a:effectLst/>
                        </a:rPr>
                        <a:t>1</a:t>
                      </a:r>
                      <a:endParaRPr lang="zh-CN" sz="20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zh-CN" sz="2000" b="1" kern="100">
                          <a:solidFill>
                            <a:schemeClr val="tx1"/>
                          </a:solidFill>
                          <a:effectLst/>
                        </a:rPr>
                        <a:t>菜单栏</a:t>
                      </a:r>
                      <a:endParaRPr lang="zh-CN" sz="20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486736">
                <a:tc>
                  <a:txBody>
                    <a:bodyPr/>
                    <a:lstStyle/>
                    <a:p>
                      <a:pPr algn="just">
                        <a:lnSpc>
                          <a:spcPct val="150000"/>
                        </a:lnSpc>
                        <a:spcAft>
                          <a:spcPts val="0"/>
                        </a:spcAft>
                      </a:pPr>
                      <a:r>
                        <a:rPr lang="en-US" sz="2000" b="1" kern="100" dirty="0">
                          <a:solidFill>
                            <a:schemeClr val="tx1"/>
                          </a:solidFill>
                          <a:effectLst/>
                        </a:rPr>
                        <a:t>2</a:t>
                      </a:r>
                      <a:endParaRPr lang="zh-CN" sz="20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zh-CN" sz="2000" b="1" kern="100" dirty="0">
                          <a:solidFill>
                            <a:schemeClr val="tx1"/>
                          </a:solidFill>
                          <a:effectLst/>
                        </a:rPr>
                        <a:t>主工具栏</a:t>
                      </a:r>
                      <a:endParaRPr lang="zh-CN" sz="20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486736">
                <a:tc>
                  <a:txBody>
                    <a:bodyPr/>
                    <a:lstStyle/>
                    <a:p>
                      <a:pPr algn="just">
                        <a:lnSpc>
                          <a:spcPct val="150000"/>
                        </a:lnSpc>
                        <a:spcAft>
                          <a:spcPts val="0"/>
                        </a:spcAft>
                      </a:pPr>
                      <a:r>
                        <a:rPr lang="en-US" sz="2000" b="1" kern="100">
                          <a:solidFill>
                            <a:schemeClr val="tx1"/>
                          </a:solidFill>
                          <a:effectLst/>
                        </a:rPr>
                        <a:t>3</a:t>
                      </a:r>
                      <a:endParaRPr lang="zh-CN" sz="20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zh-CN" sz="2000" b="1" kern="100" dirty="0">
                          <a:solidFill>
                            <a:schemeClr val="tx1"/>
                          </a:solidFill>
                          <a:effectLst/>
                        </a:rPr>
                        <a:t>组件分类</a:t>
                      </a:r>
                      <a:endParaRPr lang="zh-CN" sz="20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86736">
                <a:tc>
                  <a:txBody>
                    <a:bodyPr/>
                    <a:lstStyle/>
                    <a:p>
                      <a:pPr algn="just">
                        <a:lnSpc>
                          <a:spcPct val="150000"/>
                        </a:lnSpc>
                        <a:spcAft>
                          <a:spcPts val="0"/>
                        </a:spcAft>
                      </a:pPr>
                      <a:r>
                        <a:rPr lang="en-US" sz="2000" b="1" kern="100">
                          <a:solidFill>
                            <a:schemeClr val="tx1"/>
                          </a:solidFill>
                          <a:effectLst/>
                        </a:rPr>
                        <a:t>4</a:t>
                      </a:r>
                      <a:endParaRPr lang="zh-CN" sz="20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zh-CN" sz="2000" b="1" kern="100" dirty="0">
                          <a:solidFill>
                            <a:schemeClr val="tx1"/>
                          </a:solidFill>
                          <a:effectLst/>
                        </a:rPr>
                        <a:t>具体组件</a:t>
                      </a:r>
                      <a:endParaRPr lang="zh-CN" sz="20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86736">
                <a:tc>
                  <a:txBody>
                    <a:bodyPr/>
                    <a:lstStyle/>
                    <a:p>
                      <a:pPr algn="just">
                        <a:lnSpc>
                          <a:spcPct val="150000"/>
                        </a:lnSpc>
                        <a:spcAft>
                          <a:spcPts val="0"/>
                        </a:spcAft>
                      </a:pPr>
                      <a:r>
                        <a:rPr lang="en-US" sz="2000" b="1" kern="100">
                          <a:solidFill>
                            <a:schemeClr val="tx1"/>
                          </a:solidFill>
                          <a:effectLst/>
                        </a:rPr>
                        <a:t>5</a:t>
                      </a:r>
                      <a:endParaRPr lang="zh-CN" sz="20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zh-CN" sz="2000" b="1" kern="100" dirty="0">
                          <a:solidFill>
                            <a:schemeClr val="tx1"/>
                          </a:solidFill>
                          <a:effectLst/>
                        </a:rPr>
                        <a:t>组件说明</a:t>
                      </a:r>
                      <a:endParaRPr lang="zh-CN" sz="20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86736">
                <a:tc>
                  <a:txBody>
                    <a:bodyPr/>
                    <a:lstStyle/>
                    <a:p>
                      <a:pPr algn="just">
                        <a:lnSpc>
                          <a:spcPct val="150000"/>
                        </a:lnSpc>
                        <a:spcAft>
                          <a:spcPts val="0"/>
                        </a:spcAft>
                      </a:pPr>
                      <a:r>
                        <a:rPr lang="en-US" sz="2000" b="1" kern="100">
                          <a:solidFill>
                            <a:schemeClr val="tx1"/>
                          </a:solidFill>
                          <a:effectLst/>
                        </a:rPr>
                        <a:t>6</a:t>
                      </a:r>
                      <a:endParaRPr lang="zh-CN" sz="2000" b="1" kern="10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50000"/>
                        </a:lnSpc>
                        <a:spcAft>
                          <a:spcPts val="0"/>
                        </a:spcAft>
                      </a:pPr>
                      <a:r>
                        <a:rPr lang="zh-CN" sz="2000" b="1" kern="100" dirty="0">
                          <a:solidFill>
                            <a:schemeClr val="tx1"/>
                          </a:solidFill>
                          <a:effectLst/>
                        </a:rPr>
                        <a:t>工作区</a:t>
                      </a:r>
                      <a:endParaRPr lang="zh-CN" sz="2000" b="1" kern="100" dirty="0">
                        <a:solidFill>
                          <a:schemeClr val="tx1"/>
                        </a:solidFill>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配置的基本步骤</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1</a:t>
            </a:r>
            <a:r>
              <a:rPr lang="zh-CN" altLang="en-US" sz="3200" dirty="0" smtClean="0">
                <a:solidFill>
                  <a:srgbClr val="FFCC00"/>
                </a:solidFill>
              </a:rPr>
              <a:t>）新建工程</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2</a:t>
            </a:r>
            <a:r>
              <a:rPr lang="zh-CN" altLang="en-US" sz="3200" dirty="0" smtClean="0">
                <a:solidFill>
                  <a:srgbClr val="FFCC00"/>
                </a:solidFill>
              </a:rPr>
              <a:t>）选择设备类型</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3</a:t>
            </a:r>
            <a:r>
              <a:rPr lang="zh-CN" altLang="en-US" sz="3200" dirty="0" smtClean="0">
                <a:solidFill>
                  <a:srgbClr val="FFCC00"/>
                </a:solidFill>
              </a:rPr>
              <a:t>）选择设备</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4</a:t>
            </a:r>
            <a:r>
              <a:rPr lang="zh-CN" altLang="en-US" sz="3200" dirty="0" smtClean="0">
                <a:solidFill>
                  <a:srgbClr val="FFCC00"/>
                </a:solidFill>
              </a:rPr>
              <a:t>）添加</a:t>
            </a:r>
            <a:r>
              <a:rPr lang="zh-CN" altLang="en-US" sz="3200" dirty="0">
                <a:solidFill>
                  <a:srgbClr val="FFCC00"/>
                </a:solidFill>
              </a:rPr>
              <a:t>所有</a:t>
            </a:r>
            <a:r>
              <a:rPr lang="zh-CN" altLang="en-US" sz="3200" dirty="0" smtClean="0">
                <a:solidFill>
                  <a:srgbClr val="FFCC00"/>
                </a:solidFill>
              </a:rPr>
              <a:t>设备</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5</a:t>
            </a:r>
            <a:r>
              <a:rPr lang="zh-CN" altLang="en-US" sz="3200" dirty="0" smtClean="0">
                <a:solidFill>
                  <a:srgbClr val="FFCC00"/>
                </a:solidFill>
              </a:rPr>
              <a:t>）添加连接线</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6</a:t>
            </a:r>
            <a:r>
              <a:rPr lang="zh-CN" altLang="en-US" sz="3200" dirty="0" smtClean="0">
                <a:solidFill>
                  <a:srgbClr val="FFCC00"/>
                </a:solidFill>
              </a:rPr>
              <a:t>）终端设备配置</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7</a:t>
            </a:r>
            <a:r>
              <a:rPr lang="zh-CN" altLang="en-US" sz="3200" dirty="0" smtClean="0">
                <a:solidFill>
                  <a:srgbClr val="FFCC00"/>
                </a:solidFill>
              </a:rPr>
              <a:t>）配置</a:t>
            </a:r>
            <a:r>
              <a:rPr lang="zh-CN" altLang="en-US" sz="3200" dirty="0">
                <a:solidFill>
                  <a:srgbClr val="FFCC00"/>
                </a:solidFill>
              </a:rPr>
              <a:t>网络</a:t>
            </a:r>
            <a:r>
              <a:rPr lang="zh-CN" altLang="en-US" sz="3200" dirty="0" smtClean="0">
                <a:solidFill>
                  <a:srgbClr val="FFCC00"/>
                </a:solidFill>
              </a:rPr>
              <a:t>设备</a:t>
            </a:r>
            <a:endParaRPr lang="en-US" altLang="zh-CN" sz="3200" dirty="0" smtClean="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8</a:t>
            </a:r>
            <a:r>
              <a:rPr lang="zh-CN" altLang="en-US" sz="3200" dirty="0" smtClean="0">
                <a:solidFill>
                  <a:srgbClr val="FFCC00"/>
                </a:solidFill>
              </a:rPr>
              <a:t>）测试</a:t>
            </a:r>
            <a:r>
              <a:rPr lang="zh-CN" altLang="en-US" sz="3200" dirty="0">
                <a:solidFill>
                  <a:srgbClr val="FFCC00"/>
                </a:solidFill>
              </a:rPr>
              <a:t>连通性</a:t>
            </a:r>
            <a:endParaRPr lang="en-US" altLang="zh-CN" sz="3200" dirty="0">
              <a:solidFill>
                <a:srgbClr val="FFCC00"/>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a:t>eNSP</a:t>
            </a:r>
            <a:r>
              <a:rPr lang="zh-CN" altLang="zh-CN" sz="4400" dirty="0"/>
              <a:t>运行期间</a:t>
            </a:r>
            <a:r>
              <a:rPr lang="en-US" altLang="zh-CN" sz="4400" dirty="0"/>
              <a:t>CPU</a:t>
            </a:r>
            <a:r>
              <a:rPr lang="zh-CN" altLang="zh-CN" sz="4400" dirty="0"/>
              <a:t>占用率问题</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1</a:t>
            </a:r>
            <a:r>
              <a:rPr lang="zh-CN" altLang="en-US" sz="3200" dirty="0" smtClean="0">
                <a:solidFill>
                  <a:srgbClr val="FFCC00"/>
                </a:solidFill>
              </a:rPr>
              <a:t>）</a:t>
            </a:r>
            <a:r>
              <a:rPr lang="zh-CN" altLang="zh-CN" sz="3200" dirty="0" smtClean="0">
                <a:solidFill>
                  <a:srgbClr val="FFCC00"/>
                </a:solidFill>
              </a:rPr>
              <a:t>在</a:t>
            </a:r>
            <a:r>
              <a:rPr lang="en-US" altLang="zh-CN" sz="3200" dirty="0">
                <a:solidFill>
                  <a:srgbClr val="FFCC00"/>
                </a:solidFill>
              </a:rPr>
              <a:t>BIOS</a:t>
            </a:r>
            <a:r>
              <a:rPr lang="zh-CN" altLang="zh-CN" sz="3200" dirty="0">
                <a:solidFill>
                  <a:srgbClr val="FFCC00"/>
                </a:solidFill>
              </a:rPr>
              <a:t>中开启虚拟化技术</a:t>
            </a:r>
            <a:endParaRPr lang="en-US" altLang="zh-CN" sz="3200" dirty="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2</a:t>
            </a:r>
            <a:r>
              <a:rPr lang="zh-CN" altLang="en-US" sz="3200" dirty="0" smtClean="0">
                <a:solidFill>
                  <a:srgbClr val="FFCC00"/>
                </a:solidFill>
              </a:rPr>
              <a:t>）</a:t>
            </a:r>
            <a:r>
              <a:rPr lang="en-US" altLang="zh-CN" sz="3200" dirty="0" smtClean="0">
                <a:solidFill>
                  <a:srgbClr val="FFCC00"/>
                </a:solidFill>
              </a:rPr>
              <a:t>System </a:t>
            </a:r>
            <a:r>
              <a:rPr lang="en-US" altLang="zh-CN" sz="3200" dirty="0">
                <a:solidFill>
                  <a:srgbClr val="FFCC00"/>
                </a:solidFill>
              </a:rPr>
              <a:t>| Processor | Processor(s)</a:t>
            </a:r>
            <a:r>
              <a:rPr lang="zh-CN" altLang="zh-CN" sz="3200" dirty="0">
                <a:solidFill>
                  <a:srgbClr val="FFCC00"/>
                </a:solidFill>
              </a:rPr>
              <a:t>设置成</a:t>
            </a:r>
            <a:r>
              <a:rPr lang="en-US" altLang="zh-CN" sz="3200" dirty="0">
                <a:solidFill>
                  <a:srgbClr val="FFCC00"/>
                </a:solidFill>
              </a:rPr>
              <a:t>2</a:t>
            </a:r>
            <a:endParaRPr lang="en-US" altLang="zh-CN" sz="3200" dirty="0">
              <a:solidFill>
                <a:srgbClr val="FFCC00"/>
              </a:solidFill>
            </a:endParaRPr>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3</a:t>
            </a:r>
            <a:r>
              <a:rPr lang="zh-CN" altLang="en-US" sz="3200" dirty="0" smtClean="0">
                <a:solidFill>
                  <a:srgbClr val="FFCC00"/>
                </a:solidFill>
              </a:rPr>
              <a:t>）</a:t>
            </a:r>
            <a:r>
              <a:rPr lang="en-US" altLang="zh-CN" sz="3200" dirty="0" smtClean="0">
                <a:solidFill>
                  <a:srgbClr val="FFCC00"/>
                </a:solidFill>
              </a:rPr>
              <a:t>System </a:t>
            </a:r>
            <a:r>
              <a:rPr lang="en-US" altLang="zh-CN" sz="3200" dirty="0">
                <a:solidFill>
                  <a:srgbClr val="FFCC00"/>
                </a:solidFill>
              </a:rPr>
              <a:t>| Acceleration | </a:t>
            </a:r>
            <a:r>
              <a:rPr lang="zh-CN" altLang="zh-CN" sz="3200" dirty="0">
                <a:solidFill>
                  <a:srgbClr val="FFCC00"/>
                </a:solidFill>
              </a:rPr>
              <a:t>打开虚拟化功能</a:t>
            </a:r>
            <a:endParaRPr lang="zh-CN" altLang="zh-CN" sz="3200" dirty="0">
              <a:solidFill>
                <a:srgbClr val="FFCC00"/>
              </a:solidFill>
            </a:endParaRPr>
          </a:p>
          <a:p>
            <a:pPr marL="257175" lvl="4" indent="-257175">
              <a:buClr>
                <a:schemeClr val="tx1"/>
              </a:buClr>
            </a:pPr>
            <a:r>
              <a:rPr lang="en-US" altLang="zh-CN" sz="3200" dirty="0" smtClean="0">
                <a:solidFill>
                  <a:srgbClr val="FFCC00"/>
                </a:solidFill>
              </a:rPr>
              <a:t>Windows 8</a:t>
            </a:r>
            <a:endParaRPr lang="en-US" altLang="zh-CN" sz="3200" dirty="0" smtClean="0">
              <a:solidFill>
                <a:srgbClr val="FFCC00"/>
              </a:solidFill>
            </a:endParaRPr>
          </a:p>
          <a:p>
            <a:pPr marL="800100" lvl="5" indent="-457200">
              <a:buClr>
                <a:schemeClr val="accent2"/>
              </a:buClr>
              <a:buSzPct val="70000"/>
              <a:buFont typeface="Wingdings" panose="05000000000000000000" pitchFamily="2" charset="2"/>
              <a:buChar char="n"/>
            </a:pPr>
            <a:r>
              <a:rPr lang="zh-CN" altLang="zh-CN" sz="2650" b="1" dirty="0" smtClean="0"/>
              <a:t>控制面板</a:t>
            </a:r>
            <a:r>
              <a:rPr lang="en-US" altLang="zh-CN" sz="2650" b="1" dirty="0" smtClean="0"/>
              <a:t> </a:t>
            </a:r>
            <a:r>
              <a:rPr lang="en-US" altLang="zh-CN" sz="2650" b="1" dirty="0"/>
              <a:t>| </a:t>
            </a:r>
            <a:r>
              <a:rPr lang="zh-CN" altLang="zh-CN" sz="2650" b="1" dirty="0"/>
              <a:t>程序与功能</a:t>
            </a:r>
            <a:r>
              <a:rPr lang="en-US" altLang="zh-CN" sz="2650" b="1" dirty="0"/>
              <a:t> | </a:t>
            </a:r>
            <a:r>
              <a:rPr lang="zh-CN" altLang="zh-CN" sz="2650" b="1" dirty="0"/>
              <a:t>启用或关闭</a:t>
            </a:r>
            <a:r>
              <a:rPr lang="en-US" altLang="zh-CN" sz="2650" b="1" dirty="0"/>
              <a:t>Windows</a:t>
            </a:r>
            <a:r>
              <a:rPr lang="zh-CN" altLang="zh-CN" sz="2650" b="1" dirty="0"/>
              <a:t>功能</a:t>
            </a:r>
            <a:r>
              <a:rPr lang="en-US" altLang="zh-CN" sz="2650" b="1" dirty="0"/>
              <a:t> | </a:t>
            </a:r>
            <a:r>
              <a:rPr lang="zh-CN" altLang="zh-CN" sz="2650" b="1" dirty="0"/>
              <a:t>将</a:t>
            </a:r>
            <a:r>
              <a:rPr lang="en-US" altLang="zh-CN" sz="2650" b="1" dirty="0"/>
              <a:t>Hyper-V</a:t>
            </a:r>
            <a:r>
              <a:rPr lang="zh-CN" altLang="zh-CN" sz="2650" b="1" dirty="0"/>
              <a:t>前面的复选框去掉</a:t>
            </a:r>
            <a:endParaRPr lang="en-US" altLang="zh-CN" sz="2650" b="1"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简单路由</a:t>
            </a:r>
            <a:r>
              <a:rPr lang="en-US" altLang="zh-CN" sz="4400" dirty="0" smtClean="0"/>
              <a:t>-</a:t>
            </a:r>
            <a:r>
              <a:rPr lang="zh-CN" altLang="en-US" sz="4400" dirty="0" smtClean="0"/>
              <a:t>拓扑</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endParaRPr lang="en-US" altLang="zh-CN" sz="2650" b="1" dirty="0"/>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2413" b="2807"/>
          <a:stretch>
            <a:fillRect/>
          </a:stretch>
        </p:blipFill>
        <p:spPr bwMode="auto">
          <a:xfrm>
            <a:off x="617838" y="1996903"/>
            <a:ext cx="7908324" cy="3306179"/>
          </a:xfrm>
          <a:prstGeom prst="rect">
            <a:avLst/>
          </a:prstGeom>
          <a:ln>
            <a:noFill/>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简单路由</a:t>
            </a:r>
            <a:r>
              <a:rPr lang="en-US" altLang="zh-CN" sz="4400" dirty="0" smtClean="0"/>
              <a:t>-</a:t>
            </a:r>
            <a:r>
              <a:rPr lang="zh-CN" altLang="en-US" sz="4400" dirty="0" smtClean="0"/>
              <a:t>配置要点  </a:t>
            </a:r>
            <a:r>
              <a:rPr lang="en-US" altLang="zh-CN" sz="4400" dirty="0"/>
              <a:t>1</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2800" dirty="0" smtClean="0">
                <a:solidFill>
                  <a:srgbClr val="FFCC00"/>
                </a:solidFill>
              </a:rPr>
              <a:t>（</a:t>
            </a:r>
            <a:r>
              <a:rPr lang="en-US" altLang="zh-CN" sz="2800" dirty="0" smtClean="0">
                <a:solidFill>
                  <a:srgbClr val="FFCC00"/>
                </a:solidFill>
              </a:rPr>
              <a:t>1</a:t>
            </a:r>
            <a:r>
              <a:rPr lang="zh-CN" altLang="en-US" sz="2800" dirty="0" smtClean="0">
                <a:solidFill>
                  <a:srgbClr val="FFCC00"/>
                </a:solidFill>
              </a:rPr>
              <a:t>）</a:t>
            </a:r>
            <a:r>
              <a:rPr lang="zh-CN" altLang="zh-CN" sz="2800" dirty="0" smtClean="0">
                <a:solidFill>
                  <a:srgbClr val="FFCC00"/>
                </a:solidFill>
              </a:rPr>
              <a:t>新建</a:t>
            </a:r>
            <a:r>
              <a:rPr lang="zh-CN" altLang="zh-CN" sz="2800" dirty="0">
                <a:solidFill>
                  <a:srgbClr val="FFCC00"/>
                </a:solidFill>
              </a:rPr>
              <a:t>工程并在工作区放入</a:t>
            </a:r>
            <a:r>
              <a:rPr lang="zh-CN" altLang="zh-CN" sz="2800" dirty="0" smtClean="0">
                <a:solidFill>
                  <a:srgbClr val="FFCC00"/>
                </a:solidFill>
              </a:rPr>
              <a:t>设备</a:t>
            </a:r>
            <a:endParaRPr lang="en-US" altLang="zh-CN" sz="2800" dirty="0" smtClean="0">
              <a:solidFill>
                <a:srgbClr val="FFCC00"/>
              </a:solidFill>
            </a:endParaRPr>
          </a:p>
          <a:p>
            <a:pPr marL="800100" lvl="5" indent="-457200">
              <a:buClr>
                <a:schemeClr val="accent2"/>
              </a:buClr>
              <a:buSzPct val="70000"/>
              <a:buFont typeface="Wingdings" panose="05000000000000000000" pitchFamily="2" charset="2"/>
              <a:buChar char="n"/>
            </a:pPr>
            <a:r>
              <a:rPr lang="zh-CN" altLang="zh-CN" sz="2800" b="1" dirty="0" smtClean="0"/>
              <a:t>交换机型号</a:t>
            </a:r>
            <a:r>
              <a:rPr lang="en-US" altLang="zh-CN" sz="2800" b="1" dirty="0" err="1" smtClean="0"/>
              <a:t>S3700</a:t>
            </a:r>
            <a:r>
              <a:rPr lang="zh-CN" altLang="zh-CN" sz="2800" b="1" dirty="0" smtClean="0"/>
              <a:t>，路由器型号</a:t>
            </a:r>
            <a:r>
              <a:rPr lang="en-US" altLang="zh-CN" sz="2800" b="1" dirty="0" err="1" smtClean="0"/>
              <a:t>AR2220</a:t>
            </a:r>
            <a:endParaRPr lang="zh-CN" altLang="zh-CN" sz="2800" b="1" dirty="0">
              <a:solidFill>
                <a:srgbClr val="FFCC00"/>
              </a:solidFill>
            </a:endParaRPr>
          </a:p>
          <a:p>
            <a:pPr marL="257175" lvl="4" indent="-257175">
              <a:buClr>
                <a:schemeClr val="tx1"/>
              </a:buClr>
            </a:pPr>
            <a:r>
              <a:rPr lang="zh-CN" altLang="en-US" sz="2800" dirty="0" smtClean="0">
                <a:solidFill>
                  <a:srgbClr val="FFCC00"/>
                </a:solidFill>
              </a:rPr>
              <a:t>（</a:t>
            </a:r>
            <a:r>
              <a:rPr lang="en-US" altLang="zh-CN" sz="2800" dirty="0" smtClean="0">
                <a:solidFill>
                  <a:srgbClr val="FFCC00"/>
                </a:solidFill>
              </a:rPr>
              <a:t>2</a:t>
            </a:r>
            <a:r>
              <a:rPr lang="zh-CN" altLang="en-US" sz="2800" dirty="0" smtClean="0">
                <a:solidFill>
                  <a:srgbClr val="FFCC00"/>
                </a:solidFill>
              </a:rPr>
              <a:t>）</a:t>
            </a:r>
            <a:r>
              <a:rPr lang="zh-CN" altLang="zh-CN" sz="2800" dirty="0" smtClean="0">
                <a:solidFill>
                  <a:srgbClr val="FFCC00"/>
                </a:solidFill>
              </a:rPr>
              <a:t>使用</a:t>
            </a:r>
            <a:r>
              <a:rPr lang="zh-CN" altLang="zh-CN" sz="2800" dirty="0">
                <a:solidFill>
                  <a:srgbClr val="FFCC00"/>
                </a:solidFill>
              </a:rPr>
              <a:t>不同的连接线连接</a:t>
            </a:r>
            <a:r>
              <a:rPr lang="zh-CN" altLang="zh-CN" sz="2800" dirty="0" smtClean="0">
                <a:solidFill>
                  <a:srgbClr val="FFCC00"/>
                </a:solidFill>
              </a:rPr>
              <a:t>设备</a:t>
            </a:r>
            <a:endParaRPr lang="en-US" altLang="zh-CN" sz="2800" dirty="0" smtClean="0">
              <a:solidFill>
                <a:srgbClr val="FFCC00"/>
              </a:solidFill>
            </a:endParaRPr>
          </a:p>
          <a:p>
            <a:pPr marL="800100" lvl="5" indent="-457200">
              <a:buClr>
                <a:schemeClr val="accent2"/>
              </a:buClr>
              <a:buSzPct val="70000"/>
              <a:buFont typeface="Wingdings" panose="05000000000000000000" pitchFamily="2" charset="2"/>
              <a:buChar char="n"/>
            </a:pPr>
            <a:r>
              <a:rPr lang="en-US" altLang="zh-CN" sz="2800" b="1" dirty="0"/>
              <a:t>Copper</a:t>
            </a:r>
            <a:endParaRPr lang="zh-CN" altLang="zh-CN" sz="2800" b="1" dirty="0"/>
          </a:p>
          <a:p>
            <a:pPr marL="257175" lvl="4" indent="-257175">
              <a:buClr>
                <a:schemeClr val="tx1"/>
              </a:buClr>
            </a:pPr>
            <a:r>
              <a:rPr lang="zh-CN" altLang="en-US" sz="2800" dirty="0" smtClean="0">
                <a:solidFill>
                  <a:srgbClr val="FFCC00"/>
                </a:solidFill>
              </a:rPr>
              <a:t>（</a:t>
            </a:r>
            <a:r>
              <a:rPr lang="en-US" altLang="zh-CN" sz="2800" dirty="0" smtClean="0">
                <a:solidFill>
                  <a:srgbClr val="FFCC00"/>
                </a:solidFill>
              </a:rPr>
              <a:t>3</a:t>
            </a:r>
            <a:r>
              <a:rPr lang="zh-CN" altLang="en-US" sz="2800" dirty="0" smtClean="0">
                <a:solidFill>
                  <a:srgbClr val="FFCC00"/>
                </a:solidFill>
              </a:rPr>
              <a:t>）</a:t>
            </a:r>
            <a:r>
              <a:rPr lang="zh-CN" altLang="zh-CN" sz="2800" dirty="0" smtClean="0">
                <a:solidFill>
                  <a:srgbClr val="FFCC00"/>
                </a:solidFill>
              </a:rPr>
              <a:t>配置</a:t>
            </a:r>
            <a:r>
              <a:rPr lang="zh-CN" altLang="zh-CN" sz="2800" dirty="0">
                <a:solidFill>
                  <a:srgbClr val="FFCC00"/>
                </a:solidFill>
              </a:rPr>
              <a:t>终端</a:t>
            </a:r>
            <a:endParaRPr lang="zh-CN" altLang="zh-CN" sz="2800" dirty="0">
              <a:solidFill>
                <a:srgbClr val="FFCC00"/>
              </a:solidFill>
            </a:endParaRPr>
          </a:p>
          <a:p>
            <a:pPr marL="800100" lvl="5" indent="-457200">
              <a:buClr>
                <a:schemeClr val="accent2"/>
              </a:buClr>
              <a:buSzPct val="70000"/>
              <a:buFont typeface="Wingdings" panose="05000000000000000000" pitchFamily="2" charset="2"/>
              <a:buChar char="n"/>
            </a:pPr>
            <a:r>
              <a:rPr lang="en-US" altLang="zh-CN" sz="2800" b="1" dirty="0"/>
              <a:t>Settings | IP</a:t>
            </a:r>
            <a:r>
              <a:rPr lang="zh-CN" altLang="zh-CN" sz="2800" b="1" dirty="0"/>
              <a:t>地址和网关</a:t>
            </a:r>
            <a:r>
              <a:rPr lang="zh-CN" altLang="en-US" sz="2800" b="1" dirty="0"/>
              <a:t>填入 </a:t>
            </a:r>
            <a:r>
              <a:rPr lang="en-US" altLang="zh-CN" sz="2800" b="1" dirty="0"/>
              <a:t>| Apply</a:t>
            </a:r>
            <a:endParaRPr lang="en-US" altLang="zh-CN" sz="2800"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简单路由</a:t>
            </a:r>
            <a:r>
              <a:rPr lang="en-US" altLang="zh-CN" sz="4400" dirty="0" smtClean="0"/>
              <a:t>-</a:t>
            </a:r>
            <a:r>
              <a:rPr lang="zh-CN" altLang="en-US" sz="4400" dirty="0" smtClean="0"/>
              <a:t>配置要点  </a:t>
            </a:r>
            <a:r>
              <a:rPr lang="en-US" altLang="zh-CN" sz="4400" dirty="0" smtClean="0"/>
              <a:t>2</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4</a:t>
            </a:r>
            <a:r>
              <a:rPr lang="zh-CN" altLang="en-US" sz="3200" dirty="0" smtClean="0">
                <a:solidFill>
                  <a:srgbClr val="FFCC00"/>
                </a:solidFill>
              </a:rPr>
              <a:t>）</a:t>
            </a:r>
            <a:r>
              <a:rPr lang="zh-CN" altLang="zh-CN" sz="3200" dirty="0" smtClean="0">
                <a:solidFill>
                  <a:srgbClr val="FFCC00"/>
                </a:solidFill>
              </a:rPr>
              <a:t>配置</a:t>
            </a:r>
            <a:r>
              <a:rPr lang="zh-CN" altLang="zh-CN" sz="3200" dirty="0">
                <a:solidFill>
                  <a:srgbClr val="FFCC00"/>
                </a:solidFill>
              </a:rPr>
              <a:t>路由器</a:t>
            </a:r>
            <a:endParaRPr lang="zh-CN" altLang="zh-CN" sz="3200" dirty="0">
              <a:solidFill>
                <a:srgbClr val="FFCC00"/>
              </a:solidFill>
            </a:endParaRPr>
          </a:p>
          <a:p>
            <a:pPr lvl="1"/>
            <a:r>
              <a:rPr lang="en-US" altLang="zh-CN" sz="2000" dirty="0"/>
              <a:t>&lt;Huawei&gt;system-view</a:t>
            </a:r>
            <a:endParaRPr lang="zh-CN" altLang="zh-CN" sz="2000" dirty="0"/>
          </a:p>
          <a:p>
            <a:pPr lvl="1"/>
            <a:r>
              <a:rPr lang="en-US" altLang="zh-CN" sz="2000" dirty="0"/>
              <a:t>[Huawei]interface </a:t>
            </a:r>
            <a:r>
              <a:rPr lang="en-US" altLang="zh-CN" sz="2000" dirty="0" err="1"/>
              <a:t>GigabitEthernet</a:t>
            </a:r>
            <a:r>
              <a:rPr lang="en-US" altLang="zh-CN" sz="2000" dirty="0"/>
              <a:t> 0/0/0</a:t>
            </a:r>
            <a:endParaRPr lang="zh-CN" altLang="zh-CN" sz="2000" dirty="0"/>
          </a:p>
          <a:p>
            <a:pPr lvl="1"/>
            <a:r>
              <a:rPr lang="en-US" altLang="zh-CN" sz="2000" dirty="0"/>
              <a:t>[Huawei-</a:t>
            </a:r>
            <a:r>
              <a:rPr lang="en-US" altLang="zh-CN" sz="2000" dirty="0" err="1"/>
              <a:t>GigabitEthernet0</a:t>
            </a:r>
            <a:r>
              <a:rPr lang="en-US" altLang="zh-CN" sz="2000" dirty="0"/>
              <a:t>/0/0]</a:t>
            </a:r>
            <a:r>
              <a:rPr lang="en-US" altLang="zh-CN" sz="2000" dirty="0" err="1"/>
              <a:t>ip</a:t>
            </a:r>
            <a:r>
              <a:rPr lang="en-US" altLang="zh-CN" sz="2000" dirty="0"/>
              <a:t> address 192.168.0.2 255.255.255.0</a:t>
            </a:r>
            <a:endParaRPr lang="zh-CN" altLang="zh-CN" sz="2000" dirty="0"/>
          </a:p>
          <a:p>
            <a:pPr lvl="1"/>
            <a:r>
              <a:rPr lang="en-US" altLang="zh-CN" sz="2000" dirty="0"/>
              <a:t>[Huawei-</a:t>
            </a:r>
            <a:r>
              <a:rPr lang="en-US" altLang="zh-CN" sz="2000" dirty="0" err="1"/>
              <a:t>GigabitEthernet0</a:t>
            </a:r>
            <a:r>
              <a:rPr lang="en-US" altLang="zh-CN" sz="2000" dirty="0"/>
              <a:t>/0/0]quit</a:t>
            </a:r>
            <a:endParaRPr lang="zh-CN" altLang="zh-CN" sz="2000" dirty="0"/>
          </a:p>
          <a:p>
            <a:pPr lvl="1"/>
            <a:r>
              <a:rPr lang="en-US" altLang="zh-CN" sz="2000" dirty="0"/>
              <a:t>[Huawei]interface </a:t>
            </a:r>
            <a:r>
              <a:rPr lang="en-US" altLang="zh-CN" sz="2000" dirty="0" err="1"/>
              <a:t>GigabitEthernet</a:t>
            </a:r>
            <a:r>
              <a:rPr lang="en-US" altLang="zh-CN" sz="2000" dirty="0"/>
              <a:t> 0/0/1</a:t>
            </a:r>
            <a:endParaRPr lang="zh-CN" altLang="zh-CN" sz="2000" dirty="0"/>
          </a:p>
          <a:p>
            <a:pPr lvl="1"/>
            <a:r>
              <a:rPr lang="en-US" altLang="zh-CN" sz="2000" dirty="0"/>
              <a:t>[Huawei-</a:t>
            </a:r>
            <a:r>
              <a:rPr lang="en-US" altLang="zh-CN" sz="2000" dirty="0" err="1"/>
              <a:t>GigabitEthernet0</a:t>
            </a:r>
            <a:r>
              <a:rPr lang="en-US" altLang="zh-CN" sz="2000" dirty="0"/>
              <a:t>/0/1]</a:t>
            </a:r>
            <a:r>
              <a:rPr lang="en-US" altLang="zh-CN" sz="2000" dirty="0" err="1"/>
              <a:t>ip</a:t>
            </a:r>
            <a:r>
              <a:rPr lang="en-US" altLang="zh-CN" sz="2000" dirty="0"/>
              <a:t> address 192.168.1.1 255.255.255.0</a:t>
            </a:r>
            <a:endParaRPr lang="zh-CN" altLang="zh-CN" sz="2000" dirty="0"/>
          </a:p>
          <a:p>
            <a:pPr lvl="1"/>
            <a:r>
              <a:rPr lang="en-US" altLang="zh-CN" sz="2000" dirty="0"/>
              <a:t>[Huawei-</a:t>
            </a:r>
            <a:r>
              <a:rPr lang="en-US" altLang="zh-CN" sz="2000" dirty="0" err="1"/>
              <a:t>GigabitEthernet0</a:t>
            </a:r>
            <a:r>
              <a:rPr lang="en-US" altLang="zh-CN" sz="2000" dirty="0"/>
              <a:t>/0/0]quit</a:t>
            </a:r>
            <a:endParaRPr lang="zh-CN" altLang="zh-CN" sz="2000" dirty="0"/>
          </a:p>
          <a:p>
            <a:pPr lvl="1"/>
            <a:r>
              <a:rPr lang="en-US" altLang="zh-CN" sz="2000" dirty="0"/>
              <a:t>[Huawei]</a:t>
            </a:r>
            <a:r>
              <a:rPr lang="en-US" altLang="zh-CN" sz="2000" dirty="0" err="1"/>
              <a:t>ip</a:t>
            </a:r>
            <a:r>
              <a:rPr lang="en-US" altLang="zh-CN" sz="2000" dirty="0"/>
              <a:t> route 192.168.2.0 255.255.255.0 </a:t>
            </a:r>
            <a:r>
              <a:rPr lang="en-US" altLang="zh-CN" sz="2000" dirty="0" smtClean="0"/>
              <a:t>192.168.1.2</a:t>
            </a:r>
            <a:endParaRPr lang="en-US" altLang="zh-CN" sz="2000" dirty="0" smtClean="0"/>
          </a:p>
          <a:p>
            <a:pPr marL="257175" lvl="4" indent="-257175">
              <a:buClr>
                <a:schemeClr val="tx1"/>
              </a:buClr>
            </a:pPr>
            <a:r>
              <a:rPr lang="zh-CN" altLang="en-US" sz="3200" dirty="0" smtClean="0">
                <a:solidFill>
                  <a:srgbClr val="FFCC00"/>
                </a:solidFill>
              </a:rPr>
              <a:t>（</a:t>
            </a:r>
            <a:r>
              <a:rPr lang="en-US" altLang="zh-CN" sz="3200" dirty="0" smtClean="0">
                <a:solidFill>
                  <a:srgbClr val="FFCC00"/>
                </a:solidFill>
              </a:rPr>
              <a:t>5</a:t>
            </a:r>
            <a:r>
              <a:rPr lang="zh-CN" altLang="en-US" sz="3200" dirty="0" smtClean="0">
                <a:solidFill>
                  <a:srgbClr val="FFCC00"/>
                </a:solidFill>
              </a:rPr>
              <a:t>）</a:t>
            </a:r>
            <a:r>
              <a:rPr lang="zh-CN" altLang="zh-CN" sz="3200" dirty="0" smtClean="0">
                <a:solidFill>
                  <a:srgbClr val="FFCC00"/>
                </a:solidFill>
              </a:rPr>
              <a:t>测试</a:t>
            </a:r>
            <a:r>
              <a:rPr lang="zh-CN" altLang="zh-CN" sz="3200" dirty="0">
                <a:solidFill>
                  <a:srgbClr val="FFCC00"/>
                </a:solidFill>
              </a:rPr>
              <a:t>系统的连通性</a:t>
            </a:r>
            <a:endParaRPr lang="zh-CN" altLang="zh-CN" sz="3200" dirty="0">
              <a:solidFill>
                <a:srgbClr val="FFCC00"/>
              </a:solidFill>
            </a:endParaRPr>
          </a:p>
          <a:p>
            <a:pPr lvl="1"/>
            <a:r>
              <a:rPr lang="en-US" altLang="zh-CN" sz="2800" dirty="0" smtClean="0"/>
              <a:t>Settings | Command | </a:t>
            </a:r>
            <a:r>
              <a:rPr lang="en-US" altLang="zh-CN" sz="2800" dirty="0" err="1"/>
              <a:t>tracert</a:t>
            </a:r>
            <a:r>
              <a:rPr lang="en-US" altLang="zh-CN" sz="2800" dirty="0"/>
              <a:t> </a:t>
            </a:r>
            <a:endParaRPr lang="zh-CN" altLang="zh-CN" sz="2800" dirty="0"/>
          </a:p>
          <a:p>
            <a:pPr marL="257175" lvl="4" indent="-257175">
              <a:buClr>
                <a:schemeClr val="tx1"/>
              </a:buClr>
            </a:pPr>
            <a:endParaRPr lang="en-US" altLang="zh-CN" sz="265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报文捕获</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zh-CN" sz="3200" dirty="0"/>
              <a:t>在</a:t>
            </a:r>
            <a:r>
              <a:rPr lang="en-US" altLang="zh-CN" sz="3200" dirty="0" err="1"/>
              <a:t>eNSP</a:t>
            </a:r>
            <a:r>
              <a:rPr lang="zh-CN" altLang="zh-CN" sz="3200" dirty="0"/>
              <a:t>仿真过程中，可以通过</a:t>
            </a:r>
            <a:r>
              <a:rPr lang="en-US" altLang="zh-CN" sz="3200" dirty="0"/>
              <a:t>Wireshark</a:t>
            </a:r>
            <a:r>
              <a:rPr lang="zh-CN" altLang="zh-CN" sz="3200" dirty="0"/>
              <a:t>软件截获经过某条链路、某台设备的某个接口的网络</a:t>
            </a:r>
            <a:r>
              <a:rPr lang="zh-CN" altLang="zh-CN" sz="3200" dirty="0" smtClean="0"/>
              <a:t>报文</a:t>
            </a:r>
            <a:r>
              <a:rPr lang="zh-CN" altLang="en-US" sz="3200" dirty="0" smtClean="0"/>
              <a:t>。</a:t>
            </a:r>
            <a:r>
              <a:rPr lang="en-US" altLang="zh-CN" sz="3200" dirty="0"/>
              <a:t>Wireshark</a:t>
            </a:r>
            <a:r>
              <a:rPr lang="zh-CN" altLang="zh-CN" sz="3200" dirty="0"/>
              <a:t>软件将被启动</a:t>
            </a:r>
            <a:endParaRPr lang="en-US" altLang="zh-CN" sz="3200" dirty="0" smtClean="0"/>
          </a:p>
          <a:p>
            <a:pPr marL="257175" lvl="4" indent="-257175">
              <a:buClr>
                <a:schemeClr val="tx1"/>
              </a:buClr>
            </a:pPr>
            <a:r>
              <a:rPr lang="zh-CN" altLang="zh-CN" sz="3200" dirty="0" smtClean="0">
                <a:solidFill>
                  <a:srgbClr val="FFCC00"/>
                </a:solidFill>
              </a:rPr>
              <a:t>某</a:t>
            </a:r>
            <a:r>
              <a:rPr lang="zh-CN" altLang="zh-CN" sz="3200" dirty="0">
                <a:solidFill>
                  <a:srgbClr val="FFCC00"/>
                </a:solidFill>
              </a:rPr>
              <a:t>台网络设备</a:t>
            </a:r>
            <a:r>
              <a:rPr lang="zh-CN" altLang="zh-CN" sz="3200" dirty="0" smtClean="0">
                <a:solidFill>
                  <a:srgbClr val="FFCC00"/>
                </a:solidFill>
              </a:rPr>
              <a:t>上</a:t>
            </a:r>
            <a:r>
              <a:rPr lang="en-US" altLang="zh-CN" sz="3200" dirty="0" smtClean="0">
                <a:solidFill>
                  <a:srgbClr val="FFCC00"/>
                </a:solidFill>
              </a:rPr>
              <a:t> | </a:t>
            </a:r>
            <a:r>
              <a:rPr lang="zh-CN" altLang="zh-CN" sz="3200" dirty="0" smtClean="0">
                <a:solidFill>
                  <a:srgbClr val="FFCC00"/>
                </a:solidFill>
              </a:rPr>
              <a:t>右</a:t>
            </a:r>
            <a:r>
              <a:rPr lang="zh-CN" altLang="zh-CN" sz="3200" dirty="0">
                <a:solidFill>
                  <a:srgbClr val="FFCC00"/>
                </a:solidFill>
              </a:rPr>
              <a:t>击</a:t>
            </a:r>
            <a:r>
              <a:rPr lang="zh-CN" altLang="zh-CN" sz="3200" dirty="0" smtClean="0">
                <a:solidFill>
                  <a:srgbClr val="FFCC00"/>
                </a:solidFill>
              </a:rPr>
              <a:t>鼠标</a:t>
            </a:r>
            <a:r>
              <a:rPr lang="en-US" altLang="zh-CN" sz="3200" dirty="0" smtClean="0">
                <a:solidFill>
                  <a:srgbClr val="FFCC00"/>
                </a:solidFill>
              </a:rPr>
              <a:t> | </a:t>
            </a:r>
            <a:r>
              <a:rPr lang="en-US" altLang="zh-CN" sz="3200" dirty="0" err="1" smtClean="0">
                <a:solidFill>
                  <a:srgbClr val="FFCC00"/>
                </a:solidFill>
              </a:rPr>
              <a:t>CaptureData</a:t>
            </a:r>
            <a:r>
              <a:rPr lang="en-US" altLang="zh-CN" sz="3200" dirty="0" smtClean="0">
                <a:solidFill>
                  <a:srgbClr val="FFCC00"/>
                </a:solidFill>
              </a:rPr>
              <a:t> </a:t>
            </a:r>
            <a:r>
              <a:rPr lang="en-US" altLang="zh-CN" sz="3200" dirty="0">
                <a:solidFill>
                  <a:srgbClr val="FFCC00"/>
                </a:solidFill>
              </a:rPr>
              <a:t>| </a:t>
            </a:r>
            <a:r>
              <a:rPr lang="en-US" altLang="zh-CN" sz="3200" dirty="0" err="1">
                <a:solidFill>
                  <a:srgbClr val="FFCC00"/>
                </a:solidFill>
              </a:rPr>
              <a:t>Inteface</a:t>
            </a:r>
            <a:r>
              <a:rPr lang="zh-CN" altLang="zh-CN" sz="3200" dirty="0">
                <a:solidFill>
                  <a:srgbClr val="FFCC00"/>
                </a:solidFill>
              </a:rPr>
              <a:t>菜单</a:t>
            </a:r>
            <a:r>
              <a:rPr lang="zh-CN" altLang="zh-CN" sz="3200" dirty="0" smtClean="0">
                <a:solidFill>
                  <a:srgbClr val="FFCC00"/>
                </a:solidFill>
              </a:rPr>
              <a:t>选项</a:t>
            </a:r>
            <a:r>
              <a:rPr lang="en-US" altLang="zh-CN" sz="3200" dirty="0" smtClean="0">
                <a:solidFill>
                  <a:srgbClr val="FFCC00"/>
                </a:solidFill>
              </a:rPr>
              <a:t> |</a:t>
            </a:r>
            <a:r>
              <a:rPr lang="zh-CN" altLang="zh-CN" sz="3200" dirty="0">
                <a:solidFill>
                  <a:srgbClr val="FFCC00"/>
                </a:solidFill>
              </a:rPr>
              <a:t>点中某个接口进行报文</a:t>
            </a:r>
            <a:r>
              <a:rPr lang="zh-CN" altLang="zh-CN" sz="3200" dirty="0" smtClean="0">
                <a:solidFill>
                  <a:srgbClr val="FFCC00"/>
                </a:solidFill>
              </a:rPr>
              <a:t>捕获</a:t>
            </a:r>
            <a:endParaRPr lang="en-US" altLang="zh-CN" sz="3200" dirty="0">
              <a:solidFill>
                <a:srgbClr val="FFCC00"/>
              </a:solidFill>
            </a:endParaRPr>
          </a:p>
          <a:p>
            <a:pPr marL="257175" lvl="4" indent="-257175">
              <a:buClr>
                <a:schemeClr val="tx1"/>
              </a:buClr>
            </a:pPr>
            <a:r>
              <a:rPr lang="en-US" altLang="zh-CN" sz="3200" dirty="0"/>
              <a:t>Wireshark</a:t>
            </a:r>
            <a:r>
              <a:rPr lang="zh-CN" altLang="zh-CN" sz="3200" dirty="0"/>
              <a:t>软件将被启动</a:t>
            </a:r>
            <a:endParaRPr lang="en-US" altLang="zh-CN" sz="3200" dirty="0" smtClean="0"/>
          </a:p>
          <a:p>
            <a:pPr marL="257175" lvl="4" indent="-257175">
              <a:buClr>
                <a:schemeClr val="tx1"/>
              </a:buClr>
            </a:pPr>
            <a:endParaRPr lang="en-US" altLang="zh-CN" sz="2650"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pPr lvl="3"/>
            <a:r>
              <a:rPr lang="en-US" altLang="zh-CN" sz="4400" dirty="0" err="1" smtClean="0"/>
              <a:t>eNSP</a:t>
            </a:r>
            <a:r>
              <a:rPr lang="zh-CN" altLang="en-US" sz="4400" dirty="0" smtClean="0"/>
              <a:t>桥接本地网络</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zh-CN" sz="2800" dirty="0"/>
              <a:t>为了实现</a:t>
            </a:r>
            <a:r>
              <a:rPr lang="en-US" altLang="zh-CN" sz="2800" dirty="0" err="1"/>
              <a:t>eNSP</a:t>
            </a:r>
            <a:r>
              <a:rPr lang="zh-CN" altLang="zh-CN" sz="2800" dirty="0"/>
              <a:t>仿真环境中设备和宿主机某个网络接口的直接通信，需要引入仿真环境中的</a:t>
            </a:r>
            <a:r>
              <a:rPr lang="en-US" altLang="zh-CN" sz="2800" dirty="0">
                <a:solidFill>
                  <a:srgbClr val="FFCC00"/>
                </a:solidFill>
              </a:rPr>
              <a:t>Cloud</a:t>
            </a:r>
            <a:r>
              <a:rPr lang="zh-CN" altLang="zh-CN" sz="2800" dirty="0" smtClean="0">
                <a:solidFill>
                  <a:srgbClr val="FFCC00"/>
                </a:solidFill>
              </a:rPr>
              <a:t>组件</a:t>
            </a:r>
            <a:r>
              <a:rPr lang="zh-CN" altLang="en-US" sz="2800" dirty="0" smtClean="0"/>
              <a:t>。</a:t>
            </a:r>
            <a:endParaRPr lang="en-US" altLang="zh-CN" sz="2800" dirty="0" smtClean="0"/>
          </a:p>
          <a:p>
            <a:pPr marL="257175" lvl="4" indent="-257175">
              <a:buClr>
                <a:schemeClr val="tx1"/>
              </a:buClr>
            </a:pPr>
            <a:r>
              <a:rPr lang="en-US" altLang="zh-CN" sz="2800" dirty="0" err="1"/>
              <a:t>UDP</a:t>
            </a:r>
            <a:r>
              <a:rPr lang="zh-CN" altLang="zh-CN" sz="2800" dirty="0"/>
              <a:t>开放端口相对来说使用的比较少，一般的功能绑定网卡就能实现。</a:t>
            </a:r>
            <a:r>
              <a:rPr lang="en-US" altLang="zh-CN" sz="2800" dirty="0" err="1"/>
              <a:t>UDP</a:t>
            </a:r>
            <a:r>
              <a:rPr lang="zh-CN" altLang="zh-CN" sz="2800" dirty="0"/>
              <a:t>能够使</a:t>
            </a:r>
            <a:r>
              <a:rPr lang="en-US" altLang="zh-CN" sz="2800" dirty="0"/>
              <a:t>2</a:t>
            </a:r>
            <a:r>
              <a:rPr lang="zh-CN" altLang="zh-CN" sz="2800" dirty="0"/>
              <a:t>台电脑互通起来，建立一个</a:t>
            </a:r>
            <a:r>
              <a:rPr lang="en-US" altLang="zh-CN" sz="2800" dirty="0" err="1"/>
              <a:t>UDP</a:t>
            </a:r>
            <a:r>
              <a:rPr lang="zh-CN" altLang="zh-CN" sz="2800" dirty="0"/>
              <a:t>通道，相当于直连了</a:t>
            </a:r>
            <a:r>
              <a:rPr lang="zh-CN" altLang="zh-CN" sz="2800" dirty="0" smtClean="0"/>
              <a:t>。</a:t>
            </a:r>
            <a:endParaRPr lang="en-US" altLang="zh-CN" sz="2800" dirty="0" smtClean="0"/>
          </a:p>
          <a:p>
            <a:pPr marL="257175" lvl="4" indent="-257175">
              <a:buClr>
                <a:schemeClr val="tx1"/>
              </a:buClr>
            </a:pPr>
            <a:r>
              <a:rPr lang="zh-CN" altLang="zh-CN" sz="2800" dirty="0" smtClean="0"/>
              <a:t>假如</a:t>
            </a:r>
            <a:r>
              <a:rPr lang="zh-CN" altLang="zh-CN" sz="2800" dirty="0"/>
              <a:t>要仿真</a:t>
            </a:r>
            <a:r>
              <a:rPr lang="en-US" altLang="zh-CN" sz="2800" dirty="0"/>
              <a:t>12</a:t>
            </a:r>
            <a:r>
              <a:rPr lang="zh-CN" altLang="zh-CN" sz="2800" dirty="0"/>
              <a:t>台设备配置的拓扑实验，但是一台电脑性能还不足以启动</a:t>
            </a:r>
            <a:r>
              <a:rPr lang="en-US" altLang="zh-CN" sz="2800" dirty="0"/>
              <a:t>12</a:t>
            </a:r>
            <a:r>
              <a:rPr lang="zh-CN" altLang="zh-CN" sz="2800" dirty="0"/>
              <a:t>设备，这个时候可以</a:t>
            </a:r>
            <a:r>
              <a:rPr lang="zh-CN" altLang="zh-CN" sz="2800" dirty="0">
                <a:solidFill>
                  <a:srgbClr val="FFCC00"/>
                </a:solidFill>
              </a:rPr>
              <a:t>使用</a:t>
            </a:r>
            <a:r>
              <a:rPr lang="en-US" altLang="zh-CN" sz="2800" dirty="0">
                <a:solidFill>
                  <a:srgbClr val="FFCC00"/>
                </a:solidFill>
              </a:rPr>
              <a:t>Cloud</a:t>
            </a:r>
            <a:r>
              <a:rPr lang="zh-CN" altLang="zh-CN" sz="2800" dirty="0">
                <a:solidFill>
                  <a:srgbClr val="FFCC00"/>
                </a:solidFill>
              </a:rPr>
              <a:t>的</a:t>
            </a:r>
            <a:r>
              <a:rPr lang="en-US" altLang="zh-CN" sz="2800" dirty="0" err="1">
                <a:solidFill>
                  <a:srgbClr val="FFCC00"/>
                </a:solidFill>
              </a:rPr>
              <a:t>UDP</a:t>
            </a:r>
            <a:r>
              <a:rPr lang="zh-CN" altLang="zh-CN" sz="2800" dirty="0">
                <a:solidFill>
                  <a:srgbClr val="FFCC00"/>
                </a:solidFill>
              </a:rPr>
              <a:t>开放端口的功能</a:t>
            </a:r>
            <a:r>
              <a:rPr lang="zh-CN" altLang="zh-CN" sz="2800" dirty="0"/>
              <a:t>，连接多台计算机以实现整个网络的仿真。</a:t>
            </a:r>
            <a:endParaRPr lang="zh-CN" altLang="zh-CN" sz="2800" dirty="0"/>
          </a:p>
          <a:p>
            <a:pPr marL="257175" lvl="4" indent="-257175">
              <a:buClr>
                <a:schemeClr val="tx1"/>
              </a:buClr>
            </a:pPr>
            <a:endParaRPr lang="en-US" altLang="zh-CN" sz="265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zh-CN" altLang="zh-CN" sz="4400" dirty="0"/>
              <a:t>虚拟机</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虚拟机</a:t>
            </a:r>
            <a:r>
              <a:rPr lang="en-US" altLang="zh-CN" sz="3200" dirty="0"/>
              <a:t>(Virtual Machine</a:t>
            </a:r>
            <a:r>
              <a:rPr lang="en-US" altLang="zh-CN" sz="3200" dirty="0" smtClean="0"/>
              <a:t>)</a:t>
            </a:r>
            <a:endParaRPr lang="en-US" altLang="zh-CN" sz="3200" dirty="0"/>
          </a:p>
          <a:p>
            <a:r>
              <a:rPr lang="zh-CN" altLang="zh-CN" sz="2800" dirty="0" smtClean="0">
                <a:solidFill>
                  <a:schemeClr val="tx1"/>
                </a:solidFill>
              </a:rPr>
              <a:t>通过</a:t>
            </a:r>
            <a:r>
              <a:rPr lang="zh-CN" altLang="zh-CN" sz="2800" dirty="0">
                <a:solidFill>
                  <a:schemeClr val="tx1"/>
                </a:solidFill>
              </a:rPr>
              <a:t>软件模拟的具有完整硬件系统功能的、运行在一个完全隔离环境中的完整计算机系统</a:t>
            </a:r>
            <a:r>
              <a:rPr lang="zh-CN" altLang="zh-CN" sz="2800" dirty="0" smtClean="0">
                <a:solidFill>
                  <a:schemeClr val="tx1"/>
                </a:solidFill>
              </a:rPr>
              <a:t>。</a:t>
            </a:r>
            <a:endParaRPr lang="en-US" altLang="zh-CN" sz="2800" dirty="0" smtClean="0">
              <a:solidFill>
                <a:schemeClr val="tx1"/>
              </a:solidFill>
            </a:endParaRPr>
          </a:p>
          <a:p>
            <a:r>
              <a:rPr lang="zh-CN" altLang="zh-CN" sz="2800" dirty="0" smtClean="0">
                <a:solidFill>
                  <a:schemeClr val="tx1"/>
                </a:solidFill>
              </a:rPr>
              <a:t>通过</a:t>
            </a:r>
            <a:r>
              <a:rPr lang="zh-CN" altLang="zh-CN" sz="2800" dirty="0">
                <a:solidFill>
                  <a:schemeClr val="tx1"/>
                </a:solidFill>
              </a:rPr>
              <a:t>虚拟机软件，用户可以在一台物理计算机的操作系统中模拟出一台或多台虚拟的计算机，这些虚拟机完全就像真正的物理计算机那样进行工作</a:t>
            </a:r>
            <a:r>
              <a:rPr lang="zh-CN" altLang="zh-CN" sz="2800" dirty="0" smtClean="0">
                <a:solidFill>
                  <a:schemeClr val="tx1"/>
                </a:solidFill>
              </a:rPr>
              <a:t>。</a:t>
            </a:r>
            <a:endParaRPr lang="en-US" altLang="zh-CN" sz="2800" dirty="0" smtClean="0">
              <a:solidFill>
                <a:schemeClr val="tx1"/>
              </a:solidFill>
            </a:endParaRPr>
          </a:p>
          <a:p>
            <a:r>
              <a:rPr lang="zh-CN" altLang="zh-CN" sz="2800" dirty="0" smtClean="0">
                <a:solidFill>
                  <a:schemeClr val="tx1"/>
                </a:solidFill>
              </a:rPr>
              <a:t>对</a:t>
            </a:r>
            <a:r>
              <a:rPr lang="zh-CN" altLang="zh-CN" sz="2800" dirty="0">
                <a:solidFill>
                  <a:schemeClr val="tx1"/>
                </a:solidFill>
              </a:rPr>
              <a:t>用户而言，它只是运行在原有操作系统中的一个应用程序，但是对于在虚拟机中运行的应用程序而言，它就是一台真正的计算机</a:t>
            </a:r>
            <a:r>
              <a:rPr lang="zh-CN" altLang="zh-CN" sz="2800" dirty="0" smtClean="0">
                <a:solidFill>
                  <a:schemeClr val="tx1"/>
                </a:solidFill>
              </a:rPr>
              <a:t>。</a:t>
            </a:r>
            <a:endParaRPr lang="zh-CN" altLang="en-US" sz="28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fld>
            <a:r>
              <a:rPr lang="zh-CN" altLang="en-US"/>
              <a:t> 页</a:t>
            </a:r>
            <a:endParaRPr lang="zh-CN" altLang="en-US"/>
          </a:p>
        </p:txBody>
      </p:sp>
      <p:sp>
        <p:nvSpPr>
          <p:cNvPr id="275458" name="Rectangle 2"/>
          <p:cNvSpPr>
            <a:spLocks noGrp="1" noRot="1" noChangeArrowheads="1"/>
          </p:cNvSpPr>
          <p:nvPr>
            <p:ph type="title"/>
          </p:nvPr>
        </p:nvSpPr>
        <p:spPr/>
        <p:txBody>
          <a:bodyPr/>
          <a:lstStyle/>
          <a:p>
            <a:r>
              <a:rPr lang="zh-CN" altLang="en-US" sz="4400" dirty="0" smtClean="0"/>
              <a:t>主流的虚拟机软件</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t>Microsoft Virtual </a:t>
            </a:r>
            <a:r>
              <a:rPr lang="en-US" altLang="zh-CN" sz="3200" dirty="0" smtClean="0"/>
              <a:t>PC</a:t>
            </a:r>
            <a:endParaRPr lang="en-US" altLang="zh-CN" sz="3200" dirty="0" smtClean="0"/>
          </a:p>
          <a:p>
            <a:r>
              <a:rPr lang="en-US" altLang="zh-CN" sz="3200" dirty="0" smtClean="0"/>
              <a:t>VMware</a:t>
            </a:r>
            <a:endParaRPr lang="en-US" altLang="zh-CN" sz="3200" dirty="0"/>
          </a:p>
          <a:p>
            <a:r>
              <a:rPr lang="en-US" altLang="zh-CN" sz="3200" dirty="0" smtClean="0"/>
              <a:t>Oracle </a:t>
            </a:r>
            <a:r>
              <a:rPr lang="en-US" altLang="zh-CN" sz="3200" dirty="0" err="1" smtClean="0"/>
              <a:t>VirtualBox</a:t>
            </a:r>
            <a:endParaRPr lang="en-US" altLang="zh-CN" sz="3200"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jNlMTFiYWYxMmI3Yzg1Yzc1NDEwYTBjZWViZmYzN2EifQ=="/>
</p:tagLst>
</file>

<file path=ppt/theme/theme1.xml><?xml version="1.0" encoding="utf-8"?>
<a:theme xmlns:a="http://schemas.openxmlformats.org/drawingml/2006/main" name="计算机网络应用教材PPT主题">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计算机网络应用教材PPT主题</Template>
  <TotalTime>0</TotalTime>
  <Words>8985</Words>
  <Application>WPS 演示</Application>
  <PresentationFormat>全屏显示(4:3)</PresentationFormat>
  <Paragraphs>987</Paragraphs>
  <Slides>78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78</vt:i4>
      </vt:variant>
    </vt:vector>
  </HeadingPairs>
  <TitlesOfParts>
    <vt:vector size="87" baseType="lpstr">
      <vt:lpstr>Arial</vt:lpstr>
      <vt:lpstr>宋体</vt:lpstr>
      <vt:lpstr>Wingdings</vt:lpstr>
      <vt:lpstr>Garamond</vt:lpstr>
      <vt:lpstr>微软雅黑</vt:lpstr>
      <vt:lpstr>Arial Unicode MS</vt:lpstr>
      <vt:lpstr>Calibri</vt:lpstr>
      <vt:lpstr>Times New Roman</vt:lpstr>
      <vt:lpstr>计算机网络应用教材PPT主题</vt:lpstr>
      <vt:lpstr>计算机网络应用教程</vt:lpstr>
      <vt:lpstr>本课程的重点与要求</vt:lpstr>
      <vt:lpstr>学习建议</vt:lpstr>
      <vt:lpstr>本章内容 </vt:lpstr>
      <vt:lpstr>本章配套实验</vt:lpstr>
      <vt:lpstr>实验准备</vt:lpstr>
      <vt:lpstr>1.1  VirtualBox</vt:lpstr>
      <vt:lpstr>虚拟机</vt:lpstr>
      <vt:lpstr>主流的虚拟机软件</vt:lpstr>
      <vt:lpstr>Microsoft Virtual PC</vt:lpstr>
      <vt:lpstr>VMware</vt:lpstr>
      <vt:lpstr>VirtualBox</vt:lpstr>
      <vt:lpstr>VirtualBox(4.3)支持的特性 1</vt:lpstr>
      <vt:lpstr>VirtualBox(4.3)支持的特性 2</vt:lpstr>
      <vt:lpstr>VirtualBox(4.3)支持的特性 3</vt:lpstr>
      <vt:lpstr>新建虚拟机</vt:lpstr>
      <vt:lpstr>配置虚拟机</vt:lpstr>
      <vt:lpstr>配置虚拟机-常规设置</vt:lpstr>
      <vt:lpstr>配置虚拟机-系统设置</vt:lpstr>
      <vt:lpstr>配置虚拟机-显示设置</vt:lpstr>
      <vt:lpstr>配置虚拟机-存储设置</vt:lpstr>
      <vt:lpstr>配置虚拟机-网络设置 1</vt:lpstr>
      <vt:lpstr>配置虚拟机-网络设置 2</vt:lpstr>
      <vt:lpstr>虚拟机常见操作</vt:lpstr>
      <vt:lpstr>CentOS</vt:lpstr>
      <vt:lpstr>CentOS安装</vt:lpstr>
      <vt:lpstr>1.2  VMware</vt:lpstr>
      <vt:lpstr>VMware典型产品</vt:lpstr>
      <vt:lpstr>安装VMware Workstation</vt:lpstr>
      <vt:lpstr>VMware Workstation 新建虚拟机  1</vt:lpstr>
      <vt:lpstr>VMware Workstation 新建虚拟机  2</vt:lpstr>
      <vt:lpstr>VMware Workstation 新建虚拟机  3</vt:lpstr>
      <vt:lpstr>VMware Workstation 配置虚拟机  1</vt:lpstr>
      <vt:lpstr>VMware Workstation 配置虚拟机  2</vt:lpstr>
      <vt:lpstr>1.3  Packet Tracer</vt:lpstr>
      <vt:lpstr>Cisco Packet Tracer</vt:lpstr>
      <vt:lpstr>Packet Tracer主界面</vt:lpstr>
      <vt:lpstr>Packet Tracer基本操作</vt:lpstr>
      <vt:lpstr>简单路由环境拓扑图</vt:lpstr>
      <vt:lpstr>简单路由配置过程  1</vt:lpstr>
      <vt:lpstr>简单路由配置过程  2</vt:lpstr>
      <vt:lpstr>简单路由配置过程  3</vt:lpstr>
      <vt:lpstr>Packet Tracer模拟功能</vt:lpstr>
      <vt:lpstr>启动模拟模式、创建复杂PDU</vt:lpstr>
      <vt:lpstr>启动模拟过程</vt:lpstr>
      <vt:lpstr>Packet Tracer配置网络设备</vt:lpstr>
      <vt:lpstr>查看设备的详细信息</vt:lpstr>
      <vt:lpstr>1.4  GNS</vt:lpstr>
      <vt:lpstr>GNS</vt:lpstr>
      <vt:lpstr>GNS3整合了如下的软件</vt:lpstr>
      <vt:lpstr>GNS3安装</vt:lpstr>
      <vt:lpstr>GNS3主界面</vt:lpstr>
      <vt:lpstr>GNS首选项配置</vt:lpstr>
      <vt:lpstr>GNS配置IOS</vt:lpstr>
      <vt:lpstr>GNS添加设备接口</vt:lpstr>
      <vt:lpstr>GNS报文捕获</vt:lpstr>
      <vt:lpstr>GNS集成VPCS-拓扑</vt:lpstr>
      <vt:lpstr>集成VPCS配置过程要点</vt:lpstr>
      <vt:lpstr>集成VPCS配置过程要点（续）</vt:lpstr>
      <vt:lpstr>GNS集成VirtualBox-拓扑</vt:lpstr>
      <vt:lpstr>集成VirtualBox配置过程要点  1</vt:lpstr>
      <vt:lpstr>集成VirtualBox配置过程要点  2</vt:lpstr>
      <vt:lpstr>1.5  eNSP</vt:lpstr>
      <vt:lpstr>eNSP</vt:lpstr>
      <vt:lpstr>eNSP提供的特性</vt:lpstr>
      <vt:lpstr>eNSP支持的交换特性</vt:lpstr>
      <vt:lpstr>eNSP支持的路由特性</vt:lpstr>
      <vt:lpstr>eNSP支持的交换和转发特性</vt:lpstr>
      <vt:lpstr>eNSP支持的无线网络特性</vt:lpstr>
      <vt:lpstr>eNSP支持的防火墙特性</vt:lpstr>
      <vt:lpstr>eNSP模拟器主界面</vt:lpstr>
      <vt:lpstr>eNSP配置的基本步骤</vt:lpstr>
      <vt:lpstr>eNSP运行期间CPU占用率问题</vt:lpstr>
      <vt:lpstr>eNSP简单路由-拓扑</vt:lpstr>
      <vt:lpstr>eNSP简单路由-配置要点  1</vt:lpstr>
      <vt:lpstr>eNSP简单路由-配置要点  2</vt:lpstr>
      <vt:lpstr>eNSP报文捕获</vt:lpstr>
      <vt:lpstr>eNSP桥接本地网络</vt:lpstr>
    </vt:vector>
  </TitlesOfParts>
  <Company>ichenxiaodao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计算机网络应用教程</dc:title>
  <dc:creator>陈道争</dc:creator>
  <cp:lastModifiedBy>李潇风</cp:lastModifiedBy>
  <cp:revision>107</cp:revision>
  <dcterms:created xsi:type="dcterms:W3CDTF">2015-05-18T02:50:00Z</dcterms:created>
  <dcterms:modified xsi:type="dcterms:W3CDTF">2022-09-13T05:05:44Z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3F1DC0EC5B2C40CC925CFE61E23008F3</vt:lpwstr>
  </property>
  <property fmtid="{D5CDD505-2E9C-101B-9397-08002B2CF9AE}" pid="3" name="KSOProductBuildVer">
    <vt:lpwstr>2052-11.1.0.12358</vt:lpwstr>
  </property>
</Properties>
</file>