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303" r:id="rId4"/>
    <p:sldId id="260" r:id="rId5"/>
    <p:sldId id="263" r:id="rId6"/>
    <p:sldId id="264" r:id="rId7"/>
    <p:sldId id="265" r:id="rId8"/>
    <p:sldId id="266" r:id="rId9"/>
    <p:sldId id="270" r:id="rId10"/>
    <p:sldId id="268" r:id="rId11"/>
    <p:sldId id="269" r:id="rId12"/>
    <p:sldId id="271" r:id="rId13"/>
    <p:sldId id="272" r:id="rId14"/>
    <p:sldId id="273" r:id="rId15"/>
    <p:sldId id="275" r:id="rId16"/>
    <p:sldId id="274" r:id="rId17"/>
    <p:sldId id="276" r:id="rId18"/>
    <p:sldId id="277" r:id="rId19"/>
    <p:sldId id="278" r:id="rId20"/>
    <p:sldId id="279" r:id="rId21"/>
    <p:sldId id="261"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5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62" name="Group 2"/>
          <p:cNvGrpSpPr>
            <a:grpSpLocks/>
          </p:cNvGrpSpPr>
          <p:nvPr/>
        </p:nvGrpSpPr>
        <p:grpSpPr bwMode="auto">
          <a:xfrm>
            <a:off x="1" y="2"/>
            <a:ext cx="9140825" cy="6850063"/>
            <a:chOff x="0" y="0"/>
            <a:chExt cx="5758" cy="4315"/>
          </a:xfrm>
        </p:grpSpPr>
        <p:grpSp>
          <p:nvGrpSpPr>
            <p:cNvPr id="92163" name="Group 3"/>
            <p:cNvGrpSpPr>
              <a:grpSpLocks/>
            </p:cNvGrpSpPr>
            <p:nvPr/>
          </p:nvGrpSpPr>
          <p:grpSpPr bwMode="auto">
            <a:xfrm>
              <a:off x="1728" y="2230"/>
              <a:ext cx="4027" cy="2085"/>
              <a:chOff x="1728" y="2230"/>
              <a:chExt cx="4027" cy="2085"/>
            </a:xfrm>
          </p:grpSpPr>
          <p:sp>
            <p:nvSpPr>
              <p:cNvPr id="9216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6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7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smtClean="0"/>
              <a:t>单击此处编辑母版标题样式</a:t>
            </a:r>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t>2015-05-22</a:t>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t>‹#›</a:t>
            </a:fld>
            <a:endParaRPr lang="zh-CN" altLang="en-US"/>
          </a:p>
        </p:txBody>
      </p:sp>
    </p:spTree>
    <p:extLst>
      <p:ext uri="{BB962C8B-B14F-4D97-AF65-F5344CB8AC3E}">
        <p14:creationId xmlns:p14="http://schemas.microsoft.com/office/powerpoint/2010/main" val="1709634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10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7202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7741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042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9136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1107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68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486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3085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t>2015-05-22</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2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atin typeface="Arial" panose="020B0604020202020204" pitchFamily="34" charset="0"/>
              </a:defRPr>
            </a:lvl1pPr>
          </a:lstStyle>
          <a:p>
            <a:fld id="{484EE621-F89A-40D0-A7BF-F2750058148B}" type="datetimeFigureOut">
              <a:rPr lang="zh-CN" altLang="en-US" smtClean="0"/>
              <a:t>2015-05-22</a:t>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atin typeface="Arial" panose="020B0604020202020204" pitchFamily="34" charset="0"/>
              </a:defRPr>
            </a:lvl1pPr>
          </a:lstStyle>
          <a:p>
            <a:fld id="{5D27273E-D070-4DE2-9E36-84EB439431E5}" type="slidenum">
              <a:rPr lang="zh-CN" altLang="en-US" smtClean="0"/>
              <a:t>‹#›</a:t>
            </a:fld>
            <a:endParaRPr lang="zh-CN" altLang="en-US"/>
          </a:p>
        </p:txBody>
      </p:sp>
      <p:grpSp>
        <p:nvGrpSpPr>
          <p:cNvPr id="91140" name="Group 4"/>
          <p:cNvGrpSpPr>
            <a:grpSpLocks/>
          </p:cNvGrpSpPr>
          <p:nvPr/>
        </p:nvGrpSpPr>
        <p:grpSpPr bwMode="auto">
          <a:xfrm>
            <a:off x="1" y="2"/>
            <a:ext cx="9140825" cy="6850063"/>
            <a:chOff x="0" y="0"/>
            <a:chExt cx="5758" cy="4315"/>
          </a:xfrm>
        </p:grpSpPr>
        <p:grpSp>
          <p:nvGrpSpPr>
            <p:cNvPr id="91141" name="Group 5"/>
            <p:cNvGrpSpPr>
              <a:grpSpLocks/>
            </p:cNvGrpSpPr>
            <p:nvPr/>
          </p:nvGrpSpPr>
          <p:grpSpPr bwMode="auto">
            <a:xfrm>
              <a:off x="1728" y="2230"/>
              <a:ext cx="4027" cy="2085"/>
              <a:chOff x="1728" y="2230"/>
              <a:chExt cx="4027" cy="2085"/>
            </a:xfrm>
          </p:grpSpPr>
          <p:sp>
            <p:nvSpPr>
              <p:cNvPr id="9114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3165261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ireshark.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smtClean="0">
                <a:solidFill>
                  <a:schemeClr val="tx1"/>
                </a:solidFill>
              </a:rPr>
              <a:t>计算机网络应用教程</a:t>
            </a:r>
            <a:endParaRPr lang="zh-CN" altLang="en-US" sz="6000">
              <a:solidFill>
                <a:schemeClr val="tx1"/>
              </a:solidFill>
            </a:endParaRPr>
          </a:p>
        </p:txBody>
      </p:sp>
      <p:sp>
        <p:nvSpPr>
          <p:cNvPr id="86019" name="Rectangle 3"/>
          <p:cNvSpPr>
            <a:spLocks noGrp="1" noChangeArrowheads="1"/>
          </p:cNvSpPr>
          <p:nvPr>
            <p:ph type="subTitle" sz="quarter" idx="1"/>
          </p:nvPr>
        </p:nvSpPr>
        <p:spPr/>
        <p:txBody>
          <a:bodyPr/>
          <a:lstStyle/>
          <a:p>
            <a:r>
              <a:rPr lang="zh-CN" altLang="en-US" sz="3200" b="0" dirty="0" smtClean="0"/>
              <a:t>（第</a:t>
            </a:r>
            <a:r>
              <a:rPr lang="en-US" altLang="zh-CN" sz="3200" b="0" dirty="0"/>
              <a:t>2</a:t>
            </a:r>
            <a:r>
              <a:rPr lang="zh-CN" altLang="en-US" sz="3200" b="0" dirty="0" smtClean="0"/>
              <a:t>章：网络协议分析）</a:t>
            </a:r>
            <a:endParaRPr lang="zh-CN" altLang="en-US" sz="3200" b="0" dirty="0"/>
          </a:p>
          <a:p>
            <a:r>
              <a:rPr lang="zh-CN" altLang="en-US" sz="3200" b="0" dirty="0"/>
              <a:t>高军</a:t>
            </a:r>
          </a:p>
        </p:txBody>
      </p:sp>
    </p:spTree>
    <p:extLst>
      <p:ext uri="{BB962C8B-B14F-4D97-AF65-F5344CB8AC3E}">
        <p14:creationId xmlns:p14="http://schemas.microsoft.com/office/powerpoint/2010/main" val="192910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分析</a:t>
            </a:r>
            <a:r>
              <a:rPr lang="en-US" altLang="zh-CN" sz="4400" dirty="0" smtClean="0"/>
              <a:t>HTTP</a:t>
            </a:r>
            <a:r>
              <a:rPr lang="zh-CN" altLang="en-US" sz="4400" dirty="0" smtClean="0"/>
              <a:t>报文  </a:t>
            </a:r>
            <a:r>
              <a:rPr lang="en-US" altLang="zh-CN" sz="4400" dirty="0" smtClean="0"/>
              <a:t>1</a:t>
            </a:r>
            <a:endParaRPr lang="en-US" altLang="zh-CN" sz="4400" dirty="0"/>
          </a:p>
        </p:txBody>
      </p:sp>
      <p:sp>
        <p:nvSpPr>
          <p:cNvPr id="275459" name="Rectangle 3"/>
          <p:cNvSpPr>
            <a:spLocks noGrp="1" noChangeArrowheads="1"/>
          </p:cNvSpPr>
          <p:nvPr>
            <p:ph type="body" idx="1"/>
          </p:nvPr>
        </p:nvSpPr>
        <p:spPr/>
        <p:txBody>
          <a:bodyPr/>
          <a:lstStyle/>
          <a:p>
            <a:pPr marL="42862" indent="0">
              <a:buNone/>
            </a:pPr>
            <a:r>
              <a:rPr lang="zh-CN" altLang="en-US" sz="3200" dirty="0" smtClean="0"/>
              <a:t>（</a:t>
            </a:r>
            <a:r>
              <a:rPr lang="en-US" altLang="zh-CN" sz="3200" dirty="0" smtClean="0"/>
              <a:t>1</a:t>
            </a:r>
            <a:r>
              <a:rPr lang="zh-CN" altLang="en-US" sz="3200" dirty="0" smtClean="0"/>
              <a:t>）统计信息</a:t>
            </a:r>
            <a:endParaRPr lang="en-US" altLang="zh-CN" sz="3200" dirty="0" smtClean="0"/>
          </a:p>
          <a:p>
            <a:pPr lvl="1"/>
            <a:endParaRPr lang="en-US" altLang="zh-CN" sz="32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23281"/>
            <a:ext cx="8243228" cy="378251"/>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4216" y="2771933"/>
            <a:ext cx="4669195" cy="3536796"/>
          </a:xfrm>
          <a:prstGeom prst="rect">
            <a:avLst/>
          </a:prstGeom>
        </p:spPr>
      </p:pic>
    </p:spTree>
    <p:extLst>
      <p:ext uri="{BB962C8B-B14F-4D97-AF65-F5344CB8AC3E}">
        <p14:creationId xmlns:p14="http://schemas.microsoft.com/office/powerpoint/2010/main" val="18454231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分析</a:t>
            </a:r>
            <a:r>
              <a:rPr lang="en-US" altLang="zh-CN" sz="4400" dirty="0" smtClean="0"/>
              <a:t>HTTP</a:t>
            </a:r>
            <a:r>
              <a:rPr lang="zh-CN" altLang="en-US" sz="4400" dirty="0" smtClean="0"/>
              <a:t>报文  </a:t>
            </a:r>
            <a:r>
              <a:rPr lang="en-US" altLang="zh-CN" sz="4400" dirty="0" smtClean="0"/>
              <a:t>2</a:t>
            </a:r>
            <a:endParaRPr lang="en-US" altLang="zh-CN" sz="4400" dirty="0"/>
          </a:p>
        </p:txBody>
      </p:sp>
      <p:sp>
        <p:nvSpPr>
          <p:cNvPr id="275459" name="Rectangle 3"/>
          <p:cNvSpPr>
            <a:spLocks noGrp="1" noChangeArrowheads="1"/>
          </p:cNvSpPr>
          <p:nvPr>
            <p:ph type="body" idx="1"/>
          </p:nvPr>
        </p:nvSpPr>
        <p:spPr/>
        <p:txBody>
          <a:bodyPr/>
          <a:lstStyle/>
          <a:p>
            <a:pPr marL="42862" indent="0">
              <a:buNone/>
            </a:pPr>
            <a:r>
              <a:rPr lang="zh-CN" altLang="en-US" sz="3200" dirty="0" smtClean="0"/>
              <a:t>（</a:t>
            </a:r>
            <a:r>
              <a:rPr lang="en-US" altLang="zh-CN" sz="3200" dirty="0" smtClean="0"/>
              <a:t>2</a:t>
            </a:r>
            <a:r>
              <a:rPr lang="zh-CN" altLang="en-US" sz="3200" dirty="0" smtClean="0"/>
              <a:t>）链路层</a:t>
            </a:r>
            <a:endParaRPr lang="en-US" altLang="zh-CN" sz="3200" dirty="0" smtClean="0"/>
          </a:p>
          <a:p>
            <a:pPr lvl="1"/>
            <a:r>
              <a:rPr lang="zh-CN" altLang="zh-CN" sz="2800" dirty="0"/>
              <a:t>以太网的链路层由</a:t>
            </a:r>
            <a:r>
              <a:rPr lang="en-US" altLang="zh-CN" sz="2800" dirty="0"/>
              <a:t>14</a:t>
            </a:r>
            <a:r>
              <a:rPr lang="zh-CN" altLang="zh-CN" sz="2800" dirty="0"/>
              <a:t>个字节的内容组成</a:t>
            </a:r>
            <a:r>
              <a:rPr lang="zh-CN" altLang="zh-CN" sz="2800" dirty="0" smtClean="0"/>
              <a:t>。</a:t>
            </a:r>
            <a:endParaRPr lang="en-US" altLang="zh-CN" sz="2800" dirty="0" smtClean="0"/>
          </a:p>
          <a:p>
            <a:pPr lvl="2"/>
            <a:r>
              <a:rPr lang="zh-CN" altLang="zh-CN" sz="2000" dirty="0" smtClean="0"/>
              <a:t>六</a:t>
            </a:r>
            <a:r>
              <a:rPr lang="zh-CN" altLang="zh-CN" sz="2000" dirty="0"/>
              <a:t>个</a:t>
            </a:r>
            <a:r>
              <a:rPr lang="zh-CN" altLang="zh-CN" sz="2000" dirty="0" smtClean="0"/>
              <a:t>字节</a:t>
            </a:r>
            <a:r>
              <a:rPr lang="zh-CN" altLang="en-US" sz="2000" dirty="0" smtClean="0"/>
              <a:t>（</a:t>
            </a:r>
            <a:r>
              <a:rPr lang="zh-CN" altLang="zh-CN" sz="2000" dirty="0" smtClean="0"/>
              <a:t>目标</a:t>
            </a:r>
            <a:r>
              <a:rPr lang="zh-CN" altLang="zh-CN" sz="2000" dirty="0"/>
              <a:t>硬件</a:t>
            </a:r>
            <a:r>
              <a:rPr lang="zh-CN" altLang="zh-CN" sz="2000" dirty="0" smtClean="0"/>
              <a:t>地址</a:t>
            </a:r>
            <a:r>
              <a:rPr lang="zh-CN" altLang="en-US" sz="2000" dirty="0" smtClean="0"/>
              <a:t>）</a:t>
            </a:r>
            <a:endParaRPr lang="en-US" altLang="zh-CN" sz="2000" dirty="0" smtClean="0"/>
          </a:p>
          <a:p>
            <a:pPr lvl="2"/>
            <a:r>
              <a:rPr lang="zh-CN" altLang="zh-CN" sz="2000" dirty="0" smtClean="0"/>
              <a:t>六</a:t>
            </a:r>
            <a:r>
              <a:rPr lang="zh-CN" altLang="zh-CN" sz="2000" dirty="0"/>
              <a:t>个</a:t>
            </a:r>
            <a:r>
              <a:rPr lang="zh-CN" altLang="zh-CN" sz="2000" dirty="0" smtClean="0"/>
              <a:t>字节</a:t>
            </a:r>
            <a:r>
              <a:rPr lang="zh-CN" altLang="en-US" sz="2000" dirty="0" smtClean="0"/>
              <a:t>（</a:t>
            </a:r>
            <a:r>
              <a:rPr lang="zh-CN" altLang="zh-CN" sz="2000" dirty="0" smtClean="0"/>
              <a:t>源</a:t>
            </a:r>
            <a:r>
              <a:rPr lang="zh-CN" altLang="zh-CN" sz="2000" dirty="0"/>
              <a:t>硬件</a:t>
            </a:r>
            <a:r>
              <a:rPr lang="zh-CN" altLang="zh-CN" sz="2000" dirty="0" smtClean="0"/>
              <a:t>地址</a:t>
            </a:r>
            <a:r>
              <a:rPr lang="zh-CN" altLang="en-US" sz="2000" dirty="0" smtClean="0"/>
              <a:t>）</a:t>
            </a:r>
            <a:endParaRPr lang="en-US" altLang="zh-CN" sz="2000" dirty="0" smtClean="0"/>
          </a:p>
          <a:p>
            <a:pPr lvl="2"/>
            <a:r>
              <a:rPr lang="zh-CN" altLang="zh-CN" sz="2000" dirty="0" smtClean="0"/>
              <a:t>两</a:t>
            </a:r>
            <a:r>
              <a:rPr lang="zh-CN" altLang="zh-CN" sz="2000" dirty="0"/>
              <a:t>个</a:t>
            </a:r>
            <a:r>
              <a:rPr lang="zh-CN" altLang="zh-CN" sz="2000" dirty="0" smtClean="0"/>
              <a:t>字节</a:t>
            </a:r>
            <a:r>
              <a:rPr lang="zh-CN" altLang="en-US" sz="2000" dirty="0" smtClean="0"/>
              <a:t>（</a:t>
            </a:r>
            <a:r>
              <a:rPr lang="zh-CN" altLang="zh-CN" sz="2000" dirty="0" smtClean="0"/>
              <a:t>网络层</a:t>
            </a:r>
            <a:r>
              <a:rPr lang="zh-CN" altLang="zh-CN" sz="2000" dirty="0"/>
              <a:t>所使用协议的</a:t>
            </a:r>
            <a:r>
              <a:rPr lang="zh-CN" altLang="zh-CN" sz="2000" dirty="0" smtClean="0"/>
              <a:t>类型</a:t>
            </a:r>
            <a:r>
              <a:rPr lang="zh-CN" altLang="en-US" sz="2000" dirty="0" smtClean="0"/>
              <a:t>）</a:t>
            </a:r>
            <a:endParaRPr lang="en-US" altLang="zh-CN" sz="2000" dirty="0" smtClean="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328" y="3899023"/>
            <a:ext cx="7025343" cy="2240021"/>
          </a:xfrm>
          <a:prstGeom prst="rect">
            <a:avLst/>
          </a:prstGeom>
        </p:spPr>
      </p:pic>
    </p:spTree>
    <p:extLst>
      <p:ext uri="{BB962C8B-B14F-4D97-AF65-F5344CB8AC3E}">
        <p14:creationId xmlns:p14="http://schemas.microsoft.com/office/powerpoint/2010/main" val="893264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分析</a:t>
            </a:r>
            <a:r>
              <a:rPr lang="en-US" altLang="zh-CN" sz="4400" dirty="0" smtClean="0"/>
              <a:t>HTTP</a:t>
            </a:r>
            <a:r>
              <a:rPr lang="zh-CN" altLang="en-US" sz="4400" dirty="0" smtClean="0"/>
              <a:t>报文  </a:t>
            </a:r>
            <a:r>
              <a:rPr lang="en-US" altLang="zh-CN" sz="4400" dirty="0"/>
              <a:t>3</a:t>
            </a:r>
          </a:p>
        </p:txBody>
      </p:sp>
      <p:sp>
        <p:nvSpPr>
          <p:cNvPr id="275459" name="Rectangle 3"/>
          <p:cNvSpPr>
            <a:spLocks noGrp="1" noChangeArrowheads="1"/>
          </p:cNvSpPr>
          <p:nvPr>
            <p:ph type="body" idx="1"/>
          </p:nvPr>
        </p:nvSpPr>
        <p:spPr/>
        <p:txBody>
          <a:bodyPr/>
          <a:lstStyle/>
          <a:p>
            <a:pPr marL="42862" indent="0">
              <a:buNone/>
            </a:pPr>
            <a:r>
              <a:rPr lang="zh-CN" altLang="en-US" sz="3200" dirty="0" smtClean="0"/>
              <a:t>（</a:t>
            </a:r>
            <a:r>
              <a:rPr lang="en-US" altLang="zh-CN" sz="3200" dirty="0"/>
              <a:t>3</a:t>
            </a:r>
            <a:r>
              <a:rPr lang="zh-CN" altLang="en-US" sz="3200" dirty="0" smtClean="0"/>
              <a:t>）网络层</a:t>
            </a:r>
            <a:endParaRPr lang="en-US" altLang="zh-CN" sz="3200" dirty="0" smtClean="0"/>
          </a:p>
          <a:p>
            <a:pPr lvl="1"/>
            <a:r>
              <a:rPr lang="en-US" altLang="zh-CN" sz="2800" dirty="0" err="1"/>
              <a:t>IPv4</a:t>
            </a:r>
            <a:r>
              <a:rPr lang="zh-CN" altLang="en-US" sz="2800" dirty="0"/>
              <a:t>协议的头部由</a:t>
            </a:r>
            <a:r>
              <a:rPr lang="en-US" altLang="zh-CN" sz="2800" dirty="0"/>
              <a:t>20</a:t>
            </a:r>
            <a:r>
              <a:rPr lang="zh-CN" altLang="en-US" sz="2800" dirty="0"/>
              <a:t>个字节组成</a:t>
            </a:r>
            <a:r>
              <a:rPr lang="zh-CN" altLang="en-US" sz="2800" dirty="0" smtClean="0"/>
              <a:t>。</a:t>
            </a:r>
            <a:endParaRPr lang="en-US" altLang="zh-CN" sz="28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331" y="2819191"/>
            <a:ext cx="5875338" cy="3368091"/>
          </a:xfrm>
          <a:prstGeom prst="rect">
            <a:avLst/>
          </a:prstGeom>
        </p:spPr>
      </p:pic>
    </p:spTree>
    <p:extLst>
      <p:ext uri="{BB962C8B-B14F-4D97-AF65-F5344CB8AC3E}">
        <p14:creationId xmlns:p14="http://schemas.microsoft.com/office/powerpoint/2010/main" val="2150100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分析</a:t>
            </a:r>
            <a:r>
              <a:rPr lang="en-US" altLang="zh-CN" sz="4400" dirty="0" smtClean="0"/>
              <a:t>HTTP</a:t>
            </a:r>
            <a:r>
              <a:rPr lang="zh-CN" altLang="en-US" sz="4400" dirty="0" smtClean="0"/>
              <a:t>报文  </a:t>
            </a:r>
            <a:r>
              <a:rPr lang="en-US" altLang="zh-CN" sz="4400" dirty="0" smtClean="0"/>
              <a:t>4</a:t>
            </a:r>
            <a:endParaRPr lang="en-US" altLang="zh-CN" sz="4400" dirty="0"/>
          </a:p>
        </p:txBody>
      </p:sp>
      <p:sp>
        <p:nvSpPr>
          <p:cNvPr id="275459" name="Rectangle 3"/>
          <p:cNvSpPr>
            <a:spLocks noGrp="1" noChangeArrowheads="1"/>
          </p:cNvSpPr>
          <p:nvPr>
            <p:ph type="body" idx="1"/>
          </p:nvPr>
        </p:nvSpPr>
        <p:spPr/>
        <p:txBody>
          <a:bodyPr/>
          <a:lstStyle/>
          <a:p>
            <a:pPr marL="42862" indent="0">
              <a:buNone/>
            </a:pPr>
            <a:r>
              <a:rPr lang="zh-CN" altLang="en-US" sz="3200" dirty="0" smtClean="0"/>
              <a:t>（</a:t>
            </a:r>
            <a:r>
              <a:rPr lang="en-US" altLang="zh-CN" sz="3200" dirty="0"/>
              <a:t>4</a:t>
            </a:r>
            <a:r>
              <a:rPr lang="zh-CN" altLang="en-US" sz="3200" dirty="0" smtClean="0"/>
              <a:t>）传输层</a:t>
            </a:r>
            <a:endParaRPr lang="en-US" altLang="zh-CN" sz="3200" dirty="0" smtClean="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336" y="2245668"/>
            <a:ext cx="5693327" cy="4002732"/>
          </a:xfrm>
          <a:prstGeom prst="rect">
            <a:avLst/>
          </a:prstGeom>
        </p:spPr>
      </p:pic>
    </p:spTree>
    <p:extLst>
      <p:ext uri="{BB962C8B-B14F-4D97-AF65-F5344CB8AC3E}">
        <p14:creationId xmlns:p14="http://schemas.microsoft.com/office/powerpoint/2010/main" val="3848268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分析</a:t>
            </a:r>
            <a:r>
              <a:rPr lang="en-US" altLang="zh-CN" sz="4400" dirty="0" smtClean="0"/>
              <a:t>HTTP</a:t>
            </a:r>
            <a:r>
              <a:rPr lang="zh-CN" altLang="en-US" sz="4400" dirty="0" smtClean="0"/>
              <a:t>报文  </a:t>
            </a:r>
            <a:r>
              <a:rPr lang="en-US" altLang="zh-CN" sz="4400" dirty="0"/>
              <a:t>5</a:t>
            </a:r>
          </a:p>
        </p:txBody>
      </p:sp>
      <p:sp>
        <p:nvSpPr>
          <p:cNvPr id="275459" name="Rectangle 3"/>
          <p:cNvSpPr>
            <a:spLocks noGrp="1" noChangeArrowheads="1"/>
          </p:cNvSpPr>
          <p:nvPr>
            <p:ph type="body" idx="1"/>
          </p:nvPr>
        </p:nvSpPr>
        <p:spPr/>
        <p:txBody>
          <a:bodyPr/>
          <a:lstStyle/>
          <a:p>
            <a:pPr marL="42862" indent="0">
              <a:buNone/>
            </a:pPr>
            <a:r>
              <a:rPr lang="zh-CN" altLang="en-US" sz="3200" dirty="0" smtClean="0"/>
              <a:t>（</a:t>
            </a:r>
            <a:r>
              <a:rPr lang="en-US" altLang="zh-CN" sz="3200" dirty="0" smtClean="0"/>
              <a:t>5</a:t>
            </a:r>
            <a:r>
              <a:rPr lang="zh-CN" altLang="en-US" sz="3200" dirty="0" smtClean="0"/>
              <a:t>）应用层</a:t>
            </a:r>
            <a:endParaRPr lang="en-US" altLang="zh-CN" sz="3200" dirty="0" smtClean="0"/>
          </a:p>
          <a:p>
            <a:pPr marL="42862" indent="0">
              <a:buNone/>
            </a:pPr>
            <a:r>
              <a:rPr lang="zh-CN" altLang="zh-CN" sz="2800" dirty="0"/>
              <a:t>目标端口使用的是</a:t>
            </a:r>
            <a:r>
              <a:rPr lang="en-US" altLang="zh-CN" sz="2800" dirty="0"/>
              <a:t>80</a:t>
            </a:r>
            <a:r>
              <a:rPr lang="zh-CN" altLang="zh-CN" sz="2800" dirty="0"/>
              <a:t>，因此应用层协议为</a:t>
            </a:r>
            <a:r>
              <a:rPr lang="en-US" altLang="zh-CN" sz="2800" dirty="0"/>
              <a:t>HTTP</a:t>
            </a:r>
            <a:r>
              <a:rPr lang="zh-CN" altLang="zh-CN" sz="2800" dirty="0" smtClean="0"/>
              <a:t>协议</a:t>
            </a:r>
            <a:r>
              <a:rPr lang="zh-CN" altLang="en-US" sz="2800" dirty="0" smtClean="0"/>
              <a:t>。</a:t>
            </a:r>
            <a:endParaRPr lang="en-US" altLang="zh-CN" sz="2800" dirty="0" smtClean="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470" y="2808690"/>
            <a:ext cx="4729060" cy="3500039"/>
          </a:xfrm>
          <a:prstGeom prst="rect">
            <a:avLst/>
          </a:prstGeom>
        </p:spPr>
      </p:pic>
    </p:spTree>
    <p:extLst>
      <p:ext uri="{BB962C8B-B14F-4D97-AF65-F5344CB8AC3E}">
        <p14:creationId xmlns:p14="http://schemas.microsoft.com/office/powerpoint/2010/main" val="7723583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过滤器</a:t>
            </a:r>
            <a:endParaRPr lang="en-US" altLang="zh-CN" sz="4400" dirty="0"/>
          </a:p>
        </p:txBody>
      </p:sp>
      <p:sp>
        <p:nvSpPr>
          <p:cNvPr id="275459" name="Rectangle 3"/>
          <p:cNvSpPr>
            <a:spLocks noGrp="1" noChangeArrowheads="1"/>
          </p:cNvSpPr>
          <p:nvPr>
            <p:ph type="body" idx="1"/>
          </p:nvPr>
        </p:nvSpPr>
        <p:spPr/>
        <p:txBody>
          <a:bodyPr/>
          <a:lstStyle/>
          <a:p>
            <a:pPr marL="500062" indent="-457200"/>
            <a:r>
              <a:rPr lang="zh-CN" altLang="zh-CN" sz="3200" dirty="0">
                <a:solidFill>
                  <a:schemeClr val="tx1"/>
                </a:solidFill>
              </a:rPr>
              <a:t>过滤器可以让使用者在报文捕获阶段只捕获自己希望保留的报文，或者在分析阶段从已捕获的大量报文中滤除不希望显示的</a:t>
            </a:r>
            <a:r>
              <a:rPr lang="zh-CN" altLang="zh-CN" sz="3200" dirty="0" smtClean="0">
                <a:solidFill>
                  <a:schemeClr val="tx1"/>
                </a:solidFill>
              </a:rPr>
              <a:t>报文</a:t>
            </a:r>
            <a:r>
              <a:rPr lang="zh-CN" altLang="en-US" sz="3200" dirty="0" smtClean="0">
                <a:solidFill>
                  <a:schemeClr val="tx1"/>
                </a:solidFill>
              </a:rPr>
              <a:t>。</a:t>
            </a:r>
            <a:endParaRPr lang="en-US" altLang="zh-CN" sz="3200" dirty="0" smtClean="0">
              <a:solidFill>
                <a:schemeClr val="tx1"/>
              </a:solidFill>
            </a:endParaRPr>
          </a:p>
          <a:p>
            <a:pPr marL="800100" lvl="1" indent="-457200"/>
            <a:r>
              <a:rPr lang="zh-CN" altLang="zh-CN" sz="3200" dirty="0">
                <a:solidFill>
                  <a:schemeClr val="hlink"/>
                </a:solidFill>
              </a:rPr>
              <a:t>捕获过滤器</a:t>
            </a:r>
            <a:endParaRPr lang="en-US" altLang="zh-CN" sz="3200" dirty="0">
              <a:solidFill>
                <a:schemeClr val="hlink"/>
              </a:solidFill>
            </a:endParaRPr>
          </a:p>
          <a:p>
            <a:pPr marL="800100" lvl="1" indent="-457200"/>
            <a:r>
              <a:rPr lang="zh-CN" altLang="zh-CN" sz="3200" dirty="0">
                <a:solidFill>
                  <a:schemeClr val="hlink"/>
                </a:solidFill>
              </a:rPr>
              <a:t>显示过滤器</a:t>
            </a:r>
            <a:endParaRPr lang="en-US" altLang="zh-CN" sz="3200" dirty="0">
              <a:solidFill>
                <a:schemeClr val="hlink"/>
              </a:solidFill>
            </a:endParaRPr>
          </a:p>
        </p:txBody>
      </p:sp>
    </p:spTree>
    <p:extLst>
      <p:ext uri="{BB962C8B-B14F-4D97-AF65-F5344CB8AC3E}">
        <p14:creationId xmlns:p14="http://schemas.microsoft.com/office/powerpoint/2010/main" val="1239544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a:t>捕获过滤器</a:t>
            </a:r>
          </a:p>
        </p:txBody>
      </p:sp>
      <p:sp>
        <p:nvSpPr>
          <p:cNvPr id="275459" name="Rectangle 3"/>
          <p:cNvSpPr>
            <a:spLocks noGrp="1" noChangeArrowheads="1"/>
          </p:cNvSpPr>
          <p:nvPr>
            <p:ph type="body" idx="1"/>
          </p:nvPr>
        </p:nvSpPr>
        <p:spPr/>
        <p:txBody>
          <a:bodyPr/>
          <a:lstStyle/>
          <a:p>
            <a:pPr marL="500062" indent="-457200"/>
            <a:r>
              <a:rPr lang="zh-CN" altLang="en-US" sz="3200" dirty="0" smtClean="0">
                <a:solidFill>
                  <a:schemeClr val="tx1"/>
                </a:solidFill>
              </a:rPr>
              <a:t>只捕获需要的报文，节省处理器资源。</a:t>
            </a:r>
            <a:endParaRPr lang="en-US" altLang="zh-CN" sz="3200" dirty="0" smtClean="0">
              <a:solidFill>
                <a:schemeClr val="tx1"/>
              </a:solidFill>
            </a:endParaRPr>
          </a:p>
          <a:p>
            <a:pPr marL="500062" indent="-457200"/>
            <a:endParaRPr lang="en-US" altLang="zh-CN" sz="3200" dirty="0">
              <a:solidFill>
                <a:schemeClr val="tx1"/>
              </a:solidFill>
            </a:endParaRPr>
          </a:p>
          <a:p>
            <a:pPr marL="500062" indent="-457200"/>
            <a:endParaRPr lang="en-US" altLang="zh-CN" sz="3200" dirty="0" smtClean="0">
              <a:solidFill>
                <a:schemeClr val="tx1"/>
              </a:solidFill>
            </a:endParaRPr>
          </a:p>
          <a:p>
            <a:pPr marL="500062" indent="-457200"/>
            <a:r>
              <a:rPr lang="zh-CN" altLang="en-US" sz="3200" dirty="0" smtClean="0">
                <a:solidFill>
                  <a:schemeClr val="tx1"/>
                </a:solidFill>
              </a:rPr>
              <a:t>捕获</a:t>
            </a:r>
            <a:r>
              <a:rPr lang="zh-CN" altLang="en-US" sz="3200" dirty="0">
                <a:solidFill>
                  <a:schemeClr val="tx1"/>
                </a:solidFill>
              </a:rPr>
              <a:t>过滤器的</a:t>
            </a:r>
            <a:r>
              <a:rPr lang="en-US" altLang="zh-CN" sz="3200" dirty="0" err="1">
                <a:solidFill>
                  <a:schemeClr val="tx1"/>
                </a:solidFill>
              </a:rPr>
              <a:t>BPF</a:t>
            </a:r>
            <a:r>
              <a:rPr lang="zh-CN" altLang="en-US" sz="3200" dirty="0" smtClean="0">
                <a:solidFill>
                  <a:schemeClr val="tx1"/>
                </a:solidFill>
              </a:rPr>
              <a:t>语法</a:t>
            </a:r>
            <a:endParaRPr lang="en-US" altLang="zh-CN" sz="3200" dirty="0" smtClean="0">
              <a:solidFill>
                <a:schemeClr val="tx1"/>
              </a:solidFill>
            </a:endParaRPr>
          </a:p>
          <a:p>
            <a:pPr marL="500062" indent="-457200"/>
            <a:endParaRPr lang="en-US" altLang="zh-CN" sz="3200" dirty="0" smtClean="0">
              <a:solidFill>
                <a:schemeClr val="tx1"/>
              </a:solidFill>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924" y="2236367"/>
            <a:ext cx="6781486" cy="725774"/>
          </a:xfrm>
          <a:prstGeom prst="rect">
            <a:avLst/>
          </a:prstGeom>
        </p:spPr>
      </p:pic>
      <p:graphicFrame>
        <p:nvGraphicFramePr>
          <p:cNvPr id="2" name="表格 1"/>
          <p:cNvGraphicFramePr>
            <a:graphicFrameLocks noGrp="1"/>
          </p:cNvGraphicFramePr>
          <p:nvPr>
            <p:extLst>
              <p:ext uri="{D42A27DB-BD31-4B8C-83A1-F6EECF244321}">
                <p14:modId xmlns:p14="http://schemas.microsoft.com/office/powerpoint/2010/main" val="2199027065"/>
              </p:ext>
            </p:extLst>
          </p:nvPr>
        </p:nvGraphicFramePr>
        <p:xfrm>
          <a:off x="1016465" y="4026367"/>
          <a:ext cx="7111070" cy="1836052"/>
        </p:xfrm>
        <a:graphic>
          <a:graphicData uri="http://schemas.openxmlformats.org/drawingml/2006/table">
            <a:tbl>
              <a:tblPr firstRow="1" firstCol="1" bandRow="1">
                <a:tableStyleId>{5C22544A-7EE6-4342-B048-85BDC9FD1C3A}</a:tableStyleId>
              </a:tblPr>
              <a:tblGrid>
                <a:gridCol w="1215465"/>
                <a:gridCol w="3158666"/>
                <a:gridCol w="2736939"/>
              </a:tblGrid>
              <a:tr h="273750">
                <a:tc>
                  <a:txBody>
                    <a:bodyPr/>
                    <a:lstStyle/>
                    <a:p>
                      <a:pPr algn="ctr">
                        <a:lnSpc>
                          <a:spcPct val="100000"/>
                        </a:lnSpc>
                        <a:spcAft>
                          <a:spcPts val="0"/>
                        </a:spcAft>
                      </a:pPr>
                      <a:r>
                        <a:rPr lang="zh-CN" sz="2000" b="1" kern="100">
                          <a:solidFill>
                            <a:srgbClr val="FFC000"/>
                          </a:solidFill>
                          <a:effectLst/>
                        </a:rPr>
                        <a:t>限定词</a:t>
                      </a:r>
                      <a:endParaRPr lang="zh-CN" sz="20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000" b="1" kern="100">
                          <a:solidFill>
                            <a:srgbClr val="FFC000"/>
                          </a:solidFill>
                          <a:effectLst/>
                        </a:rPr>
                        <a:t>例子</a:t>
                      </a:r>
                      <a:endParaRPr lang="zh-CN" sz="20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spcAft>
                          <a:spcPts val="0"/>
                        </a:spcAft>
                      </a:pPr>
                      <a:r>
                        <a:rPr lang="zh-CN" sz="2000" b="1" kern="100" dirty="0">
                          <a:solidFill>
                            <a:srgbClr val="FFC000"/>
                          </a:solidFill>
                          <a:effectLst/>
                        </a:rPr>
                        <a:t>含义</a:t>
                      </a:r>
                      <a:endParaRPr lang="zh-CN" sz="20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2052">
                <a:tc>
                  <a:txBody>
                    <a:bodyPr/>
                    <a:lstStyle/>
                    <a:p>
                      <a:pPr algn="just">
                        <a:lnSpc>
                          <a:spcPct val="100000"/>
                        </a:lnSpc>
                        <a:spcAft>
                          <a:spcPts val="0"/>
                        </a:spcAft>
                      </a:pPr>
                      <a:r>
                        <a:rPr lang="en-US" sz="2000" b="1" kern="100">
                          <a:solidFill>
                            <a:srgbClr val="FFC000"/>
                          </a:solidFill>
                          <a:effectLst/>
                        </a:rPr>
                        <a:t>Direction</a:t>
                      </a:r>
                      <a:endParaRPr lang="zh-CN" sz="20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kern="100" dirty="0" err="1">
                          <a:solidFill>
                            <a:srgbClr val="FFC000"/>
                          </a:solidFill>
                          <a:effectLst/>
                        </a:rPr>
                        <a:t>src</a:t>
                      </a:r>
                      <a:r>
                        <a:rPr lang="en-US" sz="2000" b="1" kern="100" dirty="0">
                          <a:solidFill>
                            <a:srgbClr val="FFC000"/>
                          </a:solidFill>
                          <a:effectLst/>
                        </a:rPr>
                        <a:t>, </a:t>
                      </a:r>
                      <a:r>
                        <a:rPr lang="en-US" sz="2000" b="1" kern="100" dirty="0" err="1">
                          <a:solidFill>
                            <a:srgbClr val="FFC000"/>
                          </a:solidFill>
                          <a:effectLst/>
                        </a:rPr>
                        <a:t>dst</a:t>
                      </a:r>
                      <a:endParaRPr lang="zh-CN" sz="20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kern="100">
                          <a:solidFill>
                            <a:srgbClr val="FFC000"/>
                          </a:solidFill>
                          <a:effectLst/>
                        </a:rPr>
                        <a:t>指明传输的方向</a:t>
                      </a:r>
                      <a:endParaRPr lang="zh-CN" sz="20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2052">
                <a:tc>
                  <a:txBody>
                    <a:bodyPr/>
                    <a:lstStyle/>
                    <a:p>
                      <a:pPr algn="just">
                        <a:lnSpc>
                          <a:spcPct val="100000"/>
                        </a:lnSpc>
                        <a:spcAft>
                          <a:spcPts val="0"/>
                        </a:spcAft>
                      </a:pPr>
                      <a:r>
                        <a:rPr lang="en-US" sz="2000" b="1" kern="100">
                          <a:solidFill>
                            <a:srgbClr val="FFC000"/>
                          </a:solidFill>
                          <a:effectLst/>
                        </a:rPr>
                        <a:t>Type</a:t>
                      </a:r>
                      <a:endParaRPr lang="zh-CN" sz="20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kern="100" dirty="0">
                          <a:solidFill>
                            <a:srgbClr val="FFC000"/>
                          </a:solidFill>
                          <a:effectLst/>
                        </a:rPr>
                        <a:t>host, net, port</a:t>
                      </a:r>
                      <a:endParaRPr lang="zh-CN" sz="20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kern="100">
                          <a:solidFill>
                            <a:srgbClr val="FFC000"/>
                          </a:solidFill>
                          <a:effectLst/>
                        </a:rPr>
                        <a:t>指出名字或数字所代表的含义</a:t>
                      </a:r>
                      <a:endParaRPr lang="zh-CN" sz="20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12052">
                <a:tc>
                  <a:txBody>
                    <a:bodyPr/>
                    <a:lstStyle/>
                    <a:p>
                      <a:pPr algn="just">
                        <a:lnSpc>
                          <a:spcPct val="100000"/>
                        </a:lnSpc>
                        <a:spcAft>
                          <a:spcPts val="0"/>
                        </a:spcAft>
                      </a:pPr>
                      <a:r>
                        <a:rPr lang="en-US" sz="2000" b="1" kern="100">
                          <a:solidFill>
                            <a:srgbClr val="FFC000"/>
                          </a:solidFill>
                          <a:effectLst/>
                        </a:rPr>
                        <a:t>Proto</a:t>
                      </a:r>
                      <a:endParaRPr lang="zh-CN" sz="2000" b="1" kern="10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en-US" sz="2000" b="1" kern="100" dirty="0">
                          <a:solidFill>
                            <a:srgbClr val="FFC000"/>
                          </a:solidFill>
                          <a:effectLst/>
                        </a:rPr>
                        <a:t>ether, </a:t>
                      </a:r>
                      <a:r>
                        <a:rPr lang="en-US" sz="2000" b="1" kern="100" dirty="0" err="1">
                          <a:solidFill>
                            <a:srgbClr val="FFC000"/>
                          </a:solidFill>
                          <a:effectLst/>
                        </a:rPr>
                        <a:t>ip</a:t>
                      </a:r>
                      <a:r>
                        <a:rPr lang="en-US" sz="2000" b="1" kern="100" dirty="0">
                          <a:solidFill>
                            <a:srgbClr val="FFC000"/>
                          </a:solidFill>
                          <a:effectLst/>
                        </a:rPr>
                        <a:t>, </a:t>
                      </a:r>
                      <a:r>
                        <a:rPr lang="en-US" sz="2000" b="1" kern="100" dirty="0" err="1">
                          <a:solidFill>
                            <a:srgbClr val="FFC000"/>
                          </a:solidFill>
                          <a:effectLst/>
                        </a:rPr>
                        <a:t>tcp</a:t>
                      </a:r>
                      <a:r>
                        <a:rPr lang="en-US" sz="2000" b="1" kern="100" dirty="0">
                          <a:solidFill>
                            <a:srgbClr val="FFC000"/>
                          </a:solidFill>
                          <a:effectLst/>
                        </a:rPr>
                        <a:t>, </a:t>
                      </a:r>
                      <a:r>
                        <a:rPr lang="en-US" sz="2000" b="1" kern="100" dirty="0" err="1">
                          <a:solidFill>
                            <a:srgbClr val="FFC000"/>
                          </a:solidFill>
                          <a:effectLst/>
                        </a:rPr>
                        <a:t>udp</a:t>
                      </a:r>
                      <a:r>
                        <a:rPr lang="en-US" sz="2000" b="1" kern="100" dirty="0">
                          <a:solidFill>
                            <a:srgbClr val="FFC000"/>
                          </a:solidFill>
                          <a:effectLst/>
                        </a:rPr>
                        <a:t>, http, ftp, broadcast</a:t>
                      </a:r>
                      <a:endParaRPr lang="zh-CN" sz="20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0000"/>
                        </a:lnSpc>
                        <a:spcAft>
                          <a:spcPts val="0"/>
                        </a:spcAft>
                      </a:pPr>
                      <a:r>
                        <a:rPr lang="zh-CN" sz="2000" b="1" kern="100" dirty="0">
                          <a:solidFill>
                            <a:srgbClr val="FFC000"/>
                          </a:solidFill>
                          <a:effectLst/>
                        </a:rPr>
                        <a:t>限定索要匹配的协议</a:t>
                      </a:r>
                      <a:endParaRPr lang="zh-CN" sz="2000" b="1" kern="100" dirty="0">
                        <a:solidFill>
                          <a:srgbClr val="FFC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0754858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a:t>捕获过滤器</a:t>
            </a:r>
          </a:p>
        </p:txBody>
      </p:sp>
      <p:sp>
        <p:nvSpPr>
          <p:cNvPr id="275459" name="Rectangle 3"/>
          <p:cNvSpPr>
            <a:spLocks noGrp="1" noChangeArrowheads="1"/>
          </p:cNvSpPr>
          <p:nvPr>
            <p:ph type="body" idx="1"/>
          </p:nvPr>
        </p:nvSpPr>
        <p:spPr/>
        <p:txBody>
          <a:bodyPr/>
          <a:lstStyle/>
          <a:p>
            <a:pPr marL="500062" indent="-457200"/>
            <a:r>
              <a:rPr lang="zh-CN" altLang="en-US" sz="2800" dirty="0">
                <a:solidFill>
                  <a:schemeClr val="tx1"/>
                </a:solidFill>
              </a:rPr>
              <a:t>除了基本的过滤规则以外，</a:t>
            </a:r>
            <a:r>
              <a:rPr lang="en-US" altLang="zh-CN" sz="2800" dirty="0" err="1">
                <a:solidFill>
                  <a:schemeClr val="tx1"/>
                </a:solidFill>
              </a:rPr>
              <a:t>BPF</a:t>
            </a:r>
            <a:r>
              <a:rPr lang="zh-CN" altLang="en-US" sz="2800" dirty="0">
                <a:solidFill>
                  <a:schemeClr val="tx1"/>
                </a:solidFill>
              </a:rPr>
              <a:t>允许通过检查协议头中的每一个字节来创建基于那些数据的特殊过滤器</a:t>
            </a:r>
            <a:r>
              <a:rPr lang="zh-CN" altLang="en-US" sz="2800" dirty="0" smtClean="0">
                <a:solidFill>
                  <a:schemeClr val="tx1"/>
                </a:solidFill>
              </a:rPr>
              <a:t>。在</a:t>
            </a:r>
            <a:r>
              <a:rPr lang="zh-CN" altLang="en-US" sz="2800" dirty="0">
                <a:solidFill>
                  <a:schemeClr val="tx1"/>
                </a:solidFill>
              </a:rPr>
              <a:t>指定某种具体的协议后，可以使用类似于</a:t>
            </a:r>
            <a:r>
              <a:rPr lang="en-US" altLang="zh-CN" sz="2800" dirty="0">
                <a:solidFill>
                  <a:schemeClr val="tx1"/>
                </a:solidFill>
              </a:rPr>
              <a:t>C</a:t>
            </a:r>
            <a:r>
              <a:rPr lang="zh-CN" altLang="en-US" sz="2800" dirty="0">
                <a:solidFill>
                  <a:schemeClr val="tx1"/>
                </a:solidFill>
              </a:rPr>
              <a:t>语言数组的形式访问该协议内容部分的每一个字节</a:t>
            </a:r>
            <a:r>
              <a:rPr lang="zh-CN" altLang="en-US" sz="2800" dirty="0" smtClean="0">
                <a:solidFill>
                  <a:schemeClr val="tx1"/>
                </a:solidFill>
              </a:rPr>
              <a:t>。</a:t>
            </a:r>
            <a:endParaRPr lang="en-US" altLang="zh-CN" sz="2800" dirty="0" smtClean="0">
              <a:solidFill>
                <a:schemeClr val="tx1"/>
              </a:solidFill>
            </a:endParaRPr>
          </a:p>
          <a:p>
            <a:pPr marL="800100" lvl="1" indent="-457200"/>
            <a:r>
              <a:rPr lang="en-US" altLang="zh-CN" sz="3200" dirty="0" err="1">
                <a:solidFill>
                  <a:srgbClr val="FFC000"/>
                </a:solidFill>
              </a:rPr>
              <a:t>ehter</a:t>
            </a:r>
            <a:r>
              <a:rPr lang="en-US" altLang="zh-CN" sz="3200" dirty="0">
                <a:solidFill>
                  <a:srgbClr val="FFC000"/>
                </a:solidFill>
              </a:rPr>
              <a:t>[0] = </a:t>
            </a:r>
            <a:r>
              <a:rPr lang="en-US" altLang="zh-CN" sz="3200" dirty="0" err="1" smtClean="0">
                <a:solidFill>
                  <a:srgbClr val="FFC000"/>
                </a:solidFill>
              </a:rPr>
              <a:t>0x00</a:t>
            </a:r>
            <a:endParaRPr lang="en-US" altLang="zh-CN" sz="3200" dirty="0" smtClean="0">
              <a:solidFill>
                <a:srgbClr val="FFC000"/>
              </a:solidFill>
            </a:endParaRPr>
          </a:p>
          <a:p>
            <a:pPr marL="800100" lvl="1" indent="-457200"/>
            <a:r>
              <a:rPr lang="en-US" altLang="zh-CN" sz="3200" dirty="0">
                <a:solidFill>
                  <a:srgbClr val="FFC000"/>
                </a:solidFill>
              </a:rPr>
              <a:t>ether[6:2] = </a:t>
            </a:r>
            <a:r>
              <a:rPr lang="en-US" altLang="zh-CN" sz="3200" dirty="0" err="1" smtClean="0">
                <a:solidFill>
                  <a:srgbClr val="FFC000"/>
                </a:solidFill>
              </a:rPr>
              <a:t>0x8ca9</a:t>
            </a:r>
            <a:endParaRPr lang="en-US" altLang="zh-CN" sz="3200" dirty="0" smtClean="0">
              <a:solidFill>
                <a:srgbClr val="FFC000"/>
              </a:solidFill>
            </a:endParaRPr>
          </a:p>
          <a:p>
            <a:pPr marL="800100" lvl="1" indent="-457200"/>
            <a:r>
              <a:rPr lang="en-US" altLang="zh-CN" sz="3200" dirty="0" err="1">
                <a:solidFill>
                  <a:srgbClr val="FFC000"/>
                </a:solidFill>
              </a:rPr>
              <a:t>tcp</a:t>
            </a:r>
            <a:r>
              <a:rPr lang="en-US" altLang="zh-CN" sz="3200" dirty="0">
                <a:solidFill>
                  <a:srgbClr val="FFC000"/>
                </a:solidFill>
              </a:rPr>
              <a:t> &amp;&amp; ((</a:t>
            </a:r>
            <a:r>
              <a:rPr lang="en-US" altLang="zh-CN" sz="3200" dirty="0" err="1">
                <a:solidFill>
                  <a:srgbClr val="FFC000"/>
                </a:solidFill>
              </a:rPr>
              <a:t>tcp</a:t>
            </a:r>
            <a:r>
              <a:rPr lang="en-US" altLang="zh-CN" sz="3200" dirty="0">
                <a:solidFill>
                  <a:srgbClr val="FFC000"/>
                </a:solidFill>
              </a:rPr>
              <a:t>[13] &amp; </a:t>
            </a:r>
            <a:r>
              <a:rPr lang="en-US" altLang="zh-CN" sz="3200" dirty="0" err="1">
                <a:solidFill>
                  <a:srgbClr val="FFC000"/>
                </a:solidFill>
              </a:rPr>
              <a:t>0x02</a:t>
            </a:r>
            <a:r>
              <a:rPr lang="en-US" altLang="zh-CN" sz="3200" dirty="0">
                <a:solidFill>
                  <a:srgbClr val="FFC000"/>
                </a:solidFill>
              </a:rPr>
              <a:t>) = </a:t>
            </a:r>
            <a:r>
              <a:rPr lang="en-US" altLang="zh-CN" sz="3200" dirty="0" err="1">
                <a:solidFill>
                  <a:srgbClr val="FFC000"/>
                </a:solidFill>
              </a:rPr>
              <a:t>0x02</a:t>
            </a:r>
            <a:r>
              <a:rPr lang="en-US" altLang="zh-CN" sz="3200" dirty="0" smtClean="0">
                <a:solidFill>
                  <a:srgbClr val="FFC000"/>
                </a:solidFill>
              </a:rPr>
              <a:t>)</a:t>
            </a:r>
          </a:p>
          <a:p>
            <a:pPr marL="800100" lvl="1" indent="-457200"/>
            <a:r>
              <a:rPr lang="en-US" altLang="zh-CN" sz="3200" dirty="0">
                <a:solidFill>
                  <a:srgbClr val="FFC000"/>
                </a:solidFill>
              </a:rPr>
              <a:t>broadcast</a:t>
            </a:r>
            <a:endParaRPr lang="zh-CN" altLang="zh-CN" sz="3200" dirty="0">
              <a:solidFill>
                <a:srgbClr val="FFC000"/>
              </a:solidFill>
            </a:endParaRPr>
          </a:p>
          <a:p>
            <a:pPr marL="500062" indent="-457200"/>
            <a:endParaRPr lang="zh-CN" altLang="zh-CN" sz="3200" dirty="0"/>
          </a:p>
          <a:p>
            <a:pPr marL="500062" indent="-457200"/>
            <a:endParaRPr lang="zh-CN" altLang="zh-CN" sz="3200" dirty="0"/>
          </a:p>
          <a:p>
            <a:pPr marL="500062" indent="-457200"/>
            <a:endParaRPr lang="zh-CN" altLang="zh-CN" sz="3200" dirty="0"/>
          </a:p>
          <a:p>
            <a:pPr marL="500062" indent="-457200"/>
            <a:endParaRPr lang="en-US" altLang="zh-CN" sz="3200" dirty="0" smtClean="0">
              <a:solidFill>
                <a:schemeClr val="tx1"/>
              </a:solidFill>
            </a:endParaRPr>
          </a:p>
        </p:txBody>
      </p:sp>
    </p:spTree>
    <p:extLst>
      <p:ext uri="{BB962C8B-B14F-4D97-AF65-F5344CB8AC3E}">
        <p14:creationId xmlns:p14="http://schemas.microsoft.com/office/powerpoint/2010/main" val="6963831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a:t>显示</a:t>
            </a:r>
            <a:r>
              <a:rPr lang="zh-CN" altLang="en-US" sz="4400" dirty="0" smtClean="0"/>
              <a:t>过滤器</a:t>
            </a:r>
            <a:endParaRPr lang="zh-CN" altLang="en-US" sz="4400" dirty="0"/>
          </a:p>
        </p:txBody>
      </p:sp>
      <p:sp>
        <p:nvSpPr>
          <p:cNvPr id="275459" name="Rectangle 3"/>
          <p:cNvSpPr>
            <a:spLocks noGrp="1" noChangeArrowheads="1"/>
          </p:cNvSpPr>
          <p:nvPr>
            <p:ph type="body" idx="1"/>
          </p:nvPr>
        </p:nvSpPr>
        <p:spPr/>
        <p:txBody>
          <a:bodyPr/>
          <a:lstStyle/>
          <a:p>
            <a:pPr marL="500062" indent="-457200"/>
            <a:r>
              <a:rPr lang="zh-CN" altLang="zh-CN" sz="2800" dirty="0">
                <a:solidFill>
                  <a:schemeClr val="tx1"/>
                </a:solidFill>
              </a:rPr>
              <a:t>显示过滤器应用于已捕获的报文，用来限定</a:t>
            </a:r>
            <a:r>
              <a:rPr lang="en-US" altLang="zh-CN" sz="2800" dirty="0">
                <a:solidFill>
                  <a:schemeClr val="tx1"/>
                </a:solidFill>
              </a:rPr>
              <a:t>Wireshark</a:t>
            </a:r>
            <a:r>
              <a:rPr lang="zh-CN" altLang="zh-CN" sz="2800" dirty="0">
                <a:solidFill>
                  <a:schemeClr val="tx1"/>
                </a:solidFill>
              </a:rPr>
              <a:t>只显示那些符合过滤条件的报文</a:t>
            </a:r>
            <a:r>
              <a:rPr lang="zh-CN" altLang="zh-CN" sz="2800" dirty="0" smtClean="0">
                <a:solidFill>
                  <a:schemeClr val="tx1"/>
                </a:solidFill>
              </a:rPr>
              <a:t>。</a:t>
            </a:r>
            <a:endParaRPr lang="en-US" altLang="zh-CN" sz="2800" dirty="0" smtClean="0">
              <a:solidFill>
                <a:schemeClr val="tx1"/>
              </a:solidFill>
            </a:endParaRPr>
          </a:p>
          <a:p>
            <a:pPr marL="500062" indent="-457200"/>
            <a:r>
              <a:rPr lang="zh-CN" altLang="zh-CN" sz="2800" dirty="0"/>
              <a:t>工具栏上点击</a:t>
            </a:r>
            <a:r>
              <a:rPr lang="en-US" altLang="zh-CN" sz="2800" dirty="0" err="1"/>
              <a:t>Expresssion</a:t>
            </a:r>
            <a:r>
              <a:rPr lang="zh-CN" altLang="zh-CN" sz="2800" dirty="0"/>
              <a:t>按钮</a:t>
            </a:r>
            <a:endParaRPr lang="en-US" altLang="zh-CN" sz="2800" dirty="0" smtClean="0"/>
          </a:p>
          <a:p>
            <a:pPr marL="500062" indent="-457200"/>
            <a:endParaRPr lang="zh-CN" altLang="zh-CN" sz="3200" dirty="0"/>
          </a:p>
          <a:p>
            <a:pPr marL="500062" indent="-457200"/>
            <a:endParaRPr lang="zh-CN" altLang="zh-CN" sz="3200" dirty="0"/>
          </a:p>
          <a:p>
            <a:pPr marL="500062" indent="-457200"/>
            <a:endParaRPr lang="zh-CN" altLang="zh-CN" sz="3200" dirty="0"/>
          </a:p>
          <a:p>
            <a:pPr marL="500062" indent="-457200"/>
            <a:endParaRPr lang="en-US" altLang="zh-CN" sz="3200" dirty="0" smtClean="0">
              <a:solidFill>
                <a:schemeClr val="tx1"/>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3626" y="3224324"/>
            <a:ext cx="4396747" cy="3061545"/>
          </a:xfrm>
          <a:prstGeom prst="rect">
            <a:avLst/>
          </a:prstGeom>
        </p:spPr>
      </p:pic>
    </p:spTree>
    <p:extLst>
      <p:ext uri="{BB962C8B-B14F-4D97-AF65-F5344CB8AC3E}">
        <p14:creationId xmlns:p14="http://schemas.microsoft.com/office/powerpoint/2010/main" val="38564808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 </a:t>
            </a:r>
            <a:r>
              <a:rPr lang="en-US" altLang="zh-CN" sz="4400" dirty="0" err="1" smtClean="0"/>
              <a:t>UDP</a:t>
            </a:r>
            <a:r>
              <a:rPr lang="zh-CN" altLang="en-US" sz="4400" dirty="0" smtClean="0"/>
              <a:t>流分析</a:t>
            </a:r>
            <a:endParaRPr lang="zh-CN" altLang="en-US" sz="4400" dirty="0"/>
          </a:p>
        </p:txBody>
      </p:sp>
      <p:sp>
        <p:nvSpPr>
          <p:cNvPr id="275459" name="Rectangle 3"/>
          <p:cNvSpPr>
            <a:spLocks noGrp="1" noChangeArrowheads="1"/>
          </p:cNvSpPr>
          <p:nvPr>
            <p:ph type="body" idx="1"/>
          </p:nvPr>
        </p:nvSpPr>
        <p:spPr/>
        <p:txBody>
          <a:bodyPr/>
          <a:lstStyle/>
          <a:p>
            <a:pPr marL="500062" indent="-457200"/>
            <a:r>
              <a:rPr lang="zh-CN" altLang="zh-CN" sz="3200" dirty="0"/>
              <a:t>由源</a:t>
            </a:r>
            <a:r>
              <a:rPr lang="en-US" altLang="zh-CN" sz="3200" dirty="0"/>
              <a:t>IP</a:t>
            </a:r>
            <a:r>
              <a:rPr lang="zh-CN" altLang="zh-CN" sz="3200" dirty="0"/>
              <a:t>地址、源端口、目标</a:t>
            </a:r>
            <a:r>
              <a:rPr lang="en-US" altLang="zh-CN" sz="3200" dirty="0"/>
              <a:t>IP</a:t>
            </a:r>
            <a:r>
              <a:rPr lang="zh-CN" altLang="zh-CN" sz="3200" dirty="0"/>
              <a:t>地址、目标端口以及</a:t>
            </a:r>
            <a:r>
              <a:rPr lang="en-US" altLang="zh-CN" sz="3200" dirty="0" err="1"/>
              <a:t>UDP</a:t>
            </a:r>
            <a:r>
              <a:rPr lang="zh-CN" altLang="zh-CN" sz="3200" dirty="0"/>
              <a:t>协议类型这五个元素组成的五元组可以唯一确定一次</a:t>
            </a:r>
            <a:r>
              <a:rPr lang="en-US" altLang="zh-CN" sz="3200" dirty="0" err="1"/>
              <a:t>UDP</a:t>
            </a:r>
            <a:r>
              <a:rPr lang="zh-CN" altLang="zh-CN" sz="3200" dirty="0"/>
              <a:t>通信的数据流</a:t>
            </a:r>
            <a:r>
              <a:rPr lang="zh-CN" altLang="zh-CN" sz="3200" dirty="0" smtClean="0"/>
              <a:t>。</a:t>
            </a:r>
            <a:endParaRPr lang="en-US" altLang="zh-CN" sz="3200" dirty="0" smtClean="0"/>
          </a:p>
          <a:p>
            <a:pPr marL="500062" indent="-457200"/>
            <a:r>
              <a:rPr lang="en-US" altLang="zh-CN" sz="3200" dirty="0" err="1"/>
              <a:t>DHCP</a:t>
            </a:r>
            <a:r>
              <a:rPr lang="zh-CN" altLang="zh-CN" sz="3200" dirty="0"/>
              <a:t>客户端在启动阶段和服务器之间进行通信时所涉及到的四条报文：</a:t>
            </a:r>
            <a:r>
              <a:rPr lang="en-US" altLang="zh-CN" sz="3200" dirty="0"/>
              <a:t>Discover</a:t>
            </a:r>
            <a:r>
              <a:rPr lang="zh-CN" altLang="zh-CN" sz="3200" dirty="0"/>
              <a:t>、</a:t>
            </a:r>
            <a:r>
              <a:rPr lang="en-US" altLang="zh-CN" sz="3200" dirty="0"/>
              <a:t>Offer</a:t>
            </a:r>
            <a:r>
              <a:rPr lang="zh-CN" altLang="zh-CN" sz="3200" dirty="0"/>
              <a:t>、</a:t>
            </a:r>
            <a:r>
              <a:rPr lang="en-US" altLang="zh-CN" sz="3200" dirty="0"/>
              <a:t>Request</a:t>
            </a:r>
            <a:r>
              <a:rPr lang="zh-CN" altLang="zh-CN" sz="3200" dirty="0"/>
              <a:t>和</a:t>
            </a:r>
            <a:r>
              <a:rPr lang="en-US" altLang="zh-CN" sz="3200" dirty="0" err="1"/>
              <a:t>ACK</a:t>
            </a:r>
            <a:r>
              <a:rPr lang="zh-CN" altLang="zh-CN" sz="3200" dirty="0"/>
              <a:t>。</a:t>
            </a:r>
          </a:p>
          <a:p>
            <a:pPr marL="500062" indent="-457200"/>
            <a:endParaRPr lang="zh-CN" altLang="zh-CN" sz="3200" dirty="0"/>
          </a:p>
          <a:p>
            <a:pPr marL="500062" indent="-457200"/>
            <a:endParaRPr lang="zh-CN" altLang="zh-CN" sz="3200" dirty="0"/>
          </a:p>
          <a:p>
            <a:pPr marL="500062" indent="-457200"/>
            <a:endParaRPr lang="en-US" altLang="zh-CN" sz="3200" dirty="0" smtClean="0">
              <a:solidFill>
                <a:schemeClr val="tx1"/>
              </a:solidFill>
            </a:endParaRPr>
          </a:p>
        </p:txBody>
      </p:sp>
    </p:spTree>
    <p:extLst>
      <p:ext uri="{BB962C8B-B14F-4D97-AF65-F5344CB8AC3E}">
        <p14:creationId xmlns:p14="http://schemas.microsoft.com/office/powerpoint/2010/main" val="3201103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pPr/>
              <a:t>2</a:t>
            </a:fld>
            <a:r>
              <a:rPr lang="zh-CN" altLang="en-US"/>
              <a:t> 页</a:t>
            </a:r>
          </a:p>
        </p:txBody>
      </p:sp>
      <p:sp>
        <p:nvSpPr>
          <p:cNvPr id="274434" name="Rectangle 2"/>
          <p:cNvSpPr>
            <a:spLocks noGrp="1" noRot="1" noChangeArrowheads="1"/>
          </p:cNvSpPr>
          <p:nvPr>
            <p:ph type="title"/>
          </p:nvPr>
        </p:nvSpPr>
        <p:spPr/>
        <p:txBody>
          <a:bodyPr/>
          <a:lstStyle/>
          <a:p>
            <a:r>
              <a:rPr lang="zh-CN" altLang="en-US" sz="4400" dirty="0" smtClean="0"/>
              <a:t>本章</a:t>
            </a:r>
            <a:r>
              <a:rPr lang="zh-CN" altLang="en-US" sz="4400" dirty="0"/>
              <a:t>内容</a:t>
            </a:r>
            <a:endParaRPr lang="en-US" altLang="zh-CN" sz="4400" dirty="0"/>
          </a:p>
        </p:txBody>
      </p:sp>
      <p:sp>
        <p:nvSpPr>
          <p:cNvPr id="274435" name="Rectangle 3"/>
          <p:cNvSpPr>
            <a:spLocks noGrp="1" noChangeArrowheads="1"/>
          </p:cNvSpPr>
          <p:nvPr>
            <p:ph type="body" idx="1"/>
          </p:nvPr>
        </p:nvSpPr>
        <p:spPr/>
        <p:txBody>
          <a:bodyPr/>
          <a:lstStyle/>
          <a:p>
            <a:r>
              <a:rPr lang="zh-CN" altLang="en-US" sz="3200" dirty="0" smtClean="0"/>
              <a:t>基于</a:t>
            </a:r>
            <a:r>
              <a:rPr lang="en-US" altLang="zh-CN" sz="3200" dirty="0" smtClean="0"/>
              <a:t>Wireshark</a:t>
            </a:r>
            <a:r>
              <a:rPr lang="zh-CN" altLang="en-US" sz="3200" dirty="0" smtClean="0"/>
              <a:t>的协议分析</a:t>
            </a:r>
            <a:endParaRPr lang="en-US" altLang="zh-CN" sz="3200" dirty="0" smtClean="0"/>
          </a:p>
          <a:p>
            <a:r>
              <a:rPr lang="zh-CN" altLang="en-US" sz="3200" dirty="0"/>
              <a:t>基于</a:t>
            </a:r>
            <a:r>
              <a:rPr lang="en-US" altLang="zh-CN" sz="3200" dirty="0" err="1"/>
              <a:t>WinPcap</a:t>
            </a:r>
            <a:r>
              <a:rPr lang="zh-CN" altLang="en-US" sz="3200" dirty="0"/>
              <a:t>的开发</a:t>
            </a:r>
            <a:endParaRPr lang="en-US" altLang="zh-CN" sz="3200" dirty="0"/>
          </a:p>
          <a:p>
            <a:pPr marL="0" indent="0">
              <a:buNone/>
            </a:pPr>
            <a:endParaRPr lang="en-US" altLang="zh-CN" sz="3200" dirty="0" smtClean="0"/>
          </a:p>
          <a:p>
            <a:endParaRPr lang="en-US" altLang="zh-CN" dirty="0" smtClean="0"/>
          </a:p>
          <a:p>
            <a:pPr marL="0" indent="0">
              <a:buNone/>
            </a:pPr>
            <a:endParaRPr lang="zh-CN" altLang="en-US" dirty="0"/>
          </a:p>
          <a:p>
            <a:pPr lvl="1"/>
            <a:endParaRPr lang="en-US" altLang="zh-CN" sz="2800" dirty="0" smtClean="0"/>
          </a:p>
          <a:p>
            <a:endParaRPr lang="en-US" altLang="zh-CN" dirty="0"/>
          </a:p>
        </p:txBody>
      </p:sp>
    </p:spTree>
    <p:extLst>
      <p:ext uri="{BB962C8B-B14F-4D97-AF65-F5344CB8AC3E}">
        <p14:creationId xmlns:p14="http://schemas.microsoft.com/office/powerpoint/2010/main" val="3945281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 </a:t>
            </a:r>
            <a:r>
              <a:rPr lang="en-US" altLang="zh-CN" sz="4400" dirty="0" smtClean="0"/>
              <a:t>TCP</a:t>
            </a:r>
            <a:r>
              <a:rPr lang="zh-CN" altLang="en-US" sz="4400" dirty="0" smtClean="0"/>
              <a:t>流分析</a:t>
            </a:r>
            <a:endParaRPr lang="zh-CN" altLang="en-US" sz="4400" dirty="0"/>
          </a:p>
        </p:txBody>
      </p:sp>
      <p:sp>
        <p:nvSpPr>
          <p:cNvPr id="275459" name="Rectangle 3"/>
          <p:cNvSpPr>
            <a:spLocks noGrp="1" noChangeArrowheads="1"/>
          </p:cNvSpPr>
          <p:nvPr>
            <p:ph type="body" idx="1"/>
          </p:nvPr>
        </p:nvSpPr>
        <p:spPr/>
        <p:txBody>
          <a:bodyPr/>
          <a:lstStyle/>
          <a:p>
            <a:pPr marL="500062" indent="-457200"/>
            <a:r>
              <a:rPr lang="zh-CN" altLang="zh-CN" sz="2800" dirty="0"/>
              <a:t>和</a:t>
            </a:r>
            <a:r>
              <a:rPr lang="en-US" altLang="zh-CN" sz="2800" dirty="0" err="1"/>
              <a:t>UDP</a:t>
            </a:r>
            <a:r>
              <a:rPr lang="zh-CN" altLang="zh-CN" sz="2800" dirty="0"/>
              <a:t>通信类似，由源</a:t>
            </a:r>
            <a:r>
              <a:rPr lang="en-US" altLang="zh-CN" sz="2800" dirty="0"/>
              <a:t>IP</a:t>
            </a:r>
            <a:r>
              <a:rPr lang="zh-CN" altLang="zh-CN" sz="2800" dirty="0"/>
              <a:t>地址、源端口、目标</a:t>
            </a:r>
            <a:r>
              <a:rPr lang="en-US" altLang="zh-CN" sz="2800" dirty="0"/>
              <a:t>IP</a:t>
            </a:r>
            <a:r>
              <a:rPr lang="zh-CN" altLang="zh-CN" sz="2800" dirty="0"/>
              <a:t>地址、目标端口以及</a:t>
            </a:r>
            <a:r>
              <a:rPr lang="en-US" altLang="zh-CN" sz="2800" dirty="0"/>
              <a:t>TCP</a:t>
            </a:r>
            <a:r>
              <a:rPr lang="zh-CN" altLang="zh-CN" sz="2800" dirty="0"/>
              <a:t>协议类型这五个元素组成的五元组可以唯一确定一次</a:t>
            </a:r>
            <a:r>
              <a:rPr lang="en-US" altLang="zh-CN" sz="2800" dirty="0"/>
              <a:t>TCP</a:t>
            </a:r>
            <a:r>
              <a:rPr lang="zh-CN" altLang="zh-CN" sz="2800" dirty="0"/>
              <a:t>通信的数据流</a:t>
            </a:r>
            <a:r>
              <a:rPr lang="zh-CN" altLang="zh-CN" sz="2800" dirty="0" smtClean="0"/>
              <a:t>。</a:t>
            </a:r>
            <a:endParaRPr lang="en-US" altLang="zh-CN" sz="2800" dirty="0" smtClean="0"/>
          </a:p>
          <a:p>
            <a:pPr marL="500062" indent="-457200"/>
            <a:endParaRPr lang="zh-CN" altLang="zh-CN" sz="3200" dirty="0"/>
          </a:p>
          <a:p>
            <a:pPr marL="500062" indent="-457200"/>
            <a:endParaRPr lang="zh-CN" altLang="zh-CN" sz="3200" dirty="0"/>
          </a:p>
          <a:p>
            <a:pPr marL="500062" indent="-457200"/>
            <a:endParaRPr lang="en-US" altLang="zh-CN" sz="3200" dirty="0" smtClean="0">
              <a:solidFill>
                <a:schemeClr val="tx1"/>
              </a:solidFill>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6011" y="3181309"/>
            <a:ext cx="3851977" cy="3059156"/>
          </a:xfrm>
          <a:prstGeom prst="rect">
            <a:avLst/>
          </a:prstGeom>
        </p:spPr>
      </p:pic>
    </p:spTree>
    <p:extLst>
      <p:ext uri="{BB962C8B-B14F-4D97-AF65-F5344CB8AC3E}">
        <p14:creationId xmlns:p14="http://schemas.microsoft.com/office/powerpoint/2010/main" val="1829503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2.2  </a:t>
            </a:r>
            <a:r>
              <a:rPr lang="zh-CN" altLang="en-US" sz="4400" dirty="0" smtClean="0"/>
              <a:t>基于</a:t>
            </a:r>
            <a:r>
              <a:rPr lang="en-US" altLang="zh-CN" sz="4400" dirty="0" err="1"/>
              <a:t>WinPcap</a:t>
            </a:r>
            <a:r>
              <a:rPr lang="zh-CN" altLang="en-US" sz="4400" dirty="0"/>
              <a:t>的</a:t>
            </a:r>
            <a:r>
              <a:rPr lang="zh-CN" altLang="en-US" sz="4400" dirty="0" smtClean="0"/>
              <a:t>开发</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概述</a:t>
            </a:r>
            <a:endParaRPr lang="en-US" altLang="zh-CN" sz="3200" dirty="0"/>
          </a:p>
          <a:p>
            <a:r>
              <a:rPr lang="zh-CN" altLang="en-US" sz="3200" dirty="0" smtClean="0"/>
              <a:t>开发</a:t>
            </a:r>
            <a:r>
              <a:rPr lang="zh-CN" altLang="en-US" sz="3200" dirty="0"/>
              <a:t>环境</a:t>
            </a:r>
            <a:r>
              <a:rPr lang="zh-CN" altLang="en-US" sz="3200" dirty="0" smtClean="0"/>
              <a:t>配置</a:t>
            </a:r>
            <a:endParaRPr lang="en-US" altLang="zh-CN" sz="3200" dirty="0"/>
          </a:p>
          <a:p>
            <a:r>
              <a:rPr lang="zh-CN" altLang="en-US" sz="3200" dirty="0" smtClean="0"/>
              <a:t>数据结构</a:t>
            </a:r>
            <a:r>
              <a:rPr lang="zh-CN" altLang="en-US" sz="3200" dirty="0"/>
              <a:t>及</a:t>
            </a:r>
            <a:r>
              <a:rPr lang="zh-CN" altLang="en-US" sz="3200" dirty="0" smtClean="0"/>
              <a:t>函数</a:t>
            </a:r>
            <a:endParaRPr lang="en-US" altLang="zh-CN" sz="3200" dirty="0"/>
          </a:p>
          <a:p>
            <a:r>
              <a:rPr lang="zh-CN" altLang="en-US" sz="3200" dirty="0" smtClean="0"/>
              <a:t>基本</a:t>
            </a:r>
            <a:r>
              <a:rPr lang="zh-CN" altLang="en-US" sz="3200" dirty="0"/>
              <a:t>程序</a:t>
            </a:r>
            <a:r>
              <a:rPr lang="zh-CN" altLang="en-US" sz="3200" dirty="0" smtClean="0"/>
              <a:t>分析</a:t>
            </a:r>
            <a:endParaRPr lang="en-US" altLang="zh-CN" sz="3200" dirty="0"/>
          </a:p>
          <a:p>
            <a:endParaRPr lang="zh-CN" altLang="en-US" dirty="0"/>
          </a:p>
        </p:txBody>
      </p:sp>
    </p:spTree>
    <p:extLst>
      <p:ext uri="{BB962C8B-B14F-4D97-AF65-F5344CB8AC3E}">
        <p14:creationId xmlns:p14="http://schemas.microsoft.com/office/powerpoint/2010/main" val="4107208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a:t>WinPcap</a:t>
            </a:r>
            <a:endParaRPr lang="zh-CN" altLang="en-US" sz="4400" dirty="0"/>
          </a:p>
        </p:txBody>
      </p:sp>
      <p:sp>
        <p:nvSpPr>
          <p:cNvPr id="275459" name="Rectangle 3"/>
          <p:cNvSpPr>
            <a:spLocks noGrp="1" noChangeArrowheads="1"/>
          </p:cNvSpPr>
          <p:nvPr>
            <p:ph type="body" idx="1"/>
          </p:nvPr>
        </p:nvSpPr>
        <p:spPr/>
        <p:txBody>
          <a:bodyPr/>
          <a:lstStyle/>
          <a:p>
            <a:pPr marL="500062" indent="-457200"/>
            <a:r>
              <a:rPr lang="en-US" altLang="zh-CN" sz="3200" dirty="0" err="1"/>
              <a:t>WinPcap</a:t>
            </a:r>
            <a:r>
              <a:rPr lang="en-US" altLang="zh-CN" sz="3200" dirty="0"/>
              <a:t>(Windows Packet Capture)</a:t>
            </a:r>
            <a:r>
              <a:rPr lang="zh-CN" altLang="en-US" sz="3200" dirty="0"/>
              <a:t>是</a:t>
            </a:r>
            <a:r>
              <a:rPr lang="en-US" altLang="zh-CN" sz="3200" dirty="0"/>
              <a:t>Windows</a:t>
            </a:r>
            <a:r>
              <a:rPr lang="zh-CN" altLang="en-US" sz="3200" dirty="0"/>
              <a:t>平台下一个免费，公共的网络访问系统</a:t>
            </a:r>
            <a:r>
              <a:rPr lang="zh-CN" altLang="en-US" sz="3200" dirty="0" smtClean="0"/>
              <a:t>。</a:t>
            </a:r>
            <a:endParaRPr lang="en-US" altLang="zh-CN" sz="3200" dirty="0" smtClean="0"/>
          </a:p>
          <a:p>
            <a:pPr marL="500062" indent="-457200"/>
            <a:r>
              <a:rPr lang="en-US" altLang="zh-CN" sz="3200" dirty="0" err="1" smtClean="0"/>
              <a:t>WinPcap</a:t>
            </a:r>
            <a:r>
              <a:rPr lang="zh-CN" altLang="en-US" sz="3200" dirty="0"/>
              <a:t>是针对</a:t>
            </a:r>
            <a:r>
              <a:rPr lang="en-US" altLang="zh-CN" sz="3200" dirty="0"/>
              <a:t>Win32</a:t>
            </a:r>
            <a:r>
              <a:rPr lang="zh-CN" altLang="en-US" sz="3200" dirty="0"/>
              <a:t>平台上的抓包和网络分析的一个架构</a:t>
            </a:r>
            <a:r>
              <a:rPr lang="zh-CN" altLang="en-US" sz="3200" dirty="0" smtClean="0"/>
              <a:t>。</a:t>
            </a:r>
            <a:endParaRPr lang="en-US" altLang="zh-CN" sz="3200" dirty="0" smtClean="0"/>
          </a:p>
          <a:p>
            <a:pPr marL="500062" indent="-457200"/>
            <a:r>
              <a:rPr lang="zh-CN" altLang="en-US" sz="3200" dirty="0" smtClean="0"/>
              <a:t>它</a:t>
            </a:r>
            <a:r>
              <a:rPr lang="zh-CN" altLang="en-US" sz="3200" dirty="0"/>
              <a:t>包括一个核心态的包过滤器，一个底层的动态链接库</a:t>
            </a:r>
            <a:r>
              <a:rPr lang="en-US" altLang="zh-CN" sz="3200" dirty="0"/>
              <a:t>(</a:t>
            </a:r>
            <a:r>
              <a:rPr lang="en-US" altLang="zh-CN" sz="3200" dirty="0" err="1"/>
              <a:t>packet.dll</a:t>
            </a:r>
            <a:r>
              <a:rPr lang="en-US" altLang="zh-CN" sz="3200" dirty="0"/>
              <a:t>)</a:t>
            </a:r>
            <a:r>
              <a:rPr lang="zh-CN" altLang="en-US" sz="3200" dirty="0"/>
              <a:t>和一个高层的不依赖于系统的库</a:t>
            </a:r>
            <a:r>
              <a:rPr lang="en-US" altLang="zh-CN" sz="3200" dirty="0"/>
              <a:t>(</a:t>
            </a:r>
            <a:r>
              <a:rPr lang="en-US" altLang="zh-CN" sz="3200" dirty="0" err="1"/>
              <a:t>wpcap.dll</a:t>
            </a:r>
            <a:r>
              <a:rPr lang="en-US" altLang="zh-CN" sz="3200" dirty="0"/>
              <a:t>)</a:t>
            </a:r>
            <a:r>
              <a:rPr lang="zh-CN" altLang="en-US" sz="3200" dirty="0" smtClean="0"/>
              <a:t>。</a:t>
            </a:r>
            <a:endParaRPr lang="zh-CN" altLang="zh-CN" sz="3200" dirty="0" smtClean="0"/>
          </a:p>
          <a:p>
            <a:pPr marL="500062" indent="-457200"/>
            <a:endParaRPr lang="zh-CN" altLang="zh-CN" sz="3200" dirty="0"/>
          </a:p>
          <a:p>
            <a:pPr marL="500062" indent="-457200"/>
            <a:endParaRPr lang="en-US" altLang="zh-CN" sz="3200" dirty="0" smtClean="0">
              <a:solidFill>
                <a:schemeClr val="tx1"/>
              </a:solidFill>
            </a:endParaRPr>
          </a:p>
        </p:txBody>
      </p:sp>
    </p:spTree>
    <p:extLst>
      <p:ext uri="{BB962C8B-B14F-4D97-AF65-F5344CB8AC3E}">
        <p14:creationId xmlns:p14="http://schemas.microsoft.com/office/powerpoint/2010/main" val="1164089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各个组成部分</a:t>
            </a:r>
            <a:endParaRPr lang="zh-CN" altLang="en-US" sz="4400" dirty="0"/>
          </a:p>
        </p:txBody>
      </p:sp>
      <p:sp>
        <p:nvSpPr>
          <p:cNvPr id="275459" name="Rectangle 3"/>
          <p:cNvSpPr>
            <a:spLocks noGrp="1" noChangeArrowheads="1"/>
          </p:cNvSpPr>
          <p:nvPr>
            <p:ph type="body" idx="1"/>
          </p:nvPr>
        </p:nvSpPr>
        <p:spPr/>
        <p:txBody>
          <a:bodyPr/>
          <a:lstStyle/>
          <a:p>
            <a:pPr marL="500062" indent="-457200"/>
            <a:endParaRPr lang="zh-CN" altLang="zh-CN" sz="3200" dirty="0"/>
          </a:p>
          <a:p>
            <a:pPr marL="500062" indent="-457200"/>
            <a:endParaRPr lang="en-US" altLang="zh-CN" sz="3200" dirty="0" smtClean="0">
              <a:solidFill>
                <a:schemeClr val="tx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8980" y="1313829"/>
            <a:ext cx="3866039" cy="4934571"/>
          </a:xfrm>
          <a:prstGeom prst="rect">
            <a:avLst/>
          </a:prstGeom>
        </p:spPr>
      </p:pic>
    </p:spTree>
    <p:extLst>
      <p:ext uri="{BB962C8B-B14F-4D97-AF65-F5344CB8AC3E}">
        <p14:creationId xmlns:p14="http://schemas.microsoft.com/office/powerpoint/2010/main" val="11271626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提供的功能</a:t>
            </a:r>
            <a:endParaRPr lang="zh-CN" altLang="en-US" sz="4400" dirty="0"/>
          </a:p>
        </p:txBody>
      </p:sp>
      <p:sp>
        <p:nvSpPr>
          <p:cNvPr id="275459" name="Rectangle 3"/>
          <p:cNvSpPr>
            <a:spLocks noGrp="1" noChangeArrowheads="1"/>
          </p:cNvSpPr>
          <p:nvPr>
            <p:ph type="body" idx="1"/>
          </p:nvPr>
        </p:nvSpPr>
        <p:spPr/>
        <p:txBody>
          <a:bodyPr/>
          <a:lstStyle/>
          <a:p>
            <a:r>
              <a:rPr lang="zh-CN" altLang="zh-CN" sz="3200" dirty="0" smtClean="0"/>
              <a:t>捕获</a:t>
            </a:r>
            <a:r>
              <a:rPr lang="zh-CN" altLang="zh-CN" sz="3200" dirty="0"/>
              <a:t>原始数据包，包括在共享网络上各主机发送</a:t>
            </a:r>
            <a:r>
              <a:rPr lang="en-US" altLang="zh-CN" sz="3200" dirty="0"/>
              <a:t>/</a:t>
            </a:r>
            <a:r>
              <a:rPr lang="zh-CN" altLang="zh-CN" sz="3200" dirty="0"/>
              <a:t>接收的以及相互之间交换的数据包；</a:t>
            </a:r>
          </a:p>
          <a:p>
            <a:pPr lvl="0"/>
            <a:r>
              <a:rPr lang="zh-CN" altLang="zh-CN" sz="3200" dirty="0"/>
              <a:t>在数据包发往应用程序之前，按照自定义的规则将某些特殊的数据包过滤掉；</a:t>
            </a:r>
          </a:p>
          <a:p>
            <a:pPr lvl="0"/>
            <a:r>
              <a:rPr lang="zh-CN" altLang="zh-CN" sz="3200" dirty="0"/>
              <a:t>在网络上发送原始的数据包；</a:t>
            </a:r>
          </a:p>
          <a:p>
            <a:pPr lvl="0"/>
            <a:r>
              <a:rPr lang="zh-CN" altLang="zh-CN" sz="3200" dirty="0"/>
              <a:t>收集网络通信过程中的统计信息。</a:t>
            </a:r>
          </a:p>
          <a:p>
            <a:pPr marL="500062" indent="-457200"/>
            <a:endParaRPr lang="en-US" altLang="zh-CN" sz="3200" dirty="0" smtClean="0">
              <a:solidFill>
                <a:schemeClr val="tx1"/>
              </a:solidFill>
            </a:endParaRPr>
          </a:p>
        </p:txBody>
      </p:sp>
    </p:spTree>
    <p:extLst>
      <p:ext uri="{BB962C8B-B14F-4D97-AF65-F5344CB8AC3E}">
        <p14:creationId xmlns:p14="http://schemas.microsoft.com/office/powerpoint/2010/main" val="2000112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的优势</a:t>
            </a:r>
            <a:endParaRPr lang="zh-CN" altLang="en-US" sz="4400" dirty="0"/>
          </a:p>
        </p:txBody>
      </p:sp>
      <p:sp>
        <p:nvSpPr>
          <p:cNvPr id="275459" name="Rectangle 3"/>
          <p:cNvSpPr>
            <a:spLocks noGrp="1" noChangeArrowheads="1"/>
          </p:cNvSpPr>
          <p:nvPr>
            <p:ph type="body" idx="1"/>
          </p:nvPr>
        </p:nvSpPr>
        <p:spPr/>
        <p:txBody>
          <a:bodyPr/>
          <a:lstStyle/>
          <a:p>
            <a:r>
              <a:rPr lang="zh-CN" altLang="zh-CN" sz="3200" dirty="0"/>
              <a:t>提供了一套标准的抓包</a:t>
            </a:r>
            <a:r>
              <a:rPr lang="zh-CN" altLang="zh-CN" sz="3200" dirty="0" smtClean="0"/>
              <a:t>接口</a:t>
            </a:r>
            <a:r>
              <a:rPr lang="zh-CN" altLang="en-US" sz="3200" dirty="0" smtClean="0"/>
              <a:t>；</a:t>
            </a:r>
            <a:endParaRPr lang="en-US" altLang="zh-CN" sz="3200" dirty="0" smtClean="0"/>
          </a:p>
          <a:p>
            <a:r>
              <a:rPr lang="zh-CN" altLang="zh-CN" sz="3200" dirty="0" smtClean="0"/>
              <a:t>充分</a:t>
            </a:r>
            <a:r>
              <a:rPr lang="zh-CN" altLang="zh-CN" sz="3200" dirty="0"/>
              <a:t>考虑了各种性能和效率的</a:t>
            </a:r>
            <a:r>
              <a:rPr lang="zh-CN" altLang="zh-CN" sz="3200" dirty="0" smtClean="0"/>
              <a:t>优化</a:t>
            </a:r>
            <a:r>
              <a:rPr lang="zh-CN" altLang="en-US" sz="3200" dirty="0" smtClean="0"/>
              <a:t>；</a:t>
            </a:r>
            <a:endParaRPr lang="en-US" altLang="zh-CN" sz="3200" dirty="0" smtClean="0"/>
          </a:p>
          <a:p>
            <a:r>
              <a:rPr lang="zh-CN" altLang="zh-CN" sz="3200" dirty="0" smtClean="0"/>
              <a:t>包括</a:t>
            </a:r>
            <a:r>
              <a:rPr lang="zh-CN" altLang="zh-CN" sz="3200" dirty="0"/>
              <a:t>对于</a:t>
            </a:r>
            <a:r>
              <a:rPr lang="en-US" altLang="zh-CN" sz="3200" dirty="0" err="1"/>
              <a:t>NPF</a:t>
            </a:r>
            <a:r>
              <a:rPr lang="zh-CN" altLang="zh-CN" sz="3200" dirty="0"/>
              <a:t>内核层次上的过滤器</a:t>
            </a:r>
            <a:r>
              <a:rPr lang="zh-CN" altLang="zh-CN" sz="3200" dirty="0" smtClean="0"/>
              <a:t>支持</a:t>
            </a:r>
            <a:r>
              <a:rPr lang="zh-CN" altLang="en-US" sz="3200" dirty="0" smtClean="0"/>
              <a:t>；</a:t>
            </a:r>
            <a:endParaRPr lang="en-US" altLang="zh-CN" sz="3200" dirty="0" smtClean="0"/>
          </a:p>
          <a:p>
            <a:r>
              <a:rPr lang="zh-CN" altLang="zh-CN" sz="3200" dirty="0" smtClean="0"/>
              <a:t>支持</a:t>
            </a:r>
            <a:r>
              <a:rPr lang="zh-CN" altLang="zh-CN" sz="3200" dirty="0"/>
              <a:t>内核态的统计</a:t>
            </a:r>
            <a:r>
              <a:rPr lang="zh-CN" altLang="zh-CN" sz="3200" dirty="0" smtClean="0"/>
              <a:t>模式</a:t>
            </a:r>
            <a:r>
              <a:rPr lang="zh-CN" altLang="en-US" sz="3200" dirty="0" smtClean="0"/>
              <a:t>；</a:t>
            </a:r>
            <a:endParaRPr lang="en-US" altLang="zh-CN" sz="3200" dirty="0" smtClean="0"/>
          </a:p>
          <a:p>
            <a:r>
              <a:rPr lang="zh-CN" altLang="zh-CN" sz="3200" dirty="0" smtClean="0"/>
              <a:t>提供</a:t>
            </a:r>
            <a:r>
              <a:rPr lang="zh-CN" altLang="zh-CN" sz="3200" dirty="0"/>
              <a:t>了发送数据包的能力。</a:t>
            </a:r>
            <a:endParaRPr lang="en-US" altLang="zh-CN" sz="3200" dirty="0" smtClean="0">
              <a:solidFill>
                <a:schemeClr val="tx1"/>
              </a:solidFill>
            </a:endParaRPr>
          </a:p>
        </p:txBody>
      </p:sp>
    </p:spTree>
    <p:extLst>
      <p:ext uri="{BB962C8B-B14F-4D97-AF65-F5344CB8AC3E}">
        <p14:creationId xmlns:p14="http://schemas.microsoft.com/office/powerpoint/2010/main" val="2567813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开发环境配置</a:t>
            </a:r>
            <a:endParaRPr lang="zh-CN" altLang="en-US" sz="4400" dirty="0"/>
          </a:p>
        </p:txBody>
      </p:sp>
      <p:sp>
        <p:nvSpPr>
          <p:cNvPr id="275459" name="Rectangle 3"/>
          <p:cNvSpPr>
            <a:spLocks noGrp="1" noChangeArrowheads="1"/>
          </p:cNvSpPr>
          <p:nvPr>
            <p:ph type="body" idx="1"/>
          </p:nvPr>
        </p:nvSpPr>
        <p:spPr/>
        <p:txBody>
          <a:bodyPr/>
          <a:lstStyle/>
          <a:p>
            <a:r>
              <a:rPr lang="en-US" altLang="zh-CN" sz="3200" dirty="0" err="1" smtClean="0">
                <a:solidFill>
                  <a:srgbClr val="FFC000"/>
                </a:solidFill>
              </a:rPr>
              <a:t>WinPcap</a:t>
            </a:r>
            <a:r>
              <a:rPr lang="zh-CN" altLang="en-US" sz="3200" dirty="0" smtClean="0">
                <a:solidFill>
                  <a:srgbClr val="FFC000"/>
                </a:solidFill>
              </a:rPr>
              <a:t>部分</a:t>
            </a:r>
            <a:endParaRPr lang="en-US" altLang="zh-CN" sz="3200" dirty="0" smtClean="0">
              <a:solidFill>
                <a:srgbClr val="FFC000"/>
              </a:solidFill>
            </a:endParaRPr>
          </a:p>
          <a:p>
            <a:pPr lvl="1"/>
            <a:r>
              <a:rPr lang="en-US" altLang="zh-CN" sz="2800" dirty="0" err="1" smtClean="0">
                <a:solidFill>
                  <a:schemeClr val="tx1"/>
                </a:solidFill>
              </a:rPr>
              <a:t>WinPcap</a:t>
            </a:r>
            <a:r>
              <a:rPr lang="zh-CN" altLang="en-US" sz="2800" dirty="0" smtClean="0">
                <a:solidFill>
                  <a:schemeClr val="tx1"/>
                </a:solidFill>
              </a:rPr>
              <a:t>运行库</a:t>
            </a:r>
            <a:endParaRPr lang="en-US" altLang="zh-CN" sz="2800" dirty="0" smtClean="0">
              <a:solidFill>
                <a:schemeClr val="tx1"/>
              </a:solidFill>
            </a:endParaRPr>
          </a:p>
          <a:p>
            <a:pPr lvl="1"/>
            <a:r>
              <a:rPr lang="en-US" altLang="zh-CN" sz="2800" dirty="0" err="1" smtClean="0">
                <a:solidFill>
                  <a:schemeClr val="tx1"/>
                </a:solidFill>
              </a:rPr>
              <a:t>WinPcap</a:t>
            </a:r>
            <a:r>
              <a:rPr lang="zh-CN" altLang="en-US" sz="2800" dirty="0" smtClean="0">
                <a:solidFill>
                  <a:schemeClr val="tx1"/>
                </a:solidFill>
              </a:rPr>
              <a:t>开发包</a:t>
            </a:r>
            <a:endParaRPr lang="en-US" altLang="zh-CN" sz="2800" dirty="0" smtClean="0">
              <a:solidFill>
                <a:schemeClr val="tx1"/>
              </a:solidFill>
            </a:endParaRPr>
          </a:p>
          <a:p>
            <a:r>
              <a:rPr lang="en-US" altLang="zh-CN" sz="3200" dirty="0" smtClean="0">
                <a:solidFill>
                  <a:srgbClr val="FFC000"/>
                </a:solidFill>
              </a:rPr>
              <a:t>Visual C++</a:t>
            </a:r>
          </a:p>
          <a:p>
            <a:pPr lvl="1"/>
            <a:r>
              <a:rPr lang="en-US" altLang="zh-CN" sz="2800" dirty="0"/>
              <a:t>Visual Studio </a:t>
            </a:r>
            <a:r>
              <a:rPr lang="en-US" altLang="zh-CN" sz="2800" dirty="0" smtClean="0"/>
              <a:t>2012</a:t>
            </a:r>
          </a:p>
          <a:p>
            <a:pPr lvl="2"/>
            <a:r>
              <a:rPr lang="en-US" altLang="zh-CN" sz="2400" dirty="0"/>
              <a:t>VC++ </a:t>
            </a:r>
            <a:r>
              <a:rPr lang="en-US" altLang="zh-CN" sz="2400" dirty="0" smtClean="0"/>
              <a:t>Directories | </a:t>
            </a:r>
            <a:r>
              <a:rPr lang="en-US" altLang="zh-CN" sz="2400" dirty="0"/>
              <a:t>Include </a:t>
            </a:r>
            <a:r>
              <a:rPr lang="en-US" altLang="zh-CN" sz="2400" dirty="0" smtClean="0"/>
              <a:t>Directories</a:t>
            </a:r>
          </a:p>
          <a:p>
            <a:pPr lvl="2"/>
            <a:r>
              <a:rPr lang="en-US" altLang="zh-CN" sz="2400" dirty="0"/>
              <a:t>C/C</a:t>
            </a:r>
            <a:r>
              <a:rPr lang="en-US" altLang="zh-CN" sz="2400" dirty="0" smtClean="0"/>
              <a:t>++</a:t>
            </a:r>
            <a:r>
              <a:rPr lang="en-US" altLang="zh-CN" sz="2400" dirty="0"/>
              <a:t> </a:t>
            </a:r>
            <a:r>
              <a:rPr lang="en-US" altLang="zh-CN" sz="2400" dirty="0" smtClean="0"/>
              <a:t>| Preprocessor | Preprocessor Definitions</a:t>
            </a:r>
          </a:p>
          <a:p>
            <a:pPr lvl="2"/>
            <a:r>
              <a:rPr lang="en-US" altLang="zh-CN" sz="2400" dirty="0" smtClean="0"/>
              <a:t>Linker</a:t>
            </a:r>
            <a:r>
              <a:rPr lang="en-US" altLang="zh-CN" sz="2400" dirty="0"/>
              <a:t> </a:t>
            </a:r>
            <a:r>
              <a:rPr lang="en-US" altLang="zh-CN" sz="2400" dirty="0" smtClean="0"/>
              <a:t>| Input | Additional Dependencies</a:t>
            </a:r>
          </a:p>
          <a:p>
            <a:pPr lvl="1"/>
            <a:endParaRPr lang="en-US" altLang="zh-CN" sz="2900" dirty="0" smtClean="0"/>
          </a:p>
          <a:p>
            <a:pPr lvl="1"/>
            <a:endParaRPr lang="en-US" altLang="zh-CN" sz="2900" dirty="0" smtClean="0">
              <a:solidFill>
                <a:schemeClr val="tx1"/>
              </a:solidFill>
            </a:endParaRPr>
          </a:p>
        </p:txBody>
      </p:sp>
    </p:spTree>
    <p:extLst>
      <p:ext uri="{BB962C8B-B14F-4D97-AF65-F5344CB8AC3E}">
        <p14:creationId xmlns:p14="http://schemas.microsoft.com/office/powerpoint/2010/main" val="40544155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常见报文数据结构</a:t>
            </a:r>
            <a:endParaRPr lang="zh-CN" altLang="en-US"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1</a:t>
            </a:r>
            <a:r>
              <a:rPr lang="zh-CN" altLang="en-US" sz="3200" dirty="0" smtClean="0">
                <a:solidFill>
                  <a:srgbClr val="FFC000"/>
                </a:solidFill>
              </a:rPr>
              <a:t>）以太网</a:t>
            </a:r>
            <a:r>
              <a:rPr lang="zh-CN" altLang="en-US" sz="3200" dirty="0">
                <a:solidFill>
                  <a:srgbClr val="FFC000"/>
                </a:solidFill>
              </a:rPr>
              <a:t>链路</a:t>
            </a:r>
            <a:r>
              <a:rPr lang="zh-CN" altLang="en-US" sz="3200" dirty="0" smtClean="0">
                <a:solidFill>
                  <a:srgbClr val="FFC000"/>
                </a:solidFill>
              </a:rPr>
              <a:t>层</a:t>
            </a:r>
            <a:endParaRPr lang="en-US" altLang="zh-CN" sz="3200" dirty="0" smtClean="0">
              <a:solidFill>
                <a:srgbClr val="FFC000"/>
              </a:solidFill>
            </a:endParaRPr>
          </a:p>
          <a:p>
            <a:pPr lvl="1"/>
            <a:r>
              <a:rPr lang="en-US" altLang="zh-CN" sz="2800" dirty="0" err="1"/>
              <a:t>typedef</a:t>
            </a:r>
            <a:r>
              <a:rPr lang="en-US" altLang="zh-CN" sz="2800" dirty="0"/>
              <a:t> </a:t>
            </a:r>
            <a:r>
              <a:rPr lang="en-US" altLang="zh-CN" sz="2800" dirty="0" err="1"/>
              <a:t>struct</a:t>
            </a:r>
            <a:endParaRPr lang="zh-CN" altLang="zh-CN" sz="2800" dirty="0"/>
          </a:p>
          <a:p>
            <a:pPr lvl="1"/>
            <a:r>
              <a:rPr lang="en-US" altLang="zh-CN" sz="2800" dirty="0"/>
              <a:t>{</a:t>
            </a:r>
            <a:endParaRPr lang="zh-CN" altLang="zh-CN" sz="2800" dirty="0"/>
          </a:p>
          <a:p>
            <a:pPr lvl="1"/>
            <a:r>
              <a:rPr lang="en-US" altLang="zh-CN" sz="2800" dirty="0"/>
              <a:t>    </a:t>
            </a:r>
            <a:r>
              <a:rPr lang="en-US" altLang="zh-CN" sz="2800" dirty="0" err="1"/>
              <a:t>u_char</a:t>
            </a:r>
            <a:r>
              <a:rPr lang="en-US" altLang="zh-CN" sz="2800" dirty="0"/>
              <a:t>   </a:t>
            </a:r>
            <a:r>
              <a:rPr lang="en-US" altLang="zh-CN" sz="2800" dirty="0" err="1"/>
              <a:t>dmac</a:t>
            </a:r>
            <a:r>
              <a:rPr lang="en-US" altLang="zh-CN" sz="2800" dirty="0"/>
              <a:t>[6];        // </a:t>
            </a:r>
            <a:r>
              <a:rPr lang="zh-CN" altLang="zh-CN" sz="2800" dirty="0"/>
              <a:t>目标</a:t>
            </a:r>
            <a:r>
              <a:rPr lang="en-US" altLang="zh-CN" sz="2800" dirty="0"/>
              <a:t>MAC</a:t>
            </a:r>
            <a:r>
              <a:rPr lang="zh-CN" altLang="zh-CN" sz="2800" dirty="0"/>
              <a:t>地址</a:t>
            </a:r>
          </a:p>
          <a:p>
            <a:pPr lvl="1"/>
            <a:r>
              <a:rPr lang="en-US" altLang="zh-CN" sz="2800" dirty="0"/>
              <a:t>    </a:t>
            </a:r>
            <a:r>
              <a:rPr lang="en-US" altLang="zh-CN" sz="2800" dirty="0" err="1"/>
              <a:t>u_char</a:t>
            </a:r>
            <a:r>
              <a:rPr lang="en-US" altLang="zh-CN" sz="2800" dirty="0"/>
              <a:t>   </a:t>
            </a:r>
            <a:r>
              <a:rPr lang="en-US" altLang="zh-CN" sz="2800" dirty="0" err="1"/>
              <a:t>smac</a:t>
            </a:r>
            <a:r>
              <a:rPr lang="en-US" altLang="zh-CN" sz="2800" dirty="0"/>
              <a:t>[6];        // </a:t>
            </a:r>
            <a:r>
              <a:rPr lang="zh-CN" altLang="zh-CN" sz="2800" dirty="0"/>
              <a:t>源</a:t>
            </a:r>
            <a:r>
              <a:rPr lang="en-US" altLang="zh-CN" sz="2800" dirty="0"/>
              <a:t>MAC</a:t>
            </a:r>
            <a:r>
              <a:rPr lang="zh-CN" altLang="zh-CN" sz="2800" dirty="0"/>
              <a:t>地址</a:t>
            </a:r>
          </a:p>
          <a:p>
            <a:pPr lvl="1"/>
            <a:r>
              <a:rPr lang="en-US" altLang="zh-CN" sz="2800" dirty="0"/>
              <a:t>    </a:t>
            </a:r>
            <a:r>
              <a:rPr lang="en-US" altLang="zh-CN" sz="2800" dirty="0" err="1"/>
              <a:t>u_short</a:t>
            </a:r>
            <a:r>
              <a:rPr lang="en-US" altLang="zh-CN" sz="2800" dirty="0"/>
              <a:t>  </a:t>
            </a:r>
            <a:r>
              <a:rPr lang="en-US" altLang="zh-CN" sz="2800" dirty="0" err="1"/>
              <a:t>pkt_type</a:t>
            </a:r>
            <a:r>
              <a:rPr lang="en-US" altLang="zh-CN" sz="2800" dirty="0"/>
              <a:t>;       // </a:t>
            </a:r>
            <a:r>
              <a:rPr lang="zh-CN" altLang="zh-CN" sz="2800" dirty="0"/>
              <a:t>报文类型</a:t>
            </a:r>
          </a:p>
          <a:p>
            <a:pPr lvl="1"/>
            <a:r>
              <a:rPr lang="en-US" altLang="zh-CN" sz="2800" dirty="0"/>
              <a:t>}__</a:t>
            </a:r>
            <a:r>
              <a:rPr lang="en-US" altLang="zh-CN" sz="2800" dirty="0" err="1"/>
              <a:t>ETH_PKT_HDR</a:t>
            </a:r>
            <a:r>
              <a:rPr lang="en-US" altLang="zh-CN" sz="2800" dirty="0"/>
              <a:t>__;</a:t>
            </a:r>
            <a:endParaRPr lang="zh-CN" altLang="zh-CN" sz="2800" dirty="0"/>
          </a:p>
          <a:p>
            <a:endParaRPr lang="en-US" altLang="zh-CN" sz="2900" dirty="0" smtClean="0"/>
          </a:p>
          <a:p>
            <a:pPr lvl="1"/>
            <a:endParaRPr lang="en-US" altLang="zh-CN" sz="2900" dirty="0" smtClean="0">
              <a:solidFill>
                <a:schemeClr val="tx1"/>
              </a:solidFill>
            </a:endParaRPr>
          </a:p>
        </p:txBody>
      </p:sp>
    </p:spTree>
    <p:extLst>
      <p:ext uri="{BB962C8B-B14F-4D97-AF65-F5344CB8AC3E}">
        <p14:creationId xmlns:p14="http://schemas.microsoft.com/office/powerpoint/2010/main" val="2141418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常见报文数据结构</a:t>
            </a:r>
            <a:endParaRPr lang="zh-CN" altLang="en-US"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a:solidFill>
                  <a:srgbClr val="FFC000"/>
                </a:solidFill>
              </a:rPr>
              <a:t>2</a:t>
            </a:r>
            <a:r>
              <a:rPr lang="zh-CN" altLang="en-US" sz="3200" dirty="0" smtClean="0">
                <a:solidFill>
                  <a:srgbClr val="FFC000"/>
                </a:solidFill>
              </a:rPr>
              <a:t>）网络层</a:t>
            </a:r>
            <a:endParaRPr lang="en-US" altLang="zh-CN" sz="3200" dirty="0" smtClean="0">
              <a:solidFill>
                <a:srgbClr val="FFC000"/>
              </a:solidFill>
            </a:endParaRPr>
          </a:p>
          <a:p>
            <a:pPr lvl="1"/>
            <a:r>
              <a:rPr lang="en-US" altLang="zh-CN" sz="1800" dirty="0" err="1"/>
              <a:t>typedef</a:t>
            </a:r>
            <a:r>
              <a:rPr lang="en-US" altLang="zh-CN" sz="1800" dirty="0"/>
              <a:t> </a:t>
            </a:r>
            <a:r>
              <a:rPr lang="en-US" altLang="zh-CN" sz="1800" dirty="0" err="1"/>
              <a:t>struct</a:t>
            </a:r>
            <a:endParaRPr lang="zh-CN" altLang="zh-CN" sz="1800" dirty="0"/>
          </a:p>
          <a:p>
            <a:pPr lvl="1"/>
            <a:r>
              <a:rPr lang="en-US" altLang="zh-CN" sz="1800" dirty="0"/>
              <a:t>{</a:t>
            </a:r>
            <a:endParaRPr lang="zh-CN" altLang="zh-CN" sz="1800" dirty="0"/>
          </a:p>
          <a:p>
            <a:pPr lvl="1"/>
            <a:r>
              <a:rPr lang="en-US" altLang="zh-CN" sz="1800" dirty="0"/>
              <a:t>    </a:t>
            </a:r>
            <a:r>
              <a:rPr lang="en-US" altLang="zh-CN" sz="1800" dirty="0" err="1"/>
              <a:t>u_char</a:t>
            </a:r>
            <a:r>
              <a:rPr lang="en-US" altLang="zh-CN" sz="1800" dirty="0"/>
              <a:t>  </a:t>
            </a:r>
            <a:r>
              <a:rPr lang="en-US" altLang="zh-CN" sz="1800" dirty="0" err="1"/>
              <a:t>ver_len</a:t>
            </a:r>
            <a:r>
              <a:rPr lang="en-US" altLang="zh-CN" sz="1800" dirty="0"/>
              <a:t>;</a:t>
            </a:r>
            <a:endParaRPr lang="zh-CN" altLang="zh-CN" sz="1800" dirty="0"/>
          </a:p>
          <a:p>
            <a:pPr lvl="1"/>
            <a:r>
              <a:rPr lang="en-US" altLang="zh-CN" sz="1800" dirty="0"/>
              <a:t>    </a:t>
            </a:r>
            <a:r>
              <a:rPr lang="en-US" altLang="zh-CN" sz="1800" dirty="0" err="1"/>
              <a:t>u_char</a:t>
            </a:r>
            <a:r>
              <a:rPr lang="en-US" altLang="zh-CN" sz="1800" dirty="0"/>
              <a:t>  ds;</a:t>
            </a:r>
            <a:endParaRPr lang="zh-CN" altLang="zh-CN" sz="1800" dirty="0"/>
          </a:p>
          <a:p>
            <a:pPr lvl="1"/>
            <a:r>
              <a:rPr lang="en-US" altLang="zh-CN" sz="1800" dirty="0"/>
              <a:t>    </a:t>
            </a:r>
            <a:r>
              <a:rPr lang="en-US" altLang="zh-CN" sz="1800" dirty="0" err="1"/>
              <a:t>u_short</a:t>
            </a:r>
            <a:r>
              <a:rPr lang="en-US" altLang="zh-CN" sz="1800" dirty="0"/>
              <a:t> </a:t>
            </a:r>
            <a:r>
              <a:rPr lang="en-US" altLang="zh-CN" sz="1800" dirty="0" err="1"/>
              <a:t>pktlen</a:t>
            </a:r>
            <a:r>
              <a:rPr lang="en-US" altLang="zh-CN" sz="1800" dirty="0"/>
              <a:t>;</a:t>
            </a:r>
            <a:endParaRPr lang="zh-CN" altLang="zh-CN" sz="1800" dirty="0"/>
          </a:p>
          <a:p>
            <a:pPr lvl="1"/>
            <a:r>
              <a:rPr lang="en-US" altLang="zh-CN" sz="1800" dirty="0"/>
              <a:t>    </a:t>
            </a:r>
            <a:r>
              <a:rPr lang="en-US" altLang="zh-CN" sz="1800" dirty="0" err="1"/>
              <a:t>u_short</a:t>
            </a:r>
            <a:r>
              <a:rPr lang="en-US" altLang="zh-CN" sz="1800" dirty="0"/>
              <a:t> id;</a:t>
            </a:r>
            <a:endParaRPr lang="zh-CN" altLang="zh-CN" sz="1800" dirty="0"/>
          </a:p>
          <a:p>
            <a:pPr lvl="1"/>
            <a:r>
              <a:rPr lang="en-US" altLang="zh-CN" sz="1800" dirty="0"/>
              <a:t>    </a:t>
            </a:r>
            <a:r>
              <a:rPr lang="en-US" altLang="zh-CN" sz="1800" dirty="0" err="1"/>
              <a:t>u_short</a:t>
            </a:r>
            <a:r>
              <a:rPr lang="en-US" altLang="zh-CN" sz="1800" dirty="0"/>
              <a:t> </a:t>
            </a:r>
            <a:r>
              <a:rPr lang="en-US" altLang="zh-CN" sz="1800" dirty="0" err="1"/>
              <a:t>flag_offset</a:t>
            </a:r>
            <a:r>
              <a:rPr lang="en-US" altLang="zh-CN" sz="1800" dirty="0"/>
              <a:t>;</a:t>
            </a:r>
            <a:endParaRPr lang="zh-CN" altLang="zh-CN" sz="1800" dirty="0"/>
          </a:p>
          <a:p>
            <a:pPr lvl="1"/>
            <a:r>
              <a:rPr lang="en-US" altLang="zh-CN" sz="1800" dirty="0"/>
              <a:t>    </a:t>
            </a:r>
            <a:r>
              <a:rPr lang="en-US" altLang="zh-CN" sz="1800" dirty="0" err="1"/>
              <a:t>u_char</a:t>
            </a:r>
            <a:r>
              <a:rPr lang="en-US" altLang="zh-CN" sz="1800" dirty="0"/>
              <a:t>  </a:t>
            </a:r>
            <a:r>
              <a:rPr lang="en-US" altLang="zh-CN" sz="1800" dirty="0" err="1"/>
              <a:t>ttl</a:t>
            </a:r>
            <a:r>
              <a:rPr lang="en-US" altLang="zh-CN" sz="1800" dirty="0"/>
              <a:t>;</a:t>
            </a:r>
            <a:endParaRPr lang="zh-CN" altLang="zh-CN" sz="1800" dirty="0"/>
          </a:p>
          <a:p>
            <a:pPr lvl="1"/>
            <a:r>
              <a:rPr lang="en-US" altLang="zh-CN" sz="1800" dirty="0"/>
              <a:t>    </a:t>
            </a:r>
            <a:r>
              <a:rPr lang="en-US" altLang="zh-CN" sz="1800" dirty="0" err="1"/>
              <a:t>u_char</a:t>
            </a:r>
            <a:r>
              <a:rPr lang="en-US" altLang="zh-CN" sz="1800" dirty="0"/>
              <a:t>  protocol;</a:t>
            </a:r>
            <a:endParaRPr lang="zh-CN" altLang="zh-CN" sz="1800" dirty="0"/>
          </a:p>
          <a:p>
            <a:pPr lvl="1"/>
            <a:r>
              <a:rPr lang="en-US" altLang="zh-CN" sz="1800" dirty="0"/>
              <a:t>    </a:t>
            </a:r>
            <a:r>
              <a:rPr lang="en-US" altLang="zh-CN" sz="1800" dirty="0" err="1"/>
              <a:t>u_short</a:t>
            </a:r>
            <a:r>
              <a:rPr lang="en-US" altLang="zh-CN" sz="1800" dirty="0"/>
              <a:t> checksum;</a:t>
            </a:r>
            <a:endParaRPr lang="zh-CN" altLang="zh-CN" sz="1800" dirty="0"/>
          </a:p>
          <a:p>
            <a:pPr lvl="1"/>
            <a:r>
              <a:rPr lang="en-US" altLang="zh-CN" sz="1800" dirty="0"/>
              <a:t>    </a:t>
            </a:r>
            <a:r>
              <a:rPr lang="en-US" altLang="zh-CN" sz="1800" dirty="0" err="1"/>
              <a:t>u_char</a:t>
            </a:r>
            <a:r>
              <a:rPr lang="en-US" altLang="zh-CN" sz="1800" dirty="0"/>
              <a:t>  sip[4];</a:t>
            </a:r>
            <a:endParaRPr lang="zh-CN" altLang="zh-CN" sz="1800" dirty="0"/>
          </a:p>
          <a:p>
            <a:pPr lvl="1"/>
            <a:r>
              <a:rPr lang="en-US" altLang="zh-CN" sz="1800" dirty="0"/>
              <a:t>    </a:t>
            </a:r>
            <a:r>
              <a:rPr lang="en-US" altLang="zh-CN" sz="1800" dirty="0" err="1"/>
              <a:t>u_char</a:t>
            </a:r>
            <a:r>
              <a:rPr lang="en-US" altLang="zh-CN" sz="1800" dirty="0"/>
              <a:t>  dip[4];</a:t>
            </a:r>
            <a:endParaRPr lang="zh-CN" altLang="zh-CN" sz="1800" dirty="0"/>
          </a:p>
          <a:p>
            <a:pPr lvl="1"/>
            <a:r>
              <a:rPr lang="en-US" altLang="zh-CN" sz="1800" dirty="0"/>
              <a:t>}__</a:t>
            </a:r>
            <a:r>
              <a:rPr lang="en-US" altLang="zh-CN" sz="1800" dirty="0" err="1"/>
              <a:t>IP_HDR</a:t>
            </a:r>
            <a:r>
              <a:rPr lang="en-US" altLang="zh-CN" sz="1800" dirty="0" smtClean="0"/>
              <a:t>__;</a:t>
            </a:r>
          </a:p>
          <a:p>
            <a:pPr lvl="1"/>
            <a:endParaRPr lang="en-US" altLang="zh-CN" sz="2900" dirty="0" smtClean="0">
              <a:solidFill>
                <a:schemeClr val="tx1"/>
              </a:solidFill>
            </a:endParaRPr>
          </a:p>
        </p:txBody>
      </p:sp>
    </p:spTree>
    <p:extLst>
      <p:ext uri="{BB962C8B-B14F-4D97-AF65-F5344CB8AC3E}">
        <p14:creationId xmlns:p14="http://schemas.microsoft.com/office/powerpoint/2010/main" val="123639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常见报文数据结构</a:t>
            </a:r>
            <a:endParaRPr lang="zh-CN" altLang="en-US"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3</a:t>
            </a:r>
            <a:r>
              <a:rPr lang="zh-CN" altLang="en-US" sz="3200" dirty="0" smtClean="0">
                <a:solidFill>
                  <a:srgbClr val="FFC000"/>
                </a:solidFill>
              </a:rPr>
              <a:t>）传输层协议</a:t>
            </a:r>
            <a:r>
              <a:rPr lang="en-US" altLang="zh-CN" sz="3200" dirty="0" err="1" smtClean="0">
                <a:solidFill>
                  <a:srgbClr val="FFC000"/>
                </a:solidFill>
              </a:rPr>
              <a:t>UDP</a:t>
            </a:r>
            <a:endParaRPr lang="en-US" altLang="zh-CN" sz="3200" dirty="0" smtClean="0">
              <a:solidFill>
                <a:srgbClr val="FFC000"/>
              </a:solidFill>
            </a:endParaRPr>
          </a:p>
          <a:p>
            <a:pPr lvl="1"/>
            <a:r>
              <a:rPr lang="en-US" altLang="zh-CN" sz="2800" dirty="0" err="1"/>
              <a:t>typedef</a:t>
            </a:r>
            <a:r>
              <a:rPr lang="en-US" altLang="zh-CN" sz="2800" dirty="0"/>
              <a:t> </a:t>
            </a:r>
            <a:r>
              <a:rPr lang="en-US" altLang="zh-CN" sz="2800" dirty="0" err="1"/>
              <a:t>struct</a:t>
            </a:r>
            <a:endParaRPr lang="en-US" altLang="zh-CN" sz="2800" dirty="0"/>
          </a:p>
          <a:p>
            <a:pPr lvl="1"/>
            <a:r>
              <a:rPr lang="en-US" altLang="zh-CN" sz="2800" dirty="0"/>
              <a:t>{</a:t>
            </a:r>
          </a:p>
          <a:p>
            <a:pPr lvl="1"/>
            <a:r>
              <a:rPr lang="en-US" altLang="zh-CN" sz="2800" dirty="0"/>
              <a:t>    </a:t>
            </a:r>
            <a:r>
              <a:rPr lang="en-US" altLang="zh-CN" sz="2800" dirty="0" err="1"/>
              <a:t>u_short</a:t>
            </a:r>
            <a:r>
              <a:rPr lang="en-US" altLang="zh-CN" sz="2800" dirty="0"/>
              <a:t> sport;</a:t>
            </a:r>
          </a:p>
          <a:p>
            <a:pPr lvl="1"/>
            <a:r>
              <a:rPr lang="en-US" altLang="zh-CN" sz="2800" dirty="0"/>
              <a:t>    </a:t>
            </a:r>
            <a:r>
              <a:rPr lang="en-US" altLang="zh-CN" sz="2800" dirty="0" err="1"/>
              <a:t>u_short</a:t>
            </a:r>
            <a:r>
              <a:rPr lang="en-US" altLang="zh-CN" sz="2800" dirty="0"/>
              <a:t> </a:t>
            </a:r>
            <a:r>
              <a:rPr lang="en-US" altLang="zh-CN" sz="2800" dirty="0" err="1"/>
              <a:t>dport</a:t>
            </a:r>
            <a:r>
              <a:rPr lang="en-US" altLang="zh-CN" sz="2800" dirty="0"/>
              <a:t>;</a:t>
            </a:r>
          </a:p>
          <a:p>
            <a:pPr lvl="1"/>
            <a:r>
              <a:rPr lang="en-US" altLang="zh-CN" sz="2800" dirty="0"/>
              <a:t>    </a:t>
            </a:r>
            <a:r>
              <a:rPr lang="en-US" altLang="zh-CN" sz="2800" dirty="0" err="1"/>
              <a:t>u_short</a:t>
            </a:r>
            <a:r>
              <a:rPr lang="en-US" altLang="zh-CN" sz="2800" dirty="0"/>
              <a:t> </a:t>
            </a:r>
            <a:r>
              <a:rPr lang="en-US" altLang="zh-CN" sz="2800" dirty="0" err="1"/>
              <a:t>len</a:t>
            </a:r>
            <a:r>
              <a:rPr lang="en-US" altLang="zh-CN" sz="2800" dirty="0"/>
              <a:t>;</a:t>
            </a:r>
          </a:p>
          <a:p>
            <a:pPr lvl="1"/>
            <a:r>
              <a:rPr lang="en-US" altLang="zh-CN" sz="2800" dirty="0"/>
              <a:t>    </a:t>
            </a:r>
            <a:r>
              <a:rPr lang="en-US" altLang="zh-CN" sz="2800" dirty="0" err="1"/>
              <a:t>u_short</a:t>
            </a:r>
            <a:r>
              <a:rPr lang="en-US" altLang="zh-CN" sz="2800" dirty="0"/>
              <a:t> checksum;</a:t>
            </a:r>
          </a:p>
          <a:p>
            <a:pPr lvl="1"/>
            <a:r>
              <a:rPr lang="en-US" altLang="zh-CN" sz="2800" dirty="0"/>
              <a:t>}__</a:t>
            </a:r>
            <a:r>
              <a:rPr lang="en-US" altLang="zh-CN" sz="2800" dirty="0" err="1"/>
              <a:t>UDP_HDR</a:t>
            </a:r>
            <a:r>
              <a:rPr lang="en-US" altLang="zh-CN" sz="2800" dirty="0"/>
              <a:t>__;</a:t>
            </a:r>
          </a:p>
          <a:p>
            <a:pPr lvl="1"/>
            <a:endParaRPr lang="en-US" altLang="zh-CN" sz="2900" dirty="0" smtClean="0">
              <a:solidFill>
                <a:schemeClr val="tx1"/>
              </a:solidFill>
            </a:endParaRPr>
          </a:p>
        </p:txBody>
      </p:sp>
    </p:spTree>
    <p:extLst>
      <p:ext uri="{BB962C8B-B14F-4D97-AF65-F5344CB8AC3E}">
        <p14:creationId xmlns:p14="http://schemas.microsoft.com/office/powerpoint/2010/main" val="3264129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a:t>
            </a:fld>
            <a:r>
              <a:rPr lang="zh-CN" altLang="en-US"/>
              <a:t> 页</a:t>
            </a:r>
          </a:p>
        </p:txBody>
      </p:sp>
      <p:sp>
        <p:nvSpPr>
          <p:cNvPr id="275458" name="Rectangle 2"/>
          <p:cNvSpPr>
            <a:spLocks noGrp="1" noRot="1" noChangeArrowheads="1"/>
          </p:cNvSpPr>
          <p:nvPr>
            <p:ph type="title"/>
          </p:nvPr>
        </p:nvSpPr>
        <p:spPr/>
        <p:txBody>
          <a:bodyPr/>
          <a:lstStyle/>
          <a:p>
            <a:pPr lvl="3"/>
            <a:r>
              <a:rPr lang="zh-CN" altLang="en-US" sz="4400" dirty="0" smtClean="0"/>
              <a:t>本章配套实验</a:t>
            </a:r>
            <a:r>
              <a:rPr lang="en-US" altLang="zh-CN" sz="4400" dirty="0" smtClean="0"/>
              <a:t>/</a:t>
            </a:r>
            <a:r>
              <a:rPr lang="zh-CN" altLang="en-US" sz="4400" dirty="0" smtClean="0"/>
              <a:t>课程设计</a:t>
            </a:r>
            <a:endParaRPr lang="zh-CN" altLang="zh-CN" sz="4400" dirty="0"/>
          </a:p>
        </p:txBody>
      </p:sp>
      <p:sp>
        <p:nvSpPr>
          <p:cNvPr id="275459" name="Rectangle 3"/>
          <p:cNvSpPr>
            <a:spLocks noGrp="1" noChangeArrowheads="1"/>
          </p:cNvSpPr>
          <p:nvPr>
            <p:ph type="body" idx="1"/>
          </p:nvPr>
        </p:nvSpPr>
        <p:spPr/>
        <p:txBody>
          <a:bodyPr/>
          <a:lstStyle/>
          <a:p>
            <a:pPr marL="257175" lvl="4" indent="-257175">
              <a:buClr>
                <a:schemeClr val="tx1"/>
              </a:buClr>
            </a:pPr>
            <a:r>
              <a:rPr lang="zh-CN" altLang="en-US" sz="3200" dirty="0" smtClean="0">
                <a:solidFill>
                  <a:srgbClr val="FFCC00"/>
                </a:solidFill>
              </a:rPr>
              <a:t>实验：</a:t>
            </a:r>
            <a:endParaRPr lang="en-US" altLang="zh-CN" sz="3200" dirty="0" smtClean="0">
              <a:solidFill>
                <a:srgbClr val="FFCC00"/>
              </a:solidFill>
            </a:endParaRPr>
          </a:p>
          <a:p>
            <a:pPr marL="257175" lvl="4" indent="-257175">
              <a:buClr>
                <a:schemeClr val="tx1"/>
              </a:buClr>
            </a:pPr>
            <a:r>
              <a:rPr lang="en-US" altLang="zh-CN" sz="3200" dirty="0" err="1" smtClean="0">
                <a:solidFill>
                  <a:srgbClr val="FFCC00"/>
                </a:solidFill>
              </a:rPr>
              <a:t>A.6</a:t>
            </a:r>
            <a:r>
              <a:rPr lang="en-US" altLang="zh-CN" sz="3200" dirty="0" smtClean="0">
                <a:solidFill>
                  <a:srgbClr val="FFCC00"/>
                </a:solidFill>
              </a:rPr>
              <a:t>  </a:t>
            </a:r>
            <a:r>
              <a:rPr lang="zh-CN" altLang="en-US" sz="3200" dirty="0" smtClean="0">
                <a:solidFill>
                  <a:srgbClr val="FFCC00"/>
                </a:solidFill>
              </a:rPr>
              <a:t>基于</a:t>
            </a:r>
            <a:r>
              <a:rPr lang="en-US" altLang="zh-CN" sz="3200" dirty="0">
                <a:solidFill>
                  <a:srgbClr val="FFCC00"/>
                </a:solidFill>
              </a:rPr>
              <a:t>Wireshark</a:t>
            </a:r>
            <a:r>
              <a:rPr lang="zh-CN" altLang="en-US" sz="3200" dirty="0">
                <a:solidFill>
                  <a:srgbClr val="FFCC00"/>
                </a:solidFill>
              </a:rPr>
              <a:t>的网络协议分析</a:t>
            </a:r>
            <a:endParaRPr lang="en-US" altLang="zh-CN" sz="3200" dirty="0" smtClean="0">
              <a:solidFill>
                <a:srgbClr val="FFCC00"/>
              </a:solidFill>
            </a:endParaRPr>
          </a:p>
          <a:p>
            <a:pPr marL="257175" lvl="4" indent="-257175">
              <a:buClr>
                <a:schemeClr val="tx1"/>
              </a:buClr>
            </a:pPr>
            <a:r>
              <a:rPr lang="zh-CN" altLang="en-US" sz="2800" dirty="0" smtClean="0"/>
              <a:t>（详见</a:t>
            </a:r>
            <a:r>
              <a:rPr lang="zh-CN" altLang="en-US" sz="2800" dirty="0"/>
              <a:t>附录</a:t>
            </a:r>
            <a:r>
              <a:rPr lang="en-US" altLang="zh-CN" sz="2800" dirty="0" smtClean="0"/>
              <a:t>A</a:t>
            </a:r>
            <a:r>
              <a:rPr lang="zh-CN" altLang="en-US" sz="2800" dirty="0" smtClean="0"/>
              <a:t>）</a:t>
            </a:r>
            <a:endParaRPr lang="en-US" altLang="zh-CN" sz="2800" dirty="0" smtClean="0"/>
          </a:p>
          <a:p>
            <a:pPr marL="257175" lvl="4" indent="-257175">
              <a:buClr>
                <a:schemeClr val="tx1"/>
              </a:buClr>
            </a:pPr>
            <a:endParaRPr lang="en-US" altLang="zh-CN" sz="2800" dirty="0" smtClean="0"/>
          </a:p>
          <a:p>
            <a:pPr marL="257175" lvl="4" indent="-257175">
              <a:buClr>
                <a:schemeClr val="tx1"/>
              </a:buClr>
            </a:pPr>
            <a:r>
              <a:rPr lang="zh-CN" altLang="en-US" sz="3200" dirty="0">
                <a:solidFill>
                  <a:srgbClr val="FFCC00"/>
                </a:solidFill>
              </a:rPr>
              <a:t>课程设计：</a:t>
            </a:r>
            <a:endParaRPr lang="en-US" altLang="zh-CN" sz="3200" dirty="0">
              <a:solidFill>
                <a:srgbClr val="FFCC00"/>
              </a:solidFill>
            </a:endParaRPr>
          </a:p>
          <a:p>
            <a:pPr marL="257175" lvl="4" indent="-257175">
              <a:buClr>
                <a:schemeClr val="tx1"/>
              </a:buClr>
            </a:pPr>
            <a:r>
              <a:rPr lang="en-US" altLang="zh-CN" sz="3200" dirty="0" err="1">
                <a:solidFill>
                  <a:srgbClr val="FFCC00"/>
                </a:solidFill>
              </a:rPr>
              <a:t>B.1</a:t>
            </a:r>
            <a:r>
              <a:rPr lang="en-US" altLang="zh-CN" sz="3200" dirty="0">
                <a:solidFill>
                  <a:srgbClr val="FFCC00"/>
                </a:solidFill>
              </a:rPr>
              <a:t>  </a:t>
            </a:r>
            <a:r>
              <a:rPr lang="zh-CN" altLang="zh-CN" sz="3200" dirty="0">
                <a:solidFill>
                  <a:srgbClr val="FFCC00"/>
                </a:solidFill>
              </a:rPr>
              <a:t>基于</a:t>
            </a:r>
            <a:r>
              <a:rPr lang="en-US" altLang="zh-CN" sz="3200" dirty="0" err="1">
                <a:solidFill>
                  <a:srgbClr val="FFCC00"/>
                </a:solidFill>
              </a:rPr>
              <a:t>WinPcap</a:t>
            </a:r>
            <a:r>
              <a:rPr lang="zh-CN" altLang="zh-CN" sz="3200" dirty="0">
                <a:solidFill>
                  <a:srgbClr val="FFCC00"/>
                </a:solidFill>
              </a:rPr>
              <a:t>的网络协议</a:t>
            </a:r>
            <a:r>
              <a:rPr lang="zh-CN" altLang="zh-CN" sz="3200" dirty="0" smtClean="0">
                <a:solidFill>
                  <a:srgbClr val="FFCC00"/>
                </a:solidFill>
              </a:rPr>
              <a:t>分析</a:t>
            </a:r>
            <a:endParaRPr lang="en-US" altLang="zh-CN" sz="3200" dirty="0" smtClean="0">
              <a:solidFill>
                <a:srgbClr val="FFCC00"/>
              </a:solidFill>
            </a:endParaRPr>
          </a:p>
          <a:p>
            <a:pPr marL="257175" lvl="4" indent="-257175">
              <a:buClr>
                <a:schemeClr val="tx1"/>
              </a:buClr>
            </a:pPr>
            <a:r>
              <a:rPr lang="zh-CN" altLang="en-US" sz="2800" dirty="0"/>
              <a:t>（详见附录</a:t>
            </a:r>
            <a:r>
              <a:rPr lang="en-US" altLang="zh-CN" sz="2800" dirty="0"/>
              <a:t>B</a:t>
            </a:r>
            <a:r>
              <a:rPr lang="zh-CN" altLang="en-US" sz="2800" dirty="0"/>
              <a:t>）</a:t>
            </a:r>
            <a:endParaRPr lang="en-US" altLang="zh-CN" sz="2800" dirty="0"/>
          </a:p>
          <a:p>
            <a:pPr marL="257175" lvl="4" indent="-257175">
              <a:buClr>
                <a:schemeClr val="tx1"/>
              </a:buClr>
            </a:pPr>
            <a:endParaRPr lang="en-US" altLang="zh-CN" sz="3200" dirty="0">
              <a:solidFill>
                <a:srgbClr val="FFCC00"/>
              </a:solidFill>
            </a:endParaRPr>
          </a:p>
          <a:p>
            <a:pPr marL="257175" lvl="4" indent="-257175">
              <a:buClr>
                <a:schemeClr val="tx1"/>
              </a:buClr>
            </a:pPr>
            <a:endParaRPr lang="en-US" altLang="zh-CN" sz="3200" dirty="0" smtClean="0">
              <a:solidFill>
                <a:srgbClr val="FFCC00"/>
              </a:solidFill>
            </a:endParaRPr>
          </a:p>
          <a:p>
            <a:pPr marL="257175" lvl="4" indent="-257175">
              <a:buClr>
                <a:schemeClr val="tx1"/>
              </a:buClr>
            </a:pPr>
            <a:endParaRPr lang="en-US" altLang="zh-CN" sz="3200" b="1" dirty="0">
              <a:solidFill>
                <a:srgbClr val="FFCC00"/>
              </a:solidFill>
            </a:endParaRPr>
          </a:p>
          <a:p>
            <a:pPr marL="0" lvl="4" indent="0">
              <a:buClr>
                <a:schemeClr val="tx1"/>
              </a:buClr>
              <a:buNone/>
            </a:pPr>
            <a:endParaRPr lang="en-US" altLang="zh-CN" sz="3200" b="1" dirty="0">
              <a:solidFill>
                <a:srgbClr val="FFCC00"/>
              </a:solidFill>
            </a:endParaRPr>
          </a:p>
        </p:txBody>
      </p:sp>
    </p:spTree>
    <p:extLst>
      <p:ext uri="{BB962C8B-B14F-4D97-AF65-F5344CB8AC3E}">
        <p14:creationId xmlns:p14="http://schemas.microsoft.com/office/powerpoint/2010/main" val="3380803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常见报文数据结构</a:t>
            </a:r>
            <a:endParaRPr lang="zh-CN" altLang="en-US"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a:solidFill>
                  <a:srgbClr val="FFC000"/>
                </a:solidFill>
              </a:rPr>
              <a:t>4</a:t>
            </a:r>
            <a:r>
              <a:rPr lang="zh-CN" altLang="en-US" sz="3200" dirty="0" smtClean="0">
                <a:solidFill>
                  <a:srgbClr val="FFC000"/>
                </a:solidFill>
              </a:rPr>
              <a:t>）传输层协议</a:t>
            </a:r>
            <a:r>
              <a:rPr lang="en-US" altLang="zh-CN" sz="3200" dirty="0" smtClean="0">
                <a:solidFill>
                  <a:srgbClr val="FFC000"/>
                </a:solidFill>
              </a:rPr>
              <a:t>TCP</a:t>
            </a:r>
          </a:p>
          <a:p>
            <a:pPr lvl="1"/>
            <a:r>
              <a:rPr lang="en-US" altLang="zh-CN" sz="2000" dirty="0" err="1"/>
              <a:t>typedef</a:t>
            </a:r>
            <a:r>
              <a:rPr lang="en-US" altLang="zh-CN" sz="2000" dirty="0"/>
              <a:t> </a:t>
            </a:r>
            <a:r>
              <a:rPr lang="en-US" altLang="zh-CN" sz="2000" dirty="0" err="1"/>
              <a:t>struct</a:t>
            </a:r>
            <a:endParaRPr lang="en-US" altLang="zh-CN" sz="2000" dirty="0"/>
          </a:p>
          <a:p>
            <a:pPr lvl="1"/>
            <a:r>
              <a:rPr lang="en-US" altLang="zh-CN" sz="2000" dirty="0"/>
              <a:t>{</a:t>
            </a:r>
          </a:p>
          <a:p>
            <a:pPr lvl="1"/>
            <a:r>
              <a:rPr lang="en-US" altLang="zh-CN" sz="2000" dirty="0"/>
              <a:t>    </a:t>
            </a:r>
            <a:r>
              <a:rPr lang="en-US" altLang="zh-CN" sz="2000" dirty="0" err="1"/>
              <a:t>u_short</a:t>
            </a:r>
            <a:r>
              <a:rPr lang="en-US" altLang="zh-CN" sz="2000" dirty="0"/>
              <a:t> sport;</a:t>
            </a:r>
          </a:p>
          <a:p>
            <a:pPr lvl="1"/>
            <a:r>
              <a:rPr lang="en-US" altLang="zh-CN" sz="2000" dirty="0"/>
              <a:t>    </a:t>
            </a:r>
            <a:r>
              <a:rPr lang="en-US" altLang="zh-CN" sz="2000" dirty="0" err="1"/>
              <a:t>u_short</a:t>
            </a:r>
            <a:r>
              <a:rPr lang="en-US" altLang="zh-CN" sz="2000" dirty="0"/>
              <a:t> </a:t>
            </a:r>
            <a:r>
              <a:rPr lang="en-US" altLang="zh-CN" sz="2000" dirty="0" err="1"/>
              <a:t>dport</a:t>
            </a:r>
            <a:r>
              <a:rPr lang="en-US" altLang="zh-CN" sz="2000" dirty="0"/>
              <a:t>;</a:t>
            </a:r>
          </a:p>
          <a:p>
            <a:pPr lvl="1"/>
            <a:r>
              <a:rPr lang="en-US" altLang="zh-CN" sz="2000" dirty="0"/>
              <a:t>    </a:t>
            </a:r>
            <a:r>
              <a:rPr lang="en-US" altLang="zh-CN" sz="2000" dirty="0" err="1"/>
              <a:t>u_int</a:t>
            </a:r>
            <a:r>
              <a:rPr lang="en-US" altLang="zh-CN" sz="2000" dirty="0"/>
              <a:t>   </a:t>
            </a:r>
            <a:r>
              <a:rPr lang="en-US" altLang="zh-CN" sz="2000" dirty="0" err="1"/>
              <a:t>seq</a:t>
            </a:r>
            <a:r>
              <a:rPr lang="en-US" altLang="zh-CN" sz="2000" dirty="0"/>
              <a:t>;</a:t>
            </a:r>
          </a:p>
          <a:p>
            <a:pPr lvl="1"/>
            <a:r>
              <a:rPr lang="en-US" altLang="zh-CN" sz="2000" dirty="0"/>
              <a:t>    </a:t>
            </a:r>
            <a:r>
              <a:rPr lang="en-US" altLang="zh-CN" sz="2000" dirty="0" err="1"/>
              <a:t>u_int</a:t>
            </a:r>
            <a:r>
              <a:rPr lang="en-US" altLang="zh-CN" sz="2000" dirty="0"/>
              <a:t>   </a:t>
            </a:r>
            <a:r>
              <a:rPr lang="en-US" altLang="zh-CN" sz="2000" dirty="0" err="1"/>
              <a:t>ack</a:t>
            </a:r>
            <a:r>
              <a:rPr lang="en-US" altLang="zh-CN" sz="2000" dirty="0"/>
              <a:t>;</a:t>
            </a:r>
          </a:p>
          <a:p>
            <a:pPr lvl="1"/>
            <a:r>
              <a:rPr lang="en-US" altLang="zh-CN" sz="2000" dirty="0"/>
              <a:t>    </a:t>
            </a:r>
            <a:r>
              <a:rPr lang="en-US" altLang="zh-CN" sz="2000" dirty="0" err="1"/>
              <a:t>u_short</a:t>
            </a:r>
            <a:r>
              <a:rPr lang="en-US" altLang="zh-CN" sz="2000" dirty="0"/>
              <a:t> </a:t>
            </a:r>
            <a:r>
              <a:rPr lang="en-US" altLang="zh-CN" sz="2000" dirty="0" err="1"/>
              <a:t>off_resv_flag</a:t>
            </a:r>
            <a:r>
              <a:rPr lang="en-US" altLang="zh-CN" sz="2000" dirty="0"/>
              <a:t>;</a:t>
            </a:r>
          </a:p>
          <a:p>
            <a:pPr lvl="1"/>
            <a:r>
              <a:rPr lang="en-US" altLang="zh-CN" sz="2000" dirty="0"/>
              <a:t>    </a:t>
            </a:r>
            <a:r>
              <a:rPr lang="en-US" altLang="zh-CN" sz="2000" dirty="0" err="1"/>
              <a:t>u_short</a:t>
            </a:r>
            <a:r>
              <a:rPr lang="en-US" altLang="zh-CN" sz="2000" dirty="0"/>
              <a:t> win;</a:t>
            </a:r>
          </a:p>
          <a:p>
            <a:pPr lvl="1"/>
            <a:r>
              <a:rPr lang="en-US" altLang="zh-CN" sz="2000" dirty="0"/>
              <a:t>    </a:t>
            </a:r>
            <a:r>
              <a:rPr lang="en-US" altLang="zh-CN" sz="2000" dirty="0" err="1"/>
              <a:t>u_short</a:t>
            </a:r>
            <a:r>
              <a:rPr lang="en-US" altLang="zh-CN" sz="2000" dirty="0"/>
              <a:t> checksum;</a:t>
            </a:r>
          </a:p>
          <a:p>
            <a:pPr lvl="1"/>
            <a:r>
              <a:rPr lang="en-US" altLang="zh-CN" sz="2000" dirty="0"/>
              <a:t>    </a:t>
            </a:r>
            <a:r>
              <a:rPr lang="en-US" altLang="zh-CN" sz="2000" dirty="0" err="1"/>
              <a:t>u_short</a:t>
            </a:r>
            <a:r>
              <a:rPr lang="en-US" altLang="zh-CN" sz="2000" dirty="0"/>
              <a:t> </a:t>
            </a:r>
            <a:r>
              <a:rPr lang="en-US" altLang="zh-CN" sz="2000" dirty="0" err="1"/>
              <a:t>urg</a:t>
            </a:r>
            <a:r>
              <a:rPr lang="en-US" altLang="zh-CN" sz="2000" dirty="0"/>
              <a:t>;</a:t>
            </a:r>
          </a:p>
          <a:p>
            <a:pPr lvl="1"/>
            <a:r>
              <a:rPr lang="en-US" altLang="zh-CN" sz="2000" dirty="0"/>
              <a:t>}__</a:t>
            </a:r>
            <a:r>
              <a:rPr lang="en-US" altLang="zh-CN" sz="2000" dirty="0" err="1"/>
              <a:t>TCP_HDR</a:t>
            </a:r>
            <a:r>
              <a:rPr lang="en-US" altLang="zh-CN" sz="2000" dirty="0"/>
              <a:t>__;</a:t>
            </a:r>
          </a:p>
          <a:p>
            <a:pPr lvl="1"/>
            <a:endParaRPr lang="en-US" altLang="zh-CN" sz="2900" dirty="0" smtClean="0">
              <a:solidFill>
                <a:schemeClr val="tx1"/>
              </a:solidFill>
            </a:endParaRPr>
          </a:p>
        </p:txBody>
      </p:sp>
    </p:spTree>
    <p:extLst>
      <p:ext uri="{BB962C8B-B14F-4D97-AF65-F5344CB8AC3E}">
        <p14:creationId xmlns:p14="http://schemas.microsoft.com/office/powerpoint/2010/main" val="24931622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网络处理函数</a:t>
            </a:r>
            <a:endParaRPr lang="zh-CN" altLang="en-US"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a:solidFill>
                  <a:srgbClr val="FFC000"/>
                </a:solidFill>
              </a:rPr>
              <a:t>1</a:t>
            </a:r>
            <a:r>
              <a:rPr lang="zh-CN" altLang="en-US" sz="3200" dirty="0" smtClean="0">
                <a:solidFill>
                  <a:srgbClr val="FFC000"/>
                </a:solidFill>
              </a:rPr>
              <a:t>）网络</a:t>
            </a:r>
            <a:r>
              <a:rPr lang="zh-CN" altLang="en-US" sz="3200" dirty="0">
                <a:solidFill>
                  <a:srgbClr val="FFC000"/>
                </a:solidFill>
              </a:rPr>
              <a:t>字节序和主机字节</a:t>
            </a:r>
            <a:r>
              <a:rPr lang="zh-CN" altLang="en-US" sz="3200" dirty="0" smtClean="0">
                <a:solidFill>
                  <a:srgbClr val="FFC000"/>
                </a:solidFill>
              </a:rPr>
              <a:t>序</a:t>
            </a:r>
            <a:endParaRPr lang="en-US" altLang="zh-CN" sz="3200" dirty="0" smtClean="0">
              <a:solidFill>
                <a:srgbClr val="FFC000"/>
              </a:solidFill>
            </a:endParaRPr>
          </a:p>
          <a:p>
            <a:r>
              <a:rPr lang="zh-CN" altLang="zh-CN" sz="2800" dirty="0">
                <a:solidFill>
                  <a:srgbClr val="FFC000"/>
                </a:solidFill>
              </a:rPr>
              <a:t>字节序是指占内存多于一个字节类型的数据在内存中的存放顺序</a:t>
            </a:r>
            <a:r>
              <a:rPr lang="zh-CN" altLang="en-US" sz="2800" dirty="0">
                <a:solidFill>
                  <a:srgbClr val="FFC000"/>
                </a:solidFill>
              </a:rPr>
              <a:t>。</a:t>
            </a:r>
            <a:endParaRPr lang="en-US" altLang="zh-CN" sz="2800" dirty="0">
              <a:solidFill>
                <a:srgbClr val="FFC000"/>
              </a:solidFill>
            </a:endParaRPr>
          </a:p>
          <a:p>
            <a:pPr lvl="1"/>
            <a:r>
              <a:rPr lang="zh-CN" altLang="zh-CN" sz="2800" dirty="0"/>
              <a:t>网络字节</a:t>
            </a:r>
            <a:r>
              <a:rPr lang="zh-CN" altLang="zh-CN" sz="2800" dirty="0" smtClean="0"/>
              <a:t>序</a:t>
            </a:r>
            <a:endParaRPr lang="en-US" altLang="zh-CN" sz="2800" dirty="0" smtClean="0"/>
          </a:p>
          <a:p>
            <a:pPr lvl="1"/>
            <a:r>
              <a:rPr lang="zh-CN" altLang="zh-CN" sz="2800" dirty="0" smtClean="0"/>
              <a:t>主机</a:t>
            </a:r>
            <a:r>
              <a:rPr lang="zh-CN" altLang="zh-CN" sz="2800" dirty="0"/>
              <a:t>字节</a:t>
            </a:r>
            <a:r>
              <a:rPr lang="zh-CN" altLang="zh-CN" sz="2800" dirty="0" smtClean="0"/>
              <a:t>序</a:t>
            </a:r>
            <a:endParaRPr lang="en-US" altLang="zh-CN" sz="2800" dirty="0" smtClean="0"/>
          </a:p>
          <a:p>
            <a:r>
              <a:rPr lang="zh-CN" altLang="zh-CN" sz="2800" dirty="0" smtClean="0">
                <a:solidFill>
                  <a:srgbClr val="FFC000"/>
                </a:solidFill>
              </a:rPr>
              <a:t>不同</a:t>
            </a:r>
            <a:r>
              <a:rPr lang="zh-CN" altLang="zh-CN" sz="2800" dirty="0">
                <a:solidFill>
                  <a:srgbClr val="FFC000"/>
                </a:solidFill>
              </a:rPr>
              <a:t>的</a:t>
            </a:r>
            <a:r>
              <a:rPr lang="en-US" altLang="zh-CN" sz="2800" dirty="0">
                <a:solidFill>
                  <a:srgbClr val="FFC000"/>
                </a:solidFill>
              </a:rPr>
              <a:t>CPU</a:t>
            </a:r>
            <a:r>
              <a:rPr lang="zh-CN" altLang="zh-CN" sz="2800" dirty="0">
                <a:solidFill>
                  <a:srgbClr val="FFC000"/>
                </a:solidFill>
              </a:rPr>
              <a:t>有不同的字节顺序类型，这些字节序是指整数在内存中保存的顺序</a:t>
            </a:r>
            <a:r>
              <a:rPr lang="zh-CN" altLang="zh-CN" sz="2800" dirty="0" smtClean="0">
                <a:solidFill>
                  <a:srgbClr val="FFC000"/>
                </a:solidFill>
              </a:rPr>
              <a:t>。</a:t>
            </a:r>
            <a:endParaRPr lang="en-US" altLang="zh-CN" sz="2800" dirty="0" smtClean="0">
              <a:solidFill>
                <a:srgbClr val="FFC000"/>
              </a:solidFill>
            </a:endParaRPr>
          </a:p>
          <a:p>
            <a:pPr lvl="1"/>
            <a:r>
              <a:rPr lang="en-US" altLang="zh-CN" sz="2800" dirty="0"/>
              <a:t>Little </a:t>
            </a:r>
            <a:r>
              <a:rPr lang="en-US" altLang="zh-CN" sz="2800" dirty="0" smtClean="0"/>
              <a:t>Endian</a:t>
            </a:r>
          </a:p>
          <a:p>
            <a:pPr lvl="1"/>
            <a:r>
              <a:rPr lang="en-US" altLang="zh-CN" sz="2800" dirty="0" smtClean="0"/>
              <a:t>Big Endian</a:t>
            </a:r>
          </a:p>
        </p:txBody>
      </p:sp>
    </p:spTree>
    <p:extLst>
      <p:ext uri="{BB962C8B-B14F-4D97-AF65-F5344CB8AC3E}">
        <p14:creationId xmlns:p14="http://schemas.microsoft.com/office/powerpoint/2010/main" val="14514210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err="1" smtClean="0"/>
              <a:t>WinPcap</a:t>
            </a:r>
            <a:r>
              <a:rPr lang="zh-CN" altLang="en-US" sz="4400" dirty="0" smtClean="0"/>
              <a:t>网络处理函数</a:t>
            </a:r>
            <a:endParaRPr lang="zh-CN" altLang="en-US" sz="4400" dirty="0"/>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2</a:t>
            </a:r>
            <a:r>
              <a:rPr lang="zh-CN" altLang="en-US" sz="3200" dirty="0" smtClean="0">
                <a:solidFill>
                  <a:srgbClr val="FFC000"/>
                </a:solidFill>
              </a:rPr>
              <a:t>）字节</a:t>
            </a:r>
            <a:r>
              <a:rPr lang="zh-CN" altLang="en-US" sz="3200" dirty="0">
                <a:solidFill>
                  <a:srgbClr val="FFC000"/>
                </a:solidFill>
              </a:rPr>
              <a:t>序转换</a:t>
            </a:r>
            <a:r>
              <a:rPr lang="zh-CN" altLang="en-US" sz="3200" dirty="0" smtClean="0">
                <a:solidFill>
                  <a:srgbClr val="FFC000"/>
                </a:solidFill>
              </a:rPr>
              <a:t>函数</a:t>
            </a:r>
            <a:endParaRPr lang="en-US" altLang="zh-CN" sz="3200" dirty="0" smtClean="0">
              <a:solidFill>
                <a:srgbClr val="FFC000"/>
              </a:solidFill>
            </a:endParaRPr>
          </a:p>
          <a:p>
            <a:r>
              <a:rPr lang="zh-CN" altLang="en-US" sz="3200" dirty="0">
                <a:solidFill>
                  <a:srgbClr val="FFC000"/>
                </a:solidFill>
              </a:rPr>
              <a:t>保证数据在不同的主机之间能够被正确</a:t>
            </a:r>
            <a:r>
              <a:rPr lang="zh-CN" altLang="en-US" sz="3200" dirty="0" smtClean="0">
                <a:solidFill>
                  <a:srgbClr val="FFC000"/>
                </a:solidFill>
              </a:rPr>
              <a:t>解释。</a:t>
            </a:r>
            <a:endParaRPr lang="en-US" altLang="zh-CN" sz="3200" dirty="0" smtClean="0">
              <a:solidFill>
                <a:srgbClr val="FFC000"/>
              </a:solidFill>
            </a:endParaRPr>
          </a:p>
          <a:p>
            <a:pPr lvl="1"/>
            <a:r>
              <a:rPr lang="en-US" altLang="zh-CN" sz="2800" dirty="0" err="1">
                <a:solidFill>
                  <a:srgbClr val="FFC000"/>
                </a:solidFill>
              </a:rPr>
              <a:t>htons</a:t>
            </a:r>
            <a:r>
              <a:rPr lang="zh-CN" altLang="zh-CN" sz="2800" dirty="0">
                <a:solidFill>
                  <a:schemeClr val="tx1"/>
                </a:solidFill>
              </a:rPr>
              <a:t>：把</a:t>
            </a:r>
            <a:r>
              <a:rPr lang="en-US" altLang="zh-CN" sz="2800" dirty="0">
                <a:solidFill>
                  <a:schemeClr val="tx1"/>
                </a:solidFill>
              </a:rPr>
              <a:t>unsigned short</a:t>
            </a:r>
            <a:r>
              <a:rPr lang="zh-CN" altLang="zh-CN" sz="2800" dirty="0">
                <a:solidFill>
                  <a:schemeClr val="tx1"/>
                </a:solidFill>
              </a:rPr>
              <a:t>类型从本地字节序转换到网络字节序；</a:t>
            </a:r>
          </a:p>
          <a:p>
            <a:pPr lvl="1"/>
            <a:r>
              <a:rPr lang="en-US" altLang="zh-CN" sz="2800" dirty="0" err="1">
                <a:solidFill>
                  <a:srgbClr val="FFC000"/>
                </a:solidFill>
              </a:rPr>
              <a:t>hotnl</a:t>
            </a:r>
            <a:r>
              <a:rPr lang="zh-CN" altLang="zh-CN" sz="2800" dirty="0">
                <a:solidFill>
                  <a:schemeClr val="tx1"/>
                </a:solidFill>
              </a:rPr>
              <a:t>：把</a:t>
            </a:r>
            <a:r>
              <a:rPr lang="en-US" altLang="zh-CN" sz="2800" dirty="0">
                <a:solidFill>
                  <a:schemeClr val="tx1"/>
                </a:solidFill>
              </a:rPr>
              <a:t>unsigned long</a:t>
            </a:r>
            <a:r>
              <a:rPr lang="zh-CN" altLang="zh-CN" sz="2800" dirty="0">
                <a:solidFill>
                  <a:schemeClr val="tx1"/>
                </a:solidFill>
              </a:rPr>
              <a:t>类型从主机字节序转换到网络字节序；</a:t>
            </a:r>
          </a:p>
          <a:p>
            <a:pPr lvl="1"/>
            <a:r>
              <a:rPr lang="en-US" altLang="zh-CN" sz="2800" dirty="0" err="1">
                <a:solidFill>
                  <a:srgbClr val="FFC000"/>
                </a:solidFill>
              </a:rPr>
              <a:t>ntohs</a:t>
            </a:r>
            <a:r>
              <a:rPr lang="zh-CN" altLang="zh-CN" sz="2800" dirty="0">
                <a:solidFill>
                  <a:schemeClr val="tx1"/>
                </a:solidFill>
              </a:rPr>
              <a:t>：把</a:t>
            </a:r>
            <a:r>
              <a:rPr lang="en-US" altLang="zh-CN" sz="2800" dirty="0">
                <a:solidFill>
                  <a:schemeClr val="tx1"/>
                </a:solidFill>
              </a:rPr>
              <a:t>unsigned short</a:t>
            </a:r>
            <a:r>
              <a:rPr lang="zh-CN" altLang="zh-CN" sz="2800" dirty="0">
                <a:solidFill>
                  <a:schemeClr val="tx1"/>
                </a:solidFill>
              </a:rPr>
              <a:t>类型从网络字节序转换到主机字节序；</a:t>
            </a:r>
          </a:p>
          <a:p>
            <a:pPr lvl="1"/>
            <a:r>
              <a:rPr lang="en-US" altLang="zh-CN" sz="2800" dirty="0" err="1">
                <a:solidFill>
                  <a:srgbClr val="FFC000"/>
                </a:solidFill>
              </a:rPr>
              <a:t>ntohl</a:t>
            </a:r>
            <a:r>
              <a:rPr lang="zh-CN" altLang="zh-CN" sz="2800" dirty="0">
                <a:solidFill>
                  <a:schemeClr val="tx1"/>
                </a:solidFill>
              </a:rPr>
              <a:t>：把</a:t>
            </a:r>
            <a:r>
              <a:rPr lang="en-US" altLang="zh-CN" sz="2800" dirty="0">
                <a:solidFill>
                  <a:schemeClr val="tx1"/>
                </a:solidFill>
              </a:rPr>
              <a:t>unsigned long</a:t>
            </a:r>
            <a:r>
              <a:rPr lang="zh-CN" altLang="zh-CN" sz="2800" dirty="0">
                <a:solidFill>
                  <a:schemeClr val="tx1"/>
                </a:solidFill>
              </a:rPr>
              <a:t>类型从网络字节序转换到主机字节序。</a:t>
            </a:r>
          </a:p>
          <a:p>
            <a:pPr marL="0" indent="0">
              <a:buNone/>
            </a:pPr>
            <a:endParaRPr lang="en-US" altLang="zh-CN" sz="3500" dirty="0">
              <a:solidFill>
                <a:srgbClr val="FFC000"/>
              </a:solidFill>
            </a:endParaRPr>
          </a:p>
        </p:txBody>
      </p:sp>
    </p:spTree>
    <p:extLst>
      <p:ext uri="{BB962C8B-B14F-4D97-AF65-F5344CB8AC3E}">
        <p14:creationId xmlns:p14="http://schemas.microsoft.com/office/powerpoint/2010/main" val="39015054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33</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a:t>WinPcap</a:t>
            </a:r>
            <a:r>
              <a:rPr lang="zh-CN" altLang="zh-CN" sz="4400" dirty="0"/>
              <a:t>常用数据结构及函数</a:t>
            </a:r>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1</a:t>
            </a:r>
            <a:r>
              <a:rPr lang="zh-CN" altLang="en-US" sz="3200" dirty="0" smtClean="0">
                <a:solidFill>
                  <a:srgbClr val="FFC000"/>
                </a:solidFill>
              </a:rPr>
              <a:t>）</a:t>
            </a:r>
            <a:r>
              <a:rPr lang="en-US" altLang="zh-CN" sz="3200" dirty="0" err="1" smtClean="0">
                <a:solidFill>
                  <a:srgbClr val="FFC000"/>
                </a:solidFill>
              </a:rPr>
              <a:t>pcap_if_t</a:t>
            </a:r>
            <a:r>
              <a:rPr lang="zh-CN" altLang="en-US" sz="3200" dirty="0" smtClean="0">
                <a:solidFill>
                  <a:srgbClr val="FFC000"/>
                </a:solidFill>
              </a:rPr>
              <a:t>结构体</a:t>
            </a:r>
            <a:endParaRPr lang="en-US" altLang="zh-CN" sz="3200" dirty="0">
              <a:solidFill>
                <a:srgbClr val="FFC000"/>
              </a:solidFill>
            </a:endParaRPr>
          </a:p>
          <a:p>
            <a:pPr lvl="1"/>
            <a:r>
              <a:rPr lang="en-US" altLang="zh-CN" sz="2800" dirty="0"/>
              <a:t>	</a:t>
            </a:r>
            <a:r>
              <a:rPr lang="zh-CN" altLang="zh-CN" sz="2800" dirty="0"/>
              <a:t>该结构体表示适配器列表中的一项。</a:t>
            </a:r>
            <a:endParaRPr lang="en-US" altLang="zh-CN" sz="2800" dirty="0"/>
          </a:p>
          <a:p>
            <a:r>
              <a:rPr lang="zh-CN" altLang="en-US" sz="3200" dirty="0">
                <a:solidFill>
                  <a:srgbClr val="FFC000"/>
                </a:solidFill>
              </a:rPr>
              <a:t>（</a:t>
            </a:r>
            <a:r>
              <a:rPr lang="en-US" altLang="zh-CN" sz="3200" dirty="0">
                <a:solidFill>
                  <a:srgbClr val="FFC000"/>
                </a:solidFill>
              </a:rPr>
              <a:t>2</a:t>
            </a:r>
            <a:r>
              <a:rPr lang="zh-CN" altLang="en-US" sz="3200" dirty="0">
                <a:solidFill>
                  <a:srgbClr val="FFC000"/>
                </a:solidFill>
              </a:rPr>
              <a:t>）</a:t>
            </a:r>
            <a:r>
              <a:rPr lang="en-US" altLang="zh-CN" sz="3200" dirty="0" err="1">
                <a:solidFill>
                  <a:srgbClr val="FFC000"/>
                </a:solidFill>
              </a:rPr>
              <a:t>pcap_findalldevs_ex</a:t>
            </a:r>
            <a:r>
              <a:rPr lang="en-US" altLang="zh-CN" sz="3200" dirty="0">
                <a:solidFill>
                  <a:srgbClr val="FFC000"/>
                </a:solidFill>
              </a:rPr>
              <a:t>()</a:t>
            </a:r>
            <a:r>
              <a:rPr lang="zh-CN" altLang="en-US" sz="3200" dirty="0" smtClean="0">
                <a:solidFill>
                  <a:srgbClr val="FFC000"/>
                </a:solidFill>
              </a:rPr>
              <a:t>函数</a:t>
            </a:r>
            <a:endParaRPr lang="en-US" altLang="zh-CN" sz="3200" dirty="0">
              <a:solidFill>
                <a:srgbClr val="FFC000"/>
              </a:solidFill>
            </a:endParaRPr>
          </a:p>
          <a:p>
            <a:pPr lvl="1"/>
            <a:r>
              <a:rPr lang="zh-CN" altLang="en-US" sz="2800" dirty="0"/>
              <a:t>该函数获取适配器列表，返回</a:t>
            </a:r>
            <a:r>
              <a:rPr lang="en-US" altLang="zh-CN" sz="2800" dirty="0"/>
              <a:t>0</a:t>
            </a:r>
            <a:r>
              <a:rPr lang="zh-CN" altLang="en-US" sz="2800" dirty="0"/>
              <a:t>表示正常，</a:t>
            </a:r>
            <a:r>
              <a:rPr lang="en-US" altLang="zh-CN" sz="2800" dirty="0"/>
              <a:t>-1</a:t>
            </a:r>
            <a:r>
              <a:rPr lang="zh-CN" altLang="en-US" sz="2800" dirty="0"/>
              <a:t>表示出错。</a:t>
            </a:r>
            <a:endParaRPr lang="en-US" altLang="zh-CN" sz="2800" dirty="0"/>
          </a:p>
          <a:p>
            <a:r>
              <a:rPr lang="zh-CN" altLang="en-US" sz="3200" dirty="0">
                <a:solidFill>
                  <a:srgbClr val="FFC000"/>
                </a:solidFill>
              </a:rPr>
              <a:t>（</a:t>
            </a:r>
            <a:r>
              <a:rPr lang="en-US" altLang="zh-CN" sz="3200" dirty="0">
                <a:solidFill>
                  <a:srgbClr val="FFC000"/>
                </a:solidFill>
              </a:rPr>
              <a:t>3</a:t>
            </a:r>
            <a:r>
              <a:rPr lang="zh-CN" altLang="en-US" sz="3200" dirty="0">
                <a:solidFill>
                  <a:srgbClr val="FFC000"/>
                </a:solidFill>
              </a:rPr>
              <a:t>）</a:t>
            </a:r>
            <a:r>
              <a:rPr lang="en-US" altLang="zh-CN" sz="3200" dirty="0" err="1">
                <a:solidFill>
                  <a:srgbClr val="FFC000"/>
                </a:solidFill>
              </a:rPr>
              <a:t>pcap_freealldevs</a:t>
            </a:r>
            <a:r>
              <a:rPr lang="en-US" altLang="zh-CN" sz="3200" dirty="0">
                <a:solidFill>
                  <a:srgbClr val="FFC000"/>
                </a:solidFill>
              </a:rPr>
              <a:t>()</a:t>
            </a:r>
            <a:r>
              <a:rPr lang="zh-CN" altLang="en-US" sz="3200" dirty="0" smtClean="0">
                <a:solidFill>
                  <a:srgbClr val="FFC000"/>
                </a:solidFill>
              </a:rPr>
              <a:t>函数</a:t>
            </a:r>
            <a:endParaRPr lang="en-US" altLang="zh-CN" sz="3200" dirty="0" smtClean="0">
              <a:solidFill>
                <a:srgbClr val="FFC000"/>
              </a:solidFill>
            </a:endParaRPr>
          </a:p>
          <a:p>
            <a:pPr lvl="1"/>
            <a:r>
              <a:rPr lang="zh-CN" altLang="en-US" sz="2800" dirty="0"/>
              <a:t>该函数释放适配器链表空间。</a:t>
            </a:r>
          </a:p>
          <a:p>
            <a:pPr marL="0" indent="0">
              <a:buNone/>
            </a:pPr>
            <a:endParaRPr lang="en-US" altLang="zh-CN" sz="3500" dirty="0" smtClean="0">
              <a:solidFill>
                <a:srgbClr val="FFC000"/>
              </a:solidFill>
            </a:endParaRPr>
          </a:p>
          <a:p>
            <a:pPr marL="0" indent="0">
              <a:buNone/>
            </a:pPr>
            <a:endParaRPr lang="en-US" altLang="zh-CN" sz="3500" dirty="0">
              <a:solidFill>
                <a:srgbClr val="FFC000"/>
              </a:solidFill>
            </a:endParaRPr>
          </a:p>
        </p:txBody>
      </p:sp>
    </p:spTree>
    <p:extLst>
      <p:ext uri="{BB962C8B-B14F-4D97-AF65-F5344CB8AC3E}">
        <p14:creationId xmlns:p14="http://schemas.microsoft.com/office/powerpoint/2010/main" val="4292680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34</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a:t>WinPcap</a:t>
            </a:r>
            <a:r>
              <a:rPr lang="zh-CN" altLang="zh-CN" sz="4400" dirty="0"/>
              <a:t>常用数据结构及函数</a:t>
            </a:r>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4</a:t>
            </a:r>
            <a:r>
              <a:rPr lang="zh-CN" altLang="en-US" sz="3200" dirty="0" smtClean="0">
                <a:solidFill>
                  <a:srgbClr val="FFC000"/>
                </a:solidFill>
              </a:rPr>
              <a:t>）</a:t>
            </a:r>
            <a:r>
              <a:rPr lang="en-US" altLang="zh-CN" sz="3200" dirty="0" err="1" smtClean="0">
                <a:solidFill>
                  <a:srgbClr val="FFC000"/>
                </a:solidFill>
              </a:rPr>
              <a:t>pcap_addr_t</a:t>
            </a:r>
            <a:r>
              <a:rPr lang="zh-CN" altLang="en-US" sz="3200" dirty="0">
                <a:solidFill>
                  <a:srgbClr val="FFC000"/>
                </a:solidFill>
              </a:rPr>
              <a:t>结构体</a:t>
            </a:r>
          </a:p>
          <a:p>
            <a:pPr lvl="1"/>
            <a:r>
              <a:rPr lang="zh-CN" altLang="en-US" sz="2800" dirty="0"/>
              <a:t>该</a:t>
            </a:r>
            <a:r>
              <a:rPr lang="zh-CN" altLang="en-US" sz="2800" dirty="0" smtClean="0"/>
              <a:t>结构体</a:t>
            </a:r>
            <a:r>
              <a:rPr lang="zh-CN" altLang="en-US" sz="2800" dirty="0"/>
              <a:t>表示某个接口的地址。</a:t>
            </a:r>
          </a:p>
          <a:p>
            <a:r>
              <a:rPr lang="zh-CN" altLang="en-US" sz="3200" dirty="0" smtClean="0">
                <a:solidFill>
                  <a:srgbClr val="FFC000"/>
                </a:solidFill>
              </a:rPr>
              <a:t>（</a:t>
            </a:r>
            <a:r>
              <a:rPr lang="en-US" altLang="zh-CN" sz="3200" dirty="0" smtClean="0">
                <a:solidFill>
                  <a:srgbClr val="FFC000"/>
                </a:solidFill>
              </a:rPr>
              <a:t>5</a:t>
            </a:r>
            <a:r>
              <a:rPr lang="zh-CN" altLang="en-US" sz="3200" dirty="0" smtClean="0">
                <a:solidFill>
                  <a:srgbClr val="FFC000"/>
                </a:solidFill>
              </a:rPr>
              <a:t>）</a:t>
            </a:r>
            <a:r>
              <a:rPr lang="en-US" altLang="zh-CN" sz="3200" dirty="0" err="1" smtClean="0">
                <a:solidFill>
                  <a:srgbClr val="FFC000"/>
                </a:solidFill>
              </a:rPr>
              <a:t>sockaddr_in</a:t>
            </a:r>
            <a:r>
              <a:rPr lang="zh-CN" altLang="en-US" sz="3200" dirty="0">
                <a:solidFill>
                  <a:srgbClr val="FFC000"/>
                </a:solidFill>
              </a:rPr>
              <a:t>结构体</a:t>
            </a:r>
          </a:p>
          <a:p>
            <a:pPr lvl="1"/>
            <a:r>
              <a:rPr lang="zh-CN" altLang="en-US" sz="2800" dirty="0"/>
              <a:t>该结构体表示某个接口的地址。</a:t>
            </a:r>
          </a:p>
          <a:p>
            <a:r>
              <a:rPr lang="zh-CN" altLang="en-US" sz="3200" dirty="0" smtClean="0">
                <a:solidFill>
                  <a:srgbClr val="FFC000"/>
                </a:solidFill>
              </a:rPr>
              <a:t>（</a:t>
            </a:r>
            <a:r>
              <a:rPr lang="en-US" altLang="zh-CN" sz="3200" dirty="0" smtClean="0">
                <a:solidFill>
                  <a:srgbClr val="FFC000"/>
                </a:solidFill>
              </a:rPr>
              <a:t>6</a:t>
            </a:r>
            <a:r>
              <a:rPr lang="zh-CN" altLang="en-US" sz="3200" dirty="0" smtClean="0">
                <a:solidFill>
                  <a:srgbClr val="FFC000"/>
                </a:solidFill>
              </a:rPr>
              <a:t>）</a:t>
            </a:r>
            <a:r>
              <a:rPr lang="en-US" altLang="zh-CN" sz="3200" dirty="0" err="1" smtClean="0">
                <a:solidFill>
                  <a:srgbClr val="FFC000"/>
                </a:solidFill>
              </a:rPr>
              <a:t>pcap_open</a:t>
            </a:r>
            <a:r>
              <a:rPr lang="en-US" altLang="zh-CN" sz="3200" dirty="0">
                <a:solidFill>
                  <a:srgbClr val="FFC000"/>
                </a:solidFill>
              </a:rPr>
              <a:t>()</a:t>
            </a:r>
            <a:r>
              <a:rPr lang="zh-CN" altLang="en-US" sz="3200" dirty="0">
                <a:solidFill>
                  <a:srgbClr val="FFC000"/>
                </a:solidFill>
              </a:rPr>
              <a:t>函数</a:t>
            </a:r>
          </a:p>
          <a:p>
            <a:pPr lvl="1"/>
            <a:r>
              <a:rPr lang="zh-CN" altLang="en-US" sz="2800" dirty="0"/>
              <a:t>该函数用于打开某个适配器。</a:t>
            </a:r>
          </a:p>
          <a:p>
            <a:pPr marL="0" indent="0">
              <a:buNone/>
            </a:pPr>
            <a:endParaRPr lang="en-US" altLang="zh-CN" sz="3500" dirty="0" smtClean="0">
              <a:solidFill>
                <a:srgbClr val="FFC000"/>
              </a:solidFill>
            </a:endParaRPr>
          </a:p>
          <a:p>
            <a:pPr marL="0" indent="0">
              <a:buNone/>
            </a:pPr>
            <a:endParaRPr lang="en-US" altLang="zh-CN" sz="3500" dirty="0">
              <a:solidFill>
                <a:srgbClr val="FFC000"/>
              </a:solidFill>
            </a:endParaRPr>
          </a:p>
        </p:txBody>
      </p:sp>
    </p:spTree>
    <p:extLst>
      <p:ext uri="{BB962C8B-B14F-4D97-AF65-F5344CB8AC3E}">
        <p14:creationId xmlns:p14="http://schemas.microsoft.com/office/powerpoint/2010/main" val="3329585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35</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a:t>WinPcap</a:t>
            </a:r>
            <a:r>
              <a:rPr lang="zh-CN" altLang="zh-CN" sz="4400" dirty="0"/>
              <a:t>常用数据结构及函数</a:t>
            </a:r>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7</a:t>
            </a:r>
            <a:r>
              <a:rPr lang="zh-CN" altLang="en-US" sz="3200" dirty="0" smtClean="0">
                <a:solidFill>
                  <a:srgbClr val="FFC000"/>
                </a:solidFill>
              </a:rPr>
              <a:t>）</a:t>
            </a:r>
            <a:r>
              <a:rPr lang="en-US" altLang="zh-CN" sz="3200" dirty="0" err="1" smtClean="0">
                <a:solidFill>
                  <a:srgbClr val="FFC000"/>
                </a:solidFill>
              </a:rPr>
              <a:t>pcap_loop</a:t>
            </a:r>
            <a:r>
              <a:rPr lang="en-US" altLang="zh-CN" sz="3200" dirty="0">
                <a:solidFill>
                  <a:srgbClr val="FFC000"/>
                </a:solidFill>
              </a:rPr>
              <a:t>()</a:t>
            </a:r>
            <a:r>
              <a:rPr lang="zh-CN" altLang="en-US" sz="3200" dirty="0">
                <a:solidFill>
                  <a:srgbClr val="FFC000"/>
                </a:solidFill>
              </a:rPr>
              <a:t>函数</a:t>
            </a:r>
          </a:p>
          <a:p>
            <a:pPr lvl="1"/>
            <a:r>
              <a:rPr lang="zh-CN" altLang="en-US" sz="2800" dirty="0"/>
              <a:t>该函数用于捕获</a:t>
            </a:r>
            <a:r>
              <a:rPr lang="zh-CN" altLang="en-US" sz="2800" dirty="0" smtClean="0"/>
              <a:t>数据包。</a:t>
            </a:r>
            <a:endParaRPr lang="zh-CN" altLang="en-US" sz="2800" dirty="0"/>
          </a:p>
          <a:p>
            <a:r>
              <a:rPr lang="zh-CN" altLang="en-US" sz="3200" dirty="0" smtClean="0">
                <a:solidFill>
                  <a:srgbClr val="FFC000"/>
                </a:solidFill>
              </a:rPr>
              <a:t>（</a:t>
            </a:r>
            <a:r>
              <a:rPr lang="en-US" altLang="zh-CN" sz="3200" dirty="0" smtClean="0">
                <a:solidFill>
                  <a:srgbClr val="FFC000"/>
                </a:solidFill>
              </a:rPr>
              <a:t>8</a:t>
            </a:r>
            <a:r>
              <a:rPr lang="zh-CN" altLang="en-US" sz="3200" dirty="0" smtClean="0">
                <a:solidFill>
                  <a:srgbClr val="FFC000"/>
                </a:solidFill>
              </a:rPr>
              <a:t>）</a:t>
            </a:r>
            <a:r>
              <a:rPr lang="en-US" altLang="zh-CN" sz="3200" dirty="0" err="1" smtClean="0">
                <a:solidFill>
                  <a:srgbClr val="FFC000"/>
                </a:solidFill>
              </a:rPr>
              <a:t>pcap_next_ex</a:t>
            </a:r>
            <a:r>
              <a:rPr lang="en-US" altLang="zh-CN" sz="3200" dirty="0">
                <a:solidFill>
                  <a:srgbClr val="FFC000"/>
                </a:solidFill>
              </a:rPr>
              <a:t>()</a:t>
            </a:r>
            <a:r>
              <a:rPr lang="zh-CN" altLang="en-US" sz="3200" dirty="0">
                <a:solidFill>
                  <a:srgbClr val="FFC000"/>
                </a:solidFill>
              </a:rPr>
              <a:t>函数</a:t>
            </a:r>
          </a:p>
          <a:p>
            <a:pPr lvl="1"/>
            <a:r>
              <a:rPr lang="zh-CN" altLang="en-US" sz="2800" dirty="0"/>
              <a:t>该函数直接获得一个数据包，非回调方法</a:t>
            </a:r>
            <a:r>
              <a:rPr lang="zh-CN" altLang="en-US" sz="2800" dirty="0" smtClean="0"/>
              <a:t>。</a:t>
            </a:r>
            <a:endParaRPr lang="en-US" altLang="zh-CN" sz="2800" dirty="0" smtClean="0"/>
          </a:p>
          <a:p>
            <a:r>
              <a:rPr lang="zh-CN" altLang="en-US" sz="3200" dirty="0" smtClean="0">
                <a:solidFill>
                  <a:srgbClr val="FFC000"/>
                </a:solidFill>
              </a:rPr>
              <a:t>（</a:t>
            </a:r>
            <a:r>
              <a:rPr lang="en-US" altLang="zh-CN" sz="3200" dirty="0" smtClean="0">
                <a:solidFill>
                  <a:srgbClr val="FFC000"/>
                </a:solidFill>
              </a:rPr>
              <a:t>9</a:t>
            </a:r>
            <a:r>
              <a:rPr lang="zh-CN" altLang="en-US" sz="3200" dirty="0" smtClean="0">
                <a:solidFill>
                  <a:srgbClr val="FFC000"/>
                </a:solidFill>
              </a:rPr>
              <a:t>）</a:t>
            </a:r>
            <a:r>
              <a:rPr lang="en-US" altLang="zh-CN" sz="3200" dirty="0" err="1" smtClean="0">
                <a:solidFill>
                  <a:srgbClr val="FFC000"/>
                </a:solidFill>
              </a:rPr>
              <a:t>pcap_compile</a:t>
            </a:r>
            <a:r>
              <a:rPr lang="en-US" altLang="zh-CN" sz="3200" dirty="0">
                <a:solidFill>
                  <a:srgbClr val="FFC000"/>
                </a:solidFill>
              </a:rPr>
              <a:t>()</a:t>
            </a:r>
            <a:r>
              <a:rPr lang="zh-CN" altLang="zh-CN" sz="3200" dirty="0">
                <a:solidFill>
                  <a:srgbClr val="FFC000"/>
                </a:solidFill>
              </a:rPr>
              <a:t>函数</a:t>
            </a:r>
          </a:p>
          <a:p>
            <a:pPr lvl="1"/>
            <a:r>
              <a:rPr lang="zh-CN" altLang="zh-CN" sz="2800" dirty="0"/>
              <a:t>该函数编译数据包过滤器，将程序中高级的过滤表达式，转换成能被内核级的过滤引擎所处理的格式。</a:t>
            </a:r>
            <a:endParaRPr lang="en-US" altLang="zh-CN" sz="2800" dirty="0"/>
          </a:p>
          <a:p>
            <a:pPr marL="0" indent="0">
              <a:buNone/>
            </a:pPr>
            <a:endParaRPr lang="en-US" altLang="zh-CN" sz="3500" dirty="0">
              <a:solidFill>
                <a:srgbClr val="FFC000"/>
              </a:solidFill>
            </a:endParaRPr>
          </a:p>
        </p:txBody>
      </p:sp>
    </p:spTree>
    <p:extLst>
      <p:ext uri="{BB962C8B-B14F-4D97-AF65-F5344CB8AC3E}">
        <p14:creationId xmlns:p14="http://schemas.microsoft.com/office/powerpoint/2010/main" val="3739729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36</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a:t>WinPcap</a:t>
            </a:r>
            <a:r>
              <a:rPr lang="zh-CN" altLang="zh-CN" sz="4400" dirty="0"/>
              <a:t>常用数据结构及函数</a:t>
            </a:r>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10</a:t>
            </a:r>
            <a:r>
              <a:rPr lang="zh-CN" altLang="en-US" sz="3200" dirty="0" smtClean="0">
                <a:solidFill>
                  <a:srgbClr val="FFC000"/>
                </a:solidFill>
              </a:rPr>
              <a:t>）</a:t>
            </a:r>
            <a:r>
              <a:rPr lang="en-US" altLang="zh-CN" sz="3200" dirty="0" err="1" smtClean="0">
                <a:solidFill>
                  <a:srgbClr val="FFC000"/>
                </a:solidFill>
              </a:rPr>
              <a:t>pcap_setfilter</a:t>
            </a:r>
            <a:r>
              <a:rPr lang="en-US" altLang="zh-CN" sz="3200" dirty="0">
                <a:solidFill>
                  <a:srgbClr val="FFC000"/>
                </a:solidFill>
              </a:rPr>
              <a:t>()</a:t>
            </a:r>
            <a:r>
              <a:rPr lang="zh-CN" altLang="en-US" sz="3200" dirty="0">
                <a:solidFill>
                  <a:srgbClr val="FFC000"/>
                </a:solidFill>
              </a:rPr>
              <a:t>函数</a:t>
            </a:r>
          </a:p>
          <a:p>
            <a:pPr lvl="1"/>
            <a:r>
              <a:rPr lang="zh-CN" altLang="en-US" sz="2800" dirty="0" smtClean="0"/>
              <a:t>该函数在捕获过程中绑定一个过滤器。</a:t>
            </a:r>
            <a:endParaRPr lang="en-US" altLang="zh-CN" sz="2800" dirty="0" smtClean="0"/>
          </a:p>
          <a:p>
            <a:r>
              <a:rPr lang="zh-CN" altLang="en-US" sz="3200" dirty="0">
                <a:solidFill>
                  <a:srgbClr val="FFC000"/>
                </a:solidFill>
              </a:rPr>
              <a:t>（</a:t>
            </a:r>
            <a:r>
              <a:rPr lang="en-US" altLang="zh-CN" sz="3200" dirty="0">
                <a:solidFill>
                  <a:srgbClr val="FFC000"/>
                </a:solidFill>
              </a:rPr>
              <a:t>11</a:t>
            </a:r>
            <a:r>
              <a:rPr lang="zh-CN" altLang="en-US" sz="3200" dirty="0">
                <a:solidFill>
                  <a:srgbClr val="FFC000"/>
                </a:solidFill>
              </a:rPr>
              <a:t>）</a:t>
            </a:r>
            <a:r>
              <a:rPr lang="en-US" altLang="zh-CN" sz="3200" dirty="0" err="1">
                <a:solidFill>
                  <a:srgbClr val="FFC000"/>
                </a:solidFill>
              </a:rPr>
              <a:t>pcap_datalink</a:t>
            </a:r>
            <a:r>
              <a:rPr lang="en-US" altLang="zh-CN" sz="3200" dirty="0">
                <a:solidFill>
                  <a:srgbClr val="FFC000"/>
                </a:solidFill>
              </a:rPr>
              <a:t>()</a:t>
            </a:r>
            <a:r>
              <a:rPr lang="zh-CN" altLang="en-US" sz="3200" dirty="0">
                <a:solidFill>
                  <a:srgbClr val="FFC000"/>
                </a:solidFill>
              </a:rPr>
              <a:t>函数</a:t>
            </a:r>
          </a:p>
          <a:p>
            <a:pPr lvl="1"/>
            <a:r>
              <a:rPr lang="zh-CN" altLang="en-US" sz="2800" dirty="0"/>
              <a:t>该函数返回适配器的链路层。</a:t>
            </a:r>
          </a:p>
          <a:p>
            <a:r>
              <a:rPr lang="zh-CN" altLang="en-US" sz="3200" dirty="0">
                <a:solidFill>
                  <a:srgbClr val="FFC000"/>
                </a:solidFill>
              </a:rPr>
              <a:t>（</a:t>
            </a:r>
            <a:r>
              <a:rPr lang="en-US" altLang="zh-CN" sz="3200" dirty="0">
                <a:solidFill>
                  <a:srgbClr val="FFC000"/>
                </a:solidFill>
              </a:rPr>
              <a:t>12</a:t>
            </a:r>
            <a:r>
              <a:rPr lang="zh-CN" altLang="en-US" sz="3200" dirty="0">
                <a:solidFill>
                  <a:srgbClr val="FFC000"/>
                </a:solidFill>
              </a:rPr>
              <a:t>）</a:t>
            </a:r>
            <a:r>
              <a:rPr lang="en-US" altLang="zh-CN" sz="3200" dirty="0" err="1">
                <a:solidFill>
                  <a:srgbClr val="FFC000"/>
                </a:solidFill>
              </a:rPr>
              <a:t>pcap_dump_open</a:t>
            </a:r>
            <a:r>
              <a:rPr lang="en-US" altLang="zh-CN" sz="3200" dirty="0">
                <a:solidFill>
                  <a:srgbClr val="FFC000"/>
                </a:solidFill>
              </a:rPr>
              <a:t>()</a:t>
            </a:r>
            <a:r>
              <a:rPr lang="zh-CN" altLang="en-US" sz="3200" dirty="0">
                <a:solidFill>
                  <a:srgbClr val="FFC000"/>
                </a:solidFill>
              </a:rPr>
              <a:t>函数</a:t>
            </a:r>
          </a:p>
          <a:p>
            <a:pPr lvl="1"/>
            <a:r>
              <a:rPr lang="zh-CN" altLang="en-US" sz="2800" dirty="0"/>
              <a:t>该函数打开一个文件来写入</a:t>
            </a:r>
            <a:r>
              <a:rPr lang="zh-CN" altLang="en-US" sz="2800" dirty="0" smtClean="0"/>
              <a:t>数据包。</a:t>
            </a:r>
            <a:endParaRPr lang="en-US" altLang="zh-CN" sz="2800" dirty="0"/>
          </a:p>
        </p:txBody>
      </p:sp>
    </p:spTree>
    <p:extLst>
      <p:ext uri="{BB962C8B-B14F-4D97-AF65-F5344CB8AC3E}">
        <p14:creationId xmlns:p14="http://schemas.microsoft.com/office/powerpoint/2010/main" val="4241927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37</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a:t>WinPcap</a:t>
            </a:r>
            <a:r>
              <a:rPr lang="zh-CN" altLang="zh-CN" sz="4400" dirty="0"/>
              <a:t>常用数据结构及函数</a:t>
            </a:r>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13</a:t>
            </a:r>
            <a:r>
              <a:rPr lang="zh-CN" altLang="en-US" sz="3200" dirty="0" smtClean="0">
                <a:solidFill>
                  <a:srgbClr val="FFC000"/>
                </a:solidFill>
              </a:rPr>
              <a:t>）</a:t>
            </a:r>
            <a:r>
              <a:rPr lang="en-US" altLang="zh-CN" sz="3200" dirty="0" err="1" smtClean="0">
                <a:solidFill>
                  <a:srgbClr val="FFC000"/>
                </a:solidFill>
              </a:rPr>
              <a:t>pcap_dump</a:t>
            </a:r>
            <a:r>
              <a:rPr lang="en-US" altLang="zh-CN" sz="3200" dirty="0">
                <a:solidFill>
                  <a:srgbClr val="FFC000"/>
                </a:solidFill>
              </a:rPr>
              <a:t>()</a:t>
            </a:r>
            <a:r>
              <a:rPr lang="zh-CN" altLang="en-US" sz="3200" dirty="0">
                <a:solidFill>
                  <a:srgbClr val="FFC000"/>
                </a:solidFill>
              </a:rPr>
              <a:t>函数</a:t>
            </a:r>
          </a:p>
          <a:p>
            <a:pPr lvl="1"/>
            <a:r>
              <a:rPr lang="zh-CN" altLang="en-US" sz="2800" dirty="0"/>
              <a:t>该函数将数据包保存到磁盘上。</a:t>
            </a:r>
          </a:p>
          <a:p>
            <a:r>
              <a:rPr lang="zh-CN" altLang="en-US" sz="3200" dirty="0" smtClean="0">
                <a:solidFill>
                  <a:srgbClr val="FFC000"/>
                </a:solidFill>
              </a:rPr>
              <a:t>（</a:t>
            </a:r>
            <a:r>
              <a:rPr lang="en-US" altLang="zh-CN" sz="3200" dirty="0" smtClean="0">
                <a:solidFill>
                  <a:srgbClr val="FFC000"/>
                </a:solidFill>
              </a:rPr>
              <a:t>14</a:t>
            </a:r>
            <a:r>
              <a:rPr lang="zh-CN" altLang="en-US" sz="3200" dirty="0" smtClean="0">
                <a:solidFill>
                  <a:srgbClr val="FFC000"/>
                </a:solidFill>
              </a:rPr>
              <a:t>）</a:t>
            </a:r>
            <a:r>
              <a:rPr lang="en-US" altLang="zh-CN" sz="3200" dirty="0" err="1" smtClean="0">
                <a:solidFill>
                  <a:srgbClr val="FFC000"/>
                </a:solidFill>
              </a:rPr>
              <a:t>pcap_createsrcstr</a:t>
            </a:r>
            <a:r>
              <a:rPr lang="en-US" altLang="zh-CN" sz="3200" dirty="0" smtClean="0">
                <a:solidFill>
                  <a:srgbClr val="FFC000"/>
                </a:solidFill>
              </a:rPr>
              <a:t>()</a:t>
            </a:r>
            <a:r>
              <a:rPr lang="zh-CN" altLang="en-US" sz="3200" dirty="0" smtClean="0">
                <a:solidFill>
                  <a:srgbClr val="FFC000"/>
                </a:solidFill>
              </a:rPr>
              <a:t>函数</a:t>
            </a:r>
          </a:p>
          <a:p>
            <a:pPr lvl="1"/>
            <a:r>
              <a:rPr lang="zh-CN" altLang="en-US" sz="2800" dirty="0" smtClean="0"/>
              <a:t>该</a:t>
            </a:r>
            <a:r>
              <a:rPr lang="zh-CN" altLang="en-US" sz="2800" dirty="0"/>
              <a:t>函数接收一组字符串</a:t>
            </a:r>
            <a:r>
              <a:rPr lang="en-US" altLang="zh-CN" sz="2800" dirty="0"/>
              <a:t>(host, port, name,...)</a:t>
            </a:r>
            <a:r>
              <a:rPr lang="zh-CN" altLang="en-US" sz="2800" dirty="0"/>
              <a:t>，并根据新的格式返回一个完整的源字符串（比如：</a:t>
            </a:r>
            <a:r>
              <a:rPr lang="en-US" altLang="zh-CN" sz="2800" dirty="0"/>
              <a:t>'</a:t>
            </a:r>
            <a:r>
              <a:rPr lang="en-US" altLang="zh-CN" sz="2800" dirty="0" err="1"/>
              <a:t>rpcap</a:t>
            </a:r>
            <a:r>
              <a:rPr lang="en-US" altLang="zh-CN" sz="2800" dirty="0"/>
              <a:t>://1.2.3.4/</a:t>
            </a:r>
            <a:r>
              <a:rPr lang="en-US" altLang="zh-CN" sz="2800" dirty="0" err="1"/>
              <a:t>eth0</a:t>
            </a:r>
            <a:r>
              <a:rPr lang="en-US" altLang="zh-CN" sz="2800" dirty="0"/>
              <a:t>'</a:t>
            </a:r>
            <a:r>
              <a:rPr lang="zh-CN" altLang="en-US" sz="2800" dirty="0"/>
              <a:t>）。</a:t>
            </a:r>
          </a:p>
          <a:p>
            <a:r>
              <a:rPr lang="zh-CN" altLang="en-US" sz="3200" dirty="0">
                <a:solidFill>
                  <a:srgbClr val="FFC000"/>
                </a:solidFill>
              </a:rPr>
              <a:t>（</a:t>
            </a:r>
            <a:r>
              <a:rPr lang="en-US" altLang="zh-CN" sz="3200" dirty="0">
                <a:solidFill>
                  <a:srgbClr val="FFC000"/>
                </a:solidFill>
              </a:rPr>
              <a:t>15</a:t>
            </a:r>
            <a:r>
              <a:rPr lang="zh-CN" altLang="en-US" sz="3200" dirty="0">
                <a:solidFill>
                  <a:srgbClr val="FFC000"/>
                </a:solidFill>
              </a:rPr>
              <a:t>）</a:t>
            </a:r>
            <a:r>
              <a:rPr lang="en-US" altLang="zh-CN" sz="3200" dirty="0" err="1">
                <a:solidFill>
                  <a:srgbClr val="FFC000"/>
                </a:solidFill>
              </a:rPr>
              <a:t>pcap_live_dump</a:t>
            </a:r>
            <a:r>
              <a:rPr lang="en-US" altLang="zh-CN" sz="3200" dirty="0">
                <a:solidFill>
                  <a:srgbClr val="FFC000"/>
                </a:solidFill>
              </a:rPr>
              <a:t>()</a:t>
            </a:r>
            <a:r>
              <a:rPr lang="zh-CN" altLang="en-US" sz="3200" dirty="0">
                <a:solidFill>
                  <a:srgbClr val="FFC000"/>
                </a:solidFill>
              </a:rPr>
              <a:t>函数</a:t>
            </a:r>
          </a:p>
          <a:p>
            <a:pPr lvl="1"/>
            <a:r>
              <a:rPr lang="zh-CN" altLang="en-US" sz="2800" dirty="0"/>
              <a:t>该函数将捕获的报文保存到文件。</a:t>
            </a:r>
          </a:p>
        </p:txBody>
      </p:sp>
    </p:spTree>
    <p:extLst>
      <p:ext uri="{BB962C8B-B14F-4D97-AF65-F5344CB8AC3E}">
        <p14:creationId xmlns:p14="http://schemas.microsoft.com/office/powerpoint/2010/main" val="10523035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38</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a:t>WinPcap</a:t>
            </a:r>
            <a:r>
              <a:rPr lang="zh-CN" altLang="zh-CN" sz="4400" dirty="0"/>
              <a:t>常用数据结构及函数</a:t>
            </a:r>
          </a:p>
        </p:txBody>
      </p:sp>
      <p:sp>
        <p:nvSpPr>
          <p:cNvPr id="275459" name="Rectangle 3"/>
          <p:cNvSpPr>
            <a:spLocks noGrp="1" noChangeArrowheads="1"/>
          </p:cNvSpPr>
          <p:nvPr>
            <p:ph type="body" idx="1"/>
          </p:nvPr>
        </p:nvSpPr>
        <p:spPr/>
        <p:txBody>
          <a:bodyPr/>
          <a:lstStyle/>
          <a:p>
            <a:r>
              <a:rPr lang="zh-CN" altLang="en-US" sz="3200" dirty="0" smtClean="0">
                <a:solidFill>
                  <a:srgbClr val="FFC000"/>
                </a:solidFill>
              </a:rPr>
              <a:t>（</a:t>
            </a:r>
            <a:r>
              <a:rPr lang="en-US" altLang="zh-CN" sz="3200" dirty="0" smtClean="0">
                <a:solidFill>
                  <a:srgbClr val="FFC000"/>
                </a:solidFill>
              </a:rPr>
              <a:t>16</a:t>
            </a:r>
            <a:r>
              <a:rPr lang="zh-CN" altLang="en-US" sz="3200" dirty="0" smtClean="0">
                <a:solidFill>
                  <a:srgbClr val="FFC000"/>
                </a:solidFill>
              </a:rPr>
              <a:t>）</a:t>
            </a:r>
            <a:r>
              <a:rPr lang="en-US" altLang="zh-CN" sz="3200" dirty="0" err="1" smtClean="0">
                <a:solidFill>
                  <a:srgbClr val="FFC000"/>
                </a:solidFill>
              </a:rPr>
              <a:t>pcap_sendpacket</a:t>
            </a:r>
            <a:r>
              <a:rPr lang="en-US" altLang="zh-CN" sz="3200" dirty="0">
                <a:solidFill>
                  <a:srgbClr val="FFC000"/>
                </a:solidFill>
              </a:rPr>
              <a:t>()</a:t>
            </a:r>
            <a:r>
              <a:rPr lang="zh-CN" altLang="en-US" sz="3200" dirty="0">
                <a:solidFill>
                  <a:srgbClr val="FFC000"/>
                </a:solidFill>
              </a:rPr>
              <a:t>函数</a:t>
            </a:r>
          </a:p>
          <a:p>
            <a:pPr lvl="1"/>
            <a:r>
              <a:rPr lang="zh-CN" altLang="en-US" sz="2800" dirty="0"/>
              <a:t>该函数发送原始</a:t>
            </a:r>
            <a:r>
              <a:rPr lang="en-US" altLang="zh-CN" sz="2800" dirty="0"/>
              <a:t>(RAW)</a:t>
            </a:r>
            <a:r>
              <a:rPr lang="zh-CN" altLang="en-US" sz="2800" dirty="0"/>
              <a:t>数据包。</a:t>
            </a:r>
          </a:p>
          <a:p>
            <a:r>
              <a:rPr lang="zh-CN" altLang="en-US" sz="3200" dirty="0">
                <a:solidFill>
                  <a:srgbClr val="FFC000"/>
                </a:solidFill>
              </a:rPr>
              <a:t>（</a:t>
            </a:r>
            <a:r>
              <a:rPr lang="en-US" altLang="zh-CN" sz="3200" dirty="0" smtClean="0">
                <a:solidFill>
                  <a:srgbClr val="FFC000"/>
                </a:solidFill>
              </a:rPr>
              <a:t>17</a:t>
            </a:r>
            <a:r>
              <a:rPr lang="zh-CN" altLang="en-US" sz="3200" dirty="0" smtClean="0">
                <a:solidFill>
                  <a:srgbClr val="FFC000"/>
                </a:solidFill>
              </a:rPr>
              <a:t>）</a:t>
            </a:r>
            <a:r>
              <a:rPr lang="en-US" altLang="zh-CN" sz="3200" dirty="0" err="1" smtClean="0">
                <a:solidFill>
                  <a:srgbClr val="FFC000"/>
                </a:solidFill>
              </a:rPr>
              <a:t>pcap</a:t>
            </a:r>
            <a:r>
              <a:rPr lang="zh-CN" altLang="en-US" sz="3200" dirty="0">
                <a:solidFill>
                  <a:srgbClr val="FFC000"/>
                </a:solidFill>
              </a:rPr>
              <a:t>队列处理函数</a:t>
            </a:r>
            <a:endParaRPr lang="en-US" altLang="zh-CN" sz="3200" dirty="0">
              <a:solidFill>
                <a:srgbClr val="FFC000"/>
              </a:solidFill>
            </a:endParaRPr>
          </a:p>
          <a:p>
            <a:r>
              <a:rPr lang="zh-CN" altLang="en-US" sz="3200" dirty="0">
                <a:solidFill>
                  <a:srgbClr val="FFC000"/>
                </a:solidFill>
              </a:rPr>
              <a:t>（</a:t>
            </a:r>
            <a:r>
              <a:rPr lang="en-US" altLang="zh-CN" sz="3200" dirty="0" smtClean="0">
                <a:solidFill>
                  <a:srgbClr val="FFC000"/>
                </a:solidFill>
              </a:rPr>
              <a:t>18</a:t>
            </a:r>
            <a:r>
              <a:rPr lang="zh-CN" altLang="en-US" sz="3200" dirty="0" smtClean="0">
                <a:solidFill>
                  <a:srgbClr val="FFC000"/>
                </a:solidFill>
              </a:rPr>
              <a:t>）</a:t>
            </a:r>
            <a:r>
              <a:rPr lang="en-US" altLang="zh-CN" sz="3200" dirty="0" err="1" smtClean="0">
                <a:solidFill>
                  <a:srgbClr val="FFC000"/>
                </a:solidFill>
              </a:rPr>
              <a:t>pcap_send_queue</a:t>
            </a:r>
            <a:r>
              <a:rPr lang="zh-CN" altLang="en-US" sz="3200" dirty="0">
                <a:solidFill>
                  <a:srgbClr val="FFC000"/>
                </a:solidFill>
              </a:rPr>
              <a:t>结构体</a:t>
            </a:r>
          </a:p>
          <a:p>
            <a:pPr lvl="1"/>
            <a:r>
              <a:rPr lang="zh-CN" altLang="en-US" sz="2800" dirty="0"/>
              <a:t>该结构体描述发送数据包队列的数据结构。</a:t>
            </a:r>
            <a:endParaRPr lang="en-US" altLang="zh-CN" sz="2800" dirty="0"/>
          </a:p>
          <a:p>
            <a:r>
              <a:rPr lang="zh-CN" altLang="en-US" sz="3200" dirty="0">
                <a:solidFill>
                  <a:srgbClr val="FFC000"/>
                </a:solidFill>
              </a:rPr>
              <a:t>（</a:t>
            </a:r>
            <a:r>
              <a:rPr lang="en-US" altLang="zh-CN" sz="3200" dirty="0" smtClean="0">
                <a:solidFill>
                  <a:srgbClr val="FFC000"/>
                </a:solidFill>
              </a:rPr>
              <a:t>19</a:t>
            </a:r>
            <a:r>
              <a:rPr lang="zh-CN" altLang="en-US" sz="3200" dirty="0" smtClean="0">
                <a:solidFill>
                  <a:srgbClr val="FFC000"/>
                </a:solidFill>
              </a:rPr>
              <a:t>）</a:t>
            </a:r>
            <a:r>
              <a:rPr lang="en-US" altLang="zh-CN" sz="3200" dirty="0" err="1" smtClean="0">
                <a:solidFill>
                  <a:srgbClr val="FFC000"/>
                </a:solidFill>
              </a:rPr>
              <a:t>pcap_setmode</a:t>
            </a:r>
            <a:r>
              <a:rPr lang="en-US" altLang="zh-CN" sz="3200" dirty="0">
                <a:solidFill>
                  <a:srgbClr val="FFC000"/>
                </a:solidFill>
              </a:rPr>
              <a:t>()</a:t>
            </a:r>
            <a:r>
              <a:rPr lang="zh-CN" altLang="en-US" sz="3200" dirty="0">
                <a:solidFill>
                  <a:srgbClr val="FFC000"/>
                </a:solidFill>
              </a:rPr>
              <a:t>函数</a:t>
            </a:r>
          </a:p>
          <a:p>
            <a:pPr lvl="1"/>
            <a:r>
              <a:rPr lang="zh-CN" altLang="en-US" sz="2800" dirty="0"/>
              <a:t>该函数设置适配器工作模式。</a:t>
            </a:r>
          </a:p>
        </p:txBody>
      </p:sp>
    </p:spTree>
    <p:extLst>
      <p:ext uri="{BB962C8B-B14F-4D97-AF65-F5344CB8AC3E}">
        <p14:creationId xmlns:p14="http://schemas.microsoft.com/office/powerpoint/2010/main" val="5616203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39</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smtClean="0"/>
              <a:t>WinPcap</a:t>
            </a:r>
            <a:r>
              <a:rPr lang="zh-CN" altLang="en-US" sz="4400" dirty="0" smtClean="0"/>
              <a:t>基本程序分析</a:t>
            </a:r>
            <a:endParaRPr lang="zh-CN" altLang="zh-CN" sz="4400" dirty="0"/>
          </a:p>
        </p:txBody>
      </p:sp>
      <p:sp>
        <p:nvSpPr>
          <p:cNvPr id="275459" name="Rectangle 3"/>
          <p:cNvSpPr>
            <a:spLocks noGrp="1" noChangeArrowheads="1"/>
          </p:cNvSpPr>
          <p:nvPr>
            <p:ph type="body" idx="1"/>
          </p:nvPr>
        </p:nvSpPr>
        <p:spPr/>
        <p:txBody>
          <a:bodyPr/>
          <a:lstStyle/>
          <a:p>
            <a:r>
              <a:rPr lang="en-US" altLang="zh-CN" sz="3200" dirty="0">
                <a:solidFill>
                  <a:srgbClr val="FFC000"/>
                </a:solidFill>
              </a:rPr>
              <a:t>1</a:t>
            </a:r>
            <a:r>
              <a:rPr lang="zh-CN" altLang="en-US" sz="3200" dirty="0">
                <a:solidFill>
                  <a:srgbClr val="FFC000"/>
                </a:solidFill>
              </a:rPr>
              <a:t>、获取设备列表</a:t>
            </a:r>
            <a:endParaRPr lang="en-US" altLang="zh-CN" sz="3200" dirty="0">
              <a:solidFill>
                <a:srgbClr val="FFC000"/>
              </a:solidFill>
            </a:endParaRPr>
          </a:p>
          <a:p>
            <a:pPr lvl="1"/>
            <a:r>
              <a:rPr lang="en-US" altLang="zh-CN" sz="2800" dirty="0" err="1"/>
              <a:t>pcap_findalldevs_ex</a:t>
            </a:r>
            <a:r>
              <a:rPr lang="en-US" altLang="zh-CN" sz="2800" dirty="0" smtClean="0"/>
              <a:t>()</a:t>
            </a:r>
          </a:p>
          <a:p>
            <a:r>
              <a:rPr lang="en-US" altLang="zh-CN" sz="3200" dirty="0">
                <a:solidFill>
                  <a:srgbClr val="FFC000"/>
                </a:solidFill>
              </a:rPr>
              <a:t>2</a:t>
            </a:r>
            <a:r>
              <a:rPr lang="zh-CN" altLang="en-US" sz="3200" dirty="0">
                <a:solidFill>
                  <a:srgbClr val="FFC000"/>
                </a:solidFill>
              </a:rPr>
              <a:t>、获取网络接口的扩展信息</a:t>
            </a:r>
            <a:endParaRPr lang="en-US" altLang="zh-CN" sz="3200" dirty="0">
              <a:solidFill>
                <a:srgbClr val="FFC000"/>
              </a:solidFill>
            </a:endParaRPr>
          </a:p>
          <a:p>
            <a:pPr lvl="1"/>
            <a:r>
              <a:rPr lang="en-US" altLang="zh-CN" sz="2800" dirty="0" err="1"/>
              <a:t>struct</a:t>
            </a:r>
            <a:r>
              <a:rPr lang="en-US" altLang="zh-CN" sz="2800" dirty="0"/>
              <a:t> </a:t>
            </a:r>
            <a:r>
              <a:rPr lang="en-US" altLang="zh-CN" sz="2800" dirty="0" err="1"/>
              <a:t>pcap_addr</a:t>
            </a:r>
            <a:r>
              <a:rPr lang="zh-CN" altLang="zh-CN" sz="2800" dirty="0"/>
              <a:t>结构体</a:t>
            </a:r>
            <a:endParaRPr lang="en-US" altLang="zh-CN" sz="2800" dirty="0"/>
          </a:p>
          <a:p>
            <a:r>
              <a:rPr lang="en-US" altLang="zh-CN" sz="3200" dirty="0">
                <a:solidFill>
                  <a:srgbClr val="FFC000"/>
                </a:solidFill>
              </a:rPr>
              <a:t>3</a:t>
            </a:r>
            <a:r>
              <a:rPr lang="zh-CN" altLang="en-US" sz="3200" dirty="0">
                <a:solidFill>
                  <a:srgbClr val="FFC000"/>
                </a:solidFill>
              </a:rPr>
              <a:t>、打开接口并捕获报文</a:t>
            </a:r>
            <a:endParaRPr lang="en-US" altLang="zh-CN" sz="3200" dirty="0">
              <a:solidFill>
                <a:srgbClr val="FFC000"/>
              </a:solidFill>
            </a:endParaRPr>
          </a:p>
          <a:p>
            <a:pPr lvl="1"/>
            <a:r>
              <a:rPr lang="en-US" altLang="zh-CN" sz="2800" dirty="0" err="1"/>
              <a:t>pcap_open</a:t>
            </a:r>
            <a:r>
              <a:rPr lang="en-US" altLang="zh-CN" sz="2800" dirty="0"/>
              <a:t>()</a:t>
            </a:r>
            <a:endParaRPr lang="zh-CN" altLang="en-US" sz="2800" dirty="0"/>
          </a:p>
        </p:txBody>
      </p:sp>
    </p:spTree>
    <p:extLst>
      <p:ext uri="{BB962C8B-B14F-4D97-AF65-F5344CB8AC3E}">
        <p14:creationId xmlns:p14="http://schemas.microsoft.com/office/powerpoint/2010/main" val="34914856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a:t>Wireshark </a:t>
            </a:r>
            <a:r>
              <a:rPr lang="zh-CN" altLang="zh-CN" sz="3200" dirty="0"/>
              <a:t>是网络包分析工具</a:t>
            </a:r>
            <a:r>
              <a:rPr lang="zh-CN" altLang="zh-CN" sz="3200" dirty="0" smtClean="0"/>
              <a:t>。</a:t>
            </a:r>
            <a:endParaRPr lang="en-US" altLang="zh-CN" sz="3200" dirty="0" smtClean="0"/>
          </a:p>
          <a:p>
            <a:r>
              <a:rPr lang="zh-CN" altLang="zh-CN" sz="3200" dirty="0" smtClean="0"/>
              <a:t>网络</a:t>
            </a:r>
            <a:r>
              <a:rPr lang="zh-CN" altLang="zh-CN" sz="3200" dirty="0"/>
              <a:t>包分析工具的主要作用是尝试捕获网络包，并尝试显示包的尽可能详细</a:t>
            </a:r>
            <a:r>
              <a:rPr lang="zh-CN" altLang="zh-CN" sz="3200" dirty="0" smtClean="0"/>
              <a:t>的</a:t>
            </a:r>
            <a:r>
              <a:rPr lang="zh-CN" altLang="en-US" sz="3200" dirty="0"/>
              <a:t>信息</a:t>
            </a:r>
            <a:r>
              <a:rPr lang="zh-CN" altLang="zh-CN" sz="3200" dirty="0" smtClean="0"/>
              <a:t>。</a:t>
            </a:r>
            <a:endParaRPr lang="en-US" altLang="zh-CN" sz="3200" dirty="0" smtClean="0"/>
          </a:p>
          <a:p>
            <a:r>
              <a:rPr lang="en-US" altLang="zh-CN" sz="3200" dirty="0" smtClean="0"/>
              <a:t>Wireshark</a:t>
            </a:r>
            <a:r>
              <a:rPr lang="zh-CN" altLang="zh-CN" sz="3200" dirty="0"/>
              <a:t>可能算得上是今天能使用的最好的开源网络分析软件</a:t>
            </a:r>
            <a:r>
              <a:rPr lang="zh-CN" altLang="zh-CN" sz="3200" dirty="0" smtClean="0"/>
              <a:t>。</a:t>
            </a:r>
            <a:endParaRPr lang="en-US" altLang="zh-CN" sz="3200" dirty="0" smtClean="0"/>
          </a:p>
          <a:p>
            <a:r>
              <a:rPr lang="zh-CN" altLang="zh-CN" sz="3200" dirty="0"/>
              <a:t>它支持几百种常见的网络协议，并且支持读写常见的数据包捕获工具的</a:t>
            </a:r>
            <a:r>
              <a:rPr lang="zh-CN" altLang="zh-CN" sz="3200" dirty="0" smtClean="0"/>
              <a:t>数据格式</a:t>
            </a:r>
            <a:r>
              <a:rPr lang="zh-CN" altLang="en-US" sz="3200" dirty="0" smtClean="0"/>
              <a:t>。</a:t>
            </a:r>
            <a:endParaRPr lang="zh-CN" altLang="zh-CN" sz="3200" dirty="0"/>
          </a:p>
          <a:p>
            <a:endParaRPr lang="zh-CN" altLang="en-US" dirty="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40</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smtClean="0"/>
              <a:t>WinPcap</a:t>
            </a:r>
            <a:r>
              <a:rPr lang="zh-CN" altLang="en-US" sz="4400" dirty="0" smtClean="0"/>
              <a:t>基本程序分析</a:t>
            </a:r>
            <a:endParaRPr lang="zh-CN" altLang="zh-CN" sz="4400" dirty="0"/>
          </a:p>
        </p:txBody>
      </p:sp>
      <p:sp>
        <p:nvSpPr>
          <p:cNvPr id="275459" name="Rectangle 3"/>
          <p:cNvSpPr>
            <a:spLocks noGrp="1" noChangeArrowheads="1"/>
          </p:cNvSpPr>
          <p:nvPr>
            <p:ph type="body" idx="1"/>
          </p:nvPr>
        </p:nvSpPr>
        <p:spPr/>
        <p:txBody>
          <a:bodyPr/>
          <a:lstStyle/>
          <a:p>
            <a:r>
              <a:rPr lang="en-US" altLang="zh-CN" sz="3500" dirty="0" smtClean="0">
                <a:solidFill>
                  <a:srgbClr val="FFC000"/>
                </a:solidFill>
              </a:rPr>
              <a:t>4</a:t>
            </a:r>
            <a:r>
              <a:rPr lang="zh-CN" altLang="en-US" sz="3500" dirty="0" smtClean="0">
                <a:solidFill>
                  <a:srgbClr val="FFC000"/>
                </a:solidFill>
              </a:rPr>
              <a:t>、不</a:t>
            </a:r>
            <a:r>
              <a:rPr lang="zh-CN" altLang="en-US" sz="3500" dirty="0">
                <a:solidFill>
                  <a:srgbClr val="FFC000"/>
                </a:solidFill>
              </a:rPr>
              <a:t>使用回调函数方式实现</a:t>
            </a:r>
            <a:r>
              <a:rPr lang="zh-CN" altLang="en-US" sz="3500" dirty="0" smtClean="0">
                <a:solidFill>
                  <a:srgbClr val="FFC000"/>
                </a:solidFill>
              </a:rPr>
              <a:t>报文捕</a:t>
            </a:r>
            <a:r>
              <a:rPr lang="en-US" altLang="zh-CN" sz="2800" dirty="0"/>
              <a:t>	</a:t>
            </a:r>
            <a:endParaRPr lang="en-US" altLang="zh-CN" sz="2800" dirty="0" smtClean="0"/>
          </a:p>
          <a:p>
            <a:pPr lvl="1"/>
            <a:r>
              <a:rPr lang="en-US" altLang="zh-CN" sz="2800" dirty="0" err="1" smtClean="0"/>
              <a:t>pcap_next_ex</a:t>
            </a:r>
            <a:r>
              <a:rPr lang="en-US" altLang="zh-CN" sz="2800" dirty="0"/>
              <a:t>()</a:t>
            </a:r>
          </a:p>
          <a:p>
            <a:r>
              <a:rPr lang="en-US" altLang="zh-CN" sz="3200" dirty="0">
                <a:solidFill>
                  <a:srgbClr val="FFC000"/>
                </a:solidFill>
              </a:rPr>
              <a:t>5</a:t>
            </a:r>
            <a:r>
              <a:rPr lang="zh-CN" altLang="en-US" sz="3200" dirty="0">
                <a:solidFill>
                  <a:srgbClr val="FFC000"/>
                </a:solidFill>
              </a:rPr>
              <a:t>、流量过滤</a:t>
            </a:r>
            <a:endParaRPr lang="en-US" altLang="zh-CN" sz="3200" dirty="0">
              <a:solidFill>
                <a:srgbClr val="FFC000"/>
              </a:solidFill>
            </a:endParaRPr>
          </a:p>
          <a:p>
            <a:pPr lvl="1"/>
            <a:r>
              <a:rPr lang="en-US" altLang="zh-CN" sz="2800" dirty="0" err="1"/>
              <a:t>pcap_compile</a:t>
            </a:r>
            <a:r>
              <a:rPr lang="en-US" altLang="zh-CN" sz="2800" dirty="0"/>
              <a:t>()</a:t>
            </a:r>
          </a:p>
          <a:p>
            <a:pPr lvl="1"/>
            <a:r>
              <a:rPr lang="en-US" altLang="zh-CN" sz="2800" dirty="0" err="1"/>
              <a:t>pcap_setfilter</a:t>
            </a:r>
            <a:r>
              <a:rPr lang="en-US" altLang="zh-CN" sz="2800" dirty="0"/>
              <a:t>()</a:t>
            </a:r>
          </a:p>
          <a:p>
            <a:r>
              <a:rPr lang="en-US" altLang="zh-CN" sz="3200" dirty="0">
                <a:solidFill>
                  <a:srgbClr val="FFC000"/>
                </a:solidFill>
              </a:rPr>
              <a:t>6</a:t>
            </a:r>
            <a:r>
              <a:rPr lang="zh-CN" altLang="en-US" sz="3200" dirty="0">
                <a:solidFill>
                  <a:srgbClr val="FFC000"/>
                </a:solidFill>
              </a:rPr>
              <a:t>、报文解析</a:t>
            </a:r>
            <a:endParaRPr lang="en-US" altLang="zh-CN" sz="3200" dirty="0">
              <a:solidFill>
                <a:srgbClr val="FFC000"/>
              </a:solidFill>
            </a:endParaRPr>
          </a:p>
          <a:p>
            <a:pPr lvl="1"/>
            <a:r>
              <a:rPr lang="en-US" altLang="zh-CN" sz="2800" dirty="0" err="1"/>
              <a:t>packet_handler</a:t>
            </a:r>
            <a:r>
              <a:rPr lang="en-US" altLang="zh-CN" sz="2800" dirty="0"/>
              <a:t>()</a:t>
            </a:r>
            <a:endParaRPr lang="zh-CN" altLang="en-US" sz="2800" dirty="0"/>
          </a:p>
        </p:txBody>
      </p:sp>
    </p:spTree>
    <p:extLst>
      <p:ext uri="{BB962C8B-B14F-4D97-AF65-F5344CB8AC3E}">
        <p14:creationId xmlns:p14="http://schemas.microsoft.com/office/powerpoint/2010/main" val="23654785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41</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smtClean="0"/>
              <a:t>WinPcap</a:t>
            </a:r>
            <a:r>
              <a:rPr lang="zh-CN" altLang="en-US" sz="4400" dirty="0" smtClean="0"/>
              <a:t>基本程序分析</a:t>
            </a:r>
            <a:endParaRPr lang="zh-CN" altLang="zh-CN" sz="4400" dirty="0"/>
          </a:p>
        </p:txBody>
      </p:sp>
      <p:sp>
        <p:nvSpPr>
          <p:cNvPr id="275459" name="Rectangle 3"/>
          <p:cNvSpPr>
            <a:spLocks noGrp="1" noChangeArrowheads="1"/>
          </p:cNvSpPr>
          <p:nvPr>
            <p:ph type="body" idx="1"/>
          </p:nvPr>
        </p:nvSpPr>
        <p:spPr/>
        <p:txBody>
          <a:bodyPr/>
          <a:lstStyle/>
          <a:p>
            <a:r>
              <a:rPr lang="en-US" altLang="zh-CN" sz="3200" dirty="0" smtClean="0">
                <a:solidFill>
                  <a:srgbClr val="FFC000"/>
                </a:solidFill>
              </a:rPr>
              <a:t>7</a:t>
            </a:r>
            <a:r>
              <a:rPr lang="zh-CN" altLang="en-US" sz="3200" dirty="0" smtClean="0">
                <a:solidFill>
                  <a:srgbClr val="FFC000"/>
                </a:solidFill>
              </a:rPr>
              <a:t>、处理</a:t>
            </a:r>
            <a:r>
              <a:rPr lang="zh-CN" altLang="en-US" sz="3200" dirty="0">
                <a:solidFill>
                  <a:srgbClr val="FFC000"/>
                </a:solidFill>
              </a:rPr>
              <a:t>离线报文</a:t>
            </a:r>
            <a:r>
              <a:rPr lang="zh-CN" altLang="en-US" sz="3200" dirty="0" smtClean="0">
                <a:solidFill>
                  <a:srgbClr val="FFC000"/>
                </a:solidFill>
              </a:rPr>
              <a:t>文件</a:t>
            </a:r>
            <a:endParaRPr lang="en-US" altLang="zh-CN" sz="3200" dirty="0" smtClean="0">
              <a:solidFill>
                <a:srgbClr val="FFC000"/>
              </a:solidFill>
            </a:endParaRPr>
          </a:p>
          <a:p>
            <a:pPr lvl="1"/>
            <a:r>
              <a:rPr lang="zh-CN" altLang="en-US" sz="2800" dirty="0">
                <a:solidFill>
                  <a:srgbClr val="FFC000"/>
                </a:solidFill>
              </a:rPr>
              <a:t>（</a:t>
            </a:r>
            <a:r>
              <a:rPr lang="en-US" altLang="zh-CN" sz="2800" dirty="0">
                <a:solidFill>
                  <a:srgbClr val="FFC000"/>
                </a:solidFill>
              </a:rPr>
              <a:t>1</a:t>
            </a:r>
            <a:r>
              <a:rPr lang="zh-CN" altLang="en-US" sz="2800" dirty="0">
                <a:solidFill>
                  <a:srgbClr val="FFC000"/>
                </a:solidFill>
              </a:rPr>
              <a:t>）将报文保存成</a:t>
            </a:r>
            <a:r>
              <a:rPr lang="en-US" altLang="zh-CN" sz="2800" dirty="0" err="1">
                <a:solidFill>
                  <a:srgbClr val="FFC000"/>
                </a:solidFill>
              </a:rPr>
              <a:t>libpcap</a:t>
            </a:r>
            <a:r>
              <a:rPr lang="zh-CN" altLang="en-US" sz="2800" dirty="0">
                <a:solidFill>
                  <a:srgbClr val="FFC000"/>
                </a:solidFill>
              </a:rPr>
              <a:t>格式</a:t>
            </a:r>
            <a:endParaRPr lang="en-US" altLang="zh-CN" sz="2800" dirty="0">
              <a:solidFill>
                <a:srgbClr val="FFC000"/>
              </a:solidFill>
            </a:endParaRPr>
          </a:p>
          <a:p>
            <a:pPr lvl="2"/>
            <a:r>
              <a:rPr lang="en-US" altLang="zh-CN" sz="2800" dirty="0" err="1"/>
              <a:t>pcap_dump_open</a:t>
            </a:r>
            <a:r>
              <a:rPr lang="en-US" altLang="zh-CN" sz="2800" dirty="0" smtClean="0"/>
              <a:t>()</a:t>
            </a:r>
          </a:p>
          <a:p>
            <a:pPr lvl="2"/>
            <a:r>
              <a:rPr lang="en-US" altLang="zh-CN" sz="2800" dirty="0" err="1"/>
              <a:t>pcap_loop</a:t>
            </a:r>
            <a:r>
              <a:rPr lang="en-US" altLang="zh-CN" sz="2800" dirty="0" smtClean="0"/>
              <a:t>()</a:t>
            </a:r>
          </a:p>
          <a:p>
            <a:pPr lvl="2"/>
            <a:r>
              <a:rPr lang="en-US" altLang="zh-CN" sz="2800" dirty="0" err="1"/>
              <a:t>packet_handler</a:t>
            </a:r>
            <a:r>
              <a:rPr lang="en-US" altLang="zh-CN" sz="2800" dirty="0" smtClean="0"/>
              <a:t>()</a:t>
            </a:r>
          </a:p>
          <a:p>
            <a:pPr lvl="2"/>
            <a:r>
              <a:rPr lang="en-US" altLang="zh-CN" sz="2800" dirty="0" err="1"/>
              <a:t>pcap_dump</a:t>
            </a:r>
            <a:r>
              <a:rPr lang="en-US" altLang="zh-CN" sz="2800" dirty="0"/>
              <a:t>()</a:t>
            </a:r>
            <a:endParaRPr lang="en-US" altLang="zh-CN" sz="2800" dirty="0" smtClean="0"/>
          </a:p>
          <a:p>
            <a:pPr lvl="1"/>
            <a:r>
              <a:rPr lang="zh-CN" altLang="en-US" sz="2800" dirty="0">
                <a:solidFill>
                  <a:srgbClr val="FFC000"/>
                </a:solidFill>
              </a:rPr>
              <a:t>（</a:t>
            </a:r>
            <a:r>
              <a:rPr lang="en-US" altLang="zh-CN" sz="2800" dirty="0">
                <a:solidFill>
                  <a:srgbClr val="FFC000"/>
                </a:solidFill>
              </a:rPr>
              <a:t>2</a:t>
            </a:r>
            <a:r>
              <a:rPr lang="zh-CN" altLang="en-US" sz="2800" dirty="0">
                <a:solidFill>
                  <a:srgbClr val="FFC000"/>
                </a:solidFill>
              </a:rPr>
              <a:t>）解析已经保存的报文文件</a:t>
            </a:r>
            <a:endParaRPr lang="en-US" altLang="zh-CN" sz="2800" dirty="0">
              <a:solidFill>
                <a:srgbClr val="FFC000"/>
              </a:solidFill>
            </a:endParaRPr>
          </a:p>
          <a:p>
            <a:pPr lvl="2"/>
            <a:r>
              <a:rPr lang="en-US" altLang="zh-CN" sz="2800" dirty="0" err="1"/>
              <a:t>pcap_open_offline</a:t>
            </a:r>
            <a:r>
              <a:rPr lang="en-US" altLang="zh-CN" sz="2800" dirty="0" smtClean="0"/>
              <a:t>()</a:t>
            </a:r>
          </a:p>
          <a:p>
            <a:pPr lvl="2"/>
            <a:r>
              <a:rPr lang="en-US" altLang="zh-CN" sz="2800" dirty="0" err="1"/>
              <a:t>pcap_createsrcsrc</a:t>
            </a:r>
            <a:r>
              <a:rPr lang="en-US" altLang="zh-CN" sz="2800" dirty="0"/>
              <a:t>()</a:t>
            </a:r>
            <a:endParaRPr lang="zh-CN" altLang="en-US" sz="2800" dirty="0"/>
          </a:p>
        </p:txBody>
      </p:sp>
    </p:spTree>
    <p:extLst>
      <p:ext uri="{BB962C8B-B14F-4D97-AF65-F5344CB8AC3E}">
        <p14:creationId xmlns:p14="http://schemas.microsoft.com/office/powerpoint/2010/main" val="19378778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42</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smtClean="0"/>
              <a:t>WinPcap</a:t>
            </a:r>
            <a:r>
              <a:rPr lang="zh-CN" altLang="en-US" sz="4400" dirty="0" smtClean="0"/>
              <a:t>基本程序分析</a:t>
            </a:r>
            <a:endParaRPr lang="zh-CN" altLang="zh-CN" sz="4400" dirty="0"/>
          </a:p>
        </p:txBody>
      </p:sp>
      <p:sp>
        <p:nvSpPr>
          <p:cNvPr id="275459" name="Rectangle 3"/>
          <p:cNvSpPr>
            <a:spLocks noGrp="1" noChangeArrowheads="1"/>
          </p:cNvSpPr>
          <p:nvPr>
            <p:ph type="body" idx="1"/>
          </p:nvPr>
        </p:nvSpPr>
        <p:spPr/>
        <p:txBody>
          <a:bodyPr/>
          <a:lstStyle/>
          <a:p>
            <a:r>
              <a:rPr lang="en-US" altLang="zh-CN" sz="3200" dirty="0" smtClean="0">
                <a:solidFill>
                  <a:srgbClr val="FFC000"/>
                </a:solidFill>
              </a:rPr>
              <a:t>8</a:t>
            </a:r>
            <a:r>
              <a:rPr lang="zh-CN" altLang="en-US" sz="3200" dirty="0">
                <a:solidFill>
                  <a:srgbClr val="FFC000"/>
                </a:solidFill>
              </a:rPr>
              <a:t>、</a:t>
            </a:r>
            <a:r>
              <a:rPr lang="zh-CN" altLang="en-US" sz="3200" dirty="0" smtClean="0">
                <a:solidFill>
                  <a:srgbClr val="FFC000"/>
                </a:solidFill>
              </a:rPr>
              <a:t>报文发送</a:t>
            </a:r>
            <a:endParaRPr lang="en-US" altLang="zh-CN" sz="3200" dirty="0" smtClean="0">
              <a:solidFill>
                <a:srgbClr val="FFC000"/>
              </a:solidFill>
            </a:endParaRPr>
          </a:p>
          <a:p>
            <a:pPr lvl="1"/>
            <a:r>
              <a:rPr lang="zh-CN" altLang="en-US" sz="2800" dirty="0" smtClean="0">
                <a:solidFill>
                  <a:srgbClr val="FFC000"/>
                </a:solidFill>
              </a:rPr>
              <a:t>（</a:t>
            </a:r>
            <a:r>
              <a:rPr lang="en-US" altLang="zh-CN" sz="2800" dirty="0" smtClean="0">
                <a:solidFill>
                  <a:srgbClr val="FFC000"/>
                </a:solidFill>
              </a:rPr>
              <a:t>1</a:t>
            </a:r>
            <a:r>
              <a:rPr lang="zh-CN" altLang="en-US" sz="2800" dirty="0" smtClean="0">
                <a:solidFill>
                  <a:srgbClr val="FFC000"/>
                </a:solidFill>
              </a:rPr>
              <a:t>）发送</a:t>
            </a:r>
            <a:r>
              <a:rPr lang="zh-CN" altLang="en-US" sz="2800" dirty="0">
                <a:solidFill>
                  <a:srgbClr val="FFC000"/>
                </a:solidFill>
              </a:rPr>
              <a:t>单个</a:t>
            </a:r>
            <a:r>
              <a:rPr lang="zh-CN" altLang="en-US" sz="2800" dirty="0" smtClean="0">
                <a:solidFill>
                  <a:srgbClr val="FFC000"/>
                </a:solidFill>
              </a:rPr>
              <a:t>报文</a:t>
            </a:r>
            <a:r>
              <a:rPr lang="en-US" altLang="zh-CN" sz="2800" dirty="0"/>
              <a:t>	</a:t>
            </a:r>
            <a:endParaRPr lang="en-US" altLang="zh-CN" sz="2800" dirty="0" smtClean="0"/>
          </a:p>
          <a:p>
            <a:pPr lvl="2"/>
            <a:r>
              <a:rPr lang="en-US" altLang="zh-CN" sz="2800" dirty="0" err="1"/>
              <a:t>pcap_sendpacket</a:t>
            </a:r>
            <a:r>
              <a:rPr lang="en-US" altLang="zh-CN" sz="2800" dirty="0"/>
              <a:t>()</a:t>
            </a:r>
          </a:p>
          <a:p>
            <a:pPr lvl="1"/>
            <a:r>
              <a:rPr lang="zh-CN" altLang="en-US" sz="2800" dirty="0" smtClean="0">
                <a:solidFill>
                  <a:srgbClr val="FFC000"/>
                </a:solidFill>
              </a:rPr>
              <a:t>（</a:t>
            </a:r>
            <a:r>
              <a:rPr lang="en-US" altLang="zh-CN" sz="2800" dirty="0" smtClean="0">
                <a:solidFill>
                  <a:srgbClr val="FFC000"/>
                </a:solidFill>
              </a:rPr>
              <a:t>2</a:t>
            </a:r>
            <a:r>
              <a:rPr lang="zh-CN" altLang="en-US" sz="2800" dirty="0" smtClean="0">
                <a:solidFill>
                  <a:srgbClr val="FFC000"/>
                </a:solidFill>
              </a:rPr>
              <a:t>）发送</a:t>
            </a:r>
            <a:r>
              <a:rPr lang="zh-CN" altLang="en-US" sz="2800" dirty="0">
                <a:solidFill>
                  <a:srgbClr val="FFC000"/>
                </a:solidFill>
              </a:rPr>
              <a:t>报文</a:t>
            </a:r>
            <a:r>
              <a:rPr lang="zh-CN" altLang="en-US" sz="2800" dirty="0" smtClean="0">
                <a:solidFill>
                  <a:srgbClr val="FFC000"/>
                </a:solidFill>
              </a:rPr>
              <a:t>队列</a:t>
            </a:r>
            <a:endParaRPr lang="en-US" altLang="zh-CN" sz="2800" dirty="0" smtClean="0">
              <a:solidFill>
                <a:srgbClr val="FFC000"/>
              </a:solidFill>
            </a:endParaRPr>
          </a:p>
          <a:p>
            <a:pPr lvl="2"/>
            <a:r>
              <a:rPr lang="en-US" altLang="zh-CN" sz="2800" dirty="0" err="1"/>
              <a:t>pcap_sendqueue_alloc</a:t>
            </a:r>
            <a:r>
              <a:rPr lang="en-US" altLang="zh-CN" sz="2800" dirty="0" smtClean="0"/>
              <a:t>()</a:t>
            </a:r>
          </a:p>
          <a:p>
            <a:pPr lvl="2"/>
            <a:r>
              <a:rPr lang="en-US" altLang="zh-CN" sz="2800" dirty="0" err="1"/>
              <a:t>pcap_sendqueue_queue</a:t>
            </a:r>
            <a:r>
              <a:rPr lang="en-US" altLang="zh-CN" sz="2800" dirty="0" smtClean="0"/>
              <a:t>()</a:t>
            </a:r>
          </a:p>
          <a:p>
            <a:pPr lvl="2"/>
            <a:r>
              <a:rPr lang="en-US" altLang="zh-CN" sz="2800" dirty="0" err="1"/>
              <a:t>pcap_sendqueue_transmit</a:t>
            </a:r>
            <a:r>
              <a:rPr lang="en-US" altLang="zh-CN" sz="2800" dirty="0" smtClean="0"/>
              <a:t>()</a:t>
            </a:r>
          </a:p>
          <a:p>
            <a:pPr lvl="2"/>
            <a:r>
              <a:rPr lang="en-US" altLang="zh-CN" sz="2800" dirty="0" err="1"/>
              <a:t>pcap_sendqueue_destroy</a:t>
            </a:r>
            <a:r>
              <a:rPr lang="en-US" altLang="zh-CN" sz="2800" dirty="0"/>
              <a:t>()</a:t>
            </a:r>
            <a:endParaRPr lang="en-US" altLang="zh-CN" sz="2800" dirty="0" smtClean="0"/>
          </a:p>
          <a:p>
            <a:pPr lvl="1"/>
            <a:endParaRPr lang="zh-CN" altLang="en-US" sz="2400" dirty="0"/>
          </a:p>
        </p:txBody>
      </p:sp>
    </p:spTree>
    <p:extLst>
      <p:ext uri="{BB962C8B-B14F-4D97-AF65-F5344CB8AC3E}">
        <p14:creationId xmlns:p14="http://schemas.microsoft.com/office/powerpoint/2010/main" val="21577360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43</a:t>
            </a:fld>
            <a:r>
              <a:rPr lang="zh-CN" altLang="en-US"/>
              <a:t> 页</a:t>
            </a:r>
          </a:p>
        </p:txBody>
      </p:sp>
      <p:sp>
        <p:nvSpPr>
          <p:cNvPr id="275458" name="Rectangle 2"/>
          <p:cNvSpPr>
            <a:spLocks noGrp="1" noRot="1" noChangeArrowheads="1"/>
          </p:cNvSpPr>
          <p:nvPr>
            <p:ph type="title"/>
          </p:nvPr>
        </p:nvSpPr>
        <p:spPr/>
        <p:txBody>
          <a:bodyPr/>
          <a:lstStyle/>
          <a:p>
            <a:pPr lvl="3"/>
            <a:r>
              <a:rPr lang="en-US" altLang="zh-CN" sz="4400" dirty="0" err="1" smtClean="0"/>
              <a:t>WinPcap</a:t>
            </a:r>
            <a:r>
              <a:rPr lang="zh-CN" altLang="en-US" sz="4400" dirty="0" smtClean="0"/>
              <a:t>基本程序分析</a:t>
            </a:r>
            <a:endParaRPr lang="zh-CN" altLang="zh-CN" sz="4400" dirty="0"/>
          </a:p>
        </p:txBody>
      </p:sp>
      <p:sp>
        <p:nvSpPr>
          <p:cNvPr id="275459" name="Rectangle 3"/>
          <p:cNvSpPr>
            <a:spLocks noGrp="1" noChangeArrowheads="1"/>
          </p:cNvSpPr>
          <p:nvPr>
            <p:ph type="body" idx="1"/>
          </p:nvPr>
        </p:nvSpPr>
        <p:spPr/>
        <p:txBody>
          <a:bodyPr/>
          <a:lstStyle/>
          <a:p>
            <a:r>
              <a:rPr lang="en-US" altLang="zh-CN" sz="3200" dirty="0" smtClean="0">
                <a:solidFill>
                  <a:srgbClr val="FFC000"/>
                </a:solidFill>
              </a:rPr>
              <a:t>9</a:t>
            </a:r>
            <a:r>
              <a:rPr lang="zh-CN" altLang="en-US" sz="3200" dirty="0">
                <a:solidFill>
                  <a:srgbClr val="FFC000"/>
                </a:solidFill>
              </a:rPr>
              <a:t>、</a:t>
            </a:r>
            <a:r>
              <a:rPr lang="zh-CN" altLang="en-US" sz="3200" dirty="0" smtClean="0">
                <a:solidFill>
                  <a:srgbClr val="FFC000"/>
                </a:solidFill>
              </a:rPr>
              <a:t>网络</a:t>
            </a:r>
            <a:r>
              <a:rPr lang="zh-CN" altLang="en-US" sz="3200" dirty="0">
                <a:solidFill>
                  <a:srgbClr val="FFC000"/>
                </a:solidFill>
              </a:rPr>
              <a:t>流量</a:t>
            </a:r>
            <a:r>
              <a:rPr lang="zh-CN" altLang="en-US" sz="3200" dirty="0" smtClean="0">
                <a:solidFill>
                  <a:srgbClr val="FFC000"/>
                </a:solidFill>
              </a:rPr>
              <a:t>信息统计</a:t>
            </a:r>
            <a:endParaRPr lang="en-US" altLang="zh-CN" sz="3200" dirty="0" smtClean="0">
              <a:solidFill>
                <a:srgbClr val="FFC000"/>
              </a:solidFill>
            </a:endParaRPr>
          </a:p>
          <a:p>
            <a:pPr lvl="1"/>
            <a:r>
              <a:rPr lang="zh-CN" altLang="en-US" sz="2800" dirty="0" smtClean="0"/>
              <a:t>（</a:t>
            </a:r>
            <a:r>
              <a:rPr lang="en-US" altLang="zh-CN" sz="2800" dirty="0" smtClean="0"/>
              <a:t>1</a:t>
            </a:r>
            <a:r>
              <a:rPr lang="zh-CN" altLang="en-US" sz="2800" dirty="0" smtClean="0"/>
              <a:t>）完成</a:t>
            </a:r>
            <a:r>
              <a:rPr lang="zh-CN" altLang="en-US" sz="2800" dirty="0"/>
              <a:t>过滤器设置；</a:t>
            </a:r>
          </a:p>
          <a:p>
            <a:pPr lvl="1"/>
            <a:r>
              <a:rPr lang="zh-CN" altLang="en-US" sz="2800" dirty="0" smtClean="0"/>
              <a:t>（</a:t>
            </a:r>
            <a:r>
              <a:rPr lang="en-US" altLang="zh-CN" sz="2800" dirty="0" smtClean="0"/>
              <a:t>2</a:t>
            </a:r>
            <a:r>
              <a:rPr lang="zh-CN" altLang="en-US" sz="2800" dirty="0" smtClean="0"/>
              <a:t>）调用</a:t>
            </a:r>
            <a:r>
              <a:rPr lang="en-US" altLang="zh-CN" sz="2800" dirty="0" err="1"/>
              <a:t>pcap_setmode</a:t>
            </a:r>
            <a:r>
              <a:rPr lang="en-US" altLang="zh-CN" sz="2800" dirty="0"/>
              <a:t>()</a:t>
            </a:r>
            <a:r>
              <a:rPr lang="zh-CN" altLang="en-US" sz="2800" dirty="0"/>
              <a:t>函数；</a:t>
            </a:r>
          </a:p>
          <a:p>
            <a:pPr lvl="1"/>
            <a:r>
              <a:rPr lang="zh-CN" altLang="en-US" sz="2800" dirty="0" smtClean="0"/>
              <a:t>（</a:t>
            </a:r>
            <a:r>
              <a:rPr lang="en-US" altLang="zh-CN" sz="2800" dirty="0" smtClean="0"/>
              <a:t>3</a:t>
            </a:r>
            <a:r>
              <a:rPr lang="zh-CN" altLang="en-US" sz="2800" dirty="0" smtClean="0"/>
              <a:t>）通过</a:t>
            </a:r>
            <a:r>
              <a:rPr lang="en-US" altLang="zh-CN" sz="2800" dirty="0" err="1"/>
              <a:t>pcap_loop</a:t>
            </a:r>
            <a:r>
              <a:rPr lang="en-US" altLang="zh-CN" sz="2800" dirty="0"/>
              <a:t>()</a:t>
            </a:r>
            <a:r>
              <a:rPr lang="zh-CN" altLang="en-US" sz="2800" dirty="0"/>
              <a:t>函数启动回调函数。</a:t>
            </a:r>
          </a:p>
          <a:p>
            <a:pPr lvl="1"/>
            <a:endParaRPr lang="zh-CN" altLang="en-US" sz="24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380" y="3832243"/>
            <a:ext cx="2903113" cy="2416157"/>
          </a:xfrm>
          <a:prstGeom prst="rect">
            <a:avLst/>
          </a:prstGeom>
        </p:spPr>
      </p:pic>
    </p:spTree>
    <p:extLst>
      <p:ext uri="{BB962C8B-B14F-4D97-AF65-F5344CB8AC3E}">
        <p14:creationId xmlns:p14="http://schemas.microsoft.com/office/powerpoint/2010/main" val="3382758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软件安装</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smtClean="0"/>
              <a:t>下载</a:t>
            </a:r>
            <a:endParaRPr lang="en-US" altLang="zh-CN" sz="3200" dirty="0" smtClean="0"/>
          </a:p>
          <a:p>
            <a:pPr lvl="1"/>
            <a:r>
              <a:rPr lang="en-US" altLang="zh-CN" sz="2800" dirty="0">
                <a:hlinkClick r:id="rId2"/>
              </a:rPr>
              <a:t>https://</a:t>
            </a:r>
            <a:r>
              <a:rPr lang="en-US" altLang="zh-CN" sz="2800" dirty="0" err="1">
                <a:hlinkClick r:id="rId2"/>
              </a:rPr>
              <a:t>www.wireshark.org</a:t>
            </a:r>
            <a:r>
              <a:rPr lang="en-US" altLang="zh-CN" sz="2800" dirty="0" smtClean="0">
                <a:hlinkClick r:id="rId2"/>
              </a:rPr>
              <a:t>/</a:t>
            </a:r>
            <a:endParaRPr lang="en-US" altLang="zh-CN" sz="2800" dirty="0" smtClean="0"/>
          </a:p>
          <a:p>
            <a:pPr lvl="1"/>
            <a:r>
              <a:rPr lang="zh-CN" altLang="zh-CN" sz="2800" dirty="0"/>
              <a:t>根据自己软件、硬件平台的特性选择相应的下载文件</a:t>
            </a:r>
            <a:endParaRPr lang="en-US" altLang="zh-CN" sz="2800" dirty="0"/>
          </a:p>
          <a:p>
            <a:endParaRPr lang="en-US" altLang="zh-CN" sz="3200" dirty="0"/>
          </a:p>
          <a:p>
            <a:r>
              <a:rPr lang="en-US" altLang="zh-CN" sz="3200" dirty="0"/>
              <a:t>Wireshark</a:t>
            </a:r>
            <a:r>
              <a:rPr lang="zh-CN" altLang="zh-CN" sz="3200" dirty="0"/>
              <a:t>基于底层的</a:t>
            </a:r>
            <a:r>
              <a:rPr lang="en-US" altLang="zh-CN" sz="3200" dirty="0" err="1"/>
              <a:t>WinPcap</a:t>
            </a:r>
            <a:r>
              <a:rPr lang="zh-CN" altLang="zh-CN" sz="3200" dirty="0"/>
              <a:t>软件包实现报文捕获，因此</a:t>
            </a:r>
            <a:r>
              <a:rPr lang="en-US" altLang="zh-CN" sz="3200" dirty="0" err="1"/>
              <a:t>WinPcap</a:t>
            </a:r>
            <a:r>
              <a:rPr lang="zh-CN" altLang="zh-CN" sz="3200" dirty="0"/>
              <a:t>软件包必须安装到系统</a:t>
            </a:r>
            <a:r>
              <a:rPr lang="zh-CN" altLang="zh-CN" sz="3200" dirty="0" smtClean="0"/>
              <a:t>中</a:t>
            </a:r>
            <a:r>
              <a:rPr lang="zh-CN" altLang="en-US" sz="3200" dirty="0" smtClean="0"/>
              <a:t>。</a:t>
            </a:r>
            <a:endParaRPr lang="en-US" altLang="zh-CN" sz="3200" dirty="0"/>
          </a:p>
        </p:txBody>
      </p:sp>
    </p:spTree>
    <p:extLst>
      <p:ext uri="{BB962C8B-B14F-4D97-AF65-F5344CB8AC3E}">
        <p14:creationId xmlns:p14="http://schemas.microsoft.com/office/powerpoint/2010/main" val="4162018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a:t>主窗口</a:t>
            </a:r>
            <a:endParaRPr lang="en-US" altLang="zh-CN" sz="4400" dirty="0"/>
          </a:p>
        </p:txBody>
      </p:sp>
      <p:sp>
        <p:nvSpPr>
          <p:cNvPr id="275459" name="Rectangle 3"/>
          <p:cNvSpPr>
            <a:spLocks noGrp="1" noChangeArrowheads="1"/>
          </p:cNvSpPr>
          <p:nvPr>
            <p:ph type="body" idx="1"/>
          </p:nvPr>
        </p:nvSpPr>
        <p:spPr/>
        <p:txBody>
          <a:bodyPr/>
          <a:lstStyle/>
          <a:p>
            <a:endParaRPr lang="en-US" altLang="zh-CN" sz="3200" dirty="0" smtClean="0"/>
          </a:p>
          <a:p>
            <a:endParaRPr lang="en-US" altLang="zh-CN" sz="3200" dirty="0"/>
          </a:p>
          <a:p>
            <a:endParaRPr lang="en-US" altLang="zh-CN" sz="3200" dirty="0" smtClean="0"/>
          </a:p>
          <a:p>
            <a:endParaRPr lang="en-US" altLang="zh-CN" sz="3200" dirty="0"/>
          </a:p>
          <a:p>
            <a:endParaRPr lang="en-US" altLang="zh-CN" sz="3200" dirty="0" smtClean="0"/>
          </a:p>
          <a:p>
            <a:endParaRPr lang="en-US" altLang="zh-CN" sz="3200" dirty="0"/>
          </a:p>
          <a:p>
            <a:endParaRPr lang="en-US" altLang="zh-CN" sz="2800" dirty="0" smtClean="0"/>
          </a:p>
          <a:p>
            <a:pPr algn="ctr"/>
            <a:r>
              <a:rPr lang="zh-CN" altLang="zh-CN" sz="2800" dirty="0" smtClean="0"/>
              <a:t>报文捕获</a:t>
            </a:r>
            <a:r>
              <a:rPr lang="en-US" altLang="zh-CN" sz="2800" dirty="0" smtClean="0"/>
              <a:t>    </a:t>
            </a:r>
            <a:r>
              <a:rPr lang="zh-CN" altLang="zh-CN" sz="2800" dirty="0" smtClean="0"/>
              <a:t>打开</a:t>
            </a:r>
            <a:r>
              <a:rPr lang="zh-CN" altLang="zh-CN" sz="2800" dirty="0"/>
              <a:t>已捕获</a:t>
            </a:r>
            <a:r>
              <a:rPr lang="zh-CN" altLang="zh-CN" sz="2800" dirty="0" smtClean="0"/>
              <a:t>报文</a:t>
            </a:r>
            <a:r>
              <a:rPr lang="en-US" altLang="zh-CN" sz="2800" dirty="0" smtClean="0"/>
              <a:t>    </a:t>
            </a:r>
            <a:r>
              <a:rPr lang="zh-CN" altLang="zh-CN" sz="2800" dirty="0" smtClean="0"/>
              <a:t>在线</a:t>
            </a:r>
            <a:r>
              <a:rPr lang="zh-CN" altLang="zh-CN" sz="2800" dirty="0"/>
              <a:t>资源浏览</a:t>
            </a:r>
            <a:endParaRPr lang="en-US" altLang="zh-CN" sz="2800"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908" y="1651718"/>
            <a:ext cx="6436183" cy="3662927"/>
          </a:xfrm>
          <a:prstGeom prst="rect">
            <a:avLst/>
          </a:prstGeom>
        </p:spPr>
      </p:pic>
    </p:spTree>
    <p:extLst>
      <p:ext uri="{BB962C8B-B14F-4D97-AF65-F5344CB8AC3E}">
        <p14:creationId xmlns:p14="http://schemas.microsoft.com/office/powerpoint/2010/main" val="13797332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报文捕获</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a:t>菜单栏的</a:t>
            </a:r>
            <a:r>
              <a:rPr lang="en-US" altLang="zh-CN" sz="3200" dirty="0"/>
              <a:t>Capture | Options</a:t>
            </a:r>
            <a:r>
              <a:rPr lang="zh-CN" altLang="zh-CN" sz="3200" dirty="0"/>
              <a:t>菜单</a:t>
            </a:r>
            <a:r>
              <a:rPr lang="zh-CN" altLang="zh-CN" sz="3200" dirty="0" smtClean="0"/>
              <a:t>启动</a:t>
            </a:r>
            <a:endParaRPr lang="en-US" altLang="zh-CN" sz="3200" dirty="0" smtClean="0"/>
          </a:p>
          <a:p>
            <a:pPr lvl="1"/>
            <a:r>
              <a:rPr lang="en-US" altLang="zh-CN" sz="2800" dirty="0" smtClean="0"/>
              <a:t>Interface</a:t>
            </a:r>
          </a:p>
          <a:p>
            <a:pPr lvl="1"/>
            <a:r>
              <a:rPr lang="en-US" altLang="zh-CN" sz="2800" dirty="0"/>
              <a:t>Capture on all </a:t>
            </a:r>
            <a:r>
              <a:rPr lang="en-US" altLang="zh-CN" sz="2800" dirty="0" smtClean="0"/>
              <a:t>interfaces</a:t>
            </a:r>
          </a:p>
          <a:p>
            <a:pPr lvl="1"/>
            <a:r>
              <a:rPr lang="en-US" altLang="zh-CN" sz="2800" dirty="0"/>
              <a:t>Use promiscuous mode on all </a:t>
            </a:r>
            <a:r>
              <a:rPr lang="en-US" altLang="zh-CN" sz="2800" dirty="0" smtClean="0"/>
              <a:t>interfaces</a:t>
            </a:r>
          </a:p>
          <a:p>
            <a:pPr lvl="1"/>
            <a:r>
              <a:rPr lang="en-US" altLang="zh-CN" sz="2800" dirty="0"/>
              <a:t>Capture Files | </a:t>
            </a:r>
            <a:r>
              <a:rPr lang="en-US" altLang="zh-CN" sz="2800" dirty="0" smtClean="0"/>
              <a:t>File</a:t>
            </a:r>
          </a:p>
          <a:p>
            <a:pPr lvl="1"/>
            <a:r>
              <a:rPr lang="en-US" altLang="zh-CN" sz="2800" dirty="0"/>
              <a:t>Capture Files | Use multiple </a:t>
            </a:r>
            <a:r>
              <a:rPr lang="en-US" altLang="zh-CN" sz="2800" dirty="0" smtClean="0"/>
              <a:t>files</a:t>
            </a:r>
          </a:p>
          <a:p>
            <a:pPr lvl="1"/>
            <a:r>
              <a:rPr lang="en-US" altLang="zh-CN" sz="2800" dirty="0"/>
              <a:t>Capture Files | Next file every(megabytes</a:t>
            </a:r>
            <a:r>
              <a:rPr lang="en-US" altLang="zh-CN" sz="2800" dirty="0" smtClean="0"/>
              <a:t>)</a:t>
            </a:r>
          </a:p>
          <a:p>
            <a:pPr lvl="1"/>
            <a:r>
              <a:rPr lang="en-US" altLang="zh-CN" sz="2800" dirty="0"/>
              <a:t>Capture Files | Next file every(minutes</a:t>
            </a:r>
            <a:r>
              <a:rPr lang="en-US" altLang="zh-CN" sz="2800" dirty="0" smtClean="0"/>
              <a:t>)</a:t>
            </a:r>
          </a:p>
          <a:p>
            <a:pPr lvl="1"/>
            <a:r>
              <a:rPr lang="en-US" altLang="zh-CN" sz="2800" dirty="0"/>
              <a:t>Capture Files | Ring buffer with(files)</a:t>
            </a:r>
            <a:endParaRPr lang="en-US" altLang="zh-CN" sz="2800" dirty="0" smtClean="0"/>
          </a:p>
          <a:p>
            <a:endParaRPr lang="en-US" altLang="zh-CN" sz="3200" dirty="0"/>
          </a:p>
        </p:txBody>
      </p:sp>
    </p:spTree>
    <p:extLst>
      <p:ext uri="{BB962C8B-B14F-4D97-AF65-F5344CB8AC3E}">
        <p14:creationId xmlns:p14="http://schemas.microsoft.com/office/powerpoint/2010/main" val="3980377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smtClean="0"/>
              <a:t>报文捕获（续）</a:t>
            </a:r>
            <a:endParaRPr lang="en-US" altLang="zh-CN" sz="4400" dirty="0"/>
          </a:p>
        </p:txBody>
      </p:sp>
      <p:sp>
        <p:nvSpPr>
          <p:cNvPr id="275459" name="Rectangle 3"/>
          <p:cNvSpPr>
            <a:spLocks noGrp="1" noChangeArrowheads="1"/>
          </p:cNvSpPr>
          <p:nvPr>
            <p:ph type="body" idx="1"/>
          </p:nvPr>
        </p:nvSpPr>
        <p:spPr/>
        <p:txBody>
          <a:bodyPr/>
          <a:lstStyle/>
          <a:p>
            <a:pPr lvl="1"/>
            <a:r>
              <a:rPr lang="en-US" altLang="zh-CN" sz="2800" dirty="0"/>
              <a:t>Capture Files | Use </a:t>
            </a:r>
            <a:r>
              <a:rPr lang="en-US" altLang="zh-CN" sz="2800" dirty="0" err="1"/>
              <a:t>pcap</a:t>
            </a:r>
            <a:r>
              <a:rPr lang="en-US" altLang="zh-CN" sz="2800" dirty="0"/>
              <a:t>-ng </a:t>
            </a:r>
            <a:r>
              <a:rPr lang="en-US" altLang="zh-CN" sz="2800" dirty="0" smtClean="0"/>
              <a:t>format</a:t>
            </a:r>
          </a:p>
          <a:p>
            <a:pPr lvl="1"/>
            <a:r>
              <a:rPr lang="en-US" altLang="zh-CN" sz="2800" dirty="0"/>
              <a:t>Stop capture automatically after | </a:t>
            </a:r>
            <a:r>
              <a:rPr lang="en-US" altLang="zh-CN" sz="2800" dirty="0" smtClean="0"/>
              <a:t>packets</a:t>
            </a:r>
          </a:p>
          <a:p>
            <a:pPr lvl="1"/>
            <a:r>
              <a:rPr lang="en-US" altLang="zh-CN" sz="2800" dirty="0"/>
              <a:t>Stop capture automatically after | </a:t>
            </a:r>
            <a:r>
              <a:rPr lang="en-US" altLang="zh-CN" sz="2800" dirty="0" smtClean="0"/>
              <a:t>files</a:t>
            </a:r>
          </a:p>
          <a:p>
            <a:pPr lvl="1"/>
            <a:r>
              <a:rPr lang="en-US" altLang="zh-CN" sz="2800" dirty="0"/>
              <a:t>Display options | Update list of packets in real </a:t>
            </a:r>
            <a:r>
              <a:rPr lang="en-US" altLang="zh-CN" sz="2800" dirty="0" smtClean="0"/>
              <a:t>time</a:t>
            </a:r>
          </a:p>
          <a:p>
            <a:pPr lvl="1"/>
            <a:r>
              <a:rPr lang="en-US" altLang="zh-CN" sz="2800" dirty="0"/>
              <a:t>Display options | Automatically scroll during live </a:t>
            </a:r>
            <a:r>
              <a:rPr lang="en-US" altLang="zh-CN" sz="2800" dirty="0" smtClean="0"/>
              <a:t>capture</a:t>
            </a:r>
          </a:p>
          <a:p>
            <a:pPr lvl="1"/>
            <a:r>
              <a:rPr lang="en-US" altLang="zh-CN" sz="2800" dirty="0"/>
              <a:t>Display options | Hide capture info </a:t>
            </a:r>
            <a:r>
              <a:rPr lang="en-US" altLang="zh-CN" sz="2800" dirty="0" smtClean="0"/>
              <a:t>dialog</a:t>
            </a:r>
          </a:p>
          <a:p>
            <a:pPr lvl="1"/>
            <a:r>
              <a:rPr lang="en-US" altLang="zh-CN" sz="2800" dirty="0"/>
              <a:t>Name resolution | Resolve MAC </a:t>
            </a:r>
            <a:r>
              <a:rPr lang="en-US" altLang="zh-CN" sz="2800" dirty="0" smtClean="0"/>
              <a:t>address</a:t>
            </a:r>
            <a:endParaRPr lang="en-US" altLang="zh-CN" sz="3200" dirty="0"/>
          </a:p>
          <a:p>
            <a:pPr lvl="1"/>
            <a:r>
              <a:rPr lang="en-US" altLang="zh-CN" sz="3200" dirty="0" smtClean="0"/>
              <a:t>……</a:t>
            </a:r>
            <a:endParaRPr lang="en-US" altLang="zh-CN" sz="2800" dirty="0" smtClean="0"/>
          </a:p>
        </p:txBody>
      </p:sp>
    </p:spTree>
    <p:extLst>
      <p:ext uri="{BB962C8B-B14F-4D97-AF65-F5344CB8AC3E}">
        <p14:creationId xmlns:p14="http://schemas.microsoft.com/office/powerpoint/2010/main" val="3645410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Wireshark</a:t>
            </a:r>
            <a:r>
              <a:rPr lang="zh-CN" altLang="en-US" sz="4400" dirty="0"/>
              <a:t>报文分析</a:t>
            </a:r>
            <a:endParaRPr lang="en-US" altLang="zh-CN" sz="4400" dirty="0"/>
          </a:p>
        </p:txBody>
      </p:sp>
      <p:sp>
        <p:nvSpPr>
          <p:cNvPr id="275459" name="Rectangle 3"/>
          <p:cNvSpPr>
            <a:spLocks noGrp="1" noChangeArrowheads="1"/>
          </p:cNvSpPr>
          <p:nvPr>
            <p:ph type="body" idx="1"/>
          </p:nvPr>
        </p:nvSpPr>
        <p:spPr/>
        <p:txBody>
          <a:bodyPr/>
          <a:lstStyle/>
          <a:p>
            <a:r>
              <a:rPr lang="zh-CN" altLang="en-US" sz="3200" dirty="0"/>
              <a:t>以太网上的数据以报文的形式进行传递，每个报文由数据内容部分和各个层次的报文头部组成</a:t>
            </a:r>
            <a:r>
              <a:rPr lang="zh-CN" altLang="en-US" sz="3200" dirty="0" smtClean="0"/>
              <a:t>。</a:t>
            </a:r>
            <a:endParaRPr lang="en-US" altLang="zh-CN" sz="3200" dirty="0" smtClean="0"/>
          </a:p>
          <a:p>
            <a:r>
              <a:rPr lang="zh-CN" altLang="zh-CN" sz="3200" dirty="0" smtClean="0">
                <a:solidFill>
                  <a:schemeClr val="hlink"/>
                </a:solidFill>
              </a:rPr>
              <a:t>从</a:t>
            </a:r>
            <a:r>
              <a:rPr lang="zh-CN" altLang="zh-CN" sz="3200" dirty="0">
                <a:solidFill>
                  <a:schemeClr val="hlink"/>
                </a:solidFill>
              </a:rPr>
              <a:t>应用的角度，网络可以划分成物理层、链路层、网络层、传输层、应用层几个部分。</a:t>
            </a:r>
            <a:endParaRPr lang="en-US" altLang="zh-CN" sz="3200" dirty="0">
              <a:solidFill>
                <a:schemeClr val="hlink"/>
              </a:solidFill>
            </a:endParaRPr>
          </a:p>
          <a:p>
            <a:pPr marL="0" indent="0">
              <a:buNone/>
            </a:pPr>
            <a:endParaRPr lang="en-US" altLang="zh-CN" sz="3200" dirty="0"/>
          </a:p>
        </p:txBody>
      </p:sp>
    </p:spTree>
    <p:extLst>
      <p:ext uri="{BB962C8B-B14F-4D97-AF65-F5344CB8AC3E}">
        <p14:creationId xmlns:p14="http://schemas.microsoft.com/office/powerpoint/2010/main" val="4267991763"/>
      </p:ext>
    </p:extLst>
  </p:cSld>
  <p:clrMapOvr>
    <a:masterClrMapping/>
  </p:clrMapOvr>
  <p:timing>
    <p:tnLst>
      <p:par>
        <p:cTn id="1" dur="indefinite" restart="never" nodeType="tmRoot"/>
      </p:par>
    </p:tnLst>
  </p:timing>
</p:sld>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计算机网络应用教材PPT主题" id="{6DE195B2-2E43-40C2-BDA3-571CCF6AC746}" vid="{9344802F-54DE-43A1-903A-EE3E7879C5F3}"/>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683</TotalTime>
  <Words>1899</Words>
  <Application>Microsoft Office PowerPoint</Application>
  <PresentationFormat>全屏显示(4:3)</PresentationFormat>
  <Paragraphs>332</Paragraphs>
  <Slides>43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43</vt:i4>
      </vt:variant>
    </vt:vector>
  </HeadingPairs>
  <TitlesOfParts>
    <vt:vector size="50" baseType="lpstr">
      <vt:lpstr>宋体</vt:lpstr>
      <vt:lpstr>Arial</vt:lpstr>
      <vt:lpstr>Calibri</vt:lpstr>
      <vt:lpstr>Garamond</vt:lpstr>
      <vt:lpstr>Times New Roman</vt:lpstr>
      <vt:lpstr>Wingdings</vt:lpstr>
      <vt:lpstr>计算机网络应用教材PPT主题</vt:lpstr>
      <vt:lpstr>计算机网络应用教程</vt:lpstr>
      <vt:lpstr>本章内容</vt:lpstr>
      <vt:lpstr>本章配套实验/课程设计</vt:lpstr>
      <vt:lpstr>Wireshark</vt:lpstr>
      <vt:lpstr>Wireshark软件安装</vt:lpstr>
      <vt:lpstr>Wireshark主窗口</vt:lpstr>
      <vt:lpstr>Wireshark报文捕获</vt:lpstr>
      <vt:lpstr>Wireshark报文捕获（续）</vt:lpstr>
      <vt:lpstr>Wireshark报文分析</vt:lpstr>
      <vt:lpstr>Wireshark分析HTTP报文  1</vt:lpstr>
      <vt:lpstr>Wireshark分析HTTP报文  2</vt:lpstr>
      <vt:lpstr>Wireshark分析HTTP报文  3</vt:lpstr>
      <vt:lpstr>Wireshark分析HTTP报文  4</vt:lpstr>
      <vt:lpstr>Wireshark分析HTTP报文  5</vt:lpstr>
      <vt:lpstr>Wireshark过滤器</vt:lpstr>
      <vt:lpstr>Wireshark捕获过滤器</vt:lpstr>
      <vt:lpstr>Wireshark捕获过滤器</vt:lpstr>
      <vt:lpstr>Wireshark显示过滤器</vt:lpstr>
      <vt:lpstr>Wireshark UDP流分析</vt:lpstr>
      <vt:lpstr>Wireshark TCP流分析</vt:lpstr>
      <vt:lpstr>2.2  基于WinPcap的开发</vt:lpstr>
      <vt:lpstr>WinPcap</vt:lpstr>
      <vt:lpstr>WinPcap各个组成部分</vt:lpstr>
      <vt:lpstr>WinPcap提供的功能</vt:lpstr>
      <vt:lpstr>WinPcap的优势</vt:lpstr>
      <vt:lpstr>WinPcap开发环境配置</vt:lpstr>
      <vt:lpstr>WinPcap常见报文数据结构</vt:lpstr>
      <vt:lpstr>WinPcap常见报文数据结构</vt:lpstr>
      <vt:lpstr>WinPcap常见报文数据结构</vt:lpstr>
      <vt:lpstr>WinPcap常见报文数据结构</vt:lpstr>
      <vt:lpstr>WinPcap网络处理函数</vt:lpstr>
      <vt:lpstr>WinPcap网络处理函数</vt:lpstr>
      <vt:lpstr>WinPcap常用数据结构及函数</vt:lpstr>
      <vt:lpstr>WinPcap常用数据结构及函数</vt:lpstr>
      <vt:lpstr>WinPcap常用数据结构及函数</vt:lpstr>
      <vt:lpstr>WinPcap常用数据结构及函数</vt:lpstr>
      <vt:lpstr>WinPcap常用数据结构及函数</vt:lpstr>
      <vt:lpstr>WinPcap常用数据结构及函数</vt:lpstr>
      <vt:lpstr>WinPcap基本程序分析</vt:lpstr>
      <vt:lpstr>WinPcap基本程序分析</vt:lpstr>
      <vt:lpstr>WinPcap基本程序分析</vt:lpstr>
      <vt:lpstr>WinPcap基本程序分析</vt:lpstr>
      <vt:lpstr>WinPcap基本程序分析</vt:lpstr>
    </vt:vector>
  </TitlesOfParts>
  <Company>ichenxiaodao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陈道争</cp:lastModifiedBy>
  <cp:revision>54</cp:revision>
  <dcterms:created xsi:type="dcterms:W3CDTF">2015-05-18T02:50:00Z</dcterms:created>
  <dcterms:modified xsi:type="dcterms:W3CDTF">2015-05-22T05:34:24Z</dcterms:modified>
</cp:coreProperties>
</file>