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3" r:id="rId5"/>
    <p:sldId id="264" r:id="rId6"/>
    <p:sldId id="265" r:id="rId7"/>
    <p:sldId id="266" r:id="rId8"/>
    <p:sldId id="267" r:id="rId9"/>
    <p:sldId id="268" r:id="rId10"/>
    <p:sldId id="269" r:id="rId11"/>
    <p:sldId id="270" r:id="rId12"/>
    <p:sldId id="271" r:id="rId13"/>
    <p:sldId id="272" r:id="rId14"/>
    <p:sldId id="273" r:id="rId15"/>
    <p:sldId id="274" r:id="rId16"/>
    <p:sldId id="326" r:id="rId17"/>
    <p:sldId id="275" r:id="rId18"/>
    <p:sldId id="276" r:id="rId19"/>
    <p:sldId id="277" r:id="rId20"/>
    <p:sldId id="278" r:id="rId21"/>
    <p:sldId id="279" r:id="rId22"/>
    <p:sldId id="262" r:id="rId23"/>
    <p:sldId id="304" r:id="rId24"/>
    <p:sldId id="305" r:id="rId25"/>
    <p:sldId id="306" r:id="rId26"/>
    <p:sldId id="307" r:id="rId27"/>
    <p:sldId id="308" r:id="rId28"/>
    <p:sldId id="309" r:id="rId29"/>
    <p:sldId id="310" r:id="rId30"/>
    <p:sldId id="311" r:id="rId31"/>
    <p:sldId id="312" r:id="rId32"/>
    <p:sldId id="313" r:id="rId33"/>
    <p:sldId id="315" r:id="rId34"/>
    <p:sldId id="314" r:id="rId35"/>
    <p:sldId id="316" r:id="rId36"/>
    <p:sldId id="317" r:id="rId37"/>
    <p:sldId id="318" r:id="rId38"/>
    <p:sldId id="319" r:id="rId39"/>
    <p:sldId id="320" r:id="rId40"/>
    <p:sldId id="322" r:id="rId41"/>
    <p:sldId id="323" r:id="rId42"/>
    <p:sldId id="324" r:id="rId43"/>
    <p:sldId id="325"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92162" name="Group 2"/>
          <p:cNvGrpSpPr>
            <a:grpSpLocks/>
          </p:cNvGrpSpPr>
          <p:nvPr/>
        </p:nvGrpSpPr>
        <p:grpSpPr bwMode="auto">
          <a:xfrm>
            <a:off x="1" y="2"/>
            <a:ext cx="9140825" cy="6850063"/>
            <a:chOff x="0" y="0"/>
            <a:chExt cx="5758" cy="4315"/>
          </a:xfrm>
        </p:grpSpPr>
        <p:grpSp>
          <p:nvGrpSpPr>
            <p:cNvPr id="92163" name="Group 3"/>
            <p:cNvGrpSpPr>
              <a:grpSpLocks/>
            </p:cNvGrpSpPr>
            <p:nvPr/>
          </p:nvGrpSpPr>
          <p:grpSpPr bwMode="auto">
            <a:xfrm>
              <a:off x="1728" y="2230"/>
              <a:ext cx="4027" cy="2085"/>
              <a:chOff x="1728" y="2230"/>
              <a:chExt cx="4027" cy="2085"/>
            </a:xfrm>
          </p:grpSpPr>
          <p:sp>
            <p:nvSpPr>
              <p:cNvPr id="92164"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5"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6"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7"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8"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2169"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70"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2171" name="Rectangle 11"/>
          <p:cNvSpPr>
            <a:spLocks noGrp="1" noChangeArrowheads="1"/>
          </p:cNvSpPr>
          <p:nvPr>
            <p:ph type="ctrTitle" sz="quarter"/>
          </p:nvPr>
        </p:nvSpPr>
        <p:spPr>
          <a:xfrm>
            <a:off x="685800" y="1736727"/>
            <a:ext cx="7772400" cy="1920875"/>
          </a:xfrm>
        </p:spPr>
        <p:txBody>
          <a:bodyPr/>
          <a:lstStyle>
            <a:lvl1pPr>
              <a:defRPr sz="4500"/>
            </a:lvl1pPr>
          </a:lstStyle>
          <a:p>
            <a:pPr lvl="0"/>
            <a:r>
              <a:rPr lang="zh-CN" altLang="en-US" noProof="0"/>
              <a:t>单击此处编辑母版标题样式</a:t>
            </a:r>
          </a:p>
        </p:txBody>
      </p:sp>
      <p:sp>
        <p:nvSpPr>
          <p:cNvPr id="9217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92173" name="Rectangle 13"/>
          <p:cNvSpPr>
            <a:spLocks noGrp="1" noChangeArrowheads="1"/>
          </p:cNvSpPr>
          <p:nvPr>
            <p:ph type="dt" sz="quarter" idx="2"/>
          </p:nvPr>
        </p:nvSpPr>
        <p:spPr>
          <a:xfrm>
            <a:off x="457200" y="6248400"/>
            <a:ext cx="2133600" cy="476250"/>
          </a:xfrm>
        </p:spPr>
        <p:txBody>
          <a:bodyPr/>
          <a:lstStyle>
            <a:lvl1pPr>
              <a:defRPr/>
            </a:lvl1pPr>
          </a:lstStyle>
          <a:p>
            <a:fld id="{484EE621-F89A-40D0-A7BF-F2750058148B}" type="datetimeFigureOut">
              <a:rPr lang="zh-CN" altLang="en-US" smtClean="0"/>
              <a:t>2023/10/10</a:t>
            </a:fld>
            <a:endParaRPr lang="zh-CN" altLang="en-US"/>
          </a:p>
        </p:txBody>
      </p:sp>
      <p:sp>
        <p:nvSpPr>
          <p:cNvPr id="92174" name="Rectangle 14"/>
          <p:cNvSpPr>
            <a:spLocks noGrp="1" noChangeArrowheads="1"/>
          </p:cNvSpPr>
          <p:nvPr>
            <p:ph type="ftr" sz="quarter" idx="3"/>
          </p:nvPr>
        </p:nvSpPr>
        <p:spPr>
          <a:xfrm>
            <a:off x="3124200" y="6251575"/>
            <a:ext cx="2895600" cy="476250"/>
          </a:xfrm>
        </p:spPr>
        <p:txBody>
          <a:bodyPr/>
          <a:lstStyle>
            <a:lvl1pPr>
              <a:defRPr/>
            </a:lvl1pPr>
          </a:lstStyle>
          <a:p>
            <a:endParaRPr lang="zh-CN" altLang="en-US"/>
          </a:p>
        </p:txBody>
      </p:sp>
      <p:sp>
        <p:nvSpPr>
          <p:cNvPr id="92175" name="Rectangle 15"/>
          <p:cNvSpPr>
            <a:spLocks noGrp="1" noChangeArrowheads="1"/>
          </p:cNvSpPr>
          <p:nvPr>
            <p:ph type="sldNum" sz="quarter" idx="4"/>
          </p:nvPr>
        </p:nvSpPr>
        <p:spPr>
          <a:xfrm>
            <a:off x="6553200" y="6254750"/>
            <a:ext cx="2133600" cy="476250"/>
          </a:xfrm>
        </p:spPr>
        <p:txBody>
          <a:bodyPr/>
          <a:lstStyle>
            <a:lvl1pPr>
              <a:defRPr/>
            </a:lvl1pPr>
          </a:lstStyle>
          <a:p>
            <a:fld id="{5D27273E-D070-4DE2-9E36-84EB439431E5}" type="slidenum">
              <a:rPr lang="zh-CN" altLang="en-US" smtClean="0"/>
              <a:t>‹#›</a:t>
            </a:fld>
            <a:endParaRPr lang="zh-CN" altLang="en-US"/>
          </a:p>
        </p:txBody>
      </p:sp>
    </p:spTree>
    <p:extLst>
      <p:ext uri="{BB962C8B-B14F-4D97-AF65-F5344CB8AC3E}">
        <p14:creationId xmlns:p14="http://schemas.microsoft.com/office/powerpoint/2010/main" val="170963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t>2023/10/10</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97103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t>2023/10/10</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67202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t>2023/10/10</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07741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t>2023/10/10</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90426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t>2023/10/10</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99136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484EE621-F89A-40D0-A7BF-F2750058148B}" type="datetimeFigureOut">
              <a:rPr lang="zh-CN" altLang="en-US" smtClean="0"/>
              <a:t>2023/10/10</a:t>
            </a:fld>
            <a:endParaRPr lang="zh-CN" altLang="en-US"/>
          </a:p>
        </p:txBody>
      </p:sp>
      <p:sp>
        <p:nvSpPr>
          <p:cNvPr id="8" name="灯片编号占位符 7"/>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9" name="页脚占位符 8"/>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11107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484EE621-F89A-40D0-A7BF-F2750058148B}" type="datetimeFigureOut">
              <a:rPr lang="zh-CN" altLang="en-US" smtClean="0"/>
              <a:t>2023/10/10</a:t>
            </a:fld>
            <a:endParaRPr lang="zh-CN" altLang="en-US"/>
          </a:p>
        </p:txBody>
      </p:sp>
      <p:sp>
        <p:nvSpPr>
          <p:cNvPr id="4" name="灯片编号占位符 3"/>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5" name="页脚占位符 4"/>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81681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84EE621-F89A-40D0-A7BF-F2750058148B}" type="datetimeFigureOut">
              <a:rPr lang="zh-CN" altLang="en-US" smtClean="0"/>
              <a:t>2023/10/10</a:t>
            </a:fld>
            <a:endParaRPr lang="zh-CN" altLang="en-US"/>
          </a:p>
        </p:txBody>
      </p:sp>
      <p:sp>
        <p:nvSpPr>
          <p:cNvPr id="3" name="灯片编号占位符 2"/>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4" name="页脚占位符 3"/>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4867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t>2023/10/10</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13085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t>2023/10/10</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62882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atin typeface="Arial" panose="020B0604020202020204" pitchFamily="34" charset="0"/>
              </a:defRPr>
            </a:lvl1pPr>
          </a:lstStyle>
          <a:p>
            <a:fld id="{484EE621-F89A-40D0-A7BF-F2750058148B}" type="datetimeFigureOut">
              <a:rPr lang="zh-CN" altLang="en-US" smtClean="0"/>
              <a:t>2023/10/10</a:t>
            </a:fld>
            <a:endParaRPr lang="zh-CN" altLang="en-US"/>
          </a:p>
        </p:txBody>
      </p:sp>
      <p:sp>
        <p:nvSpPr>
          <p:cNvPr id="91139"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900">
                <a:latin typeface="Arial" panose="020B0604020202020204" pitchFamily="34" charset="0"/>
              </a:defRPr>
            </a:lvl1pPr>
          </a:lstStyle>
          <a:p>
            <a:fld id="{5D27273E-D070-4DE2-9E36-84EB439431E5}" type="slidenum">
              <a:rPr lang="zh-CN" altLang="en-US" smtClean="0"/>
              <a:t>‹#›</a:t>
            </a:fld>
            <a:endParaRPr lang="zh-CN" altLang="en-US"/>
          </a:p>
        </p:txBody>
      </p:sp>
      <p:grpSp>
        <p:nvGrpSpPr>
          <p:cNvPr id="91140" name="Group 4"/>
          <p:cNvGrpSpPr>
            <a:grpSpLocks/>
          </p:cNvGrpSpPr>
          <p:nvPr/>
        </p:nvGrpSpPr>
        <p:grpSpPr bwMode="auto">
          <a:xfrm>
            <a:off x="1" y="2"/>
            <a:ext cx="9140825" cy="6850063"/>
            <a:chOff x="0" y="0"/>
            <a:chExt cx="5758" cy="4315"/>
          </a:xfrm>
        </p:grpSpPr>
        <p:grpSp>
          <p:nvGrpSpPr>
            <p:cNvPr id="91141" name="Group 5"/>
            <p:cNvGrpSpPr>
              <a:grpSpLocks/>
            </p:cNvGrpSpPr>
            <p:nvPr/>
          </p:nvGrpSpPr>
          <p:grpSpPr bwMode="auto">
            <a:xfrm>
              <a:off x="1728" y="2230"/>
              <a:ext cx="4027" cy="2085"/>
              <a:chOff x="1728" y="2230"/>
              <a:chExt cx="4027" cy="2085"/>
            </a:xfrm>
          </p:grpSpPr>
          <p:sp>
            <p:nvSpPr>
              <p:cNvPr id="91142"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3"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4"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5"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6"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1147"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8"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1149"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1150"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900">
                <a:latin typeface="Arial" panose="020B0604020202020204" pitchFamily="34" charset="0"/>
              </a:defRPr>
            </a:lvl1pPr>
          </a:lstStyle>
          <a:p>
            <a:endParaRPr lang="zh-CN" altLang="en-US"/>
          </a:p>
        </p:txBody>
      </p:sp>
      <p:sp>
        <p:nvSpPr>
          <p:cNvPr id="91151" name="Rectangle 15"/>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31652618"/>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3300" b="1" kern="1200">
          <a:solidFill>
            <a:schemeClr val="tx2"/>
          </a:solidFill>
          <a:latin typeface="+mj-lt"/>
          <a:ea typeface="+mj-ea"/>
          <a:cs typeface="+mj-cs"/>
        </a:defRPr>
      </a:lvl1pPr>
      <a:lvl2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2pPr>
      <a:lvl3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3pPr>
      <a:lvl4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4pPr>
      <a:lvl5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5pPr>
      <a:lvl6pPr marL="3429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6pPr>
      <a:lvl7pPr marL="6858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7pPr>
      <a:lvl8pPr marL="10287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8pPr>
      <a:lvl9pPr marL="13716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9pPr>
    </p:titleStyle>
    <p:body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sz="quarter"/>
          </p:nvPr>
        </p:nvSpPr>
        <p:spPr/>
        <p:txBody>
          <a:bodyPr/>
          <a:lstStyle/>
          <a:p>
            <a:r>
              <a:rPr lang="zh-CN" altLang="en-US" sz="6000">
                <a:solidFill>
                  <a:schemeClr val="tx1"/>
                </a:solidFill>
              </a:rPr>
              <a:t>计算机网络应用教程</a:t>
            </a:r>
          </a:p>
        </p:txBody>
      </p:sp>
      <p:sp>
        <p:nvSpPr>
          <p:cNvPr id="86019" name="Rectangle 3"/>
          <p:cNvSpPr>
            <a:spLocks noGrp="1" noChangeArrowheads="1"/>
          </p:cNvSpPr>
          <p:nvPr>
            <p:ph type="subTitle" sz="quarter" idx="1"/>
          </p:nvPr>
        </p:nvSpPr>
        <p:spPr/>
        <p:txBody>
          <a:bodyPr/>
          <a:lstStyle/>
          <a:p>
            <a:r>
              <a:rPr lang="zh-CN" altLang="en-US" sz="3200" b="0" dirty="0"/>
              <a:t>（第</a:t>
            </a:r>
            <a:r>
              <a:rPr lang="en-US" altLang="zh-CN" sz="3200" b="0" dirty="0"/>
              <a:t>3</a:t>
            </a:r>
            <a:r>
              <a:rPr lang="zh-CN" altLang="en-US" sz="3200" b="0" dirty="0"/>
              <a:t>章：网络设备配置）</a:t>
            </a:r>
          </a:p>
          <a:p>
            <a:r>
              <a:rPr lang="zh-CN" altLang="en-US" sz="3200" b="0" dirty="0"/>
              <a:t>高军</a:t>
            </a:r>
          </a:p>
        </p:txBody>
      </p:sp>
    </p:spTree>
    <p:extLst>
      <p:ext uri="{BB962C8B-B14F-4D97-AF65-F5344CB8AC3E}">
        <p14:creationId xmlns:p14="http://schemas.microsoft.com/office/powerpoint/2010/main" val="192910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10</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交换机转发方式</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t>存储转发方式</a:t>
            </a:r>
            <a:endParaRPr lang="en-US" altLang="zh-CN" sz="3200" dirty="0"/>
          </a:p>
          <a:p>
            <a:r>
              <a:rPr lang="zh-CN" altLang="zh-CN" sz="3200" dirty="0"/>
              <a:t>直通方式</a:t>
            </a:r>
            <a:endParaRPr lang="en-US" altLang="zh-CN" sz="3200" dirty="0"/>
          </a:p>
          <a:p>
            <a:r>
              <a:rPr lang="zh-CN" altLang="zh-CN" sz="3200" dirty="0"/>
              <a:t>碎片隔离方式</a:t>
            </a:r>
            <a:endParaRPr lang="zh-CN" altLang="en-US" sz="3200" dirty="0"/>
          </a:p>
        </p:txBody>
      </p:sp>
    </p:spTree>
    <p:extLst>
      <p:ext uri="{BB962C8B-B14F-4D97-AF65-F5344CB8AC3E}">
        <p14:creationId xmlns:p14="http://schemas.microsoft.com/office/powerpoint/2010/main" val="335781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11</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路由器</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t>路由器</a:t>
            </a:r>
            <a:r>
              <a:rPr lang="en-US" altLang="zh-CN" sz="3200" dirty="0"/>
              <a:t>(Router)</a:t>
            </a:r>
            <a:r>
              <a:rPr lang="zh-CN" altLang="zh-CN" sz="3200" dirty="0"/>
              <a:t>在互联网中起着重要的作用，它连接两个或多个物理网络，负责将从一个网络收来的</a:t>
            </a:r>
            <a:r>
              <a:rPr lang="en-US" altLang="zh-CN" sz="3200" dirty="0"/>
              <a:t>IP</a:t>
            </a:r>
            <a:r>
              <a:rPr lang="zh-CN" altLang="zh-CN" sz="3200" dirty="0"/>
              <a:t>数据报，经过路由选择转发到一个合适的网络中。</a:t>
            </a:r>
            <a:endParaRPr lang="en-US" altLang="zh-CN" sz="3200" dirty="0"/>
          </a:p>
          <a:p>
            <a:r>
              <a:rPr lang="zh-CN" altLang="zh-CN" sz="3200" dirty="0"/>
              <a:t>路由器具有判断网络地址和选择路径的功能</a:t>
            </a:r>
            <a:r>
              <a:rPr lang="zh-CN" altLang="en-US" sz="3200" dirty="0"/>
              <a:t>。</a:t>
            </a:r>
            <a:endParaRPr lang="en-US" altLang="zh-CN" sz="3200" dirty="0"/>
          </a:p>
          <a:p>
            <a:r>
              <a:rPr lang="zh-CN" altLang="zh-CN" sz="3200" dirty="0"/>
              <a:t>路由器可以连接不同的传输介质</a:t>
            </a:r>
            <a:r>
              <a:rPr lang="zh-CN" altLang="en-US" sz="3200" dirty="0"/>
              <a:t>。</a:t>
            </a:r>
            <a:endParaRPr lang="zh-CN" altLang="zh-CN" sz="3200" dirty="0"/>
          </a:p>
        </p:txBody>
      </p:sp>
    </p:spTree>
    <p:extLst>
      <p:ext uri="{BB962C8B-B14F-4D97-AF65-F5344CB8AC3E}">
        <p14:creationId xmlns:p14="http://schemas.microsoft.com/office/powerpoint/2010/main" val="2425994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12</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路由器工作原理</a:t>
            </a:r>
            <a:endParaRPr lang="en-US" altLang="zh-CN" sz="4400" dirty="0"/>
          </a:p>
        </p:txBody>
      </p:sp>
      <p:sp>
        <p:nvSpPr>
          <p:cNvPr id="275459" name="Rectangle 3"/>
          <p:cNvSpPr>
            <a:spLocks noGrp="1" noChangeArrowheads="1"/>
          </p:cNvSpPr>
          <p:nvPr>
            <p:ph type="body" idx="1"/>
          </p:nvPr>
        </p:nvSpPr>
        <p:spPr/>
        <p:txBody>
          <a:bodyPr/>
          <a:lstStyle/>
          <a:p>
            <a:r>
              <a:rPr lang="zh-CN" altLang="en-US" sz="2800" dirty="0"/>
              <a:t>（</a:t>
            </a:r>
            <a:r>
              <a:rPr lang="en-US" altLang="zh-CN" sz="2800" dirty="0"/>
              <a:t>1</a:t>
            </a:r>
            <a:r>
              <a:rPr lang="zh-CN" altLang="en-US" sz="2800" dirty="0"/>
              <a:t>）</a:t>
            </a:r>
            <a:r>
              <a:rPr lang="zh-CN" altLang="zh-CN" sz="2800" dirty="0"/>
              <a:t>从收到的报文的首部提取目的</a:t>
            </a:r>
            <a:r>
              <a:rPr lang="en-US" altLang="zh-CN" sz="2800" dirty="0"/>
              <a:t>IP</a:t>
            </a:r>
            <a:r>
              <a:rPr lang="zh-CN" altLang="zh-CN" sz="2800" dirty="0"/>
              <a:t>地址</a:t>
            </a:r>
            <a:r>
              <a:rPr lang="en-US" altLang="zh-CN" sz="2800" dirty="0"/>
              <a:t>D</a:t>
            </a:r>
            <a:r>
              <a:rPr lang="zh-CN" altLang="zh-CN" sz="2800" dirty="0"/>
              <a:t>；</a:t>
            </a:r>
          </a:p>
          <a:p>
            <a:r>
              <a:rPr lang="zh-CN" altLang="en-US" sz="2800" dirty="0"/>
              <a:t>（</a:t>
            </a:r>
            <a:r>
              <a:rPr lang="en-US" altLang="zh-CN" sz="2800" dirty="0"/>
              <a:t>2</a:t>
            </a:r>
            <a:r>
              <a:rPr lang="zh-CN" altLang="en-US" sz="2800" dirty="0"/>
              <a:t>）</a:t>
            </a:r>
            <a:r>
              <a:rPr lang="zh-CN" altLang="zh-CN" sz="2800" dirty="0"/>
              <a:t>先判断是否为直接交付。对路由器直接相连的网络逐个进行检查：用各网络的子网掩码和</a:t>
            </a:r>
            <a:r>
              <a:rPr lang="en-US" altLang="zh-CN" sz="2800" dirty="0"/>
              <a:t>D</a:t>
            </a:r>
            <a:r>
              <a:rPr lang="zh-CN" altLang="zh-CN" sz="2800" dirty="0"/>
              <a:t>逐位相“与”（</a:t>
            </a:r>
            <a:r>
              <a:rPr lang="en-US" altLang="zh-CN" sz="2800" dirty="0"/>
              <a:t>AND</a:t>
            </a:r>
            <a:r>
              <a:rPr lang="zh-CN" altLang="zh-CN" sz="2800" dirty="0"/>
              <a:t>操作），看结果是否和相应的网络地址匹配。若匹配，则把报文进行直接交付（还需要把</a:t>
            </a:r>
            <a:r>
              <a:rPr lang="en-US" altLang="zh-CN" sz="2800" dirty="0"/>
              <a:t>D</a:t>
            </a:r>
            <a:r>
              <a:rPr lang="zh-CN" altLang="zh-CN" sz="2800" dirty="0"/>
              <a:t>转换成</a:t>
            </a:r>
            <a:r>
              <a:rPr lang="en-US" altLang="zh-CN" sz="2800" dirty="0"/>
              <a:t>MAC</a:t>
            </a:r>
            <a:r>
              <a:rPr lang="zh-CN" altLang="zh-CN" sz="2800" dirty="0"/>
              <a:t>物理地址，把数据封装成帧发送出去），转发任务结束。否则就是间接交付，执行步骤</a:t>
            </a:r>
            <a:r>
              <a:rPr lang="en-US" altLang="zh-CN" sz="2800" dirty="0"/>
              <a:t>3</a:t>
            </a:r>
            <a:r>
              <a:rPr lang="zh-CN" altLang="zh-CN" sz="2800" dirty="0"/>
              <a:t>。</a:t>
            </a:r>
          </a:p>
          <a:p>
            <a:r>
              <a:rPr lang="zh-CN" altLang="en-US" sz="2800" dirty="0"/>
              <a:t>（</a:t>
            </a:r>
            <a:r>
              <a:rPr lang="en-US" altLang="zh-CN" sz="2800" dirty="0"/>
              <a:t>3</a:t>
            </a:r>
            <a:r>
              <a:rPr lang="zh-CN" altLang="en-US" sz="2800" dirty="0"/>
              <a:t>）</a:t>
            </a:r>
            <a:r>
              <a:rPr lang="zh-CN" altLang="zh-CN" sz="2800" dirty="0"/>
              <a:t>若路由表中有目的地址为</a:t>
            </a:r>
            <a:r>
              <a:rPr lang="en-US" altLang="zh-CN" sz="2800" dirty="0"/>
              <a:t>D</a:t>
            </a:r>
            <a:r>
              <a:rPr lang="zh-CN" altLang="zh-CN" sz="2800" dirty="0"/>
              <a:t>的特定主机路由，则把报文发送给路由表中所指明的下一跳路由器，否则执行步骤</a:t>
            </a:r>
            <a:r>
              <a:rPr lang="en-US" altLang="zh-CN" sz="2800" dirty="0"/>
              <a:t>4</a:t>
            </a:r>
            <a:r>
              <a:rPr lang="zh-CN" altLang="zh-CN" sz="2800" dirty="0"/>
              <a:t>。</a:t>
            </a:r>
          </a:p>
        </p:txBody>
      </p:sp>
    </p:spTree>
    <p:extLst>
      <p:ext uri="{BB962C8B-B14F-4D97-AF65-F5344CB8AC3E}">
        <p14:creationId xmlns:p14="http://schemas.microsoft.com/office/powerpoint/2010/main" val="1065369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13</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路由器工作原理（续）</a:t>
            </a:r>
            <a:endParaRPr lang="en-US" altLang="zh-CN" sz="4400" dirty="0"/>
          </a:p>
        </p:txBody>
      </p:sp>
      <p:sp>
        <p:nvSpPr>
          <p:cNvPr id="275459" name="Rectangle 3"/>
          <p:cNvSpPr>
            <a:spLocks noGrp="1" noChangeArrowheads="1"/>
          </p:cNvSpPr>
          <p:nvPr>
            <p:ph type="body" idx="1"/>
          </p:nvPr>
        </p:nvSpPr>
        <p:spPr/>
        <p:txBody>
          <a:bodyPr/>
          <a:lstStyle/>
          <a:p>
            <a:r>
              <a:rPr lang="zh-CN" altLang="en-US" sz="2800" dirty="0"/>
              <a:t>（</a:t>
            </a:r>
            <a:r>
              <a:rPr lang="en-US" altLang="zh-CN" sz="2800" dirty="0"/>
              <a:t>4</a:t>
            </a:r>
            <a:r>
              <a:rPr lang="zh-CN" altLang="en-US" sz="2800" dirty="0"/>
              <a:t>）</a:t>
            </a:r>
            <a:r>
              <a:rPr lang="zh-CN" altLang="zh-CN" sz="2800" dirty="0"/>
              <a:t>对照路由表中的每一行（目的网络地址、子网掩码、下一跳地址），用其中的子网掩码和</a:t>
            </a:r>
            <a:r>
              <a:rPr lang="en-US" altLang="zh-CN" sz="2800" dirty="0"/>
              <a:t>D</a:t>
            </a:r>
            <a:r>
              <a:rPr lang="zh-CN" altLang="zh-CN" sz="2800" dirty="0"/>
              <a:t>逐位相“与”，其结果为</a:t>
            </a:r>
            <a:r>
              <a:rPr lang="en-US" altLang="zh-CN" sz="2800" dirty="0"/>
              <a:t>N</a:t>
            </a:r>
            <a:r>
              <a:rPr lang="zh-CN" altLang="zh-CN" sz="2800" dirty="0"/>
              <a:t>。如果</a:t>
            </a:r>
            <a:r>
              <a:rPr lang="en-US" altLang="zh-CN" sz="2800" dirty="0"/>
              <a:t>N</a:t>
            </a:r>
            <a:r>
              <a:rPr lang="zh-CN" altLang="zh-CN" sz="2800" dirty="0"/>
              <a:t>和该行的目的网络地址匹配，则把报文发送给该行指明的下一跳路由器，否则执行步骤</a:t>
            </a:r>
            <a:r>
              <a:rPr lang="en-US" altLang="zh-CN" sz="2800" dirty="0"/>
              <a:t>5</a:t>
            </a:r>
            <a:r>
              <a:rPr lang="zh-CN" altLang="zh-CN" sz="2800" dirty="0"/>
              <a:t>。</a:t>
            </a:r>
          </a:p>
          <a:p>
            <a:r>
              <a:rPr lang="zh-CN" altLang="en-US" sz="2800" dirty="0"/>
              <a:t>（</a:t>
            </a:r>
            <a:r>
              <a:rPr lang="en-US" altLang="zh-CN" sz="2800" dirty="0"/>
              <a:t>5</a:t>
            </a:r>
            <a:r>
              <a:rPr lang="zh-CN" altLang="en-US" sz="2800" dirty="0"/>
              <a:t>）</a:t>
            </a:r>
            <a:r>
              <a:rPr lang="zh-CN" altLang="zh-CN" sz="2800" dirty="0"/>
              <a:t>如果路由表中有一个默认路由，则把报文发送给指定的默认路由器，否则执行步骤</a:t>
            </a:r>
            <a:r>
              <a:rPr lang="en-US" altLang="zh-CN" sz="2800" dirty="0"/>
              <a:t>6</a:t>
            </a:r>
            <a:r>
              <a:rPr lang="zh-CN" altLang="zh-CN" sz="2800" dirty="0"/>
              <a:t>。</a:t>
            </a:r>
          </a:p>
          <a:p>
            <a:r>
              <a:rPr lang="zh-CN" altLang="en-US" sz="2800" dirty="0"/>
              <a:t>（</a:t>
            </a:r>
            <a:r>
              <a:rPr lang="en-US" altLang="zh-CN" sz="2800" dirty="0"/>
              <a:t>6</a:t>
            </a:r>
            <a:r>
              <a:rPr lang="zh-CN" altLang="en-US" sz="2800" dirty="0"/>
              <a:t>）</a:t>
            </a:r>
            <a:r>
              <a:rPr lang="zh-CN" altLang="zh-CN" sz="2800" dirty="0"/>
              <a:t>向发送报文的分组发送一条</a:t>
            </a:r>
            <a:r>
              <a:rPr lang="en-US" altLang="zh-CN" sz="2800" dirty="0" err="1"/>
              <a:t>ICMP</a:t>
            </a:r>
            <a:r>
              <a:rPr lang="zh-CN" altLang="zh-CN" sz="2800" dirty="0"/>
              <a:t>报文，通告报文转发出错。</a:t>
            </a:r>
          </a:p>
          <a:p>
            <a:pPr lvl="0"/>
            <a:endParaRPr lang="zh-CN" altLang="zh-CN" sz="3200" dirty="0"/>
          </a:p>
        </p:txBody>
      </p:sp>
    </p:spTree>
    <p:extLst>
      <p:ext uri="{BB962C8B-B14F-4D97-AF65-F5344CB8AC3E}">
        <p14:creationId xmlns:p14="http://schemas.microsoft.com/office/powerpoint/2010/main" val="6129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14</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路由器的分类</a:t>
            </a:r>
            <a:endParaRPr lang="en-US" altLang="zh-CN" sz="4400" dirty="0"/>
          </a:p>
        </p:txBody>
      </p:sp>
      <p:sp>
        <p:nvSpPr>
          <p:cNvPr id="275459" name="Rectangle 3"/>
          <p:cNvSpPr>
            <a:spLocks noGrp="1" noChangeArrowheads="1"/>
          </p:cNvSpPr>
          <p:nvPr>
            <p:ph type="body" idx="1"/>
          </p:nvPr>
        </p:nvSpPr>
        <p:spPr/>
        <p:txBody>
          <a:bodyPr/>
          <a:lstStyle/>
          <a:p>
            <a:pPr lvl="0"/>
            <a:r>
              <a:rPr lang="zh-CN" altLang="zh-CN" sz="3200" dirty="0"/>
              <a:t>从功能上分</a:t>
            </a:r>
            <a:r>
              <a:rPr lang="zh-CN" altLang="en-US" sz="3200" dirty="0"/>
              <a:t>：</a:t>
            </a:r>
            <a:r>
              <a:rPr lang="zh-CN" altLang="zh-CN" sz="3200" dirty="0"/>
              <a:t>高端路由器</a:t>
            </a:r>
            <a:r>
              <a:rPr lang="zh-CN" altLang="en-US" sz="3200" dirty="0"/>
              <a:t>、</a:t>
            </a:r>
            <a:r>
              <a:rPr lang="zh-CN" altLang="zh-CN" sz="3200" dirty="0"/>
              <a:t>中低端路由器</a:t>
            </a:r>
            <a:endParaRPr lang="en-US" altLang="zh-CN" sz="3200" dirty="0"/>
          </a:p>
          <a:p>
            <a:pPr lvl="0"/>
            <a:r>
              <a:rPr lang="zh-CN" altLang="zh-CN" sz="3200" dirty="0"/>
              <a:t>从结构上分</a:t>
            </a:r>
            <a:r>
              <a:rPr lang="zh-CN" altLang="en-US" sz="3200" dirty="0"/>
              <a:t>：</a:t>
            </a:r>
            <a:r>
              <a:rPr lang="zh-CN" altLang="zh-CN" sz="3200" dirty="0"/>
              <a:t>模块化结构</a:t>
            </a:r>
            <a:r>
              <a:rPr lang="zh-CN" altLang="en-US" sz="3200" dirty="0"/>
              <a:t>、</a:t>
            </a:r>
            <a:r>
              <a:rPr lang="zh-CN" altLang="zh-CN" sz="3200" dirty="0"/>
              <a:t>非模块化结构</a:t>
            </a:r>
            <a:endParaRPr lang="en-US" altLang="zh-CN" sz="3200" dirty="0"/>
          </a:p>
          <a:p>
            <a:pPr lvl="0"/>
            <a:r>
              <a:rPr lang="zh-CN" altLang="zh-CN" sz="3200" dirty="0"/>
              <a:t>从网络位置划分</a:t>
            </a:r>
            <a:r>
              <a:rPr lang="zh-CN" altLang="en-US" sz="3200" dirty="0"/>
              <a:t>：</a:t>
            </a:r>
            <a:r>
              <a:rPr lang="zh-CN" altLang="zh-CN" sz="3200" dirty="0"/>
              <a:t>核心路由器</a:t>
            </a:r>
            <a:r>
              <a:rPr lang="zh-CN" altLang="en-US" sz="3200" dirty="0"/>
              <a:t>、</a:t>
            </a:r>
            <a:r>
              <a:rPr lang="zh-CN" altLang="zh-CN" sz="3200" dirty="0"/>
              <a:t>接入路由</a:t>
            </a:r>
            <a:r>
              <a:rPr lang="zh-CN" altLang="en-US" sz="3200" dirty="0"/>
              <a:t>器</a:t>
            </a:r>
            <a:endParaRPr lang="en-US" altLang="zh-CN" sz="3200" dirty="0"/>
          </a:p>
          <a:p>
            <a:pPr lvl="0"/>
            <a:r>
              <a:rPr lang="zh-CN" altLang="zh-CN" sz="3200" dirty="0"/>
              <a:t>从</a:t>
            </a:r>
            <a:r>
              <a:rPr lang="zh-CN" altLang="en-US" sz="3200" dirty="0"/>
              <a:t>用途</a:t>
            </a:r>
            <a:r>
              <a:rPr lang="zh-CN" altLang="zh-CN" sz="3200" dirty="0"/>
              <a:t>上分</a:t>
            </a:r>
            <a:r>
              <a:rPr lang="zh-CN" altLang="en-US" sz="3200" dirty="0"/>
              <a:t>：</a:t>
            </a:r>
            <a:r>
              <a:rPr lang="zh-CN" altLang="zh-CN" sz="3200" dirty="0"/>
              <a:t>通用路由器</a:t>
            </a:r>
            <a:r>
              <a:rPr lang="zh-CN" altLang="en-US" sz="3200" dirty="0"/>
              <a:t>、</a:t>
            </a:r>
            <a:r>
              <a:rPr lang="zh-CN" altLang="zh-CN" sz="3200" dirty="0"/>
              <a:t>专用路由器</a:t>
            </a:r>
            <a:endParaRPr lang="en-US" altLang="zh-CN" sz="3200" dirty="0"/>
          </a:p>
          <a:p>
            <a:pPr lvl="0"/>
            <a:r>
              <a:rPr lang="zh-CN" altLang="zh-CN" sz="3200" dirty="0"/>
              <a:t>从性能上分</a:t>
            </a:r>
            <a:r>
              <a:rPr lang="zh-CN" altLang="en-US" sz="3200" dirty="0"/>
              <a:t>：</a:t>
            </a:r>
            <a:r>
              <a:rPr lang="zh-CN" altLang="zh-CN" sz="3200" dirty="0"/>
              <a:t>线速路由器</a:t>
            </a:r>
            <a:r>
              <a:rPr lang="zh-CN" altLang="en-US" sz="3200" dirty="0"/>
              <a:t>、</a:t>
            </a:r>
            <a:r>
              <a:rPr lang="zh-CN" altLang="zh-CN" sz="3200" dirty="0"/>
              <a:t>非线速路由器</a:t>
            </a:r>
          </a:p>
        </p:txBody>
      </p:sp>
    </p:spTree>
    <p:extLst>
      <p:ext uri="{BB962C8B-B14F-4D97-AF65-F5344CB8AC3E}">
        <p14:creationId xmlns:p14="http://schemas.microsoft.com/office/powerpoint/2010/main" val="90549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15</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服务器</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solidFill>
                  <a:schemeClr val="tx1"/>
                </a:solidFill>
              </a:rPr>
              <a:t>在网络中，服务器承担着数据的存储、转发、发布等关键任务，是各类基于客户端</a:t>
            </a:r>
            <a:r>
              <a:rPr lang="en-US" altLang="zh-CN" sz="3200" dirty="0">
                <a:solidFill>
                  <a:schemeClr val="tx1"/>
                </a:solidFill>
              </a:rPr>
              <a:t>/</a:t>
            </a:r>
            <a:r>
              <a:rPr lang="zh-CN" altLang="zh-CN" sz="3200" dirty="0">
                <a:solidFill>
                  <a:schemeClr val="tx1"/>
                </a:solidFill>
              </a:rPr>
              <a:t>服务器</a:t>
            </a:r>
            <a:r>
              <a:rPr lang="en-US" altLang="zh-CN" sz="3200" dirty="0">
                <a:solidFill>
                  <a:schemeClr val="tx1"/>
                </a:solidFill>
              </a:rPr>
              <a:t>(C/S)</a:t>
            </a:r>
            <a:r>
              <a:rPr lang="zh-CN" altLang="zh-CN" sz="3200" dirty="0">
                <a:solidFill>
                  <a:schemeClr val="tx1"/>
                </a:solidFill>
              </a:rPr>
              <a:t>模式网络中不可或缺的重要组成部分。</a:t>
            </a:r>
            <a:endParaRPr lang="en-US" altLang="zh-CN" sz="3200" dirty="0">
              <a:solidFill>
                <a:schemeClr val="tx1"/>
              </a:solidFill>
            </a:endParaRPr>
          </a:p>
          <a:p>
            <a:r>
              <a:rPr lang="zh-CN" altLang="zh-CN" sz="3200" dirty="0"/>
              <a:t>高速度的运算能力</a:t>
            </a:r>
            <a:endParaRPr lang="en-US" altLang="zh-CN" sz="3200" dirty="0"/>
          </a:p>
          <a:p>
            <a:r>
              <a:rPr lang="zh-CN" altLang="zh-CN" sz="3200" dirty="0"/>
              <a:t>长时间的可靠运行</a:t>
            </a:r>
            <a:endParaRPr lang="en-US" altLang="zh-CN" sz="3200" dirty="0"/>
          </a:p>
          <a:p>
            <a:r>
              <a:rPr lang="zh-CN" altLang="zh-CN" sz="3200" dirty="0"/>
              <a:t>强大的外部数据吞吐能力</a:t>
            </a:r>
          </a:p>
        </p:txBody>
      </p:sp>
    </p:spTree>
    <p:extLst>
      <p:ext uri="{BB962C8B-B14F-4D97-AF65-F5344CB8AC3E}">
        <p14:creationId xmlns:p14="http://schemas.microsoft.com/office/powerpoint/2010/main" val="2219851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367211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17</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服务器的分类</a:t>
            </a:r>
            <a:endParaRPr lang="en-US" altLang="zh-CN" sz="4400" dirty="0"/>
          </a:p>
        </p:txBody>
      </p:sp>
      <p:sp>
        <p:nvSpPr>
          <p:cNvPr id="275459" name="Rectangle 3"/>
          <p:cNvSpPr>
            <a:spLocks noGrp="1" noChangeArrowheads="1"/>
          </p:cNvSpPr>
          <p:nvPr>
            <p:ph type="body" idx="1"/>
          </p:nvPr>
        </p:nvSpPr>
        <p:spPr/>
        <p:txBody>
          <a:bodyPr/>
          <a:lstStyle/>
          <a:p>
            <a:r>
              <a:rPr lang="zh-CN" altLang="zh-CN" sz="2800" dirty="0"/>
              <a:t>根据体系架构</a:t>
            </a:r>
            <a:endParaRPr lang="en-US" altLang="zh-CN" sz="2800" dirty="0"/>
          </a:p>
          <a:p>
            <a:pPr lvl="1"/>
            <a:r>
              <a:rPr lang="en-US" altLang="zh-CN" sz="2400" dirty="0" err="1"/>
              <a:t>x86</a:t>
            </a:r>
            <a:r>
              <a:rPr lang="zh-CN" altLang="zh-CN" sz="2400" dirty="0"/>
              <a:t>体系架构服务器</a:t>
            </a:r>
            <a:endParaRPr lang="en-US" altLang="zh-CN" sz="2400" dirty="0"/>
          </a:p>
          <a:p>
            <a:pPr lvl="1"/>
            <a:r>
              <a:rPr lang="zh-CN" altLang="zh-CN" sz="2400" dirty="0"/>
              <a:t>非</a:t>
            </a:r>
            <a:r>
              <a:rPr lang="en-US" altLang="zh-CN" sz="2400" dirty="0" err="1"/>
              <a:t>x86</a:t>
            </a:r>
            <a:r>
              <a:rPr lang="zh-CN" altLang="zh-CN" sz="2400" dirty="0"/>
              <a:t>体系架构服务器</a:t>
            </a:r>
            <a:endParaRPr lang="en-US" altLang="zh-CN" sz="2400" dirty="0"/>
          </a:p>
          <a:p>
            <a:r>
              <a:rPr lang="zh-CN" altLang="zh-CN" sz="2800" dirty="0"/>
              <a:t>根据不同的计算能力</a:t>
            </a:r>
            <a:endParaRPr lang="en-US" altLang="zh-CN" sz="2800" dirty="0"/>
          </a:p>
          <a:p>
            <a:pPr lvl="1"/>
            <a:r>
              <a:rPr lang="zh-CN" altLang="zh-CN" sz="2400" dirty="0"/>
              <a:t>工作组级服务器</a:t>
            </a:r>
            <a:endParaRPr lang="en-US" altLang="zh-CN" sz="2400" dirty="0"/>
          </a:p>
          <a:p>
            <a:pPr lvl="1"/>
            <a:r>
              <a:rPr lang="zh-CN" altLang="zh-CN" sz="2400" dirty="0"/>
              <a:t>部门级服务器</a:t>
            </a:r>
            <a:endParaRPr lang="en-US" altLang="zh-CN" sz="2400" dirty="0"/>
          </a:p>
          <a:p>
            <a:pPr lvl="1"/>
            <a:r>
              <a:rPr lang="zh-CN" altLang="zh-CN" sz="2400" dirty="0"/>
              <a:t>企业级服务器</a:t>
            </a:r>
          </a:p>
          <a:p>
            <a:r>
              <a:rPr lang="zh-CN" altLang="zh-CN" sz="2800" dirty="0"/>
              <a:t>根据应用类型</a:t>
            </a:r>
            <a:endParaRPr lang="en-US" altLang="zh-CN" sz="2800" dirty="0"/>
          </a:p>
          <a:p>
            <a:pPr lvl="1"/>
            <a:r>
              <a:rPr lang="en-US" altLang="zh-CN" sz="2400" dirty="0"/>
              <a:t>Web</a:t>
            </a:r>
            <a:r>
              <a:rPr lang="zh-CN" altLang="zh-CN" sz="2400" dirty="0"/>
              <a:t>服务器</a:t>
            </a:r>
            <a:r>
              <a:rPr lang="zh-CN" altLang="en-US" sz="2400" dirty="0"/>
              <a:t>、</a:t>
            </a:r>
            <a:r>
              <a:rPr lang="en-US" altLang="zh-CN" sz="2400" dirty="0"/>
              <a:t>FTP</a:t>
            </a:r>
            <a:r>
              <a:rPr lang="zh-CN" altLang="zh-CN" sz="2400" dirty="0"/>
              <a:t>服务器</a:t>
            </a:r>
            <a:endParaRPr lang="en-US" altLang="zh-CN" sz="2400" dirty="0"/>
          </a:p>
          <a:p>
            <a:pPr lvl="1"/>
            <a:r>
              <a:rPr lang="en-US" altLang="zh-CN" sz="2400" dirty="0"/>
              <a:t>DNS</a:t>
            </a:r>
            <a:r>
              <a:rPr lang="zh-CN" altLang="zh-CN" sz="2400" dirty="0"/>
              <a:t>服务器</a:t>
            </a:r>
            <a:r>
              <a:rPr lang="zh-CN" altLang="en-US" sz="2400" dirty="0"/>
              <a:t>、</a:t>
            </a:r>
            <a:r>
              <a:rPr lang="zh-CN" altLang="zh-CN" sz="2400" dirty="0"/>
              <a:t>邮件服务器</a:t>
            </a:r>
            <a:r>
              <a:rPr lang="zh-CN" altLang="en-US" sz="2400" dirty="0"/>
              <a:t>、</a:t>
            </a:r>
            <a:r>
              <a:rPr lang="zh-CN" altLang="zh-CN" sz="2400" dirty="0"/>
              <a:t>数据库服务器</a:t>
            </a:r>
          </a:p>
        </p:txBody>
      </p:sp>
    </p:spTree>
    <p:extLst>
      <p:ext uri="{BB962C8B-B14F-4D97-AF65-F5344CB8AC3E}">
        <p14:creationId xmlns:p14="http://schemas.microsoft.com/office/powerpoint/2010/main" val="424393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18</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服务器的操作系统</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t>类</a:t>
            </a:r>
            <a:r>
              <a:rPr lang="en-US" altLang="zh-CN" sz="3200" dirty="0"/>
              <a:t>Unix</a:t>
            </a:r>
            <a:r>
              <a:rPr lang="zh-CN" altLang="zh-CN" sz="3200" dirty="0"/>
              <a:t>操作系统</a:t>
            </a:r>
            <a:endParaRPr lang="en-US" altLang="zh-CN" sz="3200" dirty="0"/>
          </a:p>
          <a:p>
            <a:pPr lvl="1"/>
            <a:r>
              <a:rPr lang="en-US" altLang="zh-CN" sz="2800" dirty="0"/>
              <a:t>AIX</a:t>
            </a:r>
            <a:r>
              <a:rPr lang="zh-CN" altLang="zh-CN" sz="2800" dirty="0"/>
              <a:t>、</a:t>
            </a:r>
            <a:r>
              <a:rPr lang="en-US" altLang="zh-CN" sz="2800" dirty="0"/>
              <a:t>HP-UX</a:t>
            </a:r>
            <a:r>
              <a:rPr lang="zh-CN" altLang="zh-CN" sz="2800" dirty="0"/>
              <a:t>、</a:t>
            </a:r>
            <a:r>
              <a:rPr lang="en-US" altLang="zh-CN" sz="2800" dirty="0" err="1"/>
              <a:t>IRIX</a:t>
            </a:r>
            <a:r>
              <a:rPr lang="zh-CN" altLang="zh-CN" sz="2800" dirty="0"/>
              <a:t>、</a:t>
            </a:r>
            <a:r>
              <a:rPr lang="en-US" altLang="zh-CN" sz="2800" dirty="0"/>
              <a:t>Linux</a:t>
            </a:r>
            <a:r>
              <a:rPr lang="zh-CN" altLang="zh-CN" sz="2800" dirty="0"/>
              <a:t>、</a:t>
            </a:r>
            <a:r>
              <a:rPr lang="en-US" altLang="zh-CN" sz="2800" dirty="0"/>
              <a:t>FreeBSD</a:t>
            </a:r>
            <a:r>
              <a:rPr lang="zh-CN" altLang="zh-CN" sz="2800" dirty="0"/>
              <a:t>、</a:t>
            </a:r>
            <a:r>
              <a:rPr lang="en-US" altLang="zh-CN" sz="2800" dirty="0"/>
              <a:t>Solaris</a:t>
            </a:r>
            <a:r>
              <a:rPr lang="zh-CN" altLang="zh-CN" sz="2800" dirty="0"/>
              <a:t>、</a:t>
            </a:r>
            <a:r>
              <a:rPr lang="en-US" altLang="zh-CN" sz="2800" dirty="0"/>
              <a:t>Mac OS X Server</a:t>
            </a:r>
            <a:r>
              <a:rPr lang="zh-CN" altLang="zh-CN" sz="2800" dirty="0"/>
              <a:t>、</a:t>
            </a:r>
            <a:r>
              <a:rPr lang="en-US" altLang="zh-CN" sz="2800" dirty="0" err="1"/>
              <a:t>OpenBSD</a:t>
            </a:r>
            <a:r>
              <a:rPr lang="zh-CN" altLang="zh-CN" sz="2800" dirty="0"/>
              <a:t>、</a:t>
            </a:r>
            <a:r>
              <a:rPr lang="en-US" altLang="zh-CN" sz="2800" dirty="0" err="1"/>
              <a:t>NetBSD</a:t>
            </a:r>
            <a:r>
              <a:rPr lang="zh-CN" altLang="zh-CN" sz="2800" dirty="0"/>
              <a:t>、</a:t>
            </a:r>
            <a:r>
              <a:rPr lang="en-US" altLang="zh-CN" sz="2800" dirty="0" err="1"/>
              <a:t>SCO</a:t>
            </a:r>
            <a:r>
              <a:rPr lang="en-US" altLang="zh-CN" sz="2800" dirty="0"/>
              <a:t> </a:t>
            </a:r>
            <a:r>
              <a:rPr lang="en-US" altLang="zh-CN" sz="2800" dirty="0" err="1"/>
              <a:t>OpenServer</a:t>
            </a:r>
            <a:endParaRPr lang="en-US" altLang="zh-CN" sz="2800" dirty="0"/>
          </a:p>
          <a:p>
            <a:r>
              <a:rPr lang="en-US" altLang="zh-CN" sz="3200" dirty="0"/>
              <a:t>Microsoft Windows</a:t>
            </a:r>
            <a:r>
              <a:rPr lang="zh-CN" altLang="zh-CN" sz="3200" dirty="0"/>
              <a:t>服务器</a:t>
            </a:r>
            <a:endParaRPr lang="en-US" altLang="zh-CN" sz="3200" dirty="0"/>
          </a:p>
          <a:p>
            <a:pPr lvl="1"/>
            <a:r>
              <a:rPr lang="en-US" altLang="zh-CN" sz="2800" dirty="0"/>
              <a:t>Windows NT Server</a:t>
            </a:r>
            <a:r>
              <a:rPr lang="zh-CN" altLang="en-US" sz="2800" dirty="0"/>
              <a:t>、</a:t>
            </a:r>
            <a:r>
              <a:rPr lang="en-US" altLang="zh-CN" sz="2800" dirty="0"/>
              <a:t>Windows 2000 Server</a:t>
            </a:r>
            <a:r>
              <a:rPr lang="zh-CN" altLang="zh-CN" sz="2800" dirty="0"/>
              <a:t>、</a:t>
            </a:r>
            <a:r>
              <a:rPr lang="en-US" altLang="zh-CN" sz="2800" dirty="0"/>
              <a:t>Windows Server 2003</a:t>
            </a:r>
            <a:r>
              <a:rPr lang="zh-CN" altLang="en-US" sz="2800" dirty="0"/>
              <a:t>、</a:t>
            </a:r>
            <a:r>
              <a:rPr lang="en-US" altLang="zh-CN" sz="2800" dirty="0"/>
              <a:t>Windows Server 2008</a:t>
            </a:r>
            <a:r>
              <a:rPr lang="zh-CN" altLang="en-US" sz="2800" dirty="0"/>
              <a:t>、</a:t>
            </a:r>
            <a:r>
              <a:rPr lang="en-US" altLang="zh-CN" sz="2800" dirty="0"/>
              <a:t>Windows Server 2012</a:t>
            </a:r>
            <a:endParaRPr lang="zh-CN" altLang="zh-CN" sz="2400" dirty="0"/>
          </a:p>
        </p:txBody>
      </p:sp>
    </p:spTree>
    <p:extLst>
      <p:ext uri="{BB962C8B-B14F-4D97-AF65-F5344CB8AC3E}">
        <p14:creationId xmlns:p14="http://schemas.microsoft.com/office/powerpoint/2010/main" val="750275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19</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网络设备的配置</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t>网络设备的配置一般可以分为两类：本地配置和远程配置。</a:t>
            </a:r>
            <a:endParaRPr lang="en-US" altLang="zh-CN" sz="3200" dirty="0"/>
          </a:p>
          <a:p>
            <a:r>
              <a:rPr lang="zh-CN" altLang="zh-CN" sz="3200" dirty="0"/>
              <a:t>本地配置使用串口线直接连接计算机和网络设备进行具体的操作</a:t>
            </a:r>
            <a:r>
              <a:rPr lang="zh-CN" altLang="en-US" sz="3200" dirty="0"/>
              <a:t>。</a:t>
            </a:r>
            <a:endParaRPr lang="en-US" altLang="zh-CN" sz="3200" dirty="0"/>
          </a:p>
          <a:p>
            <a:r>
              <a:rPr lang="zh-CN" altLang="zh-CN" sz="3200" dirty="0"/>
              <a:t>远程方式通过网络的方式实现。在远程配置中又有</a:t>
            </a:r>
            <a:r>
              <a:rPr lang="en-US" altLang="zh-CN" sz="3200" dirty="0"/>
              <a:t>Telnet</a:t>
            </a:r>
            <a:r>
              <a:rPr lang="zh-CN" altLang="zh-CN" sz="3200" dirty="0"/>
              <a:t>、</a:t>
            </a:r>
            <a:r>
              <a:rPr lang="en-US" altLang="zh-CN" sz="3200" dirty="0"/>
              <a:t>Web</a:t>
            </a:r>
            <a:r>
              <a:rPr lang="zh-CN" altLang="zh-CN" sz="3200" dirty="0"/>
              <a:t>等几种不同的方式。</a:t>
            </a:r>
            <a:endParaRPr lang="zh-CN" altLang="zh-CN" sz="2400" dirty="0"/>
          </a:p>
        </p:txBody>
      </p:sp>
    </p:spTree>
    <p:extLst>
      <p:ext uri="{BB962C8B-B14F-4D97-AF65-F5344CB8AC3E}">
        <p14:creationId xmlns:p14="http://schemas.microsoft.com/office/powerpoint/2010/main" val="164352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62B4743C-B17F-4C4F-A643-84DEF7E1D5D1}" type="slidenum">
              <a:rPr lang="zh-CN" altLang="en-US"/>
              <a:pPr/>
              <a:t>2</a:t>
            </a:fld>
            <a:r>
              <a:rPr lang="zh-CN" altLang="en-US"/>
              <a:t> 页</a:t>
            </a:r>
          </a:p>
        </p:txBody>
      </p:sp>
      <p:sp>
        <p:nvSpPr>
          <p:cNvPr id="274434" name="Rectangle 2"/>
          <p:cNvSpPr>
            <a:spLocks noGrp="1" noRot="1" noChangeArrowheads="1"/>
          </p:cNvSpPr>
          <p:nvPr>
            <p:ph type="title"/>
          </p:nvPr>
        </p:nvSpPr>
        <p:spPr/>
        <p:txBody>
          <a:bodyPr/>
          <a:lstStyle/>
          <a:p>
            <a:r>
              <a:rPr lang="zh-CN" altLang="en-US" sz="4400" dirty="0"/>
              <a:t>本章结构</a:t>
            </a:r>
            <a:endParaRPr lang="en-US" altLang="zh-CN" sz="4400" dirty="0"/>
          </a:p>
        </p:txBody>
      </p:sp>
      <p:sp>
        <p:nvSpPr>
          <p:cNvPr id="274435" name="Rectangle 3"/>
          <p:cNvSpPr>
            <a:spLocks noGrp="1" noChangeArrowheads="1"/>
          </p:cNvSpPr>
          <p:nvPr>
            <p:ph type="body" idx="1"/>
          </p:nvPr>
        </p:nvSpPr>
        <p:spPr/>
        <p:txBody>
          <a:bodyPr/>
          <a:lstStyle/>
          <a:p>
            <a:r>
              <a:rPr lang="zh-CN" altLang="en-US" sz="3200" dirty="0"/>
              <a:t>常见网络设备</a:t>
            </a:r>
            <a:endParaRPr lang="en-US" altLang="zh-CN" sz="3200" dirty="0"/>
          </a:p>
          <a:p>
            <a:r>
              <a:rPr lang="zh-CN" altLang="en-US" sz="3200" dirty="0"/>
              <a:t>华为设备配置</a:t>
            </a:r>
            <a:endParaRPr lang="en-US" altLang="zh-CN" sz="3200" dirty="0"/>
          </a:p>
          <a:p>
            <a:r>
              <a:rPr lang="en-US" altLang="zh-CN" sz="3200" dirty="0"/>
              <a:t>CISCO</a:t>
            </a:r>
            <a:r>
              <a:rPr lang="zh-CN" altLang="en-US" sz="3200" dirty="0"/>
              <a:t>设备配置</a:t>
            </a:r>
            <a:endParaRPr lang="en-US" altLang="zh-CN" sz="3200" dirty="0"/>
          </a:p>
          <a:p>
            <a:pPr marL="0" indent="0">
              <a:buNone/>
            </a:pPr>
            <a:endParaRPr lang="zh-CN" altLang="en-US" dirty="0"/>
          </a:p>
          <a:p>
            <a:pPr lvl="1"/>
            <a:endParaRPr lang="en-US" altLang="zh-CN" sz="2800" dirty="0"/>
          </a:p>
          <a:p>
            <a:endParaRPr lang="en-US" altLang="zh-CN" dirty="0"/>
          </a:p>
        </p:txBody>
      </p:sp>
    </p:spTree>
    <p:extLst>
      <p:ext uri="{BB962C8B-B14F-4D97-AF65-F5344CB8AC3E}">
        <p14:creationId xmlns:p14="http://schemas.microsoft.com/office/powerpoint/2010/main" val="3945281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20</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网络设备的硬件连接</a:t>
            </a:r>
            <a:endParaRPr lang="en-US" altLang="zh-CN" sz="4400" dirty="0"/>
          </a:p>
        </p:txBody>
      </p:sp>
      <p:sp>
        <p:nvSpPr>
          <p:cNvPr id="275459" name="Rectangle 3"/>
          <p:cNvSpPr>
            <a:spLocks noGrp="1" noChangeArrowheads="1"/>
          </p:cNvSpPr>
          <p:nvPr>
            <p:ph type="body" idx="1"/>
          </p:nvPr>
        </p:nvSpPr>
        <p:spPr/>
        <p:txBody>
          <a:bodyPr/>
          <a:lstStyle/>
          <a:p>
            <a:r>
              <a:rPr lang="zh-CN" altLang="zh-CN" sz="2800" dirty="0"/>
              <a:t>通过</a:t>
            </a:r>
            <a:r>
              <a:rPr lang="en-US" altLang="zh-CN" sz="2800" dirty="0"/>
              <a:t>9</a:t>
            </a:r>
            <a:r>
              <a:rPr lang="zh-CN" altLang="zh-CN" sz="2800" dirty="0"/>
              <a:t>针串口可以实现计算机和网络设备的连接。</a:t>
            </a:r>
            <a:endParaRPr lang="en-US" altLang="zh-CN" sz="2800" dirty="0"/>
          </a:p>
          <a:p>
            <a:r>
              <a:rPr lang="zh-CN" altLang="zh-CN" sz="2800" dirty="0"/>
              <a:t>网络设备上的串口一般以</a:t>
            </a:r>
            <a:r>
              <a:rPr lang="en-US" altLang="zh-CN" sz="2800" dirty="0" err="1"/>
              <a:t>RJ45</a:t>
            </a:r>
            <a:r>
              <a:rPr lang="zh-CN" altLang="zh-CN" sz="2800" dirty="0"/>
              <a:t>的形式出现</a:t>
            </a:r>
            <a:r>
              <a:rPr lang="zh-CN" altLang="en-US" sz="2800" dirty="0"/>
              <a:t>。</a:t>
            </a:r>
            <a:endParaRPr lang="en-US" altLang="zh-CN" sz="2800" dirty="0"/>
          </a:p>
          <a:p>
            <a:r>
              <a:rPr lang="zh-CN" altLang="zh-CN" sz="2800" dirty="0"/>
              <a:t>通过一端是</a:t>
            </a:r>
            <a:r>
              <a:rPr lang="en-US" altLang="zh-CN" sz="2800" dirty="0" err="1"/>
              <a:t>DB9</a:t>
            </a:r>
            <a:r>
              <a:rPr lang="zh-CN" altLang="zh-CN" sz="2800" dirty="0"/>
              <a:t>，另外一端是</a:t>
            </a:r>
            <a:r>
              <a:rPr lang="en-US" altLang="zh-CN" sz="2800" dirty="0" err="1"/>
              <a:t>RJ45</a:t>
            </a:r>
            <a:r>
              <a:rPr lang="zh-CN" altLang="zh-CN" sz="2800" dirty="0"/>
              <a:t>的串口线可以实现计算机和网络设备之间的物理连接。</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863183"/>
            <a:ext cx="4213330" cy="174458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980" y="3863183"/>
            <a:ext cx="3516754" cy="1744582"/>
          </a:xfrm>
          <a:prstGeom prst="rect">
            <a:avLst/>
          </a:prstGeom>
        </p:spPr>
      </p:pic>
    </p:spTree>
    <p:extLst>
      <p:ext uri="{BB962C8B-B14F-4D97-AF65-F5344CB8AC3E}">
        <p14:creationId xmlns:p14="http://schemas.microsoft.com/office/powerpoint/2010/main" val="129263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21</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网络设备的软件配置</a:t>
            </a:r>
            <a:endParaRPr lang="en-US" altLang="zh-CN" sz="4400" dirty="0"/>
          </a:p>
        </p:txBody>
      </p:sp>
      <p:sp>
        <p:nvSpPr>
          <p:cNvPr id="275459" name="Rectangle 3"/>
          <p:cNvSpPr>
            <a:spLocks noGrp="1" noChangeArrowheads="1"/>
          </p:cNvSpPr>
          <p:nvPr>
            <p:ph type="body" idx="1"/>
          </p:nvPr>
        </p:nvSpPr>
        <p:spPr/>
        <p:txBody>
          <a:bodyPr/>
          <a:lstStyle/>
          <a:p>
            <a:r>
              <a:rPr lang="zh-CN" altLang="zh-CN" dirty="0">
                <a:solidFill>
                  <a:schemeClr val="tx1"/>
                </a:solidFill>
              </a:rPr>
              <a:t>打开超级终端：</a:t>
            </a:r>
            <a:endParaRPr lang="en-US" altLang="zh-CN" dirty="0">
              <a:solidFill>
                <a:schemeClr val="tx1"/>
              </a:solidFill>
            </a:endParaRPr>
          </a:p>
          <a:p>
            <a:pPr lvl="1"/>
            <a:r>
              <a:rPr lang="en-US" altLang="zh-CN" sz="2400" dirty="0">
                <a:solidFill>
                  <a:srgbClr val="FFC000"/>
                </a:solidFill>
              </a:rPr>
              <a:t>XP</a:t>
            </a:r>
            <a:r>
              <a:rPr lang="zh-CN" altLang="zh-CN" sz="2400" dirty="0">
                <a:solidFill>
                  <a:srgbClr val="FFC000"/>
                </a:solidFill>
              </a:rPr>
              <a:t>系统开始菜单</a:t>
            </a:r>
            <a:r>
              <a:rPr lang="en-US" altLang="zh-CN" sz="2400" dirty="0">
                <a:solidFill>
                  <a:srgbClr val="FFC000"/>
                </a:solidFill>
              </a:rPr>
              <a:t> | </a:t>
            </a:r>
            <a:r>
              <a:rPr lang="zh-CN" altLang="zh-CN" sz="2400" dirty="0">
                <a:solidFill>
                  <a:srgbClr val="FFC000"/>
                </a:solidFill>
              </a:rPr>
              <a:t>程序</a:t>
            </a:r>
            <a:r>
              <a:rPr lang="en-US" altLang="zh-CN" sz="2400" dirty="0">
                <a:solidFill>
                  <a:srgbClr val="FFC000"/>
                </a:solidFill>
              </a:rPr>
              <a:t> | </a:t>
            </a:r>
            <a:r>
              <a:rPr lang="zh-CN" altLang="zh-CN" sz="2400" dirty="0">
                <a:solidFill>
                  <a:srgbClr val="FFC000"/>
                </a:solidFill>
              </a:rPr>
              <a:t>附件</a:t>
            </a:r>
            <a:r>
              <a:rPr lang="en-US" altLang="zh-CN" sz="2400" dirty="0">
                <a:solidFill>
                  <a:srgbClr val="FFC000"/>
                </a:solidFill>
              </a:rPr>
              <a:t> | </a:t>
            </a:r>
            <a:r>
              <a:rPr lang="zh-CN" altLang="zh-CN" sz="2400" dirty="0">
                <a:solidFill>
                  <a:srgbClr val="FFC000"/>
                </a:solidFill>
              </a:rPr>
              <a:t>通讯</a:t>
            </a:r>
            <a:r>
              <a:rPr lang="en-US" altLang="zh-CN" sz="2400" dirty="0">
                <a:solidFill>
                  <a:srgbClr val="FFC000"/>
                </a:solidFill>
              </a:rPr>
              <a:t> | </a:t>
            </a:r>
            <a:r>
              <a:rPr lang="zh-CN" altLang="zh-CN" sz="2400" dirty="0">
                <a:solidFill>
                  <a:srgbClr val="FFC000"/>
                </a:solidFill>
              </a:rPr>
              <a:t>超级终端</a:t>
            </a:r>
            <a:endParaRPr lang="en-US" altLang="zh-CN" sz="2400" dirty="0">
              <a:solidFill>
                <a:srgbClr val="FFC000"/>
              </a:solidFill>
            </a:endParaRPr>
          </a:p>
          <a:p>
            <a:r>
              <a:rPr lang="zh-CN" altLang="zh-CN" dirty="0">
                <a:solidFill>
                  <a:schemeClr val="tx1"/>
                </a:solidFill>
              </a:rPr>
              <a:t>波特率为</a:t>
            </a:r>
            <a:r>
              <a:rPr lang="en-US" altLang="zh-CN" dirty="0">
                <a:solidFill>
                  <a:schemeClr val="tx1"/>
                </a:solidFill>
              </a:rPr>
              <a:t>9600</a:t>
            </a:r>
            <a:r>
              <a:rPr lang="zh-CN" altLang="zh-CN" dirty="0">
                <a:solidFill>
                  <a:schemeClr val="tx1"/>
                </a:solidFill>
              </a:rPr>
              <a:t>，数据位为</a:t>
            </a:r>
            <a:r>
              <a:rPr lang="en-US" altLang="zh-CN" dirty="0">
                <a:solidFill>
                  <a:schemeClr val="tx1"/>
                </a:solidFill>
              </a:rPr>
              <a:t>8</a:t>
            </a:r>
            <a:r>
              <a:rPr lang="zh-CN" altLang="zh-CN" dirty="0">
                <a:solidFill>
                  <a:schemeClr val="tx1"/>
                </a:solidFill>
              </a:rPr>
              <a:t>，奇偶校验位无，停止位</a:t>
            </a:r>
            <a:r>
              <a:rPr lang="en-US" altLang="zh-CN" dirty="0">
                <a:solidFill>
                  <a:schemeClr val="tx1"/>
                </a:solidFill>
              </a:rPr>
              <a:t>1</a:t>
            </a:r>
            <a:r>
              <a:rPr lang="zh-CN" altLang="zh-CN" dirty="0">
                <a:solidFill>
                  <a:schemeClr val="tx1"/>
                </a:solidFill>
              </a:rPr>
              <a:t>，流量控制无</a:t>
            </a:r>
          </a:p>
        </p:txBody>
      </p:sp>
      <p:pic>
        <p:nvPicPr>
          <p:cNvPr id="8" name="图片 7"/>
          <p:cNvPicPr>
            <a:picLocks noChangeAspect="1"/>
          </p:cNvPicPr>
          <p:nvPr/>
        </p:nvPicPr>
        <p:blipFill>
          <a:blip r:embed="rId2"/>
          <a:stretch>
            <a:fillRect/>
          </a:stretch>
        </p:blipFill>
        <p:spPr>
          <a:xfrm>
            <a:off x="3150610" y="3258307"/>
            <a:ext cx="2842780" cy="3050422"/>
          </a:xfrm>
          <a:prstGeom prst="rect">
            <a:avLst/>
          </a:prstGeom>
          <a:ln>
            <a:solidFill>
              <a:sysClr val="windowText" lastClr="000000"/>
            </a:solidFill>
          </a:ln>
        </p:spPr>
      </p:pic>
    </p:spTree>
    <p:extLst>
      <p:ext uri="{BB962C8B-B14F-4D97-AF65-F5344CB8AC3E}">
        <p14:creationId xmlns:p14="http://schemas.microsoft.com/office/powerpoint/2010/main" val="537795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3.3  CISCO</a:t>
            </a:r>
            <a:r>
              <a:rPr lang="zh-CN" altLang="en-US" sz="4400" dirty="0"/>
              <a:t>设备配置</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a:t>概述	</a:t>
            </a:r>
            <a:endParaRPr lang="en-US" altLang="zh-CN" sz="3200" dirty="0"/>
          </a:p>
          <a:p>
            <a:r>
              <a:rPr lang="en-US" altLang="zh-CN" sz="3200" dirty="0"/>
              <a:t>Cisco IOS</a:t>
            </a:r>
            <a:r>
              <a:rPr lang="zh-CN" altLang="en-US" sz="3200" dirty="0"/>
              <a:t>常见指令</a:t>
            </a:r>
            <a:endParaRPr lang="en-US" altLang="zh-CN" sz="3200" dirty="0"/>
          </a:p>
          <a:p>
            <a:r>
              <a:rPr lang="zh-CN" altLang="en-US" sz="3200" dirty="0"/>
              <a:t>路由器简单防火墙配置</a:t>
            </a:r>
            <a:endParaRPr lang="en-US" altLang="zh-CN" sz="3200" dirty="0"/>
          </a:p>
          <a:p>
            <a:endParaRPr lang="zh-CN" altLang="en-US" dirty="0"/>
          </a:p>
        </p:txBody>
      </p:sp>
    </p:spTree>
    <p:extLst>
      <p:ext uri="{BB962C8B-B14F-4D97-AF65-F5344CB8AC3E}">
        <p14:creationId xmlns:p14="http://schemas.microsoft.com/office/powerpoint/2010/main" val="2243192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CISCO</a:t>
            </a:r>
            <a:r>
              <a:rPr lang="zh-CN" altLang="en-US" sz="4400" dirty="0"/>
              <a:t>设备</a:t>
            </a:r>
            <a:endParaRPr lang="en-US" altLang="zh-CN" sz="4400" dirty="0"/>
          </a:p>
        </p:txBody>
      </p:sp>
      <p:sp>
        <p:nvSpPr>
          <p:cNvPr id="275459" name="Rectangle 3"/>
          <p:cNvSpPr>
            <a:spLocks noGrp="1" noChangeArrowheads="1"/>
          </p:cNvSpPr>
          <p:nvPr>
            <p:ph type="body" idx="1"/>
          </p:nvPr>
        </p:nvSpPr>
        <p:spPr/>
        <p:txBody>
          <a:bodyPr/>
          <a:lstStyle/>
          <a:p>
            <a:pPr marL="500062" indent="-457200"/>
            <a:r>
              <a:rPr lang="zh-CN" altLang="zh-CN" sz="3200" dirty="0">
                <a:solidFill>
                  <a:schemeClr val="tx1"/>
                </a:solidFill>
              </a:rPr>
              <a:t>思科的网络设备，需要依靠</a:t>
            </a:r>
            <a:r>
              <a:rPr lang="en-US" altLang="zh-CN" sz="3200" dirty="0">
                <a:solidFill>
                  <a:schemeClr val="tx1"/>
                </a:solidFill>
              </a:rPr>
              <a:t>IOS</a:t>
            </a:r>
            <a:r>
              <a:rPr lang="zh-CN" altLang="zh-CN" sz="3200" dirty="0">
                <a:solidFill>
                  <a:schemeClr val="tx1"/>
                </a:solidFill>
              </a:rPr>
              <a:t>（</a:t>
            </a:r>
            <a:r>
              <a:rPr lang="en-US" altLang="zh-CN" sz="3200" dirty="0">
                <a:solidFill>
                  <a:schemeClr val="tx1"/>
                </a:solidFill>
              </a:rPr>
              <a:t>Internetwork Operating System</a:t>
            </a:r>
            <a:r>
              <a:rPr lang="zh-CN" altLang="zh-CN" sz="3200" dirty="0">
                <a:solidFill>
                  <a:schemeClr val="tx1"/>
                </a:solidFill>
              </a:rPr>
              <a:t>）这个操作系统进行工作。</a:t>
            </a:r>
            <a:endParaRPr lang="en-US" altLang="zh-CN" sz="3200" dirty="0">
              <a:solidFill>
                <a:schemeClr val="tx1"/>
              </a:solidFill>
            </a:endParaRPr>
          </a:p>
          <a:p>
            <a:r>
              <a:rPr lang="en-US" altLang="zh-CN" sz="3200" dirty="0">
                <a:solidFill>
                  <a:schemeClr val="tx1"/>
                </a:solidFill>
              </a:rPr>
              <a:t>   </a:t>
            </a:r>
            <a:r>
              <a:rPr lang="zh-CN" altLang="zh-CN" sz="3200" dirty="0">
                <a:solidFill>
                  <a:schemeClr val="tx1"/>
                </a:solidFill>
              </a:rPr>
              <a:t>通过</a:t>
            </a:r>
            <a:r>
              <a:rPr lang="en-US" altLang="zh-CN" sz="3200" dirty="0">
                <a:solidFill>
                  <a:schemeClr val="tx1"/>
                </a:solidFill>
              </a:rPr>
              <a:t>IOS</a:t>
            </a:r>
            <a:r>
              <a:rPr lang="zh-CN" altLang="zh-CN" sz="3200" dirty="0">
                <a:solidFill>
                  <a:schemeClr val="tx1"/>
                </a:solidFill>
              </a:rPr>
              <a:t>，可以完成以下三方面的配置：</a:t>
            </a:r>
          </a:p>
          <a:p>
            <a:pPr lvl="1"/>
            <a:r>
              <a:rPr lang="zh-CN" altLang="zh-CN" sz="2800" dirty="0">
                <a:solidFill>
                  <a:srgbClr val="FFC000"/>
                </a:solidFill>
              </a:rPr>
              <a:t>实现网络所需的策略</a:t>
            </a:r>
          </a:p>
          <a:p>
            <a:pPr lvl="1"/>
            <a:r>
              <a:rPr lang="zh-CN" altLang="zh-CN" sz="2800" dirty="0">
                <a:solidFill>
                  <a:srgbClr val="FFC000"/>
                </a:solidFill>
              </a:rPr>
              <a:t>设定协议地址和参数</a:t>
            </a:r>
          </a:p>
          <a:p>
            <a:pPr lvl="1"/>
            <a:r>
              <a:rPr lang="zh-CN" altLang="zh-CN" sz="2800" dirty="0">
                <a:solidFill>
                  <a:srgbClr val="FFC000"/>
                </a:solidFill>
              </a:rPr>
              <a:t>实现管理性的操作</a:t>
            </a:r>
          </a:p>
          <a:p>
            <a:pPr marL="500062" indent="-457200"/>
            <a:endParaRPr lang="zh-CN" altLang="zh-CN" sz="3200" dirty="0">
              <a:solidFill>
                <a:schemeClr val="hlink"/>
              </a:solidFill>
            </a:endParaRPr>
          </a:p>
          <a:p>
            <a:endParaRPr lang="en-US" altLang="zh-CN" sz="2800" dirty="0"/>
          </a:p>
        </p:txBody>
      </p:sp>
    </p:spTree>
    <p:extLst>
      <p:ext uri="{BB962C8B-B14F-4D97-AF65-F5344CB8AC3E}">
        <p14:creationId xmlns:p14="http://schemas.microsoft.com/office/powerpoint/2010/main" val="442257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IOS</a:t>
            </a:r>
            <a:r>
              <a:rPr lang="zh-CN" altLang="en-US" sz="4400" dirty="0"/>
              <a:t>基本模式</a:t>
            </a:r>
            <a:endParaRPr lang="en-US" altLang="zh-CN" sz="4400" dirty="0"/>
          </a:p>
        </p:txBody>
      </p:sp>
      <p:sp>
        <p:nvSpPr>
          <p:cNvPr id="275459" name="Rectangle 3"/>
          <p:cNvSpPr>
            <a:spLocks noGrp="1" noChangeArrowheads="1"/>
          </p:cNvSpPr>
          <p:nvPr>
            <p:ph type="body" idx="1"/>
          </p:nvPr>
        </p:nvSpPr>
        <p:spPr>
          <a:xfrm>
            <a:off x="457200" y="1417322"/>
            <a:ext cx="8229600" cy="4525963"/>
          </a:xfrm>
        </p:spPr>
        <p:txBody>
          <a:bodyPr/>
          <a:lstStyle/>
          <a:p>
            <a:pPr marL="500062" indent="-457200"/>
            <a:r>
              <a:rPr lang="en-US" altLang="zh-CN" sz="3200" dirty="0"/>
              <a:t>IOS</a:t>
            </a:r>
            <a:r>
              <a:rPr lang="zh-CN" altLang="zh-CN" sz="3200" dirty="0"/>
              <a:t>命令行模式中有三种基本的模式</a:t>
            </a:r>
            <a:r>
              <a:rPr lang="zh-CN" altLang="en-US" sz="3200" dirty="0"/>
              <a:t>：</a:t>
            </a:r>
            <a:endParaRPr lang="en-US" altLang="zh-CN" sz="3200" dirty="0"/>
          </a:p>
          <a:p>
            <a:pPr marL="500062" indent="-457200"/>
            <a:r>
              <a:rPr lang="en-US" altLang="zh-CN" sz="3200" dirty="0"/>
              <a:t>(1) </a:t>
            </a:r>
            <a:r>
              <a:rPr lang="zh-CN" altLang="en-US" sz="3200" dirty="0"/>
              <a:t>用户模式</a:t>
            </a:r>
            <a:endParaRPr lang="en-US" altLang="zh-CN" sz="3200" dirty="0"/>
          </a:p>
          <a:p>
            <a:pPr marL="800100" lvl="1" indent="-457200"/>
            <a:r>
              <a:rPr lang="en-US" altLang="zh-CN" sz="2800" dirty="0"/>
              <a:t>Hostname&gt;</a:t>
            </a:r>
            <a:endParaRPr lang="zh-CN" altLang="zh-CN" sz="2800" dirty="0"/>
          </a:p>
          <a:p>
            <a:pPr marL="500062" indent="-457200"/>
            <a:r>
              <a:rPr lang="en-US" altLang="zh-CN" sz="3200" dirty="0"/>
              <a:t>(2) </a:t>
            </a:r>
            <a:r>
              <a:rPr lang="zh-CN" altLang="en-US" sz="3200" dirty="0"/>
              <a:t>特权模式</a:t>
            </a:r>
            <a:endParaRPr lang="en-US" altLang="zh-CN" sz="3200" dirty="0"/>
          </a:p>
          <a:p>
            <a:pPr marL="800100" lvl="1" indent="-457200"/>
            <a:r>
              <a:rPr lang="en-US" altLang="zh-CN" sz="2800" dirty="0"/>
              <a:t>Hostname&gt;enable</a:t>
            </a:r>
          </a:p>
          <a:p>
            <a:pPr marL="800100" lvl="1" indent="-457200"/>
            <a:r>
              <a:rPr lang="en-US" altLang="zh-CN" sz="2800" dirty="0"/>
              <a:t>Hostname#</a:t>
            </a:r>
          </a:p>
          <a:p>
            <a:pPr marL="500062" indent="-457200"/>
            <a:r>
              <a:rPr lang="en-US" altLang="zh-CN" sz="3200" dirty="0"/>
              <a:t>(3) </a:t>
            </a:r>
            <a:r>
              <a:rPr lang="zh-CN" altLang="en-US" sz="3200" dirty="0"/>
              <a:t>全局模式</a:t>
            </a:r>
            <a:endParaRPr lang="en-US" altLang="zh-CN" sz="3200" dirty="0"/>
          </a:p>
          <a:p>
            <a:pPr marL="800100" lvl="1" indent="-457200"/>
            <a:r>
              <a:rPr lang="en-US" altLang="zh-CN" sz="2800" dirty="0"/>
              <a:t>Hostname(</a:t>
            </a:r>
            <a:r>
              <a:rPr lang="en-US" altLang="zh-CN" sz="2800" dirty="0" err="1"/>
              <a:t>config</a:t>
            </a:r>
            <a:r>
              <a:rPr lang="en-US" altLang="zh-CN" sz="2800" dirty="0"/>
              <a:t>)#interface </a:t>
            </a:r>
            <a:r>
              <a:rPr lang="en-US" altLang="zh-CN" sz="2800" dirty="0" err="1"/>
              <a:t>fa0</a:t>
            </a:r>
            <a:r>
              <a:rPr lang="en-US" altLang="zh-CN" sz="2800" dirty="0"/>
              <a:t>/0</a:t>
            </a:r>
            <a:endParaRPr lang="zh-CN" altLang="zh-CN" sz="2800" dirty="0"/>
          </a:p>
          <a:p>
            <a:pPr marL="800100" lvl="1" indent="-457200"/>
            <a:r>
              <a:rPr lang="en-US" altLang="zh-CN" sz="2800" dirty="0"/>
              <a:t>Hostname(</a:t>
            </a:r>
            <a:r>
              <a:rPr lang="en-US" altLang="zh-CN" sz="2800" dirty="0" err="1"/>
              <a:t>config</a:t>
            </a:r>
            <a:r>
              <a:rPr lang="en-US" altLang="zh-CN" sz="2800" dirty="0"/>
              <a:t>-if)#</a:t>
            </a:r>
            <a:endParaRPr lang="zh-CN" altLang="zh-CN" sz="2800" dirty="0"/>
          </a:p>
          <a:p>
            <a:pPr marL="500062" indent="-457200"/>
            <a:endParaRPr lang="zh-CN" altLang="zh-CN" sz="3200" dirty="0"/>
          </a:p>
          <a:p>
            <a:pPr marL="500062" indent="-457200"/>
            <a:endParaRPr lang="zh-CN" altLang="zh-CN" sz="3200" dirty="0">
              <a:solidFill>
                <a:schemeClr val="hlink"/>
              </a:solidFill>
            </a:endParaRPr>
          </a:p>
          <a:p>
            <a:endParaRPr lang="en-US" altLang="zh-CN" sz="2800" dirty="0"/>
          </a:p>
        </p:txBody>
      </p:sp>
    </p:spTree>
    <p:extLst>
      <p:ext uri="{BB962C8B-B14F-4D97-AF65-F5344CB8AC3E}">
        <p14:creationId xmlns:p14="http://schemas.microsoft.com/office/powerpoint/2010/main" val="2160185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CISCO</a:t>
            </a:r>
            <a:r>
              <a:rPr lang="zh-CN" altLang="en-US" sz="4400" dirty="0"/>
              <a:t>设备启动过程</a:t>
            </a:r>
            <a:endParaRPr lang="en-US" altLang="zh-CN" sz="4400" dirty="0"/>
          </a:p>
        </p:txBody>
      </p:sp>
      <p:sp>
        <p:nvSpPr>
          <p:cNvPr id="275459" name="Rectangle 3"/>
          <p:cNvSpPr>
            <a:spLocks noGrp="1" noChangeArrowheads="1"/>
          </p:cNvSpPr>
          <p:nvPr>
            <p:ph type="body" idx="1"/>
          </p:nvPr>
        </p:nvSpPr>
        <p:spPr/>
        <p:txBody>
          <a:bodyPr/>
          <a:lstStyle/>
          <a:p>
            <a:pPr marL="500062" indent="-457200"/>
            <a:r>
              <a:rPr lang="en-US" altLang="zh-CN" sz="3200" dirty="0"/>
              <a:t>1. </a:t>
            </a:r>
            <a:r>
              <a:rPr lang="zh-CN" altLang="en-US" sz="3200" dirty="0"/>
              <a:t>加电自检</a:t>
            </a:r>
            <a:endParaRPr lang="en-US" altLang="zh-CN" sz="3200" dirty="0"/>
          </a:p>
          <a:p>
            <a:pPr marL="500062" indent="-457200"/>
            <a:r>
              <a:rPr lang="en-US" altLang="zh-CN" sz="3200" dirty="0"/>
              <a:t>2. </a:t>
            </a:r>
            <a:r>
              <a:rPr lang="zh-CN" altLang="zh-CN" sz="3200" dirty="0"/>
              <a:t>查找配置注册码</a:t>
            </a:r>
            <a:r>
              <a:rPr lang="zh-CN" altLang="en-US" sz="3200" dirty="0"/>
              <a:t>，</a:t>
            </a:r>
            <a:r>
              <a:rPr lang="zh-CN" altLang="zh-CN" sz="3200" dirty="0"/>
              <a:t>寻找</a:t>
            </a:r>
            <a:r>
              <a:rPr lang="en-US" altLang="zh-CN" sz="3200" dirty="0"/>
              <a:t>IOS</a:t>
            </a:r>
          </a:p>
          <a:p>
            <a:pPr marL="500062" indent="-457200"/>
            <a:r>
              <a:rPr lang="en-US" altLang="zh-CN" sz="3200" dirty="0"/>
              <a:t>3. </a:t>
            </a:r>
            <a:r>
              <a:rPr lang="zh-CN" altLang="zh-CN" sz="3200" dirty="0"/>
              <a:t>将</a:t>
            </a:r>
            <a:r>
              <a:rPr lang="en-US" altLang="zh-CN" sz="3200" dirty="0"/>
              <a:t>IOS</a:t>
            </a:r>
            <a:r>
              <a:rPr lang="zh-CN" altLang="zh-CN" sz="3200" dirty="0"/>
              <a:t>提取到内存里运行</a:t>
            </a:r>
            <a:endParaRPr lang="en-US" altLang="zh-CN" sz="3200" dirty="0"/>
          </a:p>
          <a:p>
            <a:pPr marL="500062" indent="-457200"/>
            <a:r>
              <a:rPr lang="en-US" altLang="zh-CN" sz="3200" dirty="0"/>
              <a:t>4. </a:t>
            </a:r>
            <a:r>
              <a:rPr lang="zh-CN" altLang="en-US" sz="3200" dirty="0"/>
              <a:t>到</a:t>
            </a:r>
            <a:r>
              <a:rPr lang="en-US" altLang="zh-CN" sz="3200" dirty="0" err="1"/>
              <a:t>NVRAM</a:t>
            </a:r>
            <a:r>
              <a:rPr lang="zh-CN" altLang="zh-CN" sz="3200" dirty="0"/>
              <a:t>芯片中寻找启动配置</a:t>
            </a:r>
            <a:endParaRPr lang="en-US" altLang="zh-CN" sz="3200" dirty="0"/>
          </a:p>
          <a:p>
            <a:pPr marL="800100" lvl="1" indent="-457200"/>
            <a:r>
              <a:rPr lang="zh-CN" altLang="zh-CN" sz="2800" dirty="0"/>
              <a:t>将其提取到内存运行，设备启动完毕</a:t>
            </a:r>
            <a:endParaRPr lang="en-US" altLang="zh-CN" sz="2800" dirty="0"/>
          </a:p>
          <a:p>
            <a:pPr marL="800100" lvl="1" indent="-457200"/>
            <a:r>
              <a:rPr lang="zh-CN" altLang="zh-CN" sz="2800" dirty="0"/>
              <a:t>提示用户是否进入</a:t>
            </a:r>
            <a:r>
              <a:rPr lang="en-US" altLang="zh-CN" sz="2800" dirty="0"/>
              <a:t>Setup</a:t>
            </a:r>
            <a:r>
              <a:rPr lang="zh-CN" altLang="zh-CN" sz="2800" dirty="0"/>
              <a:t>模式，同时设备启动完成</a:t>
            </a:r>
          </a:p>
          <a:p>
            <a:pPr marL="500062" indent="-457200"/>
            <a:endParaRPr lang="zh-CN" altLang="zh-CN" sz="3200" dirty="0">
              <a:solidFill>
                <a:schemeClr val="hlink"/>
              </a:solidFill>
            </a:endParaRPr>
          </a:p>
          <a:p>
            <a:endParaRPr lang="en-US" altLang="zh-CN" sz="2800" dirty="0"/>
          </a:p>
        </p:txBody>
      </p:sp>
    </p:spTree>
    <p:extLst>
      <p:ext uri="{BB962C8B-B14F-4D97-AF65-F5344CB8AC3E}">
        <p14:creationId xmlns:p14="http://schemas.microsoft.com/office/powerpoint/2010/main" val="1237737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CISCO</a:t>
            </a:r>
            <a:r>
              <a:rPr lang="zh-CN" altLang="en-US" sz="4400" dirty="0"/>
              <a:t>路由器结构</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a:t>RAM</a:t>
            </a:r>
            <a:r>
              <a:rPr lang="zh-CN" altLang="zh-CN" sz="3200" dirty="0"/>
              <a:t>：</a:t>
            </a:r>
            <a:r>
              <a:rPr lang="en-US" altLang="zh-CN" sz="3200" dirty="0"/>
              <a:t>RAM</a:t>
            </a:r>
            <a:r>
              <a:rPr lang="zh-CN" altLang="zh-CN" sz="3200" dirty="0"/>
              <a:t>实际上就是路由器的内存。</a:t>
            </a:r>
          </a:p>
          <a:p>
            <a:pPr lvl="0"/>
            <a:r>
              <a:rPr lang="en-US" altLang="zh-CN" sz="3200" dirty="0"/>
              <a:t>ROM</a:t>
            </a:r>
            <a:r>
              <a:rPr lang="zh-CN" altLang="zh-CN" sz="3200" dirty="0"/>
              <a:t>：路由器的只读存储器。</a:t>
            </a:r>
          </a:p>
          <a:p>
            <a:pPr lvl="0"/>
            <a:r>
              <a:rPr lang="en-US" altLang="zh-CN" sz="3200" dirty="0"/>
              <a:t>Flash</a:t>
            </a:r>
            <a:r>
              <a:rPr lang="zh-CN" altLang="zh-CN" sz="3200" dirty="0"/>
              <a:t>：一般路由器的</a:t>
            </a:r>
            <a:r>
              <a:rPr lang="en-US" altLang="zh-CN" sz="3200" dirty="0"/>
              <a:t>IOS</a:t>
            </a:r>
            <a:r>
              <a:rPr lang="zh-CN" altLang="zh-CN" sz="3200" dirty="0"/>
              <a:t>放置在该芯片中。</a:t>
            </a:r>
          </a:p>
          <a:p>
            <a:pPr lvl="0"/>
            <a:r>
              <a:rPr lang="en-US" altLang="zh-CN" sz="3200" dirty="0" err="1"/>
              <a:t>NVRAM</a:t>
            </a:r>
            <a:r>
              <a:rPr lang="zh-CN" altLang="zh-CN" sz="3200" dirty="0"/>
              <a:t>：路由器的启动配置保存在该芯片中，另外，其中还保存着配置注册码。</a:t>
            </a:r>
          </a:p>
          <a:p>
            <a:pPr marL="42862" indent="0">
              <a:buNone/>
            </a:pPr>
            <a:endParaRPr lang="zh-CN" altLang="zh-CN" sz="3200" dirty="0">
              <a:solidFill>
                <a:schemeClr val="hlink"/>
              </a:solidFill>
            </a:endParaRPr>
          </a:p>
          <a:p>
            <a:endParaRPr lang="en-US" altLang="zh-CN" sz="2800" dirty="0"/>
          </a:p>
        </p:txBody>
      </p:sp>
    </p:spTree>
    <p:extLst>
      <p:ext uri="{BB962C8B-B14F-4D97-AF65-F5344CB8AC3E}">
        <p14:creationId xmlns:p14="http://schemas.microsoft.com/office/powerpoint/2010/main" val="3646426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Cisco IOS</a:t>
            </a:r>
            <a:r>
              <a:rPr lang="zh-CN" altLang="en-US" sz="4400" dirty="0"/>
              <a:t>常见指令</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a:t>1. </a:t>
            </a:r>
            <a:r>
              <a:rPr lang="zh-CN" altLang="en-US" sz="3200" dirty="0"/>
              <a:t>交换机常见指令</a:t>
            </a:r>
            <a:endParaRPr lang="en-US" altLang="zh-CN" sz="3200" dirty="0"/>
          </a:p>
          <a:p>
            <a:pPr lvl="1"/>
            <a:r>
              <a:rPr lang="en-US" altLang="zh-CN" sz="2800" dirty="0"/>
              <a:t>Switch&gt;enable</a:t>
            </a:r>
          </a:p>
          <a:p>
            <a:pPr lvl="1"/>
            <a:r>
              <a:rPr lang="en-US" altLang="zh-CN" sz="2800" dirty="0" err="1"/>
              <a:t>Switch#disable</a:t>
            </a:r>
            <a:endParaRPr lang="en-US" altLang="zh-CN" sz="2800" dirty="0"/>
          </a:p>
          <a:p>
            <a:pPr lvl="1"/>
            <a:r>
              <a:rPr lang="en-US" altLang="zh-CN" sz="2800" dirty="0">
                <a:solidFill>
                  <a:srgbClr val="FFC000"/>
                </a:solidFill>
              </a:rPr>
              <a:t>(1) show version</a:t>
            </a:r>
          </a:p>
          <a:p>
            <a:pPr lvl="1"/>
            <a:r>
              <a:rPr lang="en-US" altLang="zh-CN" sz="2800" dirty="0">
                <a:solidFill>
                  <a:srgbClr val="FFC000"/>
                </a:solidFill>
              </a:rPr>
              <a:t>(2) show running-</a:t>
            </a:r>
            <a:r>
              <a:rPr lang="en-US" altLang="zh-CN" sz="2800" dirty="0" err="1">
                <a:solidFill>
                  <a:srgbClr val="FFC000"/>
                </a:solidFill>
              </a:rPr>
              <a:t>config</a:t>
            </a:r>
            <a:endParaRPr lang="en-US" altLang="zh-CN" sz="2800" dirty="0">
              <a:solidFill>
                <a:srgbClr val="FFC000"/>
              </a:solidFill>
            </a:endParaRPr>
          </a:p>
          <a:p>
            <a:pPr lvl="1"/>
            <a:r>
              <a:rPr lang="en-US" altLang="zh-CN" sz="2800" dirty="0">
                <a:solidFill>
                  <a:srgbClr val="FFC000"/>
                </a:solidFill>
              </a:rPr>
              <a:t>(3) show interface</a:t>
            </a:r>
          </a:p>
          <a:p>
            <a:pPr lvl="1"/>
            <a:r>
              <a:rPr lang="en-US" altLang="zh-CN" sz="2800" dirty="0">
                <a:solidFill>
                  <a:srgbClr val="FFC000"/>
                </a:solidFill>
              </a:rPr>
              <a:t>(4) hostname</a:t>
            </a:r>
          </a:p>
          <a:p>
            <a:pPr lvl="1"/>
            <a:r>
              <a:rPr lang="en-US" altLang="zh-CN" sz="2800" dirty="0">
                <a:solidFill>
                  <a:srgbClr val="FFC000"/>
                </a:solidFill>
              </a:rPr>
              <a:t>(5) interface</a:t>
            </a:r>
          </a:p>
          <a:p>
            <a:pPr lvl="0"/>
            <a:endParaRPr lang="zh-CN" altLang="zh-CN" sz="3200" dirty="0">
              <a:solidFill>
                <a:schemeClr val="hlink"/>
              </a:solidFill>
            </a:endParaRPr>
          </a:p>
          <a:p>
            <a:endParaRPr lang="en-US" altLang="zh-CN" sz="2800" dirty="0"/>
          </a:p>
        </p:txBody>
      </p:sp>
    </p:spTree>
    <p:extLst>
      <p:ext uri="{BB962C8B-B14F-4D97-AF65-F5344CB8AC3E}">
        <p14:creationId xmlns:p14="http://schemas.microsoft.com/office/powerpoint/2010/main" val="3137328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Cisco IOS</a:t>
            </a:r>
            <a:r>
              <a:rPr lang="zh-CN" altLang="en-US" sz="4400" dirty="0"/>
              <a:t>常见指令</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a:t>2. </a:t>
            </a:r>
            <a:r>
              <a:rPr lang="zh-CN" altLang="en-US" sz="3200" dirty="0"/>
              <a:t>路由器常见指令</a:t>
            </a:r>
            <a:endParaRPr lang="en-US" altLang="zh-CN" sz="3200" dirty="0"/>
          </a:p>
          <a:p>
            <a:pPr lvl="1"/>
            <a:r>
              <a:rPr lang="en-US" altLang="zh-CN" sz="2800" dirty="0"/>
              <a:t>setup</a:t>
            </a:r>
          </a:p>
          <a:p>
            <a:pPr lvl="1"/>
            <a:r>
              <a:rPr lang="en-US" altLang="zh-CN" sz="2800" dirty="0">
                <a:solidFill>
                  <a:srgbClr val="FFC000"/>
                </a:solidFill>
              </a:rPr>
              <a:t>(1) </a:t>
            </a:r>
            <a:r>
              <a:rPr lang="en-US" altLang="zh-CN" sz="2800" dirty="0" err="1">
                <a:solidFill>
                  <a:srgbClr val="FFC000"/>
                </a:solidFill>
              </a:rPr>
              <a:t>ip</a:t>
            </a:r>
            <a:r>
              <a:rPr lang="en-US" altLang="zh-CN" sz="2800" dirty="0">
                <a:solidFill>
                  <a:srgbClr val="FFC000"/>
                </a:solidFill>
              </a:rPr>
              <a:t> address</a:t>
            </a:r>
            <a:r>
              <a:rPr lang="zh-CN" altLang="en-US" sz="2800" dirty="0">
                <a:solidFill>
                  <a:srgbClr val="FFC000"/>
                </a:solidFill>
              </a:rPr>
              <a:t>命令</a:t>
            </a:r>
            <a:endParaRPr lang="en-US" altLang="zh-CN" sz="2800" dirty="0">
              <a:solidFill>
                <a:srgbClr val="FFC000"/>
              </a:solidFill>
            </a:endParaRPr>
          </a:p>
          <a:p>
            <a:pPr lvl="1"/>
            <a:r>
              <a:rPr lang="en-US" altLang="zh-CN" sz="2800" dirty="0">
                <a:solidFill>
                  <a:srgbClr val="FFC000"/>
                </a:solidFill>
              </a:rPr>
              <a:t>(2) </a:t>
            </a:r>
            <a:r>
              <a:rPr lang="en-US" altLang="zh-CN" sz="2800" dirty="0" err="1">
                <a:solidFill>
                  <a:srgbClr val="FFC000"/>
                </a:solidFill>
              </a:rPr>
              <a:t>ip</a:t>
            </a:r>
            <a:r>
              <a:rPr lang="en-US" altLang="zh-CN" sz="2800" dirty="0">
                <a:solidFill>
                  <a:srgbClr val="FFC000"/>
                </a:solidFill>
              </a:rPr>
              <a:t> route</a:t>
            </a:r>
            <a:r>
              <a:rPr lang="zh-CN" altLang="en-US" sz="2800" dirty="0">
                <a:solidFill>
                  <a:srgbClr val="FFC000"/>
                </a:solidFill>
              </a:rPr>
              <a:t>命令</a:t>
            </a:r>
            <a:endParaRPr lang="en-US" altLang="zh-CN" sz="2800" dirty="0">
              <a:solidFill>
                <a:srgbClr val="FFC000"/>
              </a:solidFill>
            </a:endParaRPr>
          </a:p>
          <a:p>
            <a:pPr lvl="1"/>
            <a:r>
              <a:rPr lang="en-US" altLang="zh-CN" sz="2800" dirty="0">
                <a:solidFill>
                  <a:schemeClr val="hlink"/>
                </a:solidFill>
              </a:rPr>
              <a:t>(3) show version</a:t>
            </a:r>
            <a:r>
              <a:rPr lang="zh-CN" altLang="en-US" sz="2800" dirty="0">
                <a:solidFill>
                  <a:schemeClr val="hlink"/>
                </a:solidFill>
              </a:rPr>
              <a:t>命令</a:t>
            </a:r>
            <a:endParaRPr lang="en-US" altLang="zh-CN" sz="2800" dirty="0">
              <a:solidFill>
                <a:schemeClr val="hlink"/>
              </a:solidFill>
            </a:endParaRPr>
          </a:p>
          <a:p>
            <a:pPr lvl="1"/>
            <a:r>
              <a:rPr lang="en-US" altLang="zh-CN" sz="2800" dirty="0">
                <a:solidFill>
                  <a:schemeClr val="hlink"/>
                </a:solidFill>
              </a:rPr>
              <a:t>(4) show running-</a:t>
            </a:r>
            <a:r>
              <a:rPr lang="en-US" altLang="zh-CN" sz="2800" dirty="0" err="1">
                <a:solidFill>
                  <a:schemeClr val="hlink"/>
                </a:solidFill>
              </a:rPr>
              <a:t>config</a:t>
            </a:r>
            <a:r>
              <a:rPr lang="zh-CN" altLang="en-US" sz="2800" dirty="0">
                <a:solidFill>
                  <a:schemeClr val="hlink"/>
                </a:solidFill>
              </a:rPr>
              <a:t>命令</a:t>
            </a:r>
            <a:endParaRPr lang="en-US" altLang="zh-CN" sz="2800" dirty="0">
              <a:solidFill>
                <a:schemeClr val="hlink"/>
              </a:solidFill>
            </a:endParaRPr>
          </a:p>
          <a:p>
            <a:pPr lvl="1"/>
            <a:r>
              <a:rPr lang="en-US" altLang="zh-CN" sz="2800" dirty="0">
                <a:solidFill>
                  <a:schemeClr val="hlink"/>
                </a:solidFill>
              </a:rPr>
              <a:t>(5) show interface</a:t>
            </a:r>
            <a:r>
              <a:rPr lang="zh-CN" altLang="en-US" sz="2800" dirty="0">
                <a:solidFill>
                  <a:schemeClr val="hlink"/>
                </a:solidFill>
              </a:rPr>
              <a:t>命令</a:t>
            </a:r>
            <a:endParaRPr lang="en-US" altLang="zh-CN" sz="2800" dirty="0">
              <a:solidFill>
                <a:schemeClr val="hlink"/>
              </a:solidFill>
            </a:endParaRPr>
          </a:p>
          <a:p>
            <a:pPr lvl="1"/>
            <a:r>
              <a:rPr lang="en-US" altLang="zh-CN" sz="2800" dirty="0">
                <a:solidFill>
                  <a:schemeClr val="hlink"/>
                </a:solidFill>
              </a:rPr>
              <a:t>(6) show </a:t>
            </a:r>
            <a:r>
              <a:rPr lang="en-US" altLang="zh-CN" sz="2800" dirty="0" err="1">
                <a:solidFill>
                  <a:schemeClr val="hlink"/>
                </a:solidFill>
              </a:rPr>
              <a:t>ip</a:t>
            </a:r>
            <a:r>
              <a:rPr lang="en-US" altLang="zh-CN" sz="2800" dirty="0">
                <a:solidFill>
                  <a:schemeClr val="hlink"/>
                </a:solidFill>
              </a:rPr>
              <a:t> </a:t>
            </a:r>
            <a:r>
              <a:rPr lang="en-US" altLang="zh-CN" sz="2800" dirty="0" err="1">
                <a:solidFill>
                  <a:schemeClr val="hlink"/>
                </a:solidFill>
              </a:rPr>
              <a:t>int</a:t>
            </a:r>
            <a:r>
              <a:rPr lang="en-US" altLang="zh-CN" sz="2800" dirty="0">
                <a:solidFill>
                  <a:schemeClr val="hlink"/>
                </a:solidFill>
              </a:rPr>
              <a:t> brief</a:t>
            </a:r>
            <a:r>
              <a:rPr lang="zh-CN" altLang="en-US" sz="2800" dirty="0">
                <a:solidFill>
                  <a:schemeClr val="hlink"/>
                </a:solidFill>
              </a:rPr>
              <a:t>命令</a:t>
            </a:r>
            <a:endParaRPr lang="en-US" altLang="zh-CN" sz="2800" dirty="0">
              <a:solidFill>
                <a:schemeClr val="hlink"/>
              </a:solidFill>
            </a:endParaRPr>
          </a:p>
          <a:p>
            <a:pPr lvl="1"/>
            <a:r>
              <a:rPr lang="en-US" altLang="zh-CN" sz="2800" dirty="0">
                <a:solidFill>
                  <a:schemeClr val="hlink"/>
                </a:solidFill>
              </a:rPr>
              <a:t>(7) show </a:t>
            </a:r>
            <a:r>
              <a:rPr lang="en-US" altLang="zh-CN" sz="2800" dirty="0" err="1">
                <a:solidFill>
                  <a:schemeClr val="hlink"/>
                </a:solidFill>
              </a:rPr>
              <a:t>ip</a:t>
            </a:r>
            <a:r>
              <a:rPr lang="en-US" altLang="zh-CN" sz="2800" dirty="0">
                <a:solidFill>
                  <a:schemeClr val="hlink"/>
                </a:solidFill>
              </a:rPr>
              <a:t> route</a:t>
            </a:r>
            <a:r>
              <a:rPr lang="zh-CN" altLang="en-US" sz="2800" dirty="0">
                <a:solidFill>
                  <a:schemeClr val="hlink"/>
                </a:solidFill>
              </a:rPr>
              <a:t>命令</a:t>
            </a:r>
            <a:endParaRPr lang="zh-CN" altLang="zh-CN" sz="2800" dirty="0">
              <a:solidFill>
                <a:schemeClr val="hlink"/>
              </a:solidFill>
            </a:endParaRPr>
          </a:p>
          <a:p>
            <a:endParaRPr lang="en-US" altLang="zh-CN" sz="2800" dirty="0"/>
          </a:p>
        </p:txBody>
      </p:sp>
    </p:spTree>
    <p:extLst>
      <p:ext uri="{BB962C8B-B14F-4D97-AF65-F5344CB8AC3E}">
        <p14:creationId xmlns:p14="http://schemas.microsoft.com/office/powerpoint/2010/main" val="4160154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Cisco IOS</a:t>
            </a:r>
            <a:r>
              <a:rPr lang="zh-CN" altLang="zh-CN" sz="4400" dirty="0"/>
              <a:t>常用配置命令</a:t>
            </a:r>
            <a:endParaRPr lang="en-US" altLang="zh-CN" sz="4400" dirty="0"/>
          </a:p>
        </p:txBody>
      </p:sp>
      <p:sp>
        <p:nvSpPr>
          <p:cNvPr id="275459" name="Rectangle 3"/>
          <p:cNvSpPr>
            <a:spLocks noGrp="1" noChangeArrowheads="1"/>
          </p:cNvSpPr>
          <p:nvPr>
            <p:ph type="body" idx="1"/>
          </p:nvPr>
        </p:nvSpPr>
        <p:spPr/>
        <p:txBody>
          <a:bodyPr/>
          <a:lstStyle/>
          <a:p>
            <a:r>
              <a:rPr lang="zh-CN" altLang="zh-CN" sz="2800" dirty="0"/>
              <a:t>（</a:t>
            </a:r>
            <a:r>
              <a:rPr lang="en-US" altLang="zh-CN" sz="2800" dirty="0"/>
              <a:t>1</a:t>
            </a:r>
            <a:r>
              <a:rPr lang="zh-CN" altLang="zh-CN" sz="2800" dirty="0"/>
              <a:t>）命令后面加</a:t>
            </a:r>
            <a:r>
              <a:rPr lang="en-US" altLang="zh-CN" sz="2800" dirty="0"/>
              <a:t> ? </a:t>
            </a:r>
            <a:r>
              <a:rPr lang="zh-CN" altLang="zh-CN" sz="2800" dirty="0"/>
              <a:t>可以查看帮助信息</a:t>
            </a:r>
          </a:p>
          <a:p>
            <a:pPr lvl="1"/>
            <a:r>
              <a:rPr lang="zh-CN" altLang="zh-CN" sz="2400" dirty="0"/>
              <a:t>例如：</a:t>
            </a:r>
            <a:r>
              <a:rPr lang="en-US" altLang="zh-CN" sz="2400" dirty="0"/>
              <a:t># show ?</a:t>
            </a:r>
            <a:endParaRPr lang="zh-CN" altLang="zh-CN" sz="2400" dirty="0"/>
          </a:p>
          <a:p>
            <a:r>
              <a:rPr lang="zh-CN" altLang="zh-CN" sz="2800" dirty="0"/>
              <a:t>（</a:t>
            </a:r>
            <a:r>
              <a:rPr lang="en-US" altLang="zh-CN" sz="2800" dirty="0"/>
              <a:t>2</a:t>
            </a:r>
            <a:r>
              <a:rPr lang="zh-CN" altLang="zh-CN" sz="2800" dirty="0"/>
              <a:t>）进入端口配置模式</a:t>
            </a:r>
          </a:p>
          <a:p>
            <a:pPr lvl="1"/>
            <a:r>
              <a:rPr lang="en-US" altLang="zh-CN" sz="2400" dirty="0"/>
              <a:t>router&gt;enable</a:t>
            </a:r>
            <a:endParaRPr lang="zh-CN" altLang="zh-CN" sz="2400" dirty="0"/>
          </a:p>
          <a:p>
            <a:pPr lvl="1"/>
            <a:r>
              <a:rPr lang="en-US" altLang="zh-CN" sz="2400" dirty="0"/>
              <a:t>router# configure terminal</a:t>
            </a:r>
            <a:endParaRPr lang="zh-CN" altLang="zh-CN" sz="2400" dirty="0"/>
          </a:p>
          <a:p>
            <a:pPr lvl="1"/>
            <a:r>
              <a:rPr lang="en-US" altLang="zh-CN" sz="2400" dirty="0"/>
              <a:t>(</a:t>
            </a:r>
            <a:r>
              <a:rPr lang="en-US" altLang="zh-CN" sz="2400" dirty="0" err="1"/>
              <a:t>config</a:t>
            </a:r>
            <a:r>
              <a:rPr lang="en-US" altLang="zh-CN" sz="2400" dirty="0"/>
              <a:t>)# interface </a:t>
            </a:r>
            <a:r>
              <a:rPr lang="en-US" altLang="zh-CN" sz="2400" dirty="0" err="1"/>
              <a:t>fastEthernet0</a:t>
            </a:r>
            <a:r>
              <a:rPr lang="en-US" altLang="zh-CN" sz="2400" dirty="0"/>
              <a:t>/0 </a:t>
            </a:r>
          </a:p>
          <a:p>
            <a:pPr lvl="1"/>
            <a:r>
              <a:rPr lang="en-US" altLang="zh-CN" sz="2400" dirty="0"/>
              <a:t>(</a:t>
            </a:r>
            <a:r>
              <a:rPr lang="en-US" altLang="zh-CN" sz="2400" dirty="0" err="1"/>
              <a:t>config</a:t>
            </a:r>
            <a:r>
              <a:rPr lang="en-US" altLang="zh-CN" sz="2400" dirty="0"/>
              <a:t>)# interface </a:t>
            </a:r>
            <a:r>
              <a:rPr lang="en-US" altLang="zh-CN" sz="2400" dirty="0" err="1"/>
              <a:t>serial0</a:t>
            </a:r>
            <a:r>
              <a:rPr lang="en-US" altLang="zh-CN" sz="2400" dirty="0"/>
              <a:t>/0</a:t>
            </a:r>
            <a:endParaRPr lang="zh-CN" altLang="zh-CN" sz="2400" dirty="0"/>
          </a:p>
          <a:p>
            <a:r>
              <a:rPr lang="zh-CN" altLang="zh-CN" sz="2800" dirty="0"/>
              <a:t>（</a:t>
            </a:r>
            <a:r>
              <a:rPr lang="en-US" altLang="zh-CN" sz="2800" dirty="0"/>
              <a:t>3</a:t>
            </a:r>
            <a:r>
              <a:rPr lang="zh-CN" altLang="zh-CN" sz="2800" dirty="0"/>
              <a:t>）为端口配置</a:t>
            </a:r>
            <a:r>
              <a:rPr lang="en-US" altLang="zh-CN" sz="2800" dirty="0"/>
              <a:t>IP</a:t>
            </a:r>
            <a:r>
              <a:rPr lang="zh-CN" altLang="zh-CN" sz="2800" dirty="0"/>
              <a:t>地址</a:t>
            </a:r>
          </a:p>
          <a:p>
            <a:pPr lvl="1"/>
            <a:r>
              <a:rPr lang="en-US" altLang="zh-CN" sz="2400" dirty="0"/>
              <a:t>(</a:t>
            </a:r>
            <a:r>
              <a:rPr lang="en-US" altLang="zh-CN" sz="2400" dirty="0" err="1"/>
              <a:t>config</a:t>
            </a:r>
            <a:r>
              <a:rPr lang="en-US" altLang="zh-CN" sz="2400" dirty="0"/>
              <a:t>-if)# </a:t>
            </a:r>
            <a:r>
              <a:rPr lang="en-US" altLang="zh-CN" sz="2400" dirty="0" err="1"/>
              <a:t>ip</a:t>
            </a:r>
            <a:r>
              <a:rPr lang="en-US" altLang="zh-CN" sz="2400" dirty="0"/>
              <a:t> address </a:t>
            </a:r>
            <a:r>
              <a:rPr lang="en-US" altLang="zh-CN" sz="2400" dirty="0" err="1"/>
              <a:t>ip</a:t>
            </a:r>
            <a:r>
              <a:rPr lang="zh-CN" altLang="zh-CN" sz="2400" dirty="0"/>
              <a:t>地址 子网掩码</a:t>
            </a:r>
          </a:p>
          <a:p>
            <a:pPr lvl="1"/>
            <a:r>
              <a:rPr lang="en-US" altLang="zh-CN" sz="2400" dirty="0"/>
              <a:t>(</a:t>
            </a:r>
            <a:r>
              <a:rPr lang="en-US" altLang="zh-CN" sz="2400" dirty="0" err="1"/>
              <a:t>config</a:t>
            </a:r>
            <a:r>
              <a:rPr lang="en-US" altLang="zh-CN" sz="2400" dirty="0"/>
              <a:t>-if)# </a:t>
            </a:r>
            <a:r>
              <a:rPr lang="en-US" altLang="zh-CN" sz="2400" dirty="0" err="1"/>
              <a:t>ip</a:t>
            </a:r>
            <a:r>
              <a:rPr lang="en-US" altLang="zh-CN" sz="2400" dirty="0"/>
              <a:t> address 192.168.1.2 255.255.255.0</a:t>
            </a:r>
            <a:endParaRPr lang="zh-CN" altLang="zh-CN" sz="2400" dirty="0"/>
          </a:p>
          <a:p>
            <a:endParaRPr lang="en-US" altLang="zh-CN" sz="2800" dirty="0"/>
          </a:p>
        </p:txBody>
      </p:sp>
    </p:spTree>
    <p:extLst>
      <p:ext uri="{BB962C8B-B14F-4D97-AF65-F5344CB8AC3E}">
        <p14:creationId xmlns:p14="http://schemas.microsoft.com/office/powerpoint/2010/main" val="229103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3.1  </a:t>
            </a:r>
            <a:r>
              <a:rPr lang="zh-CN" altLang="en-US" sz="4400" dirty="0"/>
              <a:t>常见网络设备</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a:t>概述	</a:t>
            </a:r>
            <a:endParaRPr lang="en-US" altLang="zh-CN" sz="3200" dirty="0"/>
          </a:p>
          <a:p>
            <a:r>
              <a:rPr lang="zh-CN" altLang="en-US" sz="3200" dirty="0"/>
              <a:t>网络设备</a:t>
            </a:r>
            <a:endParaRPr lang="en-US" altLang="zh-CN" sz="3200" dirty="0"/>
          </a:p>
          <a:p>
            <a:r>
              <a:rPr lang="zh-CN" altLang="en-US" sz="3200" dirty="0"/>
              <a:t>网络设备的本地配置</a:t>
            </a:r>
            <a:endParaRPr lang="en-US" altLang="zh-CN" sz="3200" dirty="0"/>
          </a:p>
          <a:p>
            <a:endParaRPr lang="zh-CN" altLang="en-US" dirty="0"/>
          </a:p>
        </p:txBody>
      </p:sp>
    </p:spTree>
    <p:extLst>
      <p:ext uri="{BB962C8B-B14F-4D97-AF65-F5344CB8AC3E}">
        <p14:creationId xmlns:p14="http://schemas.microsoft.com/office/powerpoint/2010/main" val="619482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Cisco IOS</a:t>
            </a:r>
            <a:r>
              <a:rPr lang="zh-CN" altLang="zh-CN" sz="4400" dirty="0"/>
              <a:t>常用配置命令</a:t>
            </a:r>
            <a:endParaRPr lang="en-US" altLang="zh-CN" sz="4400" dirty="0"/>
          </a:p>
        </p:txBody>
      </p:sp>
      <p:sp>
        <p:nvSpPr>
          <p:cNvPr id="275459" name="Rectangle 3"/>
          <p:cNvSpPr>
            <a:spLocks noGrp="1" noChangeArrowheads="1"/>
          </p:cNvSpPr>
          <p:nvPr>
            <p:ph type="body" idx="1"/>
          </p:nvPr>
        </p:nvSpPr>
        <p:spPr/>
        <p:txBody>
          <a:bodyPr/>
          <a:lstStyle/>
          <a:p>
            <a:r>
              <a:rPr lang="zh-CN" altLang="zh-CN" sz="2800" dirty="0"/>
              <a:t>（</a:t>
            </a:r>
            <a:r>
              <a:rPr lang="en-US" altLang="zh-CN" sz="2800" dirty="0"/>
              <a:t>4</a:t>
            </a:r>
            <a:r>
              <a:rPr lang="zh-CN" altLang="zh-CN" sz="2800" dirty="0"/>
              <a:t>）激活端口</a:t>
            </a:r>
          </a:p>
          <a:p>
            <a:pPr lvl="1"/>
            <a:r>
              <a:rPr lang="en-US" altLang="zh-CN" sz="2400" dirty="0"/>
              <a:t>(</a:t>
            </a:r>
            <a:r>
              <a:rPr lang="en-US" altLang="zh-CN" sz="2400" dirty="0" err="1"/>
              <a:t>config</a:t>
            </a:r>
            <a:r>
              <a:rPr lang="en-US" altLang="zh-CN" sz="2400" dirty="0"/>
              <a:t>-if)# no shutdown</a:t>
            </a:r>
            <a:endParaRPr lang="zh-CN" altLang="zh-CN" sz="2400" dirty="0"/>
          </a:p>
          <a:p>
            <a:r>
              <a:rPr lang="zh-CN" altLang="zh-CN" sz="2800" dirty="0"/>
              <a:t>（</a:t>
            </a:r>
            <a:r>
              <a:rPr lang="en-US" altLang="zh-CN" sz="2800" dirty="0"/>
              <a:t>5</a:t>
            </a:r>
            <a:r>
              <a:rPr lang="zh-CN" altLang="zh-CN" sz="2800" dirty="0"/>
              <a:t>）配置串行端口</a:t>
            </a:r>
            <a:r>
              <a:rPr lang="en-US" altLang="zh-CN" sz="2800" dirty="0" err="1"/>
              <a:t>serial0</a:t>
            </a:r>
            <a:r>
              <a:rPr lang="en-US" altLang="zh-CN" sz="2800" dirty="0"/>
              <a:t>/0</a:t>
            </a:r>
            <a:r>
              <a:rPr lang="zh-CN" altLang="zh-CN" sz="2800" dirty="0"/>
              <a:t>的速率</a:t>
            </a:r>
          </a:p>
          <a:p>
            <a:pPr lvl="1"/>
            <a:r>
              <a:rPr lang="en-US" altLang="zh-CN" sz="2400" dirty="0"/>
              <a:t>(</a:t>
            </a:r>
            <a:r>
              <a:rPr lang="en-US" altLang="zh-CN" sz="2400" dirty="0" err="1"/>
              <a:t>config</a:t>
            </a:r>
            <a:r>
              <a:rPr lang="en-US" altLang="zh-CN" sz="2400" dirty="0"/>
              <a:t>)# interface </a:t>
            </a:r>
            <a:r>
              <a:rPr lang="en-US" altLang="zh-CN" sz="2400" dirty="0" err="1"/>
              <a:t>serial0</a:t>
            </a:r>
            <a:r>
              <a:rPr lang="en-US" altLang="zh-CN" sz="2400" dirty="0"/>
              <a:t>/0</a:t>
            </a:r>
            <a:endParaRPr lang="zh-CN" altLang="zh-CN" sz="2400" dirty="0"/>
          </a:p>
          <a:p>
            <a:pPr lvl="1"/>
            <a:r>
              <a:rPr lang="en-US" altLang="zh-CN" sz="2400" dirty="0"/>
              <a:t>(</a:t>
            </a:r>
            <a:r>
              <a:rPr lang="en-US" altLang="zh-CN" sz="2400" dirty="0" err="1"/>
              <a:t>config</a:t>
            </a:r>
            <a:r>
              <a:rPr lang="en-US" altLang="zh-CN" sz="2400" dirty="0"/>
              <a:t>-if)# clock rate 64000</a:t>
            </a:r>
            <a:endParaRPr lang="zh-CN" altLang="zh-CN" sz="2400" dirty="0"/>
          </a:p>
          <a:p>
            <a:r>
              <a:rPr lang="zh-CN" altLang="zh-CN" sz="2800" dirty="0"/>
              <a:t>（</a:t>
            </a:r>
            <a:r>
              <a:rPr lang="en-US" altLang="zh-CN" sz="2800" dirty="0"/>
              <a:t>6</a:t>
            </a:r>
            <a:r>
              <a:rPr lang="zh-CN" altLang="zh-CN" sz="2800" dirty="0"/>
              <a:t>）为网络设备配置默认网关</a:t>
            </a:r>
            <a:r>
              <a:rPr lang="en-US" altLang="zh-CN" sz="2800" dirty="0"/>
              <a:t>IP</a:t>
            </a:r>
            <a:endParaRPr lang="zh-CN" altLang="zh-CN" sz="2800" dirty="0"/>
          </a:p>
          <a:p>
            <a:pPr lvl="1"/>
            <a:r>
              <a:rPr lang="en-US" altLang="zh-CN" sz="2400" dirty="0"/>
              <a:t>(</a:t>
            </a:r>
            <a:r>
              <a:rPr lang="en-US" altLang="zh-CN" sz="2400" dirty="0" err="1"/>
              <a:t>config</a:t>
            </a:r>
            <a:r>
              <a:rPr lang="en-US" altLang="zh-CN" sz="2400" dirty="0"/>
              <a:t>)# </a:t>
            </a:r>
            <a:r>
              <a:rPr lang="en-US" altLang="zh-CN" sz="2400" dirty="0" err="1"/>
              <a:t>ip</a:t>
            </a:r>
            <a:r>
              <a:rPr lang="en-US" altLang="zh-CN" sz="2400" dirty="0"/>
              <a:t> default-gateway 192.168.1.1</a:t>
            </a:r>
            <a:endParaRPr lang="zh-CN" altLang="zh-CN" sz="2400" dirty="0"/>
          </a:p>
          <a:p>
            <a:endParaRPr lang="en-US" altLang="zh-CN" sz="2800" dirty="0"/>
          </a:p>
        </p:txBody>
      </p:sp>
    </p:spTree>
    <p:extLst>
      <p:ext uri="{BB962C8B-B14F-4D97-AF65-F5344CB8AC3E}">
        <p14:creationId xmlns:p14="http://schemas.microsoft.com/office/powerpoint/2010/main" val="4035648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Cisco IOS</a:t>
            </a:r>
            <a:r>
              <a:rPr lang="zh-CN" altLang="zh-CN" sz="4400" dirty="0"/>
              <a:t>常用配置命令</a:t>
            </a:r>
            <a:endParaRPr lang="en-US" altLang="zh-CN" sz="4400" dirty="0"/>
          </a:p>
        </p:txBody>
      </p:sp>
      <p:sp>
        <p:nvSpPr>
          <p:cNvPr id="275459" name="Rectangle 3"/>
          <p:cNvSpPr>
            <a:spLocks noGrp="1" noChangeArrowheads="1"/>
          </p:cNvSpPr>
          <p:nvPr>
            <p:ph type="body" idx="1"/>
          </p:nvPr>
        </p:nvSpPr>
        <p:spPr>
          <a:xfrm>
            <a:off x="457200" y="1554482"/>
            <a:ext cx="8229600" cy="4525963"/>
          </a:xfrm>
        </p:spPr>
        <p:txBody>
          <a:bodyPr/>
          <a:lstStyle/>
          <a:p>
            <a:r>
              <a:rPr lang="zh-CN" altLang="zh-CN" sz="2800" dirty="0"/>
              <a:t>（</a:t>
            </a:r>
            <a:r>
              <a:rPr lang="en-US" altLang="zh-CN" sz="2800" dirty="0"/>
              <a:t>7</a:t>
            </a:r>
            <a:r>
              <a:rPr lang="zh-CN" altLang="zh-CN" sz="2800" dirty="0"/>
              <a:t>）配置静态、默认路由</a:t>
            </a:r>
          </a:p>
          <a:p>
            <a:r>
              <a:rPr lang="en-US" altLang="zh-CN" dirty="0"/>
              <a:t></a:t>
            </a:r>
            <a:r>
              <a:rPr lang="zh-CN" altLang="zh-CN" dirty="0"/>
              <a:t>添加静态路由：</a:t>
            </a:r>
          </a:p>
          <a:p>
            <a:pPr lvl="1"/>
            <a:r>
              <a:rPr lang="en-US" altLang="zh-CN" sz="2400" dirty="0"/>
              <a:t>(</a:t>
            </a:r>
            <a:r>
              <a:rPr lang="en-US" altLang="zh-CN" sz="2400" dirty="0" err="1"/>
              <a:t>config</a:t>
            </a:r>
            <a:r>
              <a:rPr lang="en-US" altLang="zh-CN" sz="2400" dirty="0"/>
              <a:t>)# </a:t>
            </a:r>
            <a:r>
              <a:rPr lang="en-US" altLang="zh-CN" sz="2400" dirty="0" err="1"/>
              <a:t>ip</a:t>
            </a:r>
            <a:r>
              <a:rPr lang="en-US" altLang="zh-CN" sz="2400" dirty="0"/>
              <a:t> route 192.168.4.0 255.255.255.0 </a:t>
            </a:r>
            <a:r>
              <a:rPr lang="en-US" altLang="zh-CN" sz="2500" dirty="0"/>
              <a:t>192.168.1.0</a:t>
            </a:r>
            <a:endParaRPr lang="zh-CN" altLang="zh-CN" sz="2500" dirty="0"/>
          </a:p>
          <a:p>
            <a:r>
              <a:rPr lang="en-US" altLang="zh-CN" dirty="0"/>
              <a:t></a:t>
            </a:r>
            <a:r>
              <a:rPr lang="zh-CN" altLang="zh-CN" dirty="0"/>
              <a:t>查看静态路由：</a:t>
            </a:r>
          </a:p>
          <a:p>
            <a:pPr lvl="1"/>
            <a:r>
              <a:rPr lang="en-US" altLang="zh-CN" sz="2400" dirty="0"/>
              <a:t>router&gt; show </a:t>
            </a:r>
            <a:r>
              <a:rPr lang="en-US" altLang="zh-CN" sz="2400" dirty="0" err="1"/>
              <a:t>ip</a:t>
            </a:r>
            <a:r>
              <a:rPr lang="en-US" altLang="zh-CN" sz="2400" dirty="0"/>
              <a:t> route</a:t>
            </a:r>
            <a:endParaRPr lang="zh-CN" altLang="zh-CN" sz="2400" dirty="0"/>
          </a:p>
          <a:p>
            <a:pPr lvl="1"/>
            <a:r>
              <a:rPr lang="en-US" altLang="zh-CN" sz="2400" dirty="0"/>
              <a:t>router# show </a:t>
            </a:r>
            <a:r>
              <a:rPr lang="en-US" altLang="zh-CN" sz="2400" dirty="0" err="1"/>
              <a:t>ip</a:t>
            </a:r>
            <a:r>
              <a:rPr lang="en-US" altLang="zh-CN" sz="2400" dirty="0"/>
              <a:t> route</a:t>
            </a:r>
            <a:endParaRPr lang="zh-CN" altLang="zh-CN" sz="2400" dirty="0"/>
          </a:p>
          <a:p>
            <a:r>
              <a:rPr lang="en-US" altLang="zh-CN" dirty="0"/>
              <a:t></a:t>
            </a:r>
            <a:r>
              <a:rPr lang="zh-CN" altLang="zh-CN" dirty="0"/>
              <a:t>删除静态路由</a:t>
            </a:r>
          </a:p>
          <a:p>
            <a:pPr lvl="1"/>
            <a:r>
              <a:rPr lang="en-US" altLang="zh-CN" sz="2400" dirty="0"/>
              <a:t>(</a:t>
            </a:r>
            <a:r>
              <a:rPr lang="en-US" altLang="zh-CN" sz="2400" dirty="0" err="1"/>
              <a:t>config</a:t>
            </a:r>
            <a:r>
              <a:rPr lang="en-US" altLang="zh-CN" sz="2400" dirty="0"/>
              <a:t>)# no </a:t>
            </a:r>
            <a:r>
              <a:rPr lang="en-US" altLang="zh-CN" sz="2400" dirty="0" err="1"/>
              <a:t>ip</a:t>
            </a:r>
            <a:r>
              <a:rPr lang="en-US" altLang="zh-CN" sz="2400" dirty="0"/>
              <a:t> route 192.168.4.0 255.255.255.0 192.168.1.0</a:t>
            </a:r>
            <a:endParaRPr lang="zh-CN" altLang="zh-CN" sz="2400" dirty="0"/>
          </a:p>
          <a:p>
            <a:r>
              <a:rPr lang="en-US" altLang="zh-CN" dirty="0"/>
              <a:t></a:t>
            </a:r>
            <a:r>
              <a:rPr lang="zh-CN" altLang="zh-CN" dirty="0"/>
              <a:t>配置默认路由</a:t>
            </a:r>
          </a:p>
          <a:p>
            <a:pPr lvl="1"/>
            <a:r>
              <a:rPr lang="en-US" altLang="zh-CN" sz="2400" dirty="0"/>
              <a:t>(</a:t>
            </a:r>
            <a:r>
              <a:rPr lang="en-US" altLang="zh-CN" sz="2400" dirty="0" err="1"/>
              <a:t>config</a:t>
            </a:r>
            <a:r>
              <a:rPr lang="en-US" altLang="zh-CN" sz="2400" dirty="0"/>
              <a:t>)# </a:t>
            </a:r>
            <a:r>
              <a:rPr lang="en-US" altLang="zh-CN" sz="2400" dirty="0" err="1"/>
              <a:t>ip</a:t>
            </a:r>
            <a:r>
              <a:rPr lang="en-US" altLang="zh-CN" sz="2400" dirty="0"/>
              <a:t> route 0.0.0.0 0.0.0.0 </a:t>
            </a:r>
            <a:r>
              <a:rPr lang="en-US" altLang="zh-CN" sz="2400" dirty="0" err="1"/>
              <a:t>serial0</a:t>
            </a:r>
            <a:r>
              <a:rPr lang="en-US" altLang="zh-CN" sz="2400" dirty="0"/>
              <a:t>/2</a:t>
            </a:r>
            <a:endParaRPr lang="zh-CN" altLang="zh-CN" sz="2400" dirty="0"/>
          </a:p>
          <a:p>
            <a:endParaRPr lang="en-US" altLang="zh-CN" sz="2800" dirty="0"/>
          </a:p>
        </p:txBody>
      </p:sp>
    </p:spTree>
    <p:extLst>
      <p:ext uri="{BB962C8B-B14F-4D97-AF65-F5344CB8AC3E}">
        <p14:creationId xmlns:p14="http://schemas.microsoft.com/office/powerpoint/2010/main" val="953795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Cisco IOS</a:t>
            </a:r>
            <a:r>
              <a:rPr lang="zh-CN" altLang="zh-CN" sz="4400" dirty="0"/>
              <a:t>常用配置命令</a:t>
            </a:r>
            <a:endParaRPr lang="en-US" altLang="zh-CN" sz="4400" dirty="0"/>
          </a:p>
        </p:txBody>
      </p:sp>
      <p:sp>
        <p:nvSpPr>
          <p:cNvPr id="275459" name="Rectangle 3"/>
          <p:cNvSpPr>
            <a:spLocks noGrp="1" noChangeArrowheads="1"/>
          </p:cNvSpPr>
          <p:nvPr>
            <p:ph type="body" idx="1"/>
          </p:nvPr>
        </p:nvSpPr>
        <p:spPr>
          <a:xfrm>
            <a:off x="457200" y="1440182"/>
            <a:ext cx="8229600" cy="4525963"/>
          </a:xfrm>
        </p:spPr>
        <p:txBody>
          <a:bodyPr/>
          <a:lstStyle/>
          <a:p>
            <a:r>
              <a:rPr lang="zh-CN" altLang="zh-CN" sz="2800" dirty="0"/>
              <a:t>（</a:t>
            </a:r>
            <a:r>
              <a:rPr lang="en-US" altLang="zh-CN" sz="2800" dirty="0"/>
              <a:t>8</a:t>
            </a:r>
            <a:r>
              <a:rPr lang="zh-CN" altLang="zh-CN" sz="2800" dirty="0"/>
              <a:t>）配置</a:t>
            </a:r>
            <a:r>
              <a:rPr lang="en-US" altLang="zh-CN" sz="2800" dirty="0"/>
              <a:t>RIP</a:t>
            </a:r>
            <a:r>
              <a:rPr lang="zh-CN" altLang="zh-CN" sz="2800" dirty="0"/>
              <a:t>协议</a:t>
            </a:r>
          </a:p>
          <a:p>
            <a:r>
              <a:rPr lang="en-US" altLang="zh-CN" dirty="0"/>
              <a:t></a:t>
            </a:r>
            <a:r>
              <a:rPr lang="zh-CN" altLang="zh-CN" dirty="0"/>
              <a:t>添加</a:t>
            </a:r>
            <a:r>
              <a:rPr lang="en-US" altLang="zh-CN" dirty="0"/>
              <a:t>RIP</a:t>
            </a:r>
            <a:r>
              <a:rPr lang="zh-CN" altLang="zh-CN" dirty="0"/>
              <a:t>协议</a:t>
            </a:r>
          </a:p>
          <a:p>
            <a:pPr lvl="1"/>
            <a:r>
              <a:rPr lang="en-US" altLang="zh-CN" sz="2400" dirty="0"/>
              <a:t>Router&gt;enable</a:t>
            </a:r>
            <a:endParaRPr lang="zh-CN" altLang="zh-CN" sz="2400" dirty="0"/>
          </a:p>
          <a:p>
            <a:pPr lvl="1"/>
            <a:r>
              <a:rPr lang="en-US" altLang="zh-CN" sz="2400" dirty="0" err="1"/>
              <a:t>Router#configure</a:t>
            </a:r>
            <a:r>
              <a:rPr lang="en-US" altLang="zh-CN" sz="2400" dirty="0"/>
              <a:t> terminal</a:t>
            </a:r>
            <a:endParaRPr lang="zh-CN" altLang="zh-CN" sz="2400" dirty="0"/>
          </a:p>
          <a:p>
            <a:pPr lvl="1"/>
            <a:r>
              <a:rPr lang="en-US" altLang="zh-CN" sz="2400" dirty="0"/>
              <a:t>Router(</a:t>
            </a:r>
            <a:r>
              <a:rPr lang="en-US" altLang="zh-CN" sz="2400" dirty="0" err="1"/>
              <a:t>config</a:t>
            </a:r>
            <a:r>
              <a:rPr lang="en-US" altLang="zh-CN" sz="2400" dirty="0"/>
              <a:t>)#router rip</a:t>
            </a:r>
            <a:endParaRPr lang="zh-CN" altLang="zh-CN" sz="2400" dirty="0"/>
          </a:p>
          <a:p>
            <a:pPr lvl="1"/>
            <a:r>
              <a:rPr lang="en-US" altLang="zh-CN" sz="2400" dirty="0"/>
              <a:t>Router(</a:t>
            </a:r>
            <a:r>
              <a:rPr lang="en-US" altLang="zh-CN" sz="2400" dirty="0" err="1"/>
              <a:t>config</a:t>
            </a:r>
            <a:r>
              <a:rPr lang="en-US" altLang="zh-CN" sz="2400" dirty="0"/>
              <a:t>-router)#version 2</a:t>
            </a:r>
            <a:endParaRPr lang="zh-CN" altLang="zh-CN" sz="2400" dirty="0"/>
          </a:p>
          <a:p>
            <a:pPr lvl="1"/>
            <a:r>
              <a:rPr lang="en-US" altLang="zh-CN" sz="2400" dirty="0"/>
              <a:t>Router(</a:t>
            </a:r>
            <a:r>
              <a:rPr lang="en-US" altLang="zh-CN" sz="2400" dirty="0" err="1"/>
              <a:t>config</a:t>
            </a:r>
            <a:r>
              <a:rPr lang="en-US" altLang="zh-CN" sz="2400" dirty="0"/>
              <a:t>-router)#network 10.0.0.1</a:t>
            </a:r>
            <a:endParaRPr lang="zh-CN" altLang="zh-CN" sz="2400" dirty="0"/>
          </a:p>
          <a:p>
            <a:r>
              <a:rPr lang="en-US" altLang="zh-CN" dirty="0"/>
              <a:t></a:t>
            </a:r>
            <a:r>
              <a:rPr lang="zh-CN" altLang="zh-CN" dirty="0"/>
              <a:t>从网络设备上删除</a:t>
            </a:r>
            <a:r>
              <a:rPr lang="en-US" altLang="zh-CN" dirty="0"/>
              <a:t>RIP</a:t>
            </a:r>
            <a:r>
              <a:rPr lang="zh-CN" altLang="zh-CN" dirty="0"/>
              <a:t>协议</a:t>
            </a:r>
          </a:p>
          <a:p>
            <a:pPr lvl="1"/>
            <a:r>
              <a:rPr lang="en-US" altLang="zh-CN" sz="2400" dirty="0"/>
              <a:t>Router(</a:t>
            </a:r>
            <a:r>
              <a:rPr lang="en-US" altLang="zh-CN" sz="2400" dirty="0" err="1"/>
              <a:t>config</a:t>
            </a:r>
            <a:r>
              <a:rPr lang="en-US" altLang="zh-CN" sz="2400" dirty="0"/>
              <a:t>)# no router rip</a:t>
            </a:r>
            <a:endParaRPr lang="zh-CN" altLang="zh-CN" sz="2400" dirty="0"/>
          </a:p>
          <a:p>
            <a:r>
              <a:rPr lang="en-US" altLang="zh-CN" dirty="0"/>
              <a:t></a:t>
            </a:r>
            <a:r>
              <a:rPr lang="zh-CN" altLang="zh-CN" dirty="0"/>
              <a:t>查看</a:t>
            </a:r>
            <a:r>
              <a:rPr lang="en-US" altLang="zh-CN" dirty="0"/>
              <a:t>rip</a:t>
            </a:r>
            <a:r>
              <a:rPr lang="zh-CN" altLang="zh-CN" dirty="0"/>
              <a:t>数据库</a:t>
            </a:r>
          </a:p>
          <a:p>
            <a:pPr lvl="1"/>
            <a:r>
              <a:rPr lang="en-US" altLang="zh-CN" sz="2400" dirty="0"/>
              <a:t>router# show </a:t>
            </a:r>
            <a:r>
              <a:rPr lang="en-US" altLang="zh-CN" sz="2400" dirty="0" err="1"/>
              <a:t>ip</a:t>
            </a:r>
            <a:r>
              <a:rPr lang="en-US" altLang="zh-CN" sz="2400" dirty="0"/>
              <a:t> rip database</a:t>
            </a:r>
            <a:endParaRPr lang="zh-CN" altLang="zh-CN" sz="2400" dirty="0"/>
          </a:p>
          <a:p>
            <a:endParaRPr lang="en-US" altLang="zh-CN" sz="2800" dirty="0"/>
          </a:p>
        </p:txBody>
      </p:sp>
    </p:spTree>
    <p:extLst>
      <p:ext uri="{BB962C8B-B14F-4D97-AF65-F5344CB8AC3E}">
        <p14:creationId xmlns:p14="http://schemas.microsoft.com/office/powerpoint/2010/main" val="578894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Cisco IOS</a:t>
            </a:r>
            <a:r>
              <a:rPr lang="zh-CN" altLang="zh-CN" sz="4400" dirty="0"/>
              <a:t>常用配置命令</a:t>
            </a:r>
            <a:endParaRPr lang="en-US" altLang="zh-CN" sz="4400" dirty="0"/>
          </a:p>
        </p:txBody>
      </p:sp>
      <p:sp>
        <p:nvSpPr>
          <p:cNvPr id="275459" name="Rectangle 3"/>
          <p:cNvSpPr>
            <a:spLocks noGrp="1" noChangeArrowheads="1"/>
          </p:cNvSpPr>
          <p:nvPr>
            <p:ph type="body" idx="1"/>
          </p:nvPr>
        </p:nvSpPr>
        <p:spPr>
          <a:xfrm>
            <a:off x="457200" y="1440182"/>
            <a:ext cx="8229600" cy="4525963"/>
          </a:xfrm>
        </p:spPr>
        <p:txBody>
          <a:bodyPr/>
          <a:lstStyle/>
          <a:p>
            <a:r>
              <a:rPr lang="zh-CN" altLang="zh-CN" sz="2800" dirty="0"/>
              <a:t>（</a:t>
            </a:r>
            <a:r>
              <a:rPr lang="en-US" altLang="zh-CN" sz="2800" dirty="0"/>
              <a:t>9</a:t>
            </a:r>
            <a:r>
              <a:rPr lang="zh-CN" altLang="zh-CN" sz="2800" dirty="0"/>
              <a:t>）配置</a:t>
            </a:r>
            <a:r>
              <a:rPr lang="en-US" altLang="zh-CN" sz="2800" dirty="0" err="1"/>
              <a:t>OSPF</a:t>
            </a:r>
            <a:r>
              <a:rPr lang="zh-CN" altLang="zh-CN" sz="2800" dirty="0"/>
              <a:t>协议</a:t>
            </a:r>
          </a:p>
          <a:p>
            <a:r>
              <a:rPr lang="en-US" altLang="zh-CN" dirty="0"/>
              <a:t></a:t>
            </a:r>
            <a:r>
              <a:rPr lang="zh-CN" altLang="zh-CN" dirty="0"/>
              <a:t>添加</a:t>
            </a:r>
            <a:r>
              <a:rPr lang="en-US" altLang="zh-CN" dirty="0" err="1"/>
              <a:t>OSPF</a:t>
            </a:r>
            <a:r>
              <a:rPr lang="zh-CN" altLang="zh-CN" dirty="0"/>
              <a:t>协议</a:t>
            </a:r>
          </a:p>
          <a:p>
            <a:pPr lvl="1"/>
            <a:r>
              <a:rPr lang="en-US" altLang="zh-CN" sz="2400" dirty="0"/>
              <a:t>Router&gt;enable</a:t>
            </a:r>
            <a:endParaRPr lang="zh-CN" altLang="zh-CN" sz="2400" dirty="0"/>
          </a:p>
          <a:p>
            <a:pPr lvl="1"/>
            <a:r>
              <a:rPr lang="en-US" altLang="zh-CN" sz="2400" dirty="0" err="1"/>
              <a:t>Router#configure</a:t>
            </a:r>
            <a:r>
              <a:rPr lang="en-US" altLang="zh-CN" sz="2400" dirty="0"/>
              <a:t> terminal</a:t>
            </a:r>
            <a:endParaRPr lang="zh-CN" altLang="zh-CN" sz="2400" dirty="0"/>
          </a:p>
          <a:p>
            <a:pPr lvl="1"/>
            <a:r>
              <a:rPr lang="en-US" altLang="zh-CN" sz="2400" dirty="0"/>
              <a:t>Router(</a:t>
            </a:r>
            <a:r>
              <a:rPr lang="en-US" altLang="zh-CN" sz="2400" dirty="0" err="1"/>
              <a:t>config</a:t>
            </a:r>
            <a:r>
              <a:rPr lang="en-US" altLang="zh-CN" sz="2400" dirty="0"/>
              <a:t>)#router </a:t>
            </a:r>
            <a:r>
              <a:rPr lang="en-US" altLang="zh-CN" sz="2400" dirty="0" err="1"/>
              <a:t>OSPF</a:t>
            </a:r>
            <a:r>
              <a:rPr lang="en-US" altLang="zh-CN" sz="2400" dirty="0"/>
              <a:t> 1</a:t>
            </a:r>
            <a:endParaRPr lang="zh-CN" altLang="zh-CN" sz="2400" dirty="0"/>
          </a:p>
          <a:p>
            <a:pPr lvl="1"/>
            <a:r>
              <a:rPr lang="en-US" altLang="zh-CN" sz="2400" dirty="0"/>
              <a:t>Router(</a:t>
            </a:r>
            <a:r>
              <a:rPr lang="en-US" altLang="zh-CN" sz="2400" dirty="0" err="1"/>
              <a:t>config</a:t>
            </a:r>
            <a:r>
              <a:rPr lang="en-US" altLang="zh-CN" sz="2400" dirty="0"/>
              <a:t>-router)#network 10.0.0.1 0.0.255.255 area 0  </a:t>
            </a:r>
          </a:p>
          <a:p>
            <a:r>
              <a:rPr lang="en-US" altLang="zh-CN" dirty="0"/>
              <a:t></a:t>
            </a:r>
            <a:r>
              <a:rPr lang="zh-CN" altLang="zh-CN" dirty="0"/>
              <a:t>从网络设备上删除</a:t>
            </a:r>
            <a:r>
              <a:rPr lang="en-US" altLang="zh-CN" dirty="0" err="1"/>
              <a:t>OSPF</a:t>
            </a:r>
            <a:r>
              <a:rPr lang="zh-CN" altLang="zh-CN" dirty="0"/>
              <a:t>协议</a:t>
            </a:r>
          </a:p>
          <a:p>
            <a:pPr lvl="1"/>
            <a:r>
              <a:rPr lang="en-US" altLang="zh-CN" sz="2400" dirty="0"/>
              <a:t>Router(</a:t>
            </a:r>
            <a:r>
              <a:rPr lang="en-US" altLang="zh-CN" sz="2400" dirty="0" err="1"/>
              <a:t>config</a:t>
            </a:r>
            <a:r>
              <a:rPr lang="en-US" altLang="zh-CN" sz="2400" dirty="0"/>
              <a:t>)# no router </a:t>
            </a:r>
            <a:r>
              <a:rPr lang="en-US" altLang="zh-CN" sz="2400" dirty="0" err="1"/>
              <a:t>ospf</a:t>
            </a:r>
            <a:r>
              <a:rPr lang="en-US" altLang="zh-CN" sz="2400" dirty="0"/>
              <a:t> 1</a:t>
            </a:r>
            <a:endParaRPr lang="zh-CN" altLang="zh-CN" sz="2400" dirty="0"/>
          </a:p>
          <a:p>
            <a:r>
              <a:rPr lang="en-US" altLang="zh-CN" dirty="0"/>
              <a:t></a:t>
            </a:r>
            <a:r>
              <a:rPr lang="zh-CN" altLang="zh-CN" dirty="0"/>
              <a:t>查看</a:t>
            </a:r>
            <a:r>
              <a:rPr lang="en-US" altLang="zh-CN" dirty="0" err="1"/>
              <a:t>ospf</a:t>
            </a:r>
            <a:r>
              <a:rPr lang="zh-CN" altLang="zh-CN" dirty="0"/>
              <a:t>数据库</a:t>
            </a:r>
          </a:p>
          <a:p>
            <a:pPr lvl="1"/>
            <a:r>
              <a:rPr lang="en-US" altLang="zh-CN" sz="2400" dirty="0"/>
              <a:t>router# show </a:t>
            </a:r>
            <a:r>
              <a:rPr lang="en-US" altLang="zh-CN" sz="2400" dirty="0" err="1"/>
              <a:t>ip</a:t>
            </a:r>
            <a:r>
              <a:rPr lang="en-US" altLang="zh-CN" sz="2400" dirty="0"/>
              <a:t> </a:t>
            </a:r>
            <a:r>
              <a:rPr lang="en-US" altLang="zh-CN" sz="2400" dirty="0" err="1"/>
              <a:t>ospf</a:t>
            </a:r>
            <a:r>
              <a:rPr lang="en-US" altLang="zh-CN" sz="2400" dirty="0"/>
              <a:t> database</a:t>
            </a:r>
            <a:endParaRPr lang="zh-CN" altLang="zh-CN" sz="2400" dirty="0"/>
          </a:p>
          <a:p>
            <a:endParaRPr lang="en-US" altLang="zh-CN" sz="2800" dirty="0"/>
          </a:p>
        </p:txBody>
      </p:sp>
    </p:spTree>
    <p:extLst>
      <p:ext uri="{BB962C8B-B14F-4D97-AF65-F5344CB8AC3E}">
        <p14:creationId xmlns:p14="http://schemas.microsoft.com/office/powerpoint/2010/main" val="2649125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Cisco IOS</a:t>
            </a:r>
            <a:r>
              <a:rPr lang="zh-CN" altLang="zh-CN" sz="4400" dirty="0"/>
              <a:t>常用配置命令</a:t>
            </a:r>
            <a:endParaRPr lang="en-US" altLang="zh-CN" sz="4400" dirty="0"/>
          </a:p>
        </p:txBody>
      </p:sp>
      <p:sp>
        <p:nvSpPr>
          <p:cNvPr id="275459" name="Rectangle 3"/>
          <p:cNvSpPr>
            <a:spLocks noGrp="1" noChangeArrowheads="1"/>
          </p:cNvSpPr>
          <p:nvPr>
            <p:ph type="body" idx="1"/>
          </p:nvPr>
        </p:nvSpPr>
        <p:spPr>
          <a:xfrm>
            <a:off x="457200" y="1714502"/>
            <a:ext cx="8229600" cy="4525963"/>
          </a:xfrm>
        </p:spPr>
        <p:txBody>
          <a:bodyPr/>
          <a:lstStyle/>
          <a:p>
            <a:r>
              <a:rPr lang="zh-CN" altLang="zh-CN" sz="2800" dirty="0"/>
              <a:t>（</a:t>
            </a:r>
            <a:r>
              <a:rPr lang="en-US" altLang="zh-CN" sz="2800" dirty="0"/>
              <a:t>10</a:t>
            </a:r>
            <a:r>
              <a:rPr lang="zh-CN" altLang="zh-CN" sz="2800" dirty="0"/>
              <a:t>）查看路由协议</a:t>
            </a:r>
          </a:p>
          <a:p>
            <a:pPr lvl="1"/>
            <a:r>
              <a:rPr lang="en-US" altLang="zh-CN" sz="2400" dirty="0"/>
              <a:t>router# show </a:t>
            </a:r>
            <a:r>
              <a:rPr lang="en-US" altLang="zh-CN" sz="2400" dirty="0" err="1"/>
              <a:t>ip</a:t>
            </a:r>
            <a:r>
              <a:rPr lang="en-US" altLang="zh-CN" sz="2400" dirty="0"/>
              <a:t> protocol</a:t>
            </a:r>
            <a:endParaRPr lang="zh-CN" altLang="zh-CN" sz="2400" dirty="0"/>
          </a:p>
          <a:p>
            <a:r>
              <a:rPr lang="zh-CN" altLang="zh-CN" sz="2800" dirty="0"/>
              <a:t>（</a:t>
            </a:r>
            <a:r>
              <a:rPr lang="en-US" altLang="zh-CN" sz="2800" dirty="0"/>
              <a:t>11</a:t>
            </a:r>
            <a:r>
              <a:rPr lang="zh-CN" altLang="zh-CN" sz="2800" dirty="0"/>
              <a:t>）查看端口状态</a:t>
            </a:r>
          </a:p>
          <a:p>
            <a:pPr lvl="1"/>
            <a:r>
              <a:rPr lang="en-US" altLang="zh-CN" sz="2400" dirty="0"/>
              <a:t>router# show </a:t>
            </a:r>
            <a:r>
              <a:rPr lang="en-US" altLang="zh-CN" sz="2400" dirty="0" err="1"/>
              <a:t>ip</a:t>
            </a:r>
            <a:r>
              <a:rPr lang="en-US" altLang="zh-CN" sz="2400" dirty="0"/>
              <a:t> </a:t>
            </a:r>
            <a:r>
              <a:rPr lang="en-US" altLang="zh-CN" sz="2400" dirty="0" err="1"/>
              <a:t>ospf</a:t>
            </a:r>
            <a:r>
              <a:rPr lang="en-US" altLang="zh-CN" sz="2400" dirty="0"/>
              <a:t> interface</a:t>
            </a:r>
            <a:endParaRPr lang="zh-CN" altLang="zh-CN" sz="2400" dirty="0"/>
          </a:p>
          <a:p>
            <a:endParaRPr lang="en-US" altLang="zh-CN" sz="2800" dirty="0"/>
          </a:p>
        </p:txBody>
      </p:sp>
    </p:spTree>
    <p:extLst>
      <p:ext uri="{BB962C8B-B14F-4D97-AF65-F5344CB8AC3E}">
        <p14:creationId xmlns:p14="http://schemas.microsoft.com/office/powerpoint/2010/main" val="1455431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IOS</a:t>
            </a:r>
            <a:r>
              <a:rPr lang="zh-CN" altLang="en-US" sz="4400" dirty="0"/>
              <a:t>与</a:t>
            </a:r>
            <a:r>
              <a:rPr lang="en-US" altLang="zh-CN" sz="4400" dirty="0" err="1"/>
              <a:t>VRP</a:t>
            </a:r>
            <a:r>
              <a:rPr lang="zh-CN" altLang="en-US" sz="4400" dirty="0"/>
              <a:t>常见命令比较</a:t>
            </a:r>
            <a:endParaRPr lang="en-US" altLang="zh-CN" sz="4400" dirty="0"/>
          </a:p>
        </p:txBody>
      </p:sp>
      <p:sp>
        <p:nvSpPr>
          <p:cNvPr id="275459" name="Rectangle 3"/>
          <p:cNvSpPr>
            <a:spLocks noGrp="1" noChangeArrowheads="1"/>
          </p:cNvSpPr>
          <p:nvPr>
            <p:ph type="body" idx="1"/>
          </p:nvPr>
        </p:nvSpPr>
        <p:spPr>
          <a:xfrm>
            <a:off x="457200" y="1559954"/>
            <a:ext cx="8229600" cy="4525963"/>
          </a:xfrm>
        </p:spPr>
        <p:txBody>
          <a:bodyPr/>
          <a:lstStyle/>
          <a:p>
            <a:endParaRPr lang="en-US" altLang="zh-CN" sz="2800" dirty="0"/>
          </a:p>
        </p:txBody>
      </p:sp>
      <p:graphicFrame>
        <p:nvGraphicFramePr>
          <p:cNvPr id="2" name="表格 1"/>
          <p:cNvGraphicFramePr>
            <a:graphicFrameLocks noGrp="1"/>
          </p:cNvGraphicFramePr>
          <p:nvPr>
            <p:extLst>
              <p:ext uri="{D42A27DB-BD31-4B8C-83A1-F6EECF244321}">
                <p14:modId xmlns:p14="http://schemas.microsoft.com/office/powerpoint/2010/main" val="4080434194"/>
              </p:ext>
            </p:extLst>
          </p:nvPr>
        </p:nvGraphicFramePr>
        <p:xfrm>
          <a:off x="823075" y="1908864"/>
          <a:ext cx="7509555" cy="3616172"/>
        </p:xfrm>
        <a:graphic>
          <a:graphicData uri="http://schemas.openxmlformats.org/drawingml/2006/table">
            <a:tbl>
              <a:tblPr firstRow="1" firstCol="1" bandRow="1">
                <a:tableStyleId>{5C22544A-7EE6-4342-B048-85BDC9FD1C3A}</a:tableStyleId>
              </a:tblPr>
              <a:tblGrid>
                <a:gridCol w="2502597">
                  <a:extLst>
                    <a:ext uri="{9D8B030D-6E8A-4147-A177-3AD203B41FA5}">
                      <a16:colId xmlns:a16="http://schemas.microsoft.com/office/drawing/2014/main" val="20000"/>
                    </a:ext>
                  </a:extLst>
                </a:gridCol>
                <a:gridCol w="2503479">
                  <a:extLst>
                    <a:ext uri="{9D8B030D-6E8A-4147-A177-3AD203B41FA5}">
                      <a16:colId xmlns:a16="http://schemas.microsoft.com/office/drawing/2014/main" val="20001"/>
                    </a:ext>
                  </a:extLst>
                </a:gridCol>
                <a:gridCol w="2503479">
                  <a:extLst>
                    <a:ext uri="{9D8B030D-6E8A-4147-A177-3AD203B41FA5}">
                      <a16:colId xmlns:a16="http://schemas.microsoft.com/office/drawing/2014/main" val="20002"/>
                    </a:ext>
                  </a:extLst>
                </a:gridCol>
              </a:tblGrid>
              <a:tr h="321173">
                <a:tc>
                  <a:txBody>
                    <a:bodyPr/>
                    <a:lstStyle/>
                    <a:p>
                      <a:pPr indent="306070" algn="ctr">
                        <a:lnSpc>
                          <a:spcPct val="100000"/>
                        </a:lnSpc>
                        <a:spcAft>
                          <a:spcPts val="0"/>
                        </a:spcAft>
                      </a:pPr>
                      <a:r>
                        <a:rPr lang="zh-CN" sz="2000" kern="100">
                          <a:effectLst/>
                        </a:rPr>
                        <a:t>功能</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6070" algn="ctr">
                        <a:lnSpc>
                          <a:spcPct val="100000"/>
                        </a:lnSpc>
                        <a:spcAft>
                          <a:spcPts val="0"/>
                        </a:spcAft>
                      </a:pPr>
                      <a:r>
                        <a:rPr lang="en-US" sz="2000" kern="100">
                          <a:effectLst/>
                        </a:rPr>
                        <a:t>Cisco</a:t>
                      </a:r>
                      <a:r>
                        <a:rPr lang="zh-CN" sz="2000" kern="100">
                          <a:effectLst/>
                        </a:rPr>
                        <a:t>命令</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6070" algn="ctr">
                        <a:lnSpc>
                          <a:spcPct val="100000"/>
                        </a:lnSpc>
                        <a:spcAft>
                          <a:spcPts val="0"/>
                        </a:spcAft>
                      </a:pPr>
                      <a:r>
                        <a:rPr lang="zh-CN" sz="2000" kern="100">
                          <a:effectLst/>
                        </a:rPr>
                        <a:t>华为命令</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66111">
                <a:tc>
                  <a:txBody>
                    <a:bodyPr/>
                    <a:lstStyle/>
                    <a:p>
                      <a:pPr algn="just">
                        <a:lnSpc>
                          <a:spcPct val="100000"/>
                        </a:lnSpc>
                        <a:spcAft>
                          <a:spcPts val="0"/>
                        </a:spcAft>
                      </a:pPr>
                      <a:r>
                        <a:rPr lang="zh-CN" sz="2000" kern="100">
                          <a:effectLst/>
                        </a:rPr>
                        <a:t>进入特权模式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enable</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system-view</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66111">
                <a:tc>
                  <a:txBody>
                    <a:bodyPr/>
                    <a:lstStyle/>
                    <a:p>
                      <a:pPr algn="just">
                        <a:lnSpc>
                          <a:spcPct val="100000"/>
                        </a:lnSpc>
                        <a:spcAft>
                          <a:spcPts val="0"/>
                        </a:spcAft>
                      </a:pPr>
                      <a:r>
                        <a:rPr lang="zh-CN" sz="2000" kern="100">
                          <a:effectLst/>
                        </a:rPr>
                        <a:t>进入配置状态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configure terminal</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system-view</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66111">
                <a:tc>
                  <a:txBody>
                    <a:bodyPr/>
                    <a:lstStyle/>
                    <a:p>
                      <a:pPr algn="just">
                        <a:lnSpc>
                          <a:spcPct val="100000"/>
                        </a:lnSpc>
                        <a:spcAft>
                          <a:spcPts val="0"/>
                        </a:spcAft>
                      </a:pPr>
                      <a:r>
                        <a:rPr lang="zh-CN" sz="2000" kern="100">
                          <a:effectLst/>
                        </a:rPr>
                        <a:t>显示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show</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display</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66111">
                <a:tc>
                  <a:txBody>
                    <a:bodyPr/>
                    <a:lstStyle/>
                    <a:p>
                      <a:pPr algn="just">
                        <a:lnSpc>
                          <a:spcPct val="100000"/>
                        </a:lnSpc>
                        <a:spcAft>
                          <a:spcPts val="0"/>
                        </a:spcAft>
                      </a:pPr>
                      <a:r>
                        <a:rPr lang="zh-CN" sz="2000" kern="100">
                          <a:effectLst/>
                        </a:rPr>
                        <a:t>显示目前运行的配置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show running-config</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display current</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66111">
                <a:tc>
                  <a:txBody>
                    <a:bodyPr/>
                    <a:lstStyle/>
                    <a:p>
                      <a:pPr algn="just">
                        <a:lnSpc>
                          <a:spcPct val="100000"/>
                        </a:lnSpc>
                        <a:spcAft>
                          <a:spcPts val="0"/>
                        </a:spcAft>
                      </a:pPr>
                      <a:r>
                        <a:rPr lang="zh-CN" sz="2000" kern="100">
                          <a:effectLst/>
                        </a:rPr>
                        <a:t>显示版本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show version</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display version</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66111">
                <a:tc>
                  <a:txBody>
                    <a:bodyPr/>
                    <a:lstStyle/>
                    <a:p>
                      <a:pPr algn="just">
                        <a:lnSpc>
                          <a:spcPct val="100000"/>
                        </a:lnSpc>
                        <a:spcAft>
                          <a:spcPts val="0"/>
                        </a:spcAft>
                      </a:pPr>
                      <a:r>
                        <a:rPr lang="zh-CN" sz="2000" kern="100">
                          <a:effectLst/>
                        </a:rPr>
                        <a:t>取消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no</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undo</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66111">
                <a:tc>
                  <a:txBody>
                    <a:bodyPr/>
                    <a:lstStyle/>
                    <a:p>
                      <a:pPr algn="just">
                        <a:lnSpc>
                          <a:spcPct val="100000"/>
                        </a:lnSpc>
                        <a:spcAft>
                          <a:spcPts val="0"/>
                        </a:spcAft>
                      </a:pPr>
                      <a:r>
                        <a:rPr lang="zh-CN" sz="2000" kern="100">
                          <a:effectLst/>
                        </a:rPr>
                        <a:t>更改设备名称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hostname</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sysname</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66111">
                <a:tc>
                  <a:txBody>
                    <a:bodyPr/>
                    <a:lstStyle/>
                    <a:p>
                      <a:pPr algn="just">
                        <a:lnSpc>
                          <a:spcPct val="100000"/>
                        </a:lnSpc>
                        <a:spcAft>
                          <a:spcPts val="0"/>
                        </a:spcAft>
                      </a:pPr>
                      <a:r>
                        <a:rPr lang="zh-CN" sz="2000" kern="100">
                          <a:effectLst/>
                        </a:rPr>
                        <a:t>返回上级视图</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exit</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quit</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66111">
                <a:tc>
                  <a:txBody>
                    <a:bodyPr/>
                    <a:lstStyle/>
                    <a:p>
                      <a:pPr algn="just">
                        <a:lnSpc>
                          <a:spcPct val="100000"/>
                        </a:lnSpc>
                        <a:spcAft>
                          <a:spcPts val="0"/>
                        </a:spcAft>
                      </a:pPr>
                      <a:r>
                        <a:rPr lang="zh-CN" sz="2000" kern="100">
                          <a:effectLst/>
                        </a:rPr>
                        <a:t>接口控制</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a:solidFill>
                            <a:schemeClr val="tx2">
                              <a:lumMod val="50000"/>
                            </a:schemeClr>
                          </a:solidFill>
                          <a:effectLst/>
                        </a:rPr>
                        <a:t>switchport</a:t>
                      </a:r>
                      <a:endParaRPr lang="zh-CN" sz="2000" b="1" kern="10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b="1" kern="100" dirty="0">
                          <a:solidFill>
                            <a:schemeClr val="tx2">
                              <a:lumMod val="50000"/>
                            </a:schemeClr>
                          </a:solidFill>
                          <a:effectLst/>
                        </a:rPr>
                        <a:t>port</a:t>
                      </a:r>
                      <a:endParaRPr lang="zh-CN" sz="2000" b="1" kern="100" dirty="0">
                        <a:solidFill>
                          <a:schemeClr val="tx2">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6140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36</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路由器防火墙</a:t>
            </a:r>
            <a:endParaRPr lang="en-US" altLang="zh-CN" sz="4400" dirty="0"/>
          </a:p>
        </p:txBody>
      </p:sp>
      <p:sp>
        <p:nvSpPr>
          <p:cNvPr id="275459" name="Rectangle 3"/>
          <p:cNvSpPr>
            <a:spLocks noGrp="1" noChangeArrowheads="1"/>
          </p:cNvSpPr>
          <p:nvPr>
            <p:ph type="body" idx="1"/>
          </p:nvPr>
        </p:nvSpPr>
        <p:spPr/>
        <p:txBody>
          <a:bodyPr/>
          <a:lstStyle/>
          <a:p>
            <a:r>
              <a:rPr lang="zh-CN" altLang="en-US" sz="2800" dirty="0"/>
              <a:t>防火墙是由软件和硬件设备组合而成，在内部网和外部网之间、专用网与公共网之间构造的保护屏障，是一种获取安全性方法的形象说法，它是一种计算机硬件和软件的结合，使不同网络之间建立起一个安全网关</a:t>
            </a:r>
            <a:r>
              <a:rPr lang="en-US" altLang="zh-CN" sz="2800" dirty="0"/>
              <a:t>(Security Gateway)</a:t>
            </a:r>
            <a:r>
              <a:rPr lang="zh-CN" altLang="en-US" sz="2800" dirty="0"/>
              <a:t>，从而保护内部网免受非法用户的侵入。</a:t>
            </a:r>
            <a:endParaRPr lang="en-US" altLang="zh-CN" sz="2800" dirty="0"/>
          </a:p>
          <a:p>
            <a:r>
              <a:rPr lang="en-US" altLang="zh-CN" sz="2800" dirty="0"/>
              <a:t>ACL</a:t>
            </a:r>
            <a:r>
              <a:rPr lang="zh-CN" altLang="zh-CN" sz="2800" dirty="0"/>
              <a:t>是一种路由器配置脚本，它根据从数据包头部的基本信息（源地址、目的地址、源端口、目标端口、协议类型）决定允许或者拒绝数据包通过路由器，以达到访问控制的目的</a:t>
            </a:r>
            <a:r>
              <a:rPr lang="zh-CN" altLang="en-US" sz="2800" dirty="0"/>
              <a:t>。</a:t>
            </a:r>
            <a:endParaRPr lang="en-US" altLang="zh-CN" sz="2800" dirty="0"/>
          </a:p>
        </p:txBody>
      </p:sp>
    </p:spTree>
    <p:extLst>
      <p:ext uri="{BB962C8B-B14F-4D97-AF65-F5344CB8AC3E}">
        <p14:creationId xmlns:p14="http://schemas.microsoft.com/office/powerpoint/2010/main" val="3605853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ACL</a:t>
            </a:r>
            <a:r>
              <a:rPr lang="zh-CN" altLang="en-US" sz="4400" dirty="0"/>
              <a:t>实现的主要功能</a:t>
            </a:r>
            <a:endParaRPr lang="en-US" altLang="zh-CN" sz="4400" dirty="0"/>
          </a:p>
        </p:txBody>
      </p:sp>
      <p:sp>
        <p:nvSpPr>
          <p:cNvPr id="275459" name="Rectangle 3"/>
          <p:cNvSpPr>
            <a:spLocks noGrp="1" noChangeArrowheads="1"/>
          </p:cNvSpPr>
          <p:nvPr>
            <p:ph type="body" idx="1"/>
          </p:nvPr>
        </p:nvSpPr>
        <p:spPr/>
        <p:txBody>
          <a:bodyPr/>
          <a:lstStyle/>
          <a:p>
            <a:pPr lvl="0"/>
            <a:r>
              <a:rPr lang="zh-CN" altLang="zh-CN" sz="3200" dirty="0"/>
              <a:t>检查和过滤数据包；</a:t>
            </a:r>
          </a:p>
          <a:p>
            <a:pPr lvl="0"/>
            <a:r>
              <a:rPr lang="zh-CN" altLang="zh-CN" sz="3200" dirty="0"/>
              <a:t>提供对通信流量的控制手段；</a:t>
            </a:r>
          </a:p>
          <a:p>
            <a:pPr lvl="0"/>
            <a:r>
              <a:rPr lang="zh-CN" altLang="zh-CN" sz="3200" dirty="0"/>
              <a:t>限制或者减少不必要的路由更新；</a:t>
            </a:r>
          </a:p>
          <a:p>
            <a:pPr lvl="0"/>
            <a:r>
              <a:rPr lang="zh-CN" altLang="zh-CN" sz="3200" dirty="0"/>
              <a:t>按照优先级或用户队列处理数据包；</a:t>
            </a:r>
          </a:p>
          <a:p>
            <a:pPr lvl="0"/>
            <a:r>
              <a:rPr lang="zh-CN" altLang="zh-CN" sz="3200" dirty="0"/>
              <a:t>定义</a:t>
            </a:r>
            <a:r>
              <a:rPr lang="en-US" altLang="zh-CN" sz="3200" dirty="0"/>
              <a:t>VPN</a:t>
            </a:r>
            <a:r>
              <a:rPr lang="zh-CN" altLang="zh-CN" sz="3200" dirty="0"/>
              <a:t>的感兴趣流量。</a:t>
            </a:r>
          </a:p>
        </p:txBody>
      </p:sp>
    </p:spTree>
    <p:extLst>
      <p:ext uri="{BB962C8B-B14F-4D97-AF65-F5344CB8AC3E}">
        <p14:creationId xmlns:p14="http://schemas.microsoft.com/office/powerpoint/2010/main" val="1514081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Cisco ACL</a:t>
            </a:r>
            <a:r>
              <a:rPr lang="zh-CN" altLang="zh-CN" sz="4400" dirty="0"/>
              <a:t>有两种类型</a:t>
            </a:r>
          </a:p>
        </p:txBody>
      </p:sp>
      <p:sp>
        <p:nvSpPr>
          <p:cNvPr id="275459" name="Rectangle 3"/>
          <p:cNvSpPr>
            <a:spLocks noGrp="1" noChangeArrowheads="1"/>
          </p:cNvSpPr>
          <p:nvPr>
            <p:ph type="body" idx="1"/>
          </p:nvPr>
        </p:nvSpPr>
        <p:spPr/>
        <p:txBody>
          <a:bodyPr/>
          <a:lstStyle/>
          <a:p>
            <a:pPr lvl="0"/>
            <a:r>
              <a:rPr lang="zh-CN" altLang="zh-CN" sz="3200" dirty="0">
                <a:solidFill>
                  <a:srgbClr val="FFC000"/>
                </a:solidFill>
              </a:rPr>
              <a:t>标准</a:t>
            </a:r>
            <a:r>
              <a:rPr lang="en-US" altLang="zh-CN" sz="3200" dirty="0">
                <a:solidFill>
                  <a:srgbClr val="FFC000"/>
                </a:solidFill>
              </a:rPr>
              <a:t>ACL</a:t>
            </a:r>
            <a:r>
              <a:rPr lang="zh-CN" altLang="zh-CN" sz="3200" dirty="0">
                <a:solidFill>
                  <a:srgbClr val="FFC000"/>
                </a:solidFill>
              </a:rPr>
              <a:t>：</a:t>
            </a:r>
            <a:r>
              <a:rPr lang="zh-CN" altLang="zh-CN" sz="3200" dirty="0">
                <a:solidFill>
                  <a:schemeClr val="tx1"/>
                </a:solidFill>
              </a:rPr>
              <a:t>使用</a:t>
            </a:r>
            <a:r>
              <a:rPr lang="en-US" altLang="zh-CN" sz="3200" dirty="0">
                <a:solidFill>
                  <a:schemeClr val="tx1"/>
                </a:solidFill>
              </a:rPr>
              <a:t>IP</a:t>
            </a:r>
            <a:r>
              <a:rPr lang="zh-CN" altLang="zh-CN" sz="3200" dirty="0">
                <a:solidFill>
                  <a:schemeClr val="tx1"/>
                </a:solidFill>
              </a:rPr>
              <a:t>数据包中的源</a:t>
            </a:r>
            <a:r>
              <a:rPr lang="en-US" altLang="zh-CN" sz="3200" dirty="0">
                <a:solidFill>
                  <a:schemeClr val="tx1"/>
                </a:solidFill>
              </a:rPr>
              <a:t>IP</a:t>
            </a:r>
            <a:r>
              <a:rPr lang="zh-CN" altLang="zh-CN" sz="3200" dirty="0">
                <a:solidFill>
                  <a:schemeClr val="tx1"/>
                </a:solidFill>
              </a:rPr>
              <a:t>地址进行过滤，表号</a:t>
            </a:r>
            <a:r>
              <a:rPr lang="en-US" altLang="zh-CN" sz="3200" dirty="0">
                <a:solidFill>
                  <a:schemeClr val="tx1"/>
                </a:solidFill>
              </a:rPr>
              <a:t>1</a:t>
            </a:r>
            <a:r>
              <a:rPr lang="zh-CN" altLang="zh-CN" sz="3200" dirty="0">
                <a:solidFill>
                  <a:schemeClr val="tx1"/>
                </a:solidFill>
              </a:rPr>
              <a:t>～</a:t>
            </a:r>
            <a:r>
              <a:rPr lang="en-US" altLang="zh-CN" sz="3200" dirty="0">
                <a:solidFill>
                  <a:schemeClr val="tx1"/>
                </a:solidFill>
              </a:rPr>
              <a:t>99</a:t>
            </a:r>
            <a:r>
              <a:rPr lang="zh-CN" altLang="zh-CN" sz="3200" dirty="0">
                <a:solidFill>
                  <a:schemeClr val="tx1"/>
                </a:solidFill>
              </a:rPr>
              <a:t>或</a:t>
            </a:r>
            <a:r>
              <a:rPr lang="en-US" altLang="zh-CN" sz="3200" dirty="0">
                <a:solidFill>
                  <a:schemeClr val="tx1"/>
                </a:solidFill>
              </a:rPr>
              <a:t>1300</a:t>
            </a:r>
            <a:r>
              <a:rPr lang="zh-CN" altLang="zh-CN" sz="3200" dirty="0">
                <a:solidFill>
                  <a:schemeClr val="tx1"/>
                </a:solidFill>
              </a:rPr>
              <a:t>～</a:t>
            </a:r>
            <a:r>
              <a:rPr lang="en-US" altLang="zh-CN" sz="3200" dirty="0">
                <a:solidFill>
                  <a:schemeClr val="tx1"/>
                </a:solidFill>
              </a:rPr>
              <a:t>1999</a:t>
            </a:r>
            <a:r>
              <a:rPr lang="zh-CN" altLang="zh-CN" sz="3200" dirty="0">
                <a:solidFill>
                  <a:schemeClr val="tx1"/>
                </a:solidFill>
              </a:rPr>
              <a:t>；</a:t>
            </a:r>
          </a:p>
          <a:p>
            <a:pPr lvl="0"/>
            <a:r>
              <a:rPr lang="zh-CN" altLang="zh-CN" sz="3200" dirty="0">
                <a:solidFill>
                  <a:srgbClr val="FFC000"/>
                </a:solidFill>
              </a:rPr>
              <a:t>扩展</a:t>
            </a:r>
            <a:r>
              <a:rPr lang="en-US" altLang="zh-CN" sz="3200" dirty="0">
                <a:solidFill>
                  <a:srgbClr val="FFC000"/>
                </a:solidFill>
              </a:rPr>
              <a:t>ACL</a:t>
            </a:r>
            <a:r>
              <a:rPr lang="zh-CN" altLang="zh-CN" sz="3200" dirty="0">
                <a:solidFill>
                  <a:srgbClr val="FFC000"/>
                </a:solidFill>
              </a:rPr>
              <a:t>：</a:t>
            </a:r>
            <a:r>
              <a:rPr lang="zh-CN" altLang="zh-CN" sz="3200" dirty="0">
                <a:solidFill>
                  <a:schemeClr val="tx1"/>
                </a:solidFill>
              </a:rPr>
              <a:t>比标准</a:t>
            </a:r>
            <a:r>
              <a:rPr lang="en-US" altLang="zh-CN" sz="3200" dirty="0">
                <a:solidFill>
                  <a:schemeClr val="tx1"/>
                </a:solidFill>
              </a:rPr>
              <a:t>ACL</a:t>
            </a:r>
            <a:r>
              <a:rPr lang="zh-CN" altLang="zh-CN" sz="3200" dirty="0">
                <a:solidFill>
                  <a:schemeClr val="tx1"/>
                </a:solidFill>
              </a:rPr>
              <a:t>具有更多的匹配项，功能更加强大和细化。可以针对协议类型、源地址、目的地址、源端口、目的端口、</a:t>
            </a:r>
            <a:r>
              <a:rPr lang="en-US" altLang="zh-CN" sz="3200" dirty="0">
                <a:solidFill>
                  <a:schemeClr val="tx1"/>
                </a:solidFill>
              </a:rPr>
              <a:t>TCP</a:t>
            </a:r>
            <a:r>
              <a:rPr lang="zh-CN" altLang="zh-CN" sz="3200" dirty="0">
                <a:solidFill>
                  <a:schemeClr val="tx1"/>
                </a:solidFill>
              </a:rPr>
              <a:t>连接信息等进行过滤，表号</a:t>
            </a:r>
            <a:r>
              <a:rPr lang="en-US" altLang="zh-CN" sz="3200" dirty="0">
                <a:solidFill>
                  <a:schemeClr val="tx1"/>
                </a:solidFill>
              </a:rPr>
              <a:t>100</a:t>
            </a:r>
            <a:r>
              <a:rPr lang="zh-CN" altLang="zh-CN" sz="3200" dirty="0">
                <a:solidFill>
                  <a:schemeClr val="tx1"/>
                </a:solidFill>
              </a:rPr>
              <a:t>～</a:t>
            </a:r>
            <a:r>
              <a:rPr lang="en-US" altLang="zh-CN" sz="3200" dirty="0">
                <a:solidFill>
                  <a:schemeClr val="tx1"/>
                </a:solidFill>
              </a:rPr>
              <a:t>199</a:t>
            </a:r>
            <a:r>
              <a:rPr lang="zh-CN" altLang="zh-CN" sz="3200" dirty="0">
                <a:solidFill>
                  <a:schemeClr val="tx1"/>
                </a:solidFill>
              </a:rPr>
              <a:t>或</a:t>
            </a:r>
            <a:r>
              <a:rPr lang="en-US" altLang="zh-CN" sz="3200" dirty="0">
                <a:solidFill>
                  <a:schemeClr val="tx1"/>
                </a:solidFill>
              </a:rPr>
              <a:t>2000</a:t>
            </a:r>
            <a:r>
              <a:rPr lang="zh-CN" altLang="zh-CN" sz="3200" dirty="0">
                <a:solidFill>
                  <a:schemeClr val="tx1"/>
                </a:solidFill>
              </a:rPr>
              <a:t>～</a:t>
            </a:r>
            <a:r>
              <a:rPr lang="en-US" altLang="zh-CN" sz="3200" dirty="0">
                <a:solidFill>
                  <a:schemeClr val="tx1"/>
                </a:solidFill>
              </a:rPr>
              <a:t>2699</a:t>
            </a:r>
            <a:r>
              <a:rPr lang="zh-CN" altLang="zh-CN" sz="3200" dirty="0">
                <a:solidFill>
                  <a:schemeClr val="tx1"/>
                </a:solidFill>
              </a:rPr>
              <a:t>。</a:t>
            </a:r>
          </a:p>
        </p:txBody>
      </p:sp>
    </p:spTree>
    <p:extLst>
      <p:ext uri="{BB962C8B-B14F-4D97-AF65-F5344CB8AC3E}">
        <p14:creationId xmlns:p14="http://schemas.microsoft.com/office/powerpoint/2010/main" val="803023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Cisco IOS</a:t>
            </a:r>
            <a:r>
              <a:rPr lang="zh-CN" altLang="en-US" sz="4400" dirty="0"/>
              <a:t>实现防火墙的形式</a:t>
            </a:r>
            <a:endParaRPr lang="zh-CN" altLang="zh-CN" sz="4400" dirty="0"/>
          </a:p>
        </p:txBody>
      </p:sp>
      <p:sp>
        <p:nvSpPr>
          <p:cNvPr id="275459" name="Rectangle 3"/>
          <p:cNvSpPr>
            <a:spLocks noGrp="1" noChangeArrowheads="1"/>
          </p:cNvSpPr>
          <p:nvPr>
            <p:ph type="body" idx="1"/>
          </p:nvPr>
        </p:nvSpPr>
        <p:spPr/>
        <p:txBody>
          <a:bodyPr/>
          <a:lstStyle/>
          <a:p>
            <a:pPr lvl="0"/>
            <a:r>
              <a:rPr lang="zh-CN" altLang="zh-CN" sz="3200" dirty="0"/>
              <a:t>在全局模式下使用</a:t>
            </a:r>
            <a:r>
              <a:rPr lang="en-US" altLang="zh-CN" sz="3200" dirty="0"/>
              <a:t>access-list</a:t>
            </a:r>
            <a:r>
              <a:rPr lang="zh-CN" altLang="zh-CN" sz="3200" dirty="0"/>
              <a:t>命令创建一个标准访问列表</a:t>
            </a:r>
            <a:r>
              <a:rPr lang="zh-CN" altLang="en-US" sz="3200" dirty="0"/>
              <a:t>：</a:t>
            </a:r>
            <a:endParaRPr lang="en-US" altLang="zh-CN" sz="3200" dirty="0"/>
          </a:p>
          <a:p>
            <a:pPr lvl="1"/>
            <a:r>
              <a:rPr lang="en-US" altLang="zh-CN" sz="2400" dirty="0"/>
              <a:t>Router(</a:t>
            </a:r>
            <a:r>
              <a:rPr lang="en-US" altLang="zh-CN" sz="2400" dirty="0" err="1"/>
              <a:t>config</a:t>
            </a:r>
            <a:r>
              <a:rPr lang="en-US" altLang="zh-CN" sz="2400" dirty="0"/>
              <a:t>)#access-list access-list-number {remark | permit | deny} source source-wildcard [log]</a:t>
            </a:r>
          </a:p>
          <a:p>
            <a:r>
              <a:rPr lang="zh-CN" altLang="zh-CN" sz="3200" dirty="0"/>
              <a:t>使用命令</a:t>
            </a:r>
            <a:r>
              <a:rPr lang="en-US" altLang="zh-CN" sz="3200" dirty="0"/>
              <a:t>access-list</a:t>
            </a:r>
            <a:r>
              <a:rPr lang="zh-CN" altLang="zh-CN" sz="3200" dirty="0"/>
              <a:t>定义扩展访问列表</a:t>
            </a:r>
            <a:r>
              <a:rPr lang="zh-CN" altLang="en-US" sz="3200" dirty="0"/>
              <a:t>：</a:t>
            </a:r>
            <a:endParaRPr lang="en-US" altLang="zh-CN" sz="3200" dirty="0"/>
          </a:p>
          <a:p>
            <a:pPr lvl="1"/>
            <a:r>
              <a:rPr lang="en-US" altLang="zh-CN" sz="2400" dirty="0"/>
              <a:t>Router(</a:t>
            </a:r>
            <a:r>
              <a:rPr lang="en-US" altLang="zh-CN" sz="2400" dirty="0" err="1"/>
              <a:t>config</a:t>
            </a:r>
            <a:r>
              <a:rPr lang="en-US" altLang="zh-CN" sz="2400" dirty="0"/>
              <a:t>)#access-list access-list-number {remark | permit | deny} protocol source [source-mask] [operator operand] destination [destination-mask] [operator operand] [established] [log]</a:t>
            </a:r>
            <a:endParaRPr lang="zh-CN" altLang="zh-CN" sz="2400" dirty="0"/>
          </a:p>
          <a:p>
            <a:endParaRPr lang="zh-CN" altLang="zh-CN" sz="3200" dirty="0"/>
          </a:p>
          <a:p>
            <a:pPr lvl="0"/>
            <a:endParaRPr lang="zh-CN" altLang="zh-CN" sz="3200" dirty="0">
              <a:solidFill>
                <a:schemeClr val="tx1"/>
              </a:solidFill>
            </a:endParaRPr>
          </a:p>
        </p:txBody>
      </p:sp>
    </p:spTree>
    <p:extLst>
      <p:ext uri="{BB962C8B-B14F-4D97-AF65-F5344CB8AC3E}">
        <p14:creationId xmlns:p14="http://schemas.microsoft.com/office/powerpoint/2010/main" val="340385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局域网</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t>局域网是高速、低误码率的数据网络，它覆盖的地理位置区域相对较小（最多能达到几千米）。</a:t>
            </a:r>
            <a:endParaRPr lang="en-US" altLang="zh-CN" sz="3200" dirty="0"/>
          </a:p>
          <a:p>
            <a:r>
              <a:rPr lang="zh-CN" altLang="zh-CN" sz="3200" dirty="0"/>
              <a:t>局域网连接工作站、外围设备、终端及其他仅在一座楼房里或其他有限的地理区域内的设备，所有连接站点共享较高的总带宽，各站点为平等关系而不是主从关系，能进行广播和多播。</a:t>
            </a:r>
          </a:p>
          <a:p>
            <a:endParaRPr lang="zh-CN" altLang="en-US" dirty="0"/>
          </a:p>
        </p:txBody>
      </p:sp>
    </p:spTree>
    <p:extLst>
      <p:ext uri="{BB962C8B-B14F-4D97-AF65-F5344CB8AC3E}">
        <p14:creationId xmlns:p14="http://schemas.microsoft.com/office/powerpoint/2010/main" val="2281805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Cisco IOS</a:t>
            </a:r>
            <a:r>
              <a:rPr lang="zh-CN" altLang="en-US" sz="4400" dirty="0"/>
              <a:t>实现防火墙的形式（续）</a:t>
            </a:r>
            <a:endParaRPr lang="zh-CN" altLang="zh-CN" sz="4400" dirty="0"/>
          </a:p>
        </p:txBody>
      </p:sp>
      <p:sp>
        <p:nvSpPr>
          <p:cNvPr id="275459" name="Rectangle 3"/>
          <p:cNvSpPr>
            <a:spLocks noGrp="1" noChangeArrowheads="1"/>
          </p:cNvSpPr>
          <p:nvPr>
            <p:ph type="body" idx="1"/>
          </p:nvPr>
        </p:nvSpPr>
        <p:spPr/>
        <p:txBody>
          <a:bodyPr/>
          <a:lstStyle/>
          <a:p>
            <a:r>
              <a:rPr lang="zh-CN" altLang="zh-CN" sz="3200" dirty="0"/>
              <a:t>把一个访问列表关联到虚拟端口上</a:t>
            </a:r>
            <a:r>
              <a:rPr lang="zh-CN" altLang="en-US" sz="3200" dirty="0"/>
              <a:t>：</a:t>
            </a:r>
            <a:endParaRPr lang="en-US" altLang="zh-CN" sz="3200" dirty="0"/>
          </a:p>
          <a:p>
            <a:pPr lvl="1"/>
            <a:r>
              <a:rPr lang="en-US" altLang="zh-CN" sz="2400" dirty="0"/>
              <a:t>access-class</a:t>
            </a:r>
            <a:r>
              <a:rPr lang="zh-CN" altLang="en-US" sz="2400" dirty="0"/>
              <a:t>：</a:t>
            </a:r>
            <a:r>
              <a:rPr lang="zh-CN" altLang="zh-CN" sz="2400" dirty="0"/>
              <a:t>用于</a:t>
            </a:r>
            <a:r>
              <a:rPr lang="en-US" altLang="zh-CN" sz="2400" dirty="0" err="1"/>
              <a:t>VTY</a:t>
            </a:r>
            <a:r>
              <a:rPr lang="zh-CN" altLang="zh-CN" sz="2400" dirty="0"/>
              <a:t>，实现对</a:t>
            </a:r>
            <a:r>
              <a:rPr lang="en-US" altLang="zh-CN" sz="2400" dirty="0"/>
              <a:t>Telnet</a:t>
            </a:r>
            <a:r>
              <a:rPr lang="zh-CN" altLang="zh-CN" sz="2400" dirty="0"/>
              <a:t>链路的控制</a:t>
            </a:r>
            <a:endParaRPr lang="en-US" altLang="zh-CN" sz="2400" dirty="0"/>
          </a:p>
          <a:p>
            <a:pPr lvl="1"/>
            <a:r>
              <a:rPr lang="en-US" altLang="zh-CN" sz="2400" dirty="0"/>
              <a:t>access-group</a:t>
            </a:r>
            <a:r>
              <a:rPr lang="zh-CN" altLang="en-US" sz="2400" dirty="0"/>
              <a:t>：</a:t>
            </a:r>
            <a:r>
              <a:rPr lang="zh-CN" altLang="zh-CN" sz="2400" dirty="0"/>
              <a:t>用于接口配置模式，并且在配置前需要加上</a:t>
            </a:r>
            <a:r>
              <a:rPr lang="en-US" altLang="zh-CN" sz="2400" dirty="0"/>
              <a:t>IP</a:t>
            </a:r>
          </a:p>
          <a:p>
            <a:r>
              <a:rPr lang="zh-CN" altLang="zh-CN" sz="3200" dirty="0"/>
              <a:t>语法格式</a:t>
            </a:r>
            <a:r>
              <a:rPr lang="zh-CN" altLang="en-US" sz="3200" dirty="0"/>
              <a:t>：</a:t>
            </a:r>
            <a:endParaRPr lang="zh-CN" altLang="zh-CN" sz="3200" dirty="0"/>
          </a:p>
          <a:p>
            <a:pPr lvl="1"/>
            <a:r>
              <a:rPr lang="en-US" altLang="zh-CN" sz="2400" dirty="0"/>
              <a:t>Router(</a:t>
            </a:r>
            <a:r>
              <a:rPr lang="en-US" altLang="zh-CN" sz="2400" dirty="0" err="1"/>
              <a:t>config</a:t>
            </a:r>
            <a:r>
              <a:rPr lang="en-US" altLang="zh-CN" sz="2400" dirty="0"/>
              <a:t>-line)#access-class access-list-number {in | </a:t>
            </a:r>
            <a:r>
              <a:rPr lang="en-US" altLang="zh-CN" sz="2400" dirty="0" err="1"/>
              <a:t>vrf</a:t>
            </a:r>
            <a:r>
              <a:rPr lang="en-US" altLang="zh-CN" sz="2400" dirty="0"/>
              <a:t>-also | out}</a:t>
            </a:r>
            <a:endParaRPr lang="zh-CN" altLang="zh-CN" sz="2400" dirty="0"/>
          </a:p>
          <a:p>
            <a:pPr lvl="1"/>
            <a:r>
              <a:rPr lang="en-US" altLang="zh-CN" sz="2400" dirty="0"/>
              <a:t>Router(</a:t>
            </a:r>
            <a:r>
              <a:rPr lang="en-US" altLang="zh-CN" sz="2400" dirty="0" err="1"/>
              <a:t>config</a:t>
            </a:r>
            <a:r>
              <a:rPr lang="en-US" altLang="zh-CN" sz="2400" dirty="0"/>
              <a:t>-if)#</a:t>
            </a:r>
            <a:r>
              <a:rPr lang="en-US" altLang="zh-CN" sz="2400" dirty="0" err="1"/>
              <a:t>ip</a:t>
            </a:r>
            <a:r>
              <a:rPr lang="en-US" altLang="zh-CN" sz="2400" dirty="0"/>
              <a:t> access-group access-list-number {in | </a:t>
            </a:r>
            <a:r>
              <a:rPr lang="en-US" altLang="zh-CN" sz="2400" dirty="0" err="1"/>
              <a:t>vrf</a:t>
            </a:r>
            <a:r>
              <a:rPr lang="en-US" altLang="zh-CN" sz="2400" dirty="0"/>
              <a:t>-also | out}</a:t>
            </a:r>
            <a:endParaRPr lang="zh-CN" altLang="zh-CN" sz="2400" dirty="0"/>
          </a:p>
          <a:p>
            <a:endParaRPr lang="zh-CN" altLang="zh-CN" sz="3200" dirty="0"/>
          </a:p>
          <a:p>
            <a:pPr lvl="0"/>
            <a:endParaRPr lang="zh-CN" altLang="zh-CN" sz="3200" dirty="0">
              <a:solidFill>
                <a:schemeClr val="tx1"/>
              </a:solidFill>
            </a:endParaRPr>
          </a:p>
        </p:txBody>
      </p:sp>
    </p:spTree>
    <p:extLst>
      <p:ext uri="{BB962C8B-B14F-4D97-AF65-F5344CB8AC3E}">
        <p14:creationId xmlns:p14="http://schemas.microsoft.com/office/powerpoint/2010/main" val="2572761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41</a:t>
            </a:fld>
            <a:r>
              <a:rPr lang="zh-CN" altLang="en-US"/>
              <a:t> 页</a:t>
            </a:r>
          </a:p>
        </p:txBody>
      </p:sp>
      <p:sp>
        <p:nvSpPr>
          <p:cNvPr id="275458" name="Rectangle 2"/>
          <p:cNvSpPr>
            <a:spLocks noGrp="1" noRot="1" noChangeArrowheads="1"/>
          </p:cNvSpPr>
          <p:nvPr>
            <p:ph type="title"/>
          </p:nvPr>
        </p:nvSpPr>
        <p:spPr>
          <a:xfrm>
            <a:off x="457200" y="274638"/>
            <a:ext cx="8252460" cy="1143000"/>
          </a:xfrm>
        </p:spPr>
        <p:txBody>
          <a:bodyPr/>
          <a:lstStyle/>
          <a:p>
            <a:r>
              <a:rPr lang="zh-CN" altLang="en-US" sz="4400" dirty="0"/>
              <a:t>路由器简单防火墙构建</a:t>
            </a:r>
            <a:endParaRPr lang="zh-CN" altLang="zh-CN" sz="4400" dirty="0"/>
          </a:p>
        </p:txBody>
      </p:sp>
      <p:sp>
        <p:nvSpPr>
          <p:cNvPr id="275459" name="Rectangle 3"/>
          <p:cNvSpPr>
            <a:spLocks noGrp="1" noChangeArrowheads="1"/>
          </p:cNvSpPr>
          <p:nvPr>
            <p:ph type="body" idx="1"/>
          </p:nvPr>
        </p:nvSpPr>
        <p:spPr/>
        <p:txBody>
          <a:bodyPr/>
          <a:lstStyle/>
          <a:p>
            <a:r>
              <a:rPr lang="en-US" altLang="zh-CN" sz="3200" dirty="0"/>
              <a:t>(1)	</a:t>
            </a:r>
            <a:r>
              <a:rPr lang="zh-CN" altLang="en-US" sz="3200" dirty="0"/>
              <a:t>构建网络拓扑</a:t>
            </a:r>
            <a:endParaRPr lang="en-US" altLang="zh-CN" sz="3200" dirty="0"/>
          </a:p>
          <a:p>
            <a:pPr lvl="1"/>
            <a:r>
              <a:rPr lang="en-US" altLang="zh-CN" sz="2800" dirty="0" err="1"/>
              <a:t>GNS</a:t>
            </a:r>
            <a:r>
              <a:rPr lang="en-US" altLang="zh-CN" sz="2800" dirty="0"/>
              <a:t> | </a:t>
            </a:r>
            <a:r>
              <a:rPr lang="en-US" altLang="zh-CN" sz="2800" dirty="0" err="1"/>
              <a:t>VirtualBox</a:t>
            </a:r>
            <a:r>
              <a:rPr lang="zh-CN" altLang="en-US" sz="2800" dirty="0"/>
              <a:t>集成应用</a:t>
            </a:r>
            <a:endParaRPr lang="en-US" altLang="zh-CN" sz="2800" dirty="0"/>
          </a:p>
          <a:p>
            <a:pPr lvl="1"/>
            <a:r>
              <a:rPr lang="zh-CN" altLang="zh-CN" sz="2800" dirty="0"/>
              <a:t>控制面板</a:t>
            </a:r>
            <a:r>
              <a:rPr lang="en-US" altLang="zh-CN" sz="2800" dirty="0"/>
              <a:t> | Windows</a:t>
            </a:r>
            <a:r>
              <a:rPr lang="zh-CN" altLang="zh-CN" sz="2800" dirty="0"/>
              <a:t>防火墙</a:t>
            </a:r>
            <a:r>
              <a:rPr lang="en-US" altLang="zh-CN" sz="2800" dirty="0"/>
              <a:t> | </a:t>
            </a:r>
            <a:r>
              <a:rPr lang="zh-CN" altLang="zh-CN" sz="2800" dirty="0"/>
              <a:t>关闭</a:t>
            </a:r>
            <a:endParaRPr lang="en-US" altLang="zh-CN" sz="2800" dirty="0"/>
          </a:p>
          <a:p>
            <a:r>
              <a:rPr lang="en-US" altLang="zh-CN" sz="3200" dirty="0"/>
              <a:t>(2)	</a:t>
            </a:r>
            <a:r>
              <a:rPr lang="zh-CN" altLang="en-US" sz="3200" dirty="0"/>
              <a:t>配置虚拟机</a:t>
            </a:r>
            <a:r>
              <a:rPr lang="en-US" altLang="zh-CN" sz="3200" dirty="0"/>
              <a:t>/</a:t>
            </a:r>
            <a:r>
              <a:rPr lang="zh-CN" altLang="en-US" sz="3200" dirty="0"/>
              <a:t>路由器</a:t>
            </a:r>
            <a:endParaRPr lang="en-US" altLang="zh-CN" sz="3200" dirty="0"/>
          </a:p>
          <a:p>
            <a:endParaRPr lang="zh-CN" altLang="zh-CN" sz="3200" dirty="0"/>
          </a:p>
          <a:p>
            <a:pPr lvl="0"/>
            <a:endParaRPr lang="zh-CN" altLang="zh-CN" sz="3200" dirty="0">
              <a:solidFill>
                <a:schemeClr val="tx1"/>
              </a:solidFill>
            </a:endParaRPr>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2352" t="2564" r="2617" b="3313"/>
          <a:stretch/>
        </p:blipFill>
        <p:spPr bwMode="auto">
          <a:xfrm>
            <a:off x="2725594" y="3863183"/>
            <a:ext cx="3692812" cy="23493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0260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42</a:t>
            </a:fld>
            <a:r>
              <a:rPr lang="zh-CN" altLang="en-US"/>
              <a:t> 页</a:t>
            </a:r>
          </a:p>
        </p:txBody>
      </p:sp>
      <p:sp>
        <p:nvSpPr>
          <p:cNvPr id="275458" name="Rectangle 2"/>
          <p:cNvSpPr>
            <a:spLocks noGrp="1" noRot="1" noChangeArrowheads="1"/>
          </p:cNvSpPr>
          <p:nvPr>
            <p:ph type="title"/>
          </p:nvPr>
        </p:nvSpPr>
        <p:spPr>
          <a:xfrm>
            <a:off x="457200" y="274638"/>
            <a:ext cx="8252460" cy="1143000"/>
          </a:xfrm>
        </p:spPr>
        <p:txBody>
          <a:bodyPr/>
          <a:lstStyle/>
          <a:p>
            <a:r>
              <a:rPr lang="zh-CN" altLang="en-US" sz="4400" dirty="0"/>
              <a:t>路由器简单防火墙配置与测试</a:t>
            </a:r>
            <a:endParaRPr lang="zh-CN" altLang="zh-CN" sz="4400" dirty="0"/>
          </a:p>
        </p:txBody>
      </p:sp>
      <p:sp>
        <p:nvSpPr>
          <p:cNvPr id="275459" name="Rectangle 3"/>
          <p:cNvSpPr>
            <a:spLocks noGrp="1" noChangeArrowheads="1"/>
          </p:cNvSpPr>
          <p:nvPr>
            <p:ph type="body" idx="1"/>
          </p:nvPr>
        </p:nvSpPr>
        <p:spPr/>
        <p:txBody>
          <a:bodyPr/>
          <a:lstStyle/>
          <a:p>
            <a:r>
              <a:rPr lang="zh-CN" altLang="en-US" sz="3200" dirty="0"/>
              <a:t>（</a:t>
            </a:r>
            <a:r>
              <a:rPr lang="en-US" altLang="zh-CN" sz="3200" dirty="0"/>
              <a:t>1</a:t>
            </a:r>
            <a:r>
              <a:rPr lang="zh-CN" altLang="en-US" sz="3200" dirty="0"/>
              <a:t>）</a:t>
            </a:r>
            <a:r>
              <a:rPr lang="zh-CN" altLang="zh-CN" sz="3200" dirty="0"/>
              <a:t>创建一个</a:t>
            </a:r>
            <a:r>
              <a:rPr lang="en-US" altLang="zh-CN" sz="3200" dirty="0"/>
              <a:t>access-list</a:t>
            </a:r>
          </a:p>
          <a:p>
            <a:pPr lvl="1"/>
            <a:r>
              <a:rPr lang="en-US" altLang="zh-CN" sz="2800" dirty="0"/>
              <a:t>Router(</a:t>
            </a:r>
            <a:r>
              <a:rPr lang="en-US" altLang="zh-CN" sz="2800" dirty="0" err="1"/>
              <a:t>config</a:t>
            </a:r>
            <a:r>
              <a:rPr lang="en-US" altLang="zh-CN" sz="2800" dirty="0"/>
              <a:t>)# access-list 2 deny host 192.168.1.1</a:t>
            </a:r>
            <a:endParaRPr lang="zh-CN" altLang="zh-CN" sz="2800" dirty="0"/>
          </a:p>
          <a:p>
            <a:pPr lvl="1"/>
            <a:r>
              <a:rPr lang="en-US" altLang="zh-CN" sz="2800" dirty="0"/>
              <a:t>Router(</a:t>
            </a:r>
            <a:r>
              <a:rPr lang="en-US" altLang="zh-CN" sz="2800" dirty="0" err="1"/>
              <a:t>config</a:t>
            </a:r>
            <a:r>
              <a:rPr lang="en-US" altLang="zh-CN" sz="2800" dirty="0"/>
              <a:t>)# interface </a:t>
            </a:r>
            <a:r>
              <a:rPr lang="en-US" altLang="zh-CN" sz="2800" dirty="0" err="1"/>
              <a:t>fastEthernet</a:t>
            </a:r>
            <a:r>
              <a:rPr lang="en-US" altLang="zh-CN" sz="2800" dirty="0"/>
              <a:t> 0/0</a:t>
            </a:r>
            <a:endParaRPr lang="zh-CN" altLang="zh-CN" sz="2800" dirty="0"/>
          </a:p>
          <a:p>
            <a:pPr lvl="1"/>
            <a:r>
              <a:rPr lang="en-US" altLang="zh-CN" sz="2800" dirty="0"/>
              <a:t>Router(</a:t>
            </a:r>
            <a:r>
              <a:rPr lang="en-US" altLang="zh-CN" sz="2800" dirty="0" err="1"/>
              <a:t>config</a:t>
            </a:r>
            <a:r>
              <a:rPr lang="en-US" altLang="zh-CN" sz="2800" dirty="0"/>
              <a:t>-if)#</a:t>
            </a:r>
            <a:r>
              <a:rPr lang="en-US" altLang="zh-CN" sz="2800" dirty="0" err="1"/>
              <a:t>ip</a:t>
            </a:r>
            <a:r>
              <a:rPr lang="en-US" altLang="zh-CN" sz="2800" dirty="0"/>
              <a:t> access-group 2 in</a:t>
            </a:r>
            <a:endParaRPr lang="zh-CN" altLang="zh-CN" sz="2800" dirty="0"/>
          </a:p>
          <a:p>
            <a:r>
              <a:rPr lang="zh-CN" altLang="en-US" sz="3200" dirty="0"/>
              <a:t>（</a:t>
            </a:r>
            <a:r>
              <a:rPr lang="en-US" altLang="zh-CN" sz="3200" dirty="0"/>
              <a:t>2</a:t>
            </a:r>
            <a:r>
              <a:rPr lang="zh-CN" altLang="en-US" sz="3200" dirty="0"/>
              <a:t>）</a:t>
            </a:r>
            <a:r>
              <a:rPr lang="zh-CN" altLang="zh-CN" sz="3200" dirty="0"/>
              <a:t>所有控制列表进行取消</a:t>
            </a:r>
            <a:endParaRPr lang="en-US" altLang="zh-CN" sz="3200" dirty="0"/>
          </a:p>
          <a:p>
            <a:pPr lvl="1"/>
            <a:r>
              <a:rPr lang="en-US" altLang="zh-CN" sz="2800" dirty="0"/>
              <a:t>Router(</a:t>
            </a:r>
            <a:r>
              <a:rPr lang="en-US" altLang="zh-CN" sz="2800" dirty="0" err="1"/>
              <a:t>config</a:t>
            </a:r>
            <a:r>
              <a:rPr lang="en-US" altLang="zh-CN" sz="2800" dirty="0"/>
              <a:t>-if)# no </a:t>
            </a:r>
            <a:r>
              <a:rPr lang="en-US" altLang="zh-CN" sz="2800" dirty="0" err="1"/>
              <a:t>ip</a:t>
            </a:r>
            <a:r>
              <a:rPr lang="en-US" altLang="zh-CN" sz="2800" dirty="0"/>
              <a:t> access-group in</a:t>
            </a:r>
            <a:endParaRPr lang="zh-CN" altLang="zh-CN" sz="2800" dirty="0"/>
          </a:p>
          <a:p>
            <a:pPr lvl="1"/>
            <a:r>
              <a:rPr lang="en-US" altLang="zh-CN" sz="2800" dirty="0"/>
              <a:t>Router(</a:t>
            </a:r>
            <a:r>
              <a:rPr lang="en-US" altLang="zh-CN" sz="2800" dirty="0" err="1"/>
              <a:t>config</a:t>
            </a:r>
            <a:r>
              <a:rPr lang="en-US" altLang="zh-CN" sz="2800" dirty="0"/>
              <a:t>-if)# no </a:t>
            </a:r>
            <a:r>
              <a:rPr lang="en-US" altLang="zh-CN" sz="2800" dirty="0" err="1"/>
              <a:t>ip</a:t>
            </a:r>
            <a:r>
              <a:rPr lang="en-US" altLang="zh-CN" sz="2800" dirty="0"/>
              <a:t> access-group out</a:t>
            </a:r>
            <a:endParaRPr lang="zh-CN" altLang="zh-CN" sz="2800" dirty="0"/>
          </a:p>
          <a:p>
            <a:endParaRPr lang="zh-CN" altLang="zh-CN" sz="3200" dirty="0"/>
          </a:p>
          <a:p>
            <a:pPr lvl="0"/>
            <a:endParaRPr lang="zh-CN" altLang="zh-CN" sz="3200" dirty="0">
              <a:solidFill>
                <a:schemeClr val="tx1"/>
              </a:solidFill>
            </a:endParaRPr>
          </a:p>
        </p:txBody>
      </p:sp>
    </p:spTree>
    <p:extLst>
      <p:ext uri="{BB962C8B-B14F-4D97-AF65-F5344CB8AC3E}">
        <p14:creationId xmlns:p14="http://schemas.microsoft.com/office/powerpoint/2010/main" val="1373593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43</a:t>
            </a:fld>
            <a:r>
              <a:rPr lang="zh-CN" altLang="en-US"/>
              <a:t> 页</a:t>
            </a:r>
          </a:p>
        </p:txBody>
      </p:sp>
      <p:sp>
        <p:nvSpPr>
          <p:cNvPr id="275458" name="Rectangle 2"/>
          <p:cNvSpPr>
            <a:spLocks noGrp="1" noRot="1" noChangeArrowheads="1"/>
          </p:cNvSpPr>
          <p:nvPr>
            <p:ph type="title"/>
          </p:nvPr>
        </p:nvSpPr>
        <p:spPr>
          <a:xfrm>
            <a:off x="457200" y="274638"/>
            <a:ext cx="8252460" cy="1143000"/>
          </a:xfrm>
        </p:spPr>
        <p:txBody>
          <a:bodyPr/>
          <a:lstStyle/>
          <a:p>
            <a:r>
              <a:rPr lang="zh-CN" altLang="en-US" sz="4400" dirty="0"/>
              <a:t>路由器简单防火墙配置与测试</a:t>
            </a:r>
            <a:endParaRPr lang="zh-CN" altLang="zh-CN" sz="4400" dirty="0"/>
          </a:p>
        </p:txBody>
      </p:sp>
      <p:sp>
        <p:nvSpPr>
          <p:cNvPr id="275459" name="Rectangle 3"/>
          <p:cNvSpPr>
            <a:spLocks noGrp="1" noChangeArrowheads="1"/>
          </p:cNvSpPr>
          <p:nvPr>
            <p:ph type="body" idx="1"/>
          </p:nvPr>
        </p:nvSpPr>
        <p:spPr/>
        <p:txBody>
          <a:bodyPr/>
          <a:lstStyle/>
          <a:p>
            <a:r>
              <a:rPr lang="zh-CN" altLang="en-US" sz="3200" dirty="0"/>
              <a:t>（</a:t>
            </a:r>
            <a:r>
              <a:rPr lang="en-US" altLang="zh-CN" sz="3200" dirty="0"/>
              <a:t>3</a:t>
            </a:r>
            <a:r>
              <a:rPr lang="zh-CN" altLang="en-US" sz="3200" dirty="0"/>
              <a:t>）</a:t>
            </a:r>
            <a:r>
              <a:rPr lang="en-US" altLang="zh-CN" sz="3200" dirty="0" err="1"/>
              <a:t>XP2</a:t>
            </a:r>
            <a:r>
              <a:rPr lang="zh-CN" altLang="zh-CN" sz="3200" dirty="0"/>
              <a:t>设备上安装</a:t>
            </a:r>
            <a:r>
              <a:rPr lang="en-US" altLang="zh-CN" sz="3200" dirty="0"/>
              <a:t>Apache Web Server</a:t>
            </a:r>
            <a:r>
              <a:rPr lang="zh-CN" altLang="en-US" sz="3200" dirty="0"/>
              <a:t>，</a:t>
            </a:r>
            <a:r>
              <a:rPr lang="zh-CN" altLang="zh-CN" sz="3200" dirty="0"/>
              <a:t>路由器</a:t>
            </a:r>
            <a:r>
              <a:rPr lang="en-US" altLang="zh-CN" sz="3200" dirty="0" err="1"/>
              <a:t>R1</a:t>
            </a:r>
            <a:r>
              <a:rPr lang="zh-CN" altLang="zh-CN" sz="3200" dirty="0"/>
              <a:t>上创建扩展</a:t>
            </a:r>
            <a:r>
              <a:rPr lang="en-US" altLang="zh-CN" sz="3200" dirty="0"/>
              <a:t>ACL</a:t>
            </a:r>
            <a:r>
              <a:rPr lang="zh-CN" altLang="zh-CN" sz="3200" dirty="0"/>
              <a:t>，并应用到接口</a:t>
            </a:r>
            <a:r>
              <a:rPr lang="en-US" altLang="zh-CN" sz="3200" dirty="0"/>
              <a:t>fa 0/0</a:t>
            </a:r>
            <a:r>
              <a:rPr lang="zh-CN" altLang="zh-CN" sz="3200" dirty="0"/>
              <a:t>上</a:t>
            </a:r>
            <a:endParaRPr lang="en-US" altLang="zh-CN" sz="3200" dirty="0"/>
          </a:p>
          <a:p>
            <a:pPr lvl="1"/>
            <a:r>
              <a:rPr lang="en-US" altLang="zh-CN" sz="2800" dirty="0"/>
              <a:t>Router(</a:t>
            </a:r>
            <a:r>
              <a:rPr lang="en-US" altLang="zh-CN" sz="2800" dirty="0" err="1"/>
              <a:t>config</a:t>
            </a:r>
            <a:r>
              <a:rPr lang="en-US" altLang="zh-CN" sz="2800" dirty="0"/>
              <a:t>)# access-list 110 deny </a:t>
            </a:r>
            <a:r>
              <a:rPr lang="en-US" altLang="zh-CN" sz="2800" dirty="0" err="1"/>
              <a:t>tcp</a:t>
            </a:r>
            <a:r>
              <a:rPr lang="en-US" altLang="zh-CN" sz="2800" dirty="0"/>
              <a:t> any </a:t>
            </a:r>
            <a:r>
              <a:rPr lang="en-US" altLang="zh-CN" sz="2800" dirty="0" err="1"/>
              <a:t>any</a:t>
            </a:r>
            <a:r>
              <a:rPr lang="en-US" altLang="zh-CN" sz="2800" dirty="0"/>
              <a:t> </a:t>
            </a:r>
            <a:r>
              <a:rPr lang="en-US" altLang="zh-CN" sz="2800" dirty="0" err="1"/>
              <a:t>eq</a:t>
            </a:r>
            <a:r>
              <a:rPr lang="en-US" altLang="zh-CN" sz="2800" dirty="0"/>
              <a:t> 80</a:t>
            </a:r>
            <a:endParaRPr lang="zh-CN" altLang="zh-CN" sz="2800" dirty="0"/>
          </a:p>
          <a:p>
            <a:pPr lvl="1"/>
            <a:r>
              <a:rPr lang="en-US" altLang="zh-CN" sz="2800" dirty="0"/>
              <a:t>Router(</a:t>
            </a:r>
            <a:r>
              <a:rPr lang="en-US" altLang="zh-CN" sz="2800" dirty="0" err="1"/>
              <a:t>config</a:t>
            </a:r>
            <a:r>
              <a:rPr lang="en-US" altLang="zh-CN" sz="2800" dirty="0"/>
              <a:t>)#interface </a:t>
            </a:r>
            <a:r>
              <a:rPr lang="en-US" altLang="zh-CN" sz="2800" dirty="0" err="1"/>
              <a:t>fastEthernet</a:t>
            </a:r>
            <a:r>
              <a:rPr lang="en-US" altLang="zh-CN" sz="2800" dirty="0"/>
              <a:t> 0/0</a:t>
            </a:r>
            <a:endParaRPr lang="zh-CN" altLang="zh-CN" sz="2800" dirty="0"/>
          </a:p>
          <a:p>
            <a:pPr lvl="1"/>
            <a:r>
              <a:rPr lang="en-US" altLang="zh-CN" sz="2800" dirty="0"/>
              <a:t>Router(</a:t>
            </a:r>
            <a:r>
              <a:rPr lang="en-US" altLang="zh-CN" sz="2800" dirty="0" err="1"/>
              <a:t>config</a:t>
            </a:r>
            <a:r>
              <a:rPr lang="en-US" altLang="zh-CN" sz="2800" dirty="0"/>
              <a:t>-if)# </a:t>
            </a:r>
            <a:r>
              <a:rPr lang="en-US" altLang="zh-CN" sz="2800" dirty="0" err="1"/>
              <a:t>ip</a:t>
            </a:r>
            <a:r>
              <a:rPr lang="en-US" altLang="zh-CN" sz="2800" dirty="0"/>
              <a:t> access-group 110 in</a:t>
            </a:r>
            <a:endParaRPr lang="zh-CN" altLang="zh-CN" sz="2800" dirty="0"/>
          </a:p>
          <a:p>
            <a:endParaRPr lang="zh-CN" altLang="zh-CN" sz="3200" dirty="0"/>
          </a:p>
          <a:p>
            <a:pPr lvl="0"/>
            <a:endParaRPr lang="zh-CN" altLang="zh-CN" sz="3200" dirty="0">
              <a:solidFill>
                <a:schemeClr val="tx1"/>
              </a:solidFill>
            </a:endParaRPr>
          </a:p>
        </p:txBody>
      </p:sp>
    </p:spTree>
    <p:extLst>
      <p:ext uri="{BB962C8B-B14F-4D97-AF65-F5344CB8AC3E}">
        <p14:creationId xmlns:p14="http://schemas.microsoft.com/office/powerpoint/2010/main" val="1290360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适配器</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t>网络适配器又称为网卡，是将工作站或服务器连到网络上。</a:t>
            </a:r>
            <a:endParaRPr lang="en-US" altLang="zh-CN" sz="3200" dirty="0"/>
          </a:p>
          <a:p>
            <a:r>
              <a:rPr lang="zh-CN" altLang="zh-CN" sz="3200" dirty="0"/>
              <a:t>适配器的作用：</a:t>
            </a:r>
          </a:p>
          <a:p>
            <a:pPr lvl="1"/>
            <a:r>
              <a:rPr lang="zh-CN" altLang="zh-CN" sz="2800" dirty="0"/>
              <a:t>它是主机与介质的桥梁设备；</a:t>
            </a:r>
          </a:p>
          <a:p>
            <a:pPr lvl="1"/>
            <a:r>
              <a:rPr lang="zh-CN" altLang="zh-CN" sz="2800" dirty="0"/>
              <a:t>实现主机与介质之间的电信号匹配；</a:t>
            </a:r>
          </a:p>
          <a:p>
            <a:pPr lvl="1"/>
            <a:r>
              <a:rPr lang="zh-CN" altLang="zh-CN" sz="2800" dirty="0"/>
              <a:t>提供数据缓冲能力；</a:t>
            </a:r>
          </a:p>
          <a:p>
            <a:pPr lvl="1"/>
            <a:r>
              <a:rPr lang="zh-CN" altLang="zh-CN" sz="2800" dirty="0"/>
              <a:t>控制数据传送的功能。</a:t>
            </a:r>
          </a:p>
          <a:p>
            <a:endParaRPr lang="zh-CN" altLang="en-US" dirty="0"/>
          </a:p>
        </p:txBody>
      </p:sp>
    </p:spTree>
    <p:extLst>
      <p:ext uri="{BB962C8B-B14F-4D97-AF65-F5344CB8AC3E}">
        <p14:creationId xmlns:p14="http://schemas.microsoft.com/office/powerpoint/2010/main" val="338956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中继器</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t>中继器</a:t>
            </a:r>
            <a:r>
              <a:rPr lang="en-US" altLang="zh-CN" sz="3200" dirty="0"/>
              <a:t>(RP Repeater)</a:t>
            </a:r>
            <a:r>
              <a:rPr lang="zh-CN" altLang="zh-CN" sz="3200" dirty="0"/>
              <a:t>又称为转发器，是连接网络线路的一种装置，常用于两个网络节点之间物理信号的双向转发工作。</a:t>
            </a:r>
            <a:endParaRPr lang="en-US" altLang="zh-CN" sz="3200" dirty="0"/>
          </a:p>
          <a:p>
            <a:r>
              <a:rPr lang="zh-CN" altLang="zh-CN" sz="3200" dirty="0"/>
              <a:t>中继器是最简单的网络互联设备，主要完成物理层的功能，负责在两个节点的物理层上按位传递信息，完成信号的复制、调整和放大功能，以此来延长网络的长度。</a:t>
            </a:r>
            <a:endParaRPr lang="en-US" altLang="zh-CN" sz="3200" dirty="0"/>
          </a:p>
        </p:txBody>
      </p:sp>
    </p:spTree>
    <p:extLst>
      <p:ext uri="{BB962C8B-B14F-4D97-AF65-F5344CB8AC3E}">
        <p14:creationId xmlns:p14="http://schemas.microsoft.com/office/powerpoint/2010/main" val="2604778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集线器</a:t>
            </a:r>
            <a:endParaRPr lang="en-US" altLang="zh-CN" sz="4400" dirty="0"/>
          </a:p>
        </p:txBody>
      </p:sp>
      <p:sp>
        <p:nvSpPr>
          <p:cNvPr id="275459" name="Rectangle 3"/>
          <p:cNvSpPr>
            <a:spLocks noGrp="1" noChangeArrowheads="1"/>
          </p:cNvSpPr>
          <p:nvPr>
            <p:ph type="body" idx="1"/>
          </p:nvPr>
        </p:nvSpPr>
        <p:spPr/>
        <p:txBody>
          <a:bodyPr/>
          <a:lstStyle/>
          <a:p>
            <a:r>
              <a:rPr lang="zh-CN" altLang="zh-CN" sz="2800" dirty="0"/>
              <a:t>集线器又称为</a:t>
            </a:r>
            <a:r>
              <a:rPr lang="en-US" altLang="zh-CN" sz="2800" dirty="0"/>
              <a:t>HUB</a:t>
            </a:r>
            <a:r>
              <a:rPr lang="zh-CN" altLang="zh-CN" sz="2800" dirty="0"/>
              <a:t>，是一种特殊的多端口中继器，作为网络传输介质间的中央节点，它克服了介质单一通道的缺陷。</a:t>
            </a:r>
            <a:endParaRPr lang="en-US" altLang="zh-CN" sz="2800" dirty="0"/>
          </a:p>
          <a:p>
            <a:r>
              <a:rPr lang="zh-CN" altLang="zh-CN" sz="2800" dirty="0"/>
              <a:t>以集线器为中心的优点是：当网络系统中某条线路或某节点出现故障时，不会影响网络上其他节点的正常工作。</a:t>
            </a:r>
            <a:endParaRPr lang="en-US" altLang="zh-CN" sz="2800" dirty="0"/>
          </a:p>
          <a:p>
            <a:r>
              <a:rPr lang="zh-CN" altLang="zh-CN" sz="2800" dirty="0"/>
              <a:t>一个集线器有许多端口，每个端口通过</a:t>
            </a:r>
            <a:r>
              <a:rPr lang="en-US" altLang="zh-CN" sz="2800" dirty="0"/>
              <a:t>RJ-45</a:t>
            </a:r>
            <a:r>
              <a:rPr lang="zh-CN" altLang="zh-CN" sz="2800" dirty="0"/>
              <a:t>插头用两对双绞线与一个工作站上的网卡相连。因此，一个集线器很像一个多端口的转发器。</a:t>
            </a:r>
          </a:p>
          <a:p>
            <a:endParaRPr lang="zh-CN" altLang="zh-CN" sz="3200" dirty="0"/>
          </a:p>
        </p:txBody>
      </p:sp>
    </p:spTree>
    <p:extLst>
      <p:ext uri="{BB962C8B-B14F-4D97-AF65-F5344CB8AC3E}">
        <p14:creationId xmlns:p14="http://schemas.microsoft.com/office/powerpoint/2010/main" val="174999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交换机</a:t>
            </a:r>
            <a:endParaRPr lang="en-US" altLang="zh-CN" sz="4400" dirty="0"/>
          </a:p>
        </p:txBody>
      </p:sp>
      <p:sp>
        <p:nvSpPr>
          <p:cNvPr id="275459" name="Rectangle 3"/>
          <p:cNvSpPr>
            <a:spLocks noGrp="1" noChangeArrowheads="1"/>
          </p:cNvSpPr>
          <p:nvPr>
            <p:ph type="body" idx="1"/>
          </p:nvPr>
        </p:nvSpPr>
        <p:spPr/>
        <p:txBody>
          <a:bodyPr/>
          <a:lstStyle/>
          <a:p>
            <a:r>
              <a:rPr lang="zh-CN" altLang="zh-CN" sz="2800" dirty="0"/>
              <a:t>网络交换技术是近几年发展起来的一种结构化的网络解决方案。它是计算机网络发展到高速传输阶段而出现的一种新的网络应用形式。</a:t>
            </a:r>
            <a:endParaRPr lang="en-US" altLang="zh-CN" sz="2800" dirty="0"/>
          </a:p>
          <a:p>
            <a:r>
              <a:rPr lang="zh-CN" altLang="zh-CN" sz="2800" dirty="0"/>
              <a:t>局域网交换机也实现了</a:t>
            </a:r>
            <a:r>
              <a:rPr lang="en-US" altLang="zh-CN" sz="2800" dirty="0" err="1"/>
              <a:t>OSI</a:t>
            </a:r>
            <a:r>
              <a:rPr lang="zh-CN" altLang="zh-CN" sz="2800" dirty="0"/>
              <a:t>参考模型的第三层协议，将二层转发与三层路由选择功能相结合，形成了三层交换机，已成为现代局域网的核心设备。</a:t>
            </a:r>
            <a:endParaRPr lang="en-US" altLang="zh-CN" sz="2800" dirty="0"/>
          </a:p>
          <a:p>
            <a:r>
              <a:rPr lang="zh-CN" altLang="zh-CN" sz="2800" dirty="0"/>
              <a:t>相对于三层交换机，一般把二层交换机又称为传统交换机。</a:t>
            </a:r>
          </a:p>
        </p:txBody>
      </p:sp>
    </p:spTree>
    <p:extLst>
      <p:ext uri="{BB962C8B-B14F-4D97-AF65-F5344CB8AC3E}">
        <p14:creationId xmlns:p14="http://schemas.microsoft.com/office/powerpoint/2010/main" val="230827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交换机工作原理</a:t>
            </a:r>
            <a:endParaRPr lang="en-US" altLang="zh-CN" sz="4400" dirty="0"/>
          </a:p>
        </p:txBody>
      </p:sp>
      <p:sp>
        <p:nvSpPr>
          <p:cNvPr id="275459" name="Rectangle 3"/>
          <p:cNvSpPr>
            <a:spLocks noGrp="1" noChangeArrowheads="1"/>
          </p:cNvSpPr>
          <p:nvPr>
            <p:ph type="body" idx="1"/>
          </p:nvPr>
        </p:nvSpPr>
        <p:spPr/>
        <p:txBody>
          <a:bodyPr/>
          <a:lstStyle/>
          <a:p>
            <a:r>
              <a:rPr lang="en-US" altLang="zh-CN" sz="2200" dirty="0"/>
              <a:t>a)  </a:t>
            </a:r>
            <a:r>
              <a:rPr lang="zh-CN" altLang="en-US" sz="2200" dirty="0"/>
              <a:t>当交换机从某个端口收到一个数据包，它先读取包头中的源</a:t>
            </a:r>
            <a:r>
              <a:rPr lang="en-US" altLang="zh-CN" sz="2200" dirty="0"/>
              <a:t>MAC</a:t>
            </a:r>
            <a:r>
              <a:rPr lang="zh-CN" altLang="en-US" sz="2200" dirty="0"/>
              <a:t>地址，这样它就知道源</a:t>
            </a:r>
            <a:r>
              <a:rPr lang="en-US" altLang="zh-CN" sz="2200" dirty="0"/>
              <a:t>MAC</a:t>
            </a:r>
            <a:r>
              <a:rPr lang="zh-CN" altLang="en-US" sz="2200" dirty="0"/>
              <a:t>地址的机器是连在哪个端口上的；</a:t>
            </a:r>
          </a:p>
          <a:p>
            <a:r>
              <a:rPr lang="en-US" altLang="zh-CN" sz="2200" dirty="0"/>
              <a:t>b) </a:t>
            </a:r>
            <a:r>
              <a:rPr lang="zh-CN" altLang="en-US" sz="2200" dirty="0"/>
              <a:t>再去读取包头中的目的</a:t>
            </a:r>
            <a:r>
              <a:rPr lang="en-US" altLang="zh-CN" sz="2200" dirty="0"/>
              <a:t>MAC</a:t>
            </a:r>
            <a:r>
              <a:rPr lang="zh-CN" altLang="en-US" sz="2200" dirty="0"/>
              <a:t>地址，并在地址表中查找相应的端口；</a:t>
            </a:r>
          </a:p>
          <a:p>
            <a:r>
              <a:rPr lang="en-US" altLang="zh-CN" sz="2200" dirty="0"/>
              <a:t>c) </a:t>
            </a:r>
            <a:r>
              <a:rPr lang="zh-CN" altLang="en-US" sz="2200" dirty="0"/>
              <a:t>如表中有与此目的</a:t>
            </a:r>
            <a:r>
              <a:rPr lang="en-US" altLang="zh-CN" sz="2200" dirty="0"/>
              <a:t>MAC</a:t>
            </a:r>
            <a:r>
              <a:rPr lang="zh-CN" altLang="en-US" sz="2200" dirty="0"/>
              <a:t>地址对应的端口，把数据包直接转发到这端口上；</a:t>
            </a:r>
          </a:p>
          <a:p>
            <a:r>
              <a:rPr lang="en-US" altLang="zh-CN" sz="2200" dirty="0"/>
              <a:t>d) </a:t>
            </a:r>
            <a:r>
              <a:rPr lang="zh-CN" altLang="en-US" sz="2200" dirty="0"/>
              <a:t>如表中找不到相应的端口则把数据包广播到所有端口上，当目的机器对源机器回应时，交换机又可以学习这一目的</a:t>
            </a:r>
            <a:r>
              <a:rPr lang="en-US" altLang="zh-CN" sz="2200" dirty="0"/>
              <a:t>MAC</a:t>
            </a:r>
            <a:r>
              <a:rPr lang="zh-CN" altLang="en-US" sz="2200" dirty="0"/>
              <a:t>地址与哪个端口对应，在下次传送数据时就不再需要对所有端口进行广播了。</a:t>
            </a:r>
          </a:p>
          <a:p>
            <a:r>
              <a:rPr lang="en-US" altLang="zh-CN" sz="2200" dirty="0"/>
              <a:t>e) </a:t>
            </a:r>
            <a:r>
              <a:rPr lang="zh-CN" altLang="en-US" sz="2200" dirty="0"/>
              <a:t>不断的循环这个过程，对于全网的</a:t>
            </a:r>
            <a:r>
              <a:rPr lang="en-US" altLang="zh-CN" sz="2200" dirty="0"/>
              <a:t>MAC</a:t>
            </a:r>
            <a:r>
              <a:rPr lang="zh-CN" altLang="en-US" sz="2200" dirty="0"/>
              <a:t>地址信息都可以学习到，二层交换机就是这样建立和维护自己的地址表。</a:t>
            </a:r>
          </a:p>
        </p:txBody>
      </p:sp>
    </p:spTree>
    <p:extLst>
      <p:ext uri="{BB962C8B-B14F-4D97-AF65-F5344CB8AC3E}">
        <p14:creationId xmlns:p14="http://schemas.microsoft.com/office/powerpoint/2010/main" val="4260226477"/>
      </p:ext>
    </p:extLst>
  </p:cSld>
  <p:clrMapOvr>
    <a:masterClrMapping/>
  </p:clrMapOvr>
</p:sld>
</file>

<file path=ppt/theme/theme1.xml><?xml version="1.0" encoding="utf-8"?>
<a:theme xmlns:a="http://schemas.openxmlformats.org/drawingml/2006/main" name="计算机网络应用教材PPT主题">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计算机网络应用教材PPT主题" id="{6DE195B2-2E43-40C2-BDA3-571CCF6AC746}" vid="{9344802F-54DE-43A1-903A-EE3E7879C5F3}"/>
    </a:ext>
  </a:extLst>
</a:theme>
</file>

<file path=docProps/app.xml><?xml version="1.0" encoding="utf-8"?>
<Properties xmlns="http://schemas.openxmlformats.org/officeDocument/2006/extended-properties" xmlns:vt="http://schemas.openxmlformats.org/officeDocument/2006/docPropsVTypes">
  <Template>计算机网络应用教材PPT主题</Template>
  <TotalTime>744</TotalTime>
  <Words>2690</Words>
  <Application>Microsoft Office PowerPoint</Application>
  <PresentationFormat>全屏显示(4:3)</PresentationFormat>
  <Paragraphs>318</Paragraphs>
  <Slides>43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Arial</vt:lpstr>
      <vt:lpstr>Calibri</vt:lpstr>
      <vt:lpstr>Garamond</vt:lpstr>
      <vt:lpstr>Wingdings</vt:lpstr>
      <vt:lpstr>计算机网络应用教材PPT主题</vt:lpstr>
      <vt:lpstr>计算机网络应用教程</vt:lpstr>
      <vt:lpstr>本章结构</vt:lpstr>
      <vt:lpstr>3.1  常见网络设备</vt:lpstr>
      <vt:lpstr>局域网</vt:lpstr>
      <vt:lpstr>适配器</vt:lpstr>
      <vt:lpstr>中继器</vt:lpstr>
      <vt:lpstr>集线器</vt:lpstr>
      <vt:lpstr>交换机</vt:lpstr>
      <vt:lpstr>交换机工作原理</vt:lpstr>
      <vt:lpstr>交换机转发方式</vt:lpstr>
      <vt:lpstr>路由器</vt:lpstr>
      <vt:lpstr>路由器工作原理</vt:lpstr>
      <vt:lpstr>路由器工作原理（续）</vt:lpstr>
      <vt:lpstr>路由器的分类</vt:lpstr>
      <vt:lpstr>服务器</vt:lpstr>
      <vt:lpstr>PowerPoint 演示文稿</vt:lpstr>
      <vt:lpstr>服务器的分类</vt:lpstr>
      <vt:lpstr>服务器的操作系统</vt:lpstr>
      <vt:lpstr>网络设备的配置</vt:lpstr>
      <vt:lpstr>网络设备的硬件连接</vt:lpstr>
      <vt:lpstr>网络设备的软件配置</vt:lpstr>
      <vt:lpstr>3.3  CISCO设备配置</vt:lpstr>
      <vt:lpstr>CISCO设备</vt:lpstr>
      <vt:lpstr>IOS基本模式</vt:lpstr>
      <vt:lpstr>CISCO设备启动过程</vt:lpstr>
      <vt:lpstr>CISCO路由器结构</vt:lpstr>
      <vt:lpstr>Cisco IOS常见指令</vt:lpstr>
      <vt:lpstr>Cisco IOS常见指令</vt:lpstr>
      <vt:lpstr>Cisco IOS常用配置命令</vt:lpstr>
      <vt:lpstr>Cisco IOS常用配置命令</vt:lpstr>
      <vt:lpstr>Cisco IOS常用配置命令</vt:lpstr>
      <vt:lpstr>Cisco IOS常用配置命令</vt:lpstr>
      <vt:lpstr>Cisco IOS常用配置命令</vt:lpstr>
      <vt:lpstr>Cisco IOS常用配置命令</vt:lpstr>
      <vt:lpstr>IOS与VRP常见命令比较</vt:lpstr>
      <vt:lpstr>路由器防火墙</vt:lpstr>
      <vt:lpstr>ACL实现的主要功能</vt:lpstr>
      <vt:lpstr>Cisco ACL有两种类型</vt:lpstr>
      <vt:lpstr>Cisco IOS实现防火墙的形式</vt:lpstr>
      <vt:lpstr>Cisco IOS实现防火墙的形式（续）</vt:lpstr>
      <vt:lpstr>路由器简单防火墙构建</vt:lpstr>
      <vt:lpstr>路由器简单防火墙配置与测试</vt:lpstr>
      <vt:lpstr>路由器简单防火墙配置与测试</vt:lpstr>
    </vt:vector>
  </TitlesOfParts>
  <Company>ichenxiaodao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计算机网络应用教程</dc:title>
  <dc:creator>陈道争</dc:creator>
  <cp:lastModifiedBy>Administrator</cp:lastModifiedBy>
  <cp:revision>79</cp:revision>
  <dcterms:created xsi:type="dcterms:W3CDTF">2015-05-18T02:50:00Z</dcterms:created>
  <dcterms:modified xsi:type="dcterms:W3CDTF">2023-10-10T05:05:19Z</dcterms:modified>
</cp:coreProperties>
</file>