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6" r:id="rId4"/>
    <p:sldId id="260"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61" r:id="rId26"/>
    <p:sldId id="287" r:id="rId27"/>
    <p:sldId id="288" r:id="rId28"/>
    <p:sldId id="289" r:id="rId29"/>
    <p:sldId id="353" r:id="rId30"/>
    <p:sldId id="290" r:id="rId31"/>
    <p:sldId id="291" r:id="rId32"/>
    <p:sldId id="292" r:id="rId33"/>
    <p:sldId id="293" r:id="rId34"/>
    <p:sldId id="294" r:id="rId35"/>
    <p:sldId id="295" r:id="rId36"/>
    <p:sldId id="296" r:id="rId37"/>
    <p:sldId id="297" r:id="rId38"/>
    <p:sldId id="262" r:id="rId39"/>
    <p:sldId id="299" r:id="rId40"/>
    <p:sldId id="300" r:id="rId41"/>
    <p:sldId id="302" r:id="rId42"/>
    <p:sldId id="301" r:id="rId43"/>
    <p:sldId id="303" r:id="rId44"/>
    <p:sldId id="298"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263" r:id="rId70"/>
    <p:sldId id="328" r:id="rId71"/>
    <p:sldId id="329" r:id="rId72"/>
    <p:sldId id="330" r:id="rId73"/>
    <p:sldId id="331" r:id="rId74"/>
    <p:sldId id="332" r:id="rId75"/>
    <p:sldId id="333" r:id="rId76"/>
    <p:sldId id="334" r:id="rId77"/>
    <p:sldId id="335" r:id="rId78"/>
    <p:sldId id="264"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62" name="Group 2"/>
          <p:cNvGrpSpPr>
            <a:grpSpLocks/>
          </p:cNvGrpSpPr>
          <p:nvPr/>
        </p:nvGrpSpPr>
        <p:grpSpPr bwMode="auto">
          <a:xfrm>
            <a:off x="1" y="2"/>
            <a:ext cx="9140825" cy="6850063"/>
            <a:chOff x="0" y="0"/>
            <a:chExt cx="5758" cy="4315"/>
          </a:xfrm>
        </p:grpSpPr>
        <p:grpSp>
          <p:nvGrpSpPr>
            <p:cNvPr id="92163" name="Group 3"/>
            <p:cNvGrpSpPr>
              <a:grpSpLocks/>
            </p:cNvGrpSpPr>
            <p:nvPr/>
          </p:nvGrpSpPr>
          <p:grpSpPr bwMode="auto">
            <a:xfrm>
              <a:off x="1728" y="2230"/>
              <a:ext cx="4027" cy="2085"/>
              <a:chOff x="1728" y="2230"/>
              <a:chExt cx="4027" cy="2085"/>
            </a:xfrm>
          </p:grpSpPr>
          <p:sp>
            <p:nvSpPr>
              <p:cNvPr id="9216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6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7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71" name="Rectangle 11"/>
          <p:cNvSpPr>
            <a:spLocks noGrp="1" noChangeArrowheads="1"/>
          </p:cNvSpPr>
          <p:nvPr>
            <p:ph type="ctrTitle" sz="quarter"/>
          </p:nvPr>
        </p:nvSpPr>
        <p:spPr>
          <a:xfrm>
            <a:off x="685800" y="1736727"/>
            <a:ext cx="7772400" cy="1920875"/>
          </a:xfrm>
        </p:spPr>
        <p:txBody>
          <a:bodyPr/>
          <a:lstStyle>
            <a:lvl1pPr>
              <a:defRPr sz="4500"/>
            </a:lvl1pPr>
          </a:lstStyle>
          <a:p>
            <a:pPr lvl="0"/>
            <a:r>
              <a:rPr lang="zh-CN" altLang="en-US" noProof="0" smtClean="0"/>
              <a:t>单击此处编辑母版标题样式</a:t>
            </a:r>
          </a:p>
        </p:txBody>
      </p:sp>
      <p:sp>
        <p:nvSpPr>
          <p:cNvPr id="9217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92173" name="Rectangle 13"/>
          <p:cNvSpPr>
            <a:spLocks noGrp="1" noChangeArrowheads="1"/>
          </p:cNvSpPr>
          <p:nvPr>
            <p:ph type="dt" sz="quarter" idx="2"/>
          </p:nvPr>
        </p:nvSpPr>
        <p:spPr>
          <a:xfrm>
            <a:off x="457200" y="6248400"/>
            <a:ext cx="2133600" cy="476250"/>
          </a:xfrm>
        </p:spPr>
        <p:txBody>
          <a:bodyPr/>
          <a:lstStyle>
            <a:lvl1pPr>
              <a:defRPr/>
            </a:lvl1pPr>
          </a:lstStyle>
          <a:p>
            <a:fld id="{484EE621-F89A-40D0-A7BF-F2750058148B}" type="datetimeFigureOut">
              <a:rPr lang="zh-CN" altLang="en-US" smtClean="0"/>
              <a:t>2015/11/16</a:t>
            </a:fld>
            <a:endParaRPr lang="zh-CN" altLang="en-US"/>
          </a:p>
        </p:txBody>
      </p:sp>
      <p:sp>
        <p:nvSpPr>
          <p:cNvPr id="92174" name="Rectangle 14"/>
          <p:cNvSpPr>
            <a:spLocks noGrp="1" noChangeArrowheads="1"/>
          </p:cNvSpPr>
          <p:nvPr>
            <p:ph type="ftr" sz="quarter" idx="3"/>
          </p:nvPr>
        </p:nvSpPr>
        <p:spPr>
          <a:xfrm>
            <a:off x="3124200" y="6251575"/>
            <a:ext cx="2895600" cy="476250"/>
          </a:xfrm>
        </p:spPr>
        <p:txBody>
          <a:bodyPr/>
          <a:lstStyle>
            <a:lvl1pPr>
              <a:defRPr/>
            </a:lvl1pPr>
          </a:lstStyle>
          <a:p>
            <a:endParaRPr lang="zh-CN" altLang="en-US"/>
          </a:p>
        </p:txBody>
      </p:sp>
      <p:sp>
        <p:nvSpPr>
          <p:cNvPr id="92175" name="Rectangle 15"/>
          <p:cNvSpPr>
            <a:spLocks noGrp="1" noChangeArrowheads="1"/>
          </p:cNvSpPr>
          <p:nvPr>
            <p:ph type="sldNum" sz="quarter" idx="4"/>
          </p:nvPr>
        </p:nvSpPr>
        <p:spPr>
          <a:xfrm>
            <a:off x="6553200" y="6254750"/>
            <a:ext cx="2133600" cy="476250"/>
          </a:xfrm>
        </p:spPr>
        <p:txBody>
          <a:bodyPr/>
          <a:lstStyle>
            <a:lvl1pPr>
              <a:defRPr/>
            </a:lvl1pPr>
          </a:lstStyle>
          <a:p>
            <a:fld id="{5D27273E-D070-4DE2-9E36-84EB439431E5}" type="slidenum">
              <a:rPr lang="zh-CN" altLang="en-US" smtClean="0"/>
              <a:t>‹#›</a:t>
            </a:fld>
            <a:endParaRPr lang="zh-CN" altLang="en-US"/>
          </a:p>
        </p:txBody>
      </p:sp>
    </p:spTree>
    <p:extLst>
      <p:ext uri="{BB962C8B-B14F-4D97-AF65-F5344CB8AC3E}">
        <p14:creationId xmlns:p14="http://schemas.microsoft.com/office/powerpoint/2010/main" val="1709634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7103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7202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7741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90426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99136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8" name="灯片编号占位符 7"/>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1107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4" name="灯片编号占位符 3"/>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168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3" name="灯片编号占位符 2"/>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4867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3085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2015/11/16</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62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atin typeface="Arial" panose="020B0604020202020204" pitchFamily="34" charset="0"/>
              </a:defRPr>
            </a:lvl1pPr>
          </a:lstStyle>
          <a:p>
            <a:fld id="{484EE621-F89A-40D0-A7BF-F2750058148B}" type="datetimeFigureOut">
              <a:rPr lang="zh-CN" altLang="en-US" smtClean="0"/>
              <a:t>2015/11/16</a:t>
            </a:fld>
            <a:endParaRPr lang="zh-CN" altLang="en-US"/>
          </a:p>
        </p:txBody>
      </p:sp>
      <p:sp>
        <p:nvSpPr>
          <p:cNvPr id="9113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atin typeface="Arial" panose="020B0604020202020204" pitchFamily="34" charset="0"/>
              </a:defRPr>
            </a:lvl1pPr>
          </a:lstStyle>
          <a:p>
            <a:fld id="{5D27273E-D070-4DE2-9E36-84EB439431E5}" type="slidenum">
              <a:rPr lang="zh-CN" altLang="en-US" smtClean="0"/>
              <a:t>‹#›</a:t>
            </a:fld>
            <a:endParaRPr lang="zh-CN" altLang="en-US"/>
          </a:p>
        </p:txBody>
      </p:sp>
      <p:grpSp>
        <p:nvGrpSpPr>
          <p:cNvPr id="91140" name="Group 4"/>
          <p:cNvGrpSpPr>
            <a:grpSpLocks/>
          </p:cNvGrpSpPr>
          <p:nvPr/>
        </p:nvGrpSpPr>
        <p:grpSpPr bwMode="auto">
          <a:xfrm>
            <a:off x="1" y="2"/>
            <a:ext cx="9140825" cy="6850063"/>
            <a:chOff x="0" y="0"/>
            <a:chExt cx="5758" cy="4315"/>
          </a:xfrm>
        </p:grpSpPr>
        <p:grpSp>
          <p:nvGrpSpPr>
            <p:cNvPr id="91141" name="Group 5"/>
            <p:cNvGrpSpPr>
              <a:grpSpLocks/>
            </p:cNvGrpSpPr>
            <p:nvPr/>
          </p:nvGrpSpPr>
          <p:grpSpPr bwMode="auto">
            <a:xfrm>
              <a:off x="1728" y="2230"/>
              <a:ext cx="4027" cy="2085"/>
              <a:chOff x="1728" y="2230"/>
              <a:chExt cx="4027" cy="2085"/>
            </a:xfrm>
          </p:grpSpPr>
          <p:sp>
            <p:nvSpPr>
              <p:cNvPr id="9114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115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900">
                <a:latin typeface="Arial" panose="020B0604020202020204" pitchFamily="34" charset="0"/>
              </a:defRPr>
            </a:lvl1pPr>
          </a:lstStyle>
          <a:p>
            <a:endParaRPr lang="zh-CN" altLang="en-US"/>
          </a:p>
        </p:txBody>
      </p:sp>
      <p:sp>
        <p:nvSpPr>
          <p:cNvPr id="91151" name="Rectangle 15"/>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73165261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3300" b="1" kern="1200">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2pPr>
      <a:lvl3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3pPr>
      <a:lvl4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4pPr>
      <a:lvl5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5pPr>
      <a:lvl6pPr marL="3429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6pPr>
      <a:lvl7pPr marL="6858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7pPr>
      <a:lvl8pPr marL="10287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8pPr>
      <a:lvl9pPr marL="13716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httpd.apache.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php.ne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sz="quarter"/>
          </p:nvPr>
        </p:nvSpPr>
        <p:spPr/>
        <p:txBody>
          <a:bodyPr/>
          <a:lstStyle/>
          <a:p>
            <a:r>
              <a:rPr lang="zh-CN" altLang="en-US" sz="6000" smtClean="0">
                <a:solidFill>
                  <a:schemeClr val="tx1"/>
                </a:solidFill>
              </a:rPr>
              <a:t>计算机网络应用教程</a:t>
            </a:r>
            <a:endParaRPr lang="zh-CN" altLang="en-US" sz="6000">
              <a:solidFill>
                <a:schemeClr val="tx1"/>
              </a:solidFill>
            </a:endParaRPr>
          </a:p>
        </p:txBody>
      </p:sp>
      <p:sp>
        <p:nvSpPr>
          <p:cNvPr id="86019" name="Rectangle 3"/>
          <p:cNvSpPr>
            <a:spLocks noGrp="1" noChangeArrowheads="1"/>
          </p:cNvSpPr>
          <p:nvPr>
            <p:ph type="subTitle" sz="quarter" idx="1"/>
          </p:nvPr>
        </p:nvSpPr>
        <p:spPr/>
        <p:txBody>
          <a:bodyPr/>
          <a:lstStyle/>
          <a:p>
            <a:r>
              <a:rPr lang="zh-CN" altLang="en-US" sz="3200" b="0" dirty="0" smtClean="0"/>
              <a:t>（第</a:t>
            </a:r>
            <a:r>
              <a:rPr lang="en-US" altLang="zh-CN" sz="3200" b="0" dirty="0"/>
              <a:t>4</a:t>
            </a:r>
            <a:r>
              <a:rPr lang="zh-CN" altLang="en-US" sz="3200" b="0" dirty="0" smtClean="0"/>
              <a:t>章：网络</a:t>
            </a:r>
            <a:r>
              <a:rPr lang="zh-CN" altLang="en-US" sz="3200" b="0" dirty="0"/>
              <a:t>服务</a:t>
            </a:r>
            <a:r>
              <a:rPr lang="zh-CN" altLang="en-US" sz="3200" b="0" dirty="0" smtClean="0"/>
              <a:t>）</a:t>
            </a:r>
            <a:endParaRPr lang="zh-CN" altLang="en-US" sz="3200" b="0" dirty="0"/>
          </a:p>
          <a:p>
            <a:r>
              <a:rPr lang="zh-CN" altLang="en-US" sz="3200" b="0" dirty="0"/>
              <a:t>高军</a:t>
            </a:r>
          </a:p>
        </p:txBody>
      </p:sp>
    </p:spTree>
    <p:extLst>
      <p:ext uri="{BB962C8B-B14F-4D97-AF65-F5344CB8AC3E}">
        <p14:creationId xmlns:p14="http://schemas.microsoft.com/office/powerpoint/2010/main" val="192910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GET</a:t>
            </a:r>
            <a:r>
              <a:rPr lang="zh-CN" altLang="zh-CN" sz="4400" dirty="0"/>
              <a:t>和</a:t>
            </a:r>
            <a:r>
              <a:rPr lang="en-US" altLang="zh-CN" sz="4400" dirty="0"/>
              <a:t>POST</a:t>
            </a:r>
            <a:r>
              <a:rPr lang="zh-CN" altLang="zh-CN" sz="4400" dirty="0" smtClean="0"/>
              <a:t>的区别</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2800" dirty="0"/>
              <a:t>GET</a:t>
            </a:r>
            <a:r>
              <a:rPr lang="zh-CN" altLang="zh-CN" sz="2800" dirty="0"/>
              <a:t>提交的数据会放在</a:t>
            </a:r>
            <a:r>
              <a:rPr lang="en-US" altLang="zh-CN" sz="2800" dirty="0"/>
              <a:t>URL</a:t>
            </a:r>
            <a:r>
              <a:rPr lang="zh-CN" altLang="zh-CN" sz="2800" dirty="0"/>
              <a:t>之后，以？分割</a:t>
            </a:r>
            <a:r>
              <a:rPr lang="en-US" altLang="zh-CN" sz="2800" dirty="0"/>
              <a:t>URL</a:t>
            </a:r>
            <a:r>
              <a:rPr lang="zh-CN" altLang="zh-CN" sz="2800" dirty="0"/>
              <a:t>和传输数据，参数之间以</a:t>
            </a:r>
            <a:r>
              <a:rPr lang="en-US" altLang="zh-CN" sz="2800" dirty="0"/>
              <a:t>&amp;</a:t>
            </a:r>
            <a:r>
              <a:rPr lang="zh-CN" altLang="zh-CN" sz="2800" dirty="0" smtClean="0"/>
              <a:t>相连。</a:t>
            </a:r>
            <a:r>
              <a:rPr lang="en-US" altLang="zh-CN" sz="2800" dirty="0"/>
              <a:t>POST</a:t>
            </a:r>
            <a:r>
              <a:rPr lang="zh-CN" altLang="zh-CN" sz="2800" dirty="0"/>
              <a:t>方法是把提交的数据放在</a:t>
            </a:r>
            <a:r>
              <a:rPr lang="en-US" altLang="zh-CN" sz="2800" dirty="0"/>
              <a:t>HTTP</a:t>
            </a:r>
            <a:r>
              <a:rPr lang="zh-CN" altLang="zh-CN" sz="2800" dirty="0"/>
              <a:t>包的</a:t>
            </a:r>
            <a:r>
              <a:rPr lang="en-US" altLang="zh-CN" sz="2800" dirty="0"/>
              <a:t>Body</a:t>
            </a:r>
            <a:r>
              <a:rPr lang="zh-CN" altLang="zh-CN" sz="2800" dirty="0"/>
              <a:t>中。</a:t>
            </a:r>
          </a:p>
          <a:p>
            <a:pPr lvl="0"/>
            <a:r>
              <a:rPr lang="en-US" altLang="zh-CN" sz="2800" dirty="0"/>
              <a:t>GET</a:t>
            </a:r>
            <a:r>
              <a:rPr lang="zh-CN" altLang="zh-CN" sz="2800" dirty="0"/>
              <a:t>提交的数据大小有</a:t>
            </a:r>
            <a:r>
              <a:rPr lang="zh-CN" altLang="zh-CN" sz="2800" dirty="0" smtClean="0"/>
              <a:t>限制，</a:t>
            </a:r>
            <a:r>
              <a:rPr lang="zh-CN" altLang="zh-CN" sz="2800" dirty="0"/>
              <a:t>而</a:t>
            </a:r>
            <a:r>
              <a:rPr lang="en-US" altLang="zh-CN" sz="2800" dirty="0"/>
              <a:t>POST</a:t>
            </a:r>
            <a:r>
              <a:rPr lang="zh-CN" altLang="zh-CN" sz="2800" dirty="0"/>
              <a:t>方法提交的数据没有限制。</a:t>
            </a:r>
          </a:p>
          <a:p>
            <a:pPr lvl="0"/>
            <a:r>
              <a:rPr lang="en-US" altLang="zh-CN" sz="2800" dirty="0"/>
              <a:t>GET</a:t>
            </a:r>
            <a:r>
              <a:rPr lang="zh-CN" altLang="zh-CN" sz="2800" dirty="0"/>
              <a:t>方式需要使用</a:t>
            </a:r>
            <a:r>
              <a:rPr lang="en-US" altLang="zh-CN" sz="2800" dirty="0" err="1"/>
              <a:t>Request.QueryString</a:t>
            </a:r>
            <a:r>
              <a:rPr lang="zh-CN" altLang="zh-CN" sz="2800" dirty="0"/>
              <a:t>来取得变量的值，而</a:t>
            </a:r>
            <a:r>
              <a:rPr lang="en-US" altLang="zh-CN" sz="2800" dirty="0"/>
              <a:t>POST</a:t>
            </a:r>
            <a:r>
              <a:rPr lang="zh-CN" altLang="zh-CN" sz="2800" dirty="0"/>
              <a:t>方式通过</a:t>
            </a:r>
            <a:r>
              <a:rPr lang="en-US" altLang="zh-CN" sz="2800" dirty="0" err="1"/>
              <a:t>Request.Form</a:t>
            </a:r>
            <a:r>
              <a:rPr lang="zh-CN" altLang="zh-CN" sz="2800" dirty="0"/>
              <a:t>来获取变量的值。</a:t>
            </a:r>
          </a:p>
          <a:p>
            <a:r>
              <a:rPr lang="en-US" altLang="zh-CN" sz="2800" dirty="0"/>
              <a:t>GET</a:t>
            </a:r>
            <a:r>
              <a:rPr lang="zh-CN" altLang="zh-CN" sz="2800" dirty="0"/>
              <a:t>方式提交数据，会带来安全</a:t>
            </a:r>
            <a:r>
              <a:rPr lang="zh-CN" altLang="zh-CN" sz="2800" dirty="0" smtClean="0"/>
              <a:t>问题。</a:t>
            </a:r>
            <a:endParaRPr lang="zh-CN" altLang="en-US" sz="2800" dirty="0">
              <a:solidFill>
                <a:srgbClr val="FFC000"/>
              </a:solidFill>
            </a:endParaRPr>
          </a:p>
        </p:txBody>
      </p:sp>
    </p:spTree>
    <p:extLst>
      <p:ext uri="{BB962C8B-B14F-4D97-AF65-F5344CB8AC3E}">
        <p14:creationId xmlns:p14="http://schemas.microsoft.com/office/powerpoint/2010/main" val="1938807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HTTP 5</a:t>
            </a:r>
            <a:r>
              <a:rPr lang="zh-CN" altLang="zh-CN" sz="4400" dirty="0"/>
              <a:t>类状态码</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2600" dirty="0" err="1"/>
              <a:t>1XX</a:t>
            </a:r>
            <a:r>
              <a:rPr lang="zh-CN" altLang="zh-CN" sz="2600" dirty="0"/>
              <a:t>：提示信息，表示请求已被成功接收，继续处理</a:t>
            </a:r>
          </a:p>
          <a:p>
            <a:pPr lvl="0"/>
            <a:r>
              <a:rPr lang="en-US" altLang="zh-CN" sz="2600" dirty="0" err="1"/>
              <a:t>2XX</a:t>
            </a:r>
            <a:r>
              <a:rPr lang="zh-CN" altLang="zh-CN" sz="2600" dirty="0"/>
              <a:t>：成功，表示请求已被成功接收，理解，接受</a:t>
            </a:r>
          </a:p>
          <a:p>
            <a:pPr lvl="0"/>
            <a:r>
              <a:rPr lang="en-US" altLang="zh-CN" sz="2600" dirty="0" err="1"/>
              <a:t>3XX</a:t>
            </a:r>
            <a:r>
              <a:rPr lang="zh-CN" altLang="zh-CN" sz="2600" dirty="0"/>
              <a:t>：重定向，要完成请求必须进行更进一步的处理</a:t>
            </a:r>
          </a:p>
          <a:p>
            <a:pPr lvl="0"/>
            <a:r>
              <a:rPr lang="en-US" altLang="zh-CN" sz="2600" dirty="0" err="1"/>
              <a:t>4XX</a:t>
            </a:r>
            <a:r>
              <a:rPr lang="zh-CN" altLang="zh-CN" sz="2600" dirty="0"/>
              <a:t>：客户端错误，请求有语法错误或请求无法实现</a:t>
            </a:r>
          </a:p>
          <a:p>
            <a:pPr lvl="0"/>
            <a:r>
              <a:rPr lang="en-US" altLang="zh-CN" sz="2600" dirty="0" err="1"/>
              <a:t>5XX</a:t>
            </a:r>
            <a:r>
              <a:rPr lang="zh-CN" altLang="zh-CN" sz="2600" dirty="0"/>
              <a:t>：服务器端错误，服务器未能实现合法的请求</a:t>
            </a:r>
          </a:p>
          <a:p>
            <a:pPr lvl="0"/>
            <a:endParaRPr lang="zh-CN" altLang="en-US" sz="2800" dirty="0">
              <a:solidFill>
                <a:srgbClr val="FFC000"/>
              </a:solidFill>
            </a:endParaRPr>
          </a:p>
        </p:txBody>
      </p:sp>
    </p:spTree>
    <p:extLst>
      <p:ext uri="{BB962C8B-B14F-4D97-AF65-F5344CB8AC3E}">
        <p14:creationId xmlns:p14="http://schemas.microsoft.com/office/powerpoint/2010/main" val="14158617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HTTP</a:t>
            </a:r>
            <a:r>
              <a:rPr lang="zh-CN" altLang="en-US" sz="4400" dirty="0" smtClean="0"/>
              <a:t>常见状态码</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2800" dirty="0"/>
              <a:t>200 </a:t>
            </a:r>
            <a:r>
              <a:rPr lang="en-US" altLang="zh-CN" sz="2800" dirty="0" smtClean="0"/>
              <a:t>OK</a:t>
            </a:r>
          </a:p>
          <a:p>
            <a:pPr lvl="0"/>
            <a:r>
              <a:rPr lang="en-US" altLang="zh-CN" sz="2800" dirty="0" smtClean="0"/>
              <a:t>302 Found</a:t>
            </a:r>
            <a:endParaRPr lang="zh-CN" altLang="zh-CN" sz="2800" dirty="0"/>
          </a:p>
          <a:p>
            <a:pPr lvl="0"/>
            <a:r>
              <a:rPr lang="en-US" altLang="zh-CN" sz="2800" dirty="0"/>
              <a:t>304 Not </a:t>
            </a:r>
            <a:r>
              <a:rPr lang="en-US" altLang="zh-CN" sz="2800" dirty="0" smtClean="0"/>
              <a:t>Modified</a:t>
            </a:r>
            <a:endParaRPr lang="zh-CN" altLang="zh-CN" sz="2800" dirty="0"/>
          </a:p>
          <a:p>
            <a:pPr lvl="0"/>
            <a:r>
              <a:rPr lang="en-US" altLang="zh-CN" sz="2800" dirty="0"/>
              <a:t>400 Bad </a:t>
            </a:r>
            <a:r>
              <a:rPr lang="en-US" altLang="zh-CN" sz="2800" dirty="0" smtClean="0"/>
              <a:t>Request</a:t>
            </a:r>
            <a:endParaRPr lang="zh-CN" altLang="zh-CN" sz="2800" dirty="0"/>
          </a:p>
          <a:p>
            <a:pPr lvl="0"/>
            <a:r>
              <a:rPr lang="en-US" altLang="zh-CN" sz="2800" dirty="0"/>
              <a:t>403 </a:t>
            </a:r>
            <a:r>
              <a:rPr lang="en-US" altLang="zh-CN" sz="2800" dirty="0" smtClean="0"/>
              <a:t>Forbidden</a:t>
            </a:r>
            <a:endParaRPr lang="zh-CN" altLang="zh-CN" sz="2800" dirty="0"/>
          </a:p>
          <a:p>
            <a:pPr lvl="0"/>
            <a:r>
              <a:rPr lang="en-US" altLang="zh-CN" sz="2800" dirty="0"/>
              <a:t>404 Not </a:t>
            </a:r>
            <a:r>
              <a:rPr lang="en-US" altLang="zh-CN" sz="2800" dirty="0" smtClean="0"/>
              <a:t>Found</a:t>
            </a:r>
            <a:endParaRPr lang="zh-CN" altLang="zh-CN" sz="2800" dirty="0"/>
          </a:p>
          <a:p>
            <a:pPr lvl="0"/>
            <a:r>
              <a:rPr lang="en-US" altLang="zh-CN" sz="2800" dirty="0"/>
              <a:t>500 Internal Server </a:t>
            </a:r>
            <a:r>
              <a:rPr lang="en-US" altLang="zh-CN" sz="2800" dirty="0" smtClean="0"/>
              <a:t>Error</a:t>
            </a:r>
            <a:endParaRPr lang="zh-CN" altLang="zh-CN" sz="2800" dirty="0"/>
          </a:p>
          <a:p>
            <a:r>
              <a:rPr lang="en-US" altLang="zh-CN" sz="2800" dirty="0"/>
              <a:t>503 Server Unavailable</a:t>
            </a:r>
            <a:endParaRPr lang="zh-CN" altLang="en-US" sz="2800" dirty="0">
              <a:solidFill>
                <a:srgbClr val="FFC000"/>
              </a:solidFill>
            </a:endParaRPr>
          </a:p>
        </p:txBody>
      </p:sp>
    </p:spTree>
    <p:extLst>
      <p:ext uri="{BB962C8B-B14F-4D97-AF65-F5344CB8AC3E}">
        <p14:creationId xmlns:p14="http://schemas.microsoft.com/office/powerpoint/2010/main" val="1124776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HTML</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超文本</a:t>
            </a:r>
            <a:r>
              <a:rPr lang="zh-CN" altLang="zh-CN" sz="3200" dirty="0" smtClean="0"/>
              <a:t>标记</a:t>
            </a:r>
            <a:r>
              <a:rPr lang="zh-CN" altLang="en-US" sz="3200" dirty="0"/>
              <a:t>语言</a:t>
            </a:r>
            <a:r>
              <a:rPr lang="en-US" altLang="zh-CN" sz="3200" dirty="0" smtClean="0"/>
              <a:t>(</a:t>
            </a:r>
            <a:r>
              <a:rPr lang="en-US" altLang="zh-CN" sz="3200" dirty="0" err="1"/>
              <a:t>HyperText</a:t>
            </a:r>
            <a:r>
              <a:rPr lang="en-US" altLang="zh-CN" sz="3200" dirty="0"/>
              <a:t> Markup Language, HTML)</a:t>
            </a:r>
            <a:r>
              <a:rPr lang="zh-CN" altLang="zh-CN" sz="3200" dirty="0"/>
              <a:t>是</a:t>
            </a:r>
            <a:r>
              <a:rPr lang="en-US" altLang="zh-CN" sz="3200" dirty="0"/>
              <a:t>Web</a:t>
            </a:r>
            <a:r>
              <a:rPr lang="zh-CN" altLang="zh-CN" sz="3200" dirty="0"/>
              <a:t>上的信息发布语言，是设计制作</a:t>
            </a:r>
            <a:r>
              <a:rPr lang="en-US" altLang="zh-CN" sz="3200" dirty="0"/>
              <a:t>Web</a:t>
            </a:r>
            <a:r>
              <a:rPr lang="zh-CN" altLang="zh-CN" sz="3200" dirty="0"/>
              <a:t>页面的基础</a:t>
            </a:r>
            <a:r>
              <a:rPr lang="zh-CN" altLang="zh-CN" sz="3200" dirty="0" smtClean="0"/>
              <a:t>。</a:t>
            </a:r>
            <a:endParaRPr lang="en-US" altLang="zh-CN" sz="3200" dirty="0" smtClean="0"/>
          </a:p>
          <a:p>
            <a:r>
              <a:rPr lang="en-US" altLang="zh-CN" sz="3200" dirty="0"/>
              <a:t>HTML</a:t>
            </a:r>
            <a:r>
              <a:rPr lang="zh-CN" altLang="zh-CN" sz="3200" dirty="0"/>
              <a:t>文件实际上是一种纯文本文件，之所以称之为超文本，是因为在该文件中嵌入了一些特定的标记，用于描述如何显示标题、字体、颜色及段落等，利用锚点如何链接其他文件，以及如何在页面上显示图像、声音、动画等。</a:t>
            </a:r>
          </a:p>
        </p:txBody>
      </p:sp>
    </p:spTree>
    <p:extLst>
      <p:ext uri="{BB962C8B-B14F-4D97-AF65-F5344CB8AC3E}">
        <p14:creationId xmlns:p14="http://schemas.microsoft.com/office/powerpoint/2010/main" val="1198105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HTML</a:t>
            </a:r>
            <a:r>
              <a:rPr lang="zh-CN" altLang="en-US" sz="4400" dirty="0" smtClean="0"/>
              <a:t>结构</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&lt;HTML&gt;</a:t>
            </a:r>
            <a:endParaRPr lang="zh-CN" altLang="zh-CN" sz="3200" dirty="0"/>
          </a:p>
          <a:p>
            <a:r>
              <a:rPr lang="en-US" altLang="zh-CN" sz="3200" dirty="0"/>
              <a:t>  &lt;HEAD&gt;</a:t>
            </a:r>
            <a:endParaRPr lang="zh-CN" altLang="zh-CN" sz="3200" dirty="0"/>
          </a:p>
          <a:p>
            <a:r>
              <a:rPr lang="en-US" altLang="zh-CN" sz="3200" dirty="0"/>
              <a:t>    </a:t>
            </a:r>
            <a:r>
              <a:rPr lang="zh-CN" altLang="zh-CN" sz="3200" dirty="0"/>
              <a:t>（此处为头部元素、元素属性及内容）</a:t>
            </a:r>
          </a:p>
          <a:p>
            <a:r>
              <a:rPr lang="en-US" altLang="zh-CN" sz="3200" dirty="0"/>
              <a:t>  &lt;/HEAD&gt;</a:t>
            </a:r>
            <a:endParaRPr lang="zh-CN" altLang="zh-CN" sz="3200" dirty="0"/>
          </a:p>
          <a:p>
            <a:r>
              <a:rPr lang="en-US" altLang="zh-CN" sz="3200" dirty="0"/>
              <a:t>  &lt;BODY&gt;</a:t>
            </a:r>
            <a:endParaRPr lang="zh-CN" altLang="zh-CN" sz="3200" dirty="0"/>
          </a:p>
          <a:p>
            <a:r>
              <a:rPr lang="en-US" altLang="zh-CN" sz="3200" dirty="0"/>
              <a:t>    </a:t>
            </a:r>
            <a:r>
              <a:rPr lang="zh-CN" altLang="zh-CN" sz="3200" dirty="0"/>
              <a:t>（文件的正文写在这里）</a:t>
            </a:r>
          </a:p>
          <a:p>
            <a:r>
              <a:rPr lang="en-US" altLang="zh-CN" sz="3200" dirty="0"/>
              <a:t>  &lt;/BODY&gt;</a:t>
            </a:r>
            <a:endParaRPr lang="zh-CN" altLang="zh-CN" sz="3200" dirty="0"/>
          </a:p>
          <a:p>
            <a:r>
              <a:rPr lang="en-US" altLang="zh-CN" sz="3200" dirty="0"/>
              <a:t>&lt;/HTML&gt;</a:t>
            </a:r>
            <a:endParaRPr lang="zh-CN" altLang="zh-CN" sz="3200" dirty="0"/>
          </a:p>
        </p:txBody>
      </p:sp>
    </p:spTree>
    <p:extLst>
      <p:ext uri="{BB962C8B-B14F-4D97-AF65-F5344CB8AC3E}">
        <p14:creationId xmlns:p14="http://schemas.microsoft.com/office/powerpoint/2010/main" val="744330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Apache Web Server</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a:t>下载</a:t>
            </a:r>
            <a:endParaRPr lang="en-US" altLang="zh-CN" sz="3200" dirty="0" smtClean="0"/>
          </a:p>
          <a:p>
            <a:pPr lvl="1"/>
            <a:r>
              <a:rPr lang="en-US" altLang="zh-CN" sz="2800" dirty="0">
                <a:hlinkClick r:id="rId2"/>
              </a:rPr>
              <a:t>http://</a:t>
            </a:r>
            <a:r>
              <a:rPr lang="en-US" altLang="zh-CN" sz="2800" dirty="0" err="1">
                <a:hlinkClick r:id="rId2"/>
              </a:rPr>
              <a:t>httpd.apache.org</a:t>
            </a:r>
            <a:r>
              <a:rPr lang="en-US" altLang="zh-CN" sz="2800" dirty="0" smtClean="0">
                <a:hlinkClick r:id="rId2"/>
              </a:rPr>
              <a:t>/</a:t>
            </a:r>
            <a:endParaRPr lang="en-US" altLang="zh-CN" sz="2800" dirty="0" smtClean="0"/>
          </a:p>
          <a:p>
            <a:pPr lvl="1"/>
            <a:r>
              <a:rPr lang="en-US" altLang="zh-CN" sz="2800" dirty="0" err="1" smtClean="0"/>
              <a:t>httpd</a:t>
            </a:r>
            <a:r>
              <a:rPr lang="en-US" altLang="zh-CN" sz="2800" dirty="0" smtClean="0"/>
              <a:t>-2.2.25-</a:t>
            </a:r>
            <a:r>
              <a:rPr lang="en-US" altLang="zh-CN" sz="2800" dirty="0" err="1" smtClean="0"/>
              <a:t>win32</a:t>
            </a:r>
            <a:r>
              <a:rPr lang="en-US" altLang="zh-CN" sz="2800" dirty="0" smtClean="0"/>
              <a:t>-</a:t>
            </a:r>
            <a:r>
              <a:rPr lang="en-US" altLang="zh-CN" sz="2800" dirty="0" err="1" smtClean="0"/>
              <a:t>x86-no_ssl.msi</a:t>
            </a:r>
            <a:endParaRPr lang="en-US" altLang="zh-CN" sz="2800" dirty="0" smtClean="0"/>
          </a:p>
          <a:p>
            <a:pPr lvl="1"/>
            <a:endParaRPr lang="en-US" altLang="zh-CN" sz="3200" dirty="0"/>
          </a:p>
          <a:p>
            <a:r>
              <a:rPr lang="zh-CN" altLang="en-US" sz="3500" dirty="0" smtClean="0"/>
              <a:t>安装</a:t>
            </a:r>
            <a:endParaRPr lang="zh-CN" altLang="zh-CN" sz="3200" dirty="0"/>
          </a:p>
        </p:txBody>
      </p:sp>
    </p:spTree>
    <p:extLst>
      <p:ext uri="{BB962C8B-B14F-4D97-AF65-F5344CB8AC3E}">
        <p14:creationId xmlns:p14="http://schemas.microsoft.com/office/powerpoint/2010/main" val="1620998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Apache</a:t>
            </a:r>
            <a:r>
              <a:rPr lang="zh-CN" altLang="en-US" sz="4400" dirty="0" smtClean="0"/>
              <a:t>启动与验证</a:t>
            </a:r>
            <a:endParaRPr lang="en-US" altLang="zh-CN" sz="4400" dirty="0"/>
          </a:p>
        </p:txBody>
      </p:sp>
      <p:sp>
        <p:nvSpPr>
          <p:cNvPr id="275459" name="Rectangle 3"/>
          <p:cNvSpPr>
            <a:spLocks noGrp="1" noChangeArrowheads="1"/>
          </p:cNvSpPr>
          <p:nvPr>
            <p:ph type="body" idx="1"/>
          </p:nvPr>
        </p:nvSpPr>
        <p:spPr/>
        <p:txBody>
          <a:bodyPr/>
          <a:lstStyle/>
          <a:p>
            <a:endParaRPr lang="zh-CN" altLang="zh-CN" sz="32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27" y="2661179"/>
            <a:ext cx="3047693" cy="240400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216" y="2722106"/>
            <a:ext cx="4682431" cy="2377928"/>
          </a:xfrm>
          <a:prstGeom prst="rect">
            <a:avLst/>
          </a:prstGeom>
        </p:spPr>
      </p:pic>
    </p:spTree>
    <p:extLst>
      <p:ext uri="{BB962C8B-B14F-4D97-AF65-F5344CB8AC3E}">
        <p14:creationId xmlns:p14="http://schemas.microsoft.com/office/powerpoint/2010/main" val="29775080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Apache</a:t>
            </a:r>
            <a:r>
              <a:rPr lang="zh-CN" altLang="en-US" sz="4400" dirty="0" smtClean="0"/>
              <a:t>的配置文件</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err="1" smtClean="0"/>
              <a:t>charset.conv</a:t>
            </a:r>
            <a:endParaRPr lang="en-US" altLang="zh-CN" sz="3200" dirty="0" smtClean="0"/>
          </a:p>
          <a:p>
            <a:pPr lvl="0"/>
            <a:r>
              <a:rPr lang="en-US" altLang="zh-CN" sz="3200" dirty="0" err="1" smtClean="0"/>
              <a:t>httpd.conf</a:t>
            </a:r>
            <a:endParaRPr lang="en-US" altLang="zh-CN" sz="3200" dirty="0" smtClean="0"/>
          </a:p>
          <a:p>
            <a:pPr lvl="0"/>
            <a:r>
              <a:rPr lang="en-US" altLang="zh-CN" sz="3200" dirty="0" smtClean="0"/>
              <a:t>magic</a:t>
            </a:r>
          </a:p>
          <a:p>
            <a:pPr lvl="0"/>
            <a:r>
              <a:rPr lang="en-US" altLang="zh-CN" sz="3200" dirty="0" err="1" smtClean="0"/>
              <a:t>mime.types</a:t>
            </a:r>
            <a:endParaRPr lang="en-US" altLang="zh-CN" sz="3200" dirty="0" smtClean="0"/>
          </a:p>
          <a:p>
            <a:pPr lvl="0"/>
            <a:r>
              <a:rPr lang="en-US" altLang="zh-CN" sz="3200" dirty="0" smtClean="0"/>
              <a:t>extra</a:t>
            </a:r>
            <a:r>
              <a:rPr lang="zh-CN" altLang="zh-CN" sz="3200" dirty="0" smtClean="0"/>
              <a:t>目录</a:t>
            </a:r>
            <a:endParaRPr lang="en-US" altLang="zh-CN" sz="3200" dirty="0" smtClean="0"/>
          </a:p>
          <a:p>
            <a:pPr lvl="0"/>
            <a:r>
              <a:rPr lang="en-US" altLang="zh-CN" sz="3200" dirty="0" smtClean="0"/>
              <a:t>original</a:t>
            </a:r>
            <a:r>
              <a:rPr lang="zh-CN" altLang="zh-CN" sz="3200" dirty="0"/>
              <a:t>目录</a:t>
            </a:r>
          </a:p>
        </p:txBody>
      </p:sp>
    </p:spTree>
    <p:extLst>
      <p:ext uri="{BB962C8B-B14F-4D97-AF65-F5344CB8AC3E}">
        <p14:creationId xmlns:p14="http://schemas.microsoft.com/office/powerpoint/2010/main" val="14097190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Apache</a:t>
            </a:r>
            <a:r>
              <a:rPr lang="zh-CN" altLang="en-US" sz="4400" dirty="0" smtClean="0"/>
              <a:t>的</a:t>
            </a:r>
            <a:r>
              <a:rPr lang="en-US" altLang="zh-CN" sz="4400" dirty="0" err="1"/>
              <a:t>httpd.conf</a:t>
            </a:r>
            <a:r>
              <a:rPr lang="zh-CN" altLang="en-US" sz="4400" dirty="0" smtClean="0"/>
              <a:t>文件</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3200" dirty="0"/>
              <a:t>主服务器部分</a:t>
            </a:r>
            <a:r>
              <a:rPr lang="zh-CN" altLang="zh-CN" sz="3200" dirty="0" smtClean="0"/>
              <a:t>，主要</a:t>
            </a:r>
            <a:r>
              <a:rPr lang="zh-CN" altLang="zh-CN" sz="3200" dirty="0"/>
              <a:t>是使用一些核心模块所提供的指令来定义服务器的功能和参数，它在整个</a:t>
            </a:r>
            <a:r>
              <a:rPr lang="en-US" altLang="zh-CN" sz="3200" dirty="0"/>
              <a:t>Apache</a:t>
            </a:r>
            <a:r>
              <a:rPr lang="zh-CN" altLang="zh-CN" sz="3200" dirty="0"/>
              <a:t>的配置中都有</a:t>
            </a:r>
            <a:r>
              <a:rPr lang="zh-CN" altLang="zh-CN" sz="3200" dirty="0" smtClean="0"/>
              <a:t>作用。</a:t>
            </a:r>
            <a:endParaRPr lang="zh-CN" altLang="zh-CN" sz="3200" dirty="0"/>
          </a:p>
          <a:p>
            <a:pPr lvl="0"/>
            <a:r>
              <a:rPr lang="zh-CN" altLang="zh-CN" sz="3200" dirty="0"/>
              <a:t>容器环境部分，容器是</a:t>
            </a:r>
            <a:r>
              <a:rPr lang="en-US" altLang="zh-CN" sz="3200" dirty="0" err="1"/>
              <a:t>httpd.conf</a:t>
            </a:r>
            <a:r>
              <a:rPr lang="zh-CN" altLang="zh-CN" sz="3200" dirty="0"/>
              <a:t>配置文件中的重要组成部分，它以</a:t>
            </a:r>
            <a:r>
              <a:rPr lang="en-US" altLang="zh-CN" sz="3200" dirty="0"/>
              <a:t>&lt;</a:t>
            </a:r>
            <a:r>
              <a:rPr lang="zh-CN" altLang="zh-CN" sz="3200" dirty="0"/>
              <a:t>容器名</a:t>
            </a:r>
            <a:r>
              <a:rPr lang="en-US" altLang="zh-CN" sz="3200" dirty="0"/>
              <a:t>&gt;</a:t>
            </a:r>
            <a:r>
              <a:rPr lang="zh-CN" altLang="zh-CN" sz="3200" dirty="0"/>
              <a:t>开头，以</a:t>
            </a:r>
            <a:r>
              <a:rPr lang="en-US" altLang="zh-CN" sz="3200" dirty="0"/>
              <a:t>&lt;/</a:t>
            </a:r>
            <a:r>
              <a:rPr lang="zh-CN" altLang="zh-CN" sz="3200" dirty="0"/>
              <a:t>容器名</a:t>
            </a:r>
            <a:r>
              <a:rPr lang="en-US" altLang="zh-CN" sz="3200" dirty="0"/>
              <a:t>&gt;</a:t>
            </a:r>
            <a:r>
              <a:rPr lang="zh-CN" altLang="zh-CN" sz="3200" dirty="0"/>
              <a:t>为结束标记来对指令进行封装。</a:t>
            </a:r>
          </a:p>
          <a:p>
            <a:pPr lvl="0"/>
            <a:r>
              <a:rPr lang="zh-CN" altLang="zh-CN" sz="3200" dirty="0"/>
              <a:t>服务器扩展部分</a:t>
            </a:r>
            <a:r>
              <a:rPr lang="zh-CN" altLang="zh-CN" sz="3200" dirty="0" smtClean="0"/>
              <a:t>，通过</a:t>
            </a:r>
            <a:r>
              <a:rPr lang="en-US" altLang="zh-CN" sz="3200" dirty="0"/>
              <a:t>Include</a:t>
            </a:r>
            <a:r>
              <a:rPr lang="zh-CN" altLang="zh-CN" sz="3200" dirty="0"/>
              <a:t>指令来加载其他的</a:t>
            </a:r>
            <a:r>
              <a:rPr lang="zh-CN" altLang="zh-CN" sz="3200" dirty="0" smtClean="0"/>
              <a:t>参数。</a:t>
            </a:r>
            <a:endParaRPr lang="zh-CN" altLang="zh-CN" sz="3200" dirty="0"/>
          </a:p>
        </p:txBody>
      </p:sp>
    </p:spTree>
    <p:extLst>
      <p:ext uri="{BB962C8B-B14F-4D97-AF65-F5344CB8AC3E}">
        <p14:creationId xmlns:p14="http://schemas.microsoft.com/office/powerpoint/2010/main" val="12297489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httpd.conf</a:t>
            </a:r>
            <a:r>
              <a:rPr lang="zh-CN" altLang="en-US" sz="4400" dirty="0" smtClean="0"/>
              <a:t>的</a:t>
            </a:r>
            <a:r>
              <a:rPr lang="zh-CN" altLang="zh-CN" sz="4400" dirty="0" smtClean="0"/>
              <a:t>主服务器部分</a:t>
            </a:r>
            <a:r>
              <a:rPr lang="zh-CN" altLang="en-US" sz="4400" dirty="0" smtClean="0"/>
              <a:t>指令</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err="1"/>
              <a:t>ServerName</a:t>
            </a:r>
            <a:r>
              <a:rPr lang="zh-CN" altLang="zh-CN" sz="3200" dirty="0"/>
              <a:t>指令</a:t>
            </a:r>
          </a:p>
          <a:p>
            <a:r>
              <a:rPr lang="en-US" altLang="zh-CN" sz="3200" dirty="0" err="1"/>
              <a:t>ServerRoot</a:t>
            </a:r>
            <a:r>
              <a:rPr lang="zh-CN" altLang="zh-CN" sz="3200" dirty="0"/>
              <a:t>指令</a:t>
            </a:r>
          </a:p>
          <a:p>
            <a:r>
              <a:rPr lang="en-US" altLang="zh-CN" sz="3200" dirty="0" err="1"/>
              <a:t>DocumentRoot</a:t>
            </a:r>
            <a:r>
              <a:rPr lang="zh-CN" altLang="zh-CN" sz="3200" dirty="0"/>
              <a:t>指令</a:t>
            </a:r>
          </a:p>
          <a:p>
            <a:r>
              <a:rPr lang="en-US" altLang="zh-CN" sz="3200" dirty="0"/>
              <a:t>Listen</a:t>
            </a:r>
            <a:r>
              <a:rPr lang="zh-CN" altLang="zh-CN" sz="3200" dirty="0"/>
              <a:t>指令</a:t>
            </a:r>
          </a:p>
          <a:p>
            <a:r>
              <a:rPr lang="en-US" altLang="zh-CN" sz="3200" dirty="0" err="1"/>
              <a:t>LoadModule</a:t>
            </a:r>
            <a:r>
              <a:rPr lang="zh-CN" altLang="zh-CN" sz="3200" dirty="0"/>
              <a:t>指令</a:t>
            </a:r>
          </a:p>
          <a:p>
            <a:pPr lvl="0"/>
            <a:endParaRPr lang="zh-CN" altLang="zh-CN" sz="3200" dirty="0"/>
          </a:p>
        </p:txBody>
      </p:sp>
    </p:spTree>
    <p:extLst>
      <p:ext uri="{BB962C8B-B14F-4D97-AF65-F5344CB8AC3E}">
        <p14:creationId xmlns:p14="http://schemas.microsoft.com/office/powerpoint/2010/main" val="853986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62B4743C-B17F-4C4F-A643-84DEF7E1D5D1}" type="slidenum">
              <a:rPr lang="zh-CN" altLang="en-US"/>
              <a:pPr/>
              <a:t>2</a:t>
            </a:fld>
            <a:r>
              <a:rPr lang="zh-CN" altLang="en-US"/>
              <a:t> 页</a:t>
            </a:r>
          </a:p>
        </p:txBody>
      </p:sp>
      <p:sp>
        <p:nvSpPr>
          <p:cNvPr id="274434" name="Rectangle 2"/>
          <p:cNvSpPr>
            <a:spLocks noGrp="1" noRot="1" noChangeArrowheads="1"/>
          </p:cNvSpPr>
          <p:nvPr>
            <p:ph type="title"/>
          </p:nvPr>
        </p:nvSpPr>
        <p:spPr/>
        <p:txBody>
          <a:bodyPr/>
          <a:lstStyle/>
          <a:p>
            <a:r>
              <a:rPr lang="zh-CN" altLang="en-US" sz="4400" dirty="0"/>
              <a:t>本章</a:t>
            </a:r>
            <a:r>
              <a:rPr lang="zh-CN" altLang="en-US" sz="4400" dirty="0" smtClean="0"/>
              <a:t>结构</a:t>
            </a:r>
            <a:endParaRPr lang="en-US" altLang="zh-CN" sz="4400" dirty="0"/>
          </a:p>
        </p:txBody>
      </p:sp>
      <p:sp>
        <p:nvSpPr>
          <p:cNvPr id="274435" name="Rectangle 3"/>
          <p:cNvSpPr>
            <a:spLocks noGrp="1" noChangeArrowheads="1"/>
          </p:cNvSpPr>
          <p:nvPr>
            <p:ph type="body" idx="1"/>
          </p:nvPr>
        </p:nvSpPr>
        <p:spPr/>
        <p:txBody>
          <a:bodyPr/>
          <a:lstStyle/>
          <a:p>
            <a:r>
              <a:rPr lang="zh-CN" altLang="zh-CN" sz="3200" dirty="0"/>
              <a:t>网页</a:t>
            </a:r>
            <a:r>
              <a:rPr lang="zh-CN" altLang="zh-CN" sz="3200" dirty="0" smtClean="0"/>
              <a:t>服务</a:t>
            </a:r>
            <a:endParaRPr lang="en-US" altLang="zh-CN" sz="3200" dirty="0" smtClean="0"/>
          </a:p>
          <a:p>
            <a:r>
              <a:rPr lang="zh-CN" altLang="en-US" sz="3200" dirty="0" smtClean="0"/>
              <a:t>文件传输服务</a:t>
            </a:r>
            <a:endParaRPr lang="en-US" altLang="zh-CN" sz="3200" dirty="0" smtClean="0"/>
          </a:p>
          <a:p>
            <a:r>
              <a:rPr lang="zh-CN" altLang="en-US" sz="3200" dirty="0" smtClean="0"/>
              <a:t>动态主机配置服务</a:t>
            </a:r>
            <a:endParaRPr lang="en-US" altLang="zh-CN" sz="3200" dirty="0" smtClean="0"/>
          </a:p>
          <a:p>
            <a:r>
              <a:rPr lang="zh-CN" altLang="en-US" sz="3200" dirty="0" smtClean="0"/>
              <a:t>简单网络管理服务</a:t>
            </a:r>
            <a:endParaRPr lang="en-US" altLang="zh-CN" sz="3200" dirty="0" smtClean="0"/>
          </a:p>
          <a:p>
            <a:r>
              <a:rPr lang="zh-CN" altLang="en-US" sz="3200" dirty="0" smtClean="0"/>
              <a:t>远程访问服务</a:t>
            </a:r>
            <a:endParaRPr lang="en-US" altLang="zh-CN" sz="3200" dirty="0" smtClean="0"/>
          </a:p>
          <a:p>
            <a:pPr marL="0" indent="0">
              <a:buNone/>
            </a:pPr>
            <a:endParaRPr lang="en-US" altLang="zh-CN" dirty="0" smtClean="0"/>
          </a:p>
          <a:p>
            <a:pPr marL="0" indent="0">
              <a:buNone/>
            </a:pPr>
            <a:endParaRPr lang="zh-CN" altLang="en-US" dirty="0"/>
          </a:p>
          <a:p>
            <a:pPr lvl="1"/>
            <a:endParaRPr lang="en-US" altLang="zh-CN" sz="2800" dirty="0" smtClean="0"/>
          </a:p>
          <a:p>
            <a:endParaRPr lang="en-US" altLang="zh-CN" dirty="0"/>
          </a:p>
        </p:txBody>
      </p:sp>
    </p:spTree>
    <p:extLst>
      <p:ext uri="{BB962C8B-B14F-4D97-AF65-F5344CB8AC3E}">
        <p14:creationId xmlns:p14="http://schemas.microsoft.com/office/powerpoint/2010/main" val="3945281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20</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服务器</a:t>
            </a:r>
            <a:r>
              <a:rPr lang="zh-CN" altLang="en-US" sz="4400" dirty="0"/>
              <a:t>端动态网页技术</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CGI</a:t>
            </a:r>
            <a:r>
              <a:rPr lang="zh-CN" altLang="zh-CN" sz="3200" dirty="0"/>
              <a:t>（通用网关接口</a:t>
            </a:r>
            <a:r>
              <a:rPr lang="zh-CN" altLang="zh-CN" sz="3200" dirty="0" smtClean="0"/>
              <a:t>）</a:t>
            </a:r>
            <a:endParaRPr lang="en-US" altLang="zh-CN" sz="3200" dirty="0" smtClean="0"/>
          </a:p>
          <a:p>
            <a:r>
              <a:rPr lang="en-US" altLang="zh-CN" sz="3200" dirty="0" smtClean="0"/>
              <a:t>ASP(Active </a:t>
            </a:r>
            <a:r>
              <a:rPr lang="en-US" altLang="zh-CN" sz="3200" dirty="0"/>
              <a:t>Server Page</a:t>
            </a:r>
            <a:r>
              <a:rPr lang="en-US" altLang="zh-CN" sz="3200" dirty="0" smtClean="0"/>
              <a:t>)</a:t>
            </a:r>
            <a:r>
              <a:rPr lang="zh-CN" altLang="zh-CN" sz="3200" dirty="0" smtClean="0"/>
              <a:t> </a:t>
            </a:r>
            <a:endParaRPr lang="zh-CN" altLang="zh-CN" sz="3200" dirty="0"/>
          </a:p>
          <a:p>
            <a:r>
              <a:rPr lang="en-US" altLang="zh-CN" sz="3200" dirty="0"/>
              <a:t>PHP(Personal Home Page</a:t>
            </a:r>
            <a:r>
              <a:rPr lang="en-US" altLang="zh-CN" sz="3200" dirty="0" smtClean="0"/>
              <a:t>)</a:t>
            </a:r>
          </a:p>
          <a:p>
            <a:r>
              <a:rPr lang="zh-CN" altLang="zh-CN" sz="3200" dirty="0" smtClean="0"/>
              <a:t> </a:t>
            </a:r>
            <a:r>
              <a:rPr lang="en-US" altLang="zh-CN" sz="3200" dirty="0" err="1" smtClean="0"/>
              <a:t>JSP</a:t>
            </a:r>
            <a:r>
              <a:rPr lang="en-US" altLang="zh-CN" sz="3200" dirty="0" smtClean="0"/>
              <a:t>(Java </a:t>
            </a:r>
            <a:r>
              <a:rPr lang="en-US" altLang="zh-CN" sz="3200" dirty="0"/>
              <a:t>Server Page</a:t>
            </a:r>
            <a:r>
              <a:rPr lang="en-US" altLang="zh-CN" sz="3200" dirty="0" smtClean="0"/>
              <a:t>)</a:t>
            </a:r>
          </a:p>
          <a:p>
            <a:r>
              <a:rPr lang="zh-CN" altLang="zh-CN" sz="3200" dirty="0" smtClean="0"/>
              <a:t> </a:t>
            </a:r>
            <a:r>
              <a:rPr lang="en-US" altLang="zh-CN" sz="3200" dirty="0" err="1" smtClean="0"/>
              <a:t>ASP.NET</a:t>
            </a:r>
            <a:endParaRPr lang="zh-CN" altLang="zh-CN" sz="3200" dirty="0"/>
          </a:p>
        </p:txBody>
      </p:sp>
    </p:spTree>
    <p:extLst>
      <p:ext uri="{BB962C8B-B14F-4D97-AF65-F5344CB8AC3E}">
        <p14:creationId xmlns:p14="http://schemas.microsoft.com/office/powerpoint/2010/main" val="42463756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PHP</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solidFill>
                  <a:schemeClr val="tx1"/>
                </a:solidFill>
              </a:rPr>
              <a:t>PHP</a:t>
            </a:r>
            <a:r>
              <a:rPr lang="zh-CN" altLang="zh-CN" sz="3200" dirty="0">
                <a:solidFill>
                  <a:schemeClr val="tx1"/>
                </a:solidFill>
              </a:rPr>
              <a:t>是一种面向</a:t>
            </a:r>
            <a:r>
              <a:rPr lang="en-US" altLang="zh-CN" sz="3200" dirty="0">
                <a:solidFill>
                  <a:schemeClr val="tx1"/>
                </a:solidFill>
              </a:rPr>
              <a:t>Internet</a:t>
            </a:r>
            <a:r>
              <a:rPr lang="zh-CN" altLang="zh-CN" sz="3200" dirty="0">
                <a:solidFill>
                  <a:schemeClr val="tx1"/>
                </a:solidFill>
              </a:rPr>
              <a:t>和</a:t>
            </a:r>
            <a:r>
              <a:rPr lang="en-US" altLang="zh-CN" sz="3200" dirty="0">
                <a:solidFill>
                  <a:schemeClr val="tx1"/>
                </a:solidFill>
              </a:rPr>
              <a:t>Intranet</a:t>
            </a:r>
            <a:r>
              <a:rPr lang="zh-CN" altLang="zh-CN" sz="3200" dirty="0">
                <a:solidFill>
                  <a:schemeClr val="tx1"/>
                </a:solidFill>
              </a:rPr>
              <a:t>的编程语言，它是以</a:t>
            </a:r>
            <a:r>
              <a:rPr lang="en-US" altLang="zh-CN" sz="3200" dirty="0">
                <a:solidFill>
                  <a:schemeClr val="tx1"/>
                </a:solidFill>
              </a:rPr>
              <a:t>HTML</a:t>
            </a:r>
            <a:r>
              <a:rPr lang="zh-CN" altLang="zh-CN" sz="3200" dirty="0">
                <a:solidFill>
                  <a:schemeClr val="tx1"/>
                </a:solidFill>
              </a:rPr>
              <a:t>内嵌式语言的形式出现的，类似前面所讲过的</a:t>
            </a:r>
            <a:r>
              <a:rPr lang="en-US" altLang="zh-CN" sz="3200" dirty="0">
                <a:solidFill>
                  <a:schemeClr val="tx1"/>
                </a:solidFill>
              </a:rPr>
              <a:t>ASP</a:t>
            </a:r>
            <a:r>
              <a:rPr lang="zh-CN" altLang="zh-CN" sz="3200" dirty="0">
                <a:solidFill>
                  <a:schemeClr val="tx1"/>
                </a:solidFill>
              </a:rPr>
              <a:t>技术，它可以比</a:t>
            </a:r>
            <a:r>
              <a:rPr lang="en-US" altLang="zh-CN" sz="3200" dirty="0">
                <a:solidFill>
                  <a:schemeClr val="tx1"/>
                </a:solidFill>
              </a:rPr>
              <a:t>CGI</a:t>
            </a:r>
            <a:r>
              <a:rPr lang="zh-CN" altLang="zh-CN" sz="3200" dirty="0">
                <a:solidFill>
                  <a:schemeClr val="tx1"/>
                </a:solidFill>
              </a:rPr>
              <a:t>或</a:t>
            </a:r>
            <a:r>
              <a:rPr lang="en-US" altLang="zh-CN" sz="3200" dirty="0">
                <a:solidFill>
                  <a:schemeClr val="tx1"/>
                </a:solidFill>
              </a:rPr>
              <a:t>Perl</a:t>
            </a:r>
            <a:r>
              <a:rPr lang="zh-CN" altLang="zh-CN" sz="3200" dirty="0">
                <a:solidFill>
                  <a:schemeClr val="tx1"/>
                </a:solidFill>
              </a:rPr>
              <a:t>更快速地执行动态网页</a:t>
            </a:r>
            <a:r>
              <a:rPr lang="zh-CN" altLang="zh-CN" sz="3200" dirty="0" smtClean="0">
                <a:solidFill>
                  <a:schemeClr val="tx1"/>
                </a:solidFill>
              </a:rPr>
              <a:t>。</a:t>
            </a:r>
            <a:endParaRPr lang="en-US" altLang="zh-CN" sz="3200" dirty="0" smtClean="0">
              <a:solidFill>
                <a:schemeClr val="tx1"/>
              </a:solidFill>
            </a:endParaRPr>
          </a:p>
          <a:p>
            <a:r>
              <a:rPr lang="zh-CN" altLang="en-US" sz="3200" dirty="0" smtClean="0"/>
              <a:t>安装</a:t>
            </a:r>
            <a:r>
              <a:rPr lang="en-US" altLang="zh-CN" sz="3200" dirty="0" smtClean="0"/>
              <a:t>PHP</a:t>
            </a:r>
          </a:p>
          <a:p>
            <a:pPr lvl="1"/>
            <a:r>
              <a:rPr lang="en-US" altLang="zh-CN" sz="2800" dirty="0">
                <a:hlinkClick r:id="rId2"/>
              </a:rPr>
              <a:t>http://</a:t>
            </a:r>
            <a:r>
              <a:rPr lang="en-US" altLang="zh-CN" sz="2800" dirty="0" err="1">
                <a:hlinkClick r:id="rId2"/>
              </a:rPr>
              <a:t>www.php.net</a:t>
            </a:r>
            <a:r>
              <a:rPr lang="en-US" altLang="zh-CN" sz="2800" dirty="0" smtClean="0">
                <a:hlinkClick r:id="rId2"/>
              </a:rPr>
              <a:t>/</a:t>
            </a:r>
            <a:endParaRPr lang="en-US" altLang="zh-CN" sz="2800" dirty="0"/>
          </a:p>
          <a:p>
            <a:pPr lvl="1"/>
            <a:r>
              <a:rPr lang="en-US" altLang="zh-CN" sz="2800" dirty="0"/>
              <a:t>5.4.40(</a:t>
            </a:r>
            <a:r>
              <a:rPr lang="en-US" altLang="zh-CN" sz="2800" dirty="0" err="1"/>
              <a:t>php</a:t>
            </a:r>
            <a:r>
              <a:rPr lang="en-US" altLang="zh-CN" sz="2800" dirty="0"/>
              <a:t>-5.4.40-Win32-</a:t>
            </a:r>
            <a:r>
              <a:rPr lang="en-US" altLang="zh-CN" sz="2800" dirty="0" err="1"/>
              <a:t>VC9</a:t>
            </a:r>
            <a:r>
              <a:rPr lang="en-US" altLang="zh-CN" sz="2800" dirty="0"/>
              <a:t>-</a:t>
            </a:r>
            <a:r>
              <a:rPr lang="en-US" altLang="zh-CN" sz="2800" dirty="0" err="1"/>
              <a:t>x86.zip</a:t>
            </a:r>
            <a:r>
              <a:rPr lang="en-US" altLang="zh-CN" sz="2800" dirty="0"/>
              <a:t>)</a:t>
            </a:r>
            <a:endParaRPr lang="zh-CN" altLang="zh-CN" sz="2800" dirty="0"/>
          </a:p>
        </p:txBody>
      </p:sp>
    </p:spTree>
    <p:extLst>
      <p:ext uri="{BB962C8B-B14F-4D97-AF65-F5344CB8AC3E}">
        <p14:creationId xmlns:p14="http://schemas.microsoft.com/office/powerpoint/2010/main" val="9719518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PHP</a:t>
            </a:r>
            <a:r>
              <a:rPr lang="zh-CN" altLang="en-US" sz="4400" dirty="0" smtClean="0"/>
              <a:t>集成</a:t>
            </a:r>
            <a:r>
              <a:rPr lang="en-US" altLang="zh-CN" sz="4400" dirty="0" smtClean="0"/>
              <a:t>Apache</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err="1"/>
              <a:t>LoadModule</a:t>
            </a:r>
            <a:r>
              <a:rPr lang="en-US" altLang="zh-CN" sz="3200" dirty="0"/>
              <a:t> </a:t>
            </a:r>
            <a:r>
              <a:rPr lang="en-US" altLang="zh-CN" sz="3200" dirty="0" err="1"/>
              <a:t>php5_module</a:t>
            </a:r>
            <a:r>
              <a:rPr lang="en-US" altLang="zh-CN" sz="3200" dirty="0"/>
              <a:t> </a:t>
            </a:r>
            <a:r>
              <a:rPr lang="en-US" altLang="zh-CN" sz="3200" dirty="0">
                <a:solidFill>
                  <a:schemeClr val="tx1"/>
                </a:solidFill>
              </a:rPr>
              <a:t>E:/</a:t>
            </a:r>
            <a:r>
              <a:rPr lang="en-US" altLang="zh-CN" sz="3200" dirty="0" smtClean="0">
                <a:solidFill>
                  <a:schemeClr val="tx1"/>
                </a:solidFill>
              </a:rPr>
              <a:t>PHP/</a:t>
            </a:r>
            <a:r>
              <a:rPr lang="en-US" altLang="zh-CN" sz="3200" dirty="0" err="1" smtClean="0">
                <a:solidFill>
                  <a:schemeClr val="tx1"/>
                </a:solidFill>
              </a:rPr>
              <a:t>php</a:t>
            </a:r>
            <a:r>
              <a:rPr lang="en-US" altLang="zh-CN" sz="3200" dirty="0" smtClean="0">
                <a:solidFill>
                  <a:schemeClr val="tx1"/>
                </a:solidFill>
              </a:rPr>
              <a:t>-5.4.40-Win32-</a:t>
            </a:r>
            <a:r>
              <a:rPr lang="en-US" altLang="zh-CN" sz="3200" dirty="0" err="1" smtClean="0">
                <a:solidFill>
                  <a:schemeClr val="tx1"/>
                </a:solidFill>
              </a:rPr>
              <a:t>VC9</a:t>
            </a:r>
            <a:r>
              <a:rPr lang="en-US" altLang="zh-CN" sz="3200" dirty="0" smtClean="0">
                <a:solidFill>
                  <a:schemeClr val="tx1"/>
                </a:solidFill>
              </a:rPr>
              <a:t>-</a:t>
            </a:r>
            <a:r>
              <a:rPr lang="en-US" altLang="zh-CN" sz="3200" dirty="0" err="1" smtClean="0">
                <a:solidFill>
                  <a:schemeClr val="tx1"/>
                </a:solidFill>
              </a:rPr>
              <a:t>x86</a:t>
            </a:r>
            <a:r>
              <a:rPr lang="en-US" altLang="zh-CN" sz="3200" dirty="0" smtClean="0">
                <a:solidFill>
                  <a:schemeClr val="tx1"/>
                </a:solidFill>
              </a:rPr>
              <a:t>/</a:t>
            </a:r>
            <a:r>
              <a:rPr lang="en-US" altLang="zh-CN" sz="3200" dirty="0" err="1" smtClean="0"/>
              <a:t>php5apache2_2.dll</a:t>
            </a:r>
            <a:endParaRPr lang="en-US" altLang="zh-CN" sz="3200" dirty="0" smtClean="0"/>
          </a:p>
          <a:p>
            <a:r>
              <a:rPr lang="en-US" altLang="zh-CN" sz="3200" dirty="0" err="1"/>
              <a:t>PHPIniDir</a:t>
            </a:r>
            <a:r>
              <a:rPr lang="en-US" altLang="zh-CN" sz="3200" dirty="0"/>
              <a:t> "</a:t>
            </a:r>
            <a:r>
              <a:rPr lang="en-US" altLang="zh-CN" sz="3200" dirty="0">
                <a:solidFill>
                  <a:schemeClr val="tx1"/>
                </a:solidFill>
              </a:rPr>
              <a:t>E:/PHP/</a:t>
            </a:r>
            <a:r>
              <a:rPr lang="en-US" altLang="zh-CN" sz="3200" dirty="0" err="1">
                <a:solidFill>
                  <a:schemeClr val="tx1"/>
                </a:solidFill>
              </a:rPr>
              <a:t>php</a:t>
            </a:r>
            <a:r>
              <a:rPr lang="en-US" altLang="zh-CN" sz="3200" dirty="0">
                <a:solidFill>
                  <a:schemeClr val="tx1"/>
                </a:solidFill>
              </a:rPr>
              <a:t>-5.4.40-Win32-</a:t>
            </a:r>
            <a:r>
              <a:rPr lang="en-US" altLang="zh-CN" sz="3200" dirty="0" err="1">
                <a:solidFill>
                  <a:schemeClr val="tx1"/>
                </a:solidFill>
              </a:rPr>
              <a:t>VC9</a:t>
            </a:r>
            <a:r>
              <a:rPr lang="en-US" altLang="zh-CN" sz="3200" dirty="0">
                <a:solidFill>
                  <a:schemeClr val="tx1"/>
                </a:solidFill>
              </a:rPr>
              <a:t>-</a:t>
            </a:r>
            <a:r>
              <a:rPr lang="en-US" altLang="zh-CN" sz="3200" dirty="0" err="1">
                <a:solidFill>
                  <a:schemeClr val="tx1"/>
                </a:solidFill>
              </a:rPr>
              <a:t>x86</a:t>
            </a:r>
            <a:r>
              <a:rPr lang="en-US" altLang="zh-CN" sz="3200" dirty="0">
                <a:solidFill>
                  <a:schemeClr val="tx1"/>
                </a:solidFill>
              </a:rPr>
              <a:t>/</a:t>
            </a:r>
            <a:r>
              <a:rPr lang="en-US" altLang="zh-CN" sz="3200" dirty="0"/>
              <a:t>"</a:t>
            </a:r>
            <a:endParaRPr lang="zh-CN" altLang="zh-CN" sz="3200" dirty="0"/>
          </a:p>
          <a:p>
            <a:r>
              <a:rPr lang="zh-CN" altLang="zh-CN" sz="3200" dirty="0"/>
              <a:t> </a:t>
            </a:r>
            <a:r>
              <a:rPr lang="en-US" altLang="zh-CN" sz="3200" dirty="0" err="1"/>
              <a:t>AddType</a:t>
            </a:r>
            <a:r>
              <a:rPr lang="en-US" altLang="zh-CN" sz="3200" dirty="0"/>
              <a:t> application/x-</a:t>
            </a:r>
            <a:r>
              <a:rPr lang="en-US" altLang="zh-CN" sz="3200" dirty="0" err="1"/>
              <a:t>httpd</a:t>
            </a:r>
            <a:r>
              <a:rPr lang="en-US" altLang="zh-CN" sz="3200" dirty="0"/>
              <a:t>-</a:t>
            </a:r>
            <a:r>
              <a:rPr lang="en-US" altLang="zh-CN" sz="3200" dirty="0" err="1"/>
              <a:t>php</a:t>
            </a:r>
            <a:r>
              <a:rPr lang="en-US" altLang="zh-CN" sz="3200" dirty="0"/>
              <a:t> .</a:t>
            </a:r>
            <a:r>
              <a:rPr lang="en-US" altLang="zh-CN" sz="3200" dirty="0" err="1" smtClean="0"/>
              <a:t>php</a:t>
            </a:r>
            <a:endParaRPr lang="en-US" altLang="zh-CN" sz="3200" dirty="0" smtClean="0"/>
          </a:p>
          <a:p>
            <a:r>
              <a:rPr lang="zh-CN" altLang="en-US" sz="3200" dirty="0" smtClean="0"/>
              <a:t>测试</a:t>
            </a:r>
            <a:endParaRPr lang="en-US" altLang="zh-CN" sz="3200" dirty="0" smtClean="0"/>
          </a:p>
          <a:p>
            <a:pPr lvl="1"/>
            <a:r>
              <a:rPr lang="en-US" altLang="zh-CN" sz="2800" dirty="0"/>
              <a:t>&lt;?</a:t>
            </a:r>
            <a:r>
              <a:rPr lang="en-US" altLang="zh-CN" sz="2800" dirty="0" err="1"/>
              <a:t>php</a:t>
            </a:r>
            <a:r>
              <a:rPr lang="en-US" altLang="zh-CN" sz="2800" dirty="0"/>
              <a:t> </a:t>
            </a:r>
            <a:r>
              <a:rPr lang="en-US" altLang="zh-CN" sz="2800" dirty="0" err="1"/>
              <a:t>phpinfo</a:t>
            </a:r>
            <a:r>
              <a:rPr lang="en-US" altLang="zh-CN" sz="2800" dirty="0"/>
              <a:t>();?&gt;</a:t>
            </a:r>
            <a:endParaRPr lang="zh-CN" altLang="zh-CN" sz="2800" dirty="0"/>
          </a:p>
          <a:p>
            <a:endParaRPr lang="zh-CN" altLang="zh-CN" sz="3200" dirty="0"/>
          </a:p>
          <a:p>
            <a:endParaRPr lang="zh-CN" altLang="zh-CN" sz="3200" dirty="0"/>
          </a:p>
        </p:txBody>
      </p:sp>
    </p:spTree>
    <p:extLst>
      <p:ext uri="{BB962C8B-B14F-4D97-AF65-F5344CB8AC3E}">
        <p14:creationId xmlns:p14="http://schemas.microsoft.com/office/powerpoint/2010/main" val="21676964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PHP</a:t>
            </a:r>
            <a:r>
              <a:rPr lang="zh-CN" altLang="en-US" sz="4400" dirty="0"/>
              <a:t>脚本基础</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 </a:t>
            </a:r>
            <a:r>
              <a:rPr lang="en-US" altLang="zh-CN" sz="2800" dirty="0"/>
              <a:t>&lt;?</a:t>
            </a:r>
            <a:r>
              <a:rPr lang="en-US" altLang="zh-CN" sz="2800" dirty="0" err="1"/>
              <a:t>php</a:t>
            </a:r>
            <a:endParaRPr lang="zh-CN" altLang="zh-CN" sz="2800" dirty="0"/>
          </a:p>
          <a:p>
            <a:r>
              <a:rPr lang="en-US" altLang="zh-CN" sz="2800" dirty="0"/>
              <a:t>echo "&lt;</a:t>
            </a:r>
            <a:r>
              <a:rPr lang="en-US" altLang="zh-CN" sz="2800" dirty="0" err="1"/>
              <a:t>h1</a:t>
            </a:r>
            <a:r>
              <a:rPr lang="en-US" altLang="zh-CN" sz="2800" dirty="0"/>
              <a:t>&gt;Hello PHP!&lt;/</a:t>
            </a:r>
            <a:r>
              <a:rPr lang="en-US" altLang="zh-CN" sz="2800" dirty="0" err="1"/>
              <a:t>h1</a:t>
            </a:r>
            <a:r>
              <a:rPr lang="en-US" altLang="zh-CN" sz="2800" dirty="0"/>
              <a:t>&gt;";</a:t>
            </a:r>
            <a:endParaRPr lang="zh-CN" altLang="zh-CN" sz="2800" dirty="0"/>
          </a:p>
          <a:p>
            <a:r>
              <a:rPr lang="en-US" altLang="zh-CN" sz="2800" dirty="0"/>
              <a:t>?&gt;</a:t>
            </a:r>
            <a:endParaRPr lang="zh-CN" altLang="zh-CN" sz="2800" dirty="0"/>
          </a:p>
          <a:p>
            <a:endParaRPr lang="zh-CN" altLang="zh-CN" sz="3200" dirty="0"/>
          </a:p>
          <a:p>
            <a:endParaRPr lang="zh-CN" altLang="zh-CN" sz="3200"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0059" y="3334598"/>
            <a:ext cx="7123882" cy="2788289"/>
          </a:xfrm>
          <a:prstGeom prst="rect">
            <a:avLst/>
          </a:prstGeom>
        </p:spPr>
      </p:pic>
    </p:spTree>
    <p:extLst>
      <p:ext uri="{BB962C8B-B14F-4D97-AF65-F5344CB8AC3E}">
        <p14:creationId xmlns:p14="http://schemas.microsoft.com/office/powerpoint/2010/main" val="40865905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24</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客户端</a:t>
            </a:r>
            <a:r>
              <a:rPr lang="zh-CN" altLang="en-US" sz="4400" dirty="0"/>
              <a:t>网页技术</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1. JavaScript</a:t>
            </a:r>
          </a:p>
          <a:p>
            <a:pPr lvl="1"/>
            <a:r>
              <a:rPr lang="en-US" altLang="zh-CN" sz="2400" dirty="0"/>
              <a:t>JavaScript</a:t>
            </a:r>
            <a:r>
              <a:rPr lang="zh-CN" altLang="zh-CN" sz="2400" dirty="0"/>
              <a:t>是一种描述语言</a:t>
            </a:r>
            <a:r>
              <a:rPr lang="zh-CN" altLang="zh-CN" sz="2400" dirty="0" smtClean="0"/>
              <a:t>，是</a:t>
            </a:r>
            <a:r>
              <a:rPr lang="zh-CN" altLang="zh-CN" sz="2400" dirty="0"/>
              <a:t>第一种在</a:t>
            </a:r>
            <a:r>
              <a:rPr lang="en-US" altLang="zh-CN" sz="2400" dirty="0"/>
              <a:t>Web</a:t>
            </a:r>
            <a:r>
              <a:rPr lang="zh-CN" altLang="zh-CN" sz="2400" dirty="0"/>
              <a:t>页面上应用的脚本语言，因此成为最流行的</a:t>
            </a:r>
            <a:r>
              <a:rPr lang="en-US" altLang="zh-CN" sz="2400" dirty="0"/>
              <a:t>Web</a:t>
            </a:r>
            <a:r>
              <a:rPr lang="zh-CN" altLang="zh-CN" sz="2400" dirty="0"/>
              <a:t>页面脚本语言。</a:t>
            </a:r>
            <a:endParaRPr lang="en-US" altLang="zh-CN" sz="2400" dirty="0"/>
          </a:p>
          <a:p>
            <a:pPr lvl="1"/>
            <a:r>
              <a:rPr lang="zh-CN" altLang="zh-CN" sz="2400" dirty="0" smtClean="0"/>
              <a:t>可以</a:t>
            </a:r>
            <a:r>
              <a:rPr lang="zh-CN" altLang="zh-CN" sz="2400" dirty="0"/>
              <a:t>嵌入</a:t>
            </a:r>
            <a:r>
              <a:rPr lang="en-US" altLang="zh-CN" sz="2400" dirty="0"/>
              <a:t>HTML</a:t>
            </a:r>
            <a:r>
              <a:rPr lang="zh-CN" altLang="zh-CN" sz="2400" dirty="0"/>
              <a:t>的文件之中。</a:t>
            </a:r>
            <a:endParaRPr lang="en-US" altLang="zh-CN" sz="2400" dirty="0" smtClean="0"/>
          </a:p>
          <a:p>
            <a:r>
              <a:rPr lang="en-US" altLang="zh-CN" sz="3200" dirty="0" smtClean="0"/>
              <a:t>2. Bootstrap</a:t>
            </a:r>
          </a:p>
          <a:p>
            <a:pPr lvl="1"/>
            <a:r>
              <a:rPr lang="zh-CN" altLang="zh-CN" sz="2400" dirty="0"/>
              <a:t>基于</a:t>
            </a:r>
            <a:r>
              <a:rPr lang="en-US" altLang="zh-CN" sz="2400" dirty="0"/>
              <a:t>HTML</a:t>
            </a:r>
            <a:r>
              <a:rPr lang="zh-CN" altLang="zh-CN" sz="2400" dirty="0"/>
              <a:t>、</a:t>
            </a:r>
            <a:r>
              <a:rPr lang="en-US" altLang="zh-CN" sz="2400" dirty="0" err="1"/>
              <a:t>CSS</a:t>
            </a:r>
            <a:r>
              <a:rPr lang="zh-CN" altLang="zh-CN" sz="2400" dirty="0"/>
              <a:t>、</a:t>
            </a:r>
            <a:r>
              <a:rPr lang="en-US" altLang="zh-CN" sz="2400" dirty="0"/>
              <a:t>JavaScript</a:t>
            </a:r>
            <a:r>
              <a:rPr lang="zh-CN" altLang="zh-CN" sz="2400" dirty="0"/>
              <a:t>的，它简洁灵活，使得</a:t>
            </a:r>
            <a:r>
              <a:rPr lang="en-US" altLang="zh-CN" sz="2400" dirty="0"/>
              <a:t>Web</a:t>
            </a:r>
            <a:r>
              <a:rPr lang="zh-CN" altLang="zh-CN" sz="2400" dirty="0"/>
              <a:t>开发更加快捷</a:t>
            </a:r>
            <a:r>
              <a:rPr lang="zh-CN" altLang="zh-CN" sz="2400" dirty="0" smtClean="0"/>
              <a:t>。</a:t>
            </a:r>
            <a:endParaRPr lang="en-US" altLang="zh-CN" sz="2400" dirty="0" smtClean="0"/>
          </a:p>
          <a:p>
            <a:pPr lvl="1"/>
            <a:r>
              <a:rPr lang="zh-CN" altLang="zh-CN" sz="2400" dirty="0"/>
              <a:t>提供了优雅的</a:t>
            </a:r>
            <a:r>
              <a:rPr lang="en-US" altLang="zh-CN" sz="2400" dirty="0"/>
              <a:t>HTML</a:t>
            </a:r>
            <a:r>
              <a:rPr lang="zh-CN" altLang="zh-CN" sz="2400" dirty="0"/>
              <a:t>和</a:t>
            </a:r>
            <a:r>
              <a:rPr lang="en-US" altLang="zh-CN" sz="2400" dirty="0" err="1"/>
              <a:t>CSS</a:t>
            </a:r>
            <a:r>
              <a:rPr lang="zh-CN" altLang="zh-CN" sz="2400" dirty="0" smtClean="0"/>
              <a:t>规范</a:t>
            </a:r>
            <a:r>
              <a:rPr lang="zh-CN" altLang="en-US" sz="2400" dirty="0" smtClean="0"/>
              <a:t>。</a:t>
            </a:r>
            <a:endParaRPr lang="en-US" altLang="zh-CN" sz="2400" dirty="0" smtClean="0"/>
          </a:p>
          <a:p>
            <a:pPr lvl="1"/>
            <a:r>
              <a:rPr lang="zh-CN" altLang="zh-CN" sz="2400" dirty="0"/>
              <a:t>包含了丰富的</a:t>
            </a:r>
            <a:r>
              <a:rPr lang="en-US" altLang="zh-CN" sz="2400" dirty="0"/>
              <a:t>Web</a:t>
            </a:r>
            <a:r>
              <a:rPr lang="zh-CN" altLang="zh-CN" sz="2400" dirty="0" smtClean="0"/>
              <a:t>组件</a:t>
            </a:r>
            <a:r>
              <a:rPr lang="zh-CN" altLang="en-US" sz="2400" dirty="0" smtClean="0"/>
              <a:t>。</a:t>
            </a:r>
            <a:endParaRPr lang="en-US" altLang="zh-CN" sz="2400" dirty="0" smtClean="0"/>
          </a:p>
          <a:p>
            <a:pPr lvl="1"/>
            <a:r>
              <a:rPr lang="en-US" altLang="zh-CN" sz="2400" dirty="0">
                <a:solidFill>
                  <a:srgbClr val="FFC000"/>
                </a:solidFill>
              </a:rPr>
              <a:t>http://</a:t>
            </a:r>
            <a:r>
              <a:rPr lang="en-US" altLang="zh-CN" sz="2400" dirty="0" err="1" smtClean="0">
                <a:solidFill>
                  <a:srgbClr val="FFC000"/>
                </a:solidFill>
              </a:rPr>
              <a:t>getbootstrap.com</a:t>
            </a:r>
            <a:r>
              <a:rPr lang="en-US" altLang="zh-CN" sz="2400" dirty="0" smtClean="0">
                <a:solidFill>
                  <a:srgbClr val="FFC000"/>
                </a:solidFill>
              </a:rPr>
              <a:t>/</a:t>
            </a:r>
            <a:r>
              <a:rPr lang="en-US" altLang="zh-CN" sz="2400" dirty="0">
                <a:solidFill>
                  <a:srgbClr val="FFC000"/>
                </a:solidFill>
              </a:rPr>
              <a:t> </a:t>
            </a:r>
            <a:r>
              <a:rPr lang="en-US" altLang="zh-CN" sz="2400" dirty="0" smtClean="0">
                <a:solidFill>
                  <a:srgbClr val="FFC000"/>
                </a:solidFill>
              </a:rPr>
              <a:t>   http</a:t>
            </a:r>
            <a:r>
              <a:rPr lang="en-US" altLang="zh-CN" sz="2400" dirty="0">
                <a:solidFill>
                  <a:srgbClr val="FFC000"/>
                </a:solidFill>
              </a:rPr>
              <a:t>://</a:t>
            </a:r>
            <a:r>
              <a:rPr lang="en-US" altLang="zh-CN" sz="2400" dirty="0" err="1">
                <a:solidFill>
                  <a:srgbClr val="FFC000"/>
                </a:solidFill>
              </a:rPr>
              <a:t>www.bootcss.com</a:t>
            </a:r>
            <a:r>
              <a:rPr lang="en-US" altLang="zh-CN" sz="2400" dirty="0" smtClean="0">
                <a:solidFill>
                  <a:srgbClr val="FFC000"/>
                </a:solidFill>
              </a:rPr>
              <a:t>/</a:t>
            </a:r>
            <a:endParaRPr lang="zh-CN" altLang="zh-CN" sz="2400" dirty="0" smtClean="0">
              <a:solidFill>
                <a:srgbClr val="FFC000"/>
              </a:solidFill>
            </a:endParaRPr>
          </a:p>
          <a:p>
            <a:endParaRPr lang="zh-CN" altLang="zh-CN" sz="3200" dirty="0"/>
          </a:p>
        </p:txBody>
      </p:sp>
    </p:spTree>
    <p:extLst>
      <p:ext uri="{BB962C8B-B14F-4D97-AF65-F5344CB8AC3E}">
        <p14:creationId xmlns:p14="http://schemas.microsoft.com/office/powerpoint/2010/main" val="28365648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4</a:t>
            </a:r>
            <a:r>
              <a:rPr lang="en-US" altLang="zh-CN" sz="4400" dirty="0" smtClean="0"/>
              <a:t>.2  </a:t>
            </a:r>
            <a:r>
              <a:rPr lang="zh-CN" altLang="en-US" sz="4400" dirty="0" smtClean="0"/>
              <a:t>文件传输服务</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r>
              <a:rPr lang="zh-CN" altLang="en-US" sz="3200" dirty="0"/>
              <a:t>	</a:t>
            </a:r>
            <a:endParaRPr lang="en-US" altLang="zh-CN" sz="3200" dirty="0"/>
          </a:p>
          <a:p>
            <a:r>
              <a:rPr lang="en-US" altLang="zh-CN" sz="3200" dirty="0" smtClean="0"/>
              <a:t>FileZilla </a:t>
            </a:r>
            <a:r>
              <a:rPr lang="en-US" altLang="zh-CN" sz="3200" dirty="0"/>
              <a:t>FTP </a:t>
            </a:r>
            <a:r>
              <a:rPr lang="en-US" altLang="zh-CN" sz="3200" dirty="0" smtClean="0"/>
              <a:t>Server</a:t>
            </a:r>
            <a:endParaRPr lang="en-US" altLang="zh-CN" sz="3200" dirty="0"/>
          </a:p>
          <a:p>
            <a:r>
              <a:rPr lang="en-US" altLang="zh-CN" sz="3200" dirty="0" smtClean="0"/>
              <a:t>FTP</a:t>
            </a:r>
            <a:r>
              <a:rPr lang="zh-CN" altLang="en-US" sz="3200" dirty="0" smtClean="0"/>
              <a:t>客户端</a:t>
            </a:r>
            <a:endParaRPr lang="en-US" altLang="zh-CN" sz="3200" dirty="0"/>
          </a:p>
          <a:p>
            <a:endParaRPr lang="zh-CN" altLang="en-US" dirty="0"/>
          </a:p>
        </p:txBody>
      </p:sp>
    </p:spTree>
    <p:extLst>
      <p:ext uri="{BB962C8B-B14F-4D97-AF65-F5344CB8AC3E}">
        <p14:creationId xmlns:p14="http://schemas.microsoft.com/office/powerpoint/2010/main" val="41072086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FTP</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FTP(File Transfer Protocol)</a:t>
            </a:r>
            <a:r>
              <a:rPr lang="zh-CN" altLang="zh-CN" sz="3200" dirty="0"/>
              <a:t>是</a:t>
            </a:r>
            <a:r>
              <a:rPr lang="en-US" altLang="zh-CN" sz="3200" dirty="0"/>
              <a:t>TCP/IP</a:t>
            </a:r>
            <a:r>
              <a:rPr lang="zh-CN" altLang="zh-CN" sz="3200" dirty="0"/>
              <a:t>协议族中的协议之一。该协议是</a:t>
            </a:r>
            <a:r>
              <a:rPr lang="en-US" altLang="zh-CN" sz="3200" dirty="0"/>
              <a:t>Internet</a:t>
            </a:r>
            <a:r>
              <a:rPr lang="zh-CN" altLang="zh-CN" sz="3200" dirty="0"/>
              <a:t>文件传送的基础，它由一系列规格说明文档组成，目标是提高文件的共享性，提供非直接使用远程计算机，使存储介质对用户透明和可靠高效地传送数据</a:t>
            </a:r>
            <a:r>
              <a:rPr lang="zh-CN" altLang="zh-CN" sz="3200" dirty="0" smtClean="0"/>
              <a:t>。</a:t>
            </a:r>
            <a:endParaRPr lang="en-US" altLang="zh-CN" sz="3200" dirty="0" smtClean="0"/>
          </a:p>
          <a:p>
            <a:r>
              <a:rPr lang="en-US" altLang="zh-CN" sz="3200" dirty="0"/>
              <a:t>FTP</a:t>
            </a:r>
            <a:r>
              <a:rPr lang="zh-CN" altLang="zh-CN" sz="3200" dirty="0"/>
              <a:t>标准命令</a:t>
            </a:r>
            <a:r>
              <a:rPr lang="en-US" altLang="zh-CN" sz="3200" dirty="0"/>
              <a:t>TCP</a:t>
            </a:r>
            <a:r>
              <a:rPr lang="zh-CN" altLang="zh-CN" sz="3200" dirty="0"/>
              <a:t>端口号为</a:t>
            </a:r>
            <a:r>
              <a:rPr lang="en-US" altLang="zh-CN" sz="3200" dirty="0"/>
              <a:t>21</a:t>
            </a:r>
            <a:r>
              <a:rPr lang="zh-CN" altLang="zh-CN" sz="3200" dirty="0"/>
              <a:t>，</a:t>
            </a:r>
            <a:r>
              <a:rPr lang="en-US" altLang="zh-CN" sz="3200" dirty="0"/>
              <a:t>Port</a:t>
            </a:r>
            <a:r>
              <a:rPr lang="zh-CN" altLang="zh-CN" sz="3200" dirty="0"/>
              <a:t>方式数据端口为</a:t>
            </a:r>
            <a:r>
              <a:rPr lang="en-US" altLang="zh-CN" sz="3200" dirty="0"/>
              <a:t>20</a:t>
            </a:r>
            <a:r>
              <a:rPr lang="zh-CN" altLang="zh-CN" sz="3200" dirty="0"/>
              <a:t>。</a:t>
            </a:r>
          </a:p>
          <a:p>
            <a:endParaRPr lang="zh-CN" altLang="zh-CN" sz="3200" dirty="0"/>
          </a:p>
        </p:txBody>
      </p:sp>
    </p:spTree>
    <p:extLst>
      <p:ext uri="{BB962C8B-B14F-4D97-AF65-F5344CB8AC3E}">
        <p14:creationId xmlns:p14="http://schemas.microsoft.com/office/powerpoint/2010/main" val="763146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FTP</a:t>
            </a:r>
            <a:r>
              <a:rPr lang="zh-CN" altLang="en-US" sz="4400" dirty="0" smtClean="0"/>
              <a:t>支持</a:t>
            </a:r>
            <a:r>
              <a:rPr lang="zh-CN" altLang="en-US" sz="4400" dirty="0"/>
              <a:t>的</a:t>
            </a:r>
            <a:r>
              <a:rPr lang="zh-CN" altLang="en-US" sz="4400" dirty="0" smtClean="0"/>
              <a:t>两种</a:t>
            </a:r>
            <a:r>
              <a:rPr lang="zh-CN" altLang="en-US" sz="4400" dirty="0"/>
              <a:t>模式</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Standard</a:t>
            </a:r>
            <a:r>
              <a:rPr lang="zh-CN" altLang="en-US" sz="3200" dirty="0" smtClean="0"/>
              <a:t>（</a:t>
            </a:r>
            <a:r>
              <a:rPr lang="en-US" altLang="zh-CN" sz="3200" dirty="0" smtClean="0"/>
              <a:t>PORT</a:t>
            </a:r>
            <a:r>
              <a:rPr lang="zh-CN" altLang="en-US" sz="3200" dirty="0"/>
              <a:t>方式，主动方式</a:t>
            </a:r>
            <a:r>
              <a:rPr lang="zh-CN" altLang="en-US" sz="3200" dirty="0" smtClean="0"/>
              <a:t>）</a:t>
            </a:r>
            <a:endParaRPr lang="en-US" altLang="zh-CN" sz="3200" dirty="0" smtClean="0"/>
          </a:p>
          <a:p>
            <a:pPr lvl="1"/>
            <a:r>
              <a:rPr lang="en-US" altLang="zh-CN" sz="2800" dirty="0"/>
              <a:t>FTP</a:t>
            </a:r>
            <a:r>
              <a:rPr lang="zh-CN" altLang="zh-CN" sz="2800" dirty="0"/>
              <a:t>客户端首先和</a:t>
            </a:r>
            <a:r>
              <a:rPr lang="en-US" altLang="zh-CN" sz="2800" dirty="0"/>
              <a:t>FTP</a:t>
            </a:r>
            <a:r>
              <a:rPr lang="zh-CN" altLang="zh-CN" sz="2800" dirty="0"/>
              <a:t>服务器的</a:t>
            </a:r>
            <a:r>
              <a:rPr lang="en-US" altLang="zh-CN" sz="2800" dirty="0"/>
              <a:t>TCP 21</a:t>
            </a:r>
            <a:r>
              <a:rPr lang="zh-CN" altLang="zh-CN" sz="2800" dirty="0"/>
              <a:t>端口建立连接，通过这个通道发送命令，客户端需要接收数据的时候在这个通道上发送</a:t>
            </a:r>
            <a:r>
              <a:rPr lang="en-US" altLang="zh-CN" sz="2800" dirty="0"/>
              <a:t>PORT</a:t>
            </a:r>
            <a:r>
              <a:rPr lang="zh-CN" altLang="zh-CN" sz="2800" dirty="0" smtClean="0"/>
              <a:t>命令</a:t>
            </a:r>
            <a:r>
              <a:rPr lang="zh-CN" altLang="en-US" sz="2800" dirty="0" smtClean="0"/>
              <a:t>。</a:t>
            </a:r>
            <a:endParaRPr lang="en-US" altLang="zh-CN" sz="2800" dirty="0" smtClean="0"/>
          </a:p>
          <a:p>
            <a:r>
              <a:rPr lang="en-US" altLang="zh-CN" sz="3200" dirty="0" smtClean="0"/>
              <a:t>Passive</a:t>
            </a:r>
            <a:r>
              <a:rPr lang="zh-CN" altLang="en-US" sz="3200" dirty="0" smtClean="0"/>
              <a:t>（</a:t>
            </a:r>
            <a:r>
              <a:rPr lang="en-US" altLang="zh-CN" sz="3200" dirty="0" err="1" smtClean="0"/>
              <a:t>PASV</a:t>
            </a:r>
            <a:r>
              <a:rPr lang="zh-CN" altLang="en-US" sz="3200" dirty="0"/>
              <a:t>，被动方式</a:t>
            </a:r>
            <a:r>
              <a:rPr lang="zh-CN" altLang="en-US" sz="3200" dirty="0" smtClean="0"/>
              <a:t>）</a:t>
            </a:r>
            <a:endParaRPr lang="en-US" altLang="zh-CN" sz="3200" dirty="0" smtClean="0"/>
          </a:p>
          <a:p>
            <a:pPr lvl="1"/>
            <a:r>
              <a:rPr lang="zh-CN" altLang="zh-CN" sz="2800" dirty="0"/>
              <a:t>在建立控制通道的时候和</a:t>
            </a:r>
            <a:r>
              <a:rPr lang="en-US" altLang="zh-CN" sz="2800" dirty="0"/>
              <a:t>Standard</a:t>
            </a:r>
            <a:r>
              <a:rPr lang="zh-CN" altLang="zh-CN" sz="2800" dirty="0"/>
              <a:t>模式类似，但建立连接后发送的不是</a:t>
            </a:r>
            <a:r>
              <a:rPr lang="en-US" altLang="zh-CN" sz="2800" dirty="0"/>
              <a:t>Port</a:t>
            </a:r>
            <a:r>
              <a:rPr lang="zh-CN" altLang="zh-CN" sz="2800" dirty="0"/>
              <a:t>命令，而是</a:t>
            </a:r>
            <a:r>
              <a:rPr lang="en-US" altLang="zh-CN" sz="2800" dirty="0" err="1"/>
              <a:t>Pasv</a:t>
            </a:r>
            <a:r>
              <a:rPr lang="zh-CN" altLang="zh-CN" sz="2800" dirty="0"/>
              <a:t>命令</a:t>
            </a:r>
            <a:r>
              <a:rPr lang="zh-CN" altLang="zh-CN" sz="2800" dirty="0" smtClean="0"/>
              <a:t>。</a:t>
            </a:r>
            <a:r>
              <a:rPr lang="en-US" altLang="zh-CN" sz="2800" dirty="0"/>
              <a:t> FTP</a:t>
            </a:r>
            <a:r>
              <a:rPr lang="zh-CN" altLang="zh-CN" sz="2800" dirty="0"/>
              <a:t>服务器收到</a:t>
            </a:r>
            <a:r>
              <a:rPr lang="en-US" altLang="zh-CN" sz="2800" dirty="0" err="1"/>
              <a:t>Pasv</a:t>
            </a:r>
            <a:r>
              <a:rPr lang="zh-CN" altLang="zh-CN" sz="2800" dirty="0"/>
              <a:t>命令后，随机打开一个高端口号的</a:t>
            </a:r>
            <a:r>
              <a:rPr lang="zh-CN" altLang="zh-CN" sz="2800" dirty="0" smtClean="0"/>
              <a:t>端口</a:t>
            </a:r>
            <a:r>
              <a:rPr lang="zh-CN" altLang="en-US" sz="2800" dirty="0" smtClean="0"/>
              <a:t>，</a:t>
            </a:r>
            <a:r>
              <a:rPr lang="zh-CN" altLang="zh-CN" sz="2800" dirty="0" smtClean="0"/>
              <a:t>并且</a:t>
            </a:r>
            <a:r>
              <a:rPr lang="zh-CN" altLang="zh-CN" sz="2800" dirty="0"/>
              <a:t>通知客户端在这个端口上传送数据的</a:t>
            </a:r>
            <a:r>
              <a:rPr lang="zh-CN" altLang="zh-CN" sz="2800" dirty="0" smtClean="0"/>
              <a:t>请求</a:t>
            </a:r>
            <a:r>
              <a:rPr lang="zh-CN" altLang="en-US" sz="2800" dirty="0" smtClean="0"/>
              <a:t>。</a:t>
            </a:r>
            <a:endParaRPr lang="zh-CN" altLang="zh-CN" sz="2800" dirty="0"/>
          </a:p>
        </p:txBody>
      </p:sp>
    </p:spTree>
    <p:extLst>
      <p:ext uri="{BB962C8B-B14F-4D97-AF65-F5344CB8AC3E}">
        <p14:creationId xmlns:p14="http://schemas.microsoft.com/office/powerpoint/2010/main" val="25647102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FileZilla </a:t>
            </a:r>
            <a:r>
              <a:rPr lang="en-US" altLang="zh-CN" sz="4400" dirty="0"/>
              <a:t>FTP Server</a:t>
            </a:r>
          </a:p>
        </p:txBody>
      </p:sp>
      <p:sp>
        <p:nvSpPr>
          <p:cNvPr id="275459" name="Rectangle 3"/>
          <p:cNvSpPr>
            <a:spLocks noGrp="1" noChangeArrowheads="1"/>
          </p:cNvSpPr>
          <p:nvPr>
            <p:ph type="body" idx="1"/>
          </p:nvPr>
        </p:nvSpPr>
        <p:spPr/>
        <p:txBody>
          <a:bodyPr/>
          <a:lstStyle/>
          <a:p>
            <a:r>
              <a:rPr lang="en-US" altLang="zh-CN" sz="3200" dirty="0"/>
              <a:t>FileZilla Server</a:t>
            </a:r>
            <a:r>
              <a:rPr lang="zh-CN" altLang="zh-CN" sz="3200" dirty="0"/>
              <a:t>是当前流行的</a:t>
            </a:r>
            <a:r>
              <a:rPr lang="en-US" altLang="zh-CN" sz="3200" dirty="0"/>
              <a:t>FTP</a:t>
            </a:r>
            <a:r>
              <a:rPr lang="zh-CN" altLang="zh-CN" sz="3200" dirty="0"/>
              <a:t>服务器软件</a:t>
            </a:r>
            <a:r>
              <a:rPr lang="zh-CN" altLang="zh-CN" sz="3200" dirty="0" smtClean="0"/>
              <a:t>之一。</a:t>
            </a:r>
            <a:endParaRPr lang="en-US" altLang="zh-CN" sz="3200" dirty="0" smtClean="0"/>
          </a:p>
          <a:p>
            <a:r>
              <a:rPr lang="en-US" altLang="zh-CN" sz="3200" dirty="0"/>
              <a:t>FileZilla Server</a:t>
            </a:r>
            <a:r>
              <a:rPr lang="zh-CN" altLang="zh-CN" sz="3200" dirty="0"/>
              <a:t>安装简单、易于配置且功能强大，是不同网络用户理想的</a:t>
            </a:r>
            <a:r>
              <a:rPr lang="en-US" altLang="zh-CN" sz="3200" dirty="0"/>
              <a:t>FTP</a:t>
            </a:r>
            <a:r>
              <a:rPr lang="zh-CN" altLang="zh-CN" sz="3200" dirty="0"/>
              <a:t>服务器软件</a:t>
            </a:r>
            <a:r>
              <a:rPr lang="zh-CN" altLang="zh-CN" sz="3200" dirty="0" smtClean="0"/>
              <a:t>。</a:t>
            </a:r>
            <a:endParaRPr lang="en-US" altLang="zh-CN" sz="3200" dirty="0"/>
          </a:p>
          <a:p>
            <a:r>
              <a:rPr lang="zh-CN" altLang="en-US" sz="3200" dirty="0" smtClean="0"/>
              <a:t>下载安装</a:t>
            </a:r>
            <a:endParaRPr lang="en-US" altLang="zh-CN" sz="3200" dirty="0" smtClean="0"/>
          </a:p>
          <a:p>
            <a:pPr lvl="1"/>
            <a:r>
              <a:rPr lang="en-US" altLang="zh-CN" sz="2800" dirty="0"/>
              <a:t>https://</a:t>
            </a:r>
            <a:r>
              <a:rPr lang="en-US" altLang="zh-CN" sz="2800" dirty="0" err="1"/>
              <a:t>filezilla-project.org</a:t>
            </a:r>
            <a:r>
              <a:rPr lang="en-US" altLang="zh-CN" sz="2800" dirty="0" smtClean="0"/>
              <a:t>/</a:t>
            </a:r>
          </a:p>
          <a:p>
            <a:pPr lvl="1"/>
            <a:r>
              <a:rPr lang="en-US" altLang="zh-CN" sz="2800" dirty="0" err="1"/>
              <a:t>FileZilla_Server-0_9_46.exe</a:t>
            </a:r>
            <a:endParaRPr lang="en-US" altLang="zh-CN" sz="2800" dirty="0" smtClean="0"/>
          </a:p>
          <a:p>
            <a:endParaRPr lang="zh-CN" altLang="zh-CN" sz="3200" dirty="0"/>
          </a:p>
        </p:txBody>
      </p:sp>
    </p:spTree>
    <p:extLst>
      <p:ext uri="{BB962C8B-B14F-4D97-AF65-F5344CB8AC3E}">
        <p14:creationId xmlns:p14="http://schemas.microsoft.com/office/powerpoint/2010/main" val="3070540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56305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a:t>
            </a:fld>
            <a:r>
              <a:rPr lang="zh-CN" altLang="en-US"/>
              <a:t> 页</a:t>
            </a:r>
          </a:p>
        </p:txBody>
      </p:sp>
      <p:sp>
        <p:nvSpPr>
          <p:cNvPr id="275458" name="Rectangle 2"/>
          <p:cNvSpPr>
            <a:spLocks noGrp="1" noRot="1" noChangeArrowheads="1"/>
          </p:cNvSpPr>
          <p:nvPr>
            <p:ph type="title"/>
          </p:nvPr>
        </p:nvSpPr>
        <p:spPr/>
        <p:txBody>
          <a:bodyPr/>
          <a:lstStyle/>
          <a:p>
            <a:pPr lvl="3"/>
            <a:r>
              <a:rPr lang="zh-CN" altLang="en-US" sz="4400" dirty="0" smtClean="0"/>
              <a:t>本章配套实验</a:t>
            </a:r>
            <a:r>
              <a:rPr lang="en-US" altLang="zh-CN" sz="4400" dirty="0" smtClean="0"/>
              <a:t>/</a:t>
            </a:r>
            <a:r>
              <a:rPr lang="zh-CN" altLang="en-US" sz="4400" dirty="0" smtClean="0"/>
              <a:t>课程设计</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实验：</a:t>
            </a:r>
            <a:endParaRPr lang="en-US" altLang="zh-CN" sz="3200" dirty="0" smtClean="0">
              <a:solidFill>
                <a:srgbClr val="FFCC00"/>
              </a:solidFill>
            </a:endParaRPr>
          </a:p>
          <a:p>
            <a:pPr marL="257175" lvl="4" indent="-257175">
              <a:buClr>
                <a:schemeClr val="tx1"/>
              </a:buClr>
            </a:pPr>
            <a:r>
              <a:rPr lang="en-US" altLang="zh-CN" sz="3200" dirty="0" err="1">
                <a:solidFill>
                  <a:srgbClr val="FFCC00"/>
                </a:solidFill>
              </a:rPr>
              <a:t>A.7</a:t>
            </a:r>
            <a:r>
              <a:rPr lang="en-US" altLang="zh-CN" sz="3200" dirty="0">
                <a:solidFill>
                  <a:srgbClr val="FFCC00"/>
                </a:solidFill>
              </a:rPr>
              <a:t>  Linux</a:t>
            </a:r>
            <a:r>
              <a:rPr lang="zh-CN" altLang="en-US" sz="3200" dirty="0">
                <a:solidFill>
                  <a:srgbClr val="FFCC00"/>
                </a:solidFill>
              </a:rPr>
              <a:t>虚拟机的</a:t>
            </a:r>
            <a:r>
              <a:rPr lang="zh-CN" altLang="en-US" sz="3200" dirty="0" smtClean="0">
                <a:solidFill>
                  <a:srgbClr val="FFCC00"/>
                </a:solidFill>
              </a:rPr>
              <a:t>远程访问</a:t>
            </a:r>
            <a:endParaRPr lang="en-US" altLang="zh-CN" sz="3200" dirty="0" smtClean="0">
              <a:solidFill>
                <a:srgbClr val="FFCC00"/>
              </a:solidFill>
            </a:endParaRPr>
          </a:p>
          <a:p>
            <a:pPr marL="257175" lvl="4" indent="-257175">
              <a:buClr>
                <a:schemeClr val="tx1"/>
              </a:buClr>
            </a:pPr>
            <a:r>
              <a:rPr lang="zh-CN" altLang="en-US" sz="2800" dirty="0" smtClean="0"/>
              <a:t>（详见附录</a:t>
            </a:r>
            <a:r>
              <a:rPr lang="en-US" altLang="zh-CN" sz="2800" dirty="0" smtClean="0"/>
              <a:t>A</a:t>
            </a:r>
            <a:r>
              <a:rPr lang="zh-CN" altLang="en-US" sz="2800" dirty="0" smtClean="0"/>
              <a:t>）</a:t>
            </a:r>
            <a:endParaRPr lang="en-US" altLang="zh-CN" sz="2800" dirty="0" smtClean="0"/>
          </a:p>
          <a:p>
            <a:pPr marL="257175" lvl="4" indent="-257175">
              <a:buClr>
                <a:schemeClr val="tx1"/>
              </a:buClr>
            </a:pPr>
            <a:endParaRPr lang="en-US" altLang="zh-CN" sz="2800" dirty="0" smtClean="0"/>
          </a:p>
          <a:p>
            <a:pPr marL="257175" lvl="4" indent="-257175">
              <a:buClr>
                <a:schemeClr val="tx1"/>
              </a:buClr>
            </a:pPr>
            <a:r>
              <a:rPr lang="zh-CN" altLang="en-US" sz="3200" dirty="0">
                <a:solidFill>
                  <a:srgbClr val="FFCC00"/>
                </a:solidFill>
              </a:rPr>
              <a:t>课程设计：</a:t>
            </a:r>
            <a:endParaRPr lang="en-US" altLang="zh-CN" sz="3200" dirty="0">
              <a:solidFill>
                <a:srgbClr val="FFCC00"/>
              </a:solidFill>
            </a:endParaRPr>
          </a:p>
          <a:p>
            <a:pPr marL="257175" lvl="4" indent="-257175">
              <a:buClr>
                <a:schemeClr val="tx1"/>
              </a:buClr>
            </a:pPr>
            <a:r>
              <a:rPr lang="en-US" altLang="zh-CN" sz="3200" dirty="0" err="1">
                <a:solidFill>
                  <a:srgbClr val="FFCC00"/>
                </a:solidFill>
              </a:rPr>
              <a:t>B.2</a:t>
            </a:r>
            <a:r>
              <a:rPr lang="en-US" altLang="zh-CN" sz="3200" dirty="0">
                <a:solidFill>
                  <a:srgbClr val="FFCC00"/>
                </a:solidFill>
              </a:rPr>
              <a:t>  </a:t>
            </a:r>
            <a:r>
              <a:rPr lang="zh-CN" altLang="en-US" sz="3200" dirty="0">
                <a:solidFill>
                  <a:srgbClr val="FFCC00"/>
                </a:solidFill>
              </a:rPr>
              <a:t>基于</a:t>
            </a:r>
            <a:r>
              <a:rPr lang="en-US" altLang="zh-CN" sz="3200" dirty="0">
                <a:solidFill>
                  <a:srgbClr val="FFCC00"/>
                </a:solidFill>
              </a:rPr>
              <a:t>Apache</a:t>
            </a:r>
            <a:r>
              <a:rPr lang="zh-CN" altLang="en-US" sz="3200" dirty="0">
                <a:solidFill>
                  <a:srgbClr val="FFCC00"/>
                </a:solidFill>
              </a:rPr>
              <a:t>、</a:t>
            </a:r>
            <a:r>
              <a:rPr lang="en-US" altLang="zh-CN" sz="3200" dirty="0">
                <a:solidFill>
                  <a:srgbClr val="FFCC00"/>
                </a:solidFill>
              </a:rPr>
              <a:t>PHP</a:t>
            </a:r>
            <a:r>
              <a:rPr lang="zh-CN" altLang="en-US" sz="3200" dirty="0">
                <a:solidFill>
                  <a:srgbClr val="FFCC00"/>
                </a:solidFill>
              </a:rPr>
              <a:t>操作</a:t>
            </a:r>
            <a:r>
              <a:rPr lang="en-US" altLang="zh-CN" sz="3200" dirty="0">
                <a:solidFill>
                  <a:srgbClr val="FFCC00"/>
                </a:solidFill>
              </a:rPr>
              <a:t>MySQL</a:t>
            </a:r>
            <a:r>
              <a:rPr lang="zh-CN" altLang="en-US" sz="3200" dirty="0" smtClean="0">
                <a:solidFill>
                  <a:srgbClr val="FFCC00"/>
                </a:solidFill>
              </a:rPr>
              <a:t>数据库</a:t>
            </a:r>
            <a:endParaRPr lang="en-US" altLang="zh-CN" sz="3200" smtClean="0">
              <a:solidFill>
                <a:srgbClr val="FFCC00"/>
              </a:solidFill>
            </a:endParaRPr>
          </a:p>
          <a:p>
            <a:pPr marL="257175" lvl="4" indent="-257175">
              <a:buClr>
                <a:schemeClr val="tx1"/>
              </a:buClr>
            </a:pPr>
            <a:r>
              <a:rPr lang="zh-CN" altLang="en-US" sz="2800" smtClean="0"/>
              <a:t>（</a:t>
            </a:r>
            <a:r>
              <a:rPr lang="zh-CN" altLang="en-US" sz="2800" dirty="0" smtClean="0"/>
              <a:t>详见附录</a:t>
            </a:r>
            <a:r>
              <a:rPr lang="en-US" altLang="zh-CN" sz="2800" dirty="0" smtClean="0"/>
              <a:t>B</a:t>
            </a:r>
            <a:r>
              <a:rPr lang="zh-CN" altLang="en-US" sz="2800" dirty="0" smtClean="0"/>
              <a:t>）</a:t>
            </a:r>
            <a:endParaRPr lang="en-US" altLang="zh-CN" sz="2800" dirty="0" smtClean="0"/>
          </a:p>
          <a:p>
            <a:pPr marL="257175" lvl="4" indent="-257175">
              <a:buClr>
                <a:schemeClr val="tx1"/>
              </a:buClr>
            </a:pPr>
            <a:endParaRPr lang="en-US" altLang="zh-CN" sz="3200" dirty="0">
              <a:solidFill>
                <a:srgbClr val="FFCC00"/>
              </a:solidFill>
            </a:endParaRPr>
          </a:p>
          <a:p>
            <a:pPr marL="257175" lvl="4" indent="-257175">
              <a:buClr>
                <a:schemeClr val="tx1"/>
              </a:buClr>
            </a:pPr>
            <a:endParaRPr lang="en-US" altLang="zh-CN" sz="3200" dirty="0" smtClean="0">
              <a:solidFill>
                <a:srgbClr val="FFCC00"/>
              </a:solidFill>
            </a:endParaRPr>
          </a:p>
          <a:p>
            <a:pPr marL="257175" lvl="4" indent="-257175">
              <a:buClr>
                <a:schemeClr val="tx1"/>
              </a:buClr>
            </a:pPr>
            <a:endParaRPr lang="en-US" altLang="zh-CN" sz="3200" b="1" dirty="0">
              <a:solidFill>
                <a:srgbClr val="FFCC00"/>
              </a:solidFill>
            </a:endParaRPr>
          </a:p>
          <a:p>
            <a:pPr marL="0" lvl="4" indent="0">
              <a:buClr>
                <a:schemeClr val="tx1"/>
              </a:buClr>
              <a:buNone/>
            </a:pPr>
            <a:endParaRPr lang="en-US" altLang="zh-CN" sz="3200" b="1" dirty="0">
              <a:solidFill>
                <a:srgbClr val="FFCC00"/>
              </a:solidFill>
            </a:endParaRPr>
          </a:p>
        </p:txBody>
      </p:sp>
    </p:spTree>
    <p:extLst>
      <p:ext uri="{BB962C8B-B14F-4D97-AF65-F5344CB8AC3E}">
        <p14:creationId xmlns:p14="http://schemas.microsoft.com/office/powerpoint/2010/main" val="14817746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FileZilla </a:t>
            </a:r>
            <a:r>
              <a:rPr lang="en-US" altLang="zh-CN" sz="4400" dirty="0"/>
              <a:t>FTP </a:t>
            </a:r>
            <a:r>
              <a:rPr lang="en-US" altLang="zh-CN" sz="4400" dirty="0" smtClean="0"/>
              <a:t>Server </a:t>
            </a:r>
            <a:r>
              <a:rPr lang="zh-CN" altLang="en-US" sz="4400" dirty="0" smtClean="0"/>
              <a:t>服务器管理</a:t>
            </a:r>
            <a:endParaRPr lang="en-US" altLang="zh-CN" sz="4400" dirty="0"/>
          </a:p>
        </p:txBody>
      </p:sp>
      <p:sp>
        <p:nvSpPr>
          <p:cNvPr id="275459" name="Rectangle 3"/>
          <p:cNvSpPr>
            <a:spLocks noGrp="1" noChangeArrowheads="1"/>
          </p:cNvSpPr>
          <p:nvPr>
            <p:ph type="body" idx="1"/>
          </p:nvPr>
        </p:nvSpPr>
        <p:spPr/>
        <p:txBody>
          <a:bodyPr/>
          <a:lstStyle/>
          <a:p>
            <a:endParaRPr lang="zh-CN" altLang="zh-CN" sz="32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08" y="1800135"/>
            <a:ext cx="2593971" cy="206304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330" y="2206522"/>
            <a:ext cx="4507605" cy="3774892"/>
          </a:xfrm>
          <a:prstGeom prst="rect">
            <a:avLst/>
          </a:prstGeom>
        </p:spPr>
      </p:pic>
    </p:spTree>
    <p:extLst>
      <p:ext uri="{BB962C8B-B14F-4D97-AF65-F5344CB8AC3E}">
        <p14:creationId xmlns:p14="http://schemas.microsoft.com/office/powerpoint/2010/main" val="19670889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31</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服务器</a:t>
            </a:r>
            <a:r>
              <a:rPr lang="zh-CN" altLang="en-US" sz="4400" dirty="0"/>
              <a:t>配置之组设置</a:t>
            </a:r>
            <a:r>
              <a:rPr lang="en-US" altLang="zh-CN" sz="4400" dirty="0"/>
              <a:t>(Groups)</a:t>
            </a:r>
          </a:p>
        </p:txBody>
      </p:sp>
      <p:sp>
        <p:nvSpPr>
          <p:cNvPr id="275459" name="Rectangle 3"/>
          <p:cNvSpPr>
            <a:spLocks noGrp="1" noChangeArrowheads="1"/>
          </p:cNvSpPr>
          <p:nvPr>
            <p:ph type="body" idx="1"/>
          </p:nvPr>
        </p:nvSpPr>
        <p:spPr/>
        <p:txBody>
          <a:bodyPr/>
          <a:lstStyle/>
          <a:p>
            <a:r>
              <a:rPr lang="en-US" altLang="zh-CN" sz="3200" dirty="0"/>
              <a:t>(1</a:t>
            </a:r>
            <a:r>
              <a:rPr lang="en-US" altLang="zh-CN" sz="3200" dirty="0" smtClean="0"/>
              <a:t>) </a:t>
            </a:r>
            <a:r>
              <a:rPr lang="zh-CN" altLang="en-US" sz="3200" dirty="0" smtClean="0"/>
              <a:t>通用</a:t>
            </a:r>
            <a:r>
              <a:rPr lang="zh-CN" altLang="en-US" sz="3200" dirty="0"/>
              <a:t>设置</a:t>
            </a:r>
            <a:r>
              <a:rPr lang="en-US" altLang="zh-CN" sz="3200" dirty="0"/>
              <a:t>(General</a:t>
            </a:r>
            <a:r>
              <a:rPr lang="en-US" altLang="zh-CN" sz="3200" dirty="0" smtClean="0"/>
              <a:t>)</a:t>
            </a:r>
          </a:p>
          <a:p>
            <a:r>
              <a:rPr lang="en-US" altLang="zh-CN" sz="3200" dirty="0"/>
              <a:t>General | Group Settings |</a:t>
            </a:r>
            <a:endParaRPr lang="en-US" altLang="zh-CN" sz="3200" dirty="0" smtClean="0"/>
          </a:p>
          <a:p>
            <a:pPr lvl="1"/>
            <a:r>
              <a:rPr lang="en-US" altLang="zh-CN" sz="2800" dirty="0" smtClean="0"/>
              <a:t>Enable </a:t>
            </a:r>
            <a:r>
              <a:rPr lang="en-US" altLang="zh-CN" sz="2800" dirty="0"/>
              <a:t>access for users inside </a:t>
            </a:r>
            <a:r>
              <a:rPr lang="en-US" altLang="zh-CN" sz="2800" dirty="0" smtClean="0"/>
              <a:t>group</a:t>
            </a:r>
          </a:p>
          <a:p>
            <a:pPr lvl="1"/>
            <a:r>
              <a:rPr lang="en-US" altLang="zh-CN" sz="2800" dirty="0" smtClean="0"/>
              <a:t>Connection </a:t>
            </a:r>
            <a:r>
              <a:rPr lang="en-US" altLang="zh-CN" sz="2800" dirty="0"/>
              <a:t>Settings | Bypass use limit of </a:t>
            </a:r>
            <a:r>
              <a:rPr lang="en-US" altLang="zh-CN" sz="2800" dirty="0" smtClean="0"/>
              <a:t>server</a:t>
            </a:r>
          </a:p>
          <a:p>
            <a:pPr lvl="1"/>
            <a:r>
              <a:rPr lang="en-US" altLang="zh-CN" sz="2800" dirty="0" smtClean="0"/>
              <a:t>Connection </a:t>
            </a:r>
            <a:r>
              <a:rPr lang="en-US" altLang="zh-CN" sz="2800" dirty="0"/>
              <a:t>Settings | Maximum connection </a:t>
            </a:r>
            <a:r>
              <a:rPr lang="en-US" altLang="zh-CN" sz="2800" dirty="0" smtClean="0"/>
              <a:t>count</a:t>
            </a:r>
            <a:endParaRPr lang="en-US" altLang="zh-CN" sz="2800" dirty="0"/>
          </a:p>
          <a:p>
            <a:pPr lvl="1"/>
            <a:r>
              <a:rPr lang="en-US" altLang="zh-CN" sz="2800" dirty="0" smtClean="0"/>
              <a:t>Connection </a:t>
            </a:r>
            <a:r>
              <a:rPr lang="en-US" altLang="zh-CN" sz="2800" dirty="0"/>
              <a:t>Settings | Connection limit per </a:t>
            </a:r>
            <a:r>
              <a:rPr lang="en-US" altLang="zh-CN" sz="2800" dirty="0" smtClean="0"/>
              <a:t>IP</a:t>
            </a:r>
          </a:p>
          <a:p>
            <a:pPr lvl="1"/>
            <a:r>
              <a:rPr lang="en-US" altLang="zh-CN" sz="2800" dirty="0" smtClean="0"/>
              <a:t>Connection </a:t>
            </a:r>
            <a:r>
              <a:rPr lang="en-US" altLang="zh-CN" sz="2800" dirty="0"/>
              <a:t>Settings | Force </a:t>
            </a:r>
            <a:r>
              <a:rPr lang="en-US" altLang="zh-CN" sz="2800" dirty="0" err="1"/>
              <a:t>SSL</a:t>
            </a:r>
            <a:r>
              <a:rPr lang="en-US" altLang="zh-CN" sz="2800" dirty="0"/>
              <a:t> for user </a:t>
            </a:r>
            <a:r>
              <a:rPr lang="en-US" altLang="zh-CN" sz="2800" dirty="0" smtClean="0"/>
              <a:t>login</a:t>
            </a:r>
          </a:p>
          <a:p>
            <a:pPr lvl="1"/>
            <a:r>
              <a:rPr lang="en-US" altLang="zh-CN" sz="2800" dirty="0" smtClean="0"/>
              <a:t>Connection </a:t>
            </a:r>
            <a:r>
              <a:rPr lang="en-US" altLang="zh-CN" sz="2800" dirty="0"/>
              <a:t>Settings | Description</a:t>
            </a:r>
            <a:endParaRPr lang="zh-CN" altLang="zh-CN" sz="2800" dirty="0"/>
          </a:p>
        </p:txBody>
      </p:sp>
    </p:spTree>
    <p:extLst>
      <p:ext uri="{BB962C8B-B14F-4D97-AF65-F5344CB8AC3E}">
        <p14:creationId xmlns:p14="http://schemas.microsoft.com/office/powerpoint/2010/main" val="39202476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32</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服务器</a:t>
            </a:r>
            <a:r>
              <a:rPr lang="zh-CN" altLang="en-US" sz="4400" dirty="0"/>
              <a:t>配置之组设置</a:t>
            </a:r>
            <a:r>
              <a:rPr lang="en-US" altLang="zh-CN" sz="4400" dirty="0"/>
              <a:t>(Groups)</a:t>
            </a:r>
          </a:p>
        </p:txBody>
      </p:sp>
      <p:sp>
        <p:nvSpPr>
          <p:cNvPr id="275459" name="Rectangle 3"/>
          <p:cNvSpPr>
            <a:spLocks noGrp="1" noChangeArrowheads="1"/>
          </p:cNvSpPr>
          <p:nvPr>
            <p:ph type="body" idx="1"/>
          </p:nvPr>
        </p:nvSpPr>
        <p:spPr/>
        <p:txBody>
          <a:bodyPr/>
          <a:lstStyle/>
          <a:p>
            <a:r>
              <a:rPr lang="en-US" altLang="zh-CN" sz="3200" dirty="0"/>
              <a:t>(2</a:t>
            </a:r>
            <a:r>
              <a:rPr lang="en-US" altLang="zh-CN" sz="3200" dirty="0" smtClean="0"/>
              <a:t>) </a:t>
            </a:r>
            <a:r>
              <a:rPr lang="zh-CN" altLang="en-US" sz="3200" dirty="0" smtClean="0"/>
              <a:t>文件夹</a:t>
            </a:r>
            <a:r>
              <a:rPr lang="zh-CN" altLang="en-US" sz="3200" dirty="0"/>
              <a:t>设置</a:t>
            </a:r>
            <a:r>
              <a:rPr lang="en-US" altLang="zh-CN" sz="3200" dirty="0"/>
              <a:t>(Shared Folders</a:t>
            </a:r>
            <a:r>
              <a:rPr lang="en-US" altLang="zh-CN" sz="3200" dirty="0" smtClean="0"/>
              <a:t>)</a:t>
            </a:r>
          </a:p>
          <a:p>
            <a:pPr lvl="1"/>
            <a:r>
              <a:rPr lang="en-US" altLang="zh-CN" sz="2800" dirty="0"/>
              <a:t>Shared Folders | </a:t>
            </a:r>
            <a:r>
              <a:rPr lang="en-US" altLang="zh-CN" sz="2800" dirty="0" smtClean="0"/>
              <a:t>Add</a:t>
            </a:r>
          </a:p>
          <a:p>
            <a:pPr lvl="1"/>
            <a:r>
              <a:rPr lang="en-US" altLang="zh-CN" sz="2800" dirty="0"/>
              <a:t>Shared Folders | </a:t>
            </a:r>
            <a:r>
              <a:rPr lang="en-US" altLang="zh-CN" sz="2800" dirty="0" smtClean="0"/>
              <a:t>Remove</a:t>
            </a:r>
          </a:p>
          <a:p>
            <a:pPr lvl="1"/>
            <a:r>
              <a:rPr lang="en-US" altLang="zh-CN" sz="2800" dirty="0" smtClean="0"/>
              <a:t>Shared </a:t>
            </a:r>
            <a:r>
              <a:rPr lang="en-US" altLang="zh-CN" sz="2800" dirty="0"/>
              <a:t>Folders | </a:t>
            </a:r>
            <a:r>
              <a:rPr lang="en-US" altLang="zh-CN" sz="2800" dirty="0" smtClean="0"/>
              <a:t>Rename</a:t>
            </a:r>
          </a:p>
          <a:p>
            <a:pPr lvl="1"/>
            <a:r>
              <a:rPr lang="en-US" altLang="zh-CN" sz="2800" dirty="0" smtClean="0"/>
              <a:t>Shared </a:t>
            </a:r>
            <a:r>
              <a:rPr lang="en-US" altLang="zh-CN" sz="2800" dirty="0"/>
              <a:t>Folders | Set as home </a:t>
            </a:r>
            <a:r>
              <a:rPr lang="en-US" altLang="zh-CN" sz="2800" dirty="0" err="1"/>
              <a:t>dir</a:t>
            </a:r>
            <a:endParaRPr lang="en-US" altLang="zh-CN" sz="2800" dirty="0"/>
          </a:p>
        </p:txBody>
      </p:sp>
    </p:spTree>
    <p:extLst>
      <p:ext uri="{BB962C8B-B14F-4D97-AF65-F5344CB8AC3E}">
        <p14:creationId xmlns:p14="http://schemas.microsoft.com/office/powerpoint/2010/main" val="24843949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33</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服务器</a:t>
            </a:r>
            <a:r>
              <a:rPr lang="zh-CN" altLang="en-US" sz="4400" dirty="0"/>
              <a:t>配置之组设置</a:t>
            </a:r>
            <a:r>
              <a:rPr lang="en-US" altLang="zh-CN" sz="4400" dirty="0"/>
              <a:t>(Groups)</a:t>
            </a:r>
          </a:p>
        </p:txBody>
      </p:sp>
      <p:sp>
        <p:nvSpPr>
          <p:cNvPr id="275459" name="Rectangle 3"/>
          <p:cNvSpPr>
            <a:spLocks noGrp="1" noChangeArrowheads="1"/>
          </p:cNvSpPr>
          <p:nvPr>
            <p:ph type="body" idx="1"/>
          </p:nvPr>
        </p:nvSpPr>
        <p:spPr>
          <a:xfrm>
            <a:off x="457200" y="1600203"/>
            <a:ext cx="8229600" cy="4297678"/>
          </a:xfrm>
        </p:spPr>
        <p:txBody>
          <a:bodyPr/>
          <a:lstStyle/>
          <a:p>
            <a:r>
              <a:rPr lang="en-US" altLang="zh-CN" sz="3200" dirty="0"/>
              <a:t>(3</a:t>
            </a:r>
            <a:r>
              <a:rPr lang="en-US" altLang="zh-CN" sz="3200" dirty="0" smtClean="0"/>
              <a:t>) </a:t>
            </a:r>
            <a:r>
              <a:rPr lang="zh-CN" altLang="en-US" sz="3200" dirty="0" smtClean="0"/>
              <a:t>限速</a:t>
            </a:r>
            <a:r>
              <a:rPr lang="zh-CN" altLang="en-US" sz="3200" dirty="0"/>
              <a:t>设置</a:t>
            </a:r>
            <a:r>
              <a:rPr lang="en-US" altLang="zh-CN" sz="3200" dirty="0"/>
              <a:t>(Speed Limits</a:t>
            </a:r>
            <a:r>
              <a:rPr lang="en-US" altLang="zh-CN" sz="3200" dirty="0" smtClean="0"/>
              <a:t>)</a:t>
            </a:r>
          </a:p>
          <a:p>
            <a:r>
              <a:rPr lang="en-US" altLang="zh-CN" sz="3200" dirty="0"/>
              <a:t>Speed Limits </a:t>
            </a:r>
            <a:r>
              <a:rPr lang="en-US" altLang="zh-CN" sz="3200" dirty="0" smtClean="0"/>
              <a:t>|</a:t>
            </a:r>
          </a:p>
          <a:p>
            <a:pPr lvl="1"/>
            <a:r>
              <a:rPr lang="en-US" altLang="zh-CN" sz="2800" dirty="0" smtClean="0"/>
              <a:t>Download </a:t>
            </a:r>
            <a:r>
              <a:rPr lang="en-US" altLang="zh-CN" sz="2800" dirty="0"/>
              <a:t>Speed Limit | No </a:t>
            </a:r>
            <a:r>
              <a:rPr lang="en-US" altLang="zh-CN" sz="2800" dirty="0" smtClean="0"/>
              <a:t>Limit</a:t>
            </a:r>
          </a:p>
          <a:p>
            <a:pPr lvl="1"/>
            <a:r>
              <a:rPr lang="en-US" altLang="zh-CN" sz="2800" dirty="0" smtClean="0"/>
              <a:t>Download </a:t>
            </a:r>
            <a:r>
              <a:rPr lang="en-US" altLang="zh-CN" sz="2800" dirty="0"/>
              <a:t>Speed Limit | Bypass server download speed </a:t>
            </a:r>
            <a:r>
              <a:rPr lang="en-US" altLang="zh-CN" sz="2800" dirty="0" smtClean="0"/>
              <a:t>limit</a:t>
            </a:r>
          </a:p>
          <a:p>
            <a:pPr lvl="1"/>
            <a:r>
              <a:rPr lang="en-US" altLang="zh-CN" sz="2800" dirty="0" smtClean="0"/>
              <a:t>Download </a:t>
            </a:r>
            <a:r>
              <a:rPr lang="en-US" altLang="zh-CN" sz="2800" dirty="0"/>
              <a:t>Speed Limit | Constant Speed Limit of(kB/s</a:t>
            </a:r>
            <a:r>
              <a:rPr lang="en-US" altLang="zh-CN" sz="2800" dirty="0" smtClean="0"/>
              <a:t>)</a:t>
            </a:r>
          </a:p>
          <a:p>
            <a:pPr lvl="1"/>
            <a:r>
              <a:rPr lang="en-US" altLang="zh-CN" sz="2800" dirty="0" smtClean="0"/>
              <a:t>Download </a:t>
            </a:r>
            <a:r>
              <a:rPr lang="en-US" altLang="zh-CN" sz="2800" dirty="0"/>
              <a:t>Speed Limit | Use Speed Limit </a:t>
            </a:r>
            <a:r>
              <a:rPr lang="en-US" altLang="zh-CN" sz="2800" dirty="0" smtClean="0"/>
              <a:t>Rules</a:t>
            </a:r>
          </a:p>
          <a:p>
            <a:r>
              <a:rPr lang="en-US" altLang="zh-CN" sz="3200" dirty="0"/>
              <a:t>Upload Speed Limit</a:t>
            </a:r>
          </a:p>
        </p:txBody>
      </p:sp>
    </p:spTree>
    <p:extLst>
      <p:ext uri="{BB962C8B-B14F-4D97-AF65-F5344CB8AC3E}">
        <p14:creationId xmlns:p14="http://schemas.microsoft.com/office/powerpoint/2010/main" val="3786734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34</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服务器</a:t>
            </a:r>
            <a:r>
              <a:rPr lang="zh-CN" altLang="en-US" sz="4400" dirty="0"/>
              <a:t>配置之组设置</a:t>
            </a:r>
            <a:r>
              <a:rPr lang="en-US" altLang="zh-CN" sz="4400" dirty="0"/>
              <a:t>(Groups)</a:t>
            </a:r>
          </a:p>
        </p:txBody>
      </p:sp>
      <p:sp>
        <p:nvSpPr>
          <p:cNvPr id="275459" name="Rectangle 3"/>
          <p:cNvSpPr>
            <a:spLocks noGrp="1" noChangeArrowheads="1"/>
          </p:cNvSpPr>
          <p:nvPr>
            <p:ph type="body" idx="1"/>
          </p:nvPr>
        </p:nvSpPr>
        <p:spPr>
          <a:xfrm>
            <a:off x="457200" y="1600203"/>
            <a:ext cx="8229600" cy="4297678"/>
          </a:xfrm>
        </p:spPr>
        <p:txBody>
          <a:bodyPr/>
          <a:lstStyle/>
          <a:p>
            <a:r>
              <a:rPr lang="en-US" altLang="zh-CN" sz="3200" dirty="0"/>
              <a:t>(4</a:t>
            </a:r>
            <a:r>
              <a:rPr lang="en-US" altLang="zh-CN" sz="3200" dirty="0" smtClean="0"/>
              <a:t>) </a:t>
            </a:r>
            <a:r>
              <a:rPr lang="zh-CN" altLang="en-US" sz="3200" dirty="0" smtClean="0"/>
              <a:t>地址</a:t>
            </a:r>
            <a:r>
              <a:rPr lang="zh-CN" altLang="en-US" sz="3200" dirty="0"/>
              <a:t>过滤</a:t>
            </a:r>
            <a:r>
              <a:rPr lang="en-US" altLang="zh-CN" sz="3200" dirty="0"/>
              <a:t>(IP Filter</a:t>
            </a:r>
            <a:r>
              <a:rPr lang="en-US" altLang="zh-CN" sz="3200" dirty="0" smtClean="0"/>
              <a:t>)</a:t>
            </a:r>
          </a:p>
          <a:p>
            <a:r>
              <a:rPr lang="zh-CN" altLang="zh-CN" dirty="0"/>
              <a:t>本组内的用户不允许从相应的地址或者地址段连接本服务器。地址、地址段的输入格式符合</a:t>
            </a:r>
            <a:r>
              <a:rPr lang="en-US" altLang="zh-CN" dirty="0" err="1"/>
              <a:t>CIDR</a:t>
            </a:r>
            <a:r>
              <a:rPr lang="zh-CN" altLang="zh-CN" dirty="0"/>
              <a:t>的命名格式。</a:t>
            </a:r>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076" y="3126453"/>
            <a:ext cx="4647847" cy="3121947"/>
          </a:xfrm>
          <a:prstGeom prst="rect">
            <a:avLst/>
          </a:prstGeom>
        </p:spPr>
      </p:pic>
    </p:spTree>
    <p:extLst>
      <p:ext uri="{BB962C8B-B14F-4D97-AF65-F5344CB8AC3E}">
        <p14:creationId xmlns:p14="http://schemas.microsoft.com/office/powerpoint/2010/main" val="3635209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35</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服务器</a:t>
            </a:r>
            <a:r>
              <a:rPr lang="zh-CN" altLang="en-US" sz="4400" dirty="0"/>
              <a:t>配置之用户设置</a:t>
            </a:r>
            <a:r>
              <a:rPr lang="en-US" altLang="zh-CN" sz="4400" dirty="0"/>
              <a:t>(Users)</a:t>
            </a:r>
          </a:p>
        </p:txBody>
      </p:sp>
      <p:sp>
        <p:nvSpPr>
          <p:cNvPr id="275459" name="Rectangle 3"/>
          <p:cNvSpPr>
            <a:spLocks noGrp="1" noChangeArrowheads="1"/>
          </p:cNvSpPr>
          <p:nvPr>
            <p:ph type="body" idx="1"/>
          </p:nvPr>
        </p:nvSpPr>
        <p:spPr/>
        <p:txBody>
          <a:bodyPr/>
          <a:lstStyle/>
          <a:p>
            <a:r>
              <a:rPr lang="en-US" altLang="zh-CN" sz="3200" dirty="0"/>
              <a:t>General | Account settings | Enable </a:t>
            </a:r>
            <a:r>
              <a:rPr lang="en-US" altLang="zh-CN" sz="3200" dirty="0" smtClean="0"/>
              <a:t>account</a:t>
            </a:r>
          </a:p>
          <a:p>
            <a:r>
              <a:rPr lang="en-US" altLang="zh-CN" sz="3200" dirty="0"/>
              <a:t>General | Account settings | </a:t>
            </a:r>
            <a:r>
              <a:rPr lang="en-US" altLang="zh-CN" sz="3200" dirty="0" smtClean="0"/>
              <a:t>Password</a:t>
            </a:r>
          </a:p>
          <a:p>
            <a:r>
              <a:rPr lang="en-US" altLang="zh-CN" sz="3200" dirty="0"/>
              <a:t>General | Account settings | Group membership</a:t>
            </a:r>
          </a:p>
        </p:txBody>
      </p:sp>
    </p:spTree>
    <p:extLst>
      <p:ext uri="{BB962C8B-B14F-4D97-AF65-F5344CB8AC3E}">
        <p14:creationId xmlns:p14="http://schemas.microsoft.com/office/powerpoint/2010/main" val="23810151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36</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服务器</a:t>
            </a:r>
            <a:r>
              <a:rPr lang="zh-CN" altLang="en-US" sz="4400" dirty="0"/>
              <a:t>配置之系统设置</a:t>
            </a:r>
            <a:r>
              <a:rPr lang="en-US" altLang="zh-CN" sz="4400" dirty="0"/>
              <a:t>(Settings)</a:t>
            </a:r>
          </a:p>
        </p:txBody>
      </p:sp>
      <p:sp>
        <p:nvSpPr>
          <p:cNvPr id="275459" name="Rectangle 3"/>
          <p:cNvSpPr>
            <a:spLocks noGrp="1" noChangeArrowheads="1"/>
          </p:cNvSpPr>
          <p:nvPr>
            <p:ph type="body" idx="1"/>
          </p:nvPr>
        </p:nvSpPr>
        <p:spPr>
          <a:xfrm>
            <a:off x="457200" y="1325882"/>
            <a:ext cx="8229600" cy="4525963"/>
          </a:xfrm>
        </p:spPr>
        <p:txBody>
          <a:bodyPr/>
          <a:lstStyle/>
          <a:p>
            <a:r>
              <a:rPr lang="en-US" altLang="zh-CN" sz="3200" dirty="0"/>
              <a:t>(1</a:t>
            </a:r>
            <a:r>
              <a:rPr lang="en-US" altLang="zh-CN" sz="3200" dirty="0" smtClean="0"/>
              <a:t>) </a:t>
            </a:r>
            <a:r>
              <a:rPr lang="zh-CN" altLang="en-US" sz="3200" dirty="0" smtClean="0"/>
              <a:t>通用</a:t>
            </a:r>
            <a:r>
              <a:rPr lang="zh-CN" altLang="en-US" sz="3200" dirty="0"/>
              <a:t>设置</a:t>
            </a:r>
            <a:r>
              <a:rPr lang="en-US" altLang="zh-CN" sz="3200" dirty="0"/>
              <a:t>(General settings</a:t>
            </a:r>
            <a:r>
              <a:rPr lang="en-US" altLang="zh-CN" sz="3200" dirty="0" smtClean="0"/>
              <a:t>)</a:t>
            </a:r>
          </a:p>
          <a:p>
            <a:r>
              <a:rPr lang="en-US" altLang="zh-CN" sz="3200" dirty="0"/>
              <a:t>General settings |</a:t>
            </a:r>
            <a:endParaRPr lang="en-US" altLang="zh-CN" sz="3200" dirty="0" smtClean="0"/>
          </a:p>
          <a:p>
            <a:pPr lvl="1"/>
            <a:r>
              <a:rPr lang="en-US" altLang="zh-CN" sz="2400" dirty="0" smtClean="0"/>
              <a:t>Connection </a:t>
            </a:r>
            <a:r>
              <a:rPr lang="en-US" altLang="zh-CN" sz="2400" dirty="0"/>
              <a:t>settings | Listen on these </a:t>
            </a:r>
            <a:r>
              <a:rPr lang="en-US" altLang="zh-CN" sz="2400" dirty="0" smtClean="0"/>
              <a:t>ports</a:t>
            </a:r>
          </a:p>
          <a:p>
            <a:pPr lvl="1"/>
            <a:r>
              <a:rPr lang="en-US" altLang="zh-CN" sz="2400" dirty="0" smtClean="0"/>
              <a:t>Max </a:t>
            </a:r>
            <a:r>
              <a:rPr lang="en-US" altLang="zh-CN" sz="2400" dirty="0"/>
              <a:t>number of </a:t>
            </a:r>
            <a:r>
              <a:rPr lang="en-US" altLang="zh-CN" sz="2400" dirty="0" smtClean="0"/>
              <a:t>users</a:t>
            </a:r>
          </a:p>
          <a:p>
            <a:pPr lvl="1"/>
            <a:r>
              <a:rPr lang="en-US" altLang="zh-CN" sz="2400" dirty="0" smtClean="0"/>
              <a:t>Performance </a:t>
            </a:r>
            <a:r>
              <a:rPr lang="en-US" altLang="zh-CN" sz="2400" dirty="0"/>
              <a:t>settings | Number of </a:t>
            </a:r>
            <a:r>
              <a:rPr lang="en-US" altLang="zh-CN" sz="2400" dirty="0" smtClean="0"/>
              <a:t>Threads</a:t>
            </a:r>
          </a:p>
          <a:p>
            <a:pPr lvl="1"/>
            <a:r>
              <a:rPr lang="en-US" altLang="zh-CN" sz="2400" dirty="0" smtClean="0"/>
              <a:t>Timeout </a:t>
            </a:r>
            <a:r>
              <a:rPr lang="en-US" altLang="zh-CN" sz="2400" dirty="0"/>
              <a:t>settings | Connection </a:t>
            </a:r>
            <a:r>
              <a:rPr lang="en-US" altLang="zh-CN" sz="2400" dirty="0" smtClean="0"/>
              <a:t>timeout</a:t>
            </a:r>
          </a:p>
          <a:p>
            <a:pPr lvl="1"/>
            <a:r>
              <a:rPr lang="en-US" altLang="zh-CN" sz="2400" dirty="0" smtClean="0"/>
              <a:t>Timeout </a:t>
            </a:r>
            <a:r>
              <a:rPr lang="en-US" altLang="zh-CN" sz="2400" dirty="0"/>
              <a:t>settings | No Transfer </a:t>
            </a:r>
            <a:r>
              <a:rPr lang="en-US" altLang="zh-CN" sz="2400" dirty="0" smtClean="0"/>
              <a:t>timeout</a:t>
            </a:r>
          </a:p>
          <a:p>
            <a:pPr lvl="1"/>
            <a:r>
              <a:rPr lang="en-US" altLang="zh-CN" sz="2400" dirty="0" smtClean="0"/>
              <a:t>Timeout </a:t>
            </a:r>
            <a:r>
              <a:rPr lang="en-US" altLang="zh-CN" sz="2400" dirty="0"/>
              <a:t>settings | login </a:t>
            </a:r>
            <a:r>
              <a:rPr lang="en-US" altLang="zh-CN" sz="2400" dirty="0" smtClean="0"/>
              <a:t>timeout</a:t>
            </a:r>
          </a:p>
          <a:p>
            <a:pPr lvl="1"/>
            <a:r>
              <a:rPr lang="en-US" altLang="zh-CN" sz="2400" dirty="0"/>
              <a:t>Welcome </a:t>
            </a:r>
            <a:r>
              <a:rPr lang="en-US" altLang="zh-CN" sz="2400" dirty="0" smtClean="0"/>
              <a:t>message</a:t>
            </a:r>
          </a:p>
          <a:p>
            <a:pPr lvl="1"/>
            <a:r>
              <a:rPr lang="en-US" altLang="zh-CN" sz="2400" dirty="0"/>
              <a:t>IP </a:t>
            </a:r>
            <a:r>
              <a:rPr lang="en-US" altLang="zh-CN" sz="2400" dirty="0" smtClean="0"/>
              <a:t>bindings</a:t>
            </a:r>
          </a:p>
          <a:p>
            <a:pPr lvl="1"/>
            <a:r>
              <a:rPr lang="en-US" altLang="zh-CN" sz="2400" dirty="0"/>
              <a:t>IP Filter</a:t>
            </a:r>
            <a:endParaRPr lang="en-US" altLang="zh-CN" sz="2400" dirty="0" smtClean="0"/>
          </a:p>
          <a:p>
            <a:pPr lvl="1"/>
            <a:endParaRPr lang="en-US" altLang="zh-CN" sz="2800" dirty="0"/>
          </a:p>
        </p:txBody>
      </p:sp>
    </p:spTree>
    <p:extLst>
      <p:ext uri="{BB962C8B-B14F-4D97-AF65-F5344CB8AC3E}">
        <p14:creationId xmlns:p14="http://schemas.microsoft.com/office/powerpoint/2010/main" val="23714112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37</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服务器</a:t>
            </a:r>
            <a:r>
              <a:rPr lang="zh-CN" altLang="en-US" sz="4400" dirty="0"/>
              <a:t>配置之系统设置</a:t>
            </a:r>
            <a:r>
              <a:rPr lang="en-US" altLang="zh-CN" sz="4400" dirty="0"/>
              <a:t>(Settings)</a:t>
            </a:r>
          </a:p>
        </p:txBody>
      </p:sp>
      <p:sp>
        <p:nvSpPr>
          <p:cNvPr id="275459" name="Rectangle 3"/>
          <p:cNvSpPr>
            <a:spLocks noGrp="1" noChangeArrowheads="1"/>
          </p:cNvSpPr>
          <p:nvPr>
            <p:ph type="body" idx="1"/>
          </p:nvPr>
        </p:nvSpPr>
        <p:spPr>
          <a:xfrm>
            <a:off x="457200" y="1554482"/>
            <a:ext cx="8229600" cy="4525963"/>
          </a:xfrm>
        </p:spPr>
        <p:txBody>
          <a:bodyPr/>
          <a:lstStyle/>
          <a:p>
            <a:r>
              <a:rPr lang="en-US" altLang="zh-CN" sz="3200" dirty="0"/>
              <a:t>(2</a:t>
            </a:r>
            <a:r>
              <a:rPr lang="en-US" altLang="zh-CN" sz="3200" dirty="0" smtClean="0"/>
              <a:t>) </a:t>
            </a:r>
            <a:r>
              <a:rPr lang="zh-CN" altLang="en-US" sz="3200" dirty="0" smtClean="0"/>
              <a:t>被动</a:t>
            </a:r>
            <a:r>
              <a:rPr lang="zh-CN" altLang="en-US" sz="3200" dirty="0"/>
              <a:t>模式</a:t>
            </a:r>
            <a:r>
              <a:rPr lang="zh-CN" altLang="en-US" sz="3200" dirty="0" smtClean="0"/>
              <a:t>设置</a:t>
            </a:r>
            <a:endParaRPr lang="en-US" altLang="zh-CN" sz="3200" dirty="0" smtClean="0"/>
          </a:p>
          <a:p>
            <a:r>
              <a:rPr lang="en-US" altLang="zh-CN" sz="3200" dirty="0"/>
              <a:t>Passive mode settings |</a:t>
            </a:r>
          </a:p>
          <a:p>
            <a:pPr lvl="1"/>
            <a:r>
              <a:rPr lang="en-US" altLang="zh-CN" sz="2800" dirty="0" smtClean="0"/>
              <a:t>Use custom port range</a:t>
            </a:r>
          </a:p>
          <a:p>
            <a:pPr lvl="1"/>
            <a:r>
              <a:rPr lang="en-US" altLang="zh-CN" sz="2800" dirty="0" err="1"/>
              <a:t>IPv4</a:t>
            </a:r>
            <a:r>
              <a:rPr lang="en-US" altLang="zh-CN" sz="2800" dirty="0"/>
              <a:t> specific | External IP for passive mode </a:t>
            </a:r>
            <a:r>
              <a:rPr lang="en-US" altLang="zh-CN" sz="2800" dirty="0" smtClean="0"/>
              <a:t>transfers</a:t>
            </a:r>
          </a:p>
          <a:p>
            <a:pPr lvl="1"/>
            <a:r>
              <a:rPr lang="en-US" altLang="zh-CN" sz="2800" dirty="0" err="1"/>
              <a:t>IPv4</a:t>
            </a:r>
            <a:r>
              <a:rPr lang="en-US" altLang="zh-CN" sz="2800" dirty="0"/>
              <a:t> specific | Don’t use external IP for local connections</a:t>
            </a:r>
            <a:endParaRPr lang="en-US" altLang="zh-CN" sz="2800" dirty="0" smtClean="0"/>
          </a:p>
          <a:p>
            <a:pPr lvl="1"/>
            <a:endParaRPr lang="en-US" altLang="zh-CN" sz="2800" dirty="0"/>
          </a:p>
        </p:txBody>
      </p:sp>
    </p:spTree>
    <p:extLst>
      <p:ext uri="{BB962C8B-B14F-4D97-AF65-F5344CB8AC3E}">
        <p14:creationId xmlns:p14="http://schemas.microsoft.com/office/powerpoint/2010/main" val="41928182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38</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服务器配置之系统设置</a:t>
            </a:r>
            <a:r>
              <a:rPr lang="en-US" altLang="zh-CN" sz="4400" dirty="0"/>
              <a:t>(Settings)</a:t>
            </a:r>
          </a:p>
        </p:txBody>
      </p:sp>
      <p:sp>
        <p:nvSpPr>
          <p:cNvPr id="275459" name="Rectangle 3"/>
          <p:cNvSpPr>
            <a:spLocks noGrp="1" noChangeArrowheads="1"/>
          </p:cNvSpPr>
          <p:nvPr>
            <p:ph type="body" idx="1"/>
          </p:nvPr>
        </p:nvSpPr>
        <p:spPr/>
        <p:txBody>
          <a:bodyPr/>
          <a:lstStyle/>
          <a:p>
            <a:r>
              <a:rPr lang="en-US" altLang="zh-CN" sz="3200" dirty="0"/>
              <a:t>(3</a:t>
            </a:r>
            <a:r>
              <a:rPr lang="en-US" altLang="zh-CN" sz="3200" dirty="0" smtClean="0"/>
              <a:t>) </a:t>
            </a:r>
            <a:r>
              <a:rPr lang="zh-CN" altLang="en-US" sz="3200" dirty="0" smtClean="0"/>
              <a:t>安全</a:t>
            </a:r>
            <a:r>
              <a:rPr lang="zh-CN" altLang="en-US" sz="3200" dirty="0"/>
              <a:t>设置</a:t>
            </a:r>
            <a:r>
              <a:rPr lang="en-US" altLang="zh-CN" sz="3200" dirty="0"/>
              <a:t>(Security settings</a:t>
            </a:r>
            <a:r>
              <a:rPr lang="en-US" altLang="zh-CN" sz="3200" dirty="0" smtClean="0"/>
              <a:t>)</a:t>
            </a:r>
          </a:p>
          <a:p>
            <a:r>
              <a:rPr lang="en-US" altLang="zh-CN" sz="3200" dirty="0"/>
              <a:t>Security settings | Bounce attacks / </a:t>
            </a:r>
            <a:r>
              <a:rPr lang="en-US" altLang="zh-CN" sz="3200" dirty="0" err="1"/>
              <a:t>FXP</a:t>
            </a:r>
            <a:r>
              <a:rPr lang="en-US" altLang="zh-CN" sz="3200" dirty="0"/>
              <a:t> transfers | </a:t>
            </a:r>
            <a:endParaRPr lang="en-US" altLang="zh-CN" sz="3200" dirty="0" smtClean="0"/>
          </a:p>
          <a:p>
            <a:pPr lvl="1"/>
            <a:r>
              <a:rPr lang="en-US" altLang="zh-CN" sz="2800" dirty="0" smtClean="0"/>
              <a:t>Block </a:t>
            </a:r>
            <a:r>
              <a:rPr lang="en-US" altLang="zh-CN" sz="2800" dirty="0"/>
              <a:t>incoming server-to-server </a:t>
            </a:r>
            <a:r>
              <a:rPr lang="en-US" altLang="zh-CN" sz="2800" dirty="0" smtClean="0"/>
              <a:t>transfers</a:t>
            </a:r>
          </a:p>
          <a:p>
            <a:pPr lvl="1"/>
            <a:r>
              <a:rPr lang="en-US" altLang="zh-CN" sz="2800" dirty="0" smtClean="0"/>
              <a:t>Block </a:t>
            </a:r>
            <a:r>
              <a:rPr lang="en-US" altLang="zh-CN" sz="2800" dirty="0"/>
              <a:t>outgoing server-to-server </a:t>
            </a:r>
            <a:r>
              <a:rPr lang="en-US" altLang="zh-CN" sz="2800" dirty="0" smtClean="0"/>
              <a:t>transfers</a:t>
            </a:r>
          </a:p>
          <a:p>
            <a:pPr lvl="1"/>
            <a:r>
              <a:rPr lang="en-US" altLang="zh-CN" sz="2800" dirty="0" smtClean="0"/>
              <a:t>Strict </a:t>
            </a:r>
            <a:r>
              <a:rPr lang="en-US" altLang="zh-CN" sz="2800" dirty="0"/>
              <a:t>IP Filter</a:t>
            </a:r>
            <a:endParaRPr lang="zh-CN" altLang="en-US" sz="2800" dirty="0"/>
          </a:p>
        </p:txBody>
      </p:sp>
    </p:spTree>
    <p:extLst>
      <p:ext uri="{BB962C8B-B14F-4D97-AF65-F5344CB8AC3E}">
        <p14:creationId xmlns:p14="http://schemas.microsoft.com/office/powerpoint/2010/main" val="22431921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39</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服务器配置之系统设置</a:t>
            </a:r>
            <a:r>
              <a:rPr lang="en-US" altLang="zh-CN" sz="4400" dirty="0"/>
              <a:t>(Settings)</a:t>
            </a:r>
          </a:p>
        </p:txBody>
      </p:sp>
      <p:sp>
        <p:nvSpPr>
          <p:cNvPr id="275459" name="Rectangle 3"/>
          <p:cNvSpPr>
            <a:spLocks noGrp="1" noChangeArrowheads="1"/>
          </p:cNvSpPr>
          <p:nvPr>
            <p:ph type="body" idx="1"/>
          </p:nvPr>
        </p:nvSpPr>
        <p:spPr/>
        <p:txBody>
          <a:bodyPr/>
          <a:lstStyle/>
          <a:p>
            <a:r>
              <a:rPr lang="en-US" altLang="zh-CN" sz="3200" dirty="0"/>
              <a:t>(4</a:t>
            </a:r>
            <a:r>
              <a:rPr lang="en-US" altLang="zh-CN" sz="3200" dirty="0" smtClean="0"/>
              <a:t>) </a:t>
            </a:r>
            <a:r>
              <a:rPr lang="zh-CN" altLang="en-US" sz="3200" dirty="0" smtClean="0"/>
              <a:t>杂项</a:t>
            </a:r>
            <a:r>
              <a:rPr lang="zh-CN" altLang="en-US" sz="3200" dirty="0"/>
              <a:t>设置</a:t>
            </a:r>
            <a:r>
              <a:rPr lang="en-US" altLang="zh-CN" sz="3200" dirty="0"/>
              <a:t>(Miscellaneous</a:t>
            </a:r>
            <a:r>
              <a:rPr lang="en-US" altLang="zh-CN" sz="3200" dirty="0" smtClean="0"/>
              <a:t>)</a:t>
            </a:r>
          </a:p>
          <a:p>
            <a:r>
              <a:rPr lang="en-US" altLang="zh-CN" sz="3200" dirty="0"/>
              <a:t>Miscellaneous </a:t>
            </a:r>
            <a:r>
              <a:rPr lang="en-US" altLang="zh-CN" sz="3200" dirty="0" smtClean="0"/>
              <a:t>| </a:t>
            </a:r>
          </a:p>
          <a:p>
            <a:pPr lvl="1"/>
            <a:r>
              <a:rPr lang="en-US" altLang="zh-CN" sz="2400" dirty="0"/>
              <a:t>Don’t show password in message </a:t>
            </a:r>
            <a:r>
              <a:rPr lang="en-US" altLang="zh-CN" sz="2400" dirty="0" smtClean="0"/>
              <a:t>log</a:t>
            </a:r>
          </a:p>
          <a:p>
            <a:pPr lvl="1"/>
            <a:r>
              <a:rPr lang="en-US" altLang="zh-CN" sz="2400" dirty="0"/>
              <a:t>Start </a:t>
            </a:r>
            <a:r>
              <a:rPr lang="en-US" altLang="zh-CN" sz="2400" dirty="0" smtClean="0"/>
              <a:t>minimized</a:t>
            </a:r>
          </a:p>
          <a:p>
            <a:pPr lvl="1"/>
            <a:r>
              <a:rPr lang="en-US" altLang="zh-CN" sz="2400" dirty="0" smtClean="0"/>
              <a:t>Internal </a:t>
            </a:r>
            <a:r>
              <a:rPr lang="en-US" altLang="zh-CN" sz="2400" dirty="0"/>
              <a:t>transfer buffer </a:t>
            </a:r>
            <a:r>
              <a:rPr lang="en-US" altLang="zh-CN" sz="2400" dirty="0" smtClean="0"/>
              <a:t>size</a:t>
            </a:r>
          </a:p>
          <a:p>
            <a:pPr lvl="1"/>
            <a:r>
              <a:rPr lang="en-US" altLang="zh-CN" sz="2400" dirty="0"/>
              <a:t>Socket buffer </a:t>
            </a:r>
            <a:r>
              <a:rPr lang="en-US" altLang="zh-CN" sz="2400" dirty="0" smtClean="0"/>
              <a:t>size</a:t>
            </a:r>
          </a:p>
          <a:p>
            <a:pPr lvl="1"/>
            <a:r>
              <a:rPr lang="en-US" altLang="zh-CN" sz="2400" dirty="0"/>
              <a:t>Allow downloading of files which are open for writing by another </a:t>
            </a:r>
            <a:r>
              <a:rPr lang="en-US" altLang="zh-CN" sz="2400" dirty="0" smtClean="0"/>
              <a:t>process</a:t>
            </a:r>
          </a:p>
          <a:p>
            <a:pPr lvl="1"/>
            <a:r>
              <a:rPr lang="en-US" altLang="zh-CN" sz="2400" dirty="0"/>
              <a:t>Ignore </a:t>
            </a:r>
            <a:r>
              <a:rPr lang="en-US" altLang="zh-CN" sz="2400" dirty="0" err="1"/>
              <a:t>unroutable</a:t>
            </a:r>
            <a:r>
              <a:rPr lang="en-US" altLang="zh-CN" sz="2400" dirty="0"/>
              <a:t> </a:t>
            </a:r>
            <a:r>
              <a:rPr lang="en-US" altLang="zh-CN" sz="2400" dirty="0" err="1"/>
              <a:t>IPs</a:t>
            </a:r>
            <a:r>
              <a:rPr lang="en-US" altLang="zh-CN" sz="2400" dirty="0"/>
              <a:t> on PORT command if remote address is routable</a:t>
            </a:r>
            <a:endParaRPr lang="zh-CN" altLang="en-US" sz="2400" dirty="0"/>
          </a:p>
        </p:txBody>
      </p:sp>
    </p:spTree>
    <p:extLst>
      <p:ext uri="{BB962C8B-B14F-4D97-AF65-F5344CB8AC3E}">
        <p14:creationId xmlns:p14="http://schemas.microsoft.com/office/powerpoint/2010/main" val="1290185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4</a:t>
            </a:r>
            <a:r>
              <a:rPr lang="en-US" altLang="zh-CN" sz="4400" dirty="0" smtClean="0"/>
              <a:t>.1  </a:t>
            </a:r>
            <a:r>
              <a:rPr lang="zh-CN" altLang="en-US" sz="4400" dirty="0" smtClean="0"/>
              <a:t>网页服务</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endParaRPr lang="en-US" altLang="zh-CN" sz="3200" dirty="0"/>
          </a:p>
          <a:p>
            <a:r>
              <a:rPr lang="en-US" altLang="zh-CN" sz="3200" dirty="0" smtClean="0"/>
              <a:t>Apache </a:t>
            </a:r>
            <a:r>
              <a:rPr lang="en-US" altLang="zh-CN" sz="3200" dirty="0"/>
              <a:t>Web Server	</a:t>
            </a:r>
          </a:p>
          <a:p>
            <a:r>
              <a:rPr lang="zh-CN" altLang="en-US" sz="3200" dirty="0" smtClean="0"/>
              <a:t>服务器</a:t>
            </a:r>
            <a:r>
              <a:rPr lang="zh-CN" altLang="en-US" sz="3200" dirty="0"/>
              <a:t>端动态网页</a:t>
            </a:r>
            <a:r>
              <a:rPr lang="zh-CN" altLang="en-US" sz="3200" dirty="0" smtClean="0"/>
              <a:t>技术</a:t>
            </a:r>
            <a:endParaRPr lang="en-US" altLang="zh-CN" sz="3200" dirty="0"/>
          </a:p>
          <a:p>
            <a:r>
              <a:rPr lang="zh-CN" altLang="en-US" sz="3200" dirty="0" smtClean="0"/>
              <a:t>客户端</a:t>
            </a:r>
            <a:r>
              <a:rPr lang="zh-CN" altLang="en-US" sz="3200" dirty="0"/>
              <a:t>网页</a:t>
            </a:r>
            <a:r>
              <a:rPr lang="zh-CN" altLang="en-US" sz="3200" dirty="0" smtClean="0"/>
              <a:t>技术</a:t>
            </a:r>
            <a:endParaRPr lang="en-US" altLang="zh-CN" sz="3200" dirty="0"/>
          </a:p>
          <a:p>
            <a:endParaRPr lang="zh-CN" altLang="en-US" dirty="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40</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服务器配置之系统设置</a:t>
            </a:r>
            <a:r>
              <a:rPr lang="en-US" altLang="zh-CN" sz="4400" dirty="0"/>
              <a:t>(Settings)</a:t>
            </a:r>
          </a:p>
        </p:txBody>
      </p:sp>
      <p:sp>
        <p:nvSpPr>
          <p:cNvPr id="275459" name="Rectangle 3"/>
          <p:cNvSpPr>
            <a:spLocks noGrp="1" noChangeArrowheads="1"/>
          </p:cNvSpPr>
          <p:nvPr>
            <p:ph type="body" idx="1"/>
          </p:nvPr>
        </p:nvSpPr>
        <p:spPr/>
        <p:txBody>
          <a:bodyPr/>
          <a:lstStyle/>
          <a:p>
            <a:r>
              <a:rPr lang="en-US" altLang="zh-CN" sz="3200" dirty="0"/>
              <a:t>(5</a:t>
            </a:r>
            <a:r>
              <a:rPr lang="en-US" altLang="zh-CN" sz="3200" dirty="0" smtClean="0"/>
              <a:t>) </a:t>
            </a:r>
            <a:r>
              <a:rPr lang="zh-CN" altLang="en-US" sz="3200" dirty="0" smtClean="0"/>
              <a:t>管理</a:t>
            </a:r>
            <a:r>
              <a:rPr lang="zh-CN" altLang="en-US" sz="3200" dirty="0"/>
              <a:t>接口设置</a:t>
            </a:r>
            <a:r>
              <a:rPr lang="en-US" altLang="zh-CN" sz="3200" dirty="0"/>
              <a:t>(Admin Interface settings</a:t>
            </a:r>
            <a:r>
              <a:rPr lang="en-US" altLang="zh-CN" sz="3200" dirty="0" smtClean="0"/>
              <a:t>)</a:t>
            </a:r>
          </a:p>
          <a:p>
            <a:pPr lvl="1"/>
            <a:r>
              <a:rPr lang="en-US" altLang="zh-CN" sz="2400" dirty="0"/>
              <a:t>Admin Interface settings | Port on which the admin interface should listen</a:t>
            </a:r>
          </a:p>
          <a:p>
            <a:r>
              <a:rPr lang="en-US" altLang="zh-CN" sz="3200" dirty="0"/>
              <a:t>(6</a:t>
            </a:r>
            <a:r>
              <a:rPr lang="en-US" altLang="zh-CN" sz="3200" dirty="0" smtClean="0"/>
              <a:t>) </a:t>
            </a:r>
            <a:r>
              <a:rPr lang="zh-CN" altLang="en-US" sz="3200" dirty="0" smtClean="0"/>
              <a:t>日志</a:t>
            </a:r>
            <a:r>
              <a:rPr lang="en-US" altLang="zh-CN" sz="3200" dirty="0" smtClean="0"/>
              <a:t>(Logging)</a:t>
            </a:r>
          </a:p>
          <a:p>
            <a:r>
              <a:rPr lang="en-US" altLang="zh-CN" sz="2800" dirty="0"/>
              <a:t>Logging | </a:t>
            </a:r>
            <a:endParaRPr lang="en-US" altLang="zh-CN" sz="2800" dirty="0" smtClean="0"/>
          </a:p>
          <a:p>
            <a:pPr lvl="1"/>
            <a:r>
              <a:rPr lang="en-US" altLang="zh-CN" sz="2400" dirty="0"/>
              <a:t>Enable logging to </a:t>
            </a:r>
            <a:r>
              <a:rPr lang="en-US" altLang="zh-CN" sz="2400" dirty="0" smtClean="0"/>
              <a:t>file</a:t>
            </a:r>
          </a:p>
          <a:p>
            <a:pPr lvl="1"/>
            <a:r>
              <a:rPr lang="en-US" altLang="zh-CN" sz="2400" dirty="0"/>
              <a:t>Limit log file size </a:t>
            </a:r>
            <a:r>
              <a:rPr lang="en-US" altLang="zh-CN" sz="2400" dirty="0" smtClean="0"/>
              <a:t>to</a:t>
            </a:r>
          </a:p>
          <a:p>
            <a:pPr lvl="1"/>
            <a:r>
              <a:rPr lang="en-US" altLang="zh-CN" sz="2400" dirty="0" err="1"/>
              <a:t>Logfile</a:t>
            </a:r>
            <a:r>
              <a:rPr lang="en-US" altLang="zh-CN" sz="2400" dirty="0"/>
              <a:t> | Log all to ‘FileZilla </a:t>
            </a:r>
            <a:r>
              <a:rPr lang="en-US" altLang="zh-CN" sz="2400" dirty="0" err="1"/>
              <a:t>Server.log</a:t>
            </a:r>
            <a:r>
              <a:rPr lang="en-US" altLang="zh-CN" sz="2400" dirty="0" smtClean="0"/>
              <a:t>’</a:t>
            </a:r>
          </a:p>
          <a:p>
            <a:pPr lvl="1"/>
            <a:r>
              <a:rPr lang="en-US" altLang="zh-CN" sz="2400" dirty="0" err="1"/>
              <a:t>Logfile</a:t>
            </a:r>
            <a:r>
              <a:rPr lang="en-US" altLang="zh-CN" sz="2400" dirty="0"/>
              <a:t> | Use a different file each </a:t>
            </a:r>
            <a:r>
              <a:rPr lang="en-US" altLang="zh-CN" sz="2400" dirty="0" smtClean="0"/>
              <a:t>day</a:t>
            </a:r>
          </a:p>
          <a:p>
            <a:pPr lvl="1"/>
            <a:r>
              <a:rPr lang="en-US" altLang="zh-CN" sz="2400" dirty="0" err="1"/>
              <a:t>Logfile</a:t>
            </a:r>
            <a:r>
              <a:rPr lang="en-US" altLang="zh-CN" sz="2400" dirty="0"/>
              <a:t> | Delete old </a:t>
            </a:r>
            <a:r>
              <a:rPr lang="en-US" altLang="zh-CN" sz="2400" dirty="0" err="1"/>
              <a:t>logfiles</a:t>
            </a:r>
            <a:r>
              <a:rPr lang="en-US" altLang="zh-CN" sz="2400" dirty="0"/>
              <a:t> after () days</a:t>
            </a:r>
            <a:endParaRPr lang="zh-CN" altLang="en-US" sz="2400" dirty="0"/>
          </a:p>
        </p:txBody>
      </p:sp>
    </p:spTree>
    <p:extLst>
      <p:ext uri="{BB962C8B-B14F-4D97-AF65-F5344CB8AC3E}">
        <p14:creationId xmlns:p14="http://schemas.microsoft.com/office/powerpoint/2010/main" val="671633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FileZilla</a:t>
            </a:r>
            <a:r>
              <a:rPr lang="zh-CN" altLang="en-US" sz="4400" dirty="0"/>
              <a:t>客户端</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客户端在和服务器进行文件传输前，首先需要登录服务器。简单的登录服务器的方法可以通过在状态栏上输入登录信息</a:t>
            </a:r>
            <a:r>
              <a:rPr lang="zh-CN" altLang="zh-CN" sz="2800" dirty="0" smtClean="0"/>
              <a:t>实现</a:t>
            </a:r>
            <a:r>
              <a:rPr lang="zh-CN" altLang="en-US" sz="2800" dirty="0" smtClean="0"/>
              <a:t>。</a:t>
            </a:r>
            <a:endParaRPr lang="en-US" altLang="zh-CN" sz="2800" dirty="0" smtClean="0"/>
          </a:p>
          <a:p>
            <a:r>
              <a:rPr lang="zh-CN" altLang="en-US" sz="2800" dirty="0" smtClean="0"/>
              <a:t>操作：</a:t>
            </a:r>
            <a:endParaRPr lang="en-US" altLang="zh-CN" sz="2800" dirty="0" smtClean="0"/>
          </a:p>
          <a:p>
            <a:pPr lvl="1"/>
            <a:r>
              <a:rPr lang="en-US" altLang="zh-CN" sz="2000" dirty="0" smtClean="0"/>
              <a:t>Download</a:t>
            </a:r>
          </a:p>
          <a:p>
            <a:pPr lvl="1"/>
            <a:r>
              <a:rPr lang="en-US" altLang="zh-CN" sz="2000" dirty="0" smtClean="0"/>
              <a:t>Upload</a:t>
            </a:r>
          </a:p>
          <a:p>
            <a:pPr lvl="1"/>
            <a:r>
              <a:rPr lang="en-US" altLang="zh-CN" sz="2000" dirty="0"/>
              <a:t>Create </a:t>
            </a:r>
            <a:r>
              <a:rPr lang="en-US" altLang="zh-CN" sz="2000" dirty="0" smtClean="0"/>
              <a:t>directory</a:t>
            </a:r>
          </a:p>
          <a:p>
            <a:pPr lvl="1"/>
            <a:r>
              <a:rPr lang="en-US" altLang="zh-CN" sz="2000" dirty="0" smtClean="0"/>
              <a:t>Delete</a:t>
            </a:r>
          </a:p>
          <a:p>
            <a:pPr lvl="1"/>
            <a:r>
              <a:rPr lang="en-US" altLang="zh-CN" sz="2000" dirty="0" smtClean="0"/>
              <a:t>Rename</a:t>
            </a:r>
          </a:p>
          <a:p>
            <a:pPr lvl="1"/>
            <a:r>
              <a:rPr lang="en-US" altLang="zh-CN" sz="2000" dirty="0"/>
              <a:t>Copy URLs to </a:t>
            </a:r>
            <a:r>
              <a:rPr lang="en-US" altLang="zh-CN" sz="2000" dirty="0" smtClean="0"/>
              <a:t>clipboard</a:t>
            </a:r>
          </a:p>
          <a:p>
            <a:pPr lvl="1"/>
            <a:r>
              <a:rPr lang="en-US" altLang="zh-CN" sz="2000" dirty="0" smtClean="0"/>
              <a:t>File </a:t>
            </a:r>
            <a:r>
              <a:rPr lang="en-US" altLang="zh-CN" sz="2000" dirty="0"/>
              <a:t>Attributes</a:t>
            </a:r>
            <a:endParaRPr lang="zh-CN" altLang="en-US" sz="2000" dirty="0"/>
          </a:p>
        </p:txBody>
      </p:sp>
    </p:spTree>
    <p:extLst>
      <p:ext uri="{BB962C8B-B14F-4D97-AF65-F5344CB8AC3E}">
        <p14:creationId xmlns:p14="http://schemas.microsoft.com/office/powerpoint/2010/main" val="41984928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FileZilla</a:t>
            </a:r>
            <a:r>
              <a:rPr lang="zh-CN" altLang="en-US" sz="4400" dirty="0" smtClean="0"/>
              <a:t> </a:t>
            </a:r>
            <a:r>
              <a:rPr lang="en-US" altLang="zh-CN" sz="4400" dirty="0"/>
              <a:t>Site Manager</a:t>
            </a:r>
          </a:p>
        </p:txBody>
      </p:sp>
      <p:sp>
        <p:nvSpPr>
          <p:cNvPr id="275459" name="Rectangle 3"/>
          <p:cNvSpPr>
            <a:spLocks noGrp="1" noChangeArrowheads="1"/>
          </p:cNvSpPr>
          <p:nvPr>
            <p:ph type="body" idx="1"/>
          </p:nvPr>
        </p:nvSpPr>
        <p:spPr/>
        <p:txBody>
          <a:bodyPr/>
          <a:lstStyle/>
          <a:p>
            <a:r>
              <a:rPr lang="en-US" altLang="zh-CN" sz="3200" dirty="0"/>
              <a:t>General </a:t>
            </a:r>
            <a:endParaRPr lang="en-US" altLang="zh-CN" sz="3200" dirty="0" smtClean="0"/>
          </a:p>
          <a:p>
            <a:pPr lvl="1"/>
            <a:r>
              <a:rPr lang="en-US" altLang="zh-CN" sz="2300" dirty="0" smtClean="0"/>
              <a:t>Host</a:t>
            </a:r>
          </a:p>
          <a:p>
            <a:pPr lvl="1"/>
            <a:r>
              <a:rPr lang="en-US" altLang="zh-CN" sz="2300" dirty="0" smtClean="0"/>
              <a:t>Port</a:t>
            </a:r>
            <a:r>
              <a:rPr lang="zh-CN" altLang="en-US" sz="2300" dirty="0" smtClean="0"/>
              <a:t>（</a:t>
            </a:r>
            <a:r>
              <a:rPr lang="en-US" altLang="zh-CN" sz="2300" dirty="0" smtClean="0"/>
              <a:t>21</a:t>
            </a:r>
            <a:r>
              <a:rPr lang="zh-CN" altLang="en-US" sz="2300" dirty="0" smtClean="0"/>
              <a:t>）</a:t>
            </a:r>
            <a:endParaRPr lang="en-US" altLang="zh-CN" sz="2300" dirty="0" smtClean="0"/>
          </a:p>
          <a:p>
            <a:pPr lvl="1"/>
            <a:r>
              <a:rPr lang="en-US" altLang="zh-CN" sz="2300" dirty="0" smtClean="0"/>
              <a:t>Protocol</a:t>
            </a:r>
            <a:r>
              <a:rPr lang="zh-CN" altLang="en-US" sz="2300" dirty="0" smtClean="0"/>
              <a:t>（</a:t>
            </a:r>
            <a:r>
              <a:rPr lang="en-US" altLang="zh-CN" sz="2300" dirty="0" smtClean="0"/>
              <a:t>FTP</a:t>
            </a:r>
            <a:r>
              <a:rPr lang="zh-CN" altLang="en-US" sz="2300" dirty="0" smtClean="0"/>
              <a:t>、</a:t>
            </a:r>
            <a:r>
              <a:rPr lang="en-US" altLang="zh-CN" sz="2300" dirty="0" err="1"/>
              <a:t>SFTP</a:t>
            </a:r>
            <a:r>
              <a:rPr lang="zh-CN" altLang="en-US" sz="2300" dirty="0" smtClean="0"/>
              <a:t>）</a:t>
            </a:r>
            <a:endParaRPr lang="en-US" altLang="zh-CN" sz="2300" dirty="0" smtClean="0"/>
          </a:p>
          <a:p>
            <a:pPr lvl="1"/>
            <a:r>
              <a:rPr lang="en-US" altLang="zh-CN" sz="2300" dirty="0" smtClean="0"/>
              <a:t>Encryption</a:t>
            </a:r>
            <a:r>
              <a:rPr lang="zh-CN" altLang="en-US" sz="2300" dirty="0" smtClean="0"/>
              <a:t>（</a:t>
            </a:r>
            <a:r>
              <a:rPr lang="zh-CN" altLang="zh-CN" sz="2300" dirty="0" smtClean="0"/>
              <a:t>明文</a:t>
            </a:r>
            <a:r>
              <a:rPr lang="zh-CN" altLang="en-US" sz="2300" dirty="0" smtClean="0"/>
              <a:t>、</a:t>
            </a:r>
            <a:r>
              <a:rPr lang="en-US" altLang="zh-CN" sz="2300" dirty="0" smtClean="0"/>
              <a:t>TLS</a:t>
            </a:r>
            <a:r>
              <a:rPr lang="zh-CN" altLang="zh-CN" sz="2300" dirty="0" smtClean="0"/>
              <a:t>显式</a:t>
            </a:r>
            <a:r>
              <a:rPr lang="zh-CN" altLang="en-US" sz="2300" dirty="0" smtClean="0"/>
              <a:t>、</a:t>
            </a:r>
            <a:r>
              <a:rPr lang="en-US" altLang="zh-CN" sz="2300" dirty="0" smtClean="0"/>
              <a:t>TLS</a:t>
            </a:r>
            <a:r>
              <a:rPr lang="zh-CN" altLang="zh-CN" sz="2300" dirty="0" smtClean="0"/>
              <a:t>隐</a:t>
            </a:r>
            <a:r>
              <a:rPr lang="zh-CN" altLang="zh-CN" sz="2300" dirty="0"/>
              <a:t>式</a:t>
            </a:r>
            <a:r>
              <a:rPr lang="zh-CN" altLang="en-US" sz="2300" dirty="0" smtClean="0"/>
              <a:t>）</a:t>
            </a:r>
            <a:endParaRPr lang="en-US" altLang="zh-CN" sz="2300" dirty="0" smtClean="0"/>
          </a:p>
          <a:p>
            <a:pPr lvl="1"/>
            <a:r>
              <a:rPr lang="en-US" altLang="zh-CN" sz="2300" dirty="0"/>
              <a:t>Logon </a:t>
            </a:r>
            <a:r>
              <a:rPr lang="en-US" altLang="zh-CN" sz="2300" dirty="0" smtClean="0"/>
              <a:t>Type</a:t>
            </a:r>
            <a:r>
              <a:rPr lang="zh-CN" altLang="en-US" sz="2300" dirty="0" smtClean="0"/>
              <a:t>（</a:t>
            </a:r>
            <a:r>
              <a:rPr lang="en-US" altLang="zh-CN" sz="2300" dirty="0" smtClean="0"/>
              <a:t>Anonymous</a:t>
            </a:r>
            <a:r>
              <a:rPr lang="zh-CN" altLang="en-US" sz="2300" dirty="0" smtClean="0"/>
              <a:t>、</a:t>
            </a:r>
            <a:r>
              <a:rPr lang="en-US" altLang="zh-CN" sz="2300" dirty="0" smtClean="0"/>
              <a:t>Normal</a:t>
            </a:r>
            <a:r>
              <a:rPr lang="zh-CN" altLang="en-US" sz="2300" dirty="0" smtClean="0"/>
              <a:t>、</a:t>
            </a:r>
            <a:r>
              <a:rPr lang="en-US" altLang="zh-CN" sz="2300" dirty="0"/>
              <a:t>Ask for </a:t>
            </a:r>
            <a:r>
              <a:rPr lang="en-US" altLang="zh-CN" sz="2300" dirty="0" smtClean="0"/>
              <a:t>password</a:t>
            </a:r>
            <a:r>
              <a:rPr lang="zh-CN" altLang="en-US" sz="2300" dirty="0" smtClean="0"/>
              <a:t>、</a:t>
            </a:r>
            <a:r>
              <a:rPr lang="en-US" altLang="zh-CN" sz="2300" dirty="0"/>
              <a:t>Interactive</a:t>
            </a:r>
            <a:r>
              <a:rPr lang="zh-CN" altLang="en-US" sz="2300" dirty="0" smtClean="0"/>
              <a:t>）</a:t>
            </a:r>
            <a:endParaRPr lang="en-US" altLang="zh-CN" sz="2300" dirty="0" smtClean="0"/>
          </a:p>
          <a:p>
            <a:pPr lvl="1"/>
            <a:r>
              <a:rPr lang="en-US" altLang="zh-CN" sz="2300" dirty="0" smtClean="0"/>
              <a:t>User</a:t>
            </a:r>
          </a:p>
          <a:p>
            <a:pPr lvl="1"/>
            <a:r>
              <a:rPr lang="en-US" altLang="zh-CN" sz="2300" dirty="0" smtClean="0"/>
              <a:t>Password</a:t>
            </a:r>
          </a:p>
          <a:p>
            <a:pPr lvl="1"/>
            <a:r>
              <a:rPr lang="en-US" altLang="zh-CN" sz="2300" dirty="0" smtClean="0"/>
              <a:t>Account</a:t>
            </a:r>
            <a:r>
              <a:rPr lang="zh-CN" altLang="en-US" sz="2300" dirty="0" smtClean="0"/>
              <a:t>（可选）</a:t>
            </a:r>
            <a:endParaRPr lang="en-US" altLang="zh-CN" sz="2300" dirty="0" smtClean="0"/>
          </a:p>
          <a:p>
            <a:pPr lvl="1"/>
            <a:r>
              <a:rPr lang="en-US" altLang="zh-CN" sz="2300" dirty="0" smtClean="0"/>
              <a:t>Comment</a:t>
            </a:r>
            <a:r>
              <a:rPr lang="zh-CN" altLang="en-US" sz="2300" dirty="0" smtClean="0"/>
              <a:t>（可选）</a:t>
            </a:r>
            <a:endParaRPr lang="zh-CN" altLang="en-US" sz="2300" dirty="0"/>
          </a:p>
        </p:txBody>
      </p:sp>
    </p:spTree>
    <p:extLst>
      <p:ext uri="{BB962C8B-B14F-4D97-AF65-F5344CB8AC3E}">
        <p14:creationId xmlns:p14="http://schemas.microsoft.com/office/powerpoint/2010/main" val="3489845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FTP</a:t>
            </a:r>
            <a:r>
              <a:rPr lang="zh-CN" altLang="en-US" sz="4400" dirty="0" smtClean="0"/>
              <a:t>命令行</a:t>
            </a:r>
            <a:endParaRPr lang="en-US" altLang="zh-CN" sz="4400" dirty="0"/>
          </a:p>
        </p:txBody>
      </p:sp>
      <p:sp>
        <p:nvSpPr>
          <p:cNvPr id="275459" name="Rectangle 3"/>
          <p:cNvSpPr>
            <a:spLocks noGrp="1" noChangeArrowheads="1"/>
          </p:cNvSpPr>
          <p:nvPr>
            <p:ph type="body" idx="1"/>
          </p:nvPr>
        </p:nvSpPr>
        <p:spPr/>
        <p:txBody>
          <a:bodyPr/>
          <a:lstStyle/>
          <a:p>
            <a:r>
              <a:rPr lang="zh-CN" altLang="zh-CN" dirty="0"/>
              <a:t>虽然不同操作系统下都有图形化的</a:t>
            </a:r>
            <a:r>
              <a:rPr lang="en-US" altLang="zh-CN" dirty="0"/>
              <a:t>FTP</a:t>
            </a:r>
            <a:r>
              <a:rPr lang="zh-CN" altLang="zh-CN" dirty="0"/>
              <a:t>客户端，但是一般都需要用户自己安装，而且这些客户端在命令行的情况下都不能使用</a:t>
            </a:r>
            <a:r>
              <a:rPr lang="zh-CN" altLang="zh-CN" dirty="0" smtClean="0"/>
              <a:t>。</a:t>
            </a:r>
            <a:endParaRPr lang="en-US" altLang="zh-CN" dirty="0" smtClean="0"/>
          </a:p>
          <a:p>
            <a:pPr lvl="1"/>
            <a:r>
              <a:rPr lang="en-US" altLang="zh-CN" sz="3200" dirty="0"/>
              <a:t>(1</a:t>
            </a:r>
            <a:r>
              <a:rPr lang="en-US" altLang="zh-CN" sz="3200" dirty="0" smtClean="0"/>
              <a:t>) ftp</a:t>
            </a:r>
          </a:p>
          <a:p>
            <a:pPr lvl="1"/>
            <a:r>
              <a:rPr lang="en-US" altLang="zh-CN" sz="3200" dirty="0" smtClean="0"/>
              <a:t>(</a:t>
            </a:r>
            <a:r>
              <a:rPr lang="en-US" altLang="zh-CN" sz="3200" dirty="0"/>
              <a:t>2</a:t>
            </a:r>
            <a:r>
              <a:rPr lang="en-US" altLang="zh-CN" sz="3200" dirty="0" smtClean="0"/>
              <a:t>) open </a:t>
            </a:r>
            <a:r>
              <a:rPr lang="en-US" altLang="zh-CN" sz="3200" dirty="0"/>
              <a:t>host [port</a:t>
            </a:r>
            <a:r>
              <a:rPr lang="en-US" altLang="zh-CN" sz="3200" dirty="0" smtClean="0"/>
              <a:t>]</a:t>
            </a:r>
          </a:p>
          <a:p>
            <a:pPr lvl="1"/>
            <a:r>
              <a:rPr lang="en-US" altLang="zh-CN" sz="3200" dirty="0" smtClean="0"/>
              <a:t>(</a:t>
            </a:r>
            <a:r>
              <a:rPr lang="en-US" altLang="zh-CN" sz="3200" dirty="0"/>
              <a:t>3</a:t>
            </a:r>
            <a:r>
              <a:rPr lang="en-US" altLang="zh-CN" sz="3200" dirty="0" smtClean="0"/>
              <a:t>) ls</a:t>
            </a:r>
            <a:r>
              <a:rPr lang="zh-CN" altLang="en-US" sz="3200" dirty="0" smtClean="0"/>
              <a:t>、</a:t>
            </a:r>
            <a:r>
              <a:rPr lang="en-US" altLang="zh-CN" sz="3200" dirty="0" err="1" smtClean="0"/>
              <a:t>pwd</a:t>
            </a:r>
            <a:r>
              <a:rPr lang="zh-CN" altLang="en-US" sz="3200" dirty="0" smtClean="0"/>
              <a:t>、</a:t>
            </a:r>
            <a:r>
              <a:rPr lang="en-US" altLang="zh-CN" sz="3200" dirty="0" err="1" smtClean="0"/>
              <a:t>lcd</a:t>
            </a:r>
            <a:r>
              <a:rPr lang="en-US" altLang="zh-CN" sz="3200" dirty="0" smtClean="0"/>
              <a:t> [</a:t>
            </a:r>
            <a:r>
              <a:rPr lang="en-US" altLang="zh-CN" sz="3200" dirty="0"/>
              <a:t>local-</a:t>
            </a:r>
            <a:r>
              <a:rPr lang="en-US" altLang="zh-CN" sz="3200" dirty="0" err="1"/>
              <a:t>dir</a:t>
            </a:r>
            <a:r>
              <a:rPr lang="en-US" altLang="zh-CN" sz="3200" dirty="0"/>
              <a:t>]</a:t>
            </a:r>
            <a:r>
              <a:rPr lang="zh-CN" altLang="en-US" sz="3200" dirty="0" smtClean="0"/>
              <a:t>、</a:t>
            </a:r>
            <a:r>
              <a:rPr lang="en-US" altLang="zh-CN" sz="3200" dirty="0" smtClean="0"/>
              <a:t>cd</a:t>
            </a:r>
            <a:r>
              <a:rPr lang="en-US" altLang="zh-CN" sz="3200" dirty="0"/>
              <a:t> [remote-</a:t>
            </a:r>
            <a:r>
              <a:rPr lang="en-US" altLang="zh-CN" sz="3200" dirty="0" err="1"/>
              <a:t>dir</a:t>
            </a:r>
            <a:r>
              <a:rPr lang="en-US" altLang="zh-CN" sz="3200" dirty="0"/>
              <a:t>]</a:t>
            </a:r>
            <a:endParaRPr lang="en-US" altLang="zh-CN" sz="3200" dirty="0" smtClean="0"/>
          </a:p>
          <a:p>
            <a:pPr lvl="1"/>
            <a:r>
              <a:rPr lang="en-US" altLang="zh-CN" sz="3200" dirty="0" smtClean="0"/>
              <a:t>(</a:t>
            </a:r>
            <a:r>
              <a:rPr lang="en-US" altLang="zh-CN" sz="3200" dirty="0"/>
              <a:t>4</a:t>
            </a:r>
            <a:r>
              <a:rPr lang="en-US" altLang="zh-CN" sz="3200" dirty="0" smtClean="0"/>
              <a:t>) </a:t>
            </a:r>
            <a:r>
              <a:rPr lang="en-US" altLang="zh-CN" sz="3200" dirty="0" err="1" smtClean="0"/>
              <a:t>ascii</a:t>
            </a:r>
            <a:r>
              <a:rPr lang="zh-CN" altLang="en-US" sz="3200" dirty="0" smtClean="0"/>
              <a:t>、</a:t>
            </a:r>
            <a:r>
              <a:rPr lang="en-US" altLang="zh-CN" sz="3200" dirty="0" smtClean="0"/>
              <a:t>bin</a:t>
            </a:r>
            <a:r>
              <a:rPr lang="zh-CN" altLang="en-US" sz="3200" dirty="0" smtClean="0"/>
              <a:t>、</a:t>
            </a:r>
            <a:r>
              <a:rPr lang="en-US" altLang="zh-CN" sz="3200" dirty="0" smtClean="0"/>
              <a:t>get</a:t>
            </a:r>
            <a:r>
              <a:rPr lang="zh-CN" altLang="en-US" sz="3200" dirty="0" smtClean="0"/>
              <a:t>、</a:t>
            </a:r>
            <a:r>
              <a:rPr lang="en-US" altLang="zh-CN" sz="3200" dirty="0" smtClean="0"/>
              <a:t>put</a:t>
            </a:r>
          </a:p>
          <a:p>
            <a:pPr lvl="1"/>
            <a:r>
              <a:rPr lang="en-US" altLang="zh-CN" sz="3200" dirty="0"/>
              <a:t>(5</a:t>
            </a:r>
            <a:r>
              <a:rPr lang="en-US" altLang="zh-CN" sz="3200" dirty="0" smtClean="0"/>
              <a:t>) close</a:t>
            </a:r>
            <a:r>
              <a:rPr lang="zh-CN" altLang="en-US" sz="3200" dirty="0" smtClean="0"/>
              <a:t>、</a:t>
            </a:r>
            <a:r>
              <a:rPr lang="en-US" altLang="zh-CN" sz="3200" dirty="0" smtClean="0"/>
              <a:t>bye</a:t>
            </a:r>
            <a:endParaRPr lang="zh-CN" altLang="en-US" sz="3200" dirty="0"/>
          </a:p>
        </p:txBody>
      </p:sp>
    </p:spTree>
    <p:extLst>
      <p:ext uri="{BB962C8B-B14F-4D97-AF65-F5344CB8AC3E}">
        <p14:creationId xmlns:p14="http://schemas.microsoft.com/office/powerpoint/2010/main" val="23840575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4</a:t>
            </a:r>
            <a:r>
              <a:rPr lang="en-US" altLang="zh-CN" sz="4400" dirty="0" smtClean="0"/>
              <a:t>.3  </a:t>
            </a:r>
            <a:r>
              <a:rPr lang="zh-CN" altLang="en-US" sz="4400" dirty="0" smtClean="0"/>
              <a:t>动态主机配置服务</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endParaRPr lang="en-US" altLang="zh-CN" sz="3200" dirty="0"/>
          </a:p>
          <a:p>
            <a:r>
              <a:rPr lang="zh-CN" altLang="en-US" sz="3200" dirty="0" smtClean="0"/>
              <a:t>配置</a:t>
            </a:r>
            <a:r>
              <a:rPr lang="en-US" altLang="zh-CN" sz="3200" dirty="0" smtClean="0"/>
              <a:t>Windows </a:t>
            </a:r>
            <a:r>
              <a:rPr lang="en-US" altLang="zh-CN" sz="3200" dirty="0"/>
              <a:t>Server</a:t>
            </a:r>
            <a:r>
              <a:rPr lang="zh-CN" altLang="en-US" sz="3200" dirty="0"/>
              <a:t>自带的</a:t>
            </a:r>
            <a:r>
              <a:rPr lang="en-US" altLang="zh-CN" sz="3200" dirty="0" err="1"/>
              <a:t>DHCP</a:t>
            </a:r>
            <a:r>
              <a:rPr lang="zh-CN" altLang="en-US" sz="3200" dirty="0" smtClean="0"/>
              <a:t>服务</a:t>
            </a:r>
            <a:endParaRPr lang="en-US" altLang="zh-CN" sz="3200" dirty="0" smtClean="0"/>
          </a:p>
          <a:p>
            <a:r>
              <a:rPr lang="en-US" altLang="zh-CN" sz="3200" dirty="0" err="1" smtClean="0"/>
              <a:t>VRP</a:t>
            </a:r>
            <a:r>
              <a:rPr lang="zh-CN" altLang="en-US" sz="3200" dirty="0"/>
              <a:t>配置基于全局地址池的</a:t>
            </a:r>
            <a:r>
              <a:rPr lang="en-US" altLang="zh-CN" sz="3200" dirty="0" err="1"/>
              <a:t>DHCP</a:t>
            </a:r>
            <a:r>
              <a:rPr lang="zh-CN" altLang="en-US" sz="3200" dirty="0" smtClean="0"/>
              <a:t>服务器</a:t>
            </a:r>
            <a:endParaRPr lang="en-US" altLang="zh-CN" sz="3200" dirty="0"/>
          </a:p>
          <a:p>
            <a:r>
              <a:rPr lang="en-US" altLang="zh-CN" sz="3200" dirty="0" err="1" smtClean="0"/>
              <a:t>VRP</a:t>
            </a:r>
            <a:r>
              <a:rPr lang="zh-CN" altLang="en-US" sz="3200" dirty="0"/>
              <a:t>配置基于接口地址池的</a:t>
            </a:r>
            <a:r>
              <a:rPr lang="en-US" altLang="zh-CN" sz="3200" dirty="0" err="1"/>
              <a:t>DHCP</a:t>
            </a:r>
            <a:r>
              <a:rPr lang="zh-CN" altLang="en-US" sz="3200" dirty="0" smtClean="0"/>
              <a:t>服务器</a:t>
            </a:r>
            <a:endParaRPr lang="en-US" altLang="zh-CN" sz="3200" dirty="0"/>
          </a:p>
          <a:p>
            <a:r>
              <a:rPr lang="en-US" altLang="zh-CN" sz="3200" dirty="0" err="1" smtClean="0"/>
              <a:t>VRP</a:t>
            </a:r>
            <a:r>
              <a:rPr lang="zh-CN" altLang="en-US" sz="3200" dirty="0"/>
              <a:t>配置</a:t>
            </a:r>
            <a:r>
              <a:rPr lang="en-US" altLang="zh-CN" sz="3200" dirty="0" err="1"/>
              <a:t>DHCP</a:t>
            </a:r>
            <a:r>
              <a:rPr lang="zh-CN" altLang="en-US" sz="3200" dirty="0" smtClean="0"/>
              <a:t>中继</a:t>
            </a:r>
            <a:endParaRPr lang="zh-CN" altLang="en-US" sz="3200" dirty="0"/>
          </a:p>
        </p:txBody>
      </p:sp>
    </p:spTree>
    <p:extLst>
      <p:ext uri="{BB962C8B-B14F-4D97-AF65-F5344CB8AC3E}">
        <p14:creationId xmlns:p14="http://schemas.microsoft.com/office/powerpoint/2010/main" val="14164581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a:t>动态主机配置协议</a:t>
            </a:r>
            <a:r>
              <a:rPr lang="en-US" altLang="zh-CN" sz="3200" dirty="0" err="1"/>
              <a:t>DHCP</a:t>
            </a:r>
            <a:r>
              <a:rPr lang="en-US" altLang="zh-CN" sz="3200" dirty="0"/>
              <a:t>(Dynamic Host Configuration Protocol</a:t>
            </a:r>
            <a:r>
              <a:rPr lang="en-US" altLang="zh-CN" sz="3200" dirty="0" smtClean="0"/>
              <a:t>)</a:t>
            </a:r>
          </a:p>
          <a:p>
            <a:r>
              <a:rPr lang="zh-CN" altLang="zh-CN" sz="3200" dirty="0"/>
              <a:t>由客户端向服务器提出配置申请（包括分配的</a:t>
            </a:r>
            <a:r>
              <a:rPr lang="en-US" altLang="zh-CN" sz="3200" dirty="0"/>
              <a:t>IP</a:t>
            </a:r>
            <a:r>
              <a:rPr lang="zh-CN" altLang="zh-CN" sz="3200" dirty="0"/>
              <a:t>地址、子网掩码、缺省网关等参数），服务器根据策略返回相应配置信息，两种报文都采用</a:t>
            </a:r>
            <a:r>
              <a:rPr lang="en-US" altLang="zh-CN" sz="3200" dirty="0" err="1"/>
              <a:t>UDP</a:t>
            </a:r>
            <a:r>
              <a:rPr lang="zh-CN" altLang="zh-CN" sz="3200" dirty="0"/>
              <a:t>进行封装，并使用基本相同的报文结构。</a:t>
            </a:r>
            <a:endParaRPr lang="zh-CN" altLang="en-US" sz="3200" dirty="0"/>
          </a:p>
        </p:txBody>
      </p:sp>
    </p:spTree>
    <p:extLst>
      <p:ext uri="{BB962C8B-B14F-4D97-AF65-F5344CB8AC3E}">
        <p14:creationId xmlns:p14="http://schemas.microsoft.com/office/powerpoint/2010/main" val="29694184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en-US" altLang="zh-CN" sz="4400" dirty="0" smtClean="0"/>
              <a:t> IP</a:t>
            </a:r>
            <a:r>
              <a:rPr lang="zh-CN" altLang="en-US" sz="4400" dirty="0" smtClean="0"/>
              <a:t>地址分配策略</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3600" dirty="0"/>
              <a:t>手工分配</a:t>
            </a:r>
            <a:r>
              <a:rPr lang="zh-CN" altLang="zh-CN" sz="3600" dirty="0" smtClean="0"/>
              <a:t>地址</a:t>
            </a:r>
            <a:endParaRPr lang="en-US" altLang="zh-CN" sz="3600" dirty="0" smtClean="0"/>
          </a:p>
          <a:p>
            <a:pPr lvl="0"/>
            <a:r>
              <a:rPr lang="zh-CN" altLang="zh-CN" sz="3600" dirty="0" smtClean="0"/>
              <a:t>自动</a:t>
            </a:r>
            <a:r>
              <a:rPr lang="zh-CN" altLang="zh-CN" sz="3600" dirty="0"/>
              <a:t>分配</a:t>
            </a:r>
            <a:r>
              <a:rPr lang="zh-CN" altLang="zh-CN" sz="3600" dirty="0" smtClean="0"/>
              <a:t>地址</a:t>
            </a:r>
            <a:endParaRPr lang="en-US" altLang="zh-CN" sz="3600" dirty="0" smtClean="0"/>
          </a:p>
        </p:txBody>
      </p:sp>
    </p:spTree>
    <p:extLst>
      <p:ext uri="{BB962C8B-B14F-4D97-AF65-F5344CB8AC3E}">
        <p14:creationId xmlns:p14="http://schemas.microsoft.com/office/powerpoint/2010/main" val="31793302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en-US" altLang="zh-CN" sz="4400" dirty="0" smtClean="0"/>
              <a:t> IP</a:t>
            </a:r>
            <a:r>
              <a:rPr lang="zh-CN" altLang="en-US" sz="4400" dirty="0" smtClean="0"/>
              <a:t>地址分配次序</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2800" dirty="0" smtClean="0"/>
              <a:t>a) </a:t>
            </a:r>
            <a:r>
              <a:rPr lang="en-US" altLang="zh-CN" sz="2800" dirty="0" err="1" smtClean="0"/>
              <a:t>DHCP</a:t>
            </a:r>
            <a:r>
              <a:rPr lang="zh-CN" altLang="en-US" sz="2800" dirty="0"/>
              <a:t>服务器的数据库中与客户端</a:t>
            </a:r>
            <a:r>
              <a:rPr lang="en-US" altLang="zh-CN" sz="2800" dirty="0"/>
              <a:t>MAC</a:t>
            </a:r>
            <a:r>
              <a:rPr lang="zh-CN" altLang="en-US" sz="2800" dirty="0"/>
              <a:t>地址静态绑定的</a:t>
            </a:r>
            <a:r>
              <a:rPr lang="en-US" altLang="zh-CN" sz="2800" dirty="0"/>
              <a:t>IP</a:t>
            </a:r>
            <a:r>
              <a:rPr lang="zh-CN" altLang="en-US" sz="2800" dirty="0"/>
              <a:t>地址；</a:t>
            </a:r>
          </a:p>
          <a:p>
            <a:pPr lvl="0"/>
            <a:r>
              <a:rPr lang="en-US" altLang="zh-CN" sz="2800" dirty="0"/>
              <a:t>b</a:t>
            </a:r>
            <a:r>
              <a:rPr lang="en-US" altLang="zh-CN" sz="2800" dirty="0" smtClean="0"/>
              <a:t>) </a:t>
            </a:r>
            <a:r>
              <a:rPr lang="zh-CN" altLang="en-US" sz="2800" dirty="0" smtClean="0"/>
              <a:t>客户端</a:t>
            </a:r>
            <a:r>
              <a:rPr lang="zh-CN" altLang="en-US" sz="2800" dirty="0"/>
              <a:t>以前曾经使用过的</a:t>
            </a:r>
            <a:r>
              <a:rPr lang="en-US" altLang="zh-CN" sz="2800" dirty="0"/>
              <a:t>IP</a:t>
            </a:r>
            <a:r>
              <a:rPr lang="zh-CN" altLang="en-US" sz="2800" dirty="0"/>
              <a:t>地址，即客户端发送的</a:t>
            </a:r>
            <a:r>
              <a:rPr lang="en-US" altLang="zh-CN" sz="2800" dirty="0" err="1"/>
              <a:t>DHCP_DISCOVER</a:t>
            </a:r>
            <a:r>
              <a:rPr lang="zh-CN" altLang="en-US" sz="2800" dirty="0"/>
              <a:t>报文中请求</a:t>
            </a:r>
            <a:r>
              <a:rPr lang="en-US" altLang="zh-CN" sz="2800" dirty="0"/>
              <a:t>IP</a:t>
            </a:r>
            <a:r>
              <a:rPr lang="zh-CN" altLang="en-US" sz="2800" dirty="0"/>
              <a:t>地址选项</a:t>
            </a:r>
            <a:r>
              <a:rPr lang="en-US" altLang="zh-CN" sz="2800" dirty="0"/>
              <a:t>(Requested IP </a:t>
            </a:r>
            <a:r>
              <a:rPr lang="en-US" altLang="zh-CN" sz="2800" dirty="0" err="1"/>
              <a:t>Addr</a:t>
            </a:r>
            <a:r>
              <a:rPr lang="en-US" altLang="zh-CN" sz="2800" dirty="0"/>
              <a:t> Option)</a:t>
            </a:r>
            <a:r>
              <a:rPr lang="zh-CN" altLang="en-US" sz="2800" dirty="0"/>
              <a:t>的地址；</a:t>
            </a:r>
          </a:p>
          <a:p>
            <a:pPr lvl="0"/>
            <a:r>
              <a:rPr lang="en-US" altLang="zh-CN" sz="2800" dirty="0"/>
              <a:t>c</a:t>
            </a:r>
            <a:r>
              <a:rPr lang="en-US" altLang="zh-CN" sz="2800" dirty="0" smtClean="0"/>
              <a:t>) </a:t>
            </a:r>
            <a:r>
              <a:rPr lang="zh-CN" altLang="en-US" sz="2800" dirty="0" smtClean="0"/>
              <a:t>在</a:t>
            </a:r>
            <a:r>
              <a:rPr lang="en-US" altLang="zh-CN" sz="2800" dirty="0" err="1"/>
              <a:t>DHCP</a:t>
            </a:r>
            <a:r>
              <a:rPr lang="zh-CN" altLang="en-US" sz="2800" dirty="0"/>
              <a:t>地址池中，顺序查找可供分配的</a:t>
            </a:r>
            <a:r>
              <a:rPr lang="en-US" altLang="zh-CN" sz="2800" dirty="0"/>
              <a:t>IP</a:t>
            </a:r>
            <a:r>
              <a:rPr lang="zh-CN" altLang="en-US" sz="2800" dirty="0"/>
              <a:t>地址，最先找到的</a:t>
            </a:r>
            <a:r>
              <a:rPr lang="en-US" altLang="zh-CN" sz="2800" dirty="0"/>
              <a:t>IP</a:t>
            </a:r>
            <a:r>
              <a:rPr lang="zh-CN" altLang="en-US" sz="2800" dirty="0"/>
              <a:t>地址；</a:t>
            </a:r>
          </a:p>
          <a:p>
            <a:pPr lvl="0"/>
            <a:r>
              <a:rPr lang="en-US" altLang="zh-CN" sz="2800" dirty="0"/>
              <a:t>d</a:t>
            </a:r>
            <a:r>
              <a:rPr lang="en-US" altLang="zh-CN" sz="2800" dirty="0" smtClean="0"/>
              <a:t>) </a:t>
            </a:r>
            <a:r>
              <a:rPr lang="zh-CN" altLang="en-US" sz="2800" dirty="0" smtClean="0"/>
              <a:t>如果</a:t>
            </a:r>
            <a:r>
              <a:rPr lang="zh-CN" altLang="en-US" sz="2800" dirty="0"/>
              <a:t>未找到可用的</a:t>
            </a:r>
            <a:r>
              <a:rPr lang="en-US" altLang="zh-CN" sz="2800" dirty="0"/>
              <a:t>IP</a:t>
            </a:r>
            <a:r>
              <a:rPr lang="zh-CN" altLang="en-US" sz="2800" dirty="0"/>
              <a:t>地址，则依次查询超过租期、发生冲突的</a:t>
            </a:r>
            <a:r>
              <a:rPr lang="en-US" altLang="zh-CN" sz="2800" dirty="0"/>
              <a:t>IP</a:t>
            </a:r>
            <a:r>
              <a:rPr lang="zh-CN" altLang="en-US" sz="2800" dirty="0"/>
              <a:t>地址，如果找到则进行分配，否则报告错误。</a:t>
            </a:r>
          </a:p>
        </p:txBody>
      </p:sp>
    </p:spTree>
    <p:extLst>
      <p:ext uri="{BB962C8B-B14F-4D97-AF65-F5344CB8AC3E}">
        <p14:creationId xmlns:p14="http://schemas.microsoft.com/office/powerpoint/2010/main" val="761722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zh-CN" altLang="en-US" sz="4400" dirty="0" smtClean="0"/>
              <a:t>服务器</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2800" dirty="0"/>
              <a:t>在</a:t>
            </a:r>
            <a:r>
              <a:rPr lang="en-US" altLang="zh-CN" sz="2800" dirty="0" err="1"/>
              <a:t>DHCP</a:t>
            </a:r>
            <a:r>
              <a:rPr lang="zh-CN" altLang="zh-CN" sz="2800" dirty="0"/>
              <a:t>的典型应用中，一般包含一台</a:t>
            </a:r>
            <a:r>
              <a:rPr lang="en-US" altLang="zh-CN" sz="2800" dirty="0" err="1"/>
              <a:t>DHCP</a:t>
            </a:r>
            <a:r>
              <a:rPr lang="zh-CN" altLang="zh-CN" sz="2800" dirty="0"/>
              <a:t>服务器和多台客户端（如</a:t>
            </a:r>
            <a:r>
              <a:rPr lang="en-US" altLang="zh-CN" sz="2800" dirty="0"/>
              <a:t>PC</a:t>
            </a:r>
            <a:r>
              <a:rPr lang="zh-CN" altLang="zh-CN" sz="2800" dirty="0"/>
              <a:t>和笔记本电脑</a:t>
            </a:r>
            <a:r>
              <a:rPr lang="zh-CN" altLang="zh-CN" sz="2800" dirty="0" smtClean="0"/>
              <a:t>）</a:t>
            </a:r>
            <a:r>
              <a:rPr lang="zh-CN" altLang="en-US" sz="2800" dirty="0" smtClean="0"/>
              <a:t>。</a:t>
            </a:r>
            <a:endParaRPr lang="en-US" altLang="zh-CN" sz="2800" dirty="0" smtClean="0"/>
          </a:p>
          <a:p>
            <a:pPr lvl="0"/>
            <a:endParaRPr lang="zh-CN" altLang="en-US" sz="2800" dirty="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3567" r="2365"/>
          <a:stretch/>
        </p:blipFill>
        <p:spPr bwMode="auto">
          <a:xfrm>
            <a:off x="2395378" y="2915951"/>
            <a:ext cx="4353243" cy="32713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94115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zh-CN" altLang="en-US" sz="4400" dirty="0" smtClean="0"/>
              <a:t>客户端首次登陆</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err="1"/>
              <a:t>DHCP</a:t>
            </a:r>
            <a:r>
              <a:rPr lang="zh-CN" altLang="zh-CN" sz="3200" dirty="0"/>
              <a:t>客户端首次登录网络时，主要通过四个阶段与</a:t>
            </a:r>
            <a:r>
              <a:rPr lang="en-US" altLang="zh-CN" sz="3200" dirty="0" err="1"/>
              <a:t>DHCP</a:t>
            </a:r>
            <a:r>
              <a:rPr lang="zh-CN" altLang="zh-CN" sz="3200" dirty="0"/>
              <a:t>服务器建立联系。</a:t>
            </a:r>
            <a:endParaRPr lang="zh-CN" altLang="en-US" sz="3200" dirty="0"/>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9594" b="4039"/>
          <a:stretch/>
        </p:blipFill>
        <p:spPr bwMode="auto">
          <a:xfrm>
            <a:off x="655568" y="2853215"/>
            <a:ext cx="7832864" cy="2568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70335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URL</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统一资源定位符（</a:t>
            </a:r>
            <a:r>
              <a:rPr lang="en-US" altLang="zh-CN" sz="3200" dirty="0"/>
              <a:t>Uniform Resource Locator</a:t>
            </a:r>
            <a:r>
              <a:rPr lang="zh-CN" altLang="zh-CN" sz="3200" dirty="0"/>
              <a:t>，常缩写为</a:t>
            </a:r>
            <a:r>
              <a:rPr lang="en-US" altLang="zh-CN" sz="3200" dirty="0"/>
              <a:t>URL</a:t>
            </a:r>
            <a:r>
              <a:rPr lang="zh-CN" altLang="zh-CN" sz="3200" dirty="0"/>
              <a:t>），有时也被俗称为网页地址（网址）</a:t>
            </a:r>
            <a:r>
              <a:rPr lang="zh-CN" altLang="zh-CN" sz="3200" dirty="0" smtClean="0"/>
              <a:t>。</a:t>
            </a:r>
            <a:endParaRPr lang="en-US" altLang="zh-CN" sz="3200" dirty="0" smtClean="0"/>
          </a:p>
          <a:p>
            <a:r>
              <a:rPr lang="zh-CN" altLang="zh-CN" sz="3200" dirty="0"/>
              <a:t>统一资源定位符的标准格式如下：</a:t>
            </a:r>
          </a:p>
          <a:p>
            <a:pPr lvl="1"/>
            <a:r>
              <a:rPr lang="zh-CN" altLang="zh-CN" sz="2800" dirty="0"/>
              <a:t>协议类型</a:t>
            </a:r>
            <a:r>
              <a:rPr lang="en-US" altLang="zh-CN" sz="2800" dirty="0"/>
              <a:t>://</a:t>
            </a:r>
            <a:r>
              <a:rPr lang="zh-CN" altLang="zh-CN" sz="2800" dirty="0"/>
              <a:t>服务器地址（必要时需加上端口号）</a:t>
            </a:r>
            <a:r>
              <a:rPr lang="en-US" altLang="zh-CN" sz="2800" dirty="0"/>
              <a:t>/</a:t>
            </a:r>
            <a:r>
              <a:rPr lang="zh-CN" altLang="zh-CN" sz="2800" dirty="0"/>
              <a:t>路径</a:t>
            </a:r>
            <a:r>
              <a:rPr lang="en-US" altLang="zh-CN" sz="2800" dirty="0"/>
              <a:t>/</a:t>
            </a:r>
            <a:r>
              <a:rPr lang="zh-CN" altLang="zh-CN" sz="2800" dirty="0" smtClean="0"/>
              <a:t>文件名</a:t>
            </a:r>
            <a:endParaRPr lang="en-US" altLang="zh-CN" sz="2800" dirty="0" smtClean="0"/>
          </a:p>
          <a:p>
            <a:pPr lvl="1"/>
            <a:r>
              <a:rPr lang="en-US" altLang="zh-CN" sz="2800" dirty="0" smtClean="0"/>
              <a:t>http</a:t>
            </a:r>
            <a:r>
              <a:rPr lang="en-US" altLang="zh-CN" sz="2800" dirty="0"/>
              <a:t>://</a:t>
            </a:r>
            <a:r>
              <a:rPr lang="en-US" altLang="zh-CN" sz="2800" dirty="0" err="1"/>
              <a:t>zh.wikipedia.org:80</a:t>
            </a:r>
            <a:r>
              <a:rPr lang="en-US" altLang="zh-CN" sz="2800" dirty="0"/>
              <a:t>/w/</a:t>
            </a:r>
            <a:r>
              <a:rPr lang="en-US" altLang="zh-CN" sz="2800" dirty="0" err="1"/>
              <a:t>index.php?title</a:t>
            </a:r>
            <a:r>
              <a:rPr lang="en-US" altLang="zh-CN" sz="2800" dirty="0"/>
              <a:t>=</a:t>
            </a:r>
            <a:r>
              <a:rPr lang="zh-CN" altLang="zh-CN" sz="2800" dirty="0"/>
              <a:t>上海市</a:t>
            </a:r>
            <a:r>
              <a:rPr lang="en-US" altLang="zh-CN" sz="2800" dirty="0"/>
              <a:t>&amp;printable=yes</a:t>
            </a:r>
            <a:endParaRPr lang="zh-CN" altLang="zh-CN" sz="2800" dirty="0"/>
          </a:p>
          <a:p>
            <a:pPr lvl="1"/>
            <a:endParaRPr lang="en-US" altLang="zh-CN" sz="2900" dirty="0" smtClean="0"/>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2439423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zh-CN" altLang="zh-CN" sz="4400" dirty="0"/>
              <a:t>中继</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a:t>
            </a:r>
            <a:r>
              <a:rPr lang="en-US" altLang="zh-CN" sz="3200" dirty="0" smtClean="0"/>
              <a:t>1) </a:t>
            </a:r>
            <a:r>
              <a:rPr lang="zh-CN" altLang="en-US" sz="3200" dirty="0" smtClean="0"/>
              <a:t>应用环境</a:t>
            </a:r>
            <a:endParaRPr lang="en-US" altLang="zh-CN" sz="3200" dirty="0" smtClean="0"/>
          </a:p>
          <a:p>
            <a:pPr lvl="0"/>
            <a:r>
              <a:rPr lang="zh-CN" altLang="zh-CN" sz="3200" dirty="0"/>
              <a:t>局域网内的客户端可以通过</a:t>
            </a:r>
            <a:r>
              <a:rPr lang="en-US" altLang="zh-CN" sz="3200" dirty="0" err="1"/>
              <a:t>DHCP</a:t>
            </a:r>
            <a:r>
              <a:rPr lang="zh-CN" altLang="zh-CN" sz="3200" dirty="0"/>
              <a:t>中继与其他子网的</a:t>
            </a:r>
            <a:r>
              <a:rPr lang="en-US" altLang="zh-CN" sz="3200" dirty="0" err="1"/>
              <a:t>DHCP</a:t>
            </a:r>
            <a:r>
              <a:rPr lang="zh-CN" altLang="zh-CN" sz="3200" dirty="0"/>
              <a:t>服务器通信，最终取得合法的</a:t>
            </a:r>
            <a:r>
              <a:rPr lang="en-US" altLang="zh-CN" sz="3200" dirty="0"/>
              <a:t>IP</a:t>
            </a:r>
            <a:r>
              <a:rPr lang="zh-CN" altLang="zh-CN" sz="3200" dirty="0"/>
              <a:t>地址。这样，多个网络上的</a:t>
            </a:r>
            <a:r>
              <a:rPr lang="en-US" altLang="zh-CN" sz="3200" dirty="0" err="1"/>
              <a:t>DHCP</a:t>
            </a:r>
            <a:r>
              <a:rPr lang="zh-CN" altLang="zh-CN" sz="3200" dirty="0"/>
              <a:t>客户端可以使用同一个</a:t>
            </a:r>
            <a:r>
              <a:rPr lang="en-US" altLang="zh-CN" sz="3200" dirty="0" err="1"/>
              <a:t>DHCP</a:t>
            </a:r>
            <a:r>
              <a:rPr lang="zh-CN" altLang="zh-CN" sz="3200" dirty="0"/>
              <a:t>服务器，既节省了成本，又便于进行集中管理</a:t>
            </a:r>
            <a:r>
              <a:rPr lang="zh-CN" altLang="zh-CN" sz="3200" dirty="0" smtClean="0"/>
              <a:t>。</a:t>
            </a:r>
            <a:endParaRPr lang="en-US" altLang="zh-CN" sz="3200" dirty="0" smtClean="0"/>
          </a:p>
          <a:p>
            <a:pPr lvl="0"/>
            <a:endParaRPr lang="zh-CN" altLang="en-US" sz="3200" dirty="0"/>
          </a:p>
        </p:txBody>
      </p:sp>
    </p:spTree>
    <p:extLst>
      <p:ext uri="{BB962C8B-B14F-4D97-AF65-F5344CB8AC3E}">
        <p14:creationId xmlns:p14="http://schemas.microsoft.com/office/powerpoint/2010/main" val="18295685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zh-CN" altLang="zh-CN" sz="4400" dirty="0"/>
              <a:t>中继</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smtClean="0"/>
              <a:t>(2) </a:t>
            </a:r>
            <a:r>
              <a:rPr lang="zh-CN" altLang="en-US" sz="3200" dirty="0" smtClean="0"/>
              <a:t>基本原理</a:t>
            </a:r>
            <a:endParaRPr lang="en-US" altLang="zh-CN" sz="3200" dirty="0" smtClean="0"/>
          </a:p>
          <a:p>
            <a:pPr lvl="0"/>
            <a:r>
              <a:rPr lang="en-US" altLang="zh-CN" sz="3200" dirty="0" err="1"/>
              <a:t>DHCP</a:t>
            </a:r>
            <a:r>
              <a:rPr lang="zh-CN" altLang="zh-CN" sz="3200" dirty="0"/>
              <a:t>中继提供了对</a:t>
            </a:r>
            <a:r>
              <a:rPr lang="en-US" altLang="zh-CN" sz="3200" dirty="0" err="1"/>
              <a:t>DHCP</a:t>
            </a:r>
            <a:r>
              <a:rPr lang="zh-CN" altLang="zh-CN" sz="3200" dirty="0"/>
              <a:t>广播报文的透明传输功能，能够把</a:t>
            </a:r>
            <a:r>
              <a:rPr lang="en-US" altLang="zh-CN" sz="3200" dirty="0" err="1"/>
              <a:t>DHCP</a:t>
            </a:r>
            <a:r>
              <a:rPr lang="zh-CN" altLang="zh-CN" sz="3200" dirty="0"/>
              <a:t>客户端的广播报文透明地传送到其它网段的</a:t>
            </a:r>
            <a:r>
              <a:rPr lang="en-US" altLang="zh-CN" sz="3200" dirty="0" err="1"/>
              <a:t>DHCP</a:t>
            </a:r>
            <a:r>
              <a:rPr lang="zh-CN" altLang="zh-CN" sz="3200" dirty="0"/>
              <a:t>服务器上，同样能够把</a:t>
            </a:r>
            <a:r>
              <a:rPr lang="en-US" altLang="zh-CN" sz="3200" dirty="0" err="1"/>
              <a:t>DHCP</a:t>
            </a:r>
            <a:r>
              <a:rPr lang="zh-CN" altLang="zh-CN" sz="3200" dirty="0"/>
              <a:t>服务器端的广播报文透明地传送到其它网段的</a:t>
            </a:r>
            <a:r>
              <a:rPr lang="en-US" altLang="zh-CN" sz="3200" dirty="0" err="1"/>
              <a:t>DHCP</a:t>
            </a:r>
            <a:r>
              <a:rPr lang="zh-CN" altLang="zh-CN" sz="3200" dirty="0"/>
              <a:t>客户端。</a:t>
            </a:r>
            <a:endParaRPr lang="zh-CN" altLang="en-US" sz="3200" dirty="0"/>
          </a:p>
        </p:txBody>
      </p:sp>
    </p:spTree>
    <p:extLst>
      <p:ext uri="{BB962C8B-B14F-4D97-AF65-F5344CB8AC3E}">
        <p14:creationId xmlns:p14="http://schemas.microsoft.com/office/powerpoint/2010/main" val="27071907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52</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配置</a:t>
            </a:r>
            <a:r>
              <a:rPr lang="en-US" altLang="zh-CN" sz="4400" dirty="0" smtClean="0"/>
              <a:t>Windows </a:t>
            </a:r>
            <a:r>
              <a:rPr lang="en-US" altLang="zh-CN" sz="4400" dirty="0"/>
              <a:t>Server</a:t>
            </a:r>
            <a:r>
              <a:rPr lang="zh-CN" altLang="en-US" sz="4400" dirty="0"/>
              <a:t>自带的</a:t>
            </a:r>
            <a:r>
              <a:rPr lang="en-US" altLang="zh-CN" sz="4400" dirty="0" err="1"/>
              <a:t>DHCP</a:t>
            </a:r>
            <a:r>
              <a:rPr lang="zh-CN" altLang="en-US" sz="4400" dirty="0"/>
              <a:t>服务</a:t>
            </a:r>
            <a:endParaRPr lang="en-US" altLang="zh-CN" sz="4400" dirty="0"/>
          </a:p>
        </p:txBody>
      </p:sp>
      <p:sp>
        <p:nvSpPr>
          <p:cNvPr id="275459" name="Rectangle 3"/>
          <p:cNvSpPr>
            <a:spLocks noGrp="1" noChangeArrowheads="1"/>
          </p:cNvSpPr>
          <p:nvPr>
            <p:ph type="body" idx="1"/>
          </p:nvPr>
        </p:nvSpPr>
        <p:spPr/>
        <p:txBody>
          <a:bodyPr/>
          <a:lstStyle/>
          <a:p>
            <a:pPr lvl="0"/>
            <a:endParaRPr lang="zh-CN" altLang="en-US" sz="3200" dirty="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040" t="2934" r="1720" b="3633"/>
          <a:stretch/>
        </p:blipFill>
        <p:spPr bwMode="auto">
          <a:xfrm>
            <a:off x="2435730" y="1703232"/>
            <a:ext cx="4272237" cy="2018761"/>
          </a:xfrm>
          <a:prstGeom prst="rect">
            <a:avLst/>
          </a:prstGeom>
          <a:ln>
            <a:noFill/>
          </a:ln>
          <a:extLst>
            <a:ext uri="{53640926-AAD7-44D8-BBD7-CCE9431645EC}">
              <a14:shadowObscured xmlns:a14="http://schemas.microsoft.com/office/drawing/2010/main"/>
            </a:ext>
          </a:extLst>
        </p:spPr>
      </p:pic>
      <p:graphicFrame>
        <p:nvGraphicFramePr>
          <p:cNvPr id="2" name="表格 1"/>
          <p:cNvGraphicFramePr>
            <a:graphicFrameLocks noGrp="1"/>
          </p:cNvGraphicFramePr>
          <p:nvPr>
            <p:extLst>
              <p:ext uri="{D42A27DB-BD31-4B8C-83A1-F6EECF244321}">
                <p14:modId xmlns:p14="http://schemas.microsoft.com/office/powerpoint/2010/main" val="3456145162"/>
              </p:ext>
            </p:extLst>
          </p:nvPr>
        </p:nvGraphicFramePr>
        <p:xfrm>
          <a:off x="553792" y="3885954"/>
          <a:ext cx="8023538" cy="2046185"/>
        </p:xfrm>
        <a:graphic>
          <a:graphicData uri="http://schemas.openxmlformats.org/drawingml/2006/table">
            <a:tbl>
              <a:tblPr firstRow="1" firstCol="1" bandRow="1">
                <a:tableStyleId>{5C22544A-7EE6-4342-B048-85BDC9FD1C3A}</a:tableStyleId>
              </a:tblPr>
              <a:tblGrid>
                <a:gridCol w="1300766"/>
                <a:gridCol w="940157"/>
                <a:gridCol w="3232598"/>
                <a:gridCol w="2550017"/>
              </a:tblGrid>
              <a:tr h="338831">
                <a:tc>
                  <a:txBody>
                    <a:bodyPr/>
                    <a:lstStyle/>
                    <a:p>
                      <a:pPr algn="ctr">
                        <a:lnSpc>
                          <a:spcPct val="100000"/>
                        </a:lnSpc>
                        <a:spcAft>
                          <a:spcPts val="0"/>
                        </a:spcAft>
                      </a:pPr>
                      <a:r>
                        <a:rPr lang="zh-CN" sz="1800" b="1" kern="100" dirty="0">
                          <a:effectLst/>
                        </a:rPr>
                        <a:t>设备名称</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0000"/>
                        </a:lnSpc>
                        <a:spcAft>
                          <a:spcPts val="0"/>
                        </a:spcAft>
                      </a:pPr>
                      <a:r>
                        <a:rPr lang="zh-CN" sz="1800" b="1" kern="100">
                          <a:effectLst/>
                        </a:rPr>
                        <a:t>型号</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0000"/>
                        </a:lnSpc>
                        <a:spcAft>
                          <a:spcPts val="0"/>
                        </a:spcAft>
                      </a:pPr>
                      <a:r>
                        <a:rPr lang="zh-CN" sz="1800" b="1" kern="100">
                          <a:effectLst/>
                        </a:rPr>
                        <a:t>功能</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0000"/>
                        </a:lnSpc>
                        <a:spcAft>
                          <a:spcPts val="0"/>
                        </a:spcAft>
                      </a:pPr>
                      <a:r>
                        <a:rPr lang="zh-CN" sz="1800" b="1" kern="100" dirty="0">
                          <a:effectLst/>
                        </a:rPr>
                        <a:t>备注</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6238">
                <a:tc>
                  <a:txBody>
                    <a:bodyPr/>
                    <a:lstStyle/>
                    <a:p>
                      <a:pPr algn="just">
                        <a:lnSpc>
                          <a:spcPct val="100000"/>
                        </a:lnSpc>
                        <a:spcAft>
                          <a:spcPts val="0"/>
                        </a:spcAft>
                      </a:pPr>
                      <a:r>
                        <a:rPr lang="en-US" sz="1800" b="1" kern="100" dirty="0">
                          <a:effectLst/>
                        </a:rPr>
                        <a:t>Windows Server 2008</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1800" b="0" kern="100">
                          <a:effectLst/>
                        </a:rPr>
                        <a:t>服务器</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1800" b="0" kern="100" dirty="0">
                          <a:effectLst/>
                        </a:rPr>
                        <a:t>提供</a:t>
                      </a:r>
                      <a:r>
                        <a:rPr lang="en-US" sz="1800" b="0" kern="100" dirty="0" err="1">
                          <a:effectLst/>
                        </a:rPr>
                        <a:t>DHCP</a:t>
                      </a:r>
                      <a:r>
                        <a:rPr lang="zh-CN" sz="1800" b="0" kern="100" dirty="0">
                          <a:effectLst/>
                        </a:rPr>
                        <a:t>服务</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b="0" kern="100">
                          <a:effectLst/>
                        </a:rPr>
                        <a:t>Windows 2008</a:t>
                      </a:r>
                      <a:r>
                        <a:rPr lang="zh-CN" sz="1800" b="0" kern="100">
                          <a:effectLst/>
                        </a:rPr>
                        <a:t>操作系统</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6238">
                <a:tc>
                  <a:txBody>
                    <a:bodyPr/>
                    <a:lstStyle/>
                    <a:p>
                      <a:pPr algn="just">
                        <a:lnSpc>
                          <a:spcPct val="100000"/>
                        </a:lnSpc>
                        <a:spcAft>
                          <a:spcPts val="0"/>
                        </a:spcAft>
                      </a:pPr>
                      <a:r>
                        <a:rPr lang="en-US" sz="1800" b="1" kern="100" dirty="0">
                          <a:effectLst/>
                        </a:rPr>
                        <a:t>Switch</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b="0" kern="100">
                          <a:effectLst/>
                        </a:rPr>
                        <a:t>2950-24</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1800" b="0" kern="100">
                          <a:effectLst/>
                        </a:rPr>
                        <a:t>连接</a:t>
                      </a:r>
                      <a:r>
                        <a:rPr lang="en-US" sz="1800" b="0" kern="100">
                          <a:effectLst/>
                        </a:rPr>
                        <a:t>Win Server 2008</a:t>
                      </a:r>
                      <a:r>
                        <a:rPr lang="zh-CN" sz="1800" b="0" kern="100">
                          <a:effectLst/>
                        </a:rPr>
                        <a:t>和</a:t>
                      </a:r>
                      <a:r>
                        <a:rPr lang="en-US" sz="1800" b="0" kern="100">
                          <a:effectLst/>
                        </a:rPr>
                        <a:t>PC1/PC2</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1800" b="0" kern="100">
                          <a:effectLst/>
                        </a:rPr>
                        <a:t>不用配置</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6238">
                <a:tc>
                  <a:txBody>
                    <a:bodyPr/>
                    <a:lstStyle/>
                    <a:p>
                      <a:pPr algn="just">
                        <a:lnSpc>
                          <a:spcPct val="100000"/>
                        </a:lnSpc>
                        <a:spcAft>
                          <a:spcPts val="0"/>
                        </a:spcAft>
                      </a:pPr>
                      <a:r>
                        <a:rPr lang="en-US" sz="1800" b="1" kern="100">
                          <a:effectLst/>
                        </a:rPr>
                        <a:t>PC1</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1800" b="0" kern="100">
                          <a:effectLst/>
                        </a:rPr>
                        <a:t>计算机</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b="0" kern="100">
                          <a:effectLst/>
                        </a:rPr>
                        <a:t>DHCP</a:t>
                      </a:r>
                      <a:r>
                        <a:rPr lang="zh-CN" sz="1800" b="0" kern="100">
                          <a:effectLst/>
                        </a:rPr>
                        <a:t>客户端</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b="0" kern="100">
                          <a:effectLst/>
                        </a:rPr>
                        <a:t>Windows 7</a:t>
                      </a:r>
                      <a:r>
                        <a:rPr lang="zh-CN" sz="1800" b="0" kern="100">
                          <a:effectLst/>
                        </a:rPr>
                        <a:t>操作系统</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86238">
                <a:tc>
                  <a:txBody>
                    <a:bodyPr/>
                    <a:lstStyle/>
                    <a:p>
                      <a:pPr algn="just">
                        <a:lnSpc>
                          <a:spcPct val="100000"/>
                        </a:lnSpc>
                        <a:spcAft>
                          <a:spcPts val="0"/>
                        </a:spcAft>
                      </a:pPr>
                      <a:r>
                        <a:rPr lang="en-US" sz="1800" b="1" kern="100" dirty="0" err="1">
                          <a:effectLst/>
                        </a:rPr>
                        <a:t>PC2</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1800" b="0" kern="100">
                          <a:effectLst/>
                        </a:rPr>
                        <a:t>计算机</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b="0" kern="100">
                          <a:effectLst/>
                        </a:rPr>
                        <a:t>DHCP</a:t>
                      </a:r>
                      <a:r>
                        <a:rPr lang="zh-CN" sz="1800" b="0" kern="100">
                          <a:effectLst/>
                        </a:rPr>
                        <a:t>客户端</a:t>
                      </a:r>
                      <a:endParaRPr lang="zh-CN" sz="1800" b="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1800" b="0" kern="100" dirty="0">
                          <a:effectLst/>
                        </a:rPr>
                        <a:t>Windows 7</a:t>
                      </a:r>
                      <a:r>
                        <a:rPr lang="zh-CN" sz="1800" b="0" kern="100" dirty="0">
                          <a:effectLst/>
                        </a:rPr>
                        <a:t>操作系统</a:t>
                      </a:r>
                      <a:endParaRPr lang="zh-CN" sz="1800" b="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92556561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53</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配置要点  </a:t>
            </a:r>
            <a:r>
              <a:rPr lang="en-US" altLang="zh-CN" sz="4400" dirty="0" smtClean="0"/>
              <a:t>1</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3200" dirty="0"/>
              <a:t>首先需要给服务器配置一个静态的</a:t>
            </a:r>
            <a:r>
              <a:rPr lang="en-US" altLang="zh-CN" sz="3200" dirty="0"/>
              <a:t>IP</a:t>
            </a:r>
            <a:r>
              <a:rPr lang="zh-CN" altLang="zh-CN" sz="3200" dirty="0" smtClean="0"/>
              <a:t>地址</a:t>
            </a:r>
            <a:endParaRPr lang="en-US" altLang="zh-CN" sz="3200" dirty="0" smtClean="0"/>
          </a:p>
          <a:p>
            <a:pPr lvl="1"/>
            <a:r>
              <a:rPr lang="zh-CN" altLang="zh-CN" sz="2900" dirty="0" smtClean="0"/>
              <a:t>开始</a:t>
            </a:r>
            <a:r>
              <a:rPr lang="en-US" altLang="zh-CN" sz="2900" dirty="0" smtClean="0"/>
              <a:t> </a:t>
            </a:r>
            <a:r>
              <a:rPr lang="en-US" altLang="zh-CN" sz="2900" dirty="0"/>
              <a:t>| </a:t>
            </a:r>
            <a:r>
              <a:rPr lang="zh-CN" altLang="zh-CN" sz="2900" dirty="0"/>
              <a:t>控制面板</a:t>
            </a:r>
            <a:r>
              <a:rPr lang="en-US" altLang="zh-CN" sz="2900" dirty="0"/>
              <a:t> | </a:t>
            </a:r>
            <a:r>
              <a:rPr lang="zh-CN" altLang="zh-CN" sz="2900" dirty="0"/>
              <a:t>网络和共享中心 </a:t>
            </a:r>
            <a:r>
              <a:rPr lang="en-US" altLang="zh-CN" sz="2900" dirty="0"/>
              <a:t>| </a:t>
            </a:r>
            <a:r>
              <a:rPr lang="zh-CN" altLang="zh-CN" sz="2900" dirty="0"/>
              <a:t>更改适配器设置</a:t>
            </a:r>
            <a:endParaRPr lang="zh-CN" altLang="en-US" sz="2900" dirty="0"/>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b="23445"/>
          <a:stretch/>
        </p:blipFill>
        <p:spPr bwMode="auto">
          <a:xfrm>
            <a:off x="662286" y="3863183"/>
            <a:ext cx="3978294" cy="1166017"/>
          </a:xfrm>
          <a:prstGeom prst="rect">
            <a:avLst/>
          </a:prstGeom>
          <a:ln>
            <a:noFill/>
          </a:ln>
          <a:extLst>
            <a:ext uri="{53640926-AAD7-44D8-BBD7-CCE9431645EC}">
              <a14:shadowObscured xmlns:a14="http://schemas.microsoft.com/office/drawing/2010/main"/>
            </a:ext>
          </a:extLst>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010" y="2982542"/>
            <a:ext cx="3446780" cy="3143623"/>
          </a:xfrm>
          <a:prstGeom prst="rect">
            <a:avLst/>
          </a:prstGeom>
        </p:spPr>
      </p:pic>
    </p:spTree>
    <p:extLst>
      <p:ext uri="{BB962C8B-B14F-4D97-AF65-F5344CB8AC3E}">
        <p14:creationId xmlns:p14="http://schemas.microsoft.com/office/powerpoint/2010/main" val="4070272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54</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配置要点  </a:t>
            </a:r>
            <a:r>
              <a:rPr lang="en-US" altLang="zh-CN" sz="4400" dirty="0" smtClean="0"/>
              <a:t>2</a:t>
            </a:r>
            <a:endParaRPr lang="en-US" altLang="zh-CN" sz="4400" dirty="0"/>
          </a:p>
        </p:txBody>
      </p:sp>
      <p:sp>
        <p:nvSpPr>
          <p:cNvPr id="275459" name="Rectangle 3"/>
          <p:cNvSpPr>
            <a:spLocks noGrp="1" noChangeArrowheads="1"/>
          </p:cNvSpPr>
          <p:nvPr>
            <p:ph type="body" idx="1"/>
          </p:nvPr>
        </p:nvSpPr>
        <p:spPr/>
        <p:txBody>
          <a:bodyPr/>
          <a:lstStyle/>
          <a:p>
            <a:pPr lvl="0"/>
            <a:r>
              <a:rPr lang="zh-CN" altLang="zh-CN" sz="3200" dirty="0"/>
              <a:t>进行</a:t>
            </a:r>
            <a:r>
              <a:rPr lang="en-US" altLang="zh-CN" sz="3200" dirty="0" err="1"/>
              <a:t>DHCP</a:t>
            </a:r>
            <a:r>
              <a:rPr lang="zh-CN" altLang="zh-CN" sz="3200" dirty="0"/>
              <a:t>服务</a:t>
            </a:r>
            <a:r>
              <a:rPr lang="zh-CN" altLang="zh-CN" sz="3200" dirty="0" smtClean="0"/>
              <a:t>配置</a:t>
            </a:r>
            <a:endParaRPr lang="en-US" altLang="zh-CN" sz="3200" dirty="0" smtClean="0"/>
          </a:p>
          <a:p>
            <a:pPr lvl="1"/>
            <a:r>
              <a:rPr lang="zh-CN" altLang="zh-CN" sz="2800" dirty="0" smtClean="0"/>
              <a:t>开始</a:t>
            </a:r>
            <a:r>
              <a:rPr lang="en-US" altLang="zh-CN" sz="2800" dirty="0" smtClean="0"/>
              <a:t> </a:t>
            </a:r>
            <a:r>
              <a:rPr lang="en-US" altLang="zh-CN" sz="2800" dirty="0"/>
              <a:t>| </a:t>
            </a:r>
            <a:r>
              <a:rPr lang="zh-CN" altLang="zh-CN" sz="2800" dirty="0"/>
              <a:t>所有程序</a:t>
            </a:r>
            <a:r>
              <a:rPr lang="en-US" altLang="zh-CN" sz="2800" dirty="0"/>
              <a:t> | </a:t>
            </a:r>
            <a:r>
              <a:rPr lang="zh-CN" altLang="zh-CN" sz="2800" dirty="0"/>
              <a:t>管理工具</a:t>
            </a:r>
            <a:r>
              <a:rPr lang="en-US" altLang="zh-CN" sz="2800" dirty="0"/>
              <a:t> | </a:t>
            </a:r>
            <a:r>
              <a:rPr lang="zh-CN" altLang="zh-CN" sz="2800" dirty="0"/>
              <a:t>服务器管理器 启动服务管理器</a:t>
            </a:r>
            <a:r>
              <a:rPr lang="zh-CN" altLang="zh-CN" sz="2800" dirty="0" smtClean="0"/>
              <a:t>。</a:t>
            </a:r>
            <a:endParaRPr lang="en-US" altLang="zh-CN" sz="2800" dirty="0" smtClean="0"/>
          </a:p>
          <a:p>
            <a:pPr lvl="1"/>
            <a:r>
              <a:rPr lang="en-US" altLang="zh-CN" sz="2800" dirty="0"/>
              <a:t>(1</a:t>
            </a:r>
            <a:r>
              <a:rPr lang="en-US" altLang="zh-CN" sz="2800" dirty="0" smtClean="0"/>
              <a:t>) </a:t>
            </a:r>
            <a:r>
              <a:rPr lang="zh-CN" altLang="en-US" sz="2800" dirty="0" smtClean="0"/>
              <a:t>准备</a:t>
            </a:r>
            <a:r>
              <a:rPr lang="zh-CN" altLang="en-US" sz="2800" dirty="0"/>
              <a:t>启动配置</a:t>
            </a:r>
            <a:r>
              <a:rPr lang="zh-CN" altLang="en-US" sz="2800" dirty="0" smtClean="0"/>
              <a:t>过程</a:t>
            </a:r>
            <a:endParaRPr lang="en-US" altLang="zh-CN" sz="2800" dirty="0" smtClean="0"/>
          </a:p>
          <a:p>
            <a:pPr lvl="1"/>
            <a:r>
              <a:rPr lang="en-US" altLang="zh-CN" sz="2800" dirty="0"/>
              <a:t>(2</a:t>
            </a:r>
            <a:r>
              <a:rPr lang="en-US" altLang="zh-CN" sz="2800" dirty="0" smtClean="0"/>
              <a:t>) </a:t>
            </a:r>
            <a:r>
              <a:rPr lang="zh-CN" altLang="en-US" sz="2800" dirty="0" smtClean="0"/>
              <a:t>选择</a:t>
            </a:r>
            <a:r>
              <a:rPr lang="zh-CN" altLang="en-US" sz="2800" dirty="0"/>
              <a:t>服务器</a:t>
            </a:r>
            <a:r>
              <a:rPr lang="zh-CN" altLang="en-US" sz="2800" dirty="0" smtClean="0"/>
              <a:t>角色</a:t>
            </a:r>
            <a:endParaRPr lang="en-US" altLang="zh-CN" sz="2800" dirty="0" smtClean="0"/>
          </a:p>
          <a:p>
            <a:pPr lvl="1"/>
            <a:r>
              <a:rPr lang="en-US" altLang="zh-CN" sz="2800" dirty="0"/>
              <a:t>(</a:t>
            </a:r>
            <a:r>
              <a:rPr lang="en-US" altLang="zh-CN" sz="2800" dirty="0" smtClean="0"/>
              <a:t>3) </a:t>
            </a:r>
            <a:r>
              <a:rPr lang="en-US" altLang="zh-CN" sz="2800" dirty="0" err="1" smtClean="0"/>
              <a:t>DHCP</a:t>
            </a:r>
            <a:r>
              <a:rPr lang="zh-CN" altLang="en-US" sz="2800" dirty="0"/>
              <a:t>服务器</a:t>
            </a:r>
            <a:r>
              <a:rPr lang="zh-CN" altLang="en-US" sz="2800" dirty="0" smtClean="0"/>
              <a:t>简介</a:t>
            </a:r>
            <a:endParaRPr lang="en-US" altLang="zh-CN" sz="2800" dirty="0" smtClean="0"/>
          </a:p>
          <a:p>
            <a:pPr lvl="1"/>
            <a:r>
              <a:rPr lang="en-US" altLang="zh-CN" sz="2800" dirty="0"/>
              <a:t>(4</a:t>
            </a:r>
            <a:r>
              <a:rPr lang="en-US" altLang="zh-CN" sz="2800" dirty="0" smtClean="0"/>
              <a:t>) </a:t>
            </a:r>
            <a:r>
              <a:rPr lang="zh-CN" altLang="en-US" sz="2800" dirty="0" smtClean="0"/>
              <a:t>选择</a:t>
            </a:r>
            <a:r>
              <a:rPr lang="zh-CN" altLang="en-US" sz="2800" dirty="0"/>
              <a:t>网络连接</a:t>
            </a:r>
            <a:r>
              <a:rPr lang="zh-CN" altLang="en-US" sz="2800" dirty="0" smtClean="0"/>
              <a:t>绑定</a:t>
            </a:r>
            <a:endParaRPr lang="en-US" altLang="zh-CN" sz="2800" dirty="0" smtClean="0"/>
          </a:p>
          <a:p>
            <a:pPr lvl="1"/>
            <a:r>
              <a:rPr lang="en-US" altLang="zh-CN" sz="2800" dirty="0"/>
              <a:t>(5</a:t>
            </a:r>
            <a:r>
              <a:rPr lang="en-US" altLang="zh-CN" sz="2800" dirty="0" smtClean="0"/>
              <a:t>) </a:t>
            </a:r>
            <a:r>
              <a:rPr lang="zh-CN" altLang="en-US" sz="2800" dirty="0" smtClean="0"/>
              <a:t>指定</a:t>
            </a:r>
            <a:r>
              <a:rPr lang="en-US" altLang="zh-CN" sz="2800" dirty="0" err="1"/>
              <a:t>IPv4</a:t>
            </a:r>
            <a:r>
              <a:rPr lang="en-US" altLang="zh-CN" sz="2800" dirty="0"/>
              <a:t> DNS</a:t>
            </a:r>
            <a:r>
              <a:rPr lang="zh-CN" altLang="en-US" sz="2800" dirty="0"/>
              <a:t>服务器设置</a:t>
            </a:r>
          </a:p>
        </p:txBody>
      </p:sp>
    </p:spTree>
    <p:extLst>
      <p:ext uri="{BB962C8B-B14F-4D97-AF65-F5344CB8AC3E}">
        <p14:creationId xmlns:p14="http://schemas.microsoft.com/office/powerpoint/2010/main" val="4352623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55</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配置要点  </a:t>
            </a:r>
            <a:r>
              <a:rPr lang="en-US" altLang="zh-CN" sz="4400" dirty="0"/>
              <a:t>3</a:t>
            </a:r>
          </a:p>
        </p:txBody>
      </p:sp>
      <p:sp>
        <p:nvSpPr>
          <p:cNvPr id="275459" name="Rectangle 3"/>
          <p:cNvSpPr>
            <a:spLocks noGrp="1" noChangeArrowheads="1"/>
          </p:cNvSpPr>
          <p:nvPr>
            <p:ph type="body" idx="1"/>
          </p:nvPr>
        </p:nvSpPr>
        <p:spPr/>
        <p:txBody>
          <a:bodyPr/>
          <a:lstStyle/>
          <a:p>
            <a:pPr lvl="1"/>
            <a:r>
              <a:rPr lang="en-US" altLang="zh-CN" sz="2800" dirty="0" smtClean="0"/>
              <a:t>(</a:t>
            </a:r>
            <a:r>
              <a:rPr lang="en-US" altLang="zh-CN" sz="2800" dirty="0"/>
              <a:t>6</a:t>
            </a:r>
            <a:r>
              <a:rPr lang="en-US" altLang="zh-CN" sz="2800" dirty="0" smtClean="0"/>
              <a:t>) </a:t>
            </a:r>
            <a:r>
              <a:rPr lang="zh-CN" altLang="en-US" sz="2800" dirty="0" smtClean="0"/>
              <a:t>指定</a:t>
            </a:r>
            <a:r>
              <a:rPr lang="en-US" altLang="zh-CN" sz="2800" dirty="0" err="1"/>
              <a:t>IPv4</a:t>
            </a:r>
            <a:r>
              <a:rPr lang="en-US" altLang="zh-CN" sz="2800" dirty="0"/>
              <a:t> WINS</a:t>
            </a:r>
            <a:r>
              <a:rPr lang="zh-CN" altLang="en-US" sz="2800" dirty="0"/>
              <a:t>服务器</a:t>
            </a:r>
            <a:r>
              <a:rPr lang="zh-CN" altLang="en-US" sz="2800" dirty="0" smtClean="0"/>
              <a:t>设置</a:t>
            </a:r>
            <a:endParaRPr lang="en-US" altLang="zh-CN" sz="2800" dirty="0" smtClean="0"/>
          </a:p>
          <a:p>
            <a:pPr lvl="1"/>
            <a:r>
              <a:rPr lang="en-US" altLang="zh-CN" sz="2800" dirty="0"/>
              <a:t>(7</a:t>
            </a:r>
            <a:r>
              <a:rPr lang="en-US" altLang="zh-CN" sz="2800" dirty="0" smtClean="0"/>
              <a:t>) </a:t>
            </a:r>
            <a:r>
              <a:rPr lang="zh-CN" altLang="en-US" sz="2800" dirty="0" smtClean="0"/>
              <a:t>添加</a:t>
            </a:r>
            <a:r>
              <a:rPr lang="zh-CN" altLang="en-US" sz="2800" dirty="0"/>
              <a:t>或编辑</a:t>
            </a:r>
            <a:r>
              <a:rPr lang="en-US" altLang="zh-CN" sz="2800" dirty="0" err="1"/>
              <a:t>DHCP</a:t>
            </a:r>
            <a:r>
              <a:rPr lang="zh-CN" altLang="en-US" sz="2800" dirty="0" smtClean="0"/>
              <a:t>作用域</a:t>
            </a:r>
            <a:endParaRPr lang="en-US" altLang="zh-CN" sz="2800" dirty="0" smtClean="0"/>
          </a:p>
          <a:p>
            <a:pPr lvl="1"/>
            <a:r>
              <a:rPr lang="en-US" altLang="zh-CN" sz="2800" dirty="0"/>
              <a:t>(8</a:t>
            </a:r>
            <a:r>
              <a:rPr lang="en-US" altLang="zh-CN" sz="2800" dirty="0" smtClean="0"/>
              <a:t>) </a:t>
            </a:r>
            <a:r>
              <a:rPr lang="zh-CN" altLang="en-US" sz="2800" dirty="0" smtClean="0"/>
              <a:t>配置</a:t>
            </a:r>
            <a:r>
              <a:rPr lang="en-US" altLang="zh-CN" sz="2800" dirty="0" err="1"/>
              <a:t>DHCPv6</a:t>
            </a:r>
            <a:r>
              <a:rPr lang="zh-CN" altLang="en-US" sz="2800" dirty="0"/>
              <a:t>无状态</a:t>
            </a:r>
            <a:r>
              <a:rPr lang="zh-CN" altLang="en-US" sz="2800" dirty="0" smtClean="0"/>
              <a:t>模式</a:t>
            </a:r>
            <a:endParaRPr lang="en-US" altLang="zh-CN" sz="2800" dirty="0" smtClean="0"/>
          </a:p>
          <a:p>
            <a:pPr lvl="1"/>
            <a:r>
              <a:rPr lang="en-US" altLang="zh-CN" sz="2800" dirty="0"/>
              <a:t>(9</a:t>
            </a:r>
            <a:r>
              <a:rPr lang="en-US" altLang="zh-CN" sz="2800" dirty="0" smtClean="0"/>
              <a:t>) </a:t>
            </a:r>
            <a:r>
              <a:rPr lang="zh-CN" altLang="en-US" sz="2800" dirty="0" smtClean="0"/>
              <a:t>确认</a:t>
            </a:r>
            <a:r>
              <a:rPr lang="zh-CN" altLang="en-US" sz="2800" dirty="0"/>
              <a:t>安装</a:t>
            </a:r>
            <a:r>
              <a:rPr lang="zh-CN" altLang="en-US" sz="2800" dirty="0" smtClean="0"/>
              <a:t>选择</a:t>
            </a:r>
            <a:endParaRPr lang="en-US" altLang="zh-CN" sz="2800" dirty="0" smtClean="0"/>
          </a:p>
          <a:p>
            <a:pPr lvl="1"/>
            <a:r>
              <a:rPr lang="en-US" altLang="zh-CN" sz="2800" dirty="0"/>
              <a:t>(10</a:t>
            </a:r>
            <a:r>
              <a:rPr lang="en-US" altLang="zh-CN" sz="2800" dirty="0" smtClean="0"/>
              <a:t>) </a:t>
            </a:r>
            <a:r>
              <a:rPr lang="zh-CN" altLang="en-US" sz="2800" dirty="0" smtClean="0"/>
              <a:t>安装结果</a:t>
            </a:r>
            <a:endParaRPr lang="en-US" altLang="zh-CN" sz="2800" dirty="0" smtClean="0"/>
          </a:p>
          <a:p>
            <a:pPr lvl="1"/>
            <a:r>
              <a:rPr lang="en-US" altLang="zh-CN" sz="2800" dirty="0"/>
              <a:t>(</a:t>
            </a:r>
            <a:r>
              <a:rPr lang="en-US" altLang="zh-CN" sz="2800" dirty="0" smtClean="0"/>
              <a:t>11) </a:t>
            </a:r>
            <a:r>
              <a:rPr lang="en-US" altLang="zh-CN" sz="2800" dirty="0" err="1" smtClean="0"/>
              <a:t>DHCP</a:t>
            </a:r>
            <a:r>
              <a:rPr lang="zh-CN" altLang="en-US" sz="2800" dirty="0"/>
              <a:t>服务器的管理界面</a:t>
            </a:r>
          </a:p>
        </p:txBody>
      </p:sp>
    </p:spTree>
    <p:extLst>
      <p:ext uri="{BB962C8B-B14F-4D97-AF65-F5344CB8AC3E}">
        <p14:creationId xmlns:p14="http://schemas.microsoft.com/office/powerpoint/2010/main" val="57026369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56</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测试</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zh-CN" altLang="zh-CN" sz="3200" dirty="0" smtClean="0"/>
              <a:t>在</a:t>
            </a:r>
            <a:r>
              <a:rPr lang="en-US" altLang="zh-CN" sz="3200" dirty="0"/>
              <a:t>Windows 7</a:t>
            </a:r>
            <a:r>
              <a:rPr lang="zh-CN" altLang="zh-CN" sz="3200" dirty="0"/>
              <a:t>环境下，通过：开始</a:t>
            </a:r>
            <a:r>
              <a:rPr lang="en-US" altLang="zh-CN" sz="3200" dirty="0"/>
              <a:t> | </a:t>
            </a:r>
            <a:r>
              <a:rPr lang="zh-CN" altLang="zh-CN" sz="3200" dirty="0"/>
              <a:t>控制面板</a:t>
            </a:r>
            <a:r>
              <a:rPr lang="en-US" altLang="zh-CN" sz="3200" dirty="0"/>
              <a:t> | </a:t>
            </a:r>
            <a:r>
              <a:rPr lang="zh-CN" altLang="zh-CN" sz="3200" dirty="0"/>
              <a:t>网络和共享中心 </a:t>
            </a:r>
            <a:r>
              <a:rPr lang="en-US" altLang="zh-CN" sz="3200" dirty="0"/>
              <a:t>| </a:t>
            </a:r>
            <a:r>
              <a:rPr lang="zh-CN" altLang="zh-CN" sz="3200" dirty="0"/>
              <a:t>更改适配器设置 找到图形化方式显示的网络</a:t>
            </a:r>
            <a:r>
              <a:rPr lang="zh-CN" altLang="zh-CN" sz="3200" dirty="0" smtClean="0"/>
              <a:t>接口</a:t>
            </a:r>
            <a:endParaRPr lang="en-US" altLang="zh-CN" sz="3200" dirty="0" smtClean="0"/>
          </a:p>
          <a:p>
            <a:pPr lvl="1"/>
            <a:r>
              <a:rPr lang="zh-CN" altLang="zh-CN" sz="2900" dirty="0"/>
              <a:t>“自动获得</a:t>
            </a:r>
            <a:r>
              <a:rPr lang="en-US" altLang="zh-CN" sz="2900" dirty="0"/>
              <a:t>IP</a:t>
            </a:r>
            <a:r>
              <a:rPr lang="zh-CN" altLang="zh-CN" sz="2900" dirty="0"/>
              <a:t>地址”</a:t>
            </a:r>
            <a:endParaRPr lang="en-US" altLang="zh-CN" sz="2900" dirty="0"/>
          </a:p>
          <a:p>
            <a:pPr lvl="1"/>
            <a:r>
              <a:rPr lang="zh-CN" altLang="zh-CN" sz="2900" dirty="0"/>
              <a:t>“自动获得</a:t>
            </a:r>
            <a:r>
              <a:rPr lang="en-US" altLang="zh-CN" sz="2900" dirty="0"/>
              <a:t>DNS</a:t>
            </a:r>
            <a:r>
              <a:rPr lang="zh-CN" altLang="zh-CN" sz="2900" dirty="0"/>
              <a:t>服务器地址”</a:t>
            </a:r>
            <a:endParaRPr lang="en-US" altLang="zh-CN" sz="2900" dirty="0"/>
          </a:p>
          <a:p>
            <a:pPr lvl="1"/>
            <a:r>
              <a:rPr lang="zh-CN" altLang="zh-CN" sz="2900" dirty="0"/>
              <a:t>“详细信息”</a:t>
            </a:r>
            <a:r>
              <a:rPr lang="en-US" altLang="zh-CN" sz="2900" dirty="0"/>
              <a:t> | </a:t>
            </a:r>
            <a:r>
              <a:rPr lang="zh-CN" altLang="zh-CN" sz="2900" dirty="0"/>
              <a:t>“网络连接详细信息”</a:t>
            </a:r>
            <a:endParaRPr lang="en-US" altLang="zh-CN" sz="2900" dirty="0"/>
          </a:p>
          <a:p>
            <a:pPr marL="342900" lvl="1" indent="0">
              <a:buNone/>
            </a:pPr>
            <a:r>
              <a:rPr lang="zh-CN" altLang="en-US" sz="2900" dirty="0"/>
              <a:t>或</a:t>
            </a:r>
            <a:endParaRPr lang="en-US" altLang="zh-CN" sz="2900" dirty="0"/>
          </a:p>
          <a:p>
            <a:r>
              <a:rPr lang="en-US" altLang="zh-CN" sz="3200" dirty="0" smtClean="0"/>
              <a:t>  </a:t>
            </a:r>
            <a:r>
              <a:rPr lang="en-US" altLang="zh-CN" sz="3200" dirty="0" err="1" smtClean="0">
                <a:solidFill>
                  <a:schemeClr val="hlink"/>
                </a:solidFill>
              </a:rPr>
              <a:t>cmd</a:t>
            </a:r>
            <a:r>
              <a:rPr lang="en-US" altLang="zh-CN" sz="3200" dirty="0" smtClean="0">
                <a:solidFill>
                  <a:schemeClr val="hlink"/>
                </a:solidFill>
              </a:rPr>
              <a:t> </a:t>
            </a:r>
            <a:r>
              <a:rPr lang="en-US" altLang="zh-CN" sz="3200" dirty="0">
                <a:solidFill>
                  <a:schemeClr val="hlink"/>
                </a:solidFill>
              </a:rPr>
              <a:t>| ipconfig /all</a:t>
            </a:r>
            <a:endParaRPr lang="zh-CN" altLang="en-US" sz="3200" dirty="0">
              <a:solidFill>
                <a:schemeClr val="hlink"/>
              </a:solidFill>
            </a:endParaRPr>
          </a:p>
        </p:txBody>
      </p:sp>
    </p:spTree>
    <p:extLst>
      <p:ext uri="{BB962C8B-B14F-4D97-AF65-F5344CB8AC3E}">
        <p14:creationId xmlns:p14="http://schemas.microsoft.com/office/powerpoint/2010/main" val="25683896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配置基于全局地址池的</a:t>
            </a:r>
            <a:r>
              <a:rPr lang="en-US" altLang="zh-CN" sz="4400" dirty="0" err="1"/>
              <a:t>DHCP</a:t>
            </a:r>
            <a:r>
              <a:rPr lang="zh-CN" altLang="en-US" sz="4400" dirty="0"/>
              <a:t>服务器</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zh-CN" altLang="en-US" sz="3200" dirty="0" smtClean="0"/>
              <a:t>应用</a:t>
            </a:r>
            <a:r>
              <a:rPr lang="zh-CN" altLang="en-US" sz="3200" dirty="0"/>
              <a:t>环境</a:t>
            </a:r>
            <a:endParaRPr lang="en-US" altLang="zh-CN" sz="3200" dirty="0" smtClean="0"/>
          </a:p>
          <a:p>
            <a:pPr marL="800100" lvl="1" indent="-457200"/>
            <a:r>
              <a:rPr lang="zh-CN" altLang="zh-CN" sz="2900" dirty="0" smtClean="0"/>
              <a:t>在一个较大的网络里，如果网络中的计算机不能与路由器通过以太网接口直接相连，而要穿过其他的设备，在这种情况下，为了让计算机从路由器动态获取</a:t>
            </a:r>
            <a:r>
              <a:rPr lang="en-US" altLang="zh-CN" sz="2900" dirty="0" smtClean="0"/>
              <a:t>IP</a:t>
            </a:r>
            <a:r>
              <a:rPr lang="zh-CN" altLang="zh-CN" sz="2900" dirty="0" smtClean="0"/>
              <a:t>地址，往往需要配置基于全局地址池的</a:t>
            </a:r>
            <a:r>
              <a:rPr lang="en-US" altLang="zh-CN" sz="2900" dirty="0" err="1" smtClean="0"/>
              <a:t>DHCP</a:t>
            </a:r>
            <a:r>
              <a:rPr lang="zh-CN" altLang="zh-CN" sz="2900" dirty="0" smtClean="0"/>
              <a:t>服务器。</a:t>
            </a:r>
          </a:p>
          <a:p>
            <a:pPr marL="500062" indent="-457200"/>
            <a:endParaRPr lang="zh-CN" altLang="zh-CN" sz="3200" dirty="0" smtClean="0"/>
          </a:p>
        </p:txBody>
      </p:sp>
    </p:spTree>
    <p:extLst>
      <p:ext uri="{BB962C8B-B14F-4D97-AF65-F5344CB8AC3E}">
        <p14:creationId xmlns:p14="http://schemas.microsoft.com/office/powerpoint/2010/main" val="22831724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58</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基于全局地址</a:t>
            </a:r>
            <a:r>
              <a:rPr lang="zh-CN" altLang="en-US" sz="4400" dirty="0" smtClean="0"/>
              <a:t>池</a:t>
            </a:r>
            <a:r>
              <a:rPr lang="en-US" altLang="zh-CN" sz="4400" dirty="0" smtClean="0"/>
              <a:t>-</a:t>
            </a:r>
            <a:r>
              <a:rPr lang="zh-CN" altLang="en-US" sz="4400" dirty="0" smtClean="0"/>
              <a:t>组网需求及拓扑</a:t>
            </a:r>
            <a:endParaRPr lang="en-US" altLang="zh-CN" sz="4400" dirty="0"/>
          </a:p>
        </p:txBody>
      </p:sp>
      <p:sp>
        <p:nvSpPr>
          <p:cNvPr id="275459" name="Rectangle 3"/>
          <p:cNvSpPr>
            <a:spLocks noGrp="1" noChangeArrowheads="1"/>
          </p:cNvSpPr>
          <p:nvPr>
            <p:ph type="body" idx="1"/>
          </p:nvPr>
        </p:nvSpPr>
        <p:spPr/>
        <p:txBody>
          <a:bodyPr/>
          <a:lstStyle/>
          <a:p>
            <a:pPr marL="500062" indent="-457200"/>
            <a:endParaRPr lang="zh-CN" altLang="zh-CN" sz="32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356" y="1982948"/>
            <a:ext cx="7165287" cy="3760469"/>
          </a:xfrm>
          <a:prstGeom prst="rect">
            <a:avLst/>
          </a:prstGeom>
        </p:spPr>
      </p:pic>
    </p:spTree>
    <p:extLst>
      <p:ext uri="{BB962C8B-B14F-4D97-AF65-F5344CB8AC3E}">
        <p14:creationId xmlns:p14="http://schemas.microsoft.com/office/powerpoint/2010/main" val="42122704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59</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基于全局地址</a:t>
            </a:r>
            <a:r>
              <a:rPr lang="zh-CN" altLang="en-US" sz="4400" dirty="0" smtClean="0"/>
              <a:t>池</a:t>
            </a:r>
            <a:r>
              <a:rPr lang="en-US" altLang="zh-CN" sz="4400" dirty="0" smtClean="0"/>
              <a:t>-</a:t>
            </a:r>
            <a:r>
              <a:rPr lang="zh-CN" altLang="en-US" sz="4400" dirty="0" smtClean="0"/>
              <a:t>配置</a:t>
            </a:r>
            <a:r>
              <a:rPr lang="zh-CN" altLang="en-US" sz="4400" dirty="0"/>
              <a:t>思路</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en-US" altLang="zh-CN" sz="3200" dirty="0"/>
              <a:t>(1</a:t>
            </a:r>
            <a:r>
              <a:rPr lang="en-US" altLang="zh-CN" sz="3200" dirty="0" smtClean="0"/>
              <a:t>) </a:t>
            </a:r>
            <a:r>
              <a:rPr lang="zh-CN" altLang="en-US" sz="3200" dirty="0" smtClean="0"/>
              <a:t>启动</a:t>
            </a:r>
            <a:r>
              <a:rPr lang="en-US" altLang="zh-CN" sz="3200" dirty="0" err="1"/>
              <a:t>DHCP</a:t>
            </a:r>
            <a:r>
              <a:rPr lang="zh-CN" altLang="en-US" sz="3200" dirty="0"/>
              <a:t>服务。</a:t>
            </a:r>
          </a:p>
          <a:p>
            <a:pPr marL="500062" indent="-457200"/>
            <a:r>
              <a:rPr lang="en-US" altLang="zh-CN" sz="3200" dirty="0"/>
              <a:t>(2</a:t>
            </a:r>
            <a:r>
              <a:rPr lang="en-US" altLang="zh-CN" sz="3200" dirty="0" smtClean="0"/>
              <a:t>) </a:t>
            </a:r>
            <a:r>
              <a:rPr lang="zh-CN" altLang="en-US" sz="3200" dirty="0" smtClean="0"/>
              <a:t>配置</a:t>
            </a:r>
            <a:r>
              <a:rPr lang="zh-CN" altLang="en-US" sz="3200" dirty="0"/>
              <a:t>不参与自动分配的</a:t>
            </a:r>
            <a:r>
              <a:rPr lang="en-US" altLang="zh-CN" sz="3200" dirty="0"/>
              <a:t>IP</a:t>
            </a:r>
            <a:r>
              <a:rPr lang="zh-CN" altLang="en-US" sz="3200" dirty="0"/>
              <a:t>地址，一般包括</a:t>
            </a:r>
            <a:r>
              <a:rPr lang="en-US" altLang="zh-CN" sz="3200" dirty="0"/>
              <a:t>DNS</a:t>
            </a:r>
            <a:r>
              <a:rPr lang="zh-CN" altLang="en-US" sz="3200" dirty="0"/>
              <a:t>服务器地址、</a:t>
            </a:r>
            <a:r>
              <a:rPr lang="en-US" altLang="zh-CN" sz="3200" dirty="0"/>
              <a:t>NetBIOS</a:t>
            </a:r>
            <a:r>
              <a:rPr lang="zh-CN" altLang="en-US" sz="3200" dirty="0"/>
              <a:t>和出口网关地址等。</a:t>
            </a:r>
          </a:p>
          <a:p>
            <a:pPr marL="500062" indent="-457200"/>
            <a:r>
              <a:rPr lang="en-US" altLang="zh-CN" sz="3200" dirty="0"/>
              <a:t>(3</a:t>
            </a:r>
            <a:r>
              <a:rPr lang="en-US" altLang="zh-CN" sz="3200" dirty="0" smtClean="0"/>
              <a:t>) </a:t>
            </a:r>
            <a:r>
              <a:rPr lang="zh-CN" altLang="en-US" sz="3200" dirty="0" smtClean="0"/>
              <a:t>配置</a:t>
            </a:r>
            <a:r>
              <a:rPr lang="zh-CN" altLang="en-US" sz="3200" dirty="0"/>
              <a:t>地址池，包括地址范围、域名和</a:t>
            </a:r>
            <a:r>
              <a:rPr lang="en-US" altLang="zh-CN" sz="3200" dirty="0"/>
              <a:t>DNS</a:t>
            </a:r>
            <a:r>
              <a:rPr lang="zh-CN" altLang="en-US" sz="3200" dirty="0"/>
              <a:t>地址。</a:t>
            </a:r>
          </a:p>
          <a:p>
            <a:pPr marL="500062" indent="-457200"/>
            <a:r>
              <a:rPr lang="en-US" altLang="zh-CN" sz="3200" dirty="0"/>
              <a:t>(4</a:t>
            </a:r>
            <a:r>
              <a:rPr lang="en-US" altLang="zh-CN" sz="3200" dirty="0" smtClean="0"/>
              <a:t>) </a:t>
            </a:r>
            <a:r>
              <a:rPr lang="zh-CN" altLang="en-US" sz="3200" dirty="0" smtClean="0"/>
              <a:t>配置</a:t>
            </a:r>
            <a:r>
              <a:rPr lang="zh-CN" altLang="en-US" sz="3200" dirty="0"/>
              <a:t>地址池的相关属性，如地址池范围、出口网关、</a:t>
            </a:r>
            <a:r>
              <a:rPr lang="en-US" altLang="zh-CN" sz="3200" dirty="0"/>
              <a:t>NetBIOS</a:t>
            </a:r>
            <a:r>
              <a:rPr lang="zh-CN" altLang="en-US" sz="3200" dirty="0"/>
              <a:t>地址、地址租用期限等。</a:t>
            </a:r>
          </a:p>
          <a:p>
            <a:pPr marL="500062" indent="-457200"/>
            <a:endParaRPr lang="zh-CN" altLang="zh-CN" sz="3200" dirty="0" smtClean="0"/>
          </a:p>
        </p:txBody>
      </p:sp>
    </p:spTree>
    <p:extLst>
      <p:ext uri="{BB962C8B-B14F-4D97-AF65-F5344CB8AC3E}">
        <p14:creationId xmlns:p14="http://schemas.microsoft.com/office/powerpoint/2010/main" val="1084882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HTTP</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协议是指计算机通信网络中两台计算机之间进行通信所必须共同遵守的规定或</a:t>
            </a:r>
            <a:r>
              <a:rPr lang="zh-CN" altLang="zh-CN" sz="3200" dirty="0" smtClean="0"/>
              <a:t>规则</a:t>
            </a:r>
            <a:r>
              <a:rPr lang="zh-CN" altLang="en-US" sz="3200" dirty="0"/>
              <a:t>。</a:t>
            </a:r>
            <a:endParaRPr lang="en-US" altLang="zh-CN" sz="3200" dirty="0" smtClean="0"/>
          </a:p>
          <a:p>
            <a:r>
              <a:rPr lang="zh-CN" altLang="zh-CN" sz="3200" dirty="0" smtClean="0"/>
              <a:t>超文本</a:t>
            </a:r>
            <a:r>
              <a:rPr lang="zh-CN" altLang="zh-CN" sz="3200" dirty="0"/>
              <a:t>传输协议</a:t>
            </a:r>
            <a:r>
              <a:rPr lang="en-US" altLang="zh-CN" sz="3200" dirty="0"/>
              <a:t>(</a:t>
            </a:r>
            <a:r>
              <a:rPr lang="en-US" altLang="zh-CN" sz="3200" dirty="0" err="1"/>
              <a:t>HyperText</a:t>
            </a:r>
            <a:r>
              <a:rPr lang="en-US" altLang="zh-CN" sz="3200" dirty="0"/>
              <a:t> Transfer Protocol, HTTP)</a:t>
            </a:r>
            <a:r>
              <a:rPr lang="zh-CN" altLang="zh-CN" sz="3200" dirty="0"/>
              <a:t>是一种通信协议，它允许将超文本标记语言</a:t>
            </a:r>
            <a:r>
              <a:rPr lang="en-US" altLang="zh-CN" sz="3200" dirty="0"/>
              <a:t>(</a:t>
            </a:r>
            <a:r>
              <a:rPr lang="en-US" altLang="zh-CN" sz="3200" dirty="0" err="1"/>
              <a:t>HyperText</a:t>
            </a:r>
            <a:r>
              <a:rPr lang="en-US" altLang="zh-CN" sz="3200" dirty="0"/>
              <a:t> Markup Language, HTML)</a:t>
            </a:r>
            <a:r>
              <a:rPr lang="zh-CN" altLang="zh-CN" sz="3200" dirty="0"/>
              <a:t>文档从</a:t>
            </a:r>
            <a:r>
              <a:rPr lang="en-US" altLang="zh-CN" sz="3200" dirty="0"/>
              <a:t>Web</a:t>
            </a:r>
            <a:r>
              <a:rPr lang="zh-CN" altLang="zh-CN" sz="3200" dirty="0"/>
              <a:t>服务器传送到客户端的</a:t>
            </a:r>
            <a:r>
              <a:rPr lang="zh-CN" altLang="zh-CN" sz="3200" dirty="0" smtClean="0"/>
              <a:t>浏览器</a:t>
            </a:r>
            <a:r>
              <a:rPr lang="zh-CN" altLang="en-US" sz="3200" dirty="0" smtClean="0"/>
              <a:t>。</a:t>
            </a:r>
            <a:endParaRPr lang="en-US" altLang="zh-CN" sz="2900" dirty="0" smtClean="0"/>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60</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基于全局地址</a:t>
            </a:r>
            <a:r>
              <a:rPr lang="zh-CN" altLang="en-US" sz="4400" dirty="0" smtClean="0"/>
              <a:t>池</a:t>
            </a:r>
            <a:r>
              <a:rPr lang="en-US" altLang="zh-CN" sz="4400" dirty="0" smtClean="0"/>
              <a:t>-</a:t>
            </a:r>
            <a:r>
              <a:rPr lang="zh-CN" altLang="en-US" sz="4400" dirty="0" smtClean="0"/>
              <a:t>配置步骤</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en-US" altLang="zh-CN" sz="2800" dirty="0"/>
              <a:t>(1</a:t>
            </a:r>
            <a:r>
              <a:rPr lang="en-US" altLang="zh-CN" sz="2800" dirty="0" smtClean="0"/>
              <a:t>) </a:t>
            </a:r>
            <a:r>
              <a:rPr lang="zh-CN" altLang="en-US" sz="2800" dirty="0" smtClean="0"/>
              <a:t>启动</a:t>
            </a:r>
            <a:r>
              <a:rPr lang="en-US" altLang="zh-CN" sz="2800" dirty="0" err="1"/>
              <a:t>DHCP</a:t>
            </a:r>
            <a:r>
              <a:rPr lang="zh-CN" altLang="en-US" sz="2800" dirty="0" smtClean="0"/>
              <a:t>服务</a:t>
            </a:r>
            <a:endParaRPr lang="en-US" altLang="zh-CN" sz="2800" dirty="0" smtClean="0"/>
          </a:p>
          <a:p>
            <a:pPr marL="500062" indent="-457200"/>
            <a:r>
              <a:rPr lang="en-US" altLang="zh-CN" sz="2800" dirty="0"/>
              <a:t>(2</a:t>
            </a:r>
            <a:r>
              <a:rPr lang="en-US" altLang="zh-CN" sz="2800" dirty="0" smtClean="0"/>
              <a:t>) </a:t>
            </a:r>
            <a:r>
              <a:rPr lang="zh-CN" altLang="en-US" sz="2800" dirty="0" smtClean="0"/>
              <a:t>配置</a:t>
            </a:r>
            <a:r>
              <a:rPr lang="zh-CN" altLang="en-US" sz="2800" dirty="0"/>
              <a:t>不参与自动分配的</a:t>
            </a:r>
            <a:r>
              <a:rPr lang="en-US" altLang="zh-CN" sz="2800" dirty="0"/>
              <a:t>IP</a:t>
            </a:r>
            <a:r>
              <a:rPr lang="zh-CN" altLang="en-US" sz="2800" dirty="0" smtClean="0"/>
              <a:t>地址</a:t>
            </a:r>
            <a:endParaRPr lang="en-US" altLang="zh-CN" sz="2800" dirty="0" smtClean="0"/>
          </a:p>
          <a:p>
            <a:pPr marL="500062" indent="-457200"/>
            <a:r>
              <a:rPr lang="en-US" altLang="zh-CN" sz="2800" dirty="0"/>
              <a:t>(3</a:t>
            </a:r>
            <a:r>
              <a:rPr lang="en-US" altLang="zh-CN" sz="2800" dirty="0" smtClean="0"/>
              <a:t>) </a:t>
            </a:r>
            <a:r>
              <a:rPr lang="zh-CN" altLang="en-US" sz="2800" dirty="0" smtClean="0"/>
              <a:t>配置</a:t>
            </a:r>
            <a:r>
              <a:rPr lang="en-US" altLang="zh-CN" sz="2800" dirty="0" err="1"/>
              <a:t>DHCP</a:t>
            </a:r>
            <a:r>
              <a:rPr lang="zh-CN" altLang="en-US" sz="2800" dirty="0"/>
              <a:t>地址池</a:t>
            </a:r>
            <a:r>
              <a:rPr lang="en-US" altLang="zh-CN" sz="2800" dirty="0"/>
              <a:t>0</a:t>
            </a:r>
            <a:r>
              <a:rPr lang="zh-CN" altLang="en-US" sz="2800" dirty="0"/>
              <a:t>的共有</a:t>
            </a:r>
            <a:r>
              <a:rPr lang="zh-CN" altLang="en-US" sz="2800" dirty="0" smtClean="0"/>
              <a:t>属性</a:t>
            </a:r>
            <a:endParaRPr lang="en-US" altLang="zh-CN" sz="2800" dirty="0" smtClean="0"/>
          </a:p>
          <a:p>
            <a:pPr marL="500062" indent="-457200"/>
            <a:r>
              <a:rPr lang="en-US" altLang="zh-CN" sz="2800" dirty="0"/>
              <a:t>(4</a:t>
            </a:r>
            <a:r>
              <a:rPr lang="en-US" altLang="zh-CN" sz="2800" dirty="0" smtClean="0"/>
              <a:t>) </a:t>
            </a:r>
            <a:r>
              <a:rPr lang="zh-CN" altLang="en-US" sz="2800" dirty="0" smtClean="0"/>
              <a:t>配置</a:t>
            </a:r>
            <a:r>
              <a:rPr lang="en-US" altLang="zh-CN" sz="2800" dirty="0" err="1"/>
              <a:t>DHCP</a:t>
            </a:r>
            <a:r>
              <a:rPr lang="zh-CN" altLang="en-US" sz="2800" dirty="0"/>
              <a:t>地址池</a:t>
            </a:r>
            <a:r>
              <a:rPr lang="en-US" altLang="zh-CN" sz="2800" dirty="0"/>
              <a:t>1</a:t>
            </a:r>
            <a:r>
              <a:rPr lang="zh-CN" altLang="en-US" sz="2800" dirty="0"/>
              <a:t>的</a:t>
            </a:r>
            <a:r>
              <a:rPr lang="zh-CN" altLang="en-US" sz="2800" dirty="0" smtClean="0"/>
              <a:t>属性</a:t>
            </a:r>
            <a:endParaRPr lang="en-US" altLang="zh-CN" sz="2800" dirty="0" smtClean="0"/>
          </a:p>
          <a:p>
            <a:pPr marL="500062" indent="-457200"/>
            <a:r>
              <a:rPr lang="en-US" altLang="zh-CN" sz="2800" dirty="0"/>
              <a:t>(5</a:t>
            </a:r>
            <a:r>
              <a:rPr lang="en-US" altLang="zh-CN" sz="2800" dirty="0" smtClean="0"/>
              <a:t>) </a:t>
            </a:r>
            <a:r>
              <a:rPr lang="zh-CN" altLang="en-US" sz="2800" dirty="0" smtClean="0"/>
              <a:t>配置</a:t>
            </a:r>
            <a:r>
              <a:rPr lang="en-US" altLang="zh-CN" sz="2800" dirty="0" err="1"/>
              <a:t>DHCP</a:t>
            </a:r>
            <a:r>
              <a:rPr lang="zh-CN" altLang="en-US" sz="2800" dirty="0"/>
              <a:t>地址池</a:t>
            </a:r>
            <a:r>
              <a:rPr lang="en-US" altLang="zh-CN" sz="2800" dirty="0"/>
              <a:t>2</a:t>
            </a:r>
            <a:r>
              <a:rPr lang="zh-CN" altLang="en-US" sz="2800" dirty="0"/>
              <a:t>的</a:t>
            </a:r>
            <a:r>
              <a:rPr lang="zh-CN" altLang="en-US" sz="2800" dirty="0" smtClean="0"/>
              <a:t>属性</a:t>
            </a:r>
            <a:endParaRPr lang="en-US" altLang="zh-CN" sz="2800" dirty="0" smtClean="0"/>
          </a:p>
          <a:p>
            <a:pPr marL="500062" indent="-457200"/>
            <a:r>
              <a:rPr lang="en-US" altLang="zh-CN" sz="2800" dirty="0"/>
              <a:t>(6</a:t>
            </a:r>
            <a:r>
              <a:rPr lang="en-US" altLang="zh-CN" sz="2800" dirty="0" smtClean="0"/>
              <a:t>) </a:t>
            </a:r>
            <a:r>
              <a:rPr lang="zh-CN" altLang="en-US" sz="2800" dirty="0" smtClean="0"/>
              <a:t>配置</a:t>
            </a:r>
            <a:r>
              <a:rPr lang="zh-CN" altLang="en-US" sz="2800" dirty="0"/>
              <a:t>接口</a:t>
            </a:r>
            <a:r>
              <a:rPr lang="en-US" altLang="zh-CN" sz="2800" dirty="0" err="1"/>
              <a:t>GE1</a:t>
            </a:r>
            <a:r>
              <a:rPr lang="en-US" altLang="zh-CN" sz="2800" dirty="0"/>
              <a:t>/0/0</a:t>
            </a:r>
            <a:r>
              <a:rPr lang="zh-CN" altLang="en-US" sz="2800" dirty="0"/>
              <a:t>下的客户端从全局地址池中获取</a:t>
            </a:r>
            <a:r>
              <a:rPr lang="en-US" altLang="zh-CN" sz="2800" dirty="0"/>
              <a:t>IP</a:t>
            </a:r>
            <a:r>
              <a:rPr lang="zh-CN" altLang="en-US" sz="2800" dirty="0" smtClean="0"/>
              <a:t>地址</a:t>
            </a:r>
            <a:endParaRPr lang="en-US" altLang="zh-CN" sz="2800" dirty="0" smtClean="0"/>
          </a:p>
          <a:p>
            <a:pPr marL="500062" indent="-457200"/>
            <a:r>
              <a:rPr lang="en-US" altLang="zh-CN" sz="2800" dirty="0"/>
              <a:t>(7</a:t>
            </a:r>
            <a:r>
              <a:rPr lang="en-US" altLang="zh-CN" sz="2800" dirty="0" smtClean="0"/>
              <a:t>) </a:t>
            </a:r>
            <a:r>
              <a:rPr lang="zh-CN" altLang="en-US" sz="2800" dirty="0" smtClean="0"/>
              <a:t>配置</a:t>
            </a:r>
            <a:r>
              <a:rPr lang="zh-CN" altLang="en-US" sz="2800" dirty="0"/>
              <a:t>接口</a:t>
            </a:r>
            <a:r>
              <a:rPr lang="en-US" altLang="zh-CN" sz="2800" dirty="0" err="1"/>
              <a:t>GE1</a:t>
            </a:r>
            <a:r>
              <a:rPr lang="en-US" altLang="zh-CN" sz="2800" dirty="0"/>
              <a:t>/0/1</a:t>
            </a:r>
            <a:r>
              <a:rPr lang="zh-CN" altLang="en-US" sz="2800" dirty="0"/>
              <a:t>下的客户端从全局地址池中获取</a:t>
            </a:r>
            <a:r>
              <a:rPr lang="en-US" altLang="zh-CN" sz="2800" dirty="0"/>
              <a:t>IP </a:t>
            </a:r>
            <a:r>
              <a:rPr lang="zh-CN" altLang="en-US" sz="2800" dirty="0"/>
              <a:t>地址</a:t>
            </a:r>
            <a:endParaRPr lang="zh-CN" altLang="zh-CN" sz="2800" dirty="0" smtClean="0"/>
          </a:p>
        </p:txBody>
      </p:sp>
    </p:spTree>
    <p:extLst>
      <p:ext uri="{BB962C8B-B14F-4D97-AF65-F5344CB8AC3E}">
        <p14:creationId xmlns:p14="http://schemas.microsoft.com/office/powerpoint/2010/main" val="112750933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配置基于接口地址池的</a:t>
            </a:r>
            <a:r>
              <a:rPr lang="en-US" altLang="zh-CN" sz="4400" dirty="0" err="1"/>
              <a:t>DHCP</a:t>
            </a:r>
            <a:r>
              <a:rPr lang="zh-CN" altLang="en-US" sz="4400" dirty="0"/>
              <a:t>服务器</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zh-CN" altLang="en-US" sz="3200" dirty="0" smtClean="0"/>
              <a:t>应用环境</a:t>
            </a:r>
            <a:endParaRPr lang="en-US" altLang="zh-CN" sz="3200" dirty="0" smtClean="0"/>
          </a:p>
          <a:p>
            <a:pPr marL="800100" lvl="1" indent="-457200"/>
            <a:r>
              <a:rPr lang="zh-CN" altLang="zh-CN" sz="2900" dirty="0"/>
              <a:t>在一个相对小规模的网络里，如果网络中的计算机与路由器通过以太网接口直接相连，为了让计算机从路由器动态获取</a:t>
            </a:r>
            <a:r>
              <a:rPr lang="en-US" altLang="zh-CN" sz="2900" dirty="0"/>
              <a:t>IP</a:t>
            </a:r>
            <a:r>
              <a:rPr lang="zh-CN" altLang="zh-CN" sz="2900" dirty="0"/>
              <a:t>地址，可以在路由器的以太网接口上配置基于接口地址池的</a:t>
            </a:r>
            <a:r>
              <a:rPr lang="en-US" altLang="zh-CN" sz="2900" dirty="0" err="1"/>
              <a:t>DHCP</a:t>
            </a:r>
            <a:r>
              <a:rPr lang="zh-CN" altLang="zh-CN" sz="2900" dirty="0"/>
              <a:t>服务器。</a:t>
            </a:r>
          </a:p>
          <a:p>
            <a:pPr marL="500062" indent="-457200"/>
            <a:endParaRPr lang="zh-CN" altLang="zh-CN" sz="3200" dirty="0" smtClean="0"/>
          </a:p>
        </p:txBody>
      </p:sp>
    </p:spTree>
    <p:extLst>
      <p:ext uri="{BB962C8B-B14F-4D97-AF65-F5344CB8AC3E}">
        <p14:creationId xmlns:p14="http://schemas.microsoft.com/office/powerpoint/2010/main" val="26901981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62</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基于接口地址</a:t>
            </a:r>
            <a:r>
              <a:rPr lang="zh-CN" altLang="en-US" sz="4400" dirty="0" smtClean="0"/>
              <a:t>池</a:t>
            </a:r>
            <a:r>
              <a:rPr lang="en-US" altLang="zh-CN" sz="4400" dirty="0" smtClean="0"/>
              <a:t>-</a:t>
            </a:r>
            <a:r>
              <a:rPr lang="zh-CN" altLang="en-US" sz="4400" dirty="0" smtClean="0"/>
              <a:t>组</a:t>
            </a:r>
            <a:r>
              <a:rPr lang="zh-CN" altLang="en-US" sz="4400" dirty="0"/>
              <a:t>网需求及拓扑</a:t>
            </a:r>
            <a:endParaRPr lang="en-US" altLang="zh-CN" sz="4400" dirty="0"/>
          </a:p>
        </p:txBody>
      </p:sp>
      <p:sp>
        <p:nvSpPr>
          <p:cNvPr id="275459" name="Rectangle 3"/>
          <p:cNvSpPr>
            <a:spLocks noGrp="1" noChangeArrowheads="1"/>
          </p:cNvSpPr>
          <p:nvPr>
            <p:ph type="body" idx="1"/>
          </p:nvPr>
        </p:nvSpPr>
        <p:spPr/>
        <p:txBody>
          <a:bodyPr/>
          <a:lstStyle/>
          <a:p>
            <a:pPr marL="500062" indent="-457200"/>
            <a:endParaRPr lang="zh-CN" altLang="zh-CN" sz="3200" dirty="0" smtClean="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4492" t="1308" r="2990"/>
          <a:stretch/>
        </p:blipFill>
        <p:spPr bwMode="auto">
          <a:xfrm>
            <a:off x="2224722" y="1713030"/>
            <a:ext cx="4694555" cy="43003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8818561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63</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基于接口地址</a:t>
            </a:r>
            <a:r>
              <a:rPr lang="zh-CN" altLang="en-US" sz="4400" dirty="0" smtClean="0"/>
              <a:t>池</a:t>
            </a:r>
            <a:r>
              <a:rPr lang="en-US" altLang="zh-CN" sz="4400" dirty="0" smtClean="0"/>
              <a:t>-</a:t>
            </a:r>
            <a:r>
              <a:rPr lang="zh-CN" altLang="en-US" sz="4400" dirty="0" smtClean="0"/>
              <a:t>配置</a:t>
            </a:r>
            <a:r>
              <a:rPr lang="zh-CN" altLang="en-US" sz="4400" dirty="0"/>
              <a:t>思路</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en-US" altLang="zh-CN" sz="2800" dirty="0"/>
              <a:t>(1</a:t>
            </a:r>
            <a:r>
              <a:rPr lang="en-US" altLang="zh-CN" sz="2800" dirty="0" smtClean="0"/>
              <a:t>) </a:t>
            </a:r>
            <a:r>
              <a:rPr lang="zh-CN" altLang="en-US" sz="2800" dirty="0" smtClean="0"/>
              <a:t>启动</a:t>
            </a:r>
            <a:r>
              <a:rPr lang="en-US" altLang="zh-CN" sz="2800" dirty="0" err="1"/>
              <a:t>DHCP</a:t>
            </a:r>
            <a:r>
              <a:rPr lang="zh-CN" altLang="en-US" sz="2800" dirty="0"/>
              <a:t>服务。</a:t>
            </a:r>
          </a:p>
          <a:p>
            <a:pPr marL="500062" indent="-457200"/>
            <a:r>
              <a:rPr lang="en-US" altLang="zh-CN" sz="2800" dirty="0"/>
              <a:t>(2</a:t>
            </a:r>
            <a:r>
              <a:rPr lang="en-US" altLang="zh-CN" sz="2800" dirty="0" smtClean="0"/>
              <a:t>) </a:t>
            </a:r>
            <a:r>
              <a:rPr lang="zh-CN" altLang="en-US" sz="2800" dirty="0" smtClean="0"/>
              <a:t>配置</a:t>
            </a:r>
            <a:r>
              <a:rPr lang="zh-CN" altLang="en-US" sz="2800" dirty="0"/>
              <a:t>不参与自动分配的</a:t>
            </a:r>
            <a:r>
              <a:rPr lang="en-US" altLang="zh-CN" sz="2800" dirty="0"/>
              <a:t>IP</a:t>
            </a:r>
            <a:r>
              <a:rPr lang="zh-CN" altLang="en-US" sz="2800" dirty="0"/>
              <a:t>地址，一般包括</a:t>
            </a:r>
            <a:r>
              <a:rPr lang="en-US" altLang="zh-CN" sz="2800" dirty="0"/>
              <a:t>DNS</a:t>
            </a:r>
            <a:r>
              <a:rPr lang="zh-CN" altLang="en-US" sz="2800" dirty="0"/>
              <a:t>服务器地址、</a:t>
            </a:r>
            <a:r>
              <a:rPr lang="en-US" altLang="zh-CN" sz="2800" dirty="0"/>
              <a:t>NetBIOS</a:t>
            </a:r>
            <a:r>
              <a:rPr lang="zh-CN" altLang="en-US" sz="2800" dirty="0"/>
              <a:t>和出口网关地址等。</a:t>
            </a:r>
          </a:p>
          <a:p>
            <a:pPr marL="500062" indent="-457200"/>
            <a:r>
              <a:rPr lang="en-US" altLang="zh-CN" sz="2800" dirty="0"/>
              <a:t>(3</a:t>
            </a:r>
            <a:r>
              <a:rPr lang="en-US" altLang="zh-CN" sz="2800" dirty="0" smtClean="0"/>
              <a:t>) </a:t>
            </a:r>
            <a:r>
              <a:rPr lang="zh-CN" altLang="en-US" sz="2800" dirty="0" smtClean="0"/>
              <a:t>配置</a:t>
            </a:r>
            <a:r>
              <a:rPr lang="zh-CN" altLang="en-US" sz="2800" dirty="0"/>
              <a:t>接口地址，以及域名和</a:t>
            </a:r>
            <a:r>
              <a:rPr lang="en-US" altLang="zh-CN" sz="2800" dirty="0"/>
              <a:t>DNS</a:t>
            </a:r>
            <a:r>
              <a:rPr lang="zh-CN" altLang="en-US" sz="2800" dirty="0"/>
              <a:t>地址。</a:t>
            </a:r>
          </a:p>
          <a:p>
            <a:pPr marL="500062" indent="-457200"/>
            <a:r>
              <a:rPr lang="en-US" altLang="zh-CN" sz="2800" dirty="0"/>
              <a:t>(4</a:t>
            </a:r>
            <a:r>
              <a:rPr lang="en-US" altLang="zh-CN" sz="2800" dirty="0" smtClean="0"/>
              <a:t>) </a:t>
            </a:r>
            <a:r>
              <a:rPr lang="zh-CN" altLang="en-US" sz="2800" dirty="0" smtClean="0"/>
              <a:t>使</a:t>
            </a:r>
            <a:r>
              <a:rPr lang="zh-CN" altLang="en-US" sz="2800" dirty="0"/>
              <a:t>能接口地址池。</a:t>
            </a:r>
          </a:p>
          <a:p>
            <a:pPr marL="500062" indent="-457200"/>
            <a:r>
              <a:rPr lang="en-US" altLang="zh-CN" sz="2800" dirty="0"/>
              <a:t>(5</a:t>
            </a:r>
            <a:r>
              <a:rPr lang="en-US" altLang="zh-CN" sz="2800" dirty="0" smtClean="0"/>
              <a:t>) </a:t>
            </a:r>
            <a:r>
              <a:rPr lang="zh-CN" altLang="en-US" sz="2800" dirty="0" smtClean="0"/>
              <a:t>配置</a:t>
            </a:r>
            <a:r>
              <a:rPr lang="zh-CN" altLang="en-US" sz="2800" dirty="0"/>
              <a:t>地址池的相关属性，如出口网关、</a:t>
            </a:r>
            <a:r>
              <a:rPr lang="en-US" altLang="zh-CN" sz="2800" dirty="0"/>
              <a:t>NetBIOS</a:t>
            </a:r>
            <a:r>
              <a:rPr lang="zh-CN" altLang="en-US" sz="2800" dirty="0"/>
              <a:t>地址、地址租用期限、安全功能（可选）等。</a:t>
            </a:r>
          </a:p>
          <a:p>
            <a:pPr marL="500062" indent="-457200"/>
            <a:endParaRPr lang="zh-CN" altLang="zh-CN" sz="3200" dirty="0" smtClean="0"/>
          </a:p>
        </p:txBody>
      </p:sp>
    </p:spTree>
    <p:extLst>
      <p:ext uri="{BB962C8B-B14F-4D97-AF65-F5344CB8AC3E}">
        <p14:creationId xmlns:p14="http://schemas.microsoft.com/office/powerpoint/2010/main" val="26677983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64</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a:t>基于接口地址</a:t>
            </a:r>
            <a:r>
              <a:rPr lang="zh-CN" altLang="en-US" sz="4400" dirty="0" smtClean="0"/>
              <a:t>池</a:t>
            </a:r>
            <a:r>
              <a:rPr lang="en-US" altLang="zh-CN" sz="4400" dirty="0" smtClean="0"/>
              <a:t>-</a:t>
            </a:r>
            <a:r>
              <a:rPr lang="zh-CN" altLang="en-US" sz="4400" dirty="0" smtClean="0"/>
              <a:t>配置</a:t>
            </a:r>
            <a:r>
              <a:rPr lang="zh-CN" altLang="en-US" sz="4400" dirty="0"/>
              <a:t>步骤</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en-US" altLang="zh-CN" sz="2800" dirty="0"/>
              <a:t>(1</a:t>
            </a:r>
            <a:r>
              <a:rPr lang="en-US" altLang="zh-CN" sz="2800" dirty="0" smtClean="0"/>
              <a:t>)  </a:t>
            </a:r>
            <a:r>
              <a:rPr lang="zh-CN" altLang="en-US" sz="2800" dirty="0" smtClean="0"/>
              <a:t>启动</a:t>
            </a:r>
            <a:r>
              <a:rPr lang="en-US" altLang="zh-CN" sz="2800" dirty="0" err="1"/>
              <a:t>DHCP</a:t>
            </a:r>
            <a:r>
              <a:rPr lang="zh-CN" altLang="en-US" sz="2800" dirty="0"/>
              <a:t>服务</a:t>
            </a:r>
            <a:r>
              <a:rPr lang="zh-CN" altLang="en-US" sz="2800" dirty="0" smtClean="0"/>
              <a:t>。</a:t>
            </a:r>
            <a:endParaRPr lang="en-US" altLang="zh-CN" sz="2800" dirty="0" smtClean="0"/>
          </a:p>
          <a:p>
            <a:pPr marL="500062" indent="-457200"/>
            <a:r>
              <a:rPr lang="en-US" altLang="zh-CN" sz="3200" dirty="0"/>
              <a:t>(2</a:t>
            </a:r>
            <a:r>
              <a:rPr lang="en-US" altLang="zh-CN" sz="3200" dirty="0" smtClean="0"/>
              <a:t>) </a:t>
            </a:r>
            <a:r>
              <a:rPr lang="zh-CN" altLang="en-US" sz="3200" dirty="0" smtClean="0"/>
              <a:t>配置</a:t>
            </a:r>
            <a:r>
              <a:rPr lang="zh-CN" altLang="en-US" sz="3200" dirty="0"/>
              <a:t>不参与自动分配的</a:t>
            </a:r>
            <a:r>
              <a:rPr lang="en-US" altLang="zh-CN" sz="3200" dirty="0"/>
              <a:t>IP</a:t>
            </a:r>
            <a:r>
              <a:rPr lang="zh-CN" altLang="en-US" sz="3200" dirty="0" smtClean="0"/>
              <a:t>地址</a:t>
            </a:r>
            <a:endParaRPr lang="en-US" altLang="zh-CN" sz="3200" dirty="0" smtClean="0"/>
          </a:p>
          <a:p>
            <a:pPr marL="500062" indent="-457200"/>
            <a:r>
              <a:rPr lang="en-US" altLang="zh-CN" sz="3200" dirty="0"/>
              <a:t>(3</a:t>
            </a:r>
            <a:r>
              <a:rPr lang="en-US" altLang="zh-CN" sz="3200" dirty="0" smtClean="0"/>
              <a:t>) </a:t>
            </a:r>
            <a:r>
              <a:rPr lang="zh-CN" altLang="en-US" sz="3200" dirty="0" smtClean="0"/>
              <a:t>配置</a:t>
            </a:r>
            <a:r>
              <a:rPr lang="zh-CN" altLang="en-US" sz="3200" dirty="0"/>
              <a:t>接口</a:t>
            </a:r>
            <a:r>
              <a:rPr lang="en-US" altLang="zh-CN" sz="3200" dirty="0" err="1"/>
              <a:t>GE1</a:t>
            </a:r>
            <a:r>
              <a:rPr lang="en-US" altLang="zh-CN" sz="3200" dirty="0"/>
              <a:t>/0/0</a:t>
            </a:r>
            <a:r>
              <a:rPr lang="zh-CN" altLang="en-US" sz="3200" dirty="0"/>
              <a:t>的</a:t>
            </a:r>
            <a:r>
              <a:rPr lang="en-US" altLang="zh-CN" sz="3200" dirty="0"/>
              <a:t>IP</a:t>
            </a:r>
            <a:r>
              <a:rPr lang="zh-CN" altLang="en-US" sz="3200" dirty="0" smtClean="0"/>
              <a:t>地址</a:t>
            </a:r>
            <a:endParaRPr lang="en-US" altLang="zh-CN" sz="3200" dirty="0" smtClean="0"/>
          </a:p>
          <a:p>
            <a:pPr marL="500062" indent="-457200"/>
            <a:r>
              <a:rPr lang="en-US" altLang="zh-CN" sz="3200" dirty="0"/>
              <a:t>(4</a:t>
            </a:r>
            <a:r>
              <a:rPr lang="en-US" altLang="zh-CN" sz="3200" dirty="0" smtClean="0"/>
              <a:t>) </a:t>
            </a:r>
            <a:r>
              <a:rPr lang="zh-CN" altLang="en-US" sz="3200" dirty="0" smtClean="0"/>
              <a:t>使</a:t>
            </a:r>
            <a:r>
              <a:rPr lang="zh-CN" altLang="en-US" sz="3200" dirty="0"/>
              <a:t>能接口地址</a:t>
            </a:r>
            <a:r>
              <a:rPr lang="zh-CN" altLang="en-US" sz="3200" dirty="0" smtClean="0"/>
              <a:t>池</a:t>
            </a:r>
            <a:endParaRPr lang="en-US" altLang="zh-CN" sz="3200" dirty="0" smtClean="0"/>
          </a:p>
          <a:p>
            <a:pPr marL="500062" indent="-457200"/>
            <a:r>
              <a:rPr lang="en-US" altLang="zh-CN" sz="3200" dirty="0"/>
              <a:t>(5</a:t>
            </a:r>
            <a:r>
              <a:rPr lang="en-US" altLang="zh-CN" sz="3200" dirty="0" smtClean="0"/>
              <a:t>) </a:t>
            </a:r>
            <a:r>
              <a:rPr lang="zh-CN" altLang="en-US" sz="3200" dirty="0" smtClean="0"/>
              <a:t>配置</a:t>
            </a:r>
            <a:r>
              <a:rPr lang="zh-CN" altLang="en-US" sz="3200" dirty="0"/>
              <a:t>接口地址池的域名、</a:t>
            </a:r>
            <a:r>
              <a:rPr lang="en-US" altLang="zh-CN" sz="3200" dirty="0"/>
              <a:t>DNS </a:t>
            </a:r>
            <a:r>
              <a:rPr lang="zh-CN" altLang="en-US" sz="3200" dirty="0"/>
              <a:t>地址、</a:t>
            </a:r>
            <a:r>
              <a:rPr lang="en-US" altLang="zh-CN" sz="3200" dirty="0"/>
              <a:t>NetBIOS</a:t>
            </a:r>
            <a:r>
              <a:rPr lang="zh-CN" altLang="en-US" sz="3200" dirty="0"/>
              <a:t>地址</a:t>
            </a:r>
            <a:r>
              <a:rPr lang="zh-CN" altLang="en-US" sz="3200" dirty="0" smtClean="0"/>
              <a:t>。</a:t>
            </a:r>
            <a:endParaRPr lang="zh-CN" altLang="en-US" sz="3200" dirty="0"/>
          </a:p>
          <a:p>
            <a:pPr marL="500062" indent="-457200"/>
            <a:r>
              <a:rPr lang="en-US" altLang="zh-CN" sz="3200" dirty="0"/>
              <a:t>(6</a:t>
            </a:r>
            <a:r>
              <a:rPr lang="en-US" altLang="zh-CN" sz="3200" dirty="0" smtClean="0"/>
              <a:t>) </a:t>
            </a:r>
            <a:r>
              <a:rPr lang="zh-CN" altLang="en-US" sz="3200" dirty="0" smtClean="0"/>
              <a:t>配置</a:t>
            </a:r>
            <a:r>
              <a:rPr lang="zh-CN" altLang="en-US" sz="3200" dirty="0"/>
              <a:t>接口地址池的地址租用期限，以及伪</a:t>
            </a:r>
            <a:r>
              <a:rPr lang="en-US" altLang="zh-CN" sz="3200" dirty="0" err="1"/>
              <a:t>DHCP</a:t>
            </a:r>
            <a:r>
              <a:rPr lang="zh-CN" altLang="en-US" sz="3200" dirty="0"/>
              <a:t>服务器检测功能（可选）。</a:t>
            </a:r>
          </a:p>
          <a:p>
            <a:pPr marL="500062" indent="-457200"/>
            <a:endParaRPr lang="zh-CN" altLang="zh-CN" sz="3200" dirty="0" smtClean="0"/>
          </a:p>
        </p:txBody>
      </p:sp>
    </p:spTree>
    <p:extLst>
      <p:ext uri="{BB962C8B-B14F-4D97-AF65-F5344CB8AC3E}">
        <p14:creationId xmlns:p14="http://schemas.microsoft.com/office/powerpoint/2010/main" val="96305023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配置</a:t>
            </a:r>
            <a:r>
              <a:rPr lang="en-US" altLang="zh-CN" sz="4400" dirty="0" err="1"/>
              <a:t>DHCP</a:t>
            </a:r>
            <a:r>
              <a:rPr lang="zh-CN" altLang="en-US" sz="4400" dirty="0"/>
              <a:t>中继</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zh-CN" altLang="en-US" sz="3200" dirty="0" smtClean="0"/>
              <a:t>应用环境</a:t>
            </a:r>
            <a:endParaRPr lang="en-US" altLang="zh-CN" sz="3200" dirty="0" smtClean="0"/>
          </a:p>
          <a:p>
            <a:pPr marL="800100" lvl="1" indent="-457200"/>
            <a:r>
              <a:rPr lang="zh-CN" altLang="zh-CN" sz="2900" dirty="0"/>
              <a:t>如果本地网络没有配置</a:t>
            </a:r>
            <a:r>
              <a:rPr lang="en-US" altLang="zh-CN" sz="2900" dirty="0" err="1"/>
              <a:t>DHCP</a:t>
            </a:r>
            <a:r>
              <a:rPr lang="zh-CN" altLang="zh-CN" sz="2900" dirty="0"/>
              <a:t>服务器，可以在路由器上启动</a:t>
            </a:r>
            <a:r>
              <a:rPr lang="en-US" altLang="zh-CN" sz="2900" dirty="0" err="1"/>
              <a:t>DHCP</a:t>
            </a:r>
            <a:r>
              <a:rPr lang="zh-CN" altLang="zh-CN" sz="2900" dirty="0"/>
              <a:t>中继功能，从客户端来的</a:t>
            </a:r>
            <a:r>
              <a:rPr lang="en-US" altLang="zh-CN" sz="2900" dirty="0" err="1"/>
              <a:t>DHCP</a:t>
            </a:r>
            <a:r>
              <a:rPr lang="zh-CN" altLang="zh-CN" sz="2900" dirty="0"/>
              <a:t>请求可通过</a:t>
            </a:r>
            <a:r>
              <a:rPr lang="en-US" altLang="zh-CN" sz="2900" dirty="0" err="1"/>
              <a:t>DHCP</a:t>
            </a:r>
            <a:r>
              <a:rPr lang="zh-CN" altLang="zh-CN" sz="2900" dirty="0"/>
              <a:t>中继传到</a:t>
            </a:r>
            <a:r>
              <a:rPr lang="en-US" altLang="zh-CN" sz="2900" dirty="0" err="1"/>
              <a:t>DHCP</a:t>
            </a:r>
            <a:r>
              <a:rPr lang="zh-CN" altLang="zh-CN" sz="2900" dirty="0"/>
              <a:t>服务器。</a:t>
            </a:r>
          </a:p>
          <a:p>
            <a:pPr marL="500062" indent="-457200"/>
            <a:endParaRPr lang="zh-CN" altLang="zh-CN" sz="3200" dirty="0" smtClean="0"/>
          </a:p>
        </p:txBody>
      </p:sp>
    </p:spTree>
    <p:extLst>
      <p:ext uri="{BB962C8B-B14F-4D97-AF65-F5344CB8AC3E}">
        <p14:creationId xmlns:p14="http://schemas.microsoft.com/office/powerpoint/2010/main" val="33952942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zh-CN" altLang="en-US" sz="4400" dirty="0" smtClean="0"/>
              <a:t>中继</a:t>
            </a:r>
            <a:r>
              <a:rPr lang="en-US" altLang="zh-CN" sz="4400" dirty="0" smtClean="0"/>
              <a:t>-</a:t>
            </a:r>
            <a:r>
              <a:rPr lang="zh-CN" altLang="en-US" sz="4400" dirty="0" smtClean="0"/>
              <a:t>组</a:t>
            </a:r>
            <a:r>
              <a:rPr lang="zh-CN" altLang="en-US" sz="4400" dirty="0"/>
              <a:t>网需求及拓扑</a:t>
            </a:r>
            <a:endParaRPr lang="en-US" altLang="zh-CN" sz="4400" dirty="0"/>
          </a:p>
        </p:txBody>
      </p:sp>
      <p:sp>
        <p:nvSpPr>
          <p:cNvPr id="275459" name="Rectangle 3"/>
          <p:cNvSpPr>
            <a:spLocks noGrp="1" noChangeArrowheads="1"/>
          </p:cNvSpPr>
          <p:nvPr>
            <p:ph type="body" idx="1"/>
          </p:nvPr>
        </p:nvSpPr>
        <p:spPr/>
        <p:txBody>
          <a:bodyPr/>
          <a:lstStyle/>
          <a:p>
            <a:pPr marL="500062" indent="-457200"/>
            <a:endParaRPr lang="zh-CN" altLang="zh-CN" sz="3200" dirty="0" smtClean="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t="1627" r="1429" b="2083"/>
          <a:stretch/>
        </p:blipFill>
        <p:spPr bwMode="auto">
          <a:xfrm>
            <a:off x="604629" y="2051687"/>
            <a:ext cx="7934742" cy="36229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954664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zh-CN" altLang="en-US" sz="4400" dirty="0" smtClean="0"/>
              <a:t>中继</a:t>
            </a:r>
            <a:r>
              <a:rPr lang="en-US" altLang="zh-CN" sz="4400" dirty="0" smtClean="0"/>
              <a:t>-</a:t>
            </a:r>
            <a:r>
              <a:rPr lang="zh-CN" altLang="en-US" sz="4400" dirty="0" smtClean="0"/>
              <a:t>配置</a:t>
            </a:r>
            <a:r>
              <a:rPr lang="zh-CN" altLang="en-US" sz="4400" dirty="0"/>
              <a:t>思路</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en-US" altLang="zh-CN" sz="3200" dirty="0" smtClean="0"/>
              <a:t>(</a:t>
            </a:r>
            <a:r>
              <a:rPr lang="en-US" altLang="zh-CN" sz="3200" dirty="0"/>
              <a:t>1</a:t>
            </a:r>
            <a:r>
              <a:rPr lang="en-US" altLang="zh-CN" sz="3200" dirty="0" smtClean="0"/>
              <a:t>) </a:t>
            </a:r>
            <a:r>
              <a:rPr lang="zh-CN" altLang="en-US" sz="3200" dirty="0" smtClean="0"/>
              <a:t>配置</a:t>
            </a:r>
            <a:r>
              <a:rPr lang="en-US" altLang="zh-CN" sz="3200" dirty="0" err="1"/>
              <a:t>RouterB</a:t>
            </a:r>
            <a:r>
              <a:rPr lang="zh-CN" altLang="en-US" sz="3200" dirty="0"/>
              <a:t>到</a:t>
            </a:r>
            <a:r>
              <a:rPr lang="en-US" altLang="zh-CN" sz="3200" dirty="0" err="1"/>
              <a:t>RouterA</a:t>
            </a:r>
            <a:r>
              <a:rPr lang="zh-CN" altLang="en-US" sz="3200" dirty="0"/>
              <a:t>与客户端相连接口</a:t>
            </a:r>
            <a:r>
              <a:rPr lang="en-US" altLang="zh-CN" sz="3200" dirty="0" err="1"/>
              <a:t>GE1</a:t>
            </a:r>
            <a:r>
              <a:rPr lang="en-US" altLang="zh-CN" sz="3200" dirty="0"/>
              <a:t>/0/1</a:t>
            </a:r>
            <a:r>
              <a:rPr lang="zh-CN" altLang="en-US" sz="3200" dirty="0"/>
              <a:t>的路由。</a:t>
            </a:r>
          </a:p>
          <a:p>
            <a:pPr marL="500062" indent="-457200"/>
            <a:r>
              <a:rPr lang="en-US" altLang="zh-CN" sz="3200" dirty="0"/>
              <a:t>(2</a:t>
            </a:r>
            <a:r>
              <a:rPr lang="en-US" altLang="zh-CN" sz="3200" dirty="0" smtClean="0"/>
              <a:t>) </a:t>
            </a:r>
            <a:r>
              <a:rPr lang="zh-CN" altLang="en-US" sz="3200" dirty="0" smtClean="0"/>
              <a:t>配置</a:t>
            </a:r>
            <a:r>
              <a:rPr lang="en-US" altLang="zh-CN" sz="3200" dirty="0" err="1"/>
              <a:t>DHCP</a:t>
            </a:r>
            <a:r>
              <a:rPr lang="zh-CN" altLang="en-US" sz="3200" dirty="0"/>
              <a:t>中继路由器</a:t>
            </a:r>
            <a:r>
              <a:rPr lang="en-US" altLang="zh-CN" sz="3200" dirty="0" err="1"/>
              <a:t>RouerA</a:t>
            </a:r>
            <a:r>
              <a:rPr lang="zh-CN" altLang="en-US" sz="3200" dirty="0"/>
              <a:t>。</a:t>
            </a:r>
          </a:p>
          <a:p>
            <a:pPr marL="500062" indent="-457200"/>
            <a:r>
              <a:rPr lang="en-US" altLang="zh-CN" sz="3200" dirty="0"/>
              <a:t>(3</a:t>
            </a:r>
            <a:r>
              <a:rPr lang="en-US" altLang="zh-CN" sz="3200" dirty="0" smtClean="0"/>
              <a:t>) </a:t>
            </a:r>
            <a:r>
              <a:rPr lang="zh-CN" altLang="en-US" sz="3200" dirty="0" smtClean="0"/>
              <a:t>使</a:t>
            </a:r>
            <a:r>
              <a:rPr lang="zh-CN" altLang="en-US" sz="3200" dirty="0"/>
              <a:t>能</a:t>
            </a:r>
            <a:r>
              <a:rPr lang="en-US" altLang="zh-CN" sz="3200" dirty="0" err="1"/>
              <a:t>DHCP</a:t>
            </a:r>
            <a:r>
              <a:rPr lang="zh-CN" altLang="en-US" sz="3200" dirty="0"/>
              <a:t>功能。</a:t>
            </a:r>
          </a:p>
          <a:p>
            <a:pPr marL="500062" indent="-457200"/>
            <a:r>
              <a:rPr lang="en-US" altLang="zh-CN" sz="3200" dirty="0"/>
              <a:t>(4</a:t>
            </a:r>
            <a:r>
              <a:rPr lang="en-US" altLang="zh-CN" sz="3200" dirty="0" smtClean="0"/>
              <a:t>) </a:t>
            </a:r>
            <a:r>
              <a:rPr lang="zh-CN" altLang="en-US" sz="3200" dirty="0" smtClean="0"/>
              <a:t>配置</a:t>
            </a:r>
            <a:r>
              <a:rPr lang="zh-CN" altLang="en-US" sz="3200" dirty="0"/>
              <a:t>要实现</a:t>
            </a:r>
            <a:r>
              <a:rPr lang="en-US" altLang="zh-CN" sz="3200" dirty="0" err="1"/>
              <a:t>DHCP</a:t>
            </a:r>
            <a:r>
              <a:rPr lang="zh-CN" altLang="en-US" sz="3200" dirty="0"/>
              <a:t>中继功能的接口，包括</a:t>
            </a:r>
            <a:r>
              <a:rPr lang="en-US" altLang="zh-CN" sz="3200" dirty="0"/>
              <a:t>IP</a:t>
            </a:r>
            <a:r>
              <a:rPr lang="zh-CN" altLang="en-US" sz="3200" dirty="0"/>
              <a:t>地址、子网掩码等。</a:t>
            </a:r>
          </a:p>
          <a:p>
            <a:pPr marL="500062" indent="-457200"/>
            <a:r>
              <a:rPr lang="en-US" altLang="zh-CN" sz="3200" dirty="0"/>
              <a:t>(5</a:t>
            </a:r>
            <a:r>
              <a:rPr lang="en-US" altLang="zh-CN" sz="3200" dirty="0" smtClean="0"/>
              <a:t>) </a:t>
            </a:r>
            <a:r>
              <a:rPr lang="zh-CN" altLang="en-US" sz="3200" dirty="0" smtClean="0"/>
              <a:t>在</a:t>
            </a:r>
            <a:r>
              <a:rPr lang="zh-CN" altLang="en-US" sz="3200" dirty="0"/>
              <a:t>接口配置</a:t>
            </a:r>
            <a:r>
              <a:rPr lang="en-US" altLang="zh-CN" sz="3200" dirty="0"/>
              <a:t>IP</a:t>
            </a:r>
            <a:r>
              <a:rPr lang="zh-CN" altLang="en-US" sz="3200" dirty="0"/>
              <a:t>中继地址。</a:t>
            </a:r>
          </a:p>
          <a:p>
            <a:pPr marL="500062" indent="-457200"/>
            <a:r>
              <a:rPr lang="en-US" altLang="zh-CN" sz="3200" dirty="0"/>
              <a:t>(6</a:t>
            </a:r>
            <a:r>
              <a:rPr lang="en-US" altLang="zh-CN" sz="3200" dirty="0" smtClean="0"/>
              <a:t>) </a:t>
            </a:r>
            <a:r>
              <a:rPr lang="zh-CN" altLang="en-US" sz="3200" dirty="0" smtClean="0"/>
              <a:t>使</a:t>
            </a:r>
            <a:r>
              <a:rPr lang="zh-CN" altLang="en-US" sz="3200" dirty="0"/>
              <a:t>能接口的</a:t>
            </a:r>
            <a:r>
              <a:rPr lang="en-US" altLang="zh-CN" sz="3200" dirty="0" err="1"/>
              <a:t>DHCP</a:t>
            </a:r>
            <a:r>
              <a:rPr lang="zh-CN" altLang="en-US" sz="3200" dirty="0"/>
              <a:t>中继功能。</a:t>
            </a:r>
          </a:p>
          <a:p>
            <a:pPr marL="500062" indent="-457200"/>
            <a:endParaRPr lang="zh-CN" altLang="zh-CN" sz="3200" dirty="0" smtClean="0"/>
          </a:p>
        </p:txBody>
      </p:sp>
    </p:spTree>
    <p:extLst>
      <p:ext uri="{BB962C8B-B14F-4D97-AF65-F5344CB8AC3E}">
        <p14:creationId xmlns:p14="http://schemas.microsoft.com/office/powerpoint/2010/main" val="48059390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DHCP</a:t>
            </a:r>
            <a:r>
              <a:rPr lang="zh-CN" altLang="en-US" sz="4400" dirty="0" smtClean="0"/>
              <a:t>中继</a:t>
            </a:r>
            <a:r>
              <a:rPr lang="en-US" altLang="zh-CN" sz="4400" dirty="0" smtClean="0"/>
              <a:t>-</a:t>
            </a:r>
            <a:r>
              <a:rPr lang="zh-CN" altLang="en-US" sz="4400" dirty="0" smtClean="0"/>
              <a:t>配置</a:t>
            </a:r>
            <a:r>
              <a:rPr lang="zh-CN" altLang="en-US" sz="4400" dirty="0"/>
              <a:t>步骤</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en-US" altLang="zh-CN" dirty="0"/>
              <a:t>(1)	</a:t>
            </a:r>
            <a:r>
              <a:rPr lang="zh-CN" altLang="en-US" dirty="0"/>
              <a:t>配置</a:t>
            </a:r>
            <a:r>
              <a:rPr lang="en-US" altLang="zh-CN" dirty="0" err="1"/>
              <a:t>RouterB</a:t>
            </a:r>
            <a:r>
              <a:rPr lang="zh-CN" altLang="en-US" dirty="0"/>
              <a:t>到</a:t>
            </a:r>
            <a:r>
              <a:rPr lang="en-US" altLang="zh-CN" dirty="0" err="1"/>
              <a:t>RouterA</a:t>
            </a:r>
            <a:r>
              <a:rPr lang="zh-CN" altLang="en-US" dirty="0"/>
              <a:t>与客户端相连接口</a:t>
            </a:r>
            <a:r>
              <a:rPr lang="en-US" altLang="zh-CN" dirty="0" err="1"/>
              <a:t>GE1</a:t>
            </a:r>
            <a:r>
              <a:rPr lang="en-US" altLang="zh-CN" dirty="0"/>
              <a:t>/0/1</a:t>
            </a:r>
            <a:r>
              <a:rPr lang="zh-CN" altLang="en-US" dirty="0"/>
              <a:t>的路由</a:t>
            </a:r>
            <a:r>
              <a:rPr lang="zh-CN" altLang="en-US" dirty="0" smtClean="0"/>
              <a:t>。</a:t>
            </a:r>
            <a:endParaRPr lang="en-US" altLang="zh-CN" dirty="0" smtClean="0"/>
          </a:p>
          <a:p>
            <a:pPr marL="500062" indent="-457200"/>
            <a:r>
              <a:rPr lang="en-US" altLang="zh-CN" dirty="0"/>
              <a:t>(2)	</a:t>
            </a:r>
            <a:r>
              <a:rPr lang="zh-CN" altLang="en-US" dirty="0"/>
              <a:t>配置接口</a:t>
            </a:r>
            <a:r>
              <a:rPr lang="en-US" altLang="zh-CN" dirty="0" err="1"/>
              <a:t>GE1</a:t>
            </a:r>
            <a:r>
              <a:rPr lang="en-US" altLang="zh-CN" dirty="0"/>
              <a:t>/0/0</a:t>
            </a:r>
            <a:r>
              <a:rPr lang="zh-CN" altLang="en-US" dirty="0"/>
              <a:t>接口地址</a:t>
            </a:r>
            <a:r>
              <a:rPr lang="zh-CN" altLang="en-US" dirty="0" smtClean="0"/>
              <a:t>。</a:t>
            </a:r>
            <a:endParaRPr lang="en-US" altLang="zh-CN" dirty="0" smtClean="0"/>
          </a:p>
          <a:p>
            <a:pPr marL="500062" indent="-457200"/>
            <a:r>
              <a:rPr lang="en-US" altLang="zh-CN" dirty="0"/>
              <a:t>(3)	</a:t>
            </a:r>
            <a:r>
              <a:rPr lang="zh-CN" altLang="en-US" dirty="0"/>
              <a:t>使能</a:t>
            </a:r>
            <a:r>
              <a:rPr lang="en-US" altLang="zh-CN" dirty="0" err="1"/>
              <a:t>DHCP</a:t>
            </a:r>
            <a:r>
              <a:rPr lang="zh-CN" altLang="en-US" dirty="0"/>
              <a:t>服务</a:t>
            </a:r>
            <a:r>
              <a:rPr lang="zh-CN" altLang="en-US" dirty="0" smtClean="0"/>
              <a:t>。</a:t>
            </a:r>
            <a:endParaRPr lang="en-US" altLang="zh-CN" dirty="0" smtClean="0"/>
          </a:p>
          <a:p>
            <a:pPr marL="500062" indent="-457200"/>
            <a:r>
              <a:rPr lang="en-US" altLang="zh-CN" dirty="0"/>
              <a:t>(4)	</a:t>
            </a:r>
            <a:r>
              <a:rPr lang="zh-CN" altLang="en-US" dirty="0"/>
              <a:t>进入要实现</a:t>
            </a:r>
            <a:r>
              <a:rPr lang="en-US" altLang="zh-CN" dirty="0" err="1"/>
              <a:t>DHCP</a:t>
            </a:r>
            <a:r>
              <a:rPr lang="zh-CN" altLang="en-US" dirty="0"/>
              <a:t>中继功能的接口，为其配置</a:t>
            </a:r>
            <a:r>
              <a:rPr lang="en-US" altLang="zh-CN" dirty="0"/>
              <a:t>IP</a:t>
            </a:r>
            <a:r>
              <a:rPr lang="zh-CN" altLang="en-US" dirty="0"/>
              <a:t>地址和地址掩码以使其和</a:t>
            </a:r>
            <a:r>
              <a:rPr lang="en-US" altLang="zh-CN" dirty="0" err="1"/>
              <a:t>DHCP</a:t>
            </a:r>
            <a:r>
              <a:rPr lang="zh-CN" altLang="en-US" dirty="0"/>
              <a:t>客户端属于同一个网段</a:t>
            </a:r>
            <a:r>
              <a:rPr lang="zh-CN" altLang="en-US" dirty="0" smtClean="0"/>
              <a:t>。</a:t>
            </a:r>
            <a:endParaRPr lang="en-US" altLang="zh-CN" dirty="0" smtClean="0"/>
          </a:p>
          <a:p>
            <a:pPr marL="500062" indent="-457200"/>
            <a:r>
              <a:rPr lang="en-US" altLang="zh-CN" dirty="0"/>
              <a:t>(5)	</a:t>
            </a:r>
            <a:r>
              <a:rPr lang="zh-CN" altLang="en-US" dirty="0"/>
              <a:t>配置接口</a:t>
            </a:r>
            <a:r>
              <a:rPr lang="en-US" altLang="zh-CN" dirty="0" err="1"/>
              <a:t>GE1</a:t>
            </a:r>
            <a:r>
              <a:rPr lang="en-US" altLang="zh-CN" dirty="0"/>
              <a:t>/0/0</a:t>
            </a:r>
            <a:r>
              <a:rPr lang="zh-CN" altLang="en-US" dirty="0"/>
              <a:t>下的客户端从全局地址池中获取</a:t>
            </a:r>
            <a:r>
              <a:rPr lang="en-US" altLang="zh-CN" dirty="0"/>
              <a:t>IP</a:t>
            </a:r>
            <a:r>
              <a:rPr lang="zh-CN" altLang="en-US" dirty="0"/>
              <a:t>地址</a:t>
            </a:r>
            <a:r>
              <a:rPr lang="zh-CN" altLang="en-US" dirty="0" smtClean="0"/>
              <a:t>。</a:t>
            </a:r>
            <a:endParaRPr lang="en-US" altLang="zh-CN" dirty="0" smtClean="0"/>
          </a:p>
          <a:p>
            <a:pPr marL="500062" indent="-457200"/>
            <a:r>
              <a:rPr lang="en-US" altLang="zh-CN" dirty="0"/>
              <a:t>(6)	</a:t>
            </a:r>
            <a:r>
              <a:rPr lang="zh-CN" altLang="en-US" dirty="0"/>
              <a:t>启动</a:t>
            </a:r>
            <a:r>
              <a:rPr lang="en-US" altLang="zh-CN" dirty="0" err="1"/>
              <a:t>DHCP</a:t>
            </a:r>
            <a:r>
              <a:rPr lang="zh-CN" altLang="en-US" dirty="0"/>
              <a:t>服务</a:t>
            </a:r>
            <a:r>
              <a:rPr lang="zh-CN" altLang="en-US" dirty="0" smtClean="0"/>
              <a:t>。</a:t>
            </a:r>
            <a:endParaRPr lang="en-US" altLang="zh-CN" dirty="0" smtClean="0"/>
          </a:p>
          <a:p>
            <a:pPr marL="500062" indent="-457200"/>
            <a:r>
              <a:rPr lang="en-US" altLang="zh-CN" dirty="0"/>
              <a:t>(7)	</a:t>
            </a:r>
            <a:r>
              <a:rPr lang="zh-CN" altLang="en-US" dirty="0"/>
              <a:t>配置不参与自动分配的</a:t>
            </a:r>
            <a:r>
              <a:rPr lang="en-US" altLang="zh-CN" dirty="0"/>
              <a:t>IP</a:t>
            </a:r>
            <a:r>
              <a:rPr lang="zh-CN" altLang="en-US" dirty="0" smtClean="0"/>
              <a:t>地址</a:t>
            </a:r>
            <a:endParaRPr lang="en-US" altLang="zh-CN" dirty="0" smtClean="0"/>
          </a:p>
          <a:p>
            <a:pPr marL="500062" indent="-457200"/>
            <a:r>
              <a:rPr lang="en-US" altLang="zh-CN" dirty="0"/>
              <a:t>(8)	</a:t>
            </a:r>
            <a:r>
              <a:rPr lang="zh-CN" altLang="en-US" dirty="0"/>
              <a:t>配置</a:t>
            </a:r>
            <a:r>
              <a:rPr lang="en-US" altLang="zh-CN" dirty="0" err="1"/>
              <a:t>DHCP</a:t>
            </a:r>
            <a:r>
              <a:rPr lang="zh-CN" altLang="en-US" dirty="0"/>
              <a:t>地址池</a:t>
            </a:r>
            <a:r>
              <a:rPr lang="en-US" altLang="zh-CN" dirty="0"/>
              <a:t>1</a:t>
            </a:r>
            <a:r>
              <a:rPr lang="zh-CN" altLang="en-US" dirty="0"/>
              <a:t>属性</a:t>
            </a:r>
            <a:endParaRPr lang="zh-CN" altLang="zh-CN" dirty="0" smtClean="0"/>
          </a:p>
        </p:txBody>
      </p:sp>
    </p:spTree>
    <p:extLst>
      <p:ext uri="{BB962C8B-B14F-4D97-AF65-F5344CB8AC3E}">
        <p14:creationId xmlns:p14="http://schemas.microsoft.com/office/powerpoint/2010/main" val="142627810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4.4  </a:t>
            </a:r>
            <a:r>
              <a:rPr lang="zh-CN" altLang="en-US" sz="4400" dirty="0" smtClean="0"/>
              <a:t>简单网络管理服务</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a:t>概述</a:t>
            </a:r>
            <a:endParaRPr lang="en-US" altLang="zh-CN" sz="3200" dirty="0"/>
          </a:p>
          <a:p>
            <a:r>
              <a:rPr lang="zh-CN" altLang="en-US" sz="3200" dirty="0" smtClean="0"/>
              <a:t>基于</a:t>
            </a:r>
            <a:r>
              <a:rPr lang="en-US" altLang="zh-CN" sz="3200" dirty="0" err="1"/>
              <a:t>VRP</a:t>
            </a:r>
            <a:r>
              <a:rPr lang="zh-CN" altLang="en-US" sz="3200" dirty="0"/>
              <a:t>的网络管理</a:t>
            </a:r>
            <a:r>
              <a:rPr lang="zh-CN" altLang="en-US" sz="3200" dirty="0" smtClean="0"/>
              <a:t>配置</a:t>
            </a:r>
            <a:endParaRPr lang="en-US" altLang="zh-CN" sz="3200" dirty="0"/>
          </a:p>
          <a:p>
            <a:r>
              <a:rPr lang="zh-CN" altLang="en-US" sz="3200" dirty="0" smtClean="0"/>
              <a:t>基于</a:t>
            </a:r>
            <a:r>
              <a:rPr lang="en-US" altLang="zh-CN" sz="3200" dirty="0"/>
              <a:t>Packet Tracer</a:t>
            </a:r>
            <a:r>
              <a:rPr lang="zh-CN" altLang="en-US" sz="3200" dirty="0"/>
              <a:t>的网络管理</a:t>
            </a:r>
            <a:r>
              <a:rPr lang="zh-CN" altLang="en-US" sz="3200" dirty="0" smtClean="0"/>
              <a:t>配置</a:t>
            </a:r>
            <a:endParaRPr lang="en-US" altLang="zh-CN" sz="3200" dirty="0"/>
          </a:p>
          <a:p>
            <a:endParaRPr lang="zh-CN" altLang="en-US" sz="3200" dirty="0"/>
          </a:p>
        </p:txBody>
      </p:sp>
    </p:spTree>
    <p:extLst>
      <p:ext uri="{BB962C8B-B14F-4D97-AF65-F5344CB8AC3E}">
        <p14:creationId xmlns:p14="http://schemas.microsoft.com/office/powerpoint/2010/main" val="24434443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a:t>“请求”与“响应”</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solidFill>
                  <a:srgbClr val="FFC000"/>
                </a:solidFill>
              </a:rPr>
              <a:t>输入</a:t>
            </a:r>
            <a:r>
              <a:rPr lang="en-US" altLang="zh-CN" sz="2800" dirty="0">
                <a:solidFill>
                  <a:srgbClr val="FFC000"/>
                </a:solidFill>
              </a:rPr>
              <a:t>URL</a:t>
            </a:r>
            <a:r>
              <a:rPr lang="zh-CN" altLang="zh-CN" sz="2800" dirty="0">
                <a:solidFill>
                  <a:srgbClr val="FFC000"/>
                </a:solidFill>
              </a:rPr>
              <a:t>后</a:t>
            </a:r>
            <a:r>
              <a:rPr lang="zh-CN" altLang="zh-CN" sz="2800" dirty="0" smtClean="0">
                <a:solidFill>
                  <a:srgbClr val="FFC000"/>
                </a:solidFill>
              </a:rPr>
              <a:t>，浏览器</a:t>
            </a:r>
            <a:r>
              <a:rPr lang="zh-CN" altLang="zh-CN" sz="2800" dirty="0">
                <a:solidFill>
                  <a:srgbClr val="FFC000"/>
                </a:solidFill>
              </a:rPr>
              <a:t>给</a:t>
            </a:r>
            <a:r>
              <a:rPr lang="en-US" altLang="zh-CN" sz="2800" dirty="0">
                <a:solidFill>
                  <a:srgbClr val="FFC000"/>
                </a:solidFill>
              </a:rPr>
              <a:t>Web</a:t>
            </a:r>
            <a:r>
              <a:rPr lang="zh-CN" altLang="zh-CN" sz="2800" dirty="0">
                <a:solidFill>
                  <a:srgbClr val="FFC000"/>
                </a:solidFill>
              </a:rPr>
              <a:t>服务器发送了一个</a:t>
            </a:r>
            <a:r>
              <a:rPr lang="en-US" altLang="zh-CN" sz="2800" dirty="0">
                <a:solidFill>
                  <a:srgbClr val="FFC000"/>
                </a:solidFill>
              </a:rPr>
              <a:t>Request</a:t>
            </a:r>
            <a:r>
              <a:rPr lang="zh-CN" altLang="zh-CN" sz="2800" dirty="0">
                <a:solidFill>
                  <a:srgbClr val="FFC000"/>
                </a:solidFill>
              </a:rPr>
              <a:t>，</a:t>
            </a:r>
            <a:r>
              <a:rPr lang="en-US" altLang="zh-CN" sz="2800" dirty="0">
                <a:solidFill>
                  <a:srgbClr val="FFC000"/>
                </a:solidFill>
              </a:rPr>
              <a:t>Web</a:t>
            </a:r>
            <a:r>
              <a:rPr lang="zh-CN" altLang="zh-CN" sz="2800" dirty="0">
                <a:solidFill>
                  <a:srgbClr val="FFC000"/>
                </a:solidFill>
              </a:rPr>
              <a:t>服务器接到</a:t>
            </a:r>
            <a:r>
              <a:rPr lang="en-US" altLang="zh-CN" sz="2800" dirty="0">
                <a:solidFill>
                  <a:srgbClr val="FFC000"/>
                </a:solidFill>
              </a:rPr>
              <a:t>Request</a:t>
            </a:r>
            <a:r>
              <a:rPr lang="zh-CN" altLang="zh-CN" sz="2800" dirty="0">
                <a:solidFill>
                  <a:srgbClr val="FFC000"/>
                </a:solidFill>
              </a:rPr>
              <a:t>后进行处理，生成相应的</a:t>
            </a:r>
            <a:r>
              <a:rPr lang="en-US" altLang="zh-CN" sz="2800" dirty="0">
                <a:solidFill>
                  <a:srgbClr val="FFC000"/>
                </a:solidFill>
              </a:rPr>
              <a:t>Response</a:t>
            </a:r>
            <a:r>
              <a:rPr lang="zh-CN" altLang="zh-CN" sz="2800" dirty="0">
                <a:solidFill>
                  <a:srgbClr val="FFC000"/>
                </a:solidFill>
              </a:rPr>
              <a:t>，然后发送给浏览器，浏览器解析</a:t>
            </a:r>
            <a:r>
              <a:rPr lang="en-US" altLang="zh-CN" sz="2800" dirty="0">
                <a:solidFill>
                  <a:srgbClr val="FFC000"/>
                </a:solidFill>
              </a:rPr>
              <a:t>Response</a:t>
            </a:r>
            <a:r>
              <a:rPr lang="zh-CN" altLang="zh-CN" sz="2800" dirty="0">
                <a:solidFill>
                  <a:srgbClr val="FFC000"/>
                </a:solidFill>
              </a:rPr>
              <a:t>中的</a:t>
            </a:r>
            <a:r>
              <a:rPr lang="en-US" altLang="zh-CN" sz="2800" dirty="0" smtClean="0">
                <a:solidFill>
                  <a:srgbClr val="FFC000"/>
                </a:solidFill>
              </a:rPr>
              <a:t>HTML</a:t>
            </a:r>
            <a:r>
              <a:rPr lang="zh-CN" altLang="en-US" sz="2800" dirty="0">
                <a:solidFill>
                  <a:srgbClr val="FFC000"/>
                </a:solidFill>
              </a:rPr>
              <a:t>。</a:t>
            </a: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3219"/>
          <a:stretch/>
        </p:blipFill>
        <p:spPr bwMode="auto">
          <a:xfrm>
            <a:off x="1917190" y="3571640"/>
            <a:ext cx="5309620" cy="2554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3282106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70</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网络设备管理的三种方式</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zh-CN" altLang="zh-CN" sz="2800" dirty="0"/>
              <a:t>本地终端</a:t>
            </a:r>
            <a:r>
              <a:rPr lang="zh-CN" altLang="zh-CN" sz="2800" dirty="0" smtClean="0"/>
              <a:t>方式</a:t>
            </a:r>
            <a:endParaRPr lang="en-US" altLang="zh-CN" sz="2800" dirty="0" smtClean="0"/>
          </a:p>
          <a:p>
            <a:pPr marL="800100" lvl="1" indent="-457200"/>
            <a:r>
              <a:rPr lang="zh-CN" altLang="zh-CN" sz="2000" dirty="0"/>
              <a:t>管理设备和被管设备之间通过</a:t>
            </a:r>
            <a:r>
              <a:rPr lang="en-US" altLang="zh-CN" sz="2000" dirty="0"/>
              <a:t>RS232</a:t>
            </a:r>
            <a:r>
              <a:rPr lang="zh-CN" altLang="zh-CN" sz="2000" dirty="0"/>
              <a:t>串行线的方式进行连接</a:t>
            </a:r>
            <a:r>
              <a:rPr lang="zh-CN" altLang="en-US" sz="2000" dirty="0"/>
              <a:t>，</a:t>
            </a:r>
            <a:r>
              <a:rPr lang="zh-CN" altLang="zh-CN" sz="2000" dirty="0"/>
              <a:t>以终端软件的形式由管理设备向被管设备发送指令</a:t>
            </a:r>
            <a:r>
              <a:rPr lang="zh-CN" altLang="en-US" sz="2000" dirty="0"/>
              <a:t>。</a:t>
            </a:r>
            <a:endParaRPr lang="en-US" altLang="zh-CN" sz="2000" dirty="0"/>
          </a:p>
          <a:p>
            <a:pPr marL="500062" indent="-457200"/>
            <a:r>
              <a:rPr lang="zh-CN" altLang="zh-CN" sz="2800" dirty="0"/>
              <a:t>远程</a:t>
            </a:r>
            <a:r>
              <a:rPr lang="en-US" altLang="zh-CN" sz="2800" dirty="0"/>
              <a:t>Telnet</a:t>
            </a:r>
            <a:r>
              <a:rPr lang="zh-CN" altLang="zh-CN" sz="2800" dirty="0"/>
              <a:t>命令方式</a:t>
            </a:r>
            <a:endParaRPr lang="en-US" altLang="zh-CN" sz="2800" dirty="0"/>
          </a:p>
          <a:p>
            <a:pPr marL="800100" lvl="1" indent="-457200"/>
            <a:r>
              <a:rPr lang="zh-CN" altLang="zh-CN" sz="2000" dirty="0"/>
              <a:t>通过计算机网络对已知地址、端口和管理口令的设备进行远程登录，并进行各种命令操作和管理。</a:t>
            </a:r>
            <a:endParaRPr lang="en-US" altLang="zh-CN" sz="2000" dirty="0"/>
          </a:p>
          <a:p>
            <a:pPr marL="500062" indent="-457200"/>
            <a:r>
              <a:rPr lang="zh-CN" altLang="zh-CN" sz="2800" dirty="0"/>
              <a:t>基于</a:t>
            </a:r>
            <a:r>
              <a:rPr lang="en-US" altLang="zh-CN" sz="2800" dirty="0"/>
              <a:t>SNMP</a:t>
            </a:r>
            <a:r>
              <a:rPr lang="zh-CN" altLang="zh-CN" sz="2800" dirty="0"/>
              <a:t>的方式</a:t>
            </a:r>
            <a:endParaRPr lang="en-US" altLang="zh-CN" sz="2800" dirty="0"/>
          </a:p>
          <a:p>
            <a:pPr marL="800100" lvl="1" indent="-457200"/>
            <a:r>
              <a:rPr lang="zh-CN" altLang="zh-CN" sz="2000" dirty="0" smtClean="0"/>
              <a:t>基于</a:t>
            </a:r>
            <a:r>
              <a:rPr lang="en-US" altLang="zh-CN" sz="2000" dirty="0"/>
              <a:t>SNMP</a:t>
            </a:r>
            <a:r>
              <a:rPr lang="zh-CN" altLang="zh-CN" sz="2000" dirty="0"/>
              <a:t>的管理方式也称为</a:t>
            </a:r>
            <a:r>
              <a:rPr lang="en-US" altLang="zh-CN" sz="2000" dirty="0"/>
              <a:t>SNMP</a:t>
            </a:r>
            <a:r>
              <a:rPr lang="zh-CN" altLang="zh-CN" sz="2000" dirty="0"/>
              <a:t>网络管理模型。整个系统由网管工作站、被管设备（网络管理代理</a:t>
            </a:r>
            <a:r>
              <a:rPr lang="en-US" altLang="zh-CN" sz="2000" dirty="0"/>
              <a:t>Agent</a:t>
            </a:r>
            <a:r>
              <a:rPr lang="zh-CN" altLang="zh-CN" sz="2000" dirty="0"/>
              <a:t>）、管理信息库</a:t>
            </a:r>
            <a:r>
              <a:rPr lang="en-US" altLang="zh-CN" sz="2000" dirty="0"/>
              <a:t>(Management Information Base, </a:t>
            </a:r>
            <a:r>
              <a:rPr lang="en-US" altLang="zh-CN" sz="2000" dirty="0" err="1"/>
              <a:t>MIB</a:t>
            </a:r>
            <a:r>
              <a:rPr lang="en-US" altLang="zh-CN" sz="2000" dirty="0"/>
              <a:t>)</a:t>
            </a:r>
            <a:r>
              <a:rPr lang="zh-CN" altLang="zh-CN" sz="2000" dirty="0"/>
              <a:t>以及</a:t>
            </a:r>
            <a:r>
              <a:rPr lang="en-US" altLang="zh-CN" sz="2000" dirty="0"/>
              <a:t>SNMP</a:t>
            </a:r>
            <a:r>
              <a:rPr lang="zh-CN" altLang="zh-CN" sz="2000" dirty="0"/>
              <a:t>协议</a:t>
            </a:r>
            <a:r>
              <a:rPr lang="zh-CN" altLang="zh-CN" sz="2000" dirty="0" smtClean="0"/>
              <a:t>组成</a:t>
            </a:r>
            <a:r>
              <a:rPr lang="zh-CN" altLang="en-US" sz="2000" dirty="0" smtClean="0"/>
              <a:t>。</a:t>
            </a:r>
            <a:endParaRPr lang="zh-CN" altLang="zh-CN" sz="2000" dirty="0" smtClean="0"/>
          </a:p>
        </p:txBody>
      </p:sp>
    </p:spTree>
    <p:extLst>
      <p:ext uri="{BB962C8B-B14F-4D97-AF65-F5344CB8AC3E}">
        <p14:creationId xmlns:p14="http://schemas.microsoft.com/office/powerpoint/2010/main" val="682315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SNMP</a:t>
            </a:r>
            <a:r>
              <a:rPr lang="zh-CN" altLang="en-US" sz="4400" dirty="0"/>
              <a:t>中提供了四类管理操作</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get</a:t>
            </a:r>
            <a:r>
              <a:rPr lang="zh-CN" altLang="zh-CN" sz="3200" dirty="0"/>
              <a:t>操作用来提取特定的网络管理信息；</a:t>
            </a:r>
          </a:p>
          <a:p>
            <a:pPr lvl="0"/>
            <a:r>
              <a:rPr lang="en-US" altLang="zh-CN" sz="3200" dirty="0"/>
              <a:t>get-next</a:t>
            </a:r>
            <a:r>
              <a:rPr lang="zh-CN" altLang="zh-CN" sz="3200" dirty="0"/>
              <a:t>操作通过遍历活动来提供强大的管理信息提取能力；</a:t>
            </a:r>
          </a:p>
          <a:p>
            <a:pPr lvl="0"/>
            <a:r>
              <a:rPr lang="en-US" altLang="zh-CN" sz="3200" dirty="0"/>
              <a:t>set</a:t>
            </a:r>
            <a:r>
              <a:rPr lang="zh-CN" altLang="zh-CN" sz="3200" dirty="0"/>
              <a:t>操作用来对管理信息进行控制（修改、设置）；</a:t>
            </a:r>
          </a:p>
          <a:p>
            <a:pPr lvl="0"/>
            <a:r>
              <a:rPr lang="en-US" altLang="zh-CN" sz="3200" dirty="0"/>
              <a:t>trap</a:t>
            </a:r>
            <a:r>
              <a:rPr lang="zh-CN" altLang="zh-CN" sz="3200" dirty="0"/>
              <a:t>操作用来报告重要的事件。</a:t>
            </a:r>
          </a:p>
        </p:txBody>
      </p:sp>
    </p:spTree>
    <p:extLst>
      <p:ext uri="{BB962C8B-B14F-4D97-AF65-F5344CB8AC3E}">
        <p14:creationId xmlns:p14="http://schemas.microsoft.com/office/powerpoint/2010/main" val="37334191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72</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基于</a:t>
            </a:r>
            <a:r>
              <a:rPr lang="en-US" altLang="zh-CN" sz="4400" dirty="0" err="1" smtClean="0"/>
              <a:t>VRP</a:t>
            </a:r>
            <a:r>
              <a:rPr lang="zh-CN" altLang="en-US" sz="4400" dirty="0" smtClean="0"/>
              <a:t>的网络管理配置</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1</a:t>
            </a:r>
            <a:r>
              <a:rPr lang="en-US" altLang="zh-CN" sz="3200" dirty="0" smtClean="0"/>
              <a:t>. </a:t>
            </a:r>
            <a:r>
              <a:rPr lang="zh-CN" altLang="en-US" sz="3200" dirty="0" smtClean="0"/>
              <a:t>组</a:t>
            </a:r>
            <a:r>
              <a:rPr lang="zh-CN" altLang="en-US" sz="3200" dirty="0"/>
              <a:t>网需求及拓扑</a:t>
            </a:r>
            <a:endParaRPr lang="zh-CN" altLang="zh-CN" sz="32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95" y="2421098"/>
            <a:ext cx="7725809" cy="2884170"/>
          </a:xfrm>
          <a:prstGeom prst="rect">
            <a:avLst/>
          </a:prstGeom>
        </p:spPr>
      </p:pic>
    </p:spTree>
    <p:extLst>
      <p:ext uri="{BB962C8B-B14F-4D97-AF65-F5344CB8AC3E}">
        <p14:creationId xmlns:p14="http://schemas.microsoft.com/office/powerpoint/2010/main" val="25534956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73</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基于</a:t>
            </a:r>
            <a:r>
              <a:rPr lang="en-US" altLang="zh-CN" sz="4400" dirty="0" err="1" smtClean="0"/>
              <a:t>VRP</a:t>
            </a:r>
            <a:r>
              <a:rPr lang="zh-CN" altLang="en-US" sz="4400" dirty="0" smtClean="0"/>
              <a:t>的网络管理配置</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2</a:t>
            </a:r>
            <a:r>
              <a:rPr lang="en-US" altLang="zh-CN" sz="3200" dirty="0" smtClean="0"/>
              <a:t>. </a:t>
            </a:r>
            <a:r>
              <a:rPr lang="zh-CN" altLang="en-US" sz="3200" dirty="0" smtClean="0"/>
              <a:t>配置思路</a:t>
            </a:r>
            <a:endParaRPr lang="en-US" altLang="zh-CN" sz="3200" dirty="0" smtClean="0"/>
          </a:p>
          <a:p>
            <a:pPr lvl="1"/>
            <a:r>
              <a:rPr lang="en-US" altLang="zh-CN" sz="2400" dirty="0"/>
              <a:t>(1</a:t>
            </a:r>
            <a:r>
              <a:rPr lang="en-US" altLang="zh-CN" sz="2400" dirty="0" smtClean="0"/>
              <a:t>) </a:t>
            </a:r>
            <a:r>
              <a:rPr lang="zh-CN" altLang="en-US" sz="2400" dirty="0" smtClean="0"/>
              <a:t>在</a:t>
            </a:r>
            <a:r>
              <a:rPr lang="zh-CN" altLang="en-US" sz="2400" dirty="0"/>
              <a:t>路由器上启动</a:t>
            </a:r>
            <a:r>
              <a:rPr lang="en-US" altLang="zh-CN" sz="2400" dirty="0"/>
              <a:t>SNMP Agent</a:t>
            </a:r>
            <a:r>
              <a:rPr lang="zh-CN" altLang="en-US" sz="2400" dirty="0"/>
              <a:t>，配置</a:t>
            </a:r>
            <a:r>
              <a:rPr lang="en-US" altLang="zh-CN" sz="2400" dirty="0"/>
              <a:t>SNMP</a:t>
            </a:r>
            <a:r>
              <a:rPr lang="zh-CN" altLang="en-US" sz="2400" dirty="0"/>
              <a:t>版本，设备团体名和访问权限，设置管理员联系方法、路由器物理位置和主机名，配置</a:t>
            </a:r>
            <a:r>
              <a:rPr lang="en-US" altLang="zh-CN" sz="2400" dirty="0"/>
              <a:t>Trap</a:t>
            </a:r>
            <a:r>
              <a:rPr lang="zh-CN" altLang="en-US" sz="2400" dirty="0"/>
              <a:t>功能。</a:t>
            </a:r>
          </a:p>
          <a:p>
            <a:pPr lvl="1"/>
            <a:r>
              <a:rPr lang="en-US" altLang="zh-CN" sz="2400" dirty="0"/>
              <a:t>(2</a:t>
            </a:r>
            <a:r>
              <a:rPr lang="en-US" altLang="zh-CN" sz="2400" dirty="0" smtClean="0"/>
              <a:t>) </a:t>
            </a:r>
            <a:r>
              <a:rPr lang="zh-CN" altLang="en-US" sz="2400" dirty="0" smtClean="0"/>
              <a:t>配置</a:t>
            </a:r>
            <a:r>
              <a:rPr lang="zh-CN" altLang="en-US" sz="2400" dirty="0"/>
              <a:t>网管工作站</a:t>
            </a:r>
            <a:r>
              <a:rPr lang="zh-CN" altLang="en-US" sz="2400" dirty="0" smtClean="0"/>
              <a:t>。</a:t>
            </a:r>
            <a:endParaRPr lang="en-US" altLang="zh-CN" sz="2400" dirty="0" smtClean="0"/>
          </a:p>
          <a:p>
            <a:r>
              <a:rPr lang="en-US" altLang="zh-CN" sz="3200" dirty="0"/>
              <a:t>3</a:t>
            </a:r>
            <a:r>
              <a:rPr lang="en-US" altLang="zh-CN" sz="3200" dirty="0" smtClean="0"/>
              <a:t>. </a:t>
            </a:r>
            <a:r>
              <a:rPr lang="zh-CN" altLang="en-US" sz="3200" dirty="0" smtClean="0"/>
              <a:t>数据准备</a:t>
            </a:r>
            <a:endParaRPr lang="en-US" altLang="zh-CN" sz="3200" dirty="0" smtClean="0"/>
          </a:p>
          <a:p>
            <a:pPr lvl="1"/>
            <a:r>
              <a:rPr lang="en-US" altLang="zh-CN" sz="2400" dirty="0"/>
              <a:t>SNMP</a:t>
            </a:r>
            <a:r>
              <a:rPr lang="zh-CN" altLang="zh-CN" sz="2400" dirty="0"/>
              <a:t>版本</a:t>
            </a:r>
          </a:p>
          <a:p>
            <a:pPr lvl="1"/>
            <a:r>
              <a:rPr lang="zh-CN" altLang="zh-CN" sz="2400" dirty="0"/>
              <a:t>团体名及权限</a:t>
            </a:r>
          </a:p>
          <a:p>
            <a:pPr lvl="1"/>
            <a:r>
              <a:rPr lang="zh-CN" altLang="zh-CN" sz="2400" dirty="0"/>
              <a:t>管理员信息</a:t>
            </a:r>
          </a:p>
          <a:p>
            <a:endParaRPr lang="zh-CN" altLang="en-US" sz="3100" dirty="0"/>
          </a:p>
          <a:p>
            <a:pPr lvl="0"/>
            <a:endParaRPr lang="zh-CN" altLang="zh-CN" sz="3200" dirty="0"/>
          </a:p>
        </p:txBody>
      </p:sp>
    </p:spTree>
    <p:extLst>
      <p:ext uri="{BB962C8B-B14F-4D97-AF65-F5344CB8AC3E}">
        <p14:creationId xmlns:p14="http://schemas.microsoft.com/office/powerpoint/2010/main" val="370034917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74</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基于</a:t>
            </a:r>
            <a:r>
              <a:rPr lang="en-US" altLang="zh-CN" sz="4400" dirty="0" err="1" smtClean="0"/>
              <a:t>VRP</a:t>
            </a:r>
            <a:r>
              <a:rPr lang="zh-CN" altLang="en-US" sz="4400" dirty="0" smtClean="0"/>
              <a:t>的网络管理配置</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4</a:t>
            </a:r>
            <a:r>
              <a:rPr lang="en-US" altLang="zh-CN" sz="3200" dirty="0" smtClean="0"/>
              <a:t>. </a:t>
            </a:r>
            <a:r>
              <a:rPr lang="zh-CN" altLang="en-US" sz="3200" dirty="0" smtClean="0"/>
              <a:t>配置</a:t>
            </a:r>
            <a:r>
              <a:rPr lang="zh-CN" altLang="en-US" sz="3200" dirty="0"/>
              <a:t>步骤</a:t>
            </a:r>
          </a:p>
          <a:p>
            <a:r>
              <a:rPr lang="en-US" altLang="zh-CN" sz="3200" dirty="0"/>
              <a:t>(1)	</a:t>
            </a:r>
            <a:r>
              <a:rPr lang="zh-CN" altLang="en-US" sz="3200" dirty="0"/>
              <a:t>配置</a:t>
            </a:r>
            <a:r>
              <a:rPr lang="zh-CN" altLang="en-US" sz="3200" dirty="0" smtClean="0"/>
              <a:t>路由器</a:t>
            </a:r>
            <a:endParaRPr lang="en-US" altLang="zh-CN" sz="3200" dirty="0" smtClean="0"/>
          </a:p>
          <a:p>
            <a:pPr lvl="1"/>
            <a:r>
              <a:rPr lang="zh-CN" altLang="zh-CN" sz="2500" dirty="0"/>
              <a:t>进入系统，启动</a:t>
            </a:r>
            <a:r>
              <a:rPr lang="en-US" altLang="zh-CN" sz="2500" dirty="0"/>
              <a:t>SNMP Agent</a:t>
            </a:r>
            <a:r>
              <a:rPr lang="zh-CN" altLang="zh-CN" sz="2500" dirty="0"/>
              <a:t>，配置版本为</a:t>
            </a:r>
            <a:r>
              <a:rPr lang="en-US" altLang="zh-CN" sz="2500" dirty="0"/>
              <a:t>SNMP </a:t>
            </a:r>
            <a:r>
              <a:rPr lang="en-US" altLang="zh-CN" sz="2500" dirty="0" err="1"/>
              <a:t>V1</a:t>
            </a:r>
            <a:r>
              <a:rPr lang="zh-CN" altLang="zh-CN" sz="2500" dirty="0"/>
              <a:t>。</a:t>
            </a:r>
          </a:p>
          <a:p>
            <a:pPr lvl="1"/>
            <a:r>
              <a:rPr lang="zh-CN" altLang="en-US" sz="2500" dirty="0"/>
              <a:t>设置团体名和访问权限</a:t>
            </a:r>
            <a:r>
              <a:rPr lang="zh-CN" altLang="en-US" sz="2500" dirty="0" smtClean="0"/>
              <a:t>。</a:t>
            </a:r>
            <a:endParaRPr lang="en-US" altLang="zh-CN" sz="2500" dirty="0" smtClean="0"/>
          </a:p>
          <a:p>
            <a:pPr lvl="1"/>
            <a:r>
              <a:rPr lang="zh-CN" altLang="zh-CN" sz="2500" dirty="0"/>
              <a:t>设置管理员联系方法、路由器物理位置和主机名。</a:t>
            </a:r>
          </a:p>
          <a:p>
            <a:pPr lvl="1"/>
            <a:r>
              <a:rPr lang="zh-CN" altLang="zh-CN" sz="2500" dirty="0"/>
              <a:t>配置</a:t>
            </a:r>
            <a:r>
              <a:rPr lang="en-US" altLang="zh-CN" sz="2500" dirty="0"/>
              <a:t>Trap</a:t>
            </a:r>
            <a:r>
              <a:rPr lang="zh-CN" altLang="zh-CN" sz="2500" dirty="0"/>
              <a:t>功能</a:t>
            </a:r>
            <a:r>
              <a:rPr lang="zh-CN" altLang="zh-CN" sz="2500" dirty="0" smtClean="0"/>
              <a:t>。</a:t>
            </a:r>
            <a:endParaRPr lang="en-US" altLang="zh-CN" sz="2500" dirty="0" smtClean="0"/>
          </a:p>
          <a:p>
            <a:r>
              <a:rPr lang="en-US" altLang="zh-CN" sz="3200" dirty="0"/>
              <a:t>(2)	</a:t>
            </a:r>
            <a:r>
              <a:rPr lang="zh-CN" altLang="en-US" sz="3200" dirty="0"/>
              <a:t>配置</a:t>
            </a:r>
            <a:r>
              <a:rPr lang="en-US" altLang="zh-CN" sz="3200" dirty="0" smtClean="0"/>
              <a:t>NMS</a:t>
            </a:r>
          </a:p>
          <a:p>
            <a:pPr lvl="1"/>
            <a:r>
              <a:rPr lang="zh-CN" altLang="zh-CN" sz="2800" dirty="0"/>
              <a:t>华为网管软件</a:t>
            </a:r>
            <a:r>
              <a:rPr lang="en-US" altLang="zh-CN" sz="2800" dirty="0" err="1"/>
              <a:t>iManager</a:t>
            </a:r>
            <a:r>
              <a:rPr lang="en-US" altLang="zh-CN" sz="2800" dirty="0"/>
              <a:t> </a:t>
            </a:r>
            <a:r>
              <a:rPr lang="en-US" altLang="zh-CN" sz="2800" dirty="0" err="1"/>
              <a:t>N2000</a:t>
            </a:r>
            <a:r>
              <a:rPr lang="en-US" altLang="zh-CN" sz="2800" dirty="0"/>
              <a:t> </a:t>
            </a:r>
            <a:r>
              <a:rPr lang="en-US" altLang="zh-CN" sz="2800" dirty="0" err="1"/>
              <a:t>DMS</a:t>
            </a:r>
            <a:endParaRPr lang="zh-CN" altLang="zh-CN" sz="2800" dirty="0" smtClean="0"/>
          </a:p>
          <a:p>
            <a:pPr lvl="0"/>
            <a:endParaRPr lang="zh-CN" altLang="zh-CN" sz="3200" dirty="0"/>
          </a:p>
        </p:txBody>
      </p:sp>
    </p:spTree>
    <p:extLst>
      <p:ext uri="{BB962C8B-B14F-4D97-AF65-F5344CB8AC3E}">
        <p14:creationId xmlns:p14="http://schemas.microsoft.com/office/powerpoint/2010/main" val="5065915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75</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基于</a:t>
            </a:r>
            <a:r>
              <a:rPr lang="en-US" altLang="zh-CN" sz="4400" dirty="0"/>
              <a:t>Packet </a:t>
            </a:r>
            <a:r>
              <a:rPr lang="en-US" altLang="zh-CN" sz="4400" dirty="0" smtClean="0"/>
              <a:t>Tracer</a:t>
            </a:r>
            <a:r>
              <a:rPr lang="zh-CN" altLang="en-US" sz="4400" dirty="0" smtClean="0"/>
              <a:t>的</a:t>
            </a:r>
            <a:r>
              <a:rPr lang="en-US" altLang="zh-CN" sz="4400" dirty="0" smtClean="0"/>
              <a:t/>
            </a:r>
            <a:br>
              <a:rPr lang="en-US" altLang="zh-CN" sz="4400" dirty="0" smtClean="0"/>
            </a:br>
            <a:r>
              <a:rPr lang="zh-CN" altLang="en-US" sz="4400" dirty="0" smtClean="0"/>
              <a:t>网络管理</a:t>
            </a:r>
            <a:r>
              <a:rPr lang="zh-CN" altLang="en-US" sz="4400" dirty="0"/>
              <a:t>配置</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1</a:t>
            </a:r>
            <a:r>
              <a:rPr lang="en-US" altLang="zh-CN" sz="3200" dirty="0" smtClean="0"/>
              <a:t>. </a:t>
            </a:r>
            <a:r>
              <a:rPr lang="zh-CN" altLang="en-US" sz="3200" dirty="0" smtClean="0"/>
              <a:t>拓扑</a:t>
            </a:r>
            <a:r>
              <a:rPr lang="zh-CN" altLang="en-US" sz="3200" dirty="0"/>
              <a:t>及设备列表</a:t>
            </a:r>
            <a:endParaRPr lang="zh-CN" altLang="zh-CN" sz="3200" dirty="0"/>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680" t="13658" r="2335" b="18065"/>
          <a:stretch/>
        </p:blipFill>
        <p:spPr bwMode="auto">
          <a:xfrm>
            <a:off x="2006599" y="2406967"/>
            <a:ext cx="5324375" cy="1227773"/>
          </a:xfrm>
          <a:prstGeom prst="rect">
            <a:avLst/>
          </a:prstGeom>
          <a:ln>
            <a:noFill/>
          </a:ln>
          <a:extLst>
            <a:ext uri="{53640926-AAD7-44D8-BBD7-CCE9431645EC}">
              <a14:shadowObscured xmlns:a14="http://schemas.microsoft.com/office/drawing/2010/main"/>
            </a:ext>
          </a:extLst>
        </p:spPr>
      </p:pic>
      <p:graphicFrame>
        <p:nvGraphicFramePr>
          <p:cNvPr id="2" name="表格 1"/>
          <p:cNvGraphicFramePr>
            <a:graphicFrameLocks noGrp="1"/>
          </p:cNvGraphicFramePr>
          <p:nvPr>
            <p:extLst>
              <p:ext uri="{D42A27DB-BD31-4B8C-83A1-F6EECF244321}">
                <p14:modId xmlns:p14="http://schemas.microsoft.com/office/powerpoint/2010/main" val="1542073246"/>
              </p:ext>
            </p:extLst>
          </p:nvPr>
        </p:nvGraphicFramePr>
        <p:xfrm>
          <a:off x="457201" y="4052368"/>
          <a:ext cx="8229600" cy="2031612"/>
        </p:xfrm>
        <a:graphic>
          <a:graphicData uri="http://schemas.openxmlformats.org/drawingml/2006/table">
            <a:tbl>
              <a:tblPr firstRow="1" firstCol="1" bandRow="1">
                <a:tableStyleId>{5C22544A-7EE6-4342-B048-85BDC9FD1C3A}</a:tableStyleId>
              </a:tblPr>
              <a:tblGrid>
                <a:gridCol w="1191295"/>
                <a:gridCol w="965915"/>
                <a:gridCol w="2163651"/>
                <a:gridCol w="3908739"/>
              </a:tblGrid>
              <a:tr h="295469">
                <a:tc>
                  <a:txBody>
                    <a:bodyPr/>
                    <a:lstStyle/>
                    <a:p>
                      <a:pPr algn="ctr">
                        <a:lnSpc>
                          <a:spcPct val="100000"/>
                        </a:lnSpc>
                        <a:spcAft>
                          <a:spcPts val="0"/>
                        </a:spcAft>
                      </a:pPr>
                      <a:r>
                        <a:rPr lang="zh-CN" sz="2000" kern="100" dirty="0">
                          <a:effectLst/>
                        </a:rPr>
                        <a:t>设备名称</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0000"/>
                        </a:lnSpc>
                        <a:spcAft>
                          <a:spcPts val="0"/>
                        </a:spcAft>
                      </a:pPr>
                      <a:r>
                        <a:rPr lang="zh-CN" sz="2000" kern="100">
                          <a:effectLst/>
                        </a:rPr>
                        <a:t>型号</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0000"/>
                        </a:lnSpc>
                        <a:spcAft>
                          <a:spcPts val="0"/>
                        </a:spcAft>
                      </a:pPr>
                      <a:r>
                        <a:rPr lang="zh-CN" sz="2000" kern="100" dirty="0">
                          <a:effectLst/>
                        </a:rPr>
                        <a:t>功能</a:t>
                      </a:r>
                      <a:endParaRPr lang="zh-CN" sz="20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lnSpc>
                          <a:spcPct val="100000"/>
                        </a:lnSpc>
                        <a:spcAft>
                          <a:spcPts val="0"/>
                        </a:spcAft>
                      </a:pPr>
                      <a:r>
                        <a:rPr lang="zh-CN" sz="2000" kern="100">
                          <a:effectLst/>
                        </a:rPr>
                        <a:t>备注</a:t>
                      </a:r>
                      <a:endParaRPr lang="zh-CN" sz="20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95001">
                <a:tc>
                  <a:txBody>
                    <a:bodyPr/>
                    <a:lstStyle/>
                    <a:p>
                      <a:pPr algn="just">
                        <a:lnSpc>
                          <a:spcPct val="100000"/>
                        </a:lnSpc>
                        <a:spcAft>
                          <a:spcPts val="0"/>
                        </a:spcAft>
                      </a:pPr>
                      <a:r>
                        <a:rPr lang="en-US" sz="2000" kern="100" dirty="0" err="1">
                          <a:effectLst/>
                        </a:rPr>
                        <a:t>Router1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kern="100" dirty="0">
                          <a:effectLst/>
                        </a:rPr>
                        <a:t>2811</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2000" kern="100">
                          <a:effectLst/>
                        </a:rPr>
                        <a:t>被管设备</a:t>
                      </a:r>
                      <a:r>
                        <a:rPr lang="en-US" sz="2000" kern="100">
                          <a:effectLst/>
                        </a:rPr>
                        <a:t>Agent</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2000" kern="100" dirty="0">
                          <a:effectLst/>
                        </a:rPr>
                        <a:t>接收</a:t>
                      </a:r>
                      <a:r>
                        <a:rPr lang="en-US" sz="2000" kern="100" dirty="0">
                          <a:effectLst/>
                        </a:rPr>
                        <a:t>Get/Set</a:t>
                      </a:r>
                      <a:r>
                        <a:rPr lang="zh-CN" sz="2000" kern="100" dirty="0">
                          <a:effectLst/>
                        </a:rPr>
                        <a:t>操作</a:t>
                      </a:r>
                    </a:p>
                    <a:p>
                      <a:pPr algn="just">
                        <a:lnSpc>
                          <a:spcPct val="100000"/>
                        </a:lnSpc>
                        <a:spcAft>
                          <a:spcPts val="0"/>
                        </a:spcAft>
                      </a:pPr>
                      <a:r>
                        <a:rPr lang="en-US" sz="2000" kern="100" dirty="0" err="1">
                          <a:effectLst/>
                        </a:rPr>
                        <a:t>f0</a:t>
                      </a:r>
                      <a:r>
                        <a:rPr lang="en-US" sz="2000" kern="100" dirty="0">
                          <a:effectLst/>
                        </a:rPr>
                        <a:t>/0</a:t>
                      </a:r>
                      <a:r>
                        <a:rPr lang="zh-CN" sz="2000" kern="100" dirty="0">
                          <a:effectLst/>
                        </a:rPr>
                        <a:t>地址为</a:t>
                      </a:r>
                      <a:r>
                        <a:rPr lang="en-US" sz="2000" kern="100" dirty="0">
                          <a:effectLst/>
                        </a:rPr>
                        <a:t>192.168.1.10/24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336810">
                <a:tc>
                  <a:txBody>
                    <a:bodyPr/>
                    <a:lstStyle/>
                    <a:p>
                      <a:pPr algn="just">
                        <a:lnSpc>
                          <a:spcPct val="100000"/>
                        </a:lnSpc>
                        <a:spcAft>
                          <a:spcPts val="0"/>
                        </a:spcAft>
                      </a:pPr>
                      <a:r>
                        <a:rPr lang="en-US" sz="2000" kern="100">
                          <a:effectLst/>
                        </a:rPr>
                        <a:t>Switch1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en-US" sz="2000" kern="100">
                          <a:effectLst/>
                        </a:rPr>
                        <a:t>2950-24</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2000" kern="100">
                          <a:effectLst/>
                        </a:rPr>
                        <a:t>连接</a:t>
                      </a:r>
                      <a:r>
                        <a:rPr lang="en-US" sz="2000" kern="100">
                          <a:effectLst/>
                        </a:rPr>
                        <a:t>Router1</a:t>
                      </a:r>
                      <a:r>
                        <a:rPr lang="zh-CN" sz="2000" kern="100">
                          <a:effectLst/>
                        </a:rPr>
                        <a:t>和</a:t>
                      </a:r>
                      <a:r>
                        <a:rPr lang="en-US" sz="2000" kern="100">
                          <a:effectLst/>
                        </a:rPr>
                        <a:t>PC1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2000" kern="100">
                          <a:effectLst/>
                        </a:rPr>
                        <a:t>不用配置</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r h="695001">
                <a:tc>
                  <a:txBody>
                    <a:bodyPr/>
                    <a:lstStyle/>
                    <a:p>
                      <a:pPr algn="just">
                        <a:lnSpc>
                          <a:spcPct val="100000"/>
                        </a:lnSpc>
                        <a:spcAft>
                          <a:spcPts val="0"/>
                        </a:spcAft>
                      </a:pPr>
                      <a:r>
                        <a:rPr lang="en-US" sz="2000" kern="100">
                          <a:effectLst/>
                        </a:rPr>
                        <a:t>PC1</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2000" kern="100">
                          <a:effectLst/>
                        </a:rPr>
                        <a:t>计算机</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2000" kern="100">
                          <a:effectLst/>
                        </a:rPr>
                        <a:t>网管工作站</a:t>
                      </a:r>
                      <a:endParaRPr lang="zh-CN" sz="20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just">
                        <a:lnSpc>
                          <a:spcPct val="100000"/>
                        </a:lnSpc>
                        <a:spcAft>
                          <a:spcPts val="0"/>
                        </a:spcAft>
                      </a:pPr>
                      <a:r>
                        <a:rPr lang="zh-CN" sz="2000" kern="100" dirty="0">
                          <a:effectLst/>
                        </a:rPr>
                        <a:t>发起</a:t>
                      </a:r>
                      <a:r>
                        <a:rPr lang="en-US" sz="2000" kern="100" dirty="0">
                          <a:effectLst/>
                        </a:rPr>
                        <a:t>Get/Set</a:t>
                      </a:r>
                      <a:r>
                        <a:rPr lang="zh-CN" sz="2000" kern="100" dirty="0">
                          <a:effectLst/>
                        </a:rPr>
                        <a:t>操作</a:t>
                      </a:r>
                    </a:p>
                    <a:p>
                      <a:pPr algn="just">
                        <a:lnSpc>
                          <a:spcPct val="100000"/>
                        </a:lnSpc>
                        <a:spcAft>
                          <a:spcPts val="0"/>
                        </a:spcAft>
                      </a:pPr>
                      <a:r>
                        <a:rPr lang="zh-CN" sz="2000" kern="100" dirty="0">
                          <a:effectLst/>
                        </a:rPr>
                        <a:t>地址为</a:t>
                      </a:r>
                      <a:r>
                        <a:rPr lang="en-US" sz="2000" kern="100" dirty="0">
                          <a:effectLst/>
                        </a:rPr>
                        <a:t>192.168.1.20/24</a:t>
                      </a:r>
                      <a:endParaRPr lang="zh-CN" sz="2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7692498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76</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基于</a:t>
            </a:r>
            <a:r>
              <a:rPr lang="en-US" altLang="zh-CN" sz="4400" dirty="0"/>
              <a:t>Packet </a:t>
            </a:r>
            <a:r>
              <a:rPr lang="en-US" altLang="zh-CN" sz="4400" dirty="0" smtClean="0"/>
              <a:t>Tracer</a:t>
            </a:r>
            <a:r>
              <a:rPr lang="zh-CN" altLang="en-US" sz="4400" dirty="0" smtClean="0"/>
              <a:t>的</a:t>
            </a:r>
            <a:r>
              <a:rPr lang="en-US" altLang="zh-CN" sz="4400" dirty="0" smtClean="0"/>
              <a:t/>
            </a:r>
            <a:br>
              <a:rPr lang="en-US" altLang="zh-CN" sz="4400" dirty="0" smtClean="0"/>
            </a:br>
            <a:r>
              <a:rPr lang="zh-CN" altLang="en-US" sz="4400" dirty="0" smtClean="0"/>
              <a:t>网络管理</a:t>
            </a:r>
            <a:r>
              <a:rPr lang="zh-CN" altLang="en-US" sz="4400" dirty="0"/>
              <a:t>配置</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2</a:t>
            </a:r>
            <a:r>
              <a:rPr lang="en-US" altLang="zh-CN" sz="3200" dirty="0" smtClean="0"/>
              <a:t>. </a:t>
            </a:r>
            <a:r>
              <a:rPr lang="zh-CN" altLang="en-US" sz="3200" dirty="0" smtClean="0"/>
              <a:t>配置过程</a:t>
            </a:r>
            <a:endParaRPr lang="en-US" altLang="zh-CN" sz="3200" dirty="0" smtClean="0"/>
          </a:p>
          <a:p>
            <a:pPr lvl="0"/>
            <a:r>
              <a:rPr lang="en-US" altLang="zh-CN" sz="3200" dirty="0"/>
              <a:t>(1)	</a:t>
            </a:r>
            <a:r>
              <a:rPr lang="zh-CN" altLang="en-US" sz="3200" dirty="0"/>
              <a:t>构建</a:t>
            </a:r>
            <a:r>
              <a:rPr lang="zh-CN" altLang="en-US" sz="3200" dirty="0" smtClean="0"/>
              <a:t>网络拓扑</a:t>
            </a:r>
            <a:endParaRPr lang="en-US" altLang="zh-CN" sz="3200" dirty="0" smtClean="0"/>
          </a:p>
          <a:p>
            <a:pPr lvl="1"/>
            <a:r>
              <a:rPr lang="en-US" altLang="zh-CN" sz="1800" dirty="0"/>
              <a:t>Router&gt;enable</a:t>
            </a:r>
            <a:endParaRPr lang="zh-CN" altLang="zh-CN" sz="1800" dirty="0"/>
          </a:p>
          <a:p>
            <a:pPr lvl="1"/>
            <a:r>
              <a:rPr lang="en-US" altLang="zh-CN" sz="1800" dirty="0" err="1"/>
              <a:t>Router#configure</a:t>
            </a:r>
            <a:r>
              <a:rPr lang="en-US" altLang="zh-CN" sz="1800" dirty="0"/>
              <a:t> terminal </a:t>
            </a:r>
            <a:endParaRPr lang="zh-CN" altLang="zh-CN" sz="1800" dirty="0"/>
          </a:p>
          <a:p>
            <a:pPr lvl="1"/>
            <a:r>
              <a:rPr lang="en-US" altLang="zh-CN" sz="1800" dirty="0"/>
              <a:t>Router(</a:t>
            </a:r>
            <a:r>
              <a:rPr lang="en-US" altLang="zh-CN" sz="1800" dirty="0" err="1"/>
              <a:t>config</a:t>
            </a:r>
            <a:r>
              <a:rPr lang="en-US" altLang="zh-CN" sz="1800" dirty="0"/>
              <a:t>)#interface </a:t>
            </a:r>
            <a:r>
              <a:rPr lang="en-US" altLang="zh-CN" sz="1800" dirty="0" err="1"/>
              <a:t>fastEthernet</a:t>
            </a:r>
            <a:r>
              <a:rPr lang="en-US" altLang="zh-CN" sz="1800" dirty="0"/>
              <a:t> 0/0</a:t>
            </a:r>
            <a:endParaRPr lang="zh-CN" altLang="zh-CN" sz="1800" dirty="0"/>
          </a:p>
          <a:p>
            <a:pPr lvl="1"/>
            <a:r>
              <a:rPr lang="en-US" altLang="zh-CN" sz="1800" dirty="0"/>
              <a:t>Router(</a:t>
            </a:r>
            <a:r>
              <a:rPr lang="en-US" altLang="zh-CN" sz="1800" dirty="0" err="1"/>
              <a:t>config</a:t>
            </a:r>
            <a:r>
              <a:rPr lang="en-US" altLang="zh-CN" sz="1800" dirty="0"/>
              <a:t>-if)#no shutdown</a:t>
            </a:r>
            <a:endParaRPr lang="zh-CN" altLang="zh-CN" sz="1800" dirty="0"/>
          </a:p>
          <a:p>
            <a:pPr lvl="1"/>
            <a:r>
              <a:rPr lang="en-US" altLang="zh-CN" sz="1800" dirty="0"/>
              <a:t>Router(</a:t>
            </a:r>
            <a:r>
              <a:rPr lang="en-US" altLang="zh-CN" sz="1800" dirty="0" err="1"/>
              <a:t>config</a:t>
            </a:r>
            <a:r>
              <a:rPr lang="en-US" altLang="zh-CN" sz="1800" dirty="0"/>
              <a:t>-if)#</a:t>
            </a:r>
            <a:r>
              <a:rPr lang="en-US" altLang="zh-CN" sz="1800" dirty="0" err="1"/>
              <a:t>ip</a:t>
            </a:r>
            <a:r>
              <a:rPr lang="en-US" altLang="zh-CN" sz="1800" dirty="0"/>
              <a:t> address 192.168.1.10 255.255.255.0</a:t>
            </a:r>
            <a:endParaRPr lang="zh-CN" altLang="zh-CN" sz="1800" dirty="0"/>
          </a:p>
          <a:p>
            <a:pPr lvl="1"/>
            <a:r>
              <a:rPr lang="en-US" altLang="zh-CN" sz="1800" dirty="0"/>
              <a:t>Router(</a:t>
            </a:r>
            <a:r>
              <a:rPr lang="en-US" altLang="zh-CN" sz="1800" dirty="0" err="1"/>
              <a:t>config</a:t>
            </a:r>
            <a:r>
              <a:rPr lang="en-US" altLang="zh-CN" sz="1800" dirty="0"/>
              <a:t>-if)#exit</a:t>
            </a:r>
            <a:endParaRPr lang="zh-CN" altLang="zh-CN" sz="1800" dirty="0"/>
          </a:p>
          <a:p>
            <a:pPr lvl="1"/>
            <a:r>
              <a:rPr lang="en-US" altLang="zh-CN" sz="1800" dirty="0"/>
              <a:t>Router(</a:t>
            </a:r>
            <a:r>
              <a:rPr lang="en-US" altLang="zh-CN" sz="1800" dirty="0" err="1"/>
              <a:t>config</a:t>
            </a:r>
            <a:r>
              <a:rPr lang="en-US" altLang="zh-CN" sz="1800" dirty="0"/>
              <a:t>)#</a:t>
            </a:r>
            <a:r>
              <a:rPr lang="en-US" altLang="zh-CN" sz="1800" dirty="0" err="1"/>
              <a:t>snmp</a:t>
            </a:r>
            <a:r>
              <a:rPr lang="en-US" altLang="zh-CN" sz="1800" dirty="0"/>
              <a:t>-server community </a:t>
            </a:r>
            <a:r>
              <a:rPr lang="en-US" altLang="zh-CN" sz="1800" dirty="0" err="1" smtClean="0"/>
              <a:t>mycom1</a:t>
            </a:r>
            <a:r>
              <a:rPr lang="en-US" altLang="zh-CN" sz="1800" dirty="0" smtClean="0"/>
              <a:t> </a:t>
            </a:r>
            <a:r>
              <a:rPr lang="en-US" altLang="zh-CN" sz="1800" dirty="0" err="1" smtClean="0"/>
              <a:t>rw</a:t>
            </a:r>
            <a:endParaRPr lang="zh-CN" altLang="zh-CN" sz="1800" dirty="0" smtClean="0"/>
          </a:p>
          <a:p>
            <a:pPr lvl="1"/>
            <a:r>
              <a:rPr lang="en-US" altLang="zh-CN" sz="1800" dirty="0"/>
              <a:t>Router(</a:t>
            </a:r>
            <a:r>
              <a:rPr lang="en-US" altLang="zh-CN" sz="1800" dirty="0" err="1"/>
              <a:t>config</a:t>
            </a:r>
            <a:r>
              <a:rPr lang="en-US" altLang="zh-CN" sz="1800" dirty="0"/>
              <a:t>)#</a:t>
            </a:r>
            <a:r>
              <a:rPr lang="en-US" altLang="zh-CN" sz="1800" dirty="0" err="1"/>
              <a:t>snmp</a:t>
            </a:r>
            <a:r>
              <a:rPr lang="en-US" altLang="zh-CN" sz="1800" dirty="0"/>
              <a:t>-server community </a:t>
            </a:r>
            <a:r>
              <a:rPr lang="en-US" altLang="zh-CN" sz="1800" dirty="0" err="1"/>
              <a:t>mycom2</a:t>
            </a:r>
            <a:r>
              <a:rPr lang="en-US" altLang="zh-CN" sz="1800" dirty="0"/>
              <a:t> </a:t>
            </a:r>
            <a:r>
              <a:rPr lang="en-US" altLang="zh-CN" sz="1800" dirty="0" err="1" smtClean="0"/>
              <a:t>ro</a:t>
            </a:r>
            <a:endParaRPr lang="en-US" altLang="zh-CN" sz="1800" dirty="0" smtClean="0"/>
          </a:p>
          <a:p>
            <a:pPr lvl="0"/>
            <a:r>
              <a:rPr lang="en-US" altLang="zh-CN" sz="3200" dirty="0" smtClean="0"/>
              <a:t>(</a:t>
            </a:r>
            <a:r>
              <a:rPr lang="en-US" altLang="zh-CN" sz="3200" dirty="0"/>
              <a:t>2)	</a:t>
            </a:r>
            <a:r>
              <a:rPr lang="zh-CN" altLang="en-US" sz="3200" dirty="0"/>
              <a:t>配置</a:t>
            </a:r>
            <a:r>
              <a:rPr lang="zh-CN" altLang="en-US" sz="3200" dirty="0" smtClean="0"/>
              <a:t>终端</a:t>
            </a:r>
            <a:endParaRPr lang="en-US" altLang="zh-CN" sz="3200" dirty="0" smtClean="0"/>
          </a:p>
          <a:p>
            <a:pPr lvl="1"/>
            <a:r>
              <a:rPr lang="en-US" altLang="zh-CN" sz="1800" dirty="0" err="1">
                <a:solidFill>
                  <a:schemeClr val="tx1"/>
                </a:solidFill>
              </a:rPr>
              <a:t>PC1</a:t>
            </a:r>
            <a:r>
              <a:rPr lang="en-US" altLang="zh-CN" sz="1800" dirty="0">
                <a:solidFill>
                  <a:schemeClr val="tx1"/>
                </a:solidFill>
              </a:rPr>
              <a:t> | Desktop | IP Configuration</a:t>
            </a:r>
            <a:endParaRPr lang="zh-CN" altLang="zh-CN" sz="1800" dirty="0">
              <a:solidFill>
                <a:schemeClr val="tx1"/>
              </a:solidFill>
            </a:endParaRPr>
          </a:p>
        </p:txBody>
      </p:sp>
    </p:spTree>
    <p:extLst>
      <p:ext uri="{BB962C8B-B14F-4D97-AF65-F5344CB8AC3E}">
        <p14:creationId xmlns:p14="http://schemas.microsoft.com/office/powerpoint/2010/main" val="27586179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77</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基于</a:t>
            </a:r>
            <a:r>
              <a:rPr lang="en-US" altLang="zh-CN" sz="4400" dirty="0"/>
              <a:t>Packet </a:t>
            </a:r>
            <a:r>
              <a:rPr lang="en-US" altLang="zh-CN" sz="4400" dirty="0" smtClean="0"/>
              <a:t>Tracer</a:t>
            </a:r>
            <a:r>
              <a:rPr lang="zh-CN" altLang="en-US" sz="4400" dirty="0" smtClean="0"/>
              <a:t>的</a:t>
            </a:r>
            <a:r>
              <a:rPr lang="en-US" altLang="zh-CN" sz="4400" dirty="0" smtClean="0"/>
              <a:t/>
            </a:r>
            <a:br>
              <a:rPr lang="en-US" altLang="zh-CN" sz="4400" dirty="0" smtClean="0"/>
            </a:br>
            <a:r>
              <a:rPr lang="zh-CN" altLang="en-US" sz="4400" dirty="0" smtClean="0"/>
              <a:t>网络管理</a:t>
            </a:r>
            <a:r>
              <a:rPr lang="zh-CN" altLang="en-US" sz="4400" dirty="0"/>
              <a:t>配置</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smtClean="0"/>
              <a:t>3. </a:t>
            </a:r>
            <a:r>
              <a:rPr lang="zh-CN" altLang="en-US" sz="3200" dirty="0" smtClean="0"/>
              <a:t>测试</a:t>
            </a:r>
            <a:endParaRPr lang="en-US" altLang="zh-CN" sz="3200" dirty="0" smtClean="0"/>
          </a:p>
          <a:p>
            <a:pPr lvl="0"/>
            <a:r>
              <a:rPr lang="zh-CN" altLang="en-US" sz="3200" dirty="0" smtClean="0"/>
              <a:t> </a:t>
            </a:r>
            <a:r>
              <a:rPr lang="en-US" altLang="zh-CN" sz="3200" dirty="0"/>
              <a:t> </a:t>
            </a:r>
            <a:r>
              <a:rPr lang="en-US" altLang="zh-CN" sz="3200" dirty="0" err="1"/>
              <a:t>PC1</a:t>
            </a:r>
            <a:r>
              <a:rPr lang="en-US" altLang="zh-CN" sz="3200" dirty="0"/>
              <a:t> | Desktop | </a:t>
            </a:r>
            <a:r>
              <a:rPr lang="en-US" altLang="zh-CN" sz="3200" dirty="0" err="1"/>
              <a:t>MIB</a:t>
            </a:r>
            <a:r>
              <a:rPr lang="en-US" altLang="zh-CN" sz="3200" dirty="0"/>
              <a:t> Browser </a:t>
            </a:r>
            <a:endParaRPr lang="en-US" altLang="zh-CN" sz="3200" dirty="0" smtClean="0"/>
          </a:p>
          <a:p>
            <a:pPr lvl="1"/>
            <a:r>
              <a:rPr lang="en-US" altLang="zh-CN" sz="2800" dirty="0" smtClean="0">
                <a:solidFill>
                  <a:schemeClr val="tx1"/>
                </a:solidFill>
              </a:rPr>
              <a:t>Address</a:t>
            </a:r>
          </a:p>
          <a:p>
            <a:pPr lvl="1"/>
            <a:r>
              <a:rPr lang="en-US" altLang="zh-CN" sz="2800" dirty="0" err="1" smtClean="0"/>
              <a:t>OID</a:t>
            </a:r>
            <a:endParaRPr lang="en-US" altLang="zh-CN" sz="2800" dirty="0" smtClean="0"/>
          </a:p>
          <a:p>
            <a:pPr lvl="1"/>
            <a:r>
              <a:rPr lang="en-US" altLang="zh-CN" sz="2800" dirty="0" smtClean="0"/>
              <a:t>Advanced</a:t>
            </a:r>
          </a:p>
          <a:p>
            <a:pPr lvl="1"/>
            <a:r>
              <a:rPr lang="en-US" altLang="zh-CN" sz="2800" dirty="0" smtClean="0"/>
              <a:t>Operation</a:t>
            </a:r>
          </a:p>
          <a:p>
            <a:pPr lvl="1"/>
            <a:r>
              <a:rPr lang="en-US" altLang="zh-CN" sz="2800" dirty="0"/>
              <a:t>SNMP </a:t>
            </a:r>
            <a:r>
              <a:rPr lang="en-US" altLang="zh-CN" sz="2800" dirty="0" err="1" smtClean="0"/>
              <a:t>MIBs</a:t>
            </a:r>
            <a:endParaRPr lang="en-US" altLang="zh-CN" sz="2800" dirty="0" smtClean="0"/>
          </a:p>
          <a:p>
            <a:pPr lvl="1"/>
            <a:r>
              <a:rPr lang="en-US" altLang="zh-CN" sz="2800" dirty="0"/>
              <a:t>Result Table</a:t>
            </a:r>
            <a:endParaRPr lang="zh-CN" altLang="zh-CN" sz="2800" dirty="0">
              <a:solidFill>
                <a:schemeClr val="tx1"/>
              </a:solidFill>
            </a:endParaRPr>
          </a:p>
        </p:txBody>
      </p:sp>
    </p:spTree>
    <p:extLst>
      <p:ext uri="{BB962C8B-B14F-4D97-AF65-F5344CB8AC3E}">
        <p14:creationId xmlns:p14="http://schemas.microsoft.com/office/powerpoint/2010/main" val="25304647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4.5  </a:t>
            </a:r>
            <a:r>
              <a:rPr lang="zh-CN" altLang="en-US" sz="4400" dirty="0" smtClean="0"/>
              <a:t>远程访问服务</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endParaRPr lang="en-US" altLang="zh-CN" sz="3200" dirty="0"/>
          </a:p>
          <a:p>
            <a:r>
              <a:rPr lang="en-US" altLang="zh-CN" sz="3200" dirty="0" smtClean="0"/>
              <a:t>Windows </a:t>
            </a:r>
            <a:r>
              <a:rPr lang="en-US" altLang="zh-CN" sz="3200" dirty="0"/>
              <a:t>Server 2012</a:t>
            </a:r>
            <a:r>
              <a:rPr lang="zh-CN" altLang="en-US" sz="3200" dirty="0"/>
              <a:t>远程访问</a:t>
            </a:r>
            <a:r>
              <a:rPr lang="zh-CN" altLang="en-US" sz="3200" dirty="0" smtClean="0"/>
              <a:t>服务</a:t>
            </a:r>
            <a:endParaRPr lang="en-US" altLang="zh-CN" sz="3200" dirty="0"/>
          </a:p>
          <a:p>
            <a:r>
              <a:rPr lang="en-US" altLang="zh-CN" sz="3200" dirty="0" smtClean="0"/>
              <a:t>Linux</a:t>
            </a:r>
            <a:r>
              <a:rPr lang="zh-CN" altLang="en-US" sz="3200" dirty="0"/>
              <a:t>远程访问</a:t>
            </a:r>
            <a:r>
              <a:rPr lang="zh-CN" altLang="en-US" sz="3200" dirty="0" smtClean="0"/>
              <a:t>服务</a:t>
            </a:r>
            <a:endParaRPr lang="en-US" altLang="zh-CN" sz="3200" dirty="0"/>
          </a:p>
          <a:p>
            <a:r>
              <a:rPr lang="en-US" altLang="zh-CN" sz="3200" dirty="0" err="1" smtClean="0"/>
              <a:t>VRP</a:t>
            </a:r>
            <a:r>
              <a:rPr lang="zh-CN" altLang="en-US" sz="3200" dirty="0"/>
              <a:t>远程访问</a:t>
            </a:r>
            <a:r>
              <a:rPr lang="zh-CN" altLang="en-US" sz="3200" dirty="0" smtClean="0"/>
              <a:t>服务</a:t>
            </a:r>
            <a:endParaRPr lang="en-US" altLang="zh-CN" sz="3200" dirty="0"/>
          </a:p>
          <a:p>
            <a:endParaRPr lang="zh-CN" altLang="en-US" sz="3200" dirty="0"/>
          </a:p>
        </p:txBody>
      </p:sp>
    </p:spTree>
    <p:extLst>
      <p:ext uri="{BB962C8B-B14F-4D97-AF65-F5344CB8AC3E}">
        <p14:creationId xmlns:p14="http://schemas.microsoft.com/office/powerpoint/2010/main" val="2502575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79</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常见的远程</a:t>
            </a:r>
            <a:r>
              <a:rPr lang="zh-CN" altLang="en-US" sz="4400" dirty="0"/>
              <a:t>管理控制方式</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err="1"/>
              <a:t>RDP</a:t>
            </a:r>
            <a:r>
              <a:rPr lang="en-US" altLang="zh-CN" sz="3200" dirty="0"/>
              <a:t>(Remote Desktop Protocol</a:t>
            </a:r>
            <a:r>
              <a:rPr lang="en-US" altLang="zh-CN" sz="3200" dirty="0" smtClean="0"/>
              <a:t>)</a:t>
            </a:r>
          </a:p>
          <a:p>
            <a:pPr lvl="0"/>
            <a:r>
              <a:rPr lang="en-US" altLang="zh-CN" sz="3200" dirty="0" smtClean="0"/>
              <a:t>Telnet</a:t>
            </a:r>
          </a:p>
          <a:p>
            <a:pPr lvl="0"/>
            <a:r>
              <a:rPr lang="en-US" altLang="zh-CN" sz="3200" dirty="0"/>
              <a:t>SSH(Secure Shell</a:t>
            </a:r>
            <a:r>
              <a:rPr lang="en-US" altLang="zh-CN" sz="3200" dirty="0" smtClean="0"/>
              <a:t>)</a:t>
            </a:r>
            <a:endParaRPr lang="en-US" altLang="zh-CN" sz="3200" dirty="0" smtClean="0"/>
          </a:p>
        </p:txBody>
      </p:sp>
    </p:spTree>
    <p:extLst>
      <p:ext uri="{BB962C8B-B14F-4D97-AF65-F5344CB8AC3E}">
        <p14:creationId xmlns:p14="http://schemas.microsoft.com/office/powerpoint/2010/main" val="319178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HTTP Request</a:t>
            </a:r>
            <a:r>
              <a:rPr lang="zh-CN" altLang="zh-CN" sz="4400" dirty="0"/>
              <a:t>消息结构</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a:t>第一行中的</a:t>
            </a:r>
            <a:r>
              <a:rPr lang="en-US" altLang="zh-CN" sz="2800" dirty="0"/>
              <a:t>Method</a:t>
            </a:r>
            <a:r>
              <a:rPr lang="zh-CN" altLang="zh-CN" sz="2800" dirty="0"/>
              <a:t>表示请求方法，比如“</a:t>
            </a:r>
            <a:r>
              <a:rPr lang="en-US" altLang="zh-CN" sz="2800" dirty="0"/>
              <a:t>POST</a:t>
            </a:r>
            <a:r>
              <a:rPr lang="zh-CN" altLang="zh-CN" sz="2800" dirty="0"/>
              <a:t>”、“</a:t>
            </a:r>
            <a:r>
              <a:rPr lang="en-US" altLang="zh-CN" sz="2800" dirty="0"/>
              <a:t>GET</a:t>
            </a:r>
            <a:r>
              <a:rPr lang="zh-CN" altLang="zh-CN" sz="2800" dirty="0"/>
              <a:t>”，</a:t>
            </a:r>
            <a:r>
              <a:rPr lang="en-US" altLang="zh-CN" sz="2800" dirty="0"/>
              <a:t>Path-to-</a:t>
            </a:r>
            <a:r>
              <a:rPr lang="en-US" altLang="zh-CN" sz="2800" dirty="0" err="1"/>
              <a:t>resoure</a:t>
            </a:r>
            <a:r>
              <a:rPr lang="zh-CN" altLang="zh-CN" sz="2800" dirty="0"/>
              <a:t>表示请求的资源，</a:t>
            </a:r>
            <a:r>
              <a:rPr lang="en-US" altLang="zh-CN" sz="2800" dirty="0"/>
              <a:t>Http/version-number</a:t>
            </a:r>
            <a:r>
              <a:rPr lang="zh-CN" altLang="zh-CN" sz="2800" dirty="0"/>
              <a:t>表示</a:t>
            </a:r>
            <a:r>
              <a:rPr lang="en-US" altLang="zh-CN" sz="2800" dirty="0"/>
              <a:t>HTTP</a:t>
            </a:r>
            <a:r>
              <a:rPr lang="zh-CN" altLang="zh-CN" sz="2800" dirty="0"/>
              <a:t>协议的版本号。当使用的是“</a:t>
            </a:r>
            <a:r>
              <a:rPr lang="en-US" altLang="zh-CN" sz="2800" dirty="0"/>
              <a:t>GET</a:t>
            </a:r>
            <a:r>
              <a:rPr lang="zh-CN" altLang="zh-CN" sz="2800" dirty="0"/>
              <a:t>”方法的时候，</a:t>
            </a:r>
            <a:r>
              <a:rPr lang="en-US" altLang="zh-CN" sz="2800" dirty="0"/>
              <a:t>body</a:t>
            </a:r>
            <a:r>
              <a:rPr lang="zh-CN" altLang="zh-CN" sz="2800" dirty="0"/>
              <a:t>是为空的。</a:t>
            </a:r>
            <a:endParaRPr lang="zh-CN" altLang="en-US" sz="2800" dirty="0">
              <a:solidFill>
                <a:srgbClr val="FFC000"/>
              </a:solidFill>
            </a:endParaRPr>
          </a:p>
        </p:txBody>
      </p:sp>
      <p:pic>
        <p:nvPicPr>
          <p:cNvPr id="6" name="图片 5" descr="http://pic002.cnblogs.com/images/2012/263119/2012020914293943.png"/>
          <p:cNvPicPr>
            <a:picLocks noChangeAspect="1"/>
          </p:cNvPicPr>
          <p:nvPr/>
        </p:nvPicPr>
        <p:blipFill rotWithShape="1">
          <a:blip r:embed="rId2">
            <a:extLst>
              <a:ext uri="{28A0092B-C50C-407E-A947-70E740481C1C}">
                <a14:useLocalDpi xmlns:a14="http://schemas.microsoft.com/office/drawing/2010/main" val="0"/>
              </a:ext>
            </a:extLst>
          </a:blip>
          <a:srcRect b="3478"/>
          <a:stretch/>
        </p:blipFill>
        <p:spPr bwMode="auto">
          <a:xfrm>
            <a:off x="2158205" y="4018271"/>
            <a:ext cx="4827589" cy="21078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035961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Windows </a:t>
            </a:r>
            <a:r>
              <a:rPr lang="en-US" altLang="zh-CN" sz="4400" dirty="0"/>
              <a:t>Server </a:t>
            </a:r>
            <a:r>
              <a:rPr lang="en-US" altLang="zh-CN" sz="4400" dirty="0" smtClean="0"/>
              <a:t>2012</a:t>
            </a:r>
            <a:br>
              <a:rPr lang="en-US" altLang="zh-CN" sz="4400" dirty="0" smtClean="0"/>
            </a:br>
            <a:r>
              <a:rPr lang="zh-CN" altLang="en-US" sz="4400" dirty="0" smtClean="0"/>
              <a:t>远程访问</a:t>
            </a:r>
            <a:r>
              <a:rPr lang="zh-CN" altLang="en-US" sz="4400" dirty="0"/>
              <a:t>服务</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1</a:t>
            </a:r>
            <a:r>
              <a:rPr lang="en-US" altLang="zh-CN" sz="3200" dirty="0" smtClean="0"/>
              <a:t>. </a:t>
            </a:r>
            <a:r>
              <a:rPr lang="zh-CN" altLang="en-US" sz="3200" dirty="0" smtClean="0"/>
              <a:t>配置</a:t>
            </a:r>
            <a:r>
              <a:rPr lang="zh-CN" altLang="en-US" sz="3200" dirty="0"/>
              <a:t>远程桌面</a:t>
            </a:r>
            <a:r>
              <a:rPr lang="zh-CN" altLang="en-US" sz="3200" dirty="0" smtClean="0"/>
              <a:t>连接</a:t>
            </a:r>
            <a:endParaRPr lang="en-US" altLang="zh-CN" sz="3200" dirty="0" smtClean="0"/>
          </a:p>
          <a:p>
            <a:pPr lvl="1"/>
            <a:r>
              <a:rPr lang="zh-CN" altLang="en-US" sz="2900" dirty="0"/>
              <a:t>“已禁用”</a:t>
            </a:r>
            <a:endParaRPr lang="en-US" altLang="zh-CN" sz="2900" dirty="0" smtClean="0"/>
          </a:p>
          <a:p>
            <a:pPr lvl="1"/>
            <a:r>
              <a:rPr lang="zh-CN" altLang="zh-CN" sz="2900" dirty="0"/>
              <a:t>“允许远程连接到此计算机</a:t>
            </a:r>
            <a:r>
              <a:rPr lang="zh-CN" altLang="zh-CN" sz="2900" dirty="0" smtClean="0"/>
              <a:t>”</a:t>
            </a:r>
            <a:endParaRPr lang="en-US" altLang="zh-CN" sz="2900" dirty="0" smtClean="0"/>
          </a:p>
          <a:p>
            <a:r>
              <a:rPr lang="en-US" altLang="zh-CN" sz="3200" dirty="0"/>
              <a:t>2</a:t>
            </a:r>
            <a:r>
              <a:rPr lang="en-US" altLang="zh-CN" sz="3200" dirty="0" smtClean="0"/>
              <a:t>. </a:t>
            </a:r>
            <a:r>
              <a:rPr lang="zh-CN" altLang="en-US" sz="3200" dirty="0" smtClean="0"/>
              <a:t>测试</a:t>
            </a:r>
            <a:r>
              <a:rPr lang="zh-CN" altLang="en-US" sz="3200" dirty="0"/>
              <a:t>远程桌面</a:t>
            </a:r>
            <a:r>
              <a:rPr lang="zh-CN" altLang="en-US" sz="3200" dirty="0" smtClean="0"/>
              <a:t>连接</a:t>
            </a:r>
            <a:endParaRPr lang="en-US" altLang="zh-CN" sz="3200" dirty="0" smtClean="0"/>
          </a:p>
          <a:p>
            <a:pPr lvl="1"/>
            <a:r>
              <a:rPr lang="zh-CN" altLang="zh-CN" sz="2900" dirty="0"/>
              <a:t>“开始”菜单</a:t>
            </a:r>
            <a:r>
              <a:rPr lang="en-US" altLang="zh-CN" sz="2900" dirty="0"/>
              <a:t> | </a:t>
            </a:r>
            <a:r>
              <a:rPr lang="zh-CN" altLang="zh-CN" sz="2900" dirty="0"/>
              <a:t>“附件”程序组 </a:t>
            </a:r>
            <a:r>
              <a:rPr lang="en-US" altLang="zh-CN" sz="2900" dirty="0"/>
              <a:t>| </a:t>
            </a:r>
            <a:r>
              <a:rPr lang="zh-CN" altLang="zh-CN" sz="2900" dirty="0" smtClean="0"/>
              <a:t>“远程桌面连接”</a:t>
            </a:r>
            <a:endParaRPr lang="en-US" altLang="zh-CN" sz="2900" dirty="0" smtClean="0"/>
          </a:p>
          <a:p>
            <a:pPr lvl="1"/>
            <a:r>
              <a:rPr lang="zh-CN" altLang="zh-CN" sz="2900" dirty="0"/>
              <a:t>输入用户名和</a:t>
            </a:r>
            <a:r>
              <a:rPr lang="zh-CN" altLang="zh-CN" sz="2900" dirty="0" smtClean="0"/>
              <a:t>密码</a:t>
            </a:r>
            <a:endParaRPr lang="en-US" altLang="zh-CN" sz="2900" dirty="0" smtClean="0"/>
          </a:p>
          <a:p>
            <a:pPr lvl="1"/>
            <a:r>
              <a:rPr lang="zh-CN" altLang="zh-CN" sz="2900" dirty="0"/>
              <a:t>忽略证书错误</a:t>
            </a:r>
            <a:endParaRPr lang="zh-CN" altLang="zh-CN" sz="2900" dirty="0">
              <a:solidFill>
                <a:schemeClr val="tx1"/>
              </a:solidFill>
            </a:endParaRPr>
          </a:p>
        </p:txBody>
      </p:sp>
    </p:spTree>
    <p:extLst>
      <p:ext uri="{BB962C8B-B14F-4D97-AF65-F5344CB8AC3E}">
        <p14:creationId xmlns:p14="http://schemas.microsoft.com/office/powerpoint/2010/main" val="6180968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Linux</a:t>
            </a:r>
            <a:r>
              <a:rPr lang="zh-CN" altLang="en-US" sz="4400" dirty="0"/>
              <a:t>远程访问</a:t>
            </a:r>
            <a:r>
              <a:rPr lang="zh-CN" altLang="en-US" sz="4400" dirty="0" smtClean="0"/>
              <a:t>服务工具</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err="1" smtClean="0"/>
              <a:t>PuTTY</a:t>
            </a:r>
            <a:endParaRPr lang="en-US" altLang="zh-CN" sz="3200" dirty="0" smtClean="0"/>
          </a:p>
          <a:p>
            <a:pPr lvl="1"/>
            <a:r>
              <a:rPr lang="zh-CN" altLang="zh-CN" sz="2900" dirty="0"/>
              <a:t>体积小巧、操作简单、功能强大等</a:t>
            </a:r>
            <a:r>
              <a:rPr lang="zh-CN" altLang="zh-CN" sz="2900" dirty="0" smtClean="0"/>
              <a:t>特点</a:t>
            </a:r>
            <a:endParaRPr lang="en-US" altLang="zh-CN" sz="2900" dirty="0"/>
          </a:p>
          <a:p>
            <a:pPr lvl="1"/>
            <a:r>
              <a:rPr lang="zh-CN" altLang="zh-CN" sz="2900" dirty="0"/>
              <a:t>免费</a:t>
            </a:r>
            <a:r>
              <a:rPr lang="zh-CN" altLang="zh-CN" sz="2900" dirty="0" smtClean="0"/>
              <a:t>软件</a:t>
            </a:r>
            <a:endParaRPr lang="en-US" altLang="zh-CN" sz="2900" dirty="0" smtClean="0"/>
          </a:p>
          <a:p>
            <a:pPr lvl="0"/>
            <a:r>
              <a:rPr lang="en-US" altLang="zh-CN" sz="3200" dirty="0" err="1" smtClean="0"/>
              <a:t>SecureCRT</a:t>
            </a:r>
            <a:endParaRPr lang="en-US" altLang="zh-CN" sz="3200" dirty="0" smtClean="0"/>
          </a:p>
          <a:p>
            <a:pPr lvl="1"/>
            <a:r>
              <a:rPr lang="zh-CN" altLang="zh-CN" sz="2900" dirty="0"/>
              <a:t>可以保存多个远程登录</a:t>
            </a:r>
            <a:r>
              <a:rPr lang="zh-CN" altLang="zh-CN" sz="2900" dirty="0" smtClean="0"/>
              <a:t>连接</a:t>
            </a:r>
            <a:endParaRPr lang="en-US" altLang="zh-CN" sz="2900" dirty="0" smtClean="0"/>
          </a:p>
          <a:p>
            <a:pPr lvl="1"/>
            <a:r>
              <a:rPr lang="zh-CN" altLang="zh-CN" sz="2900" dirty="0"/>
              <a:t>将多个登录终端放置在当前窗口的标签页</a:t>
            </a:r>
            <a:endParaRPr lang="en-US" altLang="zh-CN" sz="2900" dirty="0" smtClean="0"/>
          </a:p>
          <a:p>
            <a:pPr lvl="1"/>
            <a:r>
              <a:rPr lang="zh-CN" altLang="zh-CN" sz="2900" dirty="0"/>
              <a:t>商业软件</a:t>
            </a:r>
            <a:endParaRPr lang="zh-CN" altLang="zh-CN" sz="2600" dirty="0">
              <a:solidFill>
                <a:schemeClr val="tx1"/>
              </a:solidFill>
            </a:endParaRPr>
          </a:p>
        </p:txBody>
      </p:sp>
    </p:spTree>
    <p:extLst>
      <p:ext uri="{BB962C8B-B14F-4D97-AF65-F5344CB8AC3E}">
        <p14:creationId xmlns:p14="http://schemas.microsoft.com/office/powerpoint/2010/main" val="39171381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Linux</a:t>
            </a:r>
            <a:r>
              <a:rPr lang="zh-CN" altLang="en-US" sz="4400" dirty="0" smtClean="0"/>
              <a:t>远程访问操作要点</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1</a:t>
            </a:r>
            <a:r>
              <a:rPr lang="en-US" altLang="zh-CN" sz="3200" dirty="0" smtClean="0"/>
              <a:t>. </a:t>
            </a:r>
            <a:r>
              <a:rPr lang="zh-CN" altLang="en-US" sz="3200" dirty="0" smtClean="0"/>
              <a:t>准备</a:t>
            </a:r>
            <a:r>
              <a:rPr lang="en-US" altLang="zh-CN" sz="3200" dirty="0" err="1"/>
              <a:t>SSH</a:t>
            </a:r>
            <a:r>
              <a:rPr lang="zh-CN" altLang="en-US" sz="3200" dirty="0"/>
              <a:t>远程连接</a:t>
            </a:r>
            <a:endParaRPr lang="en-US" altLang="zh-CN" sz="3200" dirty="0" smtClean="0"/>
          </a:p>
          <a:p>
            <a:pPr lvl="0"/>
            <a:r>
              <a:rPr lang="zh-CN" altLang="zh-CN" sz="2800" dirty="0" smtClean="0">
                <a:solidFill>
                  <a:schemeClr val="tx1"/>
                </a:solidFill>
              </a:rPr>
              <a:t>环境</a:t>
            </a:r>
            <a:r>
              <a:rPr lang="zh-CN" altLang="en-US" sz="2800" dirty="0" smtClean="0">
                <a:solidFill>
                  <a:schemeClr val="tx1"/>
                </a:solidFill>
              </a:rPr>
              <a:t>：</a:t>
            </a:r>
            <a:r>
              <a:rPr lang="zh-CN" altLang="zh-CN" sz="2800" dirty="0" smtClean="0">
                <a:solidFill>
                  <a:schemeClr val="tx1"/>
                </a:solidFill>
              </a:rPr>
              <a:t>宿主机</a:t>
            </a:r>
            <a:r>
              <a:rPr lang="zh-CN" altLang="zh-CN" sz="2800" dirty="0">
                <a:solidFill>
                  <a:schemeClr val="tx1"/>
                </a:solidFill>
              </a:rPr>
              <a:t>（</a:t>
            </a:r>
            <a:r>
              <a:rPr lang="en-US" altLang="zh-CN" sz="2800" dirty="0">
                <a:solidFill>
                  <a:schemeClr val="tx1"/>
                </a:solidFill>
              </a:rPr>
              <a:t>Windows 7 64</a:t>
            </a:r>
            <a:r>
              <a:rPr lang="zh-CN" altLang="zh-CN" sz="2800" dirty="0">
                <a:solidFill>
                  <a:schemeClr val="tx1"/>
                </a:solidFill>
              </a:rPr>
              <a:t>位）上面安装</a:t>
            </a:r>
            <a:r>
              <a:rPr lang="en-US" altLang="zh-CN" sz="2800" dirty="0" err="1">
                <a:solidFill>
                  <a:schemeClr val="tx1"/>
                </a:solidFill>
              </a:rPr>
              <a:t>VirtualBox</a:t>
            </a:r>
            <a:r>
              <a:rPr lang="zh-CN" altLang="zh-CN" sz="2800" dirty="0">
                <a:solidFill>
                  <a:schemeClr val="tx1"/>
                </a:solidFill>
              </a:rPr>
              <a:t>，然后再安装</a:t>
            </a:r>
            <a:r>
              <a:rPr lang="en-US" altLang="zh-CN" sz="2800" dirty="0">
                <a:solidFill>
                  <a:schemeClr val="tx1"/>
                </a:solidFill>
              </a:rPr>
              <a:t>CentOS 6.6</a:t>
            </a:r>
            <a:r>
              <a:rPr lang="zh-CN" altLang="zh-CN" sz="2800" dirty="0">
                <a:solidFill>
                  <a:schemeClr val="tx1"/>
                </a:solidFill>
              </a:rPr>
              <a:t>的虚拟机</a:t>
            </a:r>
            <a:r>
              <a:rPr lang="zh-CN" altLang="zh-CN" sz="2800" dirty="0" smtClean="0">
                <a:solidFill>
                  <a:schemeClr val="tx1"/>
                </a:solidFill>
              </a:rPr>
              <a:t>。</a:t>
            </a:r>
            <a:endParaRPr lang="en-US" altLang="zh-CN" sz="2800" dirty="0" smtClean="0">
              <a:solidFill>
                <a:schemeClr val="tx1"/>
              </a:solidFill>
            </a:endParaRPr>
          </a:p>
          <a:p>
            <a:pPr lvl="0"/>
            <a:endParaRPr lang="en-US" altLang="zh-CN" sz="2800" dirty="0">
              <a:solidFill>
                <a:schemeClr val="tx1"/>
              </a:solidFill>
            </a:endParaRPr>
          </a:p>
          <a:p>
            <a:pPr lvl="1"/>
            <a:r>
              <a:rPr lang="en-US" altLang="zh-CN" sz="3200" dirty="0" err="1">
                <a:solidFill>
                  <a:srgbClr val="FFC000"/>
                </a:solidFill>
              </a:rPr>
              <a:t>ssh</a:t>
            </a:r>
            <a:r>
              <a:rPr lang="en-US" altLang="zh-CN" sz="3200" dirty="0">
                <a:solidFill>
                  <a:srgbClr val="FFC000"/>
                </a:solidFill>
              </a:rPr>
              <a:t> </a:t>
            </a:r>
            <a:r>
              <a:rPr lang="en-US" altLang="zh-CN" sz="3200" dirty="0" smtClean="0">
                <a:solidFill>
                  <a:srgbClr val="FFC000"/>
                </a:solidFill>
              </a:rPr>
              <a:t>–v</a:t>
            </a:r>
          </a:p>
          <a:p>
            <a:pPr lvl="1"/>
            <a:r>
              <a:rPr lang="en-US" altLang="zh-CN" sz="3200" dirty="0">
                <a:solidFill>
                  <a:srgbClr val="FFC000"/>
                </a:solidFill>
              </a:rPr>
              <a:t>service </a:t>
            </a:r>
            <a:r>
              <a:rPr lang="en-US" altLang="zh-CN" sz="3200" dirty="0" err="1">
                <a:solidFill>
                  <a:srgbClr val="FFC000"/>
                </a:solidFill>
              </a:rPr>
              <a:t>sshd</a:t>
            </a:r>
            <a:r>
              <a:rPr lang="en-US" altLang="zh-CN" sz="3200" dirty="0">
                <a:solidFill>
                  <a:srgbClr val="FFC000"/>
                </a:solidFill>
              </a:rPr>
              <a:t> </a:t>
            </a:r>
            <a:r>
              <a:rPr lang="en-US" altLang="zh-CN" sz="3200" dirty="0" smtClean="0">
                <a:solidFill>
                  <a:srgbClr val="FFC000"/>
                </a:solidFill>
              </a:rPr>
              <a:t>status</a:t>
            </a:r>
          </a:p>
          <a:p>
            <a:pPr lvl="1"/>
            <a:r>
              <a:rPr lang="en-US" altLang="zh-CN" sz="3200" dirty="0" err="1" smtClean="0">
                <a:solidFill>
                  <a:srgbClr val="FFC000"/>
                </a:solidFill>
              </a:rPr>
              <a:t>ifconfig</a:t>
            </a:r>
            <a:endParaRPr lang="zh-CN" altLang="zh-CN" sz="3200" dirty="0">
              <a:solidFill>
                <a:srgbClr val="FFC000"/>
              </a:solidFill>
            </a:endParaRPr>
          </a:p>
        </p:txBody>
      </p:sp>
    </p:spTree>
    <p:extLst>
      <p:ext uri="{BB962C8B-B14F-4D97-AF65-F5344CB8AC3E}">
        <p14:creationId xmlns:p14="http://schemas.microsoft.com/office/powerpoint/2010/main" val="303225408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Linux</a:t>
            </a:r>
            <a:r>
              <a:rPr lang="zh-CN" altLang="en-US" sz="4400" dirty="0" smtClean="0"/>
              <a:t>远程访问操作要点</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1</a:t>
            </a:r>
            <a:r>
              <a:rPr lang="en-US" altLang="zh-CN" sz="3200" dirty="0" smtClean="0"/>
              <a:t>. </a:t>
            </a:r>
            <a:r>
              <a:rPr lang="zh-CN" altLang="en-US" sz="3200" dirty="0" smtClean="0"/>
              <a:t>准备</a:t>
            </a:r>
            <a:r>
              <a:rPr lang="en-US" altLang="zh-CN" sz="3200" dirty="0" err="1"/>
              <a:t>SSH</a:t>
            </a:r>
            <a:r>
              <a:rPr lang="zh-CN" altLang="en-US" sz="3200" dirty="0"/>
              <a:t>远程</a:t>
            </a:r>
            <a:r>
              <a:rPr lang="zh-CN" altLang="en-US" sz="3200" dirty="0" smtClean="0"/>
              <a:t>连接（续）</a:t>
            </a:r>
            <a:endParaRPr lang="en-US" altLang="zh-CN" sz="3200" dirty="0" smtClean="0"/>
          </a:p>
          <a:p>
            <a:pPr lvl="0"/>
            <a:r>
              <a:rPr lang="zh-CN" altLang="en-US" dirty="0" smtClean="0">
                <a:solidFill>
                  <a:schemeClr val="tx1"/>
                </a:solidFill>
              </a:rPr>
              <a:t>下载</a:t>
            </a:r>
            <a:r>
              <a:rPr lang="en-US" altLang="zh-CN" dirty="0" err="1" smtClean="0">
                <a:solidFill>
                  <a:schemeClr val="tx1"/>
                </a:solidFill>
              </a:rPr>
              <a:t>PuTTY</a:t>
            </a:r>
            <a:endParaRPr lang="en-US" altLang="zh-CN" dirty="0" smtClean="0">
              <a:solidFill>
                <a:schemeClr val="tx1"/>
              </a:solidFill>
            </a:endParaRPr>
          </a:p>
          <a:p>
            <a:pPr lvl="1"/>
            <a:r>
              <a:rPr lang="en-US" altLang="zh-CN" sz="2400" dirty="0" smtClean="0"/>
              <a:t>http</a:t>
            </a:r>
            <a:r>
              <a:rPr lang="en-US" altLang="zh-CN" sz="2400" dirty="0"/>
              <a:t>://</a:t>
            </a:r>
            <a:r>
              <a:rPr lang="en-US" altLang="zh-CN" sz="2400" dirty="0" err="1"/>
              <a:t>www.chiark.greenend.org.uk</a:t>
            </a:r>
            <a:r>
              <a:rPr lang="en-US" altLang="zh-CN" sz="2400" dirty="0"/>
              <a:t>/~</a:t>
            </a:r>
            <a:r>
              <a:rPr lang="en-US" altLang="zh-CN" sz="2400" dirty="0" err="1" smtClean="0"/>
              <a:t>sgtatham</a:t>
            </a:r>
            <a:r>
              <a:rPr lang="en-US" altLang="zh-CN" sz="2400" dirty="0" smtClean="0"/>
              <a:t>/putty/</a:t>
            </a:r>
            <a:r>
              <a:rPr lang="en-US" altLang="zh-CN" sz="2400" dirty="0" err="1" smtClean="0"/>
              <a:t>download.html</a:t>
            </a:r>
            <a:r>
              <a:rPr lang="zh-CN" altLang="en-US" sz="2400" dirty="0" smtClean="0"/>
              <a:t>（</a:t>
            </a:r>
            <a:r>
              <a:rPr lang="en-US" altLang="zh-CN" sz="2400" dirty="0" smtClean="0"/>
              <a:t>beta 0.64</a:t>
            </a:r>
            <a:r>
              <a:rPr lang="zh-CN" altLang="en-US" sz="2400" dirty="0" smtClean="0"/>
              <a:t>）</a:t>
            </a:r>
            <a:endParaRPr lang="en-US" altLang="zh-CN" sz="2400" dirty="0" smtClean="0"/>
          </a:p>
          <a:p>
            <a:pPr lvl="1"/>
            <a:endParaRPr lang="zh-CN" altLang="zh-CN" sz="2900" dirty="0"/>
          </a:p>
          <a:p>
            <a:pPr lvl="0"/>
            <a:endParaRPr lang="zh-CN" altLang="zh-CN" sz="3200" dirty="0">
              <a:solidFill>
                <a:srgbClr val="FFC00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8525" y="3529351"/>
            <a:ext cx="2766950" cy="2657932"/>
          </a:xfrm>
          <a:prstGeom prst="rect">
            <a:avLst/>
          </a:prstGeom>
        </p:spPr>
      </p:pic>
    </p:spTree>
    <p:extLst>
      <p:ext uri="{BB962C8B-B14F-4D97-AF65-F5344CB8AC3E}">
        <p14:creationId xmlns:p14="http://schemas.microsoft.com/office/powerpoint/2010/main" val="16904980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Linux</a:t>
            </a:r>
            <a:r>
              <a:rPr lang="zh-CN" altLang="en-US" sz="4400" dirty="0" smtClean="0"/>
              <a:t>远程访问操作要点</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smtClean="0"/>
              <a:t>2. </a:t>
            </a:r>
            <a:r>
              <a:rPr lang="zh-CN" altLang="en-US" sz="3200" dirty="0"/>
              <a:t>测试</a:t>
            </a:r>
            <a:r>
              <a:rPr lang="en-US" altLang="zh-CN" sz="3200" dirty="0" err="1" smtClean="0"/>
              <a:t>SSH</a:t>
            </a:r>
            <a:r>
              <a:rPr lang="zh-CN" altLang="en-US" sz="3200" dirty="0" smtClean="0"/>
              <a:t>远程连接</a:t>
            </a:r>
            <a:endParaRPr lang="en-US" altLang="zh-CN" sz="3200" dirty="0" smtClean="0"/>
          </a:p>
          <a:p>
            <a:r>
              <a:rPr lang="zh-CN" altLang="zh-CN" dirty="0">
                <a:solidFill>
                  <a:schemeClr val="tx1"/>
                </a:solidFill>
              </a:rPr>
              <a:t>在</a:t>
            </a:r>
            <a:r>
              <a:rPr lang="en-US" altLang="zh-CN" dirty="0" err="1">
                <a:solidFill>
                  <a:schemeClr val="tx1"/>
                </a:solidFill>
              </a:rPr>
              <a:t>PuTTY</a:t>
            </a:r>
            <a:r>
              <a:rPr lang="zh-CN" altLang="zh-CN" dirty="0">
                <a:solidFill>
                  <a:schemeClr val="tx1"/>
                </a:solidFill>
              </a:rPr>
              <a:t>的配置界面输入我们想要远程连接的</a:t>
            </a:r>
            <a:r>
              <a:rPr lang="en-US" altLang="zh-CN" dirty="0">
                <a:solidFill>
                  <a:schemeClr val="tx1"/>
                </a:solidFill>
              </a:rPr>
              <a:t>CentOS</a:t>
            </a:r>
            <a:r>
              <a:rPr lang="zh-CN" altLang="zh-CN" dirty="0">
                <a:solidFill>
                  <a:schemeClr val="tx1"/>
                </a:solidFill>
              </a:rPr>
              <a:t>的</a:t>
            </a:r>
            <a:r>
              <a:rPr lang="en-US" altLang="zh-CN" dirty="0">
                <a:solidFill>
                  <a:schemeClr val="tx1"/>
                </a:solidFill>
              </a:rPr>
              <a:t>IP</a:t>
            </a:r>
            <a:r>
              <a:rPr lang="zh-CN" altLang="zh-CN" dirty="0">
                <a:solidFill>
                  <a:schemeClr val="tx1"/>
                </a:solidFill>
              </a:rPr>
              <a:t>地址，默认端口号就是</a:t>
            </a:r>
            <a:r>
              <a:rPr lang="en-US" altLang="zh-CN" dirty="0" smtClean="0">
                <a:solidFill>
                  <a:schemeClr val="tx1"/>
                </a:solidFill>
              </a:rPr>
              <a:t>22</a:t>
            </a:r>
            <a:r>
              <a:rPr lang="zh-CN" altLang="zh-CN" dirty="0" smtClean="0">
                <a:solidFill>
                  <a:schemeClr val="tx1"/>
                </a:solidFill>
              </a:rPr>
              <a:t>，之后，点击底部的“</a:t>
            </a:r>
            <a:r>
              <a:rPr lang="en-US" altLang="zh-CN" dirty="0" smtClean="0">
                <a:solidFill>
                  <a:schemeClr val="tx1"/>
                </a:solidFill>
              </a:rPr>
              <a:t>Open</a:t>
            </a:r>
            <a:r>
              <a:rPr lang="zh-CN" altLang="zh-CN" dirty="0" smtClean="0">
                <a:solidFill>
                  <a:schemeClr val="tx1"/>
                </a:solidFill>
              </a:rPr>
              <a:t>”按钮。</a:t>
            </a:r>
            <a:endParaRPr lang="zh-CN" altLang="zh-CN" dirty="0">
              <a:solidFill>
                <a:schemeClr val="tx1"/>
              </a:solidFill>
            </a:endParaRPr>
          </a:p>
          <a:p>
            <a:pPr lvl="1"/>
            <a:endParaRPr lang="zh-CN" altLang="zh-CN" sz="2900" dirty="0"/>
          </a:p>
          <a:p>
            <a:pPr lvl="0"/>
            <a:endParaRPr lang="zh-CN" altLang="zh-CN" sz="3200" dirty="0">
              <a:solidFill>
                <a:srgbClr val="FFC00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6097" y="3673509"/>
            <a:ext cx="4980703" cy="1945189"/>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475526"/>
            <a:ext cx="3136006" cy="2341154"/>
          </a:xfrm>
          <a:prstGeom prst="rect">
            <a:avLst/>
          </a:prstGeom>
        </p:spPr>
      </p:pic>
    </p:spTree>
    <p:extLst>
      <p:ext uri="{BB962C8B-B14F-4D97-AF65-F5344CB8AC3E}">
        <p14:creationId xmlns:p14="http://schemas.microsoft.com/office/powerpoint/2010/main" val="16987696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-Telnet</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(1</a:t>
            </a:r>
            <a:r>
              <a:rPr lang="en-US" altLang="zh-CN" sz="3200" dirty="0" smtClean="0"/>
              <a:t>) </a:t>
            </a:r>
            <a:r>
              <a:rPr lang="zh-CN" altLang="en-US" sz="3200" dirty="0" smtClean="0"/>
              <a:t>前</a:t>
            </a:r>
            <a:r>
              <a:rPr lang="zh-CN" altLang="en-US" sz="3200" dirty="0"/>
              <a:t>置</a:t>
            </a:r>
            <a:r>
              <a:rPr lang="zh-CN" altLang="en-US" sz="3200" dirty="0" smtClean="0"/>
              <a:t>任务</a:t>
            </a:r>
            <a:endParaRPr lang="en-US" altLang="zh-CN" sz="3200" dirty="0" smtClean="0"/>
          </a:p>
          <a:p>
            <a:pPr lvl="0"/>
            <a:r>
              <a:rPr lang="zh-CN" altLang="en-US" sz="3200" dirty="0"/>
              <a:t>在配置</a:t>
            </a:r>
            <a:r>
              <a:rPr lang="en-US" altLang="zh-CN" sz="3200" dirty="0"/>
              <a:t>Telnet</a:t>
            </a:r>
            <a:r>
              <a:rPr lang="zh-CN" altLang="en-US" sz="3200" dirty="0"/>
              <a:t>终端服务之前，需要完成以下任务：</a:t>
            </a:r>
          </a:p>
          <a:p>
            <a:pPr lvl="1"/>
            <a:r>
              <a:rPr lang="zh-CN" altLang="en-US" sz="2800" dirty="0" smtClean="0"/>
              <a:t>路由器</a:t>
            </a:r>
            <a:r>
              <a:rPr lang="zh-CN" altLang="en-US" sz="2800" dirty="0"/>
              <a:t>运行正常</a:t>
            </a:r>
          </a:p>
          <a:p>
            <a:pPr lvl="1"/>
            <a:r>
              <a:rPr lang="zh-CN" altLang="en-US" sz="2800" dirty="0" smtClean="0"/>
              <a:t>正确</a:t>
            </a:r>
            <a:r>
              <a:rPr lang="zh-CN" altLang="en-US" sz="2800" dirty="0"/>
              <a:t>配置路由器接口的</a:t>
            </a:r>
            <a:r>
              <a:rPr lang="en-US" altLang="zh-CN" sz="2800" dirty="0"/>
              <a:t>IP</a:t>
            </a:r>
            <a:r>
              <a:rPr lang="zh-CN" altLang="en-US" sz="2800" dirty="0"/>
              <a:t>地址</a:t>
            </a:r>
          </a:p>
          <a:p>
            <a:pPr lvl="1"/>
            <a:r>
              <a:rPr lang="zh-CN" altLang="en-US" sz="2800" dirty="0" smtClean="0"/>
              <a:t>配置</a:t>
            </a:r>
            <a:r>
              <a:rPr lang="zh-CN" altLang="en-US" sz="2800" dirty="0"/>
              <a:t>了用户账号以及正确的登录验证方式和呼入呼出受限规则</a:t>
            </a:r>
          </a:p>
          <a:p>
            <a:pPr lvl="1"/>
            <a:r>
              <a:rPr lang="zh-CN" altLang="en-US" sz="2800" dirty="0" smtClean="0"/>
              <a:t>终端</a:t>
            </a:r>
            <a:r>
              <a:rPr lang="zh-CN" altLang="en-US" sz="2800" dirty="0"/>
              <a:t>与路由器之间有可达路由</a:t>
            </a:r>
          </a:p>
          <a:p>
            <a:pPr lvl="0"/>
            <a:endParaRPr lang="zh-CN" altLang="zh-CN" sz="2900" dirty="0" smtClean="0"/>
          </a:p>
          <a:p>
            <a:pPr lvl="0"/>
            <a:endParaRPr lang="zh-CN" altLang="zh-CN" sz="3200" dirty="0">
              <a:solidFill>
                <a:srgbClr val="FFC000"/>
              </a:solidFill>
            </a:endParaRPr>
          </a:p>
        </p:txBody>
      </p:sp>
    </p:spTree>
    <p:extLst>
      <p:ext uri="{BB962C8B-B14F-4D97-AF65-F5344CB8AC3E}">
        <p14:creationId xmlns:p14="http://schemas.microsoft.com/office/powerpoint/2010/main" val="189217883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-Telnet</a:t>
            </a:r>
            <a:endParaRPr lang="en-US" altLang="zh-CN" sz="4400" dirty="0"/>
          </a:p>
        </p:txBody>
      </p:sp>
      <p:sp>
        <p:nvSpPr>
          <p:cNvPr id="275459" name="Rectangle 3"/>
          <p:cNvSpPr>
            <a:spLocks noGrp="1" noChangeArrowheads="1"/>
          </p:cNvSpPr>
          <p:nvPr>
            <p:ph type="body" idx="1"/>
          </p:nvPr>
        </p:nvSpPr>
        <p:spPr/>
        <p:txBody>
          <a:bodyPr/>
          <a:lstStyle/>
          <a:p>
            <a:pPr lvl="0"/>
            <a:r>
              <a:rPr lang="en-US" altLang="zh-CN" sz="3200" dirty="0"/>
              <a:t>(2</a:t>
            </a:r>
            <a:r>
              <a:rPr lang="en-US" altLang="zh-CN" sz="3200" dirty="0" smtClean="0"/>
              <a:t>) </a:t>
            </a:r>
            <a:r>
              <a:rPr lang="zh-CN" altLang="en-US" sz="3200" dirty="0" smtClean="0"/>
              <a:t>路由器的配置指令</a:t>
            </a:r>
            <a:endParaRPr lang="en-US" altLang="zh-CN" sz="3200" dirty="0" smtClean="0"/>
          </a:p>
          <a:p>
            <a:pPr lvl="1"/>
            <a:r>
              <a:rPr lang="en-US" altLang="zh-CN" sz="2400" dirty="0"/>
              <a:t>&lt;</a:t>
            </a:r>
            <a:r>
              <a:rPr lang="en-US" altLang="zh-CN" sz="2400" dirty="0" err="1"/>
              <a:t>Quidway</a:t>
            </a:r>
            <a:r>
              <a:rPr lang="en-US" altLang="zh-CN" sz="2400" dirty="0"/>
              <a:t>&gt; system-view</a:t>
            </a:r>
            <a:endParaRPr lang="zh-CN" altLang="zh-CN" sz="2400" dirty="0"/>
          </a:p>
          <a:p>
            <a:pPr lvl="1"/>
            <a:r>
              <a:rPr lang="en-US" altLang="zh-CN" sz="2400" dirty="0"/>
              <a:t>[</a:t>
            </a:r>
            <a:r>
              <a:rPr lang="en-US" altLang="zh-CN" sz="2400" dirty="0" err="1"/>
              <a:t>Quidway</a:t>
            </a:r>
            <a:r>
              <a:rPr lang="en-US" altLang="zh-CN" sz="2400" dirty="0"/>
              <a:t>] </a:t>
            </a:r>
            <a:r>
              <a:rPr lang="en-US" altLang="zh-CN" sz="2400" dirty="0" err="1"/>
              <a:t>aaa</a:t>
            </a:r>
            <a:endParaRPr lang="zh-CN" altLang="zh-CN" sz="2400" dirty="0"/>
          </a:p>
          <a:p>
            <a:pPr lvl="1"/>
            <a:r>
              <a:rPr lang="en-US" altLang="zh-CN" sz="2400" dirty="0"/>
              <a:t>[</a:t>
            </a:r>
            <a:r>
              <a:rPr lang="en-US" altLang="zh-CN" sz="2400" dirty="0" err="1"/>
              <a:t>Quidway-aaa</a:t>
            </a:r>
            <a:r>
              <a:rPr lang="en-US" altLang="zh-CN" sz="2400" dirty="0"/>
              <a:t>] local-user test password cipher set-password</a:t>
            </a:r>
            <a:endParaRPr lang="zh-CN" altLang="zh-CN" sz="2400" dirty="0"/>
          </a:p>
          <a:p>
            <a:pPr lvl="1"/>
            <a:r>
              <a:rPr lang="en-US" altLang="zh-CN" sz="2400" dirty="0"/>
              <a:t>[</a:t>
            </a:r>
            <a:r>
              <a:rPr lang="en-US" altLang="zh-CN" sz="2400" dirty="0" err="1"/>
              <a:t>Quidway-aaa</a:t>
            </a:r>
            <a:r>
              <a:rPr lang="en-US" altLang="zh-CN" sz="2400" dirty="0"/>
              <a:t>] local-user test service-type terminal</a:t>
            </a:r>
            <a:endParaRPr lang="zh-CN" altLang="zh-CN" sz="2400" dirty="0"/>
          </a:p>
          <a:p>
            <a:pPr lvl="1"/>
            <a:r>
              <a:rPr lang="en-US" altLang="zh-CN" sz="2400" dirty="0"/>
              <a:t>[</a:t>
            </a:r>
            <a:r>
              <a:rPr lang="en-US" altLang="zh-CN" sz="2400" dirty="0" err="1"/>
              <a:t>Quidway-aaa</a:t>
            </a:r>
            <a:r>
              <a:rPr lang="en-US" altLang="zh-CN" sz="2400" dirty="0"/>
              <a:t>] local-user test level 3</a:t>
            </a:r>
            <a:endParaRPr lang="zh-CN" altLang="zh-CN" sz="2400" dirty="0"/>
          </a:p>
          <a:p>
            <a:pPr lvl="1"/>
            <a:r>
              <a:rPr lang="en-US" altLang="zh-CN" sz="2400" dirty="0"/>
              <a:t>[</a:t>
            </a:r>
            <a:r>
              <a:rPr lang="en-US" altLang="zh-CN" sz="2400" dirty="0" err="1"/>
              <a:t>Quidway-aaa</a:t>
            </a:r>
            <a:r>
              <a:rPr lang="en-US" altLang="zh-CN" sz="2400" dirty="0"/>
              <a:t>] quit</a:t>
            </a:r>
            <a:endParaRPr lang="zh-CN" altLang="zh-CN" sz="2400" dirty="0"/>
          </a:p>
          <a:p>
            <a:pPr lvl="1"/>
            <a:r>
              <a:rPr lang="en-US" altLang="zh-CN" sz="2400" dirty="0"/>
              <a:t>[</a:t>
            </a:r>
            <a:r>
              <a:rPr lang="en-US" altLang="zh-CN" sz="2400" dirty="0" err="1"/>
              <a:t>Quidway</a:t>
            </a:r>
            <a:r>
              <a:rPr lang="en-US" altLang="zh-CN" sz="2400" dirty="0"/>
              <a:t>] user-interface aux 0</a:t>
            </a:r>
            <a:endParaRPr lang="zh-CN" altLang="zh-CN" sz="2400" dirty="0"/>
          </a:p>
          <a:p>
            <a:pPr lvl="0"/>
            <a:endParaRPr lang="zh-CN" altLang="en-US" sz="2800" dirty="0"/>
          </a:p>
          <a:p>
            <a:pPr lvl="0"/>
            <a:endParaRPr lang="zh-CN" altLang="zh-CN" sz="2900" dirty="0" smtClean="0"/>
          </a:p>
          <a:p>
            <a:pPr lvl="0"/>
            <a:endParaRPr lang="zh-CN" altLang="zh-CN" sz="3200" dirty="0">
              <a:solidFill>
                <a:srgbClr val="FFC000"/>
              </a:solidFill>
            </a:endParaRPr>
          </a:p>
        </p:txBody>
      </p:sp>
    </p:spTree>
    <p:extLst>
      <p:ext uri="{BB962C8B-B14F-4D97-AF65-F5344CB8AC3E}">
        <p14:creationId xmlns:p14="http://schemas.microsoft.com/office/powerpoint/2010/main" val="391700212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solidFill>
                  <a:schemeClr val="tx1"/>
                </a:solidFill>
              </a:rPr>
              <a:t>当网络安全性要求较高时，可以配置用户以</a:t>
            </a:r>
            <a:r>
              <a:rPr lang="en-US" altLang="zh-CN" sz="3200" dirty="0" err="1">
                <a:solidFill>
                  <a:schemeClr val="tx1"/>
                </a:solidFill>
              </a:rPr>
              <a:t>SSH</a:t>
            </a:r>
            <a:r>
              <a:rPr lang="zh-CN" altLang="zh-CN" sz="3200" dirty="0">
                <a:solidFill>
                  <a:schemeClr val="tx1"/>
                </a:solidFill>
              </a:rPr>
              <a:t>方式登录到路由器，即在路由器上配置</a:t>
            </a:r>
            <a:r>
              <a:rPr lang="en-US" altLang="zh-CN" sz="3200" dirty="0" err="1">
                <a:solidFill>
                  <a:schemeClr val="tx1"/>
                </a:solidFill>
              </a:rPr>
              <a:t>SSH</a:t>
            </a:r>
            <a:r>
              <a:rPr lang="zh-CN" altLang="zh-CN" sz="3200" dirty="0">
                <a:solidFill>
                  <a:schemeClr val="tx1"/>
                </a:solidFill>
              </a:rPr>
              <a:t>终端服务</a:t>
            </a:r>
            <a:r>
              <a:rPr lang="zh-CN" altLang="zh-CN" sz="3200" dirty="0" smtClean="0">
                <a:solidFill>
                  <a:schemeClr val="tx1"/>
                </a:solidFill>
              </a:rPr>
              <a:t>。</a:t>
            </a:r>
            <a:endParaRPr lang="en-US" altLang="zh-CN" sz="3200" dirty="0" smtClean="0">
              <a:solidFill>
                <a:schemeClr val="tx1"/>
              </a:solidFill>
            </a:endParaRPr>
          </a:p>
          <a:p>
            <a:endParaRPr lang="zh-CN" altLang="zh-CN" sz="3200" dirty="0">
              <a:solidFill>
                <a:schemeClr val="tx1"/>
              </a:solidFill>
            </a:endParaRPr>
          </a:p>
          <a:p>
            <a:pPr lvl="0"/>
            <a:r>
              <a:rPr lang="en-US" altLang="zh-CN" sz="3200" dirty="0"/>
              <a:t>(1</a:t>
            </a:r>
            <a:r>
              <a:rPr lang="en-US" altLang="zh-CN" sz="3200" dirty="0" smtClean="0"/>
              <a:t>) </a:t>
            </a:r>
            <a:r>
              <a:rPr lang="zh-CN" altLang="en-US" sz="3200" dirty="0" smtClean="0"/>
              <a:t>前</a:t>
            </a:r>
            <a:r>
              <a:rPr lang="zh-CN" altLang="en-US" sz="3200" dirty="0"/>
              <a:t>置</a:t>
            </a:r>
            <a:r>
              <a:rPr lang="zh-CN" altLang="en-US" sz="3200" dirty="0" smtClean="0"/>
              <a:t>任务</a:t>
            </a:r>
            <a:endParaRPr lang="en-US" altLang="zh-CN" sz="3200" dirty="0" smtClean="0"/>
          </a:p>
          <a:p>
            <a:pPr lvl="1"/>
            <a:r>
              <a:rPr lang="zh-CN" altLang="zh-CN" sz="2800" dirty="0" smtClean="0"/>
              <a:t>路由器</a:t>
            </a:r>
            <a:r>
              <a:rPr lang="zh-CN" altLang="zh-CN" sz="2800" dirty="0"/>
              <a:t>安装完毕，并加电启动正常</a:t>
            </a:r>
          </a:p>
          <a:p>
            <a:pPr lvl="1"/>
            <a:r>
              <a:rPr lang="en-US" altLang="zh-CN" sz="2800" dirty="0"/>
              <a:t>PC</a:t>
            </a:r>
            <a:r>
              <a:rPr lang="zh-CN" altLang="zh-CN" sz="2800" dirty="0"/>
              <a:t>机与路由器正确连接</a:t>
            </a:r>
          </a:p>
          <a:p>
            <a:pPr lvl="1"/>
            <a:r>
              <a:rPr lang="en-US" altLang="zh-CN" sz="2800" dirty="0"/>
              <a:t>PC</a:t>
            </a:r>
            <a:r>
              <a:rPr lang="zh-CN" altLang="zh-CN" sz="2800" dirty="0"/>
              <a:t>上有去往路由器的可达路由</a:t>
            </a:r>
          </a:p>
          <a:p>
            <a:pPr lvl="0"/>
            <a:endParaRPr lang="zh-CN" altLang="en-US" sz="2800" dirty="0"/>
          </a:p>
          <a:p>
            <a:pPr lvl="0"/>
            <a:endParaRPr lang="zh-CN" altLang="zh-CN" sz="2900" dirty="0" smtClean="0"/>
          </a:p>
          <a:p>
            <a:pPr lvl="0"/>
            <a:endParaRPr lang="zh-CN" altLang="zh-CN" sz="3200" dirty="0">
              <a:solidFill>
                <a:srgbClr val="FFC000"/>
              </a:solidFill>
            </a:endParaRPr>
          </a:p>
        </p:txBody>
      </p:sp>
    </p:spTree>
    <p:extLst>
      <p:ext uri="{BB962C8B-B14F-4D97-AF65-F5344CB8AC3E}">
        <p14:creationId xmlns:p14="http://schemas.microsoft.com/office/powerpoint/2010/main" val="283927710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solidFill>
                  <a:srgbClr val="FFC000"/>
                </a:solidFill>
              </a:rPr>
              <a:t>(2</a:t>
            </a:r>
            <a:r>
              <a:rPr lang="en-US" altLang="zh-CN" sz="3200" dirty="0" smtClean="0">
                <a:solidFill>
                  <a:srgbClr val="FFC000"/>
                </a:solidFill>
              </a:rPr>
              <a:t>) </a:t>
            </a:r>
            <a:r>
              <a:rPr lang="zh-CN" altLang="en-US" sz="3200" dirty="0" smtClean="0">
                <a:solidFill>
                  <a:srgbClr val="FFC000"/>
                </a:solidFill>
              </a:rPr>
              <a:t>数据准备</a:t>
            </a:r>
            <a:endParaRPr lang="zh-CN" altLang="zh-CN" sz="2900" dirty="0" smtClean="0"/>
          </a:p>
          <a:p>
            <a:pPr lvl="1"/>
            <a:r>
              <a:rPr lang="zh-CN" altLang="en-US" sz="2800" dirty="0"/>
              <a:t>允许进行</a:t>
            </a:r>
            <a:r>
              <a:rPr lang="en-US" altLang="zh-CN" sz="2800" dirty="0" err="1"/>
              <a:t>SSH</a:t>
            </a:r>
            <a:r>
              <a:rPr lang="zh-CN" altLang="en-US" sz="2800" dirty="0"/>
              <a:t>登录的</a:t>
            </a:r>
            <a:r>
              <a:rPr lang="en-US" altLang="zh-CN" sz="2800" dirty="0" err="1"/>
              <a:t>VTY</a:t>
            </a:r>
            <a:r>
              <a:rPr lang="zh-CN" altLang="en-US" sz="2800" dirty="0"/>
              <a:t>用户界面编号</a:t>
            </a:r>
          </a:p>
          <a:p>
            <a:pPr lvl="1"/>
            <a:r>
              <a:rPr lang="en-US" altLang="zh-CN" sz="2800" dirty="0" err="1"/>
              <a:t>SSH</a:t>
            </a:r>
            <a:r>
              <a:rPr lang="zh-CN" altLang="en-US" sz="2800" dirty="0"/>
              <a:t>用户名</a:t>
            </a:r>
          </a:p>
          <a:p>
            <a:pPr lvl="1"/>
            <a:r>
              <a:rPr lang="zh-CN" altLang="en-US" sz="2800" dirty="0"/>
              <a:t>服务器密钥的更新时间</a:t>
            </a:r>
          </a:p>
          <a:p>
            <a:pPr lvl="1"/>
            <a:r>
              <a:rPr lang="en-US" altLang="zh-CN" sz="2800" dirty="0" err="1"/>
              <a:t>SSH</a:t>
            </a:r>
            <a:r>
              <a:rPr lang="zh-CN" altLang="en-US" sz="2800" dirty="0"/>
              <a:t>认证超时时间</a:t>
            </a:r>
          </a:p>
          <a:p>
            <a:pPr lvl="1"/>
            <a:r>
              <a:rPr lang="en-US" altLang="zh-CN" sz="2800" dirty="0" err="1"/>
              <a:t>SSH</a:t>
            </a:r>
            <a:r>
              <a:rPr lang="zh-CN" altLang="en-US" sz="2800" dirty="0"/>
              <a:t>验证重试次数</a:t>
            </a:r>
          </a:p>
          <a:p>
            <a:pPr lvl="1"/>
            <a:r>
              <a:rPr lang="zh-CN" altLang="en-US" sz="2800" dirty="0"/>
              <a:t>公共密钥名称</a:t>
            </a:r>
          </a:p>
          <a:p>
            <a:pPr lvl="0"/>
            <a:endParaRPr lang="zh-CN" altLang="zh-CN" sz="3200" dirty="0">
              <a:solidFill>
                <a:srgbClr val="FFC000"/>
              </a:solidFill>
            </a:endParaRPr>
          </a:p>
        </p:txBody>
      </p:sp>
    </p:spTree>
    <p:extLst>
      <p:ext uri="{BB962C8B-B14F-4D97-AF65-F5344CB8AC3E}">
        <p14:creationId xmlns:p14="http://schemas.microsoft.com/office/powerpoint/2010/main" val="26711603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r>
              <a:rPr lang="en-US" altLang="zh-CN" sz="4400" dirty="0" smtClean="0"/>
              <a:t/>
            </a:r>
            <a:br>
              <a:rPr lang="en-US" altLang="zh-CN" sz="4400" dirty="0" smtClean="0"/>
            </a:br>
            <a:r>
              <a:rPr lang="zh-CN" altLang="zh-CN" sz="4400" dirty="0"/>
              <a:t>基于密码验证</a:t>
            </a:r>
            <a:r>
              <a:rPr lang="zh-CN" altLang="zh-CN" sz="4400" dirty="0" smtClean="0"/>
              <a:t>方式</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solidFill>
                  <a:srgbClr val="FFC000"/>
                </a:solidFill>
              </a:rPr>
              <a:t>(1</a:t>
            </a:r>
            <a:r>
              <a:rPr lang="en-US" altLang="zh-CN" sz="3200" dirty="0" smtClean="0">
                <a:solidFill>
                  <a:srgbClr val="FFC000"/>
                </a:solidFill>
              </a:rPr>
              <a:t>) </a:t>
            </a:r>
            <a:r>
              <a:rPr lang="zh-CN" altLang="en-US" sz="3200" dirty="0" smtClean="0">
                <a:solidFill>
                  <a:srgbClr val="FFC000"/>
                </a:solidFill>
              </a:rPr>
              <a:t>组</a:t>
            </a:r>
            <a:r>
              <a:rPr lang="zh-CN" altLang="en-US" sz="3200" dirty="0">
                <a:solidFill>
                  <a:srgbClr val="FFC000"/>
                </a:solidFill>
              </a:rPr>
              <a:t>网需求及</a:t>
            </a:r>
            <a:r>
              <a:rPr lang="zh-CN" altLang="en-US" sz="3200" dirty="0" smtClean="0">
                <a:solidFill>
                  <a:srgbClr val="FFC000"/>
                </a:solidFill>
              </a:rPr>
              <a:t>拓扑</a:t>
            </a:r>
            <a:endParaRPr lang="en-US" altLang="zh-CN" sz="3200" dirty="0" smtClean="0">
              <a:solidFill>
                <a:srgbClr val="FFC000"/>
              </a:solidFill>
            </a:endParaRPr>
          </a:p>
          <a:p>
            <a:endParaRPr lang="zh-CN" altLang="zh-CN" sz="3200" dirty="0">
              <a:solidFill>
                <a:srgbClr val="FFC000"/>
              </a:solidFill>
            </a:endParaRP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2535" t="3965" r="3711" b="2555"/>
          <a:stretch/>
        </p:blipFill>
        <p:spPr bwMode="auto">
          <a:xfrm>
            <a:off x="1866265" y="2375534"/>
            <a:ext cx="5383824" cy="34309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0254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HTTP Response</a:t>
            </a:r>
            <a:r>
              <a:rPr lang="zh-CN" altLang="zh-CN" sz="4400" dirty="0" smtClean="0"/>
              <a:t>消息结构</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第一部分叫</a:t>
            </a:r>
            <a:r>
              <a:rPr lang="en-US" altLang="zh-CN" sz="2800" dirty="0"/>
              <a:t>Response line</a:t>
            </a:r>
            <a:r>
              <a:rPr lang="zh-CN" altLang="en-US" sz="2800" dirty="0"/>
              <a:t>，第二部分叫</a:t>
            </a:r>
            <a:r>
              <a:rPr lang="en-US" altLang="zh-CN" sz="2800" dirty="0"/>
              <a:t>Response header</a:t>
            </a:r>
            <a:r>
              <a:rPr lang="zh-CN" altLang="en-US" sz="2800" dirty="0"/>
              <a:t>，第三部分是</a:t>
            </a:r>
            <a:r>
              <a:rPr lang="en-US" altLang="zh-CN" sz="2800" dirty="0"/>
              <a:t>body</a:t>
            </a:r>
            <a:r>
              <a:rPr lang="zh-CN" altLang="en-US" sz="2800" dirty="0"/>
              <a:t>。</a:t>
            </a:r>
            <a:r>
              <a:rPr lang="en-US" altLang="zh-CN" sz="2800" dirty="0"/>
              <a:t>header</a:t>
            </a:r>
            <a:r>
              <a:rPr lang="zh-CN" altLang="en-US" sz="2800" dirty="0"/>
              <a:t>和</a:t>
            </a:r>
            <a:r>
              <a:rPr lang="en-US" altLang="zh-CN" sz="2800" dirty="0"/>
              <a:t>body</a:t>
            </a:r>
            <a:r>
              <a:rPr lang="zh-CN" altLang="en-US" sz="2800" dirty="0"/>
              <a:t>之间也有个</a:t>
            </a:r>
            <a:r>
              <a:rPr lang="zh-CN" altLang="en-US" sz="2800" dirty="0" smtClean="0"/>
              <a:t>空行。</a:t>
            </a:r>
            <a:endParaRPr lang="zh-CN" altLang="en-US" sz="2800" dirty="0">
              <a:solidFill>
                <a:srgbClr val="FFC000"/>
              </a:solidFill>
            </a:endParaRPr>
          </a:p>
        </p:txBody>
      </p:sp>
      <p:pic>
        <p:nvPicPr>
          <p:cNvPr id="7" name="图片 6" descr="http://pic002.cnblogs.com/images/2012/263119/2012021309365350.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7206" y="3453732"/>
            <a:ext cx="5909587" cy="2672433"/>
          </a:xfrm>
          <a:prstGeom prst="rect">
            <a:avLst/>
          </a:prstGeom>
          <a:noFill/>
          <a:ln>
            <a:noFill/>
          </a:ln>
        </p:spPr>
      </p:pic>
    </p:spTree>
    <p:extLst>
      <p:ext uri="{BB962C8B-B14F-4D97-AF65-F5344CB8AC3E}">
        <p14:creationId xmlns:p14="http://schemas.microsoft.com/office/powerpoint/2010/main" val="209505057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r>
              <a:rPr lang="en-US" altLang="zh-CN" sz="4400" dirty="0" smtClean="0"/>
              <a:t/>
            </a:r>
            <a:br>
              <a:rPr lang="en-US" altLang="zh-CN" sz="4400" dirty="0" smtClean="0"/>
            </a:br>
            <a:r>
              <a:rPr lang="zh-CN" altLang="zh-CN" sz="4400" dirty="0"/>
              <a:t>基于密码验证</a:t>
            </a:r>
            <a:r>
              <a:rPr lang="zh-CN" altLang="zh-CN" sz="4400" dirty="0" smtClean="0"/>
              <a:t>方式</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solidFill>
                  <a:srgbClr val="FFC000"/>
                </a:solidFill>
              </a:rPr>
              <a:t>(2</a:t>
            </a:r>
            <a:r>
              <a:rPr lang="en-US" altLang="zh-CN" sz="3200" dirty="0" smtClean="0">
                <a:solidFill>
                  <a:srgbClr val="FFC000"/>
                </a:solidFill>
              </a:rPr>
              <a:t>) </a:t>
            </a:r>
            <a:r>
              <a:rPr lang="zh-CN" altLang="en-US" sz="3200" dirty="0" smtClean="0">
                <a:solidFill>
                  <a:srgbClr val="FFC000"/>
                </a:solidFill>
              </a:rPr>
              <a:t>配置思路</a:t>
            </a:r>
            <a:endParaRPr lang="en-US" altLang="zh-CN" sz="3200" dirty="0" smtClean="0">
              <a:solidFill>
                <a:srgbClr val="FFC000"/>
              </a:solidFill>
            </a:endParaRPr>
          </a:p>
          <a:p>
            <a:r>
              <a:rPr lang="zh-CN" altLang="zh-CN" sz="3200" dirty="0"/>
              <a:t>有两种方式可以配置</a:t>
            </a:r>
            <a:r>
              <a:rPr lang="en-US" altLang="zh-CN" sz="3200" dirty="0" err="1"/>
              <a:t>SSH</a:t>
            </a:r>
            <a:r>
              <a:rPr lang="zh-CN" altLang="zh-CN" sz="3200" dirty="0"/>
              <a:t>用户采用密码验证：</a:t>
            </a:r>
          </a:p>
          <a:p>
            <a:pPr lvl="1"/>
            <a:r>
              <a:rPr lang="zh-CN" altLang="zh-CN" sz="2800" dirty="0"/>
              <a:t>为每个用户单独指定采用密码验证</a:t>
            </a:r>
          </a:p>
          <a:p>
            <a:pPr lvl="1"/>
            <a:r>
              <a:rPr lang="zh-CN" altLang="zh-CN" sz="2800" dirty="0"/>
              <a:t>配置</a:t>
            </a:r>
            <a:r>
              <a:rPr lang="en-US" altLang="zh-CN" sz="2800" dirty="0" err="1"/>
              <a:t>SSH</a:t>
            </a:r>
            <a:r>
              <a:rPr lang="zh-CN" altLang="zh-CN" sz="2800" dirty="0"/>
              <a:t>用户缺省采用密码验证</a:t>
            </a:r>
          </a:p>
          <a:p>
            <a:r>
              <a:rPr lang="en-US" altLang="zh-CN" sz="3200" dirty="0">
                <a:solidFill>
                  <a:srgbClr val="FFC000"/>
                </a:solidFill>
              </a:rPr>
              <a:t>(3</a:t>
            </a:r>
            <a:r>
              <a:rPr lang="en-US" altLang="zh-CN" sz="3200" dirty="0" smtClean="0">
                <a:solidFill>
                  <a:srgbClr val="FFC000"/>
                </a:solidFill>
              </a:rPr>
              <a:t>) </a:t>
            </a:r>
            <a:r>
              <a:rPr lang="zh-CN" altLang="en-US" sz="3200" dirty="0" smtClean="0">
                <a:solidFill>
                  <a:srgbClr val="FFC000"/>
                </a:solidFill>
              </a:rPr>
              <a:t>数据</a:t>
            </a:r>
            <a:r>
              <a:rPr lang="zh-CN" altLang="en-US" sz="3200" dirty="0">
                <a:solidFill>
                  <a:srgbClr val="FFC000"/>
                </a:solidFill>
              </a:rPr>
              <a:t>准备</a:t>
            </a:r>
          </a:p>
          <a:p>
            <a:pPr lvl="1"/>
            <a:r>
              <a:rPr lang="zh-CN" altLang="en-US" sz="2800" dirty="0" smtClean="0"/>
              <a:t>允许</a:t>
            </a:r>
            <a:r>
              <a:rPr lang="zh-CN" altLang="en-US" sz="2800" dirty="0"/>
              <a:t>登录的用户界面编号</a:t>
            </a:r>
          </a:p>
          <a:p>
            <a:pPr lvl="1"/>
            <a:r>
              <a:rPr lang="en-US" altLang="zh-CN" sz="2800" dirty="0" err="1" smtClean="0"/>
              <a:t>SSH</a:t>
            </a:r>
            <a:r>
              <a:rPr lang="zh-CN" altLang="en-US" sz="2800" dirty="0"/>
              <a:t>用户的用户名和密码</a:t>
            </a:r>
          </a:p>
          <a:p>
            <a:endParaRPr lang="zh-CN" altLang="zh-CN" sz="3200" dirty="0">
              <a:solidFill>
                <a:srgbClr val="FFC000"/>
              </a:solidFill>
            </a:endParaRPr>
          </a:p>
        </p:txBody>
      </p:sp>
    </p:spTree>
    <p:extLst>
      <p:ext uri="{BB962C8B-B14F-4D97-AF65-F5344CB8AC3E}">
        <p14:creationId xmlns:p14="http://schemas.microsoft.com/office/powerpoint/2010/main" val="247825557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r>
              <a:rPr lang="en-US" altLang="zh-CN" sz="4400" dirty="0" smtClean="0"/>
              <a:t/>
            </a:r>
            <a:br>
              <a:rPr lang="en-US" altLang="zh-CN" sz="4400" dirty="0" smtClean="0"/>
            </a:br>
            <a:r>
              <a:rPr lang="zh-CN" altLang="zh-CN" sz="4400" dirty="0"/>
              <a:t>基于密码验证</a:t>
            </a:r>
            <a:r>
              <a:rPr lang="zh-CN" altLang="zh-CN" sz="4400" dirty="0" smtClean="0"/>
              <a:t>方式</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solidFill>
                  <a:srgbClr val="FFC000"/>
                </a:solidFill>
              </a:rPr>
              <a:t>(4</a:t>
            </a:r>
            <a:r>
              <a:rPr lang="en-US" altLang="zh-CN" sz="3200" dirty="0" smtClean="0">
                <a:solidFill>
                  <a:srgbClr val="FFC000"/>
                </a:solidFill>
              </a:rPr>
              <a:t>) </a:t>
            </a:r>
            <a:r>
              <a:rPr lang="zh-CN" altLang="en-US" sz="3200" dirty="0" smtClean="0">
                <a:solidFill>
                  <a:srgbClr val="FFC000"/>
                </a:solidFill>
              </a:rPr>
              <a:t>配置步骤</a:t>
            </a:r>
            <a:endParaRPr lang="en-US" altLang="zh-CN" sz="3200" dirty="0" smtClean="0">
              <a:solidFill>
                <a:srgbClr val="FFC000"/>
              </a:solidFill>
            </a:endParaRPr>
          </a:p>
          <a:p>
            <a:r>
              <a:rPr lang="zh-CN" altLang="zh-CN" sz="2800" dirty="0"/>
              <a:t>为每个用户单独指定采用密码验证：</a:t>
            </a:r>
          </a:p>
          <a:p>
            <a:pPr lvl="1"/>
            <a:r>
              <a:rPr lang="en-US" altLang="zh-CN" sz="1600" dirty="0">
                <a:solidFill>
                  <a:schemeClr val="tx1"/>
                </a:solidFill>
              </a:rPr>
              <a:t>[</a:t>
            </a:r>
            <a:r>
              <a:rPr lang="en-US" altLang="zh-CN" sz="1600" dirty="0" err="1">
                <a:solidFill>
                  <a:schemeClr val="tx1"/>
                </a:solidFill>
              </a:rPr>
              <a:t>Quidway</a:t>
            </a:r>
            <a:r>
              <a:rPr lang="en-US" altLang="zh-CN" sz="1600" dirty="0">
                <a:solidFill>
                  <a:schemeClr val="tx1"/>
                </a:solidFill>
              </a:rPr>
              <a:t>] user-interface </a:t>
            </a:r>
            <a:r>
              <a:rPr lang="en-US" altLang="zh-CN" sz="1600" dirty="0" err="1">
                <a:solidFill>
                  <a:schemeClr val="tx1"/>
                </a:solidFill>
              </a:rPr>
              <a:t>vty</a:t>
            </a:r>
            <a:r>
              <a:rPr lang="en-US" altLang="zh-CN" sz="1600" dirty="0">
                <a:solidFill>
                  <a:schemeClr val="tx1"/>
                </a:solidFill>
              </a:rPr>
              <a:t> 0 4</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t>
            </a:r>
            <a:r>
              <a:rPr lang="en-US" altLang="zh-CN" sz="1600" dirty="0">
                <a:solidFill>
                  <a:schemeClr val="tx1"/>
                </a:solidFill>
              </a:rPr>
              <a:t>-</a:t>
            </a:r>
            <a:r>
              <a:rPr lang="en-US" altLang="zh-CN" sz="1600" dirty="0" err="1">
                <a:solidFill>
                  <a:schemeClr val="tx1"/>
                </a:solidFill>
              </a:rPr>
              <a:t>ui</a:t>
            </a:r>
            <a:r>
              <a:rPr lang="en-US" altLang="zh-CN" sz="1600" dirty="0">
                <a:solidFill>
                  <a:schemeClr val="tx1"/>
                </a:solidFill>
              </a:rPr>
              <a:t>-</a:t>
            </a:r>
            <a:r>
              <a:rPr lang="en-US" altLang="zh-CN" sz="1600" dirty="0" err="1">
                <a:solidFill>
                  <a:schemeClr val="tx1"/>
                </a:solidFill>
              </a:rPr>
              <a:t>vty0</a:t>
            </a:r>
            <a:r>
              <a:rPr lang="en-US" altLang="zh-CN" sz="1600" dirty="0">
                <a:solidFill>
                  <a:schemeClr val="tx1"/>
                </a:solidFill>
              </a:rPr>
              <a:t>-4] authentication-mode </a:t>
            </a:r>
            <a:r>
              <a:rPr lang="en-US" altLang="zh-CN" sz="1600" dirty="0" err="1">
                <a:solidFill>
                  <a:schemeClr val="tx1"/>
                </a:solidFill>
              </a:rPr>
              <a:t>aaa</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t>
            </a:r>
            <a:r>
              <a:rPr lang="en-US" altLang="zh-CN" sz="1600" dirty="0">
                <a:solidFill>
                  <a:schemeClr val="tx1"/>
                </a:solidFill>
              </a:rPr>
              <a:t>-</a:t>
            </a:r>
            <a:r>
              <a:rPr lang="en-US" altLang="zh-CN" sz="1600" dirty="0" err="1">
                <a:solidFill>
                  <a:schemeClr val="tx1"/>
                </a:solidFill>
              </a:rPr>
              <a:t>ui</a:t>
            </a:r>
            <a:r>
              <a:rPr lang="en-US" altLang="zh-CN" sz="1600" dirty="0">
                <a:solidFill>
                  <a:schemeClr val="tx1"/>
                </a:solidFill>
              </a:rPr>
              <a:t>-</a:t>
            </a:r>
            <a:r>
              <a:rPr lang="en-US" altLang="zh-CN" sz="1600" dirty="0" err="1">
                <a:solidFill>
                  <a:schemeClr val="tx1"/>
                </a:solidFill>
              </a:rPr>
              <a:t>vty0</a:t>
            </a:r>
            <a:r>
              <a:rPr lang="en-US" altLang="zh-CN" sz="1600" dirty="0">
                <a:solidFill>
                  <a:schemeClr val="tx1"/>
                </a:solidFill>
              </a:rPr>
              <a:t>-4] protocol inbound </a:t>
            </a:r>
            <a:r>
              <a:rPr lang="en-US" altLang="zh-CN" sz="1600" dirty="0" err="1">
                <a:solidFill>
                  <a:schemeClr val="tx1"/>
                </a:solidFill>
              </a:rPr>
              <a:t>ssh</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t>
            </a:r>
            <a:r>
              <a:rPr lang="en-US" altLang="zh-CN" sz="1600" dirty="0">
                <a:solidFill>
                  <a:schemeClr val="tx1"/>
                </a:solidFill>
              </a:rPr>
              <a:t>-</a:t>
            </a:r>
            <a:r>
              <a:rPr lang="en-US" altLang="zh-CN" sz="1600" dirty="0" err="1">
                <a:solidFill>
                  <a:schemeClr val="tx1"/>
                </a:solidFill>
              </a:rPr>
              <a:t>ui</a:t>
            </a:r>
            <a:r>
              <a:rPr lang="en-US" altLang="zh-CN" sz="1600" dirty="0">
                <a:solidFill>
                  <a:schemeClr val="tx1"/>
                </a:solidFill>
              </a:rPr>
              <a:t>-</a:t>
            </a:r>
            <a:r>
              <a:rPr lang="en-US" altLang="zh-CN" sz="1600" dirty="0" err="1">
                <a:solidFill>
                  <a:schemeClr val="tx1"/>
                </a:solidFill>
              </a:rPr>
              <a:t>vty0</a:t>
            </a:r>
            <a:r>
              <a:rPr lang="en-US" altLang="zh-CN" sz="1600" dirty="0">
                <a:solidFill>
                  <a:schemeClr val="tx1"/>
                </a:solidFill>
              </a:rPr>
              <a:t>-4] quit</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t>
            </a:r>
            <a:r>
              <a:rPr lang="en-US" altLang="zh-CN" sz="1600" dirty="0">
                <a:solidFill>
                  <a:schemeClr val="tx1"/>
                </a:solidFill>
              </a:rPr>
              <a:t>] </a:t>
            </a:r>
            <a:r>
              <a:rPr lang="en-US" altLang="zh-CN" sz="1600" dirty="0" err="1">
                <a:solidFill>
                  <a:schemeClr val="tx1"/>
                </a:solidFill>
              </a:rPr>
              <a:t>aaa</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Quidway-aaa</a:t>
            </a:r>
            <a:r>
              <a:rPr lang="en-US" altLang="zh-CN" sz="1600" dirty="0">
                <a:solidFill>
                  <a:schemeClr val="tx1"/>
                </a:solidFill>
              </a:rPr>
              <a:t>] local-user </a:t>
            </a:r>
            <a:r>
              <a:rPr lang="en-US" altLang="zh-CN" sz="1600" dirty="0" err="1">
                <a:solidFill>
                  <a:schemeClr val="tx1"/>
                </a:solidFill>
              </a:rPr>
              <a:t>client001</a:t>
            </a:r>
            <a:r>
              <a:rPr lang="en-US" altLang="zh-CN" sz="1600" dirty="0">
                <a:solidFill>
                  <a:schemeClr val="tx1"/>
                </a:solidFill>
              </a:rPr>
              <a:t> password simple </a:t>
            </a:r>
            <a:r>
              <a:rPr lang="en-US" altLang="zh-CN" sz="1600" dirty="0" err="1">
                <a:solidFill>
                  <a:schemeClr val="tx1"/>
                </a:solidFill>
              </a:rPr>
              <a:t>vrpssh</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Quidway-aaa</a:t>
            </a:r>
            <a:r>
              <a:rPr lang="en-US" altLang="zh-CN" sz="1600" dirty="0">
                <a:solidFill>
                  <a:schemeClr val="tx1"/>
                </a:solidFill>
              </a:rPr>
              <a:t>] local-user </a:t>
            </a:r>
            <a:r>
              <a:rPr lang="en-US" altLang="zh-CN" sz="1600" dirty="0" err="1">
                <a:solidFill>
                  <a:schemeClr val="tx1"/>
                </a:solidFill>
              </a:rPr>
              <a:t>client001</a:t>
            </a:r>
            <a:r>
              <a:rPr lang="en-US" altLang="zh-CN" sz="1600" dirty="0">
                <a:solidFill>
                  <a:schemeClr val="tx1"/>
                </a:solidFill>
              </a:rPr>
              <a:t> service-type </a:t>
            </a:r>
            <a:r>
              <a:rPr lang="en-US" altLang="zh-CN" sz="1600" dirty="0" err="1">
                <a:solidFill>
                  <a:schemeClr val="tx1"/>
                </a:solidFill>
              </a:rPr>
              <a:t>ssh</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Quidway-aaa</a:t>
            </a:r>
            <a:r>
              <a:rPr lang="en-US" altLang="zh-CN" sz="1600" dirty="0">
                <a:solidFill>
                  <a:schemeClr val="tx1"/>
                </a:solidFill>
              </a:rPr>
              <a:t>] local-user </a:t>
            </a:r>
            <a:r>
              <a:rPr lang="en-US" altLang="zh-CN" sz="1600" dirty="0" err="1">
                <a:solidFill>
                  <a:schemeClr val="tx1"/>
                </a:solidFill>
              </a:rPr>
              <a:t>client002</a:t>
            </a:r>
            <a:r>
              <a:rPr lang="en-US" altLang="zh-CN" sz="1600" dirty="0">
                <a:solidFill>
                  <a:schemeClr val="tx1"/>
                </a:solidFill>
              </a:rPr>
              <a:t> password simple </a:t>
            </a:r>
            <a:r>
              <a:rPr lang="en-US" altLang="zh-CN" sz="1600" dirty="0" err="1">
                <a:solidFill>
                  <a:schemeClr val="tx1"/>
                </a:solidFill>
              </a:rPr>
              <a:t>vrpssh</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Quidway-aaa</a:t>
            </a:r>
            <a:r>
              <a:rPr lang="en-US" altLang="zh-CN" sz="1600" dirty="0">
                <a:solidFill>
                  <a:schemeClr val="tx1"/>
                </a:solidFill>
              </a:rPr>
              <a:t>] local-user </a:t>
            </a:r>
            <a:r>
              <a:rPr lang="en-US" altLang="zh-CN" sz="1600" dirty="0" err="1">
                <a:solidFill>
                  <a:schemeClr val="tx1"/>
                </a:solidFill>
              </a:rPr>
              <a:t>client002</a:t>
            </a:r>
            <a:r>
              <a:rPr lang="en-US" altLang="zh-CN" sz="1600" dirty="0">
                <a:solidFill>
                  <a:schemeClr val="tx1"/>
                </a:solidFill>
              </a:rPr>
              <a:t> service-type </a:t>
            </a:r>
            <a:r>
              <a:rPr lang="en-US" altLang="zh-CN" sz="1600" dirty="0" err="1">
                <a:solidFill>
                  <a:schemeClr val="tx1"/>
                </a:solidFill>
              </a:rPr>
              <a:t>ssh</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Quidway-aaa</a:t>
            </a:r>
            <a:r>
              <a:rPr lang="en-US" altLang="zh-CN" sz="1600" dirty="0">
                <a:solidFill>
                  <a:schemeClr val="tx1"/>
                </a:solidFill>
              </a:rPr>
              <a:t>] quit	</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t>
            </a:r>
            <a:r>
              <a:rPr lang="en-US" altLang="zh-CN" sz="1600" dirty="0">
                <a:solidFill>
                  <a:schemeClr val="tx1"/>
                </a:solidFill>
              </a:rPr>
              <a:t>] </a:t>
            </a:r>
            <a:r>
              <a:rPr lang="en-US" altLang="zh-CN" sz="1600" dirty="0" err="1">
                <a:solidFill>
                  <a:schemeClr val="tx1"/>
                </a:solidFill>
              </a:rPr>
              <a:t>ssh</a:t>
            </a:r>
            <a:r>
              <a:rPr lang="en-US" altLang="zh-CN" sz="1600" dirty="0">
                <a:solidFill>
                  <a:schemeClr val="tx1"/>
                </a:solidFill>
              </a:rPr>
              <a:t> user </a:t>
            </a:r>
            <a:r>
              <a:rPr lang="en-US" altLang="zh-CN" sz="1600" dirty="0" err="1">
                <a:solidFill>
                  <a:schemeClr val="tx1"/>
                </a:solidFill>
              </a:rPr>
              <a:t>client001</a:t>
            </a:r>
            <a:r>
              <a:rPr lang="en-US" altLang="zh-CN" sz="1600" dirty="0">
                <a:solidFill>
                  <a:schemeClr val="tx1"/>
                </a:solidFill>
              </a:rPr>
              <a:t> authentication-type password</a:t>
            </a:r>
            <a:endParaRPr lang="zh-CN" altLang="zh-CN" sz="1600" dirty="0">
              <a:solidFill>
                <a:schemeClr val="tx1"/>
              </a:solidFill>
            </a:endParaRPr>
          </a:p>
          <a:p>
            <a:pPr lvl="1"/>
            <a:r>
              <a:rPr lang="en-US" altLang="zh-CN" sz="1600" dirty="0">
                <a:solidFill>
                  <a:schemeClr val="tx1"/>
                </a:solidFill>
              </a:rPr>
              <a:t>[</a:t>
            </a:r>
            <a:r>
              <a:rPr lang="en-US" altLang="zh-CN" sz="1600" dirty="0" err="1">
                <a:solidFill>
                  <a:schemeClr val="tx1"/>
                </a:solidFill>
              </a:rPr>
              <a:t>Quidway</a:t>
            </a:r>
            <a:r>
              <a:rPr lang="en-US" altLang="zh-CN" sz="1600" dirty="0">
                <a:solidFill>
                  <a:schemeClr val="tx1"/>
                </a:solidFill>
              </a:rPr>
              <a:t>] </a:t>
            </a:r>
            <a:r>
              <a:rPr lang="en-US" altLang="zh-CN" sz="1600" dirty="0" err="1">
                <a:solidFill>
                  <a:schemeClr val="tx1"/>
                </a:solidFill>
              </a:rPr>
              <a:t>ssh</a:t>
            </a:r>
            <a:r>
              <a:rPr lang="en-US" altLang="zh-CN" sz="1600" dirty="0">
                <a:solidFill>
                  <a:schemeClr val="tx1"/>
                </a:solidFill>
              </a:rPr>
              <a:t> user </a:t>
            </a:r>
            <a:r>
              <a:rPr lang="en-US" altLang="zh-CN" sz="1600" dirty="0" err="1">
                <a:solidFill>
                  <a:schemeClr val="tx1"/>
                </a:solidFill>
              </a:rPr>
              <a:t>client002</a:t>
            </a:r>
            <a:r>
              <a:rPr lang="en-US" altLang="zh-CN" sz="1600" dirty="0">
                <a:solidFill>
                  <a:schemeClr val="tx1"/>
                </a:solidFill>
              </a:rPr>
              <a:t> authentication-type password</a:t>
            </a:r>
            <a:endParaRPr lang="zh-CN" altLang="zh-CN" sz="1600" dirty="0">
              <a:solidFill>
                <a:schemeClr val="tx1"/>
              </a:solidFill>
            </a:endParaRPr>
          </a:p>
          <a:p>
            <a:endParaRPr lang="zh-CN" altLang="zh-CN" sz="3200" dirty="0">
              <a:solidFill>
                <a:srgbClr val="FFC000"/>
              </a:solidFill>
            </a:endParaRPr>
          </a:p>
        </p:txBody>
      </p:sp>
    </p:spTree>
    <p:extLst>
      <p:ext uri="{BB962C8B-B14F-4D97-AF65-F5344CB8AC3E}">
        <p14:creationId xmlns:p14="http://schemas.microsoft.com/office/powerpoint/2010/main" val="25150941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r>
              <a:rPr lang="en-US" altLang="zh-CN" sz="4400" dirty="0" smtClean="0"/>
              <a:t/>
            </a:r>
            <a:br>
              <a:rPr lang="en-US" altLang="zh-CN" sz="4400" dirty="0" smtClean="0"/>
            </a:br>
            <a:r>
              <a:rPr lang="zh-CN" altLang="zh-CN" sz="4400" dirty="0"/>
              <a:t>基于密码验证</a:t>
            </a:r>
            <a:r>
              <a:rPr lang="zh-CN" altLang="zh-CN" sz="4400" dirty="0" smtClean="0"/>
              <a:t>方式</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solidFill>
                  <a:srgbClr val="FFC000"/>
                </a:solidFill>
              </a:rPr>
              <a:t>(4</a:t>
            </a:r>
            <a:r>
              <a:rPr lang="en-US" altLang="zh-CN" sz="3200" dirty="0" smtClean="0">
                <a:solidFill>
                  <a:srgbClr val="FFC000"/>
                </a:solidFill>
              </a:rPr>
              <a:t>) </a:t>
            </a:r>
            <a:r>
              <a:rPr lang="zh-CN" altLang="en-US" sz="3200" dirty="0" smtClean="0">
                <a:solidFill>
                  <a:srgbClr val="FFC000"/>
                </a:solidFill>
              </a:rPr>
              <a:t>配置步骤（</a:t>
            </a:r>
            <a:r>
              <a:rPr lang="zh-CN" altLang="en-US" sz="3200" dirty="0">
                <a:solidFill>
                  <a:srgbClr val="FFC000"/>
                </a:solidFill>
              </a:rPr>
              <a:t>续</a:t>
            </a:r>
            <a:r>
              <a:rPr lang="zh-CN" altLang="en-US" sz="3200" dirty="0" smtClean="0">
                <a:solidFill>
                  <a:srgbClr val="FFC000"/>
                </a:solidFill>
              </a:rPr>
              <a:t>）</a:t>
            </a:r>
            <a:endParaRPr lang="en-US" altLang="zh-CN" sz="3200" dirty="0" smtClean="0">
              <a:solidFill>
                <a:srgbClr val="FFC000"/>
              </a:solidFill>
            </a:endParaRPr>
          </a:p>
          <a:p>
            <a:r>
              <a:rPr lang="zh-CN" altLang="zh-CN" sz="2800" dirty="0"/>
              <a:t>配置</a:t>
            </a:r>
            <a:r>
              <a:rPr lang="en-US" altLang="zh-CN" sz="2800" dirty="0" err="1"/>
              <a:t>SSH</a:t>
            </a:r>
            <a:r>
              <a:rPr lang="zh-CN" altLang="zh-CN" sz="2800" dirty="0"/>
              <a:t>用户缺省采用密码验证：</a:t>
            </a:r>
          </a:p>
          <a:p>
            <a:pPr lvl="1"/>
            <a:r>
              <a:rPr lang="en-US" altLang="zh-CN" sz="1800" dirty="0"/>
              <a:t>[</a:t>
            </a:r>
            <a:r>
              <a:rPr lang="en-US" altLang="zh-CN" sz="1800" dirty="0" err="1"/>
              <a:t>Quidway</a:t>
            </a:r>
            <a:r>
              <a:rPr lang="en-US" altLang="zh-CN" sz="1800" dirty="0"/>
              <a:t>] user-interface </a:t>
            </a:r>
            <a:r>
              <a:rPr lang="en-US" altLang="zh-CN" sz="1800" dirty="0" err="1"/>
              <a:t>vty</a:t>
            </a:r>
            <a:r>
              <a:rPr lang="en-US" altLang="zh-CN" sz="1800" dirty="0"/>
              <a:t> 0 4</a:t>
            </a:r>
            <a:endParaRPr lang="zh-CN" altLang="zh-CN" sz="1800" dirty="0"/>
          </a:p>
          <a:p>
            <a:pPr lvl="1"/>
            <a:r>
              <a:rPr lang="en-US" altLang="zh-CN" sz="1800" dirty="0"/>
              <a:t>[</a:t>
            </a:r>
            <a:r>
              <a:rPr lang="en-US" altLang="zh-CN" sz="1800" dirty="0" err="1"/>
              <a:t>Quidway</a:t>
            </a:r>
            <a:r>
              <a:rPr lang="en-US" altLang="zh-CN" sz="1800" dirty="0"/>
              <a:t>-</a:t>
            </a:r>
            <a:r>
              <a:rPr lang="en-US" altLang="zh-CN" sz="1800" dirty="0" err="1"/>
              <a:t>ui</a:t>
            </a:r>
            <a:r>
              <a:rPr lang="en-US" altLang="zh-CN" sz="1800" dirty="0"/>
              <a:t>-</a:t>
            </a:r>
            <a:r>
              <a:rPr lang="en-US" altLang="zh-CN" sz="1800" dirty="0" err="1"/>
              <a:t>vty0</a:t>
            </a:r>
            <a:r>
              <a:rPr lang="en-US" altLang="zh-CN" sz="1800" dirty="0"/>
              <a:t>-4] authentication-mode </a:t>
            </a:r>
            <a:r>
              <a:rPr lang="en-US" altLang="zh-CN" sz="1800" dirty="0" err="1"/>
              <a:t>aaa</a:t>
            </a:r>
            <a:endParaRPr lang="zh-CN" altLang="zh-CN" sz="1800" dirty="0"/>
          </a:p>
          <a:p>
            <a:pPr lvl="1"/>
            <a:r>
              <a:rPr lang="en-US" altLang="zh-CN" sz="1800" dirty="0"/>
              <a:t>[</a:t>
            </a:r>
            <a:r>
              <a:rPr lang="en-US" altLang="zh-CN" sz="1800" dirty="0" err="1"/>
              <a:t>Quidway</a:t>
            </a:r>
            <a:r>
              <a:rPr lang="en-US" altLang="zh-CN" sz="1800" dirty="0"/>
              <a:t>-</a:t>
            </a:r>
            <a:r>
              <a:rPr lang="en-US" altLang="zh-CN" sz="1800" dirty="0" err="1"/>
              <a:t>ui</a:t>
            </a:r>
            <a:r>
              <a:rPr lang="en-US" altLang="zh-CN" sz="1800" dirty="0"/>
              <a:t>-</a:t>
            </a:r>
            <a:r>
              <a:rPr lang="en-US" altLang="zh-CN" sz="1800" dirty="0" err="1"/>
              <a:t>vty0</a:t>
            </a:r>
            <a:r>
              <a:rPr lang="en-US" altLang="zh-CN" sz="1800" dirty="0"/>
              <a:t>-4] protocol inbound </a:t>
            </a:r>
            <a:r>
              <a:rPr lang="en-US" altLang="zh-CN" sz="1800" dirty="0" err="1"/>
              <a:t>ssh</a:t>
            </a:r>
            <a:endParaRPr lang="zh-CN" altLang="zh-CN" sz="1800" dirty="0"/>
          </a:p>
          <a:p>
            <a:pPr lvl="1"/>
            <a:r>
              <a:rPr lang="en-US" altLang="zh-CN" sz="1800" dirty="0"/>
              <a:t>[</a:t>
            </a:r>
            <a:r>
              <a:rPr lang="en-US" altLang="zh-CN" sz="1800" dirty="0" err="1"/>
              <a:t>Quidway</a:t>
            </a:r>
            <a:r>
              <a:rPr lang="en-US" altLang="zh-CN" sz="1800" dirty="0"/>
              <a:t>-</a:t>
            </a:r>
            <a:r>
              <a:rPr lang="en-US" altLang="zh-CN" sz="1800" dirty="0" err="1"/>
              <a:t>ui</a:t>
            </a:r>
            <a:r>
              <a:rPr lang="en-US" altLang="zh-CN" sz="1800" dirty="0"/>
              <a:t>-</a:t>
            </a:r>
            <a:r>
              <a:rPr lang="en-US" altLang="zh-CN" sz="1800" dirty="0" err="1"/>
              <a:t>vty0</a:t>
            </a:r>
            <a:r>
              <a:rPr lang="en-US" altLang="zh-CN" sz="1800" dirty="0"/>
              <a:t>-4] quit</a:t>
            </a:r>
            <a:endParaRPr lang="zh-CN" altLang="zh-CN" sz="1800" dirty="0"/>
          </a:p>
          <a:p>
            <a:pPr lvl="1"/>
            <a:r>
              <a:rPr lang="en-US" altLang="zh-CN" sz="1800" dirty="0"/>
              <a:t>[</a:t>
            </a:r>
            <a:r>
              <a:rPr lang="en-US" altLang="zh-CN" sz="1800" dirty="0" err="1"/>
              <a:t>Quidway</a:t>
            </a:r>
            <a:r>
              <a:rPr lang="en-US" altLang="zh-CN" sz="1800" dirty="0"/>
              <a:t>] </a:t>
            </a:r>
            <a:r>
              <a:rPr lang="en-US" altLang="zh-CN" sz="1800" dirty="0" err="1"/>
              <a:t>aaa</a:t>
            </a:r>
            <a:endParaRPr lang="zh-CN" altLang="zh-CN" sz="1800" dirty="0"/>
          </a:p>
          <a:p>
            <a:pPr lvl="1"/>
            <a:r>
              <a:rPr lang="en-US" altLang="zh-CN" sz="1800" dirty="0"/>
              <a:t>[</a:t>
            </a:r>
            <a:r>
              <a:rPr lang="en-US" altLang="zh-CN" sz="1800" dirty="0" err="1"/>
              <a:t>Quidway-aaa</a:t>
            </a:r>
            <a:r>
              <a:rPr lang="en-US" altLang="zh-CN" sz="1800" dirty="0"/>
              <a:t>] local-user </a:t>
            </a:r>
            <a:r>
              <a:rPr lang="en-US" altLang="zh-CN" sz="1800" dirty="0" err="1"/>
              <a:t>client001</a:t>
            </a:r>
            <a:r>
              <a:rPr lang="en-US" altLang="zh-CN" sz="1800" dirty="0"/>
              <a:t> password simple </a:t>
            </a:r>
            <a:r>
              <a:rPr lang="en-US" altLang="zh-CN" sz="1800" dirty="0" err="1"/>
              <a:t>vrpssh</a:t>
            </a:r>
            <a:endParaRPr lang="zh-CN" altLang="zh-CN" sz="1800" dirty="0"/>
          </a:p>
          <a:p>
            <a:pPr lvl="1"/>
            <a:r>
              <a:rPr lang="en-US" altLang="zh-CN" sz="1800" dirty="0"/>
              <a:t>[</a:t>
            </a:r>
            <a:r>
              <a:rPr lang="en-US" altLang="zh-CN" sz="1800" dirty="0" err="1"/>
              <a:t>Quidway-aaa</a:t>
            </a:r>
            <a:r>
              <a:rPr lang="en-US" altLang="zh-CN" sz="1800" dirty="0"/>
              <a:t>] local-user </a:t>
            </a:r>
            <a:r>
              <a:rPr lang="en-US" altLang="zh-CN" sz="1800" dirty="0" err="1"/>
              <a:t>client001</a:t>
            </a:r>
            <a:r>
              <a:rPr lang="en-US" altLang="zh-CN" sz="1800" dirty="0"/>
              <a:t> service-type </a:t>
            </a:r>
            <a:r>
              <a:rPr lang="en-US" altLang="zh-CN" sz="1800" dirty="0" err="1"/>
              <a:t>ssh</a:t>
            </a:r>
            <a:endParaRPr lang="zh-CN" altLang="zh-CN" sz="1800" dirty="0"/>
          </a:p>
          <a:p>
            <a:pPr lvl="1"/>
            <a:r>
              <a:rPr lang="en-US" altLang="zh-CN" sz="1800" dirty="0"/>
              <a:t>[</a:t>
            </a:r>
            <a:r>
              <a:rPr lang="en-US" altLang="zh-CN" sz="1800" dirty="0" err="1"/>
              <a:t>Quidway-aaa</a:t>
            </a:r>
            <a:r>
              <a:rPr lang="en-US" altLang="zh-CN" sz="1800" dirty="0"/>
              <a:t>] local-user </a:t>
            </a:r>
            <a:r>
              <a:rPr lang="en-US" altLang="zh-CN" sz="1800" dirty="0" err="1"/>
              <a:t>client002</a:t>
            </a:r>
            <a:r>
              <a:rPr lang="en-US" altLang="zh-CN" sz="1800" dirty="0"/>
              <a:t> password simple </a:t>
            </a:r>
            <a:r>
              <a:rPr lang="en-US" altLang="zh-CN" sz="1800" dirty="0" err="1"/>
              <a:t>vrpssh</a:t>
            </a:r>
            <a:endParaRPr lang="zh-CN" altLang="zh-CN" sz="1800" dirty="0"/>
          </a:p>
          <a:p>
            <a:pPr lvl="1"/>
            <a:r>
              <a:rPr lang="en-US" altLang="zh-CN" sz="1800" dirty="0"/>
              <a:t>[</a:t>
            </a:r>
            <a:r>
              <a:rPr lang="en-US" altLang="zh-CN" sz="1800" dirty="0" err="1"/>
              <a:t>Quidway-aaa</a:t>
            </a:r>
            <a:r>
              <a:rPr lang="en-US" altLang="zh-CN" sz="1800" dirty="0"/>
              <a:t>] local-user </a:t>
            </a:r>
            <a:r>
              <a:rPr lang="en-US" altLang="zh-CN" sz="1800" dirty="0" err="1"/>
              <a:t>client002</a:t>
            </a:r>
            <a:r>
              <a:rPr lang="en-US" altLang="zh-CN" sz="1800" dirty="0"/>
              <a:t> service-type </a:t>
            </a:r>
            <a:r>
              <a:rPr lang="en-US" altLang="zh-CN" sz="1800" dirty="0" err="1"/>
              <a:t>ssh</a:t>
            </a:r>
            <a:endParaRPr lang="zh-CN" altLang="zh-CN" sz="1800" dirty="0"/>
          </a:p>
          <a:p>
            <a:pPr lvl="1"/>
            <a:r>
              <a:rPr lang="en-US" altLang="zh-CN" sz="1800" dirty="0"/>
              <a:t>[</a:t>
            </a:r>
            <a:r>
              <a:rPr lang="en-US" altLang="zh-CN" sz="1800" dirty="0" err="1"/>
              <a:t>Quidway-aaa</a:t>
            </a:r>
            <a:r>
              <a:rPr lang="en-US" altLang="zh-CN" sz="1800" dirty="0"/>
              <a:t>] quit</a:t>
            </a:r>
            <a:endParaRPr lang="zh-CN" altLang="zh-CN" sz="1800" dirty="0"/>
          </a:p>
          <a:p>
            <a:pPr lvl="1"/>
            <a:r>
              <a:rPr lang="en-US" altLang="zh-CN" sz="1800" dirty="0"/>
              <a:t>[</a:t>
            </a:r>
            <a:r>
              <a:rPr lang="en-US" altLang="zh-CN" sz="1800" dirty="0" err="1"/>
              <a:t>Quidway</a:t>
            </a:r>
            <a:r>
              <a:rPr lang="en-US" altLang="zh-CN" sz="1800" dirty="0"/>
              <a:t>] </a:t>
            </a:r>
            <a:r>
              <a:rPr lang="en-US" altLang="zh-CN" sz="1800" dirty="0" err="1"/>
              <a:t>ssh</a:t>
            </a:r>
            <a:r>
              <a:rPr lang="en-US" altLang="zh-CN" sz="1800" dirty="0"/>
              <a:t> authentication-type default password</a:t>
            </a:r>
            <a:endParaRPr lang="zh-CN" altLang="zh-CN" sz="1800" dirty="0"/>
          </a:p>
          <a:p>
            <a:endParaRPr lang="zh-CN" altLang="zh-CN" sz="3200" dirty="0">
              <a:solidFill>
                <a:srgbClr val="FFC000"/>
              </a:solidFill>
            </a:endParaRPr>
          </a:p>
        </p:txBody>
      </p:sp>
    </p:spTree>
    <p:extLst>
      <p:ext uri="{BB962C8B-B14F-4D97-AF65-F5344CB8AC3E}">
        <p14:creationId xmlns:p14="http://schemas.microsoft.com/office/powerpoint/2010/main" val="10025491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r>
              <a:rPr lang="en-US" altLang="zh-CN" sz="4400" dirty="0"/>
              <a:t/>
            </a:r>
            <a:br>
              <a:rPr lang="en-US" altLang="zh-CN" sz="4400" dirty="0"/>
            </a:br>
            <a:r>
              <a:rPr lang="zh-CN" altLang="en-US" sz="4400" dirty="0" smtClean="0"/>
              <a:t>基于</a:t>
            </a:r>
            <a:r>
              <a:rPr lang="en-US" altLang="zh-CN" sz="4400" dirty="0" err="1"/>
              <a:t>RSA</a:t>
            </a:r>
            <a:r>
              <a:rPr lang="zh-CN" altLang="en-US" sz="4400" dirty="0"/>
              <a:t>验证方式</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solidFill>
                  <a:srgbClr val="FFC000"/>
                </a:solidFill>
              </a:rPr>
              <a:t>(1</a:t>
            </a:r>
            <a:r>
              <a:rPr lang="en-US" altLang="zh-CN" sz="3200" dirty="0" smtClean="0">
                <a:solidFill>
                  <a:srgbClr val="FFC000"/>
                </a:solidFill>
              </a:rPr>
              <a:t>) </a:t>
            </a:r>
            <a:r>
              <a:rPr lang="zh-CN" altLang="en-US" sz="3200" dirty="0" smtClean="0">
                <a:solidFill>
                  <a:srgbClr val="FFC000"/>
                </a:solidFill>
              </a:rPr>
              <a:t>组</a:t>
            </a:r>
            <a:r>
              <a:rPr lang="zh-CN" altLang="en-US" sz="3200" dirty="0">
                <a:solidFill>
                  <a:srgbClr val="FFC000"/>
                </a:solidFill>
              </a:rPr>
              <a:t>网需求及</a:t>
            </a:r>
            <a:r>
              <a:rPr lang="zh-CN" altLang="en-US" sz="3200" dirty="0" smtClean="0">
                <a:solidFill>
                  <a:srgbClr val="FFC000"/>
                </a:solidFill>
              </a:rPr>
              <a:t>拓扑</a:t>
            </a:r>
            <a:endParaRPr lang="en-US" altLang="zh-CN" sz="3200" dirty="0" smtClean="0">
              <a:solidFill>
                <a:srgbClr val="FFC000"/>
              </a:solidFill>
            </a:endParaRPr>
          </a:p>
          <a:p>
            <a:pPr lvl="1"/>
            <a:r>
              <a:rPr lang="zh-CN" altLang="zh-CN" sz="2400" dirty="0"/>
              <a:t>配置终端</a:t>
            </a:r>
            <a:r>
              <a:rPr lang="en-US" altLang="zh-CN" sz="2400" dirty="0"/>
              <a:t>(</a:t>
            </a:r>
            <a:r>
              <a:rPr lang="en-US" altLang="zh-CN" sz="2400" dirty="0" err="1"/>
              <a:t>SSH</a:t>
            </a:r>
            <a:r>
              <a:rPr lang="en-US" altLang="zh-CN" sz="2400" dirty="0"/>
              <a:t> Client)</a:t>
            </a:r>
            <a:r>
              <a:rPr lang="zh-CN" altLang="zh-CN" sz="2400" dirty="0"/>
              <a:t>与路由器建立本地连接，终端上运行支持</a:t>
            </a:r>
            <a:r>
              <a:rPr lang="en-US" altLang="zh-CN" sz="2400" dirty="0" err="1"/>
              <a:t>SSH1.5</a:t>
            </a:r>
            <a:r>
              <a:rPr lang="zh-CN" altLang="zh-CN" sz="2400" dirty="0"/>
              <a:t>的客户端软件。配置登录用户，用户</a:t>
            </a:r>
            <a:r>
              <a:rPr lang="en-US" altLang="zh-CN" sz="2400" dirty="0" err="1"/>
              <a:t>client002</a:t>
            </a:r>
            <a:r>
              <a:rPr lang="zh-CN" altLang="zh-CN" sz="2400" dirty="0"/>
              <a:t>，验证方式为</a:t>
            </a:r>
            <a:r>
              <a:rPr lang="en-US" altLang="zh-CN" sz="2400" dirty="0" err="1"/>
              <a:t>RSA</a:t>
            </a:r>
            <a:r>
              <a:rPr lang="zh-CN" altLang="zh-CN" sz="2400" dirty="0"/>
              <a:t>，并为其分配公钥</a:t>
            </a:r>
            <a:r>
              <a:rPr lang="en-US" altLang="zh-CN" sz="2400" dirty="0" err="1"/>
              <a:t>quidway002</a:t>
            </a:r>
            <a:r>
              <a:rPr lang="zh-CN" altLang="zh-CN" sz="2400" dirty="0"/>
              <a:t>。用户界面仅支持</a:t>
            </a:r>
            <a:r>
              <a:rPr lang="en-US" altLang="zh-CN" sz="2400" dirty="0" err="1"/>
              <a:t>SSH</a:t>
            </a:r>
            <a:r>
              <a:rPr lang="zh-CN" altLang="zh-CN" sz="2400" dirty="0"/>
              <a:t>协议。</a:t>
            </a:r>
          </a:p>
          <a:p>
            <a:endParaRPr lang="en-US" altLang="zh-CN" sz="3200" dirty="0" smtClean="0">
              <a:solidFill>
                <a:srgbClr val="FFC000"/>
              </a:solidFill>
            </a:endParaRPr>
          </a:p>
          <a:p>
            <a:endParaRPr lang="en-US" altLang="zh-CN" sz="3200" dirty="0">
              <a:solidFill>
                <a:srgbClr val="FFC000"/>
              </a:solidFill>
            </a:endParaRPr>
          </a:p>
          <a:p>
            <a:endParaRPr lang="zh-CN" altLang="zh-CN" sz="3200" dirty="0">
              <a:solidFill>
                <a:srgbClr val="FFC000"/>
              </a:solidFill>
            </a:endParaRPr>
          </a:p>
        </p:txBody>
      </p:sp>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1368" t="5437" r="3424" b="4872"/>
          <a:stretch/>
        </p:blipFill>
        <p:spPr bwMode="auto">
          <a:xfrm>
            <a:off x="1549534" y="4046220"/>
            <a:ext cx="6044932" cy="1906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775924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r>
              <a:rPr lang="en-US" altLang="zh-CN" sz="4400" dirty="0"/>
              <a:t/>
            </a:r>
            <a:br>
              <a:rPr lang="en-US" altLang="zh-CN" sz="4400" dirty="0"/>
            </a:br>
            <a:r>
              <a:rPr lang="zh-CN" altLang="en-US" sz="4400" dirty="0" smtClean="0"/>
              <a:t>基于</a:t>
            </a:r>
            <a:r>
              <a:rPr lang="en-US" altLang="zh-CN" sz="4400" dirty="0" err="1"/>
              <a:t>RSA</a:t>
            </a:r>
            <a:r>
              <a:rPr lang="zh-CN" altLang="en-US" sz="4400" dirty="0"/>
              <a:t>验证方式</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solidFill>
                  <a:srgbClr val="FFC000"/>
                </a:solidFill>
              </a:rPr>
              <a:t>(</a:t>
            </a:r>
            <a:r>
              <a:rPr lang="en-US" altLang="zh-CN" sz="3200" dirty="0">
                <a:solidFill>
                  <a:srgbClr val="FFC000"/>
                </a:solidFill>
              </a:rPr>
              <a:t>2</a:t>
            </a:r>
            <a:r>
              <a:rPr lang="en-US" altLang="zh-CN" sz="3200" dirty="0" smtClean="0">
                <a:solidFill>
                  <a:srgbClr val="FFC000"/>
                </a:solidFill>
              </a:rPr>
              <a:t>) </a:t>
            </a:r>
            <a:r>
              <a:rPr lang="zh-CN" altLang="en-US" sz="3200" dirty="0" smtClean="0">
                <a:solidFill>
                  <a:srgbClr val="FFC000"/>
                </a:solidFill>
              </a:rPr>
              <a:t>配置</a:t>
            </a:r>
            <a:r>
              <a:rPr lang="zh-CN" altLang="en-US" sz="3200" dirty="0">
                <a:solidFill>
                  <a:srgbClr val="FFC000"/>
                </a:solidFill>
              </a:rPr>
              <a:t>思路</a:t>
            </a:r>
          </a:p>
          <a:p>
            <a:pPr lvl="1"/>
            <a:r>
              <a:rPr lang="zh-CN" altLang="en-US" sz="2900" dirty="0"/>
              <a:t>用户</a:t>
            </a:r>
            <a:r>
              <a:rPr lang="en-US" altLang="zh-CN" sz="2900" dirty="0" err="1"/>
              <a:t>client002</a:t>
            </a:r>
            <a:r>
              <a:rPr lang="zh-CN" altLang="en-US" sz="2900" dirty="0"/>
              <a:t>的配置需要在支持</a:t>
            </a:r>
            <a:r>
              <a:rPr lang="en-US" altLang="zh-CN" sz="2900" dirty="0" err="1"/>
              <a:t>SSH1.5</a:t>
            </a:r>
            <a:r>
              <a:rPr lang="zh-CN" altLang="en-US" sz="2900" dirty="0"/>
              <a:t>的客户端软件上生成</a:t>
            </a:r>
            <a:r>
              <a:rPr lang="en-US" altLang="zh-CN" sz="2900" dirty="0" err="1"/>
              <a:t>RSA</a:t>
            </a:r>
            <a:r>
              <a:rPr lang="zh-CN" altLang="en-US" sz="2900" dirty="0"/>
              <a:t>公钥，在路由器和终端都进行相应配置。</a:t>
            </a:r>
          </a:p>
          <a:p>
            <a:r>
              <a:rPr lang="en-US" altLang="zh-CN" sz="3200" dirty="0" smtClean="0">
                <a:solidFill>
                  <a:srgbClr val="FFC000"/>
                </a:solidFill>
              </a:rPr>
              <a:t>(3) </a:t>
            </a:r>
            <a:r>
              <a:rPr lang="zh-CN" altLang="en-US" sz="3200" dirty="0" smtClean="0">
                <a:solidFill>
                  <a:srgbClr val="FFC000"/>
                </a:solidFill>
              </a:rPr>
              <a:t>数据准备</a:t>
            </a:r>
          </a:p>
          <a:p>
            <a:pPr lvl="1"/>
            <a:r>
              <a:rPr lang="zh-CN" altLang="en-US" sz="2900" dirty="0" smtClean="0"/>
              <a:t>数据</a:t>
            </a:r>
            <a:r>
              <a:rPr lang="zh-CN" altLang="en-US" sz="2900" dirty="0"/>
              <a:t>规划：</a:t>
            </a:r>
            <a:r>
              <a:rPr lang="en-US" altLang="zh-CN" sz="2900" dirty="0" err="1"/>
              <a:t>SSH1.5</a:t>
            </a:r>
            <a:r>
              <a:rPr lang="zh-CN" altLang="en-US" sz="2900" dirty="0"/>
              <a:t>的客户端软件，</a:t>
            </a:r>
            <a:r>
              <a:rPr lang="en-US" altLang="zh-CN" sz="2900" dirty="0" err="1"/>
              <a:t>RSA</a:t>
            </a:r>
            <a:r>
              <a:rPr lang="zh-CN" altLang="en-US" sz="2900" dirty="0"/>
              <a:t>公钥。</a:t>
            </a:r>
          </a:p>
          <a:p>
            <a:endParaRPr lang="en-US" altLang="zh-CN" sz="3200" dirty="0" smtClean="0">
              <a:solidFill>
                <a:srgbClr val="FFC000"/>
              </a:solidFill>
            </a:endParaRPr>
          </a:p>
          <a:p>
            <a:endParaRPr lang="en-US" altLang="zh-CN" sz="3200" dirty="0">
              <a:solidFill>
                <a:srgbClr val="FFC000"/>
              </a:solidFill>
            </a:endParaRPr>
          </a:p>
          <a:p>
            <a:endParaRPr lang="zh-CN" altLang="zh-CN" sz="3200" dirty="0">
              <a:solidFill>
                <a:srgbClr val="FFC000"/>
              </a:solidFill>
            </a:endParaRPr>
          </a:p>
        </p:txBody>
      </p:sp>
    </p:spTree>
    <p:extLst>
      <p:ext uri="{BB962C8B-B14F-4D97-AF65-F5344CB8AC3E}">
        <p14:creationId xmlns:p14="http://schemas.microsoft.com/office/powerpoint/2010/main" val="37619850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VRP</a:t>
            </a:r>
            <a:r>
              <a:rPr lang="zh-CN" altLang="en-US" sz="4400" dirty="0"/>
              <a:t>远程访问</a:t>
            </a:r>
            <a:r>
              <a:rPr lang="zh-CN" altLang="en-US" sz="4400" dirty="0" smtClean="0"/>
              <a:t>服务</a:t>
            </a:r>
            <a:r>
              <a:rPr lang="en-US" altLang="zh-CN" sz="4400" dirty="0" smtClean="0"/>
              <a:t>-</a:t>
            </a:r>
            <a:r>
              <a:rPr lang="en-US" altLang="zh-CN" sz="4400" dirty="0" err="1" smtClean="0"/>
              <a:t>SSH</a:t>
            </a:r>
            <a:r>
              <a:rPr lang="en-US" altLang="zh-CN" sz="4400" dirty="0"/>
              <a:t/>
            </a:r>
            <a:br>
              <a:rPr lang="en-US" altLang="zh-CN" sz="4400" dirty="0"/>
            </a:br>
            <a:r>
              <a:rPr lang="zh-CN" altLang="en-US" sz="4400" dirty="0" smtClean="0"/>
              <a:t>基于</a:t>
            </a:r>
            <a:r>
              <a:rPr lang="en-US" altLang="zh-CN" sz="4400" dirty="0" err="1"/>
              <a:t>RSA</a:t>
            </a:r>
            <a:r>
              <a:rPr lang="zh-CN" altLang="en-US" sz="4400" dirty="0"/>
              <a:t>验证方式</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solidFill>
                  <a:srgbClr val="FFC000"/>
                </a:solidFill>
              </a:rPr>
              <a:t>(4</a:t>
            </a:r>
            <a:r>
              <a:rPr lang="en-US" altLang="zh-CN" sz="3200" dirty="0" smtClean="0">
                <a:solidFill>
                  <a:srgbClr val="FFC000"/>
                </a:solidFill>
              </a:rPr>
              <a:t>) </a:t>
            </a:r>
            <a:r>
              <a:rPr lang="zh-CN" altLang="en-US" sz="3200" dirty="0" smtClean="0">
                <a:solidFill>
                  <a:srgbClr val="FFC000"/>
                </a:solidFill>
              </a:rPr>
              <a:t>配置步骤</a:t>
            </a:r>
            <a:endParaRPr lang="en-US" altLang="zh-CN" sz="3200" dirty="0" smtClean="0">
              <a:solidFill>
                <a:srgbClr val="FFC000"/>
              </a:solidFill>
            </a:endParaRPr>
          </a:p>
          <a:p>
            <a:pPr lvl="1"/>
            <a:r>
              <a:rPr lang="en-US" altLang="zh-CN" sz="2800" dirty="0"/>
              <a:t>a)	</a:t>
            </a:r>
            <a:r>
              <a:rPr lang="zh-CN" altLang="en-US" sz="2800" dirty="0"/>
              <a:t>生成本地密钥</a:t>
            </a:r>
            <a:r>
              <a:rPr lang="zh-CN" altLang="en-US" sz="2800" dirty="0" smtClean="0"/>
              <a:t>对</a:t>
            </a:r>
            <a:endParaRPr lang="en-US" altLang="zh-CN" sz="2800" dirty="0" smtClean="0"/>
          </a:p>
          <a:p>
            <a:pPr lvl="1"/>
            <a:r>
              <a:rPr lang="en-US" altLang="zh-CN" sz="2800" dirty="0"/>
              <a:t>b)	</a:t>
            </a:r>
            <a:r>
              <a:rPr lang="zh-CN" altLang="en-US" sz="2800" dirty="0"/>
              <a:t>配置用户</a:t>
            </a:r>
            <a:r>
              <a:rPr lang="en-US" altLang="zh-CN" sz="2800" dirty="0" err="1"/>
              <a:t>client002</a:t>
            </a:r>
            <a:r>
              <a:rPr lang="zh-CN" altLang="en-US" sz="2800" dirty="0"/>
              <a:t>，并设置其登录验证方式为</a:t>
            </a:r>
            <a:r>
              <a:rPr lang="en-US" altLang="zh-CN" sz="2800" dirty="0" err="1" smtClean="0"/>
              <a:t>RSA</a:t>
            </a:r>
            <a:endParaRPr lang="en-US" altLang="zh-CN" sz="2800" dirty="0" smtClean="0"/>
          </a:p>
          <a:p>
            <a:pPr lvl="1"/>
            <a:r>
              <a:rPr lang="en-US" altLang="zh-CN" sz="2800" dirty="0"/>
              <a:t>c)	</a:t>
            </a:r>
            <a:r>
              <a:rPr lang="zh-CN" altLang="en-US" sz="2800" dirty="0"/>
              <a:t>配置</a:t>
            </a:r>
            <a:r>
              <a:rPr lang="en-US" altLang="zh-CN" sz="2800" dirty="0" err="1"/>
              <a:t>RSA</a:t>
            </a:r>
            <a:r>
              <a:rPr lang="zh-CN" altLang="en-US" sz="2800" dirty="0"/>
              <a:t>公</a:t>
            </a:r>
            <a:r>
              <a:rPr lang="zh-CN" altLang="en-US" sz="2800" dirty="0" smtClean="0"/>
              <a:t>钥</a:t>
            </a:r>
            <a:endParaRPr lang="en-US" altLang="zh-CN" sz="2800" dirty="0" smtClean="0"/>
          </a:p>
          <a:p>
            <a:pPr lvl="1"/>
            <a:r>
              <a:rPr lang="en-US" altLang="zh-CN" sz="2800" dirty="0"/>
              <a:t>d)	</a:t>
            </a:r>
            <a:r>
              <a:rPr lang="zh-CN" altLang="en-US" sz="2800" dirty="0"/>
              <a:t>检查配置结果</a:t>
            </a:r>
            <a:endParaRPr lang="en-US" altLang="zh-CN" sz="2800" dirty="0" smtClean="0"/>
          </a:p>
          <a:p>
            <a:endParaRPr lang="en-US" altLang="zh-CN" sz="3200" dirty="0">
              <a:solidFill>
                <a:srgbClr val="FFC000"/>
              </a:solidFill>
            </a:endParaRPr>
          </a:p>
          <a:p>
            <a:endParaRPr lang="zh-CN" altLang="zh-CN" sz="3200" dirty="0">
              <a:solidFill>
                <a:srgbClr val="FFC000"/>
              </a:solidFill>
            </a:endParaRPr>
          </a:p>
        </p:txBody>
      </p:sp>
    </p:spTree>
    <p:extLst>
      <p:ext uri="{BB962C8B-B14F-4D97-AF65-F5344CB8AC3E}">
        <p14:creationId xmlns:p14="http://schemas.microsoft.com/office/powerpoint/2010/main" val="1129757426"/>
      </p:ext>
    </p:extLst>
  </p:cSld>
  <p:clrMapOvr>
    <a:masterClrMapping/>
  </p:clrMapOvr>
  <p:timing>
    <p:tnLst>
      <p:par>
        <p:cTn id="1" dur="indefinite" restart="never" nodeType="tmRoot"/>
      </p:par>
    </p:tnLst>
  </p:timing>
</p:sld>
</file>

<file path=ppt/theme/theme1.xml><?xml version="1.0" encoding="utf-8"?>
<a:theme xmlns:a="http://schemas.openxmlformats.org/drawingml/2006/main" name="计算机网络应用教材PPT主题">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计算机网络应用教材PPT主题" id="{6DE195B2-2E43-40C2-BDA3-571CCF6AC746}" vid="{9344802F-54DE-43A1-903A-EE3E7879C5F3}"/>
    </a:ext>
  </a:extLst>
</a:theme>
</file>

<file path=docProps/app.xml><?xml version="1.0" encoding="utf-8"?>
<Properties xmlns="http://schemas.openxmlformats.org/officeDocument/2006/extended-properties" xmlns:vt="http://schemas.openxmlformats.org/officeDocument/2006/docPropsVTypes">
  <Template>计算机网络应用教材PPT主题</Template>
  <TotalTime>913</TotalTime>
  <Words>4478</Words>
  <Application>Microsoft Office PowerPoint</Application>
  <PresentationFormat>全屏显示(4:3)</PresentationFormat>
  <Paragraphs>673</Paragraphs>
  <Slides>95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95</vt:i4>
      </vt:variant>
    </vt:vector>
  </HeadingPairs>
  <TitlesOfParts>
    <vt:vector size="102" baseType="lpstr">
      <vt:lpstr>宋体</vt:lpstr>
      <vt:lpstr>Arial</vt:lpstr>
      <vt:lpstr>Calibri</vt:lpstr>
      <vt:lpstr>Garamond</vt:lpstr>
      <vt:lpstr>Times New Roman</vt:lpstr>
      <vt:lpstr>Wingdings</vt:lpstr>
      <vt:lpstr>计算机网络应用教材PPT主题</vt:lpstr>
      <vt:lpstr>计算机网络应用教程</vt:lpstr>
      <vt:lpstr>本章结构</vt:lpstr>
      <vt:lpstr>本章配套实验/课程设计</vt:lpstr>
      <vt:lpstr>4.1  网页服务</vt:lpstr>
      <vt:lpstr>URL</vt:lpstr>
      <vt:lpstr>HTTP</vt:lpstr>
      <vt:lpstr>“请求”与“响应”</vt:lpstr>
      <vt:lpstr>HTTP Request消息结构</vt:lpstr>
      <vt:lpstr>HTTP Response消息结构</vt:lpstr>
      <vt:lpstr>GET和POST的区别</vt:lpstr>
      <vt:lpstr>HTTP 5类状态码</vt:lpstr>
      <vt:lpstr>HTTP常见状态码</vt:lpstr>
      <vt:lpstr>HTML</vt:lpstr>
      <vt:lpstr>HTML结构</vt:lpstr>
      <vt:lpstr>Apache Web Server</vt:lpstr>
      <vt:lpstr>Apache启动与验证</vt:lpstr>
      <vt:lpstr>Apache的配置文件</vt:lpstr>
      <vt:lpstr>Apache的httpd.conf文件</vt:lpstr>
      <vt:lpstr>httpd.conf的主服务器部分指令</vt:lpstr>
      <vt:lpstr>服务器端动态网页技术</vt:lpstr>
      <vt:lpstr>PHP</vt:lpstr>
      <vt:lpstr>PHP集成Apache</vt:lpstr>
      <vt:lpstr>PHP脚本基础</vt:lpstr>
      <vt:lpstr>客户端网页技术</vt:lpstr>
      <vt:lpstr>4.2  文件传输服务</vt:lpstr>
      <vt:lpstr>FTP</vt:lpstr>
      <vt:lpstr>FTP支持的两种模式</vt:lpstr>
      <vt:lpstr>FileZilla FTP Server</vt:lpstr>
      <vt:lpstr>PowerPoint 演示文稿</vt:lpstr>
      <vt:lpstr>FileZilla FTP Server 服务器管理</vt:lpstr>
      <vt:lpstr>服务器配置之组设置(Groups)</vt:lpstr>
      <vt:lpstr>服务器配置之组设置(Groups)</vt:lpstr>
      <vt:lpstr>服务器配置之组设置(Groups)</vt:lpstr>
      <vt:lpstr>服务器配置之组设置(Groups)</vt:lpstr>
      <vt:lpstr>服务器配置之用户设置(Users)</vt:lpstr>
      <vt:lpstr>服务器配置之系统设置(Settings)</vt:lpstr>
      <vt:lpstr>服务器配置之系统设置(Settings)</vt:lpstr>
      <vt:lpstr>服务器配置之系统设置(Settings)</vt:lpstr>
      <vt:lpstr>服务器配置之系统设置(Settings)</vt:lpstr>
      <vt:lpstr>服务器配置之系统设置(Settings)</vt:lpstr>
      <vt:lpstr>FileZilla客户端</vt:lpstr>
      <vt:lpstr>FileZilla Site Manager</vt:lpstr>
      <vt:lpstr>FTP命令行</vt:lpstr>
      <vt:lpstr>4.3  动态主机配置服务</vt:lpstr>
      <vt:lpstr>DHCP</vt:lpstr>
      <vt:lpstr>DHCP IP地址分配策略</vt:lpstr>
      <vt:lpstr>DHCP IP地址分配次序</vt:lpstr>
      <vt:lpstr>DHCP服务器</vt:lpstr>
      <vt:lpstr>DHCP客户端首次登陆</vt:lpstr>
      <vt:lpstr>DHCP中继</vt:lpstr>
      <vt:lpstr>DHCP中继</vt:lpstr>
      <vt:lpstr>配置Windows Server自带的DHCP服务</vt:lpstr>
      <vt:lpstr>配置要点  1</vt:lpstr>
      <vt:lpstr>配置要点  2</vt:lpstr>
      <vt:lpstr>配置要点  3</vt:lpstr>
      <vt:lpstr>测试</vt:lpstr>
      <vt:lpstr>VRP配置基于全局地址池的DHCP服务器</vt:lpstr>
      <vt:lpstr>基于全局地址池-组网需求及拓扑</vt:lpstr>
      <vt:lpstr>基于全局地址池-配置思路</vt:lpstr>
      <vt:lpstr>基于全局地址池-配置步骤</vt:lpstr>
      <vt:lpstr>VRP配置基于接口地址池的DHCP服务器</vt:lpstr>
      <vt:lpstr>基于接口地址池-组网需求及拓扑</vt:lpstr>
      <vt:lpstr>基于接口地址池-配置思路</vt:lpstr>
      <vt:lpstr>基于接口地址池-配置步骤</vt:lpstr>
      <vt:lpstr>VRP配置DHCP中继</vt:lpstr>
      <vt:lpstr>DHCP中继-组网需求及拓扑</vt:lpstr>
      <vt:lpstr>DHCP中继-配置思路</vt:lpstr>
      <vt:lpstr>DHCP中继-配置步骤</vt:lpstr>
      <vt:lpstr>4.4  简单网络管理服务</vt:lpstr>
      <vt:lpstr>网络设备管理的三种方式</vt:lpstr>
      <vt:lpstr>SNMP中提供了四类管理操作</vt:lpstr>
      <vt:lpstr>基于VRP的网络管理配置</vt:lpstr>
      <vt:lpstr>基于VRP的网络管理配置</vt:lpstr>
      <vt:lpstr>基于VRP的网络管理配置</vt:lpstr>
      <vt:lpstr>基于Packet Tracer的 网络管理配置</vt:lpstr>
      <vt:lpstr>基于Packet Tracer的 网络管理配置</vt:lpstr>
      <vt:lpstr>基于Packet Tracer的 网络管理配置</vt:lpstr>
      <vt:lpstr>4.5  远程访问服务</vt:lpstr>
      <vt:lpstr>常见的远程管理控制方式</vt:lpstr>
      <vt:lpstr>Windows Server 2012 远程访问服务</vt:lpstr>
      <vt:lpstr>Linux远程访问服务工具</vt:lpstr>
      <vt:lpstr>Linux远程访问操作要点</vt:lpstr>
      <vt:lpstr>Linux远程访问操作要点</vt:lpstr>
      <vt:lpstr>Linux远程访问操作要点</vt:lpstr>
      <vt:lpstr>VRP远程访问服务-Telnet</vt:lpstr>
      <vt:lpstr>VRP远程访问服务-Telnet</vt:lpstr>
      <vt:lpstr>VRP远程访问服务-SSH</vt:lpstr>
      <vt:lpstr>VRP远程访问服务-SSH</vt:lpstr>
      <vt:lpstr>VRP远程访问服务-SSH 基于密码验证方式</vt:lpstr>
      <vt:lpstr>VRP远程访问服务-SSH 基于密码验证方式</vt:lpstr>
      <vt:lpstr>VRP远程访问服务-SSH 基于密码验证方式</vt:lpstr>
      <vt:lpstr>VRP远程访问服务-SSH 基于密码验证方式</vt:lpstr>
      <vt:lpstr>VRP远程访问服务-SSH 基于RSA验证方式</vt:lpstr>
      <vt:lpstr>VRP远程访问服务-SSH 基于RSA验证方式</vt:lpstr>
      <vt:lpstr>VRP远程访问服务-SSH 基于RSA验证方式</vt:lpstr>
    </vt:vector>
  </TitlesOfParts>
  <Company>ichenxiaodao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计算机网络应用教程</dc:title>
  <dc:creator>陈道争</dc:creator>
  <cp:lastModifiedBy>jun gao</cp:lastModifiedBy>
  <cp:revision>113</cp:revision>
  <dcterms:created xsi:type="dcterms:W3CDTF">2015-05-18T02:50:00Z</dcterms:created>
  <dcterms:modified xsi:type="dcterms:W3CDTF">2015-11-16T12:32:06Z</dcterms:modified>
</cp:coreProperties>
</file>