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9" r:id="rId3"/>
    <p:sldId id="260" r:id="rId4"/>
    <p:sldId id="354" r:id="rId5"/>
    <p:sldId id="355" r:id="rId6"/>
    <p:sldId id="356" r:id="rId7"/>
    <p:sldId id="357" r:id="rId8"/>
    <p:sldId id="358" r:id="rId9"/>
    <p:sldId id="359" r:id="rId10"/>
    <p:sldId id="360" r:id="rId11"/>
    <p:sldId id="361" r:id="rId12"/>
    <p:sldId id="353" r:id="rId13"/>
    <p:sldId id="362" r:id="rId14"/>
    <p:sldId id="363" r:id="rId15"/>
    <p:sldId id="364" r:id="rId16"/>
    <p:sldId id="365" r:id="rId17"/>
    <p:sldId id="366" r:id="rId18"/>
    <p:sldId id="367" r:id="rId19"/>
    <p:sldId id="368" r:id="rId20"/>
    <p:sldId id="267" r:id="rId21"/>
    <p:sldId id="268" r:id="rId22"/>
    <p:sldId id="369" r:id="rId23"/>
    <p:sldId id="370" r:id="rId24"/>
    <p:sldId id="371" r:id="rId25"/>
    <p:sldId id="372" r:id="rId26"/>
    <p:sldId id="373" r:id="rId27"/>
    <p:sldId id="374" r:id="rId28"/>
    <p:sldId id="375" r:id="rId29"/>
    <p:sldId id="376" r:id="rId30"/>
    <p:sldId id="377" r:id="rId31"/>
    <p:sldId id="379" r:id="rId32"/>
    <p:sldId id="380" r:id="rId33"/>
    <p:sldId id="381" r:id="rId34"/>
    <p:sldId id="382" r:id="rId35"/>
    <p:sldId id="383" r:id="rId36"/>
    <p:sldId id="384" r:id="rId37"/>
    <p:sldId id="385" r:id="rId38"/>
    <p:sldId id="388" r:id="rId39"/>
    <p:sldId id="386" r:id="rId40"/>
    <p:sldId id="387" r:id="rId41"/>
    <p:sldId id="390" r:id="rId42"/>
    <p:sldId id="389" r:id="rId43"/>
    <p:sldId id="391" r:id="rId44"/>
    <p:sldId id="392" r:id="rId45"/>
    <p:sldId id="393" r:id="rId46"/>
    <p:sldId id="394" r:id="rId47"/>
    <p:sldId id="463" r:id="rId48"/>
    <p:sldId id="395" r:id="rId49"/>
    <p:sldId id="396" r:id="rId50"/>
    <p:sldId id="398" r:id="rId51"/>
    <p:sldId id="399" r:id="rId52"/>
    <p:sldId id="400" r:id="rId53"/>
    <p:sldId id="401" r:id="rId54"/>
    <p:sldId id="402" r:id="rId55"/>
    <p:sldId id="403" r:id="rId56"/>
    <p:sldId id="404" r:id="rId57"/>
    <p:sldId id="407" r:id="rId58"/>
    <p:sldId id="406" r:id="rId59"/>
    <p:sldId id="408" r:id="rId60"/>
    <p:sldId id="405" r:id="rId61"/>
    <p:sldId id="409" r:id="rId62"/>
    <p:sldId id="410" r:id="rId63"/>
    <p:sldId id="411" r:id="rId64"/>
    <p:sldId id="412" r:id="rId65"/>
    <p:sldId id="414" r:id="rId66"/>
    <p:sldId id="437" r:id="rId67"/>
    <p:sldId id="438" r:id="rId68"/>
    <p:sldId id="441" r:id="rId69"/>
    <p:sldId id="440" r:id="rId70"/>
    <p:sldId id="420" r:id="rId71"/>
    <p:sldId id="422" r:id="rId72"/>
    <p:sldId id="423" r:id="rId73"/>
    <p:sldId id="424" r:id="rId74"/>
    <p:sldId id="425" r:id="rId75"/>
    <p:sldId id="443" r:id="rId76"/>
    <p:sldId id="426" r:id="rId77"/>
    <p:sldId id="427" r:id="rId78"/>
    <p:sldId id="430" r:id="rId79"/>
    <p:sldId id="431" r:id="rId80"/>
    <p:sldId id="445" r:id="rId81"/>
    <p:sldId id="446" r:id="rId82"/>
    <p:sldId id="447" r:id="rId83"/>
    <p:sldId id="448" r:id="rId84"/>
    <p:sldId id="449" r:id="rId85"/>
    <p:sldId id="451" r:id="rId86"/>
    <p:sldId id="462" r:id="rId87"/>
    <p:sldId id="452" r:id="rId88"/>
    <p:sldId id="453" r:id="rId89"/>
    <p:sldId id="454" r:id="rId90"/>
    <p:sldId id="455" r:id="rId91"/>
    <p:sldId id="457" r:id="rId92"/>
    <p:sldId id="458" r:id="rId9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138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pPr/>
              <a:t>2015/11/24</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pPr/>
              <a:t>‹#›</a:t>
            </a:fld>
            <a:endParaRPr lang="zh-CN" altLang="en-US"/>
          </a:p>
        </p:txBody>
      </p:sp>
    </p:spTree>
    <p:extLst>
      <p:ext uri="{BB962C8B-B14F-4D97-AF65-F5344CB8AC3E}">
        <p14:creationId xmlns:p14="http://schemas.microsoft.com/office/powerpoint/2010/main" val="1709634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2015/11/24</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pPr/>
              <a:t>2015/11/24</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pPr/>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smtClean="0"/>
              <a:t>（第</a:t>
            </a:r>
            <a:r>
              <a:rPr lang="en-US" altLang="zh-CN" sz="3200" b="0" dirty="0" smtClean="0"/>
              <a:t>5</a:t>
            </a:r>
            <a:r>
              <a:rPr lang="zh-CN" altLang="en-US" sz="3200" b="0" dirty="0" smtClean="0"/>
              <a:t>章：</a:t>
            </a:r>
            <a:r>
              <a:rPr lang="zh-CN" altLang="zh-CN" sz="3200" dirty="0" smtClean="0"/>
              <a:t>交换技术</a:t>
            </a:r>
            <a:r>
              <a:rPr lang="zh-CN" altLang="en-US" sz="3200" b="0" dirty="0" smtClean="0"/>
              <a:t>）</a:t>
            </a:r>
            <a:endParaRPr lang="zh-CN" altLang="en-US" sz="3200" b="0" dirty="0"/>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endParaRPr lang="en-US" altLang="zh-CN" sz="4400" dirty="0"/>
          </a:p>
        </p:txBody>
      </p:sp>
      <p:sp>
        <p:nvSpPr>
          <p:cNvPr id="275459" name="Rectangle 3"/>
          <p:cNvSpPr>
            <a:spLocks noGrp="1" noChangeArrowheads="1"/>
          </p:cNvSpPr>
          <p:nvPr>
            <p:ph type="body" idx="1"/>
          </p:nvPr>
        </p:nvSpPr>
        <p:spPr>
          <a:xfrm>
            <a:off x="457200" y="1356362"/>
            <a:ext cx="8229600" cy="4525963"/>
          </a:xfrm>
        </p:spPr>
        <p:txBody>
          <a:bodyPr/>
          <a:lstStyle/>
          <a:p>
            <a:r>
              <a:rPr lang="zh-CN" altLang="zh-CN" sz="3200" dirty="0" smtClean="0"/>
              <a:t>综上所述，电路交换、报文交换和分组交换各具优缺点，适合不同的要求的通信业务。</a:t>
            </a:r>
            <a:endParaRPr lang="en-US" altLang="zh-CN" sz="3200" dirty="0" smtClean="0"/>
          </a:p>
          <a:p>
            <a:pPr lvl="1"/>
            <a:r>
              <a:rPr lang="zh-CN" altLang="zh-CN" sz="2900" dirty="0" smtClean="0"/>
              <a:t>如果要连续传送大量的数据，且其传送时间远大于连接建立时间，实时性要求较高，则可采用电路交换方式。</a:t>
            </a:r>
            <a:endParaRPr lang="en-US" altLang="zh-CN" sz="2900" dirty="0" smtClean="0"/>
          </a:p>
          <a:p>
            <a:pPr lvl="1"/>
            <a:r>
              <a:rPr lang="zh-CN" altLang="zh-CN" sz="2900" dirty="0" smtClean="0"/>
              <a:t>报文交换和分组交换不需要预先分配传输带宽，在传输突发数据时可提高网络的信道利用率。</a:t>
            </a:r>
            <a:endParaRPr lang="en-US" altLang="zh-CN" sz="2900" dirty="0" smtClean="0"/>
          </a:p>
          <a:p>
            <a:pPr lvl="1"/>
            <a:r>
              <a:rPr lang="zh-CN" altLang="zh-CN" sz="2900" dirty="0" smtClean="0"/>
              <a:t>分组交换的时延小于报文交换，灵活性高，尤其适合于计算机之间的突发式的数据通信。</a:t>
            </a:r>
            <a:endParaRPr lang="en-US" altLang="zh-CN" sz="26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endParaRPr lang="en-US" altLang="zh-CN" sz="4400" dirty="0"/>
          </a:p>
        </p:txBody>
      </p:sp>
      <p:sp>
        <p:nvSpPr>
          <p:cNvPr id="275459" name="Rectangle 3"/>
          <p:cNvSpPr>
            <a:spLocks noGrp="1" noChangeArrowheads="1"/>
          </p:cNvSpPr>
          <p:nvPr>
            <p:ph type="body" idx="1"/>
          </p:nvPr>
        </p:nvSpPr>
        <p:spPr>
          <a:xfrm>
            <a:off x="457200" y="1356362"/>
            <a:ext cx="8229600" cy="4525963"/>
          </a:xfrm>
        </p:spPr>
        <p:txBody>
          <a:bodyPr/>
          <a:lstStyle/>
          <a:p>
            <a:r>
              <a:rPr lang="zh-CN" altLang="zh-CN" sz="3200" dirty="0" smtClean="0"/>
              <a:t>交换，从广义上讲，数据经过中转设备以任何形式的转发都可以叫做交换</a:t>
            </a:r>
            <a:r>
              <a:rPr lang="zh-CN" altLang="en-US" sz="3200" dirty="0" smtClean="0"/>
              <a:t>。</a:t>
            </a:r>
            <a:endParaRPr lang="en-US" altLang="zh-CN" sz="3200" dirty="0" smtClean="0"/>
          </a:p>
          <a:p>
            <a:r>
              <a:rPr lang="zh-CN" altLang="zh-CN" sz="3200" dirty="0" smtClean="0"/>
              <a:t>但是，传统的、狭义的交换技术是指计算机网络中的第二层交换技术，仅包括数据链路层的转发。</a:t>
            </a:r>
            <a:endParaRPr lang="en-US" altLang="zh-CN" sz="3200" dirty="0" smtClean="0"/>
          </a:p>
          <a:p>
            <a:r>
              <a:rPr lang="zh-CN" altLang="zh-CN" sz="3200" dirty="0" smtClean="0"/>
              <a:t>数据链路层属于计算机网络的低层，其数据传输单元是帧。数据链路层讨论的内容是在同一个网络中，怎样将帧从一台主机传送到相邻的另一台主机（不经过路由器）。</a:t>
            </a:r>
            <a:endParaRPr lang="en-US" altLang="zh-CN" sz="26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5.2</a:t>
            </a:r>
            <a:r>
              <a:rPr lang="zh-CN" altLang="zh-CN" sz="4400" dirty="0" smtClean="0"/>
              <a:t>链路配置</a:t>
            </a:r>
            <a:r>
              <a:rPr lang="en-US" altLang="zh-CN" sz="4400" dirty="0" smtClean="0"/>
              <a:t/>
            </a:r>
            <a:br>
              <a:rPr lang="en-US" altLang="zh-CN" sz="4400" dirty="0" smtClean="0"/>
            </a:br>
            <a:r>
              <a:rPr lang="en-US" altLang="zh-CN" sz="4400" dirty="0" smtClean="0"/>
              <a:t>5.2.1</a:t>
            </a:r>
            <a:r>
              <a:rPr lang="zh-CN" altLang="zh-CN" sz="4400" dirty="0" smtClean="0"/>
              <a:t>概述</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链路就是从一个结点到相邻结点的一段物理线路（有线或无线），而中间没有任何其他交换结点，因此也称之为</a:t>
            </a:r>
            <a:r>
              <a:rPr lang="zh-CN" altLang="zh-CN" sz="3200" dirty="0" smtClean="0">
                <a:solidFill>
                  <a:schemeClr val="tx1"/>
                </a:solidFill>
              </a:rPr>
              <a:t>物理链路</a:t>
            </a:r>
            <a:r>
              <a:rPr lang="zh-CN" altLang="zh-CN" sz="3200" dirty="0" smtClean="0"/>
              <a:t>。链路只是一条路径的组成部分。</a:t>
            </a:r>
            <a:r>
              <a:rPr lang="en-US" altLang="zh-CN" sz="3200" dirty="0"/>
              <a:t>	</a:t>
            </a:r>
          </a:p>
          <a:p>
            <a:r>
              <a:rPr lang="zh-CN" altLang="zh-CN" sz="3200" dirty="0" smtClean="0"/>
              <a:t>数据链路也常称之为</a:t>
            </a:r>
            <a:r>
              <a:rPr lang="zh-CN" altLang="zh-CN" sz="3200" dirty="0" smtClean="0">
                <a:solidFill>
                  <a:schemeClr val="tx1"/>
                </a:solidFill>
              </a:rPr>
              <a:t>逻辑链路</a:t>
            </a:r>
            <a:r>
              <a:rPr lang="zh-CN" altLang="zh-CN" sz="3200" dirty="0" smtClean="0"/>
              <a:t>。当需要在一条线路上传输数据时，除了必须有一条物理线路外，还必须有一些必要的通信协议来控制这些数据的传输。若把实现这些协议的硬件和软件加到链路上，就构成了数据链路。</a:t>
            </a:r>
            <a:endParaRPr lang="en-US" altLang="zh-CN" sz="3200" dirty="0"/>
          </a:p>
          <a:p>
            <a:endParaRPr lang="zh-CN" altLang="en-US"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5.2.2</a:t>
            </a:r>
            <a:r>
              <a:rPr lang="zh-CN" altLang="zh-CN" sz="4400" dirty="0" smtClean="0"/>
              <a:t>链路配置基础</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按照地理覆盖范围可将计算机网络分为</a:t>
            </a:r>
            <a:r>
              <a:rPr lang="zh-CN" altLang="en-US" sz="3200" dirty="0" smtClean="0"/>
              <a:t>：</a:t>
            </a:r>
            <a:endParaRPr lang="en-US" altLang="zh-CN" sz="3200" dirty="0" smtClean="0"/>
          </a:p>
          <a:p>
            <a:r>
              <a:rPr lang="zh-CN" altLang="zh-CN" sz="3200" dirty="0" smtClean="0"/>
              <a:t>局域网</a:t>
            </a:r>
            <a:r>
              <a:rPr lang="en-US" altLang="zh-CN" sz="3200" dirty="0" smtClean="0"/>
              <a:t>(Local Area Network, LAN)</a:t>
            </a:r>
            <a:r>
              <a:rPr lang="zh-CN" altLang="zh-CN" sz="3200" dirty="0" smtClean="0"/>
              <a:t>。</a:t>
            </a:r>
            <a:endParaRPr lang="en-US" altLang="zh-CN" sz="3200" dirty="0" smtClean="0"/>
          </a:p>
          <a:p>
            <a:pPr lvl="1"/>
            <a:r>
              <a:rPr lang="zh-CN" altLang="zh-CN" sz="2900" dirty="0" smtClean="0"/>
              <a:t>在地理上局限在较小的范围</a:t>
            </a:r>
            <a:endParaRPr lang="zh-CN" altLang="en-US" sz="2900" dirty="0" smtClean="0"/>
          </a:p>
          <a:p>
            <a:r>
              <a:rPr lang="zh-CN" altLang="zh-CN" sz="3200" dirty="0" smtClean="0"/>
              <a:t>城域网</a:t>
            </a:r>
            <a:r>
              <a:rPr lang="en-US" altLang="zh-CN" sz="3200" dirty="0" smtClean="0"/>
              <a:t>(Metropolitan Area Network, MAN)</a:t>
            </a:r>
          </a:p>
          <a:p>
            <a:pPr lvl="1"/>
            <a:r>
              <a:rPr lang="zh-CN" altLang="zh-CN" sz="2900" dirty="0" smtClean="0"/>
              <a:t>可跨越几个街区甚至整个城市</a:t>
            </a:r>
            <a:endParaRPr lang="en-US" altLang="zh-CN" sz="2900" dirty="0" smtClean="0"/>
          </a:p>
          <a:p>
            <a:r>
              <a:rPr lang="zh-CN" altLang="zh-CN" sz="3200" dirty="0" smtClean="0"/>
              <a:t>广域网</a:t>
            </a:r>
            <a:r>
              <a:rPr lang="en-US" altLang="zh-CN" sz="3200" dirty="0" smtClean="0"/>
              <a:t>(Wide Area Network, WAN)</a:t>
            </a:r>
          </a:p>
          <a:p>
            <a:pPr lvl="1"/>
            <a:r>
              <a:rPr lang="zh-CN" altLang="en-US" sz="2900" dirty="0" smtClean="0"/>
              <a:t>也称远程网。</a:t>
            </a:r>
            <a:r>
              <a:rPr lang="zh-CN" altLang="zh-CN" sz="2900" dirty="0" smtClean="0"/>
              <a:t>超过一个城市、跨越范围通常为几十到几千公里</a:t>
            </a:r>
            <a:endParaRPr lang="en-US" altLang="zh-CN" sz="26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smtClean="0"/>
              <a:t>广域网</a:t>
            </a:r>
            <a:endParaRPr lang="en-US" altLang="zh-CN" sz="4400" dirty="0"/>
          </a:p>
        </p:txBody>
      </p:sp>
      <p:sp>
        <p:nvSpPr>
          <p:cNvPr id="275459" name="Rectangle 3"/>
          <p:cNvSpPr>
            <a:spLocks noGrp="1" noChangeArrowheads="1"/>
          </p:cNvSpPr>
          <p:nvPr>
            <p:ph type="body" idx="1"/>
          </p:nvPr>
        </p:nvSpPr>
        <p:spPr/>
        <p:txBody>
          <a:bodyPr/>
          <a:lstStyle/>
          <a:p>
            <a:r>
              <a:rPr lang="zh-CN" altLang="zh-CN" sz="2800" dirty="0" smtClean="0"/>
              <a:t>广域网跨越范围大，其传输线路长，就必须在连接链路上采用一些有别于局域网与城域网的特殊技术，以保证信号质量与数据通信质量指标。</a:t>
            </a:r>
            <a:endParaRPr lang="en-US" altLang="zh-CN" sz="2800" dirty="0" smtClean="0"/>
          </a:p>
          <a:p>
            <a:r>
              <a:rPr lang="zh-CN" altLang="zh-CN" sz="2800" dirty="0" smtClean="0"/>
              <a:t>广域网没有规则的拓扑结构，广域网之间通常采用点到点的数据传输方式。</a:t>
            </a:r>
            <a:endParaRPr lang="en-US" altLang="zh-CN" sz="2800" dirty="0" smtClean="0"/>
          </a:p>
          <a:p>
            <a:r>
              <a:rPr lang="zh-CN" altLang="zh-CN" sz="2800" dirty="0" smtClean="0"/>
              <a:t>数据在通过广域网链路传输之前都会封装成帧</a:t>
            </a:r>
            <a:r>
              <a:rPr lang="zh-CN" altLang="en-US" sz="2800" dirty="0" smtClean="0"/>
              <a:t>，</a:t>
            </a:r>
            <a:r>
              <a:rPr lang="zh-CN" altLang="zh-CN" sz="2800" dirty="0" smtClean="0"/>
              <a:t>需要配置适当的二层封装类型。协议的选择取决于</a:t>
            </a:r>
            <a:r>
              <a:rPr lang="en-US" altLang="zh-CN" sz="2800" dirty="0" smtClean="0"/>
              <a:t>WAN</a:t>
            </a:r>
            <a:r>
              <a:rPr lang="zh-CN" altLang="zh-CN" sz="2800" dirty="0" smtClean="0"/>
              <a:t>技术和通信设备。</a:t>
            </a:r>
            <a:endParaRPr lang="en-US" altLang="zh-CN" sz="2800" dirty="0" smtClean="0"/>
          </a:p>
          <a:p>
            <a:r>
              <a:rPr lang="zh-CN" altLang="zh-CN" sz="2800" dirty="0" smtClean="0"/>
              <a:t>常见的广域网封装有</a:t>
            </a:r>
            <a:r>
              <a:rPr lang="en-US" altLang="zh-CN" sz="2800" dirty="0" smtClean="0"/>
              <a:t>HDLC</a:t>
            </a:r>
            <a:r>
              <a:rPr lang="zh-CN" altLang="zh-CN" sz="2800" dirty="0" smtClean="0"/>
              <a:t>、</a:t>
            </a:r>
            <a:r>
              <a:rPr lang="en-US" altLang="zh-CN" sz="2800" dirty="0" smtClean="0"/>
              <a:t>PPP</a:t>
            </a:r>
            <a:r>
              <a:rPr lang="zh-CN" altLang="zh-CN" sz="2800" dirty="0" smtClean="0"/>
              <a:t>和</a:t>
            </a:r>
            <a:r>
              <a:rPr lang="en-US" altLang="zh-CN" sz="2800" dirty="0" smtClean="0"/>
              <a:t>Frame-relay</a:t>
            </a:r>
            <a:r>
              <a:rPr lang="zh-CN" altLang="zh-CN" sz="2800" dirty="0" smtClean="0"/>
              <a:t>等，本章重点讨论</a:t>
            </a:r>
            <a:r>
              <a:rPr lang="en-US" altLang="zh-CN" sz="2800" dirty="0" smtClean="0"/>
              <a:t>HDLC</a:t>
            </a:r>
            <a:r>
              <a:rPr lang="zh-CN" altLang="zh-CN" sz="2800" dirty="0" smtClean="0"/>
              <a:t>和</a:t>
            </a:r>
            <a:r>
              <a:rPr lang="en-US" altLang="zh-CN" sz="2800" dirty="0" smtClean="0"/>
              <a:t>PPP</a:t>
            </a:r>
            <a:r>
              <a:rPr lang="zh-CN" altLang="zh-CN" sz="2800" dirty="0" smtClean="0"/>
              <a:t>。</a:t>
            </a:r>
            <a:endParaRPr lang="en-US" altLang="zh-CN" sz="28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15</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smtClean="0"/>
              <a:t>高级数据链路控制</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高级数据链路控制</a:t>
            </a:r>
            <a:r>
              <a:rPr lang="en-US" altLang="zh-CN" sz="3200" dirty="0" smtClean="0"/>
              <a:t>(High-Level Data Link Control, HDLC)</a:t>
            </a:r>
            <a:r>
              <a:rPr lang="zh-CN" altLang="zh-CN" sz="3200" dirty="0" smtClean="0"/>
              <a:t>，是一个在同步网上传输数据、面向比特的数据链路层协议</a:t>
            </a:r>
            <a:r>
              <a:rPr lang="zh-CN" altLang="en-US" sz="3200" dirty="0" smtClean="0"/>
              <a:t>，</a:t>
            </a:r>
            <a:r>
              <a:rPr lang="zh-CN" altLang="zh-CN" sz="3200" dirty="0" smtClean="0"/>
              <a:t>是串行线路上的默认封装协议。</a:t>
            </a:r>
            <a:endParaRPr lang="en-US" altLang="zh-CN" sz="3200" dirty="0" smtClean="0"/>
          </a:p>
          <a:p>
            <a:r>
              <a:rPr lang="zh-CN" altLang="zh-CN" sz="3200" dirty="0" smtClean="0"/>
              <a:t>由国际标准化组织</a:t>
            </a:r>
            <a:r>
              <a:rPr lang="en-US" altLang="zh-CN" sz="3200" dirty="0" smtClean="0"/>
              <a:t>(ISO)</a:t>
            </a:r>
            <a:r>
              <a:rPr lang="zh-CN" altLang="zh-CN" sz="3200" dirty="0" smtClean="0"/>
              <a:t>根据</a:t>
            </a:r>
            <a:r>
              <a:rPr lang="en-US" altLang="zh-CN" sz="3200" dirty="0" smtClean="0"/>
              <a:t>IBM</a:t>
            </a:r>
            <a:r>
              <a:rPr lang="zh-CN" altLang="zh-CN" sz="3200" dirty="0" smtClean="0"/>
              <a:t>公司的同步数据链路控制</a:t>
            </a:r>
            <a:r>
              <a:rPr lang="en-US" altLang="zh-CN" sz="3200" dirty="0" smtClean="0"/>
              <a:t>(Synchronous Data Link Control, SDLC)</a:t>
            </a:r>
            <a:r>
              <a:rPr lang="zh-CN" altLang="zh-CN" sz="3200" dirty="0" smtClean="0"/>
              <a:t>协议扩展开发而成的。</a:t>
            </a:r>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16</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smtClean="0"/>
              <a:t>高级数据链路控制</a:t>
            </a:r>
            <a:r>
              <a:rPr lang="zh-CN" altLang="en-US" sz="4400" dirty="0" smtClean="0"/>
              <a:t>（续）</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标准的</a:t>
            </a:r>
            <a:r>
              <a:rPr lang="en-US" altLang="zh-CN" sz="3200" dirty="0" smtClean="0"/>
              <a:t>HDLC</a:t>
            </a:r>
            <a:r>
              <a:rPr lang="zh-CN" altLang="zh-CN" sz="3200" dirty="0" smtClean="0"/>
              <a:t>封装只能支持单协议，即</a:t>
            </a:r>
            <a:r>
              <a:rPr lang="en-US" altLang="zh-CN" sz="3200" dirty="0" smtClean="0"/>
              <a:t>IP</a:t>
            </a:r>
            <a:r>
              <a:rPr lang="zh-CN" altLang="zh-CN" sz="3200" dirty="0" smtClean="0"/>
              <a:t>协议，思科对其进行了扩展，增加了一个用于识别三层网络协议的字段，来支持多种网络层协议，但也由此带来思科的</a:t>
            </a:r>
            <a:r>
              <a:rPr lang="en-US" altLang="zh-CN" sz="3200" dirty="0" smtClean="0"/>
              <a:t>HDLC</a:t>
            </a:r>
            <a:r>
              <a:rPr lang="zh-CN" altLang="zh-CN" sz="3200" dirty="0" smtClean="0"/>
              <a:t>封装和标准的</a:t>
            </a:r>
            <a:r>
              <a:rPr lang="en-US" altLang="zh-CN" sz="3200" dirty="0" smtClean="0"/>
              <a:t>HDLC</a:t>
            </a:r>
            <a:r>
              <a:rPr lang="zh-CN" altLang="zh-CN" sz="3200" dirty="0" smtClean="0"/>
              <a:t>封装不兼容。</a:t>
            </a:r>
            <a:endParaRPr lang="en-US" altLang="zh-CN" sz="3200" dirty="0" smtClean="0"/>
          </a:p>
          <a:p>
            <a:r>
              <a:rPr lang="zh-CN" altLang="zh-CN" sz="3200" dirty="0" smtClean="0"/>
              <a:t>如果链路两端都是思科设备，使用</a:t>
            </a:r>
            <a:r>
              <a:rPr lang="en-US" altLang="zh-CN" sz="3200" dirty="0" smtClean="0"/>
              <a:t>HDLC</a:t>
            </a:r>
            <a:r>
              <a:rPr lang="zh-CN" altLang="zh-CN" sz="3200" dirty="0" smtClean="0"/>
              <a:t>封装没有问题，但如果思科设备与非思科设备进行连接，应使用点对点协议</a:t>
            </a:r>
            <a:r>
              <a:rPr lang="en-US" altLang="zh-CN" sz="3200" dirty="0" smtClean="0"/>
              <a:t>(Point to Point Protocol, PPP)</a:t>
            </a:r>
            <a:r>
              <a:rPr lang="zh-CN" altLang="zh-CN" sz="3200" dirty="0" smtClean="0"/>
              <a:t> 。</a:t>
            </a:r>
            <a:endParaRPr lang="en-US" altLang="zh-CN" sz="32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PPP</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PPP</a:t>
            </a:r>
            <a:r>
              <a:rPr lang="zh-CN" altLang="zh-CN" sz="3200" dirty="0" smtClean="0"/>
              <a:t>也是同步或异步串行线路上的一种帧封装格式，但</a:t>
            </a:r>
            <a:r>
              <a:rPr lang="en-US" altLang="zh-CN" sz="3200" dirty="0" smtClean="0"/>
              <a:t>PPP</a:t>
            </a:r>
            <a:r>
              <a:rPr lang="zh-CN" altLang="zh-CN" sz="3200" dirty="0" smtClean="0"/>
              <a:t>可以提供对多种网络层协议的支持，除了</a:t>
            </a:r>
            <a:r>
              <a:rPr lang="en-US" altLang="zh-CN" sz="3200" dirty="0" smtClean="0"/>
              <a:t>IP</a:t>
            </a:r>
            <a:r>
              <a:rPr lang="zh-CN" altLang="zh-CN" sz="3200" dirty="0" smtClean="0"/>
              <a:t>以外</a:t>
            </a:r>
            <a:r>
              <a:rPr lang="en-US" altLang="zh-CN" sz="3200" dirty="0" smtClean="0"/>
              <a:t>PPP</a:t>
            </a:r>
            <a:r>
              <a:rPr lang="zh-CN" altLang="zh-CN" sz="3200" dirty="0" smtClean="0"/>
              <a:t>还可以携带其它协议，包括</a:t>
            </a:r>
            <a:r>
              <a:rPr lang="en-US" altLang="zh-CN" sz="3200" dirty="0" err="1" smtClean="0"/>
              <a:t>DECnet</a:t>
            </a:r>
            <a:r>
              <a:rPr lang="zh-CN" altLang="zh-CN" sz="3200" dirty="0" smtClean="0"/>
              <a:t>和</a:t>
            </a:r>
            <a:r>
              <a:rPr lang="en-US" altLang="zh-CN" sz="3200" dirty="0" smtClean="0"/>
              <a:t>Novell</a:t>
            </a:r>
            <a:r>
              <a:rPr lang="zh-CN" altLang="zh-CN" sz="3200" dirty="0" smtClean="0"/>
              <a:t>的</a:t>
            </a:r>
            <a:r>
              <a:rPr lang="en-US" altLang="zh-CN" sz="3200" dirty="0" smtClean="0"/>
              <a:t>Internet</a:t>
            </a:r>
            <a:r>
              <a:rPr lang="zh-CN" altLang="zh-CN" sz="3200" dirty="0" smtClean="0"/>
              <a:t>网包交换</a:t>
            </a:r>
            <a:r>
              <a:rPr lang="en-US" altLang="zh-CN" sz="3200" dirty="0" smtClean="0"/>
              <a:t>(IPX)</a:t>
            </a:r>
            <a:r>
              <a:rPr lang="zh-CN" altLang="zh-CN" sz="3200" dirty="0" smtClean="0"/>
              <a:t>。</a:t>
            </a:r>
            <a:endParaRPr lang="en-US" altLang="zh-CN" sz="3200" dirty="0" smtClean="0"/>
          </a:p>
          <a:p>
            <a:r>
              <a:rPr lang="en-US" altLang="zh-CN" sz="3200" dirty="0" smtClean="0"/>
              <a:t>PPP</a:t>
            </a:r>
            <a:r>
              <a:rPr lang="zh-CN" altLang="zh-CN" sz="3200" dirty="0" smtClean="0"/>
              <a:t>为不同厂商的设备互联提供了可能，并且能够提供用户验证、多链路捆绑、回拨和压缩等功能，易于扩充，支持同异步通信，因而获得广泛应用。</a:t>
            </a:r>
            <a:endParaRPr lang="en-US" altLang="zh-CN" sz="32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PPP</a:t>
            </a:r>
            <a:r>
              <a:rPr lang="zh-CN" altLang="en-US" sz="4400" dirty="0" smtClean="0"/>
              <a:t>（续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PPP</a:t>
            </a:r>
            <a:r>
              <a:rPr lang="zh-CN" altLang="zh-CN" sz="3200" dirty="0" smtClean="0"/>
              <a:t>协议有三个组成部分</a:t>
            </a:r>
            <a:r>
              <a:rPr lang="zh-CN" altLang="en-US" sz="3200" dirty="0" smtClean="0"/>
              <a:t>：</a:t>
            </a:r>
            <a:endParaRPr lang="en-US" altLang="zh-CN" sz="3200" dirty="0" smtClean="0"/>
          </a:p>
          <a:p>
            <a:pPr lvl="1"/>
            <a:r>
              <a:rPr lang="zh-CN" altLang="zh-CN" sz="2900" dirty="0" smtClean="0"/>
              <a:t>一个将</a:t>
            </a:r>
            <a:r>
              <a:rPr lang="en-US" altLang="zh-CN" sz="2900" dirty="0" smtClean="0"/>
              <a:t>IP</a:t>
            </a:r>
            <a:r>
              <a:rPr lang="zh-CN" altLang="zh-CN" sz="2900" dirty="0" smtClean="0"/>
              <a:t>数据报封装到串行链路的方法</a:t>
            </a:r>
            <a:r>
              <a:rPr lang="zh-CN" altLang="en-US" sz="2900" dirty="0" smtClean="0"/>
              <a:t>；</a:t>
            </a:r>
            <a:endParaRPr lang="zh-CN" altLang="zh-CN" sz="2900" dirty="0" smtClean="0"/>
          </a:p>
          <a:p>
            <a:pPr lvl="1"/>
            <a:r>
              <a:rPr lang="zh-CN" altLang="zh-CN" sz="2900" dirty="0" smtClean="0"/>
              <a:t>一个用来建立、配置和测试数据链路连接的链路控制协议</a:t>
            </a:r>
            <a:r>
              <a:rPr lang="en-US" altLang="zh-CN" sz="2900" dirty="0" smtClean="0"/>
              <a:t>LCP(Link Control Protocol)</a:t>
            </a:r>
            <a:r>
              <a:rPr lang="zh-CN" altLang="en-US" sz="2900" dirty="0" smtClean="0"/>
              <a:t>；</a:t>
            </a:r>
            <a:endParaRPr lang="zh-CN" altLang="zh-CN" sz="2900" dirty="0" smtClean="0"/>
          </a:p>
          <a:p>
            <a:pPr lvl="1"/>
            <a:r>
              <a:rPr lang="zh-CN" altLang="zh-CN" sz="2900" dirty="0" smtClean="0"/>
              <a:t>一套网络层控制协议</a:t>
            </a:r>
            <a:r>
              <a:rPr lang="en-US" altLang="zh-CN" sz="2900" dirty="0" smtClean="0"/>
              <a:t>NCP(Network Control Protocol)</a:t>
            </a:r>
            <a:r>
              <a:rPr lang="zh-CN" altLang="zh-CN" sz="2900" dirty="0" smtClean="0"/>
              <a:t> 。</a:t>
            </a:r>
            <a:endParaRPr lang="en-US" altLang="zh-CN" sz="29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PPP</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PPP</a:t>
            </a:r>
            <a:r>
              <a:rPr lang="zh-CN" altLang="zh-CN" sz="3200" dirty="0" smtClean="0"/>
              <a:t>协议的运行流程</a:t>
            </a:r>
            <a:endParaRPr lang="en-US" altLang="zh-CN" sz="3200" dirty="0" smtClean="0"/>
          </a:p>
          <a:p>
            <a:endParaRPr lang="en-US" altLang="zh-CN" sz="3200" dirty="0" smtClean="0"/>
          </a:p>
          <a:p>
            <a:endParaRPr lang="en-US" altLang="zh-CN" sz="3200" dirty="0" smtClean="0"/>
          </a:p>
          <a:p>
            <a:endParaRPr lang="en-US" altLang="zh-CN" sz="3200" dirty="0" smtClean="0"/>
          </a:p>
          <a:p>
            <a:endParaRPr lang="en-US" altLang="zh-CN" sz="3200" dirty="0" smtClean="0"/>
          </a:p>
          <a:p>
            <a:endParaRPr lang="en-US" altLang="zh-CN" sz="3200" dirty="0" smtClean="0"/>
          </a:p>
          <a:p>
            <a:r>
              <a:rPr lang="en-US" altLang="zh-CN" sz="3200" dirty="0" smtClean="0"/>
              <a:t>PPP</a:t>
            </a:r>
            <a:r>
              <a:rPr lang="zh-CN" altLang="zh-CN" sz="3200" dirty="0" smtClean="0"/>
              <a:t>协议使用两种鉴别方式：一种是</a:t>
            </a:r>
            <a:r>
              <a:rPr lang="en-US" altLang="zh-CN" sz="3200" dirty="0" smtClean="0"/>
              <a:t>PAP</a:t>
            </a:r>
            <a:r>
              <a:rPr lang="zh-CN" altLang="zh-CN" sz="3200" dirty="0" smtClean="0"/>
              <a:t>，另一种是</a:t>
            </a:r>
            <a:r>
              <a:rPr lang="en-US" altLang="zh-CN" sz="3200" dirty="0" smtClean="0"/>
              <a:t>CHAP</a:t>
            </a:r>
            <a:r>
              <a:rPr lang="zh-CN" altLang="zh-CN" sz="3200" dirty="0" smtClean="0"/>
              <a:t>。</a:t>
            </a:r>
            <a:endParaRPr lang="en-US" altLang="zh-CN" sz="3200" dirty="0" smtClean="0"/>
          </a:p>
        </p:txBody>
      </p:sp>
      <p:pic>
        <p:nvPicPr>
          <p:cNvPr id="111622" name="Picture 6"/>
          <p:cNvPicPr>
            <a:picLocks noChangeAspect="1" noChangeArrowheads="1"/>
          </p:cNvPicPr>
          <p:nvPr/>
        </p:nvPicPr>
        <p:blipFill>
          <a:blip r:embed="rId2" cstate="print"/>
          <a:srcRect l="2083" r="2415" b="3060"/>
          <a:stretch>
            <a:fillRect/>
          </a:stretch>
        </p:blipFill>
        <p:spPr bwMode="auto">
          <a:xfrm>
            <a:off x="777240" y="2239328"/>
            <a:ext cx="8153400" cy="2718684"/>
          </a:xfrm>
          <a:prstGeom prst="rect">
            <a:avLst/>
          </a:prstGeom>
          <a:noFill/>
          <a:ln w="9525">
            <a:noFill/>
            <a:miter lim="800000"/>
            <a:headEnd/>
            <a:tailEnd/>
          </a:ln>
          <a:effectLst/>
        </p:spPr>
      </p:pic>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a:t>本章</a:t>
            </a:r>
            <a:r>
              <a:rPr lang="zh-CN" altLang="en-US" sz="4400" dirty="0" smtClean="0"/>
              <a:t>结构</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smtClean="0"/>
              <a:t>概述</a:t>
            </a:r>
          </a:p>
          <a:p>
            <a:r>
              <a:rPr lang="zh-CN" altLang="en-US" sz="3200" dirty="0" smtClean="0"/>
              <a:t>链路配置</a:t>
            </a:r>
          </a:p>
          <a:p>
            <a:r>
              <a:rPr lang="zh-CN" altLang="en-US" sz="3200" dirty="0" smtClean="0"/>
              <a:t>生成树协议</a:t>
            </a:r>
          </a:p>
          <a:p>
            <a:r>
              <a:rPr lang="zh-CN" altLang="en-US" sz="3200" dirty="0" smtClean="0"/>
              <a:t>链路聚合</a:t>
            </a:r>
          </a:p>
          <a:p>
            <a:r>
              <a:rPr lang="zh-CN" altLang="en-US" sz="3200" dirty="0" smtClean="0"/>
              <a:t>虚拟局域网</a:t>
            </a:r>
            <a:endParaRPr lang="en-US" altLang="zh-CN" sz="3200" dirty="0" smtClean="0"/>
          </a:p>
          <a:p>
            <a:pPr marL="0" indent="0">
              <a:buNone/>
            </a:pPr>
            <a:endParaRPr lang="en-US" altLang="zh-CN" dirty="0" smtClean="0"/>
          </a:p>
          <a:p>
            <a:pPr marL="0" indent="0">
              <a:buNone/>
            </a:pPr>
            <a:endParaRPr lang="zh-CN" altLang="en-US" dirty="0"/>
          </a:p>
          <a:p>
            <a:pPr lvl="1"/>
            <a:endParaRPr lang="en-US" altLang="zh-CN" sz="2800" dirty="0" smtClean="0"/>
          </a:p>
          <a:p>
            <a:endParaRPr lang="en-US" altLang="zh-CN" dirty="0"/>
          </a:p>
        </p:txBody>
      </p:sp>
    </p:spTree>
    <p:extLst>
      <p:ext uri="{BB962C8B-B14F-4D97-AF65-F5344CB8AC3E}">
        <p14:creationId xmlns:p14="http://schemas.microsoft.com/office/powerpoint/2010/main" val="39452817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5.2.3</a:t>
            </a:r>
            <a:r>
              <a:rPr lang="zh-CN" altLang="zh-CN" sz="4400" dirty="0" smtClean="0"/>
              <a:t>基于</a:t>
            </a:r>
            <a:r>
              <a:rPr lang="en-US" altLang="zh-CN" sz="4400" dirty="0" smtClean="0"/>
              <a:t>P T</a:t>
            </a:r>
            <a:r>
              <a:rPr lang="zh-CN" altLang="zh-CN" sz="4400" dirty="0" smtClean="0"/>
              <a:t>的</a:t>
            </a:r>
            <a:r>
              <a:rPr lang="en-US" altLang="zh-CN" sz="4400" dirty="0" smtClean="0"/>
              <a:t>HDLC</a:t>
            </a:r>
            <a:r>
              <a:rPr lang="zh-CN" altLang="zh-CN" sz="4400" dirty="0" smtClean="0"/>
              <a:t>链路配置</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1.</a:t>
            </a:r>
            <a:r>
              <a:rPr lang="zh-CN" altLang="zh-CN" sz="3200" dirty="0" smtClean="0"/>
              <a:t>组网需求及拓扑</a:t>
            </a:r>
            <a:endParaRPr lang="en-US" altLang="zh-CN" sz="3200" dirty="0" smtClean="0"/>
          </a:p>
          <a:p>
            <a:pPr lvl="1"/>
            <a:r>
              <a:rPr lang="en-US" altLang="zh-CN" sz="2900" dirty="0" smtClean="0"/>
              <a:t>2</a:t>
            </a:r>
            <a:r>
              <a:rPr lang="zh-CN" altLang="zh-CN" sz="2900" dirty="0" smtClean="0"/>
              <a:t>台</a:t>
            </a:r>
            <a:r>
              <a:rPr lang="en-US" altLang="zh-CN" sz="2900" dirty="0" smtClean="0"/>
              <a:t>1841</a:t>
            </a:r>
            <a:r>
              <a:rPr lang="zh-CN" altLang="zh-CN" sz="2900" dirty="0" smtClean="0"/>
              <a:t>路由器</a:t>
            </a:r>
            <a:r>
              <a:rPr lang="en-US" altLang="zh-CN" sz="2900" dirty="0" smtClean="0"/>
              <a:t>Router0</a:t>
            </a:r>
            <a:r>
              <a:rPr lang="zh-CN" altLang="zh-CN" sz="2900" dirty="0" smtClean="0"/>
              <a:t>和</a:t>
            </a:r>
            <a:r>
              <a:rPr lang="en-US" altLang="zh-CN" sz="2900" dirty="0" smtClean="0"/>
              <a:t>Router1</a:t>
            </a:r>
            <a:r>
              <a:rPr lang="zh-CN" altLang="zh-CN" sz="2900" dirty="0" smtClean="0"/>
              <a:t>通过同步串行线路接口连接，要求运行</a:t>
            </a:r>
            <a:r>
              <a:rPr lang="en-US" altLang="zh-CN" sz="2900" dirty="0" smtClean="0"/>
              <a:t>HDLC</a:t>
            </a:r>
            <a:endParaRPr lang="zh-CN" altLang="zh-CN" sz="2900" dirty="0"/>
          </a:p>
          <a:p>
            <a:pPr lvl="1"/>
            <a:endParaRPr lang="en-US" altLang="zh-CN" sz="2900" dirty="0" smtClean="0"/>
          </a:p>
          <a:p>
            <a:pPr lvl="1"/>
            <a:endParaRPr lang="en-US" altLang="zh-CN" sz="2900" dirty="0"/>
          </a:p>
          <a:p>
            <a:pPr lvl="1"/>
            <a:endParaRPr lang="zh-CN" altLang="zh-CN" sz="2900" dirty="0"/>
          </a:p>
          <a:p>
            <a:endParaRPr lang="zh-CN" altLang="en-US" sz="3200" dirty="0"/>
          </a:p>
        </p:txBody>
      </p:sp>
      <p:pic>
        <p:nvPicPr>
          <p:cNvPr id="94209" name="Picture 1"/>
          <p:cNvPicPr>
            <a:picLocks noChangeAspect="1" noChangeArrowheads="1"/>
          </p:cNvPicPr>
          <p:nvPr/>
        </p:nvPicPr>
        <p:blipFill>
          <a:blip r:embed="rId2" cstate="print"/>
          <a:srcRect/>
          <a:stretch>
            <a:fillRect/>
          </a:stretch>
        </p:blipFill>
        <p:spPr bwMode="auto">
          <a:xfrm>
            <a:off x="815340" y="3185160"/>
            <a:ext cx="7429500" cy="3200400"/>
          </a:xfrm>
          <a:prstGeom prst="rect">
            <a:avLst/>
          </a:prstGeom>
          <a:noFill/>
          <a:ln w="9525">
            <a:noFill/>
            <a:miter lim="800000"/>
            <a:headEnd/>
            <a:tailEnd/>
          </a:ln>
          <a:effectLst/>
        </p:spPr>
      </p:pic>
    </p:spTree>
    <p:extLst>
      <p:ext uri="{BB962C8B-B14F-4D97-AF65-F5344CB8AC3E}">
        <p14:creationId xmlns:p14="http://schemas.microsoft.com/office/powerpoint/2010/main" val="24394239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该网络共有三个网段：</a:t>
            </a:r>
          </a:p>
          <a:p>
            <a:pPr lvl="1"/>
            <a:r>
              <a:rPr lang="en-US" altLang="zh-CN" sz="2900" dirty="0" smtClean="0"/>
              <a:t>10.0.0.0/8</a:t>
            </a:r>
            <a:r>
              <a:rPr lang="zh-CN" altLang="zh-CN" sz="2900" dirty="0" smtClean="0"/>
              <a:t>（等价于：</a:t>
            </a:r>
            <a:r>
              <a:rPr lang="en-US" altLang="zh-CN" sz="2900" dirty="0" smtClean="0"/>
              <a:t>10.0.0.0  255.0.0.0</a:t>
            </a:r>
            <a:r>
              <a:rPr lang="zh-CN" altLang="zh-CN" sz="2900" dirty="0" smtClean="0"/>
              <a:t>）；</a:t>
            </a:r>
          </a:p>
          <a:p>
            <a:pPr lvl="1"/>
            <a:r>
              <a:rPr lang="en-US" altLang="zh-CN" sz="2900" dirty="0" smtClean="0"/>
              <a:t>192.168.1.0/24</a:t>
            </a:r>
            <a:r>
              <a:rPr lang="zh-CN" altLang="zh-CN" sz="2900" dirty="0" smtClean="0"/>
              <a:t>（等价于：</a:t>
            </a:r>
            <a:r>
              <a:rPr lang="en-US" altLang="zh-CN" sz="2900" dirty="0" smtClean="0"/>
              <a:t>192.168.1.0  255.255.255.0</a:t>
            </a:r>
            <a:r>
              <a:rPr lang="zh-CN" altLang="zh-CN" sz="2900" dirty="0" smtClean="0"/>
              <a:t>）；</a:t>
            </a:r>
          </a:p>
          <a:p>
            <a:pPr lvl="1"/>
            <a:r>
              <a:rPr lang="en-US" altLang="zh-CN" sz="2900" dirty="0" smtClean="0"/>
              <a:t>20.0.0.0/8</a:t>
            </a:r>
            <a:r>
              <a:rPr lang="zh-CN" altLang="zh-CN" sz="2900" dirty="0" smtClean="0"/>
              <a:t>（等价于：</a:t>
            </a:r>
            <a:r>
              <a:rPr lang="en-US" altLang="zh-CN" sz="2900" dirty="0" smtClean="0"/>
              <a:t>20.0.0.0  255.0.0.0</a:t>
            </a:r>
            <a:r>
              <a:rPr lang="zh-CN" altLang="zh-CN" sz="2900" dirty="0" smtClean="0"/>
              <a:t>）；</a:t>
            </a:r>
          </a:p>
          <a:p>
            <a:r>
              <a:rPr lang="en-US" altLang="zh-CN" sz="3200" dirty="0" smtClean="0"/>
              <a:t>PC0</a:t>
            </a:r>
            <a:r>
              <a:rPr lang="zh-CN" altLang="zh-CN" sz="3200" dirty="0" smtClean="0"/>
              <a:t>的</a:t>
            </a:r>
            <a:r>
              <a:rPr lang="en-US" altLang="zh-CN" sz="3200" dirty="0" err="1" smtClean="0"/>
              <a:t>FastEthernet</a:t>
            </a:r>
            <a:r>
              <a:rPr lang="zh-CN" altLang="zh-CN" sz="3200" dirty="0" smtClean="0"/>
              <a:t>接口的</a:t>
            </a:r>
            <a:r>
              <a:rPr lang="en-US" altLang="zh-CN" sz="3200" dirty="0" smtClean="0"/>
              <a:t>IP</a:t>
            </a:r>
            <a:r>
              <a:rPr lang="zh-CN" altLang="zh-CN" sz="3200" dirty="0" smtClean="0"/>
              <a:t>地址是</a:t>
            </a:r>
            <a:r>
              <a:rPr lang="en-US" altLang="zh-CN" sz="3200" dirty="0" smtClean="0"/>
              <a:t>10.0.0.1/8</a:t>
            </a:r>
            <a:r>
              <a:rPr lang="zh-CN" altLang="zh-CN" sz="3200" dirty="0" smtClean="0"/>
              <a:t>，网关为</a:t>
            </a:r>
            <a:r>
              <a:rPr lang="en-US" altLang="zh-CN" sz="3200" dirty="0" smtClean="0"/>
              <a:t>10.0.0.2/8</a:t>
            </a:r>
            <a:r>
              <a:rPr lang="zh-CN" altLang="zh-CN" sz="3200" dirty="0" smtClean="0"/>
              <a:t>；</a:t>
            </a:r>
          </a:p>
          <a:p>
            <a:r>
              <a:rPr lang="en-US" altLang="zh-CN" sz="3200" dirty="0" smtClean="0"/>
              <a:t>PC1</a:t>
            </a:r>
            <a:r>
              <a:rPr lang="zh-CN" altLang="zh-CN" sz="3200" dirty="0" smtClean="0"/>
              <a:t>的</a:t>
            </a:r>
            <a:r>
              <a:rPr lang="en-US" altLang="zh-CN" sz="3200" dirty="0" err="1" smtClean="0"/>
              <a:t>FastEthernet</a:t>
            </a:r>
            <a:r>
              <a:rPr lang="zh-CN" altLang="zh-CN" sz="3200" dirty="0" smtClean="0"/>
              <a:t>接口的</a:t>
            </a:r>
            <a:r>
              <a:rPr lang="en-US" altLang="zh-CN" sz="3200" dirty="0" smtClean="0"/>
              <a:t>IP</a:t>
            </a:r>
            <a:r>
              <a:rPr lang="zh-CN" altLang="zh-CN" sz="3200" dirty="0" smtClean="0"/>
              <a:t>地址是</a:t>
            </a:r>
            <a:r>
              <a:rPr lang="en-US" altLang="zh-CN" sz="3200" dirty="0" smtClean="0"/>
              <a:t>20.0.0.1/8</a:t>
            </a:r>
            <a:r>
              <a:rPr lang="zh-CN" altLang="zh-CN" sz="3200" dirty="0" smtClean="0"/>
              <a:t>，网关为</a:t>
            </a:r>
            <a:r>
              <a:rPr lang="en-US" altLang="zh-CN" sz="3200" dirty="0" smtClean="0"/>
              <a:t>20.0.0.2/8</a:t>
            </a:r>
            <a:r>
              <a:rPr lang="zh-CN" altLang="zh-CN" sz="3200" dirty="0" smtClean="0"/>
              <a:t>。</a:t>
            </a:r>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zh-CN" altLang="en-US" sz="4400" dirty="0" smtClean="0"/>
              <a:t>（续）</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Router0</a:t>
            </a:r>
            <a:r>
              <a:rPr lang="zh-CN" altLang="zh-CN" sz="3200" dirty="0" smtClean="0"/>
              <a:t>使用了两个接口：</a:t>
            </a:r>
            <a:endParaRPr lang="en-US" altLang="zh-CN" sz="3200" dirty="0" smtClean="0"/>
          </a:p>
          <a:p>
            <a:pPr lvl="1"/>
            <a:r>
              <a:rPr lang="en-US" altLang="zh-CN" sz="2900" dirty="0" smtClean="0"/>
              <a:t>serial 0/1/0</a:t>
            </a:r>
            <a:r>
              <a:rPr lang="zh-CN" altLang="zh-CN" sz="2900" dirty="0" smtClean="0"/>
              <a:t>接口的</a:t>
            </a:r>
            <a:r>
              <a:rPr lang="en-US" altLang="zh-CN" sz="2900" dirty="0" smtClean="0"/>
              <a:t>IP</a:t>
            </a:r>
            <a:r>
              <a:rPr lang="zh-CN" altLang="zh-CN" sz="2900" dirty="0" smtClean="0"/>
              <a:t>地址是</a:t>
            </a:r>
            <a:r>
              <a:rPr lang="en-US" altLang="zh-CN" sz="2900" dirty="0" smtClean="0"/>
              <a:t>192.168.1.1/24</a:t>
            </a:r>
            <a:r>
              <a:rPr lang="zh-CN" altLang="zh-CN" sz="2900" dirty="0" smtClean="0"/>
              <a:t>，</a:t>
            </a:r>
            <a:r>
              <a:rPr lang="en-US" altLang="zh-CN" sz="2900" dirty="0" smtClean="0"/>
              <a:t>FastEthernet0/0</a:t>
            </a:r>
            <a:r>
              <a:rPr lang="zh-CN" altLang="zh-CN" sz="2900" dirty="0" smtClean="0"/>
              <a:t>接口的</a:t>
            </a:r>
            <a:r>
              <a:rPr lang="en-US" altLang="zh-CN" sz="2900" dirty="0" smtClean="0"/>
              <a:t>IP</a:t>
            </a:r>
            <a:r>
              <a:rPr lang="zh-CN" altLang="zh-CN" sz="2900" dirty="0" smtClean="0"/>
              <a:t>地址是</a:t>
            </a:r>
            <a:r>
              <a:rPr lang="en-US" altLang="zh-CN" sz="2900" dirty="0" smtClean="0"/>
              <a:t>10.0.0.2/8</a:t>
            </a:r>
            <a:r>
              <a:rPr lang="zh-CN" altLang="zh-CN" sz="2900" dirty="0" smtClean="0"/>
              <a:t>；</a:t>
            </a:r>
          </a:p>
          <a:p>
            <a:r>
              <a:rPr lang="en-US" altLang="zh-CN" sz="3200" dirty="0" smtClean="0"/>
              <a:t>Router1</a:t>
            </a:r>
            <a:r>
              <a:rPr lang="zh-CN" altLang="zh-CN" sz="3200" dirty="0" smtClean="0"/>
              <a:t>使用了两个接口：</a:t>
            </a:r>
            <a:endParaRPr lang="en-US" altLang="zh-CN" sz="3200" dirty="0" smtClean="0"/>
          </a:p>
          <a:p>
            <a:pPr lvl="1"/>
            <a:r>
              <a:rPr lang="en-US" altLang="zh-CN" sz="2900" dirty="0" smtClean="0"/>
              <a:t>serial 0/1/0</a:t>
            </a:r>
            <a:r>
              <a:rPr lang="zh-CN" altLang="zh-CN" sz="2900" dirty="0" smtClean="0"/>
              <a:t>接口的</a:t>
            </a:r>
            <a:r>
              <a:rPr lang="en-US" altLang="zh-CN" sz="2900" dirty="0" smtClean="0"/>
              <a:t>IP</a:t>
            </a:r>
            <a:r>
              <a:rPr lang="zh-CN" altLang="zh-CN" sz="2900" dirty="0" smtClean="0"/>
              <a:t>地址是</a:t>
            </a:r>
            <a:r>
              <a:rPr lang="en-US" altLang="zh-CN" sz="2900" dirty="0" smtClean="0"/>
              <a:t>192.168.1.2/24</a:t>
            </a:r>
            <a:r>
              <a:rPr lang="zh-CN" altLang="zh-CN" sz="2900" dirty="0" smtClean="0"/>
              <a:t>，</a:t>
            </a:r>
            <a:r>
              <a:rPr lang="en-US" altLang="zh-CN" sz="2900" dirty="0" smtClean="0"/>
              <a:t>FastEthernet0/0</a:t>
            </a:r>
            <a:r>
              <a:rPr lang="zh-CN" altLang="zh-CN" sz="2900" dirty="0" smtClean="0"/>
              <a:t>接口的</a:t>
            </a:r>
            <a:r>
              <a:rPr lang="en-US" altLang="zh-CN" sz="2900" dirty="0" smtClean="0"/>
              <a:t>IP</a:t>
            </a:r>
            <a:r>
              <a:rPr lang="zh-CN" altLang="zh-CN" sz="2900" dirty="0" smtClean="0"/>
              <a:t>地址是</a:t>
            </a:r>
            <a:r>
              <a:rPr lang="en-US" altLang="zh-CN" sz="2900" dirty="0" smtClean="0"/>
              <a:t>20.0.0.2/8</a:t>
            </a:r>
            <a:r>
              <a:rPr lang="zh-CN" altLang="zh-CN" sz="2900" dirty="0" smtClean="0"/>
              <a:t>；</a:t>
            </a:r>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a:buNone/>
            </a:pPr>
            <a:r>
              <a:rPr lang="zh-CN" altLang="zh-CN" sz="3200" dirty="0" smtClean="0"/>
              <a:t>采用如下的思路配置基本的</a:t>
            </a:r>
            <a:r>
              <a:rPr lang="en-US" altLang="zh-CN" sz="3200" dirty="0" smtClean="0"/>
              <a:t>HDLC</a:t>
            </a:r>
            <a:r>
              <a:rPr lang="zh-CN" altLang="zh-CN" sz="3200" dirty="0" smtClean="0"/>
              <a:t>：</a:t>
            </a:r>
          </a:p>
          <a:p>
            <a:r>
              <a:rPr lang="zh-CN" altLang="zh-CN" sz="3200" dirty="0" smtClean="0"/>
              <a:t>配置两台路由器</a:t>
            </a:r>
            <a:r>
              <a:rPr lang="en-US" altLang="zh-CN" sz="3200" dirty="0" smtClean="0"/>
              <a:t>serial 0/1/0</a:t>
            </a:r>
            <a:r>
              <a:rPr lang="zh-CN" altLang="zh-CN" sz="3200" dirty="0" smtClean="0"/>
              <a:t>接口的链路层协议为</a:t>
            </a:r>
            <a:r>
              <a:rPr lang="en-US" altLang="zh-CN" sz="3200" dirty="0" smtClean="0"/>
              <a:t>HDLC</a:t>
            </a:r>
            <a:r>
              <a:rPr lang="zh-CN" altLang="zh-CN" sz="3200" dirty="0" smtClean="0"/>
              <a:t>；</a:t>
            </a:r>
          </a:p>
          <a:p>
            <a:r>
              <a:rPr lang="zh-CN" altLang="zh-CN" sz="3200" dirty="0" smtClean="0"/>
              <a:t>配置主机与路由器各接口的</a:t>
            </a:r>
            <a:r>
              <a:rPr lang="en-US" altLang="zh-CN" sz="3200" dirty="0" smtClean="0"/>
              <a:t>IP</a:t>
            </a:r>
            <a:r>
              <a:rPr lang="zh-CN" altLang="zh-CN" sz="3200" dirty="0" smtClean="0"/>
              <a:t>地址。</a:t>
            </a:r>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3200" dirty="0" smtClean="0"/>
              <a:t>(1)</a:t>
            </a:r>
            <a:r>
              <a:rPr lang="zh-CN" altLang="zh-CN" sz="3200" dirty="0" smtClean="0"/>
              <a:t>搭建实验环境。</a:t>
            </a:r>
          </a:p>
          <a:p>
            <a:pPr lvl="1"/>
            <a:r>
              <a:rPr lang="en-US" altLang="zh-CN" sz="2900" dirty="0" smtClean="0"/>
              <a:t>a) </a:t>
            </a:r>
            <a:r>
              <a:rPr lang="zh-CN" altLang="zh-CN" sz="2900" dirty="0" smtClean="0"/>
              <a:t>在</a:t>
            </a:r>
            <a:r>
              <a:rPr lang="en-US" altLang="zh-CN" sz="2900" dirty="0" smtClean="0"/>
              <a:t>Packet Tracer</a:t>
            </a:r>
            <a:r>
              <a:rPr lang="zh-CN" altLang="zh-CN" sz="2900" dirty="0" smtClean="0"/>
              <a:t>工作区中布置二台思科</a:t>
            </a:r>
            <a:r>
              <a:rPr lang="en-US" altLang="zh-CN" sz="2900" dirty="0" smtClean="0"/>
              <a:t>1841</a:t>
            </a:r>
            <a:r>
              <a:rPr lang="zh-CN" altLang="zh-CN" sz="2900" dirty="0" smtClean="0"/>
              <a:t>路由器</a:t>
            </a:r>
            <a:r>
              <a:rPr lang="en-US" altLang="zh-CN" sz="2900" dirty="0" smtClean="0"/>
              <a:t>Router0</a:t>
            </a:r>
            <a:r>
              <a:rPr lang="zh-CN" altLang="zh-CN" sz="2900" dirty="0" smtClean="0"/>
              <a:t>和</a:t>
            </a:r>
            <a:r>
              <a:rPr lang="en-US" altLang="zh-CN" sz="2900" dirty="0" smtClean="0"/>
              <a:t>Router1</a:t>
            </a:r>
            <a:r>
              <a:rPr lang="zh-CN" altLang="zh-CN" sz="2900" dirty="0" smtClean="0"/>
              <a:t>。</a:t>
            </a:r>
          </a:p>
          <a:p>
            <a:pPr lvl="1"/>
            <a:r>
              <a:rPr lang="en-US" altLang="zh-CN" sz="2900" dirty="0" smtClean="0"/>
              <a:t>b) </a:t>
            </a:r>
            <a:r>
              <a:rPr lang="zh-CN" altLang="zh-CN" sz="2900" dirty="0" smtClean="0"/>
              <a:t>为路由器添加串行接口模块“</a:t>
            </a:r>
            <a:r>
              <a:rPr lang="en-US" altLang="zh-CN" sz="2900" dirty="0" smtClean="0"/>
              <a:t>WIC-1T</a:t>
            </a:r>
            <a:r>
              <a:rPr lang="zh-CN" altLang="zh-CN" sz="2900" dirty="0" smtClean="0"/>
              <a:t>”（</a:t>
            </a:r>
            <a:r>
              <a:rPr lang="en-US" altLang="zh-CN" sz="2900" dirty="0" smtClean="0"/>
              <a:t>1</a:t>
            </a:r>
            <a:r>
              <a:rPr lang="zh-CN" altLang="zh-CN" sz="2900" dirty="0" smtClean="0"/>
              <a:t>端口串行广域网接口卡） </a:t>
            </a:r>
            <a:r>
              <a:rPr lang="zh-CN" altLang="en-US" sz="2900" dirty="0" smtClean="0"/>
              <a:t>。</a:t>
            </a:r>
            <a:endParaRPr lang="zh-CN" altLang="zh-CN" sz="2900" dirty="0" smtClean="0"/>
          </a:p>
          <a:p>
            <a:pPr lvl="1"/>
            <a:r>
              <a:rPr lang="en-US" altLang="zh-CN" sz="2900" dirty="0" smtClean="0"/>
              <a:t>c) </a:t>
            </a:r>
            <a:r>
              <a:rPr lang="zh-CN" altLang="zh-CN" sz="2900" dirty="0" smtClean="0"/>
              <a:t>连接两台路由器。</a:t>
            </a:r>
            <a:endParaRPr lang="zh-CN" altLang="zh-CN" sz="2900" dirty="0"/>
          </a:p>
          <a:p>
            <a:endParaRPr lang="zh-CN" altLang="en-US" sz="3200" dirty="0"/>
          </a:p>
        </p:txBody>
      </p:sp>
      <p:pic>
        <p:nvPicPr>
          <p:cNvPr id="112643" name="Picture 3"/>
          <p:cNvPicPr>
            <a:picLocks noChangeAspect="1" noChangeArrowheads="1"/>
          </p:cNvPicPr>
          <p:nvPr/>
        </p:nvPicPr>
        <p:blipFill>
          <a:blip r:embed="rId2" cstate="print"/>
          <a:srcRect/>
          <a:stretch>
            <a:fillRect/>
          </a:stretch>
        </p:blipFill>
        <p:spPr bwMode="auto">
          <a:xfrm>
            <a:off x="914400" y="4795837"/>
            <a:ext cx="6659880" cy="1683068"/>
          </a:xfrm>
          <a:prstGeom prst="rect">
            <a:avLst/>
          </a:prstGeom>
          <a:noFill/>
          <a:ln w="9525">
            <a:noFill/>
            <a:miter lim="800000"/>
            <a:headEnd/>
            <a:tailEnd/>
          </a:ln>
          <a:effectLst/>
        </p:spPr>
      </p:pic>
      <p:pic>
        <p:nvPicPr>
          <p:cNvPr id="112642" name="Picture 2"/>
          <p:cNvPicPr>
            <a:picLocks noChangeAspect="1" noChangeArrowheads="1"/>
          </p:cNvPicPr>
          <p:nvPr/>
        </p:nvPicPr>
        <p:blipFill>
          <a:blip r:embed="rId3" cstate="print"/>
          <a:srcRect/>
          <a:stretch>
            <a:fillRect/>
          </a:stretch>
        </p:blipFill>
        <p:spPr bwMode="auto">
          <a:xfrm>
            <a:off x="5562599" y="3459480"/>
            <a:ext cx="3120685" cy="1391545"/>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25</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t>说明</a:t>
            </a:r>
            <a:endParaRPr lang="en-US" altLang="zh-CN" sz="4400" dirty="0" smtClean="0"/>
          </a:p>
        </p:txBody>
      </p:sp>
      <p:sp>
        <p:nvSpPr>
          <p:cNvPr id="275459" name="Rectangle 3"/>
          <p:cNvSpPr>
            <a:spLocks noGrp="1" noChangeArrowheads="1"/>
          </p:cNvSpPr>
          <p:nvPr>
            <p:ph type="body" idx="1"/>
          </p:nvPr>
        </p:nvSpPr>
        <p:spPr>
          <a:xfrm>
            <a:off x="457200" y="1203962"/>
            <a:ext cx="8229600" cy="4525963"/>
          </a:xfrm>
        </p:spPr>
        <p:txBody>
          <a:bodyPr/>
          <a:lstStyle/>
          <a:p>
            <a:pPr marL="257175" lvl="1" indent="-257175">
              <a:buClr>
                <a:schemeClr val="tx1"/>
              </a:buClr>
            </a:pPr>
            <a:r>
              <a:rPr lang="en-US" altLang="zh-CN" sz="3000" dirty="0" smtClean="0">
                <a:solidFill>
                  <a:schemeClr val="hlink"/>
                </a:solidFill>
              </a:rPr>
              <a:t>DTE</a:t>
            </a:r>
            <a:r>
              <a:rPr lang="zh-CN" altLang="zh-CN" sz="3000" dirty="0" smtClean="0">
                <a:solidFill>
                  <a:schemeClr val="hlink"/>
                </a:solidFill>
              </a:rPr>
              <a:t>：</a:t>
            </a:r>
            <a:r>
              <a:rPr lang="en-US" altLang="zh-CN" sz="3000" dirty="0" smtClean="0">
                <a:solidFill>
                  <a:schemeClr val="hlink"/>
                </a:solidFill>
              </a:rPr>
              <a:t>Data Terminal Equipment</a:t>
            </a:r>
            <a:r>
              <a:rPr lang="zh-CN" altLang="zh-CN" sz="3000" dirty="0" smtClean="0">
                <a:solidFill>
                  <a:schemeClr val="hlink"/>
                </a:solidFill>
              </a:rPr>
              <a:t>，数据终端设备</a:t>
            </a:r>
          </a:p>
          <a:p>
            <a:pPr marL="257175" lvl="1" indent="-257175">
              <a:buClr>
                <a:schemeClr val="tx1"/>
              </a:buClr>
            </a:pPr>
            <a:r>
              <a:rPr lang="en-US" altLang="zh-CN" sz="3000" dirty="0" smtClean="0">
                <a:solidFill>
                  <a:schemeClr val="hlink"/>
                </a:solidFill>
              </a:rPr>
              <a:t>DCE</a:t>
            </a:r>
            <a:r>
              <a:rPr lang="zh-CN" altLang="zh-CN" sz="3000" dirty="0" smtClean="0">
                <a:solidFill>
                  <a:schemeClr val="hlink"/>
                </a:solidFill>
              </a:rPr>
              <a:t>：</a:t>
            </a:r>
            <a:r>
              <a:rPr lang="en-US" altLang="zh-CN" sz="3000" dirty="0" smtClean="0">
                <a:solidFill>
                  <a:schemeClr val="hlink"/>
                </a:solidFill>
              </a:rPr>
              <a:t>Data Communications Equipment</a:t>
            </a:r>
            <a:r>
              <a:rPr lang="zh-CN" altLang="zh-CN" sz="3000" dirty="0" smtClean="0">
                <a:solidFill>
                  <a:schemeClr val="hlink"/>
                </a:solidFill>
              </a:rPr>
              <a:t>，数据通信设备</a:t>
            </a:r>
          </a:p>
          <a:p>
            <a:pPr marL="257175" lvl="1" indent="-257175">
              <a:buClr>
                <a:schemeClr val="tx1"/>
              </a:buClr>
            </a:pPr>
            <a:r>
              <a:rPr lang="en-US" altLang="zh-CN" sz="3000" dirty="0" smtClean="0">
                <a:solidFill>
                  <a:schemeClr val="hlink"/>
                </a:solidFill>
              </a:rPr>
              <a:t>DTE</a:t>
            </a:r>
            <a:r>
              <a:rPr lang="zh-CN" altLang="zh-CN" sz="3000" dirty="0" smtClean="0">
                <a:solidFill>
                  <a:schemeClr val="hlink"/>
                </a:solidFill>
              </a:rPr>
              <a:t>与</a:t>
            </a:r>
            <a:r>
              <a:rPr lang="en-US" altLang="zh-CN" sz="3000" dirty="0" smtClean="0">
                <a:solidFill>
                  <a:schemeClr val="hlink"/>
                </a:solidFill>
              </a:rPr>
              <a:t>DCE</a:t>
            </a:r>
            <a:r>
              <a:rPr lang="zh-CN" altLang="zh-CN" sz="3000" dirty="0" smtClean="0">
                <a:solidFill>
                  <a:schemeClr val="hlink"/>
                </a:solidFill>
              </a:rPr>
              <a:t>的区别：</a:t>
            </a:r>
            <a:r>
              <a:rPr lang="en-US" altLang="zh-CN" sz="3000" dirty="0" smtClean="0">
                <a:solidFill>
                  <a:schemeClr val="hlink"/>
                </a:solidFill>
              </a:rPr>
              <a:t>DCE</a:t>
            </a:r>
            <a:r>
              <a:rPr lang="zh-CN" altLang="zh-CN" sz="3000" dirty="0" smtClean="0">
                <a:solidFill>
                  <a:schemeClr val="hlink"/>
                </a:solidFill>
              </a:rPr>
              <a:t>一方提供时钟，</a:t>
            </a:r>
            <a:r>
              <a:rPr lang="en-US" altLang="zh-CN" sz="3000" dirty="0" smtClean="0">
                <a:solidFill>
                  <a:schemeClr val="hlink"/>
                </a:solidFill>
              </a:rPr>
              <a:t>DTE</a:t>
            </a:r>
            <a:r>
              <a:rPr lang="zh-CN" altLang="zh-CN" sz="3000" dirty="0" smtClean="0">
                <a:solidFill>
                  <a:schemeClr val="hlink"/>
                </a:solidFill>
              </a:rPr>
              <a:t>不提供时钟，但它依靠</a:t>
            </a:r>
            <a:r>
              <a:rPr lang="en-US" altLang="zh-CN" sz="3000" dirty="0" smtClean="0">
                <a:solidFill>
                  <a:schemeClr val="hlink"/>
                </a:solidFill>
              </a:rPr>
              <a:t>DCE</a:t>
            </a:r>
            <a:r>
              <a:rPr lang="zh-CN" altLang="zh-CN" sz="3000" dirty="0" smtClean="0">
                <a:solidFill>
                  <a:schemeClr val="hlink"/>
                </a:solidFill>
              </a:rPr>
              <a:t>提供的时钟工作。</a:t>
            </a:r>
            <a:endParaRPr lang="en-US" altLang="zh-CN" sz="3000" dirty="0" smtClean="0">
              <a:solidFill>
                <a:schemeClr val="hlink"/>
              </a:solidFill>
            </a:endParaRPr>
          </a:p>
          <a:p>
            <a:pPr marL="257175" lvl="1" indent="-257175">
              <a:buClr>
                <a:schemeClr val="tx1"/>
              </a:buClr>
            </a:pPr>
            <a:r>
              <a:rPr lang="zh-CN" altLang="zh-CN" sz="3000" dirty="0" smtClean="0">
                <a:solidFill>
                  <a:schemeClr val="hlink"/>
                </a:solidFill>
              </a:rPr>
              <a:t>通常从外观就能判断是</a:t>
            </a:r>
            <a:r>
              <a:rPr lang="en-US" altLang="zh-CN" sz="3000" dirty="0" smtClean="0">
                <a:solidFill>
                  <a:schemeClr val="hlink"/>
                </a:solidFill>
              </a:rPr>
              <a:t>DTE</a:t>
            </a:r>
            <a:r>
              <a:rPr lang="zh-CN" altLang="zh-CN" sz="3000" dirty="0" smtClean="0">
                <a:solidFill>
                  <a:schemeClr val="hlink"/>
                </a:solidFill>
              </a:rPr>
              <a:t>还是</a:t>
            </a:r>
            <a:r>
              <a:rPr lang="en-US" altLang="zh-CN" sz="3000" dirty="0" smtClean="0">
                <a:solidFill>
                  <a:schemeClr val="hlink"/>
                </a:solidFill>
              </a:rPr>
              <a:t>DCE</a:t>
            </a:r>
            <a:r>
              <a:rPr lang="zh-CN" altLang="zh-CN" sz="3000" dirty="0" smtClean="0">
                <a:solidFill>
                  <a:schemeClr val="hlink"/>
                </a:solidFill>
              </a:rPr>
              <a:t>，</a:t>
            </a:r>
            <a:r>
              <a:rPr lang="en-US" altLang="zh-CN" sz="3000" dirty="0" smtClean="0">
                <a:solidFill>
                  <a:schemeClr val="hlink"/>
                </a:solidFill>
              </a:rPr>
              <a:t>DTE</a:t>
            </a:r>
            <a:r>
              <a:rPr lang="zh-CN" altLang="zh-CN" sz="3000" dirty="0" smtClean="0">
                <a:solidFill>
                  <a:schemeClr val="hlink"/>
                </a:solidFill>
              </a:rPr>
              <a:t>的接口为针式（俗称公头），</a:t>
            </a:r>
            <a:r>
              <a:rPr lang="en-US" altLang="zh-CN" sz="3000" dirty="0" smtClean="0">
                <a:solidFill>
                  <a:schemeClr val="hlink"/>
                </a:solidFill>
              </a:rPr>
              <a:t>DCE</a:t>
            </a:r>
            <a:r>
              <a:rPr lang="zh-CN" altLang="zh-CN" sz="3000" dirty="0" smtClean="0">
                <a:solidFill>
                  <a:schemeClr val="hlink"/>
                </a:solidFill>
              </a:rPr>
              <a:t>的接口为孔式（俗称母头），这样两种接口才能接在一起。</a:t>
            </a:r>
            <a:endParaRPr lang="zh-CN" altLang="en-US" sz="3000" dirty="0">
              <a:solidFill>
                <a:schemeClr val="hlink"/>
              </a:solidFill>
            </a:endParaRP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lvl="1"/>
            <a:r>
              <a:rPr lang="en-US" altLang="zh-CN" sz="2900" dirty="0" smtClean="0"/>
              <a:t>d) </a:t>
            </a:r>
            <a:r>
              <a:rPr lang="zh-CN" altLang="zh-CN" sz="2900" dirty="0" smtClean="0"/>
              <a:t>在</a:t>
            </a:r>
            <a:r>
              <a:rPr lang="en-US" altLang="zh-CN" sz="2900" dirty="0" smtClean="0"/>
              <a:t>Packet Tracer</a:t>
            </a:r>
            <a:r>
              <a:rPr lang="zh-CN" altLang="zh-CN" sz="2900" dirty="0" smtClean="0"/>
              <a:t>中布置二台主机</a:t>
            </a:r>
            <a:r>
              <a:rPr lang="en-US" altLang="zh-CN" sz="2900" dirty="0" smtClean="0"/>
              <a:t>PC0</a:t>
            </a:r>
            <a:r>
              <a:rPr lang="zh-CN" altLang="zh-CN" sz="2900" dirty="0" smtClean="0"/>
              <a:t>和</a:t>
            </a:r>
            <a:r>
              <a:rPr lang="en-US" altLang="zh-CN" sz="2900" dirty="0" smtClean="0"/>
              <a:t>PC1</a:t>
            </a:r>
            <a:r>
              <a:rPr lang="zh-CN" altLang="zh-CN" sz="2900" dirty="0" smtClean="0"/>
              <a:t>。</a:t>
            </a:r>
          </a:p>
          <a:p>
            <a:pPr lvl="1"/>
            <a:r>
              <a:rPr lang="en-US" altLang="zh-CN" sz="2900" dirty="0" smtClean="0"/>
              <a:t>e) </a:t>
            </a:r>
            <a:r>
              <a:rPr lang="zh-CN" altLang="zh-CN" sz="2900" dirty="0" smtClean="0"/>
              <a:t>使用</a:t>
            </a:r>
            <a:r>
              <a:rPr lang="en-US" altLang="zh-CN" sz="2900" dirty="0" smtClean="0"/>
              <a:t>Copper Cross-Over</a:t>
            </a:r>
            <a:r>
              <a:rPr lang="zh-CN" altLang="zh-CN" sz="2900" dirty="0" smtClean="0"/>
              <a:t>连接线连接主机与路由器。</a:t>
            </a:r>
          </a:p>
          <a:p>
            <a:r>
              <a:rPr lang="en-US" altLang="zh-CN" sz="3200" dirty="0" smtClean="0"/>
              <a:t>(2)</a:t>
            </a:r>
            <a:r>
              <a:rPr lang="zh-CN" altLang="zh-CN" sz="3200" dirty="0" smtClean="0"/>
              <a:t>配置</a:t>
            </a:r>
            <a:r>
              <a:rPr lang="en-US" altLang="zh-CN" sz="3200" dirty="0" smtClean="0"/>
              <a:t>HDLC</a:t>
            </a:r>
          </a:p>
          <a:p>
            <a:pPr lvl="1"/>
            <a:r>
              <a:rPr lang="zh-CN" altLang="zh-CN" sz="2900" dirty="0" smtClean="0"/>
              <a:t>思科</a:t>
            </a:r>
            <a:r>
              <a:rPr lang="en-US" altLang="zh-CN" sz="2900" dirty="0" smtClean="0"/>
              <a:t>HDLC</a:t>
            </a:r>
            <a:r>
              <a:rPr lang="zh-CN" altLang="zh-CN" sz="2900" dirty="0" smtClean="0"/>
              <a:t>是思科设备在同步串行链路上使用的默认封装方法</a:t>
            </a:r>
            <a:endParaRPr lang="en-US" altLang="zh-CN" sz="2900" dirty="0" smtClean="0"/>
          </a:p>
          <a:p>
            <a:pPr lvl="1"/>
            <a:endParaRPr lang="zh-CN" altLang="en-US" sz="2900" dirty="0"/>
          </a:p>
        </p:txBody>
      </p:sp>
      <p:pic>
        <p:nvPicPr>
          <p:cNvPr id="113666" name="Picture 2"/>
          <p:cNvPicPr>
            <a:picLocks noChangeAspect="1" noChangeArrowheads="1"/>
          </p:cNvPicPr>
          <p:nvPr/>
        </p:nvPicPr>
        <p:blipFill>
          <a:blip r:embed="rId2" cstate="print"/>
          <a:srcRect/>
          <a:stretch>
            <a:fillRect/>
          </a:stretch>
        </p:blipFill>
        <p:spPr bwMode="auto">
          <a:xfrm>
            <a:off x="1146810" y="4330064"/>
            <a:ext cx="6945172" cy="2162176"/>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3200" dirty="0" smtClean="0"/>
              <a:t>(3)</a:t>
            </a:r>
            <a:r>
              <a:rPr lang="zh-CN" altLang="zh-CN" sz="3200" dirty="0" smtClean="0"/>
              <a:t>配置</a:t>
            </a:r>
            <a:r>
              <a:rPr lang="en-US" altLang="zh-CN" sz="3200" dirty="0" smtClean="0"/>
              <a:t>Router0</a:t>
            </a:r>
            <a:r>
              <a:rPr lang="zh-CN" altLang="zh-CN" sz="3200" dirty="0" smtClean="0"/>
              <a:t>。</a:t>
            </a:r>
          </a:p>
          <a:p>
            <a:pPr lvl="1"/>
            <a:r>
              <a:rPr lang="en-US" altLang="zh-CN" sz="2800" dirty="0" smtClean="0"/>
              <a:t>serial 0/1/0</a:t>
            </a:r>
            <a:r>
              <a:rPr lang="zh-CN" altLang="zh-CN" sz="2800" dirty="0" smtClean="0"/>
              <a:t>接口，因为</a:t>
            </a:r>
            <a:r>
              <a:rPr lang="en-US" altLang="zh-CN" sz="2800" dirty="0" smtClean="0"/>
              <a:t>Router0</a:t>
            </a:r>
            <a:r>
              <a:rPr lang="zh-CN" altLang="zh-CN" sz="2800" dirty="0" smtClean="0"/>
              <a:t>是</a:t>
            </a:r>
            <a:r>
              <a:rPr lang="en-US" altLang="zh-CN" sz="2800" dirty="0" smtClean="0"/>
              <a:t>DCE</a:t>
            </a:r>
            <a:r>
              <a:rPr lang="zh-CN" altLang="zh-CN" sz="2800" dirty="0" smtClean="0"/>
              <a:t>设备，所以除了要配置</a:t>
            </a:r>
            <a:r>
              <a:rPr lang="en-US" altLang="zh-CN" sz="2800" dirty="0" smtClean="0"/>
              <a:t>IP</a:t>
            </a:r>
            <a:r>
              <a:rPr lang="zh-CN" altLang="zh-CN" sz="2800" dirty="0" smtClean="0"/>
              <a:t>地址外，还要配置时钟频率</a:t>
            </a:r>
            <a:r>
              <a:rPr lang="en-US" altLang="zh-CN" sz="2800" dirty="0" smtClean="0"/>
              <a:t>:</a:t>
            </a:r>
            <a:endParaRPr lang="zh-CN" altLang="zh-CN" sz="2800" dirty="0" smtClean="0"/>
          </a:p>
          <a:p>
            <a:pPr lvl="1"/>
            <a:endParaRPr lang="en-US" altLang="zh-CN" sz="2900" dirty="0" smtClean="0"/>
          </a:p>
          <a:p>
            <a:pPr lvl="1"/>
            <a:endParaRPr lang="en-US" altLang="zh-CN" sz="2900" dirty="0" smtClean="0"/>
          </a:p>
          <a:p>
            <a:pPr lvl="1"/>
            <a:endParaRPr lang="en-US" altLang="zh-CN" sz="2900" dirty="0" smtClean="0"/>
          </a:p>
          <a:p>
            <a:pPr lvl="1"/>
            <a:endParaRPr lang="en-US" altLang="zh-CN" sz="900" dirty="0" smtClean="0"/>
          </a:p>
          <a:p>
            <a:pPr lvl="1"/>
            <a:r>
              <a:rPr lang="en-US" altLang="zh-CN" sz="2900" dirty="0" err="1" smtClean="0"/>
              <a:t>FastEthernet</a:t>
            </a:r>
            <a:r>
              <a:rPr lang="en-US" altLang="zh-CN" sz="2900" dirty="0" smtClean="0"/>
              <a:t> 0/0</a:t>
            </a:r>
            <a:r>
              <a:rPr lang="zh-CN" altLang="en-US" sz="2900" dirty="0" smtClean="0"/>
              <a:t>接口，只需要配置</a:t>
            </a:r>
            <a:r>
              <a:rPr lang="en-US" altLang="zh-CN" sz="2900" dirty="0" smtClean="0"/>
              <a:t>IP</a:t>
            </a:r>
            <a:r>
              <a:rPr lang="zh-CN" altLang="en-US" sz="2900" dirty="0" smtClean="0"/>
              <a:t>地址</a:t>
            </a:r>
            <a:endParaRPr lang="zh-CN" altLang="en-US" sz="2900" dirty="0"/>
          </a:p>
        </p:txBody>
      </p:sp>
      <p:pic>
        <p:nvPicPr>
          <p:cNvPr id="17410" name="Picture 2"/>
          <p:cNvPicPr>
            <a:picLocks noChangeAspect="1" noChangeArrowheads="1"/>
          </p:cNvPicPr>
          <p:nvPr/>
        </p:nvPicPr>
        <p:blipFill>
          <a:blip r:embed="rId2" cstate="print"/>
          <a:srcRect/>
          <a:stretch>
            <a:fillRect/>
          </a:stretch>
        </p:blipFill>
        <p:spPr bwMode="auto">
          <a:xfrm>
            <a:off x="1123950" y="2787968"/>
            <a:ext cx="5676900" cy="1800225"/>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t="1454"/>
          <a:stretch>
            <a:fillRect/>
          </a:stretch>
        </p:blipFill>
        <p:spPr bwMode="auto">
          <a:xfrm>
            <a:off x="1124903" y="5044440"/>
            <a:ext cx="5641657" cy="1430441"/>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557212" lvl="2" indent="-257175">
              <a:buClr>
                <a:schemeClr val="tx1"/>
              </a:buClr>
            </a:pPr>
            <a:r>
              <a:rPr lang="zh-CN" altLang="zh-CN" sz="2900" dirty="0" smtClean="0"/>
              <a:t>增加静态路由：</a:t>
            </a:r>
            <a:endParaRPr lang="en-US" altLang="zh-CN" sz="2900" dirty="0" smtClean="0"/>
          </a:p>
          <a:p>
            <a:pPr lvl="1"/>
            <a:endParaRPr lang="en-US" altLang="zh-CN" sz="2800" dirty="0" smtClean="0"/>
          </a:p>
          <a:p>
            <a:pPr lvl="1"/>
            <a:endParaRPr lang="en-US" altLang="zh-CN" sz="2900" dirty="0" smtClean="0"/>
          </a:p>
          <a:p>
            <a:pPr marL="257175" lvl="1" indent="-257175">
              <a:buClr>
                <a:schemeClr val="tx1"/>
              </a:buClr>
            </a:pPr>
            <a:r>
              <a:rPr lang="en-US" altLang="zh-CN" sz="3200" dirty="0" smtClean="0">
                <a:solidFill>
                  <a:schemeClr val="hlink"/>
                </a:solidFill>
              </a:rPr>
              <a:t>(4)</a:t>
            </a:r>
            <a:r>
              <a:rPr lang="zh-CN" altLang="zh-CN" sz="3200" dirty="0" smtClean="0">
                <a:solidFill>
                  <a:schemeClr val="hlink"/>
                </a:solidFill>
              </a:rPr>
              <a:t>配置</a:t>
            </a:r>
            <a:r>
              <a:rPr lang="en-US" altLang="zh-CN" sz="3200" dirty="0" smtClean="0">
                <a:solidFill>
                  <a:schemeClr val="hlink"/>
                </a:solidFill>
              </a:rPr>
              <a:t>Router1</a:t>
            </a:r>
            <a:r>
              <a:rPr lang="zh-CN" altLang="zh-CN" sz="3200" dirty="0" smtClean="0">
                <a:solidFill>
                  <a:schemeClr val="hlink"/>
                </a:solidFill>
              </a:rPr>
              <a:t>。</a:t>
            </a:r>
            <a:r>
              <a:rPr lang="en-US" altLang="zh-CN" sz="3200" dirty="0" smtClean="0">
                <a:solidFill>
                  <a:schemeClr val="hlink"/>
                </a:solidFill>
              </a:rPr>
              <a:t>(</a:t>
            </a:r>
            <a:r>
              <a:rPr lang="zh-CN" altLang="en-US" sz="3200" dirty="0" smtClean="0">
                <a:solidFill>
                  <a:schemeClr val="hlink"/>
                </a:solidFill>
              </a:rPr>
              <a:t>配置命令略</a:t>
            </a:r>
            <a:r>
              <a:rPr lang="en-US" altLang="zh-CN" sz="3200" dirty="0" smtClean="0">
                <a:solidFill>
                  <a:schemeClr val="hlink"/>
                </a:solidFill>
              </a:rPr>
              <a:t>)</a:t>
            </a:r>
            <a:endParaRPr lang="zh-CN" altLang="zh-CN" sz="3200" dirty="0" smtClean="0">
              <a:solidFill>
                <a:schemeClr val="hlink"/>
              </a:solidFill>
            </a:endParaRPr>
          </a:p>
          <a:p>
            <a:pPr marL="557212" lvl="2" indent="-257175">
              <a:buClr>
                <a:schemeClr val="tx1"/>
              </a:buClr>
            </a:pPr>
            <a:r>
              <a:rPr lang="en-US" altLang="zh-CN" sz="2900" dirty="0" smtClean="0"/>
              <a:t>serial 0/1/0</a:t>
            </a:r>
            <a:r>
              <a:rPr lang="zh-CN" altLang="zh-CN" sz="2900" dirty="0" smtClean="0"/>
              <a:t>接口，因为</a:t>
            </a:r>
            <a:r>
              <a:rPr lang="en-US" altLang="zh-CN" sz="2900" dirty="0" smtClean="0"/>
              <a:t>Router1</a:t>
            </a:r>
            <a:r>
              <a:rPr lang="zh-CN" altLang="zh-CN" sz="2900" dirty="0" smtClean="0"/>
              <a:t>是</a:t>
            </a:r>
            <a:r>
              <a:rPr lang="en-US" altLang="zh-CN" sz="2900" dirty="0" smtClean="0"/>
              <a:t>DTE</a:t>
            </a:r>
            <a:r>
              <a:rPr lang="zh-CN" altLang="zh-CN" sz="2900" dirty="0" smtClean="0"/>
              <a:t>设备，所以只需要配置</a:t>
            </a:r>
            <a:r>
              <a:rPr lang="en-US" altLang="zh-CN" sz="2900" dirty="0" smtClean="0"/>
              <a:t>IP</a:t>
            </a:r>
            <a:r>
              <a:rPr lang="zh-CN" altLang="zh-CN" sz="2900" dirty="0" smtClean="0"/>
              <a:t>地址即可</a:t>
            </a:r>
            <a:endParaRPr lang="en-US" altLang="zh-CN" sz="2900" dirty="0" smtClean="0"/>
          </a:p>
          <a:p>
            <a:pPr marL="557212" lvl="2" indent="-257175">
              <a:buClr>
                <a:schemeClr val="tx1"/>
              </a:buClr>
            </a:pPr>
            <a:r>
              <a:rPr lang="en-US" altLang="zh-CN" sz="2900" dirty="0" err="1" smtClean="0"/>
              <a:t>FastEthernet</a:t>
            </a:r>
            <a:r>
              <a:rPr lang="en-US" altLang="zh-CN" sz="2900" dirty="0" smtClean="0"/>
              <a:t> 0/0</a:t>
            </a:r>
            <a:r>
              <a:rPr lang="zh-CN" altLang="en-US" sz="2900" dirty="0" smtClean="0"/>
              <a:t>接口，只需要配置</a:t>
            </a:r>
            <a:r>
              <a:rPr lang="en-US" altLang="zh-CN" sz="2900" dirty="0" smtClean="0"/>
              <a:t>IP</a:t>
            </a:r>
            <a:r>
              <a:rPr lang="zh-CN" altLang="en-US" sz="2900" dirty="0" smtClean="0"/>
              <a:t>地址</a:t>
            </a:r>
            <a:endParaRPr lang="en-US" altLang="zh-CN" sz="2900" dirty="0" smtClean="0"/>
          </a:p>
          <a:p>
            <a:pPr marL="557212" lvl="2" indent="-257175">
              <a:buClr>
                <a:schemeClr val="tx1"/>
              </a:buClr>
            </a:pPr>
            <a:r>
              <a:rPr lang="zh-CN" altLang="en-US" sz="2900" dirty="0" smtClean="0"/>
              <a:t>还需要按如下方式增加静态路由：</a:t>
            </a:r>
            <a:endParaRPr lang="zh-CN" altLang="en-US" sz="2900" dirty="0"/>
          </a:p>
        </p:txBody>
      </p:sp>
      <p:pic>
        <p:nvPicPr>
          <p:cNvPr id="18434" name="Picture 2"/>
          <p:cNvPicPr>
            <a:picLocks noChangeAspect="1" noChangeArrowheads="1"/>
          </p:cNvPicPr>
          <p:nvPr/>
        </p:nvPicPr>
        <p:blipFill>
          <a:blip r:embed="rId2" cstate="print"/>
          <a:srcRect/>
          <a:stretch>
            <a:fillRect/>
          </a:stretch>
        </p:blipFill>
        <p:spPr bwMode="auto">
          <a:xfrm>
            <a:off x="1102995" y="1857374"/>
            <a:ext cx="5494232" cy="962025"/>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29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smtClean="0">
                <a:solidFill>
                  <a:schemeClr val="hlink"/>
                </a:solidFill>
              </a:rPr>
              <a:t>(5)</a:t>
            </a:r>
            <a:r>
              <a:rPr lang="zh-CN" altLang="zh-CN" sz="3200" dirty="0" smtClean="0">
                <a:solidFill>
                  <a:schemeClr val="hlink"/>
                </a:solidFill>
              </a:rPr>
              <a:t>配置</a:t>
            </a:r>
            <a:r>
              <a:rPr lang="en-US" altLang="zh-CN" sz="3200" dirty="0" smtClean="0">
                <a:solidFill>
                  <a:schemeClr val="hlink"/>
                </a:solidFill>
              </a:rPr>
              <a:t>PC0</a:t>
            </a:r>
            <a:r>
              <a:rPr lang="zh-CN" altLang="zh-CN" sz="3200" dirty="0" smtClean="0">
                <a:solidFill>
                  <a:schemeClr val="hlink"/>
                </a:solidFill>
              </a:rPr>
              <a:t>和</a:t>
            </a:r>
            <a:r>
              <a:rPr lang="en-US" altLang="zh-CN" sz="3200" dirty="0" smtClean="0">
                <a:solidFill>
                  <a:schemeClr val="hlink"/>
                </a:solidFill>
              </a:rPr>
              <a:t>PC1</a:t>
            </a:r>
            <a:endParaRPr lang="zh-CN" altLang="zh-CN" sz="3200" dirty="0" smtClean="0">
              <a:solidFill>
                <a:schemeClr val="hlink"/>
              </a:solidFill>
            </a:endParaRPr>
          </a:p>
          <a:p>
            <a:pPr marL="557212" lvl="2" indent="-257175">
              <a:buClr>
                <a:schemeClr val="tx1"/>
              </a:buClr>
            </a:pPr>
            <a:r>
              <a:rPr lang="en-US" altLang="zh-CN" sz="2900" dirty="0" smtClean="0"/>
              <a:t>PC0</a:t>
            </a:r>
            <a:r>
              <a:rPr lang="zh-CN" altLang="en-US" sz="2900" dirty="0" smtClean="0"/>
              <a:t>的</a:t>
            </a:r>
            <a:r>
              <a:rPr lang="en-US" altLang="zh-CN" sz="2900" dirty="0" smtClean="0"/>
              <a:t>IP</a:t>
            </a:r>
            <a:r>
              <a:rPr lang="zh-CN" altLang="en-US" sz="2900" dirty="0" smtClean="0"/>
              <a:t>地址</a:t>
            </a:r>
            <a:r>
              <a:rPr lang="en-US" altLang="zh-CN" sz="2900" dirty="0" smtClean="0"/>
              <a:t>10.0.0.1/8</a:t>
            </a:r>
            <a:r>
              <a:rPr lang="zh-CN" altLang="en-US" sz="2900" dirty="0" smtClean="0"/>
              <a:t>，子网掩码</a:t>
            </a:r>
            <a:r>
              <a:rPr lang="en-US" altLang="zh-CN" sz="2900" dirty="0" smtClean="0"/>
              <a:t>255.0.0.0</a:t>
            </a:r>
            <a:r>
              <a:rPr lang="zh-CN" altLang="en-US" sz="2900" dirty="0" smtClean="0"/>
              <a:t>，网关</a:t>
            </a:r>
            <a:r>
              <a:rPr lang="en-US" altLang="zh-CN" sz="2900" dirty="0" smtClean="0"/>
              <a:t>10.0.0.2</a:t>
            </a:r>
            <a:r>
              <a:rPr lang="zh-CN" altLang="en-US" sz="2900" dirty="0" smtClean="0"/>
              <a:t>；</a:t>
            </a:r>
          </a:p>
          <a:p>
            <a:pPr marL="557212" lvl="2" indent="-257175">
              <a:buClr>
                <a:schemeClr val="tx1"/>
              </a:buClr>
            </a:pPr>
            <a:r>
              <a:rPr lang="en-US" altLang="zh-CN" sz="2900" dirty="0" smtClean="0"/>
              <a:t>PC1</a:t>
            </a:r>
            <a:r>
              <a:rPr lang="zh-CN" altLang="en-US" sz="2900" dirty="0" smtClean="0"/>
              <a:t>的</a:t>
            </a:r>
            <a:r>
              <a:rPr lang="en-US" altLang="zh-CN" sz="2900" dirty="0" smtClean="0"/>
              <a:t>IP</a:t>
            </a:r>
            <a:r>
              <a:rPr lang="zh-CN" altLang="en-US" sz="2900" dirty="0" smtClean="0"/>
              <a:t>地址</a:t>
            </a:r>
            <a:r>
              <a:rPr lang="en-US" altLang="zh-CN" sz="2900" dirty="0" smtClean="0"/>
              <a:t>20.0.0.1/8</a:t>
            </a:r>
            <a:r>
              <a:rPr lang="zh-CN" altLang="en-US" sz="2900" dirty="0" smtClean="0"/>
              <a:t>，子网掩码</a:t>
            </a:r>
            <a:r>
              <a:rPr lang="en-US" altLang="zh-CN" sz="2900" dirty="0" smtClean="0"/>
              <a:t>255.0.0.0</a:t>
            </a:r>
            <a:r>
              <a:rPr lang="zh-CN" altLang="en-US" sz="2900" dirty="0" smtClean="0"/>
              <a:t>，网关</a:t>
            </a:r>
            <a:r>
              <a:rPr lang="en-US" altLang="zh-CN" sz="2900" dirty="0" smtClean="0"/>
              <a:t>20.0.0.2</a:t>
            </a:r>
            <a:r>
              <a:rPr lang="zh-CN" altLang="en-US" sz="2900" dirty="0" smtClean="0"/>
              <a:t>。</a:t>
            </a:r>
            <a:endParaRPr lang="en-US" altLang="zh-CN" sz="2900" dirty="0" smtClean="0"/>
          </a:p>
          <a:p>
            <a:pPr marL="257175" lvl="1" indent="-257175">
              <a:buClr>
                <a:schemeClr val="tx1"/>
              </a:buClr>
            </a:pPr>
            <a:r>
              <a:rPr lang="en-US" altLang="zh-CN" sz="3200" dirty="0" smtClean="0">
                <a:solidFill>
                  <a:schemeClr val="hlink"/>
                </a:solidFill>
              </a:rPr>
              <a:t>(6)</a:t>
            </a:r>
            <a:r>
              <a:rPr lang="zh-CN" altLang="en-US" sz="3200" dirty="0" smtClean="0">
                <a:solidFill>
                  <a:schemeClr val="hlink"/>
                </a:solidFill>
              </a:rPr>
              <a:t>验证配置结果</a:t>
            </a:r>
            <a:endParaRPr lang="zh-CN" altLang="zh-CN" sz="3200" dirty="0" smtClean="0">
              <a:solidFill>
                <a:schemeClr val="hlink"/>
              </a:solidFill>
            </a:endParaRPr>
          </a:p>
          <a:p>
            <a:pPr marL="557212" lvl="2" indent="-257175">
              <a:buClr>
                <a:schemeClr val="tx1"/>
              </a:buClr>
            </a:pPr>
            <a:r>
              <a:rPr lang="zh-CN" altLang="en-US" sz="2900" dirty="0" smtClean="0"/>
              <a:t>可用</a:t>
            </a:r>
            <a:r>
              <a:rPr lang="en-US" altLang="zh-CN" sz="2900" dirty="0" smtClean="0"/>
              <a:t>ping</a:t>
            </a:r>
            <a:r>
              <a:rPr lang="zh-CN" altLang="en-US" sz="2900" dirty="0" smtClean="0"/>
              <a:t>命令和</a:t>
            </a:r>
            <a:r>
              <a:rPr lang="en-US" altLang="zh-CN" sz="2900" dirty="0" err="1" smtClean="0"/>
              <a:t>tracert</a:t>
            </a:r>
            <a:r>
              <a:rPr lang="zh-CN" altLang="en-US" sz="2900" dirty="0" smtClean="0"/>
              <a:t>命令测试从</a:t>
            </a:r>
            <a:r>
              <a:rPr lang="en-US" altLang="zh-CN" sz="2900" dirty="0" smtClean="0"/>
              <a:t>PC0</a:t>
            </a:r>
            <a:r>
              <a:rPr lang="zh-CN" altLang="en-US" sz="2900" dirty="0" smtClean="0"/>
              <a:t>到</a:t>
            </a:r>
            <a:r>
              <a:rPr lang="en-US" altLang="zh-CN" sz="2900" dirty="0" smtClean="0"/>
              <a:t>PC1</a:t>
            </a:r>
            <a:r>
              <a:rPr lang="zh-CN" altLang="en-US" sz="2900" dirty="0" smtClean="0"/>
              <a:t>的连通性</a:t>
            </a:r>
            <a:endParaRPr lang="zh-CN" altLang="en-US" sz="7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5.1</a:t>
            </a:r>
            <a:r>
              <a:rPr lang="zh-CN" altLang="en-US" sz="4400" dirty="0" smtClean="0"/>
              <a:t>概述</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所谓交换，就是在众多源站和目的站之间引入中转节点（交换设备），实现信息的转发，从而实现用户之间的信息交互。</a:t>
            </a:r>
            <a:r>
              <a:rPr lang="en-US" altLang="zh-CN" sz="3200" dirty="0"/>
              <a:t>	</a:t>
            </a:r>
          </a:p>
          <a:p>
            <a:r>
              <a:rPr lang="zh-CN" altLang="zh-CN" sz="3200" dirty="0" smtClean="0"/>
              <a:t>基本交换技术包括：</a:t>
            </a:r>
            <a:endParaRPr lang="en-US" altLang="zh-CN" sz="3200" dirty="0" smtClean="0"/>
          </a:p>
          <a:p>
            <a:pPr lvl="1"/>
            <a:r>
              <a:rPr lang="zh-CN" altLang="zh-CN" sz="2900" dirty="0" smtClean="0"/>
              <a:t>电路交换</a:t>
            </a:r>
            <a:r>
              <a:rPr lang="en-US" altLang="zh-CN" sz="2900" dirty="0" smtClean="0"/>
              <a:t>(circuit switching)</a:t>
            </a:r>
          </a:p>
          <a:p>
            <a:pPr lvl="1"/>
            <a:r>
              <a:rPr lang="zh-CN" altLang="zh-CN" sz="2900" dirty="0" smtClean="0"/>
              <a:t>报文交换</a:t>
            </a:r>
            <a:r>
              <a:rPr lang="en-US" altLang="zh-CN" sz="2900" dirty="0" smtClean="0"/>
              <a:t>(message switching)</a:t>
            </a:r>
          </a:p>
          <a:p>
            <a:pPr lvl="1"/>
            <a:r>
              <a:rPr lang="zh-CN" altLang="zh-CN" sz="2900" dirty="0" smtClean="0"/>
              <a:t>分组交换</a:t>
            </a:r>
            <a:r>
              <a:rPr lang="en-US" altLang="zh-CN" sz="2900" dirty="0" smtClean="0"/>
              <a:t>(packet switching)</a:t>
            </a:r>
            <a:endParaRPr lang="zh-CN" altLang="en-US"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5.2.4</a:t>
            </a:r>
            <a:r>
              <a:rPr lang="zh-CN" altLang="zh-CN" sz="4400" dirty="0" smtClean="0"/>
              <a:t>基于</a:t>
            </a:r>
            <a:r>
              <a:rPr lang="en-US" altLang="zh-CN" sz="4400" dirty="0" smtClean="0"/>
              <a:t>P T</a:t>
            </a:r>
            <a:r>
              <a:rPr lang="zh-CN" altLang="zh-CN" sz="4400" dirty="0" smtClean="0"/>
              <a:t>的</a:t>
            </a:r>
            <a:r>
              <a:rPr lang="en-US" altLang="zh-CN" sz="4400" dirty="0" smtClean="0"/>
              <a:t>PPP</a:t>
            </a:r>
            <a:r>
              <a:rPr lang="zh-CN" altLang="zh-CN" sz="4400" dirty="0" smtClean="0"/>
              <a:t>链路配置</a:t>
            </a:r>
            <a:endParaRPr lang="zh-CN"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smtClean="0">
                <a:solidFill>
                  <a:schemeClr val="hlink"/>
                </a:solidFill>
              </a:rPr>
              <a:t>1.</a:t>
            </a:r>
            <a:r>
              <a:rPr lang="zh-CN" altLang="zh-CN" sz="3200" dirty="0" smtClean="0">
                <a:solidFill>
                  <a:schemeClr val="hlink"/>
                </a:solidFill>
              </a:rPr>
              <a:t>组网需求及拓扑</a:t>
            </a:r>
            <a:endParaRPr lang="en-US" altLang="zh-CN" sz="3200" dirty="0" smtClean="0">
              <a:solidFill>
                <a:schemeClr val="hlink"/>
              </a:solidFill>
            </a:endParaRPr>
          </a:p>
          <a:p>
            <a:pPr marL="557212" lvl="2" indent="-257175">
              <a:buClr>
                <a:schemeClr val="tx1"/>
              </a:buClr>
            </a:pPr>
            <a:r>
              <a:rPr lang="en-US" altLang="zh-CN" sz="2900" dirty="0" smtClean="0"/>
              <a:t>2</a:t>
            </a:r>
            <a:r>
              <a:rPr lang="zh-CN" altLang="zh-CN" sz="2900" dirty="0" smtClean="0"/>
              <a:t>台</a:t>
            </a:r>
            <a:r>
              <a:rPr lang="en-US" altLang="zh-CN" sz="2900" dirty="0" smtClean="0"/>
              <a:t>1841</a:t>
            </a:r>
            <a:r>
              <a:rPr lang="zh-CN" altLang="zh-CN" sz="2900" dirty="0" smtClean="0"/>
              <a:t>路由器</a:t>
            </a:r>
            <a:r>
              <a:rPr lang="en-US" altLang="zh-CN" sz="2900" dirty="0" smtClean="0"/>
              <a:t>Router0</a:t>
            </a:r>
            <a:r>
              <a:rPr lang="zh-CN" altLang="zh-CN" sz="2900" dirty="0" smtClean="0"/>
              <a:t>和</a:t>
            </a:r>
            <a:r>
              <a:rPr lang="en-US" altLang="zh-CN" sz="2900" dirty="0" smtClean="0"/>
              <a:t>Router1</a:t>
            </a:r>
            <a:r>
              <a:rPr lang="zh-CN" altLang="zh-CN" sz="2900" dirty="0" smtClean="0"/>
              <a:t>通过同步串行线路接口连接，要求运行</a:t>
            </a:r>
            <a:r>
              <a:rPr lang="en-US" altLang="zh-CN" sz="2900" dirty="0" smtClean="0"/>
              <a:t>PPP</a:t>
            </a:r>
            <a:r>
              <a:rPr lang="zh-CN" altLang="zh-CN" sz="2900" dirty="0" smtClean="0"/>
              <a:t>，并且由</a:t>
            </a:r>
            <a:r>
              <a:rPr lang="en-US" altLang="zh-CN" sz="2900" dirty="0" smtClean="0"/>
              <a:t>Router1</a:t>
            </a:r>
            <a:r>
              <a:rPr lang="zh-CN" altLang="zh-CN" sz="2900" dirty="0" smtClean="0"/>
              <a:t>用</a:t>
            </a:r>
            <a:r>
              <a:rPr lang="en-US" altLang="zh-CN" sz="2900" dirty="0" smtClean="0"/>
              <a:t>PAP</a:t>
            </a:r>
            <a:r>
              <a:rPr lang="zh-CN" altLang="zh-CN" sz="2900" dirty="0" smtClean="0"/>
              <a:t>方式验证</a:t>
            </a:r>
            <a:r>
              <a:rPr lang="en-US" altLang="zh-CN" sz="2900" dirty="0" smtClean="0"/>
              <a:t>Router0</a:t>
            </a:r>
            <a:endParaRPr lang="zh-CN" altLang="zh-CN" sz="2900" dirty="0" smtClean="0">
              <a:solidFill>
                <a:schemeClr val="hlink"/>
              </a:solidFill>
            </a:endParaRPr>
          </a:p>
        </p:txBody>
      </p:sp>
      <p:pic>
        <p:nvPicPr>
          <p:cNvPr id="6" name="图片 5"/>
          <p:cNvPicPr>
            <a:picLocks noChangeAspect="1"/>
          </p:cNvPicPr>
          <p:nvPr/>
        </p:nvPicPr>
        <p:blipFill>
          <a:blip r:embed="rId2" cstate="print"/>
          <a:stretch>
            <a:fillRect/>
          </a:stretch>
        </p:blipFill>
        <p:spPr>
          <a:xfrm>
            <a:off x="1146479" y="3348443"/>
            <a:ext cx="7362439" cy="2808517"/>
          </a:xfrm>
          <a:prstGeom prst="rect">
            <a:avLst/>
          </a:prstGeom>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该网络共有三个网段：</a:t>
            </a:r>
          </a:p>
          <a:p>
            <a:pPr lvl="1"/>
            <a:r>
              <a:rPr lang="en-US" altLang="zh-CN" sz="2900" dirty="0" smtClean="0"/>
              <a:t>10.0.0.0/8</a:t>
            </a:r>
            <a:r>
              <a:rPr lang="zh-CN" altLang="zh-CN" sz="2900" dirty="0" smtClean="0"/>
              <a:t>（等价于：</a:t>
            </a:r>
            <a:r>
              <a:rPr lang="en-US" altLang="zh-CN" sz="2900" dirty="0" smtClean="0"/>
              <a:t>10.0.0.0  255.0.0.0</a:t>
            </a:r>
            <a:r>
              <a:rPr lang="zh-CN" altLang="zh-CN" sz="2900" dirty="0" smtClean="0"/>
              <a:t>）；</a:t>
            </a:r>
          </a:p>
          <a:p>
            <a:pPr lvl="1"/>
            <a:r>
              <a:rPr lang="en-US" altLang="zh-CN" sz="2900" dirty="0" smtClean="0"/>
              <a:t>192.168.1.0/24</a:t>
            </a:r>
            <a:r>
              <a:rPr lang="zh-CN" altLang="zh-CN" sz="2900" dirty="0" smtClean="0"/>
              <a:t>（等价于：</a:t>
            </a:r>
            <a:r>
              <a:rPr lang="en-US" altLang="zh-CN" sz="2900" dirty="0" smtClean="0"/>
              <a:t>192.168.1.0  255.255.255.0</a:t>
            </a:r>
            <a:r>
              <a:rPr lang="zh-CN" altLang="zh-CN" sz="2900" dirty="0" smtClean="0"/>
              <a:t>）；</a:t>
            </a:r>
          </a:p>
          <a:p>
            <a:pPr lvl="1"/>
            <a:r>
              <a:rPr lang="en-US" altLang="zh-CN" sz="2900" dirty="0" smtClean="0"/>
              <a:t>20.0.0.0/8</a:t>
            </a:r>
            <a:r>
              <a:rPr lang="zh-CN" altLang="zh-CN" sz="2900" dirty="0" smtClean="0"/>
              <a:t>（等价于：</a:t>
            </a:r>
            <a:r>
              <a:rPr lang="en-US" altLang="zh-CN" sz="2900" dirty="0" smtClean="0"/>
              <a:t>20.0.0.0  255.0.0.0</a:t>
            </a:r>
            <a:r>
              <a:rPr lang="zh-CN" altLang="zh-CN" sz="2900" dirty="0" smtClean="0"/>
              <a:t>）；</a:t>
            </a:r>
          </a:p>
          <a:p>
            <a:r>
              <a:rPr lang="en-US" altLang="zh-CN" sz="3200" dirty="0" smtClean="0"/>
              <a:t>PC0</a:t>
            </a:r>
            <a:r>
              <a:rPr lang="zh-CN" altLang="zh-CN" sz="3200" dirty="0" smtClean="0"/>
              <a:t>的</a:t>
            </a:r>
            <a:r>
              <a:rPr lang="en-US" altLang="zh-CN" sz="3200" dirty="0" err="1" smtClean="0"/>
              <a:t>FastEthernet</a:t>
            </a:r>
            <a:r>
              <a:rPr lang="zh-CN" altLang="zh-CN" sz="3200" dirty="0" smtClean="0"/>
              <a:t>接口的</a:t>
            </a:r>
            <a:r>
              <a:rPr lang="en-US" altLang="zh-CN" sz="3200" dirty="0" smtClean="0"/>
              <a:t>IP</a:t>
            </a:r>
            <a:r>
              <a:rPr lang="zh-CN" altLang="zh-CN" sz="3200" dirty="0" smtClean="0"/>
              <a:t>地址是</a:t>
            </a:r>
            <a:r>
              <a:rPr lang="en-US" altLang="zh-CN" sz="3200" dirty="0" smtClean="0"/>
              <a:t>10.0.0.1/8</a:t>
            </a:r>
            <a:r>
              <a:rPr lang="zh-CN" altLang="zh-CN" sz="3200" dirty="0" smtClean="0"/>
              <a:t>，网关为</a:t>
            </a:r>
            <a:r>
              <a:rPr lang="en-US" altLang="zh-CN" sz="3200" dirty="0" smtClean="0"/>
              <a:t>10.0.0.2/8</a:t>
            </a:r>
            <a:r>
              <a:rPr lang="zh-CN" altLang="zh-CN" sz="3200" dirty="0" smtClean="0"/>
              <a:t>；</a:t>
            </a:r>
          </a:p>
          <a:p>
            <a:r>
              <a:rPr lang="en-US" altLang="zh-CN" sz="3200" dirty="0" smtClean="0"/>
              <a:t>PC1</a:t>
            </a:r>
            <a:r>
              <a:rPr lang="zh-CN" altLang="zh-CN" sz="3200" dirty="0" smtClean="0"/>
              <a:t>的</a:t>
            </a:r>
            <a:r>
              <a:rPr lang="en-US" altLang="zh-CN" sz="3200" dirty="0" err="1" smtClean="0"/>
              <a:t>FastEthernet</a:t>
            </a:r>
            <a:r>
              <a:rPr lang="zh-CN" altLang="zh-CN" sz="3200" dirty="0" smtClean="0"/>
              <a:t>接口的</a:t>
            </a:r>
            <a:r>
              <a:rPr lang="en-US" altLang="zh-CN" sz="3200" dirty="0" smtClean="0"/>
              <a:t>IP</a:t>
            </a:r>
            <a:r>
              <a:rPr lang="zh-CN" altLang="zh-CN" sz="3200" dirty="0" smtClean="0"/>
              <a:t>地址是</a:t>
            </a:r>
            <a:r>
              <a:rPr lang="en-US" altLang="zh-CN" sz="3200" dirty="0" smtClean="0"/>
              <a:t>20.0.0.1/8</a:t>
            </a:r>
            <a:r>
              <a:rPr lang="zh-CN" altLang="zh-CN" sz="3200" dirty="0" smtClean="0"/>
              <a:t>，网关为</a:t>
            </a:r>
            <a:r>
              <a:rPr lang="en-US" altLang="zh-CN" sz="3200" dirty="0" smtClean="0"/>
              <a:t>20.0.0.2/8</a:t>
            </a:r>
            <a:r>
              <a:rPr lang="zh-CN" altLang="zh-CN" sz="3200" dirty="0" smtClean="0"/>
              <a:t>。</a:t>
            </a:r>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r>
              <a:rPr lang="zh-CN" altLang="en-US" sz="4400" dirty="0" smtClean="0"/>
              <a:t>（续）</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Router0</a:t>
            </a:r>
            <a:r>
              <a:rPr lang="zh-CN" altLang="zh-CN" sz="3200" dirty="0" smtClean="0"/>
              <a:t>使用了两个接口：</a:t>
            </a:r>
            <a:endParaRPr lang="en-US" altLang="zh-CN" sz="3200" dirty="0" smtClean="0"/>
          </a:p>
          <a:p>
            <a:pPr lvl="1"/>
            <a:r>
              <a:rPr lang="en-US" altLang="zh-CN" sz="2900" dirty="0" smtClean="0"/>
              <a:t>serial 0/1/0</a:t>
            </a:r>
            <a:r>
              <a:rPr lang="zh-CN" altLang="zh-CN" sz="2900" dirty="0" smtClean="0"/>
              <a:t>接口的</a:t>
            </a:r>
            <a:r>
              <a:rPr lang="en-US" altLang="zh-CN" sz="2900" dirty="0" smtClean="0"/>
              <a:t>IP</a:t>
            </a:r>
            <a:r>
              <a:rPr lang="zh-CN" altLang="zh-CN" sz="2900" dirty="0" smtClean="0"/>
              <a:t>地址是</a:t>
            </a:r>
            <a:r>
              <a:rPr lang="en-US" altLang="zh-CN" sz="2900" dirty="0" smtClean="0"/>
              <a:t>192.168.1.1/24</a:t>
            </a:r>
            <a:r>
              <a:rPr lang="zh-CN" altLang="zh-CN" sz="2900" dirty="0" smtClean="0"/>
              <a:t>，</a:t>
            </a:r>
            <a:r>
              <a:rPr lang="en-US" altLang="zh-CN" sz="2900" dirty="0" smtClean="0"/>
              <a:t>FastEthernet0/0</a:t>
            </a:r>
            <a:r>
              <a:rPr lang="zh-CN" altLang="zh-CN" sz="2900" dirty="0" smtClean="0"/>
              <a:t>接口的</a:t>
            </a:r>
            <a:r>
              <a:rPr lang="en-US" altLang="zh-CN" sz="2900" dirty="0" smtClean="0"/>
              <a:t>IP</a:t>
            </a:r>
            <a:r>
              <a:rPr lang="zh-CN" altLang="zh-CN" sz="2900" dirty="0" smtClean="0"/>
              <a:t>地址是</a:t>
            </a:r>
            <a:r>
              <a:rPr lang="en-US" altLang="zh-CN" sz="2900" dirty="0" smtClean="0"/>
              <a:t>10.0.0.2/8</a:t>
            </a:r>
            <a:r>
              <a:rPr lang="zh-CN" altLang="zh-CN" sz="2900" dirty="0" smtClean="0"/>
              <a:t>；</a:t>
            </a:r>
          </a:p>
          <a:p>
            <a:r>
              <a:rPr lang="en-US" altLang="zh-CN" sz="3200" dirty="0" smtClean="0"/>
              <a:t>Router1</a:t>
            </a:r>
            <a:r>
              <a:rPr lang="zh-CN" altLang="zh-CN" sz="3200" dirty="0" smtClean="0"/>
              <a:t>使用了两个接口：</a:t>
            </a:r>
            <a:endParaRPr lang="en-US" altLang="zh-CN" sz="3200" dirty="0" smtClean="0"/>
          </a:p>
          <a:p>
            <a:pPr lvl="1"/>
            <a:r>
              <a:rPr lang="en-US" altLang="zh-CN" sz="2900" dirty="0" smtClean="0"/>
              <a:t>serial 0/1/0</a:t>
            </a:r>
            <a:r>
              <a:rPr lang="zh-CN" altLang="zh-CN" sz="2900" dirty="0" smtClean="0"/>
              <a:t>接口的</a:t>
            </a:r>
            <a:r>
              <a:rPr lang="en-US" altLang="zh-CN" sz="2900" dirty="0" smtClean="0"/>
              <a:t>IP</a:t>
            </a:r>
            <a:r>
              <a:rPr lang="zh-CN" altLang="zh-CN" sz="2900" dirty="0" smtClean="0"/>
              <a:t>地址是</a:t>
            </a:r>
            <a:r>
              <a:rPr lang="en-US" altLang="zh-CN" sz="2900" dirty="0" smtClean="0"/>
              <a:t>192.168.1.2/24</a:t>
            </a:r>
            <a:r>
              <a:rPr lang="zh-CN" altLang="zh-CN" sz="2900" dirty="0" smtClean="0"/>
              <a:t>，</a:t>
            </a:r>
            <a:r>
              <a:rPr lang="en-US" altLang="zh-CN" sz="2900" dirty="0" smtClean="0"/>
              <a:t>FastEthernet0/0</a:t>
            </a:r>
            <a:r>
              <a:rPr lang="zh-CN" altLang="zh-CN" sz="2900" dirty="0" smtClean="0"/>
              <a:t>接口的</a:t>
            </a:r>
            <a:r>
              <a:rPr lang="en-US" altLang="zh-CN" sz="2900" dirty="0" smtClean="0"/>
              <a:t>IP</a:t>
            </a:r>
            <a:r>
              <a:rPr lang="zh-CN" altLang="zh-CN" sz="2900" dirty="0" smtClean="0"/>
              <a:t>地址是</a:t>
            </a:r>
            <a:r>
              <a:rPr lang="en-US" altLang="zh-CN" sz="2900" dirty="0" smtClean="0"/>
              <a:t>20.0.0.2/8</a:t>
            </a:r>
            <a:r>
              <a:rPr lang="zh-CN" altLang="zh-CN" sz="2900" dirty="0" smtClean="0"/>
              <a:t>；</a:t>
            </a:r>
          </a:p>
          <a:p>
            <a:pPr lvl="1"/>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a:buNone/>
            </a:pPr>
            <a:r>
              <a:rPr lang="zh-CN" altLang="zh-CN" sz="3200" dirty="0" smtClean="0"/>
              <a:t>采用如下的思路配置</a:t>
            </a:r>
            <a:r>
              <a:rPr lang="en-US" altLang="zh-CN" sz="3200" dirty="0" smtClean="0"/>
              <a:t>PPP</a:t>
            </a:r>
            <a:r>
              <a:rPr lang="zh-CN" altLang="zh-CN" sz="3200" dirty="0" smtClean="0"/>
              <a:t>及</a:t>
            </a:r>
            <a:r>
              <a:rPr lang="en-US" altLang="zh-CN" sz="3200" dirty="0" smtClean="0"/>
              <a:t>PAP</a:t>
            </a:r>
            <a:r>
              <a:rPr lang="zh-CN" altLang="zh-CN" sz="3200" dirty="0" smtClean="0"/>
              <a:t>认证：</a:t>
            </a:r>
          </a:p>
          <a:p>
            <a:r>
              <a:rPr lang="zh-CN" altLang="zh-CN" sz="3200" dirty="0" smtClean="0"/>
              <a:t>配置路由器各个接口及两台主机的</a:t>
            </a:r>
            <a:r>
              <a:rPr lang="en-US" altLang="zh-CN" sz="3200" dirty="0" smtClean="0"/>
              <a:t>IP</a:t>
            </a:r>
            <a:r>
              <a:rPr lang="zh-CN" altLang="zh-CN" sz="3200" dirty="0" smtClean="0"/>
              <a:t>地址；</a:t>
            </a:r>
          </a:p>
          <a:p>
            <a:r>
              <a:rPr lang="zh-CN" altLang="zh-CN" sz="3200" dirty="0" smtClean="0"/>
              <a:t>配置两台路由器</a:t>
            </a:r>
            <a:r>
              <a:rPr lang="en-US" altLang="zh-CN" sz="3200" dirty="0" smtClean="0"/>
              <a:t>serial 0/1/0</a:t>
            </a:r>
            <a:r>
              <a:rPr lang="zh-CN" altLang="zh-CN" sz="3200" dirty="0" smtClean="0"/>
              <a:t>接口的链路层协议为</a:t>
            </a:r>
            <a:r>
              <a:rPr lang="en-US" altLang="zh-CN" sz="3200" dirty="0" smtClean="0"/>
              <a:t>PPP</a:t>
            </a:r>
            <a:r>
              <a:rPr lang="zh-CN" altLang="zh-CN" sz="3200" dirty="0" smtClean="0"/>
              <a:t>；</a:t>
            </a:r>
          </a:p>
          <a:p>
            <a:r>
              <a:rPr lang="zh-CN" altLang="zh-CN" sz="3200" dirty="0" smtClean="0"/>
              <a:t>配置</a:t>
            </a:r>
            <a:r>
              <a:rPr lang="en-US" altLang="zh-CN" sz="3200" dirty="0" smtClean="0"/>
              <a:t>Router1</a:t>
            </a:r>
            <a:r>
              <a:rPr lang="zh-CN" altLang="zh-CN" sz="3200" dirty="0" smtClean="0"/>
              <a:t>为</a:t>
            </a:r>
            <a:r>
              <a:rPr lang="en-US" altLang="zh-CN" sz="3200" dirty="0" smtClean="0"/>
              <a:t>PAP</a:t>
            </a:r>
            <a:r>
              <a:rPr lang="zh-CN" altLang="zh-CN" sz="3200" dirty="0" smtClean="0"/>
              <a:t>验证方；</a:t>
            </a:r>
          </a:p>
          <a:p>
            <a:r>
              <a:rPr lang="zh-CN" altLang="zh-CN" sz="3200" dirty="0" smtClean="0"/>
              <a:t>配置</a:t>
            </a:r>
            <a:r>
              <a:rPr lang="en-US" altLang="zh-CN" sz="3200" dirty="0" smtClean="0"/>
              <a:t>Router0</a:t>
            </a:r>
            <a:r>
              <a:rPr lang="zh-CN" altLang="zh-CN" sz="3200" dirty="0" smtClean="0"/>
              <a:t>为</a:t>
            </a:r>
            <a:r>
              <a:rPr lang="en-US" altLang="zh-CN" sz="3200" dirty="0" smtClean="0"/>
              <a:t>PAP</a:t>
            </a:r>
            <a:r>
              <a:rPr lang="zh-CN" altLang="zh-CN" sz="3200" dirty="0" smtClean="0"/>
              <a:t>被验证方。</a:t>
            </a:r>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3200" dirty="0" smtClean="0"/>
              <a:t>(1)</a:t>
            </a:r>
            <a:r>
              <a:rPr lang="zh-CN" altLang="zh-CN" sz="3200" dirty="0" smtClean="0"/>
              <a:t>搭建实验环境。</a:t>
            </a:r>
            <a:r>
              <a:rPr lang="zh-CN" altLang="en-US" sz="3200" dirty="0" smtClean="0"/>
              <a:t>可</a:t>
            </a:r>
            <a:r>
              <a:rPr lang="zh-CN" altLang="zh-CN" sz="3200" dirty="0" smtClean="0"/>
              <a:t>参照</a:t>
            </a:r>
            <a:r>
              <a:rPr lang="en-US" altLang="zh-CN" sz="3200" dirty="0" smtClean="0"/>
              <a:t>HDLC</a:t>
            </a:r>
            <a:r>
              <a:rPr lang="zh-CN" altLang="zh-CN" sz="3200" dirty="0" smtClean="0"/>
              <a:t>配置实验中的网络环境搭建过程完成。</a:t>
            </a:r>
          </a:p>
          <a:p>
            <a:r>
              <a:rPr lang="en-US" altLang="zh-CN" sz="3200" dirty="0" smtClean="0"/>
              <a:t>(2)</a:t>
            </a:r>
            <a:r>
              <a:rPr lang="zh-CN" altLang="zh-CN" sz="3200" dirty="0" smtClean="0"/>
              <a:t>配置主机</a:t>
            </a:r>
            <a:r>
              <a:rPr lang="en-US" altLang="zh-CN" sz="3200" dirty="0" smtClean="0"/>
              <a:t>PC0</a:t>
            </a:r>
            <a:r>
              <a:rPr lang="zh-CN" altLang="zh-CN" sz="3200" dirty="0" smtClean="0"/>
              <a:t>和</a:t>
            </a:r>
            <a:r>
              <a:rPr lang="en-US" altLang="zh-CN" sz="3200" dirty="0" smtClean="0"/>
              <a:t>PC1</a:t>
            </a:r>
            <a:r>
              <a:rPr lang="zh-CN" altLang="zh-CN" sz="3200" dirty="0" smtClean="0"/>
              <a:t>的</a:t>
            </a:r>
            <a:r>
              <a:rPr lang="en-US" altLang="zh-CN" sz="3200" dirty="0" smtClean="0"/>
              <a:t>IP</a:t>
            </a:r>
            <a:r>
              <a:rPr lang="zh-CN" altLang="zh-CN" sz="3200" dirty="0" smtClean="0"/>
              <a:t>地址、子网掩码和网关。</a:t>
            </a:r>
            <a:endParaRPr lang="en-US" altLang="zh-CN" sz="3200" dirty="0" smtClean="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229600" cy="4525963"/>
          </a:xfrm>
        </p:spPr>
        <p:txBody>
          <a:bodyPr/>
          <a:lstStyle/>
          <a:p>
            <a:r>
              <a:rPr lang="en-US" altLang="zh-CN" sz="3200" dirty="0" smtClean="0"/>
              <a:t>(3)</a:t>
            </a:r>
            <a:r>
              <a:rPr lang="zh-CN" altLang="zh-CN" sz="3200" dirty="0" smtClean="0"/>
              <a:t>配置</a:t>
            </a:r>
            <a:r>
              <a:rPr lang="en-US" altLang="zh-CN" sz="3200" dirty="0" smtClean="0"/>
              <a:t>Router0</a:t>
            </a:r>
            <a:r>
              <a:rPr lang="zh-CN" altLang="zh-CN" sz="3200" dirty="0" smtClean="0"/>
              <a:t>各接口的网络参数，并添加静态路由。</a:t>
            </a:r>
          </a:p>
        </p:txBody>
      </p:sp>
      <p:pic>
        <p:nvPicPr>
          <p:cNvPr id="17413" name="Picture 5"/>
          <p:cNvPicPr>
            <a:picLocks noChangeAspect="1" noChangeArrowheads="1"/>
          </p:cNvPicPr>
          <p:nvPr/>
        </p:nvPicPr>
        <p:blipFill>
          <a:blip r:embed="rId2" cstate="print"/>
          <a:srcRect/>
          <a:stretch>
            <a:fillRect/>
          </a:stretch>
        </p:blipFill>
        <p:spPr bwMode="auto">
          <a:xfrm>
            <a:off x="804863" y="2306003"/>
            <a:ext cx="7991475" cy="3648075"/>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3200" dirty="0" smtClean="0"/>
              <a:t>(4)</a:t>
            </a:r>
            <a:r>
              <a:rPr lang="zh-CN" altLang="zh-CN" sz="3200" dirty="0" smtClean="0"/>
              <a:t>配置配置</a:t>
            </a:r>
            <a:r>
              <a:rPr lang="en-US" altLang="zh-CN" sz="3200" dirty="0" smtClean="0"/>
              <a:t>Router1</a:t>
            </a:r>
            <a:r>
              <a:rPr lang="zh-CN" altLang="zh-CN" sz="3200" dirty="0" smtClean="0"/>
              <a:t>各接口的网络参数，并添加静态路由。</a:t>
            </a:r>
            <a:endParaRPr lang="en-US" altLang="zh-CN" sz="3200" dirty="0" smtClean="0"/>
          </a:p>
          <a:p>
            <a:pPr lvl="1"/>
            <a:endParaRPr lang="zh-CN" altLang="en-US" sz="2900" dirty="0"/>
          </a:p>
        </p:txBody>
      </p:sp>
      <p:pic>
        <p:nvPicPr>
          <p:cNvPr id="18434" name="Picture 2"/>
          <p:cNvPicPr>
            <a:picLocks noChangeAspect="1" noChangeArrowheads="1"/>
          </p:cNvPicPr>
          <p:nvPr/>
        </p:nvPicPr>
        <p:blipFill>
          <a:blip r:embed="rId2" cstate="print"/>
          <a:srcRect/>
          <a:stretch>
            <a:fillRect/>
          </a:stretch>
        </p:blipFill>
        <p:spPr bwMode="auto">
          <a:xfrm>
            <a:off x="840105" y="2449830"/>
            <a:ext cx="7829550" cy="3390900"/>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3200" dirty="0" smtClean="0"/>
              <a:t>(5)</a:t>
            </a:r>
            <a:r>
              <a:rPr lang="zh-CN" altLang="zh-CN" sz="3200" dirty="0" smtClean="0"/>
              <a:t>配置</a:t>
            </a:r>
            <a:r>
              <a:rPr lang="en-US" altLang="zh-CN" sz="3200" dirty="0" smtClean="0"/>
              <a:t>Router0</a:t>
            </a:r>
            <a:r>
              <a:rPr lang="zh-CN" altLang="zh-CN" sz="3200" dirty="0" smtClean="0"/>
              <a:t>和</a:t>
            </a:r>
            <a:r>
              <a:rPr lang="en-US" altLang="zh-CN" sz="3200" dirty="0" smtClean="0"/>
              <a:t>Router1</a:t>
            </a:r>
            <a:r>
              <a:rPr lang="zh-CN" altLang="zh-CN" sz="3200" dirty="0" smtClean="0"/>
              <a:t>的</a:t>
            </a:r>
            <a:r>
              <a:rPr lang="en-US" altLang="zh-CN" sz="3200" dirty="0" smtClean="0"/>
              <a:t>serial 0/1/0</a:t>
            </a:r>
            <a:r>
              <a:rPr lang="zh-CN" altLang="zh-CN" sz="3200" dirty="0" smtClean="0"/>
              <a:t>接口之间的链路层协议为</a:t>
            </a:r>
            <a:r>
              <a:rPr lang="en-US" altLang="zh-CN" sz="3200" dirty="0" smtClean="0"/>
              <a:t>PPP</a:t>
            </a:r>
            <a:r>
              <a:rPr lang="zh-CN" altLang="zh-CN" sz="3200" dirty="0" smtClean="0"/>
              <a:t>。</a:t>
            </a:r>
            <a:endParaRPr lang="en-US" altLang="zh-CN" sz="3200" dirty="0" smtClean="0"/>
          </a:p>
          <a:p>
            <a:pPr lvl="1"/>
            <a:r>
              <a:rPr lang="zh-CN" altLang="zh-CN" sz="2900" dirty="0" smtClean="0"/>
              <a:t>思科</a:t>
            </a:r>
            <a:r>
              <a:rPr lang="en-US" altLang="zh-CN" sz="2900" dirty="0" smtClean="0"/>
              <a:t>HDLC</a:t>
            </a:r>
            <a:r>
              <a:rPr lang="zh-CN" altLang="zh-CN" sz="2900" dirty="0" smtClean="0"/>
              <a:t>是思科设备在同步串行链路上使用的默认封装方法，输入下述命令，即可查看路由器串行接口默认封装的</a:t>
            </a:r>
            <a:r>
              <a:rPr lang="en-US" altLang="zh-CN" sz="2900" dirty="0" smtClean="0"/>
              <a:t>HDLC</a:t>
            </a:r>
            <a:r>
              <a:rPr lang="zh-CN" altLang="zh-CN" sz="2900" dirty="0" smtClean="0"/>
              <a:t>协议。</a:t>
            </a:r>
            <a:endParaRPr lang="zh-CN" altLang="en-US" sz="2600" dirty="0"/>
          </a:p>
        </p:txBody>
      </p:sp>
      <p:pic>
        <p:nvPicPr>
          <p:cNvPr id="19458" name="Picture 2"/>
          <p:cNvPicPr>
            <a:picLocks noChangeAspect="1" noChangeArrowheads="1"/>
          </p:cNvPicPr>
          <p:nvPr/>
        </p:nvPicPr>
        <p:blipFill>
          <a:blip r:embed="rId2" cstate="print"/>
          <a:srcRect r="8431"/>
          <a:stretch>
            <a:fillRect/>
          </a:stretch>
        </p:blipFill>
        <p:spPr bwMode="auto">
          <a:xfrm>
            <a:off x="1148715" y="3840480"/>
            <a:ext cx="7614285" cy="2362200"/>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lvl="1"/>
            <a:r>
              <a:rPr lang="zh-CN" altLang="en-US" sz="2900" dirty="0" smtClean="0"/>
              <a:t>在</a:t>
            </a:r>
            <a:r>
              <a:rPr lang="en-US" altLang="zh-CN" sz="2900" dirty="0" smtClean="0"/>
              <a:t>Router0</a:t>
            </a:r>
            <a:r>
              <a:rPr lang="zh-CN" altLang="en-US" sz="2900" dirty="0" smtClean="0"/>
              <a:t>和</a:t>
            </a:r>
            <a:r>
              <a:rPr lang="en-US" altLang="zh-CN" sz="2900" dirty="0" smtClean="0"/>
              <a:t>Router1</a:t>
            </a:r>
            <a:r>
              <a:rPr lang="zh-CN" altLang="en-US" sz="2900" dirty="0" smtClean="0"/>
              <a:t>上输入以下命令，配置</a:t>
            </a:r>
            <a:r>
              <a:rPr lang="en-US" altLang="zh-CN" sz="2900" dirty="0" smtClean="0"/>
              <a:t>serial 0/1/0</a:t>
            </a:r>
            <a:r>
              <a:rPr lang="zh-CN" altLang="en-US" sz="2900" dirty="0" smtClean="0"/>
              <a:t>接口封装</a:t>
            </a:r>
            <a:r>
              <a:rPr lang="en-US" altLang="zh-CN" sz="2900" dirty="0" smtClean="0"/>
              <a:t>PPP</a:t>
            </a:r>
            <a:r>
              <a:rPr lang="zh-CN" altLang="en-US" sz="2900" dirty="0" smtClean="0"/>
              <a:t>：</a:t>
            </a:r>
            <a:endParaRPr lang="en-US" altLang="zh-CN" sz="2900" dirty="0" smtClean="0"/>
          </a:p>
          <a:p>
            <a:pPr lvl="1"/>
            <a:endParaRPr lang="en-US" altLang="zh-CN" sz="1200" dirty="0" smtClean="0"/>
          </a:p>
          <a:p>
            <a:pPr lvl="1"/>
            <a:endParaRPr lang="en-US" altLang="zh-CN" sz="2900" dirty="0" smtClean="0"/>
          </a:p>
          <a:p>
            <a:pPr lvl="1"/>
            <a:endParaRPr lang="en-US" altLang="zh-CN" sz="2900" dirty="0" smtClean="0"/>
          </a:p>
          <a:p>
            <a:pPr marL="274638" lvl="1" indent="-274638"/>
            <a:r>
              <a:rPr lang="en-US" altLang="zh-CN" sz="3200" dirty="0" smtClean="0">
                <a:solidFill>
                  <a:schemeClr val="hlink"/>
                </a:solidFill>
              </a:rPr>
              <a:t>(6)</a:t>
            </a:r>
            <a:r>
              <a:rPr lang="zh-CN" altLang="zh-CN" sz="3200" dirty="0" smtClean="0">
                <a:solidFill>
                  <a:schemeClr val="hlink"/>
                </a:solidFill>
              </a:rPr>
              <a:t>配置</a:t>
            </a:r>
            <a:r>
              <a:rPr lang="en-US" altLang="zh-CN" sz="3200" dirty="0" smtClean="0">
                <a:solidFill>
                  <a:schemeClr val="hlink"/>
                </a:solidFill>
              </a:rPr>
              <a:t>Router1</a:t>
            </a:r>
            <a:r>
              <a:rPr lang="zh-CN" altLang="zh-CN" sz="3200" dirty="0" smtClean="0">
                <a:solidFill>
                  <a:schemeClr val="hlink"/>
                </a:solidFill>
              </a:rPr>
              <a:t>为</a:t>
            </a:r>
            <a:r>
              <a:rPr lang="en-US" altLang="zh-CN" sz="3200" dirty="0" smtClean="0">
                <a:solidFill>
                  <a:schemeClr val="hlink"/>
                </a:solidFill>
              </a:rPr>
              <a:t>PPP</a:t>
            </a:r>
            <a:r>
              <a:rPr lang="zh-CN" altLang="zh-CN" sz="3200" dirty="0" smtClean="0">
                <a:solidFill>
                  <a:schemeClr val="hlink"/>
                </a:solidFill>
              </a:rPr>
              <a:t>的验证方。</a:t>
            </a:r>
            <a:r>
              <a:rPr lang="en-US" altLang="zh-CN" sz="3200" dirty="0" smtClean="0">
                <a:solidFill>
                  <a:schemeClr val="hlink"/>
                </a:solidFill>
              </a:rPr>
              <a:t>PAP</a:t>
            </a:r>
            <a:r>
              <a:rPr lang="zh-CN" altLang="zh-CN" sz="3200" dirty="0" smtClean="0">
                <a:solidFill>
                  <a:schemeClr val="hlink"/>
                </a:solidFill>
              </a:rPr>
              <a:t>验证方的配置需要两步，具体命令执行如下：</a:t>
            </a:r>
            <a:endParaRPr lang="zh-CN" altLang="en-US" sz="3200" dirty="0">
              <a:solidFill>
                <a:schemeClr val="hlink"/>
              </a:solidFill>
            </a:endParaRPr>
          </a:p>
        </p:txBody>
      </p:sp>
      <p:pic>
        <p:nvPicPr>
          <p:cNvPr id="20482" name="Picture 2"/>
          <p:cNvPicPr>
            <a:picLocks noChangeAspect="1" noChangeArrowheads="1"/>
          </p:cNvPicPr>
          <p:nvPr/>
        </p:nvPicPr>
        <p:blipFill>
          <a:blip r:embed="rId2" cstate="print"/>
          <a:srcRect r="6761"/>
          <a:stretch>
            <a:fillRect/>
          </a:stretch>
        </p:blipFill>
        <p:spPr bwMode="auto">
          <a:xfrm>
            <a:off x="1028700" y="2287905"/>
            <a:ext cx="7566660" cy="1276350"/>
          </a:xfrm>
          <a:prstGeom prst="rect">
            <a:avLst/>
          </a:prstGeom>
          <a:noFill/>
          <a:ln w="9525">
            <a:noFill/>
            <a:miter lim="800000"/>
            <a:headEnd/>
            <a:tailEnd/>
          </a:ln>
          <a:effectLst/>
        </p:spPr>
      </p:pic>
      <p:pic>
        <p:nvPicPr>
          <p:cNvPr id="20483" name="Picture 3"/>
          <p:cNvPicPr>
            <a:picLocks noChangeAspect="1" noChangeArrowheads="1"/>
          </p:cNvPicPr>
          <p:nvPr/>
        </p:nvPicPr>
        <p:blipFill>
          <a:blip r:embed="rId3" cstate="print"/>
          <a:srcRect/>
          <a:stretch>
            <a:fillRect/>
          </a:stretch>
        </p:blipFill>
        <p:spPr bwMode="auto">
          <a:xfrm>
            <a:off x="594360" y="4607243"/>
            <a:ext cx="7924800" cy="1819275"/>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smtClean="0">
                <a:solidFill>
                  <a:schemeClr val="hlink"/>
                </a:solidFill>
              </a:rPr>
              <a:t>(7)</a:t>
            </a:r>
            <a:r>
              <a:rPr lang="zh-CN" altLang="zh-CN" sz="3200" dirty="0" smtClean="0">
                <a:solidFill>
                  <a:schemeClr val="hlink"/>
                </a:solidFill>
              </a:rPr>
              <a:t>配置</a:t>
            </a:r>
            <a:r>
              <a:rPr lang="en-US" altLang="zh-CN" sz="3200" dirty="0" smtClean="0">
                <a:solidFill>
                  <a:schemeClr val="hlink"/>
                </a:solidFill>
              </a:rPr>
              <a:t>Router0</a:t>
            </a:r>
            <a:r>
              <a:rPr lang="zh-CN" altLang="zh-CN" sz="3200" dirty="0" smtClean="0">
                <a:solidFill>
                  <a:schemeClr val="hlink"/>
                </a:solidFill>
              </a:rPr>
              <a:t>为</a:t>
            </a:r>
            <a:r>
              <a:rPr lang="en-US" altLang="zh-CN" sz="3200" dirty="0" smtClean="0">
                <a:solidFill>
                  <a:schemeClr val="hlink"/>
                </a:solidFill>
              </a:rPr>
              <a:t>PAP</a:t>
            </a:r>
            <a:r>
              <a:rPr lang="zh-CN" altLang="zh-CN" sz="3200" dirty="0" smtClean="0">
                <a:solidFill>
                  <a:schemeClr val="hlink"/>
                </a:solidFill>
              </a:rPr>
              <a:t>被验证方。</a:t>
            </a:r>
            <a:r>
              <a:rPr lang="en-US" altLang="zh-CN" sz="3200" dirty="0" smtClean="0">
                <a:solidFill>
                  <a:schemeClr val="hlink"/>
                </a:solidFill>
              </a:rPr>
              <a:t>PAP</a:t>
            </a:r>
            <a:r>
              <a:rPr lang="zh-CN" altLang="zh-CN" sz="3200" dirty="0" smtClean="0">
                <a:solidFill>
                  <a:schemeClr val="hlink"/>
                </a:solidFill>
              </a:rPr>
              <a:t>被验证方的配置命令如下：</a:t>
            </a:r>
          </a:p>
        </p:txBody>
      </p:sp>
      <p:pic>
        <p:nvPicPr>
          <p:cNvPr id="21506" name="Picture 2"/>
          <p:cNvPicPr>
            <a:picLocks noChangeAspect="1" noChangeArrowheads="1"/>
          </p:cNvPicPr>
          <p:nvPr/>
        </p:nvPicPr>
        <p:blipFill>
          <a:blip r:embed="rId2" cstate="print"/>
          <a:srcRect/>
          <a:stretch>
            <a:fillRect/>
          </a:stretch>
        </p:blipFill>
        <p:spPr bwMode="auto">
          <a:xfrm>
            <a:off x="801053" y="2398395"/>
            <a:ext cx="8029575" cy="1543050"/>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smtClean="0">
                <a:solidFill>
                  <a:schemeClr val="tx1"/>
                </a:solidFill>
              </a:rPr>
              <a:t>电路交换</a:t>
            </a:r>
            <a:endParaRPr lang="en-US" altLang="zh-CN" sz="4400" dirty="0"/>
          </a:p>
        </p:txBody>
      </p:sp>
      <p:sp>
        <p:nvSpPr>
          <p:cNvPr id="275459" name="Rectangle 3"/>
          <p:cNvSpPr>
            <a:spLocks noGrp="1" noChangeArrowheads="1"/>
          </p:cNvSpPr>
          <p:nvPr>
            <p:ph type="body" idx="1"/>
          </p:nvPr>
        </p:nvSpPr>
        <p:spPr/>
        <p:txBody>
          <a:bodyPr/>
          <a:lstStyle/>
          <a:p>
            <a:r>
              <a:rPr lang="zh-CN" altLang="zh-CN" sz="3200" dirty="0" smtClean="0"/>
              <a:t>交换技术是随着电话通信的发展和使用而出现的通信技术。</a:t>
            </a:r>
            <a:endParaRPr lang="en-US" altLang="zh-CN" sz="3200" dirty="0" smtClean="0"/>
          </a:p>
          <a:p>
            <a:endParaRPr lang="en-US" altLang="zh-CN" sz="3200" dirty="0" smtClean="0"/>
          </a:p>
          <a:p>
            <a:endParaRPr lang="en-US" altLang="zh-CN" sz="3200" dirty="0" smtClean="0"/>
          </a:p>
          <a:p>
            <a:endParaRPr lang="en-US" altLang="zh-CN" sz="3200" dirty="0" smtClean="0"/>
          </a:p>
          <a:p>
            <a:endParaRPr lang="en-US" altLang="zh-CN" sz="3200" dirty="0" smtClean="0"/>
          </a:p>
          <a:p>
            <a:endParaRPr lang="en-US" altLang="zh-CN" sz="1600" dirty="0" smtClean="0"/>
          </a:p>
          <a:p>
            <a:r>
              <a:rPr lang="zh-CN" altLang="zh-CN" sz="3200" dirty="0" smtClean="0"/>
              <a:t>其中，中转设备称为</a:t>
            </a:r>
            <a:r>
              <a:rPr lang="zh-CN" altLang="zh-CN" sz="3200" dirty="0" smtClean="0">
                <a:solidFill>
                  <a:schemeClr val="tx1"/>
                </a:solidFill>
              </a:rPr>
              <a:t>交换机</a:t>
            </a:r>
            <a:r>
              <a:rPr lang="zh-CN" altLang="zh-CN" sz="3200" dirty="0" smtClean="0"/>
              <a:t>，而连接交换机和电话机之间的电话线称为</a:t>
            </a:r>
            <a:r>
              <a:rPr lang="zh-CN" altLang="zh-CN" sz="3200" dirty="0" smtClean="0">
                <a:solidFill>
                  <a:schemeClr val="tx1"/>
                </a:solidFill>
              </a:rPr>
              <a:t>用户线</a:t>
            </a:r>
            <a:r>
              <a:rPr lang="zh-CN" altLang="zh-CN" sz="3200" dirty="0" smtClean="0"/>
              <a:t>。 </a:t>
            </a:r>
            <a:r>
              <a:rPr lang="en-US" altLang="zh-CN" sz="3200" dirty="0"/>
              <a:t>	</a:t>
            </a:r>
          </a:p>
        </p:txBody>
      </p:sp>
      <p:graphicFrame>
        <p:nvGraphicFramePr>
          <p:cNvPr id="8" name="对象 7"/>
          <p:cNvGraphicFramePr>
            <a:graphicFrameLocks noChangeAspect="1"/>
          </p:cNvGraphicFramePr>
          <p:nvPr/>
        </p:nvGraphicFramePr>
        <p:xfrm>
          <a:off x="846138" y="2359343"/>
          <a:ext cx="7834312" cy="2114550"/>
        </p:xfrm>
        <a:graphic>
          <a:graphicData uri="http://schemas.openxmlformats.org/presentationml/2006/ole">
            <mc:AlternateContent xmlns:mc="http://schemas.openxmlformats.org/markup-compatibility/2006">
              <mc:Choice xmlns:v="urn:schemas-microsoft-com:vml" Requires="v">
                <p:oleObj spid="_x0000_s1050" name="Visio" r:id="rId3" imgW="7573461" imgH="2014784" progId="Visio.Drawing.11">
                  <p:embed/>
                </p:oleObj>
              </mc:Choice>
              <mc:Fallback>
                <p:oleObj name="Visio" r:id="rId3" imgW="7573461" imgH="2014784" progId="Visio.Drawing.11">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6138" y="2359343"/>
                        <a:ext cx="7834312" cy="211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表格 8"/>
          <p:cNvGraphicFramePr>
            <a:graphicFrameLocks noGrp="1"/>
          </p:cNvGraphicFramePr>
          <p:nvPr/>
        </p:nvGraphicFramePr>
        <p:xfrm>
          <a:off x="746760" y="4282440"/>
          <a:ext cx="7802880" cy="975360"/>
        </p:xfrm>
        <a:graphic>
          <a:graphicData uri="http://schemas.openxmlformats.org/drawingml/2006/table">
            <a:tbl>
              <a:tblPr/>
              <a:tblGrid>
                <a:gridCol w="2600960"/>
                <a:gridCol w="2600960"/>
                <a:gridCol w="2600960"/>
              </a:tblGrid>
              <a:tr h="0">
                <a:tc>
                  <a:txBody>
                    <a:bodyPr/>
                    <a:lstStyle/>
                    <a:p>
                      <a:pPr algn="ctr">
                        <a:spcAft>
                          <a:spcPts val="0"/>
                        </a:spcAft>
                      </a:pPr>
                      <a:r>
                        <a:rPr lang="en-US" sz="2000" kern="100" dirty="0">
                          <a:latin typeface="Calibri"/>
                          <a:ea typeface="宋体"/>
                          <a:cs typeface="Times New Roman"/>
                        </a:rPr>
                        <a:t>(a) </a:t>
                      </a:r>
                      <a:r>
                        <a:rPr lang="en-US" sz="2000" kern="100" dirty="0" smtClean="0">
                          <a:latin typeface="Calibri"/>
                          <a:ea typeface="宋体"/>
                          <a:cs typeface="Times New Roman"/>
                        </a:rPr>
                        <a:t> </a:t>
                      </a:r>
                      <a:r>
                        <a:rPr lang="zh-CN" sz="2000" kern="100" dirty="0" smtClean="0">
                          <a:latin typeface="Calibri"/>
                          <a:ea typeface="宋体"/>
                          <a:cs typeface="Times New Roman"/>
                        </a:rPr>
                        <a:t>两</a:t>
                      </a:r>
                      <a:r>
                        <a:rPr lang="zh-CN" sz="2000" kern="100" dirty="0">
                          <a:latin typeface="Calibri"/>
                          <a:ea typeface="宋体"/>
                          <a:cs typeface="Times New Roman"/>
                        </a:rPr>
                        <a:t>部电话直接相连</a:t>
                      </a:r>
                    </a:p>
                  </a:txBody>
                  <a:tcPr marL="0" marR="0" marT="0" marB="0" anchor="ctr">
                    <a:lnL>
                      <a:noFill/>
                    </a:lnL>
                    <a:lnR>
                      <a:noFill/>
                    </a:lnR>
                    <a:lnT>
                      <a:noFill/>
                    </a:lnT>
                    <a:lnB>
                      <a:noFill/>
                    </a:lnB>
                  </a:tcPr>
                </a:tc>
                <a:tc>
                  <a:txBody>
                    <a:bodyPr/>
                    <a:lstStyle/>
                    <a:p>
                      <a:pPr algn="ctr">
                        <a:spcAft>
                          <a:spcPts val="0"/>
                        </a:spcAft>
                      </a:pPr>
                      <a:r>
                        <a:rPr lang="en-US" sz="2000" kern="100" dirty="0">
                          <a:latin typeface="Calibri"/>
                          <a:ea typeface="宋体"/>
                          <a:cs typeface="Times New Roman"/>
                        </a:rPr>
                        <a:t>(b)  5</a:t>
                      </a:r>
                      <a:r>
                        <a:rPr lang="zh-CN" sz="2000" kern="100" dirty="0">
                          <a:latin typeface="Calibri"/>
                          <a:ea typeface="宋体"/>
                          <a:cs typeface="Times New Roman"/>
                        </a:rPr>
                        <a:t>部电话全互连</a:t>
                      </a:r>
                    </a:p>
                  </a:txBody>
                  <a:tcPr marL="0" marR="0" marT="0" marB="0" anchor="ctr">
                    <a:lnL>
                      <a:noFill/>
                    </a:lnL>
                    <a:lnR>
                      <a:noFill/>
                    </a:lnR>
                    <a:lnT>
                      <a:noFill/>
                    </a:lnT>
                    <a:lnB>
                      <a:noFill/>
                    </a:lnB>
                  </a:tcPr>
                </a:tc>
                <a:tc>
                  <a:txBody>
                    <a:bodyPr/>
                    <a:lstStyle/>
                    <a:p>
                      <a:pPr algn="ctr">
                        <a:spcAft>
                          <a:spcPts val="0"/>
                        </a:spcAft>
                      </a:pPr>
                      <a:r>
                        <a:rPr lang="en-US" sz="2000" kern="100" dirty="0">
                          <a:latin typeface="Calibri"/>
                          <a:ea typeface="宋体"/>
                          <a:cs typeface="Times New Roman"/>
                        </a:rPr>
                        <a:t>(c)  </a:t>
                      </a:r>
                      <a:r>
                        <a:rPr lang="zh-CN" sz="2000" kern="100" dirty="0">
                          <a:latin typeface="Calibri"/>
                          <a:ea typeface="宋体"/>
                          <a:cs typeface="Times New Roman"/>
                        </a:rPr>
                        <a:t>多部电话通过交换机互连</a:t>
                      </a:r>
                    </a:p>
                  </a:txBody>
                  <a:tcPr marL="0" marR="0" marT="0" marB="0" anchor="ctr">
                    <a:lnL>
                      <a:noFill/>
                    </a:lnL>
                    <a:lnR>
                      <a:noFill/>
                    </a:lnR>
                    <a:lnT>
                      <a:noFill/>
                    </a:lnT>
                    <a:lnB>
                      <a:noFill/>
                    </a:lnB>
                  </a:tcPr>
                </a:tc>
              </a:tr>
              <a:tr h="0">
                <a:tc gridSpan="3">
                  <a:txBody>
                    <a:bodyPr/>
                    <a:lstStyle/>
                    <a:p>
                      <a:pPr algn="ctr">
                        <a:spcAft>
                          <a:spcPts val="0"/>
                        </a:spcAft>
                      </a:pPr>
                      <a:r>
                        <a:rPr lang="zh-CN" sz="2400" kern="100" dirty="0">
                          <a:latin typeface="Calibri"/>
                          <a:ea typeface="宋体"/>
                          <a:cs typeface="Times New Roman"/>
                        </a:rPr>
                        <a:t>图</a:t>
                      </a:r>
                      <a:r>
                        <a:rPr lang="en-US" sz="2400" kern="100" dirty="0">
                          <a:latin typeface="Calibri"/>
                          <a:ea typeface="宋体"/>
                          <a:cs typeface="Times New Roman"/>
                        </a:rPr>
                        <a:t>5‑1  </a:t>
                      </a:r>
                      <a:r>
                        <a:rPr lang="zh-CN" sz="2400" kern="100" dirty="0">
                          <a:latin typeface="Calibri"/>
                          <a:ea typeface="宋体"/>
                          <a:cs typeface="Times New Roman"/>
                        </a:rPr>
                        <a:t>电话机的不同连接方式</a:t>
                      </a:r>
                    </a:p>
                  </a:txBody>
                  <a:tcPr marL="0" marR="0" marT="0" marB="0" anchor="ctr">
                    <a:lnL>
                      <a:noFill/>
                    </a:lnL>
                    <a:lnR>
                      <a:noFill/>
                    </a:lnR>
                    <a:lnT>
                      <a:noFill/>
                    </a:lnT>
                    <a:lnB>
                      <a:noFill/>
                    </a:lnB>
                  </a:tcPr>
                </a:tc>
                <a:tc hMerge="1">
                  <a:txBody>
                    <a:bodyPr/>
                    <a:lstStyle/>
                    <a:p>
                      <a:endParaRPr lang="zh-CN" altLang="en-US"/>
                    </a:p>
                  </a:txBody>
                  <a:tcPr/>
                </a:tc>
                <a:tc hMerge="1">
                  <a:txBody>
                    <a:bodyPr/>
                    <a:lstStyle/>
                    <a:p>
                      <a:endParaRPr lang="zh-CN" altLang="en-US"/>
                    </a:p>
                  </a:txBody>
                  <a:tcPr/>
                </a:tc>
              </a:tr>
            </a:tbl>
          </a:graphicData>
        </a:graphic>
      </p:graphicFrame>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6</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smtClean="0">
                <a:solidFill>
                  <a:schemeClr val="hlink"/>
                </a:solidFill>
              </a:rPr>
              <a:t>(8)</a:t>
            </a:r>
            <a:r>
              <a:rPr lang="zh-CN" altLang="en-US" sz="3200" dirty="0" smtClean="0">
                <a:solidFill>
                  <a:schemeClr val="hlink"/>
                </a:solidFill>
              </a:rPr>
              <a:t>验证配置结果。</a:t>
            </a:r>
            <a:endParaRPr lang="zh-CN" altLang="zh-CN" sz="3200" dirty="0" smtClean="0">
              <a:solidFill>
                <a:schemeClr val="hlink"/>
              </a:solidFill>
            </a:endParaRPr>
          </a:p>
          <a:p>
            <a:pPr marL="557212" lvl="2" indent="-257175">
              <a:buClr>
                <a:schemeClr val="tx1"/>
              </a:buClr>
            </a:pPr>
            <a:r>
              <a:rPr lang="zh-CN" altLang="en-US" sz="2900" dirty="0" smtClean="0"/>
              <a:t>用</a:t>
            </a:r>
            <a:r>
              <a:rPr lang="en-US" altLang="zh-CN" sz="2900" dirty="0" smtClean="0"/>
              <a:t>ping</a:t>
            </a:r>
            <a:r>
              <a:rPr lang="zh-CN" altLang="en-US" sz="2900" dirty="0" smtClean="0"/>
              <a:t>和</a:t>
            </a:r>
            <a:r>
              <a:rPr lang="en-US" altLang="zh-CN" sz="2900" dirty="0" err="1" smtClean="0"/>
              <a:t>tracert</a:t>
            </a:r>
            <a:r>
              <a:rPr lang="zh-CN" altLang="en-US" sz="2900" dirty="0" smtClean="0"/>
              <a:t>命令测试从</a:t>
            </a:r>
            <a:r>
              <a:rPr lang="en-US" altLang="zh-CN" sz="2900" dirty="0" smtClean="0"/>
              <a:t>PC0</a:t>
            </a:r>
            <a:r>
              <a:rPr lang="zh-CN" altLang="en-US" sz="2900" dirty="0" smtClean="0"/>
              <a:t>到</a:t>
            </a:r>
            <a:r>
              <a:rPr lang="en-US" altLang="zh-CN" sz="2900" dirty="0" smtClean="0"/>
              <a:t>PC1</a:t>
            </a:r>
            <a:r>
              <a:rPr lang="zh-CN" altLang="en-US" sz="2900" dirty="0" smtClean="0"/>
              <a:t>的连通性。</a:t>
            </a:r>
            <a:endParaRPr lang="en-US" altLang="zh-CN" sz="2900" dirty="0" smtClean="0"/>
          </a:p>
          <a:p>
            <a:pPr marL="557212" lvl="2" indent="-257175">
              <a:buClr>
                <a:schemeClr val="tx1"/>
              </a:buClr>
            </a:pPr>
            <a:r>
              <a:rPr lang="zh-CN" altLang="en-US" sz="2900" dirty="0" smtClean="0"/>
              <a:t>在</a:t>
            </a:r>
            <a:r>
              <a:rPr lang="en-US" altLang="zh-CN" sz="2900" dirty="0" smtClean="0"/>
              <a:t>Router0</a:t>
            </a:r>
            <a:r>
              <a:rPr lang="zh-CN" altLang="en-US" sz="2900" dirty="0" smtClean="0"/>
              <a:t>或</a:t>
            </a:r>
            <a:r>
              <a:rPr lang="en-US" altLang="zh-CN" sz="2900" dirty="0" smtClean="0"/>
              <a:t>Router1</a:t>
            </a:r>
            <a:r>
              <a:rPr lang="zh-CN" altLang="en-US" sz="2900" dirty="0" smtClean="0"/>
              <a:t>上执行</a:t>
            </a:r>
            <a:r>
              <a:rPr lang="en-US" altLang="zh-CN" sz="2900" dirty="0" smtClean="0"/>
              <a:t>show interface</a:t>
            </a:r>
            <a:r>
              <a:rPr lang="zh-CN" altLang="en-US" sz="2900" dirty="0" smtClean="0"/>
              <a:t>命令查看接口状态，以</a:t>
            </a:r>
            <a:r>
              <a:rPr lang="en-US" altLang="zh-CN" sz="2900" dirty="0" smtClean="0"/>
              <a:t>Router1</a:t>
            </a:r>
            <a:r>
              <a:rPr lang="zh-CN" altLang="en-US" sz="2900" dirty="0" smtClean="0"/>
              <a:t>为例：</a:t>
            </a:r>
            <a:endParaRPr lang="zh-CN" altLang="en-US" sz="2900" dirty="0"/>
          </a:p>
        </p:txBody>
      </p:sp>
      <p:pic>
        <p:nvPicPr>
          <p:cNvPr id="22530" name="Picture 2"/>
          <p:cNvPicPr>
            <a:picLocks noChangeAspect="1" noChangeArrowheads="1"/>
          </p:cNvPicPr>
          <p:nvPr/>
        </p:nvPicPr>
        <p:blipFill>
          <a:blip r:embed="rId2" cstate="print"/>
          <a:srcRect r="2075"/>
          <a:stretch>
            <a:fillRect/>
          </a:stretch>
        </p:blipFill>
        <p:spPr bwMode="auto">
          <a:xfrm>
            <a:off x="838200" y="3366135"/>
            <a:ext cx="7909560" cy="3143250"/>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 </a:t>
            </a:r>
            <a:r>
              <a:rPr lang="zh-CN" altLang="en-US" sz="4400" dirty="0" smtClean="0"/>
              <a:t>生成树协议</a:t>
            </a:r>
            <a:r>
              <a:rPr lang="en-US" altLang="zh-CN" sz="4400" dirty="0" smtClean="0"/>
              <a:t/>
            </a:r>
            <a:br>
              <a:rPr lang="en-US" altLang="zh-CN" sz="4400" dirty="0" smtClean="0"/>
            </a:br>
            <a:r>
              <a:rPr lang="en-US" altLang="zh-CN" sz="4400" dirty="0" smtClean="0"/>
              <a:t>5.3.1 </a:t>
            </a:r>
            <a:r>
              <a:rPr lang="zh-CN" altLang="en-US" sz="4400" dirty="0" smtClean="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zh-CN" sz="3200" dirty="0" smtClean="0">
                <a:solidFill>
                  <a:schemeClr val="hlink"/>
                </a:solidFill>
              </a:rPr>
              <a:t>为了减少网络的故障，我们经常会采用冗余拓扑，然而这样却会引起交换环路。</a:t>
            </a:r>
            <a:endParaRPr lang="en-US" altLang="zh-CN" sz="3200" dirty="0" smtClean="0">
              <a:solidFill>
                <a:schemeClr val="hlink"/>
              </a:solidFill>
            </a:endParaRPr>
          </a:p>
          <a:p>
            <a:pPr marL="257175" lvl="1" indent="-257175">
              <a:buClr>
                <a:schemeClr val="tx1"/>
              </a:buClr>
            </a:pPr>
            <a:r>
              <a:rPr lang="zh-CN" altLang="zh-CN" sz="3200" dirty="0" smtClean="0">
                <a:solidFill>
                  <a:schemeClr val="hlink"/>
                </a:solidFill>
              </a:rPr>
              <a:t>交换环路会带来三个问题：广播风暴、同一帧的多个拷贝和交换机</a:t>
            </a:r>
            <a:r>
              <a:rPr lang="en-US" altLang="zh-CN" sz="3200" dirty="0" smtClean="0">
                <a:solidFill>
                  <a:schemeClr val="hlink"/>
                </a:solidFill>
              </a:rPr>
              <a:t>CAM</a:t>
            </a:r>
            <a:r>
              <a:rPr lang="zh-CN" altLang="zh-CN" sz="3200" dirty="0" smtClean="0">
                <a:solidFill>
                  <a:schemeClr val="hlink"/>
                </a:solidFill>
              </a:rPr>
              <a:t>表的不稳定</a:t>
            </a:r>
            <a:r>
              <a:rPr lang="zh-CN" altLang="en-US" sz="3200" dirty="0" smtClean="0">
                <a:solidFill>
                  <a:schemeClr val="hlink"/>
                </a:solidFill>
              </a:rPr>
              <a:t>。</a:t>
            </a:r>
            <a:r>
              <a:rPr lang="zh-CN" altLang="en-US" sz="3200" dirty="0" smtClean="0"/>
              <a:t>生成树协议</a:t>
            </a:r>
            <a:r>
              <a:rPr lang="en-US" altLang="zh-CN" sz="3200" dirty="0" smtClean="0"/>
              <a:t>(spanning-tree protocol, STP)</a:t>
            </a:r>
            <a:r>
              <a:rPr lang="zh-CN" altLang="en-US" sz="3200" dirty="0" smtClean="0">
                <a:solidFill>
                  <a:schemeClr val="hlink"/>
                </a:solidFill>
              </a:rPr>
              <a:t>可以解决这些问题。</a:t>
            </a:r>
            <a:endParaRPr lang="en-US" altLang="zh-CN" sz="3200" dirty="0" smtClean="0">
              <a:solidFill>
                <a:schemeClr val="hlink"/>
              </a:solidFill>
            </a:endParaRPr>
          </a:p>
          <a:p>
            <a:pPr marL="257175" lvl="1" indent="-257175">
              <a:buClr>
                <a:schemeClr val="tx1"/>
              </a:buClr>
            </a:pPr>
            <a:r>
              <a:rPr lang="en-US" altLang="zh-CN" sz="3200" dirty="0" smtClean="0">
                <a:solidFill>
                  <a:schemeClr val="hlink"/>
                </a:solidFill>
              </a:rPr>
              <a:t>STP</a:t>
            </a:r>
            <a:r>
              <a:rPr lang="zh-CN" altLang="en-US" sz="3200" dirty="0" smtClean="0">
                <a:solidFill>
                  <a:schemeClr val="hlink"/>
                </a:solidFill>
              </a:rPr>
              <a:t>的基本思路是在网络有环路时，通过一定的算法把交换机的某些端口进行阻塞，从而使网络形成一个无环路的树状结构。</a:t>
            </a:r>
            <a:endParaRPr lang="zh-CN" altLang="zh-CN" sz="3200" dirty="0" smtClean="0">
              <a:solidFill>
                <a:schemeClr val="hlink"/>
              </a:solidFill>
            </a:endParaRP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5.3.1 </a:t>
            </a:r>
            <a:r>
              <a:rPr lang="zh-CN" altLang="en-US" sz="4400" dirty="0" smtClean="0"/>
              <a:t>概述（续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000" dirty="0" smtClean="0">
                <a:solidFill>
                  <a:schemeClr val="hlink"/>
                </a:solidFill>
              </a:rPr>
              <a:t>STP</a:t>
            </a:r>
            <a:r>
              <a:rPr lang="zh-CN" altLang="zh-CN" sz="3000" dirty="0" smtClean="0">
                <a:solidFill>
                  <a:schemeClr val="hlink"/>
                </a:solidFill>
              </a:rPr>
              <a:t>是一个二层的链路管理协议</a:t>
            </a:r>
            <a:r>
              <a:rPr lang="zh-CN" altLang="en-US" sz="3000" dirty="0" smtClean="0">
                <a:solidFill>
                  <a:schemeClr val="hlink"/>
                </a:solidFill>
              </a:rPr>
              <a:t>。</a:t>
            </a:r>
            <a:endParaRPr lang="en-US" altLang="zh-CN" sz="3000" dirty="0" smtClean="0">
              <a:solidFill>
                <a:schemeClr val="hlink"/>
              </a:solidFill>
            </a:endParaRPr>
          </a:p>
          <a:p>
            <a:pPr marL="257175" lvl="1" indent="-257175">
              <a:buClr>
                <a:schemeClr val="tx1"/>
              </a:buClr>
            </a:pPr>
            <a:r>
              <a:rPr lang="zh-CN" altLang="zh-CN" sz="3000" dirty="0" smtClean="0">
                <a:solidFill>
                  <a:schemeClr val="hlink"/>
                </a:solidFill>
              </a:rPr>
              <a:t>在一个扩展的局域网中参与</a:t>
            </a:r>
            <a:r>
              <a:rPr lang="en-US" altLang="zh-CN" sz="3000" dirty="0" smtClean="0">
                <a:solidFill>
                  <a:schemeClr val="hlink"/>
                </a:solidFill>
              </a:rPr>
              <a:t>STP</a:t>
            </a:r>
            <a:r>
              <a:rPr lang="zh-CN" altLang="zh-CN" sz="3000" dirty="0" smtClean="0">
                <a:solidFill>
                  <a:schemeClr val="hlink"/>
                </a:solidFill>
              </a:rPr>
              <a:t>的所有交换机之间通过交换桥协议数据单元</a:t>
            </a:r>
            <a:r>
              <a:rPr lang="en-US" altLang="zh-CN" sz="3000" dirty="0" smtClean="0">
                <a:solidFill>
                  <a:schemeClr val="hlink"/>
                </a:solidFill>
              </a:rPr>
              <a:t>(Bridge Protocol Data Unit, BPDU)</a:t>
            </a:r>
            <a:r>
              <a:rPr lang="zh-CN" altLang="zh-CN" sz="3000" dirty="0" smtClean="0">
                <a:solidFill>
                  <a:schemeClr val="hlink"/>
                </a:solidFill>
              </a:rPr>
              <a:t>来实现数据传输。</a:t>
            </a:r>
            <a:endParaRPr lang="en-US" altLang="zh-CN" sz="3000" dirty="0" smtClean="0">
              <a:solidFill>
                <a:schemeClr val="hlink"/>
              </a:solidFill>
            </a:endParaRPr>
          </a:p>
          <a:p>
            <a:pPr marL="257175" lvl="1" indent="-257175">
              <a:buClr>
                <a:schemeClr val="tx1"/>
              </a:buClr>
            </a:pPr>
            <a:r>
              <a:rPr lang="en-US" altLang="zh-CN" sz="3000" dirty="0" smtClean="0">
                <a:solidFill>
                  <a:schemeClr val="hlink"/>
                </a:solidFill>
              </a:rPr>
              <a:t>STP</a:t>
            </a:r>
            <a:r>
              <a:rPr lang="zh-CN" altLang="en-US" sz="3000" dirty="0" smtClean="0">
                <a:solidFill>
                  <a:schemeClr val="hlink"/>
                </a:solidFill>
              </a:rPr>
              <a:t>中要明确以下几个概念：</a:t>
            </a:r>
          </a:p>
          <a:p>
            <a:pPr marL="557212" lvl="2" indent="-257175">
              <a:buClr>
                <a:schemeClr val="tx1"/>
              </a:buClr>
            </a:pPr>
            <a:r>
              <a:rPr lang="zh-CN" altLang="en-US" sz="2800" dirty="0" smtClean="0"/>
              <a:t>根交换机</a:t>
            </a:r>
          </a:p>
          <a:p>
            <a:pPr marL="557212" lvl="2" indent="-257175">
              <a:buClr>
                <a:schemeClr val="tx1"/>
              </a:buClr>
            </a:pPr>
            <a:r>
              <a:rPr lang="zh-CN" altLang="en-US" sz="2800" dirty="0" smtClean="0"/>
              <a:t>指定交换机</a:t>
            </a:r>
          </a:p>
          <a:p>
            <a:pPr marL="557212" lvl="2" indent="-257175">
              <a:buClr>
                <a:schemeClr val="tx1"/>
              </a:buClr>
            </a:pPr>
            <a:r>
              <a:rPr lang="zh-CN" altLang="en-US" sz="2800" dirty="0" smtClean="0"/>
              <a:t>根端口</a:t>
            </a:r>
            <a:r>
              <a:rPr lang="en-US" altLang="zh-CN" sz="2800" dirty="0" smtClean="0"/>
              <a:t>(Root Port)</a:t>
            </a:r>
            <a:endParaRPr lang="zh-CN" altLang="en-US" sz="2800" dirty="0" smtClean="0"/>
          </a:p>
          <a:p>
            <a:pPr marL="557212" lvl="2" indent="-257175">
              <a:buClr>
                <a:schemeClr val="tx1"/>
              </a:buClr>
            </a:pPr>
            <a:r>
              <a:rPr lang="zh-CN" altLang="en-US" sz="2800" dirty="0" smtClean="0"/>
              <a:t>指定端口</a:t>
            </a:r>
            <a:r>
              <a:rPr lang="en-US" altLang="zh-CN" sz="2800" dirty="0" smtClean="0"/>
              <a:t>(Designated Port)</a:t>
            </a:r>
            <a:endParaRPr lang="zh-CN" altLang="en-US" sz="2800" dirty="0" smtClean="0"/>
          </a:p>
          <a:p>
            <a:pPr marL="557212" lvl="2" indent="-257175">
              <a:buClr>
                <a:schemeClr val="tx1"/>
              </a:buClr>
            </a:pPr>
            <a:r>
              <a:rPr lang="zh-CN" altLang="en-US" sz="2800" dirty="0" smtClean="0"/>
              <a:t>可选端口</a:t>
            </a:r>
            <a:r>
              <a:rPr lang="en-US" altLang="zh-CN" sz="2800" dirty="0" smtClean="0"/>
              <a:t>(Alternate Port)</a:t>
            </a:r>
          </a:p>
          <a:p>
            <a:pPr marL="257175" lvl="1" indent="-257175">
              <a:buClr>
                <a:schemeClr val="tx1"/>
              </a:buClr>
            </a:pPr>
            <a:endParaRPr lang="en-US" altLang="zh-CN" sz="3200" dirty="0" smtClean="0">
              <a:solidFill>
                <a:schemeClr val="hlink"/>
              </a:solidFill>
            </a:endParaRPr>
          </a:p>
          <a:p>
            <a:pPr marL="257175" lvl="1" indent="-257175">
              <a:buClr>
                <a:schemeClr val="tx1"/>
              </a:buClr>
            </a:pPr>
            <a:endParaRPr lang="en-US" altLang="zh-CN" sz="3200" dirty="0" smtClean="0">
              <a:solidFill>
                <a:schemeClr val="hlink"/>
              </a:solidFill>
            </a:endParaRP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5.3.1 </a:t>
            </a:r>
            <a:r>
              <a:rPr lang="zh-CN" altLang="en-US" sz="4400" dirty="0" smtClean="0"/>
              <a:t>概述（续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smtClean="0">
                <a:solidFill>
                  <a:schemeClr val="hlink"/>
                </a:solidFill>
              </a:rPr>
              <a:t>STP</a:t>
            </a:r>
            <a:r>
              <a:rPr lang="zh-CN" altLang="en-US" sz="3200" dirty="0" smtClean="0">
                <a:solidFill>
                  <a:schemeClr val="hlink"/>
                </a:solidFill>
              </a:rPr>
              <a:t>中要明确以下几个概念：</a:t>
            </a:r>
          </a:p>
          <a:p>
            <a:pPr marL="557212" lvl="2" indent="-257175">
              <a:buClr>
                <a:schemeClr val="tx1"/>
              </a:buClr>
            </a:pPr>
            <a:r>
              <a:rPr lang="zh-CN" altLang="en-US" sz="2900" dirty="0" smtClean="0"/>
              <a:t>根交换机</a:t>
            </a:r>
          </a:p>
          <a:p>
            <a:pPr marL="557212" lvl="2" indent="-257175">
              <a:buClr>
                <a:schemeClr val="tx1"/>
              </a:buClr>
            </a:pPr>
            <a:r>
              <a:rPr lang="zh-CN" altLang="en-US" sz="2900" dirty="0" smtClean="0"/>
              <a:t>指定交换机</a:t>
            </a:r>
          </a:p>
          <a:p>
            <a:pPr marL="557212" lvl="2" indent="-257175">
              <a:buClr>
                <a:schemeClr val="tx1"/>
              </a:buClr>
            </a:pPr>
            <a:r>
              <a:rPr lang="zh-CN" altLang="en-US" sz="2900" dirty="0" smtClean="0"/>
              <a:t>根端口</a:t>
            </a:r>
            <a:r>
              <a:rPr lang="en-US" altLang="zh-CN" sz="2900" dirty="0" smtClean="0"/>
              <a:t>(Root Port)</a:t>
            </a:r>
            <a:endParaRPr lang="zh-CN" altLang="en-US" sz="2900" dirty="0" smtClean="0"/>
          </a:p>
          <a:p>
            <a:pPr marL="557212" lvl="2" indent="-257175">
              <a:buClr>
                <a:schemeClr val="tx1"/>
              </a:buClr>
            </a:pPr>
            <a:r>
              <a:rPr lang="zh-CN" altLang="en-US" sz="2900" dirty="0" smtClean="0"/>
              <a:t>指定端口</a:t>
            </a:r>
            <a:r>
              <a:rPr lang="en-US" altLang="zh-CN" sz="2900" dirty="0" smtClean="0"/>
              <a:t>(Designated Port)</a:t>
            </a:r>
            <a:endParaRPr lang="zh-CN" altLang="en-US" sz="2900" dirty="0" smtClean="0"/>
          </a:p>
          <a:p>
            <a:pPr marL="557212" lvl="2" indent="-257175">
              <a:buClr>
                <a:schemeClr val="tx1"/>
              </a:buClr>
            </a:pPr>
            <a:r>
              <a:rPr lang="zh-CN" altLang="en-US" sz="2900" dirty="0" smtClean="0"/>
              <a:t>可选端口</a:t>
            </a:r>
            <a:r>
              <a:rPr lang="en-US" altLang="zh-CN" sz="2900" dirty="0" smtClean="0"/>
              <a:t>(Alternate Port)</a:t>
            </a:r>
            <a:endParaRPr lang="en-US" altLang="zh-CN" sz="6900" dirty="0" smtClean="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5.3.1 </a:t>
            </a:r>
            <a:r>
              <a:rPr lang="zh-CN" altLang="en-US" sz="4400" dirty="0" smtClean="0"/>
              <a:t>概述（续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34442"/>
            <a:ext cx="8229600" cy="4525963"/>
          </a:xfrm>
        </p:spPr>
        <p:txBody>
          <a:bodyPr/>
          <a:lstStyle/>
          <a:p>
            <a:pPr marL="257175" lvl="1" indent="-257175">
              <a:buClr>
                <a:schemeClr val="tx1"/>
              </a:buClr>
              <a:buNone/>
            </a:pPr>
            <a:r>
              <a:rPr lang="zh-CN" altLang="en-US" sz="3000" dirty="0" smtClean="0">
                <a:solidFill>
                  <a:schemeClr val="hlink"/>
                </a:solidFill>
              </a:rPr>
              <a:t>为了在一个网络中形成一个无环拓扑，网络中的交换机要进行以下三个步骤：</a:t>
            </a:r>
            <a:endParaRPr lang="en-US" altLang="zh-CN" sz="3000" dirty="0" smtClean="0">
              <a:solidFill>
                <a:schemeClr val="hlink"/>
              </a:solidFill>
            </a:endParaRPr>
          </a:p>
          <a:p>
            <a:pPr marL="257175" lvl="1" indent="-257175">
              <a:buClr>
                <a:schemeClr val="tx1"/>
              </a:buClr>
            </a:pPr>
            <a:r>
              <a:rPr lang="en-US" altLang="zh-CN" sz="3000" dirty="0" smtClean="0">
                <a:solidFill>
                  <a:schemeClr val="hlink"/>
                </a:solidFill>
              </a:rPr>
              <a:t>(1)</a:t>
            </a:r>
            <a:r>
              <a:rPr lang="zh-CN" altLang="en-US" sz="3000" dirty="0" smtClean="0">
                <a:solidFill>
                  <a:schemeClr val="hlink"/>
                </a:solidFill>
              </a:rPr>
              <a:t>选举根交换机：</a:t>
            </a:r>
          </a:p>
          <a:p>
            <a:pPr marL="557212" lvl="2" indent="-257175">
              <a:buClr>
                <a:schemeClr val="tx1"/>
              </a:buClr>
            </a:pPr>
            <a:r>
              <a:rPr lang="zh-CN" altLang="en-US" sz="2800" dirty="0" smtClean="0"/>
              <a:t>桥</a:t>
            </a:r>
            <a:r>
              <a:rPr lang="en-US" altLang="zh-CN" sz="2800" dirty="0" smtClean="0"/>
              <a:t>ID</a:t>
            </a:r>
            <a:r>
              <a:rPr lang="zh-CN" altLang="en-US" sz="2800" dirty="0" smtClean="0"/>
              <a:t>最小的交换机会被选举为根交换机。</a:t>
            </a:r>
            <a:endParaRPr lang="en-US" altLang="zh-CN" sz="2800" dirty="0" smtClean="0"/>
          </a:p>
          <a:p>
            <a:pPr marL="557212" lvl="2" indent="-257175">
              <a:buClr>
                <a:schemeClr val="tx1"/>
              </a:buClr>
            </a:pPr>
            <a:r>
              <a:rPr lang="zh-CN" altLang="en-US" sz="2800" dirty="0" smtClean="0"/>
              <a:t>交换机的桥</a:t>
            </a:r>
            <a:r>
              <a:rPr lang="en-US" altLang="zh-CN" sz="2800" dirty="0" smtClean="0"/>
              <a:t>ID</a:t>
            </a:r>
            <a:r>
              <a:rPr lang="zh-CN" altLang="en-US" sz="2800" dirty="0" smtClean="0"/>
              <a:t>信息共</a:t>
            </a:r>
            <a:r>
              <a:rPr lang="en-US" altLang="zh-CN" sz="2800" dirty="0" smtClean="0"/>
              <a:t>64</a:t>
            </a:r>
            <a:r>
              <a:rPr lang="zh-CN" altLang="en-US" sz="2800" dirty="0" smtClean="0"/>
              <a:t>位，其中高</a:t>
            </a:r>
            <a:r>
              <a:rPr lang="en-US" altLang="zh-CN" sz="2800" dirty="0" smtClean="0"/>
              <a:t>16</a:t>
            </a:r>
            <a:r>
              <a:rPr lang="zh-CN" altLang="en-US" sz="2800" dirty="0" smtClean="0"/>
              <a:t>位为交换机的</a:t>
            </a:r>
            <a:r>
              <a:rPr lang="en-US" altLang="zh-CN" sz="2800" dirty="0" smtClean="0"/>
              <a:t>STP</a:t>
            </a:r>
            <a:r>
              <a:rPr lang="zh-CN" altLang="en-US" sz="2800" dirty="0" smtClean="0"/>
              <a:t>优先级，值越小优先级别越高。其余</a:t>
            </a:r>
            <a:r>
              <a:rPr lang="en-US" altLang="zh-CN" sz="2800" dirty="0" smtClean="0"/>
              <a:t>48</a:t>
            </a:r>
            <a:r>
              <a:rPr lang="zh-CN" altLang="en-US" sz="2800" dirty="0" smtClean="0"/>
              <a:t>位为交换机的</a:t>
            </a:r>
            <a:r>
              <a:rPr lang="en-US" altLang="zh-CN" sz="2800" dirty="0" smtClean="0"/>
              <a:t>MAC</a:t>
            </a:r>
            <a:r>
              <a:rPr lang="zh-CN" altLang="en-US" sz="2800" dirty="0" smtClean="0"/>
              <a:t>地址。</a:t>
            </a:r>
            <a:endParaRPr lang="en-US" altLang="zh-CN" sz="2800" dirty="0" smtClean="0"/>
          </a:p>
          <a:p>
            <a:pPr marL="557212" lvl="2" indent="-257175">
              <a:buClr>
                <a:schemeClr val="tx1"/>
              </a:buClr>
            </a:pPr>
            <a:r>
              <a:rPr lang="zh-CN" altLang="en-US" sz="2800" dirty="0" smtClean="0"/>
              <a:t>交换机的优先级为可配置，范围为</a:t>
            </a:r>
            <a:r>
              <a:rPr lang="en-US" altLang="zh-CN" sz="2800" dirty="0" smtClean="0"/>
              <a:t>0</a:t>
            </a:r>
            <a:r>
              <a:rPr lang="zh-CN" altLang="en-US" sz="2800" dirty="0" smtClean="0"/>
              <a:t>～</a:t>
            </a:r>
            <a:r>
              <a:rPr lang="en-US" altLang="zh-CN" sz="2800" dirty="0" smtClean="0"/>
              <a:t>65535</a:t>
            </a:r>
            <a:r>
              <a:rPr lang="zh-CN" altLang="en-US" sz="2800" dirty="0" smtClean="0"/>
              <a:t>，缺省值为</a:t>
            </a:r>
            <a:r>
              <a:rPr lang="en-US" altLang="zh-CN" sz="2800" dirty="0" smtClean="0"/>
              <a:t>32768</a:t>
            </a:r>
            <a:r>
              <a:rPr lang="zh-CN" altLang="en-US" sz="2800" dirty="0" smtClean="0"/>
              <a:t>。在缺省情况下，根交换机将由</a:t>
            </a:r>
            <a:r>
              <a:rPr lang="en-US" altLang="zh-CN" sz="2800" dirty="0" smtClean="0"/>
              <a:t>MAC</a:t>
            </a:r>
            <a:r>
              <a:rPr lang="zh-CN" altLang="en-US" sz="2800" dirty="0" smtClean="0"/>
              <a:t>地址最小的交换机担任。</a:t>
            </a:r>
            <a:endParaRPr lang="en-US" altLang="zh-CN" sz="2800" dirty="0" smtClean="0"/>
          </a:p>
          <a:p>
            <a:pPr marL="257175" lvl="1" indent="-257175">
              <a:buClr>
                <a:schemeClr val="tx1"/>
              </a:buClr>
              <a:buNone/>
            </a:pPr>
            <a:r>
              <a:rPr lang="zh-CN" altLang="zh-CN" sz="3000" dirty="0" smtClean="0">
                <a:solidFill>
                  <a:schemeClr val="hlink"/>
                </a:solidFill>
              </a:rPr>
              <a:t>注意：在</a:t>
            </a:r>
            <a:r>
              <a:rPr lang="en-US" altLang="zh-CN" sz="3000" dirty="0" smtClean="0">
                <a:solidFill>
                  <a:schemeClr val="hlink"/>
                </a:solidFill>
              </a:rPr>
              <a:t>STP</a:t>
            </a:r>
            <a:r>
              <a:rPr lang="zh-CN" altLang="zh-CN" sz="3000" dirty="0" smtClean="0">
                <a:solidFill>
                  <a:schemeClr val="hlink"/>
                </a:solidFill>
              </a:rPr>
              <a:t>中，优先级和</a:t>
            </a:r>
            <a:r>
              <a:rPr lang="en-US" altLang="zh-CN" sz="3000" dirty="0" smtClean="0">
                <a:solidFill>
                  <a:schemeClr val="hlink"/>
                </a:solidFill>
              </a:rPr>
              <a:t>MAC</a:t>
            </a:r>
            <a:r>
              <a:rPr lang="zh-CN" altLang="zh-CN" sz="3000" dirty="0" smtClean="0">
                <a:solidFill>
                  <a:schemeClr val="hlink"/>
                </a:solidFill>
              </a:rPr>
              <a:t>都是越小越好。</a:t>
            </a:r>
            <a:endParaRPr lang="en-US" altLang="zh-CN" sz="3000" dirty="0" smtClean="0">
              <a:solidFill>
                <a:schemeClr val="hlink"/>
              </a:solidFill>
            </a:endParaRPr>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5.3.1 </a:t>
            </a:r>
            <a:r>
              <a:rPr lang="zh-CN" altLang="en-US" sz="4400" dirty="0" smtClean="0"/>
              <a:t>概述（续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34442"/>
            <a:ext cx="8366760" cy="4525963"/>
          </a:xfrm>
        </p:spPr>
        <p:txBody>
          <a:bodyPr/>
          <a:lstStyle/>
          <a:p>
            <a:pPr marL="257175" lvl="1" indent="-257175">
              <a:buClr>
                <a:schemeClr val="tx1"/>
              </a:buClr>
            </a:pPr>
            <a:r>
              <a:rPr lang="en-US" altLang="zh-CN" sz="3000" dirty="0" smtClean="0">
                <a:solidFill>
                  <a:schemeClr val="hlink"/>
                </a:solidFill>
              </a:rPr>
              <a:t>(2)</a:t>
            </a:r>
            <a:r>
              <a:rPr lang="zh-CN" altLang="en-US" sz="3000" dirty="0" smtClean="0">
                <a:solidFill>
                  <a:schemeClr val="hlink"/>
                </a:solidFill>
              </a:rPr>
              <a:t>选取根端口：在每一个非根交换机上选择一个根端口，提供到根交换机的连接。选择的优先级顺序如下：</a:t>
            </a:r>
          </a:p>
          <a:p>
            <a:pPr marL="557212" lvl="2" indent="-257175">
              <a:buClr>
                <a:schemeClr val="tx1"/>
              </a:buClr>
            </a:pPr>
            <a:r>
              <a:rPr lang="zh-CN" altLang="en-US" sz="2800" dirty="0" smtClean="0"/>
              <a:t>从根端口到根交换机的路径成本最小；</a:t>
            </a:r>
          </a:p>
          <a:p>
            <a:pPr marL="557212" lvl="2" indent="-257175">
              <a:buClr>
                <a:schemeClr val="tx1"/>
              </a:buClr>
            </a:pPr>
            <a:r>
              <a:rPr lang="zh-CN" altLang="en-US" sz="2800" dirty="0" smtClean="0"/>
              <a:t>该交换机直连其他交换机的端口中其他交换机桥</a:t>
            </a:r>
            <a:r>
              <a:rPr lang="en-US" altLang="zh-CN" sz="2800" dirty="0" smtClean="0"/>
              <a:t>ID</a:t>
            </a:r>
            <a:r>
              <a:rPr lang="zh-CN" altLang="en-US" sz="2800" dirty="0" smtClean="0"/>
              <a:t>最小的；</a:t>
            </a:r>
          </a:p>
          <a:p>
            <a:pPr marL="557212" lvl="2" indent="-257175">
              <a:buClr>
                <a:schemeClr val="tx1"/>
              </a:buClr>
            </a:pPr>
            <a:r>
              <a:rPr lang="zh-CN" altLang="en-US" sz="2800" dirty="0" smtClean="0"/>
              <a:t>端口</a:t>
            </a:r>
            <a:r>
              <a:rPr lang="en-US" altLang="zh-CN" sz="2800" dirty="0" smtClean="0"/>
              <a:t>ID</a:t>
            </a:r>
            <a:r>
              <a:rPr lang="zh-CN" altLang="en-US" sz="2800" dirty="0" smtClean="0"/>
              <a:t>最小，端口</a:t>
            </a:r>
            <a:r>
              <a:rPr lang="en-US" altLang="zh-CN" sz="2800" dirty="0" smtClean="0"/>
              <a:t>ID</a:t>
            </a:r>
            <a:r>
              <a:rPr lang="zh-CN" altLang="en-US" sz="2800" dirty="0" smtClean="0"/>
              <a:t>＝端口优先级</a:t>
            </a:r>
            <a:r>
              <a:rPr lang="en-US" altLang="zh-CN" sz="2800" dirty="0" smtClean="0"/>
              <a:t>+</a:t>
            </a:r>
            <a:r>
              <a:rPr lang="zh-CN" altLang="en-US" sz="2800" dirty="0" smtClean="0"/>
              <a:t>端口编号，优先级范围为</a:t>
            </a:r>
            <a:r>
              <a:rPr lang="en-US" altLang="zh-CN" sz="2800" dirty="0" smtClean="0"/>
              <a:t>0</a:t>
            </a:r>
            <a:r>
              <a:rPr lang="zh-CN" altLang="en-US" sz="2800" dirty="0" smtClean="0"/>
              <a:t>～</a:t>
            </a:r>
            <a:r>
              <a:rPr lang="en-US" altLang="zh-CN" sz="2800" dirty="0" smtClean="0"/>
              <a:t>255</a:t>
            </a:r>
            <a:r>
              <a:rPr lang="zh-CN" altLang="en-US" sz="2800" dirty="0" smtClean="0"/>
              <a:t>，且为</a:t>
            </a:r>
            <a:r>
              <a:rPr lang="en-US" altLang="zh-CN" sz="2800" dirty="0" smtClean="0"/>
              <a:t>16</a:t>
            </a:r>
            <a:r>
              <a:rPr lang="zh-CN" altLang="en-US" sz="2800" dirty="0" smtClean="0"/>
              <a:t>的倍数，默认为</a:t>
            </a:r>
            <a:r>
              <a:rPr lang="en-US" altLang="zh-CN" sz="2800" dirty="0" smtClean="0"/>
              <a:t>128</a:t>
            </a:r>
            <a:r>
              <a:rPr lang="zh-CN" altLang="en-US" sz="2800" dirty="0" smtClean="0"/>
              <a:t>，可</a:t>
            </a:r>
            <a:r>
              <a:rPr lang="en-US" altLang="zh-CN" sz="2800" dirty="0" smtClean="0"/>
              <a:t>Show spanning-tree interface FastEthernet0/1</a:t>
            </a:r>
            <a:r>
              <a:rPr lang="zh-CN" altLang="en-US" sz="2800" dirty="0" smtClean="0"/>
              <a:t>命令查看</a:t>
            </a:r>
            <a:r>
              <a:rPr lang="en-US" altLang="zh-CN" sz="2800" dirty="0" smtClean="0"/>
              <a:t>FastEthernet0/1</a:t>
            </a:r>
            <a:r>
              <a:rPr lang="zh-CN" altLang="en-US" sz="2800" dirty="0" smtClean="0"/>
              <a:t>端口编号。</a:t>
            </a:r>
            <a:endParaRPr lang="en-US" altLang="zh-CN" sz="6600" dirty="0" smtClean="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5.3.1 </a:t>
            </a:r>
            <a:r>
              <a:rPr lang="zh-CN" altLang="en-US" sz="4400" dirty="0" smtClean="0"/>
              <a:t>概述（续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34442"/>
            <a:ext cx="8244840" cy="4525963"/>
          </a:xfrm>
        </p:spPr>
        <p:txBody>
          <a:bodyPr/>
          <a:lstStyle/>
          <a:p>
            <a:pPr marL="257175" lvl="1" indent="-257175">
              <a:buClr>
                <a:schemeClr val="tx1"/>
              </a:buClr>
            </a:pPr>
            <a:r>
              <a:rPr lang="en-US" altLang="zh-CN" sz="3000" dirty="0" smtClean="0">
                <a:solidFill>
                  <a:schemeClr val="hlink"/>
                </a:solidFill>
              </a:rPr>
              <a:t>(3)</a:t>
            </a:r>
            <a:r>
              <a:rPr lang="zh-CN" altLang="en-US" sz="3000" dirty="0" smtClean="0">
                <a:solidFill>
                  <a:schemeClr val="hlink"/>
                </a:solidFill>
              </a:rPr>
              <a:t>选取指定端口：在一段链路的两个端口中选其一作为指定端口。选择的优先级顺序如下：</a:t>
            </a:r>
          </a:p>
          <a:p>
            <a:pPr marL="557212" lvl="2" indent="-257175">
              <a:buClr>
                <a:schemeClr val="tx1"/>
              </a:buClr>
            </a:pPr>
            <a:r>
              <a:rPr lang="zh-CN" altLang="en-US" sz="2800" dirty="0" smtClean="0"/>
              <a:t>根交换机上的所有端口都是指定端口；</a:t>
            </a:r>
          </a:p>
          <a:p>
            <a:pPr marL="557212" lvl="2" indent="-257175">
              <a:buClr>
                <a:schemeClr val="tx1"/>
              </a:buClr>
            </a:pPr>
            <a:r>
              <a:rPr lang="zh-CN" altLang="en-US" sz="2800" dirty="0" smtClean="0"/>
              <a:t>到根交换机路径成本较低的交换机的端口为指定端口；</a:t>
            </a:r>
          </a:p>
          <a:p>
            <a:pPr marL="557212" lvl="2" indent="-257175">
              <a:buClr>
                <a:schemeClr val="tx1"/>
              </a:buClr>
            </a:pPr>
            <a:r>
              <a:rPr lang="zh-CN" altLang="en-US" sz="2800" dirty="0" smtClean="0"/>
              <a:t>链路所连接的两台交换机中桥</a:t>
            </a:r>
            <a:r>
              <a:rPr lang="en-US" altLang="zh-CN" sz="2800" dirty="0" smtClean="0"/>
              <a:t>ID</a:t>
            </a:r>
            <a:r>
              <a:rPr lang="zh-CN" altLang="en-US" sz="2800" dirty="0" smtClean="0"/>
              <a:t>较小者；</a:t>
            </a:r>
          </a:p>
          <a:p>
            <a:pPr marL="557212" lvl="2" indent="-257175">
              <a:buClr>
                <a:schemeClr val="tx1"/>
              </a:buClr>
            </a:pPr>
            <a:r>
              <a:rPr lang="zh-CN" altLang="en-US" sz="2800" dirty="0" smtClean="0"/>
              <a:t>端口</a:t>
            </a:r>
            <a:r>
              <a:rPr lang="en-US" altLang="zh-CN" sz="2800" dirty="0" smtClean="0"/>
              <a:t>ID</a:t>
            </a:r>
            <a:r>
              <a:rPr lang="zh-CN" altLang="en-US" sz="2800" dirty="0" smtClean="0"/>
              <a:t>较小者。 </a:t>
            </a:r>
            <a:endParaRPr lang="en-US" altLang="zh-CN" sz="2800" dirty="0" smtClean="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5180736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5.3.2</a:t>
            </a:r>
            <a:r>
              <a:rPr lang="zh-CN" altLang="zh-CN" sz="4400" dirty="0" smtClean="0"/>
              <a:t>基于</a:t>
            </a:r>
            <a:r>
              <a:rPr lang="en-US" altLang="zh-CN" sz="4400" dirty="0" smtClean="0"/>
              <a:t>P T</a:t>
            </a:r>
            <a:r>
              <a:rPr lang="zh-CN" altLang="zh-CN" sz="4400" dirty="0" smtClean="0"/>
              <a:t>的</a:t>
            </a:r>
            <a:r>
              <a:rPr lang="en-US" altLang="zh-CN" sz="4400" dirty="0" smtClean="0"/>
              <a:t>STP</a:t>
            </a:r>
            <a:r>
              <a:rPr lang="zh-CN" altLang="zh-CN" sz="4400" dirty="0" smtClean="0"/>
              <a:t>协议配置</a:t>
            </a:r>
            <a:endParaRPr lang="zh-CN" altLang="zh-CN" sz="4400" dirty="0"/>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zh-CN" sz="2400" dirty="0" smtClean="0"/>
              <a:t>该网</a:t>
            </a:r>
            <a:r>
              <a:rPr lang="zh-CN" altLang="en-US" sz="2400" dirty="0" smtClean="0"/>
              <a:t>络</a:t>
            </a:r>
            <a:r>
              <a:rPr lang="zh-CN" altLang="zh-CN" sz="2400" dirty="0" smtClean="0"/>
              <a:t>通过</a:t>
            </a:r>
            <a:r>
              <a:rPr lang="en-US" altLang="zh-CN" sz="2400" dirty="0"/>
              <a:t>1</a:t>
            </a:r>
            <a:r>
              <a:rPr lang="zh-CN" altLang="zh-CN" sz="2400" dirty="0" smtClean="0"/>
              <a:t>台路由器</a:t>
            </a:r>
            <a:r>
              <a:rPr lang="zh-CN" altLang="zh-CN" sz="2400" dirty="0"/>
              <a:t>接入</a:t>
            </a:r>
            <a:r>
              <a:rPr lang="zh-CN" altLang="zh-CN" sz="2400" dirty="0" smtClean="0"/>
              <a:t>因特网，</a:t>
            </a:r>
            <a:r>
              <a:rPr lang="en-US" altLang="zh-CN" sz="2400" dirty="0"/>
              <a:t>Switch0</a:t>
            </a:r>
            <a:r>
              <a:rPr lang="zh-CN" altLang="zh-CN" sz="2400" dirty="0"/>
              <a:t>和</a:t>
            </a:r>
            <a:r>
              <a:rPr lang="en-US" altLang="zh-CN" sz="2400" dirty="0" smtClean="0"/>
              <a:t>Switch1</a:t>
            </a:r>
            <a:r>
              <a:rPr lang="zh-CN" altLang="en-US" sz="2400" dirty="0" smtClean="0"/>
              <a:t>是该</a:t>
            </a:r>
            <a:r>
              <a:rPr lang="zh-CN" altLang="zh-CN" sz="2400" dirty="0" smtClean="0"/>
              <a:t>网络</a:t>
            </a:r>
            <a:r>
              <a:rPr lang="zh-CN" altLang="zh-CN" sz="2400" dirty="0"/>
              <a:t>中的核心层交换机，而</a:t>
            </a:r>
            <a:r>
              <a:rPr lang="en-US" altLang="zh-CN" sz="2400" dirty="0"/>
              <a:t>Switch2</a:t>
            </a:r>
            <a:r>
              <a:rPr lang="zh-CN" altLang="zh-CN" sz="2400" dirty="0"/>
              <a:t>为接入</a:t>
            </a:r>
            <a:r>
              <a:rPr lang="zh-CN" altLang="zh-CN" sz="2400" dirty="0" smtClean="0"/>
              <a:t>交换机</a:t>
            </a:r>
            <a:r>
              <a:rPr lang="zh-CN" altLang="en-US" sz="2400" dirty="0" smtClean="0"/>
              <a:t>；</a:t>
            </a:r>
            <a:endParaRPr lang="en-US" altLang="zh-CN" sz="2400" dirty="0" smtClean="0"/>
          </a:p>
          <a:p>
            <a:pPr marL="557212" lvl="2" indent="-257175">
              <a:buClr>
                <a:schemeClr val="tx1"/>
              </a:buClr>
            </a:pPr>
            <a:r>
              <a:rPr lang="zh-CN" altLang="en-US" sz="2400" dirty="0" smtClean="0"/>
              <a:t>可以看出，该网络存在环路，要求运行</a:t>
            </a:r>
            <a:r>
              <a:rPr lang="en-US" altLang="zh-CN" sz="2400" dirty="0" smtClean="0"/>
              <a:t>STP</a:t>
            </a:r>
            <a:r>
              <a:rPr lang="zh-CN" altLang="en-US" sz="2400" dirty="0" smtClean="0"/>
              <a:t>协议按上述要求将网络修剪成树状，达到消除环路的目的。</a:t>
            </a:r>
            <a:endParaRPr lang="zh-CN" altLang="zh-CN" sz="2400" dirty="0" smtClean="0">
              <a:solidFill>
                <a:schemeClr val="hlink"/>
              </a:solidFill>
            </a:endParaRPr>
          </a:p>
        </p:txBody>
      </p:sp>
      <p:pic>
        <p:nvPicPr>
          <p:cNvPr id="7" name="图片 6"/>
          <p:cNvPicPr>
            <a:picLocks noChangeAspect="1"/>
          </p:cNvPicPr>
          <p:nvPr/>
        </p:nvPicPr>
        <p:blipFill rotWithShape="1">
          <a:blip r:embed="rId2" cstate="print"/>
          <a:srcRect l="1132" t="2750" r="2535"/>
          <a:stretch/>
        </p:blipFill>
        <p:spPr bwMode="auto">
          <a:xfrm>
            <a:off x="1119606" y="3365065"/>
            <a:ext cx="6631023" cy="314791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2.</a:t>
            </a:r>
            <a:r>
              <a:rPr lang="zh-CN" altLang="zh-CN" sz="4400" dirty="0" smtClean="0"/>
              <a:t>数据准备</a:t>
            </a:r>
            <a:endParaRPr lang="en-US" altLang="zh-CN" sz="4400" dirty="0"/>
          </a:p>
        </p:txBody>
      </p:sp>
      <p:sp>
        <p:nvSpPr>
          <p:cNvPr id="275459" name="Rectangle 3"/>
          <p:cNvSpPr>
            <a:spLocks noGrp="1" noChangeArrowheads="1"/>
          </p:cNvSpPr>
          <p:nvPr>
            <p:ph type="body" idx="1"/>
          </p:nvPr>
        </p:nvSpPr>
        <p:spPr/>
        <p:txBody>
          <a:bodyPr/>
          <a:lstStyle/>
          <a:p>
            <a:r>
              <a:rPr lang="en-US" altLang="zh-CN" sz="3200" dirty="0" smtClean="0"/>
              <a:t>PC0</a:t>
            </a:r>
            <a:r>
              <a:rPr lang="zh-CN" altLang="zh-CN" sz="3200" dirty="0" smtClean="0"/>
              <a:t>具有一个</a:t>
            </a:r>
            <a:r>
              <a:rPr lang="en-US" altLang="zh-CN" sz="3200" dirty="0" err="1" smtClean="0"/>
              <a:t>FastEthernet</a:t>
            </a:r>
            <a:r>
              <a:rPr lang="zh-CN" altLang="zh-CN" sz="3200" dirty="0" smtClean="0"/>
              <a:t>网络接口：</a:t>
            </a:r>
            <a:r>
              <a:rPr lang="en-US" altLang="zh-CN" sz="3200" dirty="0" smtClean="0"/>
              <a:t>IP</a:t>
            </a:r>
            <a:r>
              <a:rPr lang="zh-CN" altLang="zh-CN" sz="3200" dirty="0" smtClean="0"/>
              <a:t>地址是</a:t>
            </a:r>
            <a:r>
              <a:rPr lang="en-US" altLang="zh-CN" sz="3200" dirty="0" smtClean="0"/>
              <a:t>10.0.0.1/8</a:t>
            </a:r>
            <a:r>
              <a:rPr lang="zh-CN" altLang="zh-CN" sz="3200" dirty="0" smtClean="0"/>
              <a:t>，网关为</a:t>
            </a:r>
            <a:r>
              <a:rPr lang="en-US" altLang="zh-CN" sz="3200" dirty="0" smtClean="0"/>
              <a:t>10.0.0.254/8</a:t>
            </a:r>
            <a:r>
              <a:rPr lang="zh-CN" altLang="zh-CN" sz="3200" dirty="0" smtClean="0"/>
              <a:t>；</a:t>
            </a:r>
          </a:p>
          <a:p>
            <a:r>
              <a:rPr lang="en-US" altLang="zh-CN" sz="3200" dirty="0" smtClean="0"/>
              <a:t>Router0</a:t>
            </a:r>
            <a:r>
              <a:rPr lang="zh-CN" altLang="zh-CN" sz="3200" dirty="0" smtClean="0"/>
              <a:t>的</a:t>
            </a:r>
            <a:r>
              <a:rPr lang="en-US" altLang="zh-CN" sz="3200" dirty="0" smtClean="0"/>
              <a:t>FastEthernet0/1</a:t>
            </a:r>
            <a:r>
              <a:rPr lang="zh-CN" altLang="zh-CN" sz="3200" dirty="0" smtClean="0"/>
              <a:t>接口：</a:t>
            </a:r>
            <a:r>
              <a:rPr lang="en-US" altLang="zh-CN" sz="3200" dirty="0" smtClean="0"/>
              <a:t>10.0.0.254/8</a:t>
            </a:r>
            <a:r>
              <a:rPr lang="zh-CN" altLang="zh-CN" sz="3200" dirty="0" smtClean="0"/>
              <a:t>；</a:t>
            </a:r>
          </a:p>
          <a:p>
            <a:r>
              <a:rPr lang="en-US" altLang="zh-CN" sz="3200" dirty="0" smtClean="0"/>
              <a:t>Switch0</a:t>
            </a:r>
            <a:r>
              <a:rPr lang="zh-CN" altLang="zh-CN" sz="3200" dirty="0" smtClean="0"/>
              <a:t>和</a:t>
            </a:r>
            <a:r>
              <a:rPr lang="en-US" altLang="zh-CN" sz="3200" dirty="0" smtClean="0"/>
              <a:t>Switch1</a:t>
            </a:r>
            <a:r>
              <a:rPr lang="zh-CN" altLang="zh-CN" sz="3200" dirty="0" smtClean="0"/>
              <a:t>各具有</a:t>
            </a:r>
            <a:r>
              <a:rPr lang="en-US" altLang="zh-CN" sz="3200" dirty="0" smtClean="0"/>
              <a:t>24</a:t>
            </a:r>
            <a:r>
              <a:rPr lang="zh-CN" altLang="zh-CN" sz="3200" dirty="0" smtClean="0"/>
              <a:t>个</a:t>
            </a:r>
            <a:r>
              <a:rPr lang="en-US" altLang="zh-CN" sz="3200" dirty="0" err="1" smtClean="0"/>
              <a:t>FastEthernet</a:t>
            </a:r>
            <a:r>
              <a:rPr lang="zh-CN" altLang="zh-CN" sz="3200" dirty="0" smtClean="0"/>
              <a:t>端口和</a:t>
            </a:r>
            <a:r>
              <a:rPr lang="en-US" altLang="zh-CN" sz="3200" dirty="0" smtClean="0"/>
              <a:t>2</a:t>
            </a:r>
            <a:r>
              <a:rPr lang="zh-CN" altLang="zh-CN" sz="3200" dirty="0" smtClean="0"/>
              <a:t>个</a:t>
            </a:r>
            <a:r>
              <a:rPr lang="en-US" altLang="zh-CN" sz="3200" dirty="0" err="1" smtClean="0"/>
              <a:t>GigabitEthernet</a:t>
            </a:r>
            <a:r>
              <a:rPr lang="zh-CN" altLang="zh-CN" sz="3200" dirty="0" smtClean="0"/>
              <a:t>端口，</a:t>
            </a:r>
            <a:r>
              <a:rPr lang="en-US" altLang="zh-CN" sz="3200" dirty="0" smtClean="0"/>
              <a:t>Switch2</a:t>
            </a:r>
            <a:r>
              <a:rPr lang="zh-CN" altLang="zh-CN" sz="3200" dirty="0" smtClean="0"/>
              <a:t>具有</a:t>
            </a:r>
            <a:r>
              <a:rPr lang="en-US" altLang="zh-CN" sz="3200" dirty="0" smtClean="0"/>
              <a:t>24</a:t>
            </a:r>
            <a:r>
              <a:rPr lang="zh-CN" altLang="zh-CN" sz="3200" dirty="0" smtClean="0"/>
              <a:t>个</a:t>
            </a:r>
            <a:r>
              <a:rPr lang="en-US" altLang="zh-CN" sz="3200" dirty="0" err="1" smtClean="0"/>
              <a:t>FastEthernet</a:t>
            </a:r>
            <a:r>
              <a:rPr lang="zh-CN" altLang="zh-CN" sz="3200" dirty="0" smtClean="0"/>
              <a:t>端口，由于本实验中将其用作二层设备，因此不用设置网络地址。</a:t>
            </a:r>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smtClean="0">
                <a:solidFill>
                  <a:schemeClr val="tx1"/>
                </a:solidFill>
              </a:rPr>
              <a:t>电路交换</a:t>
            </a:r>
            <a:r>
              <a:rPr lang="zh-CN" altLang="en-US" sz="4400" dirty="0" smtClean="0">
                <a:solidFill>
                  <a:schemeClr val="tx1"/>
                </a:solidFill>
              </a:rPr>
              <a:t>（续）</a:t>
            </a:r>
            <a:endParaRPr lang="en-US" altLang="zh-CN" sz="4400" dirty="0"/>
          </a:p>
        </p:txBody>
      </p:sp>
      <p:sp>
        <p:nvSpPr>
          <p:cNvPr id="275459" name="Rectangle 3"/>
          <p:cNvSpPr>
            <a:spLocks noGrp="1" noChangeArrowheads="1"/>
          </p:cNvSpPr>
          <p:nvPr>
            <p:ph type="body" idx="1"/>
          </p:nvPr>
        </p:nvSpPr>
        <p:spPr>
          <a:xfrm>
            <a:off x="457200" y="1508762"/>
            <a:ext cx="8229600" cy="4525963"/>
          </a:xfrm>
        </p:spPr>
        <p:txBody>
          <a:bodyPr/>
          <a:lstStyle/>
          <a:p>
            <a:r>
              <a:rPr lang="zh-CN" altLang="zh-CN" sz="3000" dirty="0" smtClean="0"/>
              <a:t>这种网络结构虽然增加了中转设备成本，但结构简单，且大大降低线路成本和维护费用。</a:t>
            </a:r>
            <a:endParaRPr lang="en-US" altLang="zh-CN" sz="3000" dirty="0" smtClean="0"/>
          </a:p>
          <a:p>
            <a:r>
              <a:rPr lang="zh-CN" altLang="zh-CN" sz="3000" dirty="0" smtClean="0"/>
              <a:t>这种必须经过建立连接、通话和释放链接三个步骤的交换方式称为</a:t>
            </a:r>
            <a:r>
              <a:rPr lang="zh-CN" altLang="zh-CN" sz="3000" dirty="0" smtClean="0">
                <a:solidFill>
                  <a:schemeClr val="tx1"/>
                </a:solidFill>
              </a:rPr>
              <a:t>电路交换</a:t>
            </a:r>
            <a:r>
              <a:rPr lang="zh-CN" altLang="zh-CN" sz="3000" dirty="0" smtClean="0"/>
              <a:t>。</a:t>
            </a:r>
            <a:endParaRPr lang="en-US" altLang="zh-CN" sz="3000" dirty="0" smtClean="0"/>
          </a:p>
          <a:p>
            <a:r>
              <a:rPr lang="zh-CN" altLang="zh-CN" sz="3000" dirty="0" smtClean="0"/>
              <a:t>从通信资源分配角度来看，电路交换是固定带宽分配。因此，电路交换适用于实时且带宽固定的通信。</a:t>
            </a:r>
          </a:p>
          <a:p>
            <a:r>
              <a:rPr lang="zh-CN" altLang="zh-CN" sz="3000" dirty="0" smtClean="0"/>
              <a:t>如果使用电路交换来传输计算机数据，其线路的传输效率往往很低，这是因为计算机数据往往是突发式地出现在传输线路上的</a:t>
            </a:r>
            <a:r>
              <a:rPr lang="zh-CN" altLang="en-US" sz="3000" dirty="0" smtClean="0"/>
              <a:t>。</a:t>
            </a:r>
            <a:endParaRPr lang="en-US" altLang="zh-CN" sz="3000"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a:buNone/>
            </a:pPr>
            <a:r>
              <a:rPr lang="zh-CN" altLang="zh-CN" sz="3200" dirty="0" smtClean="0"/>
              <a:t>采用如下的思路配置</a:t>
            </a:r>
            <a:r>
              <a:rPr lang="en-US" altLang="zh-CN" sz="3200" dirty="0" smtClean="0"/>
              <a:t>STP</a:t>
            </a:r>
            <a:r>
              <a:rPr lang="zh-CN" altLang="zh-CN" sz="3200" dirty="0" smtClean="0"/>
              <a:t>：</a:t>
            </a:r>
          </a:p>
          <a:p>
            <a:r>
              <a:rPr lang="zh-CN" altLang="zh-CN" sz="3200" dirty="0" smtClean="0"/>
              <a:t>查看默认的</a:t>
            </a:r>
            <a:r>
              <a:rPr lang="en-US" altLang="zh-CN" sz="3200" dirty="0" smtClean="0"/>
              <a:t>STP</a:t>
            </a:r>
            <a:r>
              <a:rPr lang="zh-CN" altLang="zh-CN" sz="3200" dirty="0" smtClean="0"/>
              <a:t>树：</a:t>
            </a:r>
            <a:endParaRPr lang="en-US" altLang="zh-CN" sz="3200" dirty="0" smtClean="0"/>
          </a:p>
          <a:p>
            <a:pPr lvl="1"/>
            <a:r>
              <a:rPr lang="zh-CN" altLang="zh-CN" sz="2900" dirty="0" smtClean="0"/>
              <a:t>在</a:t>
            </a:r>
            <a:r>
              <a:rPr lang="en-US" altLang="zh-CN" sz="2900" dirty="0" smtClean="0"/>
              <a:t>Packet Tracer 5.3</a:t>
            </a:r>
            <a:r>
              <a:rPr lang="zh-CN" altLang="zh-CN" sz="2900" dirty="0" smtClean="0"/>
              <a:t>环境中，默认情况下，交换机上</a:t>
            </a:r>
            <a:r>
              <a:rPr lang="en-US" altLang="zh-CN" sz="2900" dirty="0" smtClean="0"/>
              <a:t>STP</a:t>
            </a:r>
            <a:r>
              <a:rPr lang="zh-CN" altLang="zh-CN" sz="2900" dirty="0" smtClean="0"/>
              <a:t>是启动的。在上述实验拓扑搭建完成后，稍等片刻，就可以查看默认的</a:t>
            </a:r>
            <a:r>
              <a:rPr lang="en-US" altLang="zh-CN" sz="2900" dirty="0" smtClean="0"/>
              <a:t>STP</a:t>
            </a:r>
            <a:r>
              <a:rPr lang="zh-CN" altLang="zh-CN" sz="2900" dirty="0" smtClean="0"/>
              <a:t>树；</a:t>
            </a:r>
          </a:p>
          <a:p>
            <a:r>
              <a:rPr lang="zh-CN" altLang="zh-CN" sz="3200" dirty="0" smtClean="0"/>
              <a:t>将</a:t>
            </a:r>
            <a:r>
              <a:rPr lang="en-US" altLang="zh-CN" sz="3200" dirty="0" smtClean="0"/>
              <a:t>Switch0</a:t>
            </a:r>
            <a:r>
              <a:rPr lang="zh-CN" altLang="zh-CN" sz="3200" dirty="0" smtClean="0"/>
              <a:t>配置为根交换机；</a:t>
            </a:r>
          </a:p>
          <a:p>
            <a:r>
              <a:rPr lang="zh-CN" altLang="zh-CN" sz="3200" dirty="0" smtClean="0"/>
              <a:t>配置根端口和指定端口。</a:t>
            </a:r>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310642"/>
            <a:ext cx="8305800" cy="4525963"/>
          </a:xfrm>
        </p:spPr>
        <p:txBody>
          <a:bodyPr/>
          <a:lstStyle/>
          <a:p>
            <a:r>
              <a:rPr lang="en-US" altLang="zh-CN" sz="3200" dirty="0" smtClean="0"/>
              <a:t>(1)</a:t>
            </a:r>
            <a:r>
              <a:rPr lang="zh-CN" altLang="zh-CN" sz="3200" dirty="0" smtClean="0"/>
              <a:t>搭建实验环境。</a:t>
            </a:r>
          </a:p>
          <a:p>
            <a:r>
              <a:rPr lang="en-US" altLang="zh-CN" sz="3200" dirty="0" smtClean="0"/>
              <a:t>(2)</a:t>
            </a:r>
            <a:r>
              <a:rPr lang="zh-CN" altLang="zh-CN" sz="3200" dirty="0" smtClean="0"/>
              <a:t>配置主机</a:t>
            </a:r>
            <a:r>
              <a:rPr lang="en-US" altLang="zh-CN" sz="3200" dirty="0" smtClean="0"/>
              <a:t>PC0</a:t>
            </a:r>
            <a:r>
              <a:rPr lang="zh-CN" altLang="zh-CN" sz="3200" dirty="0" smtClean="0"/>
              <a:t>的</a:t>
            </a:r>
            <a:r>
              <a:rPr lang="en-US" altLang="zh-CN" sz="3200" dirty="0" smtClean="0"/>
              <a:t>IP</a:t>
            </a:r>
            <a:r>
              <a:rPr lang="zh-CN" altLang="zh-CN" sz="3200" dirty="0" smtClean="0"/>
              <a:t>地址</a:t>
            </a:r>
            <a:r>
              <a:rPr lang="en-US" altLang="zh-CN" sz="3200" dirty="0" smtClean="0"/>
              <a:t>10.0.0.1</a:t>
            </a:r>
            <a:r>
              <a:rPr lang="zh-CN" altLang="zh-CN" sz="3200" dirty="0" smtClean="0"/>
              <a:t>，子网掩码</a:t>
            </a:r>
            <a:r>
              <a:rPr lang="en-US" altLang="zh-CN" sz="3200" dirty="0" smtClean="0"/>
              <a:t>255.0.0.0</a:t>
            </a:r>
            <a:r>
              <a:rPr lang="zh-CN" altLang="zh-CN" sz="3200" dirty="0" smtClean="0"/>
              <a:t>，网关</a:t>
            </a:r>
            <a:r>
              <a:rPr lang="en-US" altLang="zh-CN" sz="3200" dirty="0" smtClean="0"/>
              <a:t>10.0.0.254</a:t>
            </a:r>
            <a:r>
              <a:rPr lang="zh-CN" altLang="zh-CN" sz="3200" dirty="0" smtClean="0"/>
              <a:t>。</a:t>
            </a:r>
          </a:p>
          <a:p>
            <a:r>
              <a:rPr lang="en-US" altLang="zh-CN" sz="3200" dirty="0" smtClean="0"/>
              <a:t>(3)</a:t>
            </a:r>
            <a:r>
              <a:rPr lang="zh-CN" altLang="zh-CN" sz="3200" dirty="0" smtClean="0"/>
              <a:t>配置路由器</a:t>
            </a:r>
            <a:r>
              <a:rPr lang="en-US" altLang="zh-CN" sz="3200" dirty="0" smtClean="0"/>
              <a:t>Router0</a:t>
            </a:r>
            <a:r>
              <a:rPr lang="zh-CN" altLang="zh-CN" sz="3200" dirty="0" smtClean="0"/>
              <a:t>的接口地址和子网掩码。</a:t>
            </a:r>
            <a:r>
              <a:rPr lang="zh-CN" altLang="en-US" sz="3200" dirty="0" smtClean="0"/>
              <a:t>命令如下：</a:t>
            </a:r>
            <a:endParaRPr lang="zh-CN" altLang="en-US" sz="3200" dirty="0"/>
          </a:p>
        </p:txBody>
      </p:sp>
      <p:pic>
        <p:nvPicPr>
          <p:cNvPr id="17410" name="Picture 2"/>
          <p:cNvPicPr>
            <a:picLocks noChangeAspect="1" noChangeArrowheads="1"/>
          </p:cNvPicPr>
          <p:nvPr/>
        </p:nvPicPr>
        <p:blipFill>
          <a:blip r:embed="rId2" cstate="print"/>
          <a:srcRect/>
          <a:stretch>
            <a:fillRect/>
          </a:stretch>
        </p:blipFill>
        <p:spPr bwMode="auto">
          <a:xfrm>
            <a:off x="796289" y="4052888"/>
            <a:ext cx="7853339" cy="2271712"/>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en-US" altLang="zh-CN" sz="3200" dirty="0" smtClean="0"/>
              <a:t>(4)</a:t>
            </a:r>
            <a:r>
              <a:rPr lang="zh-CN" altLang="zh-CN" sz="3200" dirty="0" smtClean="0"/>
              <a:t>查看默认的</a:t>
            </a:r>
            <a:r>
              <a:rPr lang="en-US" altLang="zh-CN" sz="3200" dirty="0" smtClean="0"/>
              <a:t>STP</a:t>
            </a:r>
            <a:r>
              <a:rPr lang="zh-CN" altLang="zh-CN" sz="3200" dirty="0" smtClean="0"/>
              <a:t>树。</a:t>
            </a:r>
            <a:r>
              <a:rPr lang="zh-CN" altLang="en-US" sz="3200" dirty="0" smtClean="0"/>
              <a:t>以</a:t>
            </a:r>
            <a:r>
              <a:rPr lang="en-US" altLang="zh-CN" sz="3200" dirty="0" smtClean="0"/>
              <a:t>Switch0</a:t>
            </a:r>
            <a:r>
              <a:rPr lang="zh-CN" altLang="en-US" sz="3200" dirty="0" smtClean="0"/>
              <a:t>为例，输入：</a:t>
            </a:r>
            <a:endParaRPr lang="en-US" altLang="zh-CN" sz="3200" dirty="0" smtClean="0"/>
          </a:p>
          <a:p>
            <a:endParaRPr lang="en-US" altLang="zh-CN" sz="4400" dirty="0" smtClean="0"/>
          </a:p>
          <a:p>
            <a:pPr>
              <a:buNone/>
            </a:pPr>
            <a:r>
              <a:rPr lang="zh-CN" altLang="en-US" sz="3200" dirty="0" smtClean="0"/>
              <a:t>   会显示如下内容：</a:t>
            </a:r>
            <a:endParaRPr lang="en-US" altLang="zh-CN" sz="3200" dirty="0" smtClean="0"/>
          </a:p>
          <a:p>
            <a:pPr>
              <a:buNone/>
            </a:pPr>
            <a:endParaRPr lang="en-US" altLang="zh-CN" sz="3200" dirty="0" smtClean="0"/>
          </a:p>
          <a:p>
            <a:pPr>
              <a:buNone/>
            </a:pPr>
            <a:endParaRPr lang="en-US" altLang="zh-CN" sz="3200" dirty="0" smtClean="0"/>
          </a:p>
          <a:p>
            <a:pPr>
              <a:buNone/>
            </a:pPr>
            <a:endParaRPr lang="en-US" altLang="zh-CN" sz="3200" dirty="0" smtClean="0"/>
          </a:p>
          <a:p>
            <a:pPr>
              <a:buNone/>
            </a:pPr>
            <a:endParaRPr lang="en-US" altLang="zh-CN" sz="4000" dirty="0" smtClean="0"/>
          </a:p>
          <a:p>
            <a:pPr>
              <a:buNone/>
            </a:pPr>
            <a:r>
              <a:rPr lang="en-US" altLang="zh-CN" sz="3200" dirty="0" smtClean="0"/>
              <a:t>                                                                    </a:t>
            </a:r>
            <a:r>
              <a:rPr lang="zh-CN" altLang="en-US" sz="3200" dirty="0" smtClean="0">
                <a:solidFill>
                  <a:schemeClr val="tx1"/>
                </a:solidFill>
              </a:rPr>
              <a:t>接下页</a:t>
            </a:r>
            <a:endParaRPr lang="zh-CN" altLang="zh-CN" sz="3200" dirty="0" smtClean="0">
              <a:solidFill>
                <a:schemeClr val="tx1"/>
              </a:solidFill>
            </a:endParaRPr>
          </a:p>
        </p:txBody>
      </p:sp>
      <p:pic>
        <p:nvPicPr>
          <p:cNvPr id="17410" name="Picture 2"/>
          <p:cNvPicPr>
            <a:picLocks noChangeAspect="1" noChangeArrowheads="1"/>
          </p:cNvPicPr>
          <p:nvPr/>
        </p:nvPicPr>
        <p:blipFill>
          <a:blip r:embed="rId2" cstate="print"/>
          <a:srcRect r="11141"/>
          <a:stretch>
            <a:fillRect/>
          </a:stretch>
        </p:blipFill>
        <p:spPr bwMode="auto">
          <a:xfrm>
            <a:off x="822008" y="1777364"/>
            <a:ext cx="8123872" cy="843915"/>
          </a:xfrm>
          <a:prstGeom prst="rect">
            <a:avLst/>
          </a:prstGeom>
          <a:noFill/>
          <a:ln w="9525">
            <a:noFill/>
            <a:miter lim="800000"/>
            <a:headEnd/>
            <a:tailEnd/>
          </a:ln>
          <a:effectLst/>
        </p:spPr>
      </p:pic>
      <p:pic>
        <p:nvPicPr>
          <p:cNvPr id="2" name="Picture 5"/>
          <p:cNvPicPr>
            <a:picLocks noChangeAspect="1" noChangeArrowheads="1"/>
          </p:cNvPicPr>
          <p:nvPr/>
        </p:nvPicPr>
        <p:blipFill>
          <a:blip r:embed="rId3" cstate="print"/>
          <a:srcRect r="1843"/>
          <a:stretch>
            <a:fillRect/>
          </a:stretch>
        </p:blipFill>
        <p:spPr bwMode="auto">
          <a:xfrm>
            <a:off x="815340" y="3131820"/>
            <a:ext cx="8115300" cy="2514600"/>
          </a:xfrm>
          <a:prstGeom prst="rect">
            <a:avLst/>
          </a:prstGeom>
          <a:noFill/>
          <a:ln w="9525">
            <a:noFill/>
            <a:miter lim="800000"/>
            <a:headEnd/>
            <a:tailEnd/>
          </a:ln>
          <a:effec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lvl="1" indent="-557213">
              <a:buNone/>
            </a:pPr>
            <a:r>
              <a:rPr lang="zh-CN" altLang="en-US" sz="2900" dirty="0" smtClean="0"/>
              <a:t>接上页</a:t>
            </a:r>
            <a:endParaRPr lang="zh-CN" altLang="en-US" sz="29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19" y="1824037"/>
            <a:ext cx="8380866" cy="455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zh-CN" altLang="zh-CN" sz="3200" dirty="0"/>
              <a:t>注意：某个交换机的</a:t>
            </a:r>
            <a:r>
              <a:rPr lang="en-US" altLang="zh-CN" sz="3200" dirty="0"/>
              <a:t>MAC</a:t>
            </a:r>
            <a:r>
              <a:rPr lang="zh-CN" altLang="zh-CN" sz="3200" dirty="0"/>
              <a:t>地址</a:t>
            </a:r>
            <a:r>
              <a:rPr lang="zh-CN" altLang="zh-CN" sz="3200" dirty="0" smtClean="0"/>
              <a:t>（</a:t>
            </a:r>
            <a:r>
              <a:rPr lang="zh-CN" altLang="en-US" sz="3200" dirty="0"/>
              <a:t>而</a:t>
            </a:r>
            <a:r>
              <a:rPr lang="zh-CN" altLang="zh-CN" sz="3200" dirty="0" smtClean="0"/>
              <a:t>不是</a:t>
            </a:r>
            <a:r>
              <a:rPr lang="zh-CN" altLang="zh-CN" sz="3200" dirty="0"/>
              <a:t>某个端口的</a:t>
            </a:r>
            <a:r>
              <a:rPr lang="en-US" altLang="zh-CN" sz="3200" dirty="0"/>
              <a:t>MAC</a:t>
            </a:r>
            <a:r>
              <a:rPr lang="zh-CN" altLang="zh-CN" sz="3200" dirty="0"/>
              <a:t>地址）</a:t>
            </a:r>
            <a:r>
              <a:rPr lang="zh-CN" altLang="zh-CN" sz="3200" dirty="0" smtClean="0"/>
              <a:t>可</a:t>
            </a:r>
            <a:r>
              <a:rPr lang="zh-CN" altLang="en-US" sz="3200" dirty="0" smtClean="0"/>
              <a:t>用</a:t>
            </a:r>
            <a:r>
              <a:rPr lang="en-US" altLang="zh-CN" sz="3200" dirty="0" smtClean="0"/>
              <a:t>show </a:t>
            </a:r>
            <a:r>
              <a:rPr lang="en-US" altLang="zh-CN" sz="3200" dirty="0"/>
              <a:t>version</a:t>
            </a:r>
            <a:r>
              <a:rPr lang="zh-CN" altLang="zh-CN" sz="3200" dirty="0"/>
              <a:t>命令进行查看</a:t>
            </a:r>
            <a:r>
              <a:rPr lang="zh-CN" altLang="zh-CN" sz="3200" dirty="0" smtClean="0"/>
              <a:t>。</a:t>
            </a:r>
            <a:r>
              <a:rPr lang="zh-CN" altLang="en-US" sz="3200" dirty="0" smtClean="0"/>
              <a:t>以</a:t>
            </a:r>
            <a:r>
              <a:rPr lang="en-US" altLang="zh-CN" sz="3200" dirty="0" smtClean="0"/>
              <a:t>Switch0</a:t>
            </a:r>
            <a:r>
              <a:rPr lang="zh-CN" altLang="en-US" sz="3200" dirty="0" smtClean="0"/>
              <a:t>为例，输入</a:t>
            </a:r>
            <a:r>
              <a:rPr lang="zh-CN" altLang="zh-CN" sz="3200" dirty="0" smtClean="0"/>
              <a:t>：</a:t>
            </a:r>
            <a:endParaRPr lang="zh-CN" altLang="zh-CN" sz="3200" dirty="0"/>
          </a:p>
          <a:p>
            <a:endParaRPr lang="zh-CN" altLang="zh-CN" sz="3600" dirty="0"/>
          </a:p>
          <a:p>
            <a:r>
              <a:rPr lang="zh-CN" altLang="zh-CN" sz="3200" dirty="0"/>
              <a:t>便可在显示出的信息中找到下列内容</a:t>
            </a:r>
            <a:r>
              <a:rPr lang="zh-CN" altLang="zh-CN" sz="3200" dirty="0" smtClean="0"/>
              <a:t>：</a:t>
            </a:r>
            <a:endParaRPr lang="zh-CN" altLang="en-US" sz="2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770" y="2844345"/>
            <a:ext cx="7568973" cy="70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769" y="4102597"/>
            <a:ext cx="7568974" cy="960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zh-CN" altLang="en-US" sz="3000" dirty="0" smtClean="0">
                <a:solidFill>
                  <a:schemeClr val="hlink"/>
                </a:solidFill>
              </a:rPr>
              <a:t>根据</a:t>
            </a:r>
            <a:r>
              <a:rPr lang="en-US" altLang="zh-CN" sz="3000" dirty="0" smtClean="0">
                <a:solidFill>
                  <a:schemeClr val="hlink"/>
                </a:solidFill>
              </a:rPr>
              <a:t>Switch1</a:t>
            </a:r>
            <a:r>
              <a:rPr lang="zh-CN" altLang="en-US" sz="3000" dirty="0" smtClean="0">
                <a:solidFill>
                  <a:schemeClr val="hlink"/>
                </a:solidFill>
              </a:rPr>
              <a:t>和</a:t>
            </a:r>
            <a:r>
              <a:rPr lang="en-US" altLang="zh-CN" sz="3000" dirty="0" smtClean="0">
                <a:solidFill>
                  <a:schemeClr val="hlink"/>
                </a:solidFill>
              </a:rPr>
              <a:t>Switch2</a:t>
            </a:r>
            <a:r>
              <a:rPr lang="zh-CN" altLang="en-US" sz="3000" dirty="0" smtClean="0">
                <a:solidFill>
                  <a:schemeClr val="hlink"/>
                </a:solidFill>
              </a:rPr>
              <a:t>的</a:t>
            </a:r>
            <a:r>
              <a:rPr lang="en-US" altLang="zh-CN" sz="3000" dirty="0" smtClean="0">
                <a:solidFill>
                  <a:schemeClr val="hlink"/>
                </a:solidFill>
              </a:rPr>
              <a:t>show </a:t>
            </a:r>
            <a:r>
              <a:rPr lang="en-US" altLang="zh-CN" sz="3000" dirty="0">
                <a:solidFill>
                  <a:schemeClr val="hlink"/>
                </a:solidFill>
              </a:rPr>
              <a:t>spanning-tree</a:t>
            </a:r>
            <a:r>
              <a:rPr lang="zh-CN" altLang="en-US" sz="3000" dirty="0" smtClean="0">
                <a:solidFill>
                  <a:schemeClr val="hlink"/>
                </a:solidFill>
              </a:rPr>
              <a:t>命令输出结果，</a:t>
            </a:r>
            <a:r>
              <a:rPr lang="zh-CN" altLang="en-US" sz="3000" dirty="0">
                <a:solidFill>
                  <a:schemeClr val="hlink"/>
                </a:solidFill>
              </a:rPr>
              <a:t>可得默认运行的</a:t>
            </a:r>
            <a:r>
              <a:rPr lang="en-US" altLang="zh-CN" sz="3000" dirty="0">
                <a:solidFill>
                  <a:schemeClr val="hlink"/>
                </a:solidFill>
              </a:rPr>
              <a:t>STP</a:t>
            </a:r>
            <a:r>
              <a:rPr lang="zh-CN" altLang="en-US" sz="3000" dirty="0" smtClean="0">
                <a:solidFill>
                  <a:schemeClr val="hlink"/>
                </a:solidFill>
              </a:rPr>
              <a:t>结果：</a:t>
            </a:r>
            <a:endParaRPr lang="zh-CN" altLang="en-US" sz="3000" dirty="0">
              <a:solidFill>
                <a:schemeClr val="hlink"/>
              </a:solidFill>
            </a:endParaRPr>
          </a:p>
        </p:txBody>
      </p:sp>
      <p:pic>
        <p:nvPicPr>
          <p:cNvPr id="7" name="图片 6"/>
          <p:cNvPicPr/>
          <p:nvPr/>
        </p:nvPicPr>
        <p:blipFill rotWithShape="1">
          <a:blip r:embed="rId2" cstate="print"/>
          <a:srcRect t="1704" r="1864"/>
          <a:stretch/>
        </p:blipFill>
        <p:spPr bwMode="auto">
          <a:xfrm>
            <a:off x="3800744" y="2258105"/>
            <a:ext cx="4893309" cy="2355398"/>
          </a:xfrm>
          <a:prstGeom prst="rect">
            <a:avLst/>
          </a:prstGeom>
          <a:ln>
            <a:noFill/>
          </a:ln>
          <a:extLst>
            <a:ext uri="{53640926-AAD7-44D8-BBD7-CCE9431645EC}">
              <a14:shadowObscured xmlns:a14="http://schemas.microsoft.com/office/drawing/2010/main"/>
            </a:ext>
          </a:extLst>
        </p:spPr>
      </p:pic>
      <p:pic>
        <p:nvPicPr>
          <p:cNvPr id="8" name="图片 7"/>
          <p:cNvPicPr/>
          <p:nvPr/>
        </p:nvPicPr>
        <p:blipFill rotWithShape="1">
          <a:blip r:embed="rId3" cstate="print"/>
          <a:srcRect l="2064" t="3744" r="3035" b="5310"/>
          <a:stretch/>
        </p:blipFill>
        <p:spPr bwMode="auto">
          <a:xfrm>
            <a:off x="580587" y="3996828"/>
            <a:ext cx="5123527" cy="24597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56</a:t>
            </a:fld>
            <a:r>
              <a:rPr lang="zh-CN" altLang="en-US"/>
              <a:t> 页</a:t>
            </a:r>
          </a:p>
        </p:txBody>
      </p:sp>
      <p:sp>
        <p:nvSpPr>
          <p:cNvPr id="275458" name="Rectangle 2"/>
          <p:cNvSpPr>
            <a:spLocks noGrp="1" noRot="1" noChangeArrowheads="1"/>
          </p:cNvSpPr>
          <p:nvPr>
            <p:ph type="title"/>
          </p:nvPr>
        </p:nvSpPr>
        <p:spPr/>
        <p:txBody>
          <a:bodyPr/>
          <a:lstStyle/>
          <a:p>
            <a:pPr marL="0" indent="0"/>
            <a:r>
              <a:rPr lang="zh-CN" altLang="zh-CN" sz="4400" dirty="0"/>
              <a:t>默认运行的</a:t>
            </a:r>
            <a:r>
              <a:rPr lang="en-US" altLang="zh-CN" sz="4400" dirty="0"/>
              <a:t>STP</a:t>
            </a:r>
            <a:r>
              <a:rPr lang="zh-CN" altLang="zh-CN" sz="4400" dirty="0"/>
              <a:t>结果说明</a:t>
            </a:r>
          </a:p>
        </p:txBody>
      </p:sp>
      <p:sp>
        <p:nvSpPr>
          <p:cNvPr id="275459" name="Rectangle 3"/>
          <p:cNvSpPr>
            <a:spLocks noGrp="1" noChangeArrowheads="1"/>
          </p:cNvSpPr>
          <p:nvPr>
            <p:ph type="body" idx="1"/>
          </p:nvPr>
        </p:nvSpPr>
        <p:spPr>
          <a:xfrm>
            <a:off x="457199" y="1310642"/>
            <a:ext cx="8338457" cy="4525963"/>
          </a:xfrm>
        </p:spPr>
        <p:txBody>
          <a:bodyPr/>
          <a:lstStyle/>
          <a:p>
            <a:r>
              <a:rPr lang="en-US" altLang="zh-CN" dirty="0" smtClean="0"/>
              <a:t>(</a:t>
            </a:r>
            <a:r>
              <a:rPr lang="en-US" altLang="zh-CN" dirty="0"/>
              <a:t>1) </a:t>
            </a:r>
            <a:r>
              <a:rPr lang="zh-CN" altLang="zh-CN" dirty="0"/>
              <a:t>选举根交换机：</a:t>
            </a:r>
            <a:r>
              <a:rPr lang="en-US" altLang="zh-CN" dirty="0"/>
              <a:t>3</a:t>
            </a:r>
            <a:r>
              <a:rPr lang="zh-CN" altLang="zh-CN" dirty="0"/>
              <a:t>台交换机的默认优先级都是</a:t>
            </a:r>
            <a:r>
              <a:rPr lang="en-US" altLang="zh-CN" dirty="0"/>
              <a:t>32769(VLAN1)</a:t>
            </a:r>
            <a:r>
              <a:rPr lang="zh-CN" altLang="zh-CN" dirty="0"/>
              <a:t>，而</a:t>
            </a:r>
            <a:r>
              <a:rPr lang="en-US" altLang="zh-CN" dirty="0"/>
              <a:t>Switch2</a:t>
            </a:r>
            <a:r>
              <a:rPr lang="zh-CN" altLang="zh-CN" dirty="0"/>
              <a:t>由于其</a:t>
            </a:r>
            <a:r>
              <a:rPr lang="en-US" altLang="zh-CN" dirty="0"/>
              <a:t>MAC</a:t>
            </a:r>
            <a:r>
              <a:rPr lang="zh-CN" altLang="zh-CN" dirty="0"/>
              <a:t>地址较低</a:t>
            </a:r>
            <a:r>
              <a:rPr lang="en-US" altLang="zh-CN" dirty="0"/>
              <a:t>(00D0.58E8.D4CA &lt; 00D0.D303.7BD2 &lt; 00E0.8FC5.1309)</a:t>
            </a:r>
            <a:r>
              <a:rPr lang="zh-CN" altLang="zh-CN" dirty="0"/>
              <a:t>，所以成为了根交换机。根交换机上的所有端口都是指定端口，所以</a:t>
            </a:r>
            <a:r>
              <a:rPr lang="en-US" altLang="zh-CN" dirty="0"/>
              <a:t>Switch2</a:t>
            </a:r>
            <a:r>
              <a:rPr lang="zh-CN" altLang="zh-CN" dirty="0"/>
              <a:t>上的</a:t>
            </a:r>
            <a:r>
              <a:rPr lang="en-US" altLang="zh-CN" dirty="0"/>
              <a:t>Fa0/1</a:t>
            </a:r>
            <a:r>
              <a:rPr lang="zh-CN" altLang="zh-CN" dirty="0"/>
              <a:t>、</a:t>
            </a:r>
            <a:r>
              <a:rPr lang="en-US" altLang="zh-CN" dirty="0"/>
              <a:t>Fa0/23</a:t>
            </a:r>
            <a:r>
              <a:rPr lang="zh-CN" altLang="zh-CN" dirty="0"/>
              <a:t>和</a:t>
            </a:r>
            <a:r>
              <a:rPr lang="en-US" altLang="zh-CN" dirty="0"/>
              <a:t>Fa0/24</a:t>
            </a:r>
            <a:r>
              <a:rPr lang="zh-CN" altLang="zh-CN" dirty="0"/>
              <a:t>都是指定端口，处于</a:t>
            </a:r>
            <a:r>
              <a:rPr lang="en-US" altLang="zh-CN" dirty="0"/>
              <a:t>Forward</a:t>
            </a:r>
            <a:r>
              <a:rPr lang="zh-CN" altLang="zh-CN" dirty="0"/>
              <a:t>状态。</a:t>
            </a:r>
          </a:p>
          <a:p>
            <a:r>
              <a:rPr lang="en-US" altLang="zh-CN" dirty="0"/>
              <a:t>(2) </a:t>
            </a:r>
            <a:r>
              <a:rPr lang="zh-CN" altLang="zh-CN" dirty="0"/>
              <a:t>在每一个非根交换机上选择一个根端口：</a:t>
            </a:r>
          </a:p>
          <a:p>
            <a:pPr lvl="1"/>
            <a:r>
              <a:rPr lang="zh-CN" altLang="zh-CN" dirty="0"/>
              <a:t>①</a:t>
            </a:r>
            <a:r>
              <a:rPr lang="en-US" altLang="zh-CN" dirty="0"/>
              <a:t> Switch0</a:t>
            </a:r>
            <a:r>
              <a:rPr lang="zh-CN" altLang="zh-CN" dirty="0"/>
              <a:t>有</a:t>
            </a:r>
            <a:r>
              <a:rPr lang="en-US" altLang="zh-CN" dirty="0"/>
              <a:t>2</a:t>
            </a:r>
            <a:r>
              <a:rPr lang="zh-CN" altLang="zh-CN" dirty="0"/>
              <a:t>个端口可以到达</a:t>
            </a:r>
            <a:r>
              <a:rPr lang="en-US" altLang="zh-CN" dirty="0"/>
              <a:t>Switch2</a:t>
            </a:r>
            <a:r>
              <a:rPr lang="zh-CN" altLang="zh-CN" dirty="0"/>
              <a:t>，一个是</a:t>
            </a:r>
            <a:r>
              <a:rPr lang="en-US" altLang="zh-CN" dirty="0"/>
              <a:t>Fa0/23</a:t>
            </a:r>
            <a:r>
              <a:rPr lang="zh-CN" altLang="zh-CN" dirty="0"/>
              <a:t>，到达</a:t>
            </a:r>
            <a:r>
              <a:rPr lang="en-US" altLang="zh-CN" dirty="0"/>
              <a:t>Switch2</a:t>
            </a:r>
            <a:r>
              <a:rPr lang="zh-CN" altLang="zh-CN" dirty="0"/>
              <a:t>的</a:t>
            </a:r>
            <a:r>
              <a:rPr lang="en-US" altLang="zh-CN" dirty="0"/>
              <a:t>Cost</a:t>
            </a:r>
            <a:r>
              <a:rPr lang="zh-CN" altLang="zh-CN" dirty="0"/>
              <a:t>为</a:t>
            </a:r>
            <a:r>
              <a:rPr lang="en-US" altLang="zh-CN" dirty="0"/>
              <a:t>19</a:t>
            </a:r>
            <a:r>
              <a:rPr lang="zh-CN" altLang="zh-CN" dirty="0"/>
              <a:t>，另一个是</a:t>
            </a:r>
            <a:r>
              <a:rPr lang="en-US" altLang="zh-CN" dirty="0"/>
              <a:t>Fa0/22</a:t>
            </a:r>
            <a:r>
              <a:rPr lang="zh-CN" altLang="zh-CN" dirty="0"/>
              <a:t>，到达</a:t>
            </a:r>
            <a:r>
              <a:rPr lang="en-US" altLang="zh-CN" dirty="0"/>
              <a:t>Switch2</a:t>
            </a:r>
            <a:r>
              <a:rPr lang="zh-CN" altLang="zh-CN" dirty="0"/>
              <a:t>的</a:t>
            </a:r>
            <a:r>
              <a:rPr lang="en-US" altLang="zh-CN" dirty="0"/>
              <a:t>Cost</a:t>
            </a:r>
            <a:r>
              <a:rPr lang="zh-CN" altLang="zh-CN" dirty="0"/>
              <a:t>为</a:t>
            </a:r>
            <a:r>
              <a:rPr lang="en-US" altLang="zh-CN" dirty="0"/>
              <a:t>19+19=38</a:t>
            </a:r>
            <a:r>
              <a:rPr lang="zh-CN" altLang="zh-CN" dirty="0"/>
              <a:t>，因此</a:t>
            </a:r>
            <a:r>
              <a:rPr lang="en-US" altLang="zh-CN" dirty="0"/>
              <a:t>Fa0/23</a:t>
            </a:r>
            <a:r>
              <a:rPr lang="zh-CN" altLang="zh-CN" dirty="0"/>
              <a:t>是根端口，处于</a:t>
            </a:r>
            <a:r>
              <a:rPr lang="en-US" altLang="zh-CN" dirty="0"/>
              <a:t>Forward</a:t>
            </a:r>
            <a:r>
              <a:rPr lang="zh-CN" altLang="zh-CN" dirty="0"/>
              <a:t>状态；</a:t>
            </a:r>
          </a:p>
          <a:p>
            <a:pPr lvl="1"/>
            <a:r>
              <a:rPr lang="zh-CN" altLang="zh-CN" dirty="0"/>
              <a:t>②</a:t>
            </a:r>
            <a:r>
              <a:rPr lang="en-US" altLang="zh-CN" dirty="0"/>
              <a:t> Switch1</a:t>
            </a:r>
            <a:r>
              <a:rPr lang="zh-CN" altLang="zh-CN" dirty="0"/>
              <a:t>有</a:t>
            </a:r>
            <a:r>
              <a:rPr lang="en-US" altLang="zh-CN" dirty="0"/>
              <a:t>2</a:t>
            </a:r>
            <a:r>
              <a:rPr lang="zh-CN" altLang="zh-CN" dirty="0"/>
              <a:t>个端口可以到达</a:t>
            </a:r>
            <a:r>
              <a:rPr lang="en-US" altLang="zh-CN" dirty="0"/>
              <a:t>Switch2</a:t>
            </a:r>
            <a:r>
              <a:rPr lang="zh-CN" altLang="zh-CN" dirty="0"/>
              <a:t>，一个是</a:t>
            </a:r>
            <a:r>
              <a:rPr lang="en-US" altLang="zh-CN" dirty="0"/>
              <a:t>Fa0/24</a:t>
            </a:r>
            <a:r>
              <a:rPr lang="zh-CN" altLang="zh-CN" dirty="0"/>
              <a:t>，到达</a:t>
            </a:r>
            <a:r>
              <a:rPr lang="en-US" altLang="zh-CN" dirty="0"/>
              <a:t>Switch2</a:t>
            </a:r>
            <a:r>
              <a:rPr lang="zh-CN" altLang="zh-CN" dirty="0"/>
              <a:t>的</a:t>
            </a:r>
            <a:r>
              <a:rPr lang="en-US" altLang="zh-CN" dirty="0"/>
              <a:t>Cost</a:t>
            </a:r>
            <a:r>
              <a:rPr lang="zh-CN" altLang="zh-CN" dirty="0"/>
              <a:t>为</a:t>
            </a:r>
            <a:r>
              <a:rPr lang="en-US" altLang="zh-CN" dirty="0"/>
              <a:t>19</a:t>
            </a:r>
            <a:r>
              <a:rPr lang="zh-CN" altLang="zh-CN" dirty="0"/>
              <a:t>，另一个是</a:t>
            </a:r>
            <a:r>
              <a:rPr lang="en-US" altLang="zh-CN" dirty="0"/>
              <a:t>Fa0/22</a:t>
            </a:r>
            <a:r>
              <a:rPr lang="zh-CN" altLang="zh-CN" dirty="0"/>
              <a:t>，到达</a:t>
            </a:r>
            <a:r>
              <a:rPr lang="en-US" altLang="zh-CN" dirty="0"/>
              <a:t>Switch2</a:t>
            </a:r>
            <a:r>
              <a:rPr lang="zh-CN" altLang="zh-CN" dirty="0"/>
              <a:t>的</a:t>
            </a:r>
            <a:r>
              <a:rPr lang="en-US" altLang="zh-CN" dirty="0"/>
              <a:t>Cost</a:t>
            </a:r>
            <a:r>
              <a:rPr lang="zh-CN" altLang="zh-CN" dirty="0"/>
              <a:t>为</a:t>
            </a:r>
            <a:r>
              <a:rPr lang="en-US" altLang="zh-CN" dirty="0"/>
              <a:t>19+19=38</a:t>
            </a:r>
            <a:r>
              <a:rPr lang="zh-CN" altLang="zh-CN" dirty="0"/>
              <a:t>，因此</a:t>
            </a:r>
            <a:r>
              <a:rPr lang="en-US" altLang="zh-CN" dirty="0"/>
              <a:t>Fa0/24</a:t>
            </a:r>
            <a:r>
              <a:rPr lang="zh-CN" altLang="zh-CN" dirty="0"/>
              <a:t>是根端口，处于</a:t>
            </a:r>
            <a:r>
              <a:rPr lang="en-US" altLang="zh-CN" dirty="0"/>
              <a:t>Forward</a:t>
            </a:r>
            <a:r>
              <a:rPr lang="zh-CN" altLang="zh-CN" dirty="0"/>
              <a:t>状态</a:t>
            </a:r>
            <a:r>
              <a:rPr lang="zh-CN" altLang="zh-CN" dirty="0" smtClean="0"/>
              <a:t>。</a:t>
            </a:r>
            <a:endParaRPr lang="zh-CN" altLang="zh-CN"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57</a:t>
            </a:fld>
            <a:r>
              <a:rPr lang="zh-CN" altLang="en-US"/>
              <a:t> 页</a:t>
            </a:r>
          </a:p>
        </p:txBody>
      </p:sp>
      <p:sp>
        <p:nvSpPr>
          <p:cNvPr id="275458" name="Rectangle 2"/>
          <p:cNvSpPr>
            <a:spLocks noGrp="1" noRot="1" noChangeArrowheads="1"/>
          </p:cNvSpPr>
          <p:nvPr>
            <p:ph type="title"/>
          </p:nvPr>
        </p:nvSpPr>
        <p:spPr/>
        <p:txBody>
          <a:bodyPr/>
          <a:lstStyle/>
          <a:p>
            <a:r>
              <a:rPr lang="zh-CN" altLang="zh-CN" sz="4400" dirty="0"/>
              <a:t>默认运行的</a:t>
            </a:r>
            <a:r>
              <a:rPr lang="en-US" altLang="zh-CN" sz="4400" dirty="0"/>
              <a:t>STP</a:t>
            </a:r>
            <a:r>
              <a:rPr lang="zh-CN" altLang="zh-CN" sz="4400" dirty="0"/>
              <a:t>结果</a:t>
            </a:r>
            <a:r>
              <a:rPr lang="zh-CN" altLang="zh-CN" sz="4400" dirty="0" smtClean="0"/>
              <a:t>说明</a:t>
            </a:r>
            <a:r>
              <a:rPr lang="en-US" altLang="zh-CN" sz="4400" dirty="0" smtClean="0"/>
              <a:t>(</a:t>
            </a:r>
            <a:r>
              <a:rPr lang="zh-CN" altLang="en-US" sz="4400" dirty="0" smtClean="0"/>
              <a:t>续</a:t>
            </a:r>
            <a:r>
              <a:rPr lang="en-US" altLang="zh-CN"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r>
              <a:rPr lang="en-US" altLang="zh-CN" sz="3200" dirty="0" smtClean="0"/>
              <a:t>(</a:t>
            </a:r>
            <a:r>
              <a:rPr lang="en-US" altLang="zh-CN" sz="3200" dirty="0"/>
              <a:t>3) </a:t>
            </a:r>
            <a:r>
              <a:rPr lang="zh-CN" altLang="zh-CN" sz="3200" dirty="0"/>
              <a:t>在</a:t>
            </a:r>
            <a:r>
              <a:rPr lang="en-US" altLang="zh-CN" sz="3200" dirty="0"/>
              <a:t>Switch0</a:t>
            </a:r>
            <a:r>
              <a:rPr lang="zh-CN" altLang="zh-CN" sz="3200" dirty="0"/>
              <a:t>和</a:t>
            </a:r>
            <a:r>
              <a:rPr lang="en-US" altLang="zh-CN" sz="3200" dirty="0"/>
              <a:t>Switch1</a:t>
            </a:r>
            <a:r>
              <a:rPr lang="zh-CN" altLang="zh-CN" sz="3200" dirty="0"/>
              <a:t>之间的链路上，要选举出一个指定端口：</a:t>
            </a:r>
          </a:p>
          <a:p>
            <a:pPr lvl="1"/>
            <a:r>
              <a:rPr lang="zh-CN" altLang="zh-CN" sz="2400" dirty="0"/>
              <a:t>①</a:t>
            </a:r>
            <a:r>
              <a:rPr lang="en-US" altLang="zh-CN" sz="2400" dirty="0"/>
              <a:t> </a:t>
            </a:r>
            <a:r>
              <a:rPr lang="zh-CN" altLang="zh-CN" sz="2400" dirty="0"/>
              <a:t>根交换机的桥</a:t>
            </a:r>
            <a:r>
              <a:rPr lang="en-US" altLang="zh-CN" sz="2400" dirty="0"/>
              <a:t>ID</a:t>
            </a:r>
            <a:r>
              <a:rPr lang="zh-CN" altLang="zh-CN" sz="2400" dirty="0"/>
              <a:t>一样，不能决出胜负；</a:t>
            </a:r>
          </a:p>
          <a:p>
            <a:pPr lvl="1"/>
            <a:r>
              <a:rPr lang="zh-CN" altLang="zh-CN" sz="2400" dirty="0"/>
              <a:t>②</a:t>
            </a:r>
            <a:r>
              <a:rPr lang="en-US" altLang="zh-CN" sz="2400" dirty="0"/>
              <a:t> </a:t>
            </a:r>
            <a:r>
              <a:rPr lang="zh-CN" altLang="zh-CN" sz="2400" dirty="0"/>
              <a:t>到达根交换机的链路代价相同，都为</a:t>
            </a:r>
            <a:r>
              <a:rPr lang="en-US" altLang="zh-CN" sz="2400" dirty="0"/>
              <a:t>19</a:t>
            </a:r>
            <a:r>
              <a:rPr lang="zh-CN" altLang="zh-CN" sz="2400" dirty="0"/>
              <a:t>，不能决出胜负；</a:t>
            </a:r>
          </a:p>
          <a:p>
            <a:pPr lvl="1"/>
            <a:r>
              <a:rPr lang="zh-CN" altLang="zh-CN" sz="2400" dirty="0"/>
              <a:t>③</a:t>
            </a:r>
            <a:r>
              <a:rPr lang="en-US" altLang="zh-CN" sz="2400" dirty="0"/>
              <a:t> </a:t>
            </a:r>
            <a:r>
              <a:rPr lang="zh-CN" altLang="zh-CN" sz="2400" dirty="0"/>
              <a:t>两端口所在交换机的桥</a:t>
            </a:r>
            <a:r>
              <a:rPr lang="en-US" altLang="zh-CN" sz="2400" dirty="0"/>
              <a:t>ID</a:t>
            </a:r>
            <a:r>
              <a:rPr lang="zh-CN" altLang="zh-CN" sz="2400" dirty="0"/>
              <a:t>不同，</a:t>
            </a:r>
            <a:r>
              <a:rPr lang="en-US" altLang="zh-CN" sz="2400" dirty="0"/>
              <a:t>Switch0</a:t>
            </a:r>
            <a:r>
              <a:rPr lang="zh-CN" altLang="zh-CN" sz="2400" dirty="0"/>
              <a:t>的</a:t>
            </a:r>
            <a:r>
              <a:rPr lang="en-US" altLang="zh-CN" sz="2400" dirty="0"/>
              <a:t>MAC</a:t>
            </a:r>
            <a:r>
              <a:rPr lang="zh-CN" altLang="zh-CN" sz="2400" dirty="0"/>
              <a:t>地址比</a:t>
            </a:r>
            <a:r>
              <a:rPr lang="en-US" altLang="zh-CN" sz="2400" dirty="0"/>
              <a:t>Switch1</a:t>
            </a:r>
            <a:r>
              <a:rPr lang="zh-CN" altLang="zh-CN" sz="2400" dirty="0"/>
              <a:t>的</a:t>
            </a:r>
            <a:r>
              <a:rPr lang="en-US" altLang="zh-CN" sz="2400" dirty="0"/>
              <a:t>MAC</a:t>
            </a:r>
            <a:r>
              <a:rPr lang="zh-CN" altLang="zh-CN" sz="2400" dirty="0"/>
              <a:t>地址低</a:t>
            </a:r>
            <a:r>
              <a:rPr lang="en-US" altLang="zh-CN" sz="2400" dirty="0"/>
              <a:t>(00D0.D303.7BD2 &lt; 00E0.8FC5.1309)</a:t>
            </a:r>
            <a:r>
              <a:rPr lang="zh-CN" altLang="zh-CN" sz="2400" dirty="0"/>
              <a:t>，</a:t>
            </a:r>
            <a:r>
              <a:rPr lang="en-US" altLang="zh-CN" sz="2400" dirty="0"/>
              <a:t>Switch0</a:t>
            </a:r>
            <a:r>
              <a:rPr lang="zh-CN" altLang="zh-CN" sz="2400" dirty="0"/>
              <a:t>获胜，所以</a:t>
            </a:r>
            <a:r>
              <a:rPr lang="en-US" altLang="zh-CN" sz="2400" dirty="0"/>
              <a:t>Switch0</a:t>
            </a:r>
            <a:r>
              <a:rPr lang="zh-CN" altLang="zh-CN" sz="2400" dirty="0"/>
              <a:t>的</a:t>
            </a:r>
            <a:r>
              <a:rPr lang="en-US" altLang="zh-CN" sz="2400" dirty="0"/>
              <a:t>Fa0/22</a:t>
            </a:r>
            <a:r>
              <a:rPr lang="zh-CN" altLang="zh-CN" sz="2400" dirty="0"/>
              <a:t>是指定口，处于</a:t>
            </a:r>
            <a:r>
              <a:rPr lang="en-US" altLang="zh-CN" sz="2400" dirty="0"/>
              <a:t>Forward</a:t>
            </a:r>
            <a:r>
              <a:rPr lang="zh-CN" altLang="zh-CN" sz="2400" dirty="0"/>
              <a:t>状态，而</a:t>
            </a:r>
            <a:r>
              <a:rPr lang="en-US" altLang="zh-CN" sz="2400" dirty="0"/>
              <a:t>Switch1</a:t>
            </a:r>
            <a:r>
              <a:rPr lang="zh-CN" altLang="zh-CN" sz="2400" dirty="0"/>
              <a:t>的</a:t>
            </a:r>
            <a:r>
              <a:rPr lang="en-US" altLang="zh-CN" sz="2400" dirty="0"/>
              <a:t>Fa0/22</a:t>
            </a:r>
            <a:r>
              <a:rPr lang="zh-CN" altLang="zh-CN" sz="2400" dirty="0"/>
              <a:t>处于</a:t>
            </a:r>
            <a:r>
              <a:rPr lang="en-US" altLang="zh-CN" sz="2400" dirty="0"/>
              <a:t>Block</a:t>
            </a:r>
            <a:r>
              <a:rPr lang="zh-CN" altLang="zh-CN" sz="2400" dirty="0"/>
              <a:t>状态。</a:t>
            </a:r>
            <a:endParaRPr lang="zh-CN" altLang="zh-CN" sz="2400" dirty="0" smtClean="0">
              <a:solidFill>
                <a:schemeClr val="hlink"/>
              </a:solidFill>
            </a:endParaRPr>
          </a:p>
        </p:txBody>
      </p:sp>
    </p:spTree>
    <p:extLst>
      <p:ext uri="{BB962C8B-B14F-4D97-AF65-F5344CB8AC3E}">
        <p14:creationId xmlns:p14="http://schemas.microsoft.com/office/powerpoint/2010/main" val="230692593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200" dirty="0" smtClean="0">
                <a:solidFill>
                  <a:schemeClr val="hlink"/>
                </a:solidFill>
              </a:rPr>
              <a:t>(5)</a:t>
            </a:r>
            <a:r>
              <a:rPr lang="zh-CN" altLang="en-US" sz="3200" dirty="0" smtClean="0">
                <a:solidFill>
                  <a:schemeClr val="hlink"/>
                </a:solidFill>
              </a:rPr>
              <a:t>把</a:t>
            </a:r>
            <a:r>
              <a:rPr lang="en-US" altLang="zh-CN" sz="3200" dirty="0">
                <a:solidFill>
                  <a:schemeClr val="hlink"/>
                </a:solidFill>
              </a:rPr>
              <a:t>Switch0</a:t>
            </a:r>
            <a:r>
              <a:rPr lang="zh-CN" altLang="en-US" sz="3200" dirty="0">
                <a:solidFill>
                  <a:schemeClr val="hlink"/>
                </a:solidFill>
              </a:rPr>
              <a:t>设置为根</a:t>
            </a:r>
            <a:r>
              <a:rPr lang="zh-CN" altLang="en-US" sz="3200" dirty="0" smtClean="0">
                <a:solidFill>
                  <a:schemeClr val="hlink"/>
                </a:solidFill>
              </a:rPr>
              <a:t>桥</a:t>
            </a:r>
            <a:r>
              <a:rPr lang="zh-CN" altLang="zh-CN" sz="3200" dirty="0" smtClean="0">
                <a:solidFill>
                  <a:schemeClr val="hlink"/>
                </a:solidFill>
              </a:rPr>
              <a:t>：</a:t>
            </a:r>
            <a:endParaRPr lang="en-US" altLang="zh-CN" sz="3200" dirty="0" smtClean="0">
              <a:solidFill>
                <a:schemeClr val="hlink"/>
              </a:solidFill>
            </a:endParaRPr>
          </a:p>
          <a:p>
            <a:pPr marL="257175" lvl="1" indent="-257175">
              <a:buClr>
                <a:schemeClr val="tx1"/>
              </a:buClr>
            </a:pPr>
            <a:endParaRPr lang="en-US" altLang="zh-CN" sz="3200" dirty="0">
              <a:solidFill>
                <a:schemeClr val="hlink"/>
              </a:solidFill>
            </a:endParaRPr>
          </a:p>
          <a:p>
            <a:pPr marL="257175" lvl="1" indent="-257175">
              <a:buClr>
                <a:schemeClr val="tx1"/>
              </a:buClr>
            </a:pPr>
            <a:endParaRPr lang="en-US" altLang="zh-CN" sz="3200" dirty="0" smtClean="0">
              <a:solidFill>
                <a:schemeClr val="hlink"/>
              </a:solidFill>
            </a:endParaRPr>
          </a:p>
          <a:p>
            <a:pPr marL="257175" lvl="1" indent="-257175">
              <a:buClr>
                <a:schemeClr val="tx1"/>
              </a:buClr>
            </a:pPr>
            <a:endParaRPr lang="en-US" altLang="zh-CN" sz="3200" dirty="0">
              <a:solidFill>
                <a:schemeClr val="hlink"/>
              </a:solidFill>
            </a:endParaRPr>
          </a:p>
          <a:p>
            <a:pPr marL="0" lvl="1" indent="0">
              <a:buClr>
                <a:schemeClr val="tx1"/>
              </a:buClr>
              <a:buNone/>
            </a:pPr>
            <a:r>
              <a:rPr lang="zh-CN" altLang="en-US" sz="3000" dirty="0" smtClean="0">
                <a:solidFill>
                  <a:schemeClr val="hlink"/>
                </a:solidFill>
              </a:rPr>
              <a:t>在</a:t>
            </a:r>
            <a:r>
              <a:rPr lang="zh-CN" altLang="en-US" sz="3000" dirty="0">
                <a:solidFill>
                  <a:schemeClr val="hlink"/>
                </a:solidFill>
              </a:rPr>
              <a:t>基于</a:t>
            </a:r>
            <a:r>
              <a:rPr lang="en-US" altLang="zh-CN" sz="3000" dirty="0">
                <a:solidFill>
                  <a:schemeClr val="hlink"/>
                </a:solidFill>
              </a:rPr>
              <a:t>VLAN1</a:t>
            </a:r>
            <a:r>
              <a:rPr lang="zh-CN" altLang="en-US" sz="3000" dirty="0">
                <a:solidFill>
                  <a:schemeClr val="hlink"/>
                </a:solidFill>
              </a:rPr>
              <a:t>构建的生成树中，</a:t>
            </a:r>
            <a:r>
              <a:rPr lang="en-US" altLang="zh-CN" sz="3000" dirty="0">
                <a:solidFill>
                  <a:schemeClr val="hlink"/>
                </a:solidFill>
              </a:rPr>
              <a:t>Switch0</a:t>
            </a:r>
            <a:r>
              <a:rPr lang="zh-CN" altLang="en-US" sz="3000" dirty="0">
                <a:solidFill>
                  <a:schemeClr val="hlink"/>
                </a:solidFill>
              </a:rPr>
              <a:t>的优先级设为</a:t>
            </a:r>
            <a:r>
              <a:rPr lang="en-US" altLang="zh-CN" sz="3000" dirty="0">
                <a:solidFill>
                  <a:schemeClr val="hlink"/>
                </a:solidFill>
              </a:rPr>
              <a:t>4096</a:t>
            </a:r>
            <a:r>
              <a:rPr lang="zh-CN" altLang="en-US" sz="3000" dirty="0">
                <a:solidFill>
                  <a:schemeClr val="hlink"/>
                </a:solidFill>
              </a:rPr>
              <a:t>，而</a:t>
            </a:r>
            <a:r>
              <a:rPr lang="en-US" altLang="zh-CN" sz="3000" dirty="0">
                <a:solidFill>
                  <a:schemeClr val="hlink"/>
                </a:solidFill>
              </a:rPr>
              <a:t>Switch1</a:t>
            </a:r>
            <a:r>
              <a:rPr lang="zh-CN" altLang="en-US" sz="3000" dirty="0">
                <a:solidFill>
                  <a:schemeClr val="hlink"/>
                </a:solidFill>
              </a:rPr>
              <a:t>和</a:t>
            </a:r>
            <a:r>
              <a:rPr lang="en-US" altLang="zh-CN" sz="3000" dirty="0">
                <a:solidFill>
                  <a:schemeClr val="hlink"/>
                </a:solidFill>
              </a:rPr>
              <a:t>Switch2</a:t>
            </a:r>
            <a:r>
              <a:rPr lang="zh-CN" altLang="en-US" sz="3000" dirty="0">
                <a:solidFill>
                  <a:schemeClr val="hlink"/>
                </a:solidFill>
              </a:rPr>
              <a:t>的优先级保持默认值</a:t>
            </a:r>
            <a:r>
              <a:rPr lang="en-US" altLang="zh-CN" sz="3000" dirty="0">
                <a:solidFill>
                  <a:schemeClr val="hlink"/>
                </a:solidFill>
              </a:rPr>
              <a:t>32768</a:t>
            </a:r>
            <a:r>
              <a:rPr lang="zh-CN" altLang="en-US" sz="3000" dirty="0">
                <a:solidFill>
                  <a:schemeClr val="hlink"/>
                </a:solidFill>
              </a:rPr>
              <a:t>，这样</a:t>
            </a:r>
            <a:r>
              <a:rPr lang="en-US" altLang="zh-CN" sz="3000" dirty="0">
                <a:solidFill>
                  <a:schemeClr val="hlink"/>
                </a:solidFill>
              </a:rPr>
              <a:t>Switch0</a:t>
            </a:r>
            <a:r>
              <a:rPr lang="zh-CN" altLang="en-US" sz="3000" dirty="0">
                <a:solidFill>
                  <a:schemeClr val="hlink"/>
                </a:solidFill>
              </a:rPr>
              <a:t>就称为了</a:t>
            </a:r>
            <a:r>
              <a:rPr lang="en-US" altLang="zh-CN" sz="3000" dirty="0">
                <a:solidFill>
                  <a:schemeClr val="hlink"/>
                </a:solidFill>
              </a:rPr>
              <a:t>VLAN1</a:t>
            </a:r>
            <a:r>
              <a:rPr lang="zh-CN" altLang="en-US" sz="3000" dirty="0">
                <a:solidFill>
                  <a:schemeClr val="hlink"/>
                </a:solidFill>
              </a:rPr>
              <a:t>的根交换机。</a:t>
            </a:r>
            <a:endParaRPr lang="zh-CN" altLang="zh-CN" sz="3000" dirty="0" smtClean="0">
              <a:solidFill>
                <a:schemeClr val="hlink"/>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 y="1877331"/>
            <a:ext cx="7945438" cy="1647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836232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6</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199" y="1310642"/>
            <a:ext cx="8411029" cy="4525963"/>
          </a:xfrm>
        </p:spPr>
        <p:txBody>
          <a:bodyPr/>
          <a:lstStyle/>
          <a:p>
            <a:pPr marL="257175" lvl="1" indent="-257175">
              <a:buClr>
                <a:schemeClr val="tx1"/>
              </a:buClr>
            </a:pPr>
            <a:r>
              <a:rPr lang="zh-CN" altLang="en-US" sz="3000" dirty="0" smtClean="0">
                <a:solidFill>
                  <a:schemeClr val="hlink"/>
                </a:solidFill>
              </a:rPr>
              <a:t>再</a:t>
            </a:r>
            <a:r>
              <a:rPr lang="zh-CN" altLang="en-US" sz="3000" dirty="0">
                <a:solidFill>
                  <a:schemeClr val="hlink"/>
                </a:solidFill>
              </a:rPr>
              <a:t>在</a:t>
            </a:r>
            <a:r>
              <a:rPr lang="en-US" altLang="zh-CN" sz="3000" dirty="0" smtClean="0">
                <a:solidFill>
                  <a:schemeClr val="hlink"/>
                </a:solidFill>
              </a:rPr>
              <a:t>Switch0</a:t>
            </a:r>
            <a:r>
              <a:rPr lang="zh-CN" altLang="en-US" sz="3000" dirty="0" smtClean="0">
                <a:solidFill>
                  <a:schemeClr val="hlink"/>
                </a:solidFill>
              </a:rPr>
              <a:t>输入</a:t>
            </a:r>
            <a:r>
              <a:rPr lang="en-US" altLang="zh-CN" sz="3000" dirty="0">
                <a:solidFill>
                  <a:schemeClr val="hlink"/>
                </a:solidFill>
              </a:rPr>
              <a:t>show spanning-tree</a:t>
            </a:r>
            <a:r>
              <a:rPr lang="zh-CN" altLang="en-US" sz="3000" dirty="0">
                <a:solidFill>
                  <a:schemeClr val="hlink"/>
                </a:solidFill>
              </a:rPr>
              <a:t>命令，</a:t>
            </a:r>
            <a:r>
              <a:rPr lang="zh-CN" altLang="en-US" sz="3000" dirty="0" smtClean="0">
                <a:solidFill>
                  <a:schemeClr val="hlink"/>
                </a:solidFill>
              </a:rPr>
              <a:t>则有</a:t>
            </a:r>
            <a:r>
              <a:rPr lang="zh-CN" altLang="zh-CN" sz="3000" dirty="0" smtClean="0">
                <a:solidFill>
                  <a:schemeClr val="hlink"/>
                </a:solidFill>
              </a:rPr>
              <a:t>：</a:t>
            </a:r>
            <a:endParaRPr lang="en-US" altLang="zh-CN" sz="3000" dirty="0" smtClean="0">
              <a:solidFill>
                <a:schemeClr val="hlink"/>
              </a:solidFill>
            </a:endParaRPr>
          </a:p>
          <a:p>
            <a:pPr marL="257175" lvl="1" indent="-257175">
              <a:buClr>
                <a:schemeClr val="tx1"/>
              </a:buClr>
            </a:pPr>
            <a:endParaRPr lang="en-US" altLang="zh-CN" sz="3200" dirty="0">
              <a:solidFill>
                <a:schemeClr val="hlink"/>
              </a:solidFill>
            </a:endParaRPr>
          </a:p>
          <a:p>
            <a:pPr marL="257175" lvl="1" indent="-257175">
              <a:buClr>
                <a:schemeClr val="tx1"/>
              </a:buClr>
            </a:pPr>
            <a:endParaRPr lang="en-US" altLang="zh-CN" sz="3200" dirty="0" smtClean="0">
              <a:solidFill>
                <a:schemeClr val="hlink"/>
              </a:solidFill>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9917" y="1843545"/>
            <a:ext cx="7798026" cy="466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16636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solidFill>
                  <a:schemeClr val="tx1"/>
                </a:solidFill>
              </a:rPr>
              <a:t>报文</a:t>
            </a:r>
            <a:r>
              <a:rPr lang="zh-CN" altLang="zh-CN" sz="4400" dirty="0" smtClean="0">
                <a:solidFill>
                  <a:schemeClr val="tx1"/>
                </a:solidFill>
              </a:rPr>
              <a:t>交换</a:t>
            </a:r>
            <a:endParaRPr lang="en-US" altLang="zh-CN" sz="4400" dirty="0"/>
          </a:p>
        </p:txBody>
      </p:sp>
      <p:sp>
        <p:nvSpPr>
          <p:cNvPr id="275459" name="Rectangle 3"/>
          <p:cNvSpPr>
            <a:spLocks noGrp="1" noChangeArrowheads="1"/>
          </p:cNvSpPr>
          <p:nvPr>
            <p:ph type="body" idx="1"/>
          </p:nvPr>
        </p:nvSpPr>
        <p:spPr>
          <a:xfrm>
            <a:off x="457200" y="1508762"/>
            <a:ext cx="8229600" cy="4525963"/>
          </a:xfrm>
        </p:spPr>
        <p:txBody>
          <a:bodyPr/>
          <a:lstStyle/>
          <a:p>
            <a:r>
              <a:rPr lang="zh-CN" altLang="zh-CN" sz="3200" dirty="0" smtClean="0"/>
              <a:t>报文交换则采用了动态分配传输带宽的策略，按照</a:t>
            </a:r>
            <a:r>
              <a:rPr lang="zh-CN" altLang="zh-CN" sz="3200" dirty="0" smtClean="0">
                <a:solidFill>
                  <a:schemeClr val="tx1"/>
                </a:solidFill>
              </a:rPr>
              <a:t>时分复用</a:t>
            </a:r>
            <a:r>
              <a:rPr lang="zh-CN" altLang="zh-CN" sz="3200" dirty="0" smtClean="0"/>
              <a:t>的方式共享通信线路，大大提高了通信线路的利用率。</a:t>
            </a:r>
            <a:endParaRPr lang="en-US" altLang="zh-CN" sz="3200" dirty="0" smtClean="0"/>
          </a:p>
          <a:p>
            <a:r>
              <a:rPr lang="zh-CN" altLang="zh-CN" sz="3200" dirty="0" smtClean="0"/>
              <a:t>报文交换传送的数据单元称为</a:t>
            </a:r>
            <a:r>
              <a:rPr lang="zh-CN" altLang="zh-CN" sz="3200" dirty="0" smtClean="0">
                <a:solidFill>
                  <a:schemeClr val="tx1"/>
                </a:solidFill>
              </a:rPr>
              <a:t>报文</a:t>
            </a:r>
            <a:r>
              <a:rPr lang="zh-CN" altLang="zh-CN" sz="3200" dirty="0" smtClean="0"/>
              <a:t>，除了用户数据外，报文中还携带有源站地址、目的地址等控制信息。</a:t>
            </a:r>
            <a:endParaRPr lang="en-US" altLang="zh-CN" sz="3200" dirty="0" smtClean="0"/>
          </a:p>
          <a:p>
            <a:r>
              <a:rPr lang="zh-CN" altLang="zh-CN" sz="3200" dirty="0" smtClean="0"/>
              <a:t>报文交换采用</a:t>
            </a:r>
            <a:r>
              <a:rPr lang="zh-CN" altLang="zh-CN" sz="3200" dirty="0" smtClean="0">
                <a:solidFill>
                  <a:schemeClr val="tx1"/>
                </a:solidFill>
              </a:rPr>
              <a:t>存储转发</a:t>
            </a:r>
            <a:r>
              <a:rPr lang="zh-CN" altLang="zh-CN" sz="3200" dirty="0" smtClean="0"/>
              <a:t>的工作方式。</a:t>
            </a:r>
            <a:endParaRPr lang="en-US" altLang="zh-CN" sz="3200" dirty="0" smtClean="0"/>
          </a:p>
          <a:p>
            <a:pPr lvl="1"/>
            <a:r>
              <a:rPr lang="zh-CN" altLang="en-US" sz="2700" dirty="0" smtClean="0"/>
              <a:t>存储转发的工作流程</a:t>
            </a:r>
            <a:endParaRPr lang="en-US" altLang="zh-CN" sz="2700"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7</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50988"/>
            <a:ext cx="8229600" cy="4525963"/>
          </a:xfrm>
        </p:spPr>
        <p:txBody>
          <a:bodyPr/>
          <a:lstStyle/>
          <a:p>
            <a:pPr marL="257175" lvl="1" indent="-257175">
              <a:buClr>
                <a:schemeClr val="tx1"/>
              </a:buClr>
            </a:pPr>
            <a:r>
              <a:rPr lang="en-US" altLang="zh-CN" sz="3200" dirty="0" smtClean="0">
                <a:solidFill>
                  <a:schemeClr val="hlink"/>
                </a:solidFill>
              </a:rPr>
              <a:t>(6)</a:t>
            </a:r>
            <a:r>
              <a:rPr lang="zh-CN" altLang="en-US" sz="3200" dirty="0" smtClean="0">
                <a:solidFill>
                  <a:schemeClr val="hlink"/>
                </a:solidFill>
              </a:rPr>
              <a:t>配置</a:t>
            </a:r>
            <a:r>
              <a:rPr lang="zh-CN" altLang="en-US" sz="3200" dirty="0">
                <a:solidFill>
                  <a:schemeClr val="hlink"/>
                </a:solidFill>
              </a:rPr>
              <a:t>指定端口。</a:t>
            </a:r>
            <a:endParaRPr lang="zh-CN" altLang="zh-CN" sz="3200" dirty="0" smtClean="0">
              <a:solidFill>
                <a:schemeClr val="hlink"/>
              </a:solidFill>
            </a:endParaRPr>
          </a:p>
          <a:p>
            <a:pPr marL="557212" lvl="2" indent="-257175">
              <a:buClr>
                <a:schemeClr val="tx1"/>
              </a:buClr>
            </a:pPr>
            <a:r>
              <a:rPr lang="zh-CN" altLang="en-US" sz="2900" dirty="0" smtClean="0"/>
              <a:t>分别查看</a:t>
            </a:r>
            <a:r>
              <a:rPr lang="en-US" altLang="zh-CN" sz="2900" dirty="0" smtClean="0"/>
              <a:t>Switch1</a:t>
            </a:r>
            <a:r>
              <a:rPr lang="zh-CN" altLang="en-US" sz="2900" dirty="0" smtClean="0"/>
              <a:t>和</a:t>
            </a:r>
            <a:r>
              <a:rPr lang="en-US" altLang="zh-CN" sz="2900" dirty="0" smtClean="0"/>
              <a:t> Switch2</a:t>
            </a:r>
            <a:r>
              <a:rPr lang="zh-CN" altLang="en-US" sz="2900" dirty="0" smtClean="0"/>
              <a:t>的</a:t>
            </a:r>
            <a:r>
              <a:rPr lang="en-US" altLang="zh-CN" sz="2900" dirty="0" smtClean="0"/>
              <a:t>STP</a:t>
            </a:r>
            <a:endParaRPr lang="en-US" altLang="zh-CN" sz="2900" dirty="0"/>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4337" r="2896"/>
          <a:stretch/>
        </p:blipFill>
        <p:spPr bwMode="auto">
          <a:xfrm>
            <a:off x="866246" y="4511926"/>
            <a:ext cx="6390897" cy="215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t="45764" r="8070"/>
          <a:stretch/>
        </p:blipFill>
        <p:spPr bwMode="auto">
          <a:xfrm>
            <a:off x="866245" y="2264685"/>
            <a:ext cx="6390897" cy="2102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8</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07829" cy="4525963"/>
          </a:xfrm>
        </p:spPr>
        <p:txBody>
          <a:bodyPr/>
          <a:lstStyle/>
          <a:p>
            <a:pPr marL="257175" lvl="1" indent="-257175">
              <a:buClr>
                <a:schemeClr val="tx1"/>
              </a:buClr>
            </a:pPr>
            <a:r>
              <a:rPr lang="zh-CN" altLang="en-US" sz="2900" dirty="0" smtClean="0">
                <a:solidFill>
                  <a:schemeClr val="hlink"/>
                </a:solidFill>
              </a:rPr>
              <a:t>发现：在</a:t>
            </a:r>
            <a:r>
              <a:rPr lang="en-US" altLang="zh-CN" sz="2900" dirty="0">
                <a:solidFill>
                  <a:schemeClr val="hlink"/>
                </a:solidFill>
              </a:rPr>
              <a:t>Switch1</a:t>
            </a:r>
            <a:r>
              <a:rPr lang="zh-CN" altLang="en-US" sz="2900" dirty="0">
                <a:solidFill>
                  <a:schemeClr val="hlink"/>
                </a:solidFill>
              </a:rPr>
              <a:t>和</a:t>
            </a:r>
            <a:r>
              <a:rPr lang="en-US" altLang="zh-CN" sz="2900" dirty="0">
                <a:solidFill>
                  <a:schemeClr val="hlink"/>
                </a:solidFill>
              </a:rPr>
              <a:t>Switch2</a:t>
            </a:r>
            <a:r>
              <a:rPr lang="zh-CN" altLang="en-US" sz="2900" dirty="0">
                <a:solidFill>
                  <a:schemeClr val="hlink"/>
                </a:solidFill>
              </a:rPr>
              <a:t>之间的链路上，却是低端交换机</a:t>
            </a:r>
            <a:r>
              <a:rPr lang="en-US" altLang="zh-CN" sz="2900" dirty="0">
                <a:solidFill>
                  <a:schemeClr val="hlink"/>
                </a:solidFill>
              </a:rPr>
              <a:t>Switch2</a:t>
            </a:r>
            <a:r>
              <a:rPr lang="zh-CN" altLang="en-US" sz="2900" dirty="0">
                <a:solidFill>
                  <a:schemeClr val="hlink"/>
                </a:solidFill>
              </a:rPr>
              <a:t>的</a:t>
            </a:r>
            <a:r>
              <a:rPr lang="en-US" altLang="zh-CN" sz="2900" dirty="0">
                <a:solidFill>
                  <a:schemeClr val="hlink"/>
                </a:solidFill>
              </a:rPr>
              <a:t>Fa0/24</a:t>
            </a:r>
            <a:r>
              <a:rPr lang="zh-CN" altLang="en-US" sz="2900" dirty="0">
                <a:solidFill>
                  <a:schemeClr val="hlink"/>
                </a:solidFill>
              </a:rPr>
              <a:t>是指定端口、在转发数据（这是因为</a:t>
            </a:r>
            <a:r>
              <a:rPr lang="en-US" altLang="zh-CN" sz="2900" dirty="0">
                <a:solidFill>
                  <a:schemeClr val="hlink"/>
                </a:solidFill>
              </a:rPr>
              <a:t>Switch1</a:t>
            </a:r>
            <a:r>
              <a:rPr lang="zh-CN" altLang="en-US" sz="2900" dirty="0">
                <a:solidFill>
                  <a:schemeClr val="hlink"/>
                </a:solidFill>
              </a:rPr>
              <a:t>和</a:t>
            </a:r>
            <a:r>
              <a:rPr lang="en-US" altLang="zh-CN" sz="2900" dirty="0">
                <a:solidFill>
                  <a:schemeClr val="hlink"/>
                </a:solidFill>
              </a:rPr>
              <a:t>Switch2</a:t>
            </a:r>
            <a:r>
              <a:rPr lang="zh-CN" altLang="en-US" sz="2900" dirty="0">
                <a:solidFill>
                  <a:schemeClr val="hlink"/>
                </a:solidFill>
              </a:rPr>
              <a:t>在竞争指定端口时，</a:t>
            </a:r>
            <a:r>
              <a:rPr lang="en-US" altLang="zh-CN" sz="2900" dirty="0">
                <a:solidFill>
                  <a:schemeClr val="hlink"/>
                </a:solidFill>
              </a:rPr>
              <a:t>Switch2</a:t>
            </a:r>
            <a:r>
              <a:rPr lang="zh-CN" altLang="en-US" sz="2900" dirty="0">
                <a:solidFill>
                  <a:schemeClr val="hlink"/>
                </a:solidFill>
              </a:rPr>
              <a:t>的</a:t>
            </a:r>
            <a:r>
              <a:rPr lang="en-US" altLang="zh-CN" sz="2900" dirty="0">
                <a:solidFill>
                  <a:schemeClr val="hlink"/>
                </a:solidFill>
              </a:rPr>
              <a:t>MAC</a:t>
            </a:r>
            <a:r>
              <a:rPr lang="zh-CN" altLang="en-US" sz="2900" dirty="0">
                <a:solidFill>
                  <a:schemeClr val="hlink"/>
                </a:solidFill>
              </a:rPr>
              <a:t>地址较低而获胜），这是不合理的。这就需要通过改变优先级来实现控制指定端口</a:t>
            </a:r>
            <a:r>
              <a:rPr lang="zh-CN" altLang="en-US" sz="2900" dirty="0" smtClean="0">
                <a:solidFill>
                  <a:schemeClr val="hlink"/>
                </a:solidFill>
              </a:rPr>
              <a:t>。</a:t>
            </a:r>
            <a:endParaRPr lang="en-US" altLang="zh-CN" sz="2900" dirty="0" smtClean="0">
              <a:solidFill>
                <a:schemeClr val="hlink"/>
              </a:solidFill>
            </a:endParaRPr>
          </a:p>
          <a:p>
            <a:pPr marL="257175" lvl="1" indent="-257175">
              <a:buClr>
                <a:schemeClr val="tx1"/>
              </a:buClr>
            </a:pPr>
            <a:r>
              <a:rPr lang="zh-CN" altLang="en-US" sz="2900" dirty="0" smtClean="0">
                <a:solidFill>
                  <a:schemeClr val="hlink"/>
                </a:solidFill>
              </a:rPr>
              <a:t>在</a:t>
            </a:r>
            <a:r>
              <a:rPr lang="en-US" altLang="zh-CN" sz="2900" dirty="0">
                <a:solidFill>
                  <a:schemeClr val="hlink"/>
                </a:solidFill>
              </a:rPr>
              <a:t>Switch1</a:t>
            </a:r>
            <a:r>
              <a:rPr lang="zh-CN" altLang="en-US" sz="2900" dirty="0">
                <a:solidFill>
                  <a:schemeClr val="hlink"/>
                </a:solidFill>
              </a:rPr>
              <a:t>的</a:t>
            </a:r>
            <a:r>
              <a:rPr lang="en-US" altLang="zh-CN" sz="2900" dirty="0">
                <a:solidFill>
                  <a:schemeClr val="hlink"/>
                </a:solidFill>
              </a:rPr>
              <a:t>IOS</a:t>
            </a:r>
            <a:r>
              <a:rPr lang="zh-CN" altLang="en-US" sz="2900" dirty="0">
                <a:solidFill>
                  <a:schemeClr val="hlink"/>
                </a:solidFill>
              </a:rPr>
              <a:t>命令行界面中依次输入</a:t>
            </a:r>
            <a:r>
              <a:rPr lang="zh-CN" altLang="en-US" sz="2900" dirty="0" smtClean="0">
                <a:solidFill>
                  <a:schemeClr val="hlink"/>
                </a:solidFill>
              </a:rPr>
              <a:t>：</a:t>
            </a:r>
            <a:endParaRPr lang="en-US" altLang="zh-CN" sz="2900" dirty="0" smtClean="0">
              <a:solidFill>
                <a:schemeClr val="hlink"/>
              </a:solidFill>
            </a:endParaRPr>
          </a:p>
          <a:p>
            <a:pPr marL="257175" lvl="1" indent="-257175">
              <a:buClr>
                <a:schemeClr val="tx1"/>
              </a:buClr>
            </a:pPr>
            <a:endParaRPr lang="en-US" altLang="zh-CN" sz="2400" dirty="0" smtClean="0">
              <a:solidFill>
                <a:schemeClr val="hlink"/>
              </a:solidFill>
            </a:endParaRPr>
          </a:p>
          <a:p>
            <a:pPr marL="257175" lvl="1" indent="-257175">
              <a:buClr>
                <a:schemeClr val="tx1"/>
              </a:buClr>
            </a:pPr>
            <a:endParaRPr lang="en-US" altLang="zh-CN" sz="2900" dirty="0">
              <a:solidFill>
                <a:schemeClr val="hlink"/>
              </a:solidFill>
            </a:endParaRPr>
          </a:p>
          <a:p>
            <a:pPr marL="257175" lvl="1" indent="-257175">
              <a:buClr>
                <a:schemeClr val="tx1"/>
              </a:buClr>
            </a:pPr>
            <a:r>
              <a:rPr lang="zh-CN" altLang="en-US" sz="2900" dirty="0">
                <a:solidFill>
                  <a:schemeClr val="hlink"/>
                </a:solidFill>
              </a:rPr>
              <a:t>配置</a:t>
            </a:r>
            <a:r>
              <a:rPr lang="en-US" altLang="zh-CN" sz="2900" dirty="0">
                <a:solidFill>
                  <a:schemeClr val="hlink"/>
                </a:solidFill>
              </a:rPr>
              <a:t>Switch1</a:t>
            </a:r>
            <a:r>
              <a:rPr lang="zh-CN" altLang="en-US" sz="2900" dirty="0">
                <a:solidFill>
                  <a:schemeClr val="hlink"/>
                </a:solidFill>
              </a:rPr>
              <a:t>的优先级仅比根交换机低，但比其他交换机高，</a:t>
            </a:r>
            <a:r>
              <a:rPr lang="zh-CN" altLang="en-US" sz="2900" dirty="0" smtClean="0">
                <a:solidFill>
                  <a:schemeClr val="hlink"/>
                </a:solidFill>
              </a:rPr>
              <a:t>则在</a:t>
            </a:r>
            <a:r>
              <a:rPr lang="zh-CN" altLang="en-US" sz="2900" dirty="0">
                <a:solidFill>
                  <a:schemeClr val="hlink"/>
                </a:solidFill>
              </a:rPr>
              <a:t>竞争指定端口时会获胜</a:t>
            </a:r>
            <a:r>
              <a:rPr lang="zh-CN" altLang="en-US" sz="2900" dirty="0" smtClean="0">
                <a:solidFill>
                  <a:schemeClr val="hlink"/>
                </a:solidFill>
              </a:rPr>
              <a:t>。</a:t>
            </a:r>
            <a:endParaRPr lang="en-US" altLang="zh-CN" sz="2900" dirty="0" smtClean="0"/>
          </a:p>
          <a:p>
            <a:pPr marL="557212" lvl="2" indent="-257175">
              <a:buClr>
                <a:schemeClr val="tx1"/>
              </a:buClr>
            </a:pPr>
            <a:endParaRPr lang="en-US" altLang="zh-CN" sz="29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520" y="4578127"/>
            <a:ext cx="76581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098410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9</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50988"/>
            <a:ext cx="8207829" cy="4525963"/>
          </a:xfrm>
        </p:spPr>
        <p:txBody>
          <a:bodyPr/>
          <a:lstStyle/>
          <a:p>
            <a:pPr marL="257175" lvl="1" indent="-257175">
              <a:buClr>
                <a:schemeClr val="tx1"/>
              </a:buClr>
            </a:pPr>
            <a:r>
              <a:rPr lang="zh-CN" altLang="en-US" sz="3200" dirty="0">
                <a:solidFill>
                  <a:schemeClr val="hlink"/>
                </a:solidFill>
              </a:rPr>
              <a:t>此时</a:t>
            </a:r>
            <a:r>
              <a:rPr lang="zh-CN" altLang="en-US" sz="3200" dirty="0" smtClean="0">
                <a:solidFill>
                  <a:schemeClr val="hlink"/>
                </a:solidFill>
              </a:rPr>
              <a:t>，</a:t>
            </a:r>
            <a:r>
              <a:rPr lang="zh-CN" altLang="en-US" sz="3200" dirty="0">
                <a:solidFill>
                  <a:schemeClr val="hlink"/>
                </a:solidFill>
              </a:rPr>
              <a:t>再</a:t>
            </a:r>
            <a:r>
              <a:rPr lang="zh-CN" altLang="en-US" sz="3200" dirty="0" smtClean="0">
                <a:solidFill>
                  <a:schemeClr val="hlink"/>
                </a:solidFill>
              </a:rPr>
              <a:t>在</a:t>
            </a:r>
            <a:r>
              <a:rPr lang="en-US" altLang="zh-CN" sz="3200" dirty="0" smtClean="0">
                <a:solidFill>
                  <a:schemeClr val="hlink"/>
                </a:solidFill>
              </a:rPr>
              <a:t>Switch1</a:t>
            </a:r>
            <a:r>
              <a:rPr lang="zh-CN" altLang="en-US" sz="3200" dirty="0" smtClean="0">
                <a:solidFill>
                  <a:schemeClr val="hlink"/>
                </a:solidFill>
              </a:rPr>
              <a:t>和</a:t>
            </a:r>
            <a:r>
              <a:rPr lang="en-US" altLang="zh-CN" sz="3200" dirty="0" smtClean="0">
                <a:solidFill>
                  <a:schemeClr val="hlink"/>
                </a:solidFill>
              </a:rPr>
              <a:t>Switch2</a:t>
            </a:r>
            <a:r>
              <a:rPr lang="zh-CN" altLang="en-US" sz="3200" dirty="0" smtClean="0">
                <a:solidFill>
                  <a:schemeClr val="hlink"/>
                </a:solidFill>
              </a:rPr>
              <a:t>查看</a:t>
            </a:r>
            <a:r>
              <a:rPr lang="en-US" altLang="zh-CN" sz="3200" dirty="0" smtClean="0">
                <a:solidFill>
                  <a:schemeClr val="hlink"/>
                </a:solidFill>
              </a:rPr>
              <a:t>STP</a:t>
            </a:r>
            <a:r>
              <a:rPr lang="zh-CN" altLang="en-US" sz="3200" dirty="0" smtClean="0">
                <a:solidFill>
                  <a:schemeClr val="hlink"/>
                </a:solidFill>
              </a:rPr>
              <a:t>：</a:t>
            </a:r>
            <a:endParaRPr lang="en-US" altLang="zh-CN" sz="3200" dirty="0" smtClean="0">
              <a:solidFill>
                <a:schemeClr val="hlink"/>
              </a:solidFill>
            </a:endParaRPr>
          </a:p>
          <a:p>
            <a:pPr marL="257175" lvl="1" indent="-257175">
              <a:buClr>
                <a:schemeClr val="tx1"/>
              </a:buClr>
            </a:pPr>
            <a:endParaRPr lang="en-US" altLang="zh-CN" sz="2400" dirty="0" smtClean="0">
              <a:solidFill>
                <a:schemeClr val="hlink"/>
              </a:solidFill>
            </a:endParaRPr>
          </a:p>
          <a:p>
            <a:pPr marL="557212" lvl="2" indent="-257175">
              <a:buClr>
                <a:schemeClr val="tx1"/>
              </a:buClr>
            </a:pPr>
            <a:endParaRPr lang="en-US" altLang="zh-CN" sz="2900"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45473"/>
          <a:stretch/>
        </p:blipFill>
        <p:spPr bwMode="auto">
          <a:xfrm>
            <a:off x="847725" y="1685215"/>
            <a:ext cx="7448550" cy="23163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7725" y="4132230"/>
            <a:ext cx="7448550" cy="2392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96336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10</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50988"/>
            <a:ext cx="8207829" cy="4525963"/>
          </a:xfrm>
        </p:spPr>
        <p:txBody>
          <a:bodyPr/>
          <a:lstStyle/>
          <a:p>
            <a:pPr marL="257175" lvl="1" indent="-257175">
              <a:buClr>
                <a:schemeClr val="tx1"/>
              </a:buClr>
            </a:pPr>
            <a:r>
              <a:rPr lang="zh-CN" altLang="en-US" sz="3200" dirty="0">
                <a:solidFill>
                  <a:schemeClr val="hlink"/>
                </a:solidFill>
              </a:rPr>
              <a:t>最终，本网络的</a:t>
            </a:r>
            <a:r>
              <a:rPr lang="en-US" altLang="zh-CN" sz="3200" dirty="0">
                <a:solidFill>
                  <a:schemeClr val="hlink"/>
                </a:solidFill>
              </a:rPr>
              <a:t>STP</a:t>
            </a:r>
            <a:r>
              <a:rPr lang="zh-CN" altLang="en-US" sz="3200" dirty="0">
                <a:solidFill>
                  <a:schemeClr val="hlink"/>
                </a:solidFill>
              </a:rPr>
              <a:t>运行结果：</a:t>
            </a:r>
            <a:endParaRPr lang="en-US" altLang="zh-CN" sz="3200" dirty="0" smtClean="0">
              <a:solidFill>
                <a:schemeClr val="hlink"/>
              </a:solidFill>
            </a:endParaRPr>
          </a:p>
          <a:p>
            <a:pPr marL="257175" lvl="1" indent="-257175">
              <a:buClr>
                <a:schemeClr val="tx1"/>
              </a:buClr>
            </a:pPr>
            <a:endParaRPr lang="en-US" altLang="zh-CN" sz="2400" dirty="0" smtClean="0">
              <a:solidFill>
                <a:schemeClr val="hlink"/>
              </a:solidFill>
            </a:endParaRPr>
          </a:p>
          <a:p>
            <a:pPr marL="557212" lvl="2" indent="-257175">
              <a:buClr>
                <a:schemeClr val="tx1"/>
              </a:buClr>
            </a:pPr>
            <a:endParaRPr lang="en-US" altLang="zh-CN" sz="2900" dirty="0"/>
          </a:p>
        </p:txBody>
      </p:sp>
      <p:pic>
        <p:nvPicPr>
          <p:cNvPr id="7" name="图片 6"/>
          <p:cNvPicPr/>
          <p:nvPr/>
        </p:nvPicPr>
        <p:blipFill rotWithShape="1">
          <a:blip r:embed="rId2" cstate="print"/>
          <a:srcRect l="978" t="1712" r="2244"/>
          <a:stretch/>
        </p:blipFill>
        <p:spPr bwMode="auto">
          <a:xfrm>
            <a:off x="2365829" y="1680872"/>
            <a:ext cx="6284685" cy="3042550"/>
          </a:xfrm>
          <a:prstGeom prst="rect">
            <a:avLst/>
          </a:prstGeom>
          <a:ln>
            <a:noFill/>
          </a:ln>
          <a:extLst>
            <a:ext uri="{53640926-AAD7-44D8-BBD7-CCE9431645EC}">
              <a14:shadowObscured xmlns:a14="http://schemas.microsoft.com/office/drawing/2010/main"/>
            </a:ext>
          </a:extLst>
        </p:spPr>
      </p:pic>
      <p:pic>
        <p:nvPicPr>
          <p:cNvPr id="8" name="图片 7"/>
          <p:cNvPicPr>
            <a:picLocks noChangeAspect="1"/>
          </p:cNvPicPr>
          <p:nvPr/>
        </p:nvPicPr>
        <p:blipFill rotWithShape="1">
          <a:blip r:embed="rId3" cstate="print"/>
          <a:srcRect l="6258" t="2923" r="3796" b="2508"/>
          <a:stretch/>
        </p:blipFill>
        <p:spPr bwMode="auto">
          <a:xfrm>
            <a:off x="354194" y="2959994"/>
            <a:ext cx="3652778" cy="37691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53640926-AAD7-44D8-BBD7-CCE9431645EC}">
              <a14:shadowObscured xmlns:a14="http://schemas.microsoft.com/office/drawing/2010/main"/>
            </a:ext>
          </a:extLst>
        </p:spPr>
      </p:pic>
    </p:spTree>
    <p:extLst>
      <p:ext uri="{BB962C8B-B14F-4D97-AF65-F5344CB8AC3E}">
        <p14:creationId xmlns:p14="http://schemas.microsoft.com/office/powerpoint/2010/main" val="15244770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50988"/>
            <a:ext cx="8207829" cy="4525963"/>
          </a:xfrm>
        </p:spPr>
        <p:txBody>
          <a:bodyPr/>
          <a:lstStyle/>
          <a:p>
            <a:pPr marL="257175" lvl="1" indent="-257175">
              <a:buClr>
                <a:schemeClr val="tx1"/>
              </a:buClr>
            </a:pPr>
            <a:r>
              <a:rPr lang="en-US" altLang="zh-CN" sz="3200" dirty="0">
                <a:solidFill>
                  <a:schemeClr val="hlink"/>
                </a:solidFill>
              </a:rPr>
              <a:t>(7)	</a:t>
            </a:r>
            <a:r>
              <a:rPr lang="zh-CN" altLang="en-US" sz="3200" dirty="0">
                <a:solidFill>
                  <a:schemeClr val="hlink"/>
                </a:solidFill>
              </a:rPr>
              <a:t>测试配置结果。可使用下列命令：</a:t>
            </a:r>
            <a:endParaRPr lang="en-US" altLang="zh-CN" sz="2400" dirty="0" smtClean="0">
              <a:solidFill>
                <a:schemeClr val="hlink"/>
              </a:solidFill>
            </a:endParaRPr>
          </a:p>
          <a:p>
            <a:pPr marL="557212" lvl="2" indent="-257175">
              <a:buClr>
                <a:schemeClr val="tx1"/>
              </a:buClr>
            </a:pPr>
            <a:endParaRPr lang="en-US" altLang="zh-CN" sz="2900" dirty="0"/>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74" y="1783219"/>
            <a:ext cx="7888969" cy="1162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80356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5.4</a:t>
            </a:r>
            <a:r>
              <a:rPr lang="en-US" altLang="zh-CN" sz="4400" dirty="0"/>
              <a:t>	</a:t>
            </a:r>
            <a:r>
              <a:rPr lang="zh-CN" altLang="en-US" sz="4400" dirty="0"/>
              <a:t>链路</a:t>
            </a:r>
            <a:r>
              <a:rPr lang="zh-CN" altLang="en-US" sz="4400" dirty="0" smtClean="0"/>
              <a:t>聚合</a:t>
            </a:r>
            <a:r>
              <a:rPr lang="en-US" altLang="zh-CN" sz="4400" dirty="0" smtClean="0"/>
              <a:t/>
            </a:r>
            <a:br>
              <a:rPr lang="en-US" altLang="zh-CN" sz="4400" dirty="0" smtClean="0"/>
            </a:br>
            <a:r>
              <a:rPr lang="en-US" altLang="zh-CN" sz="4400" dirty="0" smtClean="0"/>
              <a:t>5.4.1 </a:t>
            </a:r>
            <a:r>
              <a:rPr lang="zh-CN" altLang="en-US" sz="4400" dirty="0" smtClean="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en-US" sz="3200" dirty="0">
                <a:solidFill>
                  <a:schemeClr val="hlink"/>
                </a:solidFill>
              </a:rPr>
              <a:t>链路聚合</a:t>
            </a:r>
            <a:r>
              <a:rPr lang="en-US" altLang="zh-CN" sz="3200" dirty="0">
                <a:solidFill>
                  <a:schemeClr val="hlink"/>
                </a:solidFill>
              </a:rPr>
              <a:t>(Link Aggregation)</a:t>
            </a:r>
            <a:r>
              <a:rPr lang="zh-CN" altLang="en-US" sz="3200" dirty="0">
                <a:solidFill>
                  <a:schemeClr val="hlink"/>
                </a:solidFill>
              </a:rPr>
              <a:t>又称端口聚合，是指将多个物理端口捆绑在一起，成为一个逻辑</a:t>
            </a:r>
            <a:r>
              <a:rPr lang="zh-CN" altLang="en-US" sz="3200" dirty="0" smtClean="0">
                <a:solidFill>
                  <a:schemeClr val="hlink"/>
                </a:solidFill>
              </a:rPr>
              <a:t>端口</a:t>
            </a:r>
            <a:r>
              <a:rPr lang="en-US" altLang="zh-CN" sz="3200" dirty="0" smtClean="0">
                <a:solidFill>
                  <a:schemeClr val="hlink"/>
                </a:solidFill>
              </a:rPr>
              <a:t>.</a:t>
            </a:r>
          </a:p>
          <a:p>
            <a:pPr marL="257175" lvl="1" indent="-257175">
              <a:buClr>
                <a:schemeClr val="tx1"/>
              </a:buClr>
            </a:pPr>
            <a:r>
              <a:rPr lang="zh-CN" altLang="en-US" sz="3200" dirty="0" smtClean="0">
                <a:solidFill>
                  <a:schemeClr val="hlink"/>
                </a:solidFill>
              </a:rPr>
              <a:t>通过</a:t>
            </a:r>
            <a:r>
              <a:rPr lang="zh-CN" altLang="en-US" sz="3200" dirty="0">
                <a:solidFill>
                  <a:schemeClr val="hlink"/>
                </a:solidFill>
              </a:rPr>
              <a:t>聚合交换机之间的多条链路，可以在不进行硬件升级的前提下，增加交换机之间的带宽，并且使交换机之间的流量可以均衡分布到多条链路</a:t>
            </a:r>
            <a:r>
              <a:rPr lang="zh-CN" altLang="en-US" sz="3200" dirty="0" smtClean="0">
                <a:solidFill>
                  <a:schemeClr val="hlink"/>
                </a:solidFill>
              </a:rPr>
              <a:t>上</a:t>
            </a:r>
            <a:r>
              <a:rPr lang="en-US" altLang="zh-CN" sz="3200" dirty="0" smtClean="0">
                <a:solidFill>
                  <a:schemeClr val="hlink"/>
                </a:solidFill>
              </a:rPr>
              <a:t>.</a:t>
            </a:r>
          </a:p>
          <a:p>
            <a:pPr marL="257175" lvl="1" indent="-257175">
              <a:buClr>
                <a:schemeClr val="tx1"/>
              </a:buClr>
            </a:pPr>
            <a:r>
              <a:rPr lang="zh-CN" altLang="en-US" sz="3200" dirty="0" smtClean="0">
                <a:solidFill>
                  <a:schemeClr val="hlink"/>
                </a:solidFill>
              </a:rPr>
              <a:t>同时多</a:t>
            </a:r>
            <a:r>
              <a:rPr lang="zh-CN" altLang="en-US" sz="3200" dirty="0">
                <a:solidFill>
                  <a:schemeClr val="hlink"/>
                </a:solidFill>
              </a:rPr>
              <a:t>条链路还可以提供容错功能，在部分链路失效的情况下保证交换机之间的连通性。</a:t>
            </a:r>
            <a:endParaRPr lang="zh-CN" altLang="zh-CN" sz="3200" dirty="0" smtClean="0">
              <a:solidFill>
                <a:schemeClr val="hlink"/>
              </a:solidFill>
            </a:endParaRPr>
          </a:p>
        </p:txBody>
      </p:sp>
    </p:spTree>
    <p:extLst>
      <p:ext uri="{BB962C8B-B14F-4D97-AF65-F5344CB8AC3E}">
        <p14:creationId xmlns:p14="http://schemas.microsoft.com/office/powerpoint/2010/main" val="4241242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5.4.1 </a:t>
            </a:r>
            <a:r>
              <a:rPr lang="zh-CN" altLang="en-US" sz="4400" dirty="0" smtClean="0"/>
              <a:t>概述</a:t>
            </a:r>
            <a:r>
              <a:rPr lang="zh-CN" altLang="en-US" sz="4400" dirty="0"/>
              <a:t>（续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endParaRPr lang="en-US" altLang="zh-CN" sz="3200" dirty="0" smtClean="0">
              <a:solidFill>
                <a:schemeClr val="hlink"/>
              </a:solidFill>
            </a:endParaRPr>
          </a:p>
          <a:p>
            <a:pPr marL="257175" lvl="1" indent="-257175">
              <a:buClr>
                <a:schemeClr val="tx1"/>
              </a:buClr>
            </a:pPr>
            <a:endParaRPr lang="en-US" altLang="zh-CN" sz="2400" dirty="0">
              <a:solidFill>
                <a:schemeClr val="hlink"/>
              </a:solidFill>
            </a:endParaRPr>
          </a:p>
          <a:p>
            <a:pPr marL="0" lvl="1" indent="0" algn="ctr">
              <a:buClr>
                <a:schemeClr val="tx1"/>
              </a:buClr>
              <a:buNone/>
            </a:pPr>
            <a:r>
              <a:rPr lang="zh-CN" altLang="zh-CN" sz="2400" dirty="0"/>
              <a:t>图</a:t>
            </a:r>
            <a:r>
              <a:rPr lang="en-US" altLang="zh-CN" sz="2400" dirty="0"/>
              <a:t>5‑14  </a:t>
            </a:r>
            <a:r>
              <a:rPr lang="zh-CN" altLang="zh-CN" sz="2400" dirty="0"/>
              <a:t>链路</a:t>
            </a:r>
            <a:r>
              <a:rPr lang="zh-CN" altLang="zh-CN" sz="2400" dirty="0" smtClean="0"/>
              <a:t>聚合</a:t>
            </a:r>
            <a:endParaRPr lang="en-US" altLang="zh-CN" sz="2400" dirty="0" smtClean="0"/>
          </a:p>
          <a:p>
            <a:pPr marL="257175" lvl="1" indent="-257175">
              <a:buClr>
                <a:schemeClr val="tx1"/>
              </a:buClr>
            </a:pPr>
            <a:r>
              <a:rPr lang="zh-CN" altLang="zh-CN" sz="2800" dirty="0">
                <a:solidFill>
                  <a:schemeClr val="hlink"/>
                </a:solidFill>
              </a:rPr>
              <a:t>如图</a:t>
            </a:r>
            <a:r>
              <a:rPr lang="en-US" altLang="zh-CN" sz="2800" dirty="0">
                <a:solidFill>
                  <a:schemeClr val="hlink"/>
                </a:solidFill>
              </a:rPr>
              <a:t>5‑14</a:t>
            </a:r>
            <a:r>
              <a:rPr lang="zh-CN" altLang="zh-CN" sz="2800" dirty="0">
                <a:solidFill>
                  <a:schemeClr val="hlink"/>
                </a:solidFill>
              </a:rPr>
              <a:t>所示，交换机</a:t>
            </a:r>
            <a:r>
              <a:rPr lang="en-US" altLang="zh-CN" sz="2800" dirty="0">
                <a:solidFill>
                  <a:schemeClr val="hlink"/>
                </a:solidFill>
              </a:rPr>
              <a:t>Switch1</a:t>
            </a:r>
            <a:r>
              <a:rPr lang="zh-CN" altLang="zh-CN" sz="2800" dirty="0">
                <a:solidFill>
                  <a:schemeClr val="hlink"/>
                </a:solidFill>
              </a:rPr>
              <a:t>和</a:t>
            </a:r>
            <a:r>
              <a:rPr lang="en-US" altLang="zh-CN" sz="2800" dirty="0">
                <a:solidFill>
                  <a:schemeClr val="hlink"/>
                </a:solidFill>
              </a:rPr>
              <a:t>Switch2</a:t>
            </a:r>
            <a:r>
              <a:rPr lang="zh-CN" altLang="zh-CN" sz="2800" dirty="0">
                <a:solidFill>
                  <a:schemeClr val="hlink"/>
                </a:solidFill>
              </a:rPr>
              <a:t>只有</a:t>
            </a:r>
            <a:r>
              <a:rPr lang="en-US" altLang="zh-CN" sz="2800" dirty="0">
                <a:solidFill>
                  <a:schemeClr val="hlink"/>
                </a:solidFill>
              </a:rPr>
              <a:t>100Mb/s</a:t>
            </a:r>
            <a:r>
              <a:rPr lang="zh-CN" altLang="zh-CN" sz="2800" dirty="0">
                <a:solidFill>
                  <a:schemeClr val="hlink"/>
                </a:solidFill>
              </a:rPr>
              <a:t>端口，由于交换机之间不允许存在环路，如果需要提高交换机之间的带宽，不能简单的通过增加两台交换机之间的链路数量来提高交换机之间的带宽。链路聚合技术就能够解决这一问题</a:t>
            </a:r>
            <a:r>
              <a:rPr lang="zh-CN" altLang="zh-CN" sz="2800" dirty="0" smtClean="0">
                <a:solidFill>
                  <a:schemeClr val="hlink"/>
                </a:solidFill>
              </a:rPr>
              <a:t>。</a:t>
            </a:r>
            <a:r>
              <a:rPr lang="en-US" altLang="zh-CN" sz="2800" dirty="0" smtClean="0">
                <a:solidFill>
                  <a:schemeClr val="hlink"/>
                </a:solidFill>
              </a:rPr>
              <a:t>Switch1</a:t>
            </a:r>
            <a:r>
              <a:rPr lang="zh-CN" altLang="zh-CN" sz="2800" dirty="0">
                <a:solidFill>
                  <a:schemeClr val="hlink"/>
                </a:solidFill>
              </a:rPr>
              <a:t>和</a:t>
            </a:r>
            <a:r>
              <a:rPr lang="en-US" altLang="zh-CN" sz="2800" dirty="0">
                <a:solidFill>
                  <a:schemeClr val="hlink"/>
                </a:solidFill>
              </a:rPr>
              <a:t>Switch2</a:t>
            </a:r>
            <a:r>
              <a:rPr lang="zh-CN" altLang="zh-CN" sz="2800" dirty="0">
                <a:solidFill>
                  <a:schemeClr val="hlink"/>
                </a:solidFill>
              </a:rPr>
              <a:t>之间三条</a:t>
            </a:r>
            <a:r>
              <a:rPr lang="en-US" altLang="zh-CN" sz="2800" dirty="0">
                <a:solidFill>
                  <a:schemeClr val="hlink"/>
                </a:solidFill>
              </a:rPr>
              <a:t>100Mb/s</a:t>
            </a:r>
            <a:r>
              <a:rPr lang="zh-CN" altLang="zh-CN" sz="2800" dirty="0">
                <a:solidFill>
                  <a:schemeClr val="hlink"/>
                </a:solidFill>
              </a:rPr>
              <a:t>链路通过链路聚合技术聚合在一起后，完全等同于一条</a:t>
            </a:r>
            <a:r>
              <a:rPr lang="en-US" altLang="zh-CN" sz="2800" dirty="0">
                <a:solidFill>
                  <a:schemeClr val="hlink"/>
                </a:solidFill>
              </a:rPr>
              <a:t>300Mb/s</a:t>
            </a:r>
            <a:r>
              <a:rPr lang="zh-CN" altLang="zh-CN" sz="2800" dirty="0">
                <a:solidFill>
                  <a:schemeClr val="hlink"/>
                </a:solidFill>
              </a:rPr>
              <a:t>链路。</a:t>
            </a: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917347" y="1554342"/>
            <a:ext cx="7766033" cy="1000171"/>
          </a:xfrm>
          <a:prstGeom prst="rect">
            <a:avLst/>
          </a:prstGeom>
        </p:spPr>
      </p:pic>
    </p:spTree>
    <p:extLst>
      <p:ext uri="{BB962C8B-B14F-4D97-AF65-F5344CB8AC3E}">
        <p14:creationId xmlns:p14="http://schemas.microsoft.com/office/powerpoint/2010/main" val="30390118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5.4.1 </a:t>
            </a:r>
            <a:r>
              <a:rPr lang="zh-CN" altLang="en-US" sz="4400" dirty="0" smtClean="0"/>
              <a:t>概述</a:t>
            </a:r>
            <a:r>
              <a:rPr lang="zh-CN" altLang="en-US" sz="4400" dirty="0"/>
              <a:t>（</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zh-CN" sz="2800" dirty="0">
                <a:solidFill>
                  <a:schemeClr val="hlink"/>
                </a:solidFill>
              </a:rPr>
              <a:t>每台交换机上聚合在一起作为单个端口使用的一组端口称为</a:t>
            </a:r>
            <a:r>
              <a:rPr lang="zh-CN" altLang="zh-CN" sz="2800" dirty="0"/>
              <a:t>聚合组</a:t>
            </a:r>
            <a:r>
              <a:rPr lang="zh-CN" altLang="zh-CN" sz="2800" dirty="0">
                <a:solidFill>
                  <a:schemeClr val="hlink"/>
                </a:solidFill>
              </a:rPr>
              <a:t>，而这些被捆绑在一起的以太网接口就称为该聚合组的</a:t>
            </a:r>
            <a:r>
              <a:rPr lang="zh-CN" altLang="zh-CN" sz="2800" dirty="0"/>
              <a:t>成员端口</a:t>
            </a:r>
            <a:r>
              <a:rPr lang="zh-CN" altLang="zh-CN"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zh-CN" sz="2800" dirty="0" smtClean="0">
                <a:solidFill>
                  <a:schemeClr val="hlink"/>
                </a:solidFill>
              </a:rPr>
              <a:t>每个</a:t>
            </a:r>
            <a:r>
              <a:rPr lang="zh-CN" altLang="zh-CN" sz="2800" dirty="0">
                <a:solidFill>
                  <a:schemeClr val="hlink"/>
                </a:solidFill>
              </a:rPr>
              <a:t>聚合组唯一对应着一个逻辑接口，我们称之为</a:t>
            </a:r>
            <a:r>
              <a:rPr lang="zh-CN" altLang="zh-CN" sz="2800" dirty="0"/>
              <a:t>聚合接口</a:t>
            </a:r>
            <a:r>
              <a:rPr lang="zh-CN" altLang="zh-CN"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zh-CN" sz="2800" dirty="0" smtClean="0">
                <a:solidFill>
                  <a:schemeClr val="hlink"/>
                </a:solidFill>
              </a:rPr>
              <a:t>由于</a:t>
            </a:r>
            <a:r>
              <a:rPr lang="zh-CN" altLang="zh-CN" sz="2800" dirty="0">
                <a:solidFill>
                  <a:schemeClr val="hlink"/>
                </a:solidFill>
              </a:rPr>
              <a:t>每台交换机允许同时存在多个不同的聚合组，需要用标识符标识不同的聚合组，这种用于标识聚合组的标识符称为</a:t>
            </a:r>
            <a:r>
              <a:rPr lang="zh-CN" altLang="zh-CN" sz="2800" dirty="0"/>
              <a:t>聚合组标识符</a:t>
            </a:r>
            <a:r>
              <a:rPr lang="zh-CN" altLang="zh-CN"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zh-CN" sz="2800" dirty="0" smtClean="0">
                <a:solidFill>
                  <a:schemeClr val="hlink"/>
                </a:solidFill>
              </a:rPr>
              <a:t>互连</a:t>
            </a:r>
            <a:r>
              <a:rPr lang="zh-CN" altLang="zh-CN" sz="2800" dirty="0">
                <a:solidFill>
                  <a:schemeClr val="hlink"/>
                </a:solidFill>
              </a:rPr>
              <a:t>两台交换机聚合组的一组链路称为</a:t>
            </a:r>
            <a:r>
              <a:rPr lang="zh-CN" altLang="zh-CN" sz="2800" dirty="0"/>
              <a:t>链路聚合组</a:t>
            </a:r>
            <a:r>
              <a:rPr lang="zh-CN" altLang="zh-CN" sz="2800" dirty="0">
                <a:solidFill>
                  <a:schemeClr val="hlink"/>
                </a:solidFill>
              </a:rPr>
              <a:t>，同样需要链路聚合组标识符识别不同的链路聚合</a:t>
            </a:r>
            <a:r>
              <a:rPr lang="zh-CN" altLang="zh-CN" sz="2800" dirty="0" smtClean="0">
                <a:solidFill>
                  <a:schemeClr val="hlink"/>
                </a:solidFill>
              </a:rPr>
              <a:t>组。</a:t>
            </a:r>
            <a:endParaRPr lang="zh-CN" altLang="zh-CN" sz="2800" dirty="0">
              <a:solidFill>
                <a:schemeClr val="hlink"/>
              </a:solidFill>
            </a:endParaRPr>
          </a:p>
        </p:txBody>
      </p:sp>
    </p:spTree>
    <p:extLst>
      <p:ext uri="{BB962C8B-B14F-4D97-AF65-F5344CB8AC3E}">
        <p14:creationId xmlns:p14="http://schemas.microsoft.com/office/powerpoint/2010/main" val="84702641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5.4.1 </a:t>
            </a:r>
            <a:r>
              <a:rPr lang="zh-CN" altLang="en-US" sz="4400" dirty="0" smtClean="0"/>
              <a:t>概述</a:t>
            </a:r>
            <a:r>
              <a:rPr lang="zh-CN" altLang="en-US" sz="4400" dirty="0"/>
              <a:t>（</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0" lvl="1" indent="0">
              <a:buClr>
                <a:schemeClr val="tx1"/>
              </a:buClr>
              <a:buNone/>
            </a:pPr>
            <a:r>
              <a:rPr lang="zh-CN" altLang="en-US" sz="3200" dirty="0">
                <a:solidFill>
                  <a:schemeClr val="hlink"/>
                </a:solidFill>
              </a:rPr>
              <a:t>属于同一聚合组的端口下列属性必须保持一致：</a:t>
            </a:r>
          </a:p>
          <a:p>
            <a:pPr marL="257175" lvl="1" indent="-257175">
              <a:buClr>
                <a:schemeClr val="tx1"/>
              </a:buClr>
            </a:pPr>
            <a:r>
              <a:rPr lang="en-US" altLang="zh-CN" sz="2800" dirty="0" smtClean="0">
                <a:solidFill>
                  <a:schemeClr val="hlink"/>
                </a:solidFill>
              </a:rPr>
              <a:t>STP</a:t>
            </a:r>
            <a:r>
              <a:rPr lang="zh-CN" altLang="en-US" sz="2800" dirty="0">
                <a:solidFill>
                  <a:schemeClr val="hlink"/>
                </a:solidFill>
              </a:rPr>
              <a:t>配置：端口路径距离、</a:t>
            </a:r>
            <a:r>
              <a:rPr lang="en-US" altLang="zh-CN" sz="2800" dirty="0">
                <a:solidFill>
                  <a:schemeClr val="hlink"/>
                </a:solidFill>
              </a:rPr>
              <a:t>STP</a:t>
            </a:r>
            <a:r>
              <a:rPr lang="zh-CN" altLang="en-US" sz="2800" dirty="0">
                <a:solidFill>
                  <a:schemeClr val="hlink"/>
                </a:solidFill>
              </a:rPr>
              <a:t>报文格式、端口连接的链路类型（点对点链路或共享链路）、是否边缘端口、端口是否关闭等。</a:t>
            </a:r>
          </a:p>
          <a:p>
            <a:pPr marL="257175" lvl="1" indent="-257175">
              <a:buClr>
                <a:schemeClr val="tx1"/>
              </a:buClr>
            </a:pPr>
            <a:r>
              <a:rPr lang="en-US" altLang="zh-CN" sz="2800" dirty="0" smtClean="0">
                <a:solidFill>
                  <a:schemeClr val="hlink"/>
                </a:solidFill>
              </a:rPr>
              <a:t>VLAN</a:t>
            </a:r>
            <a:r>
              <a:rPr lang="zh-CN" altLang="en-US" sz="2800" dirty="0">
                <a:solidFill>
                  <a:schemeClr val="hlink"/>
                </a:solidFill>
              </a:rPr>
              <a:t>配置：端口属于的</a:t>
            </a:r>
            <a:r>
              <a:rPr lang="en-US" altLang="zh-CN" sz="2800" dirty="0">
                <a:solidFill>
                  <a:schemeClr val="hlink"/>
                </a:solidFill>
              </a:rPr>
              <a:t>VLAN</a:t>
            </a:r>
            <a:r>
              <a:rPr lang="zh-CN" altLang="en-US" sz="2800" dirty="0">
                <a:solidFill>
                  <a:schemeClr val="hlink"/>
                </a:solidFill>
              </a:rPr>
              <a:t>必须相同。</a:t>
            </a:r>
          </a:p>
          <a:p>
            <a:pPr marL="257175" lvl="1" indent="-257175">
              <a:buClr>
                <a:schemeClr val="tx1"/>
              </a:buClr>
            </a:pPr>
            <a:r>
              <a:rPr lang="zh-CN" altLang="en-US" sz="2800" dirty="0" smtClean="0">
                <a:solidFill>
                  <a:schemeClr val="hlink"/>
                </a:solidFill>
              </a:rPr>
              <a:t>端口</a:t>
            </a:r>
            <a:r>
              <a:rPr lang="zh-CN" altLang="en-US" sz="2800" dirty="0">
                <a:solidFill>
                  <a:schemeClr val="hlink"/>
                </a:solidFill>
              </a:rPr>
              <a:t>配置：端口传输速率、端口通信方式（半双工或全双工）、端口类型（接入端口或共享端口）、端口连接的链路类型（双绞线或光纤）。 </a:t>
            </a:r>
          </a:p>
        </p:txBody>
      </p:sp>
    </p:spTree>
    <p:extLst>
      <p:ext uri="{BB962C8B-B14F-4D97-AF65-F5344CB8AC3E}">
        <p14:creationId xmlns:p14="http://schemas.microsoft.com/office/powerpoint/2010/main" val="198281188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69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5.4.1 </a:t>
            </a:r>
            <a:r>
              <a:rPr lang="zh-CN" altLang="en-US" sz="4400" dirty="0" smtClean="0"/>
              <a:t>概述</a:t>
            </a:r>
            <a:r>
              <a:rPr lang="zh-CN" altLang="en-US" sz="4400" dirty="0"/>
              <a:t>（</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zh-CN" sz="2800" dirty="0">
                <a:solidFill>
                  <a:schemeClr val="hlink"/>
                </a:solidFill>
              </a:rPr>
              <a:t>链路聚合有静态聚合和动态聚合两种方式</a:t>
            </a:r>
            <a:r>
              <a:rPr lang="zh-CN" altLang="zh-CN"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zh-CN" altLang="zh-CN" sz="2800" dirty="0">
                <a:solidFill>
                  <a:schemeClr val="hlink"/>
                </a:solidFill>
              </a:rPr>
              <a:t>静态聚合需要在两台交换机上各自手工创建聚合组，并手工将交换机端口分配给聚合组</a:t>
            </a:r>
            <a:r>
              <a:rPr lang="zh-CN" altLang="en-US" sz="2800" dirty="0">
                <a:solidFill>
                  <a:schemeClr val="hlink"/>
                </a:solidFill>
              </a:rPr>
              <a:t>。</a:t>
            </a:r>
            <a:endParaRPr lang="en-US" altLang="zh-CN" sz="2800" dirty="0">
              <a:solidFill>
                <a:schemeClr val="hlink"/>
              </a:solidFill>
            </a:endParaRPr>
          </a:p>
          <a:p>
            <a:pPr marL="257175" lvl="1" indent="-257175">
              <a:buClr>
                <a:schemeClr val="tx1"/>
              </a:buClr>
            </a:pPr>
            <a:r>
              <a:rPr lang="zh-CN" altLang="zh-CN" sz="2800" dirty="0">
                <a:solidFill>
                  <a:schemeClr val="hlink"/>
                </a:solidFill>
              </a:rPr>
              <a:t>动态聚合方式有两种协议：链路聚合控制协议</a:t>
            </a:r>
            <a:r>
              <a:rPr lang="en-US" altLang="zh-CN" sz="2800" dirty="0">
                <a:solidFill>
                  <a:schemeClr val="hlink"/>
                </a:solidFill>
              </a:rPr>
              <a:t>(Link Aggregation Control Protocol, LACP)</a:t>
            </a:r>
            <a:r>
              <a:rPr lang="zh-CN" altLang="zh-CN" sz="2800" dirty="0">
                <a:solidFill>
                  <a:schemeClr val="hlink"/>
                </a:solidFill>
              </a:rPr>
              <a:t>和端口聚合协议</a:t>
            </a:r>
            <a:r>
              <a:rPr lang="en-US" altLang="zh-CN" sz="2800" dirty="0">
                <a:solidFill>
                  <a:schemeClr val="hlink"/>
                </a:solidFill>
              </a:rPr>
              <a:t>(Port </a:t>
            </a:r>
            <a:r>
              <a:rPr lang="en-US" altLang="zh-CN" sz="2800" dirty="0" smtClean="0">
                <a:solidFill>
                  <a:schemeClr val="hlink"/>
                </a:solidFill>
              </a:rPr>
              <a:t>Aggregation </a:t>
            </a:r>
            <a:r>
              <a:rPr lang="en-US" altLang="zh-CN" sz="2800" dirty="0">
                <a:solidFill>
                  <a:schemeClr val="hlink"/>
                </a:solidFill>
              </a:rPr>
              <a:t>Protocol, </a:t>
            </a:r>
            <a:r>
              <a:rPr lang="en-US" altLang="zh-CN" sz="2800" dirty="0" err="1">
                <a:solidFill>
                  <a:schemeClr val="hlink"/>
                </a:solidFill>
              </a:rPr>
              <a:t>PAgP</a:t>
            </a:r>
            <a:r>
              <a:rPr lang="en-US" altLang="zh-CN" sz="2800" dirty="0">
                <a:solidFill>
                  <a:schemeClr val="hlink"/>
                </a:solidFill>
              </a:rPr>
              <a:t>)</a:t>
            </a:r>
            <a:r>
              <a:rPr lang="zh-CN" altLang="zh-CN" sz="2800" dirty="0" smtClean="0">
                <a:solidFill>
                  <a:schemeClr val="hlink"/>
                </a:solidFill>
              </a:rPr>
              <a:t>。</a:t>
            </a:r>
            <a:endParaRPr lang="en-US" altLang="zh-CN" sz="2800" dirty="0" smtClean="0">
              <a:solidFill>
                <a:schemeClr val="hlink"/>
              </a:solidFill>
            </a:endParaRPr>
          </a:p>
          <a:p>
            <a:pPr marL="257175" lvl="1" indent="-257175">
              <a:buClr>
                <a:schemeClr val="tx1"/>
              </a:buClr>
            </a:pPr>
            <a:r>
              <a:rPr lang="en-US" altLang="zh-CN" sz="2800" dirty="0">
                <a:solidFill>
                  <a:schemeClr val="hlink"/>
                </a:solidFill>
              </a:rPr>
              <a:t>LACP</a:t>
            </a:r>
            <a:r>
              <a:rPr lang="zh-CN" altLang="zh-CN" sz="2800" dirty="0">
                <a:solidFill>
                  <a:schemeClr val="hlink"/>
                </a:solidFill>
              </a:rPr>
              <a:t>是标准的端口聚合协议</a:t>
            </a:r>
            <a:r>
              <a:rPr lang="en-US" altLang="zh-CN" sz="2800" dirty="0">
                <a:solidFill>
                  <a:schemeClr val="hlink"/>
                </a:solidFill>
              </a:rPr>
              <a:t>(IEEE802.3ad)</a:t>
            </a:r>
            <a:r>
              <a:rPr lang="zh-CN" altLang="zh-CN" sz="2800" dirty="0">
                <a:solidFill>
                  <a:schemeClr val="hlink"/>
                </a:solidFill>
              </a:rPr>
              <a:t>，端口有</a:t>
            </a:r>
            <a:r>
              <a:rPr lang="en-US" altLang="zh-CN" sz="2800" dirty="0">
                <a:solidFill>
                  <a:schemeClr val="hlink"/>
                </a:solidFill>
              </a:rPr>
              <a:t>active</a:t>
            </a:r>
            <a:r>
              <a:rPr lang="zh-CN" altLang="zh-CN" sz="2800" dirty="0">
                <a:solidFill>
                  <a:schemeClr val="hlink"/>
                </a:solidFill>
              </a:rPr>
              <a:t>和</a:t>
            </a:r>
            <a:r>
              <a:rPr lang="en-US" altLang="zh-CN" sz="2800" dirty="0">
                <a:solidFill>
                  <a:schemeClr val="hlink"/>
                </a:solidFill>
              </a:rPr>
              <a:t>passive</a:t>
            </a:r>
            <a:r>
              <a:rPr lang="zh-CN" altLang="zh-CN" sz="2800" dirty="0">
                <a:solidFill>
                  <a:schemeClr val="hlink"/>
                </a:solidFill>
              </a:rPr>
              <a:t>两种模式；</a:t>
            </a:r>
            <a:r>
              <a:rPr lang="en-US" altLang="zh-CN" sz="2800" dirty="0" err="1">
                <a:solidFill>
                  <a:schemeClr val="hlink"/>
                </a:solidFill>
              </a:rPr>
              <a:t>PAgP</a:t>
            </a:r>
            <a:r>
              <a:rPr lang="zh-CN" altLang="zh-CN" sz="2800" dirty="0">
                <a:solidFill>
                  <a:schemeClr val="hlink"/>
                </a:solidFill>
              </a:rPr>
              <a:t>是</a:t>
            </a:r>
            <a:r>
              <a:rPr lang="en-US" altLang="zh-CN" sz="2800" dirty="0">
                <a:solidFill>
                  <a:schemeClr val="hlink"/>
                </a:solidFill>
              </a:rPr>
              <a:t>Cisco</a:t>
            </a:r>
            <a:r>
              <a:rPr lang="zh-CN" altLang="zh-CN" sz="2800" dirty="0">
                <a:solidFill>
                  <a:schemeClr val="hlink"/>
                </a:solidFill>
              </a:rPr>
              <a:t>设备专有的端口聚合协议，端口有</a:t>
            </a:r>
            <a:r>
              <a:rPr lang="en-US" altLang="zh-CN" sz="2800" dirty="0">
                <a:solidFill>
                  <a:schemeClr val="hlink"/>
                </a:solidFill>
              </a:rPr>
              <a:t>auto</a:t>
            </a:r>
            <a:r>
              <a:rPr lang="zh-CN" altLang="zh-CN" sz="2800" dirty="0">
                <a:solidFill>
                  <a:schemeClr val="hlink"/>
                </a:solidFill>
              </a:rPr>
              <a:t>和</a:t>
            </a:r>
            <a:r>
              <a:rPr lang="en-US" altLang="zh-CN" sz="2800" dirty="0">
                <a:solidFill>
                  <a:schemeClr val="hlink"/>
                </a:solidFill>
              </a:rPr>
              <a:t>desirable</a:t>
            </a:r>
            <a:r>
              <a:rPr lang="zh-CN" altLang="zh-CN" sz="2800" dirty="0">
                <a:solidFill>
                  <a:schemeClr val="hlink"/>
                </a:solidFill>
              </a:rPr>
              <a:t>两种模式。</a:t>
            </a:r>
          </a:p>
        </p:txBody>
      </p:sp>
    </p:spTree>
    <p:extLst>
      <p:ext uri="{BB962C8B-B14F-4D97-AF65-F5344CB8AC3E}">
        <p14:creationId xmlns:p14="http://schemas.microsoft.com/office/powerpoint/2010/main" val="23653394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solidFill>
                  <a:schemeClr val="tx1"/>
                </a:solidFill>
              </a:rPr>
              <a:t>报文</a:t>
            </a:r>
            <a:r>
              <a:rPr lang="zh-CN" altLang="zh-CN" sz="4400" dirty="0" smtClean="0">
                <a:solidFill>
                  <a:schemeClr val="tx1"/>
                </a:solidFill>
              </a:rPr>
              <a:t>交换</a:t>
            </a:r>
            <a:r>
              <a:rPr lang="zh-CN" altLang="en-US" sz="4400" dirty="0" smtClean="0">
                <a:solidFill>
                  <a:schemeClr val="tx1"/>
                </a:solidFill>
              </a:rPr>
              <a:t>（续）</a:t>
            </a:r>
            <a:endParaRPr lang="en-US" altLang="zh-CN" sz="4400" dirty="0"/>
          </a:p>
        </p:txBody>
      </p:sp>
      <p:sp>
        <p:nvSpPr>
          <p:cNvPr id="275459" name="Rectangle 3"/>
          <p:cNvSpPr>
            <a:spLocks noGrp="1" noChangeArrowheads="1"/>
          </p:cNvSpPr>
          <p:nvPr>
            <p:ph type="body" idx="1"/>
          </p:nvPr>
        </p:nvSpPr>
        <p:spPr>
          <a:xfrm>
            <a:off x="457200" y="1508762"/>
            <a:ext cx="8229600" cy="4525963"/>
          </a:xfrm>
        </p:spPr>
        <p:txBody>
          <a:bodyPr/>
          <a:lstStyle/>
          <a:p>
            <a:r>
              <a:rPr lang="zh-CN" altLang="zh-CN" sz="3200" dirty="0" smtClean="0"/>
              <a:t>报文交换也有不足之处</a:t>
            </a:r>
            <a:r>
              <a:rPr lang="zh-CN" altLang="en-US" sz="3200" dirty="0" smtClean="0"/>
              <a:t>：</a:t>
            </a:r>
            <a:endParaRPr lang="en-US" altLang="zh-CN" sz="3200" dirty="0" smtClean="0"/>
          </a:p>
          <a:p>
            <a:pPr lvl="1"/>
            <a:r>
              <a:rPr lang="zh-CN" altLang="zh-CN" sz="2900" dirty="0" smtClean="0"/>
              <a:t>首先，由于通信时往往要经过多个交换节点，这就导致交换时延较大且时延的变化情况也较大，因此不适合实时通信；</a:t>
            </a:r>
            <a:endParaRPr lang="en-US" altLang="zh-CN" sz="2900" dirty="0" smtClean="0"/>
          </a:p>
          <a:p>
            <a:pPr lvl="1"/>
            <a:r>
              <a:rPr lang="zh-CN" altLang="zh-CN" sz="2900" dirty="0" smtClean="0"/>
              <a:t>其次，由于报文往往较长，这就要求交换节点具有较大存储空间和高速处理能力，造成交换节点的成本提高。</a:t>
            </a:r>
            <a:endParaRPr lang="en-US" altLang="zh-CN" dirty="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5.4.2	</a:t>
            </a:r>
            <a:r>
              <a:rPr lang="zh-CN" altLang="en-US" sz="4400" dirty="0"/>
              <a:t>基于</a:t>
            </a:r>
            <a:r>
              <a:rPr lang="en-US" altLang="zh-CN" sz="4400" dirty="0" smtClean="0"/>
              <a:t>P T</a:t>
            </a:r>
            <a:r>
              <a:rPr lang="zh-CN" altLang="en-US" sz="4400" dirty="0" smtClean="0"/>
              <a:t>的</a:t>
            </a:r>
            <a:r>
              <a:rPr lang="zh-CN" altLang="en-US" sz="4400" dirty="0"/>
              <a:t>链路聚合配置</a:t>
            </a:r>
            <a:endParaRPr lang="zh-CN" altLang="zh-CN" sz="4400" dirty="0"/>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zh-CN" sz="2400" dirty="0"/>
              <a:t>某</a:t>
            </a:r>
            <a:r>
              <a:rPr lang="zh-CN" altLang="zh-CN" sz="2400" dirty="0" smtClean="0"/>
              <a:t>企业局域网要</a:t>
            </a:r>
            <a:r>
              <a:rPr lang="zh-CN" altLang="zh-CN" sz="2400" dirty="0"/>
              <a:t>提高交换机之间的传输带宽，并实现链路冗余备份，</a:t>
            </a:r>
            <a:r>
              <a:rPr lang="zh-CN" altLang="zh-CN" sz="2400" dirty="0" smtClean="0"/>
              <a:t>为此在</a:t>
            </a:r>
            <a:r>
              <a:rPr lang="en-US" altLang="zh-CN" sz="2400" dirty="0"/>
              <a:t>2</a:t>
            </a:r>
            <a:r>
              <a:rPr lang="zh-CN" altLang="zh-CN" sz="2400" dirty="0"/>
              <a:t>台交换机之间使用</a:t>
            </a:r>
            <a:r>
              <a:rPr lang="en-US" altLang="zh-CN" sz="2400" dirty="0"/>
              <a:t>2</a:t>
            </a:r>
            <a:r>
              <a:rPr lang="zh-CN" altLang="zh-CN" sz="2400" dirty="0"/>
              <a:t>根网线互连，并将相应的</a:t>
            </a:r>
            <a:r>
              <a:rPr lang="en-US" altLang="zh-CN" sz="2400" dirty="0"/>
              <a:t>2</a:t>
            </a:r>
            <a:r>
              <a:rPr lang="zh-CN" altLang="zh-CN" sz="2400" dirty="0"/>
              <a:t>个端口聚合为一个逻辑</a:t>
            </a:r>
            <a:r>
              <a:rPr lang="zh-CN" altLang="zh-CN" sz="2400" dirty="0" smtClean="0"/>
              <a:t>端口。</a:t>
            </a:r>
            <a:endParaRPr lang="en-US" altLang="zh-CN" sz="2400" dirty="0" smtClean="0"/>
          </a:p>
          <a:p>
            <a:pPr marL="557212" lvl="2" indent="-257175">
              <a:buClr>
                <a:schemeClr val="tx1"/>
              </a:buClr>
            </a:pPr>
            <a:endParaRPr lang="en-US" altLang="zh-CN" sz="2400" dirty="0"/>
          </a:p>
          <a:p>
            <a:pPr marL="557212" lvl="2" indent="-257175">
              <a:buClr>
                <a:schemeClr val="tx1"/>
              </a:buClr>
            </a:pPr>
            <a:endParaRPr lang="en-US" altLang="zh-CN" sz="2400" dirty="0" smtClean="0"/>
          </a:p>
          <a:p>
            <a:pPr marL="557212" lvl="2" indent="-257175">
              <a:buClr>
                <a:schemeClr val="tx1"/>
              </a:buClr>
            </a:pPr>
            <a:endParaRPr lang="en-US" altLang="zh-CN" sz="2400" dirty="0" smtClean="0"/>
          </a:p>
          <a:p>
            <a:pPr marL="257175" lvl="1" indent="-257175">
              <a:buClr>
                <a:schemeClr val="tx1"/>
              </a:buClr>
            </a:pPr>
            <a:r>
              <a:rPr lang="en-US" altLang="zh-CN" sz="2800" dirty="0">
                <a:solidFill>
                  <a:schemeClr val="hlink"/>
                </a:solidFill>
              </a:rPr>
              <a:t>2.</a:t>
            </a:r>
            <a:r>
              <a:rPr lang="zh-CN" altLang="en-US" sz="2800" dirty="0">
                <a:solidFill>
                  <a:schemeClr val="hlink"/>
                </a:solidFill>
              </a:rPr>
              <a:t>数据</a:t>
            </a:r>
            <a:r>
              <a:rPr lang="zh-CN" altLang="en-US" sz="2800" dirty="0" smtClean="0">
                <a:solidFill>
                  <a:schemeClr val="hlink"/>
                </a:solidFill>
              </a:rPr>
              <a:t>准备</a:t>
            </a:r>
            <a:endParaRPr lang="en-US" altLang="zh-CN" sz="2700" dirty="0" smtClean="0"/>
          </a:p>
          <a:p>
            <a:pPr marL="557212" lvl="2" indent="-257175">
              <a:buClr>
                <a:schemeClr val="tx1"/>
              </a:buClr>
            </a:pPr>
            <a:r>
              <a:rPr lang="en-US" altLang="zh-CN" sz="2400" dirty="0" smtClean="0"/>
              <a:t>PC0</a:t>
            </a:r>
            <a:r>
              <a:rPr lang="zh-CN" altLang="en-US" sz="2400" dirty="0" smtClean="0"/>
              <a:t>和</a:t>
            </a:r>
            <a:r>
              <a:rPr lang="en-US" altLang="zh-CN" sz="2400" dirty="0" smtClean="0"/>
              <a:t>PC1</a:t>
            </a:r>
            <a:r>
              <a:rPr lang="zh-CN" altLang="en-US" sz="2400" dirty="0" smtClean="0"/>
              <a:t>各具有</a:t>
            </a:r>
            <a:r>
              <a:rPr lang="zh-CN" altLang="en-US" sz="2400" dirty="0"/>
              <a:t>一个</a:t>
            </a:r>
            <a:r>
              <a:rPr lang="en-US" altLang="zh-CN" sz="2400" dirty="0" err="1"/>
              <a:t>FastEthernet</a:t>
            </a:r>
            <a:r>
              <a:rPr lang="zh-CN" altLang="en-US" sz="2400" dirty="0"/>
              <a:t>网络接口，</a:t>
            </a:r>
            <a:r>
              <a:rPr lang="en-US" altLang="zh-CN" sz="2400" dirty="0"/>
              <a:t>IP</a:t>
            </a:r>
            <a:r>
              <a:rPr lang="zh-CN" altLang="en-US" sz="2400" dirty="0" smtClean="0"/>
              <a:t>地址分别是</a:t>
            </a:r>
            <a:r>
              <a:rPr lang="en-US" altLang="zh-CN" sz="2400" dirty="0" smtClean="0"/>
              <a:t>192.168.1.1/24</a:t>
            </a:r>
            <a:r>
              <a:rPr lang="zh-CN" altLang="en-US" sz="2400" dirty="0" smtClean="0"/>
              <a:t>和</a:t>
            </a:r>
            <a:r>
              <a:rPr lang="en-US" altLang="zh-CN" sz="2400" dirty="0" smtClean="0"/>
              <a:t>192.168.1.2/24</a:t>
            </a:r>
            <a:r>
              <a:rPr lang="zh-CN" altLang="en-US" sz="2400" dirty="0"/>
              <a:t>；</a:t>
            </a:r>
          </a:p>
          <a:p>
            <a:pPr marL="557212" lvl="2" indent="-257175">
              <a:buClr>
                <a:schemeClr val="tx1"/>
              </a:buClr>
            </a:pPr>
            <a:r>
              <a:rPr lang="en-US" altLang="zh-CN" sz="2400" dirty="0" smtClean="0"/>
              <a:t>Switch0</a:t>
            </a:r>
            <a:r>
              <a:rPr lang="zh-CN" altLang="en-US" sz="2400" dirty="0"/>
              <a:t>和</a:t>
            </a:r>
            <a:r>
              <a:rPr lang="en-US" altLang="zh-CN" sz="2400" dirty="0"/>
              <a:t>Switch1</a:t>
            </a:r>
            <a:r>
              <a:rPr lang="zh-CN" altLang="en-US" sz="2400" dirty="0"/>
              <a:t>各具有</a:t>
            </a:r>
            <a:r>
              <a:rPr lang="en-US" altLang="zh-CN" sz="2400" dirty="0"/>
              <a:t>24</a:t>
            </a:r>
            <a:r>
              <a:rPr lang="zh-CN" altLang="en-US" sz="2400" dirty="0"/>
              <a:t>个</a:t>
            </a:r>
            <a:r>
              <a:rPr lang="en-US" altLang="zh-CN" sz="2400" dirty="0" err="1"/>
              <a:t>FastEthernet</a:t>
            </a:r>
            <a:r>
              <a:rPr lang="zh-CN" altLang="en-US" sz="2400" dirty="0"/>
              <a:t>端口</a:t>
            </a:r>
            <a:r>
              <a:rPr lang="zh-CN" altLang="en-US" sz="2400" dirty="0" smtClean="0"/>
              <a:t>，本</a:t>
            </a:r>
            <a:r>
              <a:rPr lang="zh-CN" altLang="en-US" sz="2400" dirty="0"/>
              <a:t>实验中将其用作二层</a:t>
            </a:r>
            <a:r>
              <a:rPr lang="zh-CN" altLang="en-US" sz="2400" dirty="0" smtClean="0"/>
              <a:t>设备。</a:t>
            </a:r>
            <a:endParaRPr lang="en-US" altLang="zh-CN" sz="2000" dirty="0" smtClean="0"/>
          </a:p>
        </p:txBody>
      </p:sp>
      <p:pic>
        <p:nvPicPr>
          <p:cNvPr id="6" name="图片 5"/>
          <p:cNvPicPr/>
          <p:nvPr/>
        </p:nvPicPr>
        <p:blipFill>
          <a:blip r:embed="rId2" cstate="print"/>
          <a:stretch>
            <a:fillRect/>
          </a:stretch>
        </p:blipFill>
        <p:spPr>
          <a:xfrm>
            <a:off x="1117463" y="2927264"/>
            <a:ext cx="7300821" cy="1269820"/>
          </a:xfrm>
          <a:prstGeom prst="rect">
            <a:avLst/>
          </a:prstGeom>
        </p:spPr>
      </p:pic>
    </p:spTree>
    <p:extLst>
      <p:ext uri="{BB962C8B-B14F-4D97-AF65-F5344CB8AC3E}">
        <p14:creationId xmlns:p14="http://schemas.microsoft.com/office/powerpoint/2010/main" val="29107695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p:txBody>
          <a:bodyPr/>
          <a:lstStyle/>
          <a:p>
            <a:pPr>
              <a:buNone/>
            </a:pPr>
            <a:r>
              <a:rPr lang="zh-CN" altLang="zh-CN" sz="3200" dirty="0" smtClean="0"/>
              <a:t>采用如下的</a:t>
            </a:r>
            <a:r>
              <a:rPr lang="zh-CN" altLang="zh-CN" sz="3200" dirty="0"/>
              <a:t>思路配置链路</a:t>
            </a:r>
            <a:r>
              <a:rPr lang="zh-CN" altLang="zh-CN" sz="3200" dirty="0" smtClean="0"/>
              <a:t>聚合：</a:t>
            </a:r>
          </a:p>
          <a:p>
            <a:pPr marL="257175" lvl="4" indent="-257175">
              <a:buClr>
                <a:schemeClr val="tx1"/>
              </a:buClr>
            </a:pPr>
            <a:r>
              <a:rPr lang="zh-CN" altLang="zh-CN" sz="3200" dirty="0" smtClean="0">
                <a:solidFill>
                  <a:schemeClr val="hlink"/>
                </a:solidFill>
              </a:rPr>
              <a:t>使用</a:t>
            </a:r>
            <a:r>
              <a:rPr lang="en-US" altLang="zh-CN" sz="3200" dirty="0">
                <a:solidFill>
                  <a:schemeClr val="hlink"/>
                </a:solidFill>
              </a:rPr>
              <a:t>Cisco</a:t>
            </a:r>
            <a:r>
              <a:rPr lang="zh-CN" altLang="zh-CN" sz="3200" dirty="0">
                <a:solidFill>
                  <a:schemeClr val="hlink"/>
                </a:solidFill>
              </a:rPr>
              <a:t>专用协议</a:t>
            </a:r>
            <a:r>
              <a:rPr lang="en-US" altLang="zh-CN" sz="3200" dirty="0" err="1">
                <a:solidFill>
                  <a:schemeClr val="hlink"/>
                </a:solidFill>
              </a:rPr>
              <a:t>PAgP</a:t>
            </a:r>
            <a:r>
              <a:rPr lang="zh-CN" altLang="zh-CN" sz="3200" dirty="0">
                <a:solidFill>
                  <a:schemeClr val="hlink"/>
                </a:solidFill>
              </a:rPr>
              <a:t>配置链路聚合；</a:t>
            </a:r>
          </a:p>
          <a:p>
            <a:pPr marL="257175" lvl="4" indent="-257175">
              <a:buClr>
                <a:schemeClr val="tx1"/>
              </a:buClr>
            </a:pPr>
            <a:r>
              <a:rPr lang="zh-CN" altLang="zh-CN" sz="3200" dirty="0">
                <a:solidFill>
                  <a:schemeClr val="hlink"/>
                </a:solidFill>
              </a:rPr>
              <a:t>查看</a:t>
            </a:r>
            <a:r>
              <a:rPr lang="en-US" altLang="zh-CN" sz="3200" dirty="0" err="1">
                <a:solidFill>
                  <a:schemeClr val="hlink"/>
                </a:solidFill>
              </a:rPr>
              <a:t>PAgP</a:t>
            </a:r>
            <a:r>
              <a:rPr lang="zh-CN" altLang="zh-CN" sz="3200" dirty="0">
                <a:solidFill>
                  <a:schemeClr val="hlink"/>
                </a:solidFill>
              </a:rPr>
              <a:t>的配置结果；</a:t>
            </a:r>
          </a:p>
          <a:p>
            <a:pPr marL="257175" lvl="4" indent="-257175">
              <a:buClr>
                <a:schemeClr val="tx1"/>
              </a:buClr>
            </a:pPr>
            <a:r>
              <a:rPr lang="zh-CN" altLang="zh-CN" sz="3200" dirty="0">
                <a:solidFill>
                  <a:schemeClr val="hlink"/>
                </a:solidFill>
              </a:rPr>
              <a:t>使用标准协议</a:t>
            </a:r>
            <a:r>
              <a:rPr lang="en-US" altLang="zh-CN" sz="3200" dirty="0">
                <a:solidFill>
                  <a:schemeClr val="hlink"/>
                </a:solidFill>
              </a:rPr>
              <a:t>LACP</a:t>
            </a:r>
            <a:r>
              <a:rPr lang="zh-CN" altLang="zh-CN" sz="3200" dirty="0">
                <a:solidFill>
                  <a:schemeClr val="hlink"/>
                </a:solidFill>
              </a:rPr>
              <a:t>配置链路聚合；</a:t>
            </a:r>
          </a:p>
          <a:p>
            <a:pPr marL="257175" lvl="4" indent="-257175">
              <a:buClr>
                <a:schemeClr val="tx1"/>
              </a:buClr>
            </a:pPr>
            <a:r>
              <a:rPr lang="zh-CN" altLang="zh-CN" sz="3200" dirty="0">
                <a:solidFill>
                  <a:schemeClr val="hlink"/>
                </a:solidFill>
              </a:rPr>
              <a:t>查看</a:t>
            </a:r>
            <a:r>
              <a:rPr lang="en-US" altLang="zh-CN" sz="3200" dirty="0">
                <a:solidFill>
                  <a:schemeClr val="hlink"/>
                </a:solidFill>
              </a:rPr>
              <a:t>LACP</a:t>
            </a:r>
            <a:r>
              <a:rPr lang="zh-CN" altLang="zh-CN" sz="3200" dirty="0">
                <a:solidFill>
                  <a:schemeClr val="hlink"/>
                </a:solidFill>
              </a:rPr>
              <a:t>的配置结果；</a:t>
            </a:r>
          </a:p>
          <a:p>
            <a:pPr marL="257175" lvl="4" indent="-257175">
              <a:buClr>
                <a:schemeClr val="tx1"/>
              </a:buClr>
            </a:pPr>
            <a:r>
              <a:rPr lang="zh-CN" altLang="zh-CN" sz="3200" dirty="0">
                <a:solidFill>
                  <a:schemeClr val="hlink"/>
                </a:solidFill>
              </a:rPr>
              <a:t>验证测试。</a:t>
            </a:r>
          </a:p>
          <a:p>
            <a:endParaRPr lang="zh-CN" altLang="en-US" sz="3200" dirty="0"/>
          </a:p>
        </p:txBody>
      </p:sp>
    </p:spTree>
    <p:extLst>
      <p:ext uri="{BB962C8B-B14F-4D97-AF65-F5344CB8AC3E}">
        <p14:creationId xmlns:p14="http://schemas.microsoft.com/office/powerpoint/2010/main" val="191265619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063904"/>
            <a:ext cx="8305800" cy="4525963"/>
          </a:xfrm>
        </p:spPr>
        <p:txBody>
          <a:bodyPr/>
          <a:lstStyle/>
          <a:p>
            <a:r>
              <a:rPr lang="en-US" altLang="zh-CN" sz="2800" dirty="0"/>
              <a:t>(1</a:t>
            </a:r>
            <a:r>
              <a:rPr lang="en-US" altLang="zh-CN" sz="2800" dirty="0" smtClean="0"/>
              <a:t>) </a:t>
            </a:r>
            <a:r>
              <a:rPr lang="zh-CN" altLang="en-US" sz="2800" dirty="0" smtClean="0"/>
              <a:t>搭建</a:t>
            </a:r>
            <a:r>
              <a:rPr lang="zh-CN" altLang="en-US" sz="2800" dirty="0"/>
              <a:t>实验环境</a:t>
            </a:r>
            <a:r>
              <a:rPr lang="zh-CN" altLang="en-US" sz="2800" dirty="0" smtClean="0"/>
              <a:t>。</a:t>
            </a:r>
            <a:endParaRPr lang="en-US" altLang="zh-CN" sz="2800" dirty="0" smtClean="0"/>
          </a:p>
          <a:p>
            <a:r>
              <a:rPr lang="en-US" altLang="zh-CN" sz="2800" dirty="0" smtClean="0"/>
              <a:t>(</a:t>
            </a:r>
            <a:r>
              <a:rPr lang="en-US" altLang="zh-CN" sz="2800" dirty="0"/>
              <a:t>2</a:t>
            </a:r>
            <a:r>
              <a:rPr lang="en-US" altLang="zh-CN" sz="2800" dirty="0" smtClean="0"/>
              <a:t>) </a:t>
            </a:r>
            <a:r>
              <a:rPr lang="zh-CN" altLang="en-US" sz="2800" dirty="0" smtClean="0"/>
              <a:t>配置</a:t>
            </a:r>
            <a:r>
              <a:rPr lang="zh-CN" altLang="en-US" sz="2800" dirty="0"/>
              <a:t>主机</a:t>
            </a:r>
            <a:r>
              <a:rPr lang="en-US" altLang="zh-CN" sz="2800" dirty="0"/>
              <a:t>PC0</a:t>
            </a:r>
            <a:r>
              <a:rPr lang="zh-CN" altLang="en-US" sz="2800" dirty="0"/>
              <a:t>和</a:t>
            </a:r>
            <a:r>
              <a:rPr lang="en-US" altLang="zh-CN" sz="2800" dirty="0"/>
              <a:t>PC1</a:t>
            </a:r>
            <a:r>
              <a:rPr lang="zh-CN" altLang="en-US" sz="2800" dirty="0"/>
              <a:t>的</a:t>
            </a:r>
            <a:r>
              <a:rPr lang="en-US" altLang="zh-CN" sz="2800" dirty="0"/>
              <a:t>IP</a:t>
            </a:r>
            <a:r>
              <a:rPr lang="zh-CN" altLang="en-US" sz="2800" dirty="0"/>
              <a:t>地址和子网</a:t>
            </a:r>
            <a:r>
              <a:rPr lang="zh-CN" altLang="en-US" sz="2800" dirty="0" smtClean="0"/>
              <a:t>掩码。</a:t>
            </a:r>
            <a:endParaRPr lang="zh-CN" altLang="en-US" sz="2800" dirty="0"/>
          </a:p>
          <a:p>
            <a:r>
              <a:rPr lang="en-US" altLang="zh-CN" sz="2800" dirty="0"/>
              <a:t>(3</a:t>
            </a:r>
            <a:r>
              <a:rPr lang="en-US" altLang="zh-CN" sz="2800" dirty="0" smtClean="0"/>
              <a:t>) </a:t>
            </a:r>
            <a:r>
              <a:rPr lang="zh-CN" altLang="en-US" sz="2800" dirty="0" smtClean="0"/>
              <a:t>配置</a:t>
            </a:r>
            <a:r>
              <a:rPr lang="en-US" altLang="zh-CN" sz="2800" dirty="0" err="1"/>
              <a:t>PAgP</a:t>
            </a:r>
            <a:r>
              <a:rPr lang="zh-CN" altLang="en-US" sz="2800" dirty="0" smtClean="0"/>
              <a:t>。</a:t>
            </a:r>
            <a:r>
              <a:rPr lang="zh-CN" altLang="zh-CN" sz="2800" dirty="0" smtClean="0"/>
              <a:t>在</a:t>
            </a:r>
            <a:r>
              <a:rPr lang="en-US" altLang="zh-CN" sz="2800" dirty="0" smtClean="0"/>
              <a:t>Switch0</a:t>
            </a:r>
            <a:r>
              <a:rPr lang="zh-CN" altLang="zh-CN" sz="2800" dirty="0"/>
              <a:t>的</a:t>
            </a:r>
            <a:r>
              <a:rPr lang="en-US" altLang="zh-CN" sz="2800" dirty="0"/>
              <a:t>IOS</a:t>
            </a:r>
            <a:r>
              <a:rPr lang="zh-CN" altLang="zh-CN" sz="2800" dirty="0" smtClean="0"/>
              <a:t>命令行输入：</a:t>
            </a:r>
            <a:endParaRPr lang="zh-CN" altLang="en-US" sz="2800" dirty="0"/>
          </a:p>
        </p:txBody>
      </p:sp>
      <p:pic>
        <p:nvPicPr>
          <p:cNvPr id="2053" name="Picture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2589" y="2598056"/>
            <a:ext cx="6470477" cy="3916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5530208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zh-CN" altLang="zh-CN" sz="3200" dirty="0" smtClean="0"/>
              <a:t>在</a:t>
            </a:r>
            <a:r>
              <a:rPr lang="en-US" altLang="zh-CN" sz="3200" dirty="0" smtClean="0"/>
              <a:t>Switch1</a:t>
            </a:r>
            <a:r>
              <a:rPr lang="zh-CN" altLang="zh-CN" sz="3200" dirty="0"/>
              <a:t>的</a:t>
            </a:r>
            <a:r>
              <a:rPr lang="en-US" altLang="zh-CN" sz="3200" dirty="0"/>
              <a:t>IOS</a:t>
            </a:r>
            <a:r>
              <a:rPr lang="zh-CN" altLang="zh-CN" sz="3200" dirty="0" smtClean="0"/>
              <a:t>命令行输入</a:t>
            </a:r>
            <a:r>
              <a:rPr lang="zh-CN" altLang="en-US" sz="3200" dirty="0" smtClean="0"/>
              <a:t>：</a:t>
            </a:r>
            <a:endParaRPr lang="en-US" altLang="zh-CN" sz="3200" dirty="0" smtClean="0"/>
          </a:p>
          <a:p>
            <a:endParaRPr lang="en-US" altLang="zh-CN" sz="4400" dirty="0" smtClean="0"/>
          </a:p>
          <a:p>
            <a:pPr>
              <a:buNone/>
            </a:pPr>
            <a:endParaRPr lang="en-US" altLang="zh-CN" sz="3200" dirty="0" smtClean="0"/>
          </a:p>
          <a:p>
            <a:pPr>
              <a:buNone/>
            </a:pPr>
            <a:endParaRPr lang="en-US" altLang="zh-CN" sz="3200" dirty="0" smtClean="0"/>
          </a:p>
          <a:p>
            <a:pPr>
              <a:buNone/>
            </a:pPr>
            <a:endParaRPr lang="en-US" altLang="zh-CN" sz="3200" dirty="0" smtClean="0"/>
          </a:p>
          <a:p>
            <a:pPr>
              <a:buNone/>
            </a:pPr>
            <a:endParaRPr lang="en-US" altLang="zh-CN" sz="4000" dirty="0" smtClean="0"/>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411"/>
          <a:stretch/>
        </p:blipFill>
        <p:spPr bwMode="auto">
          <a:xfrm>
            <a:off x="847719" y="1792512"/>
            <a:ext cx="7701195"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29239609"/>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33886"/>
            <a:ext cx="2895600" cy="476250"/>
          </a:xfrm>
        </p:spPr>
        <p:txBody>
          <a:bodyPr/>
          <a:lstStyle/>
          <a:p>
            <a:r>
              <a:rPr lang="zh-CN" altLang="en-US"/>
              <a:t>第 </a:t>
            </a:r>
            <a:fld id="{71803258-1C6E-4B0D-99D1-BC4AE38E3E46}" type="slidenum">
              <a:rPr lang="zh-CN" altLang="en-US"/>
              <a:pPr/>
              <a:t>74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en-US" altLang="zh-CN" sz="2800" dirty="0">
                <a:solidFill>
                  <a:schemeClr val="hlink"/>
                </a:solidFill>
              </a:rPr>
              <a:t>(4)	</a:t>
            </a:r>
            <a:r>
              <a:rPr lang="zh-CN" altLang="en-US" sz="2800" dirty="0">
                <a:solidFill>
                  <a:schemeClr val="hlink"/>
                </a:solidFill>
              </a:rPr>
              <a:t>查看</a:t>
            </a:r>
            <a:r>
              <a:rPr lang="en-US" altLang="zh-CN" sz="2800" dirty="0" err="1">
                <a:solidFill>
                  <a:schemeClr val="hlink"/>
                </a:solidFill>
              </a:rPr>
              <a:t>PAgP</a:t>
            </a:r>
            <a:r>
              <a:rPr lang="zh-CN" altLang="en-US" sz="2800" dirty="0">
                <a:solidFill>
                  <a:schemeClr val="hlink"/>
                </a:solidFill>
              </a:rPr>
              <a:t>聚合后的</a:t>
            </a:r>
            <a:r>
              <a:rPr lang="en-US" altLang="zh-CN" sz="2800" dirty="0" err="1" smtClean="0">
                <a:solidFill>
                  <a:schemeClr val="hlink"/>
                </a:solidFill>
              </a:rPr>
              <a:t>EtherChannel</a:t>
            </a:r>
            <a:r>
              <a:rPr lang="zh-CN" altLang="en-US" sz="2800" dirty="0">
                <a:solidFill>
                  <a:schemeClr val="hlink"/>
                </a:solidFill>
              </a:rPr>
              <a:t>信息</a:t>
            </a:r>
            <a:r>
              <a:rPr lang="zh-CN" altLang="en-US" sz="2800" dirty="0" smtClean="0">
                <a:solidFill>
                  <a:schemeClr val="hlink"/>
                </a:solidFill>
              </a:rPr>
              <a:t>。</a:t>
            </a:r>
            <a:endParaRPr lang="en-US" altLang="zh-CN" sz="2800" dirty="0" smtClean="0">
              <a:solidFill>
                <a:schemeClr val="hlink"/>
              </a:solidFill>
            </a:endParaRPr>
          </a:p>
          <a:p>
            <a:pPr marL="300037" lvl="2" indent="0">
              <a:buClr>
                <a:schemeClr val="tx1"/>
              </a:buClr>
              <a:buNone/>
            </a:pPr>
            <a:r>
              <a:rPr lang="zh-CN" altLang="zh-CN" sz="2800" dirty="0">
                <a:solidFill>
                  <a:schemeClr val="hlink"/>
                </a:solidFill>
              </a:rPr>
              <a:t>在</a:t>
            </a:r>
            <a:r>
              <a:rPr lang="en-US" altLang="zh-CN" sz="2800" dirty="0">
                <a:solidFill>
                  <a:schemeClr val="hlink"/>
                </a:solidFill>
              </a:rPr>
              <a:t>Switch0</a:t>
            </a:r>
            <a:r>
              <a:rPr lang="zh-CN" altLang="zh-CN" sz="2800" dirty="0">
                <a:solidFill>
                  <a:schemeClr val="hlink"/>
                </a:solidFill>
              </a:rPr>
              <a:t>的</a:t>
            </a:r>
            <a:r>
              <a:rPr lang="en-US" altLang="zh-CN" sz="2800" dirty="0">
                <a:solidFill>
                  <a:schemeClr val="hlink"/>
                </a:solidFill>
              </a:rPr>
              <a:t>IOS</a:t>
            </a:r>
            <a:r>
              <a:rPr lang="zh-CN" altLang="zh-CN" sz="2800" dirty="0">
                <a:solidFill>
                  <a:schemeClr val="hlink"/>
                </a:solidFill>
              </a:rPr>
              <a:t>命令行输入：</a:t>
            </a:r>
            <a:endParaRPr lang="en-US" altLang="zh-CN" sz="2800" dirty="0">
              <a:solidFill>
                <a:schemeClr val="hlink"/>
              </a:solidFill>
            </a:endParaRPr>
          </a:p>
          <a:p>
            <a:pPr marL="557212" lvl="2" indent="-257175">
              <a:buClr>
                <a:schemeClr val="tx1"/>
              </a:buClr>
            </a:pPr>
            <a:endParaRPr lang="en-US" altLang="zh-CN" sz="2400" dirty="0">
              <a:solidFill>
                <a:schemeClr val="hlink"/>
              </a:solidFill>
            </a:endParaRPr>
          </a:p>
          <a:p>
            <a:pPr marL="300037" lvl="2" indent="0">
              <a:buClr>
                <a:schemeClr val="tx1"/>
              </a:buClr>
              <a:buNone/>
            </a:pPr>
            <a:r>
              <a:rPr lang="zh-CN" altLang="en-US" sz="2800" dirty="0">
                <a:solidFill>
                  <a:schemeClr val="hlink"/>
                </a:solidFill>
              </a:rPr>
              <a:t>则会显示以下信息：</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8735" y="2160593"/>
            <a:ext cx="5796866" cy="44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735" y="3138721"/>
            <a:ext cx="5796865" cy="3352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标注 1"/>
          <p:cNvSpPr/>
          <p:nvPr/>
        </p:nvSpPr>
        <p:spPr>
          <a:xfrm>
            <a:off x="6531429" y="3138721"/>
            <a:ext cx="2438400" cy="3334647"/>
          </a:xfrm>
          <a:prstGeom prst="wedgeRectCallout">
            <a:avLst>
              <a:gd name="adj1" fmla="val -76733"/>
              <a:gd name="adj2" fmla="val 44478"/>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zh-CN" sz="2200" b="1" dirty="0"/>
              <a:t>可以</a:t>
            </a:r>
            <a:r>
              <a:rPr lang="zh-CN" altLang="zh-CN" sz="2200" b="1" dirty="0" smtClean="0"/>
              <a:t>看到</a:t>
            </a:r>
            <a:r>
              <a:rPr lang="en-US" altLang="zh-CN" sz="2200" b="1" dirty="0" smtClean="0"/>
              <a:t>Group</a:t>
            </a:r>
            <a:r>
              <a:rPr lang="zh-CN" altLang="zh-CN" sz="2200" b="1" dirty="0" smtClean="0"/>
              <a:t>编号</a:t>
            </a:r>
            <a:r>
              <a:rPr lang="zh-CN" altLang="zh-CN" sz="2200" b="1" dirty="0"/>
              <a:t>为</a:t>
            </a:r>
            <a:r>
              <a:rPr lang="en-US" altLang="zh-CN" sz="2200" b="1" dirty="0" smtClean="0"/>
              <a:t>1</a:t>
            </a:r>
            <a:r>
              <a:rPr lang="zh-CN" altLang="en-US" sz="2200" b="1" dirty="0" smtClean="0"/>
              <a:t>、使用</a:t>
            </a:r>
            <a:r>
              <a:rPr lang="en-US" altLang="zh-CN" sz="2200" b="1" dirty="0" err="1" smtClean="0"/>
              <a:t>PAgP</a:t>
            </a:r>
            <a:r>
              <a:rPr lang="zh-CN" altLang="en-US" sz="2200" b="1" dirty="0" smtClean="0"/>
              <a:t>协议</a:t>
            </a:r>
            <a:r>
              <a:rPr lang="zh-CN" altLang="zh-CN" sz="2200" b="1" dirty="0" smtClean="0"/>
              <a:t>的</a:t>
            </a:r>
            <a:r>
              <a:rPr lang="zh-CN" altLang="zh-CN" sz="2200" b="1" dirty="0"/>
              <a:t>聚合组已经形成，第二列中“</a:t>
            </a:r>
            <a:r>
              <a:rPr lang="en-US" altLang="zh-CN" sz="2200" b="1" dirty="0"/>
              <a:t>SU</a:t>
            </a:r>
            <a:r>
              <a:rPr lang="zh-CN" altLang="zh-CN" sz="2200" b="1" dirty="0"/>
              <a:t>”</a:t>
            </a:r>
            <a:r>
              <a:rPr lang="zh-CN" altLang="zh-CN" sz="2200" b="1" dirty="0" smtClean="0"/>
              <a:t>表示</a:t>
            </a:r>
            <a:r>
              <a:rPr lang="zh-CN" altLang="en-US" sz="2200" b="1" dirty="0" smtClean="0"/>
              <a:t>其</a:t>
            </a:r>
            <a:r>
              <a:rPr lang="zh-CN" altLang="zh-CN" sz="2200" b="1" dirty="0" smtClean="0"/>
              <a:t>正常</a:t>
            </a:r>
            <a:r>
              <a:rPr lang="zh-CN" altLang="zh-CN" sz="2200" b="1" dirty="0"/>
              <a:t>工作</a:t>
            </a:r>
            <a:r>
              <a:rPr lang="zh-CN" altLang="zh-CN" sz="2200" b="1" dirty="0" smtClean="0"/>
              <a:t>。</a:t>
            </a:r>
            <a:endParaRPr lang="en-US" altLang="zh-CN" sz="2200" b="1" dirty="0" smtClean="0"/>
          </a:p>
          <a:p>
            <a:r>
              <a:rPr lang="zh-CN" altLang="zh-CN" sz="2200" b="1" dirty="0" smtClean="0">
                <a:solidFill>
                  <a:srgbClr val="FFFF00"/>
                </a:solidFill>
              </a:rPr>
              <a:t>注意</a:t>
            </a:r>
            <a:r>
              <a:rPr lang="zh-CN" altLang="zh-CN" sz="2200" b="1" dirty="0">
                <a:solidFill>
                  <a:srgbClr val="FFFF00"/>
                </a:solidFill>
              </a:rPr>
              <a:t>：应在链路两端都进行检查以确认两端都形成聚合组才行。</a:t>
            </a:r>
            <a:endParaRPr lang="zh-CN" altLang="en-US" sz="2200" b="1" dirty="0">
              <a:solidFill>
                <a:srgbClr val="FFFF00"/>
              </a:solidFill>
            </a:endParaRPr>
          </a:p>
        </p:txBody>
      </p:sp>
    </p:spTree>
    <p:extLst>
      <p:ext uri="{BB962C8B-B14F-4D97-AF65-F5344CB8AC3E}">
        <p14:creationId xmlns:p14="http://schemas.microsoft.com/office/powerpoint/2010/main" val="12985466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4400" dirty="0" smtClean="0"/>
              <a:t>说明</a:t>
            </a:r>
            <a:endParaRPr lang="zh-CN" altLang="en-US" sz="4400" dirty="0"/>
          </a:p>
        </p:txBody>
      </p:sp>
      <p:sp>
        <p:nvSpPr>
          <p:cNvPr id="3" name="内容占位符 2"/>
          <p:cNvSpPr>
            <a:spLocks noGrp="1"/>
          </p:cNvSpPr>
          <p:nvPr>
            <p:ph sz="half" idx="1"/>
          </p:nvPr>
        </p:nvSpPr>
        <p:spPr>
          <a:xfrm>
            <a:off x="457199" y="1571174"/>
            <a:ext cx="4419601" cy="3581399"/>
          </a:xfrm>
        </p:spPr>
        <p:txBody>
          <a:bodyPr/>
          <a:lstStyle/>
          <a:p>
            <a:r>
              <a:rPr lang="en-US" altLang="zh-CN" sz="2200" dirty="0" smtClean="0"/>
              <a:t>D-</a:t>
            </a:r>
            <a:r>
              <a:rPr lang="zh-CN" altLang="en-US" sz="2200" dirty="0" smtClean="0"/>
              <a:t>表示链路</a:t>
            </a:r>
            <a:r>
              <a:rPr lang="zh-CN" altLang="en-US" sz="2200" dirty="0"/>
              <a:t>聚合失败；</a:t>
            </a:r>
          </a:p>
          <a:p>
            <a:r>
              <a:rPr lang="en-US" altLang="zh-CN" sz="2200" dirty="0" smtClean="0"/>
              <a:t>P-</a:t>
            </a:r>
            <a:r>
              <a:rPr lang="zh-CN" altLang="en-US" sz="2200" dirty="0" smtClean="0"/>
              <a:t>表示</a:t>
            </a:r>
            <a:r>
              <a:rPr lang="zh-CN" altLang="en-US" sz="2200" dirty="0"/>
              <a:t>该端口成功加入绑定的逻辑聚合组；</a:t>
            </a:r>
          </a:p>
          <a:p>
            <a:r>
              <a:rPr lang="en-US" altLang="zh-CN" sz="2200" dirty="0" smtClean="0"/>
              <a:t>I-</a:t>
            </a:r>
            <a:r>
              <a:rPr lang="zh-CN" altLang="en-US" sz="2200" dirty="0" smtClean="0"/>
              <a:t>表示</a:t>
            </a:r>
            <a:r>
              <a:rPr lang="zh-CN" altLang="en-US" sz="2200" dirty="0"/>
              <a:t>两点之间模式不匹配；</a:t>
            </a:r>
          </a:p>
          <a:p>
            <a:r>
              <a:rPr lang="en-US" altLang="zh-CN" sz="2200" dirty="0" smtClean="0"/>
              <a:t>s-</a:t>
            </a:r>
            <a:r>
              <a:rPr lang="zh-CN" altLang="en-US" sz="2200" dirty="0" smtClean="0"/>
              <a:t>表示</a:t>
            </a:r>
            <a:r>
              <a:rPr lang="zh-CN" altLang="en-US" sz="2200" dirty="0"/>
              <a:t>被抑制；</a:t>
            </a:r>
          </a:p>
          <a:p>
            <a:r>
              <a:rPr lang="en-US" altLang="zh-CN" sz="2200" dirty="0" smtClean="0"/>
              <a:t>H-</a:t>
            </a:r>
            <a:r>
              <a:rPr lang="zh-CN" altLang="en-US" sz="2200" dirty="0" smtClean="0"/>
              <a:t>表示</a:t>
            </a:r>
            <a:r>
              <a:rPr lang="zh-CN" altLang="en-US" sz="2200" dirty="0"/>
              <a:t>热备（仅限于</a:t>
            </a:r>
            <a:r>
              <a:rPr lang="en-US" altLang="zh-CN" sz="2200" dirty="0"/>
              <a:t>LACP</a:t>
            </a:r>
            <a:r>
              <a:rPr lang="zh-CN" altLang="en-US" sz="2200" dirty="0"/>
              <a:t>协商模式）；</a:t>
            </a:r>
          </a:p>
          <a:p>
            <a:r>
              <a:rPr lang="en-US" altLang="zh-CN" sz="2200" dirty="0" smtClean="0"/>
              <a:t>R-</a:t>
            </a:r>
            <a:r>
              <a:rPr lang="zh-CN" altLang="en-US" sz="2200" dirty="0" smtClean="0"/>
              <a:t>表示</a:t>
            </a:r>
            <a:r>
              <a:rPr lang="zh-CN" altLang="en-US" sz="2200" dirty="0"/>
              <a:t>此逻辑聚合组为三层接口</a:t>
            </a:r>
            <a:r>
              <a:rPr lang="zh-CN" altLang="en-US" sz="2200" dirty="0" smtClean="0"/>
              <a:t>；</a:t>
            </a:r>
            <a:endParaRPr lang="en-US" altLang="zh-CN" sz="2200" dirty="0" smtClean="0"/>
          </a:p>
          <a:p>
            <a:r>
              <a:rPr lang="en-US" altLang="zh-CN" sz="2200" dirty="0" smtClean="0"/>
              <a:t>S-</a:t>
            </a:r>
            <a:r>
              <a:rPr lang="zh-CN" altLang="en-US" sz="2200" dirty="0" smtClean="0"/>
              <a:t>表示</a:t>
            </a:r>
            <a:r>
              <a:rPr lang="zh-CN" altLang="en-US" sz="2200" dirty="0"/>
              <a:t>此逻辑聚合组是二层接口；</a:t>
            </a:r>
          </a:p>
          <a:p>
            <a:endParaRPr lang="zh-CN" altLang="en-US" sz="2200" dirty="0"/>
          </a:p>
          <a:p>
            <a:endParaRPr lang="zh-CN" altLang="en-US" sz="2200" dirty="0"/>
          </a:p>
        </p:txBody>
      </p:sp>
      <p:sp>
        <p:nvSpPr>
          <p:cNvPr id="4" name="内容占位符 3"/>
          <p:cNvSpPr>
            <a:spLocks noGrp="1"/>
          </p:cNvSpPr>
          <p:nvPr>
            <p:ph sz="half" idx="2"/>
          </p:nvPr>
        </p:nvSpPr>
        <p:spPr>
          <a:xfrm>
            <a:off x="4905828" y="1571174"/>
            <a:ext cx="3780971" cy="3581399"/>
          </a:xfrm>
        </p:spPr>
        <p:txBody>
          <a:bodyPr/>
          <a:lstStyle/>
          <a:p>
            <a:pPr>
              <a:lnSpc>
                <a:spcPts val="2500"/>
              </a:lnSpc>
            </a:pPr>
            <a:r>
              <a:rPr lang="en-US" altLang="zh-CN" sz="2200" dirty="0" smtClean="0"/>
              <a:t>U-</a:t>
            </a:r>
            <a:r>
              <a:rPr lang="zh-CN" altLang="en-US" sz="2200" dirty="0" smtClean="0"/>
              <a:t>表示</a:t>
            </a:r>
            <a:r>
              <a:rPr lang="zh-CN" altLang="en-US" sz="2200" dirty="0"/>
              <a:t>此逻辑聚合组正在被使用，但并不能笼统的认为是可以成功使用的；</a:t>
            </a:r>
          </a:p>
          <a:p>
            <a:pPr>
              <a:lnSpc>
                <a:spcPts val="2300"/>
              </a:lnSpc>
            </a:pPr>
            <a:r>
              <a:rPr lang="en-US" altLang="zh-CN" sz="2200" dirty="0" smtClean="0"/>
              <a:t>f-</a:t>
            </a:r>
            <a:r>
              <a:rPr lang="zh-CN" altLang="en-US" sz="2200" dirty="0" smtClean="0"/>
              <a:t>表示</a:t>
            </a:r>
            <a:r>
              <a:rPr lang="zh-CN" altLang="en-US" sz="2200" dirty="0"/>
              <a:t>同一交换机上两个端口形成同一个逻辑聚合组时，另一个端口指错了逻辑聚合组编号；</a:t>
            </a:r>
          </a:p>
          <a:p>
            <a:r>
              <a:rPr lang="en-US" altLang="zh-CN" sz="2200" dirty="0" smtClean="0"/>
              <a:t>u-</a:t>
            </a:r>
            <a:r>
              <a:rPr lang="zh-CN" altLang="en-US" sz="2200" dirty="0" smtClean="0"/>
              <a:t>表示</a:t>
            </a:r>
            <a:r>
              <a:rPr lang="zh-CN" altLang="en-US" sz="2200" dirty="0"/>
              <a:t>不合适的聚合；</a:t>
            </a:r>
          </a:p>
          <a:p>
            <a:r>
              <a:rPr lang="en-US" altLang="zh-CN" sz="2200" dirty="0" smtClean="0"/>
              <a:t>w-</a:t>
            </a:r>
            <a:r>
              <a:rPr lang="zh-CN" altLang="en-US" sz="2200" dirty="0" smtClean="0"/>
              <a:t>表示</a:t>
            </a:r>
            <a:r>
              <a:rPr lang="zh-CN" altLang="en-US" sz="2200" dirty="0"/>
              <a:t>等待被聚合；</a:t>
            </a:r>
          </a:p>
          <a:p>
            <a:r>
              <a:rPr lang="en-US" altLang="zh-CN" sz="2200" dirty="0" smtClean="0"/>
              <a:t>d-</a:t>
            </a:r>
            <a:r>
              <a:rPr lang="zh-CN" altLang="en-US" sz="2200" dirty="0" smtClean="0"/>
              <a:t>表示</a:t>
            </a:r>
            <a:r>
              <a:rPr lang="zh-CN" altLang="en-US" sz="2200" dirty="0"/>
              <a:t>未执行聚合的端口。</a:t>
            </a:r>
          </a:p>
          <a:p>
            <a:endParaRPr lang="zh-CN" altLang="en-US" sz="2200" dirty="0"/>
          </a:p>
        </p:txBody>
      </p:sp>
      <p:sp>
        <p:nvSpPr>
          <p:cNvPr id="5" name="内容占位符 2"/>
          <p:cNvSpPr txBox="1">
            <a:spLocks/>
          </p:cNvSpPr>
          <p:nvPr/>
        </p:nvSpPr>
        <p:spPr bwMode="auto">
          <a:xfrm>
            <a:off x="457200" y="1135755"/>
            <a:ext cx="8229600" cy="419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en-US" dirty="0" smtClean="0"/>
              <a:t>各列中</a:t>
            </a:r>
            <a:r>
              <a:rPr lang="zh-CN" altLang="zh-CN" dirty="0" smtClean="0"/>
              <a:t>各个</a:t>
            </a:r>
            <a:r>
              <a:rPr lang="en-US" altLang="zh-CN" dirty="0" smtClean="0"/>
              <a:t>Flag</a:t>
            </a:r>
            <a:r>
              <a:rPr lang="zh-CN" altLang="zh-CN" dirty="0" smtClean="0"/>
              <a:t>含义如下：</a:t>
            </a:r>
            <a:endParaRPr lang="zh-CN" altLang="en-US" dirty="0"/>
          </a:p>
        </p:txBody>
      </p:sp>
      <p:sp>
        <p:nvSpPr>
          <p:cNvPr id="6" name="内容占位符 2"/>
          <p:cNvSpPr txBox="1">
            <a:spLocks/>
          </p:cNvSpPr>
          <p:nvPr/>
        </p:nvSpPr>
        <p:spPr bwMode="auto">
          <a:xfrm>
            <a:off x="457200" y="5141705"/>
            <a:ext cx="8229600" cy="838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zh-CN" altLang="zh-CN" dirty="0"/>
              <a:t>例如，上面给出的信息中，第二</a:t>
            </a:r>
            <a:r>
              <a:rPr lang="zh-CN" altLang="zh-CN" dirty="0" smtClean="0"/>
              <a:t>列 “</a:t>
            </a:r>
            <a:r>
              <a:rPr lang="en-US" altLang="zh-CN" dirty="0"/>
              <a:t>Po1(SU)</a:t>
            </a:r>
            <a:r>
              <a:rPr lang="zh-CN" altLang="zh-CN" dirty="0" smtClean="0"/>
              <a:t>”中</a:t>
            </a:r>
            <a:r>
              <a:rPr lang="zh-CN" altLang="en-US" dirty="0" smtClean="0"/>
              <a:t>的</a:t>
            </a:r>
            <a:r>
              <a:rPr lang="en-US" altLang="zh-CN" dirty="0" smtClean="0"/>
              <a:t>(SU)</a:t>
            </a:r>
            <a:r>
              <a:rPr lang="zh-CN" altLang="zh-CN" dirty="0" smtClean="0"/>
              <a:t>表示</a:t>
            </a:r>
            <a:r>
              <a:rPr lang="zh-CN" altLang="zh-CN" dirty="0"/>
              <a:t>聚合组</a:t>
            </a:r>
            <a:r>
              <a:rPr lang="en-US" altLang="zh-CN" dirty="0"/>
              <a:t>1</a:t>
            </a:r>
            <a:r>
              <a:rPr lang="zh-CN" altLang="zh-CN" dirty="0"/>
              <a:t>是二层接口并正在被使用；第四</a:t>
            </a:r>
            <a:r>
              <a:rPr lang="zh-CN" altLang="zh-CN" dirty="0" smtClean="0"/>
              <a:t>列 “</a:t>
            </a:r>
            <a:r>
              <a:rPr lang="en-US" altLang="zh-CN" dirty="0"/>
              <a:t>Fa0/23(P) Fa0/24(P)</a:t>
            </a:r>
            <a:r>
              <a:rPr lang="zh-CN" altLang="zh-CN" dirty="0" smtClean="0"/>
              <a:t>”</a:t>
            </a:r>
            <a:r>
              <a:rPr lang="zh-CN" altLang="zh-CN" dirty="0"/>
              <a:t>中</a:t>
            </a:r>
            <a:r>
              <a:rPr lang="zh-CN" altLang="zh-CN" dirty="0" smtClean="0"/>
              <a:t>的</a:t>
            </a:r>
            <a:r>
              <a:rPr lang="en-US" altLang="zh-CN" dirty="0" smtClean="0"/>
              <a:t>(P)</a:t>
            </a:r>
            <a:r>
              <a:rPr lang="zh-CN" altLang="zh-CN" dirty="0" smtClean="0"/>
              <a:t>表示</a:t>
            </a:r>
            <a:r>
              <a:rPr lang="en-US" altLang="zh-CN" dirty="0"/>
              <a:t>fastEthernet0/23</a:t>
            </a:r>
            <a:r>
              <a:rPr lang="zh-CN" altLang="zh-CN" dirty="0"/>
              <a:t>和</a:t>
            </a:r>
            <a:r>
              <a:rPr lang="en-US" altLang="zh-CN" dirty="0"/>
              <a:t>24</a:t>
            </a:r>
            <a:r>
              <a:rPr lang="zh-CN" altLang="zh-CN" dirty="0"/>
              <a:t>号物理端口已成功加入</a:t>
            </a:r>
            <a:r>
              <a:rPr lang="en-US" altLang="zh-CN" dirty="0"/>
              <a:t>1</a:t>
            </a:r>
            <a:r>
              <a:rPr lang="zh-CN" altLang="zh-CN" dirty="0"/>
              <a:t>号聚合组。</a:t>
            </a:r>
            <a:endParaRPr lang="zh-CN" altLang="en-US" dirty="0"/>
          </a:p>
        </p:txBody>
      </p:sp>
      <p:sp>
        <p:nvSpPr>
          <p:cNvPr id="7" name="页脚占位符 5"/>
          <p:cNvSpPr>
            <a:spLocks noGrp="1"/>
          </p:cNvSpPr>
          <p:nvPr>
            <p:ph type="ftr" sz="quarter" idx="12"/>
          </p:nvPr>
        </p:nvSpPr>
        <p:spPr>
          <a:xfrm>
            <a:off x="3124200" y="6233886"/>
            <a:ext cx="2895600" cy="476250"/>
          </a:xfrm>
        </p:spPr>
        <p:txBody>
          <a:bodyPr/>
          <a:lstStyle/>
          <a:p>
            <a:r>
              <a:rPr lang="zh-CN" altLang="en-US"/>
              <a:t>第 </a:t>
            </a:r>
            <a:fld id="{71803258-1C6E-4B0D-99D1-BC4AE38E3E46}" type="slidenum">
              <a:rPr lang="zh-CN" altLang="en-US"/>
              <a:pPr/>
              <a:t>75</a:t>
            </a:fld>
            <a:r>
              <a:rPr lang="zh-CN" altLang="en-US"/>
              <a:t> 页</a:t>
            </a:r>
          </a:p>
        </p:txBody>
      </p:sp>
    </p:spTree>
    <p:extLst>
      <p:ext uri="{BB962C8B-B14F-4D97-AF65-F5344CB8AC3E}">
        <p14:creationId xmlns:p14="http://schemas.microsoft.com/office/powerpoint/2010/main" val="39754656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76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r>
              <a:rPr lang="zh-CN" altLang="en-US" sz="2800" dirty="0" smtClean="0"/>
              <a:t>在</a:t>
            </a:r>
            <a:r>
              <a:rPr lang="en-US" altLang="zh-CN" sz="2800" dirty="0" smtClean="0"/>
              <a:t>Switch0</a:t>
            </a:r>
            <a:r>
              <a:rPr lang="zh-CN" altLang="en-US" sz="2800" dirty="0"/>
              <a:t>的</a:t>
            </a:r>
            <a:r>
              <a:rPr lang="en-US" altLang="zh-CN" sz="2800" dirty="0"/>
              <a:t>IOS</a:t>
            </a:r>
            <a:r>
              <a:rPr lang="zh-CN" altLang="en-US" sz="2800" dirty="0" smtClean="0"/>
              <a:t>命令行输入：</a:t>
            </a:r>
            <a:endParaRPr lang="en-US" altLang="zh-CN" sz="2800" dirty="0" smtClean="0"/>
          </a:p>
          <a:p>
            <a:endParaRPr lang="en-US" altLang="zh-CN" sz="2000" dirty="0"/>
          </a:p>
          <a:p>
            <a:r>
              <a:rPr lang="zh-CN" altLang="zh-CN" sz="2800" dirty="0"/>
              <a:t>则会显示以下信息：</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6365"/>
          <a:stretch/>
        </p:blipFill>
        <p:spPr bwMode="auto">
          <a:xfrm>
            <a:off x="793977" y="1671868"/>
            <a:ext cx="5763053" cy="42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76" y="2541550"/>
            <a:ext cx="5418137" cy="4012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9713112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3000" dirty="0">
                <a:solidFill>
                  <a:schemeClr val="hlink"/>
                </a:solidFill>
              </a:rPr>
              <a:t>(5)	</a:t>
            </a:r>
            <a:r>
              <a:rPr lang="zh-CN" altLang="en-US" sz="3000" dirty="0">
                <a:solidFill>
                  <a:schemeClr val="hlink"/>
                </a:solidFill>
              </a:rPr>
              <a:t>配置</a:t>
            </a:r>
            <a:r>
              <a:rPr lang="en-US" altLang="zh-CN" sz="3000" dirty="0">
                <a:solidFill>
                  <a:schemeClr val="hlink"/>
                </a:solidFill>
              </a:rPr>
              <a:t>LACP</a:t>
            </a:r>
            <a:r>
              <a:rPr lang="zh-CN" altLang="en-US" sz="3000" dirty="0">
                <a:solidFill>
                  <a:schemeClr val="hlink"/>
                </a:solidFill>
              </a:rPr>
              <a:t>。</a:t>
            </a:r>
            <a:r>
              <a:rPr lang="zh-CN" altLang="en-US" sz="3000" dirty="0" smtClean="0">
                <a:solidFill>
                  <a:schemeClr val="hlink"/>
                </a:solidFill>
              </a:rPr>
              <a:t>在</a:t>
            </a:r>
            <a:r>
              <a:rPr lang="en-US" altLang="zh-CN" sz="3000" dirty="0" smtClean="0">
                <a:solidFill>
                  <a:schemeClr val="hlink"/>
                </a:solidFill>
              </a:rPr>
              <a:t>Switch0</a:t>
            </a:r>
            <a:r>
              <a:rPr lang="zh-CN" altLang="en-US" sz="3000" dirty="0">
                <a:solidFill>
                  <a:schemeClr val="hlink"/>
                </a:solidFill>
              </a:rPr>
              <a:t>的</a:t>
            </a:r>
            <a:r>
              <a:rPr lang="en-US" altLang="zh-CN" sz="3000" dirty="0">
                <a:solidFill>
                  <a:schemeClr val="hlink"/>
                </a:solidFill>
              </a:rPr>
              <a:t>IOS</a:t>
            </a:r>
            <a:r>
              <a:rPr lang="zh-CN" altLang="en-US" sz="3000" dirty="0" smtClean="0">
                <a:solidFill>
                  <a:schemeClr val="hlink"/>
                </a:solidFill>
              </a:rPr>
              <a:t>命令行输入：</a:t>
            </a:r>
            <a:endParaRPr lang="zh-CN" altLang="en-US" sz="3000" dirty="0">
              <a:solidFill>
                <a:schemeClr val="hlink"/>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1830347"/>
            <a:ext cx="6255657" cy="4723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774518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5</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zh-CN" altLang="en-US" sz="3200" dirty="0" smtClean="0">
                <a:solidFill>
                  <a:schemeClr val="hlink"/>
                </a:solidFill>
              </a:rPr>
              <a:t>类似</a:t>
            </a:r>
            <a:r>
              <a:rPr lang="zh-CN" altLang="en-US" sz="3200" dirty="0">
                <a:solidFill>
                  <a:schemeClr val="hlink"/>
                </a:solidFill>
              </a:rPr>
              <a:t>的，</a:t>
            </a:r>
            <a:r>
              <a:rPr lang="zh-CN" altLang="en-US" sz="3200" dirty="0" smtClean="0">
                <a:solidFill>
                  <a:schemeClr val="hlink"/>
                </a:solidFill>
              </a:rPr>
              <a:t>在</a:t>
            </a:r>
            <a:r>
              <a:rPr lang="en-US" altLang="zh-CN" sz="3200" dirty="0" smtClean="0">
                <a:solidFill>
                  <a:schemeClr val="hlink"/>
                </a:solidFill>
              </a:rPr>
              <a:t>Switch1</a:t>
            </a:r>
            <a:r>
              <a:rPr lang="zh-CN" altLang="en-US" sz="3200" dirty="0">
                <a:solidFill>
                  <a:schemeClr val="hlink"/>
                </a:solidFill>
              </a:rPr>
              <a:t>的</a:t>
            </a:r>
            <a:r>
              <a:rPr lang="en-US" altLang="zh-CN" sz="3200" dirty="0">
                <a:solidFill>
                  <a:schemeClr val="hlink"/>
                </a:solidFill>
              </a:rPr>
              <a:t>IOS</a:t>
            </a:r>
            <a:r>
              <a:rPr lang="zh-CN" altLang="en-US" sz="3200" dirty="0" smtClean="0">
                <a:solidFill>
                  <a:schemeClr val="hlink"/>
                </a:solidFill>
              </a:rPr>
              <a:t>命令行输入：</a:t>
            </a:r>
            <a:endParaRPr lang="en-US" altLang="zh-CN" sz="3200" dirty="0">
              <a:solidFill>
                <a:schemeClr val="hlink"/>
              </a:solidFill>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8015" y="1822905"/>
            <a:ext cx="7498671" cy="46685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0149225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49998"/>
            <a:ext cx="2895600" cy="476250"/>
          </a:xfrm>
        </p:spPr>
        <p:txBody>
          <a:bodyPr/>
          <a:lstStyle/>
          <a:p>
            <a:r>
              <a:rPr lang="zh-CN" altLang="en-US"/>
              <a:t>第 </a:t>
            </a:r>
            <a:fld id="{71803258-1C6E-4B0D-99D1-BC4AE38E3E46}" type="slidenum">
              <a:rPr lang="zh-CN" altLang="en-US"/>
              <a:pPr/>
              <a:t>79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6</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199" y="1121960"/>
            <a:ext cx="8411029" cy="4525963"/>
          </a:xfrm>
        </p:spPr>
        <p:txBody>
          <a:bodyPr/>
          <a:lstStyle/>
          <a:p>
            <a:pPr marL="257175" lvl="1" indent="-257175">
              <a:buClr>
                <a:schemeClr val="tx1"/>
              </a:buClr>
            </a:pPr>
            <a:r>
              <a:rPr lang="en-US" altLang="zh-CN" sz="2800" dirty="0">
                <a:solidFill>
                  <a:schemeClr val="hlink"/>
                </a:solidFill>
              </a:rPr>
              <a:t>(6)	</a:t>
            </a:r>
            <a:r>
              <a:rPr lang="zh-CN" altLang="en-US" sz="2800" dirty="0">
                <a:solidFill>
                  <a:schemeClr val="hlink"/>
                </a:solidFill>
              </a:rPr>
              <a:t>查看</a:t>
            </a:r>
            <a:r>
              <a:rPr lang="en-US" altLang="zh-CN" sz="2800" dirty="0">
                <a:solidFill>
                  <a:schemeClr val="hlink"/>
                </a:solidFill>
              </a:rPr>
              <a:t>LACP</a:t>
            </a:r>
            <a:r>
              <a:rPr lang="zh-CN" altLang="en-US" sz="2800" dirty="0">
                <a:solidFill>
                  <a:schemeClr val="hlink"/>
                </a:solidFill>
              </a:rPr>
              <a:t>聚合后的</a:t>
            </a:r>
            <a:r>
              <a:rPr lang="en-US" altLang="zh-CN" sz="2800" dirty="0" err="1">
                <a:solidFill>
                  <a:schemeClr val="hlink"/>
                </a:solidFill>
              </a:rPr>
              <a:t>EtherChannel</a:t>
            </a:r>
            <a:r>
              <a:rPr lang="zh-CN" altLang="en-US" sz="2800" dirty="0">
                <a:solidFill>
                  <a:schemeClr val="hlink"/>
                </a:solidFill>
              </a:rPr>
              <a:t>信息</a:t>
            </a:r>
            <a:r>
              <a:rPr lang="zh-CN" altLang="en-US" sz="2800" dirty="0" smtClean="0">
                <a:solidFill>
                  <a:schemeClr val="hlink"/>
                </a:solidFill>
              </a:rPr>
              <a:t>。</a:t>
            </a:r>
            <a:endParaRPr lang="en-US" altLang="zh-CN" sz="2800" dirty="0" smtClean="0">
              <a:solidFill>
                <a:schemeClr val="hlink"/>
              </a:solidFill>
            </a:endParaRPr>
          </a:p>
          <a:p>
            <a:pPr marL="557212" lvl="2" indent="-257175">
              <a:buClr>
                <a:schemeClr val="tx1"/>
              </a:buClr>
            </a:pPr>
            <a:r>
              <a:rPr lang="zh-CN" altLang="en-US" sz="2800" dirty="0" smtClean="0">
                <a:solidFill>
                  <a:schemeClr val="hlink"/>
                </a:solidFill>
              </a:rPr>
              <a:t>在</a:t>
            </a:r>
            <a:r>
              <a:rPr lang="en-US" altLang="zh-CN" sz="2800" dirty="0" smtClean="0">
                <a:solidFill>
                  <a:schemeClr val="hlink"/>
                </a:solidFill>
              </a:rPr>
              <a:t>Switch0</a:t>
            </a:r>
            <a:r>
              <a:rPr lang="zh-CN" altLang="en-US" sz="2800" dirty="0">
                <a:solidFill>
                  <a:schemeClr val="hlink"/>
                </a:solidFill>
              </a:rPr>
              <a:t>的</a:t>
            </a:r>
            <a:r>
              <a:rPr lang="en-US" altLang="zh-CN" sz="2800" dirty="0">
                <a:solidFill>
                  <a:schemeClr val="hlink"/>
                </a:solidFill>
              </a:rPr>
              <a:t>IOS</a:t>
            </a:r>
            <a:r>
              <a:rPr lang="zh-CN" altLang="en-US" sz="2800" dirty="0" smtClean="0">
                <a:solidFill>
                  <a:schemeClr val="hlink"/>
                </a:solidFill>
              </a:rPr>
              <a:t>命令行输入：</a:t>
            </a:r>
            <a:endParaRPr lang="en-US" altLang="zh-CN" sz="2800" dirty="0" smtClean="0">
              <a:solidFill>
                <a:schemeClr val="hlink"/>
              </a:solidFill>
            </a:endParaRPr>
          </a:p>
          <a:p>
            <a:pPr marL="557212" lvl="2" indent="-257175">
              <a:buClr>
                <a:schemeClr val="tx1"/>
              </a:buClr>
            </a:pPr>
            <a:endParaRPr lang="en-US" altLang="zh-CN" sz="2000" dirty="0">
              <a:solidFill>
                <a:schemeClr val="hlink"/>
              </a:solidFill>
            </a:endParaRPr>
          </a:p>
          <a:p>
            <a:pPr marL="557212" lvl="2" indent="-257175">
              <a:buClr>
                <a:schemeClr val="tx1"/>
              </a:buClr>
            </a:pPr>
            <a:r>
              <a:rPr lang="zh-CN" altLang="zh-CN" sz="2900" dirty="0">
                <a:solidFill>
                  <a:schemeClr val="hlink"/>
                </a:solidFill>
              </a:rPr>
              <a:t>则会显示以下信息：</a:t>
            </a:r>
            <a:endParaRPr lang="en-US" altLang="zh-CN" sz="2900" dirty="0">
              <a:solidFill>
                <a:schemeClr val="hlink"/>
              </a:solidFill>
            </a:endParaRPr>
          </a:p>
          <a:p>
            <a:pPr marL="257175" lvl="1" indent="-257175">
              <a:buClr>
                <a:schemeClr val="tx1"/>
              </a:buClr>
            </a:pPr>
            <a:endParaRPr lang="en-US" altLang="zh-CN" sz="3200" dirty="0" smtClean="0">
              <a:solidFill>
                <a:schemeClr val="hlink"/>
              </a:solidFill>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417" y="2088023"/>
            <a:ext cx="5796866" cy="443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418" y="2969533"/>
            <a:ext cx="7640182" cy="3616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标注 8"/>
          <p:cNvSpPr/>
          <p:nvPr/>
        </p:nvSpPr>
        <p:spPr>
          <a:xfrm>
            <a:off x="6676571" y="4777818"/>
            <a:ext cx="2177143" cy="1520615"/>
          </a:xfrm>
          <a:prstGeom prst="wedgeRectCallout">
            <a:avLst>
              <a:gd name="adj1" fmla="val -65952"/>
              <a:gd name="adj2" fmla="val 58530"/>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zh-CN" sz="2200" b="1" dirty="0"/>
              <a:t>可以</a:t>
            </a:r>
            <a:r>
              <a:rPr lang="zh-CN" altLang="zh-CN" sz="2200" b="1" dirty="0" smtClean="0"/>
              <a:t>看到</a:t>
            </a:r>
            <a:r>
              <a:rPr lang="en-US" altLang="zh-CN" sz="2200" b="1" dirty="0" smtClean="0"/>
              <a:t>Group</a:t>
            </a:r>
            <a:r>
              <a:rPr lang="zh-CN" altLang="zh-CN" sz="2200" b="1" dirty="0" smtClean="0"/>
              <a:t>编号</a:t>
            </a:r>
            <a:r>
              <a:rPr lang="zh-CN" altLang="zh-CN" sz="2200" b="1" dirty="0"/>
              <a:t>为</a:t>
            </a:r>
            <a:r>
              <a:rPr lang="en-US" altLang="zh-CN" sz="2200" b="1" dirty="0" smtClean="0"/>
              <a:t>1</a:t>
            </a:r>
            <a:r>
              <a:rPr lang="zh-CN" altLang="en-US" sz="2200" b="1" dirty="0" smtClean="0"/>
              <a:t>、使用</a:t>
            </a:r>
            <a:r>
              <a:rPr lang="en-US" altLang="zh-CN" sz="2200" b="1" dirty="0" smtClean="0"/>
              <a:t>LACP</a:t>
            </a:r>
            <a:r>
              <a:rPr lang="zh-CN" altLang="en-US" sz="2200" b="1" dirty="0" smtClean="0"/>
              <a:t>协议</a:t>
            </a:r>
            <a:r>
              <a:rPr lang="zh-CN" altLang="zh-CN" sz="2200" b="1" dirty="0" smtClean="0"/>
              <a:t>的</a:t>
            </a:r>
            <a:r>
              <a:rPr lang="zh-CN" altLang="zh-CN" sz="2200" b="1" dirty="0"/>
              <a:t>聚合组已经</a:t>
            </a:r>
            <a:r>
              <a:rPr lang="zh-CN" altLang="zh-CN" sz="2200" b="1" dirty="0" smtClean="0"/>
              <a:t>形成。</a:t>
            </a:r>
            <a:endParaRPr lang="en-US" altLang="zh-CN" sz="2200" b="1" dirty="0" smtClean="0"/>
          </a:p>
        </p:txBody>
      </p:sp>
    </p:spTree>
    <p:extLst>
      <p:ext uri="{BB962C8B-B14F-4D97-AF65-F5344CB8AC3E}">
        <p14:creationId xmlns:p14="http://schemas.microsoft.com/office/powerpoint/2010/main" val="42408305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solidFill>
                  <a:schemeClr val="tx1"/>
                </a:solidFill>
              </a:rPr>
              <a:t>分组</a:t>
            </a:r>
            <a:r>
              <a:rPr lang="zh-CN" altLang="zh-CN" sz="4400" dirty="0" smtClean="0">
                <a:solidFill>
                  <a:schemeClr val="tx1"/>
                </a:solidFill>
              </a:rPr>
              <a:t>交换</a:t>
            </a:r>
            <a:endParaRPr lang="en-US" altLang="zh-CN" sz="4400" dirty="0"/>
          </a:p>
        </p:txBody>
      </p:sp>
      <p:sp>
        <p:nvSpPr>
          <p:cNvPr id="275459" name="Rectangle 3"/>
          <p:cNvSpPr>
            <a:spLocks noGrp="1" noChangeArrowheads="1"/>
          </p:cNvSpPr>
          <p:nvPr>
            <p:ph type="body" idx="1"/>
          </p:nvPr>
        </p:nvSpPr>
        <p:spPr>
          <a:xfrm>
            <a:off x="457200" y="1508762"/>
            <a:ext cx="8229600" cy="4525963"/>
          </a:xfrm>
        </p:spPr>
        <p:txBody>
          <a:bodyPr/>
          <a:lstStyle/>
          <a:p>
            <a:r>
              <a:rPr lang="zh-CN" altLang="zh-CN" sz="3200" dirty="0" smtClean="0"/>
              <a:t>分组交换则综合了电路交换和报文交换的优点，并对它们的不足之处进行了改进，能够较好的支持数据通信，</a:t>
            </a:r>
            <a:r>
              <a:rPr lang="zh-CN" altLang="en-US" sz="3200" dirty="0" smtClean="0"/>
              <a:t>成</a:t>
            </a:r>
            <a:r>
              <a:rPr lang="zh-CN" altLang="zh-CN" sz="3200" dirty="0" smtClean="0"/>
              <a:t>为现代通信网络的基础交换技术。</a:t>
            </a:r>
            <a:endParaRPr lang="en-US" altLang="zh-CN" sz="3200" dirty="0" smtClean="0"/>
          </a:p>
          <a:p>
            <a:pPr lvl="1"/>
            <a:r>
              <a:rPr lang="zh-CN" altLang="zh-CN" sz="2900" dirty="0" smtClean="0"/>
              <a:t>分组交换采用报文交换中的存储转发工作模式</a:t>
            </a:r>
            <a:endParaRPr lang="en-US" altLang="zh-CN" sz="2900" dirty="0" smtClean="0"/>
          </a:p>
          <a:p>
            <a:pPr lvl="1"/>
            <a:r>
              <a:rPr lang="zh-CN" altLang="zh-CN" sz="2900" dirty="0" smtClean="0"/>
              <a:t>采用时分复用方式共享通信线路</a:t>
            </a:r>
            <a:endParaRPr lang="en-US" altLang="zh-CN" sz="2900" dirty="0" smtClean="0"/>
          </a:p>
          <a:p>
            <a:pPr lvl="1"/>
            <a:r>
              <a:rPr lang="zh-CN" altLang="zh-CN" sz="2900" dirty="0" smtClean="0"/>
              <a:t>以分组或包</a:t>
            </a:r>
            <a:r>
              <a:rPr lang="en-US" altLang="zh-CN" sz="2900" dirty="0" smtClean="0"/>
              <a:t>(packet)</a:t>
            </a:r>
            <a:r>
              <a:rPr lang="zh-CN" altLang="zh-CN" sz="2900" dirty="0" smtClean="0"/>
              <a:t>为数据传输单元</a:t>
            </a:r>
            <a:endParaRPr lang="en-US" altLang="zh-CN" sz="2900" dirty="0" smtClean="0"/>
          </a:p>
          <a:p>
            <a:pPr lvl="1"/>
            <a:endParaRPr lang="en-US" altLang="zh-CN" sz="29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80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7</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36474"/>
            <a:ext cx="8229600" cy="4525963"/>
          </a:xfrm>
        </p:spPr>
        <p:txBody>
          <a:bodyPr/>
          <a:lstStyle/>
          <a:p>
            <a:r>
              <a:rPr lang="zh-CN" altLang="en-US" sz="2800" dirty="0" smtClean="0"/>
              <a:t>在</a:t>
            </a:r>
            <a:r>
              <a:rPr lang="en-US" altLang="zh-CN" sz="2800" dirty="0" smtClean="0"/>
              <a:t>Switch0</a:t>
            </a:r>
            <a:r>
              <a:rPr lang="zh-CN" altLang="en-US" sz="2800" dirty="0"/>
              <a:t>的</a:t>
            </a:r>
            <a:r>
              <a:rPr lang="en-US" altLang="zh-CN" sz="2800" dirty="0"/>
              <a:t>IOS</a:t>
            </a:r>
            <a:r>
              <a:rPr lang="zh-CN" altLang="en-US" sz="2800" dirty="0" smtClean="0"/>
              <a:t>命令行输入：</a:t>
            </a:r>
            <a:endParaRPr lang="en-US" altLang="zh-CN" sz="2800" dirty="0" smtClean="0"/>
          </a:p>
          <a:p>
            <a:endParaRPr lang="en-US" altLang="zh-CN" sz="2000" dirty="0"/>
          </a:p>
          <a:p>
            <a:r>
              <a:rPr lang="zh-CN" altLang="zh-CN" sz="2800" dirty="0"/>
              <a:t>则会显示以下信息：</a:t>
            </a:r>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6365"/>
          <a:stretch/>
        </p:blipFill>
        <p:spPr bwMode="auto">
          <a:xfrm>
            <a:off x="793977" y="1628326"/>
            <a:ext cx="5763053" cy="421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978" y="2496874"/>
            <a:ext cx="6013222" cy="406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7518519"/>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5.5	</a:t>
            </a:r>
            <a:r>
              <a:rPr lang="zh-CN" altLang="en-US" sz="4400" dirty="0"/>
              <a:t>虚拟局域网</a:t>
            </a:r>
            <a:r>
              <a:rPr lang="en-US" altLang="zh-CN" sz="4400" dirty="0"/>
              <a:t/>
            </a:r>
            <a:br>
              <a:rPr lang="en-US" altLang="zh-CN" sz="4400" dirty="0"/>
            </a:br>
            <a:r>
              <a:rPr lang="en-US" altLang="zh-CN" sz="4400" dirty="0"/>
              <a:t>5.5.1	</a:t>
            </a:r>
            <a:r>
              <a:rPr lang="zh-CN" altLang="en-US" sz="4400" dirty="0"/>
              <a:t>概述</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257175" lvl="1" indent="-257175">
              <a:buClr>
                <a:schemeClr val="tx1"/>
              </a:buClr>
            </a:pPr>
            <a:r>
              <a:rPr lang="zh-CN" altLang="en-US" sz="3000" dirty="0">
                <a:solidFill>
                  <a:schemeClr val="hlink"/>
                </a:solidFill>
              </a:rPr>
              <a:t>多个交换机互连的网络虽然有效的隔离了冲突域，却仍处在一个广播域中。为了解决这个问题，人们开发了虚拟局域网</a:t>
            </a:r>
            <a:r>
              <a:rPr lang="en-US" altLang="zh-CN" sz="3000" dirty="0">
                <a:solidFill>
                  <a:schemeClr val="hlink"/>
                </a:solidFill>
              </a:rPr>
              <a:t>(Virtual LAN, VLAN)</a:t>
            </a:r>
            <a:r>
              <a:rPr lang="zh-CN" altLang="en-US" sz="3000" dirty="0" smtClean="0">
                <a:solidFill>
                  <a:schemeClr val="hlink"/>
                </a:solidFill>
              </a:rPr>
              <a:t>技术。</a:t>
            </a:r>
            <a:endParaRPr lang="en-US" altLang="zh-CN" sz="3000" dirty="0" smtClean="0">
              <a:solidFill>
                <a:schemeClr val="hlink"/>
              </a:solidFill>
            </a:endParaRPr>
          </a:p>
          <a:p>
            <a:pPr marL="257175" lvl="1" indent="-257175">
              <a:buClr>
                <a:schemeClr val="tx1"/>
              </a:buClr>
            </a:pPr>
            <a:r>
              <a:rPr lang="zh-CN" altLang="en-US" sz="3000" dirty="0">
                <a:solidFill>
                  <a:schemeClr val="hlink"/>
                </a:solidFill>
              </a:rPr>
              <a:t>所谓广播域，是指一个逻辑上的计算机组，该组内的所有计算机都会收到同样的广播</a:t>
            </a:r>
            <a:r>
              <a:rPr lang="zh-CN" altLang="en-US" sz="3000" dirty="0" smtClean="0">
                <a:solidFill>
                  <a:schemeClr val="hlink"/>
                </a:solidFill>
              </a:rPr>
              <a:t>帧。</a:t>
            </a:r>
            <a:endParaRPr lang="en-US" altLang="zh-CN" sz="3000" dirty="0" smtClean="0">
              <a:solidFill>
                <a:schemeClr val="hlink"/>
              </a:solidFill>
            </a:endParaRPr>
          </a:p>
          <a:p>
            <a:pPr marL="257175" lvl="1" indent="-257175">
              <a:buClr>
                <a:schemeClr val="tx1"/>
              </a:buClr>
            </a:pPr>
            <a:r>
              <a:rPr lang="zh-CN" altLang="en-US" sz="3000" dirty="0" smtClean="0">
                <a:solidFill>
                  <a:schemeClr val="hlink"/>
                </a:solidFill>
              </a:rPr>
              <a:t>一</a:t>
            </a:r>
            <a:r>
              <a:rPr lang="zh-CN" altLang="en-US" sz="3000" dirty="0">
                <a:solidFill>
                  <a:schemeClr val="hlink"/>
                </a:solidFill>
              </a:rPr>
              <a:t>个广播域的局限性</a:t>
            </a:r>
            <a:r>
              <a:rPr lang="zh-CN" altLang="en-US" sz="3000" dirty="0" smtClean="0">
                <a:solidFill>
                  <a:schemeClr val="hlink"/>
                </a:solidFill>
              </a:rPr>
              <a:t>在于：一旦</a:t>
            </a:r>
            <a:r>
              <a:rPr lang="zh-CN" altLang="en-US" sz="3000" dirty="0">
                <a:solidFill>
                  <a:schemeClr val="hlink"/>
                </a:solidFill>
              </a:rPr>
              <a:t>发出广播信息就会传遍整个网络。当网络规模很大时，大量的广播信息将造成网络性能恶化，严重时甚至形成广播风暴，引起网络堵塞。</a:t>
            </a:r>
            <a:endParaRPr lang="zh-CN" altLang="zh-CN" sz="3000" dirty="0" smtClean="0">
              <a:solidFill>
                <a:schemeClr val="hlink"/>
              </a:solidFill>
            </a:endParaRPr>
          </a:p>
        </p:txBody>
      </p:sp>
    </p:spTree>
    <p:extLst>
      <p:ext uri="{BB962C8B-B14F-4D97-AF65-F5344CB8AC3E}">
        <p14:creationId xmlns:p14="http://schemas.microsoft.com/office/powerpoint/2010/main" val="426738831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5.5.1	</a:t>
            </a:r>
            <a:r>
              <a:rPr lang="zh-CN" altLang="en-US" sz="4400" dirty="0"/>
              <a:t>概述（续</a:t>
            </a:r>
            <a:r>
              <a:rPr lang="en-US" altLang="zh-CN" sz="4400" dirty="0"/>
              <a:t>1</a:t>
            </a:r>
            <a:r>
              <a:rPr lang="zh-CN" altLang="en-US" sz="4400" dirty="0"/>
              <a:t>）</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0" lvl="1" indent="0">
              <a:buClr>
                <a:schemeClr val="tx1"/>
              </a:buClr>
              <a:buNone/>
            </a:pPr>
            <a:r>
              <a:rPr lang="en-US" altLang="zh-CN" sz="3200" dirty="0" smtClean="0">
                <a:solidFill>
                  <a:schemeClr val="hlink"/>
                </a:solidFill>
              </a:rPr>
              <a:t>VLAN</a:t>
            </a:r>
            <a:r>
              <a:rPr lang="zh-CN" altLang="en-US" sz="3200" dirty="0" smtClean="0">
                <a:solidFill>
                  <a:schemeClr val="hlink"/>
                </a:solidFill>
              </a:rPr>
              <a:t>具有</a:t>
            </a:r>
            <a:r>
              <a:rPr lang="zh-CN" altLang="en-US" sz="3200" dirty="0">
                <a:solidFill>
                  <a:schemeClr val="hlink"/>
                </a:solidFill>
              </a:rPr>
              <a:t>以下特性：</a:t>
            </a:r>
          </a:p>
          <a:p>
            <a:pPr marL="257175" lvl="1" indent="-257175">
              <a:buClr>
                <a:schemeClr val="tx1"/>
              </a:buClr>
            </a:pPr>
            <a:r>
              <a:rPr lang="zh-CN" altLang="en-US" sz="3200" dirty="0" smtClean="0">
                <a:solidFill>
                  <a:schemeClr val="hlink"/>
                </a:solidFill>
              </a:rPr>
              <a:t>在</a:t>
            </a:r>
            <a:r>
              <a:rPr lang="zh-CN" altLang="en-US" sz="3200" dirty="0">
                <a:solidFill>
                  <a:schemeClr val="hlink"/>
                </a:solidFill>
              </a:rPr>
              <a:t>纯交换式网络中隔离广播域；</a:t>
            </a:r>
          </a:p>
          <a:p>
            <a:pPr marL="257175" lvl="1" indent="-257175">
              <a:buClr>
                <a:schemeClr val="tx1"/>
              </a:buClr>
            </a:pPr>
            <a:r>
              <a:rPr lang="zh-CN" altLang="en-US" sz="3200" dirty="0" smtClean="0">
                <a:solidFill>
                  <a:schemeClr val="hlink"/>
                </a:solidFill>
              </a:rPr>
              <a:t>构成</a:t>
            </a:r>
            <a:r>
              <a:rPr lang="zh-CN" altLang="en-US" sz="3200" dirty="0">
                <a:solidFill>
                  <a:schemeClr val="hlink"/>
                </a:solidFill>
              </a:rPr>
              <a:t>虚拟局域网的站点不拘泥于所处的物理位置，既可以挂接在同一个交换机中，也可以挂接在不同的交换机中；</a:t>
            </a:r>
          </a:p>
          <a:p>
            <a:pPr marL="257175" lvl="1" indent="-257175">
              <a:buClr>
                <a:schemeClr val="tx1"/>
              </a:buClr>
            </a:pPr>
            <a:r>
              <a:rPr lang="zh-CN" altLang="en-US" sz="3200" dirty="0" smtClean="0">
                <a:solidFill>
                  <a:schemeClr val="hlink"/>
                </a:solidFill>
              </a:rPr>
              <a:t>属于</a:t>
            </a:r>
            <a:r>
              <a:rPr lang="zh-CN" altLang="en-US" sz="3200" dirty="0">
                <a:solidFill>
                  <a:schemeClr val="hlink"/>
                </a:solidFill>
              </a:rPr>
              <a:t>不同虚拟局域网的站点之间不能直接进行通信，而必须通过路由器或三层交换机提供中继服务，这被称为“</a:t>
            </a:r>
            <a:r>
              <a:rPr lang="en-US" altLang="zh-CN" sz="3200" dirty="0">
                <a:solidFill>
                  <a:schemeClr val="hlink"/>
                </a:solidFill>
              </a:rPr>
              <a:t>VLAN</a:t>
            </a:r>
            <a:r>
              <a:rPr lang="zh-CN" altLang="en-US" sz="3200" dirty="0">
                <a:solidFill>
                  <a:schemeClr val="hlink"/>
                </a:solidFill>
              </a:rPr>
              <a:t>间路由”。</a:t>
            </a:r>
          </a:p>
        </p:txBody>
      </p:sp>
    </p:spTree>
    <p:extLst>
      <p:ext uri="{BB962C8B-B14F-4D97-AF65-F5344CB8AC3E}">
        <p14:creationId xmlns:p14="http://schemas.microsoft.com/office/powerpoint/2010/main" val="309894163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5.5.1	</a:t>
            </a:r>
            <a:r>
              <a:rPr lang="zh-CN" altLang="en-US" sz="4400" dirty="0"/>
              <a:t>概述（</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35900"/>
            <a:ext cx="8229600" cy="4525963"/>
          </a:xfrm>
        </p:spPr>
        <p:txBody>
          <a:bodyPr/>
          <a:lstStyle/>
          <a:p>
            <a:pPr marL="0" lvl="1" indent="0">
              <a:buClr>
                <a:schemeClr val="tx1"/>
              </a:buClr>
              <a:buNone/>
            </a:pPr>
            <a:r>
              <a:rPr lang="en-US" altLang="zh-CN" sz="2800" dirty="0" smtClean="0">
                <a:solidFill>
                  <a:schemeClr val="hlink"/>
                </a:solidFill>
              </a:rPr>
              <a:t>VLAN</a:t>
            </a:r>
            <a:r>
              <a:rPr lang="zh-CN" altLang="en-US" sz="2800" dirty="0">
                <a:solidFill>
                  <a:schemeClr val="hlink"/>
                </a:solidFill>
              </a:rPr>
              <a:t>的划分</a:t>
            </a:r>
            <a:r>
              <a:rPr lang="zh-CN" altLang="en-US" sz="2800" dirty="0" smtClean="0">
                <a:solidFill>
                  <a:schemeClr val="hlink"/>
                </a:solidFill>
              </a:rPr>
              <a:t>方式</a:t>
            </a:r>
            <a:endParaRPr lang="en-US" altLang="zh-CN" sz="2800" dirty="0" smtClean="0">
              <a:solidFill>
                <a:schemeClr val="hlink"/>
              </a:solidFill>
            </a:endParaRPr>
          </a:p>
          <a:p>
            <a:pPr marL="457200" lvl="1" indent="-457200">
              <a:buClr>
                <a:schemeClr val="tx1"/>
              </a:buClr>
            </a:pPr>
            <a:r>
              <a:rPr lang="zh-CN" altLang="en-US" sz="2600" dirty="0" smtClean="0">
                <a:solidFill>
                  <a:schemeClr val="hlink"/>
                </a:solidFill>
              </a:rPr>
              <a:t>得到</a:t>
            </a:r>
            <a:r>
              <a:rPr lang="zh-CN" altLang="en-US" sz="2600" dirty="0">
                <a:solidFill>
                  <a:schemeClr val="hlink"/>
                </a:solidFill>
              </a:rPr>
              <a:t>实际应用</a:t>
            </a:r>
            <a:r>
              <a:rPr lang="zh-CN" altLang="en-US" sz="2600" dirty="0" smtClean="0">
                <a:solidFill>
                  <a:schemeClr val="hlink"/>
                </a:solidFill>
              </a:rPr>
              <a:t>的</a:t>
            </a:r>
            <a:r>
              <a:rPr lang="en-US" altLang="zh-CN" sz="2600" dirty="0" smtClean="0">
                <a:solidFill>
                  <a:schemeClr val="hlink"/>
                </a:solidFill>
              </a:rPr>
              <a:t>VLAN</a:t>
            </a:r>
            <a:r>
              <a:rPr lang="zh-CN" altLang="en-US" sz="2600" dirty="0" smtClean="0">
                <a:solidFill>
                  <a:schemeClr val="hlink"/>
                </a:solidFill>
              </a:rPr>
              <a:t>划分规则</a:t>
            </a:r>
            <a:r>
              <a:rPr lang="zh-CN" altLang="en-US" sz="2600" dirty="0">
                <a:solidFill>
                  <a:schemeClr val="hlink"/>
                </a:solidFill>
              </a:rPr>
              <a:t>包括三个：基于端口分类、基于</a:t>
            </a:r>
            <a:r>
              <a:rPr lang="en-US" altLang="zh-CN" sz="2600" dirty="0">
                <a:solidFill>
                  <a:schemeClr val="hlink"/>
                </a:solidFill>
              </a:rPr>
              <a:t>MAC</a:t>
            </a:r>
            <a:r>
              <a:rPr lang="zh-CN" altLang="en-US" sz="2600" dirty="0">
                <a:solidFill>
                  <a:schemeClr val="hlink"/>
                </a:solidFill>
              </a:rPr>
              <a:t>地址分类和基于</a:t>
            </a:r>
            <a:r>
              <a:rPr lang="en-US" altLang="zh-CN" sz="2600" dirty="0">
                <a:solidFill>
                  <a:schemeClr val="hlink"/>
                </a:solidFill>
              </a:rPr>
              <a:t>IP</a:t>
            </a:r>
            <a:r>
              <a:rPr lang="zh-CN" altLang="en-US" sz="2600" dirty="0">
                <a:solidFill>
                  <a:schemeClr val="hlink"/>
                </a:solidFill>
              </a:rPr>
              <a:t>地址分类</a:t>
            </a:r>
            <a:r>
              <a:rPr lang="zh-CN" altLang="en-US" sz="2600" dirty="0" smtClean="0">
                <a:solidFill>
                  <a:schemeClr val="hlink"/>
                </a:solidFill>
              </a:rPr>
              <a:t>。</a:t>
            </a:r>
            <a:endParaRPr lang="en-US" altLang="zh-CN" sz="2600" dirty="0" smtClean="0">
              <a:solidFill>
                <a:schemeClr val="hlink"/>
              </a:solidFill>
            </a:endParaRPr>
          </a:p>
          <a:p>
            <a:pPr marL="457200" lvl="1" indent="-457200">
              <a:buClr>
                <a:schemeClr val="tx1"/>
              </a:buClr>
            </a:pPr>
            <a:r>
              <a:rPr lang="zh-CN" altLang="en-US" sz="2600" dirty="0" smtClean="0">
                <a:solidFill>
                  <a:schemeClr val="hlink"/>
                </a:solidFill>
              </a:rPr>
              <a:t>其中，根据</a:t>
            </a:r>
            <a:r>
              <a:rPr lang="zh-CN" altLang="en-US" sz="2600" dirty="0">
                <a:solidFill>
                  <a:schemeClr val="hlink"/>
                </a:solidFill>
              </a:rPr>
              <a:t>交换机端口连接的属性，又可以将</a:t>
            </a:r>
            <a:r>
              <a:rPr lang="en-US" altLang="zh-CN" sz="2600" dirty="0">
                <a:solidFill>
                  <a:schemeClr val="hlink"/>
                </a:solidFill>
              </a:rPr>
              <a:t>VLAN</a:t>
            </a:r>
            <a:r>
              <a:rPr lang="zh-CN" altLang="en-US" sz="2600" dirty="0">
                <a:solidFill>
                  <a:schemeClr val="hlink"/>
                </a:solidFill>
              </a:rPr>
              <a:t>划分为两大类：静态</a:t>
            </a:r>
            <a:r>
              <a:rPr lang="en-US" altLang="zh-CN" sz="2600" dirty="0">
                <a:solidFill>
                  <a:schemeClr val="hlink"/>
                </a:solidFill>
              </a:rPr>
              <a:t>VLAN</a:t>
            </a:r>
            <a:r>
              <a:rPr lang="zh-CN" altLang="en-US" sz="2600" dirty="0">
                <a:solidFill>
                  <a:schemeClr val="hlink"/>
                </a:solidFill>
              </a:rPr>
              <a:t>和动态</a:t>
            </a:r>
            <a:r>
              <a:rPr lang="en-US" altLang="zh-CN" sz="2600" dirty="0">
                <a:solidFill>
                  <a:schemeClr val="hlink"/>
                </a:solidFill>
              </a:rPr>
              <a:t>VLAN</a:t>
            </a:r>
            <a:r>
              <a:rPr lang="zh-CN" altLang="en-US" sz="2600" dirty="0" smtClean="0">
                <a:solidFill>
                  <a:schemeClr val="hlink"/>
                </a:solidFill>
              </a:rPr>
              <a:t>。</a:t>
            </a:r>
            <a:endParaRPr lang="en-US" altLang="zh-CN" sz="2600" dirty="0" smtClean="0">
              <a:solidFill>
                <a:schemeClr val="hlink"/>
              </a:solidFill>
            </a:endParaRPr>
          </a:p>
          <a:p>
            <a:pPr marL="457200" lvl="1" indent="-457200">
              <a:buClr>
                <a:schemeClr val="tx1"/>
              </a:buClr>
            </a:pPr>
            <a:r>
              <a:rPr lang="zh-CN" altLang="en-US" sz="2600" dirty="0" smtClean="0">
                <a:solidFill>
                  <a:schemeClr val="hlink"/>
                </a:solidFill>
              </a:rPr>
              <a:t>静态</a:t>
            </a:r>
            <a:r>
              <a:rPr lang="en-US" altLang="zh-CN" sz="2600" dirty="0">
                <a:solidFill>
                  <a:schemeClr val="hlink"/>
                </a:solidFill>
              </a:rPr>
              <a:t>VLAN</a:t>
            </a:r>
            <a:r>
              <a:rPr lang="zh-CN" altLang="en-US" sz="2600" dirty="0">
                <a:solidFill>
                  <a:schemeClr val="hlink"/>
                </a:solidFill>
              </a:rPr>
              <a:t>是指交换机中某个端口属于哪个</a:t>
            </a:r>
            <a:r>
              <a:rPr lang="en-US" altLang="zh-CN" sz="2600" dirty="0">
                <a:solidFill>
                  <a:schemeClr val="hlink"/>
                </a:solidFill>
              </a:rPr>
              <a:t>VLAN</a:t>
            </a:r>
            <a:r>
              <a:rPr lang="zh-CN" altLang="en-US" sz="2600" dirty="0">
                <a:solidFill>
                  <a:schemeClr val="hlink"/>
                </a:solidFill>
              </a:rPr>
              <a:t>是相对固定的，又被称为基于端口的</a:t>
            </a:r>
            <a:r>
              <a:rPr lang="en-US" altLang="zh-CN" sz="2600" dirty="0">
                <a:solidFill>
                  <a:schemeClr val="hlink"/>
                </a:solidFill>
              </a:rPr>
              <a:t>VLAN</a:t>
            </a:r>
            <a:r>
              <a:rPr lang="zh-CN" altLang="en-US" sz="2600" dirty="0" smtClean="0">
                <a:solidFill>
                  <a:schemeClr val="hlink"/>
                </a:solidFill>
              </a:rPr>
              <a:t>。</a:t>
            </a:r>
            <a:endParaRPr lang="en-US" altLang="zh-CN" sz="2600" dirty="0" smtClean="0">
              <a:solidFill>
                <a:schemeClr val="hlink"/>
              </a:solidFill>
            </a:endParaRPr>
          </a:p>
          <a:p>
            <a:pPr marL="457200" lvl="1" indent="-457200">
              <a:buClr>
                <a:schemeClr val="tx1"/>
              </a:buClr>
            </a:pPr>
            <a:r>
              <a:rPr lang="zh-CN" altLang="en-US" sz="2600" dirty="0" smtClean="0">
                <a:solidFill>
                  <a:schemeClr val="hlink"/>
                </a:solidFill>
              </a:rPr>
              <a:t>动态</a:t>
            </a:r>
            <a:r>
              <a:rPr lang="en-US" altLang="zh-CN" sz="2600" dirty="0">
                <a:solidFill>
                  <a:schemeClr val="hlink"/>
                </a:solidFill>
              </a:rPr>
              <a:t>VLAN</a:t>
            </a:r>
            <a:r>
              <a:rPr lang="zh-CN" altLang="en-US" sz="2600" dirty="0">
                <a:solidFill>
                  <a:schemeClr val="hlink"/>
                </a:solidFill>
              </a:rPr>
              <a:t>则是根据每个端口所连接的计算机来决定该端口工作在哪个</a:t>
            </a:r>
            <a:r>
              <a:rPr lang="en-US" altLang="zh-CN" sz="2600" dirty="0">
                <a:solidFill>
                  <a:schemeClr val="hlink"/>
                </a:solidFill>
              </a:rPr>
              <a:t>VLAN</a:t>
            </a:r>
            <a:r>
              <a:rPr lang="zh-CN" altLang="en-US" sz="2600" dirty="0" smtClean="0">
                <a:solidFill>
                  <a:schemeClr val="hlink"/>
                </a:solidFill>
              </a:rPr>
              <a:t>。</a:t>
            </a:r>
            <a:endParaRPr lang="en-US" altLang="zh-CN" sz="2600" dirty="0" smtClean="0">
              <a:solidFill>
                <a:schemeClr val="hlink"/>
              </a:solidFill>
            </a:endParaRPr>
          </a:p>
          <a:p>
            <a:pPr marL="457200" lvl="1" indent="-457200">
              <a:buClr>
                <a:schemeClr val="tx1"/>
              </a:buClr>
            </a:pPr>
            <a:r>
              <a:rPr lang="zh-CN" altLang="en-US" sz="2600" dirty="0">
                <a:solidFill>
                  <a:schemeClr val="hlink"/>
                </a:solidFill>
              </a:rPr>
              <a:t>动态</a:t>
            </a:r>
            <a:r>
              <a:rPr lang="en-US" altLang="zh-CN" sz="2600" dirty="0">
                <a:solidFill>
                  <a:schemeClr val="hlink"/>
                </a:solidFill>
              </a:rPr>
              <a:t>VLAN</a:t>
            </a:r>
            <a:r>
              <a:rPr lang="zh-CN" altLang="en-US" sz="2600" dirty="0">
                <a:solidFill>
                  <a:schemeClr val="hlink"/>
                </a:solidFill>
              </a:rPr>
              <a:t>根据实现方法在</a:t>
            </a:r>
            <a:r>
              <a:rPr lang="en-US" altLang="zh-CN" sz="2600" dirty="0">
                <a:solidFill>
                  <a:schemeClr val="hlink"/>
                </a:solidFill>
              </a:rPr>
              <a:t>OSI</a:t>
            </a:r>
            <a:r>
              <a:rPr lang="zh-CN" altLang="en-US" sz="2600" dirty="0">
                <a:solidFill>
                  <a:schemeClr val="hlink"/>
                </a:solidFill>
              </a:rPr>
              <a:t>中层级的不同，又分为</a:t>
            </a:r>
            <a:r>
              <a:rPr lang="en-US" altLang="zh-CN" sz="2600" dirty="0">
                <a:solidFill>
                  <a:schemeClr val="hlink"/>
                </a:solidFill>
              </a:rPr>
              <a:t>3</a:t>
            </a:r>
            <a:r>
              <a:rPr lang="zh-CN" altLang="en-US" sz="2600" dirty="0">
                <a:solidFill>
                  <a:schemeClr val="hlink"/>
                </a:solidFill>
              </a:rPr>
              <a:t>种类型：基于</a:t>
            </a:r>
            <a:r>
              <a:rPr lang="en-US" altLang="zh-CN" sz="2600" dirty="0">
                <a:solidFill>
                  <a:schemeClr val="hlink"/>
                </a:solidFill>
              </a:rPr>
              <a:t>MAC</a:t>
            </a:r>
            <a:r>
              <a:rPr lang="zh-CN" altLang="en-US" sz="2600" dirty="0">
                <a:solidFill>
                  <a:schemeClr val="hlink"/>
                </a:solidFill>
              </a:rPr>
              <a:t>地址的</a:t>
            </a:r>
            <a:r>
              <a:rPr lang="en-US" altLang="zh-CN" sz="2600" dirty="0">
                <a:solidFill>
                  <a:schemeClr val="hlink"/>
                </a:solidFill>
              </a:rPr>
              <a:t>VLAN</a:t>
            </a:r>
            <a:r>
              <a:rPr lang="zh-CN" altLang="en-US" sz="2600" dirty="0">
                <a:solidFill>
                  <a:schemeClr val="hlink"/>
                </a:solidFill>
              </a:rPr>
              <a:t>、基于子网的</a:t>
            </a:r>
            <a:r>
              <a:rPr lang="en-US" altLang="zh-CN" sz="2600" dirty="0">
                <a:solidFill>
                  <a:schemeClr val="hlink"/>
                </a:solidFill>
              </a:rPr>
              <a:t>VLAN</a:t>
            </a:r>
            <a:r>
              <a:rPr lang="zh-CN" altLang="en-US" sz="2600" dirty="0">
                <a:solidFill>
                  <a:schemeClr val="hlink"/>
                </a:solidFill>
              </a:rPr>
              <a:t>和基于用户的</a:t>
            </a:r>
            <a:r>
              <a:rPr lang="en-US" altLang="zh-CN" sz="2600" dirty="0">
                <a:solidFill>
                  <a:schemeClr val="hlink"/>
                </a:solidFill>
              </a:rPr>
              <a:t>VLAN</a:t>
            </a:r>
            <a:r>
              <a:rPr lang="zh-CN" altLang="en-US" sz="2600" dirty="0">
                <a:solidFill>
                  <a:schemeClr val="hlink"/>
                </a:solidFill>
              </a:rPr>
              <a:t>。</a:t>
            </a:r>
            <a:endParaRPr lang="zh-CN" altLang="zh-CN" sz="2600" dirty="0">
              <a:solidFill>
                <a:schemeClr val="hlink"/>
              </a:solidFill>
            </a:endParaRPr>
          </a:p>
        </p:txBody>
      </p:sp>
    </p:spTree>
    <p:extLst>
      <p:ext uri="{BB962C8B-B14F-4D97-AF65-F5344CB8AC3E}">
        <p14:creationId xmlns:p14="http://schemas.microsoft.com/office/powerpoint/2010/main" val="335569528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5.5.1	</a:t>
            </a:r>
            <a:r>
              <a:rPr lang="zh-CN" altLang="en-US" sz="4400" dirty="0"/>
              <a:t>概述（</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569722"/>
            <a:ext cx="8229600" cy="4525963"/>
          </a:xfrm>
        </p:spPr>
        <p:txBody>
          <a:bodyPr/>
          <a:lstStyle/>
          <a:p>
            <a:pPr marL="0" lvl="1" indent="0">
              <a:buClr>
                <a:schemeClr val="tx1"/>
              </a:buClr>
              <a:buNone/>
            </a:pPr>
            <a:r>
              <a:rPr lang="en-US" altLang="zh-CN" sz="2800" dirty="0" smtClean="0">
                <a:solidFill>
                  <a:schemeClr val="hlink"/>
                </a:solidFill>
              </a:rPr>
              <a:t>VLAN</a:t>
            </a:r>
            <a:r>
              <a:rPr lang="zh-CN" altLang="en-US" sz="2800" dirty="0">
                <a:solidFill>
                  <a:schemeClr val="hlink"/>
                </a:solidFill>
              </a:rPr>
              <a:t>的</a:t>
            </a:r>
            <a:r>
              <a:rPr lang="zh-CN" altLang="en-US" sz="2800" dirty="0" smtClean="0">
                <a:solidFill>
                  <a:schemeClr val="hlink"/>
                </a:solidFill>
              </a:rPr>
              <a:t>帧格式</a:t>
            </a:r>
            <a:endParaRPr lang="en-US" altLang="zh-CN" sz="2800" dirty="0" smtClean="0">
              <a:solidFill>
                <a:schemeClr val="hlink"/>
              </a:solidFill>
            </a:endParaRPr>
          </a:p>
          <a:p>
            <a:pPr marL="0" lvl="1" indent="0">
              <a:buClr>
                <a:schemeClr val="tx1"/>
              </a:buClr>
              <a:buNone/>
            </a:pPr>
            <a:endParaRPr lang="en-US" altLang="zh-CN" sz="2800" dirty="0">
              <a:solidFill>
                <a:schemeClr val="hlink"/>
              </a:solidFill>
            </a:endParaRPr>
          </a:p>
          <a:p>
            <a:pPr marL="0" lvl="1" indent="0">
              <a:buClr>
                <a:schemeClr val="tx1"/>
              </a:buClr>
              <a:buNone/>
            </a:pPr>
            <a:endParaRPr lang="en-US" altLang="zh-CN" sz="2800" dirty="0" smtClean="0">
              <a:solidFill>
                <a:schemeClr val="hlink"/>
              </a:solidFill>
            </a:endParaRPr>
          </a:p>
          <a:p>
            <a:pPr marL="0" lvl="1" indent="0">
              <a:buClr>
                <a:schemeClr val="tx1"/>
              </a:buClr>
              <a:buNone/>
            </a:pPr>
            <a:endParaRPr lang="en-US" altLang="zh-CN" sz="2800" dirty="0">
              <a:solidFill>
                <a:schemeClr val="hlink"/>
              </a:solidFill>
            </a:endParaRPr>
          </a:p>
          <a:p>
            <a:pPr marL="0" lvl="1" indent="0">
              <a:buClr>
                <a:schemeClr val="tx1"/>
              </a:buClr>
              <a:buNone/>
            </a:pPr>
            <a:endParaRPr lang="en-US" altLang="zh-CN" sz="2800" dirty="0" smtClean="0">
              <a:solidFill>
                <a:schemeClr val="hlink"/>
              </a:solidFill>
            </a:endParaRPr>
          </a:p>
          <a:p>
            <a:pPr marL="0" lvl="1" indent="0">
              <a:buClr>
                <a:schemeClr val="tx1"/>
              </a:buClr>
              <a:buNone/>
            </a:pPr>
            <a:endParaRPr lang="en-US" altLang="zh-CN" sz="4000" dirty="0">
              <a:solidFill>
                <a:schemeClr val="hlink"/>
              </a:solidFill>
            </a:endParaRPr>
          </a:p>
          <a:p>
            <a:pPr marL="0" lvl="1" indent="0">
              <a:buClr>
                <a:schemeClr val="tx1"/>
              </a:buClr>
              <a:buNone/>
            </a:pPr>
            <a:endParaRPr lang="en-US" altLang="zh-CN" sz="2800" dirty="0" smtClean="0">
              <a:solidFill>
                <a:schemeClr val="hlink"/>
              </a:solidFill>
            </a:endParaRPr>
          </a:p>
          <a:p>
            <a:pPr marL="0" lvl="1" indent="0" algn="ctr">
              <a:buClr>
                <a:schemeClr val="tx1"/>
              </a:buClr>
              <a:buNone/>
            </a:pPr>
            <a:r>
              <a:rPr lang="zh-CN" altLang="zh-CN" sz="2400" dirty="0"/>
              <a:t>图</a:t>
            </a:r>
            <a:r>
              <a:rPr lang="en-US" altLang="zh-CN" sz="2400" dirty="0"/>
              <a:t>5‑19  </a:t>
            </a:r>
            <a:r>
              <a:rPr lang="zh-CN" altLang="zh-CN" sz="2400" dirty="0"/>
              <a:t>基于</a:t>
            </a:r>
            <a:r>
              <a:rPr lang="en-US" altLang="zh-CN" sz="2400" dirty="0"/>
              <a:t>802.1Q</a:t>
            </a:r>
            <a:r>
              <a:rPr lang="zh-CN" altLang="zh-CN" sz="2400" dirty="0"/>
              <a:t>的</a:t>
            </a:r>
            <a:r>
              <a:rPr lang="en-US" altLang="zh-CN" sz="2400" dirty="0"/>
              <a:t>VLAN</a:t>
            </a:r>
            <a:r>
              <a:rPr lang="zh-CN" altLang="zh-CN" sz="2400" dirty="0"/>
              <a:t>帧格式</a:t>
            </a:r>
            <a:endParaRPr lang="en-US" altLang="zh-CN" sz="2400" dirty="0">
              <a:solidFill>
                <a:schemeClr val="hlink"/>
              </a:solidFill>
            </a:endParaRPr>
          </a:p>
        </p:txBody>
      </p:sp>
      <p:pic>
        <p:nvPicPr>
          <p:cNvPr id="6" name="图片 5"/>
          <p:cNvPicPr/>
          <p:nvPr/>
        </p:nvPicPr>
        <p:blipFill>
          <a:blip r:embed="rId2">
            <a:extLst>
              <a:ext uri="{28A0092B-C50C-407E-A947-70E740481C1C}">
                <a14:useLocalDpi xmlns:a14="http://schemas.microsoft.com/office/drawing/2010/main" val="0"/>
              </a:ext>
            </a:extLst>
          </a:blip>
          <a:stretch>
            <a:fillRect/>
          </a:stretch>
        </p:blipFill>
        <p:spPr>
          <a:xfrm>
            <a:off x="644343" y="2130470"/>
            <a:ext cx="8202936" cy="3196273"/>
          </a:xfrm>
          <a:prstGeom prst="rect">
            <a:avLst/>
          </a:prstGeom>
        </p:spPr>
      </p:pic>
    </p:spTree>
    <p:extLst>
      <p:ext uri="{BB962C8B-B14F-4D97-AF65-F5344CB8AC3E}">
        <p14:creationId xmlns:p14="http://schemas.microsoft.com/office/powerpoint/2010/main" val="42378288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5.5.2	</a:t>
            </a:r>
            <a:r>
              <a:rPr lang="zh-CN" altLang="en-US" sz="4400" dirty="0"/>
              <a:t>基于</a:t>
            </a:r>
            <a:r>
              <a:rPr lang="en-US" altLang="zh-CN" sz="4400" dirty="0" smtClean="0"/>
              <a:t>P T</a:t>
            </a:r>
            <a:r>
              <a:rPr lang="zh-CN" altLang="en-US" sz="4400" dirty="0" smtClean="0"/>
              <a:t>的</a:t>
            </a:r>
            <a:r>
              <a:rPr lang="en-US" altLang="zh-CN" sz="4400" dirty="0"/>
              <a:t>VLAN</a:t>
            </a:r>
            <a:r>
              <a:rPr lang="zh-CN" altLang="en-US" sz="4400" dirty="0"/>
              <a:t>配置</a:t>
            </a:r>
            <a:endParaRPr lang="zh-CN" altLang="zh-CN" sz="4400" dirty="0"/>
          </a:p>
        </p:txBody>
      </p:sp>
      <p:sp>
        <p:nvSpPr>
          <p:cNvPr id="275459" name="Rectangle 3"/>
          <p:cNvSpPr>
            <a:spLocks noGrp="1" noChangeArrowheads="1"/>
          </p:cNvSpPr>
          <p:nvPr>
            <p:ph type="body" idx="1"/>
          </p:nvPr>
        </p:nvSpPr>
        <p:spPr>
          <a:xfrm>
            <a:off x="457200" y="1194530"/>
            <a:ext cx="8229600" cy="4525963"/>
          </a:xfrm>
        </p:spPr>
        <p:txBody>
          <a:bodyPr/>
          <a:lstStyle/>
          <a:p>
            <a:pPr marL="257175" lvl="1" indent="-257175">
              <a:buClr>
                <a:schemeClr val="tx1"/>
              </a:buClr>
            </a:pPr>
            <a:r>
              <a:rPr lang="en-US" altLang="zh-CN" sz="3000" dirty="0" smtClean="0">
                <a:solidFill>
                  <a:schemeClr val="hlink"/>
                </a:solidFill>
              </a:rPr>
              <a:t>1.</a:t>
            </a:r>
            <a:r>
              <a:rPr lang="zh-CN" altLang="zh-CN" sz="3000" dirty="0" smtClean="0">
                <a:solidFill>
                  <a:schemeClr val="hlink"/>
                </a:solidFill>
              </a:rPr>
              <a:t>组网需求及拓扑</a:t>
            </a:r>
            <a:endParaRPr lang="en-US" altLang="zh-CN" sz="3000" dirty="0" smtClean="0">
              <a:solidFill>
                <a:schemeClr val="hlink"/>
              </a:solidFill>
            </a:endParaRPr>
          </a:p>
          <a:p>
            <a:pPr marL="557212" lvl="2" indent="-257175">
              <a:buClr>
                <a:schemeClr val="tx1"/>
              </a:buClr>
            </a:pPr>
            <a:r>
              <a:rPr lang="zh-CN" altLang="en-US" sz="2400" dirty="0"/>
              <a:t>某软件</a:t>
            </a:r>
            <a:r>
              <a:rPr lang="zh-CN" altLang="en-US" sz="2400" dirty="0" smtClean="0"/>
              <a:t>公司其</a:t>
            </a:r>
            <a:r>
              <a:rPr lang="zh-CN" altLang="en-US" sz="2400" dirty="0"/>
              <a:t>局域网中的主机分属两个部门：开发部和测试</a:t>
            </a:r>
            <a:r>
              <a:rPr lang="zh-CN" altLang="en-US" sz="2400" dirty="0" smtClean="0"/>
              <a:t>部，使用</a:t>
            </a:r>
            <a:r>
              <a:rPr lang="zh-CN" altLang="en-US" sz="2400" dirty="0"/>
              <a:t>两台交换机互连</a:t>
            </a:r>
            <a:r>
              <a:rPr lang="zh-CN" altLang="en-US" sz="2400" dirty="0" smtClean="0"/>
              <a:t>，由于</a:t>
            </a:r>
            <a:r>
              <a:rPr lang="zh-CN" altLang="en-US" sz="2400" dirty="0"/>
              <a:t>工作需要，要求将开发部和测试部相互隔离，部门之间不能相互通信</a:t>
            </a:r>
            <a:r>
              <a:rPr lang="zh-CN" altLang="en-US" sz="2400" dirty="0" smtClean="0"/>
              <a:t>。</a:t>
            </a:r>
            <a:endParaRPr lang="en-US" altLang="zh-CN" sz="2400" dirty="0" smtClean="0"/>
          </a:p>
        </p:txBody>
      </p:sp>
      <p:pic>
        <p:nvPicPr>
          <p:cNvPr id="7" name="图片 6"/>
          <p:cNvPicPr/>
          <p:nvPr/>
        </p:nvPicPr>
        <p:blipFill rotWithShape="1">
          <a:blip r:embed="rId2" cstate="print"/>
          <a:srcRect l="1414" r="2057"/>
          <a:stretch/>
        </p:blipFill>
        <p:spPr bwMode="auto">
          <a:xfrm>
            <a:off x="1127353" y="2906483"/>
            <a:ext cx="5462132" cy="3595917"/>
          </a:xfrm>
          <a:prstGeom prst="rect">
            <a:avLst/>
          </a:prstGeom>
          <a:ln>
            <a:noFill/>
          </a:ln>
          <a:extLst>
            <a:ext uri="{53640926-AAD7-44D8-BBD7-CCE9431645EC}">
              <a14:shadowObscured xmlns:a14="http://schemas.microsoft.com/office/drawing/2010/main"/>
            </a:ext>
          </a:extLst>
        </p:spPr>
      </p:pic>
      <p:sp>
        <p:nvSpPr>
          <p:cNvPr id="2" name="矩形 1"/>
          <p:cNvSpPr/>
          <p:nvPr/>
        </p:nvSpPr>
        <p:spPr>
          <a:xfrm>
            <a:off x="6740210" y="3411779"/>
            <a:ext cx="923330" cy="2585323"/>
          </a:xfrm>
          <a:prstGeom prst="rect">
            <a:avLst/>
          </a:prstGeom>
        </p:spPr>
        <p:txBody>
          <a:bodyPr vert="eaVert" wrap="square">
            <a:spAutoFit/>
          </a:bodyPr>
          <a:lstStyle/>
          <a:p>
            <a:r>
              <a:rPr lang="zh-CN" altLang="zh-CN" sz="2400" b="1" dirty="0"/>
              <a:t>图</a:t>
            </a:r>
            <a:r>
              <a:rPr lang="en-US" altLang="zh-CN" sz="2400" b="1" dirty="0"/>
              <a:t>5‑21  VLAN</a:t>
            </a:r>
            <a:r>
              <a:rPr lang="zh-CN" altLang="zh-CN" sz="2400" b="1" dirty="0"/>
              <a:t>配置实验的网络拓扑图</a:t>
            </a:r>
            <a:endParaRPr lang="zh-CN" altLang="en-US" sz="2400" b="1" dirty="0"/>
          </a:p>
        </p:txBody>
      </p:sp>
    </p:spTree>
    <p:extLst>
      <p:ext uri="{BB962C8B-B14F-4D97-AF65-F5344CB8AC3E}">
        <p14:creationId xmlns:p14="http://schemas.microsoft.com/office/powerpoint/2010/main" val="42070636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a:t>
            </a:r>
            <a:r>
              <a:rPr lang="zh-CN" altLang="en-US" sz="4400" dirty="0"/>
              <a:t>数据准备</a:t>
            </a:r>
          </a:p>
        </p:txBody>
      </p:sp>
      <p:sp>
        <p:nvSpPr>
          <p:cNvPr id="275459" name="Rectangle 3"/>
          <p:cNvSpPr>
            <a:spLocks noGrp="1" noChangeArrowheads="1"/>
          </p:cNvSpPr>
          <p:nvPr>
            <p:ph type="body" idx="1"/>
          </p:nvPr>
        </p:nvSpPr>
        <p:spPr>
          <a:xfrm>
            <a:off x="457200" y="1194530"/>
            <a:ext cx="8229600" cy="4525963"/>
          </a:xfrm>
        </p:spPr>
        <p:txBody>
          <a:bodyPr/>
          <a:lstStyle/>
          <a:p>
            <a:pPr marL="0" lvl="1" indent="0">
              <a:buClr>
                <a:schemeClr val="tx1"/>
              </a:buClr>
              <a:buNone/>
            </a:pPr>
            <a:r>
              <a:rPr lang="zh-CN" altLang="en-US" sz="2800" dirty="0" smtClean="0">
                <a:solidFill>
                  <a:schemeClr val="hlink"/>
                </a:solidFill>
              </a:rPr>
              <a:t>为</a:t>
            </a:r>
            <a:r>
              <a:rPr lang="zh-CN" altLang="en-US" sz="2800" dirty="0">
                <a:solidFill>
                  <a:schemeClr val="hlink"/>
                </a:solidFill>
              </a:rPr>
              <a:t>完成图</a:t>
            </a:r>
            <a:r>
              <a:rPr lang="en-US" altLang="zh-CN" sz="2800" dirty="0" smtClean="0">
                <a:solidFill>
                  <a:schemeClr val="hlink"/>
                </a:solidFill>
              </a:rPr>
              <a:t>5-21</a:t>
            </a:r>
            <a:r>
              <a:rPr lang="zh-CN" altLang="en-US" sz="2800" dirty="0">
                <a:solidFill>
                  <a:schemeClr val="hlink"/>
                </a:solidFill>
              </a:rPr>
              <a:t>所示的配置，需准备如下的数据：</a:t>
            </a:r>
          </a:p>
          <a:p>
            <a:pPr marL="257175" lvl="1" indent="-257175">
              <a:buClr>
                <a:schemeClr val="tx1"/>
              </a:buClr>
            </a:pPr>
            <a:r>
              <a:rPr lang="en-US" altLang="zh-CN" sz="2600" dirty="0">
                <a:solidFill>
                  <a:schemeClr val="hlink"/>
                </a:solidFill>
              </a:rPr>
              <a:t>(1)	PC0</a:t>
            </a:r>
            <a:r>
              <a:rPr lang="zh-CN" altLang="en-US" sz="2600" dirty="0">
                <a:solidFill>
                  <a:schemeClr val="hlink"/>
                </a:solidFill>
              </a:rPr>
              <a:t>、</a:t>
            </a:r>
            <a:r>
              <a:rPr lang="en-US" altLang="zh-CN" sz="2600" dirty="0">
                <a:solidFill>
                  <a:schemeClr val="hlink"/>
                </a:solidFill>
              </a:rPr>
              <a:t>PC1</a:t>
            </a:r>
            <a:r>
              <a:rPr lang="zh-CN" altLang="en-US" sz="2600" dirty="0">
                <a:solidFill>
                  <a:schemeClr val="hlink"/>
                </a:solidFill>
              </a:rPr>
              <a:t>、</a:t>
            </a:r>
            <a:r>
              <a:rPr lang="en-US" altLang="zh-CN" sz="2600" dirty="0">
                <a:solidFill>
                  <a:schemeClr val="hlink"/>
                </a:solidFill>
              </a:rPr>
              <a:t>PC2</a:t>
            </a:r>
            <a:r>
              <a:rPr lang="zh-CN" altLang="en-US" sz="2600" dirty="0">
                <a:solidFill>
                  <a:schemeClr val="hlink"/>
                </a:solidFill>
              </a:rPr>
              <a:t>和</a:t>
            </a:r>
            <a:r>
              <a:rPr lang="en-US" altLang="zh-CN" sz="2600" dirty="0">
                <a:solidFill>
                  <a:schemeClr val="hlink"/>
                </a:solidFill>
              </a:rPr>
              <a:t>PC3</a:t>
            </a:r>
            <a:r>
              <a:rPr lang="zh-CN" altLang="en-US" sz="2600" dirty="0">
                <a:solidFill>
                  <a:schemeClr val="hlink"/>
                </a:solidFill>
              </a:rPr>
              <a:t>皆是具有一个</a:t>
            </a:r>
            <a:r>
              <a:rPr lang="en-US" altLang="zh-CN" sz="2600" dirty="0" err="1">
                <a:solidFill>
                  <a:schemeClr val="hlink"/>
                </a:solidFill>
              </a:rPr>
              <a:t>FastEthernet</a:t>
            </a:r>
            <a:r>
              <a:rPr lang="zh-CN" altLang="en-US" sz="2600" dirty="0">
                <a:solidFill>
                  <a:schemeClr val="hlink"/>
                </a:solidFill>
              </a:rPr>
              <a:t>网络接口的普通</a:t>
            </a:r>
            <a:r>
              <a:rPr lang="en-US" altLang="zh-CN" sz="2600" dirty="0">
                <a:solidFill>
                  <a:schemeClr val="hlink"/>
                </a:solidFill>
              </a:rPr>
              <a:t>PC</a:t>
            </a:r>
            <a:r>
              <a:rPr lang="zh-CN" altLang="en-US" sz="2600" dirty="0">
                <a:solidFill>
                  <a:schemeClr val="hlink"/>
                </a:solidFill>
              </a:rPr>
              <a:t>，</a:t>
            </a:r>
            <a:r>
              <a:rPr lang="en-US" altLang="zh-CN" sz="2600" dirty="0">
                <a:solidFill>
                  <a:schemeClr val="hlink"/>
                </a:solidFill>
              </a:rPr>
              <a:t>IP</a:t>
            </a:r>
            <a:r>
              <a:rPr lang="zh-CN" altLang="en-US" sz="2600" dirty="0">
                <a:solidFill>
                  <a:schemeClr val="hlink"/>
                </a:solidFill>
              </a:rPr>
              <a:t>地址分别为</a:t>
            </a:r>
            <a:r>
              <a:rPr lang="en-US" altLang="zh-CN" sz="2600" dirty="0">
                <a:solidFill>
                  <a:schemeClr val="hlink"/>
                </a:solidFill>
              </a:rPr>
              <a:t>192.168.0.1/24</a:t>
            </a:r>
            <a:r>
              <a:rPr lang="zh-CN" altLang="en-US" sz="2600" dirty="0">
                <a:solidFill>
                  <a:schemeClr val="hlink"/>
                </a:solidFill>
              </a:rPr>
              <a:t>、</a:t>
            </a:r>
            <a:r>
              <a:rPr lang="en-US" altLang="zh-CN" sz="2600" dirty="0">
                <a:solidFill>
                  <a:schemeClr val="hlink"/>
                </a:solidFill>
              </a:rPr>
              <a:t>192.168.0.2/24</a:t>
            </a:r>
            <a:r>
              <a:rPr lang="zh-CN" altLang="en-US" sz="2600" dirty="0">
                <a:solidFill>
                  <a:schemeClr val="hlink"/>
                </a:solidFill>
              </a:rPr>
              <a:t>、</a:t>
            </a:r>
            <a:r>
              <a:rPr lang="en-US" altLang="zh-CN" sz="2600" dirty="0">
                <a:solidFill>
                  <a:schemeClr val="hlink"/>
                </a:solidFill>
              </a:rPr>
              <a:t>192.168.0.11/24</a:t>
            </a:r>
            <a:r>
              <a:rPr lang="zh-CN" altLang="en-US" sz="2600" dirty="0">
                <a:solidFill>
                  <a:schemeClr val="hlink"/>
                </a:solidFill>
              </a:rPr>
              <a:t>和</a:t>
            </a:r>
            <a:r>
              <a:rPr lang="en-US" altLang="zh-CN" sz="2600" dirty="0">
                <a:solidFill>
                  <a:schemeClr val="hlink"/>
                </a:solidFill>
              </a:rPr>
              <a:t>192.168.0.22/24</a:t>
            </a:r>
            <a:r>
              <a:rPr lang="zh-CN" altLang="en-US" sz="2600" dirty="0">
                <a:solidFill>
                  <a:schemeClr val="hlink"/>
                </a:solidFill>
              </a:rPr>
              <a:t>；</a:t>
            </a:r>
          </a:p>
          <a:p>
            <a:pPr marL="257175" lvl="1" indent="-257175">
              <a:buClr>
                <a:schemeClr val="tx1"/>
              </a:buClr>
            </a:pPr>
            <a:r>
              <a:rPr lang="en-US" altLang="zh-CN" sz="2600" dirty="0">
                <a:solidFill>
                  <a:schemeClr val="hlink"/>
                </a:solidFill>
              </a:rPr>
              <a:t>(2)	Switch0</a:t>
            </a:r>
            <a:r>
              <a:rPr lang="zh-CN" altLang="en-US" sz="2600" dirty="0">
                <a:solidFill>
                  <a:schemeClr val="hlink"/>
                </a:solidFill>
              </a:rPr>
              <a:t>和</a:t>
            </a:r>
            <a:r>
              <a:rPr lang="en-US" altLang="zh-CN" sz="2600" dirty="0">
                <a:solidFill>
                  <a:schemeClr val="hlink"/>
                </a:solidFill>
              </a:rPr>
              <a:t>Switch1</a:t>
            </a:r>
            <a:r>
              <a:rPr lang="zh-CN" altLang="en-US" sz="2600" dirty="0">
                <a:solidFill>
                  <a:schemeClr val="hlink"/>
                </a:solidFill>
              </a:rPr>
              <a:t>各具有</a:t>
            </a:r>
            <a:r>
              <a:rPr lang="en-US" altLang="zh-CN" sz="2600" dirty="0">
                <a:solidFill>
                  <a:schemeClr val="hlink"/>
                </a:solidFill>
              </a:rPr>
              <a:t>24</a:t>
            </a:r>
            <a:r>
              <a:rPr lang="zh-CN" altLang="en-US" sz="2600" dirty="0">
                <a:solidFill>
                  <a:schemeClr val="hlink"/>
                </a:solidFill>
              </a:rPr>
              <a:t>个</a:t>
            </a:r>
            <a:r>
              <a:rPr lang="en-US" altLang="zh-CN" sz="2600" dirty="0" err="1">
                <a:solidFill>
                  <a:schemeClr val="hlink"/>
                </a:solidFill>
              </a:rPr>
              <a:t>FastEthernet</a:t>
            </a:r>
            <a:r>
              <a:rPr lang="zh-CN" altLang="en-US" sz="2600" dirty="0">
                <a:solidFill>
                  <a:schemeClr val="hlink"/>
                </a:solidFill>
              </a:rPr>
              <a:t>端口。其中，</a:t>
            </a:r>
            <a:r>
              <a:rPr lang="en-US" altLang="zh-CN" sz="2600" dirty="0">
                <a:solidFill>
                  <a:schemeClr val="hlink"/>
                </a:solidFill>
              </a:rPr>
              <a:t>Switch0</a:t>
            </a:r>
            <a:r>
              <a:rPr lang="zh-CN" altLang="en-US" sz="2600" dirty="0">
                <a:solidFill>
                  <a:schemeClr val="hlink"/>
                </a:solidFill>
              </a:rPr>
              <a:t>和</a:t>
            </a:r>
            <a:r>
              <a:rPr lang="en-US" altLang="zh-CN" sz="2600" dirty="0">
                <a:solidFill>
                  <a:schemeClr val="hlink"/>
                </a:solidFill>
              </a:rPr>
              <a:t>Switch1</a:t>
            </a:r>
            <a:r>
              <a:rPr lang="zh-CN" altLang="en-US" sz="2600" dirty="0">
                <a:solidFill>
                  <a:schemeClr val="hlink"/>
                </a:solidFill>
              </a:rPr>
              <a:t>上的</a:t>
            </a:r>
            <a:r>
              <a:rPr lang="en-US" altLang="zh-CN" sz="2600" dirty="0">
                <a:solidFill>
                  <a:schemeClr val="hlink"/>
                </a:solidFill>
              </a:rPr>
              <a:t>FastEthernet0/1~8</a:t>
            </a:r>
            <a:r>
              <a:rPr lang="zh-CN" altLang="en-US" sz="2600" dirty="0">
                <a:solidFill>
                  <a:schemeClr val="hlink"/>
                </a:solidFill>
              </a:rPr>
              <a:t>号端口属于开发部</a:t>
            </a:r>
            <a:r>
              <a:rPr lang="en-US" altLang="zh-CN" sz="2600" dirty="0">
                <a:solidFill>
                  <a:schemeClr val="hlink"/>
                </a:solidFill>
              </a:rPr>
              <a:t>VLAN</a:t>
            </a:r>
            <a:r>
              <a:rPr lang="zh-CN" altLang="en-US" sz="2600" dirty="0">
                <a:solidFill>
                  <a:schemeClr val="hlink"/>
                </a:solidFill>
              </a:rPr>
              <a:t>，该</a:t>
            </a:r>
            <a:r>
              <a:rPr lang="en-US" altLang="zh-CN" sz="2600" dirty="0">
                <a:solidFill>
                  <a:schemeClr val="hlink"/>
                </a:solidFill>
              </a:rPr>
              <a:t>VLAN</a:t>
            </a:r>
            <a:r>
              <a:rPr lang="zh-CN" altLang="en-US" sz="2600" dirty="0">
                <a:solidFill>
                  <a:schemeClr val="hlink"/>
                </a:solidFill>
              </a:rPr>
              <a:t>名称为</a:t>
            </a:r>
            <a:r>
              <a:rPr lang="en-US" altLang="zh-CN" sz="2600" dirty="0">
                <a:solidFill>
                  <a:schemeClr val="hlink"/>
                </a:solidFill>
              </a:rPr>
              <a:t>DEVE_DEP</a:t>
            </a:r>
            <a:r>
              <a:rPr lang="zh-CN" altLang="en-US" sz="2600" dirty="0">
                <a:solidFill>
                  <a:schemeClr val="hlink"/>
                </a:solidFill>
              </a:rPr>
              <a:t>，编号为</a:t>
            </a:r>
            <a:r>
              <a:rPr lang="en-US" altLang="zh-CN" sz="2600" dirty="0">
                <a:solidFill>
                  <a:schemeClr val="hlink"/>
                </a:solidFill>
              </a:rPr>
              <a:t>100</a:t>
            </a:r>
            <a:r>
              <a:rPr lang="zh-CN" altLang="en-US" sz="2600" dirty="0">
                <a:solidFill>
                  <a:schemeClr val="hlink"/>
                </a:solidFill>
              </a:rPr>
              <a:t>，</a:t>
            </a:r>
            <a:r>
              <a:rPr lang="en-US" altLang="zh-CN" sz="2600" dirty="0">
                <a:solidFill>
                  <a:schemeClr val="hlink"/>
                </a:solidFill>
              </a:rPr>
              <a:t>PC0</a:t>
            </a:r>
            <a:r>
              <a:rPr lang="zh-CN" altLang="en-US" sz="2600" dirty="0">
                <a:solidFill>
                  <a:schemeClr val="hlink"/>
                </a:solidFill>
              </a:rPr>
              <a:t>和</a:t>
            </a:r>
            <a:r>
              <a:rPr lang="en-US" altLang="zh-CN" sz="2600" dirty="0">
                <a:solidFill>
                  <a:schemeClr val="hlink"/>
                </a:solidFill>
              </a:rPr>
              <a:t>PC2</a:t>
            </a:r>
            <a:r>
              <a:rPr lang="zh-CN" altLang="en-US" sz="2600" dirty="0">
                <a:solidFill>
                  <a:schemeClr val="hlink"/>
                </a:solidFill>
              </a:rPr>
              <a:t>代表该</a:t>
            </a:r>
            <a:r>
              <a:rPr lang="en-US" altLang="zh-CN" sz="2600" dirty="0">
                <a:solidFill>
                  <a:schemeClr val="hlink"/>
                </a:solidFill>
              </a:rPr>
              <a:t>VLAN</a:t>
            </a:r>
            <a:r>
              <a:rPr lang="zh-CN" altLang="en-US" sz="2600" dirty="0">
                <a:solidFill>
                  <a:schemeClr val="hlink"/>
                </a:solidFill>
              </a:rPr>
              <a:t>内的普通</a:t>
            </a:r>
            <a:r>
              <a:rPr lang="en-US" altLang="zh-CN" sz="2600" dirty="0">
                <a:solidFill>
                  <a:schemeClr val="hlink"/>
                </a:solidFill>
              </a:rPr>
              <a:t>PC</a:t>
            </a:r>
            <a:r>
              <a:rPr lang="zh-CN" altLang="en-US" sz="2600" dirty="0">
                <a:solidFill>
                  <a:schemeClr val="hlink"/>
                </a:solidFill>
              </a:rPr>
              <a:t>。</a:t>
            </a:r>
            <a:r>
              <a:rPr lang="en-US" altLang="zh-CN" sz="2600" dirty="0">
                <a:solidFill>
                  <a:schemeClr val="hlink"/>
                </a:solidFill>
              </a:rPr>
              <a:t>Switch0</a:t>
            </a:r>
            <a:r>
              <a:rPr lang="zh-CN" altLang="en-US" sz="2600" dirty="0">
                <a:solidFill>
                  <a:schemeClr val="hlink"/>
                </a:solidFill>
              </a:rPr>
              <a:t>和</a:t>
            </a:r>
            <a:r>
              <a:rPr lang="en-US" altLang="zh-CN" sz="2600" dirty="0">
                <a:solidFill>
                  <a:schemeClr val="hlink"/>
                </a:solidFill>
              </a:rPr>
              <a:t>Switch1</a:t>
            </a:r>
            <a:r>
              <a:rPr lang="zh-CN" altLang="en-US" sz="2600" dirty="0">
                <a:solidFill>
                  <a:schemeClr val="hlink"/>
                </a:solidFill>
              </a:rPr>
              <a:t>上的</a:t>
            </a:r>
            <a:r>
              <a:rPr lang="en-US" altLang="zh-CN" sz="2600" dirty="0">
                <a:solidFill>
                  <a:schemeClr val="hlink"/>
                </a:solidFill>
              </a:rPr>
              <a:t>FastEthernet0/9~16</a:t>
            </a:r>
            <a:r>
              <a:rPr lang="zh-CN" altLang="en-US" sz="2600" dirty="0">
                <a:solidFill>
                  <a:schemeClr val="hlink"/>
                </a:solidFill>
              </a:rPr>
              <a:t>号端口属于测试部</a:t>
            </a:r>
            <a:r>
              <a:rPr lang="en-US" altLang="zh-CN" sz="2600" dirty="0">
                <a:solidFill>
                  <a:schemeClr val="hlink"/>
                </a:solidFill>
              </a:rPr>
              <a:t>VLAN</a:t>
            </a:r>
            <a:r>
              <a:rPr lang="zh-CN" altLang="en-US" sz="2600" dirty="0">
                <a:solidFill>
                  <a:schemeClr val="hlink"/>
                </a:solidFill>
              </a:rPr>
              <a:t>，该</a:t>
            </a:r>
            <a:r>
              <a:rPr lang="en-US" altLang="zh-CN" sz="2600" dirty="0">
                <a:solidFill>
                  <a:schemeClr val="hlink"/>
                </a:solidFill>
              </a:rPr>
              <a:t>VLAN</a:t>
            </a:r>
            <a:r>
              <a:rPr lang="zh-CN" altLang="en-US" sz="2600" dirty="0">
                <a:solidFill>
                  <a:schemeClr val="hlink"/>
                </a:solidFill>
              </a:rPr>
              <a:t>名称为</a:t>
            </a:r>
            <a:r>
              <a:rPr lang="en-US" altLang="zh-CN" sz="2600" dirty="0">
                <a:solidFill>
                  <a:schemeClr val="hlink"/>
                </a:solidFill>
              </a:rPr>
              <a:t>TEST_DEP</a:t>
            </a:r>
            <a:r>
              <a:rPr lang="zh-CN" altLang="en-US" sz="2600" dirty="0">
                <a:solidFill>
                  <a:schemeClr val="hlink"/>
                </a:solidFill>
              </a:rPr>
              <a:t>，编号</a:t>
            </a:r>
            <a:r>
              <a:rPr lang="zh-CN" altLang="en-US" sz="2600" dirty="0" smtClean="0">
                <a:solidFill>
                  <a:schemeClr val="hlink"/>
                </a:solidFill>
              </a:rPr>
              <a:t>为</a:t>
            </a:r>
            <a:r>
              <a:rPr lang="en-US" altLang="zh-CN" sz="2600" dirty="0" smtClean="0">
                <a:solidFill>
                  <a:schemeClr val="hlink"/>
                </a:solidFill>
              </a:rPr>
              <a:t>200</a:t>
            </a:r>
            <a:r>
              <a:rPr lang="zh-CN" altLang="en-US" sz="2600" dirty="0">
                <a:solidFill>
                  <a:schemeClr val="hlink"/>
                </a:solidFill>
              </a:rPr>
              <a:t>，</a:t>
            </a:r>
            <a:r>
              <a:rPr lang="en-US" altLang="zh-CN" sz="2600" dirty="0">
                <a:solidFill>
                  <a:schemeClr val="hlink"/>
                </a:solidFill>
              </a:rPr>
              <a:t>PC1</a:t>
            </a:r>
            <a:r>
              <a:rPr lang="zh-CN" altLang="en-US" sz="2600" dirty="0">
                <a:solidFill>
                  <a:schemeClr val="hlink"/>
                </a:solidFill>
              </a:rPr>
              <a:t>和</a:t>
            </a:r>
            <a:r>
              <a:rPr lang="en-US" altLang="zh-CN" sz="2600" dirty="0">
                <a:solidFill>
                  <a:schemeClr val="hlink"/>
                </a:solidFill>
              </a:rPr>
              <a:t>PC3</a:t>
            </a:r>
            <a:r>
              <a:rPr lang="zh-CN" altLang="en-US" sz="2600" dirty="0">
                <a:solidFill>
                  <a:schemeClr val="hlink"/>
                </a:solidFill>
              </a:rPr>
              <a:t>代表该</a:t>
            </a:r>
            <a:r>
              <a:rPr lang="en-US" altLang="zh-CN" sz="2600" dirty="0">
                <a:solidFill>
                  <a:schemeClr val="hlink"/>
                </a:solidFill>
              </a:rPr>
              <a:t>VLAN</a:t>
            </a:r>
            <a:r>
              <a:rPr lang="zh-CN" altLang="en-US" sz="2600" dirty="0">
                <a:solidFill>
                  <a:schemeClr val="hlink"/>
                </a:solidFill>
              </a:rPr>
              <a:t>内的普通</a:t>
            </a:r>
            <a:r>
              <a:rPr lang="en-US" altLang="zh-CN" sz="2600" dirty="0">
                <a:solidFill>
                  <a:schemeClr val="hlink"/>
                </a:solidFill>
              </a:rPr>
              <a:t>PC</a:t>
            </a:r>
            <a:r>
              <a:rPr lang="zh-CN" altLang="en-US" sz="2600" dirty="0">
                <a:solidFill>
                  <a:schemeClr val="hlink"/>
                </a:solidFill>
              </a:rPr>
              <a:t>；</a:t>
            </a:r>
          </a:p>
          <a:p>
            <a:pPr marL="257175" lvl="1" indent="-257175">
              <a:buClr>
                <a:schemeClr val="tx1"/>
              </a:buClr>
            </a:pPr>
            <a:r>
              <a:rPr lang="en-US" altLang="zh-CN" sz="2600" dirty="0">
                <a:solidFill>
                  <a:schemeClr val="hlink"/>
                </a:solidFill>
              </a:rPr>
              <a:t>(3)	Switch0</a:t>
            </a:r>
            <a:r>
              <a:rPr lang="zh-CN" altLang="en-US" sz="2600" dirty="0">
                <a:solidFill>
                  <a:schemeClr val="hlink"/>
                </a:solidFill>
              </a:rPr>
              <a:t>和</a:t>
            </a:r>
            <a:r>
              <a:rPr lang="en-US" altLang="zh-CN" sz="2600" dirty="0">
                <a:solidFill>
                  <a:schemeClr val="hlink"/>
                </a:solidFill>
              </a:rPr>
              <a:t>Switch1</a:t>
            </a:r>
            <a:r>
              <a:rPr lang="zh-CN" altLang="en-US" sz="2600" dirty="0">
                <a:solidFill>
                  <a:schemeClr val="hlink"/>
                </a:solidFill>
              </a:rPr>
              <a:t>通过</a:t>
            </a:r>
            <a:r>
              <a:rPr lang="en-US" altLang="zh-CN" sz="2600" dirty="0" smtClean="0">
                <a:solidFill>
                  <a:schemeClr val="hlink"/>
                </a:solidFill>
              </a:rPr>
              <a:t>FastEthernet0/24</a:t>
            </a:r>
            <a:r>
              <a:rPr lang="zh-CN" altLang="en-US" sz="2600" dirty="0">
                <a:solidFill>
                  <a:schemeClr val="hlink"/>
                </a:solidFill>
              </a:rPr>
              <a:t>端口</a:t>
            </a:r>
            <a:r>
              <a:rPr lang="zh-CN" altLang="en-US" sz="2600" dirty="0" smtClean="0">
                <a:solidFill>
                  <a:schemeClr val="hlink"/>
                </a:solidFill>
              </a:rPr>
              <a:t>互连</a:t>
            </a:r>
            <a:r>
              <a:rPr lang="zh-CN" altLang="en-US" sz="2600" dirty="0">
                <a:solidFill>
                  <a:schemeClr val="hlink"/>
                </a:solidFill>
              </a:rPr>
              <a:t>。</a:t>
            </a:r>
          </a:p>
        </p:txBody>
      </p:sp>
    </p:spTree>
    <p:extLst>
      <p:ext uri="{BB962C8B-B14F-4D97-AF65-F5344CB8AC3E}">
        <p14:creationId xmlns:p14="http://schemas.microsoft.com/office/powerpoint/2010/main" val="104342279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3.</a:t>
            </a:r>
            <a:r>
              <a:rPr lang="zh-CN" altLang="zh-CN" sz="4400" dirty="0" smtClean="0"/>
              <a:t>配置思路</a:t>
            </a:r>
            <a:endParaRPr lang="en-US" altLang="zh-CN" sz="4400" dirty="0"/>
          </a:p>
        </p:txBody>
      </p:sp>
      <p:sp>
        <p:nvSpPr>
          <p:cNvPr id="275459" name="Rectangle 3"/>
          <p:cNvSpPr>
            <a:spLocks noGrp="1" noChangeArrowheads="1"/>
          </p:cNvSpPr>
          <p:nvPr>
            <p:ph type="body" idx="1"/>
          </p:nvPr>
        </p:nvSpPr>
        <p:spPr>
          <a:xfrm>
            <a:off x="457200" y="1600202"/>
            <a:ext cx="8469086" cy="4525963"/>
          </a:xfrm>
        </p:spPr>
        <p:txBody>
          <a:bodyPr/>
          <a:lstStyle/>
          <a:p>
            <a:pPr marL="0" lvl="4" indent="0">
              <a:buClr>
                <a:schemeClr val="tx1"/>
              </a:buClr>
              <a:buNone/>
            </a:pPr>
            <a:r>
              <a:rPr lang="zh-CN" altLang="en-US" sz="3200" dirty="0" smtClean="0">
                <a:solidFill>
                  <a:schemeClr val="hlink"/>
                </a:solidFill>
              </a:rPr>
              <a:t>采用</a:t>
            </a:r>
            <a:r>
              <a:rPr lang="zh-CN" altLang="en-US" sz="3200" dirty="0">
                <a:solidFill>
                  <a:schemeClr val="hlink"/>
                </a:solidFill>
              </a:rPr>
              <a:t>如下的思路配置</a:t>
            </a:r>
            <a:r>
              <a:rPr lang="en-US" altLang="zh-CN" sz="3200" dirty="0">
                <a:solidFill>
                  <a:schemeClr val="hlink"/>
                </a:solidFill>
              </a:rPr>
              <a:t>VLAN</a:t>
            </a:r>
            <a:r>
              <a:rPr lang="zh-CN" altLang="en-US" sz="3200" dirty="0">
                <a:solidFill>
                  <a:schemeClr val="hlink"/>
                </a:solidFill>
              </a:rPr>
              <a:t>：</a:t>
            </a:r>
          </a:p>
          <a:p>
            <a:pPr marL="257175" lvl="4" indent="-257175">
              <a:buClr>
                <a:schemeClr val="tx1"/>
              </a:buClr>
            </a:pPr>
            <a:r>
              <a:rPr lang="en-US" altLang="zh-CN" sz="3200" dirty="0">
                <a:solidFill>
                  <a:schemeClr val="hlink"/>
                </a:solidFill>
              </a:rPr>
              <a:t>(1)	</a:t>
            </a:r>
            <a:r>
              <a:rPr lang="zh-CN" altLang="en-US" sz="3200" dirty="0">
                <a:solidFill>
                  <a:schemeClr val="hlink"/>
                </a:solidFill>
              </a:rPr>
              <a:t>在每台交换机上创建</a:t>
            </a:r>
            <a:r>
              <a:rPr lang="en-US" altLang="zh-CN" sz="3200" dirty="0">
                <a:solidFill>
                  <a:schemeClr val="hlink"/>
                </a:solidFill>
              </a:rPr>
              <a:t>VLAN</a:t>
            </a:r>
            <a:r>
              <a:rPr lang="zh-CN" altLang="en-US" sz="3200" dirty="0">
                <a:solidFill>
                  <a:schemeClr val="hlink"/>
                </a:solidFill>
              </a:rPr>
              <a:t>；</a:t>
            </a:r>
          </a:p>
          <a:p>
            <a:pPr marL="257175" lvl="4" indent="-257175">
              <a:buClr>
                <a:schemeClr val="tx1"/>
              </a:buClr>
            </a:pPr>
            <a:r>
              <a:rPr lang="en-US" altLang="zh-CN" sz="3200" dirty="0">
                <a:solidFill>
                  <a:schemeClr val="hlink"/>
                </a:solidFill>
              </a:rPr>
              <a:t>(2)	</a:t>
            </a:r>
            <a:r>
              <a:rPr lang="zh-CN" altLang="en-US" sz="3200" dirty="0">
                <a:solidFill>
                  <a:schemeClr val="hlink"/>
                </a:solidFill>
              </a:rPr>
              <a:t>将相应端口加入</a:t>
            </a:r>
            <a:r>
              <a:rPr lang="en-US" altLang="zh-CN" sz="3200" dirty="0">
                <a:solidFill>
                  <a:schemeClr val="hlink"/>
                </a:solidFill>
              </a:rPr>
              <a:t>VLAN</a:t>
            </a:r>
            <a:r>
              <a:rPr lang="zh-CN" altLang="en-US" sz="3200" dirty="0">
                <a:solidFill>
                  <a:schemeClr val="hlink"/>
                </a:solidFill>
              </a:rPr>
              <a:t>；</a:t>
            </a:r>
          </a:p>
          <a:p>
            <a:pPr marL="257175" lvl="4" indent="-257175">
              <a:buClr>
                <a:schemeClr val="tx1"/>
              </a:buClr>
            </a:pPr>
            <a:r>
              <a:rPr lang="en-US" altLang="zh-CN" sz="3200" dirty="0">
                <a:solidFill>
                  <a:schemeClr val="hlink"/>
                </a:solidFill>
              </a:rPr>
              <a:t>(3)	</a:t>
            </a:r>
            <a:r>
              <a:rPr lang="zh-CN" altLang="en-US" sz="3200" dirty="0">
                <a:solidFill>
                  <a:schemeClr val="hlink"/>
                </a:solidFill>
              </a:rPr>
              <a:t>配置</a:t>
            </a:r>
            <a:r>
              <a:rPr lang="en-US" altLang="zh-CN" sz="3200" dirty="0">
                <a:solidFill>
                  <a:schemeClr val="hlink"/>
                </a:solidFill>
              </a:rPr>
              <a:t>Switch0</a:t>
            </a:r>
            <a:r>
              <a:rPr lang="zh-CN" altLang="en-US" sz="3200" dirty="0">
                <a:solidFill>
                  <a:schemeClr val="hlink"/>
                </a:solidFill>
              </a:rPr>
              <a:t>和</a:t>
            </a:r>
            <a:r>
              <a:rPr lang="en-US" altLang="zh-CN" sz="3200" dirty="0">
                <a:solidFill>
                  <a:schemeClr val="hlink"/>
                </a:solidFill>
              </a:rPr>
              <a:t>Switch1</a:t>
            </a:r>
            <a:r>
              <a:rPr lang="zh-CN" altLang="en-US" sz="3200" dirty="0">
                <a:solidFill>
                  <a:schemeClr val="hlink"/>
                </a:solidFill>
              </a:rPr>
              <a:t>的</a:t>
            </a:r>
            <a:r>
              <a:rPr lang="en-US" altLang="zh-CN" sz="3200" dirty="0">
                <a:solidFill>
                  <a:schemeClr val="hlink"/>
                </a:solidFill>
              </a:rPr>
              <a:t>FastEthernet0/24</a:t>
            </a:r>
            <a:r>
              <a:rPr lang="zh-CN" altLang="en-US" sz="3200" dirty="0">
                <a:solidFill>
                  <a:schemeClr val="hlink"/>
                </a:solidFill>
              </a:rPr>
              <a:t>端口为</a:t>
            </a:r>
            <a:r>
              <a:rPr lang="en-US" altLang="zh-CN" sz="3200" dirty="0">
                <a:solidFill>
                  <a:schemeClr val="hlink"/>
                </a:solidFill>
              </a:rPr>
              <a:t>Trunk</a:t>
            </a:r>
            <a:r>
              <a:rPr lang="zh-CN" altLang="en-US" sz="3200" dirty="0">
                <a:solidFill>
                  <a:schemeClr val="hlink"/>
                </a:solidFill>
              </a:rPr>
              <a:t>类型；</a:t>
            </a:r>
          </a:p>
          <a:p>
            <a:pPr marL="257175" lvl="4" indent="-257175">
              <a:buClr>
                <a:schemeClr val="tx1"/>
              </a:buClr>
            </a:pPr>
            <a:r>
              <a:rPr lang="en-US" altLang="zh-CN" sz="3200" dirty="0">
                <a:solidFill>
                  <a:schemeClr val="hlink"/>
                </a:solidFill>
              </a:rPr>
              <a:t>(4)	</a:t>
            </a:r>
            <a:r>
              <a:rPr lang="zh-CN" altLang="en-US" sz="3200" dirty="0">
                <a:solidFill>
                  <a:schemeClr val="hlink"/>
                </a:solidFill>
              </a:rPr>
              <a:t>配置</a:t>
            </a:r>
            <a:r>
              <a:rPr lang="en-US" altLang="zh-CN" sz="3200" dirty="0">
                <a:solidFill>
                  <a:schemeClr val="hlink"/>
                </a:solidFill>
              </a:rPr>
              <a:t>Trunk</a:t>
            </a:r>
            <a:r>
              <a:rPr lang="zh-CN" altLang="en-US" sz="3200" dirty="0">
                <a:solidFill>
                  <a:schemeClr val="hlink"/>
                </a:solidFill>
              </a:rPr>
              <a:t>端口允许通过的</a:t>
            </a:r>
            <a:r>
              <a:rPr lang="en-US" altLang="zh-CN" sz="3200" dirty="0">
                <a:solidFill>
                  <a:schemeClr val="hlink"/>
                </a:solidFill>
              </a:rPr>
              <a:t>VLAN ID</a:t>
            </a:r>
            <a:r>
              <a:rPr lang="zh-CN" altLang="en-US" sz="3200" dirty="0">
                <a:solidFill>
                  <a:schemeClr val="hlink"/>
                </a:solidFill>
              </a:rPr>
              <a:t>。</a:t>
            </a:r>
          </a:p>
          <a:p>
            <a:endParaRPr lang="zh-CN" altLang="en-US" sz="3200" dirty="0"/>
          </a:p>
        </p:txBody>
      </p:sp>
    </p:spTree>
    <p:extLst>
      <p:ext uri="{BB962C8B-B14F-4D97-AF65-F5344CB8AC3E}">
        <p14:creationId xmlns:p14="http://schemas.microsoft.com/office/powerpoint/2010/main" val="295383396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endParaRPr lang="en-US" altLang="zh-CN" sz="4400" dirty="0"/>
          </a:p>
        </p:txBody>
      </p:sp>
      <p:sp>
        <p:nvSpPr>
          <p:cNvPr id="275459" name="Rectangle 3"/>
          <p:cNvSpPr>
            <a:spLocks noGrp="1" noChangeArrowheads="1"/>
          </p:cNvSpPr>
          <p:nvPr>
            <p:ph type="body" idx="1"/>
          </p:nvPr>
        </p:nvSpPr>
        <p:spPr>
          <a:xfrm>
            <a:off x="457200" y="1180016"/>
            <a:ext cx="8305800" cy="4525963"/>
          </a:xfrm>
        </p:spPr>
        <p:txBody>
          <a:bodyPr/>
          <a:lstStyle/>
          <a:p>
            <a:r>
              <a:rPr lang="en-US" altLang="zh-CN" sz="2800" dirty="0"/>
              <a:t>(1)	</a:t>
            </a:r>
            <a:r>
              <a:rPr lang="zh-CN" altLang="en-US" sz="2800" dirty="0"/>
              <a:t>搭建实验环境</a:t>
            </a:r>
            <a:r>
              <a:rPr lang="zh-CN" altLang="en-US" sz="2800" dirty="0" smtClean="0"/>
              <a:t>。</a:t>
            </a:r>
            <a:endParaRPr lang="en-US" altLang="zh-CN" sz="2800" dirty="0" smtClean="0"/>
          </a:p>
          <a:p>
            <a:r>
              <a:rPr lang="en-US" altLang="zh-CN" sz="2800" dirty="0" smtClean="0"/>
              <a:t>(</a:t>
            </a:r>
            <a:r>
              <a:rPr lang="en-US" altLang="zh-CN" sz="2800" dirty="0"/>
              <a:t>2)	</a:t>
            </a:r>
            <a:r>
              <a:rPr lang="zh-CN" altLang="en-US" sz="2800" dirty="0"/>
              <a:t>配置</a:t>
            </a:r>
            <a:r>
              <a:rPr lang="en-US" altLang="zh-CN" sz="2800" dirty="0"/>
              <a:t>PC0</a:t>
            </a:r>
            <a:r>
              <a:rPr lang="zh-CN" altLang="en-US" sz="2800" dirty="0"/>
              <a:t>、</a:t>
            </a:r>
            <a:r>
              <a:rPr lang="en-US" altLang="zh-CN" sz="2800" dirty="0"/>
              <a:t>PC1</a:t>
            </a:r>
            <a:r>
              <a:rPr lang="zh-CN" altLang="en-US" sz="2800" dirty="0"/>
              <a:t>、</a:t>
            </a:r>
            <a:r>
              <a:rPr lang="en-US" altLang="zh-CN" sz="2800" dirty="0"/>
              <a:t>PC2</a:t>
            </a:r>
            <a:r>
              <a:rPr lang="zh-CN" altLang="en-US" sz="2800" dirty="0"/>
              <a:t>和</a:t>
            </a:r>
            <a:r>
              <a:rPr lang="en-US" altLang="zh-CN" sz="2800" dirty="0"/>
              <a:t>PC3</a:t>
            </a:r>
            <a:r>
              <a:rPr lang="zh-CN" altLang="en-US" sz="2800" dirty="0"/>
              <a:t>的网络参数，并验证连通性</a:t>
            </a:r>
            <a:r>
              <a:rPr lang="zh-CN" altLang="en-US" sz="2800" dirty="0" smtClean="0"/>
              <a:t>。</a:t>
            </a:r>
            <a:r>
              <a:rPr lang="zh-CN" altLang="en-US" sz="2800" dirty="0"/>
              <a:t>（</a:t>
            </a:r>
            <a:r>
              <a:rPr lang="zh-CN" altLang="en-US" sz="2800" dirty="0" smtClean="0"/>
              <a:t>由于四</a:t>
            </a:r>
            <a:r>
              <a:rPr lang="zh-CN" altLang="en-US" sz="2800" dirty="0"/>
              <a:t>台主机通过两台交换机互连</a:t>
            </a:r>
            <a:r>
              <a:rPr lang="zh-CN" altLang="en-US" sz="2800" dirty="0" smtClean="0"/>
              <a:t>，在</a:t>
            </a:r>
            <a:r>
              <a:rPr lang="zh-CN" altLang="en-US" sz="2800" dirty="0"/>
              <a:t>同一个</a:t>
            </a:r>
            <a:r>
              <a:rPr lang="zh-CN" altLang="en-US" sz="2800" dirty="0" smtClean="0"/>
              <a:t>局域网中，</a:t>
            </a:r>
            <a:r>
              <a:rPr lang="zh-CN" altLang="en-US" sz="2800" dirty="0"/>
              <a:t>相互之间应该是连通</a:t>
            </a:r>
            <a:r>
              <a:rPr lang="zh-CN" altLang="en-US" sz="2800" dirty="0" smtClean="0"/>
              <a:t>的。）</a:t>
            </a:r>
            <a:endParaRPr lang="zh-CN" altLang="en-US" sz="2800" dirty="0"/>
          </a:p>
          <a:p>
            <a:r>
              <a:rPr lang="en-US" altLang="zh-CN" sz="2800" dirty="0" smtClean="0"/>
              <a:t>(</a:t>
            </a:r>
            <a:r>
              <a:rPr lang="en-US" altLang="zh-CN" sz="2800" dirty="0"/>
              <a:t>3)	</a:t>
            </a:r>
            <a:r>
              <a:rPr lang="zh-CN" altLang="en-US" sz="2800" dirty="0"/>
              <a:t>在交换机上创建</a:t>
            </a:r>
            <a:r>
              <a:rPr lang="en-US" altLang="zh-CN" sz="2800" dirty="0"/>
              <a:t>VLAN</a:t>
            </a:r>
            <a:r>
              <a:rPr lang="zh-CN" altLang="en-US" sz="2800" dirty="0"/>
              <a:t>（以</a:t>
            </a:r>
            <a:r>
              <a:rPr lang="en-US" altLang="zh-CN" sz="2800" dirty="0"/>
              <a:t>Switch0</a:t>
            </a:r>
            <a:r>
              <a:rPr lang="zh-CN" altLang="en-US" sz="2800" dirty="0"/>
              <a:t>为例）。命令如下：</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503" y="4046269"/>
            <a:ext cx="7941583" cy="1614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4744471"/>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1</a:t>
            </a:r>
            <a:r>
              <a:rPr lang="zh-CN" altLang="en-US" sz="4400" dirty="0" smtClean="0"/>
              <a:t>）</a:t>
            </a:r>
            <a:endParaRPr lang="en-US" altLang="zh-CN" sz="4400" dirty="0" smtClean="0"/>
          </a:p>
        </p:txBody>
      </p:sp>
      <p:sp>
        <p:nvSpPr>
          <p:cNvPr id="275459" name="Rectangle 3"/>
          <p:cNvSpPr>
            <a:spLocks noGrp="1" noChangeArrowheads="1"/>
          </p:cNvSpPr>
          <p:nvPr>
            <p:ph type="body" idx="1"/>
          </p:nvPr>
        </p:nvSpPr>
        <p:spPr>
          <a:xfrm>
            <a:off x="457200" y="1203962"/>
            <a:ext cx="8336280" cy="4525963"/>
          </a:xfrm>
        </p:spPr>
        <p:txBody>
          <a:bodyPr/>
          <a:lstStyle/>
          <a:p>
            <a:r>
              <a:rPr lang="zh-CN" altLang="en-US" sz="3200" dirty="0" smtClean="0"/>
              <a:t>将相应</a:t>
            </a:r>
            <a:r>
              <a:rPr lang="zh-CN" altLang="en-US" sz="3200" dirty="0"/>
              <a:t>端口添加到该</a:t>
            </a:r>
            <a:r>
              <a:rPr lang="en-US" altLang="zh-CN" sz="3200" dirty="0"/>
              <a:t>VLAN</a:t>
            </a:r>
            <a:r>
              <a:rPr lang="zh-CN" altLang="en-US" sz="3200" dirty="0" smtClean="0"/>
              <a:t>中，命令如下：</a:t>
            </a:r>
            <a:endParaRPr lang="en-US" altLang="zh-CN" sz="3200" dirty="0" smtClean="0"/>
          </a:p>
          <a:p>
            <a:endParaRPr lang="en-US" altLang="zh-CN" sz="1000" dirty="0" smtClean="0"/>
          </a:p>
          <a:p>
            <a:endParaRPr lang="en-US" altLang="zh-CN" sz="4400" dirty="0" smtClean="0"/>
          </a:p>
          <a:p>
            <a:pPr>
              <a:buNone/>
            </a:pPr>
            <a:endParaRPr lang="en-US" altLang="zh-CN" sz="3200" dirty="0" smtClean="0"/>
          </a:p>
          <a:p>
            <a:pPr>
              <a:buNone/>
            </a:pPr>
            <a:endParaRPr lang="en-US" altLang="zh-CN" sz="3200" dirty="0" smtClean="0"/>
          </a:p>
          <a:p>
            <a:r>
              <a:rPr lang="zh-CN" altLang="en-US" sz="3200" dirty="0"/>
              <a:t>编号为</a:t>
            </a:r>
            <a:r>
              <a:rPr lang="en-US" altLang="zh-CN" sz="3200" dirty="0"/>
              <a:t>200</a:t>
            </a:r>
            <a:r>
              <a:rPr lang="zh-CN" altLang="en-US" sz="3200" dirty="0"/>
              <a:t>的</a:t>
            </a:r>
            <a:r>
              <a:rPr lang="en-US" altLang="zh-CN" sz="3200" dirty="0"/>
              <a:t>TEST_DEP VLAN</a:t>
            </a:r>
            <a:r>
              <a:rPr lang="zh-CN" altLang="en-US" sz="3200" dirty="0"/>
              <a:t>配置方法与此类似。</a:t>
            </a:r>
            <a:endParaRPr lang="en-US" altLang="zh-CN" sz="3200" dirty="0"/>
          </a:p>
          <a:p>
            <a:pPr>
              <a:buNone/>
            </a:pPr>
            <a:endParaRPr lang="en-US" altLang="zh-CN" sz="3200" dirty="0" smtClean="0"/>
          </a:p>
          <a:p>
            <a:pPr>
              <a:buNone/>
            </a:pPr>
            <a:endParaRPr lang="en-US" altLang="zh-CN" sz="4000" dirty="0" smtClean="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9254"/>
          <a:stretch/>
        </p:blipFill>
        <p:spPr bwMode="auto">
          <a:xfrm>
            <a:off x="830033" y="1770970"/>
            <a:ext cx="7962477" cy="2133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51937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zh-CN" altLang="en-US" sz="4400" dirty="0" smtClean="0">
                <a:solidFill>
                  <a:schemeClr val="tx1"/>
                </a:solidFill>
              </a:rPr>
              <a:t>分组</a:t>
            </a:r>
            <a:r>
              <a:rPr lang="zh-CN" altLang="zh-CN" sz="4400" dirty="0" smtClean="0">
                <a:solidFill>
                  <a:schemeClr val="tx1"/>
                </a:solidFill>
              </a:rPr>
              <a:t>交换</a:t>
            </a:r>
            <a:r>
              <a:rPr lang="zh-CN" altLang="en-US" sz="4400" dirty="0" smtClean="0">
                <a:solidFill>
                  <a:schemeClr val="tx1"/>
                </a:solidFill>
              </a:rPr>
              <a:t>（续）</a:t>
            </a:r>
            <a:endParaRPr lang="en-US" altLang="zh-CN" sz="4400" dirty="0"/>
          </a:p>
        </p:txBody>
      </p:sp>
      <p:sp>
        <p:nvSpPr>
          <p:cNvPr id="275459" name="Rectangle 3"/>
          <p:cNvSpPr>
            <a:spLocks noGrp="1" noChangeArrowheads="1"/>
          </p:cNvSpPr>
          <p:nvPr>
            <p:ph type="body" idx="1"/>
          </p:nvPr>
        </p:nvSpPr>
        <p:spPr>
          <a:xfrm>
            <a:off x="457200" y="1356362"/>
            <a:ext cx="8229600" cy="4525963"/>
          </a:xfrm>
        </p:spPr>
        <p:txBody>
          <a:bodyPr/>
          <a:lstStyle/>
          <a:p>
            <a:r>
              <a:rPr lang="zh-CN" altLang="zh-CN" sz="3200" dirty="0" smtClean="0"/>
              <a:t>将报文分割为多个分组独立传送，可使</a:t>
            </a:r>
            <a:r>
              <a:rPr lang="zh-CN" altLang="en-US" sz="3200" dirty="0" smtClean="0"/>
              <a:t>用</a:t>
            </a:r>
            <a:r>
              <a:rPr lang="zh-CN" altLang="zh-CN" sz="3200" dirty="0" smtClean="0"/>
              <a:t>流水线式传输方式减少报文的传输时间。</a:t>
            </a:r>
            <a:endParaRPr lang="en-US" altLang="zh-CN" sz="3200" dirty="0" smtClean="0"/>
          </a:p>
          <a:p>
            <a:r>
              <a:rPr lang="zh-CN" altLang="zh-CN" sz="3200" dirty="0" smtClean="0"/>
              <a:t>存储一个分组所需的缓冲区比存储一份报文所需的缓冲区要小得多，这样因缓冲区不足而等待发送的机率及等待的时间也必然少得多。因此分组交换的时延要小于报文交换</a:t>
            </a:r>
            <a:r>
              <a:rPr lang="zh-CN" altLang="en-US" sz="3200" dirty="0" smtClean="0"/>
              <a:t>。</a:t>
            </a:r>
            <a:endParaRPr lang="en-US" altLang="zh-CN" sz="3200" dirty="0" smtClean="0"/>
          </a:p>
          <a:p>
            <a:r>
              <a:rPr lang="zh-CN" altLang="zh-CN" sz="3200" dirty="0" smtClean="0"/>
              <a:t>但是也正由于分为了多个分组，每个分组都要加上源、目的地址等控制信息，一定程度上降低了传输效率，增加了处理的时间，使控制复杂，时延增加。</a:t>
            </a:r>
            <a:endParaRPr lang="en-US" altLang="zh-CN" sz="29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233886"/>
            <a:ext cx="2895600" cy="476250"/>
          </a:xfrm>
        </p:spPr>
        <p:txBody>
          <a:bodyPr/>
          <a:lstStyle/>
          <a:p>
            <a:r>
              <a:rPr lang="zh-CN" altLang="en-US"/>
              <a:t>第 </a:t>
            </a:r>
            <a:fld id="{71803258-1C6E-4B0D-99D1-BC4AE38E3E46}" type="slidenum">
              <a:rPr lang="zh-CN" altLang="en-US"/>
              <a:pPr/>
              <a:t>90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pPr marL="257175" lvl="1" indent="-257175">
              <a:buClr>
                <a:schemeClr val="tx1"/>
              </a:buClr>
            </a:pPr>
            <a:r>
              <a:rPr lang="zh-CN" altLang="en-US" sz="2800" dirty="0" smtClean="0">
                <a:solidFill>
                  <a:schemeClr val="hlink"/>
                </a:solidFill>
              </a:rPr>
              <a:t>然后，退回系统</a:t>
            </a:r>
            <a:r>
              <a:rPr lang="zh-CN" altLang="en-US" sz="2800" dirty="0">
                <a:solidFill>
                  <a:schemeClr val="hlink"/>
                </a:solidFill>
              </a:rPr>
              <a:t>模式下</a:t>
            </a:r>
            <a:r>
              <a:rPr lang="zh-CN" altLang="en-US" sz="2800" dirty="0" smtClean="0">
                <a:solidFill>
                  <a:schemeClr val="hlink"/>
                </a:solidFill>
              </a:rPr>
              <a:t>输入命令</a:t>
            </a:r>
            <a:r>
              <a:rPr lang="en-US" altLang="zh-CN" sz="2800" dirty="0" smtClean="0">
                <a:solidFill>
                  <a:schemeClr val="hlink"/>
                </a:solidFill>
              </a:rPr>
              <a:t>show </a:t>
            </a:r>
            <a:r>
              <a:rPr lang="en-US" altLang="zh-CN" sz="2800" dirty="0" err="1" smtClean="0">
                <a:solidFill>
                  <a:schemeClr val="hlink"/>
                </a:solidFill>
              </a:rPr>
              <a:t>vlan</a:t>
            </a:r>
            <a:r>
              <a:rPr lang="zh-CN" altLang="en-US" sz="2800" dirty="0" smtClean="0">
                <a:solidFill>
                  <a:schemeClr val="hlink"/>
                </a:solidFill>
              </a:rPr>
              <a:t>，则有：</a:t>
            </a: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300037" lvl="2" indent="0">
              <a:buClr>
                <a:schemeClr val="tx1"/>
              </a:buClr>
              <a:buNone/>
            </a:pPr>
            <a:endParaRPr lang="en-US" altLang="zh-CN" sz="2800" dirty="0">
              <a:solidFill>
                <a:schemeClr val="hlink"/>
              </a:solidFill>
            </a:endParaRPr>
          </a:p>
          <a:p>
            <a:pPr marL="300037" lvl="2" indent="0">
              <a:buClr>
                <a:schemeClr val="tx1"/>
              </a:buClr>
              <a:buNone/>
            </a:pPr>
            <a:endParaRPr lang="en-US" altLang="zh-CN" sz="2800" dirty="0" smtClean="0">
              <a:solidFill>
                <a:schemeClr val="hlink"/>
              </a:solidFill>
            </a:endParaRPr>
          </a:p>
          <a:p>
            <a:pPr marL="300037" lvl="2" indent="0">
              <a:buClr>
                <a:schemeClr val="tx1"/>
              </a:buClr>
              <a:buNone/>
            </a:pPr>
            <a:endParaRPr lang="en-US" altLang="zh-CN" sz="2800" dirty="0">
              <a:solidFill>
                <a:schemeClr val="hlink"/>
              </a:solidFill>
            </a:endParaRPr>
          </a:p>
          <a:p>
            <a:pPr marL="300037" lvl="2" indent="0">
              <a:buClr>
                <a:schemeClr val="tx1"/>
              </a:buClr>
              <a:buNone/>
            </a:pPr>
            <a:endParaRPr lang="en-US" altLang="zh-CN" sz="2800" dirty="0" smtClean="0">
              <a:solidFill>
                <a:schemeClr val="hlink"/>
              </a:solidFill>
            </a:endParaRPr>
          </a:p>
          <a:p>
            <a:pPr marL="300037" lvl="2" indent="0">
              <a:buClr>
                <a:schemeClr val="tx1"/>
              </a:buClr>
              <a:buNone/>
            </a:pPr>
            <a:endParaRPr lang="en-US" altLang="zh-CN" sz="2800" dirty="0">
              <a:solidFill>
                <a:schemeClr val="hlink"/>
              </a:solidFill>
            </a:endParaRPr>
          </a:p>
          <a:p>
            <a:pPr marL="300037" lvl="2" indent="0">
              <a:buClr>
                <a:schemeClr val="tx1"/>
              </a:buClr>
              <a:buNone/>
            </a:pPr>
            <a:r>
              <a:rPr lang="zh-CN" altLang="en-US" sz="2800" dirty="0" smtClean="0">
                <a:solidFill>
                  <a:schemeClr val="hlink"/>
                </a:solidFill>
              </a:rPr>
              <a:t>可见</a:t>
            </a:r>
            <a:r>
              <a:rPr lang="en-US" altLang="zh-CN" sz="2800" dirty="0" smtClean="0">
                <a:solidFill>
                  <a:schemeClr val="hlink"/>
                </a:solidFill>
              </a:rPr>
              <a:t>1-8</a:t>
            </a:r>
            <a:r>
              <a:rPr lang="zh-CN" altLang="en-US" sz="2800" dirty="0">
                <a:solidFill>
                  <a:schemeClr val="hlink"/>
                </a:solidFill>
              </a:rPr>
              <a:t>号</a:t>
            </a:r>
            <a:r>
              <a:rPr lang="zh-CN" altLang="en-US" sz="2800" dirty="0" smtClean="0">
                <a:solidFill>
                  <a:schemeClr val="hlink"/>
                </a:solidFill>
              </a:rPr>
              <a:t>端口已经属于</a:t>
            </a:r>
            <a:r>
              <a:rPr lang="zh-CN" altLang="en-US" sz="2800" dirty="0">
                <a:solidFill>
                  <a:schemeClr val="hlink"/>
                </a:solidFill>
              </a:rPr>
              <a:t>编号为</a:t>
            </a:r>
            <a:r>
              <a:rPr lang="en-US" altLang="zh-CN" sz="2800" dirty="0">
                <a:solidFill>
                  <a:schemeClr val="hlink"/>
                </a:solidFill>
              </a:rPr>
              <a:t>100</a:t>
            </a:r>
            <a:r>
              <a:rPr lang="zh-CN" altLang="en-US" sz="2800" dirty="0">
                <a:solidFill>
                  <a:schemeClr val="hlink"/>
                </a:solidFill>
              </a:rPr>
              <a:t>的</a:t>
            </a:r>
            <a:r>
              <a:rPr lang="en-US" altLang="zh-CN" sz="2800" dirty="0">
                <a:solidFill>
                  <a:schemeClr val="hlink"/>
                </a:solidFill>
              </a:rPr>
              <a:t>DEVE_DEP</a:t>
            </a:r>
            <a:r>
              <a:rPr lang="zh-CN" altLang="en-US" sz="2800" dirty="0">
                <a:solidFill>
                  <a:schemeClr val="hlink"/>
                </a:solidFill>
              </a:rPr>
              <a:t>，</a:t>
            </a:r>
            <a:r>
              <a:rPr lang="en-US" altLang="zh-CN" sz="2800" dirty="0">
                <a:solidFill>
                  <a:schemeClr val="hlink"/>
                </a:solidFill>
              </a:rPr>
              <a:t>9-16</a:t>
            </a:r>
            <a:r>
              <a:rPr lang="zh-CN" altLang="en-US" sz="2800" dirty="0">
                <a:solidFill>
                  <a:schemeClr val="hlink"/>
                </a:solidFill>
              </a:rPr>
              <a:t>号端口属于编号为</a:t>
            </a:r>
            <a:r>
              <a:rPr lang="en-US" altLang="zh-CN" sz="2800" dirty="0">
                <a:solidFill>
                  <a:schemeClr val="hlink"/>
                </a:solidFill>
              </a:rPr>
              <a:t>200</a:t>
            </a:r>
            <a:r>
              <a:rPr lang="zh-CN" altLang="en-US" sz="2800" dirty="0">
                <a:solidFill>
                  <a:schemeClr val="hlink"/>
                </a:solidFill>
              </a:rPr>
              <a:t>的</a:t>
            </a:r>
            <a:r>
              <a:rPr lang="en-US" altLang="zh-CN" sz="2800" dirty="0">
                <a:solidFill>
                  <a:schemeClr val="hlink"/>
                </a:solidFill>
              </a:rPr>
              <a:t>TEST_DEP</a:t>
            </a:r>
            <a:r>
              <a:rPr lang="zh-CN" altLang="en-US" sz="2800" dirty="0">
                <a:solidFill>
                  <a:schemeClr val="hlink"/>
                </a:solidFill>
              </a:rPr>
              <a:t>，而没有进行配置的</a:t>
            </a:r>
            <a:r>
              <a:rPr lang="en-US" altLang="zh-CN" sz="2800" dirty="0">
                <a:solidFill>
                  <a:schemeClr val="hlink"/>
                </a:solidFill>
              </a:rPr>
              <a:t>17-24</a:t>
            </a:r>
            <a:r>
              <a:rPr lang="zh-CN" altLang="en-US" sz="2800" dirty="0">
                <a:solidFill>
                  <a:schemeClr val="hlink"/>
                </a:solidFill>
              </a:rPr>
              <a:t>号端口属于默认的</a:t>
            </a:r>
            <a:r>
              <a:rPr lang="en-US" altLang="zh-CN" sz="2800" dirty="0">
                <a:solidFill>
                  <a:schemeClr val="hlink"/>
                </a:solidFill>
              </a:rPr>
              <a:t>1</a:t>
            </a:r>
            <a:r>
              <a:rPr lang="zh-CN" altLang="en-US" sz="2800" dirty="0">
                <a:solidFill>
                  <a:schemeClr val="hlink"/>
                </a:solidFill>
              </a:rPr>
              <a:t>号</a:t>
            </a:r>
            <a:r>
              <a:rPr lang="en-US" altLang="zh-CN" sz="2800" dirty="0" smtClean="0">
                <a:solidFill>
                  <a:schemeClr val="hlink"/>
                </a:solidFill>
              </a:rPr>
              <a:t>VLAN</a:t>
            </a:r>
            <a:r>
              <a:rPr lang="zh-CN" altLang="en-US" sz="2800" dirty="0" smtClean="0">
                <a:solidFill>
                  <a:schemeClr val="hlink"/>
                </a:solidFill>
              </a:rPr>
              <a:t>。</a:t>
            </a:r>
            <a:endParaRPr lang="en-US" altLang="zh-CN" sz="2800" dirty="0" smtClean="0">
              <a:solidFill>
                <a:schemeClr val="hlink"/>
              </a:solidFill>
            </a:endParaRPr>
          </a:p>
          <a:p>
            <a:pPr marL="300037" lvl="2" indent="0">
              <a:buClr>
                <a:schemeClr val="tx1"/>
              </a:buClr>
              <a:buNone/>
            </a:pPr>
            <a:endParaRPr lang="zh-CN" altLang="en-US" sz="2800" dirty="0">
              <a:solidFill>
                <a:schemeClr val="hlink"/>
              </a:solidFill>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0739" y="1650549"/>
            <a:ext cx="7670120" cy="3599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523968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06456"/>
            <a:ext cx="2895600" cy="476250"/>
          </a:xfrm>
        </p:spPr>
        <p:txBody>
          <a:bodyPr/>
          <a:lstStyle/>
          <a:p>
            <a:r>
              <a:rPr lang="zh-CN" altLang="en-US"/>
              <a:t>第 </a:t>
            </a:r>
            <a:fld id="{71803258-1C6E-4B0D-99D1-BC4AE38E3E46}" type="slidenum">
              <a:rPr lang="zh-CN" altLang="en-US"/>
              <a:pPr/>
              <a:t>91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3</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180016"/>
            <a:ext cx="8229600" cy="4525963"/>
          </a:xfrm>
        </p:spPr>
        <p:txBody>
          <a:bodyPr/>
          <a:lstStyle/>
          <a:p>
            <a:r>
              <a:rPr lang="en-US" altLang="zh-CN" sz="2800" dirty="0"/>
              <a:t>(6)	</a:t>
            </a:r>
            <a:r>
              <a:rPr lang="en-US" altLang="zh-CN" sz="2800" dirty="0" smtClean="0"/>
              <a:t>Switch1</a:t>
            </a:r>
            <a:r>
              <a:rPr lang="zh-CN" altLang="en-US" sz="2800" dirty="0" smtClean="0"/>
              <a:t>上的</a:t>
            </a:r>
            <a:r>
              <a:rPr lang="en-US" altLang="zh-CN" sz="2800" dirty="0"/>
              <a:t>VLAN</a:t>
            </a:r>
            <a:r>
              <a:rPr lang="zh-CN" altLang="en-US" sz="2800" dirty="0"/>
              <a:t>配置与此</a:t>
            </a:r>
            <a:r>
              <a:rPr lang="zh-CN" altLang="en-US" sz="2800" dirty="0" smtClean="0"/>
              <a:t>类似。</a:t>
            </a:r>
            <a:endParaRPr lang="en-US" altLang="zh-CN" sz="2000" dirty="0"/>
          </a:p>
          <a:p>
            <a:r>
              <a:rPr lang="en-US" altLang="zh-CN" sz="2800" dirty="0"/>
              <a:t>(7)	Switch0</a:t>
            </a:r>
            <a:r>
              <a:rPr lang="zh-CN" altLang="en-US" sz="2800" dirty="0"/>
              <a:t>和</a:t>
            </a:r>
            <a:r>
              <a:rPr lang="en-US" altLang="zh-CN" sz="2800" dirty="0"/>
              <a:t>Switch1</a:t>
            </a:r>
            <a:r>
              <a:rPr lang="zh-CN" altLang="en-US" sz="2800" dirty="0"/>
              <a:t>之间通过各自的</a:t>
            </a:r>
            <a:r>
              <a:rPr lang="en-US" altLang="zh-CN" sz="2800" dirty="0" err="1"/>
              <a:t>fastEthernet</a:t>
            </a:r>
            <a:r>
              <a:rPr lang="en-US" altLang="zh-CN" sz="2800" dirty="0"/>
              <a:t> 0/24</a:t>
            </a:r>
            <a:r>
              <a:rPr lang="zh-CN" altLang="en-US" sz="2800" dirty="0"/>
              <a:t>进行连接，需要在两个交换机上将该端口的属性设置为</a:t>
            </a:r>
            <a:r>
              <a:rPr lang="en-US" altLang="zh-CN" sz="2800" dirty="0"/>
              <a:t>trunk</a:t>
            </a:r>
            <a:r>
              <a:rPr lang="zh-CN" altLang="en-US" sz="2800" dirty="0"/>
              <a:t>，并配置允许通过该</a:t>
            </a:r>
            <a:r>
              <a:rPr lang="en-US" altLang="zh-CN" sz="2800" dirty="0"/>
              <a:t>Trunk</a:t>
            </a:r>
            <a:r>
              <a:rPr lang="zh-CN" altLang="en-US" sz="2800" dirty="0"/>
              <a:t>端口的</a:t>
            </a:r>
            <a:r>
              <a:rPr lang="en-US" altLang="zh-CN" sz="2800" dirty="0"/>
              <a:t>VLAN ID</a:t>
            </a:r>
            <a:r>
              <a:rPr lang="zh-CN" altLang="en-US" sz="2800" dirty="0"/>
              <a:t>（</a:t>
            </a:r>
            <a:r>
              <a:rPr lang="zh-CN" altLang="en-US" sz="2800" dirty="0" smtClean="0"/>
              <a:t>本例中</a:t>
            </a:r>
            <a:r>
              <a:rPr lang="zh-CN" altLang="en-US" sz="2800" dirty="0"/>
              <a:t>是</a:t>
            </a:r>
            <a:r>
              <a:rPr lang="en-US" altLang="zh-CN" sz="2800" dirty="0"/>
              <a:t>100</a:t>
            </a:r>
            <a:r>
              <a:rPr lang="zh-CN" altLang="en-US" sz="2800" dirty="0"/>
              <a:t>和</a:t>
            </a:r>
            <a:r>
              <a:rPr lang="en-US" altLang="zh-CN" sz="2800" dirty="0"/>
              <a:t>200</a:t>
            </a:r>
            <a:r>
              <a:rPr lang="zh-CN" altLang="en-US" sz="2800" dirty="0"/>
              <a:t>）</a:t>
            </a:r>
            <a:r>
              <a:rPr lang="zh-CN" altLang="en-US" sz="2800" dirty="0" smtClean="0"/>
              <a:t>。命令如下</a:t>
            </a:r>
            <a:r>
              <a:rPr lang="zh-CN" altLang="en-US" sz="2800" dirty="0"/>
              <a:t>：</a:t>
            </a:r>
            <a:endParaRPr lang="zh-CN" altLang="zh-CN" sz="2800" dirty="0"/>
          </a:p>
        </p:txBody>
      </p:sp>
      <p:pic>
        <p:nvPicPr>
          <p:cNvPr id="133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6935"/>
          <a:stretch/>
        </p:blipFill>
        <p:spPr bwMode="auto">
          <a:xfrm>
            <a:off x="773114" y="3521983"/>
            <a:ext cx="7790316" cy="196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7319361"/>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4.</a:t>
            </a:r>
            <a:r>
              <a:rPr lang="zh-CN" altLang="zh-CN" sz="4400" dirty="0" smtClean="0"/>
              <a:t>配置步骤</a:t>
            </a:r>
            <a:r>
              <a:rPr lang="zh-CN" altLang="en-US" sz="4400" dirty="0" smtClean="0"/>
              <a:t>（续</a:t>
            </a:r>
            <a:r>
              <a:rPr lang="en-US" altLang="zh-CN" sz="4400" dirty="0" smtClean="0"/>
              <a:t>4</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310642"/>
            <a:ext cx="8229600" cy="4525963"/>
          </a:xfrm>
        </p:spPr>
        <p:txBody>
          <a:bodyPr/>
          <a:lstStyle/>
          <a:p>
            <a:pPr marL="257175" lvl="1" indent="-257175">
              <a:buClr>
                <a:schemeClr val="tx1"/>
              </a:buClr>
            </a:pPr>
            <a:r>
              <a:rPr lang="en-US" altLang="zh-CN" sz="2800" dirty="0">
                <a:solidFill>
                  <a:schemeClr val="hlink"/>
                </a:solidFill>
              </a:rPr>
              <a:t>(8)	</a:t>
            </a:r>
            <a:r>
              <a:rPr lang="zh-CN" altLang="en-US" sz="2800" dirty="0">
                <a:solidFill>
                  <a:schemeClr val="hlink"/>
                </a:solidFill>
              </a:rPr>
              <a:t>网络连通性测试。在完成上述所有的设置以后，通过</a:t>
            </a:r>
            <a:r>
              <a:rPr lang="en-US" altLang="zh-CN" sz="2800" dirty="0">
                <a:solidFill>
                  <a:schemeClr val="hlink"/>
                </a:solidFill>
              </a:rPr>
              <a:t>ping</a:t>
            </a:r>
            <a:r>
              <a:rPr lang="zh-CN" altLang="en-US" sz="2800" dirty="0">
                <a:solidFill>
                  <a:schemeClr val="hlink"/>
                </a:solidFill>
              </a:rPr>
              <a:t>命令测试各台</a:t>
            </a:r>
            <a:r>
              <a:rPr lang="en-US" altLang="zh-CN" sz="2800" dirty="0">
                <a:solidFill>
                  <a:schemeClr val="hlink"/>
                </a:solidFill>
              </a:rPr>
              <a:t>pc</a:t>
            </a:r>
            <a:r>
              <a:rPr lang="zh-CN" altLang="en-US" sz="2800" dirty="0">
                <a:solidFill>
                  <a:schemeClr val="hlink"/>
                </a:solidFill>
              </a:rPr>
              <a:t>之间的连通性。如果配置过程正确，测试结果应如表</a:t>
            </a:r>
            <a:r>
              <a:rPr lang="en-US" altLang="zh-CN" sz="2800" dirty="0" smtClean="0">
                <a:solidFill>
                  <a:schemeClr val="hlink"/>
                </a:solidFill>
              </a:rPr>
              <a:t>5-3</a:t>
            </a:r>
            <a:r>
              <a:rPr lang="zh-CN" altLang="en-US" sz="2800" dirty="0">
                <a:solidFill>
                  <a:schemeClr val="hlink"/>
                </a:solidFill>
              </a:rPr>
              <a:t>所示，其中“√”表示可达，“</a:t>
            </a:r>
            <a:r>
              <a:rPr lang="en-US" altLang="zh-CN" sz="2800" dirty="0">
                <a:solidFill>
                  <a:schemeClr val="hlink"/>
                </a:solidFill>
              </a:rPr>
              <a:t>×”</a:t>
            </a:r>
            <a:r>
              <a:rPr lang="zh-CN" altLang="en-US" sz="2800" dirty="0">
                <a:solidFill>
                  <a:schemeClr val="hlink"/>
                </a:solidFill>
              </a:rPr>
              <a:t>表示不可达</a:t>
            </a:r>
            <a:r>
              <a:rPr lang="zh-CN" altLang="en-US" sz="2800" dirty="0" smtClean="0">
                <a:solidFill>
                  <a:schemeClr val="hlink"/>
                </a:solidFill>
              </a:rPr>
              <a:t>。</a:t>
            </a:r>
            <a:endParaRPr lang="en-US" altLang="zh-CN" sz="2800" dirty="0" smtClean="0">
              <a:solidFill>
                <a:schemeClr val="hlink"/>
              </a:solidFill>
            </a:endParaRPr>
          </a:p>
          <a:p>
            <a:pPr marL="257175" lvl="1" indent="-257175">
              <a:buClr>
                <a:schemeClr val="tx1"/>
              </a:buClr>
            </a:pPr>
            <a:endParaRPr lang="en-US" altLang="zh-CN" sz="3200" dirty="0">
              <a:solidFill>
                <a:schemeClr val="hlink"/>
              </a:solidFill>
            </a:endParaRPr>
          </a:p>
          <a:p>
            <a:pPr marL="257175" lvl="1" indent="-257175">
              <a:buClr>
                <a:schemeClr val="tx1"/>
              </a:buClr>
            </a:pPr>
            <a:endParaRPr lang="en-US" altLang="zh-CN" sz="2800" dirty="0" smtClean="0">
              <a:solidFill>
                <a:schemeClr val="hlink"/>
              </a:solidFill>
            </a:endParaRPr>
          </a:p>
          <a:p>
            <a:pPr marL="257175" lvl="1" indent="-257175">
              <a:buClr>
                <a:schemeClr val="tx1"/>
              </a:buClr>
            </a:pPr>
            <a:endParaRPr lang="en-US" altLang="zh-CN" sz="2800" dirty="0">
              <a:solidFill>
                <a:schemeClr val="hlink"/>
              </a:solidFill>
            </a:endParaRPr>
          </a:p>
          <a:p>
            <a:pPr marL="257175" lvl="1" indent="-257175">
              <a:buClr>
                <a:schemeClr val="tx1"/>
              </a:buClr>
            </a:pPr>
            <a:endParaRPr lang="en-US" altLang="zh-CN" sz="2800" dirty="0" smtClean="0">
              <a:solidFill>
                <a:schemeClr val="hlink"/>
              </a:solidFill>
            </a:endParaRPr>
          </a:p>
          <a:p>
            <a:pPr marL="274638" lvl="1" indent="0">
              <a:buClr>
                <a:schemeClr val="tx1"/>
              </a:buClr>
              <a:buNone/>
            </a:pPr>
            <a:r>
              <a:rPr lang="zh-CN" altLang="en-US" sz="2800" dirty="0" smtClean="0">
                <a:solidFill>
                  <a:schemeClr val="hlink"/>
                </a:solidFill>
              </a:rPr>
              <a:t>可见，</a:t>
            </a:r>
            <a:r>
              <a:rPr lang="zh-CN" altLang="en-US" sz="2800" dirty="0">
                <a:solidFill>
                  <a:schemeClr val="hlink"/>
                </a:solidFill>
              </a:rPr>
              <a:t>只有在同一个</a:t>
            </a:r>
            <a:r>
              <a:rPr lang="en-US" altLang="zh-CN" sz="2800" dirty="0">
                <a:solidFill>
                  <a:schemeClr val="hlink"/>
                </a:solidFill>
              </a:rPr>
              <a:t>VLAN</a:t>
            </a:r>
            <a:r>
              <a:rPr lang="zh-CN" altLang="en-US" sz="2800" dirty="0">
                <a:solidFill>
                  <a:schemeClr val="hlink"/>
                </a:solidFill>
              </a:rPr>
              <a:t>中的</a:t>
            </a:r>
            <a:r>
              <a:rPr lang="en-US" altLang="zh-CN" sz="2800" dirty="0">
                <a:solidFill>
                  <a:schemeClr val="hlink"/>
                </a:solidFill>
              </a:rPr>
              <a:t>PC</a:t>
            </a:r>
            <a:r>
              <a:rPr lang="zh-CN" altLang="en-US" sz="2800" dirty="0" smtClean="0">
                <a:solidFill>
                  <a:schemeClr val="hlink"/>
                </a:solidFill>
              </a:rPr>
              <a:t>才相互可</a:t>
            </a:r>
            <a:r>
              <a:rPr lang="zh-CN" altLang="en-US" sz="2800" dirty="0">
                <a:solidFill>
                  <a:schemeClr val="hlink"/>
                </a:solidFill>
              </a:rPr>
              <a:t>达，不在同一</a:t>
            </a:r>
            <a:r>
              <a:rPr lang="en-US" altLang="zh-CN" sz="2800" dirty="0">
                <a:solidFill>
                  <a:schemeClr val="hlink"/>
                </a:solidFill>
              </a:rPr>
              <a:t>VLAN</a:t>
            </a:r>
            <a:r>
              <a:rPr lang="zh-CN" altLang="en-US" sz="2800" dirty="0">
                <a:solidFill>
                  <a:schemeClr val="hlink"/>
                </a:solidFill>
              </a:rPr>
              <a:t>中，即使连接的是同一交换机，也是不可达的。</a:t>
            </a:r>
          </a:p>
        </p:txBody>
      </p:sp>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73" r="5378"/>
          <a:stretch/>
        </p:blipFill>
        <p:spPr bwMode="auto">
          <a:xfrm>
            <a:off x="827314" y="3041188"/>
            <a:ext cx="7794172" cy="2184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3243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3243</TotalTime>
  <Words>5615</Words>
  <Application>Microsoft Office PowerPoint</Application>
  <PresentationFormat>全屏显示(4:3)</PresentationFormat>
  <Paragraphs>558</Paragraphs>
  <Slides>92</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92</vt:i4>
      </vt:variant>
    </vt:vector>
  </HeadingPairs>
  <TitlesOfParts>
    <vt:vector size="100" baseType="lpstr">
      <vt:lpstr>宋体</vt:lpstr>
      <vt:lpstr>Arial</vt:lpstr>
      <vt:lpstr>Calibri</vt:lpstr>
      <vt:lpstr>Garamond</vt:lpstr>
      <vt:lpstr>Times New Roman</vt:lpstr>
      <vt:lpstr>Wingdings</vt:lpstr>
      <vt:lpstr>计算机网络应用教材PPT主题</vt:lpstr>
      <vt:lpstr>Visio</vt:lpstr>
      <vt:lpstr>计算机网络应用教程</vt:lpstr>
      <vt:lpstr>本章结构</vt:lpstr>
      <vt:lpstr>5.1概述</vt:lpstr>
      <vt:lpstr>电路交换</vt:lpstr>
      <vt:lpstr>电路交换（续）</vt:lpstr>
      <vt:lpstr>报文交换</vt:lpstr>
      <vt:lpstr>报文交换（续）</vt:lpstr>
      <vt:lpstr>分组交换</vt:lpstr>
      <vt:lpstr>分组交换（续）</vt:lpstr>
      <vt:lpstr>PowerPoint 演示文稿</vt:lpstr>
      <vt:lpstr>PowerPoint 演示文稿</vt:lpstr>
      <vt:lpstr>5.2链路配置 5.2.1概述</vt:lpstr>
      <vt:lpstr>5.2.2链路配置基础</vt:lpstr>
      <vt:lpstr>广域网</vt:lpstr>
      <vt:lpstr>高级数据链路控制</vt:lpstr>
      <vt:lpstr>高级数据链路控制（续）</vt:lpstr>
      <vt:lpstr>PPP</vt:lpstr>
      <vt:lpstr>PPP（续1）</vt:lpstr>
      <vt:lpstr>PPP（续2）</vt:lpstr>
      <vt:lpstr>5.2.3基于P T的HDLC链路配置</vt:lpstr>
      <vt:lpstr>2.数据准备</vt:lpstr>
      <vt:lpstr>2.数据准备（续）</vt:lpstr>
      <vt:lpstr>3.配置思路</vt:lpstr>
      <vt:lpstr>4.配置步骤</vt:lpstr>
      <vt:lpstr>说明</vt:lpstr>
      <vt:lpstr>4.配置步骤（续1）</vt:lpstr>
      <vt:lpstr>4.配置步骤（续2）</vt:lpstr>
      <vt:lpstr>4.配置步骤（续3）</vt:lpstr>
      <vt:lpstr>4.配置步骤（续4）</vt:lpstr>
      <vt:lpstr>5.2.4基于P T的PPP链路配置</vt:lpstr>
      <vt:lpstr>2.数据准备</vt:lpstr>
      <vt:lpstr>2.数据准备（续）</vt:lpstr>
      <vt:lpstr>3.配置思路</vt:lpstr>
      <vt:lpstr>4.配置步骤</vt:lpstr>
      <vt:lpstr>4.配置步骤（续1）</vt:lpstr>
      <vt:lpstr>4.配置步骤（续2）</vt:lpstr>
      <vt:lpstr>4.配置步骤（续3）</vt:lpstr>
      <vt:lpstr>4.配置步骤（续4）</vt:lpstr>
      <vt:lpstr>4.配置步骤（续5）</vt:lpstr>
      <vt:lpstr>4.配置步骤（续6）</vt:lpstr>
      <vt:lpstr>5.3 生成树协议 5.3.1 概述</vt:lpstr>
      <vt:lpstr>5.3.1 概述（续1）</vt:lpstr>
      <vt:lpstr>5.3.1 概述（续2）</vt:lpstr>
      <vt:lpstr>5.3.1 概述（续3）</vt:lpstr>
      <vt:lpstr>5.3.1 概述（续4）</vt:lpstr>
      <vt:lpstr>5.3.1 概述（续5）</vt:lpstr>
      <vt:lpstr>PowerPoint 演示文稿</vt:lpstr>
      <vt:lpstr>5.3.2基于P T的STP协议配置</vt:lpstr>
      <vt:lpstr>2.数据准备</vt:lpstr>
      <vt:lpstr>3.配置思路</vt:lpstr>
      <vt:lpstr>4.配置步骤</vt:lpstr>
      <vt:lpstr>4.配置步骤（续1）</vt:lpstr>
      <vt:lpstr>4.配置步骤（续2）</vt:lpstr>
      <vt:lpstr>4.配置步骤（续3）</vt:lpstr>
      <vt:lpstr>4.配置步骤（续4）</vt:lpstr>
      <vt:lpstr>默认运行的STP结果说明</vt:lpstr>
      <vt:lpstr>默认运行的STP结果说明(续)</vt:lpstr>
      <vt:lpstr>4.配置步骤（续5）</vt:lpstr>
      <vt:lpstr>4.配置步骤（续6）</vt:lpstr>
      <vt:lpstr>4.配置步骤（续7）</vt:lpstr>
      <vt:lpstr>4.配置步骤（续8）</vt:lpstr>
      <vt:lpstr>4.配置步骤（续9）</vt:lpstr>
      <vt:lpstr>4.配置步骤（续10）</vt:lpstr>
      <vt:lpstr>4.配置步骤（续11）</vt:lpstr>
      <vt:lpstr>5.4 链路聚合 5.4.1 概述</vt:lpstr>
      <vt:lpstr>5.4.1 概述（续1）</vt:lpstr>
      <vt:lpstr>5.4.1 概述（续2）</vt:lpstr>
      <vt:lpstr>5.4.1 概述（续3）</vt:lpstr>
      <vt:lpstr>5.4.1 概述（续4）</vt:lpstr>
      <vt:lpstr>5.4.2 基于P T的链路聚合配置</vt:lpstr>
      <vt:lpstr>3.配置思路</vt:lpstr>
      <vt:lpstr>4.配置步骤</vt:lpstr>
      <vt:lpstr>4.配置步骤（续1）</vt:lpstr>
      <vt:lpstr>4.配置步骤（续2）</vt:lpstr>
      <vt:lpstr>说明</vt:lpstr>
      <vt:lpstr>4.配置步骤（续3）</vt:lpstr>
      <vt:lpstr>4.配置步骤（续4）</vt:lpstr>
      <vt:lpstr>4.配置步骤（续5）</vt:lpstr>
      <vt:lpstr>4.配置步骤（续6）</vt:lpstr>
      <vt:lpstr>4.配置步骤（续7）</vt:lpstr>
      <vt:lpstr>5.5 虚拟局域网 5.5.1 概述</vt:lpstr>
      <vt:lpstr>5.5.1 概述（续1）</vt:lpstr>
      <vt:lpstr>5.5.1 概述（续2）</vt:lpstr>
      <vt:lpstr>5.5.1 概述（续3）</vt:lpstr>
      <vt:lpstr>5.5.2 基于P T的VLAN配置</vt:lpstr>
      <vt:lpstr>2.数据准备</vt:lpstr>
      <vt:lpstr>3.配置思路</vt:lpstr>
      <vt:lpstr>4.配置步骤</vt:lpstr>
      <vt:lpstr>4.配置步骤（续1）</vt:lpstr>
      <vt:lpstr>4.配置步骤（续2）</vt:lpstr>
      <vt:lpstr>4.配置步骤（续3）</vt:lpstr>
      <vt:lpstr>4.配置步骤（续4）</vt:lpstr>
    </vt:vector>
  </TitlesOfParts>
  <Company>ichenxiaodao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jun gao</cp:lastModifiedBy>
  <cp:revision>182</cp:revision>
  <dcterms:created xsi:type="dcterms:W3CDTF">2015-05-18T02:50:00Z</dcterms:created>
  <dcterms:modified xsi:type="dcterms:W3CDTF">2015-11-24T03:53:31Z</dcterms:modified>
</cp:coreProperties>
</file>