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59" r:id="rId3"/>
    <p:sldId id="260" r:id="rId4"/>
    <p:sldId id="463" r:id="rId5"/>
    <p:sldId id="267" r:id="rId6"/>
    <p:sldId id="268" r:id="rId7"/>
    <p:sldId id="369" r:id="rId8"/>
    <p:sldId id="464" r:id="rId9"/>
    <p:sldId id="465" r:id="rId10"/>
    <p:sldId id="370" r:id="rId11"/>
    <p:sldId id="371" r:id="rId12"/>
    <p:sldId id="373" r:id="rId13"/>
    <p:sldId id="374" r:id="rId14"/>
    <p:sldId id="375" r:id="rId15"/>
    <p:sldId id="390" r:id="rId16"/>
    <p:sldId id="389" r:id="rId17"/>
    <p:sldId id="466" r:id="rId18"/>
    <p:sldId id="391" r:id="rId19"/>
    <p:sldId id="467" r:id="rId20"/>
    <p:sldId id="469" r:id="rId21"/>
    <p:sldId id="470" r:id="rId22"/>
    <p:sldId id="471" r:id="rId23"/>
    <p:sldId id="395" r:id="rId24"/>
    <p:sldId id="396" r:id="rId25"/>
    <p:sldId id="472" r:id="rId26"/>
    <p:sldId id="473" r:id="rId27"/>
    <p:sldId id="398" r:id="rId28"/>
    <p:sldId id="399" r:id="rId29"/>
    <p:sldId id="474" r:id="rId30"/>
    <p:sldId id="400" r:id="rId31"/>
    <p:sldId id="475" r:id="rId32"/>
    <p:sldId id="476" r:id="rId33"/>
    <p:sldId id="401" r:id="rId34"/>
    <p:sldId id="414" r:id="rId35"/>
    <p:sldId id="437" r:id="rId36"/>
    <p:sldId id="477" r:id="rId37"/>
    <p:sldId id="478" r:id="rId38"/>
    <p:sldId id="479" r:id="rId39"/>
    <p:sldId id="420" r:id="rId40"/>
    <p:sldId id="480" r:id="rId41"/>
    <p:sldId id="481" r:id="rId42"/>
    <p:sldId id="482" r:id="rId43"/>
    <p:sldId id="422" r:id="rId44"/>
    <p:sldId id="423" r:id="rId45"/>
    <p:sldId id="483" r:id="rId46"/>
    <p:sldId id="424" r:id="rId47"/>
    <p:sldId id="484" r:id="rId48"/>
    <p:sldId id="485" r:id="rId49"/>
    <p:sldId id="425" r:id="rId50"/>
    <p:sldId id="446" r:id="rId51"/>
    <p:sldId id="447" r:id="rId52"/>
    <p:sldId id="451" r:id="rId53"/>
    <p:sldId id="462" r:id="rId54"/>
    <p:sldId id="486" r:id="rId55"/>
    <p:sldId id="487" r:id="rId56"/>
    <p:sldId id="452" r:id="rId57"/>
    <p:sldId id="453" r:id="rId58"/>
    <p:sldId id="454" r:id="rId59"/>
    <p:sldId id="455" r:id="rId60"/>
    <p:sldId id="457" r:id="rId61"/>
    <p:sldId id="458" r:id="rId62"/>
    <p:sldId id="488" r:id="rId63"/>
    <p:sldId id="489" r:id="rId64"/>
    <p:sldId id="490" r:id="rId65"/>
    <p:sldId id="491" r:id="rId66"/>
    <p:sldId id="493" r:id="rId67"/>
    <p:sldId id="494" r:id="rId68"/>
    <p:sldId id="545" r:id="rId69"/>
    <p:sldId id="546" r:id="rId70"/>
    <p:sldId id="547" r:id="rId71"/>
    <p:sldId id="495" r:id="rId72"/>
    <p:sldId id="496" r:id="rId73"/>
    <p:sldId id="497" r:id="rId74"/>
    <p:sldId id="499" r:id="rId75"/>
    <p:sldId id="500" r:id="rId76"/>
    <p:sldId id="501" r:id="rId77"/>
    <p:sldId id="508" r:id="rId78"/>
    <p:sldId id="511" r:id="rId79"/>
    <p:sldId id="512" r:id="rId80"/>
    <p:sldId id="513" r:id="rId81"/>
    <p:sldId id="514" r:id="rId82"/>
    <p:sldId id="517" r:id="rId83"/>
    <p:sldId id="518" r:id="rId84"/>
    <p:sldId id="519" r:id="rId85"/>
    <p:sldId id="520" r:id="rId86"/>
    <p:sldId id="521" r:id="rId87"/>
    <p:sldId id="528" r:id="rId88"/>
    <p:sldId id="529" r:id="rId89"/>
    <p:sldId id="548" r:id="rId90"/>
    <p:sldId id="549" r:id="rId91"/>
    <p:sldId id="550" r:id="rId92"/>
    <p:sldId id="530" r:id="rId93"/>
    <p:sldId id="531" r:id="rId94"/>
    <p:sldId id="532" r:id="rId95"/>
    <p:sldId id="534" r:id="rId96"/>
    <p:sldId id="535" r:id="rId97"/>
    <p:sldId id="536" r:id="rId98"/>
    <p:sldId id="537" r:id="rId99"/>
    <p:sldId id="538" r:id="rId10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08"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92162" name="Group 2"/>
          <p:cNvGrpSpPr>
            <a:grpSpLocks/>
          </p:cNvGrpSpPr>
          <p:nvPr/>
        </p:nvGrpSpPr>
        <p:grpSpPr bwMode="auto">
          <a:xfrm>
            <a:off x="1" y="2"/>
            <a:ext cx="9140825" cy="6850063"/>
            <a:chOff x="0" y="0"/>
            <a:chExt cx="5758" cy="4315"/>
          </a:xfrm>
        </p:grpSpPr>
        <p:grpSp>
          <p:nvGrpSpPr>
            <p:cNvPr id="92163" name="Group 3"/>
            <p:cNvGrpSpPr>
              <a:grpSpLocks/>
            </p:cNvGrpSpPr>
            <p:nvPr/>
          </p:nvGrpSpPr>
          <p:grpSpPr bwMode="auto">
            <a:xfrm>
              <a:off x="1728" y="2230"/>
              <a:ext cx="4027" cy="2085"/>
              <a:chOff x="1728" y="2230"/>
              <a:chExt cx="4027" cy="2085"/>
            </a:xfrm>
          </p:grpSpPr>
          <p:sp>
            <p:nvSpPr>
              <p:cNvPr id="92164"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5"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6"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7"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8"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69"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70"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71" name="Rectangle 11"/>
          <p:cNvSpPr>
            <a:spLocks noGrp="1" noChangeArrowheads="1"/>
          </p:cNvSpPr>
          <p:nvPr>
            <p:ph type="ctrTitle" sz="quarter"/>
          </p:nvPr>
        </p:nvSpPr>
        <p:spPr>
          <a:xfrm>
            <a:off x="685800" y="1736727"/>
            <a:ext cx="7772400" cy="1920875"/>
          </a:xfrm>
        </p:spPr>
        <p:txBody>
          <a:bodyPr/>
          <a:lstStyle>
            <a:lvl1pPr>
              <a:defRPr sz="4500"/>
            </a:lvl1pPr>
          </a:lstStyle>
          <a:p>
            <a:pPr lvl="0"/>
            <a:r>
              <a:rPr lang="zh-CN" altLang="en-US" noProof="0" smtClean="0"/>
              <a:t>单击此处编辑母版标题样式</a:t>
            </a:r>
          </a:p>
        </p:txBody>
      </p:sp>
      <p:sp>
        <p:nvSpPr>
          <p:cNvPr id="9217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92173" name="Rectangle 13"/>
          <p:cNvSpPr>
            <a:spLocks noGrp="1" noChangeArrowheads="1"/>
          </p:cNvSpPr>
          <p:nvPr>
            <p:ph type="dt" sz="quarter" idx="2"/>
          </p:nvPr>
        </p:nvSpPr>
        <p:spPr>
          <a:xfrm>
            <a:off x="457200" y="6248400"/>
            <a:ext cx="2133600" cy="476250"/>
          </a:xfrm>
        </p:spPr>
        <p:txBody>
          <a:bodyPr/>
          <a:lstStyle>
            <a:lvl1pPr>
              <a:defRPr/>
            </a:lvl1pPr>
          </a:lstStyle>
          <a:p>
            <a:fld id="{484EE621-F89A-40D0-A7BF-F2750058148B}" type="datetimeFigureOut">
              <a:rPr lang="zh-CN" altLang="en-US" smtClean="0"/>
              <a:pPr/>
              <a:t>2020/12/14</a:t>
            </a:fld>
            <a:endParaRPr lang="zh-CN" altLang="en-US"/>
          </a:p>
        </p:txBody>
      </p:sp>
      <p:sp>
        <p:nvSpPr>
          <p:cNvPr id="92174" name="Rectangle 14"/>
          <p:cNvSpPr>
            <a:spLocks noGrp="1" noChangeArrowheads="1"/>
          </p:cNvSpPr>
          <p:nvPr>
            <p:ph type="ftr" sz="quarter" idx="3"/>
          </p:nvPr>
        </p:nvSpPr>
        <p:spPr>
          <a:xfrm>
            <a:off x="3124200" y="6251575"/>
            <a:ext cx="2895600" cy="476250"/>
          </a:xfrm>
        </p:spPr>
        <p:txBody>
          <a:bodyPr/>
          <a:lstStyle>
            <a:lvl1pPr>
              <a:defRPr/>
            </a:lvl1pPr>
          </a:lstStyle>
          <a:p>
            <a:endParaRPr lang="zh-CN" altLang="en-US"/>
          </a:p>
        </p:txBody>
      </p:sp>
      <p:sp>
        <p:nvSpPr>
          <p:cNvPr id="92175" name="Rectangle 15"/>
          <p:cNvSpPr>
            <a:spLocks noGrp="1" noChangeArrowheads="1"/>
          </p:cNvSpPr>
          <p:nvPr>
            <p:ph type="sldNum" sz="quarter" idx="4"/>
          </p:nvPr>
        </p:nvSpPr>
        <p:spPr>
          <a:xfrm>
            <a:off x="6553200" y="6254750"/>
            <a:ext cx="2133600" cy="476250"/>
          </a:xfrm>
        </p:spPr>
        <p:txBody>
          <a:bodyPr/>
          <a:lstStyle>
            <a:lvl1pPr>
              <a:defRPr/>
            </a:lvl1pPr>
          </a:lstStyle>
          <a:p>
            <a:fld id="{5D27273E-D070-4DE2-9E36-84EB439431E5}" type="slidenum">
              <a:rPr lang="zh-CN" altLang="en-US" smtClean="0"/>
              <a:pPr/>
              <a:t>‹#›</a:t>
            </a:fld>
            <a:endParaRPr lang="zh-CN" altLang="en-US"/>
          </a:p>
        </p:txBody>
      </p:sp>
    </p:spTree>
    <p:extLst>
      <p:ext uri="{BB962C8B-B14F-4D97-AF65-F5344CB8AC3E}">
        <p14:creationId xmlns:p14="http://schemas.microsoft.com/office/powerpoint/2010/main" val="17096348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2020/12/14</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97103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2020/12/14</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67202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2020/12/14</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07741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2020/12/14</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90426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pPr/>
              <a:t>2020/12/14</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99136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84EE621-F89A-40D0-A7BF-F2750058148B}" type="datetimeFigureOut">
              <a:rPr lang="zh-CN" altLang="en-US" smtClean="0"/>
              <a:pPr/>
              <a:t>2020/12/14</a:t>
            </a:fld>
            <a:endParaRPr lang="zh-CN" altLang="en-US"/>
          </a:p>
        </p:txBody>
      </p:sp>
      <p:sp>
        <p:nvSpPr>
          <p:cNvPr id="8" name="灯片编号占位符 7"/>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9" name="页脚占位符 8"/>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1107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84EE621-F89A-40D0-A7BF-F2750058148B}" type="datetimeFigureOut">
              <a:rPr lang="zh-CN" altLang="en-US" smtClean="0"/>
              <a:pPr/>
              <a:t>2020/12/14</a:t>
            </a:fld>
            <a:endParaRPr lang="zh-CN" altLang="en-US"/>
          </a:p>
        </p:txBody>
      </p:sp>
      <p:sp>
        <p:nvSpPr>
          <p:cNvPr id="4" name="灯片编号占位符 3"/>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5" name="页脚占位符 4"/>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81681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84EE621-F89A-40D0-A7BF-F2750058148B}" type="datetimeFigureOut">
              <a:rPr lang="zh-CN" altLang="en-US" smtClean="0"/>
              <a:pPr/>
              <a:t>2020/12/14</a:t>
            </a:fld>
            <a:endParaRPr lang="zh-CN" altLang="en-US"/>
          </a:p>
        </p:txBody>
      </p:sp>
      <p:sp>
        <p:nvSpPr>
          <p:cNvPr id="3" name="灯片编号占位符 2"/>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4" name="页脚占位符 3"/>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4867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pPr/>
              <a:t>2020/12/14</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3085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pPr/>
              <a:t>2020/12/14</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62882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atin typeface="Arial" panose="020B0604020202020204" pitchFamily="34" charset="0"/>
              </a:defRPr>
            </a:lvl1pPr>
          </a:lstStyle>
          <a:p>
            <a:fld id="{484EE621-F89A-40D0-A7BF-F2750058148B}" type="datetimeFigureOut">
              <a:rPr lang="zh-CN" altLang="en-US" smtClean="0"/>
              <a:pPr/>
              <a:t>2020/12/14</a:t>
            </a:fld>
            <a:endParaRPr lang="zh-CN" altLang="en-US"/>
          </a:p>
        </p:txBody>
      </p:sp>
      <p:sp>
        <p:nvSpPr>
          <p:cNvPr id="91139"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atin typeface="Arial" panose="020B0604020202020204" pitchFamily="34" charset="0"/>
              </a:defRPr>
            </a:lvl1pPr>
          </a:lstStyle>
          <a:p>
            <a:fld id="{5D27273E-D070-4DE2-9E36-84EB439431E5}" type="slidenum">
              <a:rPr lang="zh-CN" altLang="en-US" smtClean="0"/>
              <a:pPr/>
              <a:t>‹#›</a:t>
            </a:fld>
            <a:endParaRPr lang="zh-CN" altLang="en-US"/>
          </a:p>
        </p:txBody>
      </p:sp>
      <p:grpSp>
        <p:nvGrpSpPr>
          <p:cNvPr id="91140" name="Group 4"/>
          <p:cNvGrpSpPr>
            <a:grpSpLocks/>
          </p:cNvGrpSpPr>
          <p:nvPr/>
        </p:nvGrpSpPr>
        <p:grpSpPr bwMode="auto">
          <a:xfrm>
            <a:off x="1" y="2"/>
            <a:ext cx="9140825" cy="6850063"/>
            <a:chOff x="0" y="0"/>
            <a:chExt cx="5758" cy="4315"/>
          </a:xfrm>
        </p:grpSpPr>
        <p:grpSp>
          <p:nvGrpSpPr>
            <p:cNvPr id="91141" name="Group 5"/>
            <p:cNvGrpSpPr>
              <a:grpSpLocks/>
            </p:cNvGrpSpPr>
            <p:nvPr/>
          </p:nvGrpSpPr>
          <p:grpSpPr bwMode="auto">
            <a:xfrm>
              <a:off x="1728" y="2230"/>
              <a:ext cx="4027" cy="2085"/>
              <a:chOff x="1728" y="2230"/>
              <a:chExt cx="4027" cy="2085"/>
            </a:xfrm>
          </p:grpSpPr>
          <p:sp>
            <p:nvSpPr>
              <p:cNvPr id="9114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4"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5"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8"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9"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1150"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900">
                <a:latin typeface="Arial" panose="020B0604020202020204" pitchFamily="34" charset="0"/>
              </a:defRPr>
            </a:lvl1pPr>
          </a:lstStyle>
          <a:p>
            <a:endParaRPr lang="zh-CN" altLang="en-US"/>
          </a:p>
        </p:txBody>
      </p:sp>
      <p:sp>
        <p:nvSpPr>
          <p:cNvPr id="91151" name="Rectangle 15"/>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73165261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3300" b="1" kern="1200">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2pPr>
      <a:lvl3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3pPr>
      <a:lvl4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4pPr>
      <a:lvl5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5pPr>
      <a:lvl6pPr marL="3429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6pPr>
      <a:lvl7pPr marL="6858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7pPr>
      <a:lvl8pPr marL="10287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8pPr>
      <a:lvl9pPr marL="13716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9pPr>
    </p:titleStyle>
    <p:body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sz="quarter"/>
          </p:nvPr>
        </p:nvSpPr>
        <p:spPr/>
        <p:txBody>
          <a:bodyPr/>
          <a:lstStyle/>
          <a:p>
            <a:r>
              <a:rPr lang="zh-CN" altLang="en-US" sz="6000" smtClean="0">
                <a:solidFill>
                  <a:schemeClr val="tx1"/>
                </a:solidFill>
              </a:rPr>
              <a:t>计算机网络应用教程</a:t>
            </a:r>
            <a:endParaRPr lang="zh-CN" altLang="en-US" sz="6000">
              <a:solidFill>
                <a:schemeClr val="tx1"/>
              </a:solidFill>
            </a:endParaRPr>
          </a:p>
        </p:txBody>
      </p:sp>
      <p:sp>
        <p:nvSpPr>
          <p:cNvPr id="86019" name="Rectangle 3"/>
          <p:cNvSpPr>
            <a:spLocks noGrp="1" noChangeArrowheads="1"/>
          </p:cNvSpPr>
          <p:nvPr>
            <p:ph type="subTitle" sz="quarter" idx="1"/>
          </p:nvPr>
        </p:nvSpPr>
        <p:spPr/>
        <p:txBody>
          <a:bodyPr/>
          <a:lstStyle/>
          <a:p>
            <a:r>
              <a:rPr lang="zh-CN" altLang="en-US" sz="3200" b="0" dirty="0" smtClean="0"/>
              <a:t>（第</a:t>
            </a:r>
            <a:r>
              <a:rPr lang="en-US" altLang="zh-CN" sz="3200" b="0" dirty="0"/>
              <a:t>6</a:t>
            </a:r>
            <a:r>
              <a:rPr lang="zh-CN" altLang="en-US" sz="3200" b="0" dirty="0"/>
              <a:t>章	路由技术</a:t>
            </a:r>
            <a:r>
              <a:rPr lang="zh-CN" altLang="en-US" sz="3200" b="0" dirty="0" smtClean="0"/>
              <a:t>）</a:t>
            </a:r>
            <a:endParaRPr lang="zh-CN" altLang="en-US" sz="3200" b="0" dirty="0"/>
          </a:p>
          <a:p>
            <a:r>
              <a:rPr lang="zh-CN" altLang="en-US" sz="3200" b="0" dirty="0"/>
              <a:t>高军</a:t>
            </a:r>
          </a:p>
        </p:txBody>
      </p:sp>
    </p:spTree>
    <p:extLst>
      <p:ext uri="{BB962C8B-B14F-4D97-AF65-F5344CB8AC3E}">
        <p14:creationId xmlns:p14="http://schemas.microsoft.com/office/powerpoint/2010/main" val="1929107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p:txBody>
          <a:bodyPr/>
          <a:lstStyle/>
          <a:p>
            <a:pPr marL="0" indent="0">
              <a:buNone/>
            </a:pPr>
            <a:r>
              <a:rPr lang="zh-CN" altLang="en-US" sz="3200" dirty="0" smtClean="0"/>
              <a:t>采用</a:t>
            </a:r>
            <a:r>
              <a:rPr lang="zh-CN" altLang="en-US" sz="3200" dirty="0"/>
              <a:t>如下的思路配置静态路由：</a:t>
            </a:r>
          </a:p>
          <a:p>
            <a:r>
              <a:rPr lang="zh-CN" altLang="en-US" sz="3200" dirty="0" smtClean="0"/>
              <a:t>配置</a:t>
            </a:r>
            <a:r>
              <a:rPr lang="zh-CN" altLang="en-US" sz="3200" dirty="0"/>
              <a:t>各主机的</a:t>
            </a:r>
            <a:r>
              <a:rPr lang="en-US" altLang="zh-CN" sz="3200" dirty="0"/>
              <a:t>IP</a:t>
            </a:r>
            <a:r>
              <a:rPr lang="zh-CN" altLang="en-US" sz="3200" dirty="0"/>
              <a:t>地址和网关；</a:t>
            </a:r>
          </a:p>
          <a:p>
            <a:r>
              <a:rPr lang="zh-CN" altLang="en-US" sz="3200" dirty="0" smtClean="0"/>
              <a:t>配置</a:t>
            </a:r>
            <a:r>
              <a:rPr lang="zh-CN" altLang="en-US" sz="3200" dirty="0"/>
              <a:t>各个路由器各接口的</a:t>
            </a:r>
            <a:r>
              <a:rPr lang="en-US" altLang="zh-CN" sz="3200" dirty="0"/>
              <a:t>IP</a:t>
            </a:r>
            <a:r>
              <a:rPr lang="zh-CN" altLang="en-US" sz="3200" dirty="0"/>
              <a:t>地址，形成直连路由；</a:t>
            </a:r>
          </a:p>
          <a:p>
            <a:r>
              <a:rPr lang="zh-CN" altLang="en-US" sz="3200" dirty="0" smtClean="0"/>
              <a:t>在</a:t>
            </a:r>
            <a:r>
              <a:rPr lang="zh-CN" altLang="en-US" sz="3200" dirty="0"/>
              <a:t>各路由器上添加到目的地址的静态路由，使任意两个配置</a:t>
            </a:r>
            <a:r>
              <a:rPr lang="en-US" altLang="zh-CN" sz="3200" dirty="0"/>
              <a:t>IP</a:t>
            </a:r>
            <a:r>
              <a:rPr lang="zh-CN" altLang="en-US" sz="3200" dirty="0"/>
              <a:t>地址的接口之间都能互通。</a:t>
            </a:r>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r>
              <a:rPr lang="en-US" altLang="zh-CN" sz="2800" dirty="0"/>
              <a:t>(1</a:t>
            </a:r>
            <a:r>
              <a:rPr lang="en-US" altLang="zh-CN" sz="2800" dirty="0" smtClean="0"/>
              <a:t>) </a:t>
            </a:r>
            <a:r>
              <a:rPr lang="zh-CN" altLang="en-US" sz="2800" dirty="0" smtClean="0"/>
              <a:t>搭建</a:t>
            </a:r>
            <a:r>
              <a:rPr lang="zh-CN" altLang="en-US" sz="2800" dirty="0"/>
              <a:t>实验环境</a:t>
            </a:r>
            <a:r>
              <a:rPr lang="zh-CN" altLang="en-US" sz="2800" dirty="0" smtClean="0"/>
              <a:t>。</a:t>
            </a:r>
            <a:endParaRPr lang="en-US" altLang="zh-CN" sz="2800" dirty="0" smtClean="0"/>
          </a:p>
          <a:p>
            <a:r>
              <a:rPr lang="en-US" altLang="zh-CN" sz="2800" dirty="0" smtClean="0"/>
              <a:t>(</a:t>
            </a:r>
            <a:r>
              <a:rPr lang="en-US" altLang="zh-CN" sz="2800" dirty="0"/>
              <a:t>2)	</a:t>
            </a:r>
            <a:r>
              <a:rPr lang="zh-CN" altLang="en-US" sz="2800" dirty="0" smtClean="0"/>
              <a:t>配置</a:t>
            </a:r>
            <a:r>
              <a:rPr lang="en-US" altLang="zh-CN" sz="2800" dirty="0" smtClean="0"/>
              <a:t>PC0</a:t>
            </a:r>
            <a:r>
              <a:rPr lang="zh-CN" altLang="en-US" sz="2800" dirty="0"/>
              <a:t>和</a:t>
            </a:r>
            <a:r>
              <a:rPr lang="en-US" altLang="zh-CN" sz="2800" dirty="0"/>
              <a:t>Server0</a:t>
            </a:r>
            <a:r>
              <a:rPr lang="zh-CN" altLang="en-US" sz="2800" dirty="0"/>
              <a:t>的</a:t>
            </a:r>
            <a:r>
              <a:rPr lang="en-US" altLang="zh-CN" sz="2800" dirty="0"/>
              <a:t>IP</a:t>
            </a:r>
            <a:r>
              <a:rPr lang="zh-CN" altLang="en-US" sz="2800" dirty="0"/>
              <a:t>地址、子网掩码和</a:t>
            </a:r>
            <a:r>
              <a:rPr lang="zh-CN" altLang="en-US" sz="2800" dirty="0" smtClean="0"/>
              <a:t>网关。</a:t>
            </a:r>
            <a:endParaRPr lang="zh-CN" altLang="en-US" sz="2800" dirty="0"/>
          </a:p>
          <a:p>
            <a:r>
              <a:rPr lang="en-US" altLang="zh-CN" sz="2800" dirty="0"/>
              <a:t>(3)	</a:t>
            </a:r>
            <a:r>
              <a:rPr lang="zh-CN" altLang="en-US" sz="2800" dirty="0"/>
              <a:t>为</a:t>
            </a:r>
            <a:r>
              <a:rPr lang="en-US" altLang="zh-CN" sz="2800" dirty="0"/>
              <a:t>Router0</a:t>
            </a:r>
            <a:r>
              <a:rPr lang="zh-CN" altLang="en-US" sz="2800" dirty="0"/>
              <a:t>的两个</a:t>
            </a:r>
            <a:r>
              <a:rPr lang="en-US" altLang="zh-CN" sz="2800" dirty="0" err="1"/>
              <a:t>FastEthernet</a:t>
            </a:r>
            <a:r>
              <a:rPr lang="zh-CN" altLang="en-US" sz="2800" dirty="0"/>
              <a:t>接口配置</a:t>
            </a:r>
            <a:r>
              <a:rPr lang="en-US" altLang="zh-CN" sz="2800" dirty="0"/>
              <a:t>IP</a:t>
            </a:r>
            <a:r>
              <a:rPr lang="zh-CN" altLang="en-US" sz="2800" dirty="0"/>
              <a:t>地址</a:t>
            </a:r>
            <a:r>
              <a:rPr lang="zh-CN" altLang="en-US" sz="2800" dirty="0" smtClean="0"/>
              <a:t>。</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endParaRPr lang="en-US" altLang="zh-CN" sz="2800"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481"/>
          <a:stretch/>
        </p:blipFill>
        <p:spPr bwMode="auto">
          <a:xfrm>
            <a:off x="751569" y="2850017"/>
            <a:ext cx="7768318" cy="324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r>
              <a:rPr lang="en-US" altLang="zh-CN" sz="2800" dirty="0"/>
              <a:t>(4)	</a:t>
            </a:r>
            <a:r>
              <a:rPr lang="zh-CN" altLang="en-US" sz="2800" dirty="0"/>
              <a:t>参照</a:t>
            </a:r>
            <a:r>
              <a:rPr lang="zh-CN" altLang="en-US" sz="2800" dirty="0" smtClean="0"/>
              <a:t>第</a:t>
            </a:r>
            <a:r>
              <a:rPr lang="en-US" altLang="zh-CN" sz="2800" dirty="0" smtClean="0"/>
              <a:t>(3)</a:t>
            </a:r>
            <a:r>
              <a:rPr lang="zh-CN" altLang="en-US" sz="2800" dirty="0" smtClean="0"/>
              <a:t>步</a:t>
            </a:r>
            <a:r>
              <a:rPr lang="zh-CN" altLang="en-US" sz="2800" dirty="0"/>
              <a:t>方法，完成对</a:t>
            </a:r>
            <a:r>
              <a:rPr lang="en-US" altLang="zh-CN" sz="2800" dirty="0"/>
              <a:t>Router1</a:t>
            </a:r>
            <a:r>
              <a:rPr lang="zh-CN" altLang="en-US" sz="2800" dirty="0"/>
              <a:t>、</a:t>
            </a:r>
            <a:r>
              <a:rPr lang="en-US" altLang="zh-CN" sz="2800" dirty="0"/>
              <a:t>Router2</a:t>
            </a:r>
            <a:r>
              <a:rPr lang="zh-CN" altLang="en-US" sz="2800" dirty="0"/>
              <a:t>和</a:t>
            </a:r>
            <a:r>
              <a:rPr lang="en-US" altLang="zh-CN" sz="2800" dirty="0"/>
              <a:t>Router3</a:t>
            </a:r>
            <a:r>
              <a:rPr lang="zh-CN" altLang="en-US" sz="2800" dirty="0"/>
              <a:t>各个接口的</a:t>
            </a:r>
            <a:r>
              <a:rPr lang="en-US" altLang="zh-CN" sz="2800" dirty="0"/>
              <a:t>IP</a:t>
            </a:r>
            <a:r>
              <a:rPr lang="zh-CN" altLang="en-US" sz="2800" dirty="0"/>
              <a:t>地址配置</a:t>
            </a:r>
            <a:r>
              <a:rPr lang="zh-CN" altLang="en-US" sz="2800" dirty="0" smtClean="0"/>
              <a:t>。</a:t>
            </a:r>
            <a:endParaRPr lang="en-US" altLang="zh-CN" sz="2800" dirty="0" smtClean="0"/>
          </a:p>
          <a:p>
            <a:r>
              <a:rPr lang="en-US" altLang="zh-CN" sz="2800" dirty="0"/>
              <a:t>(5)	</a:t>
            </a:r>
            <a:r>
              <a:rPr lang="zh-CN" altLang="en-US" sz="2800" dirty="0" smtClean="0"/>
              <a:t>查看生成</a:t>
            </a:r>
            <a:r>
              <a:rPr lang="zh-CN" altLang="en-US" sz="2800" dirty="0"/>
              <a:t>的直连</a:t>
            </a:r>
            <a:r>
              <a:rPr lang="zh-CN" altLang="en-US" sz="2800" dirty="0" smtClean="0"/>
              <a:t>路由</a:t>
            </a:r>
            <a:r>
              <a:rPr lang="en-US" altLang="zh-CN" sz="2800" dirty="0" smtClean="0"/>
              <a:t>(</a:t>
            </a:r>
            <a:r>
              <a:rPr lang="zh-CN" altLang="en-US" sz="2800" dirty="0" smtClean="0"/>
              <a:t>以</a:t>
            </a:r>
            <a:r>
              <a:rPr lang="en-US" altLang="zh-CN" sz="2800" dirty="0" smtClean="0"/>
              <a:t>router0</a:t>
            </a:r>
            <a:r>
              <a:rPr lang="zh-CN" altLang="en-US" sz="2800" dirty="0" smtClean="0"/>
              <a:t>为例</a:t>
            </a:r>
            <a:r>
              <a:rPr lang="en-US" altLang="zh-CN" sz="2800" dirty="0" smtClean="0"/>
              <a:t>)</a:t>
            </a:r>
            <a:r>
              <a:rPr lang="zh-CN" altLang="en-US" sz="2800" dirty="0" smtClean="0"/>
              <a:t>：</a:t>
            </a:r>
            <a:endParaRPr lang="zh-CN" altLang="en-US"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3772" y="2844797"/>
            <a:ext cx="8071106" cy="325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r>
              <a:rPr lang="en-US" altLang="zh-CN" sz="2800" dirty="0"/>
              <a:t>(6)	</a:t>
            </a:r>
            <a:r>
              <a:rPr lang="zh-CN" altLang="en-US" sz="2800" dirty="0" smtClean="0"/>
              <a:t>配置静态路由（以</a:t>
            </a:r>
            <a:r>
              <a:rPr lang="en-US" altLang="zh-CN" sz="2800" dirty="0" smtClean="0"/>
              <a:t>router0</a:t>
            </a:r>
            <a:r>
              <a:rPr lang="zh-CN" altLang="en-US" sz="2800" dirty="0" smtClean="0"/>
              <a:t>为例）：</a:t>
            </a:r>
            <a:endParaRPr lang="en-US" altLang="zh-CN" sz="2800" dirty="0" smtClean="0"/>
          </a:p>
          <a:p>
            <a:endParaRPr lang="en-US" altLang="zh-CN" sz="2800" dirty="0"/>
          </a:p>
          <a:p>
            <a:endParaRPr lang="en-US" altLang="zh-CN" sz="2800" dirty="0" smtClean="0"/>
          </a:p>
          <a:p>
            <a:endParaRPr lang="en-US" altLang="zh-CN" sz="2800" dirty="0"/>
          </a:p>
          <a:p>
            <a:endParaRPr lang="en-US" altLang="zh-CN" sz="2800" dirty="0" smtClean="0"/>
          </a:p>
          <a:p>
            <a:r>
              <a:rPr lang="zh-CN" altLang="zh-CN" sz="2800" dirty="0" smtClean="0"/>
              <a:t>再</a:t>
            </a:r>
            <a:r>
              <a:rPr lang="zh-CN" altLang="en-US" sz="2800" dirty="0" smtClean="0"/>
              <a:t>使用</a:t>
            </a:r>
            <a:r>
              <a:rPr lang="en-US" altLang="zh-CN" sz="2800" dirty="0" smtClean="0"/>
              <a:t>show </a:t>
            </a:r>
            <a:r>
              <a:rPr lang="en-US" altLang="zh-CN" sz="2800" dirty="0" err="1"/>
              <a:t>ip</a:t>
            </a:r>
            <a:r>
              <a:rPr lang="en-US" altLang="zh-CN" sz="2800" dirty="0"/>
              <a:t> route</a:t>
            </a:r>
            <a:r>
              <a:rPr lang="zh-CN" altLang="zh-CN" sz="2800" dirty="0" smtClean="0"/>
              <a:t>命令</a:t>
            </a:r>
            <a:r>
              <a:rPr lang="zh-CN" altLang="en-US" sz="2800" dirty="0" smtClean="0"/>
              <a:t>查</a:t>
            </a:r>
            <a:r>
              <a:rPr lang="zh-CN" altLang="zh-CN" sz="2800" dirty="0" smtClean="0"/>
              <a:t>看</a:t>
            </a:r>
            <a:r>
              <a:rPr lang="en-US" altLang="zh-CN" sz="2800" dirty="0" smtClean="0"/>
              <a:t>Router0</a:t>
            </a:r>
            <a:r>
              <a:rPr lang="zh-CN" altLang="zh-CN" sz="2800" dirty="0" smtClean="0"/>
              <a:t>的</a:t>
            </a:r>
            <a:r>
              <a:rPr lang="zh-CN" altLang="zh-CN" sz="2800" dirty="0"/>
              <a:t>路由</a:t>
            </a:r>
            <a:r>
              <a:rPr lang="zh-CN" altLang="zh-CN" sz="2800" dirty="0" smtClean="0"/>
              <a:t>表：</a:t>
            </a:r>
            <a:endParaRPr lang="zh-CN" altLang="en-US" sz="28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577" y="1795692"/>
            <a:ext cx="7837487"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r="19409"/>
          <a:stretch/>
        </p:blipFill>
        <p:spPr bwMode="auto">
          <a:xfrm>
            <a:off x="768577" y="4394198"/>
            <a:ext cx="783748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38072"/>
            <a:ext cx="8229600" cy="4525963"/>
          </a:xfrm>
        </p:spPr>
        <p:txBody>
          <a:bodyPr/>
          <a:lstStyle/>
          <a:p>
            <a:pPr marL="300037" lvl="2" indent="0">
              <a:buClr>
                <a:schemeClr val="tx1"/>
              </a:buClr>
              <a:buNone/>
            </a:pPr>
            <a:r>
              <a:rPr lang="en-US" altLang="zh-CN" sz="2400" dirty="0">
                <a:solidFill>
                  <a:schemeClr val="hlink"/>
                </a:solidFill>
              </a:rPr>
              <a:t>【</a:t>
            </a:r>
            <a:r>
              <a:rPr lang="zh-CN" altLang="en-US" sz="2400" dirty="0">
                <a:solidFill>
                  <a:schemeClr val="hlink"/>
                </a:solidFill>
              </a:rPr>
              <a:t>说明</a:t>
            </a:r>
            <a:r>
              <a:rPr lang="en-US" altLang="zh-CN" sz="2400" dirty="0" smtClean="0">
                <a:solidFill>
                  <a:schemeClr val="hlink"/>
                </a:solidFill>
              </a:rPr>
              <a:t>】</a:t>
            </a:r>
          </a:p>
          <a:p>
            <a:pPr marL="300037" lvl="2" indent="0">
              <a:buClr>
                <a:schemeClr val="tx1"/>
              </a:buClr>
              <a:buNone/>
            </a:pPr>
            <a:r>
              <a:rPr lang="zh-CN" altLang="en-US" sz="2400" dirty="0" smtClean="0">
                <a:solidFill>
                  <a:schemeClr val="hlink"/>
                </a:solidFill>
              </a:rPr>
              <a:t>删除某条静态路由，使用如下命令格式：</a:t>
            </a:r>
          </a:p>
          <a:p>
            <a:pPr marL="300037" lvl="2" indent="0">
              <a:buClr>
                <a:schemeClr val="tx1"/>
              </a:buClr>
              <a:buNone/>
            </a:pPr>
            <a:r>
              <a:rPr lang="en-US" altLang="zh-CN" sz="2400" dirty="0" smtClean="0">
                <a:solidFill>
                  <a:schemeClr val="hlink"/>
                </a:solidFill>
              </a:rPr>
              <a:t>Router(</a:t>
            </a:r>
            <a:r>
              <a:rPr lang="en-US" altLang="zh-CN" sz="2400" dirty="0" err="1" smtClean="0">
                <a:solidFill>
                  <a:schemeClr val="hlink"/>
                </a:solidFill>
              </a:rPr>
              <a:t>config</a:t>
            </a:r>
            <a:r>
              <a:rPr lang="en-US" altLang="zh-CN" sz="2400" dirty="0">
                <a:solidFill>
                  <a:schemeClr val="hlink"/>
                </a:solidFill>
              </a:rPr>
              <a:t>)#no </a:t>
            </a:r>
            <a:r>
              <a:rPr lang="en-US" altLang="zh-CN" sz="2400" dirty="0" err="1">
                <a:solidFill>
                  <a:schemeClr val="hlink"/>
                </a:solidFill>
              </a:rPr>
              <a:t>ip</a:t>
            </a:r>
            <a:r>
              <a:rPr lang="en-US" altLang="zh-CN" sz="2400" dirty="0">
                <a:solidFill>
                  <a:schemeClr val="hlink"/>
                </a:solidFill>
              </a:rPr>
              <a:t> route </a:t>
            </a:r>
            <a:r>
              <a:rPr lang="zh-CN" altLang="en-US" sz="2400" dirty="0">
                <a:solidFill>
                  <a:schemeClr val="hlink"/>
                </a:solidFill>
              </a:rPr>
              <a:t>目的网络 子网掩码 下一跳路由器端口的</a:t>
            </a:r>
            <a:r>
              <a:rPr lang="en-US" altLang="zh-CN" sz="2400" dirty="0">
                <a:solidFill>
                  <a:schemeClr val="hlink"/>
                </a:solidFill>
              </a:rPr>
              <a:t>IP</a:t>
            </a:r>
            <a:r>
              <a:rPr lang="zh-CN" altLang="en-US" sz="2400" dirty="0">
                <a:solidFill>
                  <a:schemeClr val="hlink"/>
                </a:solidFill>
              </a:rPr>
              <a:t>地址</a:t>
            </a:r>
          </a:p>
          <a:p>
            <a:pPr marL="300037" lvl="2" indent="0">
              <a:buClr>
                <a:schemeClr val="tx1"/>
              </a:buClr>
              <a:buNone/>
            </a:pPr>
            <a:r>
              <a:rPr lang="zh-CN" altLang="en-US" sz="2400" dirty="0">
                <a:solidFill>
                  <a:schemeClr val="hlink"/>
                </a:solidFill>
              </a:rPr>
              <a:t>例如：</a:t>
            </a:r>
            <a:r>
              <a:rPr lang="en-US" altLang="zh-CN" sz="2200" dirty="0">
                <a:solidFill>
                  <a:schemeClr val="hlink"/>
                </a:solidFill>
              </a:rPr>
              <a:t>Router(</a:t>
            </a:r>
            <a:r>
              <a:rPr lang="en-US" altLang="zh-CN" sz="2200" dirty="0" err="1">
                <a:solidFill>
                  <a:schemeClr val="hlink"/>
                </a:solidFill>
              </a:rPr>
              <a:t>config</a:t>
            </a:r>
            <a:r>
              <a:rPr lang="en-US" altLang="zh-CN" sz="2200" dirty="0">
                <a:solidFill>
                  <a:schemeClr val="hlink"/>
                </a:solidFill>
              </a:rPr>
              <a:t>)#no </a:t>
            </a:r>
            <a:r>
              <a:rPr lang="en-US" altLang="zh-CN" sz="2200" dirty="0" err="1">
                <a:solidFill>
                  <a:schemeClr val="hlink"/>
                </a:solidFill>
              </a:rPr>
              <a:t>ip</a:t>
            </a:r>
            <a:r>
              <a:rPr lang="en-US" altLang="zh-CN" sz="2200" dirty="0">
                <a:solidFill>
                  <a:schemeClr val="hlink"/>
                </a:solidFill>
              </a:rPr>
              <a:t> route 20.0.0.0 255.0.0.0 192.168.1.2</a:t>
            </a:r>
          </a:p>
          <a:p>
            <a:pPr marL="257175" lvl="2" indent="-257175">
              <a:buClr>
                <a:schemeClr val="tx1"/>
              </a:buClr>
            </a:pPr>
            <a:r>
              <a:rPr lang="en-US" altLang="zh-CN" sz="2800" dirty="0">
                <a:solidFill>
                  <a:schemeClr val="hlink"/>
                </a:solidFill>
              </a:rPr>
              <a:t>(7)	</a:t>
            </a:r>
            <a:r>
              <a:rPr lang="zh-CN" altLang="en-US" sz="2800" dirty="0">
                <a:solidFill>
                  <a:schemeClr val="hlink"/>
                </a:solidFill>
              </a:rPr>
              <a:t>参照</a:t>
            </a:r>
            <a:r>
              <a:rPr lang="zh-CN" altLang="en-US" sz="2800" dirty="0" smtClean="0">
                <a:solidFill>
                  <a:schemeClr val="hlink"/>
                </a:solidFill>
              </a:rPr>
              <a:t>第</a:t>
            </a:r>
            <a:r>
              <a:rPr lang="en-US" altLang="zh-CN" sz="2800" dirty="0" smtClean="0">
                <a:solidFill>
                  <a:schemeClr val="hlink"/>
                </a:solidFill>
              </a:rPr>
              <a:t>(6)</a:t>
            </a:r>
            <a:r>
              <a:rPr lang="zh-CN" altLang="en-US" sz="2800" dirty="0" smtClean="0">
                <a:solidFill>
                  <a:schemeClr val="hlink"/>
                </a:solidFill>
              </a:rPr>
              <a:t>步</a:t>
            </a:r>
            <a:r>
              <a:rPr lang="zh-CN" altLang="en-US" sz="2800" dirty="0">
                <a:solidFill>
                  <a:schemeClr val="hlink"/>
                </a:solidFill>
              </a:rPr>
              <a:t>的方法，为</a:t>
            </a:r>
            <a:r>
              <a:rPr lang="en-US" altLang="zh-CN" sz="2800" dirty="0">
                <a:solidFill>
                  <a:schemeClr val="hlink"/>
                </a:solidFill>
              </a:rPr>
              <a:t>Router1</a:t>
            </a:r>
            <a:r>
              <a:rPr lang="zh-CN" altLang="en-US" sz="2800" dirty="0">
                <a:solidFill>
                  <a:schemeClr val="hlink"/>
                </a:solidFill>
              </a:rPr>
              <a:t>、</a:t>
            </a:r>
            <a:r>
              <a:rPr lang="en-US" altLang="zh-CN" sz="2800" dirty="0">
                <a:solidFill>
                  <a:schemeClr val="hlink"/>
                </a:solidFill>
              </a:rPr>
              <a:t>Router2</a:t>
            </a:r>
            <a:r>
              <a:rPr lang="zh-CN" altLang="en-US" sz="2800" dirty="0">
                <a:solidFill>
                  <a:schemeClr val="hlink"/>
                </a:solidFill>
              </a:rPr>
              <a:t>和</a:t>
            </a:r>
            <a:r>
              <a:rPr lang="en-US" altLang="zh-CN" sz="2800" dirty="0">
                <a:solidFill>
                  <a:schemeClr val="hlink"/>
                </a:solidFill>
              </a:rPr>
              <a:t>Router3</a:t>
            </a:r>
            <a:r>
              <a:rPr lang="zh-CN" altLang="en-US" sz="2800" dirty="0">
                <a:solidFill>
                  <a:schemeClr val="hlink"/>
                </a:solidFill>
              </a:rPr>
              <a:t>添加正确的路由信息</a:t>
            </a:r>
            <a:r>
              <a:rPr lang="zh-CN" altLang="en-US" sz="2800" dirty="0" smtClean="0">
                <a:solidFill>
                  <a:schemeClr val="hlink"/>
                </a:solidFill>
              </a:rPr>
              <a:t>。</a:t>
            </a:r>
            <a:endParaRPr lang="en-US" altLang="zh-CN" sz="2800" dirty="0" smtClean="0">
              <a:solidFill>
                <a:schemeClr val="hlink"/>
              </a:solidFill>
            </a:endParaRPr>
          </a:p>
          <a:p>
            <a:pPr marL="257175" lvl="2" indent="-257175">
              <a:buClr>
                <a:schemeClr val="tx1"/>
              </a:buClr>
            </a:pPr>
            <a:r>
              <a:rPr lang="en-US" altLang="zh-CN" sz="2800" dirty="0">
                <a:solidFill>
                  <a:schemeClr val="hlink"/>
                </a:solidFill>
              </a:rPr>
              <a:t>(8)	</a:t>
            </a:r>
            <a:r>
              <a:rPr lang="zh-CN" altLang="en-US" sz="2800" dirty="0" smtClean="0">
                <a:solidFill>
                  <a:schemeClr val="hlink"/>
                </a:solidFill>
              </a:rPr>
              <a:t>连通性测试。</a:t>
            </a:r>
            <a:endParaRPr lang="en-US" altLang="zh-CN" sz="2800" dirty="0" smtClean="0">
              <a:solidFill>
                <a:schemeClr val="hlink"/>
              </a:solidFill>
            </a:endParaRPr>
          </a:p>
          <a:p>
            <a:pPr marL="600075" lvl="3" indent="-257175">
              <a:buClr>
                <a:schemeClr val="tx1"/>
              </a:buClr>
            </a:pPr>
            <a:r>
              <a:rPr lang="zh-CN" altLang="en-US" sz="2400" dirty="0"/>
              <a:t>使用</a:t>
            </a:r>
            <a:r>
              <a:rPr lang="en-US" altLang="zh-CN" sz="2400" dirty="0"/>
              <a:t>ping</a:t>
            </a:r>
            <a:r>
              <a:rPr lang="zh-CN" altLang="en-US" sz="2400" dirty="0"/>
              <a:t>、</a:t>
            </a:r>
            <a:r>
              <a:rPr lang="en-US" altLang="zh-CN" sz="2400" dirty="0" err="1"/>
              <a:t>tracert</a:t>
            </a:r>
            <a:r>
              <a:rPr lang="zh-CN" altLang="en-US" sz="2400" dirty="0"/>
              <a:t>命令测试从</a:t>
            </a:r>
            <a:r>
              <a:rPr lang="en-US" altLang="zh-CN" sz="2400" dirty="0"/>
              <a:t>PC0</a:t>
            </a:r>
            <a:r>
              <a:rPr lang="zh-CN" altLang="en-US" sz="2400" dirty="0"/>
              <a:t>到</a:t>
            </a:r>
            <a:r>
              <a:rPr lang="en-US" altLang="zh-CN" sz="2400" dirty="0"/>
              <a:t> Server0</a:t>
            </a:r>
            <a:r>
              <a:rPr lang="zh-CN" altLang="en-US" sz="2400" dirty="0"/>
              <a:t>的连通性</a:t>
            </a:r>
            <a:r>
              <a:rPr lang="zh-CN" altLang="en-US" sz="2400" dirty="0" smtClean="0"/>
              <a:t>。</a:t>
            </a:r>
            <a:endParaRPr lang="en-US" altLang="zh-CN" sz="2400" dirty="0" smtClean="0"/>
          </a:p>
          <a:p>
            <a:pPr marL="600075" lvl="3" indent="-257175">
              <a:buClr>
                <a:schemeClr val="tx1"/>
              </a:buClr>
            </a:pPr>
            <a:r>
              <a:rPr lang="zh-CN" altLang="en-US" sz="2400" dirty="0" smtClean="0"/>
              <a:t>测试从</a:t>
            </a:r>
            <a:r>
              <a:rPr lang="en-US" altLang="zh-CN" sz="2400" dirty="0" smtClean="0"/>
              <a:t>PC0</a:t>
            </a:r>
            <a:r>
              <a:rPr lang="zh-CN" altLang="en-US" sz="2400" dirty="0" smtClean="0"/>
              <a:t>到</a:t>
            </a:r>
            <a:r>
              <a:rPr lang="en-US" altLang="zh-CN" sz="2400" dirty="0" smtClean="0"/>
              <a:t>192.168.1.2</a:t>
            </a:r>
            <a:r>
              <a:rPr lang="zh-CN" altLang="en-US" sz="2400" dirty="0"/>
              <a:t>（即</a:t>
            </a:r>
            <a:r>
              <a:rPr lang="en-US" altLang="zh-CN" sz="2400" dirty="0"/>
              <a:t>Router1</a:t>
            </a:r>
            <a:r>
              <a:rPr lang="zh-CN" altLang="en-US" sz="2400" dirty="0"/>
              <a:t>的</a:t>
            </a:r>
            <a:r>
              <a:rPr lang="en-US" altLang="zh-CN" sz="2400" dirty="0"/>
              <a:t>f0/0</a:t>
            </a:r>
            <a:r>
              <a:rPr lang="zh-CN" altLang="en-US" sz="2400" dirty="0"/>
              <a:t>接口）</a:t>
            </a:r>
            <a:r>
              <a:rPr lang="zh-CN" altLang="en-US" sz="2400" dirty="0" smtClean="0"/>
              <a:t>、</a:t>
            </a:r>
            <a:r>
              <a:rPr lang="en-US" altLang="zh-CN" sz="2400" dirty="0" smtClean="0"/>
              <a:t>192.168.2.2</a:t>
            </a:r>
            <a:r>
              <a:rPr lang="zh-CN" altLang="en-US" sz="2400" dirty="0"/>
              <a:t>（即</a:t>
            </a:r>
            <a:r>
              <a:rPr lang="en-US" altLang="zh-CN" sz="2400" dirty="0"/>
              <a:t>Router2</a:t>
            </a:r>
            <a:r>
              <a:rPr lang="zh-CN" altLang="en-US" sz="2400" dirty="0"/>
              <a:t>的</a:t>
            </a:r>
            <a:r>
              <a:rPr lang="en-US" altLang="zh-CN" sz="2400" dirty="0"/>
              <a:t>f0/0</a:t>
            </a:r>
            <a:r>
              <a:rPr lang="zh-CN" altLang="en-US" sz="2400" dirty="0"/>
              <a:t>接口</a:t>
            </a:r>
            <a:r>
              <a:rPr lang="zh-CN" altLang="en-US" sz="2400" dirty="0" smtClean="0"/>
              <a:t>）和</a:t>
            </a:r>
            <a:r>
              <a:rPr lang="en-US" altLang="zh-CN" sz="2400" dirty="0"/>
              <a:t>192.168.3.2</a:t>
            </a:r>
            <a:r>
              <a:rPr lang="zh-CN" altLang="en-US" sz="2400" dirty="0"/>
              <a:t>（即</a:t>
            </a:r>
            <a:r>
              <a:rPr lang="en-US" altLang="zh-CN" sz="2400" dirty="0"/>
              <a:t>Router3</a:t>
            </a:r>
            <a:r>
              <a:rPr lang="zh-CN" altLang="en-US" sz="2400" dirty="0"/>
              <a:t>的</a:t>
            </a:r>
            <a:r>
              <a:rPr lang="en-US" altLang="zh-CN" sz="2400" dirty="0"/>
              <a:t>f0/0</a:t>
            </a:r>
            <a:r>
              <a:rPr lang="zh-CN" altLang="en-US" sz="2400" dirty="0" smtClean="0"/>
              <a:t>接口）的连通性。</a:t>
            </a:r>
            <a:endParaRPr lang="en-US" altLang="zh-CN" sz="24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6.2	RIP</a:t>
            </a:r>
            <a:r>
              <a:rPr lang="zh-CN" altLang="en-US" sz="4400" dirty="0"/>
              <a:t>动态路由</a:t>
            </a:r>
            <a:r>
              <a:rPr lang="zh-CN" altLang="en-US" sz="4400" dirty="0" smtClean="0"/>
              <a:t>协议</a:t>
            </a:r>
            <a:r>
              <a:rPr lang="en-US" altLang="zh-CN" sz="4400" dirty="0" smtClean="0"/>
              <a:t/>
            </a:r>
            <a:br>
              <a:rPr lang="en-US" altLang="zh-CN" sz="4400" dirty="0" smtClean="0"/>
            </a:br>
            <a:r>
              <a:rPr lang="en-US" altLang="zh-CN" sz="4400" dirty="0"/>
              <a:t>6.2.1	</a:t>
            </a:r>
            <a:r>
              <a:rPr lang="zh-CN" altLang="en-US" sz="4400" dirty="0"/>
              <a:t>概述</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257175" lvl="1" indent="-257175">
              <a:buClr>
                <a:schemeClr val="tx1"/>
              </a:buClr>
            </a:pPr>
            <a:r>
              <a:rPr lang="zh-CN" altLang="en-US" sz="2800" dirty="0">
                <a:solidFill>
                  <a:schemeClr val="hlink"/>
                </a:solidFill>
              </a:rPr>
              <a:t>动态路由又称自适应路由，通过各路由器之间相互连接的网络，利用路由协议动态地相互交换路由信息，从而实现自动更新和维护路由表</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en-US" sz="2800" dirty="0">
                <a:solidFill>
                  <a:schemeClr val="hlink"/>
                </a:solidFill>
              </a:rPr>
              <a:t>动态</a:t>
            </a:r>
            <a:r>
              <a:rPr lang="zh-CN" altLang="en-US" sz="2800" dirty="0" smtClean="0">
                <a:solidFill>
                  <a:schemeClr val="hlink"/>
                </a:solidFill>
              </a:rPr>
              <a:t>路由协议</a:t>
            </a:r>
            <a:r>
              <a:rPr lang="zh-CN" altLang="en-US" sz="2800" dirty="0">
                <a:solidFill>
                  <a:schemeClr val="hlink"/>
                </a:solidFill>
              </a:rPr>
              <a:t>的分类标准有两种</a:t>
            </a:r>
            <a:r>
              <a:rPr lang="zh-CN" altLang="en-US" sz="2800" dirty="0" smtClean="0">
                <a:solidFill>
                  <a:schemeClr val="hlink"/>
                </a:solidFill>
              </a:rPr>
              <a:t>：</a:t>
            </a:r>
            <a:endParaRPr lang="en-US" altLang="zh-CN" sz="2800" dirty="0" smtClean="0">
              <a:solidFill>
                <a:schemeClr val="hlink"/>
              </a:solidFill>
            </a:endParaRPr>
          </a:p>
          <a:p>
            <a:pPr marL="557212" lvl="2" indent="-257175">
              <a:buClr>
                <a:schemeClr val="tx1"/>
              </a:buClr>
            </a:pPr>
            <a:r>
              <a:rPr lang="zh-CN" altLang="en-US" sz="2600" dirty="0"/>
              <a:t>一种是按路由选择算法，可分为基于距离向量的路由协议和基于链路状态的路由协议；</a:t>
            </a:r>
            <a:endParaRPr lang="en-US" altLang="zh-CN" sz="2600" dirty="0"/>
          </a:p>
          <a:p>
            <a:pPr marL="557212" lvl="2" indent="-257175">
              <a:buClr>
                <a:schemeClr val="tx1"/>
              </a:buClr>
            </a:pPr>
            <a:r>
              <a:rPr lang="zh-CN" altLang="en-US" sz="2600" dirty="0"/>
              <a:t>另一种是按照路由协议运行时与自治域系统的关系来划分，可以分为内部网关协议</a:t>
            </a:r>
            <a:r>
              <a:rPr lang="en-US" altLang="zh-CN" sz="2600" dirty="0"/>
              <a:t>(Interior Gateway Protocol, IGP)</a:t>
            </a:r>
            <a:r>
              <a:rPr lang="zh-CN" altLang="en-US" sz="2600" dirty="0"/>
              <a:t>和外部网关协议</a:t>
            </a:r>
            <a:r>
              <a:rPr lang="en-US" altLang="zh-CN" sz="2600" dirty="0"/>
              <a:t>(Exterior Gateway Protocol, EGP)</a:t>
            </a:r>
            <a:r>
              <a:rPr lang="zh-CN" altLang="en-US" sz="2600" dirty="0"/>
              <a:t>。</a:t>
            </a:r>
            <a:endParaRPr lang="zh-CN" altLang="zh-CN" sz="26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6.2.1 </a:t>
            </a:r>
            <a:r>
              <a:rPr lang="zh-CN" altLang="en-US" sz="4400" dirty="0" smtClean="0"/>
              <a:t>概述（续</a:t>
            </a:r>
            <a:r>
              <a:rPr lang="en-US" altLang="zh-CN" sz="4400" dirty="0" smtClean="0"/>
              <a:t>1</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0" lvl="1" indent="0">
              <a:buClr>
                <a:schemeClr val="tx1"/>
              </a:buClr>
              <a:buNone/>
            </a:pPr>
            <a:r>
              <a:rPr lang="en-US" altLang="zh-CN" sz="3200" dirty="0">
                <a:solidFill>
                  <a:schemeClr val="hlink"/>
                </a:solidFill>
              </a:rPr>
              <a:t>1.	</a:t>
            </a:r>
            <a:r>
              <a:rPr lang="zh-CN" altLang="en-US" sz="3200" dirty="0">
                <a:solidFill>
                  <a:schemeClr val="hlink"/>
                </a:solidFill>
              </a:rPr>
              <a:t>距离向量路由协议</a:t>
            </a:r>
            <a:endParaRPr lang="en-US" altLang="zh-CN" sz="3200" dirty="0" smtClean="0">
              <a:solidFill>
                <a:schemeClr val="hlink"/>
              </a:solidFill>
            </a:endParaRPr>
          </a:p>
          <a:p>
            <a:pPr marL="257175" lvl="1" indent="-257175">
              <a:buClr>
                <a:schemeClr val="tx1"/>
              </a:buClr>
            </a:pPr>
            <a:r>
              <a:rPr lang="zh-CN" altLang="en-US" sz="2800" dirty="0" smtClean="0">
                <a:solidFill>
                  <a:schemeClr val="hlink"/>
                </a:solidFill>
              </a:rPr>
              <a:t>距离向量</a:t>
            </a:r>
            <a:r>
              <a:rPr lang="zh-CN" altLang="en-US" sz="2800" dirty="0">
                <a:solidFill>
                  <a:schemeClr val="hlink"/>
                </a:solidFill>
              </a:rPr>
              <a:t>算法周期性地发送其路由表给邻近的路由器。通过接收邻近路由器的路由表来更新本地路由表，从而获得所有已知的路由信息</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en-US" sz="2800" dirty="0">
                <a:solidFill>
                  <a:schemeClr val="hlink"/>
                </a:solidFill>
              </a:rPr>
              <a:t>距离向量算法的优点是实现简单、算法开销较小，缺点是算法的收敛较慢，可能传播错误的路由信息，从而造成路由环路</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en-US" sz="2800" dirty="0" smtClean="0">
                <a:solidFill>
                  <a:schemeClr val="hlink"/>
                </a:solidFill>
              </a:rPr>
              <a:t>常见</a:t>
            </a:r>
            <a:r>
              <a:rPr lang="zh-CN" altLang="en-US" sz="2800" dirty="0">
                <a:solidFill>
                  <a:schemeClr val="hlink"/>
                </a:solidFill>
              </a:rPr>
              <a:t>的距离向量路由协议有</a:t>
            </a:r>
            <a:r>
              <a:rPr lang="en-US" altLang="zh-CN" sz="2800" dirty="0">
                <a:solidFill>
                  <a:schemeClr val="hlink"/>
                </a:solidFill>
              </a:rPr>
              <a:t>RIP(Routing Information Protocol)</a:t>
            </a:r>
            <a:r>
              <a:rPr lang="zh-CN" altLang="en-US" sz="2800" dirty="0">
                <a:solidFill>
                  <a:schemeClr val="hlink"/>
                </a:solidFill>
              </a:rPr>
              <a:t>、</a:t>
            </a:r>
            <a:r>
              <a:rPr lang="en-US" altLang="zh-CN" sz="2800" dirty="0">
                <a:solidFill>
                  <a:schemeClr val="hlink"/>
                </a:solidFill>
              </a:rPr>
              <a:t>IGRP(Interior Gateway Routing Protocol)</a:t>
            </a:r>
            <a:r>
              <a:rPr lang="zh-CN" altLang="en-US" sz="2800" dirty="0">
                <a:solidFill>
                  <a:schemeClr val="hlink"/>
                </a:solidFill>
              </a:rPr>
              <a:t>和</a:t>
            </a:r>
            <a:r>
              <a:rPr lang="en-US" altLang="zh-CN" sz="2800" dirty="0">
                <a:solidFill>
                  <a:schemeClr val="hlink"/>
                </a:solidFill>
              </a:rPr>
              <a:t>BGP(Border Gateway Protocol</a:t>
            </a:r>
            <a:r>
              <a:rPr lang="en-US" altLang="zh-CN" sz="2800" dirty="0" smtClean="0">
                <a:solidFill>
                  <a:schemeClr val="hlink"/>
                </a:solidFill>
              </a:rPr>
              <a:t>)</a:t>
            </a:r>
            <a:r>
              <a:rPr lang="zh-CN" altLang="zh-CN" sz="2800" dirty="0" smtClean="0">
                <a:solidFill>
                  <a:schemeClr val="hlink"/>
                </a:solidFill>
              </a:rPr>
              <a:t>。</a:t>
            </a:r>
            <a:endParaRPr lang="en-US" altLang="zh-CN" sz="2800" dirty="0" smtClean="0">
              <a:solidFill>
                <a:schemeClr val="hlink"/>
              </a:solidFill>
            </a:endParaRPr>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6.2.1 </a:t>
            </a:r>
            <a:r>
              <a:rPr lang="zh-CN" altLang="en-US" sz="4400" dirty="0" smtClean="0"/>
              <a:t>概述（续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3000" dirty="0">
                <a:solidFill>
                  <a:schemeClr val="hlink"/>
                </a:solidFill>
              </a:rPr>
              <a:t>RIP</a:t>
            </a:r>
            <a:r>
              <a:rPr lang="zh-CN" altLang="en-US" sz="3000" dirty="0">
                <a:solidFill>
                  <a:schemeClr val="hlink"/>
                </a:solidFill>
              </a:rPr>
              <a:t>是一个分布式的基于距离向量的路由选择协议，是一种较为简单的内部网关协议</a:t>
            </a:r>
            <a:r>
              <a:rPr lang="zh-CN" altLang="en-US" sz="3000" dirty="0" smtClean="0">
                <a:solidFill>
                  <a:schemeClr val="hlink"/>
                </a:solidFill>
              </a:rPr>
              <a:t>。</a:t>
            </a:r>
            <a:endParaRPr lang="en-US" altLang="zh-CN" sz="3000" dirty="0" smtClean="0">
              <a:solidFill>
                <a:schemeClr val="hlink"/>
              </a:solidFill>
            </a:endParaRPr>
          </a:p>
          <a:p>
            <a:pPr marL="257175" lvl="1" indent="-257175">
              <a:buClr>
                <a:schemeClr val="tx1"/>
              </a:buClr>
            </a:pPr>
            <a:r>
              <a:rPr lang="en-US" altLang="zh-CN" sz="3000" dirty="0">
                <a:solidFill>
                  <a:schemeClr val="hlink"/>
                </a:solidFill>
              </a:rPr>
              <a:t>RIP</a:t>
            </a:r>
            <a:r>
              <a:rPr lang="zh-CN" altLang="en-US" sz="3000" dirty="0">
                <a:solidFill>
                  <a:schemeClr val="hlink"/>
                </a:solidFill>
              </a:rPr>
              <a:t>对距离的定义是</a:t>
            </a:r>
            <a:r>
              <a:rPr lang="zh-CN" altLang="en-US" sz="3000" dirty="0" smtClean="0">
                <a:solidFill>
                  <a:schemeClr val="hlink"/>
                </a:solidFill>
              </a:rPr>
              <a:t>：</a:t>
            </a:r>
            <a:endParaRPr lang="en-US" altLang="zh-CN" sz="3000" dirty="0" smtClean="0">
              <a:solidFill>
                <a:schemeClr val="hlink"/>
              </a:solidFill>
            </a:endParaRPr>
          </a:p>
          <a:p>
            <a:pPr marL="557212" lvl="2" indent="-257175">
              <a:buClr>
                <a:schemeClr val="tx1"/>
              </a:buClr>
            </a:pPr>
            <a:r>
              <a:rPr lang="zh-CN" altLang="en-US" sz="2600" dirty="0"/>
              <a:t>从一路由器到直接连接的网络的距离定义为</a:t>
            </a:r>
            <a:r>
              <a:rPr lang="en-US" altLang="zh-CN" sz="2600" dirty="0"/>
              <a:t>1</a:t>
            </a:r>
            <a:r>
              <a:rPr lang="zh-CN" altLang="en-US" sz="2600" dirty="0"/>
              <a:t>。</a:t>
            </a:r>
            <a:endParaRPr lang="en-US" altLang="zh-CN" sz="2600" dirty="0"/>
          </a:p>
          <a:p>
            <a:pPr marL="557212" lvl="2" indent="-257175">
              <a:buClr>
                <a:schemeClr val="tx1"/>
              </a:buClr>
            </a:pPr>
            <a:r>
              <a:rPr lang="zh-CN" altLang="en-US" sz="2600" dirty="0"/>
              <a:t>从一路由器到非直接连接的网络的距离定义为所经过的路由器数加</a:t>
            </a:r>
            <a:r>
              <a:rPr lang="en-US" altLang="zh-CN" sz="2600" dirty="0"/>
              <a:t>1</a:t>
            </a:r>
            <a:r>
              <a:rPr lang="zh-CN" altLang="en-US" sz="2600" dirty="0"/>
              <a:t>。即每经过一个路由器，跳数就加</a:t>
            </a:r>
            <a:r>
              <a:rPr lang="en-US" altLang="zh-CN" sz="2600" dirty="0"/>
              <a:t>1</a:t>
            </a:r>
            <a:r>
              <a:rPr lang="zh-CN" altLang="en-US" sz="2600" dirty="0"/>
              <a:t>，其余依此类推。</a:t>
            </a:r>
            <a:endParaRPr lang="en-US" altLang="zh-CN" sz="2600" dirty="0"/>
          </a:p>
          <a:p>
            <a:pPr marL="557212" lvl="2" indent="-257175">
              <a:buClr>
                <a:schemeClr val="tx1"/>
              </a:buClr>
            </a:pPr>
            <a:r>
              <a:rPr lang="zh-CN" altLang="en-US" sz="2600" dirty="0"/>
              <a:t>为限制收敛时间，</a:t>
            </a:r>
            <a:r>
              <a:rPr lang="en-US" altLang="zh-CN" sz="2600" dirty="0"/>
              <a:t>RIP</a:t>
            </a:r>
            <a:r>
              <a:rPr lang="zh-CN" altLang="en-US" sz="2600" dirty="0"/>
              <a:t>规定度量值取</a:t>
            </a:r>
            <a:r>
              <a:rPr lang="en-US" altLang="zh-CN" sz="2600" dirty="0"/>
              <a:t>0</a:t>
            </a:r>
            <a:r>
              <a:rPr lang="zh-CN" altLang="en-US" sz="2600" dirty="0"/>
              <a:t>～</a:t>
            </a:r>
            <a:r>
              <a:rPr lang="en-US" altLang="zh-CN" sz="2600" dirty="0"/>
              <a:t>15</a:t>
            </a:r>
            <a:r>
              <a:rPr lang="zh-CN" altLang="en-US" sz="2600" dirty="0"/>
              <a:t>之间的整数，即</a:t>
            </a:r>
            <a:r>
              <a:rPr lang="en-US" altLang="zh-CN" sz="2600" dirty="0"/>
              <a:t>RIP</a:t>
            </a:r>
            <a:r>
              <a:rPr lang="zh-CN" altLang="en-US" sz="2600" dirty="0"/>
              <a:t>允许一条路径最多只能包含</a:t>
            </a:r>
            <a:r>
              <a:rPr lang="en-US" altLang="zh-CN" sz="2600" dirty="0"/>
              <a:t>15</a:t>
            </a:r>
            <a:r>
              <a:rPr lang="zh-CN" altLang="en-US" sz="2600" dirty="0"/>
              <a:t>个路由器，大于或等于</a:t>
            </a:r>
            <a:r>
              <a:rPr lang="en-US" altLang="zh-CN" sz="2600" dirty="0"/>
              <a:t>16</a:t>
            </a:r>
            <a:r>
              <a:rPr lang="zh-CN" altLang="en-US" sz="2600" dirty="0"/>
              <a:t>的跳数被定义为无穷大，即目的网络或主机不可达。</a:t>
            </a:r>
            <a:endParaRPr lang="en-US" altLang="zh-CN" sz="2600" dirty="0"/>
          </a:p>
        </p:txBody>
      </p:sp>
    </p:spTree>
    <p:extLst>
      <p:ext uri="{BB962C8B-B14F-4D97-AF65-F5344CB8AC3E}">
        <p14:creationId xmlns:p14="http://schemas.microsoft.com/office/powerpoint/2010/main" val="3691161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6.2.1 </a:t>
            </a:r>
            <a:r>
              <a:rPr lang="zh-CN" altLang="en-US" sz="4400" dirty="0" smtClean="0"/>
              <a:t>概述（续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zh-CN" altLang="en-US" sz="3200" dirty="0">
                <a:solidFill>
                  <a:schemeClr val="hlink"/>
                </a:solidFill>
              </a:rPr>
              <a:t>每个运行</a:t>
            </a:r>
            <a:r>
              <a:rPr lang="en-US" altLang="zh-CN" sz="3200" dirty="0">
                <a:solidFill>
                  <a:schemeClr val="hlink"/>
                </a:solidFill>
              </a:rPr>
              <a:t>RIP</a:t>
            </a:r>
            <a:r>
              <a:rPr lang="zh-CN" altLang="en-US" sz="3200" dirty="0">
                <a:solidFill>
                  <a:schemeClr val="hlink"/>
                </a:solidFill>
              </a:rPr>
              <a:t>的路由器管理一个路由数据库，该路由数据库包含了到网络所有可达信宿的路由项，这些路由项包含下列信息：</a:t>
            </a:r>
            <a:endParaRPr lang="zh-CN" altLang="en-US" sz="3200" dirty="0" smtClean="0">
              <a:solidFill>
                <a:schemeClr val="hlink"/>
              </a:solidFill>
            </a:endParaRPr>
          </a:p>
          <a:p>
            <a:pPr marL="557212" lvl="2" indent="-257175">
              <a:buClr>
                <a:schemeClr val="tx1"/>
              </a:buClr>
            </a:pPr>
            <a:r>
              <a:rPr lang="zh-CN" altLang="en-US" sz="2900" dirty="0" smtClean="0"/>
              <a:t>目的地址；</a:t>
            </a:r>
            <a:endParaRPr lang="zh-CN" altLang="en-US" sz="2900" dirty="0"/>
          </a:p>
          <a:p>
            <a:pPr marL="557212" lvl="2" indent="-257175">
              <a:buClr>
                <a:schemeClr val="tx1"/>
              </a:buClr>
            </a:pPr>
            <a:r>
              <a:rPr lang="zh-CN" altLang="en-US" sz="2900" dirty="0" smtClean="0"/>
              <a:t>下</a:t>
            </a:r>
            <a:r>
              <a:rPr lang="zh-CN" altLang="en-US" sz="2900" dirty="0"/>
              <a:t>一跳</a:t>
            </a:r>
            <a:r>
              <a:rPr lang="zh-CN" altLang="en-US" sz="2900" dirty="0" smtClean="0"/>
              <a:t>地址</a:t>
            </a:r>
            <a:r>
              <a:rPr lang="en-US" altLang="zh-CN" sz="2900" dirty="0" smtClean="0"/>
              <a:t>;</a:t>
            </a:r>
          </a:p>
          <a:p>
            <a:pPr marL="557212" lvl="2" indent="-257175">
              <a:buClr>
                <a:schemeClr val="tx1"/>
              </a:buClr>
            </a:pPr>
            <a:r>
              <a:rPr lang="zh-CN" altLang="en-US" sz="2900" dirty="0" smtClean="0"/>
              <a:t>接口</a:t>
            </a:r>
            <a:r>
              <a:rPr lang="en-US" altLang="zh-CN" sz="2900" dirty="0" smtClean="0"/>
              <a:t>;</a:t>
            </a:r>
          </a:p>
          <a:p>
            <a:pPr marL="557212" lvl="2" indent="-257175">
              <a:buClr>
                <a:schemeClr val="tx1"/>
              </a:buClr>
            </a:pPr>
            <a:r>
              <a:rPr lang="en-US" altLang="zh-CN" sz="2900" dirty="0" smtClean="0"/>
              <a:t>Metric</a:t>
            </a:r>
            <a:r>
              <a:rPr lang="zh-CN" altLang="en-US" sz="2900" dirty="0" smtClean="0"/>
              <a:t>值</a:t>
            </a:r>
            <a:r>
              <a:rPr lang="en-US" altLang="zh-CN" sz="2900" dirty="0" smtClean="0"/>
              <a:t>;</a:t>
            </a:r>
            <a:endParaRPr lang="zh-CN" altLang="en-US" sz="2900" dirty="0"/>
          </a:p>
          <a:p>
            <a:pPr marL="557212" lvl="2" indent="-257175">
              <a:buClr>
                <a:schemeClr val="tx1"/>
              </a:buClr>
            </a:pPr>
            <a:r>
              <a:rPr lang="zh-CN" altLang="en-US" sz="2900" dirty="0" smtClean="0"/>
              <a:t>路由时间</a:t>
            </a:r>
            <a:r>
              <a:rPr lang="en-US" altLang="zh-CN" sz="2900" dirty="0" smtClean="0"/>
              <a:t>;</a:t>
            </a:r>
          </a:p>
          <a:p>
            <a:pPr marL="557212" lvl="2" indent="-257175">
              <a:buClr>
                <a:schemeClr val="tx1"/>
              </a:buClr>
            </a:pPr>
            <a:r>
              <a:rPr lang="zh-CN" altLang="en-US" sz="2900" dirty="0" smtClean="0"/>
              <a:t>路由标记</a:t>
            </a:r>
            <a:r>
              <a:rPr lang="en-US" altLang="zh-CN" sz="2900" dirty="0" smtClean="0"/>
              <a:t>;</a:t>
            </a:r>
            <a:endParaRPr lang="zh-CN" altLang="en-US" sz="29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6.2.1 </a:t>
            </a:r>
            <a:r>
              <a:rPr lang="zh-CN" altLang="en-US" sz="4400" dirty="0" smtClean="0"/>
              <a:t>概述（续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09044"/>
            <a:ext cx="8229600" cy="4525963"/>
          </a:xfrm>
        </p:spPr>
        <p:txBody>
          <a:bodyPr/>
          <a:lstStyle/>
          <a:p>
            <a:pPr marL="257175" lvl="1" indent="-257175">
              <a:buClr>
                <a:schemeClr val="tx1"/>
              </a:buClr>
            </a:pPr>
            <a:r>
              <a:rPr lang="zh-CN" altLang="en-US" sz="2800" dirty="0">
                <a:solidFill>
                  <a:schemeClr val="hlink"/>
                </a:solidFill>
              </a:rPr>
              <a:t>每个运行</a:t>
            </a:r>
            <a:r>
              <a:rPr lang="en-US" altLang="zh-CN" sz="2800" dirty="0">
                <a:solidFill>
                  <a:schemeClr val="hlink"/>
                </a:solidFill>
              </a:rPr>
              <a:t>RIP</a:t>
            </a:r>
            <a:r>
              <a:rPr lang="zh-CN" altLang="en-US" sz="2800" dirty="0">
                <a:solidFill>
                  <a:schemeClr val="hlink"/>
                </a:solidFill>
              </a:rPr>
              <a:t>的路由器管理一个路由数据库，该路由数据库包含了到网络所有可达信宿的路由项，这些路由项包含下列信息：</a:t>
            </a:r>
            <a:endParaRPr lang="zh-CN" altLang="en-US" sz="2800" dirty="0" smtClean="0">
              <a:solidFill>
                <a:schemeClr val="hlink"/>
              </a:solidFill>
            </a:endParaRPr>
          </a:p>
          <a:p>
            <a:pPr marL="557212" lvl="2" indent="-257175">
              <a:buClr>
                <a:schemeClr val="tx1"/>
              </a:buClr>
            </a:pPr>
            <a:r>
              <a:rPr lang="zh-CN" altLang="en-US" sz="2400" dirty="0"/>
              <a:t>目的地址；</a:t>
            </a:r>
          </a:p>
          <a:p>
            <a:pPr marL="557212" lvl="2" indent="-257175">
              <a:buClr>
                <a:schemeClr val="tx1"/>
              </a:buClr>
            </a:pPr>
            <a:r>
              <a:rPr lang="zh-CN" altLang="en-US" sz="2400" dirty="0" smtClean="0"/>
              <a:t>接口</a:t>
            </a:r>
            <a:r>
              <a:rPr lang="en-US" altLang="zh-CN" sz="2400" dirty="0"/>
              <a:t>;</a:t>
            </a:r>
          </a:p>
          <a:p>
            <a:pPr marL="557212" lvl="2" indent="-257175">
              <a:buClr>
                <a:schemeClr val="tx1"/>
              </a:buClr>
            </a:pPr>
            <a:r>
              <a:rPr lang="zh-CN" altLang="en-US" sz="2400" dirty="0" smtClean="0"/>
              <a:t>路由</a:t>
            </a:r>
            <a:r>
              <a:rPr lang="zh-CN" altLang="en-US" sz="2400" dirty="0"/>
              <a:t>时间</a:t>
            </a:r>
            <a:r>
              <a:rPr lang="en-US" altLang="zh-CN" sz="2400" dirty="0" smtClean="0"/>
              <a:t>;</a:t>
            </a:r>
          </a:p>
          <a:p>
            <a:pPr marL="257175" lvl="1" indent="-257175">
              <a:buClr>
                <a:schemeClr val="tx1"/>
              </a:buClr>
            </a:pPr>
            <a:r>
              <a:rPr lang="zh-CN" altLang="en-US" sz="2800" dirty="0">
                <a:solidFill>
                  <a:schemeClr val="hlink"/>
                </a:solidFill>
              </a:rPr>
              <a:t>由于</a:t>
            </a:r>
            <a:r>
              <a:rPr lang="en-US" altLang="zh-CN" sz="2800" dirty="0">
                <a:solidFill>
                  <a:schemeClr val="hlink"/>
                </a:solidFill>
              </a:rPr>
              <a:t>RIP</a:t>
            </a:r>
            <a:r>
              <a:rPr lang="zh-CN" altLang="en-US" sz="2800" dirty="0">
                <a:solidFill>
                  <a:schemeClr val="hlink"/>
                </a:solidFill>
              </a:rPr>
              <a:t>路由器向邻近通告的是自己的路由表，因此存在路由循环的可能性。</a:t>
            </a:r>
            <a:r>
              <a:rPr lang="en-US" altLang="zh-CN" sz="2800" dirty="0">
                <a:solidFill>
                  <a:schemeClr val="hlink"/>
                </a:solidFill>
              </a:rPr>
              <a:t>RIP</a:t>
            </a:r>
            <a:r>
              <a:rPr lang="zh-CN" altLang="en-US" sz="2800" dirty="0">
                <a:solidFill>
                  <a:schemeClr val="hlink"/>
                </a:solidFill>
              </a:rPr>
              <a:t>通过以下机制来避免路由环路的产生：</a:t>
            </a:r>
          </a:p>
          <a:p>
            <a:pPr marL="557212" lvl="2" indent="-257175">
              <a:buClr>
                <a:schemeClr val="tx1"/>
              </a:buClr>
            </a:pPr>
            <a:r>
              <a:rPr lang="zh-CN" altLang="en-US" sz="2400" dirty="0"/>
              <a:t>计数到无穷</a:t>
            </a:r>
            <a:r>
              <a:rPr lang="en-US" altLang="zh-CN" sz="2400" dirty="0"/>
              <a:t>(Counting to infinity);</a:t>
            </a:r>
            <a:endParaRPr lang="zh-CN" altLang="en-US" sz="2400" dirty="0"/>
          </a:p>
          <a:p>
            <a:pPr marL="557212" lvl="2" indent="-257175">
              <a:buClr>
                <a:schemeClr val="tx1"/>
              </a:buClr>
            </a:pPr>
            <a:r>
              <a:rPr lang="zh-CN" altLang="en-US" sz="2400" dirty="0"/>
              <a:t>水平分割</a:t>
            </a:r>
            <a:r>
              <a:rPr lang="en-US" altLang="zh-CN" sz="2400" dirty="0"/>
              <a:t>(Split Horizon);</a:t>
            </a:r>
            <a:endParaRPr lang="zh-CN" altLang="en-US" sz="2400" dirty="0"/>
          </a:p>
          <a:p>
            <a:pPr marL="557212" lvl="2" indent="-257175">
              <a:buClr>
                <a:schemeClr val="tx1"/>
              </a:buClr>
            </a:pPr>
            <a:r>
              <a:rPr lang="zh-CN" altLang="en-US" sz="2400" dirty="0"/>
              <a:t>毒性反转</a:t>
            </a:r>
            <a:r>
              <a:rPr lang="en-US" altLang="zh-CN" sz="2400" dirty="0"/>
              <a:t>(Poison Reverse)</a:t>
            </a:r>
            <a:r>
              <a:rPr lang="zh-CN" altLang="en-US" sz="2400" dirty="0"/>
              <a:t> 。</a:t>
            </a:r>
            <a:endParaRPr lang="en-US" altLang="zh-CN" sz="2400" dirty="0"/>
          </a:p>
          <a:p>
            <a:pPr marL="557212" lvl="2" indent="-257175">
              <a:buClr>
                <a:schemeClr val="tx1"/>
              </a:buClr>
            </a:pPr>
            <a:endParaRPr lang="en-US" altLang="zh-CN" sz="2900" dirty="0"/>
          </a:p>
        </p:txBody>
      </p:sp>
      <p:sp>
        <p:nvSpPr>
          <p:cNvPr id="6" name="Rectangle 3"/>
          <p:cNvSpPr txBox="1">
            <a:spLocks noChangeArrowheads="1"/>
          </p:cNvSpPr>
          <p:nvPr/>
        </p:nvSpPr>
        <p:spPr bwMode="auto">
          <a:xfrm>
            <a:off x="4383325" y="2551609"/>
            <a:ext cx="3918857" cy="167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57212" lvl="2" indent="-257175">
              <a:buClr>
                <a:schemeClr val="tx1"/>
              </a:buClr>
            </a:pPr>
            <a:r>
              <a:rPr lang="zh-CN" altLang="en-US" sz="2400" dirty="0" smtClean="0"/>
              <a:t>下一跳地址</a:t>
            </a:r>
            <a:r>
              <a:rPr lang="en-US" altLang="zh-CN" sz="2400" dirty="0" smtClean="0"/>
              <a:t>;</a:t>
            </a:r>
          </a:p>
          <a:p>
            <a:pPr marL="557212" lvl="2" indent="-257175">
              <a:buClr>
                <a:schemeClr val="tx1"/>
              </a:buClr>
            </a:pPr>
            <a:r>
              <a:rPr lang="en-US" altLang="zh-CN" sz="2400" dirty="0" smtClean="0"/>
              <a:t>Metric</a:t>
            </a:r>
            <a:r>
              <a:rPr lang="zh-CN" altLang="en-US" sz="2400" dirty="0" smtClean="0"/>
              <a:t>值</a:t>
            </a:r>
            <a:r>
              <a:rPr lang="en-US" altLang="zh-CN" sz="2400" dirty="0" smtClean="0"/>
              <a:t>;</a:t>
            </a:r>
            <a:endParaRPr lang="zh-CN" altLang="en-US" sz="2400" dirty="0" smtClean="0"/>
          </a:p>
          <a:p>
            <a:pPr marL="557212" lvl="2" indent="-257175">
              <a:buClr>
                <a:schemeClr val="tx1"/>
              </a:buClr>
            </a:pPr>
            <a:r>
              <a:rPr lang="zh-CN" altLang="en-US" sz="2400" dirty="0" smtClean="0"/>
              <a:t>路由标记</a:t>
            </a:r>
            <a:r>
              <a:rPr lang="zh-CN" altLang="en-US" sz="2400" dirty="0"/>
              <a:t>。</a:t>
            </a:r>
          </a:p>
        </p:txBody>
      </p:sp>
    </p:spTree>
    <p:extLst>
      <p:ext uri="{BB962C8B-B14F-4D97-AF65-F5344CB8AC3E}">
        <p14:creationId xmlns:p14="http://schemas.microsoft.com/office/powerpoint/2010/main" val="20425433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62B4743C-B17F-4C4F-A643-84DEF7E1D5D1}" type="slidenum">
              <a:rPr lang="zh-CN" altLang="en-US"/>
              <a:pPr/>
              <a:t>2</a:t>
            </a:fld>
            <a:r>
              <a:rPr lang="zh-CN" altLang="en-US"/>
              <a:t> 页</a:t>
            </a:r>
          </a:p>
        </p:txBody>
      </p:sp>
      <p:sp>
        <p:nvSpPr>
          <p:cNvPr id="274434" name="Rectangle 2"/>
          <p:cNvSpPr>
            <a:spLocks noGrp="1" noRot="1" noChangeArrowheads="1"/>
          </p:cNvSpPr>
          <p:nvPr>
            <p:ph type="title"/>
          </p:nvPr>
        </p:nvSpPr>
        <p:spPr/>
        <p:txBody>
          <a:bodyPr/>
          <a:lstStyle/>
          <a:p>
            <a:r>
              <a:rPr lang="zh-CN" altLang="en-US" sz="4400" dirty="0"/>
              <a:t>本章</a:t>
            </a:r>
            <a:r>
              <a:rPr lang="zh-CN" altLang="en-US" sz="4400" dirty="0" smtClean="0"/>
              <a:t>结构</a:t>
            </a:r>
            <a:endParaRPr lang="en-US" altLang="zh-CN" sz="4400" dirty="0"/>
          </a:p>
        </p:txBody>
      </p:sp>
      <p:sp>
        <p:nvSpPr>
          <p:cNvPr id="274435" name="Rectangle 3"/>
          <p:cNvSpPr>
            <a:spLocks noGrp="1" noChangeArrowheads="1"/>
          </p:cNvSpPr>
          <p:nvPr>
            <p:ph type="body" idx="1"/>
          </p:nvPr>
        </p:nvSpPr>
        <p:spPr/>
        <p:txBody>
          <a:bodyPr/>
          <a:lstStyle/>
          <a:p>
            <a:r>
              <a:rPr lang="zh-CN" altLang="en-US" sz="3200" dirty="0" smtClean="0"/>
              <a:t>静态路由</a:t>
            </a:r>
            <a:endParaRPr lang="en-US" altLang="zh-CN" sz="3200" dirty="0" smtClean="0"/>
          </a:p>
          <a:p>
            <a:r>
              <a:rPr lang="en-US" altLang="zh-CN" sz="3200" dirty="0"/>
              <a:t>RIP</a:t>
            </a:r>
            <a:r>
              <a:rPr lang="zh-CN" altLang="zh-CN" sz="3200" dirty="0"/>
              <a:t>动态路由</a:t>
            </a:r>
            <a:r>
              <a:rPr lang="zh-CN" altLang="zh-CN" sz="3200" dirty="0" smtClean="0"/>
              <a:t>协议</a:t>
            </a:r>
            <a:endParaRPr lang="en-US" altLang="zh-CN" sz="3200" dirty="0" smtClean="0"/>
          </a:p>
          <a:p>
            <a:r>
              <a:rPr lang="en-US" altLang="zh-CN" sz="3200" dirty="0" smtClean="0"/>
              <a:t>OSPF</a:t>
            </a:r>
            <a:r>
              <a:rPr lang="zh-CN" altLang="en-US" sz="3200" dirty="0"/>
              <a:t>动态路由</a:t>
            </a:r>
            <a:r>
              <a:rPr lang="zh-CN" altLang="en-US" sz="3200" dirty="0" smtClean="0"/>
              <a:t>协议</a:t>
            </a:r>
            <a:endParaRPr lang="en-US" altLang="zh-CN" sz="3200" dirty="0" smtClean="0"/>
          </a:p>
          <a:p>
            <a:r>
              <a:rPr lang="zh-CN" altLang="zh-CN" sz="3200" dirty="0"/>
              <a:t>路由重分布</a:t>
            </a:r>
            <a:endParaRPr lang="zh-CN" altLang="en-US" sz="3200" dirty="0"/>
          </a:p>
          <a:p>
            <a:r>
              <a:rPr lang="en-US" altLang="zh-CN" sz="3200" dirty="0"/>
              <a:t>BGP</a:t>
            </a:r>
            <a:r>
              <a:rPr lang="zh-CN" altLang="zh-CN" sz="3200" dirty="0"/>
              <a:t>边界路由协议</a:t>
            </a:r>
            <a:endParaRPr lang="en-US" altLang="zh-CN" sz="3200" dirty="0"/>
          </a:p>
          <a:p>
            <a:r>
              <a:rPr lang="zh-CN" altLang="en-US" sz="3200" dirty="0"/>
              <a:t>单臂</a:t>
            </a:r>
            <a:r>
              <a:rPr lang="zh-CN" altLang="en-US" sz="3200" dirty="0" smtClean="0"/>
              <a:t>路由</a:t>
            </a:r>
            <a:endParaRPr lang="en-US" altLang="zh-CN" sz="3200" dirty="0" smtClean="0"/>
          </a:p>
          <a:p>
            <a:r>
              <a:rPr lang="zh-CN" altLang="zh-CN" sz="3200" dirty="0"/>
              <a:t>三层交换</a:t>
            </a:r>
            <a:endParaRPr lang="en-US" altLang="zh-CN" sz="3200" dirty="0"/>
          </a:p>
          <a:p>
            <a:pPr marL="0" indent="0">
              <a:buNone/>
            </a:pPr>
            <a:endParaRPr lang="zh-CN" altLang="en-US" dirty="0"/>
          </a:p>
          <a:p>
            <a:pPr lvl="1"/>
            <a:endParaRPr lang="en-US" altLang="zh-CN" sz="2800" dirty="0" smtClean="0"/>
          </a:p>
          <a:p>
            <a:endParaRPr lang="en-US" altLang="zh-CN" dirty="0"/>
          </a:p>
        </p:txBody>
      </p:sp>
    </p:spTree>
    <p:extLst>
      <p:ext uri="{BB962C8B-B14F-4D97-AF65-F5344CB8AC3E}">
        <p14:creationId xmlns:p14="http://schemas.microsoft.com/office/powerpoint/2010/main" val="3945281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6.2.1 </a:t>
            </a:r>
            <a:r>
              <a:rPr lang="zh-CN" altLang="en-US" sz="4400" dirty="0" smtClean="0"/>
              <a:t>概述（续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67100"/>
            <a:ext cx="8229600" cy="4525963"/>
          </a:xfrm>
        </p:spPr>
        <p:txBody>
          <a:bodyPr/>
          <a:lstStyle/>
          <a:p>
            <a:pPr marL="257175" lvl="1" indent="-257175">
              <a:buClr>
                <a:schemeClr val="tx1"/>
              </a:buClr>
            </a:pPr>
            <a:r>
              <a:rPr lang="en-US" altLang="zh-CN" sz="3000" dirty="0" smtClean="0">
                <a:solidFill>
                  <a:schemeClr val="hlink"/>
                </a:solidFill>
              </a:rPr>
              <a:t>RIP</a:t>
            </a:r>
            <a:r>
              <a:rPr lang="zh-CN" altLang="zh-CN" sz="3000" dirty="0">
                <a:solidFill>
                  <a:schemeClr val="hlink"/>
                </a:solidFill>
              </a:rPr>
              <a:t>有两个版本：</a:t>
            </a:r>
            <a:r>
              <a:rPr lang="en-US" altLang="zh-CN" sz="3000" dirty="0">
                <a:solidFill>
                  <a:schemeClr val="hlink"/>
                </a:solidFill>
              </a:rPr>
              <a:t>RIPv1</a:t>
            </a:r>
            <a:r>
              <a:rPr lang="zh-CN" altLang="zh-CN" sz="3000" dirty="0">
                <a:solidFill>
                  <a:schemeClr val="hlink"/>
                </a:solidFill>
              </a:rPr>
              <a:t>和</a:t>
            </a:r>
            <a:r>
              <a:rPr lang="en-US" altLang="zh-CN" sz="3000" dirty="0">
                <a:solidFill>
                  <a:schemeClr val="hlink"/>
                </a:solidFill>
              </a:rPr>
              <a:t>RIPv2</a:t>
            </a:r>
            <a:r>
              <a:rPr lang="zh-CN" altLang="zh-CN" sz="3000" dirty="0">
                <a:solidFill>
                  <a:schemeClr val="hlink"/>
                </a:solidFill>
              </a:rPr>
              <a:t>。</a:t>
            </a:r>
            <a:endParaRPr lang="en-US" altLang="zh-CN" sz="3000" dirty="0">
              <a:solidFill>
                <a:schemeClr val="hlink"/>
              </a:solidFill>
            </a:endParaRPr>
          </a:p>
          <a:p>
            <a:pPr marL="557212" lvl="2" indent="-257175">
              <a:buClr>
                <a:schemeClr val="tx1"/>
              </a:buClr>
            </a:pPr>
            <a:r>
              <a:rPr lang="en-US" altLang="zh-CN" sz="2800" dirty="0"/>
              <a:t>RIPv1</a:t>
            </a:r>
            <a:r>
              <a:rPr lang="zh-CN" altLang="zh-CN" sz="2800" dirty="0"/>
              <a:t>是有类别路由协议</a:t>
            </a:r>
            <a:r>
              <a:rPr lang="en-US" altLang="zh-CN" sz="2800" dirty="0"/>
              <a:t>(</a:t>
            </a:r>
            <a:r>
              <a:rPr lang="en-US" altLang="zh-CN" sz="2800" dirty="0" err="1"/>
              <a:t>Classful</a:t>
            </a:r>
            <a:r>
              <a:rPr lang="en-US" altLang="zh-CN" sz="2800" dirty="0"/>
              <a:t> Routing Protocol)</a:t>
            </a:r>
          </a:p>
          <a:p>
            <a:pPr marL="557212" lvl="2" indent="-257175">
              <a:buClr>
                <a:schemeClr val="tx1"/>
              </a:buClr>
            </a:pPr>
            <a:r>
              <a:rPr lang="en-US" altLang="zh-CN" sz="2800" dirty="0"/>
              <a:t>RIPv2</a:t>
            </a:r>
            <a:r>
              <a:rPr lang="zh-CN" altLang="zh-CN" sz="2800" dirty="0"/>
              <a:t>是一种无分类路由协议</a:t>
            </a:r>
            <a:r>
              <a:rPr lang="en-US" altLang="zh-CN" sz="2800" dirty="0"/>
              <a:t>(Classless Routing Protocol</a:t>
            </a:r>
            <a:r>
              <a:rPr lang="en-US" altLang="zh-CN" sz="2800" dirty="0" smtClean="0"/>
              <a:t>)</a:t>
            </a:r>
          </a:p>
          <a:p>
            <a:pPr marL="257175" lvl="1" indent="-257175">
              <a:buClr>
                <a:schemeClr val="tx1"/>
              </a:buClr>
            </a:pPr>
            <a:r>
              <a:rPr lang="en-US" altLang="zh-CN" sz="3000" dirty="0">
                <a:solidFill>
                  <a:schemeClr val="hlink"/>
                </a:solidFill>
              </a:rPr>
              <a:t>RIPv2</a:t>
            </a:r>
            <a:r>
              <a:rPr lang="zh-CN" altLang="zh-CN" sz="3000" dirty="0">
                <a:solidFill>
                  <a:schemeClr val="hlink"/>
                </a:solidFill>
              </a:rPr>
              <a:t>有两种报文传送方式：广播方式和组播方式，缺省将采用组播方式发送报文，使用的组播地址为</a:t>
            </a:r>
            <a:r>
              <a:rPr lang="en-US" altLang="zh-CN" sz="3000" dirty="0">
                <a:solidFill>
                  <a:schemeClr val="hlink"/>
                </a:solidFill>
              </a:rPr>
              <a:t>224.0.0.9</a:t>
            </a:r>
            <a:r>
              <a:rPr lang="zh-CN" altLang="zh-CN" sz="3000" dirty="0">
                <a:solidFill>
                  <a:schemeClr val="hlink"/>
                </a:solidFill>
              </a:rPr>
              <a:t>。当接口运行</a:t>
            </a:r>
            <a:r>
              <a:rPr lang="en-US" altLang="zh-CN" sz="3000" dirty="0">
                <a:solidFill>
                  <a:schemeClr val="hlink"/>
                </a:solidFill>
              </a:rPr>
              <a:t>RIPv2</a:t>
            </a:r>
            <a:r>
              <a:rPr lang="zh-CN" altLang="zh-CN" sz="3000" dirty="0">
                <a:solidFill>
                  <a:schemeClr val="hlink"/>
                </a:solidFill>
              </a:rPr>
              <a:t>广播方式时，也可接收</a:t>
            </a:r>
            <a:r>
              <a:rPr lang="en-US" altLang="zh-CN" sz="3000" dirty="0">
                <a:solidFill>
                  <a:schemeClr val="hlink"/>
                </a:solidFill>
              </a:rPr>
              <a:t>RIP-1</a:t>
            </a:r>
            <a:r>
              <a:rPr lang="zh-CN" altLang="zh-CN" sz="3000" dirty="0">
                <a:solidFill>
                  <a:schemeClr val="hlink"/>
                </a:solidFill>
              </a:rPr>
              <a:t>的报文。</a:t>
            </a:r>
          </a:p>
          <a:p>
            <a:pPr marL="257175" lvl="1" indent="-257175">
              <a:buClr>
                <a:schemeClr val="tx1"/>
              </a:buClr>
            </a:pPr>
            <a:r>
              <a:rPr lang="en-US" altLang="zh-CN" sz="3000" dirty="0">
                <a:solidFill>
                  <a:schemeClr val="hlink"/>
                </a:solidFill>
              </a:rPr>
              <a:t>RIP</a:t>
            </a:r>
            <a:r>
              <a:rPr lang="zh-CN" altLang="zh-CN" sz="3000" dirty="0">
                <a:solidFill>
                  <a:schemeClr val="hlink"/>
                </a:solidFill>
              </a:rPr>
              <a:t>通过</a:t>
            </a:r>
            <a:r>
              <a:rPr lang="en-US" altLang="zh-CN" sz="3000" dirty="0">
                <a:solidFill>
                  <a:schemeClr val="hlink"/>
                </a:solidFill>
              </a:rPr>
              <a:t>UDP</a:t>
            </a:r>
            <a:r>
              <a:rPr lang="zh-CN" altLang="zh-CN" sz="3000" dirty="0">
                <a:solidFill>
                  <a:schemeClr val="hlink"/>
                </a:solidFill>
              </a:rPr>
              <a:t>报文进行路由信息的交换，使用的端口号为</a:t>
            </a:r>
            <a:r>
              <a:rPr lang="en-US" altLang="zh-CN" sz="3000" dirty="0">
                <a:solidFill>
                  <a:schemeClr val="hlink"/>
                </a:solidFill>
              </a:rPr>
              <a:t>520</a:t>
            </a:r>
            <a:r>
              <a:rPr lang="zh-CN" altLang="zh-CN" sz="3000" dirty="0">
                <a:solidFill>
                  <a:schemeClr val="hlink"/>
                </a:solidFill>
              </a:rPr>
              <a:t>。</a:t>
            </a:r>
            <a:endParaRPr lang="zh-CN" altLang="en-US" sz="3000" dirty="0">
              <a:solidFill>
                <a:schemeClr val="hlink"/>
              </a:solidFill>
            </a:endParaRPr>
          </a:p>
          <a:p>
            <a:pPr marL="557212" lvl="2" indent="-257175">
              <a:buClr>
                <a:schemeClr val="tx1"/>
              </a:buClr>
            </a:pPr>
            <a:endParaRPr lang="zh-CN" altLang="en-US" sz="2800" dirty="0"/>
          </a:p>
        </p:txBody>
      </p:sp>
    </p:spTree>
    <p:extLst>
      <p:ext uri="{BB962C8B-B14F-4D97-AF65-F5344CB8AC3E}">
        <p14:creationId xmlns:p14="http://schemas.microsoft.com/office/powerpoint/2010/main" val="28983398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6.2.1 </a:t>
            </a:r>
            <a:r>
              <a:rPr lang="zh-CN" altLang="en-US" sz="4400" dirty="0" smtClean="0"/>
              <a:t>概述（续</a:t>
            </a:r>
            <a:r>
              <a:rPr lang="en-US" altLang="zh-CN" sz="4400" dirty="0" smtClean="0"/>
              <a:t>5</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67100"/>
            <a:ext cx="8229600" cy="4525963"/>
          </a:xfrm>
        </p:spPr>
        <p:txBody>
          <a:bodyPr/>
          <a:lstStyle/>
          <a:p>
            <a:pPr marL="0" lvl="1" indent="0">
              <a:buClr>
                <a:schemeClr val="tx1"/>
              </a:buClr>
              <a:buNone/>
            </a:pPr>
            <a:r>
              <a:rPr lang="en-US" altLang="zh-CN" sz="3200" dirty="0">
                <a:solidFill>
                  <a:schemeClr val="hlink"/>
                </a:solidFill>
              </a:rPr>
              <a:t>2</a:t>
            </a:r>
            <a:r>
              <a:rPr lang="en-US" altLang="zh-CN" sz="3200" dirty="0" smtClean="0">
                <a:solidFill>
                  <a:schemeClr val="hlink"/>
                </a:solidFill>
              </a:rPr>
              <a:t>. </a:t>
            </a:r>
            <a:r>
              <a:rPr lang="zh-CN" altLang="en-US" sz="3200" dirty="0" smtClean="0">
                <a:solidFill>
                  <a:schemeClr val="hlink"/>
                </a:solidFill>
              </a:rPr>
              <a:t>链路</a:t>
            </a:r>
            <a:r>
              <a:rPr lang="zh-CN" altLang="en-US" sz="3200" dirty="0">
                <a:solidFill>
                  <a:schemeClr val="hlink"/>
                </a:solidFill>
              </a:rPr>
              <a:t>状态路由协议</a:t>
            </a:r>
            <a:endParaRPr lang="en-US" altLang="zh-CN" sz="3200" dirty="0" smtClean="0">
              <a:solidFill>
                <a:schemeClr val="hlink"/>
              </a:solidFill>
            </a:endParaRPr>
          </a:p>
          <a:p>
            <a:pPr marL="257175" lvl="1" indent="-257175">
              <a:buClr>
                <a:schemeClr val="tx1"/>
              </a:buClr>
            </a:pPr>
            <a:r>
              <a:rPr lang="zh-CN" altLang="en-US" sz="2600" dirty="0">
                <a:solidFill>
                  <a:schemeClr val="hlink"/>
                </a:solidFill>
              </a:rPr>
              <a:t>链路状态路由协议设计目标是克服距离向量路由协议的</a:t>
            </a:r>
            <a:r>
              <a:rPr lang="zh-CN" altLang="en-US" sz="2600" dirty="0" smtClean="0">
                <a:solidFill>
                  <a:schemeClr val="hlink"/>
                </a:solidFill>
              </a:rPr>
              <a:t>不足。</a:t>
            </a:r>
            <a:endParaRPr lang="en-US" altLang="zh-CN" sz="2600" dirty="0" smtClean="0">
              <a:solidFill>
                <a:schemeClr val="hlink"/>
              </a:solidFill>
            </a:endParaRPr>
          </a:p>
          <a:p>
            <a:pPr marL="257175" lvl="1" indent="-257175">
              <a:buClr>
                <a:schemeClr val="tx1"/>
              </a:buClr>
            </a:pPr>
            <a:r>
              <a:rPr lang="zh-CN" altLang="en-US" sz="2600" dirty="0">
                <a:solidFill>
                  <a:schemeClr val="hlink"/>
                </a:solidFill>
              </a:rPr>
              <a:t>链路状态路由协议对网络拓扑的变化能很快作出反应，当网络拓扑发生变化时，将发送路由更新信息，平时以较长的时间间隔周期性地发送路由更新</a:t>
            </a:r>
            <a:r>
              <a:rPr lang="zh-CN" altLang="en-US" sz="2600" dirty="0" smtClean="0">
                <a:solidFill>
                  <a:schemeClr val="hlink"/>
                </a:solidFill>
              </a:rPr>
              <a:t>信息</a:t>
            </a:r>
            <a:r>
              <a:rPr lang="zh-CN" altLang="zh-CN" sz="2600" dirty="0" smtClean="0">
                <a:solidFill>
                  <a:schemeClr val="hlink"/>
                </a:solidFill>
              </a:rPr>
              <a:t>。</a:t>
            </a:r>
            <a:endParaRPr lang="en-US" altLang="zh-CN" sz="2600" dirty="0" smtClean="0">
              <a:solidFill>
                <a:schemeClr val="hlink"/>
              </a:solidFill>
            </a:endParaRPr>
          </a:p>
          <a:p>
            <a:pPr marL="257175" lvl="1" indent="-257175">
              <a:buClr>
                <a:schemeClr val="tx1"/>
              </a:buClr>
            </a:pPr>
            <a:r>
              <a:rPr lang="zh-CN" altLang="en-US" sz="2600" dirty="0">
                <a:solidFill>
                  <a:schemeClr val="hlink"/>
                </a:solidFill>
              </a:rPr>
              <a:t>链路状态协议的优点是可以很好的避免路由环路问题，收敛速度较快，缺点是开销</a:t>
            </a:r>
            <a:r>
              <a:rPr lang="zh-CN" altLang="en-US" sz="2600" dirty="0" smtClean="0">
                <a:solidFill>
                  <a:schemeClr val="hlink"/>
                </a:solidFill>
              </a:rPr>
              <a:t>较大。</a:t>
            </a:r>
            <a:endParaRPr lang="en-US" altLang="zh-CN" sz="2600" dirty="0" smtClean="0">
              <a:solidFill>
                <a:schemeClr val="hlink"/>
              </a:solidFill>
            </a:endParaRPr>
          </a:p>
          <a:p>
            <a:pPr marL="257175" lvl="1" indent="-257175">
              <a:buClr>
                <a:schemeClr val="tx1"/>
              </a:buClr>
            </a:pPr>
            <a:r>
              <a:rPr lang="zh-CN" altLang="en-US" sz="2600" dirty="0">
                <a:solidFill>
                  <a:schemeClr val="hlink"/>
                </a:solidFill>
              </a:rPr>
              <a:t>常用的链路状态协议有</a:t>
            </a:r>
            <a:r>
              <a:rPr lang="en-US" altLang="zh-CN" sz="2600" dirty="0">
                <a:solidFill>
                  <a:schemeClr val="hlink"/>
                </a:solidFill>
              </a:rPr>
              <a:t>OSPF</a:t>
            </a:r>
            <a:r>
              <a:rPr lang="zh-CN" altLang="en-US" sz="2600" dirty="0">
                <a:solidFill>
                  <a:schemeClr val="hlink"/>
                </a:solidFill>
              </a:rPr>
              <a:t>和</a:t>
            </a:r>
            <a:r>
              <a:rPr lang="en-US" altLang="zh-CN" sz="2600" dirty="0">
                <a:solidFill>
                  <a:schemeClr val="hlink"/>
                </a:solidFill>
              </a:rPr>
              <a:t>IS-IS</a:t>
            </a:r>
            <a:r>
              <a:rPr lang="zh-CN" altLang="en-US" sz="2600" dirty="0">
                <a:solidFill>
                  <a:schemeClr val="hlink"/>
                </a:solidFill>
              </a:rPr>
              <a:t>（</a:t>
            </a:r>
            <a:r>
              <a:rPr lang="en-US" altLang="zh-CN" sz="2600" dirty="0">
                <a:solidFill>
                  <a:schemeClr val="hlink"/>
                </a:solidFill>
              </a:rPr>
              <a:t>Intermediate System to Intermediate System</a:t>
            </a:r>
            <a:r>
              <a:rPr lang="zh-CN" altLang="en-US" sz="2600" dirty="0">
                <a:solidFill>
                  <a:schemeClr val="hlink"/>
                </a:solidFill>
              </a:rPr>
              <a:t>，中间系统到中间系统）路由协议。</a:t>
            </a:r>
            <a:endParaRPr lang="en-US" altLang="zh-CN" sz="2600" dirty="0" smtClean="0">
              <a:solidFill>
                <a:schemeClr val="hlink"/>
              </a:solidFill>
            </a:endParaRPr>
          </a:p>
          <a:p>
            <a:pPr marL="257175" lvl="1" indent="-257175">
              <a:buClr>
                <a:schemeClr val="tx1"/>
              </a:buClr>
            </a:pPr>
            <a:endParaRPr lang="zh-CN" altLang="en-US" sz="6000" dirty="0"/>
          </a:p>
        </p:txBody>
      </p:sp>
    </p:spTree>
    <p:extLst>
      <p:ext uri="{BB962C8B-B14F-4D97-AF65-F5344CB8AC3E}">
        <p14:creationId xmlns:p14="http://schemas.microsoft.com/office/powerpoint/2010/main" val="382454143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6.2.1 </a:t>
            </a:r>
            <a:r>
              <a:rPr lang="zh-CN" altLang="en-US" sz="4400" dirty="0" smtClean="0"/>
              <a:t>概述（续</a:t>
            </a:r>
            <a:r>
              <a:rPr lang="en-US" altLang="zh-CN" sz="4400" dirty="0" smtClean="0"/>
              <a:t>6</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67100"/>
            <a:ext cx="8229600" cy="4525963"/>
          </a:xfrm>
        </p:spPr>
        <p:txBody>
          <a:bodyPr/>
          <a:lstStyle/>
          <a:p>
            <a:pPr marL="0" lvl="1" indent="0">
              <a:buClr>
                <a:schemeClr val="tx1"/>
              </a:buClr>
              <a:buNone/>
            </a:pPr>
            <a:r>
              <a:rPr lang="en-US" altLang="zh-CN" sz="3200" dirty="0" smtClean="0">
                <a:solidFill>
                  <a:schemeClr val="hlink"/>
                </a:solidFill>
              </a:rPr>
              <a:t>3. </a:t>
            </a:r>
            <a:r>
              <a:rPr lang="zh-CN" altLang="en-US" sz="3200" dirty="0" smtClean="0">
                <a:solidFill>
                  <a:schemeClr val="hlink"/>
                </a:solidFill>
              </a:rPr>
              <a:t>内部</a:t>
            </a:r>
            <a:r>
              <a:rPr lang="zh-CN" altLang="en-US" sz="3200" dirty="0">
                <a:solidFill>
                  <a:schemeClr val="hlink"/>
                </a:solidFill>
              </a:rPr>
              <a:t>网关协议和外部网关</a:t>
            </a:r>
            <a:r>
              <a:rPr lang="zh-CN" altLang="en-US" sz="3200" dirty="0" smtClean="0">
                <a:solidFill>
                  <a:schemeClr val="hlink"/>
                </a:solidFill>
              </a:rPr>
              <a:t>协议</a:t>
            </a:r>
            <a:endParaRPr lang="en-US" altLang="zh-CN" sz="3200" dirty="0" smtClean="0">
              <a:solidFill>
                <a:schemeClr val="hlink"/>
              </a:solidFill>
            </a:endParaRPr>
          </a:p>
          <a:p>
            <a:pPr marL="257175" lvl="1" indent="-257175">
              <a:buClr>
                <a:schemeClr val="tx1"/>
              </a:buClr>
            </a:pPr>
            <a:r>
              <a:rPr lang="zh-CN" altLang="en-US" sz="2600" dirty="0" smtClean="0">
                <a:solidFill>
                  <a:schemeClr val="hlink"/>
                </a:solidFill>
              </a:rPr>
              <a:t>自治系统是</a:t>
            </a:r>
            <a:r>
              <a:rPr lang="zh-CN" altLang="en-US" sz="2600" dirty="0">
                <a:solidFill>
                  <a:schemeClr val="hlink"/>
                </a:solidFill>
              </a:rPr>
              <a:t>在单一的技术管理下的一组路由器，而这些路由器使用一种</a:t>
            </a:r>
            <a:r>
              <a:rPr lang="en-US" altLang="zh-CN" sz="2600" dirty="0">
                <a:solidFill>
                  <a:schemeClr val="hlink"/>
                </a:solidFill>
              </a:rPr>
              <a:t>AS</a:t>
            </a:r>
            <a:r>
              <a:rPr lang="zh-CN" altLang="en-US" sz="2600" dirty="0">
                <a:solidFill>
                  <a:schemeClr val="hlink"/>
                </a:solidFill>
              </a:rPr>
              <a:t>内部的路由选择协议和共同的度量以确定分组在该</a:t>
            </a:r>
            <a:r>
              <a:rPr lang="en-US" altLang="zh-CN" sz="2600" dirty="0">
                <a:solidFill>
                  <a:schemeClr val="hlink"/>
                </a:solidFill>
              </a:rPr>
              <a:t>AS</a:t>
            </a:r>
            <a:r>
              <a:rPr lang="zh-CN" altLang="en-US" sz="2600" dirty="0">
                <a:solidFill>
                  <a:schemeClr val="hlink"/>
                </a:solidFill>
              </a:rPr>
              <a:t>内的路由，同时还使用一种</a:t>
            </a:r>
            <a:r>
              <a:rPr lang="en-US" altLang="zh-CN" sz="2600" dirty="0">
                <a:solidFill>
                  <a:schemeClr val="hlink"/>
                </a:solidFill>
              </a:rPr>
              <a:t>AS</a:t>
            </a:r>
            <a:r>
              <a:rPr lang="zh-CN" altLang="en-US" sz="2600" dirty="0">
                <a:solidFill>
                  <a:schemeClr val="hlink"/>
                </a:solidFill>
              </a:rPr>
              <a:t>之间的路由选择协议用以确定分组在</a:t>
            </a:r>
            <a:r>
              <a:rPr lang="en-US" altLang="zh-CN" sz="2600" dirty="0">
                <a:solidFill>
                  <a:schemeClr val="hlink"/>
                </a:solidFill>
              </a:rPr>
              <a:t>AS</a:t>
            </a:r>
            <a:r>
              <a:rPr lang="zh-CN" altLang="en-US" sz="2600" dirty="0">
                <a:solidFill>
                  <a:schemeClr val="hlink"/>
                </a:solidFill>
              </a:rPr>
              <a:t>之间的路由。</a:t>
            </a:r>
            <a:r>
              <a:rPr lang="zh-CN" altLang="zh-CN" sz="2600" dirty="0" smtClean="0">
                <a:solidFill>
                  <a:schemeClr val="hlink"/>
                </a:solidFill>
              </a:rPr>
              <a:t>。</a:t>
            </a:r>
            <a:endParaRPr lang="en-US" altLang="zh-CN" sz="2600" dirty="0" smtClean="0">
              <a:solidFill>
                <a:schemeClr val="hlink"/>
              </a:solidFill>
            </a:endParaRPr>
          </a:p>
          <a:p>
            <a:pPr marL="257175" lvl="1" indent="-257175">
              <a:buClr>
                <a:schemeClr val="tx1"/>
              </a:buClr>
            </a:pPr>
            <a:r>
              <a:rPr lang="zh-CN" altLang="en-US" sz="2600" dirty="0">
                <a:solidFill>
                  <a:schemeClr val="hlink"/>
                </a:solidFill>
              </a:rPr>
              <a:t>内部网关协议是指在一个自治系统内部使用的路由选择协议。常见的主要有</a:t>
            </a:r>
            <a:r>
              <a:rPr lang="en-US" altLang="zh-CN" sz="2600" dirty="0">
                <a:solidFill>
                  <a:schemeClr val="hlink"/>
                </a:solidFill>
              </a:rPr>
              <a:t>RIP/RIPv2</a:t>
            </a:r>
            <a:r>
              <a:rPr lang="zh-CN" altLang="en-US" sz="2600" dirty="0">
                <a:solidFill>
                  <a:schemeClr val="hlink"/>
                </a:solidFill>
              </a:rPr>
              <a:t>、</a:t>
            </a:r>
            <a:r>
              <a:rPr lang="en-US" altLang="zh-CN" sz="2600" dirty="0">
                <a:solidFill>
                  <a:schemeClr val="hlink"/>
                </a:solidFill>
              </a:rPr>
              <a:t>OSPF</a:t>
            </a:r>
            <a:r>
              <a:rPr lang="zh-CN" altLang="en-US" sz="2600" dirty="0">
                <a:solidFill>
                  <a:schemeClr val="hlink"/>
                </a:solidFill>
              </a:rPr>
              <a:t>、</a:t>
            </a:r>
            <a:r>
              <a:rPr lang="en-US" altLang="zh-CN" sz="2600" dirty="0">
                <a:solidFill>
                  <a:schemeClr val="hlink"/>
                </a:solidFill>
              </a:rPr>
              <a:t>IGRP</a:t>
            </a:r>
            <a:r>
              <a:rPr lang="zh-CN" altLang="en-US" sz="2600" dirty="0">
                <a:solidFill>
                  <a:schemeClr val="hlink"/>
                </a:solidFill>
              </a:rPr>
              <a:t>、</a:t>
            </a:r>
            <a:r>
              <a:rPr lang="en-US" altLang="zh-CN" sz="2600" dirty="0">
                <a:solidFill>
                  <a:schemeClr val="hlink"/>
                </a:solidFill>
              </a:rPr>
              <a:t>EIGRP</a:t>
            </a:r>
            <a:r>
              <a:rPr lang="zh-CN" altLang="en-US" sz="2600" dirty="0">
                <a:solidFill>
                  <a:schemeClr val="hlink"/>
                </a:solidFill>
              </a:rPr>
              <a:t>、</a:t>
            </a:r>
            <a:r>
              <a:rPr lang="en-US" altLang="zh-CN" sz="2600" dirty="0">
                <a:solidFill>
                  <a:schemeClr val="hlink"/>
                </a:solidFill>
              </a:rPr>
              <a:t>IS-IS</a:t>
            </a:r>
            <a:r>
              <a:rPr lang="zh-CN" altLang="en-US" sz="2600" dirty="0">
                <a:solidFill>
                  <a:schemeClr val="hlink"/>
                </a:solidFill>
              </a:rPr>
              <a:t>路由</a:t>
            </a:r>
            <a:r>
              <a:rPr lang="zh-CN" altLang="en-US" sz="2600" dirty="0" smtClean="0">
                <a:solidFill>
                  <a:schemeClr val="hlink"/>
                </a:solidFill>
              </a:rPr>
              <a:t>协议。</a:t>
            </a:r>
            <a:endParaRPr lang="en-US" altLang="zh-CN" sz="2600" dirty="0" smtClean="0">
              <a:solidFill>
                <a:schemeClr val="hlink"/>
              </a:solidFill>
            </a:endParaRPr>
          </a:p>
          <a:p>
            <a:pPr marL="257175" lvl="1" indent="-257175">
              <a:buClr>
                <a:schemeClr val="tx1"/>
              </a:buClr>
            </a:pPr>
            <a:r>
              <a:rPr lang="zh-CN" altLang="en-US" sz="2600" dirty="0">
                <a:solidFill>
                  <a:schemeClr val="hlink"/>
                </a:solidFill>
              </a:rPr>
              <a:t>若源站到目的站处于不同的自治系统的边界时，就需要使用一种协议将路由选择信息传递到另一个自治系统中，这种协议就是外部网关协议。常用的主要是</a:t>
            </a:r>
            <a:r>
              <a:rPr lang="en-US" altLang="zh-CN" sz="2600" dirty="0">
                <a:solidFill>
                  <a:schemeClr val="hlink"/>
                </a:solidFill>
              </a:rPr>
              <a:t>BGP-4</a:t>
            </a:r>
            <a:r>
              <a:rPr lang="zh-CN" altLang="en-US" sz="2600" dirty="0">
                <a:solidFill>
                  <a:schemeClr val="hlink"/>
                </a:solidFill>
              </a:rPr>
              <a:t>。</a:t>
            </a:r>
            <a:endParaRPr lang="zh-CN" altLang="en-US" sz="6000" dirty="0"/>
          </a:p>
        </p:txBody>
      </p:sp>
    </p:spTree>
    <p:extLst>
      <p:ext uri="{BB962C8B-B14F-4D97-AF65-F5344CB8AC3E}">
        <p14:creationId xmlns:p14="http://schemas.microsoft.com/office/powerpoint/2010/main" val="16559770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6.2.2</a:t>
            </a:r>
            <a:r>
              <a:rPr lang="zh-CN" altLang="en-US" sz="4400" dirty="0" smtClean="0"/>
              <a:t>基于</a:t>
            </a:r>
            <a:r>
              <a:rPr lang="en-US" altLang="zh-CN" sz="4400" dirty="0" smtClean="0"/>
              <a:t>P T</a:t>
            </a:r>
            <a:r>
              <a:rPr lang="zh-CN" altLang="en-US" sz="4400" dirty="0" smtClean="0"/>
              <a:t>的</a:t>
            </a:r>
            <a:r>
              <a:rPr lang="en-US" altLang="zh-CN" sz="4400" dirty="0"/>
              <a:t>RIP</a:t>
            </a:r>
            <a:r>
              <a:rPr lang="zh-CN" altLang="en-US" sz="4400" dirty="0"/>
              <a:t>动态路由配置</a:t>
            </a:r>
            <a:endParaRPr lang="zh-CN" altLang="zh-CN" sz="4400" dirty="0"/>
          </a:p>
        </p:txBody>
      </p:sp>
      <p:sp>
        <p:nvSpPr>
          <p:cNvPr id="275459" name="Rectangle 3"/>
          <p:cNvSpPr>
            <a:spLocks noGrp="1" noChangeArrowheads="1"/>
          </p:cNvSpPr>
          <p:nvPr>
            <p:ph type="body" idx="1"/>
          </p:nvPr>
        </p:nvSpPr>
        <p:spPr>
          <a:xfrm>
            <a:off x="457200" y="1194530"/>
            <a:ext cx="8229600" cy="4525963"/>
          </a:xfrm>
        </p:spPr>
        <p:txBody>
          <a:bodyPr/>
          <a:lstStyle/>
          <a:p>
            <a:pPr marL="257175" lvl="1" indent="-257175">
              <a:buClr>
                <a:schemeClr val="tx1"/>
              </a:buClr>
            </a:pPr>
            <a:r>
              <a:rPr lang="en-US" altLang="zh-CN" sz="3000" dirty="0" smtClean="0">
                <a:solidFill>
                  <a:schemeClr val="hlink"/>
                </a:solidFill>
              </a:rPr>
              <a:t>1.</a:t>
            </a:r>
            <a:r>
              <a:rPr lang="zh-CN" altLang="zh-CN" sz="3000" dirty="0" smtClean="0">
                <a:solidFill>
                  <a:schemeClr val="hlink"/>
                </a:solidFill>
              </a:rPr>
              <a:t>组网需求及拓扑</a:t>
            </a:r>
            <a:endParaRPr lang="en-US" altLang="zh-CN" sz="3000" dirty="0" smtClean="0">
              <a:solidFill>
                <a:schemeClr val="hlink"/>
              </a:solidFill>
            </a:endParaRPr>
          </a:p>
          <a:p>
            <a:pPr marL="557212" lvl="2" indent="-257175">
              <a:buClr>
                <a:schemeClr val="tx1"/>
              </a:buClr>
            </a:pPr>
            <a:r>
              <a:rPr lang="zh-CN" altLang="en-US" sz="2400" dirty="0"/>
              <a:t>某自治系统内部的网络拓扑可简单表示为如图</a:t>
            </a:r>
            <a:r>
              <a:rPr lang="en-US" altLang="zh-CN" sz="2400" dirty="0" smtClean="0"/>
              <a:t>6-5</a:t>
            </a:r>
            <a:r>
              <a:rPr lang="zh-CN" altLang="en-US" sz="2400" dirty="0"/>
              <a:t>所示：使用</a:t>
            </a:r>
            <a:r>
              <a:rPr lang="en-US" altLang="zh-CN" sz="2400" dirty="0"/>
              <a:t>3</a:t>
            </a:r>
            <a:r>
              <a:rPr lang="zh-CN" altLang="en-US" sz="2400" dirty="0"/>
              <a:t>台</a:t>
            </a:r>
            <a:r>
              <a:rPr lang="en-US" altLang="zh-CN" sz="2400" dirty="0"/>
              <a:t>Cisco 2811</a:t>
            </a:r>
            <a:r>
              <a:rPr lang="zh-CN" altLang="en-US" sz="2400" dirty="0"/>
              <a:t>路由器、</a:t>
            </a:r>
            <a:r>
              <a:rPr lang="en-US" altLang="zh-CN" sz="2400" dirty="0"/>
              <a:t>3</a:t>
            </a:r>
            <a:r>
              <a:rPr lang="zh-CN" altLang="en-US" sz="2400" dirty="0"/>
              <a:t>台</a:t>
            </a:r>
            <a:r>
              <a:rPr lang="en-US" altLang="zh-CN" sz="2400" dirty="0"/>
              <a:t>2950</a:t>
            </a:r>
            <a:r>
              <a:rPr lang="zh-CN" altLang="en-US" sz="2400" dirty="0"/>
              <a:t>交换机、</a:t>
            </a:r>
            <a:r>
              <a:rPr lang="en-US" altLang="zh-CN" sz="2400" dirty="0"/>
              <a:t>2</a:t>
            </a:r>
            <a:r>
              <a:rPr lang="zh-CN" altLang="en-US" sz="2400" dirty="0"/>
              <a:t>台普通</a:t>
            </a:r>
            <a:r>
              <a:rPr lang="en-US" altLang="zh-CN" sz="2400" dirty="0"/>
              <a:t>PC</a:t>
            </a:r>
            <a:r>
              <a:rPr lang="zh-CN" altLang="en-US" sz="2400" dirty="0"/>
              <a:t>和</a:t>
            </a:r>
            <a:r>
              <a:rPr lang="en-US" altLang="zh-CN" sz="2400" dirty="0"/>
              <a:t>1</a:t>
            </a:r>
            <a:r>
              <a:rPr lang="zh-CN" altLang="en-US" sz="2400" dirty="0"/>
              <a:t>台服务器构成。各个网络设备之间皆使用</a:t>
            </a:r>
            <a:r>
              <a:rPr lang="en-US" altLang="zh-CN" sz="2400" dirty="0" err="1"/>
              <a:t>FastEthernet</a:t>
            </a:r>
            <a:r>
              <a:rPr lang="zh-CN" altLang="en-US" sz="2400" dirty="0"/>
              <a:t>接口互连。要求在</a:t>
            </a:r>
            <a:r>
              <a:rPr lang="en-US" altLang="zh-CN" sz="2400" dirty="0"/>
              <a:t>Router0</a:t>
            </a:r>
            <a:r>
              <a:rPr lang="zh-CN" altLang="en-US" sz="2400" dirty="0"/>
              <a:t>、</a:t>
            </a:r>
            <a:r>
              <a:rPr lang="en-US" altLang="zh-CN" sz="2400" dirty="0"/>
              <a:t>Router1</a:t>
            </a:r>
            <a:r>
              <a:rPr lang="zh-CN" altLang="en-US" sz="2400" dirty="0"/>
              <a:t>和</a:t>
            </a:r>
            <a:r>
              <a:rPr lang="en-US" altLang="zh-CN" sz="2400" dirty="0"/>
              <a:t>Router2</a:t>
            </a:r>
            <a:r>
              <a:rPr lang="zh-CN" altLang="en-US" sz="2400" dirty="0"/>
              <a:t>上正确配置</a:t>
            </a:r>
            <a:r>
              <a:rPr lang="en-US" altLang="zh-CN" sz="2400" dirty="0"/>
              <a:t>RIPv2</a:t>
            </a:r>
            <a:r>
              <a:rPr lang="zh-CN" altLang="en-US" sz="2400" dirty="0"/>
              <a:t>，实现全网</a:t>
            </a:r>
            <a:r>
              <a:rPr lang="zh-CN" altLang="en-US" sz="2400" dirty="0" smtClean="0"/>
              <a:t>互连。</a:t>
            </a:r>
            <a:endParaRPr lang="zh-CN" altLang="zh-CN" sz="2400" dirty="0" smtClean="0">
              <a:solidFill>
                <a:schemeClr val="hlink"/>
              </a:solidFill>
            </a:endParaRPr>
          </a:p>
        </p:txBody>
      </p:sp>
      <p:pic>
        <p:nvPicPr>
          <p:cNvPr id="6" name="图片 5"/>
          <p:cNvPicPr/>
          <p:nvPr/>
        </p:nvPicPr>
        <p:blipFill>
          <a:blip r:embed="rId2" cstate="print"/>
          <a:stretch>
            <a:fillRect/>
          </a:stretch>
        </p:blipFill>
        <p:spPr>
          <a:xfrm>
            <a:off x="1152342" y="3646034"/>
            <a:ext cx="7624025" cy="2667680"/>
          </a:xfrm>
          <a:prstGeom prst="rect">
            <a:avLst/>
          </a:prstGeom>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endParaRPr lang="en-US" altLang="zh-CN" sz="4400" dirty="0"/>
          </a:p>
        </p:txBody>
      </p:sp>
      <p:sp>
        <p:nvSpPr>
          <p:cNvPr id="275459" name="Rectangle 3"/>
          <p:cNvSpPr>
            <a:spLocks noGrp="1" noChangeArrowheads="1"/>
          </p:cNvSpPr>
          <p:nvPr>
            <p:ph type="body" idx="1"/>
          </p:nvPr>
        </p:nvSpPr>
        <p:spPr/>
        <p:txBody>
          <a:bodyPr/>
          <a:lstStyle/>
          <a:p>
            <a:pPr marL="0" indent="0">
              <a:buNone/>
            </a:pPr>
            <a:r>
              <a:rPr lang="en-US" altLang="zh-CN" sz="2900" dirty="0" smtClean="0"/>
              <a:t>(1) </a:t>
            </a:r>
            <a:r>
              <a:rPr lang="zh-CN" altLang="en-US" sz="2900" dirty="0" smtClean="0"/>
              <a:t>该网络共有六个网段：</a:t>
            </a:r>
            <a:endParaRPr lang="zh-CN" altLang="en-US" sz="2900" dirty="0"/>
          </a:p>
          <a:p>
            <a:pPr lvl="1"/>
            <a:r>
              <a:rPr lang="en-US" altLang="zh-CN" sz="2600" dirty="0" smtClean="0"/>
              <a:t>net </a:t>
            </a:r>
            <a:r>
              <a:rPr lang="en-US" altLang="zh-CN" sz="2600" dirty="0"/>
              <a:t>1</a:t>
            </a:r>
            <a:r>
              <a:rPr lang="zh-CN" altLang="en-US" sz="2600" dirty="0"/>
              <a:t>：</a:t>
            </a:r>
            <a:r>
              <a:rPr lang="en-US" altLang="zh-CN" sz="2600" dirty="0" smtClean="0"/>
              <a:t>10.1.0.0/16</a:t>
            </a:r>
            <a:r>
              <a:rPr lang="zh-CN" altLang="en-US" sz="2600" dirty="0" smtClean="0"/>
              <a:t>；</a:t>
            </a:r>
            <a:endParaRPr lang="zh-CN" altLang="en-US" sz="2600" dirty="0"/>
          </a:p>
          <a:p>
            <a:pPr lvl="1"/>
            <a:r>
              <a:rPr lang="en-US" altLang="zh-CN" sz="2600" dirty="0" smtClean="0"/>
              <a:t>net </a:t>
            </a:r>
            <a:r>
              <a:rPr lang="en-US" altLang="zh-CN" sz="2600" dirty="0"/>
              <a:t>2</a:t>
            </a:r>
            <a:r>
              <a:rPr lang="zh-CN" altLang="en-US" sz="2600" dirty="0"/>
              <a:t>：</a:t>
            </a:r>
            <a:r>
              <a:rPr lang="en-US" altLang="zh-CN" sz="2600" dirty="0" smtClean="0"/>
              <a:t>10.2.0.0/16</a:t>
            </a:r>
            <a:r>
              <a:rPr lang="zh-CN" altLang="en-US" sz="2600" dirty="0" smtClean="0"/>
              <a:t>；</a:t>
            </a:r>
            <a:endParaRPr lang="zh-CN" altLang="en-US" sz="2600" dirty="0"/>
          </a:p>
          <a:p>
            <a:pPr lvl="1"/>
            <a:r>
              <a:rPr lang="en-US" altLang="zh-CN" sz="2600" dirty="0" smtClean="0"/>
              <a:t>net </a:t>
            </a:r>
            <a:r>
              <a:rPr lang="en-US" altLang="zh-CN" sz="2600" dirty="0"/>
              <a:t>3</a:t>
            </a:r>
            <a:r>
              <a:rPr lang="zh-CN" altLang="en-US" sz="2600" dirty="0"/>
              <a:t>：</a:t>
            </a:r>
            <a:r>
              <a:rPr lang="en-US" altLang="zh-CN" sz="2600" dirty="0" smtClean="0"/>
              <a:t>192.168.1.0/24</a:t>
            </a:r>
            <a:r>
              <a:rPr lang="zh-CN" altLang="en-US" sz="2600" dirty="0" smtClean="0"/>
              <a:t>；</a:t>
            </a:r>
            <a:endParaRPr lang="zh-CN" altLang="en-US" sz="2600" dirty="0"/>
          </a:p>
          <a:p>
            <a:pPr marL="0" lvl="1" indent="0">
              <a:buClr>
                <a:schemeClr val="tx1"/>
              </a:buClr>
              <a:buNone/>
            </a:pPr>
            <a:r>
              <a:rPr lang="en-US" altLang="zh-CN" sz="2900" dirty="0">
                <a:solidFill>
                  <a:schemeClr val="hlink"/>
                </a:solidFill>
              </a:rPr>
              <a:t>(2)	PC0</a:t>
            </a:r>
            <a:r>
              <a:rPr lang="zh-CN" altLang="en-US" sz="2900" dirty="0">
                <a:solidFill>
                  <a:schemeClr val="hlink"/>
                </a:solidFill>
              </a:rPr>
              <a:t>具有一个</a:t>
            </a:r>
            <a:r>
              <a:rPr lang="en-US" altLang="zh-CN" sz="2900" dirty="0" err="1">
                <a:solidFill>
                  <a:schemeClr val="hlink"/>
                </a:solidFill>
              </a:rPr>
              <a:t>FastEthernet</a:t>
            </a:r>
            <a:r>
              <a:rPr lang="zh-CN" altLang="en-US" sz="2900" dirty="0">
                <a:solidFill>
                  <a:schemeClr val="hlink"/>
                </a:solidFill>
              </a:rPr>
              <a:t>网络接口，</a:t>
            </a:r>
            <a:r>
              <a:rPr lang="en-US" altLang="zh-CN" sz="2900" dirty="0">
                <a:solidFill>
                  <a:schemeClr val="hlink"/>
                </a:solidFill>
              </a:rPr>
              <a:t>IP</a:t>
            </a:r>
            <a:r>
              <a:rPr lang="zh-CN" altLang="en-US" sz="2900" dirty="0">
                <a:solidFill>
                  <a:schemeClr val="hlink"/>
                </a:solidFill>
              </a:rPr>
              <a:t>地址为</a:t>
            </a:r>
            <a:r>
              <a:rPr lang="en-US" altLang="zh-CN" sz="2900" dirty="0">
                <a:solidFill>
                  <a:schemeClr val="hlink"/>
                </a:solidFill>
              </a:rPr>
              <a:t>10.1.0.1/16</a:t>
            </a:r>
            <a:r>
              <a:rPr lang="zh-CN" altLang="en-US" sz="2900" dirty="0">
                <a:solidFill>
                  <a:schemeClr val="hlink"/>
                </a:solidFill>
              </a:rPr>
              <a:t>，网关为</a:t>
            </a:r>
            <a:r>
              <a:rPr lang="en-US" altLang="zh-CN" sz="2900" dirty="0">
                <a:solidFill>
                  <a:schemeClr val="hlink"/>
                </a:solidFill>
              </a:rPr>
              <a:t>10.1.0.2/16</a:t>
            </a:r>
            <a:r>
              <a:rPr lang="zh-CN" altLang="en-US" sz="2900" dirty="0">
                <a:solidFill>
                  <a:schemeClr val="hlink"/>
                </a:solidFill>
              </a:rPr>
              <a:t>；</a:t>
            </a:r>
          </a:p>
          <a:p>
            <a:pPr marL="0" lvl="1" indent="0">
              <a:buClr>
                <a:schemeClr val="tx1"/>
              </a:buClr>
              <a:buNone/>
            </a:pPr>
            <a:r>
              <a:rPr lang="en-US" altLang="zh-CN" sz="2900" dirty="0" smtClean="0">
                <a:solidFill>
                  <a:schemeClr val="hlink"/>
                </a:solidFill>
              </a:rPr>
              <a:t>(3)	PC1</a:t>
            </a:r>
            <a:r>
              <a:rPr lang="zh-CN" altLang="en-US" sz="2900" dirty="0">
                <a:solidFill>
                  <a:schemeClr val="hlink"/>
                </a:solidFill>
              </a:rPr>
              <a:t>具有一个</a:t>
            </a:r>
            <a:r>
              <a:rPr lang="en-US" altLang="zh-CN" sz="2900" dirty="0" err="1">
                <a:solidFill>
                  <a:schemeClr val="hlink"/>
                </a:solidFill>
              </a:rPr>
              <a:t>FastEthernet</a:t>
            </a:r>
            <a:r>
              <a:rPr lang="zh-CN" altLang="en-US" sz="2900" dirty="0">
                <a:solidFill>
                  <a:schemeClr val="hlink"/>
                </a:solidFill>
              </a:rPr>
              <a:t>网络接口，</a:t>
            </a:r>
            <a:r>
              <a:rPr lang="en-US" altLang="zh-CN" sz="2900" dirty="0">
                <a:solidFill>
                  <a:schemeClr val="hlink"/>
                </a:solidFill>
              </a:rPr>
              <a:t>IP</a:t>
            </a:r>
            <a:r>
              <a:rPr lang="zh-CN" altLang="en-US" sz="2900" dirty="0">
                <a:solidFill>
                  <a:schemeClr val="hlink"/>
                </a:solidFill>
              </a:rPr>
              <a:t>地址为</a:t>
            </a:r>
            <a:r>
              <a:rPr lang="en-US" altLang="zh-CN" sz="2900" dirty="0">
                <a:solidFill>
                  <a:schemeClr val="hlink"/>
                </a:solidFill>
              </a:rPr>
              <a:t>10.2.0.1/16</a:t>
            </a:r>
            <a:r>
              <a:rPr lang="zh-CN" altLang="en-US" sz="2900" dirty="0">
                <a:solidFill>
                  <a:schemeClr val="hlink"/>
                </a:solidFill>
              </a:rPr>
              <a:t>，网关为</a:t>
            </a:r>
            <a:r>
              <a:rPr lang="en-US" altLang="zh-CN" sz="2900" dirty="0">
                <a:solidFill>
                  <a:schemeClr val="hlink"/>
                </a:solidFill>
              </a:rPr>
              <a:t>10.2.0.2/16</a:t>
            </a:r>
            <a:r>
              <a:rPr lang="zh-CN" altLang="en-US" sz="2900" dirty="0" smtClean="0">
                <a:solidFill>
                  <a:schemeClr val="hlink"/>
                </a:solidFill>
              </a:rPr>
              <a:t>；</a:t>
            </a:r>
            <a:endParaRPr lang="en-US" altLang="zh-CN" sz="2900" dirty="0" smtClean="0">
              <a:solidFill>
                <a:schemeClr val="hlink"/>
              </a:solidFill>
            </a:endParaRPr>
          </a:p>
          <a:p>
            <a:pPr marL="0" lvl="1" indent="0">
              <a:buClr>
                <a:schemeClr val="tx1"/>
              </a:buClr>
              <a:buNone/>
            </a:pPr>
            <a:r>
              <a:rPr lang="en-US" altLang="zh-CN" sz="2900" dirty="0" smtClean="0">
                <a:solidFill>
                  <a:schemeClr val="hlink"/>
                </a:solidFill>
              </a:rPr>
              <a:t>(4)</a:t>
            </a:r>
            <a:r>
              <a:rPr lang="en-US" altLang="zh-CN" sz="2900" dirty="0">
                <a:solidFill>
                  <a:schemeClr val="hlink"/>
                </a:solidFill>
              </a:rPr>
              <a:t>	Server0</a:t>
            </a:r>
            <a:r>
              <a:rPr lang="zh-CN" altLang="en-US" sz="2900" dirty="0">
                <a:solidFill>
                  <a:schemeClr val="hlink"/>
                </a:solidFill>
              </a:rPr>
              <a:t>具有一个</a:t>
            </a:r>
            <a:r>
              <a:rPr lang="en-US" altLang="zh-CN" sz="2900" dirty="0" err="1">
                <a:solidFill>
                  <a:schemeClr val="hlink"/>
                </a:solidFill>
              </a:rPr>
              <a:t>FastEthernet</a:t>
            </a:r>
            <a:r>
              <a:rPr lang="zh-CN" altLang="en-US" sz="2900" dirty="0">
                <a:solidFill>
                  <a:schemeClr val="hlink"/>
                </a:solidFill>
              </a:rPr>
              <a:t>网络接口，</a:t>
            </a:r>
            <a:r>
              <a:rPr lang="en-US" altLang="zh-CN" sz="2900" dirty="0">
                <a:solidFill>
                  <a:schemeClr val="hlink"/>
                </a:solidFill>
              </a:rPr>
              <a:t>IP</a:t>
            </a:r>
            <a:r>
              <a:rPr lang="zh-CN" altLang="en-US" sz="2900" dirty="0">
                <a:solidFill>
                  <a:schemeClr val="hlink"/>
                </a:solidFill>
              </a:rPr>
              <a:t>地址为</a:t>
            </a:r>
            <a:r>
              <a:rPr lang="en-US" altLang="zh-CN" sz="2900" dirty="0">
                <a:solidFill>
                  <a:schemeClr val="hlink"/>
                </a:solidFill>
              </a:rPr>
              <a:t>20.0.0.2/8</a:t>
            </a:r>
            <a:r>
              <a:rPr lang="zh-CN" altLang="en-US" sz="2900" dirty="0">
                <a:solidFill>
                  <a:schemeClr val="hlink"/>
                </a:solidFill>
              </a:rPr>
              <a:t>，网关为</a:t>
            </a:r>
            <a:r>
              <a:rPr lang="en-US" altLang="zh-CN" sz="2900" dirty="0">
                <a:solidFill>
                  <a:schemeClr val="hlink"/>
                </a:solidFill>
              </a:rPr>
              <a:t>20.0.0.1/8</a:t>
            </a:r>
            <a:r>
              <a:rPr lang="zh-CN" altLang="en-US" sz="2900" dirty="0">
                <a:solidFill>
                  <a:schemeClr val="hlink"/>
                </a:solidFill>
              </a:rPr>
              <a:t>；</a:t>
            </a:r>
          </a:p>
          <a:p>
            <a:pPr lvl="1"/>
            <a:endParaRPr lang="zh-CN" altLang="zh-CN" sz="2900" dirty="0"/>
          </a:p>
          <a:p>
            <a:endParaRPr lang="zh-CN" altLang="en-US" sz="3200" dirty="0"/>
          </a:p>
        </p:txBody>
      </p:sp>
      <p:sp>
        <p:nvSpPr>
          <p:cNvPr id="6" name="Rectangle 3"/>
          <p:cNvSpPr txBox="1">
            <a:spLocks noChangeArrowheads="1"/>
          </p:cNvSpPr>
          <p:nvPr/>
        </p:nvSpPr>
        <p:spPr bwMode="auto">
          <a:xfrm>
            <a:off x="4339771" y="1589322"/>
            <a:ext cx="4383315" cy="2082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Wingdings" panose="05000000000000000000" pitchFamily="2" charset="2"/>
              <a:buNone/>
            </a:pPr>
            <a:endParaRPr lang="zh-CN" altLang="en-US" sz="2600" dirty="0" smtClean="0"/>
          </a:p>
          <a:p>
            <a:pPr lvl="1"/>
            <a:r>
              <a:rPr lang="en-US" altLang="zh-CN" sz="2600" dirty="0" smtClean="0"/>
              <a:t>net 4</a:t>
            </a:r>
            <a:r>
              <a:rPr lang="zh-CN" altLang="en-US" sz="2600" dirty="0" smtClean="0"/>
              <a:t>：</a:t>
            </a:r>
            <a:r>
              <a:rPr lang="en-US" altLang="zh-CN" sz="2600" dirty="0" smtClean="0"/>
              <a:t>192.168.2.0/24</a:t>
            </a:r>
            <a:r>
              <a:rPr lang="zh-CN" altLang="en-US" sz="2600" dirty="0" smtClean="0"/>
              <a:t>；</a:t>
            </a:r>
          </a:p>
          <a:p>
            <a:pPr lvl="1"/>
            <a:r>
              <a:rPr lang="en-US" altLang="zh-CN" sz="2600" dirty="0" smtClean="0"/>
              <a:t>net 5</a:t>
            </a:r>
            <a:r>
              <a:rPr lang="zh-CN" altLang="en-US" sz="2600" dirty="0" smtClean="0"/>
              <a:t>：</a:t>
            </a:r>
            <a:r>
              <a:rPr lang="en-US" altLang="zh-CN" sz="2600" dirty="0" smtClean="0"/>
              <a:t>192.168.3.0/24</a:t>
            </a:r>
            <a:r>
              <a:rPr lang="zh-CN" altLang="en-US" sz="2600" dirty="0" smtClean="0"/>
              <a:t>；</a:t>
            </a:r>
          </a:p>
          <a:p>
            <a:pPr lvl="1"/>
            <a:r>
              <a:rPr lang="en-US" altLang="zh-CN" sz="2600" dirty="0" smtClean="0"/>
              <a:t>net 6</a:t>
            </a:r>
            <a:r>
              <a:rPr lang="zh-CN" altLang="en-US" sz="2600" dirty="0" smtClean="0"/>
              <a:t>：</a:t>
            </a:r>
            <a:r>
              <a:rPr lang="en-US" altLang="zh-CN" sz="2600" dirty="0" smtClean="0"/>
              <a:t>20.0.0.0/8</a:t>
            </a:r>
            <a:r>
              <a:rPr lang="zh-CN" altLang="en-US" sz="2600" dirty="0" smtClean="0"/>
              <a:t>。</a:t>
            </a:r>
          </a:p>
          <a:p>
            <a:pPr lvl="1"/>
            <a:endParaRPr lang="zh-CN" altLang="zh-CN" sz="2600" dirty="0" smtClean="0"/>
          </a:p>
          <a:p>
            <a:endParaRPr lang="zh-CN" altLang="en-US" sz="26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r>
              <a:rPr lang="en-US" altLang="zh-CN" sz="4400" dirty="0" smtClean="0"/>
              <a:t>(</a:t>
            </a:r>
            <a:r>
              <a:rPr lang="zh-CN" altLang="en-US" sz="4400" dirty="0" smtClean="0"/>
              <a:t>续</a:t>
            </a:r>
            <a:r>
              <a:rPr lang="en-US" altLang="zh-CN" sz="4400" dirty="0" smtClean="0"/>
              <a:t>1)</a:t>
            </a:r>
            <a:endParaRPr lang="en-US" altLang="zh-CN" sz="4400" dirty="0"/>
          </a:p>
        </p:txBody>
      </p:sp>
      <p:sp>
        <p:nvSpPr>
          <p:cNvPr id="275459" name="Rectangle 3"/>
          <p:cNvSpPr>
            <a:spLocks noGrp="1" noChangeArrowheads="1"/>
          </p:cNvSpPr>
          <p:nvPr>
            <p:ph type="body" idx="1"/>
          </p:nvPr>
        </p:nvSpPr>
        <p:spPr>
          <a:xfrm>
            <a:off x="457200" y="1455062"/>
            <a:ext cx="8229600" cy="4525963"/>
          </a:xfrm>
        </p:spPr>
        <p:txBody>
          <a:bodyPr/>
          <a:lstStyle/>
          <a:p>
            <a:pPr marL="0" indent="0">
              <a:buNone/>
            </a:pPr>
            <a:r>
              <a:rPr lang="en-US" altLang="zh-CN" sz="2900" dirty="0" smtClean="0"/>
              <a:t>(5) Router0</a:t>
            </a:r>
            <a:r>
              <a:rPr lang="zh-CN" altLang="en-US" sz="2900" dirty="0"/>
              <a:t>有</a:t>
            </a:r>
            <a:r>
              <a:rPr lang="en-US" altLang="zh-CN" sz="2900" dirty="0"/>
              <a:t>FastEthernet0/0</a:t>
            </a:r>
            <a:r>
              <a:rPr lang="zh-CN" altLang="en-US" sz="2900" dirty="0"/>
              <a:t>、</a:t>
            </a:r>
            <a:r>
              <a:rPr lang="en-US" altLang="zh-CN" sz="2900" dirty="0"/>
              <a:t>FastEthernet0/1</a:t>
            </a:r>
            <a:r>
              <a:rPr lang="zh-CN" altLang="en-US" sz="2900" dirty="0"/>
              <a:t>、</a:t>
            </a:r>
            <a:r>
              <a:rPr lang="en-US" altLang="zh-CN" sz="2900" dirty="0"/>
              <a:t>FastEthernet1/0</a:t>
            </a:r>
            <a:r>
              <a:rPr lang="zh-CN" altLang="en-US" sz="2900" dirty="0"/>
              <a:t>和</a:t>
            </a:r>
            <a:r>
              <a:rPr lang="en-US" altLang="zh-CN" sz="2900" dirty="0"/>
              <a:t>FastEthernet1/1</a:t>
            </a:r>
            <a:r>
              <a:rPr lang="zh-CN" altLang="en-US" sz="2900" dirty="0"/>
              <a:t>四个网络接口，</a:t>
            </a:r>
            <a:r>
              <a:rPr lang="en-US" altLang="zh-CN" sz="2900" dirty="0"/>
              <a:t>IP</a:t>
            </a:r>
            <a:r>
              <a:rPr lang="zh-CN" altLang="en-US" sz="2900" dirty="0"/>
              <a:t>地址分别为</a:t>
            </a:r>
            <a:r>
              <a:rPr lang="en-US" altLang="zh-CN" sz="2900" dirty="0"/>
              <a:t>10.1.0.2/16</a:t>
            </a:r>
            <a:r>
              <a:rPr lang="zh-CN" altLang="en-US" sz="2900" dirty="0"/>
              <a:t>、</a:t>
            </a:r>
            <a:r>
              <a:rPr lang="en-US" altLang="zh-CN" sz="2900" dirty="0"/>
              <a:t>10.2.0.2/16</a:t>
            </a:r>
            <a:r>
              <a:rPr lang="zh-CN" altLang="en-US" sz="2900" dirty="0"/>
              <a:t>、</a:t>
            </a:r>
            <a:r>
              <a:rPr lang="en-US" altLang="zh-CN" sz="2900" dirty="0"/>
              <a:t>192.168.1.1/24</a:t>
            </a:r>
            <a:r>
              <a:rPr lang="zh-CN" altLang="en-US" sz="2900" dirty="0"/>
              <a:t>和</a:t>
            </a:r>
            <a:r>
              <a:rPr lang="en-US" altLang="zh-CN" sz="2900" dirty="0" smtClean="0"/>
              <a:t>192.168.3.1/24</a:t>
            </a:r>
            <a:r>
              <a:rPr lang="zh-CN" altLang="en-US" sz="2900" dirty="0" smtClean="0"/>
              <a:t>；</a:t>
            </a:r>
            <a:endParaRPr lang="zh-CN" altLang="en-US" sz="2900" dirty="0"/>
          </a:p>
          <a:p>
            <a:pPr marL="0" indent="0">
              <a:buNone/>
            </a:pPr>
            <a:r>
              <a:rPr lang="en-US" altLang="zh-CN" sz="2900" dirty="0" smtClean="0"/>
              <a:t>(6) Router1</a:t>
            </a:r>
            <a:r>
              <a:rPr lang="zh-CN" altLang="en-US" sz="2900" dirty="0"/>
              <a:t>有</a:t>
            </a:r>
            <a:r>
              <a:rPr lang="en-US" altLang="zh-CN" sz="2900" dirty="0"/>
              <a:t>FastEthernet0/0</a:t>
            </a:r>
            <a:r>
              <a:rPr lang="zh-CN" altLang="en-US" sz="2900" dirty="0"/>
              <a:t>和</a:t>
            </a:r>
            <a:r>
              <a:rPr lang="en-US" altLang="zh-CN" sz="2900" dirty="0"/>
              <a:t>FastEthernet0/1</a:t>
            </a:r>
            <a:r>
              <a:rPr lang="zh-CN" altLang="en-US" sz="2900" dirty="0"/>
              <a:t>两个网络接口，</a:t>
            </a:r>
            <a:r>
              <a:rPr lang="en-US" altLang="zh-CN" sz="2900" dirty="0"/>
              <a:t>IP</a:t>
            </a:r>
            <a:r>
              <a:rPr lang="zh-CN" altLang="en-US" sz="2900" dirty="0"/>
              <a:t>地址分别为</a:t>
            </a:r>
            <a:r>
              <a:rPr lang="en-US" altLang="zh-CN" sz="2900" dirty="0"/>
              <a:t>192.168.1.2/24</a:t>
            </a:r>
            <a:r>
              <a:rPr lang="zh-CN" altLang="en-US" sz="2900" dirty="0"/>
              <a:t>和</a:t>
            </a:r>
            <a:r>
              <a:rPr lang="en-US" altLang="zh-CN" sz="2900" dirty="0" smtClean="0"/>
              <a:t>192.168.2.1/24</a:t>
            </a:r>
            <a:r>
              <a:rPr lang="zh-CN" altLang="en-US" sz="2900" dirty="0" smtClean="0"/>
              <a:t>；</a:t>
            </a:r>
            <a:endParaRPr lang="zh-CN" altLang="en-US" sz="2900" dirty="0"/>
          </a:p>
          <a:p>
            <a:pPr marL="0" indent="0">
              <a:buNone/>
            </a:pPr>
            <a:r>
              <a:rPr lang="en-US" altLang="zh-CN" sz="2900" dirty="0" smtClean="0"/>
              <a:t>(7) Router2</a:t>
            </a:r>
            <a:r>
              <a:rPr lang="zh-CN" altLang="en-US" sz="2900" dirty="0"/>
              <a:t>有</a:t>
            </a:r>
            <a:r>
              <a:rPr lang="en-US" altLang="zh-CN" sz="2900" dirty="0"/>
              <a:t>FastEthernet0/0</a:t>
            </a:r>
            <a:r>
              <a:rPr lang="zh-CN" altLang="en-US" sz="2900" dirty="0"/>
              <a:t>、</a:t>
            </a:r>
            <a:r>
              <a:rPr lang="en-US" altLang="zh-CN" sz="2900" dirty="0"/>
              <a:t>FastEthernet0/1</a:t>
            </a:r>
            <a:r>
              <a:rPr lang="zh-CN" altLang="en-US" sz="2900" dirty="0"/>
              <a:t>和</a:t>
            </a:r>
            <a:r>
              <a:rPr lang="en-US" altLang="zh-CN" sz="2900" dirty="0"/>
              <a:t>FastEthernet1/0</a:t>
            </a:r>
            <a:r>
              <a:rPr lang="zh-CN" altLang="en-US" sz="2900" dirty="0"/>
              <a:t>三个网络接口，</a:t>
            </a:r>
            <a:r>
              <a:rPr lang="en-US" altLang="zh-CN" sz="2900" dirty="0"/>
              <a:t>IP</a:t>
            </a:r>
            <a:r>
              <a:rPr lang="zh-CN" altLang="en-US" sz="2900" dirty="0"/>
              <a:t>地址分别为</a:t>
            </a:r>
            <a:r>
              <a:rPr lang="en-US" altLang="zh-CN" sz="2900" dirty="0"/>
              <a:t>192.168.2.2/24</a:t>
            </a:r>
            <a:r>
              <a:rPr lang="zh-CN" altLang="en-US" sz="2900" dirty="0"/>
              <a:t>、</a:t>
            </a:r>
            <a:r>
              <a:rPr lang="en-US" altLang="zh-CN" sz="2900" dirty="0"/>
              <a:t>192.168.3.2/24</a:t>
            </a:r>
            <a:r>
              <a:rPr lang="zh-CN" altLang="en-US" sz="2900" dirty="0"/>
              <a:t>和</a:t>
            </a:r>
            <a:r>
              <a:rPr lang="en-US" altLang="zh-CN" sz="2900" dirty="0" smtClean="0"/>
              <a:t>20.0.0.1/8</a:t>
            </a:r>
            <a:r>
              <a:rPr lang="zh-CN" altLang="en-US" sz="2900" dirty="0" smtClean="0"/>
              <a:t>；</a:t>
            </a:r>
            <a:endParaRPr lang="zh-CN" altLang="en-US" sz="2900" dirty="0"/>
          </a:p>
          <a:p>
            <a:pPr lvl="1"/>
            <a:endParaRPr lang="zh-CN" altLang="zh-CN" sz="2900" dirty="0"/>
          </a:p>
          <a:p>
            <a:endParaRPr lang="zh-CN" altLang="en-US" sz="3200" dirty="0"/>
          </a:p>
        </p:txBody>
      </p:sp>
    </p:spTree>
    <p:extLst>
      <p:ext uri="{BB962C8B-B14F-4D97-AF65-F5344CB8AC3E}">
        <p14:creationId xmlns:p14="http://schemas.microsoft.com/office/powerpoint/2010/main" val="5202550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r>
              <a:rPr lang="en-US" altLang="zh-CN" sz="4400" dirty="0" smtClean="0"/>
              <a:t>(</a:t>
            </a:r>
            <a:r>
              <a:rPr lang="zh-CN" altLang="en-US" sz="4400" dirty="0" smtClean="0"/>
              <a:t>续</a:t>
            </a:r>
            <a:r>
              <a:rPr lang="en-US" altLang="zh-CN" sz="4400" dirty="0" smtClean="0"/>
              <a:t>2)</a:t>
            </a:r>
            <a:endParaRPr lang="en-US" altLang="zh-CN" sz="4400" dirty="0"/>
          </a:p>
        </p:txBody>
      </p:sp>
      <p:sp>
        <p:nvSpPr>
          <p:cNvPr id="275459" name="Rectangle 3"/>
          <p:cNvSpPr>
            <a:spLocks noGrp="1" noChangeArrowheads="1"/>
          </p:cNvSpPr>
          <p:nvPr>
            <p:ph type="body" idx="1"/>
          </p:nvPr>
        </p:nvSpPr>
        <p:spPr>
          <a:xfrm>
            <a:off x="457200" y="1382492"/>
            <a:ext cx="8229600" cy="4525963"/>
          </a:xfrm>
        </p:spPr>
        <p:txBody>
          <a:bodyPr/>
          <a:lstStyle/>
          <a:p>
            <a:pPr marL="0" indent="0">
              <a:buNone/>
            </a:pPr>
            <a:r>
              <a:rPr lang="en-US" altLang="zh-CN" sz="2900" dirty="0" smtClean="0"/>
              <a:t>(8)</a:t>
            </a:r>
            <a:r>
              <a:rPr lang="en-US" altLang="zh-CN" sz="2900" dirty="0"/>
              <a:t>	</a:t>
            </a:r>
            <a:r>
              <a:rPr lang="zh-CN" altLang="en-US" sz="2900" dirty="0"/>
              <a:t>若要实现全网互通，还需在</a:t>
            </a:r>
            <a:r>
              <a:rPr lang="en-US" altLang="zh-CN" sz="2900" dirty="0"/>
              <a:t>Router0</a:t>
            </a:r>
            <a:r>
              <a:rPr lang="zh-CN" altLang="en-US" sz="2900" dirty="0"/>
              <a:t>上指定使能</a:t>
            </a:r>
            <a:r>
              <a:rPr lang="en-US" altLang="zh-CN" sz="2900" dirty="0"/>
              <a:t>RIP</a:t>
            </a:r>
            <a:r>
              <a:rPr lang="zh-CN" altLang="en-US" sz="2900" dirty="0"/>
              <a:t>的网段</a:t>
            </a:r>
            <a:r>
              <a:rPr lang="en-US" altLang="zh-CN" sz="2900" dirty="0"/>
              <a:t>10.1.0.0/16</a:t>
            </a:r>
            <a:r>
              <a:rPr lang="zh-CN" altLang="en-US" sz="2900" dirty="0"/>
              <a:t>、</a:t>
            </a:r>
            <a:r>
              <a:rPr lang="en-US" altLang="zh-CN" sz="2900" dirty="0"/>
              <a:t>10.2.0.0/16</a:t>
            </a:r>
            <a:r>
              <a:rPr lang="zh-CN" altLang="en-US" sz="2900" dirty="0"/>
              <a:t>、</a:t>
            </a:r>
            <a:r>
              <a:rPr lang="en-US" altLang="zh-CN" sz="2900" dirty="0"/>
              <a:t>192.168.1.0/24</a:t>
            </a:r>
            <a:r>
              <a:rPr lang="zh-CN" altLang="en-US" sz="2900" dirty="0"/>
              <a:t>和</a:t>
            </a:r>
            <a:r>
              <a:rPr lang="en-US" altLang="zh-CN" sz="2900" dirty="0"/>
              <a:t>192.168.3.0/24</a:t>
            </a:r>
            <a:r>
              <a:rPr lang="zh-CN" altLang="en-US" sz="2900" dirty="0"/>
              <a:t>；</a:t>
            </a:r>
          </a:p>
          <a:p>
            <a:pPr marL="0" indent="0">
              <a:buNone/>
            </a:pPr>
            <a:r>
              <a:rPr lang="en-US" altLang="zh-CN" sz="2900" dirty="0" smtClean="0"/>
              <a:t>(9)</a:t>
            </a:r>
            <a:r>
              <a:rPr lang="en-US" altLang="zh-CN" sz="2900" dirty="0"/>
              <a:t>	</a:t>
            </a:r>
            <a:r>
              <a:rPr lang="zh-CN" altLang="en-US" sz="2900" dirty="0"/>
              <a:t>若要实现全网互通，还需在</a:t>
            </a:r>
            <a:r>
              <a:rPr lang="en-US" altLang="zh-CN" sz="2900" dirty="0"/>
              <a:t>Router1</a:t>
            </a:r>
            <a:r>
              <a:rPr lang="zh-CN" altLang="en-US" sz="2900" dirty="0"/>
              <a:t>上指定使能</a:t>
            </a:r>
            <a:r>
              <a:rPr lang="en-US" altLang="zh-CN" sz="2900" dirty="0"/>
              <a:t>RIP</a:t>
            </a:r>
            <a:r>
              <a:rPr lang="zh-CN" altLang="en-US" sz="2900" dirty="0"/>
              <a:t>的网段</a:t>
            </a:r>
            <a:r>
              <a:rPr lang="en-US" altLang="zh-CN" sz="2900" dirty="0"/>
              <a:t>192.168.1.0/24</a:t>
            </a:r>
            <a:r>
              <a:rPr lang="zh-CN" altLang="en-US" sz="2900" dirty="0"/>
              <a:t>和</a:t>
            </a:r>
            <a:r>
              <a:rPr lang="en-US" altLang="zh-CN" sz="2900" dirty="0"/>
              <a:t>192.168.2.0/24</a:t>
            </a:r>
            <a:r>
              <a:rPr lang="zh-CN" altLang="en-US" sz="2900" dirty="0"/>
              <a:t>；</a:t>
            </a:r>
          </a:p>
          <a:p>
            <a:pPr marL="0" indent="0">
              <a:buNone/>
            </a:pPr>
            <a:r>
              <a:rPr lang="en-US" altLang="zh-CN" sz="2900" dirty="0" smtClean="0"/>
              <a:t>(10)</a:t>
            </a:r>
            <a:r>
              <a:rPr lang="en-US" altLang="zh-CN" sz="2900" dirty="0"/>
              <a:t>	</a:t>
            </a:r>
            <a:r>
              <a:rPr lang="zh-CN" altLang="en-US" sz="2900" dirty="0"/>
              <a:t>若要实现全网互通，还需在</a:t>
            </a:r>
            <a:r>
              <a:rPr lang="en-US" altLang="zh-CN" sz="2900" dirty="0"/>
              <a:t>Router2</a:t>
            </a:r>
            <a:r>
              <a:rPr lang="zh-CN" altLang="en-US" sz="2900" dirty="0"/>
              <a:t>上指定使能</a:t>
            </a:r>
            <a:r>
              <a:rPr lang="en-US" altLang="zh-CN" sz="2900" dirty="0"/>
              <a:t>RIP</a:t>
            </a:r>
            <a:r>
              <a:rPr lang="zh-CN" altLang="en-US" sz="2900" dirty="0"/>
              <a:t>的网段</a:t>
            </a:r>
            <a:r>
              <a:rPr lang="en-US" altLang="zh-CN" sz="2900" dirty="0"/>
              <a:t>20.0.0.0/8</a:t>
            </a:r>
            <a:r>
              <a:rPr lang="zh-CN" altLang="en-US" sz="2900" dirty="0"/>
              <a:t>、</a:t>
            </a:r>
            <a:r>
              <a:rPr lang="en-US" altLang="zh-CN" sz="2900" dirty="0"/>
              <a:t>192.168.2.0/24</a:t>
            </a:r>
            <a:r>
              <a:rPr lang="zh-CN" altLang="en-US" sz="2900" dirty="0"/>
              <a:t>和</a:t>
            </a:r>
            <a:r>
              <a:rPr lang="en-US" altLang="zh-CN" sz="2900" dirty="0"/>
              <a:t>192.168.3.0/24</a:t>
            </a:r>
            <a:r>
              <a:rPr lang="zh-CN" altLang="en-US" sz="2900" dirty="0"/>
              <a:t>；</a:t>
            </a:r>
          </a:p>
          <a:p>
            <a:pPr marL="0" indent="0">
              <a:spcBef>
                <a:spcPts val="0"/>
              </a:spcBef>
              <a:buNone/>
            </a:pPr>
            <a:r>
              <a:rPr lang="en-US" altLang="zh-CN" sz="2900" dirty="0"/>
              <a:t>(11)	Switch0</a:t>
            </a:r>
            <a:r>
              <a:rPr lang="zh-CN" altLang="en-US" sz="2900" dirty="0"/>
              <a:t>、</a:t>
            </a:r>
            <a:r>
              <a:rPr lang="en-US" altLang="zh-CN" sz="2900" dirty="0"/>
              <a:t>Switch1</a:t>
            </a:r>
            <a:r>
              <a:rPr lang="zh-CN" altLang="en-US" sz="2900" dirty="0"/>
              <a:t>和</a:t>
            </a:r>
            <a:r>
              <a:rPr lang="en-US" altLang="zh-CN" sz="2900" dirty="0"/>
              <a:t>Switch2</a:t>
            </a:r>
            <a:r>
              <a:rPr lang="zh-CN" altLang="en-US" sz="2900" dirty="0"/>
              <a:t>具有</a:t>
            </a:r>
            <a:r>
              <a:rPr lang="en-US" altLang="zh-CN" sz="2900" dirty="0"/>
              <a:t>24</a:t>
            </a:r>
            <a:r>
              <a:rPr lang="zh-CN" altLang="en-US" sz="2900" dirty="0"/>
              <a:t>个</a:t>
            </a:r>
            <a:r>
              <a:rPr lang="en-US" altLang="zh-CN" sz="2900" dirty="0" err="1"/>
              <a:t>FastEthernet</a:t>
            </a:r>
            <a:r>
              <a:rPr lang="zh-CN" altLang="en-US" sz="2900" dirty="0"/>
              <a:t>接口，由于是二层交换机，因此不用设置网络地址。</a:t>
            </a:r>
          </a:p>
          <a:p>
            <a:pPr lvl="1"/>
            <a:endParaRPr lang="zh-CN" altLang="zh-CN" sz="2900" dirty="0"/>
          </a:p>
          <a:p>
            <a:endParaRPr lang="zh-CN" altLang="en-US" sz="3200" dirty="0"/>
          </a:p>
        </p:txBody>
      </p:sp>
    </p:spTree>
    <p:extLst>
      <p:ext uri="{BB962C8B-B14F-4D97-AF65-F5344CB8AC3E}">
        <p14:creationId xmlns:p14="http://schemas.microsoft.com/office/powerpoint/2010/main" val="1900406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p:txBody>
          <a:bodyPr/>
          <a:lstStyle/>
          <a:p>
            <a:pPr marL="0" indent="0">
              <a:buNone/>
            </a:pPr>
            <a:r>
              <a:rPr lang="zh-CN" altLang="en-US" sz="3200" dirty="0"/>
              <a:t>采用如下的思路配置</a:t>
            </a:r>
            <a:r>
              <a:rPr lang="en-US" altLang="zh-CN" sz="3200" dirty="0"/>
              <a:t>RIP</a:t>
            </a:r>
            <a:r>
              <a:rPr lang="zh-CN" altLang="en-US" sz="3200" dirty="0"/>
              <a:t>动态路由：</a:t>
            </a:r>
          </a:p>
          <a:p>
            <a:r>
              <a:rPr lang="zh-CN" altLang="en-US" sz="3200" dirty="0" smtClean="0"/>
              <a:t>配置</a:t>
            </a:r>
            <a:r>
              <a:rPr lang="zh-CN" altLang="en-US" sz="3200" dirty="0"/>
              <a:t>各主机的</a:t>
            </a:r>
            <a:r>
              <a:rPr lang="en-US" altLang="zh-CN" sz="3200" dirty="0"/>
              <a:t>IP</a:t>
            </a:r>
            <a:r>
              <a:rPr lang="zh-CN" altLang="en-US" sz="3200" dirty="0"/>
              <a:t>地址和网关；</a:t>
            </a:r>
          </a:p>
          <a:p>
            <a:r>
              <a:rPr lang="zh-CN" altLang="en-US" sz="3200" dirty="0" smtClean="0"/>
              <a:t>配置</a:t>
            </a:r>
            <a:r>
              <a:rPr lang="zh-CN" altLang="en-US" sz="3200" dirty="0"/>
              <a:t>各个路由器各接口的</a:t>
            </a:r>
            <a:r>
              <a:rPr lang="en-US" altLang="zh-CN" sz="3200" dirty="0"/>
              <a:t>IP</a:t>
            </a:r>
            <a:r>
              <a:rPr lang="zh-CN" altLang="en-US" sz="3200" dirty="0"/>
              <a:t>地址，形成直连路由；</a:t>
            </a:r>
          </a:p>
          <a:p>
            <a:r>
              <a:rPr lang="zh-CN" altLang="en-US" sz="3200" dirty="0" smtClean="0"/>
              <a:t>在</a:t>
            </a:r>
            <a:r>
              <a:rPr lang="zh-CN" altLang="en-US" sz="3200" dirty="0"/>
              <a:t>各路由器上启动</a:t>
            </a:r>
            <a:r>
              <a:rPr lang="en-US" altLang="zh-CN" sz="3200" dirty="0"/>
              <a:t>RIP</a:t>
            </a:r>
            <a:r>
              <a:rPr lang="zh-CN" altLang="en-US" sz="3200" dirty="0"/>
              <a:t>，并添加运行</a:t>
            </a:r>
            <a:r>
              <a:rPr lang="en-US" altLang="zh-CN" sz="3200" dirty="0"/>
              <a:t>RIP</a:t>
            </a:r>
            <a:r>
              <a:rPr lang="zh-CN" altLang="en-US" sz="3200" dirty="0"/>
              <a:t>协议的接口。</a:t>
            </a:r>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310642"/>
            <a:ext cx="8305800" cy="4525963"/>
          </a:xfrm>
        </p:spPr>
        <p:txBody>
          <a:bodyPr/>
          <a:lstStyle/>
          <a:p>
            <a:r>
              <a:rPr lang="en-US" altLang="zh-CN" sz="2600" dirty="0" smtClean="0"/>
              <a:t>(1)</a:t>
            </a:r>
            <a:r>
              <a:rPr lang="zh-CN" altLang="en-US" sz="2600" dirty="0"/>
              <a:t>参照拓扑图</a:t>
            </a:r>
            <a:r>
              <a:rPr lang="zh-CN" altLang="zh-CN" sz="2600" dirty="0" smtClean="0"/>
              <a:t>搭建实验环境</a:t>
            </a:r>
            <a:r>
              <a:rPr lang="zh-CN" altLang="en-US" sz="2600" dirty="0" smtClean="0"/>
              <a:t>，为</a:t>
            </a:r>
            <a:r>
              <a:rPr lang="en-US" altLang="zh-CN" sz="2600" dirty="0" smtClean="0"/>
              <a:t>Router0</a:t>
            </a:r>
            <a:r>
              <a:rPr lang="zh-CN" altLang="en-US" sz="2600" dirty="0"/>
              <a:t>添加“</a:t>
            </a:r>
            <a:r>
              <a:rPr lang="en-US" altLang="zh-CN" sz="2600" dirty="0"/>
              <a:t>NM-2FE2W”</a:t>
            </a:r>
            <a:r>
              <a:rPr lang="zh-CN" altLang="en-US" sz="2600" dirty="0"/>
              <a:t>网络模块，为</a:t>
            </a:r>
            <a:r>
              <a:rPr lang="en-US" altLang="zh-CN" sz="2600" dirty="0"/>
              <a:t>Router2</a:t>
            </a:r>
            <a:r>
              <a:rPr lang="zh-CN" altLang="en-US" sz="2600" dirty="0"/>
              <a:t>添加“</a:t>
            </a:r>
            <a:r>
              <a:rPr lang="en-US" altLang="zh-CN" sz="2600" dirty="0"/>
              <a:t>NM-1FE-TX”</a:t>
            </a:r>
            <a:r>
              <a:rPr lang="zh-CN" altLang="en-US" sz="2600" dirty="0"/>
              <a:t>网络</a:t>
            </a:r>
            <a:r>
              <a:rPr lang="zh-CN" altLang="en-US" sz="2600" dirty="0" smtClean="0"/>
              <a:t>模块，并使用</a:t>
            </a:r>
            <a:r>
              <a:rPr lang="zh-CN" altLang="en-US" sz="2600" dirty="0"/>
              <a:t>正确的连线类型对设备进行互连</a:t>
            </a:r>
            <a:r>
              <a:rPr lang="zh-CN" altLang="en-US" sz="2600" dirty="0" smtClean="0"/>
              <a:t>。</a:t>
            </a:r>
            <a:endParaRPr lang="zh-CN" altLang="zh-CN" sz="2600" dirty="0" smtClean="0"/>
          </a:p>
          <a:p>
            <a:r>
              <a:rPr lang="en-US" altLang="zh-CN" sz="2600" dirty="0"/>
              <a:t>(2)</a:t>
            </a:r>
            <a:r>
              <a:rPr lang="zh-CN" altLang="en-US" sz="2600" dirty="0"/>
              <a:t> </a:t>
            </a:r>
            <a:r>
              <a:rPr lang="zh-CN" altLang="en-US" sz="2600" dirty="0" smtClean="0"/>
              <a:t>配置各和</a:t>
            </a:r>
            <a:r>
              <a:rPr lang="en-US" altLang="zh-CN" sz="2600" dirty="0" smtClean="0"/>
              <a:t>Server</a:t>
            </a:r>
            <a:r>
              <a:rPr lang="zh-CN" altLang="en-US" sz="2600" dirty="0" smtClean="0"/>
              <a:t>的</a:t>
            </a:r>
            <a:r>
              <a:rPr lang="en-US" altLang="zh-CN" sz="2600" dirty="0"/>
              <a:t>IP</a:t>
            </a:r>
            <a:r>
              <a:rPr lang="zh-CN" altLang="en-US" sz="2600" dirty="0"/>
              <a:t>地址、子网掩码和网关。</a:t>
            </a:r>
            <a:endParaRPr lang="en-US" altLang="zh-CN" sz="2600" dirty="0"/>
          </a:p>
          <a:p>
            <a:r>
              <a:rPr lang="en-US" altLang="zh-CN" sz="2600" dirty="0"/>
              <a:t>(3)</a:t>
            </a:r>
            <a:r>
              <a:rPr lang="zh-CN" altLang="en-US" sz="2600" dirty="0"/>
              <a:t> 配置路由器各个接口的网络参数</a:t>
            </a:r>
            <a:r>
              <a:rPr lang="zh-CN" altLang="en-US" sz="2600" dirty="0" smtClean="0"/>
              <a:t>。</a:t>
            </a:r>
            <a:endParaRPr lang="en-US" altLang="zh-CN" sz="2600" dirty="0" smtClean="0"/>
          </a:p>
          <a:p>
            <a:r>
              <a:rPr lang="en-US" altLang="zh-CN" sz="2600" dirty="0"/>
              <a:t>(4)</a:t>
            </a:r>
            <a:r>
              <a:rPr lang="zh-CN" altLang="zh-CN" sz="2600" dirty="0"/>
              <a:t>在各路由器上配置</a:t>
            </a:r>
            <a:r>
              <a:rPr lang="en-US" altLang="zh-CN" sz="2600" dirty="0"/>
              <a:t>RIPv2</a:t>
            </a:r>
            <a:r>
              <a:rPr lang="zh-CN" altLang="en-US" sz="2600" dirty="0"/>
              <a:t>，以</a:t>
            </a:r>
            <a:r>
              <a:rPr lang="en-US" altLang="zh-CN" sz="2600" dirty="0"/>
              <a:t>Router0</a:t>
            </a:r>
            <a:r>
              <a:rPr lang="zh-CN" altLang="en-US" sz="2600" dirty="0"/>
              <a:t>为例：</a:t>
            </a:r>
          </a:p>
          <a:p>
            <a:endParaRPr lang="en-US" altLang="zh-CN" sz="2600"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456"/>
          <a:stretch/>
        </p:blipFill>
        <p:spPr bwMode="auto">
          <a:xfrm>
            <a:off x="839336" y="4033383"/>
            <a:ext cx="7956322" cy="235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29</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a:t>【说明】</a:t>
            </a:r>
            <a:endParaRPr lang="en-US" altLang="zh-CN" sz="4400" dirty="0"/>
          </a:p>
        </p:txBody>
      </p:sp>
      <p:sp>
        <p:nvSpPr>
          <p:cNvPr id="275459" name="Rectangle 3"/>
          <p:cNvSpPr>
            <a:spLocks noGrp="1" noChangeArrowheads="1"/>
          </p:cNvSpPr>
          <p:nvPr>
            <p:ph type="body" idx="1"/>
          </p:nvPr>
        </p:nvSpPr>
        <p:spPr>
          <a:xfrm>
            <a:off x="333829" y="1310642"/>
            <a:ext cx="8635999" cy="4525963"/>
          </a:xfrm>
        </p:spPr>
        <p:txBody>
          <a:bodyPr/>
          <a:lstStyle/>
          <a:p>
            <a:r>
              <a:rPr lang="en-US" altLang="zh-CN" dirty="0"/>
              <a:t>router rip</a:t>
            </a:r>
            <a:r>
              <a:rPr lang="zh-CN" altLang="en-US" dirty="0"/>
              <a:t>是全局</a:t>
            </a:r>
            <a:r>
              <a:rPr lang="zh-CN" altLang="en-US" dirty="0" smtClean="0"/>
              <a:t>模式下使用</a:t>
            </a:r>
            <a:r>
              <a:rPr lang="zh-CN" altLang="en-US" dirty="0"/>
              <a:t>的命令</a:t>
            </a:r>
            <a:r>
              <a:rPr lang="zh-CN" altLang="en-US" dirty="0" smtClean="0"/>
              <a:t>，作用</a:t>
            </a:r>
            <a:r>
              <a:rPr lang="zh-CN" altLang="en-US" dirty="0"/>
              <a:t>是进入</a:t>
            </a:r>
            <a:r>
              <a:rPr lang="en-US" altLang="zh-CN" dirty="0"/>
              <a:t>RIP</a:t>
            </a:r>
            <a:r>
              <a:rPr lang="zh-CN" altLang="en-US" dirty="0"/>
              <a:t>配置模式。</a:t>
            </a:r>
          </a:p>
          <a:p>
            <a:r>
              <a:rPr lang="en-US" altLang="zh-CN" dirty="0" smtClean="0"/>
              <a:t>version</a:t>
            </a:r>
            <a:r>
              <a:rPr lang="zh-CN" altLang="en-US" dirty="0"/>
              <a:t>是</a:t>
            </a:r>
            <a:r>
              <a:rPr lang="en-US" altLang="zh-CN" dirty="0"/>
              <a:t>RIP</a:t>
            </a:r>
            <a:r>
              <a:rPr lang="zh-CN" altLang="en-US" dirty="0"/>
              <a:t>配置</a:t>
            </a:r>
            <a:r>
              <a:rPr lang="zh-CN" altLang="en-US" dirty="0" smtClean="0"/>
              <a:t>模式下使用</a:t>
            </a:r>
            <a:r>
              <a:rPr lang="zh-CN" altLang="en-US" dirty="0"/>
              <a:t>的命令，该命令配置</a:t>
            </a:r>
            <a:r>
              <a:rPr lang="en-US" altLang="zh-CN" dirty="0"/>
              <a:t>RIP</a:t>
            </a:r>
            <a:r>
              <a:rPr lang="zh-CN" altLang="en-US" dirty="0"/>
              <a:t>协议的版本。其完整格式为：</a:t>
            </a:r>
          </a:p>
          <a:p>
            <a:pPr marL="342900" lvl="1" indent="0">
              <a:buNone/>
            </a:pPr>
            <a:r>
              <a:rPr lang="en-US" altLang="zh-CN" sz="2400" dirty="0"/>
              <a:t>version{1|{2[</a:t>
            </a:r>
            <a:r>
              <a:rPr lang="en-US" altLang="zh-CN" sz="2400" dirty="0" err="1"/>
              <a:t>broadcast|multicast</a:t>
            </a:r>
            <a:r>
              <a:rPr lang="en-US" altLang="zh-CN" sz="2400" dirty="0"/>
              <a:t>]}}</a:t>
            </a:r>
          </a:p>
          <a:p>
            <a:r>
              <a:rPr lang="en-US" altLang="zh-CN" dirty="0" smtClean="0"/>
              <a:t>network</a:t>
            </a:r>
            <a:r>
              <a:rPr lang="zh-CN" altLang="en-US" dirty="0"/>
              <a:t>命令在</a:t>
            </a:r>
            <a:r>
              <a:rPr lang="en-US" altLang="zh-CN" dirty="0"/>
              <a:t>RIP</a:t>
            </a:r>
            <a:r>
              <a:rPr lang="zh-CN" altLang="en-US" dirty="0"/>
              <a:t>配置模式下执行，其功能是使能</a:t>
            </a:r>
            <a:r>
              <a:rPr lang="en-US" altLang="zh-CN" dirty="0"/>
              <a:t>RIP</a:t>
            </a:r>
            <a:r>
              <a:rPr lang="zh-CN" altLang="en-US" dirty="0"/>
              <a:t>接口。启动</a:t>
            </a:r>
            <a:r>
              <a:rPr lang="en-US" altLang="zh-CN" dirty="0"/>
              <a:t>RIP</a:t>
            </a:r>
            <a:r>
              <a:rPr lang="zh-CN" altLang="en-US" dirty="0"/>
              <a:t>路由进程后，</a:t>
            </a:r>
            <a:r>
              <a:rPr lang="en-US" altLang="zh-CN" dirty="0"/>
              <a:t>RIP</a:t>
            </a:r>
            <a:r>
              <a:rPr lang="zh-CN" altLang="en-US" dirty="0"/>
              <a:t>路由进程默认在所有的接口禁用。为了能够在某一接口上收发</a:t>
            </a:r>
            <a:r>
              <a:rPr lang="en-US" altLang="zh-CN" dirty="0"/>
              <a:t>RIP</a:t>
            </a:r>
            <a:r>
              <a:rPr lang="zh-CN" altLang="en-US" dirty="0"/>
              <a:t>路由，必须使用此命令</a:t>
            </a:r>
            <a:r>
              <a:rPr lang="zh-CN" altLang="en-US" dirty="0" smtClean="0"/>
              <a:t>。</a:t>
            </a:r>
          </a:p>
          <a:p>
            <a:r>
              <a:rPr lang="en-US" altLang="zh-CN" dirty="0" smtClean="0"/>
              <a:t>4</a:t>
            </a:r>
            <a:r>
              <a:rPr lang="zh-CN" altLang="en-US" dirty="0" smtClean="0"/>
              <a:t>、</a:t>
            </a:r>
            <a:r>
              <a:rPr lang="en-US" altLang="zh-CN" dirty="0" smtClean="0"/>
              <a:t>network </a:t>
            </a:r>
            <a:r>
              <a:rPr lang="en-US" altLang="zh-CN" dirty="0" err="1" smtClean="0"/>
              <a:t>network_address</a:t>
            </a:r>
            <a:r>
              <a:rPr lang="zh-CN" altLang="en-US" dirty="0" smtClean="0"/>
              <a:t>命令的作用有二：①在属于网络</a:t>
            </a:r>
            <a:r>
              <a:rPr lang="en-US" altLang="zh-CN" dirty="0" err="1" smtClean="0"/>
              <a:t>network_address</a:t>
            </a:r>
            <a:r>
              <a:rPr lang="zh-CN" altLang="en-US" dirty="0" smtClean="0"/>
              <a:t>的所有接口上启用</a:t>
            </a:r>
            <a:r>
              <a:rPr lang="en-US" altLang="zh-CN" dirty="0" smtClean="0"/>
              <a:t>RIP</a:t>
            </a:r>
            <a:r>
              <a:rPr lang="zh-CN" altLang="en-US" dirty="0" smtClean="0"/>
              <a:t>，相关接口将开始接收和发送</a:t>
            </a:r>
            <a:r>
              <a:rPr lang="en-US" altLang="zh-CN" dirty="0" smtClean="0"/>
              <a:t>RIP</a:t>
            </a:r>
            <a:r>
              <a:rPr lang="zh-CN" altLang="en-US" dirty="0" smtClean="0"/>
              <a:t>更新。②在每</a:t>
            </a:r>
            <a:r>
              <a:rPr lang="en-US" altLang="zh-CN" dirty="0" smtClean="0"/>
              <a:t>30s</a:t>
            </a:r>
            <a:r>
              <a:rPr lang="zh-CN" altLang="en-US" dirty="0" smtClean="0"/>
              <a:t>一次的</a:t>
            </a:r>
            <a:r>
              <a:rPr lang="en-US" altLang="zh-CN" dirty="0" smtClean="0"/>
              <a:t>RIP</a:t>
            </a:r>
            <a:r>
              <a:rPr lang="zh-CN" altLang="en-US" dirty="0" smtClean="0"/>
              <a:t>路由更新中向其他路由器通告该网络。参数</a:t>
            </a:r>
            <a:r>
              <a:rPr lang="en-US" altLang="zh-CN" dirty="0" err="1" smtClean="0"/>
              <a:t>network_address</a:t>
            </a:r>
            <a:r>
              <a:rPr lang="zh-CN" altLang="en-US" dirty="0" smtClean="0"/>
              <a:t>的取值可以为各个接口</a:t>
            </a:r>
            <a:r>
              <a:rPr lang="en-US" altLang="zh-CN" dirty="0" smtClean="0"/>
              <a:t>IP</a:t>
            </a:r>
            <a:r>
              <a:rPr lang="zh-CN" altLang="en-US" dirty="0" smtClean="0"/>
              <a:t>地址，效果是使能该地址的网络的接口，也可以配置为</a:t>
            </a:r>
            <a:r>
              <a:rPr lang="en-US" altLang="zh-CN" dirty="0" smtClean="0"/>
              <a:t>0.0.0.0</a:t>
            </a:r>
            <a:r>
              <a:rPr lang="zh-CN" altLang="en-US" dirty="0" smtClean="0"/>
              <a:t>，表示使能所有网络。</a:t>
            </a:r>
            <a:endParaRPr lang="zh-CN" altLang="en-US" dirty="0"/>
          </a:p>
        </p:txBody>
      </p:sp>
    </p:spTree>
    <p:extLst>
      <p:ext uri="{BB962C8B-B14F-4D97-AF65-F5344CB8AC3E}">
        <p14:creationId xmlns:p14="http://schemas.microsoft.com/office/powerpoint/2010/main" val="21390004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6.1	</a:t>
            </a:r>
            <a:r>
              <a:rPr lang="zh-CN" altLang="en-US" sz="4400" dirty="0"/>
              <a:t>静态</a:t>
            </a:r>
            <a:r>
              <a:rPr lang="zh-CN" altLang="en-US" sz="4400" dirty="0" smtClean="0"/>
              <a:t>路由</a:t>
            </a:r>
            <a:r>
              <a:rPr lang="en-US" altLang="zh-CN" sz="4400" dirty="0"/>
              <a:t/>
            </a:r>
            <a:br>
              <a:rPr lang="en-US" altLang="zh-CN" sz="4400" dirty="0"/>
            </a:br>
            <a:r>
              <a:rPr lang="en-US" altLang="zh-CN" sz="4400" dirty="0"/>
              <a:t>6.1.1	</a:t>
            </a:r>
            <a:r>
              <a:rPr lang="zh-CN" altLang="en-US" sz="4400" dirty="0"/>
              <a:t>概述</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a:t>静态路由是一种特殊的路由，它是由网络管理员通过手工的方法在路由器中配置的路由信息，一般是在系统安装时就根据网络的拓扑情况预先设定的，它不会随未来网络结构的改变而</a:t>
            </a:r>
            <a:r>
              <a:rPr lang="zh-CN" altLang="en-US" sz="2800" dirty="0" smtClean="0"/>
              <a:t>改变</a:t>
            </a:r>
            <a:r>
              <a:rPr lang="zh-CN" altLang="zh-CN" sz="2800" dirty="0" smtClean="0"/>
              <a:t>。</a:t>
            </a:r>
            <a:endParaRPr lang="en-US" altLang="zh-CN" sz="2800" dirty="0" smtClean="0"/>
          </a:p>
          <a:p>
            <a:r>
              <a:rPr lang="zh-CN" altLang="zh-CN" sz="2800" dirty="0"/>
              <a:t>静态路由没有度量值，完全取决于管理员的配置</a:t>
            </a:r>
            <a:r>
              <a:rPr lang="zh-CN" altLang="zh-CN" sz="2800" dirty="0" smtClean="0"/>
              <a:t>。</a:t>
            </a:r>
            <a:endParaRPr lang="en-US" altLang="zh-CN" sz="2800" dirty="0" smtClean="0"/>
          </a:p>
          <a:p>
            <a:r>
              <a:rPr lang="zh-CN" altLang="zh-CN" sz="2800" dirty="0"/>
              <a:t>静态路由一般适用于比较简单的网络环境</a:t>
            </a:r>
            <a:r>
              <a:rPr lang="zh-CN" altLang="zh-CN" sz="2800" dirty="0" smtClean="0"/>
              <a:t>，不适用</a:t>
            </a:r>
            <a:r>
              <a:rPr lang="zh-CN" altLang="zh-CN" sz="2800" dirty="0"/>
              <a:t>于现在的大型易变的网络</a:t>
            </a:r>
            <a:r>
              <a:rPr lang="zh-CN" altLang="zh-CN" sz="2800" dirty="0" smtClean="0"/>
              <a:t>。</a:t>
            </a:r>
            <a:endParaRPr lang="en-US" altLang="zh-CN" sz="2800" dirty="0" smtClean="0"/>
          </a:p>
          <a:p>
            <a:r>
              <a:rPr lang="zh-CN" altLang="zh-CN" sz="2800" dirty="0"/>
              <a:t>静态路由中有一种特殊情况下使用的路由称之为默认路由</a:t>
            </a:r>
            <a:r>
              <a:rPr lang="zh-CN" altLang="zh-CN" sz="2800" dirty="0" smtClean="0"/>
              <a:t>。</a:t>
            </a:r>
            <a:r>
              <a:rPr lang="zh-CN" altLang="zh-CN" sz="2800" dirty="0"/>
              <a:t>默认路由适合于端网络的环境</a:t>
            </a:r>
            <a:r>
              <a:rPr lang="zh-CN" altLang="zh-CN" sz="2800" dirty="0" smtClean="0"/>
              <a:t>中</a:t>
            </a:r>
            <a:r>
              <a:rPr lang="zh-CN" altLang="en-US" sz="2800" dirty="0"/>
              <a:t>。</a:t>
            </a:r>
            <a:endParaRPr lang="en-US" altLang="zh-CN" sz="2800" dirty="0" smtClean="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smtClean="0"/>
          </a:p>
        </p:txBody>
      </p:sp>
      <p:sp>
        <p:nvSpPr>
          <p:cNvPr id="275459" name="Rectangle 3"/>
          <p:cNvSpPr>
            <a:spLocks noGrp="1" noChangeArrowheads="1"/>
          </p:cNvSpPr>
          <p:nvPr>
            <p:ph type="body" idx="1"/>
          </p:nvPr>
        </p:nvSpPr>
        <p:spPr>
          <a:xfrm>
            <a:off x="457200" y="1203962"/>
            <a:ext cx="8336280" cy="4525963"/>
          </a:xfrm>
        </p:spPr>
        <p:txBody>
          <a:bodyPr/>
          <a:lstStyle/>
          <a:p>
            <a:r>
              <a:rPr lang="en-US" altLang="zh-CN" sz="3200" dirty="0"/>
              <a:t>(5)	</a:t>
            </a:r>
            <a:r>
              <a:rPr lang="zh-CN" altLang="en-US" sz="3200" dirty="0" smtClean="0"/>
              <a:t>在所有路由器上配置完</a:t>
            </a:r>
            <a:r>
              <a:rPr lang="en-US" altLang="zh-CN" sz="3200" dirty="0" smtClean="0"/>
              <a:t>RIPv2</a:t>
            </a:r>
            <a:r>
              <a:rPr lang="zh-CN" altLang="en-US" sz="3200" dirty="0" smtClean="0"/>
              <a:t>后，可查看</a:t>
            </a:r>
            <a:r>
              <a:rPr lang="zh-CN" altLang="en-US" sz="3200" dirty="0"/>
              <a:t>生成的路由表</a:t>
            </a:r>
            <a:r>
              <a:rPr lang="zh-CN" altLang="en-US" sz="3200" dirty="0" smtClean="0"/>
              <a:t>。以</a:t>
            </a:r>
            <a:r>
              <a:rPr lang="en-US" altLang="zh-CN" sz="3200" dirty="0" smtClean="0"/>
              <a:t>Router0</a:t>
            </a:r>
            <a:r>
              <a:rPr lang="zh-CN" altLang="en-US" sz="3200" dirty="0" smtClean="0"/>
              <a:t>为例：</a:t>
            </a:r>
            <a:endParaRPr lang="zh-CN" altLang="en-US" sz="3200" dirty="0"/>
          </a:p>
          <a:p>
            <a:pPr>
              <a:buNone/>
            </a:pPr>
            <a:endParaRPr lang="en-US" altLang="zh-CN" sz="3200" dirty="0" smtClean="0"/>
          </a:p>
          <a:p>
            <a:pPr>
              <a:buNone/>
            </a:pPr>
            <a:endParaRPr lang="en-US" altLang="zh-CN" sz="3200" dirty="0" smtClean="0"/>
          </a:p>
          <a:p>
            <a:pPr>
              <a:buNone/>
            </a:pPr>
            <a:endParaRPr lang="en-US" altLang="zh-CN" sz="3200" dirty="0" smtClean="0"/>
          </a:p>
          <a:p>
            <a:pPr>
              <a:buNone/>
            </a:pPr>
            <a:endParaRPr lang="en-US" altLang="zh-CN" sz="4000"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207" y="2242685"/>
            <a:ext cx="8176080" cy="2789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31</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a:t>【说明】</a:t>
            </a:r>
            <a:endParaRPr lang="en-US" altLang="zh-CN" sz="4400" dirty="0"/>
          </a:p>
        </p:txBody>
      </p:sp>
      <p:sp>
        <p:nvSpPr>
          <p:cNvPr id="275459" name="Rectangle 3"/>
          <p:cNvSpPr>
            <a:spLocks noGrp="1" noChangeArrowheads="1"/>
          </p:cNvSpPr>
          <p:nvPr>
            <p:ph type="body" idx="1"/>
          </p:nvPr>
        </p:nvSpPr>
        <p:spPr>
          <a:xfrm>
            <a:off x="333829" y="1209044"/>
            <a:ext cx="8635999" cy="4525963"/>
          </a:xfrm>
        </p:spPr>
        <p:txBody>
          <a:bodyPr/>
          <a:lstStyle/>
          <a:p>
            <a:pPr marL="0" indent="0">
              <a:buNone/>
            </a:pPr>
            <a:r>
              <a:rPr lang="zh-CN" altLang="en-US" dirty="0" smtClean="0"/>
              <a:t>路由</a:t>
            </a:r>
            <a:r>
              <a:rPr lang="zh-CN" altLang="en-US" dirty="0"/>
              <a:t>条目“</a:t>
            </a:r>
            <a:r>
              <a:rPr lang="en-US" altLang="zh-CN" dirty="0"/>
              <a:t>R    20.0.0.0/8 [120/1] via 192.168.3.2, 00:00:21, FastEthernet1/1”</a:t>
            </a:r>
            <a:r>
              <a:rPr lang="zh-CN" altLang="en-US" dirty="0"/>
              <a:t>的含义如下：</a:t>
            </a:r>
          </a:p>
          <a:p>
            <a:r>
              <a:rPr lang="en-US" altLang="zh-CN" dirty="0"/>
              <a:t>(1)  R——</a:t>
            </a:r>
            <a:r>
              <a:rPr lang="zh-CN" altLang="en-US" dirty="0"/>
              <a:t>路由条目是通过</a:t>
            </a:r>
            <a:r>
              <a:rPr lang="en-US" altLang="zh-CN" dirty="0"/>
              <a:t>RIP</a:t>
            </a:r>
            <a:r>
              <a:rPr lang="zh-CN" altLang="en-US" dirty="0"/>
              <a:t>路由协议学习而来；</a:t>
            </a:r>
          </a:p>
          <a:p>
            <a:r>
              <a:rPr lang="en-US" altLang="zh-CN" dirty="0"/>
              <a:t>(2)  20.0.0.0/8——</a:t>
            </a:r>
            <a:r>
              <a:rPr lang="zh-CN" altLang="en-US" dirty="0"/>
              <a:t>目的网络及其网络掩码长度；</a:t>
            </a:r>
          </a:p>
          <a:p>
            <a:r>
              <a:rPr lang="en-US" altLang="zh-CN" dirty="0"/>
              <a:t>(3)  120——</a:t>
            </a:r>
            <a:r>
              <a:rPr lang="zh-CN" altLang="en-US" dirty="0"/>
              <a:t>管理距离值，用于确定该路由项的优先级，管理距离值越小，对应路由项的优先级越高。如果存在多项类型不同、目的网络地址相同的路由项，使用优先级高的路由项。</a:t>
            </a:r>
            <a:r>
              <a:rPr lang="en-US" altLang="zh-CN" dirty="0"/>
              <a:t>120</a:t>
            </a:r>
            <a:r>
              <a:rPr lang="zh-CN" altLang="en-US" dirty="0"/>
              <a:t>是</a:t>
            </a:r>
            <a:r>
              <a:rPr lang="en-US" altLang="zh-CN" dirty="0"/>
              <a:t>RIP</a:t>
            </a:r>
            <a:r>
              <a:rPr lang="zh-CN" altLang="en-US" dirty="0"/>
              <a:t>路由协议的默认管理距离值；</a:t>
            </a:r>
          </a:p>
          <a:p>
            <a:r>
              <a:rPr lang="en-US" altLang="zh-CN" dirty="0"/>
              <a:t>(4)  1——</a:t>
            </a:r>
            <a:r>
              <a:rPr lang="zh-CN" altLang="en-US" dirty="0"/>
              <a:t>跳数，即从</a:t>
            </a:r>
            <a:r>
              <a:rPr lang="en-US" altLang="zh-CN" dirty="0"/>
              <a:t>Router0</a:t>
            </a:r>
            <a:r>
              <a:rPr lang="zh-CN" altLang="en-US" dirty="0"/>
              <a:t>到达网络</a:t>
            </a:r>
            <a:r>
              <a:rPr lang="en-US" altLang="zh-CN" dirty="0"/>
              <a:t>20.0.0.0/8</a:t>
            </a:r>
            <a:r>
              <a:rPr lang="zh-CN" altLang="en-US" dirty="0"/>
              <a:t>需要经过的路由器数目为</a:t>
            </a:r>
            <a:r>
              <a:rPr lang="en-US" altLang="zh-CN" dirty="0"/>
              <a:t>1</a:t>
            </a:r>
            <a:r>
              <a:rPr lang="zh-CN" altLang="en-US" dirty="0"/>
              <a:t>（不包含</a:t>
            </a:r>
            <a:r>
              <a:rPr lang="en-US" altLang="zh-CN" dirty="0"/>
              <a:t>Router0</a:t>
            </a:r>
            <a:r>
              <a:rPr lang="zh-CN" altLang="en-US" dirty="0"/>
              <a:t>本身）；</a:t>
            </a:r>
          </a:p>
          <a:p>
            <a:r>
              <a:rPr lang="en-US" altLang="zh-CN" dirty="0"/>
              <a:t>(5)  192.168.3.2——</a:t>
            </a:r>
            <a:r>
              <a:rPr lang="zh-CN" altLang="en-US" dirty="0"/>
              <a:t>通告路由器的下一跳</a:t>
            </a:r>
            <a:r>
              <a:rPr lang="en-US" altLang="zh-CN" dirty="0"/>
              <a:t>IP</a:t>
            </a:r>
            <a:r>
              <a:rPr lang="zh-CN" altLang="en-US" dirty="0"/>
              <a:t>地址；</a:t>
            </a:r>
          </a:p>
          <a:p>
            <a:r>
              <a:rPr lang="en-US" altLang="zh-CN" dirty="0"/>
              <a:t>(6)  00:00:21——</a:t>
            </a:r>
            <a:r>
              <a:rPr lang="zh-CN" altLang="en-US" dirty="0"/>
              <a:t>自上次更新以来已经过了</a:t>
            </a:r>
            <a:r>
              <a:rPr lang="en-US" altLang="zh-CN" dirty="0"/>
              <a:t>21s</a:t>
            </a:r>
            <a:r>
              <a:rPr lang="zh-CN" altLang="en-US" dirty="0"/>
              <a:t>；</a:t>
            </a:r>
          </a:p>
          <a:p>
            <a:r>
              <a:rPr lang="en-US" altLang="zh-CN" dirty="0"/>
              <a:t>(7)  FastEthernet1/1——</a:t>
            </a:r>
            <a:r>
              <a:rPr lang="zh-CN" altLang="en-US" dirty="0"/>
              <a:t>接收该路由条目的本路由器接口</a:t>
            </a:r>
            <a:r>
              <a:rPr lang="zh-CN" altLang="en-US" dirty="0" smtClean="0"/>
              <a:t>。</a:t>
            </a:r>
            <a:endParaRPr lang="zh-CN" altLang="en-US" dirty="0"/>
          </a:p>
        </p:txBody>
      </p:sp>
    </p:spTree>
    <p:extLst>
      <p:ext uri="{BB962C8B-B14F-4D97-AF65-F5344CB8AC3E}">
        <p14:creationId xmlns:p14="http://schemas.microsoft.com/office/powerpoint/2010/main" val="11159133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32</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smtClean="0"/>
              <a:t>【说明】</a:t>
            </a:r>
            <a:r>
              <a:rPr lang="zh-CN" altLang="en-US" sz="4400" dirty="0" smtClean="0"/>
              <a:t>（续）</a:t>
            </a:r>
            <a:endParaRPr lang="en-US" altLang="zh-CN" sz="4400" dirty="0"/>
          </a:p>
        </p:txBody>
      </p:sp>
      <p:sp>
        <p:nvSpPr>
          <p:cNvPr id="275459" name="Rectangle 3"/>
          <p:cNvSpPr>
            <a:spLocks noGrp="1" noChangeArrowheads="1"/>
          </p:cNvSpPr>
          <p:nvPr>
            <p:ph type="body" idx="1"/>
          </p:nvPr>
        </p:nvSpPr>
        <p:spPr>
          <a:xfrm>
            <a:off x="333830" y="1310642"/>
            <a:ext cx="8650514" cy="4525963"/>
          </a:xfrm>
        </p:spPr>
        <p:txBody>
          <a:bodyPr/>
          <a:lstStyle/>
          <a:p>
            <a:pPr marL="0" indent="0">
              <a:buNone/>
            </a:pPr>
            <a:r>
              <a:rPr lang="zh-CN" altLang="en-US" dirty="0" smtClean="0"/>
              <a:t>路由</a:t>
            </a:r>
            <a:r>
              <a:rPr lang="zh-CN" altLang="en-US" dirty="0"/>
              <a:t>条目</a:t>
            </a:r>
            <a:r>
              <a:rPr lang="zh-CN" altLang="en-US" dirty="0" smtClean="0"/>
              <a:t>：</a:t>
            </a:r>
            <a:endParaRPr lang="en-US" altLang="zh-CN" dirty="0" smtClean="0"/>
          </a:p>
          <a:p>
            <a:pPr marL="0" indent="0">
              <a:buNone/>
            </a:pPr>
            <a:r>
              <a:rPr lang="en-US" altLang="zh-CN" sz="2300" dirty="0" smtClean="0">
                <a:solidFill>
                  <a:schemeClr val="tx1"/>
                </a:solidFill>
              </a:rPr>
              <a:t>R    </a:t>
            </a:r>
            <a:r>
              <a:rPr lang="en-US" altLang="zh-CN" sz="2300" dirty="0">
                <a:solidFill>
                  <a:schemeClr val="tx1"/>
                </a:solidFill>
              </a:rPr>
              <a:t>192.168.2.0/24 [120/1] via 192.168.1.2, 00:00:11, FastEthernet1/0</a:t>
            </a:r>
          </a:p>
          <a:p>
            <a:pPr marL="0" indent="0">
              <a:buNone/>
            </a:pPr>
            <a:r>
              <a:rPr lang="en-US" altLang="zh-CN" sz="2300" dirty="0">
                <a:solidFill>
                  <a:schemeClr val="tx1"/>
                </a:solidFill>
              </a:rPr>
              <a:t>                                 [120/1] via 192.168.3.2, 00:00:21, </a:t>
            </a:r>
            <a:r>
              <a:rPr lang="en-US" altLang="zh-CN" sz="2300" dirty="0" smtClean="0">
                <a:solidFill>
                  <a:schemeClr val="tx1"/>
                </a:solidFill>
              </a:rPr>
              <a:t>FastEthernet1/1</a:t>
            </a:r>
            <a:endParaRPr lang="en-US" altLang="zh-CN" sz="2300" dirty="0">
              <a:solidFill>
                <a:schemeClr val="tx1"/>
              </a:solidFill>
            </a:endParaRPr>
          </a:p>
          <a:p>
            <a:r>
              <a:rPr lang="zh-CN" altLang="en-US" dirty="0"/>
              <a:t>说明从</a:t>
            </a:r>
            <a:r>
              <a:rPr lang="en-US" altLang="zh-CN" dirty="0"/>
              <a:t>Router0</a:t>
            </a:r>
            <a:r>
              <a:rPr lang="zh-CN" altLang="en-US" dirty="0"/>
              <a:t>到达网络</a:t>
            </a:r>
            <a:r>
              <a:rPr lang="en-US" altLang="zh-CN" dirty="0"/>
              <a:t>192.168.2.0/24</a:t>
            </a:r>
            <a:r>
              <a:rPr lang="zh-CN" altLang="en-US" dirty="0"/>
              <a:t>有两条路径，且度量值都是</a:t>
            </a:r>
            <a:r>
              <a:rPr lang="en-US" altLang="zh-CN" dirty="0"/>
              <a:t>1</a:t>
            </a:r>
            <a:r>
              <a:rPr lang="zh-CN" altLang="en-US" dirty="0"/>
              <a:t>跳，这样的路由称为等价路径。有了等价路径，路由器就可以实现负载均衡。</a:t>
            </a:r>
          </a:p>
        </p:txBody>
      </p:sp>
    </p:spTree>
    <p:extLst>
      <p:ext uri="{BB962C8B-B14F-4D97-AF65-F5344CB8AC3E}">
        <p14:creationId xmlns:p14="http://schemas.microsoft.com/office/powerpoint/2010/main" val="37945153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3200" dirty="0">
                <a:solidFill>
                  <a:schemeClr val="hlink"/>
                </a:solidFill>
              </a:rPr>
              <a:t>(6)	</a:t>
            </a:r>
            <a:r>
              <a:rPr lang="zh-CN" altLang="en-US" sz="3200" dirty="0">
                <a:solidFill>
                  <a:schemeClr val="hlink"/>
                </a:solidFill>
              </a:rPr>
              <a:t>系统测试</a:t>
            </a:r>
            <a:r>
              <a:rPr lang="zh-CN" altLang="en-US" sz="3200" dirty="0" smtClean="0">
                <a:solidFill>
                  <a:schemeClr val="hlink"/>
                </a:solidFill>
              </a:rPr>
              <a:t>。</a:t>
            </a:r>
            <a:endParaRPr lang="en-US" altLang="zh-CN" sz="3200" dirty="0" smtClean="0">
              <a:solidFill>
                <a:schemeClr val="hlink"/>
              </a:solidFill>
            </a:endParaRPr>
          </a:p>
          <a:p>
            <a:pPr marL="557212" lvl="2" indent="-257175">
              <a:buClr>
                <a:schemeClr val="tx1"/>
              </a:buClr>
            </a:pPr>
            <a:r>
              <a:rPr lang="zh-CN" altLang="en-US" sz="2900" dirty="0">
                <a:solidFill>
                  <a:schemeClr val="hlink"/>
                </a:solidFill>
              </a:rPr>
              <a:t>使用</a:t>
            </a:r>
            <a:r>
              <a:rPr lang="en-US" altLang="zh-CN" sz="2900" dirty="0">
                <a:solidFill>
                  <a:schemeClr val="hlink"/>
                </a:solidFill>
              </a:rPr>
              <a:t>ping</a:t>
            </a:r>
            <a:r>
              <a:rPr lang="zh-CN" altLang="en-US" sz="2900" dirty="0" smtClean="0">
                <a:solidFill>
                  <a:schemeClr val="hlink"/>
                </a:solidFill>
              </a:rPr>
              <a:t>命令</a:t>
            </a:r>
            <a:r>
              <a:rPr lang="zh-CN" altLang="en-US" sz="2900" dirty="0">
                <a:solidFill>
                  <a:schemeClr val="hlink"/>
                </a:solidFill>
              </a:rPr>
              <a:t>在</a:t>
            </a:r>
            <a:r>
              <a:rPr lang="en-US" altLang="zh-CN" sz="2900" dirty="0">
                <a:solidFill>
                  <a:schemeClr val="hlink"/>
                </a:solidFill>
              </a:rPr>
              <a:t>PC0</a:t>
            </a:r>
            <a:r>
              <a:rPr lang="zh-CN" altLang="en-US" sz="2900" dirty="0">
                <a:solidFill>
                  <a:schemeClr val="hlink"/>
                </a:solidFill>
              </a:rPr>
              <a:t>上</a:t>
            </a:r>
            <a:r>
              <a:rPr lang="en-US" altLang="zh-CN" sz="2900" dirty="0">
                <a:solidFill>
                  <a:schemeClr val="hlink"/>
                </a:solidFill>
              </a:rPr>
              <a:t>ping </a:t>
            </a:r>
            <a:r>
              <a:rPr lang="en-US" altLang="zh-CN" sz="2900" dirty="0" smtClean="0">
                <a:solidFill>
                  <a:schemeClr val="hlink"/>
                </a:solidFill>
              </a:rPr>
              <a:t>Server0</a:t>
            </a:r>
            <a:r>
              <a:rPr lang="zh-CN" altLang="en-US" sz="2900" dirty="0" smtClean="0">
                <a:solidFill>
                  <a:schemeClr val="hlink"/>
                </a:solidFill>
              </a:rPr>
              <a:t>测试</a:t>
            </a:r>
            <a:r>
              <a:rPr lang="zh-CN" altLang="en-US" sz="2900" dirty="0">
                <a:solidFill>
                  <a:schemeClr val="hlink"/>
                </a:solidFill>
              </a:rPr>
              <a:t>。</a:t>
            </a:r>
          </a:p>
          <a:p>
            <a:pPr marL="557212" lvl="2" indent="-257175">
              <a:buClr>
                <a:schemeClr val="tx1"/>
              </a:buClr>
            </a:pPr>
            <a:r>
              <a:rPr lang="zh-CN" altLang="en-US" sz="2900" dirty="0">
                <a:solidFill>
                  <a:schemeClr val="hlink"/>
                </a:solidFill>
              </a:rPr>
              <a:t>根据</a:t>
            </a:r>
            <a:r>
              <a:rPr lang="en-US" altLang="zh-CN" sz="2900" dirty="0">
                <a:solidFill>
                  <a:schemeClr val="hlink"/>
                </a:solidFill>
              </a:rPr>
              <a:t>RIP</a:t>
            </a:r>
            <a:r>
              <a:rPr lang="zh-CN" altLang="en-US" sz="2900" dirty="0">
                <a:solidFill>
                  <a:schemeClr val="hlink"/>
                </a:solidFill>
              </a:rPr>
              <a:t>协议的工作原理，从</a:t>
            </a:r>
            <a:r>
              <a:rPr lang="en-US" altLang="zh-CN" sz="2900" dirty="0">
                <a:solidFill>
                  <a:schemeClr val="hlink"/>
                </a:solidFill>
              </a:rPr>
              <a:t>PC0</a:t>
            </a:r>
            <a:r>
              <a:rPr lang="zh-CN" altLang="en-US" sz="2900" dirty="0">
                <a:solidFill>
                  <a:schemeClr val="hlink"/>
                </a:solidFill>
              </a:rPr>
              <a:t>到达</a:t>
            </a:r>
            <a:r>
              <a:rPr lang="en-US" altLang="zh-CN" sz="2900" dirty="0">
                <a:solidFill>
                  <a:schemeClr val="hlink"/>
                </a:solidFill>
              </a:rPr>
              <a:t>Server0</a:t>
            </a:r>
            <a:r>
              <a:rPr lang="zh-CN" altLang="en-US" sz="2900" dirty="0">
                <a:solidFill>
                  <a:schemeClr val="hlink"/>
                </a:solidFill>
              </a:rPr>
              <a:t>，应该经过“</a:t>
            </a:r>
            <a:r>
              <a:rPr lang="en-US" altLang="zh-CN" sz="2900" dirty="0">
                <a:solidFill>
                  <a:schemeClr val="hlink"/>
                </a:solidFill>
              </a:rPr>
              <a:t>PC0 → Router0 → Router2 → Server0”</a:t>
            </a:r>
            <a:r>
              <a:rPr lang="zh-CN" altLang="en-US" sz="2900" dirty="0">
                <a:solidFill>
                  <a:schemeClr val="hlink"/>
                </a:solidFill>
              </a:rPr>
              <a:t>这一路径。从</a:t>
            </a:r>
            <a:r>
              <a:rPr lang="en-US" altLang="zh-CN" sz="2900" dirty="0">
                <a:solidFill>
                  <a:schemeClr val="hlink"/>
                </a:solidFill>
              </a:rPr>
              <a:t>PC0</a:t>
            </a:r>
            <a:r>
              <a:rPr lang="zh-CN" altLang="en-US" sz="2900" dirty="0">
                <a:solidFill>
                  <a:schemeClr val="hlink"/>
                </a:solidFill>
              </a:rPr>
              <a:t>运行</a:t>
            </a:r>
            <a:r>
              <a:rPr lang="en-US" altLang="zh-CN" sz="2900" dirty="0" err="1">
                <a:solidFill>
                  <a:schemeClr val="hlink"/>
                </a:solidFill>
              </a:rPr>
              <a:t>tracert</a:t>
            </a:r>
            <a:r>
              <a:rPr lang="zh-CN" altLang="en-US" sz="2900" dirty="0">
                <a:solidFill>
                  <a:schemeClr val="hlink"/>
                </a:solidFill>
              </a:rPr>
              <a:t>命令，查看路由路径是否符合</a:t>
            </a:r>
            <a:r>
              <a:rPr lang="zh-CN" altLang="en-US" sz="2900" dirty="0" smtClean="0">
                <a:solidFill>
                  <a:schemeClr val="hlink"/>
                </a:solidFill>
              </a:rPr>
              <a:t>。</a:t>
            </a:r>
            <a:endParaRPr lang="en-US" altLang="zh-CN" sz="2900" dirty="0" smtClean="0">
              <a:solidFill>
                <a:schemeClr val="hlink"/>
              </a:solidFill>
            </a:endParaRPr>
          </a:p>
          <a:p>
            <a:pPr marL="557212" lvl="2" indent="-257175">
              <a:buClr>
                <a:schemeClr val="tx1"/>
              </a:buClr>
            </a:pPr>
            <a:r>
              <a:rPr lang="zh-CN" altLang="en-US" sz="2900" dirty="0">
                <a:solidFill>
                  <a:schemeClr val="hlink"/>
                </a:solidFill>
              </a:rPr>
              <a:t>在</a:t>
            </a:r>
            <a:r>
              <a:rPr lang="en-US" altLang="zh-CN" sz="2900" dirty="0">
                <a:solidFill>
                  <a:schemeClr val="hlink"/>
                </a:solidFill>
              </a:rPr>
              <a:t>Server0</a:t>
            </a:r>
            <a:r>
              <a:rPr lang="zh-CN" altLang="en-US" sz="2900" dirty="0">
                <a:solidFill>
                  <a:schemeClr val="hlink"/>
                </a:solidFill>
              </a:rPr>
              <a:t>上打开</a:t>
            </a:r>
            <a:r>
              <a:rPr lang="en-US" altLang="zh-CN" sz="2900" dirty="0">
                <a:solidFill>
                  <a:schemeClr val="hlink"/>
                </a:solidFill>
              </a:rPr>
              <a:t>HTTP</a:t>
            </a:r>
            <a:r>
              <a:rPr lang="zh-CN" altLang="en-US" sz="2900" dirty="0">
                <a:solidFill>
                  <a:schemeClr val="hlink"/>
                </a:solidFill>
              </a:rPr>
              <a:t>服务，并且修改页面的内容，从</a:t>
            </a:r>
            <a:r>
              <a:rPr lang="en-US" altLang="zh-CN" sz="2900" dirty="0">
                <a:solidFill>
                  <a:schemeClr val="hlink"/>
                </a:solidFill>
              </a:rPr>
              <a:t>PC0</a:t>
            </a:r>
            <a:r>
              <a:rPr lang="zh-CN" altLang="en-US" sz="2900" dirty="0">
                <a:solidFill>
                  <a:schemeClr val="hlink"/>
                </a:solidFill>
              </a:rPr>
              <a:t>的浏览器中进行页面浏览，观察是否正常。</a:t>
            </a:r>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6.3	OSPF</a:t>
            </a:r>
            <a:r>
              <a:rPr lang="zh-CN" altLang="en-US" sz="4400" dirty="0"/>
              <a:t>动态路由协议</a:t>
            </a:r>
            <a:r>
              <a:rPr lang="en-US" altLang="zh-CN" sz="4400" dirty="0" smtClean="0"/>
              <a:t/>
            </a:r>
            <a:br>
              <a:rPr lang="en-US" altLang="zh-CN" sz="4400" dirty="0" smtClean="0"/>
            </a:br>
            <a:r>
              <a:rPr lang="en-US" altLang="zh-CN" sz="4400" dirty="0"/>
              <a:t>6.3.1	</a:t>
            </a:r>
            <a:r>
              <a:rPr lang="zh-CN" altLang="en-US" sz="4400" dirty="0"/>
              <a:t>概述</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257175" lvl="1" indent="-257175">
              <a:buClr>
                <a:schemeClr val="tx1"/>
              </a:buClr>
            </a:pPr>
            <a:r>
              <a:rPr lang="zh-CN" altLang="en-US" sz="3200" dirty="0">
                <a:solidFill>
                  <a:schemeClr val="hlink"/>
                </a:solidFill>
              </a:rPr>
              <a:t>开放式最短路径优先协议</a:t>
            </a:r>
            <a:r>
              <a:rPr lang="en-US" altLang="zh-CN" sz="3200" dirty="0">
                <a:solidFill>
                  <a:schemeClr val="hlink"/>
                </a:solidFill>
              </a:rPr>
              <a:t>(Open Shortest-Path First, OSPF)</a:t>
            </a:r>
            <a:r>
              <a:rPr lang="zh-CN" altLang="en-US" sz="3200" dirty="0">
                <a:solidFill>
                  <a:schemeClr val="hlink"/>
                </a:solidFill>
              </a:rPr>
              <a:t>，是</a:t>
            </a:r>
            <a:r>
              <a:rPr lang="en-US" altLang="zh-CN" sz="3200" dirty="0">
                <a:solidFill>
                  <a:schemeClr val="hlink"/>
                </a:solidFill>
              </a:rPr>
              <a:t>IETF</a:t>
            </a:r>
            <a:r>
              <a:rPr lang="zh-CN" altLang="en-US" sz="3200" dirty="0">
                <a:solidFill>
                  <a:schemeClr val="hlink"/>
                </a:solidFill>
              </a:rPr>
              <a:t>组织开发的一个基于链路状态的内部网关</a:t>
            </a:r>
            <a:r>
              <a:rPr lang="zh-CN" altLang="en-US" sz="3200" dirty="0" smtClean="0">
                <a:solidFill>
                  <a:schemeClr val="hlink"/>
                </a:solidFill>
              </a:rPr>
              <a:t>协议，</a:t>
            </a:r>
            <a:r>
              <a:rPr lang="zh-CN" altLang="en-US" sz="3200" dirty="0">
                <a:solidFill>
                  <a:schemeClr val="hlink"/>
                </a:solidFill>
              </a:rPr>
              <a:t>目前针对</a:t>
            </a:r>
            <a:r>
              <a:rPr lang="en-US" altLang="zh-CN" sz="3200" dirty="0">
                <a:solidFill>
                  <a:schemeClr val="hlink"/>
                </a:solidFill>
              </a:rPr>
              <a:t>IPv4</a:t>
            </a:r>
            <a:r>
              <a:rPr lang="zh-CN" altLang="en-US" sz="3200" dirty="0">
                <a:solidFill>
                  <a:schemeClr val="hlink"/>
                </a:solidFill>
              </a:rPr>
              <a:t>协议使用的是</a:t>
            </a:r>
            <a:r>
              <a:rPr lang="en-US" altLang="zh-CN" sz="3200" dirty="0">
                <a:solidFill>
                  <a:schemeClr val="hlink"/>
                </a:solidFill>
              </a:rPr>
              <a:t>OSPF Version 2(RFC 2328)</a:t>
            </a:r>
            <a:r>
              <a:rPr lang="zh-CN" altLang="en-US" sz="3200" dirty="0" smtClean="0">
                <a:solidFill>
                  <a:schemeClr val="hlink"/>
                </a:solidFill>
              </a:rPr>
              <a:t>。</a:t>
            </a:r>
            <a:endParaRPr lang="en-US" altLang="zh-CN" sz="3200" dirty="0" smtClean="0">
              <a:solidFill>
                <a:schemeClr val="hlink"/>
              </a:solidFill>
            </a:endParaRPr>
          </a:p>
          <a:p>
            <a:pPr marL="257175" lvl="1" indent="-257175">
              <a:buClr>
                <a:schemeClr val="tx1"/>
              </a:buClr>
            </a:pPr>
            <a:r>
              <a:rPr lang="en-US" altLang="zh-CN" sz="3200" dirty="0">
                <a:solidFill>
                  <a:schemeClr val="hlink"/>
                </a:solidFill>
              </a:rPr>
              <a:t>OSPF</a:t>
            </a:r>
            <a:r>
              <a:rPr lang="zh-CN" altLang="en-US" sz="3200" dirty="0">
                <a:solidFill>
                  <a:schemeClr val="hlink"/>
                </a:solidFill>
              </a:rPr>
              <a:t>采用链路状态协议算法，每个路由器维护一个相同的链路状态数据库，保存整个</a:t>
            </a:r>
            <a:r>
              <a:rPr lang="en-US" altLang="zh-CN" sz="3200" dirty="0">
                <a:solidFill>
                  <a:schemeClr val="hlink"/>
                </a:solidFill>
              </a:rPr>
              <a:t>AS</a:t>
            </a:r>
            <a:r>
              <a:rPr lang="zh-CN" altLang="en-US" sz="3200" dirty="0">
                <a:solidFill>
                  <a:schemeClr val="hlink"/>
                </a:solidFill>
              </a:rPr>
              <a:t>的拓扑结构（</a:t>
            </a:r>
            <a:r>
              <a:rPr lang="en-US" altLang="zh-CN" sz="3200" dirty="0">
                <a:solidFill>
                  <a:schemeClr val="hlink"/>
                </a:solidFill>
              </a:rPr>
              <a:t>AS</a:t>
            </a:r>
            <a:r>
              <a:rPr lang="zh-CN" altLang="en-US" sz="3200" dirty="0">
                <a:solidFill>
                  <a:schemeClr val="hlink"/>
                </a:solidFill>
              </a:rPr>
              <a:t>不划分情况下）</a:t>
            </a:r>
            <a:r>
              <a:rPr lang="zh-CN" altLang="en-US" sz="3200" dirty="0" smtClean="0">
                <a:solidFill>
                  <a:schemeClr val="hlink"/>
                </a:solidFill>
              </a:rPr>
              <a:t>。</a:t>
            </a:r>
            <a:endParaRPr lang="en-US" altLang="zh-CN" sz="3200" dirty="0" smtClean="0">
              <a:solidFill>
                <a:schemeClr val="hlink"/>
              </a:solidFill>
            </a:endParaRPr>
          </a:p>
        </p:txBody>
      </p:sp>
    </p:spTree>
    <p:extLst>
      <p:ext uri="{BB962C8B-B14F-4D97-AF65-F5344CB8AC3E}">
        <p14:creationId xmlns:p14="http://schemas.microsoft.com/office/powerpoint/2010/main" val="42412422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35</a:t>
            </a:fld>
            <a:r>
              <a:rPr lang="zh-CN" altLang="en-US"/>
              <a:t> 页</a:t>
            </a:r>
          </a:p>
        </p:txBody>
      </p:sp>
      <p:sp>
        <p:nvSpPr>
          <p:cNvPr id="275458" name="Rectangle 2"/>
          <p:cNvSpPr>
            <a:spLocks noGrp="1" noRot="1" noChangeArrowheads="1"/>
          </p:cNvSpPr>
          <p:nvPr>
            <p:ph type="title"/>
          </p:nvPr>
        </p:nvSpPr>
        <p:spPr>
          <a:xfrm>
            <a:off x="457200" y="100470"/>
            <a:ext cx="8229600" cy="1143000"/>
          </a:xfrm>
        </p:spPr>
        <p:txBody>
          <a:bodyPr/>
          <a:lstStyle/>
          <a:p>
            <a:r>
              <a:rPr lang="en-US" altLang="zh-CN" sz="4400" dirty="0"/>
              <a:t>6.3.1	</a:t>
            </a:r>
            <a:r>
              <a:rPr lang="zh-CN" altLang="en-US" sz="4400" dirty="0"/>
              <a:t>概述（续</a:t>
            </a:r>
            <a:r>
              <a:rPr lang="en-US" altLang="zh-CN" sz="4400" dirty="0"/>
              <a:t>1</a:t>
            </a:r>
            <a:r>
              <a:rPr lang="zh-CN" altLang="en-US" sz="4400" dirty="0"/>
              <a:t>）</a:t>
            </a:r>
            <a:endParaRPr lang="en-US" altLang="zh-CN" sz="4400" dirty="0"/>
          </a:p>
        </p:txBody>
      </p:sp>
      <p:sp>
        <p:nvSpPr>
          <p:cNvPr id="275459" name="Rectangle 3"/>
          <p:cNvSpPr>
            <a:spLocks noGrp="1" noChangeArrowheads="1"/>
          </p:cNvSpPr>
          <p:nvPr>
            <p:ph type="body" idx="1"/>
          </p:nvPr>
        </p:nvSpPr>
        <p:spPr>
          <a:xfrm>
            <a:off x="442686" y="1047211"/>
            <a:ext cx="8229600" cy="452596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0" lvl="1" indent="0">
              <a:buClr>
                <a:schemeClr val="tx1"/>
              </a:buClr>
              <a:buNone/>
            </a:pPr>
            <a:r>
              <a:rPr lang="en-US" altLang="zh-CN" sz="2800" dirty="0" smtClean="0">
                <a:solidFill>
                  <a:schemeClr val="hlink"/>
                </a:solidFill>
              </a:rPr>
              <a:t>OSPF</a:t>
            </a:r>
            <a:r>
              <a:rPr lang="zh-CN" altLang="en-US" sz="2800" dirty="0">
                <a:solidFill>
                  <a:schemeClr val="hlink"/>
                </a:solidFill>
              </a:rPr>
              <a:t>协议路由的计算过程可简单描述如下</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en-US" sz="2200" dirty="0" smtClean="0">
                <a:solidFill>
                  <a:schemeClr val="hlink"/>
                </a:solidFill>
              </a:rPr>
              <a:t>每</a:t>
            </a:r>
            <a:r>
              <a:rPr lang="zh-CN" altLang="en-US" sz="2200" dirty="0">
                <a:solidFill>
                  <a:schemeClr val="hlink"/>
                </a:solidFill>
              </a:rPr>
              <a:t>台</a:t>
            </a:r>
            <a:r>
              <a:rPr lang="en-US" altLang="zh-CN" sz="2200" dirty="0">
                <a:solidFill>
                  <a:schemeClr val="hlink"/>
                </a:solidFill>
              </a:rPr>
              <a:t>OSPF</a:t>
            </a:r>
            <a:r>
              <a:rPr lang="zh-CN" altLang="en-US" sz="2200" dirty="0">
                <a:solidFill>
                  <a:schemeClr val="hlink"/>
                </a:solidFill>
              </a:rPr>
              <a:t>路由器根据自己周围的网络拓扑结构生成链路状态通告</a:t>
            </a:r>
            <a:r>
              <a:rPr lang="en-US" altLang="zh-CN" sz="2200" dirty="0">
                <a:solidFill>
                  <a:schemeClr val="hlink"/>
                </a:solidFill>
              </a:rPr>
              <a:t>(Link State Advertisement, LSA)</a:t>
            </a:r>
            <a:r>
              <a:rPr lang="zh-CN" altLang="en-US" sz="2200" dirty="0">
                <a:solidFill>
                  <a:schemeClr val="hlink"/>
                </a:solidFill>
              </a:rPr>
              <a:t>，并通过更新报文将</a:t>
            </a:r>
            <a:r>
              <a:rPr lang="en-US" altLang="zh-CN" sz="2200" dirty="0">
                <a:solidFill>
                  <a:schemeClr val="hlink"/>
                </a:solidFill>
              </a:rPr>
              <a:t>LSA</a:t>
            </a:r>
            <a:r>
              <a:rPr lang="zh-CN" altLang="en-US" sz="2200" dirty="0">
                <a:solidFill>
                  <a:schemeClr val="hlink"/>
                </a:solidFill>
              </a:rPr>
              <a:t>发送给网络中的其它</a:t>
            </a:r>
            <a:r>
              <a:rPr lang="en-US" altLang="zh-CN" sz="2200" dirty="0">
                <a:solidFill>
                  <a:schemeClr val="hlink"/>
                </a:solidFill>
              </a:rPr>
              <a:t>OSPF</a:t>
            </a:r>
            <a:r>
              <a:rPr lang="zh-CN" altLang="en-US" sz="2200" dirty="0">
                <a:solidFill>
                  <a:schemeClr val="hlink"/>
                </a:solidFill>
              </a:rPr>
              <a:t>路由器</a:t>
            </a:r>
            <a:r>
              <a:rPr lang="zh-CN" altLang="en-US" sz="2200" dirty="0" smtClean="0">
                <a:solidFill>
                  <a:schemeClr val="hlink"/>
                </a:solidFill>
              </a:rPr>
              <a:t>。</a:t>
            </a:r>
            <a:endParaRPr lang="en-US" altLang="zh-CN" sz="2200" dirty="0" smtClean="0">
              <a:solidFill>
                <a:schemeClr val="hlink"/>
              </a:solidFill>
            </a:endParaRPr>
          </a:p>
          <a:p>
            <a:pPr marL="257175" lvl="1" indent="-257175">
              <a:buClr>
                <a:schemeClr val="tx1"/>
              </a:buClr>
            </a:pPr>
            <a:r>
              <a:rPr lang="zh-CN" altLang="en-US" sz="2200" dirty="0" smtClean="0">
                <a:solidFill>
                  <a:schemeClr val="hlink"/>
                </a:solidFill>
              </a:rPr>
              <a:t>每</a:t>
            </a:r>
            <a:r>
              <a:rPr lang="zh-CN" altLang="en-US" sz="2200" dirty="0">
                <a:solidFill>
                  <a:schemeClr val="hlink"/>
                </a:solidFill>
              </a:rPr>
              <a:t>台</a:t>
            </a:r>
            <a:r>
              <a:rPr lang="en-US" altLang="zh-CN" sz="2200" dirty="0">
                <a:solidFill>
                  <a:schemeClr val="hlink"/>
                </a:solidFill>
              </a:rPr>
              <a:t>OSPF</a:t>
            </a:r>
            <a:r>
              <a:rPr lang="zh-CN" altLang="en-US" sz="2200" dirty="0">
                <a:solidFill>
                  <a:schemeClr val="hlink"/>
                </a:solidFill>
              </a:rPr>
              <a:t>路由器都会收集其它路由器发来的</a:t>
            </a:r>
            <a:r>
              <a:rPr lang="en-US" altLang="zh-CN" sz="2200" dirty="0">
                <a:solidFill>
                  <a:schemeClr val="hlink"/>
                </a:solidFill>
              </a:rPr>
              <a:t>LSA</a:t>
            </a:r>
            <a:r>
              <a:rPr lang="zh-CN" altLang="en-US" sz="2200" dirty="0">
                <a:solidFill>
                  <a:schemeClr val="hlink"/>
                </a:solidFill>
              </a:rPr>
              <a:t>，所有的</a:t>
            </a:r>
            <a:r>
              <a:rPr lang="en-US" altLang="zh-CN" sz="2200" dirty="0">
                <a:solidFill>
                  <a:schemeClr val="hlink"/>
                </a:solidFill>
              </a:rPr>
              <a:t>LSA</a:t>
            </a:r>
            <a:r>
              <a:rPr lang="zh-CN" altLang="en-US" sz="2200" dirty="0">
                <a:solidFill>
                  <a:schemeClr val="hlink"/>
                </a:solidFill>
              </a:rPr>
              <a:t>综合在一起便组成了链路状态数据库</a:t>
            </a:r>
            <a:r>
              <a:rPr lang="en-US" altLang="zh-CN" sz="2200" dirty="0">
                <a:solidFill>
                  <a:schemeClr val="hlink"/>
                </a:solidFill>
              </a:rPr>
              <a:t>(Link State Database, LSDB)</a:t>
            </a:r>
            <a:r>
              <a:rPr lang="zh-CN" altLang="en-US" sz="2200" dirty="0" smtClean="0">
                <a:solidFill>
                  <a:schemeClr val="hlink"/>
                </a:solidFill>
              </a:rPr>
              <a:t>。</a:t>
            </a:r>
            <a:endParaRPr lang="en-US" altLang="zh-CN" sz="2200" dirty="0" smtClean="0">
              <a:solidFill>
                <a:schemeClr val="hlink"/>
              </a:solidFill>
            </a:endParaRPr>
          </a:p>
          <a:p>
            <a:pPr marL="257175" lvl="1" indent="-257175">
              <a:buClr>
                <a:schemeClr val="tx1"/>
              </a:buClr>
            </a:pPr>
            <a:r>
              <a:rPr lang="en-US" altLang="zh-CN" sz="2200" dirty="0" smtClean="0">
                <a:solidFill>
                  <a:schemeClr val="hlink"/>
                </a:solidFill>
              </a:rPr>
              <a:t>LSA</a:t>
            </a:r>
            <a:r>
              <a:rPr lang="zh-CN" altLang="en-US" sz="2200" dirty="0">
                <a:solidFill>
                  <a:schemeClr val="hlink"/>
                </a:solidFill>
              </a:rPr>
              <a:t>是对路由器周围网络拓扑结构的描述，</a:t>
            </a:r>
            <a:r>
              <a:rPr lang="en-US" altLang="zh-CN" sz="2200" dirty="0">
                <a:solidFill>
                  <a:schemeClr val="hlink"/>
                </a:solidFill>
              </a:rPr>
              <a:t>LSDB</a:t>
            </a:r>
            <a:r>
              <a:rPr lang="zh-CN" altLang="en-US" sz="2200" dirty="0">
                <a:solidFill>
                  <a:schemeClr val="hlink"/>
                </a:solidFill>
              </a:rPr>
              <a:t>则是对整个自治系统的网络拓扑结构的描述</a:t>
            </a:r>
            <a:r>
              <a:rPr lang="zh-CN" altLang="en-US" sz="2200" dirty="0" smtClean="0">
                <a:solidFill>
                  <a:schemeClr val="hlink"/>
                </a:solidFill>
              </a:rPr>
              <a:t>。</a:t>
            </a:r>
            <a:endParaRPr lang="en-US" altLang="zh-CN" sz="2200" dirty="0" smtClean="0">
              <a:solidFill>
                <a:schemeClr val="hlink"/>
              </a:solidFill>
            </a:endParaRPr>
          </a:p>
          <a:p>
            <a:pPr marL="257175" lvl="1" indent="-257175">
              <a:buClr>
                <a:schemeClr val="tx1"/>
              </a:buClr>
            </a:pPr>
            <a:r>
              <a:rPr lang="en-US" altLang="zh-CN" sz="2200" dirty="0" smtClean="0">
                <a:solidFill>
                  <a:schemeClr val="hlink"/>
                </a:solidFill>
              </a:rPr>
              <a:t>OSPF</a:t>
            </a:r>
            <a:r>
              <a:rPr lang="zh-CN" altLang="en-US" sz="2200" dirty="0">
                <a:solidFill>
                  <a:schemeClr val="hlink"/>
                </a:solidFill>
              </a:rPr>
              <a:t>路由器将</a:t>
            </a:r>
            <a:r>
              <a:rPr lang="en-US" altLang="zh-CN" sz="2200" dirty="0">
                <a:solidFill>
                  <a:schemeClr val="hlink"/>
                </a:solidFill>
              </a:rPr>
              <a:t>LSDB</a:t>
            </a:r>
            <a:r>
              <a:rPr lang="zh-CN" altLang="en-US" sz="2200" dirty="0">
                <a:solidFill>
                  <a:schemeClr val="hlink"/>
                </a:solidFill>
              </a:rPr>
              <a:t>转换成一张带权的有向图，这张图便是对整个</a:t>
            </a:r>
            <a:r>
              <a:rPr lang="en-US" altLang="zh-CN" sz="2200" dirty="0">
                <a:solidFill>
                  <a:schemeClr val="hlink"/>
                </a:solidFill>
              </a:rPr>
              <a:t>AS</a:t>
            </a:r>
            <a:r>
              <a:rPr lang="zh-CN" altLang="en-US" sz="2200" dirty="0">
                <a:solidFill>
                  <a:schemeClr val="hlink"/>
                </a:solidFill>
              </a:rPr>
              <a:t>网络拓扑结构的真实反映</a:t>
            </a:r>
            <a:r>
              <a:rPr lang="zh-CN" altLang="en-US" sz="2200" dirty="0" smtClean="0">
                <a:solidFill>
                  <a:schemeClr val="hlink"/>
                </a:solidFill>
              </a:rPr>
              <a:t>。</a:t>
            </a:r>
            <a:r>
              <a:rPr lang="en-US" altLang="zh-CN" sz="2200" dirty="0" smtClean="0">
                <a:solidFill>
                  <a:schemeClr val="hlink"/>
                </a:solidFill>
              </a:rPr>
              <a:t>AS</a:t>
            </a:r>
            <a:r>
              <a:rPr lang="zh-CN" altLang="en-US" sz="2200" dirty="0">
                <a:solidFill>
                  <a:schemeClr val="hlink"/>
                </a:solidFill>
              </a:rPr>
              <a:t>内各个路由器得到的有向图是完全相同的</a:t>
            </a:r>
            <a:r>
              <a:rPr lang="zh-CN" altLang="en-US" sz="2200" dirty="0" smtClean="0">
                <a:solidFill>
                  <a:schemeClr val="hlink"/>
                </a:solidFill>
              </a:rPr>
              <a:t>。</a:t>
            </a:r>
            <a:endParaRPr lang="en-US" altLang="zh-CN" sz="2200" dirty="0" smtClean="0">
              <a:solidFill>
                <a:schemeClr val="hlink"/>
              </a:solidFill>
            </a:endParaRPr>
          </a:p>
          <a:p>
            <a:pPr marL="257175" lvl="1" indent="-257175">
              <a:buClr>
                <a:schemeClr val="tx1"/>
              </a:buClr>
            </a:pPr>
            <a:r>
              <a:rPr lang="zh-CN" altLang="en-US" sz="2200" dirty="0" smtClean="0">
                <a:solidFill>
                  <a:schemeClr val="hlink"/>
                </a:solidFill>
              </a:rPr>
              <a:t>每</a:t>
            </a:r>
            <a:r>
              <a:rPr lang="zh-CN" altLang="en-US" sz="2200" dirty="0">
                <a:solidFill>
                  <a:schemeClr val="hlink"/>
                </a:solidFill>
              </a:rPr>
              <a:t>台路由器根据有向图，使用</a:t>
            </a:r>
            <a:r>
              <a:rPr lang="en-US" altLang="zh-CN" sz="2200" dirty="0">
                <a:solidFill>
                  <a:schemeClr val="hlink"/>
                </a:solidFill>
              </a:rPr>
              <a:t>SPF</a:t>
            </a:r>
            <a:r>
              <a:rPr lang="zh-CN" altLang="en-US" sz="2200" dirty="0">
                <a:solidFill>
                  <a:schemeClr val="hlink"/>
                </a:solidFill>
              </a:rPr>
              <a:t>算法计算出一棵以自己为根的最短路径树，然后再根据这棵最短路径树构造路由表，给出到自治系统中各节点的路由。</a:t>
            </a:r>
            <a:endParaRPr lang="zh-CN" altLang="zh-CN" sz="2200" dirty="0">
              <a:solidFill>
                <a:schemeClr val="hlink"/>
              </a:solidFill>
            </a:endParaRPr>
          </a:p>
        </p:txBody>
      </p:sp>
    </p:spTree>
    <p:extLst>
      <p:ext uri="{BB962C8B-B14F-4D97-AF65-F5344CB8AC3E}">
        <p14:creationId xmlns:p14="http://schemas.microsoft.com/office/powerpoint/2010/main" val="30390118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36</a:t>
            </a:fld>
            <a:r>
              <a:rPr lang="zh-CN" altLang="en-US"/>
              <a:t> 页</a:t>
            </a:r>
          </a:p>
        </p:txBody>
      </p:sp>
      <p:sp>
        <p:nvSpPr>
          <p:cNvPr id="275458" name="Rectangle 2"/>
          <p:cNvSpPr>
            <a:spLocks noGrp="1" noRot="1" noChangeArrowheads="1"/>
          </p:cNvSpPr>
          <p:nvPr>
            <p:ph type="title"/>
          </p:nvPr>
        </p:nvSpPr>
        <p:spPr>
          <a:xfrm>
            <a:off x="457200" y="100470"/>
            <a:ext cx="8229600" cy="1143000"/>
          </a:xfrm>
        </p:spPr>
        <p:txBody>
          <a:bodyPr/>
          <a:lstStyle/>
          <a:p>
            <a:r>
              <a:rPr lang="en-US" altLang="zh-CN" sz="4400" dirty="0"/>
              <a:t>6.3.1	</a:t>
            </a:r>
            <a:r>
              <a:rPr lang="zh-CN" altLang="en-US" sz="4400" dirty="0"/>
              <a:t>概述（</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304801" y="1047211"/>
            <a:ext cx="8621486" cy="452596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257175" lvl="1" indent="-257175">
              <a:buClr>
                <a:schemeClr val="tx1"/>
              </a:buClr>
            </a:pPr>
            <a:r>
              <a:rPr lang="zh-CN" altLang="en-US" sz="2600" dirty="0">
                <a:solidFill>
                  <a:schemeClr val="hlink"/>
                </a:solidFill>
              </a:rPr>
              <a:t>随着网络规模扩大，会导致</a:t>
            </a:r>
            <a:r>
              <a:rPr lang="en-US" altLang="zh-CN" sz="2600" dirty="0">
                <a:solidFill>
                  <a:schemeClr val="hlink"/>
                </a:solidFill>
              </a:rPr>
              <a:t>LSDB</a:t>
            </a:r>
            <a:r>
              <a:rPr lang="zh-CN" altLang="en-US" sz="2600" dirty="0">
                <a:solidFill>
                  <a:schemeClr val="hlink"/>
                </a:solidFill>
              </a:rPr>
              <a:t>庞大、占用空间，并使得</a:t>
            </a:r>
            <a:r>
              <a:rPr lang="en-US" altLang="zh-CN" sz="2600" dirty="0">
                <a:solidFill>
                  <a:schemeClr val="hlink"/>
                </a:solidFill>
              </a:rPr>
              <a:t>SPF</a:t>
            </a:r>
            <a:r>
              <a:rPr lang="zh-CN" altLang="en-US" sz="2600" dirty="0">
                <a:solidFill>
                  <a:schemeClr val="hlink"/>
                </a:solidFill>
              </a:rPr>
              <a:t>算法的复杂度增加，导致</a:t>
            </a:r>
            <a:r>
              <a:rPr lang="en-US" altLang="zh-CN" sz="2600" dirty="0">
                <a:solidFill>
                  <a:schemeClr val="hlink"/>
                </a:solidFill>
              </a:rPr>
              <a:t>CPU</a:t>
            </a:r>
            <a:r>
              <a:rPr lang="zh-CN" altLang="en-US" sz="2600" dirty="0">
                <a:solidFill>
                  <a:schemeClr val="hlink"/>
                </a:solidFill>
              </a:rPr>
              <a:t>负担重。并且在网络规模增大之后，拓扑结构发生变化的概率也增大，网络会经常处于“动荡”之中，造成网络中会有大量的</a:t>
            </a:r>
            <a:r>
              <a:rPr lang="en-US" altLang="zh-CN" sz="2600" dirty="0">
                <a:solidFill>
                  <a:schemeClr val="hlink"/>
                </a:solidFill>
              </a:rPr>
              <a:t>OSPF</a:t>
            </a:r>
            <a:r>
              <a:rPr lang="zh-CN" altLang="en-US" sz="2600" dirty="0">
                <a:solidFill>
                  <a:schemeClr val="hlink"/>
                </a:solidFill>
              </a:rPr>
              <a:t>协议报文在传递，降低了网络的带宽利用率。更为严重的是，每一次变化都会导致网络中所有的路由器重新进行路由计算。</a:t>
            </a:r>
          </a:p>
          <a:p>
            <a:pPr marL="257175" lvl="1" indent="-257175">
              <a:buClr>
                <a:schemeClr val="tx1"/>
              </a:buClr>
            </a:pPr>
            <a:r>
              <a:rPr lang="en-US" altLang="zh-CN" sz="2600" dirty="0">
                <a:solidFill>
                  <a:schemeClr val="hlink"/>
                </a:solidFill>
              </a:rPr>
              <a:t>OSPF</a:t>
            </a:r>
            <a:r>
              <a:rPr lang="zh-CN" altLang="en-US" sz="2600" dirty="0">
                <a:solidFill>
                  <a:schemeClr val="hlink"/>
                </a:solidFill>
              </a:rPr>
              <a:t>协议通过将</a:t>
            </a:r>
            <a:r>
              <a:rPr lang="en-US" altLang="zh-CN" sz="2600" dirty="0">
                <a:solidFill>
                  <a:schemeClr val="hlink"/>
                </a:solidFill>
              </a:rPr>
              <a:t>AS</a:t>
            </a:r>
            <a:r>
              <a:rPr lang="zh-CN" altLang="en-US" sz="2600" dirty="0">
                <a:solidFill>
                  <a:schemeClr val="hlink"/>
                </a:solidFill>
              </a:rPr>
              <a:t>划分</a:t>
            </a:r>
            <a:r>
              <a:rPr lang="zh-CN" altLang="en-US" sz="2600" dirty="0" smtClean="0">
                <a:solidFill>
                  <a:schemeClr val="hlink"/>
                </a:solidFill>
              </a:rPr>
              <a:t>成区域</a:t>
            </a:r>
            <a:r>
              <a:rPr lang="en-US" altLang="zh-CN" sz="2600" dirty="0">
                <a:solidFill>
                  <a:schemeClr val="hlink"/>
                </a:solidFill>
              </a:rPr>
              <a:t>(Area)</a:t>
            </a:r>
            <a:r>
              <a:rPr lang="zh-CN" altLang="en-US" sz="2600" dirty="0">
                <a:solidFill>
                  <a:schemeClr val="hlink"/>
                </a:solidFill>
              </a:rPr>
              <a:t>来解决上述</a:t>
            </a:r>
            <a:r>
              <a:rPr lang="zh-CN" altLang="en-US" sz="2600" dirty="0" smtClean="0">
                <a:solidFill>
                  <a:schemeClr val="hlink"/>
                </a:solidFill>
              </a:rPr>
              <a:t>问题。</a:t>
            </a:r>
            <a:endParaRPr lang="en-US" altLang="zh-CN" sz="2600" dirty="0" smtClean="0">
              <a:solidFill>
                <a:schemeClr val="hlink"/>
              </a:solidFill>
            </a:endParaRPr>
          </a:p>
          <a:p>
            <a:pPr marL="557212" lvl="2" indent="-257175">
              <a:buClr>
                <a:schemeClr val="tx1"/>
              </a:buClr>
            </a:pPr>
            <a:r>
              <a:rPr lang="zh-CN" altLang="en-US" sz="2400" dirty="0" smtClean="0"/>
              <a:t>区域</a:t>
            </a:r>
            <a:r>
              <a:rPr lang="zh-CN" altLang="en-US" sz="2400" dirty="0"/>
              <a:t>内的路由器维护一个相同的</a:t>
            </a:r>
            <a:r>
              <a:rPr lang="en-US" altLang="zh-CN" sz="2400" dirty="0"/>
              <a:t>LSDB</a:t>
            </a:r>
            <a:r>
              <a:rPr lang="zh-CN" altLang="en-US" sz="2400" dirty="0"/>
              <a:t>，保存该区域的拓扑结构</a:t>
            </a:r>
            <a:r>
              <a:rPr lang="zh-CN" altLang="en-US" sz="2400" dirty="0" smtClean="0"/>
              <a:t>。</a:t>
            </a:r>
            <a:endParaRPr lang="en-US" altLang="zh-CN" sz="2400" dirty="0" smtClean="0"/>
          </a:p>
          <a:p>
            <a:pPr marL="557212" lvl="2" indent="-257175">
              <a:buClr>
                <a:schemeClr val="tx1"/>
              </a:buClr>
            </a:pPr>
            <a:r>
              <a:rPr lang="zh-CN" altLang="en-US" sz="2400" dirty="0" smtClean="0"/>
              <a:t>区域</a:t>
            </a:r>
            <a:r>
              <a:rPr lang="zh-CN" altLang="en-US" sz="2400" dirty="0"/>
              <a:t>是从逻辑上将路由器划分为不同的组，每个组用区域号</a:t>
            </a:r>
            <a:r>
              <a:rPr lang="en-US" altLang="zh-CN" sz="2400" dirty="0"/>
              <a:t>(Area ID)</a:t>
            </a:r>
            <a:r>
              <a:rPr lang="zh-CN" altLang="en-US" sz="2400" dirty="0"/>
              <a:t>来标识</a:t>
            </a:r>
            <a:r>
              <a:rPr lang="zh-CN" altLang="en-US" sz="2400" dirty="0" smtClean="0"/>
              <a:t>。</a:t>
            </a:r>
            <a:endParaRPr lang="en-US" altLang="zh-CN" sz="2400" dirty="0" smtClean="0"/>
          </a:p>
          <a:p>
            <a:pPr marL="557212" lvl="2" indent="-257175">
              <a:buClr>
                <a:schemeClr val="tx1"/>
              </a:buClr>
            </a:pPr>
            <a:r>
              <a:rPr lang="zh-CN" altLang="en-US" sz="2400" dirty="0" smtClean="0"/>
              <a:t>区域</a:t>
            </a:r>
            <a:r>
              <a:rPr lang="zh-CN" altLang="en-US" sz="2400" dirty="0"/>
              <a:t>的边界是路由器，而不是链路</a:t>
            </a:r>
            <a:r>
              <a:rPr lang="zh-CN" altLang="en-US" sz="2400" dirty="0" smtClean="0"/>
              <a:t>。</a:t>
            </a:r>
            <a:endParaRPr lang="zh-CN" altLang="en-US" sz="2400" dirty="0"/>
          </a:p>
        </p:txBody>
      </p:sp>
    </p:spTree>
    <p:extLst>
      <p:ext uri="{BB962C8B-B14F-4D97-AF65-F5344CB8AC3E}">
        <p14:creationId xmlns:p14="http://schemas.microsoft.com/office/powerpoint/2010/main" val="181307114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37</a:t>
            </a:fld>
            <a:r>
              <a:rPr lang="zh-CN" altLang="en-US"/>
              <a:t> 页</a:t>
            </a:r>
          </a:p>
        </p:txBody>
      </p:sp>
      <p:sp>
        <p:nvSpPr>
          <p:cNvPr id="275458" name="Rectangle 2"/>
          <p:cNvSpPr>
            <a:spLocks noGrp="1" noRot="1" noChangeArrowheads="1"/>
          </p:cNvSpPr>
          <p:nvPr>
            <p:ph type="title"/>
          </p:nvPr>
        </p:nvSpPr>
        <p:spPr>
          <a:xfrm>
            <a:off x="457200" y="100470"/>
            <a:ext cx="8229600" cy="1143000"/>
          </a:xfrm>
        </p:spPr>
        <p:txBody>
          <a:bodyPr/>
          <a:lstStyle/>
          <a:p>
            <a:r>
              <a:rPr lang="en-US" altLang="zh-CN" sz="4400" dirty="0"/>
              <a:t>6.3.1	</a:t>
            </a:r>
            <a:r>
              <a:rPr lang="zh-CN" altLang="en-US" sz="4400" dirty="0"/>
              <a:t>概述（</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304801" y="1148809"/>
            <a:ext cx="8621486" cy="452596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257175" lvl="1" indent="-257175">
              <a:buClr>
                <a:schemeClr val="tx1"/>
              </a:buClr>
            </a:pPr>
            <a:r>
              <a:rPr lang="en-US" altLang="zh-CN" sz="2800" dirty="0">
                <a:solidFill>
                  <a:schemeClr val="hlink"/>
                </a:solidFill>
              </a:rPr>
              <a:t>OSPF</a:t>
            </a:r>
            <a:r>
              <a:rPr lang="zh-CN" altLang="en-US" sz="2800" dirty="0">
                <a:solidFill>
                  <a:schemeClr val="hlink"/>
                </a:solidFill>
              </a:rPr>
              <a:t>划分区域之后，并非所有的区域都是平等的关系。其中有一个区域是与众不同的，它的区域号</a:t>
            </a:r>
            <a:r>
              <a:rPr lang="en-US" altLang="zh-CN" sz="2800" dirty="0">
                <a:solidFill>
                  <a:schemeClr val="hlink"/>
                </a:solidFill>
              </a:rPr>
              <a:t>(Area ID)</a:t>
            </a:r>
            <a:r>
              <a:rPr lang="zh-CN" altLang="en-US" sz="2800" dirty="0">
                <a:solidFill>
                  <a:schemeClr val="hlink"/>
                </a:solidFill>
              </a:rPr>
              <a:t>是</a:t>
            </a:r>
            <a:r>
              <a:rPr lang="en-US" altLang="zh-CN" sz="2800" dirty="0">
                <a:solidFill>
                  <a:schemeClr val="hlink"/>
                </a:solidFill>
              </a:rPr>
              <a:t>0</a:t>
            </a:r>
            <a:r>
              <a:rPr lang="zh-CN" altLang="en-US" sz="2800" dirty="0">
                <a:solidFill>
                  <a:schemeClr val="hlink"/>
                </a:solidFill>
              </a:rPr>
              <a:t>，通常被称为</a:t>
            </a:r>
            <a:r>
              <a:rPr lang="zh-CN" altLang="en-US" sz="2800" dirty="0"/>
              <a:t>骨干区域</a:t>
            </a:r>
            <a:r>
              <a:rPr lang="zh-CN" altLang="en-US" sz="2800" dirty="0">
                <a:solidFill>
                  <a:schemeClr val="hlink"/>
                </a:solidFill>
              </a:rPr>
              <a:t>。骨干区域负责区域之间的路由，非骨干区域之间的路由信息必须通过骨干区域来转发。</a:t>
            </a:r>
          </a:p>
          <a:p>
            <a:pPr marL="257175" lvl="1" indent="-257175">
              <a:buClr>
                <a:schemeClr val="tx1"/>
              </a:buClr>
            </a:pPr>
            <a:r>
              <a:rPr lang="en-US" altLang="zh-CN" sz="2800" dirty="0">
                <a:solidFill>
                  <a:schemeClr val="hlink"/>
                </a:solidFill>
              </a:rPr>
              <a:t>OSPF</a:t>
            </a:r>
            <a:r>
              <a:rPr lang="zh-CN" altLang="en-US" sz="2800" dirty="0">
                <a:solidFill>
                  <a:schemeClr val="hlink"/>
                </a:solidFill>
              </a:rPr>
              <a:t>划分区域之后，根据路由器在</a:t>
            </a:r>
            <a:r>
              <a:rPr lang="en-US" altLang="zh-CN" sz="2800" dirty="0">
                <a:solidFill>
                  <a:schemeClr val="hlink"/>
                </a:solidFill>
              </a:rPr>
              <a:t>AS</a:t>
            </a:r>
            <a:r>
              <a:rPr lang="zh-CN" altLang="en-US" sz="2800" dirty="0">
                <a:solidFill>
                  <a:schemeClr val="hlink"/>
                </a:solidFill>
              </a:rPr>
              <a:t>中的不同位置，可以分为以下四类：</a:t>
            </a:r>
          </a:p>
          <a:p>
            <a:pPr marL="557212" lvl="2" indent="-257175">
              <a:buClr>
                <a:schemeClr val="tx1"/>
              </a:buClr>
            </a:pPr>
            <a:r>
              <a:rPr lang="zh-CN" altLang="en-US" sz="2400" dirty="0" smtClean="0"/>
              <a:t>区域</a:t>
            </a:r>
            <a:r>
              <a:rPr lang="zh-CN" altLang="en-US" sz="2400" dirty="0"/>
              <a:t>内路由器</a:t>
            </a:r>
            <a:r>
              <a:rPr lang="en-US" altLang="zh-CN" sz="2400" dirty="0"/>
              <a:t>(Internal Routers</a:t>
            </a:r>
            <a:r>
              <a:rPr lang="en-US" altLang="zh-CN" sz="2400" dirty="0" smtClean="0"/>
              <a:t>)</a:t>
            </a:r>
            <a:endParaRPr lang="zh-CN" altLang="en-US" sz="2400" dirty="0"/>
          </a:p>
          <a:p>
            <a:pPr marL="557212" lvl="2" indent="-257175">
              <a:buClr>
                <a:schemeClr val="tx1"/>
              </a:buClr>
            </a:pPr>
            <a:r>
              <a:rPr lang="zh-CN" altLang="en-US" sz="2400" dirty="0" smtClean="0"/>
              <a:t>区域</a:t>
            </a:r>
            <a:r>
              <a:rPr lang="zh-CN" altLang="en-US" sz="2400" dirty="0"/>
              <a:t>边界路由器</a:t>
            </a:r>
            <a:r>
              <a:rPr lang="en-US" altLang="zh-CN" sz="2400" dirty="0"/>
              <a:t>(Area Border Routers, </a:t>
            </a:r>
            <a:r>
              <a:rPr lang="en-US" altLang="zh-CN" sz="2400" dirty="0" smtClean="0"/>
              <a:t>ABR)</a:t>
            </a:r>
          </a:p>
          <a:p>
            <a:pPr marL="557212" lvl="2" indent="-257175">
              <a:buClr>
                <a:schemeClr val="tx1"/>
              </a:buClr>
            </a:pPr>
            <a:r>
              <a:rPr lang="zh-CN" altLang="en-US" sz="2400" dirty="0" smtClean="0"/>
              <a:t>骨干路由器</a:t>
            </a:r>
            <a:r>
              <a:rPr lang="en-US" altLang="zh-CN" sz="2400" dirty="0" smtClean="0"/>
              <a:t>(Backbone Routers)</a:t>
            </a:r>
          </a:p>
          <a:p>
            <a:pPr marL="557212" lvl="2" indent="-257175">
              <a:buClr>
                <a:schemeClr val="tx1"/>
              </a:buClr>
            </a:pPr>
            <a:r>
              <a:rPr lang="zh-CN" altLang="en-US" sz="2400" dirty="0" smtClean="0"/>
              <a:t>自治系统</a:t>
            </a:r>
            <a:r>
              <a:rPr lang="zh-CN" altLang="en-US" sz="2400" dirty="0"/>
              <a:t>边界路由器</a:t>
            </a:r>
            <a:r>
              <a:rPr lang="en-US" altLang="zh-CN" sz="2400" dirty="0"/>
              <a:t>(AS Boundary Routers, ASBR</a:t>
            </a:r>
            <a:r>
              <a:rPr lang="en-US" altLang="zh-CN" sz="2400" dirty="0" smtClean="0"/>
              <a:t>)</a:t>
            </a:r>
            <a:endParaRPr lang="zh-CN" altLang="en-US" sz="2400" dirty="0"/>
          </a:p>
        </p:txBody>
      </p:sp>
    </p:spTree>
    <p:extLst>
      <p:ext uri="{BB962C8B-B14F-4D97-AF65-F5344CB8AC3E}">
        <p14:creationId xmlns:p14="http://schemas.microsoft.com/office/powerpoint/2010/main" val="18588825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38</a:t>
            </a:fld>
            <a:r>
              <a:rPr lang="zh-CN" altLang="en-US"/>
              <a:t> 页</a:t>
            </a:r>
          </a:p>
        </p:txBody>
      </p:sp>
      <p:sp>
        <p:nvSpPr>
          <p:cNvPr id="275458" name="Rectangle 2"/>
          <p:cNvSpPr>
            <a:spLocks noGrp="1" noRot="1" noChangeArrowheads="1"/>
          </p:cNvSpPr>
          <p:nvPr>
            <p:ph type="title"/>
          </p:nvPr>
        </p:nvSpPr>
        <p:spPr>
          <a:xfrm>
            <a:off x="457200" y="100470"/>
            <a:ext cx="8229600" cy="1143000"/>
          </a:xfrm>
        </p:spPr>
        <p:txBody>
          <a:bodyPr/>
          <a:lstStyle/>
          <a:p>
            <a:r>
              <a:rPr lang="en-US" altLang="zh-CN" sz="4400" dirty="0"/>
              <a:t>6.3.1	</a:t>
            </a:r>
            <a:r>
              <a:rPr lang="zh-CN" altLang="en-US" sz="4400" dirty="0"/>
              <a:t>概述（</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304801" y="1148809"/>
            <a:ext cx="8621486" cy="4525963"/>
          </a:xfrm>
          <a:no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marL="257175" lvl="1" indent="-257175">
              <a:buClr>
                <a:schemeClr val="tx1"/>
              </a:buClr>
            </a:pPr>
            <a:r>
              <a:rPr lang="zh-CN" altLang="en-US" sz="2800" dirty="0">
                <a:solidFill>
                  <a:schemeClr val="hlink"/>
                </a:solidFill>
              </a:rPr>
              <a:t>一台路由器如果要运行</a:t>
            </a:r>
            <a:r>
              <a:rPr lang="en-US" altLang="zh-CN" sz="2800" dirty="0">
                <a:solidFill>
                  <a:schemeClr val="hlink"/>
                </a:solidFill>
              </a:rPr>
              <a:t>OSPF</a:t>
            </a:r>
            <a:r>
              <a:rPr lang="zh-CN" altLang="en-US" sz="2800" dirty="0">
                <a:solidFill>
                  <a:schemeClr val="hlink"/>
                </a:solidFill>
              </a:rPr>
              <a:t>协议，必须存在</a:t>
            </a:r>
            <a:r>
              <a:rPr lang="en-US" altLang="zh-CN" sz="2800" dirty="0">
                <a:solidFill>
                  <a:schemeClr val="hlink"/>
                </a:solidFill>
              </a:rPr>
              <a:t>Router ID</a:t>
            </a:r>
            <a:r>
              <a:rPr lang="zh-CN" altLang="en-US" sz="2800" dirty="0">
                <a:solidFill>
                  <a:schemeClr val="hlink"/>
                </a:solidFill>
              </a:rPr>
              <a:t>。路由器的</a:t>
            </a:r>
            <a:r>
              <a:rPr lang="en-US" altLang="zh-CN" sz="2800" dirty="0">
                <a:solidFill>
                  <a:schemeClr val="hlink"/>
                </a:solidFill>
              </a:rPr>
              <a:t>ID</a:t>
            </a:r>
            <a:r>
              <a:rPr lang="zh-CN" altLang="en-US" sz="2800" dirty="0">
                <a:solidFill>
                  <a:schemeClr val="hlink"/>
                </a:solidFill>
              </a:rPr>
              <a:t>是一个</a:t>
            </a:r>
            <a:r>
              <a:rPr lang="en-US" altLang="zh-CN" sz="2800" dirty="0">
                <a:solidFill>
                  <a:schemeClr val="hlink"/>
                </a:solidFill>
              </a:rPr>
              <a:t>32</a:t>
            </a:r>
            <a:r>
              <a:rPr lang="zh-CN" altLang="en-US" sz="2800" dirty="0">
                <a:solidFill>
                  <a:schemeClr val="hlink"/>
                </a:solidFill>
              </a:rPr>
              <a:t>比特无符号整数，是一台路由器在自治系统中的唯一标识</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en-US" sz="2800" dirty="0" smtClean="0">
                <a:solidFill>
                  <a:schemeClr val="hlink"/>
                </a:solidFill>
              </a:rPr>
              <a:t>路由器</a:t>
            </a:r>
            <a:r>
              <a:rPr lang="zh-CN" altLang="en-US" sz="2800" dirty="0">
                <a:solidFill>
                  <a:schemeClr val="hlink"/>
                </a:solidFill>
              </a:rPr>
              <a:t>的</a:t>
            </a:r>
            <a:r>
              <a:rPr lang="en-US" altLang="zh-CN" sz="2800" dirty="0">
                <a:solidFill>
                  <a:schemeClr val="hlink"/>
                </a:solidFill>
              </a:rPr>
              <a:t>ID</a:t>
            </a:r>
            <a:r>
              <a:rPr lang="zh-CN" altLang="en-US" sz="2800" dirty="0">
                <a:solidFill>
                  <a:schemeClr val="hlink"/>
                </a:solidFill>
              </a:rPr>
              <a:t>可以手工配置，如果没有通过命令指定</a:t>
            </a:r>
            <a:r>
              <a:rPr lang="en-US" altLang="zh-CN" sz="2800" dirty="0">
                <a:solidFill>
                  <a:schemeClr val="hlink"/>
                </a:solidFill>
              </a:rPr>
              <a:t>ID</a:t>
            </a:r>
            <a:r>
              <a:rPr lang="zh-CN" altLang="en-US" sz="2800" dirty="0">
                <a:solidFill>
                  <a:schemeClr val="hlink"/>
                </a:solidFill>
              </a:rPr>
              <a:t>号，系统会从当前接口的</a:t>
            </a:r>
            <a:r>
              <a:rPr lang="en-US" altLang="zh-CN" sz="2800" dirty="0">
                <a:solidFill>
                  <a:schemeClr val="hlink"/>
                </a:solidFill>
              </a:rPr>
              <a:t>IP</a:t>
            </a:r>
            <a:r>
              <a:rPr lang="zh-CN" altLang="en-US" sz="2800" dirty="0">
                <a:solidFill>
                  <a:schemeClr val="hlink"/>
                </a:solidFill>
              </a:rPr>
              <a:t>地址中自动选取一个作为路由器的</a:t>
            </a:r>
            <a:r>
              <a:rPr lang="en-US" altLang="zh-CN" sz="2800" dirty="0">
                <a:solidFill>
                  <a:schemeClr val="hlink"/>
                </a:solidFill>
              </a:rPr>
              <a:t>ID</a:t>
            </a:r>
            <a:r>
              <a:rPr lang="zh-CN" altLang="en-US" sz="2800" dirty="0">
                <a:solidFill>
                  <a:schemeClr val="hlink"/>
                </a:solidFill>
              </a:rPr>
              <a:t>号。其选择顺序是</a:t>
            </a:r>
            <a:r>
              <a:rPr lang="zh-CN" altLang="en-US" sz="2800" dirty="0" smtClean="0">
                <a:solidFill>
                  <a:schemeClr val="hlink"/>
                </a:solidFill>
              </a:rPr>
              <a:t>：</a:t>
            </a:r>
            <a:endParaRPr lang="en-US" altLang="zh-CN" sz="2800" dirty="0" smtClean="0">
              <a:solidFill>
                <a:schemeClr val="hlink"/>
              </a:solidFill>
            </a:endParaRPr>
          </a:p>
          <a:p>
            <a:pPr marL="557212" lvl="2" indent="-257175">
              <a:buClr>
                <a:schemeClr val="tx1"/>
              </a:buClr>
            </a:pPr>
            <a:r>
              <a:rPr lang="zh-CN" altLang="en-US" sz="2500" dirty="0" smtClean="0"/>
              <a:t>优先</a:t>
            </a:r>
            <a:r>
              <a:rPr lang="zh-CN" altLang="en-US" sz="2500" dirty="0"/>
              <a:t>从</a:t>
            </a:r>
            <a:r>
              <a:rPr lang="en-US" altLang="zh-CN" sz="2500" dirty="0"/>
              <a:t>Loopback</a:t>
            </a:r>
            <a:r>
              <a:rPr lang="zh-CN" altLang="en-US" sz="2500" dirty="0"/>
              <a:t>地址中选择最大的</a:t>
            </a:r>
            <a:r>
              <a:rPr lang="en-US" altLang="zh-CN" sz="2500" dirty="0"/>
              <a:t>IP</a:t>
            </a:r>
            <a:r>
              <a:rPr lang="zh-CN" altLang="en-US" sz="2500" dirty="0"/>
              <a:t>地址作为路由器的</a:t>
            </a:r>
            <a:r>
              <a:rPr lang="en-US" altLang="zh-CN" sz="2500" dirty="0"/>
              <a:t>ID</a:t>
            </a:r>
            <a:r>
              <a:rPr lang="zh-CN" altLang="en-US" sz="2500" dirty="0"/>
              <a:t>号</a:t>
            </a:r>
            <a:r>
              <a:rPr lang="zh-CN" altLang="en-US" sz="2500" dirty="0" smtClean="0"/>
              <a:t>，</a:t>
            </a:r>
            <a:endParaRPr lang="en-US" altLang="zh-CN" sz="2500" dirty="0" smtClean="0"/>
          </a:p>
          <a:p>
            <a:pPr marL="557212" lvl="2" indent="-257175">
              <a:buClr>
                <a:schemeClr val="tx1"/>
              </a:buClr>
            </a:pPr>
            <a:r>
              <a:rPr lang="zh-CN" altLang="en-US" sz="2500" dirty="0" smtClean="0"/>
              <a:t>如果</a:t>
            </a:r>
            <a:r>
              <a:rPr lang="zh-CN" altLang="en-US" sz="2500" dirty="0"/>
              <a:t>没有配置</a:t>
            </a:r>
            <a:r>
              <a:rPr lang="en-US" altLang="zh-CN" sz="2500" dirty="0"/>
              <a:t>Loopback</a:t>
            </a:r>
            <a:r>
              <a:rPr lang="zh-CN" altLang="en-US" sz="2500" dirty="0"/>
              <a:t>接口，则选取最大的活动接口的</a:t>
            </a:r>
            <a:r>
              <a:rPr lang="en-US" altLang="zh-CN" sz="2500" dirty="0"/>
              <a:t>IP</a:t>
            </a:r>
            <a:r>
              <a:rPr lang="zh-CN" altLang="en-US" sz="2500" dirty="0"/>
              <a:t>地址作为路由器的</a:t>
            </a:r>
            <a:r>
              <a:rPr lang="en-US" altLang="zh-CN" sz="2500" dirty="0"/>
              <a:t>ID</a:t>
            </a:r>
            <a:r>
              <a:rPr lang="zh-CN" altLang="en-US" sz="2500" dirty="0"/>
              <a:t>号。</a:t>
            </a:r>
            <a:endParaRPr lang="zh-CN" altLang="en-US" dirty="0"/>
          </a:p>
        </p:txBody>
      </p:sp>
    </p:spTree>
    <p:extLst>
      <p:ext uri="{BB962C8B-B14F-4D97-AF65-F5344CB8AC3E}">
        <p14:creationId xmlns:p14="http://schemas.microsoft.com/office/powerpoint/2010/main" val="286776265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6.3.2 </a:t>
            </a:r>
            <a:r>
              <a:rPr lang="zh-CN" altLang="en-US" sz="4400" dirty="0" smtClean="0"/>
              <a:t>基于</a:t>
            </a:r>
            <a:r>
              <a:rPr lang="en-US" altLang="zh-CN" sz="4400" dirty="0" smtClean="0"/>
              <a:t>P T</a:t>
            </a:r>
            <a:r>
              <a:rPr lang="zh-CN" altLang="en-US" sz="4400" dirty="0" smtClean="0"/>
              <a:t>的</a:t>
            </a:r>
            <a:r>
              <a:rPr lang="zh-CN" altLang="en-US" sz="4400" dirty="0"/>
              <a:t>多区域</a:t>
            </a:r>
            <a:r>
              <a:rPr lang="en-US" altLang="zh-CN" sz="4400" dirty="0"/>
              <a:t>OSPF</a:t>
            </a:r>
            <a:r>
              <a:rPr lang="zh-CN" altLang="en-US" sz="4400" dirty="0"/>
              <a:t>配置</a:t>
            </a:r>
            <a:endParaRPr lang="zh-CN" altLang="zh-CN" sz="4400" dirty="0"/>
          </a:p>
        </p:txBody>
      </p:sp>
      <p:sp>
        <p:nvSpPr>
          <p:cNvPr id="275459" name="Rectangle 3"/>
          <p:cNvSpPr>
            <a:spLocks noGrp="1" noChangeArrowheads="1"/>
          </p:cNvSpPr>
          <p:nvPr>
            <p:ph type="body" idx="1"/>
          </p:nvPr>
        </p:nvSpPr>
        <p:spPr>
          <a:xfrm>
            <a:off x="457200" y="1194530"/>
            <a:ext cx="8229600" cy="4525963"/>
          </a:xfrm>
        </p:spPr>
        <p:txBody>
          <a:bodyPr/>
          <a:lstStyle/>
          <a:p>
            <a:pPr marL="257175" lvl="1" indent="-257175">
              <a:buClr>
                <a:schemeClr val="tx1"/>
              </a:buClr>
            </a:pPr>
            <a:r>
              <a:rPr lang="en-US" altLang="zh-CN" sz="3000" dirty="0" smtClean="0">
                <a:solidFill>
                  <a:schemeClr val="hlink"/>
                </a:solidFill>
              </a:rPr>
              <a:t>1.</a:t>
            </a:r>
            <a:r>
              <a:rPr lang="zh-CN" altLang="zh-CN" sz="3000" dirty="0" smtClean="0">
                <a:solidFill>
                  <a:schemeClr val="hlink"/>
                </a:solidFill>
              </a:rPr>
              <a:t>组网需求及拓扑</a:t>
            </a:r>
            <a:endParaRPr lang="en-US" altLang="zh-CN" sz="3000" dirty="0" smtClean="0">
              <a:solidFill>
                <a:schemeClr val="hlink"/>
              </a:solidFill>
            </a:endParaRPr>
          </a:p>
          <a:p>
            <a:pPr marL="557212" lvl="2" indent="-257175">
              <a:buClr>
                <a:schemeClr val="tx1"/>
              </a:buClr>
            </a:pPr>
            <a:r>
              <a:rPr lang="zh-CN" altLang="en-US" sz="2400" dirty="0" smtClean="0"/>
              <a:t>某</a:t>
            </a:r>
            <a:r>
              <a:rPr lang="en-US" altLang="zh-CN" sz="2400" dirty="0" smtClean="0"/>
              <a:t>AS</a:t>
            </a:r>
            <a:r>
              <a:rPr lang="zh-CN" altLang="en-US" sz="2400" dirty="0" smtClean="0"/>
              <a:t>内部</a:t>
            </a:r>
            <a:r>
              <a:rPr lang="zh-CN" altLang="en-US" sz="2400" dirty="0"/>
              <a:t>的网络拓扑可简单表示为如图</a:t>
            </a:r>
            <a:r>
              <a:rPr lang="en-US" altLang="zh-CN" sz="2400" dirty="0" smtClean="0"/>
              <a:t>6-10</a:t>
            </a:r>
            <a:r>
              <a:rPr lang="zh-CN" altLang="en-US" sz="2400" dirty="0"/>
              <a:t>所</a:t>
            </a:r>
            <a:r>
              <a:rPr lang="zh-CN" altLang="en-US" sz="2400" dirty="0" smtClean="0"/>
              <a:t>示，现</a:t>
            </a:r>
            <a:r>
              <a:rPr lang="zh-CN" altLang="en-US" sz="2400" dirty="0"/>
              <a:t>划分为一个骨干区域和两个非骨干区域，要求在</a:t>
            </a:r>
            <a:r>
              <a:rPr lang="en-US" altLang="zh-CN" sz="2400" dirty="0"/>
              <a:t>Router0</a:t>
            </a:r>
            <a:r>
              <a:rPr lang="zh-CN" altLang="en-US" sz="2400" dirty="0"/>
              <a:t>、</a:t>
            </a:r>
            <a:r>
              <a:rPr lang="en-US" altLang="zh-CN" sz="2400" dirty="0"/>
              <a:t>Router1</a:t>
            </a:r>
            <a:r>
              <a:rPr lang="zh-CN" altLang="en-US" sz="2400" dirty="0"/>
              <a:t>、</a:t>
            </a:r>
            <a:r>
              <a:rPr lang="en-US" altLang="zh-CN" sz="2400" dirty="0"/>
              <a:t>Router2</a:t>
            </a:r>
            <a:r>
              <a:rPr lang="zh-CN" altLang="en-US" sz="2400" dirty="0"/>
              <a:t>和</a:t>
            </a:r>
            <a:r>
              <a:rPr lang="en-US" altLang="zh-CN" sz="2400" dirty="0"/>
              <a:t>Router3</a:t>
            </a:r>
            <a:r>
              <a:rPr lang="zh-CN" altLang="en-US" sz="2400" dirty="0"/>
              <a:t>上正确配置</a:t>
            </a:r>
            <a:r>
              <a:rPr lang="en-US" altLang="zh-CN" sz="2400" dirty="0"/>
              <a:t>OSPF</a:t>
            </a:r>
            <a:r>
              <a:rPr lang="zh-CN" altLang="en-US" sz="2400" dirty="0"/>
              <a:t>，实现全网</a:t>
            </a:r>
            <a:r>
              <a:rPr lang="zh-CN" altLang="en-US" sz="2400" dirty="0" smtClean="0"/>
              <a:t>互连</a:t>
            </a:r>
            <a:r>
              <a:rPr lang="zh-CN" altLang="zh-CN" sz="2400" dirty="0" smtClean="0"/>
              <a:t>。</a:t>
            </a:r>
            <a:endParaRPr lang="en-US" altLang="zh-CN" sz="2400" dirty="0" smtClean="0"/>
          </a:p>
          <a:p>
            <a:pPr marL="557212" lvl="2" indent="-257175">
              <a:buClr>
                <a:schemeClr val="tx1"/>
              </a:buClr>
            </a:pPr>
            <a:endParaRPr lang="en-US" altLang="zh-CN" sz="2400" dirty="0"/>
          </a:p>
          <a:p>
            <a:pPr marL="557212" lvl="2" indent="-257175">
              <a:buClr>
                <a:schemeClr val="tx1"/>
              </a:buClr>
            </a:pPr>
            <a:endParaRPr lang="en-US" altLang="zh-CN" sz="2400" dirty="0" smtClean="0"/>
          </a:p>
          <a:p>
            <a:pPr marL="557212" lvl="2" indent="-257175">
              <a:buClr>
                <a:schemeClr val="tx1"/>
              </a:buClr>
            </a:pPr>
            <a:endParaRPr lang="en-US" altLang="zh-CN" sz="2400" dirty="0" smtClean="0"/>
          </a:p>
          <a:p>
            <a:pPr marL="257175" lvl="1" indent="-257175">
              <a:buClr>
                <a:schemeClr val="tx1"/>
              </a:buClr>
            </a:pPr>
            <a:endParaRPr lang="en-US" altLang="zh-CN" sz="2000" dirty="0" smtClean="0"/>
          </a:p>
        </p:txBody>
      </p:sp>
      <p:pic>
        <p:nvPicPr>
          <p:cNvPr id="7" name="图片 6"/>
          <p:cNvPicPr/>
          <p:nvPr/>
        </p:nvPicPr>
        <p:blipFill>
          <a:blip r:embed="rId2" cstate="print"/>
          <a:stretch>
            <a:fillRect/>
          </a:stretch>
        </p:blipFill>
        <p:spPr>
          <a:xfrm>
            <a:off x="1118777" y="3299186"/>
            <a:ext cx="7604309" cy="3063088"/>
          </a:xfrm>
          <a:prstGeom prst="rect">
            <a:avLst/>
          </a:prstGeom>
        </p:spPr>
      </p:pic>
    </p:spTree>
    <p:extLst>
      <p:ext uri="{BB962C8B-B14F-4D97-AF65-F5344CB8AC3E}">
        <p14:creationId xmlns:p14="http://schemas.microsoft.com/office/powerpoint/2010/main" val="291076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6.1.1</a:t>
            </a:r>
            <a:r>
              <a:rPr lang="en-US" altLang="zh-CN" sz="4400" dirty="0"/>
              <a:t>	</a:t>
            </a:r>
            <a:r>
              <a:rPr lang="zh-CN" altLang="en-US" sz="4400" dirty="0" smtClean="0"/>
              <a:t>概述（续）</a:t>
            </a:r>
            <a:endParaRPr lang="en-US" altLang="zh-CN" sz="4400" dirty="0"/>
          </a:p>
        </p:txBody>
      </p:sp>
      <p:sp>
        <p:nvSpPr>
          <p:cNvPr id="275459" name="Rectangle 3"/>
          <p:cNvSpPr>
            <a:spLocks noGrp="1" noChangeArrowheads="1"/>
          </p:cNvSpPr>
          <p:nvPr>
            <p:ph type="body" idx="1"/>
          </p:nvPr>
        </p:nvSpPr>
        <p:spPr>
          <a:xfrm>
            <a:off x="457200" y="1249682"/>
            <a:ext cx="8229600" cy="4525963"/>
          </a:xfrm>
        </p:spPr>
        <p:txBody>
          <a:bodyPr/>
          <a:lstStyle/>
          <a:p>
            <a:r>
              <a:rPr lang="zh-CN" altLang="en-US" sz="3200" dirty="0"/>
              <a:t>静态路由具有以下优点：</a:t>
            </a:r>
          </a:p>
          <a:p>
            <a:pPr lvl="1"/>
            <a:r>
              <a:rPr lang="zh-CN" altLang="en-US" sz="2800" dirty="0"/>
              <a:t>	简单、高效、可靠；</a:t>
            </a:r>
          </a:p>
          <a:p>
            <a:pPr lvl="1"/>
            <a:r>
              <a:rPr lang="zh-CN" altLang="en-US" sz="2800" dirty="0"/>
              <a:t>	无需进行路由</a:t>
            </a:r>
            <a:r>
              <a:rPr lang="zh-CN" altLang="en-US" sz="2800" dirty="0" smtClean="0"/>
              <a:t>信息交换；</a:t>
            </a:r>
            <a:endParaRPr lang="zh-CN" altLang="en-US" sz="2800" dirty="0"/>
          </a:p>
          <a:p>
            <a:pPr lvl="1"/>
            <a:r>
              <a:rPr lang="zh-CN" altLang="en-US" sz="2800" dirty="0"/>
              <a:t>	网络安全保密性高，保护内部网络的私密性</a:t>
            </a:r>
            <a:r>
              <a:rPr lang="zh-CN" altLang="en-US" sz="2800" dirty="0" smtClean="0"/>
              <a:t>。</a:t>
            </a:r>
            <a:endParaRPr lang="en-US" altLang="zh-CN" sz="2800" dirty="0" smtClean="0"/>
          </a:p>
          <a:p>
            <a:pPr marL="257175" lvl="1" indent="-257175">
              <a:buClr>
                <a:schemeClr val="tx1"/>
              </a:buClr>
            </a:pPr>
            <a:r>
              <a:rPr lang="zh-CN" altLang="en-US" sz="3200" dirty="0">
                <a:solidFill>
                  <a:schemeClr val="hlink"/>
                </a:solidFill>
              </a:rPr>
              <a:t>静态路由也有一些缺点：</a:t>
            </a:r>
          </a:p>
          <a:p>
            <a:pPr lvl="1"/>
            <a:r>
              <a:rPr lang="zh-CN" altLang="en-US" sz="2800" dirty="0"/>
              <a:t>	网络管理员必须了解网络的整个拓扑结构并正确配置路由；</a:t>
            </a:r>
          </a:p>
          <a:p>
            <a:pPr lvl="1"/>
            <a:r>
              <a:rPr lang="zh-CN" altLang="en-US" sz="2800" dirty="0"/>
              <a:t>	网络的扩展性能</a:t>
            </a:r>
            <a:r>
              <a:rPr lang="zh-CN" altLang="en-US" sz="2800" dirty="0" smtClean="0"/>
              <a:t>差；</a:t>
            </a:r>
            <a:endParaRPr lang="zh-CN" altLang="en-US" sz="2800" dirty="0"/>
          </a:p>
          <a:p>
            <a:pPr lvl="1"/>
            <a:r>
              <a:rPr lang="zh-CN" altLang="en-US" sz="2800" dirty="0"/>
              <a:t>	不适合在大型和复杂的网络环境中使用。</a:t>
            </a:r>
          </a:p>
        </p:txBody>
      </p:sp>
    </p:spTree>
    <p:extLst>
      <p:ext uri="{BB962C8B-B14F-4D97-AF65-F5344CB8AC3E}">
        <p14:creationId xmlns:p14="http://schemas.microsoft.com/office/powerpoint/2010/main" val="477575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数据准备</a:t>
            </a:r>
          </a:p>
        </p:txBody>
      </p:sp>
      <p:sp>
        <p:nvSpPr>
          <p:cNvPr id="275459" name="Rectangle 3"/>
          <p:cNvSpPr>
            <a:spLocks noGrp="1" noChangeArrowheads="1"/>
          </p:cNvSpPr>
          <p:nvPr>
            <p:ph type="body" idx="1"/>
          </p:nvPr>
        </p:nvSpPr>
        <p:spPr>
          <a:xfrm>
            <a:off x="457200" y="1194530"/>
            <a:ext cx="8229600" cy="4525963"/>
          </a:xfrm>
        </p:spPr>
        <p:txBody>
          <a:bodyPr/>
          <a:lstStyle/>
          <a:p>
            <a:pPr marL="257175" lvl="1" indent="-257175">
              <a:buClr>
                <a:schemeClr val="tx1"/>
              </a:buClr>
            </a:pPr>
            <a:r>
              <a:rPr lang="en-US" altLang="zh-CN" sz="2800" dirty="0">
                <a:solidFill>
                  <a:schemeClr val="hlink"/>
                </a:solidFill>
              </a:rPr>
              <a:t>(1)	</a:t>
            </a:r>
            <a:r>
              <a:rPr lang="zh-CN" altLang="en-US" sz="2800" dirty="0">
                <a:solidFill>
                  <a:schemeClr val="hlink"/>
                </a:solidFill>
              </a:rPr>
              <a:t>该网络共有五个网段：</a:t>
            </a:r>
          </a:p>
          <a:p>
            <a:pPr marL="557212" lvl="2" indent="-257175">
              <a:buClr>
                <a:schemeClr val="tx1"/>
              </a:buClr>
            </a:pPr>
            <a:r>
              <a:rPr lang="en-US" altLang="zh-CN" sz="2400" dirty="0" smtClean="0"/>
              <a:t>net </a:t>
            </a:r>
            <a:r>
              <a:rPr lang="en-US" altLang="zh-CN" sz="2400" dirty="0"/>
              <a:t>1</a:t>
            </a:r>
            <a:r>
              <a:rPr lang="zh-CN" altLang="en-US" sz="2400" dirty="0"/>
              <a:t>：</a:t>
            </a:r>
            <a:r>
              <a:rPr lang="en-US" altLang="zh-CN" sz="2400" dirty="0" smtClean="0"/>
              <a:t>10.0.0.0/8</a:t>
            </a:r>
            <a:r>
              <a:rPr lang="zh-CN" altLang="en-US" sz="2400" dirty="0" smtClean="0"/>
              <a:t>；</a:t>
            </a:r>
            <a:endParaRPr lang="zh-CN" altLang="en-US" sz="2400" dirty="0"/>
          </a:p>
          <a:p>
            <a:pPr marL="557212" lvl="2" indent="-257175">
              <a:buClr>
                <a:schemeClr val="tx1"/>
              </a:buClr>
            </a:pPr>
            <a:r>
              <a:rPr lang="en-US" altLang="zh-CN" sz="2400" dirty="0" smtClean="0"/>
              <a:t>net </a:t>
            </a:r>
            <a:r>
              <a:rPr lang="en-US" altLang="zh-CN" sz="2400" dirty="0"/>
              <a:t>2</a:t>
            </a:r>
            <a:r>
              <a:rPr lang="zh-CN" altLang="en-US" sz="2400" dirty="0"/>
              <a:t>：</a:t>
            </a:r>
            <a:r>
              <a:rPr lang="en-US" altLang="zh-CN" sz="2400" dirty="0" smtClean="0"/>
              <a:t>192.168.1.0/24</a:t>
            </a:r>
            <a:r>
              <a:rPr lang="zh-CN" altLang="en-US" sz="2400" dirty="0" smtClean="0"/>
              <a:t>；</a:t>
            </a:r>
            <a:endParaRPr lang="zh-CN" altLang="en-US" sz="2400" dirty="0"/>
          </a:p>
          <a:p>
            <a:pPr marL="557212" lvl="2" indent="-257175">
              <a:buClr>
                <a:schemeClr val="tx1"/>
              </a:buClr>
            </a:pPr>
            <a:r>
              <a:rPr lang="en-US" altLang="zh-CN" sz="2400" dirty="0" smtClean="0"/>
              <a:t>net </a:t>
            </a:r>
            <a:r>
              <a:rPr lang="en-US" altLang="zh-CN" sz="2400" dirty="0"/>
              <a:t>3</a:t>
            </a:r>
            <a:r>
              <a:rPr lang="zh-CN" altLang="en-US" sz="2400" dirty="0"/>
              <a:t>：</a:t>
            </a:r>
            <a:r>
              <a:rPr lang="en-US" altLang="zh-CN" sz="2400" dirty="0" smtClean="0"/>
              <a:t>192.168.2.0/24</a:t>
            </a:r>
            <a:r>
              <a:rPr lang="zh-CN" altLang="en-US" sz="2400" dirty="0" smtClean="0"/>
              <a:t>；</a:t>
            </a:r>
            <a:endParaRPr lang="zh-CN" altLang="en-US" sz="2400" dirty="0"/>
          </a:p>
          <a:p>
            <a:pPr marL="257175" lvl="1" indent="-257175">
              <a:buClr>
                <a:schemeClr val="tx1"/>
              </a:buClr>
            </a:pPr>
            <a:r>
              <a:rPr lang="en-US" altLang="zh-CN" sz="2800" dirty="0" smtClean="0">
                <a:solidFill>
                  <a:schemeClr val="hlink"/>
                </a:solidFill>
              </a:rPr>
              <a:t>(</a:t>
            </a:r>
            <a:r>
              <a:rPr lang="en-US" altLang="zh-CN" sz="2800" dirty="0">
                <a:solidFill>
                  <a:schemeClr val="hlink"/>
                </a:solidFill>
              </a:rPr>
              <a:t>2)	PC0</a:t>
            </a:r>
            <a:r>
              <a:rPr lang="zh-CN" altLang="en-US" sz="2800" dirty="0">
                <a:solidFill>
                  <a:schemeClr val="hlink"/>
                </a:solidFill>
              </a:rPr>
              <a:t>具有一个</a:t>
            </a:r>
            <a:r>
              <a:rPr lang="en-US" altLang="zh-CN" sz="2800" dirty="0" err="1">
                <a:solidFill>
                  <a:schemeClr val="hlink"/>
                </a:solidFill>
              </a:rPr>
              <a:t>FastEthernet</a:t>
            </a:r>
            <a:r>
              <a:rPr lang="zh-CN" altLang="en-US" sz="2800" dirty="0">
                <a:solidFill>
                  <a:schemeClr val="hlink"/>
                </a:solidFill>
              </a:rPr>
              <a:t>网络接口，</a:t>
            </a:r>
            <a:r>
              <a:rPr lang="en-US" altLang="zh-CN" sz="2800" dirty="0">
                <a:solidFill>
                  <a:schemeClr val="hlink"/>
                </a:solidFill>
              </a:rPr>
              <a:t>IP</a:t>
            </a:r>
            <a:r>
              <a:rPr lang="zh-CN" altLang="en-US" sz="2800" dirty="0">
                <a:solidFill>
                  <a:schemeClr val="hlink"/>
                </a:solidFill>
              </a:rPr>
              <a:t>地址为</a:t>
            </a:r>
            <a:r>
              <a:rPr lang="en-US" altLang="zh-CN" sz="2800" dirty="0">
                <a:solidFill>
                  <a:schemeClr val="hlink"/>
                </a:solidFill>
              </a:rPr>
              <a:t>10.0.0.1/8</a:t>
            </a:r>
            <a:r>
              <a:rPr lang="zh-CN" altLang="en-US" sz="2800" dirty="0">
                <a:solidFill>
                  <a:schemeClr val="hlink"/>
                </a:solidFill>
              </a:rPr>
              <a:t>，网关为</a:t>
            </a:r>
            <a:r>
              <a:rPr lang="en-US" altLang="zh-CN" sz="2800" dirty="0" smtClean="0">
                <a:solidFill>
                  <a:schemeClr val="hlink"/>
                </a:solidFill>
              </a:rPr>
              <a:t>10.0.0.2/8</a:t>
            </a:r>
          </a:p>
          <a:p>
            <a:pPr marL="257175" lvl="1" indent="-257175">
              <a:buClr>
                <a:schemeClr val="tx1"/>
              </a:buClr>
            </a:pPr>
            <a:r>
              <a:rPr lang="en-US" altLang="zh-CN" sz="2800" dirty="0" smtClean="0">
                <a:solidFill>
                  <a:schemeClr val="hlink"/>
                </a:solidFill>
              </a:rPr>
              <a:t>(3)</a:t>
            </a:r>
            <a:r>
              <a:rPr lang="en-US" altLang="zh-CN" sz="2800" dirty="0">
                <a:solidFill>
                  <a:schemeClr val="hlink"/>
                </a:solidFill>
              </a:rPr>
              <a:t>	Server0</a:t>
            </a:r>
            <a:r>
              <a:rPr lang="zh-CN" altLang="en-US" sz="2800" dirty="0">
                <a:solidFill>
                  <a:schemeClr val="hlink"/>
                </a:solidFill>
              </a:rPr>
              <a:t>具有一个</a:t>
            </a:r>
            <a:r>
              <a:rPr lang="en-US" altLang="zh-CN" sz="2800" dirty="0" err="1">
                <a:solidFill>
                  <a:schemeClr val="hlink"/>
                </a:solidFill>
              </a:rPr>
              <a:t>FastEthernet</a:t>
            </a:r>
            <a:r>
              <a:rPr lang="zh-CN" altLang="en-US" sz="2800" dirty="0">
                <a:solidFill>
                  <a:schemeClr val="hlink"/>
                </a:solidFill>
              </a:rPr>
              <a:t>网络接口，</a:t>
            </a:r>
            <a:r>
              <a:rPr lang="en-US" altLang="zh-CN" sz="2800" dirty="0">
                <a:solidFill>
                  <a:schemeClr val="hlink"/>
                </a:solidFill>
              </a:rPr>
              <a:t>IP</a:t>
            </a:r>
            <a:r>
              <a:rPr lang="zh-CN" altLang="en-US" sz="2800" dirty="0">
                <a:solidFill>
                  <a:schemeClr val="hlink"/>
                </a:solidFill>
              </a:rPr>
              <a:t>地址为</a:t>
            </a:r>
            <a:r>
              <a:rPr lang="en-US" altLang="zh-CN" sz="2800" dirty="0">
                <a:solidFill>
                  <a:schemeClr val="hlink"/>
                </a:solidFill>
              </a:rPr>
              <a:t>20.0.0.2/8</a:t>
            </a:r>
            <a:r>
              <a:rPr lang="zh-CN" altLang="en-US" sz="2800" dirty="0">
                <a:solidFill>
                  <a:schemeClr val="hlink"/>
                </a:solidFill>
              </a:rPr>
              <a:t>，网关为</a:t>
            </a:r>
            <a:r>
              <a:rPr lang="en-US" altLang="zh-CN" sz="2800" dirty="0">
                <a:solidFill>
                  <a:schemeClr val="hlink"/>
                </a:solidFill>
              </a:rPr>
              <a:t>20.0.0.1/8</a:t>
            </a:r>
            <a:r>
              <a:rPr lang="zh-CN" altLang="en-US" sz="2800" dirty="0">
                <a:solidFill>
                  <a:schemeClr val="hlink"/>
                </a:solidFill>
              </a:rPr>
              <a:t>；</a:t>
            </a:r>
          </a:p>
          <a:p>
            <a:pPr marL="257175" lvl="1" indent="-257175">
              <a:buClr>
                <a:schemeClr val="tx1"/>
              </a:buClr>
            </a:pPr>
            <a:r>
              <a:rPr lang="en-US" altLang="zh-CN" sz="2800" dirty="0" smtClean="0">
                <a:solidFill>
                  <a:schemeClr val="hlink"/>
                </a:solidFill>
              </a:rPr>
              <a:t>(4)</a:t>
            </a:r>
            <a:r>
              <a:rPr lang="en-US" altLang="zh-CN" sz="2800" dirty="0">
                <a:solidFill>
                  <a:schemeClr val="hlink"/>
                </a:solidFill>
              </a:rPr>
              <a:t>	Switch0</a:t>
            </a:r>
            <a:r>
              <a:rPr lang="zh-CN" altLang="en-US" sz="2800" dirty="0">
                <a:solidFill>
                  <a:schemeClr val="hlink"/>
                </a:solidFill>
              </a:rPr>
              <a:t>和</a:t>
            </a:r>
            <a:r>
              <a:rPr lang="en-US" altLang="zh-CN" sz="2800" dirty="0">
                <a:solidFill>
                  <a:schemeClr val="hlink"/>
                </a:solidFill>
              </a:rPr>
              <a:t>Switch1</a:t>
            </a:r>
            <a:r>
              <a:rPr lang="zh-CN" altLang="en-US" sz="2800" dirty="0">
                <a:solidFill>
                  <a:schemeClr val="hlink"/>
                </a:solidFill>
              </a:rPr>
              <a:t>具有</a:t>
            </a:r>
            <a:r>
              <a:rPr lang="en-US" altLang="zh-CN" sz="2800" dirty="0">
                <a:solidFill>
                  <a:schemeClr val="hlink"/>
                </a:solidFill>
              </a:rPr>
              <a:t>24</a:t>
            </a:r>
            <a:r>
              <a:rPr lang="zh-CN" altLang="en-US" sz="2800" dirty="0">
                <a:solidFill>
                  <a:schemeClr val="hlink"/>
                </a:solidFill>
              </a:rPr>
              <a:t>个</a:t>
            </a:r>
            <a:r>
              <a:rPr lang="en-US" altLang="zh-CN" sz="2800" dirty="0" err="1">
                <a:solidFill>
                  <a:schemeClr val="hlink"/>
                </a:solidFill>
              </a:rPr>
              <a:t>FastEthernet</a:t>
            </a:r>
            <a:r>
              <a:rPr lang="zh-CN" altLang="en-US" sz="2800" dirty="0">
                <a:solidFill>
                  <a:schemeClr val="hlink"/>
                </a:solidFill>
              </a:rPr>
              <a:t>接口，由于是二层交换机，因此不用设置网络地址。</a:t>
            </a:r>
          </a:p>
          <a:p>
            <a:pPr marL="257175" lvl="1" indent="-257175">
              <a:buClr>
                <a:schemeClr val="tx1"/>
              </a:buClr>
            </a:pPr>
            <a:endParaRPr lang="en-US" altLang="zh-CN" sz="2000" dirty="0" smtClean="0"/>
          </a:p>
        </p:txBody>
      </p:sp>
      <p:sp>
        <p:nvSpPr>
          <p:cNvPr id="7" name="Rectangle 3"/>
          <p:cNvSpPr txBox="1">
            <a:spLocks noChangeArrowheads="1"/>
          </p:cNvSpPr>
          <p:nvPr/>
        </p:nvSpPr>
        <p:spPr bwMode="auto">
          <a:xfrm>
            <a:off x="4397828" y="1242434"/>
            <a:ext cx="4114800" cy="2821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557212" lvl="2" indent="-257175">
              <a:buClr>
                <a:schemeClr val="tx1"/>
              </a:buClr>
            </a:pPr>
            <a:endParaRPr lang="en-US" altLang="zh-CN" sz="2400" dirty="0" smtClean="0"/>
          </a:p>
          <a:p>
            <a:pPr marL="557212" lvl="2" indent="-257175">
              <a:buClr>
                <a:schemeClr val="tx1"/>
              </a:buClr>
            </a:pPr>
            <a:r>
              <a:rPr lang="en-US" altLang="zh-CN" sz="2400" dirty="0" smtClean="0"/>
              <a:t>net 4</a:t>
            </a:r>
            <a:r>
              <a:rPr lang="zh-CN" altLang="en-US" sz="2400" dirty="0" smtClean="0"/>
              <a:t>：</a:t>
            </a:r>
            <a:r>
              <a:rPr lang="en-US" altLang="zh-CN" sz="2400" dirty="0" smtClean="0"/>
              <a:t>192.168.3.0/24</a:t>
            </a:r>
            <a:r>
              <a:rPr lang="zh-CN" altLang="en-US" sz="2400" dirty="0" smtClean="0"/>
              <a:t>；</a:t>
            </a:r>
          </a:p>
          <a:p>
            <a:pPr marL="557212" lvl="2" indent="-257175">
              <a:buClr>
                <a:schemeClr val="tx1"/>
              </a:buClr>
            </a:pPr>
            <a:r>
              <a:rPr lang="en-US" altLang="zh-CN" sz="2400" dirty="0" smtClean="0"/>
              <a:t>net 5</a:t>
            </a:r>
            <a:r>
              <a:rPr lang="zh-CN" altLang="en-US" sz="2400" dirty="0" smtClean="0"/>
              <a:t>：</a:t>
            </a:r>
            <a:r>
              <a:rPr lang="en-US" altLang="zh-CN" sz="2400" dirty="0" smtClean="0"/>
              <a:t>20.0.0.0/8</a:t>
            </a:r>
            <a:r>
              <a:rPr lang="zh-CN" altLang="en-US" sz="2400" dirty="0" smtClean="0"/>
              <a:t>。</a:t>
            </a:r>
          </a:p>
        </p:txBody>
      </p:sp>
    </p:spTree>
    <p:extLst>
      <p:ext uri="{BB962C8B-B14F-4D97-AF65-F5344CB8AC3E}">
        <p14:creationId xmlns:p14="http://schemas.microsoft.com/office/powerpoint/2010/main" val="38726946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a:t>
            </a:r>
            <a:r>
              <a:rPr lang="zh-CN" altLang="en-US" sz="4400" dirty="0" smtClean="0"/>
              <a:t>准备（续</a:t>
            </a:r>
            <a:r>
              <a:rPr lang="en-US" altLang="zh-CN" sz="4400" dirty="0" smtClean="0"/>
              <a:t>1</a:t>
            </a:r>
            <a:r>
              <a:rPr lang="zh-CN" altLang="en-US" sz="4400" dirty="0" smtClean="0"/>
              <a:t>）</a:t>
            </a:r>
            <a:endParaRPr lang="zh-CN" altLang="en-US"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en-US" altLang="zh-CN" sz="2800" dirty="0" smtClean="0">
                <a:solidFill>
                  <a:schemeClr val="hlink"/>
                </a:solidFill>
              </a:rPr>
              <a:t>(5)</a:t>
            </a:r>
            <a:r>
              <a:rPr lang="en-US" altLang="zh-CN" sz="2800" dirty="0">
                <a:solidFill>
                  <a:schemeClr val="hlink"/>
                </a:solidFill>
              </a:rPr>
              <a:t>	Router0</a:t>
            </a:r>
            <a:r>
              <a:rPr lang="zh-CN" altLang="en-US" sz="2800" dirty="0">
                <a:solidFill>
                  <a:schemeClr val="hlink"/>
                </a:solidFill>
              </a:rPr>
              <a:t>有</a:t>
            </a:r>
            <a:r>
              <a:rPr lang="en-US" altLang="zh-CN" sz="2800" dirty="0">
                <a:solidFill>
                  <a:schemeClr val="hlink"/>
                </a:solidFill>
              </a:rPr>
              <a:t>FastEthernet0/0</a:t>
            </a:r>
            <a:r>
              <a:rPr lang="zh-CN" altLang="en-US" sz="2800" dirty="0">
                <a:solidFill>
                  <a:schemeClr val="hlink"/>
                </a:solidFill>
              </a:rPr>
              <a:t>和</a:t>
            </a:r>
            <a:r>
              <a:rPr lang="en-US" altLang="zh-CN" sz="2800" dirty="0">
                <a:solidFill>
                  <a:schemeClr val="hlink"/>
                </a:solidFill>
              </a:rPr>
              <a:t>FastEthernet0/1</a:t>
            </a:r>
            <a:r>
              <a:rPr lang="zh-CN" altLang="en-US" sz="2800" dirty="0">
                <a:solidFill>
                  <a:schemeClr val="hlink"/>
                </a:solidFill>
              </a:rPr>
              <a:t>两个网络接口，</a:t>
            </a:r>
            <a:r>
              <a:rPr lang="en-US" altLang="zh-CN" sz="2800" dirty="0">
                <a:solidFill>
                  <a:schemeClr val="hlink"/>
                </a:solidFill>
              </a:rPr>
              <a:t>IP</a:t>
            </a:r>
            <a:r>
              <a:rPr lang="zh-CN" altLang="en-US" sz="2800" dirty="0">
                <a:solidFill>
                  <a:schemeClr val="hlink"/>
                </a:solidFill>
              </a:rPr>
              <a:t>地址分别为</a:t>
            </a:r>
            <a:r>
              <a:rPr lang="en-US" altLang="zh-CN" sz="2800" dirty="0">
                <a:solidFill>
                  <a:schemeClr val="hlink"/>
                </a:solidFill>
              </a:rPr>
              <a:t>10.0.0.2/8</a:t>
            </a:r>
            <a:r>
              <a:rPr lang="zh-CN" altLang="en-US" sz="2800" dirty="0">
                <a:solidFill>
                  <a:schemeClr val="hlink"/>
                </a:solidFill>
              </a:rPr>
              <a:t>和</a:t>
            </a:r>
            <a:r>
              <a:rPr lang="en-US" altLang="zh-CN" sz="2800" dirty="0" smtClean="0">
                <a:solidFill>
                  <a:schemeClr val="hlink"/>
                </a:solidFill>
              </a:rPr>
              <a:t>192.168.1.1/24</a:t>
            </a:r>
            <a:r>
              <a:rPr lang="zh-CN" altLang="en-US" sz="2800" dirty="0" smtClean="0">
                <a:solidFill>
                  <a:schemeClr val="hlink"/>
                </a:solidFill>
              </a:rPr>
              <a:t>；</a:t>
            </a:r>
            <a:endParaRPr lang="zh-CN" altLang="en-US" sz="2800" dirty="0">
              <a:solidFill>
                <a:schemeClr val="hlink"/>
              </a:solidFill>
            </a:endParaRPr>
          </a:p>
          <a:p>
            <a:pPr marL="257175" lvl="1" indent="-257175">
              <a:buClr>
                <a:schemeClr val="tx1"/>
              </a:buClr>
            </a:pPr>
            <a:r>
              <a:rPr lang="en-US" altLang="zh-CN" sz="2800" dirty="0" smtClean="0">
                <a:solidFill>
                  <a:schemeClr val="hlink"/>
                </a:solidFill>
              </a:rPr>
              <a:t>(6)</a:t>
            </a:r>
            <a:r>
              <a:rPr lang="en-US" altLang="zh-CN" sz="2800" dirty="0">
                <a:solidFill>
                  <a:schemeClr val="hlink"/>
                </a:solidFill>
              </a:rPr>
              <a:t>	Router1</a:t>
            </a:r>
            <a:r>
              <a:rPr lang="zh-CN" altLang="en-US" sz="2800" dirty="0">
                <a:solidFill>
                  <a:schemeClr val="hlink"/>
                </a:solidFill>
              </a:rPr>
              <a:t>有</a:t>
            </a:r>
            <a:r>
              <a:rPr lang="en-US" altLang="zh-CN" sz="2800" dirty="0">
                <a:solidFill>
                  <a:schemeClr val="hlink"/>
                </a:solidFill>
              </a:rPr>
              <a:t>FastEthernet0/0</a:t>
            </a:r>
            <a:r>
              <a:rPr lang="zh-CN" altLang="en-US" sz="2800" dirty="0">
                <a:solidFill>
                  <a:schemeClr val="hlink"/>
                </a:solidFill>
              </a:rPr>
              <a:t>和</a:t>
            </a:r>
            <a:r>
              <a:rPr lang="en-US" altLang="zh-CN" sz="2800" dirty="0">
                <a:solidFill>
                  <a:schemeClr val="hlink"/>
                </a:solidFill>
              </a:rPr>
              <a:t>FastEthernet0/1</a:t>
            </a:r>
            <a:r>
              <a:rPr lang="zh-CN" altLang="en-US" sz="2800" dirty="0">
                <a:solidFill>
                  <a:schemeClr val="hlink"/>
                </a:solidFill>
              </a:rPr>
              <a:t>两个网络接口，</a:t>
            </a:r>
            <a:r>
              <a:rPr lang="en-US" altLang="zh-CN" sz="2800" dirty="0">
                <a:solidFill>
                  <a:schemeClr val="hlink"/>
                </a:solidFill>
              </a:rPr>
              <a:t>IP</a:t>
            </a:r>
            <a:r>
              <a:rPr lang="zh-CN" altLang="en-US" sz="2800" dirty="0">
                <a:solidFill>
                  <a:schemeClr val="hlink"/>
                </a:solidFill>
              </a:rPr>
              <a:t>地址分别为</a:t>
            </a:r>
            <a:r>
              <a:rPr lang="en-US" altLang="zh-CN" sz="2800" dirty="0">
                <a:solidFill>
                  <a:schemeClr val="hlink"/>
                </a:solidFill>
              </a:rPr>
              <a:t>192.168.1.2/24</a:t>
            </a:r>
            <a:r>
              <a:rPr lang="zh-CN" altLang="en-US" sz="2800" dirty="0">
                <a:solidFill>
                  <a:schemeClr val="hlink"/>
                </a:solidFill>
              </a:rPr>
              <a:t>和</a:t>
            </a:r>
            <a:r>
              <a:rPr lang="en-US" altLang="zh-CN" sz="2800" dirty="0" smtClean="0">
                <a:solidFill>
                  <a:schemeClr val="hlink"/>
                </a:solidFill>
              </a:rPr>
              <a:t>192.168.2.1/24</a:t>
            </a:r>
            <a:r>
              <a:rPr lang="zh-CN" altLang="en-US" sz="2800" dirty="0" smtClean="0">
                <a:solidFill>
                  <a:schemeClr val="hlink"/>
                </a:solidFill>
              </a:rPr>
              <a:t>；</a:t>
            </a:r>
            <a:endParaRPr lang="zh-CN" altLang="en-US" sz="2800" dirty="0">
              <a:solidFill>
                <a:schemeClr val="hlink"/>
              </a:solidFill>
            </a:endParaRPr>
          </a:p>
          <a:p>
            <a:pPr marL="257175" lvl="1" indent="-257175">
              <a:buClr>
                <a:schemeClr val="tx1"/>
              </a:buClr>
            </a:pPr>
            <a:r>
              <a:rPr lang="en-US" altLang="zh-CN" sz="2800" dirty="0" smtClean="0">
                <a:solidFill>
                  <a:schemeClr val="hlink"/>
                </a:solidFill>
              </a:rPr>
              <a:t>(7)</a:t>
            </a:r>
            <a:r>
              <a:rPr lang="en-US" altLang="zh-CN" sz="2800" dirty="0">
                <a:solidFill>
                  <a:schemeClr val="hlink"/>
                </a:solidFill>
              </a:rPr>
              <a:t>	Router2</a:t>
            </a:r>
            <a:r>
              <a:rPr lang="zh-CN" altLang="en-US" sz="2800" dirty="0">
                <a:solidFill>
                  <a:schemeClr val="hlink"/>
                </a:solidFill>
              </a:rPr>
              <a:t>有</a:t>
            </a:r>
            <a:r>
              <a:rPr lang="en-US" altLang="zh-CN" sz="2800" dirty="0">
                <a:solidFill>
                  <a:schemeClr val="hlink"/>
                </a:solidFill>
              </a:rPr>
              <a:t>FastEthernet0/0</a:t>
            </a:r>
            <a:r>
              <a:rPr lang="zh-CN" altLang="en-US" sz="2800" dirty="0">
                <a:solidFill>
                  <a:schemeClr val="hlink"/>
                </a:solidFill>
              </a:rPr>
              <a:t>和</a:t>
            </a:r>
            <a:r>
              <a:rPr lang="en-US" altLang="zh-CN" sz="2800" dirty="0">
                <a:solidFill>
                  <a:schemeClr val="hlink"/>
                </a:solidFill>
              </a:rPr>
              <a:t>FastEthernet0/1</a:t>
            </a:r>
            <a:r>
              <a:rPr lang="zh-CN" altLang="en-US" sz="2800" dirty="0">
                <a:solidFill>
                  <a:schemeClr val="hlink"/>
                </a:solidFill>
              </a:rPr>
              <a:t>两个网络接口，</a:t>
            </a:r>
            <a:r>
              <a:rPr lang="en-US" altLang="zh-CN" sz="2800" dirty="0">
                <a:solidFill>
                  <a:schemeClr val="hlink"/>
                </a:solidFill>
              </a:rPr>
              <a:t>IP</a:t>
            </a:r>
            <a:r>
              <a:rPr lang="zh-CN" altLang="en-US" sz="2800" dirty="0">
                <a:solidFill>
                  <a:schemeClr val="hlink"/>
                </a:solidFill>
              </a:rPr>
              <a:t>地址分别为</a:t>
            </a:r>
            <a:r>
              <a:rPr lang="en-US" altLang="zh-CN" sz="2800" dirty="0">
                <a:solidFill>
                  <a:schemeClr val="hlink"/>
                </a:solidFill>
              </a:rPr>
              <a:t>192.168.2.2/24</a:t>
            </a:r>
            <a:r>
              <a:rPr lang="zh-CN" altLang="en-US" sz="2800" dirty="0">
                <a:solidFill>
                  <a:schemeClr val="hlink"/>
                </a:solidFill>
              </a:rPr>
              <a:t>和</a:t>
            </a:r>
            <a:r>
              <a:rPr lang="en-US" altLang="zh-CN" sz="2800" dirty="0" smtClean="0">
                <a:solidFill>
                  <a:schemeClr val="hlink"/>
                </a:solidFill>
              </a:rPr>
              <a:t>192.168.3.1/24</a:t>
            </a:r>
            <a:r>
              <a:rPr lang="zh-CN" altLang="en-US" sz="2800" dirty="0" smtClean="0">
                <a:solidFill>
                  <a:schemeClr val="hlink"/>
                </a:solidFill>
              </a:rPr>
              <a:t>；</a:t>
            </a:r>
            <a:endParaRPr lang="zh-CN" altLang="en-US" sz="2800" dirty="0">
              <a:solidFill>
                <a:schemeClr val="hlink"/>
              </a:solidFill>
            </a:endParaRPr>
          </a:p>
          <a:p>
            <a:pPr marL="257175" lvl="1" indent="-257175">
              <a:buClr>
                <a:schemeClr val="tx1"/>
              </a:buClr>
            </a:pPr>
            <a:r>
              <a:rPr lang="en-US" altLang="zh-CN" sz="2800" dirty="0" smtClean="0">
                <a:solidFill>
                  <a:schemeClr val="hlink"/>
                </a:solidFill>
              </a:rPr>
              <a:t>(8)</a:t>
            </a:r>
            <a:r>
              <a:rPr lang="en-US" altLang="zh-CN" sz="2800" dirty="0">
                <a:solidFill>
                  <a:schemeClr val="hlink"/>
                </a:solidFill>
              </a:rPr>
              <a:t>	Router3</a:t>
            </a:r>
            <a:r>
              <a:rPr lang="zh-CN" altLang="en-US" sz="2800" dirty="0">
                <a:solidFill>
                  <a:schemeClr val="hlink"/>
                </a:solidFill>
              </a:rPr>
              <a:t>有</a:t>
            </a:r>
            <a:r>
              <a:rPr lang="en-US" altLang="zh-CN" sz="2800" dirty="0">
                <a:solidFill>
                  <a:schemeClr val="hlink"/>
                </a:solidFill>
              </a:rPr>
              <a:t>FastEthernet0/0</a:t>
            </a:r>
            <a:r>
              <a:rPr lang="zh-CN" altLang="en-US" sz="2800" dirty="0">
                <a:solidFill>
                  <a:schemeClr val="hlink"/>
                </a:solidFill>
              </a:rPr>
              <a:t>和</a:t>
            </a:r>
            <a:r>
              <a:rPr lang="en-US" altLang="zh-CN" sz="2800" dirty="0">
                <a:solidFill>
                  <a:schemeClr val="hlink"/>
                </a:solidFill>
              </a:rPr>
              <a:t>FastEthernet0/1</a:t>
            </a:r>
            <a:r>
              <a:rPr lang="zh-CN" altLang="en-US" sz="2800" dirty="0">
                <a:solidFill>
                  <a:schemeClr val="hlink"/>
                </a:solidFill>
              </a:rPr>
              <a:t>两个网络接口，</a:t>
            </a:r>
            <a:r>
              <a:rPr lang="en-US" altLang="zh-CN" sz="2800" dirty="0">
                <a:solidFill>
                  <a:schemeClr val="hlink"/>
                </a:solidFill>
              </a:rPr>
              <a:t>IP</a:t>
            </a:r>
            <a:r>
              <a:rPr lang="zh-CN" altLang="en-US" sz="2800" dirty="0">
                <a:solidFill>
                  <a:schemeClr val="hlink"/>
                </a:solidFill>
              </a:rPr>
              <a:t>地址分别为</a:t>
            </a:r>
            <a:r>
              <a:rPr lang="en-US" altLang="zh-CN" sz="2800" dirty="0">
                <a:solidFill>
                  <a:schemeClr val="hlink"/>
                </a:solidFill>
              </a:rPr>
              <a:t>192.168.3.2/24</a:t>
            </a:r>
            <a:r>
              <a:rPr lang="zh-CN" altLang="en-US" sz="2800" dirty="0">
                <a:solidFill>
                  <a:schemeClr val="hlink"/>
                </a:solidFill>
              </a:rPr>
              <a:t>和</a:t>
            </a:r>
            <a:r>
              <a:rPr lang="en-US" altLang="zh-CN" sz="2800" dirty="0" smtClean="0">
                <a:solidFill>
                  <a:schemeClr val="hlink"/>
                </a:solidFill>
              </a:rPr>
              <a:t>20.0.0.1/8</a:t>
            </a:r>
            <a:r>
              <a:rPr lang="zh-CN" altLang="en-US" sz="2800" dirty="0" smtClean="0">
                <a:solidFill>
                  <a:schemeClr val="hlink"/>
                </a:solidFill>
              </a:rPr>
              <a:t>；</a:t>
            </a:r>
            <a:endParaRPr lang="zh-CN" altLang="en-US" sz="2800" dirty="0">
              <a:solidFill>
                <a:schemeClr val="hlink"/>
              </a:solidFill>
            </a:endParaRPr>
          </a:p>
          <a:p>
            <a:pPr marL="257175" lvl="1" indent="-257175">
              <a:buClr>
                <a:schemeClr val="tx1"/>
              </a:buClr>
            </a:pPr>
            <a:endParaRPr lang="en-US" altLang="zh-CN" sz="2000" dirty="0" smtClean="0"/>
          </a:p>
        </p:txBody>
      </p:sp>
    </p:spTree>
    <p:extLst>
      <p:ext uri="{BB962C8B-B14F-4D97-AF65-F5344CB8AC3E}">
        <p14:creationId xmlns:p14="http://schemas.microsoft.com/office/powerpoint/2010/main" val="10741321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06456"/>
            <a:ext cx="2895600" cy="476250"/>
          </a:xfrm>
        </p:spPr>
        <p:txBody>
          <a:bodyPr/>
          <a:lstStyle/>
          <a:p>
            <a:r>
              <a:rPr lang="zh-CN" altLang="en-US"/>
              <a:t>第 </a:t>
            </a:r>
            <a:fld id="{71803258-1C6E-4B0D-99D1-BC4AE38E3E46}" type="slidenum">
              <a:rPr lang="zh-CN" altLang="en-US"/>
              <a:pPr/>
              <a:t>42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a:t>
            </a:r>
            <a:r>
              <a:rPr lang="zh-CN" altLang="en-US" sz="4400" dirty="0" smtClean="0"/>
              <a:t>准备（续</a:t>
            </a:r>
            <a:r>
              <a:rPr lang="en-US" altLang="zh-CN" sz="4400" dirty="0" smtClean="0"/>
              <a:t>2</a:t>
            </a:r>
            <a:r>
              <a:rPr lang="zh-CN" altLang="en-US" sz="4400" dirty="0" smtClean="0"/>
              <a:t>）</a:t>
            </a:r>
            <a:endParaRPr lang="zh-CN" altLang="en-US"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en-US" altLang="zh-CN" sz="2800" dirty="0" smtClean="0">
                <a:solidFill>
                  <a:schemeClr val="hlink"/>
                </a:solidFill>
              </a:rPr>
              <a:t>(9)</a:t>
            </a:r>
            <a:r>
              <a:rPr lang="en-US" altLang="zh-CN" sz="2800" dirty="0">
                <a:solidFill>
                  <a:schemeClr val="hlink"/>
                </a:solidFill>
              </a:rPr>
              <a:t>	</a:t>
            </a:r>
            <a:r>
              <a:rPr lang="zh-CN" altLang="en-US" sz="2800" dirty="0">
                <a:solidFill>
                  <a:schemeClr val="hlink"/>
                </a:solidFill>
              </a:rPr>
              <a:t>若要实现全网互通，还需在</a:t>
            </a:r>
            <a:r>
              <a:rPr lang="en-US" altLang="zh-CN" sz="2800" dirty="0">
                <a:solidFill>
                  <a:schemeClr val="hlink"/>
                </a:solidFill>
              </a:rPr>
              <a:t>Router0</a:t>
            </a:r>
            <a:r>
              <a:rPr lang="zh-CN" altLang="en-US" sz="2800" dirty="0">
                <a:solidFill>
                  <a:schemeClr val="hlink"/>
                </a:solidFill>
              </a:rPr>
              <a:t>上运行</a:t>
            </a:r>
            <a:r>
              <a:rPr lang="en-US" altLang="zh-CN" sz="2800" dirty="0">
                <a:solidFill>
                  <a:schemeClr val="hlink"/>
                </a:solidFill>
              </a:rPr>
              <a:t>OSPF</a:t>
            </a:r>
            <a:r>
              <a:rPr lang="zh-CN" altLang="en-US" sz="2800" dirty="0">
                <a:solidFill>
                  <a:schemeClr val="hlink"/>
                </a:solidFill>
              </a:rPr>
              <a:t>，运行的</a:t>
            </a:r>
            <a:r>
              <a:rPr lang="en-US" altLang="zh-CN" sz="2800" dirty="0">
                <a:solidFill>
                  <a:schemeClr val="hlink"/>
                </a:solidFill>
              </a:rPr>
              <a:t>OSPF</a:t>
            </a:r>
            <a:r>
              <a:rPr lang="zh-CN" altLang="en-US" sz="2800" dirty="0">
                <a:solidFill>
                  <a:schemeClr val="hlink"/>
                </a:solidFill>
              </a:rPr>
              <a:t>进程号</a:t>
            </a:r>
            <a:r>
              <a:rPr lang="en-US" altLang="zh-CN" sz="2800" dirty="0">
                <a:solidFill>
                  <a:schemeClr val="hlink"/>
                </a:solidFill>
              </a:rPr>
              <a:t>1</a:t>
            </a:r>
            <a:r>
              <a:rPr lang="zh-CN" altLang="en-US" sz="2800" dirty="0">
                <a:solidFill>
                  <a:schemeClr val="hlink"/>
                </a:solidFill>
              </a:rPr>
              <a:t>，网段</a:t>
            </a:r>
            <a:r>
              <a:rPr lang="en-US" altLang="zh-CN" sz="2800" dirty="0">
                <a:solidFill>
                  <a:schemeClr val="hlink"/>
                </a:solidFill>
              </a:rPr>
              <a:t>10.0.0.0/8</a:t>
            </a:r>
            <a:r>
              <a:rPr lang="zh-CN" altLang="en-US" sz="2800" dirty="0">
                <a:solidFill>
                  <a:schemeClr val="hlink"/>
                </a:solidFill>
              </a:rPr>
              <a:t>和网段</a:t>
            </a:r>
            <a:r>
              <a:rPr lang="en-US" altLang="zh-CN" sz="2800" dirty="0">
                <a:solidFill>
                  <a:schemeClr val="hlink"/>
                </a:solidFill>
              </a:rPr>
              <a:t>192.168.1.0/24</a:t>
            </a:r>
            <a:r>
              <a:rPr lang="zh-CN" altLang="en-US" sz="2800" dirty="0">
                <a:solidFill>
                  <a:schemeClr val="hlink"/>
                </a:solidFill>
              </a:rPr>
              <a:t>都在</a:t>
            </a:r>
            <a:r>
              <a:rPr lang="en-US" altLang="zh-CN" sz="2800" dirty="0">
                <a:solidFill>
                  <a:schemeClr val="hlink"/>
                </a:solidFill>
              </a:rPr>
              <a:t>Area 1</a:t>
            </a:r>
            <a:r>
              <a:rPr lang="zh-CN" altLang="en-US" sz="2800" dirty="0">
                <a:solidFill>
                  <a:schemeClr val="hlink"/>
                </a:solidFill>
              </a:rPr>
              <a:t>；</a:t>
            </a:r>
          </a:p>
          <a:p>
            <a:pPr marL="257175" lvl="1" indent="-257175">
              <a:buClr>
                <a:schemeClr val="tx1"/>
              </a:buClr>
            </a:pPr>
            <a:r>
              <a:rPr lang="en-US" altLang="zh-CN" sz="2800" dirty="0" smtClean="0">
                <a:solidFill>
                  <a:schemeClr val="hlink"/>
                </a:solidFill>
              </a:rPr>
              <a:t>(10)</a:t>
            </a:r>
            <a:r>
              <a:rPr lang="en-US" altLang="zh-CN" sz="2800" dirty="0">
                <a:solidFill>
                  <a:schemeClr val="hlink"/>
                </a:solidFill>
              </a:rPr>
              <a:t>	</a:t>
            </a:r>
            <a:r>
              <a:rPr lang="zh-CN" altLang="en-US" sz="2800" dirty="0">
                <a:solidFill>
                  <a:schemeClr val="hlink"/>
                </a:solidFill>
              </a:rPr>
              <a:t>若要实现全网互通，还需在</a:t>
            </a:r>
            <a:r>
              <a:rPr lang="en-US" altLang="zh-CN" sz="2800" dirty="0">
                <a:solidFill>
                  <a:schemeClr val="hlink"/>
                </a:solidFill>
              </a:rPr>
              <a:t>Router1</a:t>
            </a:r>
            <a:r>
              <a:rPr lang="zh-CN" altLang="en-US" sz="2800" dirty="0">
                <a:solidFill>
                  <a:schemeClr val="hlink"/>
                </a:solidFill>
              </a:rPr>
              <a:t>上运行</a:t>
            </a:r>
            <a:r>
              <a:rPr lang="en-US" altLang="zh-CN" sz="2800" dirty="0">
                <a:solidFill>
                  <a:schemeClr val="hlink"/>
                </a:solidFill>
              </a:rPr>
              <a:t>OSPF</a:t>
            </a:r>
            <a:r>
              <a:rPr lang="zh-CN" altLang="en-US" sz="2800" dirty="0">
                <a:solidFill>
                  <a:schemeClr val="hlink"/>
                </a:solidFill>
              </a:rPr>
              <a:t>，运行的</a:t>
            </a:r>
            <a:r>
              <a:rPr lang="en-US" altLang="zh-CN" sz="2800" dirty="0">
                <a:solidFill>
                  <a:schemeClr val="hlink"/>
                </a:solidFill>
              </a:rPr>
              <a:t>OSPF</a:t>
            </a:r>
            <a:r>
              <a:rPr lang="zh-CN" altLang="en-US" sz="2800" dirty="0">
                <a:solidFill>
                  <a:schemeClr val="hlink"/>
                </a:solidFill>
              </a:rPr>
              <a:t>进程号</a:t>
            </a:r>
            <a:r>
              <a:rPr lang="en-US" altLang="zh-CN" sz="2800" dirty="0">
                <a:solidFill>
                  <a:schemeClr val="hlink"/>
                </a:solidFill>
              </a:rPr>
              <a:t>1</a:t>
            </a:r>
            <a:r>
              <a:rPr lang="zh-CN" altLang="en-US" sz="2800" dirty="0">
                <a:solidFill>
                  <a:schemeClr val="hlink"/>
                </a:solidFill>
              </a:rPr>
              <a:t>，网段</a:t>
            </a:r>
            <a:r>
              <a:rPr lang="en-US" altLang="zh-CN" sz="2800" dirty="0">
                <a:solidFill>
                  <a:schemeClr val="hlink"/>
                </a:solidFill>
              </a:rPr>
              <a:t>192.168.1.0/24</a:t>
            </a:r>
            <a:r>
              <a:rPr lang="zh-CN" altLang="en-US" sz="2800" dirty="0">
                <a:solidFill>
                  <a:schemeClr val="hlink"/>
                </a:solidFill>
              </a:rPr>
              <a:t>在</a:t>
            </a:r>
            <a:r>
              <a:rPr lang="en-US" altLang="zh-CN" sz="2800" dirty="0">
                <a:solidFill>
                  <a:schemeClr val="hlink"/>
                </a:solidFill>
              </a:rPr>
              <a:t>Area 1</a:t>
            </a:r>
            <a:r>
              <a:rPr lang="zh-CN" altLang="en-US" sz="2800" dirty="0">
                <a:solidFill>
                  <a:schemeClr val="hlink"/>
                </a:solidFill>
              </a:rPr>
              <a:t>，网段</a:t>
            </a:r>
            <a:r>
              <a:rPr lang="en-US" altLang="zh-CN" sz="2800" dirty="0">
                <a:solidFill>
                  <a:schemeClr val="hlink"/>
                </a:solidFill>
              </a:rPr>
              <a:t>192.168.2.0/24</a:t>
            </a:r>
            <a:r>
              <a:rPr lang="zh-CN" altLang="en-US" sz="2800" dirty="0">
                <a:solidFill>
                  <a:schemeClr val="hlink"/>
                </a:solidFill>
              </a:rPr>
              <a:t>在</a:t>
            </a:r>
            <a:r>
              <a:rPr lang="en-US" altLang="zh-CN" sz="2800" dirty="0">
                <a:solidFill>
                  <a:schemeClr val="hlink"/>
                </a:solidFill>
              </a:rPr>
              <a:t>Area 0</a:t>
            </a:r>
            <a:r>
              <a:rPr lang="zh-CN" altLang="en-US" sz="2800" dirty="0">
                <a:solidFill>
                  <a:schemeClr val="hlink"/>
                </a:solidFill>
              </a:rPr>
              <a:t>；</a:t>
            </a:r>
          </a:p>
          <a:p>
            <a:pPr marL="257175" lvl="1" indent="-257175">
              <a:buClr>
                <a:schemeClr val="tx1"/>
              </a:buClr>
            </a:pPr>
            <a:r>
              <a:rPr lang="en-US" altLang="zh-CN" sz="2800" dirty="0" smtClean="0">
                <a:solidFill>
                  <a:schemeClr val="hlink"/>
                </a:solidFill>
              </a:rPr>
              <a:t>(11)</a:t>
            </a:r>
            <a:r>
              <a:rPr lang="en-US" altLang="zh-CN" sz="2800" dirty="0">
                <a:solidFill>
                  <a:schemeClr val="hlink"/>
                </a:solidFill>
              </a:rPr>
              <a:t>	</a:t>
            </a:r>
            <a:r>
              <a:rPr lang="zh-CN" altLang="en-US" sz="2800" dirty="0">
                <a:solidFill>
                  <a:schemeClr val="hlink"/>
                </a:solidFill>
              </a:rPr>
              <a:t>若要实现全网互通，还需在</a:t>
            </a:r>
            <a:r>
              <a:rPr lang="en-US" altLang="zh-CN" sz="2800" dirty="0">
                <a:solidFill>
                  <a:schemeClr val="hlink"/>
                </a:solidFill>
              </a:rPr>
              <a:t>Router2</a:t>
            </a:r>
            <a:r>
              <a:rPr lang="zh-CN" altLang="en-US" sz="2800" dirty="0">
                <a:solidFill>
                  <a:schemeClr val="hlink"/>
                </a:solidFill>
              </a:rPr>
              <a:t>上运行</a:t>
            </a:r>
            <a:r>
              <a:rPr lang="en-US" altLang="zh-CN" sz="2800" dirty="0">
                <a:solidFill>
                  <a:schemeClr val="hlink"/>
                </a:solidFill>
              </a:rPr>
              <a:t>OSPF</a:t>
            </a:r>
            <a:r>
              <a:rPr lang="zh-CN" altLang="en-US" sz="2800" dirty="0">
                <a:solidFill>
                  <a:schemeClr val="hlink"/>
                </a:solidFill>
              </a:rPr>
              <a:t>，运行的</a:t>
            </a:r>
            <a:r>
              <a:rPr lang="en-US" altLang="zh-CN" sz="2800" dirty="0">
                <a:solidFill>
                  <a:schemeClr val="hlink"/>
                </a:solidFill>
              </a:rPr>
              <a:t>OSPF</a:t>
            </a:r>
            <a:r>
              <a:rPr lang="zh-CN" altLang="en-US" sz="2800" dirty="0">
                <a:solidFill>
                  <a:schemeClr val="hlink"/>
                </a:solidFill>
              </a:rPr>
              <a:t>进程号</a:t>
            </a:r>
            <a:r>
              <a:rPr lang="en-US" altLang="zh-CN" sz="2800" dirty="0">
                <a:solidFill>
                  <a:schemeClr val="hlink"/>
                </a:solidFill>
              </a:rPr>
              <a:t>1</a:t>
            </a:r>
            <a:r>
              <a:rPr lang="zh-CN" altLang="en-US" sz="2800" dirty="0">
                <a:solidFill>
                  <a:schemeClr val="hlink"/>
                </a:solidFill>
              </a:rPr>
              <a:t>，网段</a:t>
            </a:r>
            <a:r>
              <a:rPr lang="en-US" altLang="zh-CN" sz="2800" dirty="0">
                <a:solidFill>
                  <a:schemeClr val="hlink"/>
                </a:solidFill>
              </a:rPr>
              <a:t>192.168.2.0/24</a:t>
            </a:r>
            <a:r>
              <a:rPr lang="zh-CN" altLang="en-US" sz="2800" dirty="0">
                <a:solidFill>
                  <a:schemeClr val="hlink"/>
                </a:solidFill>
              </a:rPr>
              <a:t>在</a:t>
            </a:r>
            <a:r>
              <a:rPr lang="en-US" altLang="zh-CN" sz="2800" dirty="0">
                <a:solidFill>
                  <a:schemeClr val="hlink"/>
                </a:solidFill>
              </a:rPr>
              <a:t>Area 0</a:t>
            </a:r>
            <a:r>
              <a:rPr lang="zh-CN" altLang="en-US" sz="2800" dirty="0">
                <a:solidFill>
                  <a:schemeClr val="hlink"/>
                </a:solidFill>
              </a:rPr>
              <a:t>，网段</a:t>
            </a:r>
            <a:r>
              <a:rPr lang="en-US" altLang="zh-CN" sz="2800" dirty="0">
                <a:solidFill>
                  <a:schemeClr val="hlink"/>
                </a:solidFill>
              </a:rPr>
              <a:t>192.168.3.0/24</a:t>
            </a:r>
            <a:r>
              <a:rPr lang="zh-CN" altLang="en-US" sz="2800" dirty="0">
                <a:solidFill>
                  <a:schemeClr val="hlink"/>
                </a:solidFill>
              </a:rPr>
              <a:t>在</a:t>
            </a:r>
            <a:r>
              <a:rPr lang="en-US" altLang="zh-CN" sz="2800" dirty="0">
                <a:solidFill>
                  <a:schemeClr val="hlink"/>
                </a:solidFill>
              </a:rPr>
              <a:t>Area 2</a:t>
            </a:r>
            <a:r>
              <a:rPr lang="zh-CN" altLang="en-US" sz="2800" dirty="0">
                <a:solidFill>
                  <a:schemeClr val="hlink"/>
                </a:solidFill>
              </a:rPr>
              <a:t>；</a:t>
            </a:r>
          </a:p>
          <a:p>
            <a:pPr marL="257175" lvl="1" indent="-257175">
              <a:buClr>
                <a:schemeClr val="tx1"/>
              </a:buClr>
            </a:pPr>
            <a:r>
              <a:rPr lang="en-US" altLang="zh-CN" sz="2800" dirty="0">
                <a:solidFill>
                  <a:schemeClr val="hlink"/>
                </a:solidFill>
              </a:rPr>
              <a:t>(</a:t>
            </a:r>
            <a:r>
              <a:rPr lang="en-US" altLang="zh-CN" sz="2800" dirty="0" smtClean="0">
                <a:solidFill>
                  <a:schemeClr val="hlink"/>
                </a:solidFill>
              </a:rPr>
              <a:t>12)</a:t>
            </a:r>
            <a:r>
              <a:rPr lang="en-US" altLang="zh-CN" sz="2800" dirty="0">
                <a:solidFill>
                  <a:schemeClr val="hlink"/>
                </a:solidFill>
              </a:rPr>
              <a:t>	</a:t>
            </a:r>
            <a:r>
              <a:rPr lang="zh-CN" altLang="en-US" sz="2800" dirty="0">
                <a:solidFill>
                  <a:schemeClr val="hlink"/>
                </a:solidFill>
              </a:rPr>
              <a:t>若要实现全网互通，还需在</a:t>
            </a:r>
            <a:r>
              <a:rPr lang="en-US" altLang="zh-CN" sz="2800" dirty="0">
                <a:solidFill>
                  <a:schemeClr val="hlink"/>
                </a:solidFill>
              </a:rPr>
              <a:t>Router3</a:t>
            </a:r>
            <a:r>
              <a:rPr lang="zh-CN" altLang="en-US" sz="2800" dirty="0">
                <a:solidFill>
                  <a:schemeClr val="hlink"/>
                </a:solidFill>
              </a:rPr>
              <a:t>上运行</a:t>
            </a:r>
            <a:r>
              <a:rPr lang="en-US" altLang="zh-CN" sz="2800" dirty="0">
                <a:solidFill>
                  <a:schemeClr val="hlink"/>
                </a:solidFill>
              </a:rPr>
              <a:t>OSPF</a:t>
            </a:r>
            <a:r>
              <a:rPr lang="zh-CN" altLang="en-US" sz="2800" dirty="0">
                <a:solidFill>
                  <a:schemeClr val="hlink"/>
                </a:solidFill>
              </a:rPr>
              <a:t>，运行的</a:t>
            </a:r>
            <a:r>
              <a:rPr lang="en-US" altLang="zh-CN" sz="2800" dirty="0">
                <a:solidFill>
                  <a:schemeClr val="hlink"/>
                </a:solidFill>
              </a:rPr>
              <a:t>OSPF</a:t>
            </a:r>
            <a:r>
              <a:rPr lang="zh-CN" altLang="en-US" sz="2800" dirty="0">
                <a:solidFill>
                  <a:schemeClr val="hlink"/>
                </a:solidFill>
              </a:rPr>
              <a:t>进程号</a:t>
            </a:r>
            <a:r>
              <a:rPr lang="en-US" altLang="zh-CN" sz="2800" dirty="0">
                <a:solidFill>
                  <a:schemeClr val="hlink"/>
                </a:solidFill>
              </a:rPr>
              <a:t>1</a:t>
            </a:r>
            <a:r>
              <a:rPr lang="zh-CN" altLang="en-US" sz="2800" dirty="0">
                <a:solidFill>
                  <a:schemeClr val="hlink"/>
                </a:solidFill>
              </a:rPr>
              <a:t>，网段</a:t>
            </a:r>
            <a:r>
              <a:rPr lang="en-US" altLang="zh-CN" sz="2800" dirty="0">
                <a:solidFill>
                  <a:schemeClr val="hlink"/>
                </a:solidFill>
              </a:rPr>
              <a:t>192.168.3.0/24</a:t>
            </a:r>
            <a:r>
              <a:rPr lang="zh-CN" altLang="en-US" sz="2800" dirty="0">
                <a:solidFill>
                  <a:schemeClr val="hlink"/>
                </a:solidFill>
              </a:rPr>
              <a:t>和网段</a:t>
            </a:r>
            <a:r>
              <a:rPr lang="en-US" altLang="zh-CN" sz="2800" dirty="0">
                <a:solidFill>
                  <a:schemeClr val="hlink"/>
                </a:solidFill>
              </a:rPr>
              <a:t>20.0.0.0/8</a:t>
            </a:r>
            <a:r>
              <a:rPr lang="zh-CN" altLang="en-US" sz="2800" dirty="0">
                <a:solidFill>
                  <a:schemeClr val="hlink"/>
                </a:solidFill>
              </a:rPr>
              <a:t>都在</a:t>
            </a:r>
            <a:r>
              <a:rPr lang="en-US" altLang="zh-CN" sz="2800" dirty="0">
                <a:solidFill>
                  <a:schemeClr val="hlink"/>
                </a:solidFill>
              </a:rPr>
              <a:t>Area </a:t>
            </a:r>
            <a:r>
              <a:rPr lang="en-US" altLang="zh-CN" sz="2800" dirty="0" smtClean="0">
                <a:solidFill>
                  <a:schemeClr val="hlink"/>
                </a:solidFill>
              </a:rPr>
              <a:t>2</a:t>
            </a:r>
            <a:r>
              <a:rPr lang="zh-CN" altLang="en-US" sz="2800" dirty="0" smtClean="0">
                <a:solidFill>
                  <a:schemeClr val="hlink"/>
                </a:solidFill>
              </a:rPr>
              <a:t>。</a:t>
            </a:r>
            <a:endParaRPr lang="en-US" altLang="zh-CN" sz="2000" dirty="0" smtClean="0"/>
          </a:p>
        </p:txBody>
      </p:sp>
    </p:spTree>
    <p:extLst>
      <p:ext uri="{BB962C8B-B14F-4D97-AF65-F5344CB8AC3E}">
        <p14:creationId xmlns:p14="http://schemas.microsoft.com/office/powerpoint/2010/main" val="360413022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p:txBody>
          <a:bodyPr/>
          <a:lstStyle/>
          <a:p>
            <a:pPr>
              <a:buNone/>
            </a:pPr>
            <a:r>
              <a:rPr lang="zh-CN" altLang="en-US" sz="3200" dirty="0"/>
              <a:t>采用如下的思路配置多区域</a:t>
            </a:r>
            <a:r>
              <a:rPr lang="en-US" altLang="zh-CN" sz="3200" dirty="0"/>
              <a:t>OSPF</a:t>
            </a:r>
            <a:r>
              <a:rPr lang="zh-CN" altLang="en-US" sz="3200" dirty="0"/>
              <a:t>动态路由：</a:t>
            </a:r>
          </a:p>
          <a:p>
            <a:pPr marL="257175" lvl="4" indent="-257175">
              <a:buClr>
                <a:schemeClr val="tx1"/>
              </a:buClr>
            </a:pPr>
            <a:r>
              <a:rPr lang="zh-CN" altLang="en-US" sz="3200" dirty="0" smtClean="0">
                <a:solidFill>
                  <a:schemeClr val="hlink"/>
                </a:solidFill>
              </a:rPr>
              <a:t>配置</a:t>
            </a:r>
            <a:r>
              <a:rPr lang="zh-CN" altLang="en-US" sz="3200" dirty="0">
                <a:solidFill>
                  <a:schemeClr val="hlink"/>
                </a:solidFill>
              </a:rPr>
              <a:t>各主机的</a:t>
            </a:r>
            <a:r>
              <a:rPr lang="en-US" altLang="zh-CN" sz="3200" dirty="0">
                <a:solidFill>
                  <a:schemeClr val="hlink"/>
                </a:solidFill>
              </a:rPr>
              <a:t>IP</a:t>
            </a:r>
            <a:r>
              <a:rPr lang="zh-CN" altLang="en-US" sz="3200" dirty="0">
                <a:solidFill>
                  <a:schemeClr val="hlink"/>
                </a:solidFill>
              </a:rPr>
              <a:t>地址和网关；</a:t>
            </a:r>
          </a:p>
          <a:p>
            <a:pPr marL="257175" lvl="4" indent="-257175">
              <a:buClr>
                <a:schemeClr val="tx1"/>
              </a:buClr>
            </a:pPr>
            <a:r>
              <a:rPr lang="zh-CN" altLang="en-US" sz="3200" dirty="0" smtClean="0">
                <a:solidFill>
                  <a:schemeClr val="hlink"/>
                </a:solidFill>
              </a:rPr>
              <a:t>配置</a:t>
            </a:r>
            <a:r>
              <a:rPr lang="zh-CN" altLang="en-US" sz="3200" dirty="0">
                <a:solidFill>
                  <a:schemeClr val="hlink"/>
                </a:solidFill>
              </a:rPr>
              <a:t>各个路由器各接口的</a:t>
            </a:r>
            <a:r>
              <a:rPr lang="en-US" altLang="zh-CN" sz="3200" dirty="0">
                <a:solidFill>
                  <a:schemeClr val="hlink"/>
                </a:solidFill>
              </a:rPr>
              <a:t>IP</a:t>
            </a:r>
            <a:r>
              <a:rPr lang="zh-CN" altLang="en-US" sz="3200" dirty="0">
                <a:solidFill>
                  <a:schemeClr val="hlink"/>
                </a:solidFill>
              </a:rPr>
              <a:t>地址，形成直连路由；</a:t>
            </a:r>
          </a:p>
          <a:p>
            <a:pPr marL="257175" lvl="4" indent="-257175">
              <a:buClr>
                <a:schemeClr val="tx1"/>
              </a:buClr>
            </a:pPr>
            <a:r>
              <a:rPr lang="zh-CN" altLang="en-US" sz="3200" dirty="0" smtClean="0">
                <a:solidFill>
                  <a:schemeClr val="hlink"/>
                </a:solidFill>
              </a:rPr>
              <a:t>在</a:t>
            </a:r>
            <a:r>
              <a:rPr lang="zh-CN" altLang="en-US" sz="3200" dirty="0">
                <a:solidFill>
                  <a:schemeClr val="hlink"/>
                </a:solidFill>
              </a:rPr>
              <a:t>各路由器上启动</a:t>
            </a:r>
            <a:r>
              <a:rPr lang="en-US" altLang="zh-CN" sz="3200" dirty="0">
                <a:solidFill>
                  <a:schemeClr val="hlink"/>
                </a:solidFill>
              </a:rPr>
              <a:t>OSPF</a:t>
            </a:r>
            <a:r>
              <a:rPr lang="zh-CN" altLang="en-US" sz="3200" dirty="0">
                <a:solidFill>
                  <a:schemeClr val="hlink"/>
                </a:solidFill>
              </a:rPr>
              <a:t>，并指定不同区域内的网段。</a:t>
            </a:r>
          </a:p>
          <a:p>
            <a:endParaRPr lang="zh-CN" altLang="en-US" sz="3200" dirty="0"/>
          </a:p>
        </p:txBody>
      </p:sp>
    </p:spTree>
    <p:extLst>
      <p:ext uri="{BB962C8B-B14F-4D97-AF65-F5344CB8AC3E}">
        <p14:creationId xmlns:p14="http://schemas.microsoft.com/office/powerpoint/2010/main" val="19126561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44</a:t>
            </a:fld>
            <a:r>
              <a:rPr lang="zh-CN" altLang="en-US"/>
              <a:t> 页</a:t>
            </a:r>
          </a:p>
        </p:txBody>
      </p:sp>
      <p:sp>
        <p:nvSpPr>
          <p:cNvPr id="275458" name="Rectangle 2"/>
          <p:cNvSpPr>
            <a:spLocks noGrp="1" noRot="1" noChangeArrowheads="1"/>
          </p:cNvSpPr>
          <p:nvPr>
            <p:ph type="title"/>
          </p:nvPr>
        </p:nvSpPr>
        <p:spPr>
          <a:xfrm>
            <a:off x="457200" y="56928"/>
            <a:ext cx="8229600" cy="1143000"/>
          </a:xfrm>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875222"/>
            <a:ext cx="8305800" cy="4525963"/>
          </a:xfrm>
        </p:spPr>
        <p:txBody>
          <a:bodyPr/>
          <a:lstStyle/>
          <a:p>
            <a:r>
              <a:rPr lang="en-US" altLang="zh-CN" sz="2800" dirty="0"/>
              <a:t>(1</a:t>
            </a:r>
            <a:r>
              <a:rPr lang="en-US" altLang="zh-CN" sz="2800" dirty="0" smtClean="0"/>
              <a:t>) </a:t>
            </a:r>
            <a:r>
              <a:rPr lang="zh-CN" altLang="en-US" sz="2800" dirty="0" smtClean="0"/>
              <a:t>搭建</a:t>
            </a:r>
            <a:r>
              <a:rPr lang="zh-CN" altLang="en-US" sz="2800" dirty="0"/>
              <a:t>实验环境</a:t>
            </a:r>
            <a:r>
              <a:rPr lang="zh-CN" altLang="en-US" sz="2800" dirty="0" smtClean="0"/>
              <a:t>。</a:t>
            </a:r>
            <a:endParaRPr lang="en-US" altLang="zh-CN" sz="2800" dirty="0" smtClean="0"/>
          </a:p>
          <a:p>
            <a:r>
              <a:rPr lang="en-US" altLang="zh-CN" sz="2800" dirty="0" smtClean="0"/>
              <a:t>(</a:t>
            </a:r>
            <a:r>
              <a:rPr lang="en-US" altLang="zh-CN" sz="2800" dirty="0"/>
              <a:t>2</a:t>
            </a:r>
            <a:r>
              <a:rPr lang="en-US" altLang="zh-CN" sz="2800" dirty="0" smtClean="0"/>
              <a:t>)</a:t>
            </a:r>
            <a:r>
              <a:rPr lang="zh-CN" altLang="zh-CN" sz="2800" dirty="0" smtClean="0"/>
              <a:t>配置</a:t>
            </a:r>
            <a:r>
              <a:rPr lang="en-US" altLang="zh-CN" sz="2800" dirty="0" smtClean="0"/>
              <a:t>PC0</a:t>
            </a:r>
            <a:r>
              <a:rPr lang="zh-CN" altLang="zh-CN" sz="2800" dirty="0"/>
              <a:t>和</a:t>
            </a:r>
            <a:r>
              <a:rPr lang="en-US" altLang="zh-CN" sz="2800" dirty="0"/>
              <a:t>Server0</a:t>
            </a:r>
            <a:r>
              <a:rPr lang="zh-CN" altLang="zh-CN" sz="2800" dirty="0"/>
              <a:t>的</a:t>
            </a:r>
            <a:r>
              <a:rPr lang="en-US" altLang="zh-CN" sz="2800" dirty="0"/>
              <a:t>IP</a:t>
            </a:r>
            <a:r>
              <a:rPr lang="zh-CN" altLang="zh-CN" sz="2800" dirty="0"/>
              <a:t>地址、子网掩码和网关</a:t>
            </a:r>
            <a:r>
              <a:rPr lang="zh-CN" altLang="en-US" sz="2800" dirty="0" smtClean="0"/>
              <a:t>。</a:t>
            </a:r>
            <a:endParaRPr lang="zh-CN" altLang="en-US" sz="2800" dirty="0"/>
          </a:p>
          <a:p>
            <a:r>
              <a:rPr lang="en-US" altLang="zh-CN" sz="2800" dirty="0"/>
              <a:t>(3</a:t>
            </a:r>
            <a:r>
              <a:rPr lang="en-US" altLang="zh-CN" sz="2800" dirty="0" smtClean="0"/>
              <a:t>)</a:t>
            </a:r>
            <a:r>
              <a:rPr lang="zh-CN" altLang="zh-CN" sz="2800" dirty="0"/>
              <a:t>配置路由器各个接口的网络</a:t>
            </a:r>
            <a:r>
              <a:rPr lang="zh-CN" altLang="zh-CN" sz="2800" dirty="0" smtClean="0"/>
              <a:t>参数</a:t>
            </a:r>
            <a:r>
              <a:rPr lang="zh-CN" altLang="en-US" sz="2800" dirty="0" smtClean="0"/>
              <a:t>。</a:t>
            </a:r>
            <a:endParaRPr lang="en-US" altLang="zh-CN" sz="2800" dirty="0" smtClean="0"/>
          </a:p>
          <a:p>
            <a:r>
              <a:rPr lang="en-US" altLang="zh-CN" sz="2800" dirty="0"/>
              <a:t>(4</a:t>
            </a:r>
            <a:r>
              <a:rPr lang="en-US" altLang="zh-CN" sz="2800" dirty="0" smtClean="0"/>
              <a:t>)</a:t>
            </a:r>
            <a:r>
              <a:rPr lang="zh-CN" altLang="en-US" sz="2800" dirty="0" smtClean="0"/>
              <a:t>在</a:t>
            </a:r>
            <a:r>
              <a:rPr lang="zh-CN" altLang="en-US" sz="2800" dirty="0"/>
              <a:t>各路由器上配置</a:t>
            </a:r>
            <a:r>
              <a:rPr lang="en-US" altLang="zh-CN" sz="2800" dirty="0"/>
              <a:t>OSPF</a:t>
            </a:r>
            <a:r>
              <a:rPr lang="zh-CN" altLang="en-US" sz="2800" dirty="0"/>
              <a:t>路由</a:t>
            </a:r>
            <a:r>
              <a:rPr lang="zh-CN" altLang="en-US" sz="2800" dirty="0" smtClean="0"/>
              <a:t>。以</a:t>
            </a:r>
            <a:r>
              <a:rPr lang="en-US" altLang="zh-CN" sz="2800" dirty="0" smtClean="0"/>
              <a:t>Router0</a:t>
            </a:r>
            <a:r>
              <a:rPr lang="zh-CN" altLang="en-US" sz="2800" dirty="0" smtClean="0"/>
              <a:t>为例：</a:t>
            </a:r>
            <a:endParaRPr lang="en-US" altLang="zh-CN" sz="2800" dirty="0" smtClean="0"/>
          </a:p>
          <a:p>
            <a:endParaRPr lang="en-US" altLang="zh-CN" sz="2800" dirty="0"/>
          </a:p>
          <a:p>
            <a:endParaRPr lang="en-US" altLang="zh-CN" sz="2800" dirty="0" smtClean="0"/>
          </a:p>
          <a:p>
            <a:endParaRPr lang="en-US" altLang="zh-CN" sz="2800" dirty="0"/>
          </a:p>
          <a:p>
            <a:pPr marL="0" indent="0">
              <a:buNone/>
            </a:pPr>
            <a:r>
              <a:rPr lang="en-US" altLang="zh-CN" sz="2800" dirty="0"/>
              <a:t>【</a:t>
            </a:r>
            <a:r>
              <a:rPr lang="zh-CN" altLang="en-US" sz="2800" dirty="0"/>
              <a:t>说明</a:t>
            </a:r>
            <a:r>
              <a:rPr lang="en-US" altLang="zh-CN" sz="2800" dirty="0"/>
              <a:t>】</a:t>
            </a:r>
          </a:p>
          <a:p>
            <a:pPr marL="0" indent="0">
              <a:buNone/>
            </a:pPr>
            <a:r>
              <a:rPr lang="en-US" altLang="zh-CN" sz="2000" dirty="0"/>
              <a:t>1</a:t>
            </a:r>
            <a:r>
              <a:rPr lang="zh-CN" altLang="en-US" sz="2000" dirty="0"/>
              <a:t>、 </a:t>
            </a:r>
            <a:r>
              <a:rPr lang="en-US" altLang="zh-CN" sz="2000" dirty="0"/>
              <a:t>router </a:t>
            </a:r>
            <a:r>
              <a:rPr lang="en-US" altLang="zh-CN" sz="2000" dirty="0" err="1"/>
              <a:t>ospf</a:t>
            </a:r>
            <a:r>
              <a:rPr lang="en-US" altLang="zh-CN" sz="2000" dirty="0"/>
              <a:t> 1</a:t>
            </a:r>
            <a:r>
              <a:rPr lang="zh-CN" altLang="en-US" sz="2000" dirty="0"/>
              <a:t>是全局模式下使用的命令，其作用是进入</a:t>
            </a:r>
            <a:r>
              <a:rPr lang="en-US" altLang="zh-CN" sz="2000" dirty="0"/>
              <a:t>OSPF</a:t>
            </a:r>
            <a:r>
              <a:rPr lang="zh-CN" altLang="en-US" sz="2000" dirty="0"/>
              <a:t>配置模式。与</a:t>
            </a:r>
            <a:r>
              <a:rPr lang="en-US" altLang="zh-CN" sz="2000" dirty="0"/>
              <a:t>RIP</a:t>
            </a:r>
            <a:r>
              <a:rPr lang="zh-CN" altLang="en-US" sz="2000" dirty="0"/>
              <a:t>不同，同一个路由器允许运行多个</a:t>
            </a:r>
            <a:r>
              <a:rPr lang="en-US" altLang="zh-CN" sz="2000" dirty="0"/>
              <a:t>OSPF</a:t>
            </a:r>
            <a:r>
              <a:rPr lang="zh-CN" altLang="en-US" sz="2000" dirty="0"/>
              <a:t>进程，不同的</a:t>
            </a:r>
            <a:r>
              <a:rPr lang="en-US" altLang="zh-CN" sz="2000" dirty="0"/>
              <a:t>OSPF</a:t>
            </a:r>
            <a:r>
              <a:rPr lang="zh-CN" altLang="en-US" sz="2000" dirty="0"/>
              <a:t>进程用不同的进程标识符标识。进程标识符的范围在</a:t>
            </a:r>
            <a:r>
              <a:rPr lang="en-US" altLang="zh-CN" sz="2000" dirty="0"/>
              <a:t>1</a:t>
            </a:r>
            <a:r>
              <a:rPr lang="zh-CN" altLang="en-US" sz="2000" dirty="0"/>
              <a:t>～</a:t>
            </a:r>
            <a:r>
              <a:rPr lang="en-US" altLang="zh-CN" sz="2000" dirty="0"/>
              <a:t>65535</a:t>
            </a:r>
            <a:r>
              <a:rPr lang="zh-CN" altLang="en-US" sz="2000" dirty="0"/>
              <a:t>之间，且只有本地含义。本例中进程标识符为</a:t>
            </a:r>
            <a:r>
              <a:rPr lang="en-US" altLang="zh-CN" sz="2000" dirty="0"/>
              <a:t>1</a:t>
            </a:r>
            <a:r>
              <a:rPr lang="zh-CN" altLang="en-US" sz="2000" dirty="0"/>
              <a:t>。一台路由器上可以启动多个</a:t>
            </a:r>
            <a:r>
              <a:rPr lang="en-US" altLang="zh-CN" sz="2000" dirty="0"/>
              <a:t>OSPF</a:t>
            </a:r>
            <a:r>
              <a:rPr lang="zh-CN" altLang="en-US" sz="2000" dirty="0"/>
              <a:t>进程，但会消耗更多的</a:t>
            </a:r>
            <a:r>
              <a:rPr lang="en-US" altLang="zh-CN" sz="2000" dirty="0"/>
              <a:t>CPU</a:t>
            </a:r>
            <a:r>
              <a:rPr lang="zh-CN" altLang="en-US" sz="2000" dirty="0"/>
              <a:t>和内存等资源。</a:t>
            </a:r>
          </a:p>
          <a:p>
            <a:endParaRPr lang="zh-CN" altLang="en-US" sz="2800" dirty="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1181"/>
          <a:stretch/>
        </p:blipFill>
        <p:spPr bwMode="auto">
          <a:xfrm>
            <a:off x="838428" y="2947085"/>
            <a:ext cx="7739515"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30208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a:t>
            </a:r>
            <a:r>
              <a:rPr lang="zh-CN" altLang="en-US" sz="4400" dirty="0"/>
              <a:t>说明</a:t>
            </a:r>
            <a:r>
              <a:rPr lang="en-US" altLang="zh-CN" sz="4400" dirty="0" smtClean="0"/>
              <a:t>】</a:t>
            </a:r>
            <a:r>
              <a:rPr lang="zh-CN" altLang="en-US" sz="4400" dirty="0" smtClean="0"/>
              <a:t>（续）</a:t>
            </a:r>
            <a:endParaRPr lang="zh-CN" altLang="en-US" sz="4400" dirty="0"/>
          </a:p>
        </p:txBody>
      </p:sp>
      <p:sp>
        <p:nvSpPr>
          <p:cNvPr id="3" name="内容占位符 2"/>
          <p:cNvSpPr>
            <a:spLocks noGrp="1"/>
          </p:cNvSpPr>
          <p:nvPr>
            <p:ph idx="1"/>
          </p:nvPr>
        </p:nvSpPr>
        <p:spPr>
          <a:xfrm>
            <a:off x="457200" y="1280894"/>
            <a:ext cx="8229600" cy="4525963"/>
          </a:xfrm>
        </p:spPr>
        <p:txBody>
          <a:bodyPr/>
          <a:lstStyle/>
          <a:p>
            <a:pPr marL="0" indent="0">
              <a:buNone/>
            </a:pPr>
            <a:r>
              <a:rPr lang="en-US" altLang="zh-CN" dirty="0"/>
              <a:t>2</a:t>
            </a:r>
            <a:r>
              <a:rPr lang="zh-CN" altLang="en-US" dirty="0"/>
              <a:t>、 </a:t>
            </a:r>
            <a:r>
              <a:rPr lang="en-US" altLang="zh-CN" dirty="0"/>
              <a:t>network 10.0.0.0 0.255.255.255 area </a:t>
            </a:r>
            <a:r>
              <a:rPr lang="en-US" altLang="zh-CN" dirty="0" smtClean="0"/>
              <a:t>1 </a:t>
            </a:r>
            <a:r>
              <a:rPr lang="zh-CN" altLang="en-US" dirty="0" smtClean="0"/>
              <a:t>命令其</a:t>
            </a:r>
            <a:r>
              <a:rPr lang="zh-CN" altLang="en-US" dirty="0"/>
              <a:t>作用有二，一是使路由器上任何匹配地址块</a:t>
            </a:r>
            <a:r>
              <a:rPr lang="en-US" altLang="zh-CN" dirty="0"/>
              <a:t>10.0.0.0/8</a:t>
            </a:r>
            <a:r>
              <a:rPr lang="zh-CN" altLang="en-US" dirty="0"/>
              <a:t>的借口都将启用</a:t>
            </a:r>
            <a:r>
              <a:rPr lang="en-US" altLang="zh-CN" dirty="0"/>
              <a:t>OSPF</a:t>
            </a:r>
            <a:r>
              <a:rPr lang="zh-CN" altLang="en-US" dirty="0"/>
              <a:t>，可发送和接受</a:t>
            </a:r>
            <a:r>
              <a:rPr lang="en-US" altLang="zh-CN" dirty="0"/>
              <a:t>OSPF</a:t>
            </a:r>
            <a:r>
              <a:rPr lang="zh-CN" altLang="en-US" dirty="0"/>
              <a:t>数据包，二是使</a:t>
            </a:r>
            <a:r>
              <a:rPr lang="en-US" altLang="zh-CN" dirty="0"/>
              <a:t>10.0.0.0/8</a:t>
            </a:r>
            <a:r>
              <a:rPr lang="zh-CN" altLang="en-US" dirty="0"/>
              <a:t>将被包括在</a:t>
            </a:r>
            <a:r>
              <a:rPr lang="en-US" altLang="zh-CN" dirty="0"/>
              <a:t>OSPF</a:t>
            </a:r>
            <a:r>
              <a:rPr lang="zh-CN" altLang="en-US" dirty="0"/>
              <a:t>路由更新中。该命令格式为：</a:t>
            </a:r>
          </a:p>
          <a:p>
            <a:pPr marL="0" indent="0">
              <a:buNone/>
            </a:pPr>
            <a:r>
              <a:rPr lang="en-US" altLang="zh-CN" dirty="0" smtClean="0"/>
              <a:t>	network </a:t>
            </a:r>
            <a:r>
              <a:rPr lang="en-US" altLang="zh-CN" dirty="0"/>
              <a:t>{address} {wildcard-mask} area {area-id}</a:t>
            </a:r>
          </a:p>
          <a:p>
            <a:r>
              <a:rPr lang="en-US" altLang="zh-CN" dirty="0"/>
              <a:t>① address</a:t>
            </a:r>
            <a:r>
              <a:rPr lang="zh-CN" altLang="en-US" dirty="0"/>
              <a:t>：可以是网络号或接口</a:t>
            </a:r>
            <a:r>
              <a:rPr lang="en-US" altLang="zh-CN" dirty="0"/>
              <a:t>IP</a:t>
            </a:r>
            <a:r>
              <a:rPr lang="zh-CN" altLang="en-US" dirty="0"/>
              <a:t>地址，表示加入到</a:t>
            </a:r>
            <a:r>
              <a:rPr lang="en-US" altLang="zh-CN" dirty="0"/>
              <a:t>OSPF</a:t>
            </a:r>
            <a:r>
              <a:rPr lang="zh-CN" altLang="en-US" dirty="0"/>
              <a:t>中的网络端口的</a:t>
            </a:r>
            <a:r>
              <a:rPr lang="en-US" altLang="zh-CN" dirty="0"/>
              <a:t>IP</a:t>
            </a:r>
            <a:r>
              <a:rPr lang="zh-CN" altLang="en-US" dirty="0"/>
              <a:t>地址或所属的网络地址；</a:t>
            </a:r>
          </a:p>
          <a:p>
            <a:r>
              <a:rPr lang="zh-CN" altLang="en-US" dirty="0"/>
              <a:t>② </a:t>
            </a:r>
            <a:r>
              <a:rPr lang="en-US" altLang="zh-CN" dirty="0"/>
              <a:t>wildcard-mask</a:t>
            </a:r>
            <a:r>
              <a:rPr lang="zh-CN" altLang="en-US" dirty="0"/>
              <a:t>：通配符子网掩码，指定在判断</a:t>
            </a:r>
            <a:r>
              <a:rPr lang="en-US" altLang="zh-CN" dirty="0"/>
              <a:t>IP</a:t>
            </a:r>
            <a:r>
              <a:rPr lang="zh-CN" altLang="en-US" dirty="0"/>
              <a:t>地址是否匹配时要考虑哪部分，</a:t>
            </a:r>
            <a:r>
              <a:rPr lang="en-US" altLang="zh-CN" dirty="0"/>
              <a:t>0</a:t>
            </a:r>
            <a:r>
              <a:rPr lang="zh-CN" altLang="en-US" dirty="0"/>
              <a:t>表示相应的位必须匹配，</a:t>
            </a:r>
            <a:r>
              <a:rPr lang="en-US" altLang="zh-CN" dirty="0"/>
              <a:t>1</a:t>
            </a:r>
            <a:r>
              <a:rPr lang="zh-CN" altLang="en-US" dirty="0"/>
              <a:t>表示不考虑。</a:t>
            </a:r>
            <a:r>
              <a:rPr lang="zh-CN" altLang="en-US" dirty="0">
                <a:solidFill>
                  <a:schemeClr val="tx1"/>
                </a:solidFill>
              </a:rPr>
              <a:t>这是子网掩码取反码的结果，需注意。</a:t>
            </a:r>
          </a:p>
          <a:p>
            <a:r>
              <a:rPr lang="zh-CN" altLang="en-US" dirty="0"/>
              <a:t>③ </a:t>
            </a:r>
            <a:r>
              <a:rPr lang="en-US" altLang="zh-CN" dirty="0"/>
              <a:t>area-id</a:t>
            </a:r>
            <a:r>
              <a:rPr lang="zh-CN" altLang="en-US" dirty="0"/>
              <a:t>：区域标识符，指定要将地址加入到哪个区域。可将其定义成一个范围在</a:t>
            </a:r>
            <a:r>
              <a:rPr lang="en-US" altLang="zh-CN" dirty="0"/>
              <a:t>0</a:t>
            </a:r>
            <a:r>
              <a:rPr lang="zh-CN" altLang="en-US" dirty="0"/>
              <a:t>～</a:t>
            </a:r>
            <a:r>
              <a:rPr lang="en-US" altLang="zh-CN" dirty="0"/>
              <a:t>4 294 967 295</a:t>
            </a:r>
            <a:r>
              <a:rPr lang="zh-CN" altLang="en-US" dirty="0"/>
              <a:t>之间的十进制数，也可是</a:t>
            </a:r>
            <a:r>
              <a:rPr lang="en-US" altLang="zh-CN" dirty="0"/>
              <a:t>IP</a:t>
            </a:r>
            <a:r>
              <a:rPr lang="zh-CN" altLang="en-US" dirty="0"/>
              <a:t>地址格式的</a:t>
            </a:r>
            <a:r>
              <a:rPr lang="en-US" altLang="zh-CN" dirty="0"/>
              <a:t>A.B.C.D</a:t>
            </a:r>
            <a:r>
              <a:rPr lang="zh-CN" altLang="en-US" dirty="0"/>
              <a:t>。当</a:t>
            </a:r>
            <a:r>
              <a:rPr lang="en-US" altLang="zh-CN" dirty="0"/>
              <a:t>area-id</a:t>
            </a:r>
            <a:r>
              <a:rPr lang="zh-CN" altLang="en-US" dirty="0"/>
              <a:t>为</a:t>
            </a:r>
            <a:r>
              <a:rPr lang="en-US" altLang="zh-CN" dirty="0"/>
              <a:t>0</a:t>
            </a:r>
            <a:r>
              <a:rPr lang="zh-CN" altLang="en-US" dirty="0"/>
              <a:t>或</a:t>
            </a:r>
            <a:r>
              <a:rPr lang="en-US" altLang="zh-CN" dirty="0"/>
              <a:t>0.0.0.0</a:t>
            </a:r>
            <a:r>
              <a:rPr lang="zh-CN" altLang="en-US" dirty="0"/>
              <a:t>时称为主干区域。</a:t>
            </a:r>
          </a:p>
          <a:p>
            <a:endParaRPr lang="zh-CN" altLang="en-US" dirty="0"/>
          </a:p>
        </p:txBody>
      </p:sp>
      <p:sp>
        <p:nvSpPr>
          <p:cNvPr id="4" name="页脚占位符 5"/>
          <p:cNvSpPr>
            <a:spLocks noGrp="1"/>
          </p:cNvSpPr>
          <p:nvPr>
            <p:ph type="ftr" sz="quarter" idx="12"/>
          </p:nvPr>
        </p:nvSpPr>
        <p:spPr>
          <a:xfrm>
            <a:off x="3124200" y="6320970"/>
            <a:ext cx="2895600" cy="476250"/>
          </a:xfrm>
        </p:spPr>
        <p:txBody>
          <a:bodyPr/>
          <a:lstStyle/>
          <a:p>
            <a:r>
              <a:rPr lang="zh-CN" altLang="en-US" dirty="0"/>
              <a:t>第 </a:t>
            </a:r>
            <a:fld id="{71803258-1C6E-4B0D-99D1-BC4AE38E3E46}" type="slidenum">
              <a:rPr lang="zh-CN" altLang="en-US"/>
              <a:pPr/>
              <a:t>45</a:t>
            </a:fld>
            <a:r>
              <a:rPr lang="zh-CN" altLang="en-US" dirty="0"/>
              <a:t> 页</a:t>
            </a:r>
          </a:p>
        </p:txBody>
      </p:sp>
    </p:spTree>
    <p:extLst>
      <p:ext uri="{BB962C8B-B14F-4D97-AF65-F5344CB8AC3E}">
        <p14:creationId xmlns:p14="http://schemas.microsoft.com/office/powerpoint/2010/main" val="2084847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dirty="0"/>
              <a:t>第 </a:t>
            </a:r>
            <a:fld id="{71803258-1C6E-4B0D-99D1-BC4AE38E3E46}" type="slidenum">
              <a:rPr lang="zh-CN" altLang="en-US"/>
              <a:pPr/>
              <a:t>46</a:t>
            </a:fld>
            <a:r>
              <a:rPr lang="zh-CN" altLang="en-US" dirty="0"/>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smtClean="0"/>
          </a:p>
        </p:txBody>
      </p:sp>
      <p:sp>
        <p:nvSpPr>
          <p:cNvPr id="275459" name="Rectangle 3"/>
          <p:cNvSpPr>
            <a:spLocks noGrp="1" noChangeArrowheads="1"/>
          </p:cNvSpPr>
          <p:nvPr>
            <p:ph type="body" idx="1"/>
          </p:nvPr>
        </p:nvSpPr>
        <p:spPr>
          <a:xfrm>
            <a:off x="457200" y="1203962"/>
            <a:ext cx="8336280" cy="4525963"/>
          </a:xfrm>
        </p:spPr>
        <p:txBody>
          <a:bodyPr/>
          <a:lstStyle/>
          <a:p>
            <a:r>
              <a:rPr lang="zh-CN" altLang="en-US" sz="2800" dirty="0"/>
              <a:t>在所有路由器上配置</a:t>
            </a:r>
            <a:r>
              <a:rPr lang="zh-CN" altLang="en-US" sz="2800" dirty="0" smtClean="0"/>
              <a:t>完</a:t>
            </a:r>
            <a:r>
              <a:rPr lang="en-US" altLang="zh-CN" sz="2800" dirty="0" smtClean="0"/>
              <a:t>OSPF</a:t>
            </a:r>
            <a:r>
              <a:rPr lang="zh-CN" altLang="en-US" sz="2800" dirty="0" smtClean="0"/>
              <a:t>后</a:t>
            </a:r>
            <a:r>
              <a:rPr lang="zh-CN" altLang="en-US" sz="2800" dirty="0"/>
              <a:t>，可查看生成的路由表。以</a:t>
            </a:r>
            <a:r>
              <a:rPr lang="en-US" altLang="zh-CN" sz="2800" dirty="0"/>
              <a:t>Router0</a:t>
            </a:r>
            <a:r>
              <a:rPr lang="zh-CN" altLang="en-US" sz="2800" dirty="0"/>
              <a:t>为例：</a:t>
            </a:r>
          </a:p>
          <a:p>
            <a:endParaRPr lang="en-US" altLang="zh-CN" sz="4400" dirty="0" smtClean="0"/>
          </a:p>
          <a:p>
            <a:pPr>
              <a:buNone/>
            </a:pPr>
            <a:endParaRPr lang="en-US" altLang="zh-CN" sz="3200" dirty="0" smtClean="0"/>
          </a:p>
          <a:p>
            <a:pPr>
              <a:buNone/>
            </a:pPr>
            <a:endParaRPr lang="en-US" altLang="zh-CN" sz="3200" dirty="0" smtClean="0"/>
          </a:p>
          <a:p>
            <a:pPr>
              <a:buNone/>
            </a:pPr>
            <a:endParaRPr lang="en-US" altLang="zh-CN" sz="3200" dirty="0" smtClean="0"/>
          </a:p>
          <a:p>
            <a:pPr>
              <a:buNone/>
            </a:pPr>
            <a:endParaRPr lang="en-US" altLang="zh-CN" sz="4000" dirty="0" smtClean="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744" y="2201181"/>
            <a:ext cx="7935913" cy="390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923960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a:t>
            </a:r>
            <a:r>
              <a:rPr lang="zh-CN" altLang="en-US" sz="4400" dirty="0"/>
              <a:t>说明</a:t>
            </a:r>
            <a:r>
              <a:rPr lang="en-US" altLang="zh-CN" sz="4400" dirty="0" smtClean="0"/>
              <a:t>】</a:t>
            </a:r>
            <a:endParaRPr lang="zh-CN" altLang="en-US" sz="4400" dirty="0"/>
          </a:p>
        </p:txBody>
      </p:sp>
      <p:sp>
        <p:nvSpPr>
          <p:cNvPr id="3" name="内容占位符 2"/>
          <p:cNvSpPr>
            <a:spLocks noGrp="1"/>
          </p:cNvSpPr>
          <p:nvPr>
            <p:ph idx="1"/>
          </p:nvPr>
        </p:nvSpPr>
        <p:spPr>
          <a:xfrm>
            <a:off x="457200" y="1280894"/>
            <a:ext cx="8229600" cy="4525963"/>
          </a:xfrm>
        </p:spPr>
        <p:txBody>
          <a:bodyPr/>
          <a:lstStyle/>
          <a:p>
            <a:pPr marL="0" indent="0">
              <a:buNone/>
            </a:pPr>
            <a:r>
              <a:rPr lang="en-US" altLang="zh-CN" sz="2800" dirty="0"/>
              <a:t>1</a:t>
            </a:r>
            <a:r>
              <a:rPr lang="zh-CN" altLang="zh-CN" sz="2800" dirty="0"/>
              <a:t>、 路由条目“</a:t>
            </a:r>
            <a:r>
              <a:rPr lang="en-US" altLang="zh-CN" sz="2800" dirty="0"/>
              <a:t>O IA 20.0.0.0/8 [110/4] via 192.168.1.2, 00:00:21, FastEthernet0/1</a:t>
            </a:r>
            <a:r>
              <a:rPr lang="zh-CN" altLang="zh-CN" sz="2800" dirty="0"/>
              <a:t>”的含义如下：</a:t>
            </a:r>
          </a:p>
          <a:p>
            <a:pPr lvl="1"/>
            <a:r>
              <a:rPr lang="en-US" altLang="zh-CN" sz="2400" dirty="0"/>
              <a:t>(1)  O IA</a:t>
            </a:r>
            <a:r>
              <a:rPr lang="zh-CN" altLang="zh-CN" sz="2400" dirty="0"/>
              <a:t>——表示路由条目是通过</a:t>
            </a:r>
            <a:r>
              <a:rPr lang="en-US" altLang="zh-CN" sz="2400" dirty="0"/>
              <a:t>OSPF</a:t>
            </a:r>
            <a:r>
              <a:rPr lang="zh-CN" altLang="zh-CN" sz="2400" dirty="0"/>
              <a:t>路由协议学习而来，且为区域间路由；若只有“</a:t>
            </a:r>
            <a:r>
              <a:rPr lang="en-US" altLang="zh-CN" sz="2400" dirty="0"/>
              <a:t>O</a:t>
            </a:r>
            <a:r>
              <a:rPr lang="zh-CN" altLang="zh-CN" sz="2400" dirty="0"/>
              <a:t>”表示是区域内</a:t>
            </a:r>
            <a:r>
              <a:rPr lang="en-US" altLang="zh-CN" sz="2400" dirty="0"/>
              <a:t>OSPF</a:t>
            </a:r>
            <a:r>
              <a:rPr lang="zh-CN" altLang="zh-CN" sz="2400" dirty="0"/>
              <a:t>路由；“</a:t>
            </a:r>
            <a:r>
              <a:rPr lang="en-US" altLang="zh-CN" sz="2400" dirty="0"/>
              <a:t>O E1</a:t>
            </a:r>
            <a:r>
              <a:rPr lang="zh-CN" altLang="zh-CN" sz="2400" dirty="0"/>
              <a:t>”或“</a:t>
            </a:r>
            <a:r>
              <a:rPr lang="en-US" altLang="zh-CN" sz="2400" dirty="0"/>
              <a:t>O E2</a:t>
            </a:r>
            <a:r>
              <a:rPr lang="zh-CN" altLang="zh-CN" sz="2400" dirty="0"/>
              <a:t>”表示是外部自治系统被重分布到</a:t>
            </a:r>
            <a:r>
              <a:rPr lang="en-US" altLang="zh-CN" sz="2400" dirty="0"/>
              <a:t>OSPF</a:t>
            </a:r>
            <a:r>
              <a:rPr lang="zh-CN" altLang="zh-CN" sz="2400" dirty="0"/>
              <a:t>的路由；</a:t>
            </a:r>
          </a:p>
          <a:p>
            <a:pPr lvl="1"/>
            <a:r>
              <a:rPr lang="en-US" altLang="zh-CN" sz="2400" dirty="0"/>
              <a:t>(2)  20.0.0.0/8</a:t>
            </a:r>
            <a:r>
              <a:rPr lang="zh-CN" altLang="zh-CN" sz="2400" dirty="0"/>
              <a:t>——目的网络及其网络掩码长度；</a:t>
            </a:r>
          </a:p>
          <a:p>
            <a:pPr lvl="1"/>
            <a:r>
              <a:rPr lang="en-US" altLang="zh-CN" sz="2400" dirty="0"/>
              <a:t>(3)  110</a:t>
            </a:r>
            <a:r>
              <a:rPr lang="zh-CN" altLang="zh-CN" sz="2400" dirty="0"/>
              <a:t>——管理距离值，</a:t>
            </a:r>
            <a:r>
              <a:rPr lang="en-US" altLang="zh-CN" sz="2400" dirty="0"/>
              <a:t>110</a:t>
            </a:r>
            <a:r>
              <a:rPr lang="zh-CN" altLang="zh-CN" sz="2400" dirty="0"/>
              <a:t>是</a:t>
            </a:r>
            <a:r>
              <a:rPr lang="en-US" altLang="zh-CN" sz="2400" dirty="0"/>
              <a:t>OSPF</a:t>
            </a:r>
            <a:r>
              <a:rPr lang="zh-CN" altLang="zh-CN" sz="2400" dirty="0"/>
              <a:t>路由协议的默认管理距离值</a:t>
            </a:r>
            <a:r>
              <a:rPr lang="zh-CN" altLang="zh-CN" sz="2400" dirty="0" smtClean="0"/>
              <a:t>；</a:t>
            </a:r>
            <a:endParaRPr lang="zh-CN" altLang="zh-CN" sz="2400" dirty="0"/>
          </a:p>
        </p:txBody>
      </p:sp>
      <p:sp>
        <p:nvSpPr>
          <p:cNvPr id="4" name="页脚占位符 5"/>
          <p:cNvSpPr>
            <a:spLocks noGrp="1"/>
          </p:cNvSpPr>
          <p:nvPr>
            <p:ph type="ftr" sz="quarter" idx="12"/>
          </p:nvPr>
        </p:nvSpPr>
        <p:spPr>
          <a:xfrm>
            <a:off x="3124200" y="6320970"/>
            <a:ext cx="2895600" cy="476250"/>
          </a:xfrm>
        </p:spPr>
        <p:txBody>
          <a:bodyPr/>
          <a:lstStyle/>
          <a:p>
            <a:r>
              <a:rPr lang="zh-CN" altLang="en-US" dirty="0"/>
              <a:t>第 </a:t>
            </a:r>
            <a:fld id="{71803258-1C6E-4B0D-99D1-BC4AE38E3E46}" type="slidenum">
              <a:rPr lang="zh-CN" altLang="en-US"/>
              <a:pPr/>
              <a:t>47</a:t>
            </a:fld>
            <a:r>
              <a:rPr lang="zh-CN" altLang="en-US" dirty="0"/>
              <a:t> 页</a:t>
            </a:r>
          </a:p>
        </p:txBody>
      </p:sp>
    </p:spTree>
    <p:extLst>
      <p:ext uri="{BB962C8B-B14F-4D97-AF65-F5344CB8AC3E}">
        <p14:creationId xmlns:p14="http://schemas.microsoft.com/office/powerpoint/2010/main" val="11758890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400" dirty="0"/>
              <a:t>【</a:t>
            </a:r>
            <a:r>
              <a:rPr lang="zh-CN" altLang="en-US" sz="4400" dirty="0"/>
              <a:t>说明</a:t>
            </a:r>
            <a:r>
              <a:rPr lang="en-US" altLang="zh-CN" sz="4400" dirty="0" smtClean="0"/>
              <a:t>】</a:t>
            </a:r>
            <a:r>
              <a:rPr lang="zh-CN" altLang="en-US" sz="4400" dirty="0" smtClean="0"/>
              <a:t>（续）</a:t>
            </a:r>
            <a:endParaRPr lang="zh-CN" altLang="en-US" sz="4400" dirty="0"/>
          </a:p>
        </p:txBody>
      </p:sp>
      <p:sp>
        <p:nvSpPr>
          <p:cNvPr id="3" name="内容占位符 2"/>
          <p:cNvSpPr>
            <a:spLocks noGrp="1"/>
          </p:cNvSpPr>
          <p:nvPr>
            <p:ph idx="1"/>
          </p:nvPr>
        </p:nvSpPr>
        <p:spPr>
          <a:xfrm>
            <a:off x="457200" y="1280894"/>
            <a:ext cx="8382000" cy="4525963"/>
          </a:xfrm>
        </p:spPr>
        <p:txBody>
          <a:bodyPr/>
          <a:lstStyle/>
          <a:p>
            <a:pPr lvl="1"/>
            <a:r>
              <a:rPr lang="en-US" altLang="zh-CN" sz="2400" dirty="0" smtClean="0"/>
              <a:t>(</a:t>
            </a:r>
            <a:r>
              <a:rPr lang="en-US" altLang="zh-CN" sz="2400" dirty="0"/>
              <a:t>4)  4</a:t>
            </a:r>
            <a:r>
              <a:rPr lang="zh-CN" altLang="zh-CN" sz="2400" dirty="0"/>
              <a:t>——该路由条目的度量值，</a:t>
            </a:r>
            <a:r>
              <a:rPr lang="en-US" altLang="zh-CN" sz="2400" dirty="0"/>
              <a:t>OSPF</a:t>
            </a:r>
            <a:r>
              <a:rPr lang="zh-CN" altLang="zh-CN" sz="2400" dirty="0"/>
              <a:t>度量值的计算公式为</a:t>
            </a:r>
            <a:r>
              <a:rPr lang="en-US" altLang="zh-CN" sz="2400" dirty="0"/>
              <a:t>10</a:t>
            </a:r>
            <a:r>
              <a:rPr lang="en-US" altLang="zh-CN" sz="2400" baseline="30000" dirty="0"/>
              <a:t>8</a:t>
            </a:r>
            <a:r>
              <a:rPr lang="en-US" altLang="zh-CN" sz="2400" dirty="0"/>
              <a:t>/</a:t>
            </a:r>
            <a:r>
              <a:rPr lang="zh-CN" altLang="zh-CN" sz="2400" dirty="0"/>
              <a:t>接口带宽</a:t>
            </a:r>
            <a:r>
              <a:rPr lang="en-US" altLang="zh-CN" sz="2400" dirty="0"/>
              <a:t>(bps)</a:t>
            </a:r>
            <a:r>
              <a:rPr lang="zh-CN" altLang="zh-CN" sz="2400" dirty="0"/>
              <a:t>，然后取整，而且是所有链路入口的</a:t>
            </a:r>
            <a:r>
              <a:rPr lang="en-US" altLang="zh-CN" sz="2400" dirty="0"/>
              <a:t>Cost</a:t>
            </a:r>
            <a:r>
              <a:rPr lang="zh-CN" altLang="zh-CN" sz="2400" dirty="0"/>
              <a:t>之和。本例中，网络</a:t>
            </a:r>
            <a:r>
              <a:rPr lang="en-US" altLang="zh-CN" sz="2400" dirty="0"/>
              <a:t>20.0.0.0/8</a:t>
            </a:r>
            <a:r>
              <a:rPr lang="zh-CN" altLang="zh-CN" sz="2400" dirty="0"/>
              <a:t>到路由器</a:t>
            </a:r>
            <a:r>
              <a:rPr lang="en-US" altLang="zh-CN" sz="2400" dirty="0"/>
              <a:t>Router0</a:t>
            </a:r>
            <a:r>
              <a:rPr lang="zh-CN" altLang="zh-CN" sz="2400" dirty="0"/>
              <a:t>经过的入接口包括</a:t>
            </a:r>
            <a:r>
              <a:rPr lang="en-US" altLang="zh-CN" sz="2400" dirty="0"/>
              <a:t>Router3</a:t>
            </a:r>
            <a:r>
              <a:rPr lang="zh-CN" altLang="zh-CN" sz="2400" dirty="0"/>
              <a:t>的</a:t>
            </a:r>
            <a:r>
              <a:rPr lang="en-US" altLang="zh-CN" sz="2400" dirty="0"/>
              <a:t>FastEthernet0/1</a:t>
            </a:r>
            <a:r>
              <a:rPr lang="zh-CN" altLang="zh-CN" sz="2400" dirty="0"/>
              <a:t>、</a:t>
            </a:r>
            <a:r>
              <a:rPr lang="en-US" altLang="zh-CN" sz="2400" dirty="0"/>
              <a:t>Router2</a:t>
            </a:r>
            <a:r>
              <a:rPr lang="zh-CN" altLang="zh-CN" sz="2400" dirty="0"/>
              <a:t>的</a:t>
            </a:r>
            <a:r>
              <a:rPr lang="en-US" altLang="zh-CN" sz="2400" dirty="0"/>
              <a:t>FastEthernet0/1</a:t>
            </a:r>
            <a:r>
              <a:rPr lang="zh-CN" altLang="zh-CN" sz="2400" dirty="0"/>
              <a:t>、</a:t>
            </a:r>
            <a:r>
              <a:rPr lang="en-US" altLang="zh-CN" sz="2400" dirty="0"/>
              <a:t>Router1</a:t>
            </a:r>
            <a:r>
              <a:rPr lang="zh-CN" altLang="zh-CN" sz="2400" dirty="0"/>
              <a:t>的</a:t>
            </a:r>
            <a:r>
              <a:rPr lang="en-US" altLang="zh-CN" sz="2400" dirty="0"/>
              <a:t>FastEthernet0/1</a:t>
            </a:r>
            <a:r>
              <a:rPr lang="zh-CN" altLang="zh-CN" sz="2400" dirty="0"/>
              <a:t>和</a:t>
            </a:r>
            <a:r>
              <a:rPr lang="en-US" altLang="zh-CN" sz="2400" dirty="0"/>
              <a:t>Router0</a:t>
            </a:r>
            <a:r>
              <a:rPr lang="zh-CN" altLang="zh-CN" sz="2400" dirty="0"/>
              <a:t>的</a:t>
            </a:r>
            <a:r>
              <a:rPr lang="en-US" altLang="zh-CN" sz="2400" dirty="0"/>
              <a:t>FastEthernet0/1</a:t>
            </a:r>
            <a:r>
              <a:rPr lang="zh-CN" altLang="zh-CN" sz="2400" dirty="0"/>
              <a:t>，计算如下：</a:t>
            </a:r>
            <a:r>
              <a:rPr lang="en-US" altLang="zh-CN" sz="2400" dirty="0"/>
              <a:t>10</a:t>
            </a:r>
            <a:r>
              <a:rPr lang="en-US" altLang="zh-CN" sz="2400" baseline="30000" dirty="0"/>
              <a:t>8</a:t>
            </a:r>
            <a:r>
              <a:rPr lang="en-US" altLang="zh-CN" sz="2400" dirty="0"/>
              <a:t>/100000000 + 10</a:t>
            </a:r>
            <a:r>
              <a:rPr lang="en-US" altLang="zh-CN" sz="2400" baseline="30000" dirty="0"/>
              <a:t>8</a:t>
            </a:r>
            <a:r>
              <a:rPr lang="en-US" altLang="zh-CN" sz="2400" dirty="0"/>
              <a:t>/100000000 + 10</a:t>
            </a:r>
            <a:r>
              <a:rPr lang="en-US" altLang="zh-CN" sz="2400" baseline="30000" dirty="0"/>
              <a:t>8</a:t>
            </a:r>
            <a:r>
              <a:rPr lang="en-US" altLang="zh-CN" sz="2400" dirty="0"/>
              <a:t>/100000000 + 10</a:t>
            </a:r>
            <a:r>
              <a:rPr lang="en-US" altLang="zh-CN" sz="2400" baseline="30000" dirty="0"/>
              <a:t>8</a:t>
            </a:r>
            <a:r>
              <a:rPr lang="en-US" altLang="zh-CN" sz="2400" dirty="0"/>
              <a:t>/100000000 = 4</a:t>
            </a:r>
            <a:r>
              <a:rPr lang="zh-CN" altLang="zh-CN" sz="2400" dirty="0"/>
              <a:t>；</a:t>
            </a:r>
          </a:p>
          <a:p>
            <a:pPr lvl="1"/>
            <a:r>
              <a:rPr lang="en-US" altLang="zh-CN" sz="2400" dirty="0"/>
              <a:t>(5)  192.168.1.2</a:t>
            </a:r>
            <a:r>
              <a:rPr lang="zh-CN" altLang="zh-CN" sz="2400" dirty="0"/>
              <a:t>——通告路由器的下一跳</a:t>
            </a:r>
            <a:r>
              <a:rPr lang="en-US" altLang="zh-CN" sz="2400" dirty="0"/>
              <a:t>IP</a:t>
            </a:r>
            <a:r>
              <a:rPr lang="zh-CN" altLang="zh-CN" sz="2400" dirty="0"/>
              <a:t>地址；</a:t>
            </a:r>
          </a:p>
          <a:p>
            <a:pPr lvl="1"/>
            <a:r>
              <a:rPr lang="en-US" altLang="zh-CN" sz="2400" dirty="0"/>
              <a:t>(6)  00:00:21</a:t>
            </a:r>
            <a:r>
              <a:rPr lang="zh-CN" altLang="zh-CN" sz="2400" dirty="0"/>
              <a:t>——自上次更新以来已经过了</a:t>
            </a:r>
            <a:r>
              <a:rPr lang="en-US" altLang="zh-CN" sz="2400" dirty="0"/>
              <a:t>21s</a:t>
            </a:r>
            <a:r>
              <a:rPr lang="zh-CN" altLang="zh-CN" sz="2400" dirty="0"/>
              <a:t>；</a:t>
            </a:r>
          </a:p>
          <a:p>
            <a:pPr lvl="1"/>
            <a:r>
              <a:rPr lang="en-US" altLang="zh-CN" sz="2400" dirty="0"/>
              <a:t>(7)  FastEthernet0/1</a:t>
            </a:r>
            <a:r>
              <a:rPr lang="zh-CN" altLang="zh-CN" sz="2400" dirty="0"/>
              <a:t>——接收该路由条目的本路由器接口。</a:t>
            </a:r>
          </a:p>
          <a:p>
            <a:pPr marL="0" indent="0">
              <a:buNone/>
            </a:pPr>
            <a:r>
              <a:rPr lang="en-US" altLang="zh-CN" sz="2800" dirty="0"/>
              <a:t>2</a:t>
            </a:r>
            <a:r>
              <a:rPr lang="zh-CN" altLang="zh-CN" sz="2800" dirty="0"/>
              <a:t>、 命令“</a:t>
            </a:r>
            <a:r>
              <a:rPr lang="en-US" altLang="zh-CN" sz="2800" dirty="0"/>
              <a:t>show </a:t>
            </a:r>
            <a:r>
              <a:rPr lang="en-US" altLang="zh-CN" sz="2800" dirty="0" err="1"/>
              <a:t>ip</a:t>
            </a:r>
            <a:r>
              <a:rPr lang="en-US" altLang="zh-CN" sz="2800" dirty="0"/>
              <a:t> route </a:t>
            </a:r>
            <a:r>
              <a:rPr lang="en-US" altLang="zh-CN" sz="2800" dirty="0" err="1"/>
              <a:t>ospf</a:t>
            </a:r>
            <a:r>
              <a:rPr lang="zh-CN" altLang="zh-CN" sz="2800" dirty="0"/>
              <a:t>”可只显示路由器路由表中的</a:t>
            </a:r>
            <a:r>
              <a:rPr lang="en-US" altLang="zh-CN" sz="2800" dirty="0"/>
              <a:t>OSPF</a:t>
            </a:r>
            <a:r>
              <a:rPr lang="zh-CN" altLang="zh-CN" sz="2800" dirty="0"/>
              <a:t>路由信息。</a:t>
            </a:r>
            <a:endParaRPr lang="zh-CN" altLang="en-US" sz="2800" dirty="0"/>
          </a:p>
        </p:txBody>
      </p:sp>
      <p:sp>
        <p:nvSpPr>
          <p:cNvPr id="4" name="页脚占位符 5"/>
          <p:cNvSpPr>
            <a:spLocks noGrp="1"/>
          </p:cNvSpPr>
          <p:nvPr>
            <p:ph type="ftr" sz="quarter" idx="12"/>
          </p:nvPr>
        </p:nvSpPr>
        <p:spPr>
          <a:xfrm>
            <a:off x="3124200" y="6320970"/>
            <a:ext cx="2895600" cy="476250"/>
          </a:xfrm>
        </p:spPr>
        <p:txBody>
          <a:bodyPr/>
          <a:lstStyle/>
          <a:p>
            <a:r>
              <a:rPr lang="zh-CN" altLang="en-US" dirty="0"/>
              <a:t>第 </a:t>
            </a:r>
            <a:fld id="{71803258-1C6E-4B0D-99D1-BC4AE38E3E46}" type="slidenum">
              <a:rPr lang="zh-CN" altLang="en-US"/>
              <a:pPr/>
              <a:t>48</a:t>
            </a:fld>
            <a:r>
              <a:rPr lang="zh-CN" altLang="en-US" dirty="0"/>
              <a:t> 页</a:t>
            </a:r>
          </a:p>
        </p:txBody>
      </p:sp>
    </p:spTree>
    <p:extLst>
      <p:ext uri="{BB962C8B-B14F-4D97-AF65-F5344CB8AC3E}">
        <p14:creationId xmlns:p14="http://schemas.microsoft.com/office/powerpoint/2010/main" val="421232671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291942"/>
            <a:ext cx="2895600" cy="476250"/>
          </a:xfrm>
        </p:spPr>
        <p:txBody>
          <a:bodyPr/>
          <a:lstStyle/>
          <a:p>
            <a:r>
              <a:rPr lang="zh-CN" altLang="en-US"/>
              <a:t>第 </a:t>
            </a:r>
            <a:fld id="{71803258-1C6E-4B0D-99D1-BC4AE38E3E46}" type="slidenum">
              <a:rPr lang="zh-CN" altLang="en-US"/>
              <a:pPr/>
              <a:t>49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en-US" altLang="zh-CN" sz="2800" dirty="0">
                <a:solidFill>
                  <a:schemeClr val="hlink"/>
                </a:solidFill>
              </a:rPr>
              <a:t>(6)	</a:t>
            </a:r>
            <a:r>
              <a:rPr lang="zh-CN" altLang="en-US" sz="2800" dirty="0">
                <a:solidFill>
                  <a:schemeClr val="hlink"/>
                </a:solidFill>
              </a:rPr>
              <a:t>其他调试命令。</a:t>
            </a:r>
          </a:p>
          <a:p>
            <a:pPr marL="557212" lvl="2" indent="-257175">
              <a:spcBef>
                <a:spcPts val="0"/>
              </a:spcBef>
              <a:buClr>
                <a:schemeClr val="tx1"/>
              </a:buClr>
            </a:pPr>
            <a:r>
              <a:rPr lang="en-US" altLang="zh-CN" sz="2500" dirty="0"/>
              <a:t>a) show </a:t>
            </a:r>
            <a:r>
              <a:rPr lang="en-US" altLang="zh-CN" sz="2500" dirty="0" err="1"/>
              <a:t>ip</a:t>
            </a:r>
            <a:r>
              <a:rPr lang="en-US" altLang="zh-CN" sz="2500" dirty="0"/>
              <a:t> </a:t>
            </a:r>
            <a:r>
              <a:rPr lang="en-US" altLang="zh-CN" sz="2500" dirty="0" smtClean="0"/>
              <a:t>protocols</a:t>
            </a:r>
          </a:p>
          <a:p>
            <a:pPr marL="557212" lvl="2" indent="-257175">
              <a:spcBef>
                <a:spcPts val="0"/>
              </a:spcBef>
              <a:buClr>
                <a:schemeClr val="tx1"/>
              </a:buClr>
            </a:pPr>
            <a:r>
              <a:rPr lang="en-US" altLang="zh-CN" sz="2500" dirty="0"/>
              <a:t>b) show </a:t>
            </a:r>
            <a:r>
              <a:rPr lang="en-US" altLang="zh-CN" sz="2500" dirty="0" err="1"/>
              <a:t>ip</a:t>
            </a:r>
            <a:r>
              <a:rPr lang="en-US" altLang="zh-CN" sz="2500" dirty="0"/>
              <a:t> </a:t>
            </a:r>
            <a:r>
              <a:rPr lang="en-US" altLang="zh-CN" sz="2500" dirty="0" err="1" smtClean="0"/>
              <a:t>ospf</a:t>
            </a:r>
            <a:endParaRPr lang="en-US" altLang="zh-CN" sz="2500" dirty="0" smtClean="0"/>
          </a:p>
          <a:p>
            <a:pPr marL="557212" lvl="2" indent="-257175">
              <a:spcBef>
                <a:spcPts val="0"/>
              </a:spcBef>
              <a:buClr>
                <a:schemeClr val="tx1"/>
              </a:buClr>
            </a:pPr>
            <a:r>
              <a:rPr lang="en-US" altLang="zh-CN" sz="2500" dirty="0"/>
              <a:t>c) show </a:t>
            </a:r>
            <a:r>
              <a:rPr lang="en-US" altLang="zh-CN" sz="2500" dirty="0" err="1"/>
              <a:t>ip</a:t>
            </a:r>
            <a:r>
              <a:rPr lang="en-US" altLang="zh-CN" sz="2500" dirty="0"/>
              <a:t> </a:t>
            </a:r>
            <a:r>
              <a:rPr lang="en-US" altLang="zh-CN" sz="2500" dirty="0" err="1"/>
              <a:t>ospf</a:t>
            </a:r>
            <a:r>
              <a:rPr lang="en-US" altLang="zh-CN" sz="2500" dirty="0"/>
              <a:t> </a:t>
            </a:r>
            <a:r>
              <a:rPr lang="en-US" altLang="zh-CN" sz="2500" dirty="0" smtClean="0"/>
              <a:t>neighbor</a:t>
            </a:r>
          </a:p>
          <a:p>
            <a:pPr marL="557212" lvl="2" indent="-257175">
              <a:spcBef>
                <a:spcPts val="0"/>
              </a:spcBef>
              <a:buClr>
                <a:schemeClr val="tx1"/>
              </a:buClr>
            </a:pPr>
            <a:r>
              <a:rPr lang="en-US" altLang="zh-CN" sz="2500" dirty="0"/>
              <a:t>d) show </a:t>
            </a:r>
            <a:r>
              <a:rPr lang="en-US" altLang="zh-CN" sz="2500" dirty="0" err="1"/>
              <a:t>ip</a:t>
            </a:r>
            <a:r>
              <a:rPr lang="en-US" altLang="zh-CN" sz="2500" dirty="0"/>
              <a:t> </a:t>
            </a:r>
            <a:r>
              <a:rPr lang="en-US" altLang="zh-CN" sz="2500" dirty="0" err="1"/>
              <a:t>ospf</a:t>
            </a:r>
            <a:r>
              <a:rPr lang="en-US" altLang="zh-CN" sz="2500" dirty="0"/>
              <a:t> </a:t>
            </a:r>
            <a:r>
              <a:rPr lang="en-US" altLang="zh-CN" sz="2500" dirty="0" smtClean="0"/>
              <a:t>database</a:t>
            </a:r>
          </a:p>
          <a:p>
            <a:pPr marL="557212" lvl="2" indent="-257175">
              <a:spcBef>
                <a:spcPts val="0"/>
              </a:spcBef>
              <a:buClr>
                <a:schemeClr val="tx1"/>
              </a:buClr>
            </a:pPr>
            <a:r>
              <a:rPr lang="en-US" altLang="zh-CN" sz="2500" dirty="0"/>
              <a:t>e) show </a:t>
            </a:r>
            <a:r>
              <a:rPr lang="en-US" altLang="zh-CN" sz="2500" dirty="0" err="1"/>
              <a:t>ip</a:t>
            </a:r>
            <a:r>
              <a:rPr lang="en-US" altLang="zh-CN" sz="2500" dirty="0"/>
              <a:t> </a:t>
            </a:r>
            <a:r>
              <a:rPr lang="en-US" altLang="zh-CN" sz="2500" dirty="0" err="1"/>
              <a:t>ospf</a:t>
            </a:r>
            <a:r>
              <a:rPr lang="en-US" altLang="zh-CN" sz="2500" dirty="0"/>
              <a:t> </a:t>
            </a:r>
            <a:r>
              <a:rPr lang="en-US" altLang="zh-CN" sz="2500" dirty="0" smtClean="0"/>
              <a:t>interface</a:t>
            </a:r>
          </a:p>
          <a:p>
            <a:pPr marL="257175" lvl="1" indent="-257175">
              <a:buClr>
                <a:schemeClr val="tx1"/>
              </a:buClr>
            </a:pPr>
            <a:r>
              <a:rPr lang="en-US" altLang="zh-CN" sz="2800" dirty="0" smtClean="0">
                <a:solidFill>
                  <a:schemeClr val="hlink"/>
                </a:solidFill>
              </a:rPr>
              <a:t>(7)</a:t>
            </a:r>
            <a:r>
              <a:rPr lang="en-US" altLang="zh-CN" sz="2800" dirty="0">
                <a:solidFill>
                  <a:schemeClr val="hlink"/>
                </a:solidFill>
              </a:rPr>
              <a:t>	</a:t>
            </a:r>
            <a:r>
              <a:rPr lang="zh-CN" altLang="en-US" sz="2800" dirty="0" smtClean="0">
                <a:solidFill>
                  <a:schemeClr val="hlink"/>
                </a:solidFill>
              </a:rPr>
              <a:t>网络连通性测试。</a:t>
            </a:r>
            <a:endParaRPr lang="en-US" altLang="zh-CN" sz="2800" dirty="0" smtClean="0">
              <a:solidFill>
                <a:schemeClr val="hlink"/>
              </a:solidFill>
            </a:endParaRPr>
          </a:p>
          <a:p>
            <a:pPr marL="557212" lvl="2" indent="-257175">
              <a:spcBef>
                <a:spcPts val="0"/>
              </a:spcBef>
              <a:buClr>
                <a:schemeClr val="tx1"/>
              </a:buClr>
            </a:pPr>
            <a:r>
              <a:rPr lang="en-US" altLang="zh-CN" sz="2500" dirty="0"/>
              <a:t>a)</a:t>
            </a:r>
            <a:r>
              <a:rPr lang="zh-CN" altLang="zh-CN" sz="2500" dirty="0"/>
              <a:t>在</a:t>
            </a:r>
            <a:r>
              <a:rPr lang="en-US" altLang="zh-CN" sz="2500" dirty="0"/>
              <a:t>PC0</a:t>
            </a:r>
            <a:r>
              <a:rPr lang="zh-CN" altLang="zh-CN" sz="2500" dirty="0"/>
              <a:t>上</a:t>
            </a:r>
            <a:r>
              <a:rPr lang="en-US" altLang="zh-CN" sz="2500" dirty="0"/>
              <a:t>ping  Server0</a:t>
            </a:r>
            <a:r>
              <a:rPr lang="zh-CN" altLang="zh-CN" sz="2500" dirty="0"/>
              <a:t>进行连通性测试</a:t>
            </a:r>
            <a:r>
              <a:rPr lang="zh-CN" altLang="en-US" sz="2500" dirty="0"/>
              <a:t>；</a:t>
            </a:r>
            <a:endParaRPr lang="zh-CN" altLang="zh-CN" sz="2500" dirty="0"/>
          </a:p>
          <a:p>
            <a:pPr marL="557212" lvl="2" indent="-257175">
              <a:spcBef>
                <a:spcPts val="0"/>
              </a:spcBef>
              <a:buClr>
                <a:schemeClr val="tx1"/>
              </a:buClr>
            </a:pPr>
            <a:r>
              <a:rPr lang="en-US" altLang="zh-CN" sz="2500" dirty="0"/>
              <a:t>b) </a:t>
            </a:r>
            <a:r>
              <a:rPr lang="zh-CN" altLang="en-US" sz="2500" dirty="0"/>
              <a:t>从</a:t>
            </a:r>
            <a:r>
              <a:rPr lang="en-US" altLang="zh-CN" sz="2500" dirty="0"/>
              <a:t>PC0</a:t>
            </a:r>
            <a:r>
              <a:rPr lang="zh-CN" altLang="en-US" sz="2500" dirty="0"/>
              <a:t>运行</a:t>
            </a:r>
            <a:r>
              <a:rPr lang="en-US" altLang="zh-CN" sz="2500" dirty="0" err="1"/>
              <a:t>tracert</a:t>
            </a:r>
            <a:r>
              <a:rPr lang="zh-CN" altLang="en-US" sz="2500" dirty="0"/>
              <a:t>命令到达</a:t>
            </a:r>
            <a:r>
              <a:rPr lang="en-US" altLang="zh-CN" sz="2500" dirty="0"/>
              <a:t>Server0</a:t>
            </a:r>
            <a:r>
              <a:rPr lang="zh-CN" altLang="en-US" sz="2500" dirty="0"/>
              <a:t>，查看路由路径；</a:t>
            </a:r>
            <a:endParaRPr lang="en-US" altLang="zh-CN" sz="2500" dirty="0"/>
          </a:p>
          <a:p>
            <a:pPr marL="557212" lvl="2" indent="-257175">
              <a:spcBef>
                <a:spcPts val="0"/>
              </a:spcBef>
              <a:buClr>
                <a:schemeClr val="tx1"/>
              </a:buClr>
            </a:pPr>
            <a:r>
              <a:rPr lang="en-US" altLang="zh-CN" sz="2500" dirty="0"/>
              <a:t>c) </a:t>
            </a:r>
            <a:r>
              <a:rPr lang="zh-CN" altLang="en-US" sz="2500" dirty="0"/>
              <a:t>在</a:t>
            </a:r>
            <a:r>
              <a:rPr lang="en-US" altLang="zh-CN" sz="2500" dirty="0"/>
              <a:t>Server0</a:t>
            </a:r>
            <a:r>
              <a:rPr lang="zh-CN" altLang="en-US" sz="2500" dirty="0"/>
              <a:t>上打开</a:t>
            </a:r>
            <a:r>
              <a:rPr lang="en-US" altLang="zh-CN" sz="2500" dirty="0"/>
              <a:t>HTTP</a:t>
            </a:r>
            <a:r>
              <a:rPr lang="zh-CN" altLang="en-US" sz="2500" dirty="0"/>
              <a:t>服务，并且修改页面的内容，从</a:t>
            </a:r>
            <a:r>
              <a:rPr lang="en-US" altLang="zh-CN" sz="2500" dirty="0"/>
              <a:t>PC0</a:t>
            </a:r>
            <a:r>
              <a:rPr lang="zh-CN" altLang="en-US" sz="2500" dirty="0"/>
              <a:t>的浏览器中进行页面浏览，观察是否正常。</a:t>
            </a:r>
            <a:endParaRPr lang="en-US" altLang="zh-CN" sz="2500" dirty="0"/>
          </a:p>
        </p:txBody>
      </p:sp>
    </p:spTree>
    <p:extLst>
      <p:ext uri="{BB962C8B-B14F-4D97-AF65-F5344CB8AC3E}">
        <p14:creationId xmlns:p14="http://schemas.microsoft.com/office/powerpoint/2010/main" val="1298546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93540"/>
            <a:ext cx="2895600" cy="476250"/>
          </a:xfrm>
        </p:spPr>
        <p:txBody>
          <a:bodyPr/>
          <a:lstStyle/>
          <a:p>
            <a:r>
              <a:rPr lang="zh-CN" altLang="en-US"/>
              <a:t>第 </a:t>
            </a:r>
            <a:fld id="{71803258-1C6E-4B0D-99D1-BC4AE38E3E46}" type="slidenum">
              <a:rPr lang="zh-CN" altLang="en-US"/>
              <a:pPr/>
              <a:t>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6.1.2	</a:t>
            </a:r>
            <a:r>
              <a:rPr lang="zh-CN" altLang="en-US" sz="4400" dirty="0"/>
              <a:t>基于</a:t>
            </a:r>
            <a:r>
              <a:rPr lang="en-US" altLang="zh-CN" sz="4400" dirty="0" smtClean="0"/>
              <a:t>P T</a:t>
            </a:r>
            <a:r>
              <a:rPr lang="zh-CN" altLang="en-US" sz="4400" dirty="0" smtClean="0"/>
              <a:t>的</a:t>
            </a:r>
            <a:r>
              <a:rPr lang="zh-CN" altLang="en-US" sz="4400" dirty="0"/>
              <a:t>静态路由配置</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1.</a:t>
            </a:r>
            <a:r>
              <a:rPr lang="zh-CN" altLang="zh-CN" sz="3200" dirty="0" smtClean="0"/>
              <a:t>组网需求及拓扑</a:t>
            </a:r>
            <a:endParaRPr lang="en-US" altLang="zh-CN" sz="3200" dirty="0" smtClean="0"/>
          </a:p>
          <a:p>
            <a:pPr lvl="1"/>
            <a:r>
              <a:rPr lang="zh-CN" altLang="en-US" sz="2400" dirty="0" smtClean="0"/>
              <a:t>两个</a:t>
            </a:r>
            <a:r>
              <a:rPr lang="zh-CN" altLang="en-US" sz="2400" dirty="0"/>
              <a:t>校</a:t>
            </a:r>
            <a:r>
              <a:rPr lang="zh-CN" altLang="en-US" sz="2400" dirty="0" smtClean="0"/>
              <a:t>区经过</a:t>
            </a:r>
            <a:r>
              <a:rPr lang="zh-CN" altLang="en-US" sz="2400" dirty="0"/>
              <a:t>某</a:t>
            </a:r>
            <a:r>
              <a:rPr lang="en-US" altLang="zh-CN" sz="2400" dirty="0"/>
              <a:t>ISP</a:t>
            </a:r>
            <a:r>
              <a:rPr lang="zh-CN" altLang="en-US" sz="2400" dirty="0"/>
              <a:t>的两台路由器</a:t>
            </a:r>
            <a:r>
              <a:rPr lang="zh-CN" altLang="en-US" sz="2400" dirty="0" smtClean="0"/>
              <a:t>互连，</a:t>
            </a:r>
            <a:r>
              <a:rPr lang="zh-CN" altLang="en-US" sz="2400" dirty="0"/>
              <a:t>现不考虑访问</a:t>
            </a:r>
            <a:r>
              <a:rPr lang="en-US" altLang="zh-CN" sz="2400" dirty="0"/>
              <a:t>Internet</a:t>
            </a:r>
            <a:r>
              <a:rPr lang="zh-CN" altLang="en-US" sz="2400" dirty="0"/>
              <a:t>的情况，要求采用静态路由，</a:t>
            </a:r>
            <a:r>
              <a:rPr lang="zh-CN" altLang="en-US" sz="2400" dirty="0" smtClean="0"/>
              <a:t>使任意</a:t>
            </a:r>
            <a:r>
              <a:rPr lang="zh-CN" altLang="en-US" sz="2400" dirty="0"/>
              <a:t>两个配置</a:t>
            </a:r>
            <a:r>
              <a:rPr lang="en-US" altLang="zh-CN" sz="2400" dirty="0"/>
              <a:t>IP</a:t>
            </a:r>
            <a:r>
              <a:rPr lang="zh-CN" altLang="en-US" sz="2400" dirty="0"/>
              <a:t>地址的接口之间都能互通。</a:t>
            </a:r>
            <a:endParaRPr lang="en-US" altLang="zh-CN" sz="2400" dirty="0" smtClean="0"/>
          </a:p>
          <a:p>
            <a:pPr lvl="1"/>
            <a:endParaRPr lang="en-US" altLang="zh-CN" sz="2900" dirty="0"/>
          </a:p>
          <a:p>
            <a:pPr lvl="1"/>
            <a:endParaRPr lang="zh-CN" altLang="zh-CN" sz="2900" dirty="0"/>
          </a:p>
          <a:p>
            <a:endParaRPr lang="zh-CN" altLang="en-US" sz="3200" dirty="0"/>
          </a:p>
        </p:txBody>
      </p:sp>
      <p:pic>
        <p:nvPicPr>
          <p:cNvPr id="6" name="图片 5"/>
          <p:cNvPicPr/>
          <p:nvPr/>
        </p:nvPicPr>
        <p:blipFill>
          <a:blip r:embed="rId2" cstate="print"/>
          <a:stretch>
            <a:fillRect/>
          </a:stretch>
        </p:blipFill>
        <p:spPr>
          <a:xfrm>
            <a:off x="1123394" y="3286095"/>
            <a:ext cx="5756378" cy="3393433"/>
          </a:xfrm>
          <a:prstGeom prst="rect">
            <a:avLst/>
          </a:prstGeom>
        </p:spPr>
      </p:pic>
      <p:sp>
        <p:nvSpPr>
          <p:cNvPr id="2" name="矩形 1"/>
          <p:cNvSpPr/>
          <p:nvPr/>
        </p:nvSpPr>
        <p:spPr>
          <a:xfrm>
            <a:off x="6884791" y="3286095"/>
            <a:ext cx="923330" cy="3242314"/>
          </a:xfrm>
          <a:prstGeom prst="rect">
            <a:avLst/>
          </a:prstGeom>
        </p:spPr>
        <p:txBody>
          <a:bodyPr vert="eaVert" wrap="square">
            <a:spAutoFit/>
          </a:bodyPr>
          <a:lstStyle/>
          <a:p>
            <a:r>
              <a:rPr lang="zh-CN" altLang="zh-CN" sz="2400" b="1" dirty="0"/>
              <a:t>图</a:t>
            </a:r>
            <a:r>
              <a:rPr lang="en-US" altLang="zh-CN" sz="2400" b="1" dirty="0"/>
              <a:t>6‑1  </a:t>
            </a:r>
            <a:r>
              <a:rPr lang="zh-CN" altLang="zh-CN" sz="2400" b="1" dirty="0"/>
              <a:t>静态路由配置实验的网络拓扑图</a:t>
            </a:r>
            <a:endParaRPr lang="zh-CN" altLang="en-US" sz="2400" b="1" dirty="0"/>
          </a:p>
        </p:txBody>
      </p:sp>
    </p:spTree>
    <p:extLst>
      <p:ext uri="{BB962C8B-B14F-4D97-AF65-F5344CB8AC3E}">
        <p14:creationId xmlns:p14="http://schemas.microsoft.com/office/powerpoint/2010/main" val="24394239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6.4	</a:t>
            </a:r>
            <a:r>
              <a:rPr lang="zh-CN" altLang="en-US" sz="4400" dirty="0"/>
              <a:t>路由重分布</a:t>
            </a:r>
            <a:r>
              <a:rPr lang="en-US" altLang="zh-CN" sz="4400" dirty="0"/>
              <a:t/>
            </a:r>
            <a:br>
              <a:rPr lang="en-US" altLang="zh-CN" sz="4400" dirty="0"/>
            </a:br>
            <a:r>
              <a:rPr lang="en-US" altLang="zh-CN" sz="4400" dirty="0"/>
              <a:t>6.4.1	</a:t>
            </a:r>
            <a:r>
              <a:rPr lang="zh-CN" altLang="en-US" sz="4400" dirty="0"/>
              <a:t>概述</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257175" lvl="1" indent="-257175">
              <a:buClr>
                <a:schemeClr val="tx1"/>
              </a:buClr>
            </a:pPr>
            <a:r>
              <a:rPr lang="zh-CN" altLang="en-US" sz="2800" dirty="0">
                <a:solidFill>
                  <a:schemeClr val="hlink"/>
                </a:solidFill>
              </a:rPr>
              <a:t>当网络中运行多种路由协议时，必须在这些不同路由选择协议之间共享路由信息，才能保证网络连通性。在路由选择协议之间交换路由信息的过程被称为路由重分布</a:t>
            </a:r>
            <a:r>
              <a:rPr lang="en-US" altLang="zh-CN" sz="2800" dirty="0">
                <a:solidFill>
                  <a:schemeClr val="hlink"/>
                </a:solidFill>
              </a:rPr>
              <a:t>(Route Redistribution</a:t>
            </a:r>
            <a:r>
              <a:rPr lang="en-US" altLang="zh-CN" sz="2800" dirty="0" smtClean="0">
                <a:solidFill>
                  <a:schemeClr val="hlink"/>
                </a:solidFill>
              </a:rPr>
              <a:t>)</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en-US" sz="2800" dirty="0">
                <a:solidFill>
                  <a:schemeClr val="hlink"/>
                </a:solidFill>
              </a:rPr>
              <a:t>执行路由重分布的路由器被称为边界路由器，因为它们位于两个或多个自治系统的边界</a:t>
            </a:r>
            <a:r>
              <a:rPr lang="zh-CN" altLang="en-US" sz="2800" dirty="0" smtClean="0">
                <a:solidFill>
                  <a:schemeClr val="hlink"/>
                </a:solidFill>
              </a:rPr>
              <a:t>上。</a:t>
            </a:r>
            <a:endParaRPr lang="en-US" altLang="zh-CN" sz="2800" dirty="0" smtClean="0">
              <a:solidFill>
                <a:schemeClr val="hlink"/>
              </a:solidFill>
            </a:endParaRPr>
          </a:p>
          <a:p>
            <a:pPr marL="257175" lvl="1" indent="-257175">
              <a:buClr>
                <a:schemeClr val="tx1"/>
              </a:buClr>
            </a:pPr>
            <a:r>
              <a:rPr lang="zh-CN" altLang="en-US" sz="2800" dirty="0">
                <a:solidFill>
                  <a:schemeClr val="hlink"/>
                </a:solidFill>
              </a:rPr>
              <a:t>在路由重分布时度量标准和管理距离是必须要考虑的。每一种路由协议都有自己的度量标准，所以在进行重分布时必须转换度量标准，使得它们</a:t>
            </a:r>
            <a:r>
              <a:rPr lang="zh-CN" altLang="en-US" sz="2800" dirty="0" smtClean="0">
                <a:solidFill>
                  <a:schemeClr val="hlink"/>
                </a:solidFill>
              </a:rPr>
              <a:t>兼容。</a:t>
            </a:r>
            <a:endParaRPr lang="zh-CN" altLang="zh-CN" sz="2800" dirty="0" smtClean="0">
              <a:solidFill>
                <a:schemeClr val="hlink"/>
              </a:solidFill>
            </a:endParaRPr>
          </a:p>
        </p:txBody>
      </p:sp>
    </p:spTree>
    <p:extLst>
      <p:ext uri="{BB962C8B-B14F-4D97-AF65-F5344CB8AC3E}">
        <p14:creationId xmlns:p14="http://schemas.microsoft.com/office/powerpoint/2010/main" val="42673883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6.4.1	</a:t>
            </a:r>
            <a:r>
              <a:rPr lang="zh-CN" altLang="en-US" sz="4400" dirty="0"/>
              <a:t>概述（续</a:t>
            </a:r>
            <a:r>
              <a:rPr lang="en-US" altLang="zh-CN" sz="4400" dirty="0"/>
              <a:t>1</a:t>
            </a:r>
            <a:r>
              <a:rPr lang="zh-CN" altLang="en-US" sz="4400" dirty="0"/>
              <a:t>）</a:t>
            </a:r>
            <a:endParaRPr lang="en-US" altLang="zh-CN" sz="4400" dirty="0"/>
          </a:p>
        </p:txBody>
      </p:sp>
      <p:sp>
        <p:nvSpPr>
          <p:cNvPr id="275459" name="Rectangle 3"/>
          <p:cNvSpPr>
            <a:spLocks noGrp="1" noChangeArrowheads="1"/>
          </p:cNvSpPr>
          <p:nvPr>
            <p:ph type="body" idx="1"/>
          </p:nvPr>
        </p:nvSpPr>
        <p:spPr>
          <a:xfrm>
            <a:off x="457199" y="1569722"/>
            <a:ext cx="8425543" cy="4525963"/>
          </a:xfrm>
        </p:spPr>
        <p:txBody>
          <a:bodyPr/>
          <a:lstStyle/>
          <a:p>
            <a:pPr marL="257175" lvl="1" indent="-257175">
              <a:buClr>
                <a:schemeClr val="tx1"/>
              </a:buClr>
            </a:pPr>
            <a:r>
              <a:rPr lang="zh-CN" altLang="en-US" sz="2800" dirty="0" smtClean="0">
                <a:solidFill>
                  <a:schemeClr val="hlink"/>
                </a:solidFill>
              </a:rPr>
              <a:t>种子</a:t>
            </a:r>
            <a:r>
              <a:rPr lang="zh-CN" altLang="en-US" sz="2800" dirty="0">
                <a:solidFill>
                  <a:schemeClr val="hlink"/>
                </a:solidFill>
              </a:rPr>
              <a:t>度量值</a:t>
            </a:r>
            <a:r>
              <a:rPr lang="en-US" altLang="zh-CN" sz="2800" dirty="0">
                <a:solidFill>
                  <a:schemeClr val="hlink"/>
                </a:solidFill>
              </a:rPr>
              <a:t>(Seed Metric)</a:t>
            </a:r>
            <a:r>
              <a:rPr lang="zh-CN" altLang="en-US" sz="2800" dirty="0">
                <a:solidFill>
                  <a:schemeClr val="hlink"/>
                </a:solidFill>
              </a:rPr>
              <a:t>是在路由重分布时定义的，它是一条通过外部重分布进来的路由的初始度量值。几种常见路由协议默认的种子度量值如表</a:t>
            </a:r>
            <a:r>
              <a:rPr lang="en-US" altLang="zh-CN" sz="2800" dirty="0" smtClean="0">
                <a:solidFill>
                  <a:schemeClr val="hlink"/>
                </a:solidFill>
              </a:rPr>
              <a:t>6-3</a:t>
            </a:r>
            <a:r>
              <a:rPr lang="zh-CN" altLang="en-US" sz="2800" dirty="0">
                <a:solidFill>
                  <a:schemeClr val="hlink"/>
                </a:solidFill>
              </a:rPr>
              <a:t>所</a:t>
            </a:r>
            <a:r>
              <a:rPr lang="zh-CN" altLang="en-US" sz="2800" dirty="0" smtClean="0">
                <a:solidFill>
                  <a:schemeClr val="hlink"/>
                </a:solidFill>
              </a:rPr>
              <a:t>示：</a:t>
            </a:r>
            <a:endParaRPr lang="en-US" altLang="zh-CN" sz="2800" dirty="0" smtClean="0">
              <a:solidFill>
                <a:schemeClr val="hlink"/>
              </a:solidFill>
            </a:endParaRPr>
          </a:p>
          <a:p>
            <a:pPr marL="257175" lvl="1" indent="-257175">
              <a:buClr>
                <a:schemeClr val="tx1"/>
              </a:buClr>
            </a:pPr>
            <a:endParaRPr lang="en-US" altLang="zh-CN" sz="2800" dirty="0">
              <a:solidFill>
                <a:schemeClr val="hlink"/>
              </a:solidFill>
            </a:endParaRPr>
          </a:p>
          <a:p>
            <a:pPr marL="257175" lvl="1" indent="-257175">
              <a:buClr>
                <a:schemeClr val="tx1"/>
              </a:buClr>
            </a:pPr>
            <a:endParaRPr lang="en-US" altLang="zh-CN" sz="2800" dirty="0" smtClean="0">
              <a:solidFill>
                <a:schemeClr val="hlink"/>
              </a:solidFill>
            </a:endParaRPr>
          </a:p>
          <a:p>
            <a:pPr marL="257175" lvl="1" indent="-257175">
              <a:buClr>
                <a:schemeClr val="tx1"/>
              </a:buClr>
            </a:pPr>
            <a:endParaRPr lang="en-US" altLang="zh-CN" sz="1600" dirty="0">
              <a:solidFill>
                <a:schemeClr val="hlink"/>
              </a:solidFill>
            </a:endParaRPr>
          </a:p>
          <a:p>
            <a:pPr marL="257175" lvl="1" indent="-257175">
              <a:buClr>
                <a:schemeClr val="tx1"/>
              </a:buClr>
            </a:pPr>
            <a:endParaRPr lang="en-US" altLang="zh-CN" sz="2800" dirty="0" smtClean="0">
              <a:solidFill>
                <a:schemeClr val="hlink"/>
              </a:solidFill>
            </a:endParaRPr>
          </a:p>
          <a:p>
            <a:pPr marL="257175" lvl="1" indent="-257175">
              <a:buClr>
                <a:schemeClr val="tx1"/>
              </a:buClr>
            </a:pPr>
            <a:r>
              <a:rPr lang="zh-CN" altLang="en-US" sz="2800" dirty="0">
                <a:solidFill>
                  <a:schemeClr val="hlink"/>
                </a:solidFill>
              </a:rPr>
              <a:t>路由重分布应该考虑到如下的一些</a:t>
            </a:r>
            <a:r>
              <a:rPr lang="zh-CN" altLang="en-US" sz="2800" dirty="0" smtClean="0">
                <a:solidFill>
                  <a:schemeClr val="hlink"/>
                </a:solidFill>
              </a:rPr>
              <a:t>问题：</a:t>
            </a:r>
            <a:endParaRPr lang="en-US" altLang="zh-CN" sz="2800" dirty="0" smtClean="0">
              <a:solidFill>
                <a:schemeClr val="hlink"/>
              </a:solidFill>
            </a:endParaRPr>
          </a:p>
          <a:p>
            <a:pPr marL="557212" lvl="2" indent="-257175">
              <a:buClr>
                <a:schemeClr val="tx1"/>
              </a:buClr>
            </a:pPr>
            <a:r>
              <a:rPr lang="zh-CN" altLang="en-US" sz="2500" dirty="0" smtClean="0"/>
              <a:t>路由反馈</a:t>
            </a:r>
            <a:endParaRPr lang="en-US" altLang="zh-CN" sz="2500" dirty="0" smtClean="0"/>
          </a:p>
          <a:p>
            <a:pPr marL="557212" lvl="2" indent="-257175">
              <a:buClr>
                <a:schemeClr val="tx1"/>
              </a:buClr>
            </a:pPr>
            <a:r>
              <a:rPr lang="zh-CN" altLang="en-US" sz="2500" dirty="0" smtClean="0"/>
              <a:t>路由</a:t>
            </a:r>
            <a:r>
              <a:rPr lang="zh-CN" altLang="en-US" sz="2500" dirty="0"/>
              <a:t>信息的</a:t>
            </a:r>
            <a:r>
              <a:rPr lang="zh-CN" altLang="en-US" sz="2500" dirty="0" smtClean="0"/>
              <a:t>兼容</a:t>
            </a:r>
            <a:endParaRPr lang="en-US" altLang="zh-CN" sz="2500" dirty="0" smtClean="0"/>
          </a:p>
          <a:p>
            <a:pPr marL="557212" lvl="2" indent="-257175">
              <a:buClr>
                <a:schemeClr val="tx1"/>
              </a:buClr>
            </a:pPr>
            <a:r>
              <a:rPr lang="zh-CN" altLang="en-US" sz="2500" dirty="0" smtClean="0"/>
              <a:t>收敛</a:t>
            </a:r>
            <a:r>
              <a:rPr lang="zh-CN" altLang="en-US" sz="2500" dirty="0"/>
              <a:t>时间不</a:t>
            </a:r>
            <a:r>
              <a:rPr lang="zh-CN" altLang="en-US" sz="2500" dirty="0" smtClean="0"/>
              <a:t>一致</a:t>
            </a:r>
            <a:endParaRPr lang="zh-CN" altLang="en-US" sz="25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799" y="2930932"/>
            <a:ext cx="7895771" cy="1801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894163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6.4.2</a:t>
            </a:r>
            <a:r>
              <a:rPr lang="zh-CN" altLang="en-US" sz="4400" dirty="0" smtClean="0"/>
              <a:t>基于</a:t>
            </a:r>
            <a:r>
              <a:rPr lang="en-US" altLang="zh-CN" sz="4400" dirty="0" smtClean="0"/>
              <a:t>P T</a:t>
            </a:r>
            <a:r>
              <a:rPr lang="zh-CN" altLang="en-US" sz="4400" dirty="0" smtClean="0"/>
              <a:t>的</a:t>
            </a:r>
            <a:r>
              <a:rPr lang="zh-CN" altLang="en-US" sz="4400" dirty="0"/>
              <a:t>路由重分布配置</a:t>
            </a:r>
            <a:endParaRPr lang="zh-CN" altLang="zh-CN" sz="4400" dirty="0"/>
          </a:p>
        </p:txBody>
      </p:sp>
      <p:sp>
        <p:nvSpPr>
          <p:cNvPr id="275459" name="Rectangle 3"/>
          <p:cNvSpPr>
            <a:spLocks noGrp="1" noChangeArrowheads="1"/>
          </p:cNvSpPr>
          <p:nvPr>
            <p:ph type="body" idx="1"/>
          </p:nvPr>
        </p:nvSpPr>
        <p:spPr>
          <a:xfrm>
            <a:off x="319314" y="1194530"/>
            <a:ext cx="8519886" cy="4525963"/>
          </a:xfrm>
        </p:spPr>
        <p:txBody>
          <a:bodyPr/>
          <a:lstStyle/>
          <a:p>
            <a:pPr marL="257175" lvl="1" indent="-257175">
              <a:buClr>
                <a:schemeClr val="tx1"/>
              </a:buClr>
            </a:pPr>
            <a:r>
              <a:rPr lang="en-US" altLang="zh-CN" sz="3000" dirty="0" smtClean="0">
                <a:solidFill>
                  <a:schemeClr val="hlink"/>
                </a:solidFill>
              </a:rPr>
              <a:t>1.</a:t>
            </a:r>
            <a:r>
              <a:rPr lang="zh-CN" altLang="zh-CN" sz="3000" dirty="0" smtClean="0">
                <a:solidFill>
                  <a:schemeClr val="hlink"/>
                </a:solidFill>
              </a:rPr>
              <a:t>组网需求及拓扑</a:t>
            </a:r>
            <a:endParaRPr lang="en-US" altLang="zh-CN" sz="3000" dirty="0" smtClean="0">
              <a:solidFill>
                <a:schemeClr val="hlink"/>
              </a:solidFill>
            </a:endParaRPr>
          </a:p>
          <a:p>
            <a:pPr marL="557212" lvl="2" indent="-257175">
              <a:buClr>
                <a:schemeClr val="tx1"/>
              </a:buClr>
            </a:pPr>
            <a:r>
              <a:rPr lang="zh-CN" altLang="en-US" sz="2200" dirty="0" smtClean="0"/>
              <a:t>如</a:t>
            </a:r>
            <a:r>
              <a:rPr lang="zh-CN" altLang="en-US" sz="2200" dirty="0"/>
              <a:t>图</a:t>
            </a:r>
            <a:r>
              <a:rPr lang="en-US" altLang="zh-CN" sz="2200" dirty="0" smtClean="0"/>
              <a:t>6-14</a:t>
            </a:r>
            <a:r>
              <a:rPr lang="zh-CN" altLang="en-US" sz="2200" dirty="0"/>
              <a:t>所示</a:t>
            </a:r>
            <a:r>
              <a:rPr lang="zh-CN" altLang="en-US" sz="2200" dirty="0" smtClean="0"/>
              <a:t>：网</a:t>
            </a:r>
            <a:r>
              <a:rPr lang="zh-CN" altLang="en-US" sz="2200" dirty="0"/>
              <a:t>段</a:t>
            </a:r>
            <a:r>
              <a:rPr lang="en-US" altLang="zh-CN" sz="2200" dirty="0"/>
              <a:t>10.0.0.0/8</a:t>
            </a:r>
            <a:r>
              <a:rPr lang="zh-CN" altLang="en-US" sz="2200" dirty="0"/>
              <a:t>与路由器</a:t>
            </a:r>
            <a:r>
              <a:rPr lang="en-US" altLang="zh-CN" sz="2200" dirty="0"/>
              <a:t>R0</a:t>
            </a:r>
            <a:r>
              <a:rPr lang="zh-CN" altLang="en-US" sz="2200" dirty="0"/>
              <a:t>直连；网段</a:t>
            </a:r>
            <a:r>
              <a:rPr lang="en-US" altLang="zh-CN" sz="2200" dirty="0"/>
              <a:t>20.0.0.0/8</a:t>
            </a:r>
            <a:r>
              <a:rPr lang="zh-CN" altLang="en-US" sz="2200" dirty="0"/>
              <a:t>和</a:t>
            </a:r>
            <a:r>
              <a:rPr lang="en-US" altLang="zh-CN" sz="2200" dirty="0"/>
              <a:t>192.168.1.0/24</a:t>
            </a:r>
            <a:r>
              <a:rPr lang="zh-CN" altLang="en-US" sz="2200" dirty="0"/>
              <a:t>采用静态路由；网段</a:t>
            </a:r>
            <a:r>
              <a:rPr lang="en-US" altLang="zh-CN" sz="2200" dirty="0"/>
              <a:t>30.0.0.0/8</a:t>
            </a:r>
            <a:r>
              <a:rPr lang="zh-CN" altLang="en-US" sz="2200" dirty="0"/>
              <a:t>、</a:t>
            </a:r>
            <a:r>
              <a:rPr lang="en-US" altLang="zh-CN" sz="2200" dirty="0"/>
              <a:t>192.168.2.0/24</a:t>
            </a:r>
            <a:r>
              <a:rPr lang="zh-CN" altLang="en-US" sz="2200" dirty="0"/>
              <a:t>和</a:t>
            </a:r>
            <a:r>
              <a:rPr lang="en-US" altLang="zh-CN" sz="2200" dirty="0"/>
              <a:t>192.168.4.0/24</a:t>
            </a:r>
            <a:r>
              <a:rPr lang="zh-CN" altLang="en-US" sz="2200" dirty="0"/>
              <a:t>采用</a:t>
            </a:r>
            <a:r>
              <a:rPr lang="en-US" altLang="zh-CN" sz="2200" dirty="0" smtClean="0"/>
              <a:t>RIP</a:t>
            </a:r>
            <a:r>
              <a:rPr lang="zh-CN" altLang="en-US" sz="2200" dirty="0" smtClean="0"/>
              <a:t>；</a:t>
            </a:r>
            <a:r>
              <a:rPr lang="zh-CN" altLang="en-US" sz="2200" dirty="0"/>
              <a:t>网段</a:t>
            </a:r>
            <a:r>
              <a:rPr lang="en-US" altLang="zh-CN" sz="2200" dirty="0"/>
              <a:t>40.0.0.0/8</a:t>
            </a:r>
            <a:r>
              <a:rPr lang="zh-CN" altLang="en-US" sz="2200" dirty="0"/>
              <a:t>、</a:t>
            </a:r>
            <a:r>
              <a:rPr lang="en-US" altLang="zh-CN" sz="2200" dirty="0"/>
              <a:t>192.168.3.0/24</a:t>
            </a:r>
            <a:r>
              <a:rPr lang="zh-CN" altLang="en-US" sz="2200" dirty="0"/>
              <a:t>和</a:t>
            </a:r>
            <a:r>
              <a:rPr lang="en-US" altLang="zh-CN" sz="2200" dirty="0"/>
              <a:t>192.168.5.0/24</a:t>
            </a:r>
            <a:r>
              <a:rPr lang="zh-CN" altLang="en-US" sz="2200" dirty="0"/>
              <a:t>采用</a:t>
            </a:r>
            <a:r>
              <a:rPr lang="en-US" altLang="zh-CN" sz="2200" dirty="0" smtClean="0"/>
              <a:t>OSPF</a:t>
            </a:r>
            <a:r>
              <a:rPr lang="zh-CN" altLang="en-US" sz="2200" dirty="0" smtClean="0"/>
              <a:t>。进行</a:t>
            </a:r>
            <a:r>
              <a:rPr lang="zh-CN" altLang="en-US" sz="2200" dirty="0"/>
              <a:t>正确的路由配置，实现全网互通。</a:t>
            </a:r>
            <a:endParaRPr lang="en-US" altLang="zh-CN" sz="2200" dirty="0" smtClean="0"/>
          </a:p>
        </p:txBody>
      </p:sp>
      <p:pic>
        <p:nvPicPr>
          <p:cNvPr id="8" name="图片 7"/>
          <p:cNvPicPr/>
          <p:nvPr/>
        </p:nvPicPr>
        <p:blipFill>
          <a:blip r:embed="rId2" cstate="print"/>
          <a:srcRect/>
          <a:stretch>
            <a:fillRect/>
          </a:stretch>
        </p:blipFill>
        <p:spPr bwMode="auto">
          <a:xfrm>
            <a:off x="1015999" y="3104500"/>
            <a:ext cx="6270172" cy="3659553"/>
          </a:xfrm>
          <a:prstGeom prst="rect">
            <a:avLst/>
          </a:prstGeom>
          <a:noFill/>
          <a:ln w="9525">
            <a:noFill/>
            <a:miter lim="800000"/>
            <a:headEnd/>
            <a:tailEnd/>
          </a:ln>
        </p:spPr>
      </p:pic>
    </p:spTree>
    <p:extLst>
      <p:ext uri="{BB962C8B-B14F-4D97-AF65-F5344CB8AC3E}">
        <p14:creationId xmlns:p14="http://schemas.microsoft.com/office/powerpoint/2010/main" val="420706362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数据准备</a:t>
            </a:r>
          </a:p>
        </p:txBody>
      </p:sp>
      <p:sp>
        <p:nvSpPr>
          <p:cNvPr id="275459" name="Rectangle 3"/>
          <p:cNvSpPr>
            <a:spLocks noGrp="1" noChangeArrowheads="1"/>
          </p:cNvSpPr>
          <p:nvPr>
            <p:ph type="body" idx="1"/>
          </p:nvPr>
        </p:nvSpPr>
        <p:spPr>
          <a:xfrm>
            <a:off x="457200" y="1194530"/>
            <a:ext cx="8229600" cy="4525963"/>
          </a:xfrm>
        </p:spPr>
        <p:txBody>
          <a:bodyPr/>
          <a:lstStyle/>
          <a:p>
            <a:pPr marL="0" lvl="1" indent="0">
              <a:buClr>
                <a:schemeClr val="tx1"/>
              </a:buClr>
              <a:buNone/>
            </a:pPr>
            <a:r>
              <a:rPr lang="zh-CN" altLang="en-US" sz="2800" dirty="0">
                <a:solidFill>
                  <a:schemeClr val="hlink"/>
                </a:solidFill>
              </a:rPr>
              <a:t>为完成图</a:t>
            </a:r>
            <a:r>
              <a:rPr lang="en-US" altLang="zh-CN" sz="2800" dirty="0" smtClean="0">
                <a:solidFill>
                  <a:schemeClr val="hlink"/>
                </a:solidFill>
              </a:rPr>
              <a:t>6-14</a:t>
            </a:r>
            <a:r>
              <a:rPr lang="zh-CN" altLang="en-US" sz="2800" dirty="0">
                <a:solidFill>
                  <a:schemeClr val="hlink"/>
                </a:solidFill>
              </a:rPr>
              <a:t>所示的配置，需准备如下的数据</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en-US" altLang="zh-CN" sz="3000" dirty="0" smtClean="0">
                <a:solidFill>
                  <a:schemeClr val="hlink"/>
                </a:solidFill>
              </a:rPr>
              <a:t>(1)	</a:t>
            </a:r>
            <a:r>
              <a:rPr lang="zh-CN" altLang="en-US" sz="3000" dirty="0" smtClean="0">
                <a:solidFill>
                  <a:schemeClr val="hlink"/>
                </a:solidFill>
              </a:rPr>
              <a:t>该</a:t>
            </a:r>
            <a:r>
              <a:rPr lang="zh-CN" altLang="en-US" sz="3000" dirty="0">
                <a:solidFill>
                  <a:schemeClr val="hlink"/>
                </a:solidFill>
              </a:rPr>
              <a:t>网络共有九个网段：</a:t>
            </a:r>
          </a:p>
          <a:p>
            <a:pPr marL="557212" lvl="2" indent="-257175">
              <a:buClr>
                <a:schemeClr val="tx1"/>
              </a:buClr>
            </a:pPr>
            <a:r>
              <a:rPr lang="en-US" altLang="zh-CN" sz="2200" dirty="0"/>
              <a:t>10.0.0.0/8</a:t>
            </a:r>
            <a:r>
              <a:rPr lang="zh-CN" altLang="en-US" sz="2200" dirty="0"/>
              <a:t>；</a:t>
            </a:r>
          </a:p>
          <a:p>
            <a:pPr marL="557212" lvl="2" indent="-257175">
              <a:buClr>
                <a:schemeClr val="tx1"/>
              </a:buClr>
            </a:pPr>
            <a:r>
              <a:rPr lang="en-US" altLang="zh-CN" sz="2200" dirty="0"/>
              <a:t>20.0.0.0/8</a:t>
            </a:r>
            <a:r>
              <a:rPr lang="zh-CN" altLang="en-US" sz="2200" dirty="0"/>
              <a:t>；</a:t>
            </a:r>
          </a:p>
          <a:p>
            <a:pPr marL="557212" lvl="2" indent="-257175">
              <a:buClr>
                <a:schemeClr val="tx1"/>
              </a:buClr>
            </a:pPr>
            <a:r>
              <a:rPr lang="en-US" altLang="zh-CN" sz="2200" dirty="0"/>
              <a:t>192.168.1.0/24</a:t>
            </a:r>
            <a:r>
              <a:rPr lang="zh-CN" altLang="en-US" sz="2200" dirty="0"/>
              <a:t>；</a:t>
            </a:r>
          </a:p>
          <a:p>
            <a:pPr marL="557212" lvl="2" indent="-257175">
              <a:buClr>
                <a:schemeClr val="tx1"/>
              </a:buClr>
            </a:pPr>
            <a:r>
              <a:rPr lang="en-US" altLang="zh-CN" sz="2200" dirty="0"/>
              <a:t>192.168.2.0/24</a:t>
            </a:r>
            <a:r>
              <a:rPr lang="zh-CN" altLang="en-US" sz="2200" dirty="0"/>
              <a:t>；</a:t>
            </a:r>
          </a:p>
          <a:p>
            <a:pPr marL="557212" lvl="2" indent="-257175">
              <a:buClr>
                <a:schemeClr val="tx1"/>
              </a:buClr>
            </a:pPr>
            <a:r>
              <a:rPr lang="en-US" altLang="zh-CN" sz="2200" dirty="0"/>
              <a:t>192.168.3.0/24</a:t>
            </a:r>
            <a:r>
              <a:rPr lang="zh-CN" altLang="en-US" sz="2200" dirty="0"/>
              <a:t>；</a:t>
            </a:r>
          </a:p>
          <a:p>
            <a:pPr marL="257175" lvl="1" indent="-257175">
              <a:buClr>
                <a:schemeClr val="tx1"/>
              </a:buClr>
            </a:pPr>
            <a:r>
              <a:rPr lang="en-US" altLang="zh-CN" sz="3000" dirty="0">
                <a:solidFill>
                  <a:schemeClr val="hlink"/>
                </a:solidFill>
              </a:rPr>
              <a:t>(2)	</a:t>
            </a:r>
            <a:r>
              <a:rPr lang="en-US" altLang="zh-CN" sz="3000" dirty="0" smtClean="0">
                <a:solidFill>
                  <a:schemeClr val="hlink"/>
                </a:solidFill>
              </a:rPr>
              <a:t>PC0</a:t>
            </a:r>
            <a:r>
              <a:rPr lang="zh-CN" altLang="en-US" sz="3000" dirty="0" smtClean="0">
                <a:solidFill>
                  <a:schemeClr val="hlink"/>
                </a:solidFill>
              </a:rPr>
              <a:t>的</a:t>
            </a:r>
            <a:r>
              <a:rPr lang="en-US" altLang="zh-CN" sz="3000" dirty="0" smtClean="0">
                <a:solidFill>
                  <a:schemeClr val="hlink"/>
                </a:solidFill>
              </a:rPr>
              <a:t>IP</a:t>
            </a:r>
            <a:r>
              <a:rPr lang="zh-CN" altLang="en-US" sz="3000" dirty="0">
                <a:solidFill>
                  <a:schemeClr val="hlink"/>
                </a:solidFill>
              </a:rPr>
              <a:t>地址为</a:t>
            </a:r>
            <a:r>
              <a:rPr lang="en-US" altLang="zh-CN" sz="3000" dirty="0">
                <a:solidFill>
                  <a:schemeClr val="hlink"/>
                </a:solidFill>
              </a:rPr>
              <a:t>10.0.0.2/8</a:t>
            </a:r>
            <a:r>
              <a:rPr lang="zh-CN" altLang="en-US" sz="3000" dirty="0">
                <a:solidFill>
                  <a:schemeClr val="hlink"/>
                </a:solidFill>
              </a:rPr>
              <a:t>，</a:t>
            </a:r>
            <a:r>
              <a:rPr lang="zh-CN" altLang="en-US" sz="3000" dirty="0" smtClean="0">
                <a:solidFill>
                  <a:schemeClr val="hlink"/>
                </a:solidFill>
              </a:rPr>
              <a:t>网关</a:t>
            </a:r>
            <a:r>
              <a:rPr lang="en-US" altLang="zh-CN" sz="3000" dirty="0" smtClean="0">
                <a:solidFill>
                  <a:schemeClr val="hlink"/>
                </a:solidFill>
              </a:rPr>
              <a:t>10.0.0.1/8</a:t>
            </a:r>
            <a:r>
              <a:rPr lang="zh-CN" altLang="en-US" sz="3000" dirty="0">
                <a:solidFill>
                  <a:schemeClr val="hlink"/>
                </a:solidFill>
              </a:rPr>
              <a:t>；</a:t>
            </a:r>
            <a:r>
              <a:rPr lang="en-US" altLang="zh-CN" sz="3000" dirty="0" smtClean="0">
                <a:solidFill>
                  <a:schemeClr val="hlink"/>
                </a:solidFill>
              </a:rPr>
              <a:t>PC1</a:t>
            </a:r>
            <a:r>
              <a:rPr lang="zh-CN" altLang="en-US" sz="3000" dirty="0" smtClean="0">
                <a:solidFill>
                  <a:schemeClr val="hlink"/>
                </a:solidFill>
              </a:rPr>
              <a:t>的</a:t>
            </a:r>
            <a:r>
              <a:rPr lang="en-US" altLang="zh-CN" sz="3000" dirty="0" smtClean="0">
                <a:solidFill>
                  <a:schemeClr val="hlink"/>
                </a:solidFill>
              </a:rPr>
              <a:t>IP</a:t>
            </a:r>
            <a:r>
              <a:rPr lang="zh-CN" altLang="en-US" sz="3000" dirty="0">
                <a:solidFill>
                  <a:schemeClr val="hlink"/>
                </a:solidFill>
              </a:rPr>
              <a:t>地址为</a:t>
            </a:r>
            <a:r>
              <a:rPr lang="en-US" altLang="zh-CN" sz="3000" dirty="0">
                <a:solidFill>
                  <a:schemeClr val="hlink"/>
                </a:solidFill>
              </a:rPr>
              <a:t>20.0.0.2/8</a:t>
            </a:r>
            <a:r>
              <a:rPr lang="zh-CN" altLang="en-US" sz="3000" dirty="0">
                <a:solidFill>
                  <a:schemeClr val="hlink"/>
                </a:solidFill>
              </a:rPr>
              <a:t>，网关为</a:t>
            </a:r>
            <a:r>
              <a:rPr lang="en-US" altLang="zh-CN" sz="3000" dirty="0">
                <a:solidFill>
                  <a:schemeClr val="hlink"/>
                </a:solidFill>
              </a:rPr>
              <a:t>20.0.0.1/8</a:t>
            </a:r>
            <a:r>
              <a:rPr lang="zh-CN" altLang="en-US" sz="3000" dirty="0">
                <a:solidFill>
                  <a:schemeClr val="hlink"/>
                </a:solidFill>
              </a:rPr>
              <a:t>；</a:t>
            </a:r>
            <a:r>
              <a:rPr lang="en-US" altLang="zh-CN" sz="3000" dirty="0" smtClean="0">
                <a:solidFill>
                  <a:schemeClr val="hlink"/>
                </a:solidFill>
              </a:rPr>
              <a:t>PC2</a:t>
            </a:r>
            <a:r>
              <a:rPr lang="zh-CN" altLang="en-US" sz="3000" dirty="0" smtClean="0">
                <a:solidFill>
                  <a:schemeClr val="hlink"/>
                </a:solidFill>
              </a:rPr>
              <a:t>的</a:t>
            </a:r>
            <a:r>
              <a:rPr lang="en-US" altLang="zh-CN" sz="3000" dirty="0" smtClean="0">
                <a:solidFill>
                  <a:schemeClr val="hlink"/>
                </a:solidFill>
              </a:rPr>
              <a:t>IP</a:t>
            </a:r>
            <a:r>
              <a:rPr lang="zh-CN" altLang="en-US" sz="3000" dirty="0">
                <a:solidFill>
                  <a:schemeClr val="hlink"/>
                </a:solidFill>
              </a:rPr>
              <a:t>地址为</a:t>
            </a:r>
            <a:r>
              <a:rPr lang="en-US" altLang="zh-CN" sz="3000" dirty="0">
                <a:solidFill>
                  <a:schemeClr val="hlink"/>
                </a:solidFill>
              </a:rPr>
              <a:t>30.0.0.2/8</a:t>
            </a:r>
            <a:r>
              <a:rPr lang="zh-CN" altLang="en-US" sz="3000" dirty="0">
                <a:solidFill>
                  <a:schemeClr val="hlink"/>
                </a:solidFill>
              </a:rPr>
              <a:t>，网关为</a:t>
            </a:r>
            <a:r>
              <a:rPr lang="en-US" altLang="zh-CN" sz="3000" dirty="0">
                <a:solidFill>
                  <a:schemeClr val="hlink"/>
                </a:solidFill>
              </a:rPr>
              <a:t>30.0.0.1/8</a:t>
            </a:r>
            <a:r>
              <a:rPr lang="zh-CN" altLang="en-US" sz="3000" dirty="0">
                <a:solidFill>
                  <a:schemeClr val="hlink"/>
                </a:solidFill>
              </a:rPr>
              <a:t>；</a:t>
            </a:r>
            <a:r>
              <a:rPr lang="en-US" altLang="zh-CN" sz="3000" dirty="0" smtClean="0">
                <a:solidFill>
                  <a:schemeClr val="hlink"/>
                </a:solidFill>
              </a:rPr>
              <a:t>PC3</a:t>
            </a:r>
            <a:r>
              <a:rPr lang="zh-CN" altLang="en-US" sz="3000" dirty="0" smtClean="0">
                <a:solidFill>
                  <a:schemeClr val="hlink"/>
                </a:solidFill>
              </a:rPr>
              <a:t>的</a:t>
            </a:r>
            <a:r>
              <a:rPr lang="en-US" altLang="zh-CN" sz="3000" dirty="0" smtClean="0">
                <a:solidFill>
                  <a:schemeClr val="hlink"/>
                </a:solidFill>
              </a:rPr>
              <a:t>IP</a:t>
            </a:r>
            <a:r>
              <a:rPr lang="zh-CN" altLang="en-US" sz="3000" dirty="0">
                <a:solidFill>
                  <a:schemeClr val="hlink"/>
                </a:solidFill>
              </a:rPr>
              <a:t>地址为</a:t>
            </a:r>
            <a:r>
              <a:rPr lang="en-US" altLang="zh-CN" sz="3000" dirty="0">
                <a:solidFill>
                  <a:schemeClr val="hlink"/>
                </a:solidFill>
              </a:rPr>
              <a:t>40.0.0.2/8</a:t>
            </a:r>
            <a:r>
              <a:rPr lang="zh-CN" altLang="en-US" sz="3000" dirty="0">
                <a:solidFill>
                  <a:schemeClr val="hlink"/>
                </a:solidFill>
              </a:rPr>
              <a:t>，网关为</a:t>
            </a:r>
            <a:r>
              <a:rPr lang="en-US" altLang="zh-CN" sz="3000" dirty="0">
                <a:solidFill>
                  <a:schemeClr val="hlink"/>
                </a:solidFill>
              </a:rPr>
              <a:t>40.0.0.1/8</a:t>
            </a:r>
            <a:r>
              <a:rPr lang="zh-CN" altLang="en-US" sz="3000" dirty="0">
                <a:solidFill>
                  <a:schemeClr val="hlink"/>
                </a:solidFill>
              </a:rPr>
              <a:t>；</a:t>
            </a:r>
          </a:p>
          <a:p>
            <a:pPr marL="0" lvl="1" indent="0">
              <a:buClr>
                <a:schemeClr val="tx1"/>
              </a:buClr>
              <a:buNone/>
            </a:pPr>
            <a:endParaRPr lang="zh-CN" altLang="en-US" sz="2800" dirty="0">
              <a:solidFill>
                <a:schemeClr val="hlink"/>
              </a:solidFill>
            </a:endParaRPr>
          </a:p>
        </p:txBody>
      </p:sp>
      <p:sp>
        <p:nvSpPr>
          <p:cNvPr id="6" name="Rectangle 3"/>
          <p:cNvSpPr txBox="1">
            <a:spLocks noChangeArrowheads="1"/>
          </p:cNvSpPr>
          <p:nvPr/>
        </p:nvSpPr>
        <p:spPr bwMode="auto">
          <a:xfrm>
            <a:off x="4136570" y="1187274"/>
            <a:ext cx="4114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Clr>
                <a:schemeClr val="tx1"/>
              </a:buClr>
              <a:buFont typeface="Wingdings" panose="05000000000000000000" pitchFamily="2" charset="2"/>
              <a:buNone/>
            </a:pPr>
            <a:endParaRPr lang="en-US" altLang="zh-CN" sz="2800" dirty="0" smtClean="0">
              <a:solidFill>
                <a:schemeClr val="hlink"/>
              </a:solidFill>
            </a:endParaRPr>
          </a:p>
          <a:p>
            <a:pPr marL="257175" lvl="1" indent="-257175">
              <a:buClr>
                <a:schemeClr val="tx1"/>
              </a:buClr>
            </a:pPr>
            <a:endParaRPr lang="zh-CN" altLang="en-US" sz="3000" dirty="0" smtClean="0">
              <a:solidFill>
                <a:schemeClr val="hlink"/>
              </a:solidFill>
            </a:endParaRPr>
          </a:p>
          <a:p>
            <a:pPr marL="557212" lvl="2" indent="-257175">
              <a:buClr>
                <a:schemeClr val="tx1"/>
              </a:buClr>
            </a:pPr>
            <a:r>
              <a:rPr lang="en-US" altLang="zh-CN" sz="2200" dirty="0" smtClean="0"/>
              <a:t>192.168.4.0/24</a:t>
            </a:r>
            <a:r>
              <a:rPr lang="zh-CN" altLang="en-US" sz="2200" dirty="0" smtClean="0"/>
              <a:t>；</a:t>
            </a:r>
          </a:p>
          <a:p>
            <a:pPr marL="557212" lvl="2" indent="-257175">
              <a:buClr>
                <a:schemeClr val="tx1"/>
              </a:buClr>
            </a:pPr>
            <a:r>
              <a:rPr lang="en-US" altLang="zh-CN" sz="2200" dirty="0" smtClean="0"/>
              <a:t>192.168.5.0/24</a:t>
            </a:r>
            <a:r>
              <a:rPr lang="zh-CN" altLang="en-US" sz="2200" dirty="0" smtClean="0"/>
              <a:t>；</a:t>
            </a:r>
          </a:p>
          <a:p>
            <a:pPr marL="557212" lvl="2" indent="-257175">
              <a:buClr>
                <a:schemeClr val="tx1"/>
              </a:buClr>
            </a:pPr>
            <a:r>
              <a:rPr lang="en-US" altLang="zh-CN" sz="2200" dirty="0" smtClean="0"/>
              <a:t>30.0.0.0/8</a:t>
            </a:r>
            <a:r>
              <a:rPr lang="zh-CN" altLang="en-US" sz="2200" dirty="0" smtClean="0"/>
              <a:t>；</a:t>
            </a:r>
          </a:p>
          <a:p>
            <a:pPr marL="557212" lvl="2" indent="-257175">
              <a:buClr>
                <a:schemeClr val="tx1"/>
              </a:buClr>
            </a:pPr>
            <a:r>
              <a:rPr lang="en-US" altLang="zh-CN" sz="2200" dirty="0" smtClean="0"/>
              <a:t>40.0.0.0/8</a:t>
            </a:r>
            <a:r>
              <a:rPr lang="zh-CN" altLang="en-US" sz="2200" dirty="0" smtClean="0"/>
              <a:t>。</a:t>
            </a:r>
          </a:p>
        </p:txBody>
      </p:sp>
    </p:spTree>
    <p:extLst>
      <p:ext uri="{BB962C8B-B14F-4D97-AF65-F5344CB8AC3E}">
        <p14:creationId xmlns:p14="http://schemas.microsoft.com/office/powerpoint/2010/main" val="10434227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a:t>
            </a:r>
            <a:r>
              <a:rPr lang="zh-CN" altLang="en-US" sz="4400" dirty="0" smtClean="0"/>
              <a:t>准备（续</a:t>
            </a:r>
            <a:r>
              <a:rPr lang="en-US" altLang="zh-CN" sz="4400" dirty="0" smtClean="0"/>
              <a:t>1</a:t>
            </a:r>
            <a:r>
              <a:rPr lang="zh-CN" altLang="en-US" sz="4400" dirty="0" smtClean="0"/>
              <a:t>）</a:t>
            </a:r>
            <a:endParaRPr lang="zh-CN" altLang="en-US" sz="4400" dirty="0"/>
          </a:p>
        </p:txBody>
      </p:sp>
      <p:sp>
        <p:nvSpPr>
          <p:cNvPr id="275459" name="Rectangle 3"/>
          <p:cNvSpPr>
            <a:spLocks noGrp="1" noChangeArrowheads="1"/>
          </p:cNvSpPr>
          <p:nvPr>
            <p:ph type="body" idx="1"/>
          </p:nvPr>
        </p:nvSpPr>
        <p:spPr>
          <a:xfrm>
            <a:off x="457200" y="1194530"/>
            <a:ext cx="8483600" cy="4525963"/>
          </a:xfrm>
        </p:spPr>
        <p:txBody>
          <a:bodyPr/>
          <a:lstStyle/>
          <a:p>
            <a:pPr marL="257175" lvl="1" indent="-257175">
              <a:buClr>
                <a:schemeClr val="tx1"/>
              </a:buClr>
            </a:pPr>
            <a:r>
              <a:rPr lang="en-US" altLang="zh-CN" sz="2600" dirty="0">
                <a:solidFill>
                  <a:schemeClr val="hlink"/>
                </a:solidFill>
              </a:rPr>
              <a:t>(3)	</a:t>
            </a:r>
            <a:r>
              <a:rPr lang="zh-CN" altLang="en-US" sz="2600" dirty="0">
                <a:solidFill>
                  <a:schemeClr val="hlink"/>
                </a:solidFill>
              </a:rPr>
              <a:t>路由器</a:t>
            </a:r>
            <a:r>
              <a:rPr lang="en-US" altLang="zh-CN" sz="2600" dirty="0" smtClean="0">
                <a:solidFill>
                  <a:schemeClr val="hlink"/>
                </a:solidFill>
              </a:rPr>
              <a:t>R0</a:t>
            </a:r>
            <a:r>
              <a:rPr lang="zh-CN" altLang="en-US" sz="2600" dirty="0" smtClean="0">
                <a:solidFill>
                  <a:schemeClr val="hlink"/>
                </a:solidFill>
              </a:rPr>
              <a:t>四个接口</a:t>
            </a:r>
            <a:r>
              <a:rPr lang="en-US" altLang="zh-CN" sz="2600" dirty="0" smtClean="0">
                <a:solidFill>
                  <a:schemeClr val="hlink"/>
                </a:solidFill>
              </a:rPr>
              <a:t>IP</a:t>
            </a:r>
            <a:r>
              <a:rPr lang="zh-CN" altLang="en-US" sz="2600" dirty="0">
                <a:solidFill>
                  <a:schemeClr val="hlink"/>
                </a:solidFill>
              </a:rPr>
              <a:t>地址分别为</a:t>
            </a:r>
            <a:r>
              <a:rPr lang="en-US" altLang="zh-CN" sz="2600" dirty="0">
                <a:solidFill>
                  <a:schemeClr val="hlink"/>
                </a:solidFill>
              </a:rPr>
              <a:t>10.0.0.1/8</a:t>
            </a:r>
            <a:r>
              <a:rPr lang="zh-CN" altLang="en-US" sz="2600" dirty="0">
                <a:solidFill>
                  <a:schemeClr val="hlink"/>
                </a:solidFill>
              </a:rPr>
              <a:t>、</a:t>
            </a:r>
            <a:r>
              <a:rPr lang="en-US" altLang="zh-CN" sz="2600" dirty="0">
                <a:solidFill>
                  <a:schemeClr val="hlink"/>
                </a:solidFill>
              </a:rPr>
              <a:t>192.168.2.1/24</a:t>
            </a:r>
            <a:r>
              <a:rPr lang="zh-CN" altLang="en-US" sz="2600" dirty="0">
                <a:solidFill>
                  <a:schemeClr val="hlink"/>
                </a:solidFill>
              </a:rPr>
              <a:t>、</a:t>
            </a:r>
            <a:r>
              <a:rPr lang="en-US" altLang="zh-CN" sz="2600" dirty="0">
                <a:solidFill>
                  <a:schemeClr val="hlink"/>
                </a:solidFill>
              </a:rPr>
              <a:t>192.168.1.2/24</a:t>
            </a:r>
            <a:r>
              <a:rPr lang="zh-CN" altLang="en-US" sz="2600" dirty="0">
                <a:solidFill>
                  <a:schemeClr val="hlink"/>
                </a:solidFill>
              </a:rPr>
              <a:t>和</a:t>
            </a:r>
            <a:r>
              <a:rPr lang="en-US" altLang="zh-CN" sz="2600" dirty="0" smtClean="0">
                <a:solidFill>
                  <a:schemeClr val="hlink"/>
                </a:solidFill>
              </a:rPr>
              <a:t>192.168.3.1/24</a:t>
            </a:r>
            <a:r>
              <a:rPr lang="zh-CN" altLang="en-US" sz="2600" dirty="0" smtClean="0">
                <a:solidFill>
                  <a:schemeClr val="hlink"/>
                </a:solidFill>
              </a:rPr>
              <a:t>；</a:t>
            </a:r>
            <a:endParaRPr lang="zh-CN" altLang="en-US" sz="2600" dirty="0">
              <a:solidFill>
                <a:schemeClr val="hlink"/>
              </a:solidFill>
            </a:endParaRPr>
          </a:p>
          <a:p>
            <a:pPr marL="257175" lvl="1" indent="-257175">
              <a:buClr>
                <a:schemeClr val="tx1"/>
              </a:buClr>
            </a:pPr>
            <a:r>
              <a:rPr lang="en-US" altLang="zh-CN" sz="2600" dirty="0">
                <a:solidFill>
                  <a:schemeClr val="hlink"/>
                </a:solidFill>
              </a:rPr>
              <a:t>(4)	</a:t>
            </a:r>
            <a:r>
              <a:rPr lang="zh-CN" altLang="en-US" sz="2600" dirty="0">
                <a:solidFill>
                  <a:schemeClr val="hlink"/>
                </a:solidFill>
              </a:rPr>
              <a:t>路由器</a:t>
            </a:r>
            <a:r>
              <a:rPr lang="en-US" altLang="zh-CN" sz="2600" dirty="0" smtClean="0">
                <a:solidFill>
                  <a:schemeClr val="hlink"/>
                </a:solidFill>
              </a:rPr>
              <a:t>R1</a:t>
            </a:r>
            <a:r>
              <a:rPr lang="zh-CN" altLang="en-US" sz="2600" dirty="0" smtClean="0">
                <a:solidFill>
                  <a:schemeClr val="hlink"/>
                </a:solidFill>
              </a:rPr>
              <a:t>两个接口</a:t>
            </a:r>
            <a:r>
              <a:rPr lang="en-US" altLang="zh-CN" sz="2600" dirty="0" smtClean="0">
                <a:solidFill>
                  <a:schemeClr val="hlink"/>
                </a:solidFill>
              </a:rPr>
              <a:t>IP</a:t>
            </a:r>
            <a:r>
              <a:rPr lang="zh-CN" altLang="en-US" sz="2600" dirty="0">
                <a:solidFill>
                  <a:schemeClr val="hlink"/>
                </a:solidFill>
              </a:rPr>
              <a:t>地址分别为</a:t>
            </a:r>
            <a:r>
              <a:rPr lang="en-US" altLang="zh-CN" sz="2600" dirty="0">
                <a:solidFill>
                  <a:schemeClr val="hlink"/>
                </a:solidFill>
              </a:rPr>
              <a:t>20.0.0.1/8</a:t>
            </a:r>
            <a:r>
              <a:rPr lang="zh-CN" altLang="en-US" sz="2600" dirty="0">
                <a:solidFill>
                  <a:schemeClr val="hlink"/>
                </a:solidFill>
              </a:rPr>
              <a:t>和</a:t>
            </a:r>
            <a:r>
              <a:rPr lang="en-US" altLang="zh-CN" sz="2600" dirty="0" smtClean="0">
                <a:solidFill>
                  <a:schemeClr val="hlink"/>
                </a:solidFill>
              </a:rPr>
              <a:t>192.168.1.1/24</a:t>
            </a:r>
            <a:r>
              <a:rPr lang="zh-CN" altLang="en-US" sz="2600" dirty="0" smtClean="0">
                <a:solidFill>
                  <a:schemeClr val="hlink"/>
                </a:solidFill>
              </a:rPr>
              <a:t>；</a:t>
            </a:r>
            <a:endParaRPr lang="zh-CN" altLang="en-US" sz="2600" dirty="0">
              <a:solidFill>
                <a:schemeClr val="hlink"/>
              </a:solidFill>
            </a:endParaRPr>
          </a:p>
          <a:p>
            <a:pPr marL="257175" lvl="1" indent="-257175">
              <a:buClr>
                <a:schemeClr val="tx1"/>
              </a:buClr>
            </a:pPr>
            <a:r>
              <a:rPr lang="en-US" altLang="zh-CN" sz="2600" dirty="0">
                <a:solidFill>
                  <a:schemeClr val="hlink"/>
                </a:solidFill>
              </a:rPr>
              <a:t>(5)	</a:t>
            </a:r>
            <a:r>
              <a:rPr lang="zh-CN" altLang="en-US" sz="2600" dirty="0">
                <a:solidFill>
                  <a:schemeClr val="hlink"/>
                </a:solidFill>
              </a:rPr>
              <a:t>路由器</a:t>
            </a:r>
            <a:r>
              <a:rPr lang="en-US" altLang="zh-CN" sz="2600" dirty="0" smtClean="0">
                <a:solidFill>
                  <a:schemeClr val="hlink"/>
                </a:solidFill>
              </a:rPr>
              <a:t>R2</a:t>
            </a:r>
            <a:r>
              <a:rPr lang="zh-CN" altLang="en-US" sz="2600" dirty="0" smtClean="0">
                <a:solidFill>
                  <a:schemeClr val="hlink"/>
                </a:solidFill>
              </a:rPr>
              <a:t>两个接口</a:t>
            </a:r>
            <a:r>
              <a:rPr lang="en-US" altLang="zh-CN" sz="2600" dirty="0" smtClean="0">
                <a:solidFill>
                  <a:schemeClr val="hlink"/>
                </a:solidFill>
              </a:rPr>
              <a:t>IP</a:t>
            </a:r>
            <a:r>
              <a:rPr lang="zh-CN" altLang="en-US" sz="2600" dirty="0">
                <a:solidFill>
                  <a:schemeClr val="hlink"/>
                </a:solidFill>
              </a:rPr>
              <a:t>地址分别为</a:t>
            </a:r>
            <a:r>
              <a:rPr lang="en-US" altLang="zh-CN" sz="2600" dirty="0">
                <a:solidFill>
                  <a:schemeClr val="hlink"/>
                </a:solidFill>
              </a:rPr>
              <a:t>192.168.2.2/24</a:t>
            </a:r>
            <a:r>
              <a:rPr lang="zh-CN" altLang="en-US" sz="2600" dirty="0">
                <a:solidFill>
                  <a:schemeClr val="hlink"/>
                </a:solidFill>
              </a:rPr>
              <a:t>和</a:t>
            </a:r>
            <a:r>
              <a:rPr lang="en-US" altLang="zh-CN" sz="2600" dirty="0" smtClean="0">
                <a:solidFill>
                  <a:schemeClr val="hlink"/>
                </a:solidFill>
              </a:rPr>
              <a:t>192.168.4.1/24</a:t>
            </a:r>
            <a:r>
              <a:rPr lang="zh-CN" altLang="en-US" sz="2600" dirty="0" smtClean="0">
                <a:solidFill>
                  <a:schemeClr val="hlink"/>
                </a:solidFill>
              </a:rPr>
              <a:t>；</a:t>
            </a:r>
            <a:endParaRPr lang="zh-CN" altLang="en-US" sz="2600" dirty="0">
              <a:solidFill>
                <a:schemeClr val="hlink"/>
              </a:solidFill>
            </a:endParaRPr>
          </a:p>
          <a:p>
            <a:pPr marL="257175" lvl="1" indent="-257175">
              <a:buClr>
                <a:schemeClr val="tx1"/>
              </a:buClr>
            </a:pPr>
            <a:r>
              <a:rPr lang="en-US" altLang="zh-CN" sz="2600" dirty="0">
                <a:solidFill>
                  <a:schemeClr val="hlink"/>
                </a:solidFill>
              </a:rPr>
              <a:t>(6)	</a:t>
            </a:r>
            <a:r>
              <a:rPr lang="zh-CN" altLang="en-US" sz="2600" dirty="0">
                <a:solidFill>
                  <a:schemeClr val="hlink"/>
                </a:solidFill>
              </a:rPr>
              <a:t>路由器</a:t>
            </a:r>
            <a:r>
              <a:rPr lang="en-US" altLang="zh-CN" sz="2600" dirty="0" smtClean="0">
                <a:solidFill>
                  <a:schemeClr val="hlink"/>
                </a:solidFill>
              </a:rPr>
              <a:t>R3</a:t>
            </a:r>
            <a:r>
              <a:rPr lang="zh-CN" altLang="en-US" sz="2600" dirty="0" smtClean="0">
                <a:solidFill>
                  <a:schemeClr val="hlink"/>
                </a:solidFill>
              </a:rPr>
              <a:t>两个接口</a:t>
            </a:r>
            <a:r>
              <a:rPr lang="en-US" altLang="zh-CN" sz="2600" dirty="0" smtClean="0">
                <a:solidFill>
                  <a:schemeClr val="hlink"/>
                </a:solidFill>
              </a:rPr>
              <a:t>IP</a:t>
            </a:r>
            <a:r>
              <a:rPr lang="zh-CN" altLang="en-US" sz="2600" dirty="0">
                <a:solidFill>
                  <a:schemeClr val="hlink"/>
                </a:solidFill>
              </a:rPr>
              <a:t>地址分别为</a:t>
            </a:r>
            <a:r>
              <a:rPr lang="en-US" altLang="zh-CN" sz="2600" dirty="0">
                <a:solidFill>
                  <a:schemeClr val="hlink"/>
                </a:solidFill>
              </a:rPr>
              <a:t>192.168.4.2/24</a:t>
            </a:r>
            <a:r>
              <a:rPr lang="zh-CN" altLang="en-US" sz="2600" dirty="0">
                <a:solidFill>
                  <a:schemeClr val="hlink"/>
                </a:solidFill>
              </a:rPr>
              <a:t>和</a:t>
            </a:r>
            <a:r>
              <a:rPr lang="en-US" altLang="zh-CN" sz="2600" dirty="0" smtClean="0">
                <a:solidFill>
                  <a:schemeClr val="hlink"/>
                </a:solidFill>
              </a:rPr>
              <a:t>30.0.0.1/8</a:t>
            </a:r>
            <a:r>
              <a:rPr lang="zh-CN" altLang="en-US" sz="2600" dirty="0" smtClean="0">
                <a:solidFill>
                  <a:schemeClr val="hlink"/>
                </a:solidFill>
              </a:rPr>
              <a:t>；</a:t>
            </a:r>
            <a:endParaRPr lang="zh-CN" altLang="en-US" sz="2600" dirty="0">
              <a:solidFill>
                <a:schemeClr val="hlink"/>
              </a:solidFill>
            </a:endParaRPr>
          </a:p>
          <a:p>
            <a:pPr marL="257175" lvl="1" indent="-257175">
              <a:buClr>
                <a:schemeClr val="tx1"/>
              </a:buClr>
            </a:pPr>
            <a:r>
              <a:rPr lang="en-US" altLang="zh-CN" sz="2600" dirty="0">
                <a:solidFill>
                  <a:schemeClr val="hlink"/>
                </a:solidFill>
              </a:rPr>
              <a:t>(7)	</a:t>
            </a:r>
            <a:r>
              <a:rPr lang="zh-CN" altLang="en-US" sz="2600" dirty="0">
                <a:solidFill>
                  <a:schemeClr val="hlink"/>
                </a:solidFill>
              </a:rPr>
              <a:t>路由器</a:t>
            </a:r>
            <a:r>
              <a:rPr lang="en-US" altLang="zh-CN" sz="2600" dirty="0" smtClean="0">
                <a:solidFill>
                  <a:schemeClr val="hlink"/>
                </a:solidFill>
              </a:rPr>
              <a:t>R4</a:t>
            </a:r>
            <a:r>
              <a:rPr lang="zh-CN" altLang="en-US" sz="2600" dirty="0" smtClean="0">
                <a:solidFill>
                  <a:schemeClr val="hlink"/>
                </a:solidFill>
              </a:rPr>
              <a:t>两个接口</a:t>
            </a:r>
            <a:r>
              <a:rPr lang="en-US" altLang="zh-CN" sz="2600" dirty="0" smtClean="0">
                <a:solidFill>
                  <a:schemeClr val="hlink"/>
                </a:solidFill>
              </a:rPr>
              <a:t>IP</a:t>
            </a:r>
            <a:r>
              <a:rPr lang="zh-CN" altLang="en-US" sz="2600" dirty="0">
                <a:solidFill>
                  <a:schemeClr val="hlink"/>
                </a:solidFill>
              </a:rPr>
              <a:t>地址分别为</a:t>
            </a:r>
            <a:r>
              <a:rPr lang="en-US" altLang="zh-CN" sz="2600" dirty="0">
                <a:solidFill>
                  <a:schemeClr val="hlink"/>
                </a:solidFill>
              </a:rPr>
              <a:t>192.168.3.2/24</a:t>
            </a:r>
            <a:r>
              <a:rPr lang="zh-CN" altLang="en-US" sz="2600" dirty="0">
                <a:solidFill>
                  <a:schemeClr val="hlink"/>
                </a:solidFill>
              </a:rPr>
              <a:t>和</a:t>
            </a:r>
            <a:r>
              <a:rPr lang="en-US" altLang="zh-CN" sz="2600" dirty="0" smtClean="0">
                <a:solidFill>
                  <a:schemeClr val="hlink"/>
                </a:solidFill>
              </a:rPr>
              <a:t>192.168.5.1/24</a:t>
            </a:r>
            <a:r>
              <a:rPr lang="zh-CN" altLang="en-US" sz="2600" dirty="0" smtClean="0">
                <a:solidFill>
                  <a:schemeClr val="hlink"/>
                </a:solidFill>
              </a:rPr>
              <a:t>；</a:t>
            </a:r>
            <a:endParaRPr lang="zh-CN" altLang="en-US" sz="2600" dirty="0">
              <a:solidFill>
                <a:schemeClr val="hlink"/>
              </a:solidFill>
            </a:endParaRPr>
          </a:p>
          <a:p>
            <a:pPr marL="257175" lvl="1" indent="-257175">
              <a:buClr>
                <a:schemeClr val="tx1"/>
              </a:buClr>
            </a:pPr>
            <a:r>
              <a:rPr lang="en-US" altLang="zh-CN" sz="2600" dirty="0">
                <a:solidFill>
                  <a:schemeClr val="hlink"/>
                </a:solidFill>
              </a:rPr>
              <a:t>(8)	</a:t>
            </a:r>
            <a:r>
              <a:rPr lang="zh-CN" altLang="en-US" sz="2600" dirty="0">
                <a:solidFill>
                  <a:schemeClr val="hlink"/>
                </a:solidFill>
              </a:rPr>
              <a:t>路由器</a:t>
            </a:r>
            <a:r>
              <a:rPr lang="en-US" altLang="zh-CN" sz="2600" dirty="0" smtClean="0">
                <a:solidFill>
                  <a:schemeClr val="hlink"/>
                </a:solidFill>
              </a:rPr>
              <a:t>R5</a:t>
            </a:r>
            <a:r>
              <a:rPr lang="zh-CN" altLang="en-US" sz="2600" dirty="0" smtClean="0">
                <a:solidFill>
                  <a:schemeClr val="hlink"/>
                </a:solidFill>
              </a:rPr>
              <a:t>两个接口</a:t>
            </a:r>
            <a:r>
              <a:rPr lang="en-US" altLang="zh-CN" sz="2600" dirty="0" smtClean="0">
                <a:solidFill>
                  <a:schemeClr val="hlink"/>
                </a:solidFill>
              </a:rPr>
              <a:t>IP</a:t>
            </a:r>
            <a:r>
              <a:rPr lang="zh-CN" altLang="en-US" sz="2600" dirty="0">
                <a:solidFill>
                  <a:schemeClr val="hlink"/>
                </a:solidFill>
              </a:rPr>
              <a:t>地址分别为</a:t>
            </a:r>
            <a:r>
              <a:rPr lang="en-US" altLang="zh-CN" sz="2600" dirty="0">
                <a:solidFill>
                  <a:schemeClr val="hlink"/>
                </a:solidFill>
              </a:rPr>
              <a:t>192.168.5.2/24</a:t>
            </a:r>
            <a:r>
              <a:rPr lang="zh-CN" altLang="en-US" sz="2600" dirty="0">
                <a:solidFill>
                  <a:schemeClr val="hlink"/>
                </a:solidFill>
              </a:rPr>
              <a:t>和</a:t>
            </a:r>
            <a:r>
              <a:rPr lang="en-US" altLang="zh-CN" sz="2600" dirty="0" smtClean="0">
                <a:solidFill>
                  <a:schemeClr val="hlink"/>
                </a:solidFill>
              </a:rPr>
              <a:t>40.0.0.1/8</a:t>
            </a:r>
            <a:r>
              <a:rPr lang="zh-CN" altLang="en-US" sz="2600" dirty="0" smtClean="0">
                <a:solidFill>
                  <a:schemeClr val="hlink"/>
                </a:solidFill>
              </a:rPr>
              <a:t>；</a:t>
            </a:r>
            <a:endParaRPr lang="zh-CN" altLang="en-US" sz="2600" dirty="0">
              <a:solidFill>
                <a:schemeClr val="hlink"/>
              </a:solidFill>
            </a:endParaRPr>
          </a:p>
          <a:p>
            <a:pPr marL="0" lvl="1" indent="0">
              <a:buClr>
                <a:schemeClr val="tx1"/>
              </a:buClr>
              <a:buNone/>
            </a:pPr>
            <a:endParaRPr lang="zh-CN" altLang="en-US" sz="2800" dirty="0">
              <a:solidFill>
                <a:schemeClr val="hlink"/>
              </a:solidFill>
            </a:endParaRPr>
          </a:p>
        </p:txBody>
      </p:sp>
    </p:spTree>
    <p:extLst>
      <p:ext uri="{BB962C8B-B14F-4D97-AF65-F5344CB8AC3E}">
        <p14:creationId xmlns:p14="http://schemas.microsoft.com/office/powerpoint/2010/main" val="40136068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a:t>
            </a:r>
            <a:r>
              <a:rPr lang="zh-CN" altLang="en-US" sz="4400" dirty="0" smtClean="0"/>
              <a:t>准备（续</a:t>
            </a:r>
            <a:r>
              <a:rPr lang="en-US" altLang="zh-CN" sz="4400" dirty="0" smtClean="0"/>
              <a:t>2</a:t>
            </a:r>
            <a:r>
              <a:rPr lang="zh-CN" altLang="en-US" sz="4400" dirty="0" smtClean="0"/>
              <a:t>）</a:t>
            </a:r>
            <a:endParaRPr lang="zh-CN" altLang="en-US" sz="4400" dirty="0"/>
          </a:p>
        </p:txBody>
      </p:sp>
      <p:sp>
        <p:nvSpPr>
          <p:cNvPr id="275459" name="Rectangle 3"/>
          <p:cNvSpPr>
            <a:spLocks noGrp="1" noChangeArrowheads="1"/>
          </p:cNvSpPr>
          <p:nvPr>
            <p:ph type="body" idx="1"/>
          </p:nvPr>
        </p:nvSpPr>
        <p:spPr>
          <a:xfrm>
            <a:off x="457201" y="1194530"/>
            <a:ext cx="8091714" cy="4525963"/>
          </a:xfrm>
        </p:spPr>
        <p:txBody>
          <a:bodyPr/>
          <a:lstStyle/>
          <a:p>
            <a:pPr marL="257175" lvl="1" indent="-257175">
              <a:buClr>
                <a:schemeClr val="tx1"/>
              </a:buClr>
            </a:pPr>
            <a:r>
              <a:rPr lang="en-US" altLang="zh-CN" sz="2800" dirty="0">
                <a:solidFill>
                  <a:schemeClr val="hlink"/>
                </a:solidFill>
              </a:rPr>
              <a:t>(9)	</a:t>
            </a:r>
            <a:r>
              <a:rPr lang="zh-CN" altLang="en-US" sz="2800" dirty="0">
                <a:solidFill>
                  <a:schemeClr val="hlink"/>
                </a:solidFill>
              </a:rPr>
              <a:t>需在</a:t>
            </a:r>
            <a:r>
              <a:rPr lang="en-US" altLang="zh-CN" sz="2800" dirty="0">
                <a:solidFill>
                  <a:schemeClr val="hlink"/>
                </a:solidFill>
              </a:rPr>
              <a:t>R0</a:t>
            </a:r>
            <a:r>
              <a:rPr lang="zh-CN" altLang="en-US" sz="2800" dirty="0">
                <a:solidFill>
                  <a:schemeClr val="hlink"/>
                </a:solidFill>
              </a:rPr>
              <a:t>上配置到网段</a:t>
            </a:r>
            <a:r>
              <a:rPr lang="en-US" altLang="zh-CN" sz="2800" dirty="0">
                <a:solidFill>
                  <a:schemeClr val="hlink"/>
                </a:solidFill>
              </a:rPr>
              <a:t>20.0.0.0/8</a:t>
            </a:r>
            <a:r>
              <a:rPr lang="zh-CN" altLang="en-US" sz="2800" dirty="0">
                <a:solidFill>
                  <a:schemeClr val="hlink"/>
                </a:solidFill>
              </a:rPr>
              <a:t>的静态路由；</a:t>
            </a:r>
          </a:p>
          <a:p>
            <a:pPr marL="257175" lvl="1" indent="-257175">
              <a:buClr>
                <a:schemeClr val="tx1"/>
              </a:buClr>
            </a:pPr>
            <a:r>
              <a:rPr lang="en-US" altLang="zh-CN" sz="2800" dirty="0">
                <a:solidFill>
                  <a:schemeClr val="hlink"/>
                </a:solidFill>
              </a:rPr>
              <a:t>(10)	</a:t>
            </a:r>
            <a:r>
              <a:rPr lang="zh-CN" altLang="en-US" sz="2800" dirty="0">
                <a:solidFill>
                  <a:schemeClr val="hlink"/>
                </a:solidFill>
              </a:rPr>
              <a:t>需在</a:t>
            </a:r>
            <a:r>
              <a:rPr lang="en-US" altLang="zh-CN" sz="2800" dirty="0">
                <a:solidFill>
                  <a:schemeClr val="hlink"/>
                </a:solidFill>
              </a:rPr>
              <a:t>R2</a:t>
            </a:r>
            <a:r>
              <a:rPr lang="zh-CN" altLang="en-US" sz="2800" dirty="0">
                <a:solidFill>
                  <a:schemeClr val="hlink"/>
                </a:solidFill>
              </a:rPr>
              <a:t>和</a:t>
            </a:r>
            <a:r>
              <a:rPr lang="en-US" altLang="zh-CN" sz="2800" dirty="0">
                <a:solidFill>
                  <a:schemeClr val="hlink"/>
                </a:solidFill>
              </a:rPr>
              <a:t>R3</a:t>
            </a:r>
            <a:r>
              <a:rPr lang="zh-CN" altLang="en-US" sz="2800" dirty="0">
                <a:solidFill>
                  <a:schemeClr val="hlink"/>
                </a:solidFill>
              </a:rPr>
              <a:t>上运行</a:t>
            </a:r>
            <a:r>
              <a:rPr lang="en-US" altLang="zh-CN" sz="2800" dirty="0">
                <a:solidFill>
                  <a:schemeClr val="hlink"/>
                </a:solidFill>
              </a:rPr>
              <a:t>RIP</a:t>
            </a:r>
            <a:r>
              <a:rPr lang="zh-CN" altLang="en-US" sz="2800" dirty="0">
                <a:solidFill>
                  <a:schemeClr val="hlink"/>
                </a:solidFill>
              </a:rPr>
              <a:t>协议通告直连网络，需在</a:t>
            </a:r>
            <a:r>
              <a:rPr lang="en-US" altLang="zh-CN" sz="2800" dirty="0">
                <a:solidFill>
                  <a:schemeClr val="hlink"/>
                </a:solidFill>
              </a:rPr>
              <a:t>R0</a:t>
            </a:r>
            <a:r>
              <a:rPr lang="zh-CN" altLang="en-US" sz="2800" dirty="0">
                <a:solidFill>
                  <a:schemeClr val="hlink"/>
                </a:solidFill>
              </a:rPr>
              <a:t>上运行</a:t>
            </a:r>
            <a:r>
              <a:rPr lang="en-US" altLang="zh-CN" sz="2800" dirty="0">
                <a:solidFill>
                  <a:schemeClr val="hlink"/>
                </a:solidFill>
              </a:rPr>
              <a:t>RIP</a:t>
            </a:r>
            <a:r>
              <a:rPr lang="zh-CN" altLang="en-US" sz="2800" dirty="0">
                <a:solidFill>
                  <a:schemeClr val="hlink"/>
                </a:solidFill>
              </a:rPr>
              <a:t>协议通告直连网段</a:t>
            </a:r>
            <a:r>
              <a:rPr lang="en-US" altLang="zh-CN" sz="2800" dirty="0">
                <a:solidFill>
                  <a:schemeClr val="hlink"/>
                </a:solidFill>
              </a:rPr>
              <a:t>192.168.2.0/24</a:t>
            </a:r>
            <a:r>
              <a:rPr lang="zh-CN" altLang="en-US" sz="2800" dirty="0">
                <a:solidFill>
                  <a:schemeClr val="hlink"/>
                </a:solidFill>
              </a:rPr>
              <a:t>；</a:t>
            </a:r>
          </a:p>
          <a:p>
            <a:pPr marL="257175" lvl="1" indent="-257175">
              <a:buClr>
                <a:schemeClr val="tx1"/>
              </a:buClr>
            </a:pPr>
            <a:r>
              <a:rPr lang="en-US" altLang="zh-CN" sz="2800" dirty="0">
                <a:solidFill>
                  <a:schemeClr val="hlink"/>
                </a:solidFill>
              </a:rPr>
              <a:t>(11)	</a:t>
            </a:r>
            <a:r>
              <a:rPr lang="zh-CN" altLang="en-US" sz="2800" dirty="0">
                <a:solidFill>
                  <a:schemeClr val="hlink"/>
                </a:solidFill>
              </a:rPr>
              <a:t>需在</a:t>
            </a:r>
            <a:r>
              <a:rPr lang="en-US" altLang="zh-CN" sz="2800" dirty="0">
                <a:solidFill>
                  <a:schemeClr val="hlink"/>
                </a:solidFill>
              </a:rPr>
              <a:t>R4</a:t>
            </a:r>
            <a:r>
              <a:rPr lang="zh-CN" altLang="en-US" sz="2800" dirty="0">
                <a:solidFill>
                  <a:schemeClr val="hlink"/>
                </a:solidFill>
              </a:rPr>
              <a:t>和</a:t>
            </a:r>
            <a:r>
              <a:rPr lang="en-US" altLang="zh-CN" sz="2800" dirty="0">
                <a:solidFill>
                  <a:schemeClr val="hlink"/>
                </a:solidFill>
              </a:rPr>
              <a:t>R5</a:t>
            </a:r>
            <a:r>
              <a:rPr lang="zh-CN" altLang="en-US" sz="2800" dirty="0">
                <a:solidFill>
                  <a:schemeClr val="hlink"/>
                </a:solidFill>
              </a:rPr>
              <a:t>上运行</a:t>
            </a:r>
            <a:r>
              <a:rPr lang="en-US" altLang="zh-CN" sz="2800" dirty="0">
                <a:solidFill>
                  <a:schemeClr val="hlink"/>
                </a:solidFill>
              </a:rPr>
              <a:t>OSPF</a:t>
            </a:r>
            <a:r>
              <a:rPr lang="zh-CN" altLang="en-US" sz="2800" dirty="0">
                <a:solidFill>
                  <a:schemeClr val="hlink"/>
                </a:solidFill>
              </a:rPr>
              <a:t>协议通告直连网络，需在</a:t>
            </a:r>
            <a:r>
              <a:rPr lang="en-US" altLang="zh-CN" sz="2800" dirty="0">
                <a:solidFill>
                  <a:schemeClr val="hlink"/>
                </a:solidFill>
              </a:rPr>
              <a:t>R0</a:t>
            </a:r>
            <a:r>
              <a:rPr lang="zh-CN" altLang="en-US" sz="2800" dirty="0">
                <a:solidFill>
                  <a:schemeClr val="hlink"/>
                </a:solidFill>
              </a:rPr>
              <a:t>上运行</a:t>
            </a:r>
            <a:r>
              <a:rPr lang="en-US" altLang="zh-CN" sz="2800" dirty="0">
                <a:solidFill>
                  <a:schemeClr val="hlink"/>
                </a:solidFill>
              </a:rPr>
              <a:t>OSPF</a:t>
            </a:r>
            <a:r>
              <a:rPr lang="zh-CN" altLang="en-US" sz="2800" dirty="0">
                <a:solidFill>
                  <a:schemeClr val="hlink"/>
                </a:solidFill>
              </a:rPr>
              <a:t>协议通告直连网段</a:t>
            </a:r>
            <a:r>
              <a:rPr lang="en-US" altLang="zh-CN" sz="2800" dirty="0">
                <a:solidFill>
                  <a:schemeClr val="hlink"/>
                </a:solidFill>
              </a:rPr>
              <a:t>192.168.3.0/24</a:t>
            </a:r>
            <a:r>
              <a:rPr lang="zh-CN" altLang="en-US" sz="2800" dirty="0">
                <a:solidFill>
                  <a:schemeClr val="hlink"/>
                </a:solidFill>
              </a:rPr>
              <a:t>；</a:t>
            </a:r>
          </a:p>
          <a:p>
            <a:pPr marL="257175" lvl="1" indent="-257175">
              <a:buClr>
                <a:schemeClr val="tx1"/>
              </a:buClr>
            </a:pPr>
            <a:r>
              <a:rPr lang="en-US" altLang="zh-CN" sz="2800" dirty="0">
                <a:solidFill>
                  <a:schemeClr val="hlink"/>
                </a:solidFill>
              </a:rPr>
              <a:t>(12)	</a:t>
            </a:r>
            <a:r>
              <a:rPr lang="zh-CN" altLang="en-US" sz="2800" dirty="0">
                <a:solidFill>
                  <a:schemeClr val="hlink"/>
                </a:solidFill>
              </a:rPr>
              <a:t>若要实现全网互通，还需在</a:t>
            </a:r>
            <a:r>
              <a:rPr lang="en-US" altLang="zh-CN" sz="2800" dirty="0">
                <a:solidFill>
                  <a:schemeClr val="hlink"/>
                </a:solidFill>
              </a:rPr>
              <a:t>R0</a:t>
            </a:r>
            <a:r>
              <a:rPr lang="zh-CN" altLang="en-US" sz="2800" dirty="0">
                <a:solidFill>
                  <a:schemeClr val="hlink"/>
                </a:solidFill>
              </a:rPr>
              <a:t>进行路由重分布。</a:t>
            </a:r>
          </a:p>
          <a:p>
            <a:pPr marL="0" lvl="1" indent="0">
              <a:buClr>
                <a:schemeClr val="tx1"/>
              </a:buClr>
              <a:buNone/>
            </a:pPr>
            <a:endParaRPr lang="zh-CN" altLang="en-US" sz="2800" dirty="0">
              <a:solidFill>
                <a:schemeClr val="hlink"/>
              </a:solidFill>
            </a:endParaRPr>
          </a:p>
        </p:txBody>
      </p:sp>
    </p:spTree>
    <p:extLst>
      <p:ext uri="{BB962C8B-B14F-4D97-AF65-F5344CB8AC3E}">
        <p14:creationId xmlns:p14="http://schemas.microsoft.com/office/powerpoint/2010/main" val="33373859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a:xfrm>
            <a:off x="457200" y="1600202"/>
            <a:ext cx="8469086" cy="4525963"/>
          </a:xfrm>
        </p:spPr>
        <p:txBody>
          <a:bodyPr/>
          <a:lstStyle/>
          <a:p>
            <a:pPr marL="0" lvl="4" indent="0">
              <a:buClr>
                <a:schemeClr val="tx1"/>
              </a:buClr>
              <a:buNone/>
            </a:pPr>
            <a:r>
              <a:rPr lang="zh-CN" altLang="en-US" sz="3200" dirty="0" smtClean="0">
                <a:solidFill>
                  <a:schemeClr val="hlink"/>
                </a:solidFill>
              </a:rPr>
              <a:t>采用</a:t>
            </a:r>
            <a:r>
              <a:rPr lang="zh-CN" altLang="en-US" sz="3200" dirty="0">
                <a:solidFill>
                  <a:schemeClr val="hlink"/>
                </a:solidFill>
              </a:rPr>
              <a:t>如下的思路配置路由重分布：</a:t>
            </a:r>
          </a:p>
          <a:p>
            <a:pPr marL="257175" lvl="4" indent="-257175">
              <a:buClr>
                <a:schemeClr val="tx1"/>
              </a:buClr>
            </a:pPr>
            <a:r>
              <a:rPr lang="en-US" altLang="zh-CN" sz="3200" dirty="0">
                <a:solidFill>
                  <a:schemeClr val="hlink"/>
                </a:solidFill>
              </a:rPr>
              <a:t>(1)	</a:t>
            </a:r>
            <a:r>
              <a:rPr lang="zh-CN" altLang="en-US" sz="3200" dirty="0">
                <a:solidFill>
                  <a:schemeClr val="hlink"/>
                </a:solidFill>
              </a:rPr>
              <a:t>配置各主机的</a:t>
            </a:r>
            <a:r>
              <a:rPr lang="en-US" altLang="zh-CN" sz="3200" dirty="0">
                <a:solidFill>
                  <a:schemeClr val="hlink"/>
                </a:solidFill>
              </a:rPr>
              <a:t>IP</a:t>
            </a:r>
            <a:r>
              <a:rPr lang="zh-CN" altLang="en-US" sz="3200" dirty="0">
                <a:solidFill>
                  <a:schemeClr val="hlink"/>
                </a:solidFill>
              </a:rPr>
              <a:t>地址和网关；</a:t>
            </a:r>
          </a:p>
          <a:p>
            <a:pPr marL="257175" lvl="4" indent="-257175">
              <a:buClr>
                <a:schemeClr val="tx1"/>
              </a:buClr>
            </a:pPr>
            <a:r>
              <a:rPr lang="en-US" altLang="zh-CN" sz="3200" dirty="0">
                <a:solidFill>
                  <a:schemeClr val="hlink"/>
                </a:solidFill>
              </a:rPr>
              <a:t>(2)	</a:t>
            </a:r>
            <a:r>
              <a:rPr lang="zh-CN" altLang="en-US" sz="3200" dirty="0">
                <a:solidFill>
                  <a:schemeClr val="hlink"/>
                </a:solidFill>
              </a:rPr>
              <a:t>配置各路由器网络接口的</a:t>
            </a:r>
            <a:r>
              <a:rPr lang="en-US" altLang="zh-CN" sz="3200" dirty="0">
                <a:solidFill>
                  <a:schemeClr val="hlink"/>
                </a:solidFill>
              </a:rPr>
              <a:t>IP</a:t>
            </a:r>
            <a:r>
              <a:rPr lang="zh-CN" altLang="en-US" sz="3200" dirty="0">
                <a:solidFill>
                  <a:schemeClr val="hlink"/>
                </a:solidFill>
              </a:rPr>
              <a:t>地址，形成直连路由；</a:t>
            </a:r>
          </a:p>
          <a:p>
            <a:pPr marL="257175" lvl="4" indent="-257175">
              <a:buClr>
                <a:schemeClr val="tx1"/>
              </a:buClr>
            </a:pPr>
            <a:r>
              <a:rPr lang="en-US" altLang="zh-CN" sz="3200" dirty="0">
                <a:solidFill>
                  <a:schemeClr val="hlink"/>
                </a:solidFill>
              </a:rPr>
              <a:t>(3)	</a:t>
            </a:r>
            <a:r>
              <a:rPr lang="zh-CN" altLang="en-US" sz="3200" dirty="0">
                <a:solidFill>
                  <a:schemeClr val="hlink"/>
                </a:solidFill>
              </a:rPr>
              <a:t>在路由器</a:t>
            </a:r>
            <a:r>
              <a:rPr lang="en-US" altLang="zh-CN" sz="3200" dirty="0">
                <a:solidFill>
                  <a:schemeClr val="hlink"/>
                </a:solidFill>
              </a:rPr>
              <a:t>R0</a:t>
            </a:r>
            <a:r>
              <a:rPr lang="zh-CN" altLang="en-US" sz="3200" dirty="0">
                <a:solidFill>
                  <a:schemeClr val="hlink"/>
                </a:solidFill>
              </a:rPr>
              <a:t>和</a:t>
            </a:r>
            <a:r>
              <a:rPr lang="en-US" altLang="zh-CN" sz="3200" dirty="0">
                <a:solidFill>
                  <a:schemeClr val="hlink"/>
                </a:solidFill>
              </a:rPr>
              <a:t>R1</a:t>
            </a:r>
            <a:r>
              <a:rPr lang="zh-CN" altLang="en-US" sz="3200" dirty="0">
                <a:solidFill>
                  <a:schemeClr val="hlink"/>
                </a:solidFill>
              </a:rPr>
              <a:t>上配置静态路由；</a:t>
            </a:r>
          </a:p>
          <a:p>
            <a:pPr marL="257175" lvl="4" indent="-257175">
              <a:buClr>
                <a:schemeClr val="tx1"/>
              </a:buClr>
            </a:pPr>
            <a:r>
              <a:rPr lang="en-US" altLang="zh-CN" sz="3200" dirty="0">
                <a:solidFill>
                  <a:schemeClr val="hlink"/>
                </a:solidFill>
              </a:rPr>
              <a:t>(4)	</a:t>
            </a:r>
            <a:r>
              <a:rPr lang="zh-CN" altLang="en-US" sz="3200" dirty="0">
                <a:solidFill>
                  <a:schemeClr val="hlink"/>
                </a:solidFill>
              </a:rPr>
              <a:t>在路由器</a:t>
            </a:r>
            <a:r>
              <a:rPr lang="en-US" altLang="zh-CN" sz="3200" dirty="0">
                <a:solidFill>
                  <a:schemeClr val="hlink"/>
                </a:solidFill>
              </a:rPr>
              <a:t>R0</a:t>
            </a:r>
            <a:r>
              <a:rPr lang="zh-CN" altLang="en-US" sz="3200" dirty="0">
                <a:solidFill>
                  <a:schemeClr val="hlink"/>
                </a:solidFill>
              </a:rPr>
              <a:t>、</a:t>
            </a:r>
            <a:r>
              <a:rPr lang="en-US" altLang="zh-CN" sz="3200" dirty="0">
                <a:solidFill>
                  <a:schemeClr val="hlink"/>
                </a:solidFill>
              </a:rPr>
              <a:t>R2</a:t>
            </a:r>
            <a:r>
              <a:rPr lang="zh-CN" altLang="en-US" sz="3200" dirty="0">
                <a:solidFill>
                  <a:schemeClr val="hlink"/>
                </a:solidFill>
              </a:rPr>
              <a:t>和</a:t>
            </a:r>
            <a:r>
              <a:rPr lang="en-US" altLang="zh-CN" sz="3200" dirty="0">
                <a:solidFill>
                  <a:schemeClr val="hlink"/>
                </a:solidFill>
              </a:rPr>
              <a:t>R3</a:t>
            </a:r>
            <a:r>
              <a:rPr lang="zh-CN" altLang="en-US" sz="3200" dirty="0">
                <a:solidFill>
                  <a:schemeClr val="hlink"/>
                </a:solidFill>
              </a:rPr>
              <a:t>上配置</a:t>
            </a:r>
            <a:r>
              <a:rPr lang="en-US" altLang="zh-CN" sz="3200" dirty="0">
                <a:solidFill>
                  <a:schemeClr val="hlink"/>
                </a:solidFill>
              </a:rPr>
              <a:t>RIP</a:t>
            </a:r>
            <a:r>
              <a:rPr lang="zh-CN" altLang="en-US" sz="3200" dirty="0">
                <a:solidFill>
                  <a:schemeClr val="hlink"/>
                </a:solidFill>
              </a:rPr>
              <a:t>协议；</a:t>
            </a:r>
          </a:p>
          <a:p>
            <a:pPr marL="257175" lvl="4" indent="-257175">
              <a:buClr>
                <a:schemeClr val="tx1"/>
              </a:buClr>
            </a:pPr>
            <a:r>
              <a:rPr lang="en-US" altLang="zh-CN" sz="3200" dirty="0">
                <a:solidFill>
                  <a:schemeClr val="hlink"/>
                </a:solidFill>
              </a:rPr>
              <a:t>(5)	</a:t>
            </a:r>
            <a:r>
              <a:rPr lang="zh-CN" altLang="en-US" sz="3200" dirty="0">
                <a:solidFill>
                  <a:schemeClr val="hlink"/>
                </a:solidFill>
              </a:rPr>
              <a:t>在路由器</a:t>
            </a:r>
            <a:r>
              <a:rPr lang="en-US" altLang="zh-CN" sz="3200" dirty="0">
                <a:solidFill>
                  <a:schemeClr val="hlink"/>
                </a:solidFill>
              </a:rPr>
              <a:t>R0</a:t>
            </a:r>
            <a:r>
              <a:rPr lang="zh-CN" altLang="en-US" sz="3200" dirty="0">
                <a:solidFill>
                  <a:schemeClr val="hlink"/>
                </a:solidFill>
              </a:rPr>
              <a:t>、</a:t>
            </a:r>
            <a:r>
              <a:rPr lang="en-US" altLang="zh-CN" sz="3200" dirty="0">
                <a:solidFill>
                  <a:schemeClr val="hlink"/>
                </a:solidFill>
              </a:rPr>
              <a:t>R4</a:t>
            </a:r>
            <a:r>
              <a:rPr lang="zh-CN" altLang="en-US" sz="3200" dirty="0">
                <a:solidFill>
                  <a:schemeClr val="hlink"/>
                </a:solidFill>
              </a:rPr>
              <a:t>和</a:t>
            </a:r>
            <a:r>
              <a:rPr lang="en-US" altLang="zh-CN" sz="3200" dirty="0">
                <a:solidFill>
                  <a:schemeClr val="hlink"/>
                </a:solidFill>
              </a:rPr>
              <a:t>R5</a:t>
            </a:r>
            <a:r>
              <a:rPr lang="zh-CN" altLang="en-US" sz="3200" dirty="0">
                <a:solidFill>
                  <a:schemeClr val="hlink"/>
                </a:solidFill>
              </a:rPr>
              <a:t>上配置</a:t>
            </a:r>
            <a:r>
              <a:rPr lang="en-US" altLang="zh-CN" sz="3200" dirty="0">
                <a:solidFill>
                  <a:schemeClr val="hlink"/>
                </a:solidFill>
              </a:rPr>
              <a:t>OSPF</a:t>
            </a:r>
            <a:r>
              <a:rPr lang="zh-CN" altLang="en-US" sz="3200" dirty="0">
                <a:solidFill>
                  <a:schemeClr val="hlink"/>
                </a:solidFill>
              </a:rPr>
              <a:t>协议；</a:t>
            </a:r>
          </a:p>
          <a:p>
            <a:pPr marL="257175" lvl="4" indent="-257175">
              <a:buClr>
                <a:schemeClr val="tx1"/>
              </a:buClr>
            </a:pPr>
            <a:r>
              <a:rPr lang="en-US" altLang="zh-CN" sz="3200" dirty="0">
                <a:solidFill>
                  <a:schemeClr val="hlink"/>
                </a:solidFill>
              </a:rPr>
              <a:t>(6)	</a:t>
            </a:r>
            <a:r>
              <a:rPr lang="zh-CN" altLang="en-US" sz="3200" dirty="0">
                <a:solidFill>
                  <a:schemeClr val="hlink"/>
                </a:solidFill>
              </a:rPr>
              <a:t>在路由器</a:t>
            </a:r>
            <a:r>
              <a:rPr lang="en-US" altLang="zh-CN" sz="3200" dirty="0">
                <a:solidFill>
                  <a:schemeClr val="hlink"/>
                </a:solidFill>
              </a:rPr>
              <a:t>R0</a:t>
            </a:r>
            <a:r>
              <a:rPr lang="zh-CN" altLang="en-US" sz="3200" dirty="0">
                <a:solidFill>
                  <a:schemeClr val="hlink"/>
                </a:solidFill>
              </a:rPr>
              <a:t>上配置路由重分布。</a:t>
            </a:r>
          </a:p>
        </p:txBody>
      </p:sp>
    </p:spTree>
    <p:extLst>
      <p:ext uri="{BB962C8B-B14F-4D97-AF65-F5344CB8AC3E}">
        <p14:creationId xmlns:p14="http://schemas.microsoft.com/office/powerpoint/2010/main" val="29538339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180016"/>
            <a:ext cx="8305800" cy="4525963"/>
          </a:xfrm>
        </p:spPr>
        <p:txBody>
          <a:bodyPr/>
          <a:lstStyle/>
          <a:p>
            <a:r>
              <a:rPr lang="en-US" altLang="zh-CN" sz="2800" dirty="0"/>
              <a:t>(1</a:t>
            </a:r>
            <a:r>
              <a:rPr lang="en-US" altLang="zh-CN" sz="2800" dirty="0" smtClean="0"/>
              <a:t>) </a:t>
            </a:r>
            <a:r>
              <a:rPr lang="zh-CN" altLang="en-US" sz="2800" dirty="0" smtClean="0"/>
              <a:t>搭建</a:t>
            </a:r>
            <a:r>
              <a:rPr lang="zh-CN" altLang="en-US" sz="2800" dirty="0"/>
              <a:t>实验环境，为</a:t>
            </a:r>
            <a:r>
              <a:rPr lang="en-US" altLang="zh-CN" sz="2800" dirty="0"/>
              <a:t>Router0</a:t>
            </a:r>
            <a:r>
              <a:rPr lang="zh-CN" altLang="en-US" sz="2800" dirty="0"/>
              <a:t>添加一个“</a:t>
            </a:r>
            <a:r>
              <a:rPr lang="en-US" altLang="zh-CN" sz="2800" dirty="0"/>
              <a:t>NM-2FE2W”</a:t>
            </a:r>
            <a:r>
              <a:rPr lang="zh-CN" altLang="en-US" sz="2800" dirty="0" smtClean="0"/>
              <a:t>模块，</a:t>
            </a:r>
            <a:r>
              <a:rPr lang="zh-CN" altLang="zh-CN" sz="2800" dirty="0"/>
              <a:t>使用正确的连线</a:t>
            </a:r>
            <a:r>
              <a:rPr lang="zh-CN" altLang="zh-CN" sz="2800" dirty="0" smtClean="0"/>
              <a:t>类型互连设备</a:t>
            </a:r>
            <a:r>
              <a:rPr lang="zh-CN" altLang="en-US" sz="2800" dirty="0" smtClean="0"/>
              <a:t>。</a:t>
            </a:r>
            <a:endParaRPr lang="en-US" altLang="zh-CN" sz="2800" dirty="0" smtClean="0"/>
          </a:p>
          <a:p>
            <a:r>
              <a:rPr lang="en-US" altLang="zh-CN" sz="2800" dirty="0" smtClean="0"/>
              <a:t>(</a:t>
            </a:r>
            <a:r>
              <a:rPr lang="en-US" altLang="zh-CN" sz="2800" dirty="0"/>
              <a:t>2</a:t>
            </a:r>
            <a:r>
              <a:rPr lang="en-US" altLang="zh-CN" sz="2800" dirty="0" smtClean="0"/>
              <a:t>) </a:t>
            </a:r>
            <a:r>
              <a:rPr lang="zh-CN" altLang="en-US" sz="2800" dirty="0" smtClean="0"/>
              <a:t>配置</a:t>
            </a:r>
            <a:r>
              <a:rPr lang="zh-CN" altLang="en-US" sz="2800" dirty="0"/>
              <a:t>各台主机的</a:t>
            </a:r>
            <a:r>
              <a:rPr lang="en-US" altLang="zh-CN" sz="2800" dirty="0"/>
              <a:t>IP</a:t>
            </a:r>
            <a:r>
              <a:rPr lang="zh-CN" altLang="en-US" sz="2800" dirty="0"/>
              <a:t>地址、子网掩码和</a:t>
            </a:r>
            <a:r>
              <a:rPr lang="zh-CN" altLang="en-US" sz="2800" dirty="0" smtClean="0"/>
              <a:t>网关。</a:t>
            </a:r>
            <a:endParaRPr lang="en-US" altLang="zh-CN" sz="2800" dirty="0" smtClean="0"/>
          </a:p>
          <a:p>
            <a:r>
              <a:rPr lang="en-US" altLang="zh-CN" sz="2800" dirty="0"/>
              <a:t>(3</a:t>
            </a:r>
            <a:r>
              <a:rPr lang="en-US" altLang="zh-CN" sz="2800" dirty="0" smtClean="0"/>
              <a:t>) </a:t>
            </a:r>
            <a:r>
              <a:rPr lang="zh-CN" altLang="en-US" sz="2800" dirty="0" smtClean="0"/>
              <a:t>配置</a:t>
            </a:r>
            <a:r>
              <a:rPr lang="zh-CN" altLang="en-US" sz="2800" dirty="0"/>
              <a:t>路由器</a:t>
            </a:r>
            <a:r>
              <a:rPr lang="en-US" altLang="zh-CN" sz="2800" dirty="0"/>
              <a:t>R1</a:t>
            </a:r>
            <a:r>
              <a:rPr lang="zh-CN" altLang="en-US" sz="2800" dirty="0"/>
              <a:t>的接口网络参数及默认</a:t>
            </a:r>
            <a:r>
              <a:rPr lang="zh-CN" altLang="en-US" sz="2800" dirty="0" smtClean="0"/>
              <a:t>路由：</a:t>
            </a:r>
            <a:endParaRPr lang="zh-CN" altLang="en-US" sz="28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598" y="3159579"/>
            <a:ext cx="8037174"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7444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smtClean="0"/>
          </a:p>
        </p:txBody>
      </p:sp>
      <p:sp>
        <p:nvSpPr>
          <p:cNvPr id="275459" name="Rectangle 3"/>
          <p:cNvSpPr>
            <a:spLocks noGrp="1" noChangeArrowheads="1"/>
          </p:cNvSpPr>
          <p:nvPr>
            <p:ph type="body" idx="1"/>
          </p:nvPr>
        </p:nvSpPr>
        <p:spPr>
          <a:xfrm>
            <a:off x="457200" y="1203962"/>
            <a:ext cx="8336280" cy="4525963"/>
          </a:xfrm>
        </p:spPr>
        <p:txBody>
          <a:bodyPr/>
          <a:lstStyle/>
          <a:p>
            <a:r>
              <a:rPr lang="en-US" altLang="zh-CN" sz="3200" dirty="0"/>
              <a:t>(4)	</a:t>
            </a:r>
            <a:r>
              <a:rPr lang="zh-CN" altLang="en-US" sz="3200" dirty="0"/>
              <a:t>配置路由器</a:t>
            </a:r>
            <a:r>
              <a:rPr lang="en-US" altLang="zh-CN" sz="3200" dirty="0"/>
              <a:t>R2</a:t>
            </a:r>
            <a:r>
              <a:rPr lang="zh-CN" altLang="en-US" sz="3200" dirty="0"/>
              <a:t>、</a:t>
            </a:r>
            <a:r>
              <a:rPr lang="en-US" altLang="zh-CN" sz="3200" dirty="0"/>
              <a:t>R3</a:t>
            </a:r>
            <a:r>
              <a:rPr lang="zh-CN" altLang="en-US" sz="3200" dirty="0"/>
              <a:t>的接口网络参数及</a:t>
            </a:r>
            <a:r>
              <a:rPr lang="en-US" altLang="zh-CN" sz="3200" dirty="0"/>
              <a:t>RIP</a:t>
            </a:r>
            <a:r>
              <a:rPr lang="zh-CN" altLang="en-US" sz="3200" dirty="0" smtClean="0"/>
              <a:t>路由，以</a:t>
            </a:r>
            <a:r>
              <a:rPr lang="en-US" altLang="zh-CN" sz="3200" dirty="0" smtClean="0"/>
              <a:t>R2</a:t>
            </a:r>
            <a:r>
              <a:rPr lang="zh-CN" altLang="en-US" sz="3200" dirty="0" smtClean="0"/>
              <a:t>为例：</a:t>
            </a:r>
            <a:endParaRPr lang="en-US" altLang="zh-CN" sz="3200" dirty="0" smtClean="0"/>
          </a:p>
          <a:p>
            <a:pPr>
              <a:buNone/>
            </a:pPr>
            <a:endParaRPr lang="en-US" altLang="zh-CN" sz="4000" dirty="0" smtClean="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5457" y="2295523"/>
            <a:ext cx="7770813"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1937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233886"/>
            <a:ext cx="2895600" cy="476250"/>
          </a:xfrm>
        </p:spPr>
        <p:txBody>
          <a:bodyPr/>
          <a:lstStyle/>
          <a:p>
            <a:r>
              <a:rPr lang="zh-CN" altLang="en-US"/>
              <a:t>第 </a:t>
            </a:r>
            <a:fld id="{71803258-1C6E-4B0D-99D1-BC4AE38E3E46}" type="slidenum">
              <a:rPr lang="zh-CN" altLang="en-US"/>
              <a:pPr/>
              <a:t>59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en-US" altLang="zh-CN" sz="2800" dirty="0">
                <a:solidFill>
                  <a:schemeClr val="hlink"/>
                </a:solidFill>
              </a:rPr>
              <a:t>(5)	</a:t>
            </a:r>
            <a:r>
              <a:rPr lang="zh-CN" altLang="en-US" sz="2800" dirty="0">
                <a:solidFill>
                  <a:schemeClr val="hlink"/>
                </a:solidFill>
              </a:rPr>
              <a:t>配置路由器</a:t>
            </a:r>
            <a:r>
              <a:rPr lang="en-US" altLang="zh-CN" sz="2800" dirty="0">
                <a:solidFill>
                  <a:schemeClr val="hlink"/>
                </a:solidFill>
              </a:rPr>
              <a:t>R4</a:t>
            </a:r>
            <a:r>
              <a:rPr lang="zh-CN" altLang="en-US" sz="2800" dirty="0">
                <a:solidFill>
                  <a:schemeClr val="hlink"/>
                </a:solidFill>
              </a:rPr>
              <a:t>、</a:t>
            </a:r>
            <a:r>
              <a:rPr lang="en-US" altLang="zh-CN" sz="2800" dirty="0">
                <a:solidFill>
                  <a:schemeClr val="hlink"/>
                </a:solidFill>
              </a:rPr>
              <a:t>R5</a:t>
            </a:r>
            <a:r>
              <a:rPr lang="zh-CN" altLang="en-US" sz="2800" dirty="0">
                <a:solidFill>
                  <a:schemeClr val="hlink"/>
                </a:solidFill>
              </a:rPr>
              <a:t>的接口网络参数及</a:t>
            </a:r>
            <a:r>
              <a:rPr lang="en-US" altLang="zh-CN" sz="2800" dirty="0">
                <a:solidFill>
                  <a:schemeClr val="hlink"/>
                </a:solidFill>
              </a:rPr>
              <a:t>OSPF</a:t>
            </a:r>
            <a:r>
              <a:rPr lang="zh-CN" altLang="en-US" sz="2800" dirty="0" smtClean="0">
                <a:solidFill>
                  <a:schemeClr val="hlink"/>
                </a:solidFill>
              </a:rPr>
              <a:t>路由，以</a:t>
            </a:r>
            <a:r>
              <a:rPr lang="en-US" altLang="zh-CN" sz="2800" dirty="0" smtClean="0">
                <a:solidFill>
                  <a:schemeClr val="hlink"/>
                </a:solidFill>
              </a:rPr>
              <a:t>R4</a:t>
            </a:r>
            <a:r>
              <a:rPr lang="zh-CN" altLang="en-US" sz="2800" dirty="0" smtClean="0">
                <a:solidFill>
                  <a:schemeClr val="hlink"/>
                </a:solidFill>
              </a:rPr>
              <a:t>为例：</a:t>
            </a:r>
            <a:endParaRPr lang="en-US" altLang="zh-CN" sz="2800" dirty="0" smtClean="0">
              <a:solidFill>
                <a:schemeClr val="hlink"/>
              </a:solidFill>
            </a:endParaRPr>
          </a:p>
          <a:p>
            <a:pPr marL="300037" lvl="2" indent="0">
              <a:buClr>
                <a:schemeClr val="tx1"/>
              </a:buClr>
              <a:buNone/>
            </a:pPr>
            <a:endParaRPr lang="zh-CN" altLang="en-US" sz="2800" dirty="0">
              <a:solidFill>
                <a:schemeClr val="hlink"/>
              </a:solidFill>
            </a:endParaRPr>
          </a:p>
        </p:txBody>
      </p:sp>
      <p:pic>
        <p:nvPicPr>
          <p:cNvPr id="92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407"/>
          <a:stretch/>
        </p:blipFill>
        <p:spPr bwMode="auto">
          <a:xfrm>
            <a:off x="851807" y="2167617"/>
            <a:ext cx="7769679"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239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smtClean="0"/>
              <a:t>该</a:t>
            </a:r>
            <a:r>
              <a:rPr lang="zh-CN" altLang="en-US" sz="2800" dirty="0"/>
              <a:t>网络共有五个网段：</a:t>
            </a:r>
          </a:p>
          <a:p>
            <a:pPr lvl="1"/>
            <a:r>
              <a:rPr lang="zh-CN" altLang="en-US" sz="2400" dirty="0" smtClean="0"/>
              <a:t>新校</a:t>
            </a:r>
            <a:r>
              <a:rPr lang="zh-CN" altLang="en-US" sz="2400" dirty="0"/>
              <a:t>区：</a:t>
            </a:r>
            <a:r>
              <a:rPr lang="en-US" altLang="zh-CN" sz="2400" dirty="0" smtClean="0"/>
              <a:t>10.0.0.0/8</a:t>
            </a:r>
            <a:r>
              <a:rPr lang="zh-CN" altLang="en-US" sz="2400" dirty="0" smtClean="0"/>
              <a:t>；</a:t>
            </a:r>
            <a:endParaRPr lang="zh-CN" altLang="en-US" sz="2400" dirty="0"/>
          </a:p>
          <a:p>
            <a:pPr lvl="1"/>
            <a:r>
              <a:rPr lang="en-US" altLang="zh-CN" sz="2400" dirty="0" smtClean="0"/>
              <a:t>Router0</a:t>
            </a:r>
            <a:r>
              <a:rPr lang="zh-CN" altLang="en-US" sz="2400" dirty="0"/>
              <a:t>与</a:t>
            </a:r>
            <a:r>
              <a:rPr lang="en-US" altLang="zh-CN" sz="2400" dirty="0"/>
              <a:t>Router1</a:t>
            </a:r>
            <a:r>
              <a:rPr lang="zh-CN" altLang="en-US" sz="2400" dirty="0"/>
              <a:t>之间：</a:t>
            </a:r>
            <a:r>
              <a:rPr lang="en-US" altLang="zh-CN" sz="2400" dirty="0" smtClean="0"/>
              <a:t>192.168.1.0/24</a:t>
            </a:r>
            <a:r>
              <a:rPr lang="zh-CN" altLang="en-US" sz="2400" dirty="0" smtClean="0"/>
              <a:t>；</a:t>
            </a:r>
            <a:endParaRPr lang="zh-CN" altLang="en-US" sz="2400" dirty="0"/>
          </a:p>
          <a:p>
            <a:pPr lvl="1"/>
            <a:r>
              <a:rPr lang="en-US" altLang="zh-CN" sz="2400" dirty="0" smtClean="0"/>
              <a:t>Router1</a:t>
            </a:r>
            <a:r>
              <a:rPr lang="zh-CN" altLang="en-US" sz="2400" dirty="0"/>
              <a:t>与</a:t>
            </a:r>
            <a:r>
              <a:rPr lang="en-US" altLang="zh-CN" sz="2400" dirty="0"/>
              <a:t>Router2</a:t>
            </a:r>
            <a:r>
              <a:rPr lang="zh-CN" altLang="en-US" sz="2400" dirty="0"/>
              <a:t>之间：</a:t>
            </a:r>
            <a:r>
              <a:rPr lang="en-US" altLang="zh-CN" sz="2400" dirty="0" smtClean="0"/>
              <a:t>192.168.2.0/24</a:t>
            </a:r>
            <a:r>
              <a:rPr lang="zh-CN" altLang="en-US" sz="2400" dirty="0" smtClean="0"/>
              <a:t>；</a:t>
            </a:r>
            <a:endParaRPr lang="zh-CN" altLang="en-US" sz="2400" dirty="0"/>
          </a:p>
          <a:p>
            <a:pPr lvl="1"/>
            <a:r>
              <a:rPr lang="en-US" altLang="zh-CN" sz="2400" dirty="0" smtClean="0"/>
              <a:t>Router2</a:t>
            </a:r>
            <a:r>
              <a:rPr lang="zh-CN" altLang="en-US" sz="2400" dirty="0"/>
              <a:t>与</a:t>
            </a:r>
            <a:r>
              <a:rPr lang="en-US" altLang="zh-CN" sz="2400" dirty="0"/>
              <a:t>Router3</a:t>
            </a:r>
            <a:r>
              <a:rPr lang="zh-CN" altLang="en-US" sz="2400" dirty="0"/>
              <a:t>之间：</a:t>
            </a:r>
            <a:r>
              <a:rPr lang="en-US" altLang="zh-CN" sz="2400" dirty="0" smtClean="0"/>
              <a:t>192.168.3.0/24</a:t>
            </a:r>
            <a:r>
              <a:rPr lang="zh-CN" altLang="en-US" sz="2400" dirty="0" smtClean="0"/>
              <a:t>；</a:t>
            </a:r>
            <a:endParaRPr lang="zh-CN" altLang="en-US" sz="2400" dirty="0"/>
          </a:p>
          <a:p>
            <a:pPr lvl="1"/>
            <a:r>
              <a:rPr lang="zh-CN" altLang="en-US" sz="2400" dirty="0" smtClean="0"/>
              <a:t>主</a:t>
            </a:r>
            <a:r>
              <a:rPr lang="zh-CN" altLang="en-US" sz="2400" dirty="0"/>
              <a:t>校区：</a:t>
            </a:r>
            <a:r>
              <a:rPr lang="en-US" altLang="zh-CN" sz="2400" dirty="0" smtClean="0"/>
              <a:t>20.0.0.0/8</a:t>
            </a:r>
            <a:r>
              <a:rPr lang="zh-CN" altLang="en-US" sz="2400" dirty="0" smtClean="0"/>
              <a:t>。</a:t>
            </a:r>
            <a:endParaRPr lang="zh-CN" altLang="en-US" sz="2400" dirty="0"/>
          </a:p>
          <a:p>
            <a:r>
              <a:rPr lang="en-US" altLang="zh-CN" sz="2800" dirty="0" smtClean="0"/>
              <a:t>PC0</a:t>
            </a:r>
            <a:r>
              <a:rPr lang="zh-CN" altLang="en-US" sz="2800" dirty="0"/>
              <a:t>具有一个</a:t>
            </a:r>
            <a:r>
              <a:rPr lang="en-US" altLang="zh-CN" sz="2800" dirty="0" err="1"/>
              <a:t>FastEthernet</a:t>
            </a:r>
            <a:r>
              <a:rPr lang="zh-CN" altLang="en-US" sz="2800" dirty="0"/>
              <a:t>网络接口，</a:t>
            </a:r>
            <a:r>
              <a:rPr lang="en-US" altLang="zh-CN" sz="2800" dirty="0"/>
              <a:t>IP</a:t>
            </a:r>
            <a:r>
              <a:rPr lang="zh-CN" altLang="en-US" sz="2800" dirty="0"/>
              <a:t>地址为</a:t>
            </a:r>
            <a:r>
              <a:rPr lang="en-US" altLang="zh-CN" sz="2800" dirty="0"/>
              <a:t>10.0.0.1/8</a:t>
            </a:r>
            <a:r>
              <a:rPr lang="zh-CN" altLang="en-US" sz="2800" dirty="0"/>
              <a:t>，网关为</a:t>
            </a:r>
            <a:r>
              <a:rPr lang="en-US" altLang="zh-CN" sz="2800" dirty="0"/>
              <a:t>10.0.0.2/8</a:t>
            </a:r>
            <a:r>
              <a:rPr lang="zh-CN" altLang="en-US" sz="2800" dirty="0" smtClean="0"/>
              <a:t>；</a:t>
            </a:r>
            <a:endParaRPr lang="en-US" altLang="zh-CN" sz="2800" dirty="0" smtClean="0"/>
          </a:p>
          <a:p>
            <a:r>
              <a:rPr lang="en-US" altLang="zh-CN" sz="2800" dirty="0"/>
              <a:t>Server0</a:t>
            </a:r>
            <a:r>
              <a:rPr lang="zh-CN" altLang="zh-CN" sz="2800" dirty="0"/>
              <a:t>具有一个</a:t>
            </a:r>
            <a:r>
              <a:rPr lang="en-US" altLang="zh-CN" sz="2800" dirty="0" err="1"/>
              <a:t>FastEthernet</a:t>
            </a:r>
            <a:r>
              <a:rPr lang="zh-CN" altLang="zh-CN" sz="2800" dirty="0"/>
              <a:t>网络接口，</a:t>
            </a:r>
            <a:r>
              <a:rPr lang="en-US" altLang="zh-CN" sz="2800" dirty="0"/>
              <a:t>IP</a:t>
            </a:r>
            <a:r>
              <a:rPr lang="zh-CN" altLang="zh-CN" sz="2800" dirty="0"/>
              <a:t>地址为</a:t>
            </a:r>
            <a:r>
              <a:rPr lang="en-US" altLang="zh-CN" sz="2800" dirty="0"/>
              <a:t>20.0.0.2/8</a:t>
            </a:r>
            <a:r>
              <a:rPr lang="zh-CN" altLang="zh-CN" sz="2800" dirty="0"/>
              <a:t>，网关为</a:t>
            </a:r>
            <a:r>
              <a:rPr lang="en-US" altLang="zh-CN" sz="2800" dirty="0"/>
              <a:t>20.0.0.1/8</a:t>
            </a:r>
            <a:r>
              <a:rPr lang="zh-CN" altLang="zh-CN" sz="2800" dirty="0"/>
              <a:t>；</a:t>
            </a:r>
            <a:endParaRPr lang="zh-CN" altLang="en-US" sz="2800" dirty="0" smtClean="0"/>
          </a:p>
          <a:p>
            <a:pPr lvl="1"/>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06456"/>
            <a:ext cx="2895600" cy="476250"/>
          </a:xfrm>
        </p:spPr>
        <p:txBody>
          <a:bodyPr/>
          <a:lstStyle/>
          <a:p>
            <a:r>
              <a:rPr lang="zh-CN" altLang="en-US"/>
              <a:t>第 </a:t>
            </a:r>
            <a:fld id="{71803258-1C6E-4B0D-99D1-BC4AE38E3E46}" type="slidenum">
              <a:rPr lang="zh-CN" altLang="en-US"/>
              <a:pPr/>
              <a:t>60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r>
              <a:rPr lang="en-US" altLang="zh-CN" sz="2800" dirty="0"/>
              <a:t>(6)	</a:t>
            </a:r>
            <a:r>
              <a:rPr lang="zh-CN" altLang="en-US" sz="2800" dirty="0"/>
              <a:t>边界路由器</a:t>
            </a:r>
            <a:r>
              <a:rPr lang="en-US" altLang="zh-CN" sz="2800" dirty="0"/>
              <a:t>R0</a:t>
            </a:r>
            <a:r>
              <a:rPr lang="zh-CN" altLang="en-US" sz="2800" dirty="0"/>
              <a:t>的接口网络</a:t>
            </a:r>
            <a:r>
              <a:rPr lang="zh-CN" altLang="en-US" sz="2800" dirty="0" smtClean="0"/>
              <a:t>参数配置（过程略）及</a:t>
            </a:r>
            <a:r>
              <a:rPr lang="zh-CN" altLang="en-US" sz="2800" dirty="0"/>
              <a:t>路由</a:t>
            </a:r>
            <a:r>
              <a:rPr lang="zh-CN" altLang="en-US" sz="2800" dirty="0" smtClean="0"/>
              <a:t>配置（命令如下）：</a:t>
            </a:r>
            <a:endParaRPr lang="zh-CN" altLang="zh-CN" sz="2800"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145" y="2137003"/>
            <a:ext cx="8081055"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3193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2800" dirty="0">
                <a:solidFill>
                  <a:schemeClr val="hlink"/>
                </a:solidFill>
              </a:rPr>
              <a:t>(7)	</a:t>
            </a:r>
            <a:r>
              <a:rPr lang="zh-CN" altLang="en-US" sz="2800" dirty="0">
                <a:solidFill>
                  <a:schemeClr val="hlink"/>
                </a:solidFill>
              </a:rPr>
              <a:t>在完成上述配置后</a:t>
            </a:r>
            <a:r>
              <a:rPr lang="zh-CN" altLang="en-US" sz="2800" dirty="0" smtClean="0">
                <a:solidFill>
                  <a:schemeClr val="hlink"/>
                </a:solidFill>
              </a:rPr>
              <a:t>，查看</a:t>
            </a:r>
            <a:r>
              <a:rPr lang="en-US" altLang="zh-CN" sz="2800" dirty="0" smtClean="0">
                <a:solidFill>
                  <a:schemeClr val="hlink"/>
                </a:solidFill>
              </a:rPr>
              <a:t>R0</a:t>
            </a:r>
            <a:r>
              <a:rPr lang="zh-CN" altLang="en-US" sz="2800" dirty="0" smtClean="0">
                <a:solidFill>
                  <a:schemeClr val="hlink"/>
                </a:solidFill>
              </a:rPr>
              <a:t>的</a:t>
            </a:r>
            <a:r>
              <a:rPr lang="zh-CN" altLang="en-US" sz="2800" dirty="0">
                <a:solidFill>
                  <a:schemeClr val="hlink"/>
                </a:solidFill>
              </a:rPr>
              <a:t>路由</a:t>
            </a:r>
            <a:r>
              <a:rPr lang="zh-CN" altLang="en-US" sz="2800" dirty="0" smtClean="0">
                <a:solidFill>
                  <a:schemeClr val="hlink"/>
                </a:solidFill>
              </a:rPr>
              <a:t>表：</a:t>
            </a:r>
            <a:endParaRPr lang="en-US" altLang="zh-CN" sz="2800" dirty="0" smtClean="0">
              <a:solidFill>
                <a:schemeClr val="hlink"/>
              </a:solidFill>
            </a:endParaRPr>
          </a:p>
          <a:p>
            <a:pPr marL="257175" lvl="1" indent="-257175">
              <a:buClr>
                <a:schemeClr val="tx1"/>
              </a:buClr>
            </a:pPr>
            <a:endParaRPr lang="en-US" altLang="zh-CN" sz="2800" dirty="0">
              <a:solidFill>
                <a:schemeClr val="hlink"/>
              </a:solidFill>
            </a:endParaRPr>
          </a:p>
          <a:p>
            <a:pPr marL="257175" lvl="1" indent="-257175">
              <a:buClr>
                <a:schemeClr val="tx1"/>
              </a:buClr>
            </a:pPr>
            <a:endParaRPr lang="en-US" altLang="zh-CN" sz="2800" dirty="0" smtClean="0">
              <a:solidFill>
                <a:schemeClr val="hlink"/>
              </a:solidFill>
            </a:endParaRPr>
          </a:p>
          <a:p>
            <a:pPr marL="257175" lvl="1" indent="-257175">
              <a:buClr>
                <a:schemeClr val="tx1"/>
              </a:buClr>
            </a:pPr>
            <a:endParaRPr lang="en-US" altLang="zh-CN" sz="2800" dirty="0">
              <a:solidFill>
                <a:schemeClr val="hlink"/>
              </a:solidFill>
            </a:endParaRPr>
          </a:p>
          <a:p>
            <a:pPr marL="257175" lvl="1" indent="-257175">
              <a:buClr>
                <a:schemeClr val="tx1"/>
              </a:buClr>
            </a:pPr>
            <a:endParaRPr lang="en-US" altLang="zh-CN" sz="3200" dirty="0" smtClean="0">
              <a:solidFill>
                <a:schemeClr val="hlink"/>
              </a:solidFill>
            </a:endParaRPr>
          </a:p>
          <a:p>
            <a:pPr marL="257175" lvl="1" indent="-257175">
              <a:buClr>
                <a:schemeClr val="tx1"/>
              </a:buClr>
            </a:pPr>
            <a:endParaRPr lang="en-US" altLang="zh-CN" sz="3200" dirty="0">
              <a:solidFill>
                <a:schemeClr val="hlink"/>
              </a:solidFill>
            </a:endParaRPr>
          </a:p>
          <a:p>
            <a:pPr marL="257175" lvl="1" indent="-257175">
              <a:buClr>
                <a:schemeClr val="tx1"/>
              </a:buClr>
            </a:pPr>
            <a:r>
              <a:rPr lang="zh-CN" altLang="en-US" sz="2800" dirty="0" smtClean="0">
                <a:solidFill>
                  <a:schemeClr val="hlink"/>
                </a:solidFill>
              </a:rPr>
              <a:t>可见，路由器</a:t>
            </a:r>
            <a:r>
              <a:rPr lang="en-US" altLang="zh-CN" sz="2800" dirty="0">
                <a:solidFill>
                  <a:schemeClr val="hlink"/>
                </a:solidFill>
              </a:rPr>
              <a:t>R0</a:t>
            </a:r>
            <a:r>
              <a:rPr lang="zh-CN" altLang="en-US" sz="2800" dirty="0">
                <a:solidFill>
                  <a:schemeClr val="hlink"/>
                </a:solidFill>
              </a:rPr>
              <a:t>上运行多种路由协议，其路由表中包含到达所有网段的路由信息，是网络上的边界路由器。此时在</a:t>
            </a:r>
            <a:r>
              <a:rPr lang="en-US" altLang="zh-CN" sz="2800" dirty="0">
                <a:solidFill>
                  <a:schemeClr val="hlink"/>
                </a:solidFill>
              </a:rPr>
              <a:t>R0</a:t>
            </a:r>
            <a:r>
              <a:rPr lang="zh-CN" altLang="en-US" sz="2800" dirty="0">
                <a:solidFill>
                  <a:schemeClr val="hlink"/>
                </a:solidFill>
              </a:rPr>
              <a:t>上使用路由重分布功能，就可以实现各路由协议交换路由信息。</a:t>
            </a:r>
            <a:endParaRPr lang="en-US" altLang="zh-CN" sz="2800" dirty="0">
              <a:solidFill>
                <a:schemeClr val="hlink"/>
              </a:solidFil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986" y="1853293"/>
            <a:ext cx="8049758" cy="262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324309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5</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2800" dirty="0">
                <a:solidFill>
                  <a:schemeClr val="hlink"/>
                </a:solidFill>
              </a:rPr>
              <a:t>(8)	</a:t>
            </a:r>
            <a:r>
              <a:rPr lang="zh-CN" altLang="en-US" sz="2800" dirty="0">
                <a:solidFill>
                  <a:schemeClr val="hlink"/>
                </a:solidFill>
              </a:rPr>
              <a:t>向运行</a:t>
            </a:r>
            <a:r>
              <a:rPr lang="en-US" altLang="zh-CN" sz="2800" dirty="0">
                <a:solidFill>
                  <a:schemeClr val="hlink"/>
                </a:solidFill>
              </a:rPr>
              <a:t>RIP</a:t>
            </a:r>
            <a:r>
              <a:rPr lang="zh-CN" altLang="en-US" sz="2800" dirty="0">
                <a:solidFill>
                  <a:schemeClr val="hlink"/>
                </a:solidFill>
              </a:rPr>
              <a:t>协议的网络注入直连路由、静态路由和</a:t>
            </a:r>
            <a:r>
              <a:rPr lang="en-US" altLang="zh-CN" sz="2800" dirty="0">
                <a:solidFill>
                  <a:schemeClr val="hlink"/>
                </a:solidFill>
              </a:rPr>
              <a:t>OSPF</a:t>
            </a:r>
            <a:r>
              <a:rPr lang="zh-CN" altLang="en-US" sz="2800" dirty="0">
                <a:solidFill>
                  <a:schemeClr val="hlink"/>
                </a:solidFill>
              </a:rPr>
              <a:t>。在</a:t>
            </a:r>
            <a:r>
              <a:rPr lang="en-US" altLang="zh-CN" sz="2800" dirty="0" smtClean="0">
                <a:solidFill>
                  <a:schemeClr val="hlink"/>
                </a:solidFill>
              </a:rPr>
              <a:t>R0</a:t>
            </a:r>
            <a:r>
              <a:rPr lang="zh-CN" altLang="en-US" sz="2800" dirty="0" smtClean="0">
                <a:solidFill>
                  <a:schemeClr val="hlink"/>
                </a:solidFill>
              </a:rPr>
              <a:t>命令行</a:t>
            </a:r>
            <a:r>
              <a:rPr lang="zh-CN" altLang="en-US" sz="2800" dirty="0">
                <a:solidFill>
                  <a:schemeClr val="hlink"/>
                </a:solidFill>
              </a:rPr>
              <a:t>界面中</a:t>
            </a:r>
            <a:r>
              <a:rPr lang="zh-CN" altLang="en-US" sz="2800" dirty="0" smtClean="0">
                <a:solidFill>
                  <a:schemeClr val="hlink"/>
                </a:solidFill>
              </a:rPr>
              <a:t>输入：</a:t>
            </a:r>
            <a:endParaRPr lang="en-US" altLang="zh-CN" sz="2800" dirty="0" smtClean="0">
              <a:solidFill>
                <a:schemeClr val="hlink"/>
              </a:solidFil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37921"/>
            <a:ext cx="7618413"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882053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63</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a:t>【说明】</a:t>
            </a:r>
            <a:endParaRPr lang="en-US" altLang="zh-CN" sz="4400" dirty="0"/>
          </a:p>
        </p:txBody>
      </p:sp>
      <p:sp>
        <p:nvSpPr>
          <p:cNvPr id="275459" name="Rectangle 3"/>
          <p:cNvSpPr>
            <a:spLocks noGrp="1" noChangeArrowheads="1"/>
          </p:cNvSpPr>
          <p:nvPr>
            <p:ph type="body" idx="1"/>
          </p:nvPr>
        </p:nvSpPr>
        <p:spPr>
          <a:xfrm>
            <a:off x="457199" y="1310642"/>
            <a:ext cx="8411029" cy="4525963"/>
          </a:xfrm>
        </p:spPr>
        <p:txBody>
          <a:bodyPr/>
          <a:lstStyle/>
          <a:p>
            <a:pPr marL="257175" lvl="1" indent="-257175">
              <a:spcBef>
                <a:spcPts val="0"/>
              </a:spcBef>
              <a:buClr>
                <a:schemeClr val="tx1"/>
              </a:buClr>
            </a:pPr>
            <a:r>
              <a:rPr lang="en-US" altLang="zh-CN" sz="2300" dirty="0" smtClean="0">
                <a:solidFill>
                  <a:schemeClr val="hlink"/>
                </a:solidFill>
              </a:rPr>
              <a:t>1</a:t>
            </a:r>
            <a:r>
              <a:rPr lang="zh-CN" altLang="en-US" sz="2300" dirty="0" smtClean="0">
                <a:solidFill>
                  <a:schemeClr val="hlink"/>
                </a:solidFill>
              </a:rPr>
              <a:t>、若</a:t>
            </a:r>
            <a:r>
              <a:rPr lang="en-US" altLang="zh-CN" sz="2300" dirty="0">
                <a:solidFill>
                  <a:schemeClr val="hlink"/>
                </a:solidFill>
              </a:rPr>
              <a:t>R0</a:t>
            </a:r>
            <a:r>
              <a:rPr lang="zh-CN" altLang="en-US" sz="2300" dirty="0">
                <a:solidFill>
                  <a:schemeClr val="hlink"/>
                </a:solidFill>
              </a:rPr>
              <a:t>上有默认路由需要向</a:t>
            </a:r>
            <a:r>
              <a:rPr lang="en-US" altLang="zh-CN" sz="2300" dirty="0">
                <a:solidFill>
                  <a:schemeClr val="hlink"/>
                </a:solidFill>
              </a:rPr>
              <a:t>RIP</a:t>
            </a:r>
            <a:r>
              <a:rPr lang="zh-CN" altLang="en-US" sz="2300" dirty="0">
                <a:solidFill>
                  <a:schemeClr val="hlink"/>
                </a:solidFill>
              </a:rPr>
              <a:t>区域注入，使用</a:t>
            </a:r>
            <a:r>
              <a:rPr lang="en-US" altLang="zh-CN" sz="2300" dirty="0">
                <a:solidFill>
                  <a:schemeClr val="hlink"/>
                </a:solidFill>
              </a:rPr>
              <a:t>default-information originate </a:t>
            </a:r>
            <a:r>
              <a:rPr lang="zh-CN" altLang="en-US" sz="2300" dirty="0">
                <a:solidFill>
                  <a:schemeClr val="hlink"/>
                </a:solidFill>
              </a:rPr>
              <a:t>命令。</a:t>
            </a:r>
          </a:p>
          <a:p>
            <a:pPr marL="257175" lvl="1" indent="-257175">
              <a:spcBef>
                <a:spcPts val="0"/>
              </a:spcBef>
              <a:buClr>
                <a:schemeClr val="tx1"/>
              </a:buClr>
            </a:pPr>
            <a:r>
              <a:rPr lang="en-US" altLang="zh-CN" sz="2300" dirty="0">
                <a:solidFill>
                  <a:schemeClr val="hlink"/>
                </a:solidFill>
              </a:rPr>
              <a:t>2</a:t>
            </a:r>
            <a:r>
              <a:rPr lang="zh-CN" altLang="en-US" sz="2300" dirty="0">
                <a:solidFill>
                  <a:schemeClr val="hlink"/>
                </a:solidFill>
              </a:rPr>
              <a:t>、 在向</a:t>
            </a:r>
            <a:r>
              <a:rPr lang="en-US" altLang="zh-CN" sz="2300" dirty="0">
                <a:solidFill>
                  <a:schemeClr val="hlink"/>
                </a:solidFill>
              </a:rPr>
              <a:t>RIP</a:t>
            </a:r>
            <a:r>
              <a:rPr lang="zh-CN" altLang="en-US" sz="2300" dirty="0">
                <a:solidFill>
                  <a:schemeClr val="hlink"/>
                </a:solidFill>
              </a:rPr>
              <a:t>区域重分布路由的时候，必须指定度量值，否则由于注入的路由度量值会变成无穷大而无法加入路由表，因此必须手工指定</a:t>
            </a:r>
            <a:r>
              <a:rPr lang="en-US" altLang="zh-CN" sz="2300" dirty="0">
                <a:solidFill>
                  <a:schemeClr val="hlink"/>
                </a:solidFill>
              </a:rPr>
              <a:t>metric</a:t>
            </a:r>
            <a:r>
              <a:rPr lang="zh-CN" altLang="en-US" sz="2300" dirty="0">
                <a:solidFill>
                  <a:schemeClr val="hlink"/>
                </a:solidFill>
              </a:rPr>
              <a:t>值，注意</a:t>
            </a:r>
            <a:r>
              <a:rPr lang="en-US" altLang="zh-CN" sz="2300" dirty="0">
                <a:solidFill>
                  <a:schemeClr val="hlink"/>
                </a:solidFill>
              </a:rPr>
              <a:t>RIP</a:t>
            </a:r>
            <a:r>
              <a:rPr lang="zh-CN" altLang="en-US" sz="2300" dirty="0">
                <a:solidFill>
                  <a:schemeClr val="hlink"/>
                </a:solidFill>
              </a:rPr>
              <a:t>的</a:t>
            </a:r>
            <a:r>
              <a:rPr lang="en-US" altLang="zh-CN" sz="2300" dirty="0">
                <a:solidFill>
                  <a:schemeClr val="hlink"/>
                </a:solidFill>
              </a:rPr>
              <a:t>metric</a:t>
            </a:r>
            <a:r>
              <a:rPr lang="zh-CN" altLang="en-US" sz="2300" dirty="0">
                <a:solidFill>
                  <a:schemeClr val="hlink"/>
                </a:solidFill>
              </a:rPr>
              <a:t>不能大于</a:t>
            </a:r>
            <a:r>
              <a:rPr lang="en-US" altLang="zh-CN" sz="2300" dirty="0">
                <a:solidFill>
                  <a:schemeClr val="hlink"/>
                </a:solidFill>
              </a:rPr>
              <a:t>15</a:t>
            </a:r>
            <a:r>
              <a:rPr lang="zh-CN" altLang="en-US" sz="2300" dirty="0">
                <a:solidFill>
                  <a:schemeClr val="hlink"/>
                </a:solidFill>
              </a:rPr>
              <a:t>，因为</a:t>
            </a:r>
            <a:r>
              <a:rPr lang="en-US" altLang="zh-CN" sz="2300" dirty="0">
                <a:solidFill>
                  <a:schemeClr val="hlink"/>
                </a:solidFill>
              </a:rPr>
              <a:t>RIP</a:t>
            </a:r>
            <a:r>
              <a:rPr lang="zh-CN" altLang="en-US" sz="2300" dirty="0">
                <a:solidFill>
                  <a:schemeClr val="hlink"/>
                </a:solidFill>
              </a:rPr>
              <a:t>最大跳数为</a:t>
            </a:r>
            <a:r>
              <a:rPr lang="en-US" altLang="zh-CN" sz="2300" dirty="0">
                <a:solidFill>
                  <a:schemeClr val="hlink"/>
                </a:solidFill>
              </a:rPr>
              <a:t>16</a:t>
            </a:r>
            <a:r>
              <a:rPr lang="zh-CN" altLang="en-US" sz="2300" dirty="0">
                <a:solidFill>
                  <a:schemeClr val="hlink"/>
                </a:solidFill>
              </a:rPr>
              <a:t>。</a:t>
            </a:r>
          </a:p>
          <a:p>
            <a:pPr marL="257175" lvl="1" indent="-257175">
              <a:spcBef>
                <a:spcPts val="0"/>
              </a:spcBef>
              <a:buClr>
                <a:schemeClr val="tx1"/>
              </a:buClr>
            </a:pPr>
            <a:r>
              <a:rPr lang="en-US" altLang="zh-CN" sz="2300" dirty="0">
                <a:solidFill>
                  <a:schemeClr val="hlink"/>
                </a:solidFill>
              </a:rPr>
              <a:t>3</a:t>
            </a:r>
            <a:r>
              <a:rPr lang="zh-CN" altLang="en-US" sz="2300" dirty="0">
                <a:solidFill>
                  <a:schemeClr val="hlink"/>
                </a:solidFill>
              </a:rPr>
              <a:t>、 对于</a:t>
            </a:r>
            <a:r>
              <a:rPr lang="en-US" altLang="zh-CN" sz="2300" dirty="0">
                <a:solidFill>
                  <a:schemeClr val="hlink"/>
                </a:solidFill>
              </a:rPr>
              <a:t>RIP</a:t>
            </a:r>
            <a:r>
              <a:rPr lang="zh-CN" altLang="en-US" sz="2300" dirty="0">
                <a:solidFill>
                  <a:schemeClr val="hlink"/>
                </a:solidFill>
              </a:rPr>
              <a:t>和</a:t>
            </a:r>
            <a:r>
              <a:rPr lang="en-US" altLang="zh-CN" sz="2300" dirty="0">
                <a:solidFill>
                  <a:schemeClr val="hlink"/>
                </a:solidFill>
              </a:rPr>
              <a:t>OSPF</a:t>
            </a:r>
            <a:r>
              <a:rPr lang="zh-CN" altLang="en-US" sz="2300" dirty="0">
                <a:solidFill>
                  <a:schemeClr val="hlink"/>
                </a:solidFill>
              </a:rPr>
              <a:t>，默认情况下，在重分布直连路由、静态路由和默认路由时，可以不指定种子度量值，路由器使用默认的种子度量值。例如，在将直连或静态路由重分布进</a:t>
            </a:r>
            <a:r>
              <a:rPr lang="en-US" altLang="zh-CN" sz="2300" dirty="0">
                <a:solidFill>
                  <a:schemeClr val="hlink"/>
                </a:solidFill>
              </a:rPr>
              <a:t>RIP</a:t>
            </a:r>
            <a:r>
              <a:rPr lang="zh-CN" altLang="en-US" sz="2300" dirty="0">
                <a:solidFill>
                  <a:schemeClr val="hlink"/>
                </a:solidFill>
              </a:rPr>
              <a:t>时，度量值为</a:t>
            </a:r>
            <a:r>
              <a:rPr lang="en-US" altLang="zh-CN" sz="2300" dirty="0">
                <a:solidFill>
                  <a:schemeClr val="hlink"/>
                </a:solidFill>
              </a:rPr>
              <a:t>1</a:t>
            </a:r>
            <a:r>
              <a:rPr lang="zh-CN" altLang="en-US" sz="2300" dirty="0">
                <a:solidFill>
                  <a:schemeClr val="hlink"/>
                </a:solidFill>
              </a:rPr>
              <a:t>。</a:t>
            </a:r>
          </a:p>
          <a:p>
            <a:pPr marL="257175" lvl="1" indent="-257175">
              <a:spcBef>
                <a:spcPts val="0"/>
              </a:spcBef>
              <a:buClr>
                <a:schemeClr val="tx1"/>
              </a:buClr>
            </a:pPr>
            <a:r>
              <a:rPr lang="en-US" altLang="zh-CN" sz="2300" dirty="0">
                <a:solidFill>
                  <a:schemeClr val="hlink"/>
                </a:solidFill>
              </a:rPr>
              <a:t>4</a:t>
            </a:r>
            <a:r>
              <a:rPr lang="zh-CN" altLang="en-US" sz="2300" dirty="0">
                <a:solidFill>
                  <a:schemeClr val="hlink"/>
                </a:solidFill>
              </a:rPr>
              <a:t>、 </a:t>
            </a:r>
            <a:r>
              <a:rPr lang="en-US" altLang="zh-CN" sz="2300" dirty="0">
                <a:solidFill>
                  <a:schemeClr val="hlink"/>
                </a:solidFill>
              </a:rPr>
              <a:t>redistribute</a:t>
            </a:r>
            <a:r>
              <a:rPr lang="zh-CN" altLang="en-US" sz="2300" dirty="0">
                <a:solidFill>
                  <a:schemeClr val="hlink"/>
                </a:solidFill>
              </a:rPr>
              <a:t>命令中可以使用参数“</a:t>
            </a:r>
            <a:r>
              <a:rPr lang="en-US" altLang="zh-CN" sz="2300" dirty="0">
                <a:solidFill>
                  <a:schemeClr val="hlink"/>
                </a:solidFill>
              </a:rPr>
              <a:t>metric”</a:t>
            </a:r>
            <a:r>
              <a:rPr lang="zh-CN" altLang="en-US" sz="2300" dirty="0">
                <a:solidFill>
                  <a:schemeClr val="hlink"/>
                </a:solidFill>
              </a:rPr>
              <a:t>指定种子度量值，重分布不同的路由协议可以指定不同的种子度量值；也可以使用</a:t>
            </a:r>
            <a:r>
              <a:rPr lang="en-US" altLang="zh-CN" sz="2300" dirty="0">
                <a:solidFill>
                  <a:schemeClr val="hlink"/>
                </a:solidFill>
              </a:rPr>
              <a:t>default-metric</a:t>
            </a:r>
            <a:r>
              <a:rPr lang="zh-CN" altLang="en-US" sz="2300" dirty="0">
                <a:solidFill>
                  <a:schemeClr val="hlink"/>
                </a:solidFill>
              </a:rPr>
              <a:t>命令设置默认种子度量值，该值将用于重分布到该协议的所有路由；当同时使用两者时，前者生效。</a:t>
            </a:r>
          </a:p>
        </p:txBody>
      </p:sp>
    </p:spTree>
    <p:extLst>
      <p:ext uri="{BB962C8B-B14F-4D97-AF65-F5344CB8AC3E}">
        <p14:creationId xmlns:p14="http://schemas.microsoft.com/office/powerpoint/2010/main" val="308765038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6</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2800" dirty="0">
                <a:solidFill>
                  <a:schemeClr val="hlink"/>
                </a:solidFill>
              </a:rPr>
              <a:t>(9)	</a:t>
            </a:r>
            <a:r>
              <a:rPr lang="zh-CN" altLang="en-US" sz="2800" dirty="0">
                <a:solidFill>
                  <a:schemeClr val="hlink"/>
                </a:solidFill>
              </a:rPr>
              <a:t>向运行</a:t>
            </a:r>
            <a:r>
              <a:rPr lang="en-US" altLang="zh-CN" sz="2800" dirty="0">
                <a:solidFill>
                  <a:schemeClr val="hlink"/>
                </a:solidFill>
              </a:rPr>
              <a:t>OSPF</a:t>
            </a:r>
            <a:r>
              <a:rPr lang="zh-CN" altLang="en-US" sz="2800" dirty="0">
                <a:solidFill>
                  <a:schemeClr val="hlink"/>
                </a:solidFill>
              </a:rPr>
              <a:t>协议的网络注入直连路由、静态路由和</a:t>
            </a:r>
            <a:r>
              <a:rPr lang="en-US" altLang="zh-CN" sz="2800" dirty="0">
                <a:solidFill>
                  <a:schemeClr val="hlink"/>
                </a:solidFill>
              </a:rPr>
              <a:t>RIP</a:t>
            </a:r>
            <a:r>
              <a:rPr lang="zh-CN" altLang="en-US" sz="2800" dirty="0">
                <a:solidFill>
                  <a:schemeClr val="hlink"/>
                </a:solidFill>
              </a:rPr>
              <a:t>。在</a:t>
            </a:r>
            <a:r>
              <a:rPr lang="en-US" altLang="zh-CN" sz="2800" dirty="0">
                <a:solidFill>
                  <a:schemeClr val="hlink"/>
                </a:solidFill>
              </a:rPr>
              <a:t>R0</a:t>
            </a:r>
            <a:r>
              <a:rPr lang="zh-CN" altLang="en-US" sz="2800" dirty="0" smtClean="0">
                <a:solidFill>
                  <a:schemeClr val="hlink"/>
                </a:solidFill>
              </a:rPr>
              <a:t>的命令行</a:t>
            </a:r>
            <a:r>
              <a:rPr lang="zh-CN" altLang="en-US" sz="2800" dirty="0">
                <a:solidFill>
                  <a:schemeClr val="hlink"/>
                </a:solidFill>
              </a:rPr>
              <a:t>界面中</a:t>
            </a:r>
            <a:r>
              <a:rPr lang="zh-CN" altLang="en-US" sz="2800" dirty="0" smtClean="0">
                <a:solidFill>
                  <a:schemeClr val="hlink"/>
                </a:solidFill>
              </a:rPr>
              <a:t>输入：</a:t>
            </a:r>
            <a:endParaRPr lang="en-US" altLang="zh-CN" sz="2800" dirty="0" smtClean="0">
              <a:solidFill>
                <a:schemeClr val="hlink"/>
              </a:solidFill>
            </a:endParaRPr>
          </a:p>
          <a:p>
            <a:pPr marL="257175" lvl="1" indent="-257175">
              <a:buClr>
                <a:schemeClr val="tx1"/>
              </a:buClr>
            </a:pPr>
            <a:endParaRPr lang="en-US" altLang="zh-CN" sz="2800" dirty="0">
              <a:solidFill>
                <a:schemeClr val="hlink"/>
              </a:solidFill>
            </a:endParaRPr>
          </a:p>
          <a:p>
            <a:pPr marL="257175" lvl="1" indent="-257175">
              <a:buClr>
                <a:schemeClr val="tx1"/>
              </a:buClr>
            </a:pPr>
            <a:endParaRPr lang="en-US" altLang="zh-CN" sz="2800" dirty="0" smtClean="0">
              <a:solidFill>
                <a:schemeClr val="hlink"/>
              </a:solidFill>
            </a:endParaRPr>
          </a:p>
          <a:p>
            <a:pPr marL="257175" lvl="1" indent="-257175">
              <a:buClr>
                <a:schemeClr val="tx1"/>
              </a:buClr>
            </a:pPr>
            <a:endParaRPr lang="en-US" altLang="zh-CN" sz="1400" dirty="0">
              <a:solidFill>
                <a:schemeClr val="hlink"/>
              </a:solidFill>
            </a:endParaRPr>
          </a:p>
          <a:p>
            <a:pPr marL="257175" lvl="1" indent="-257175">
              <a:buClr>
                <a:schemeClr val="tx1"/>
              </a:buClr>
            </a:pPr>
            <a:endParaRPr lang="en-US" altLang="zh-CN" sz="2800" dirty="0" smtClean="0">
              <a:solidFill>
                <a:schemeClr val="hlink"/>
              </a:solidFill>
            </a:endParaRPr>
          </a:p>
          <a:p>
            <a:pPr marL="0" lvl="1" indent="0">
              <a:buClr>
                <a:schemeClr val="tx1"/>
              </a:buClr>
              <a:buNone/>
            </a:pPr>
            <a:r>
              <a:rPr lang="en-US" altLang="zh-CN" sz="2800" dirty="0">
                <a:solidFill>
                  <a:schemeClr val="hlink"/>
                </a:solidFill>
              </a:rPr>
              <a:t>【</a:t>
            </a:r>
            <a:r>
              <a:rPr lang="zh-CN" altLang="en-US" sz="2800" dirty="0">
                <a:solidFill>
                  <a:schemeClr val="hlink"/>
                </a:solidFill>
              </a:rPr>
              <a:t>说明</a:t>
            </a:r>
            <a:r>
              <a:rPr lang="en-US" altLang="zh-CN" sz="2800" dirty="0">
                <a:solidFill>
                  <a:schemeClr val="hlink"/>
                </a:solidFill>
              </a:rPr>
              <a:t>】</a:t>
            </a:r>
          </a:p>
          <a:p>
            <a:pPr marL="0" lvl="1" indent="0">
              <a:buClr>
                <a:schemeClr val="tx1"/>
              </a:buClr>
              <a:buNone/>
            </a:pPr>
            <a:r>
              <a:rPr lang="zh-CN" altLang="en-US" sz="2800" dirty="0">
                <a:solidFill>
                  <a:schemeClr val="hlink"/>
                </a:solidFill>
              </a:rPr>
              <a:t>在向</a:t>
            </a:r>
            <a:r>
              <a:rPr lang="en-US" altLang="zh-CN" sz="2800" dirty="0" err="1">
                <a:solidFill>
                  <a:schemeClr val="hlink"/>
                </a:solidFill>
              </a:rPr>
              <a:t>ospf</a:t>
            </a:r>
            <a:r>
              <a:rPr lang="zh-CN" altLang="en-US" sz="2800" dirty="0">
                <a:solidFill>
                  <a:schemeClr val="hlink"/>
                </a:solidFill>
              </a:rPr>
              <a:t>区域重分布路由信息时，需要加上关键字</a:t>
            </a:r>
            <a:r>
              <a:rPr lang="en-US" altLang="zh-CN" sz="2800" dirty="0">
                <a:solidFill>
                  <a:schemeClr val="hlink"/>
                </a:solidFill>
              </a:rPr>
              <a:t>subnets</a:t>
            </a:r>
            <a:r>
              <a:rPr lang="zh-CN" altLang="en-US" sz="2800" dirty="0">
                <a:solidFill>
                  <a:schemeClr val="hlink"/>
                </a:solidFill>
              </a:rPr>
              <a:t>，否则只重发布分类网络的路由条目。因为本实验中使用的网络全部是分类网络，所以没有使用此关键字。</a:t>
            </a:r>
          </a:p>
          <a:p>
            <a:pPr marL="257175" lvl="1" indent="-257175">
              <a:buClr>
                <a:schemeClr val="tx1"/>
              </a:buClr>
            </a:pPr>
            <a:endParaRPr lang="en-US" altLang="zh-CN" sz="2800" dirty="0" smtClean="0">
              <a:solidFill>
                <a:schemeClr val="hlink"/>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400" y="2228624"/>
            <a:ext cx="7770813" cy="176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261502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7</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2800" dirty="0">
                <a:solidFill>
                  <a:schemeClr val="hlink"/>
                </a:solidFill>
              </a:rPr>
              <a:t>(10)	</a:t>
            </a:r>
            <a:r>
              <a:rPr lang="zh-CN" altLang="en-US" sz="2800" dirty="0">
                <a:solidFill>
                  <a:schemeClr val="hlink"/>
                </a:solidFill>
              </a:rPr>
              <a:t>在完成上述所有的设置以后</a:t>
            </a:r>
            <a:r>
              <a:rPr lang="zh-CN" altLang="en-US" sz="2800" dirty="0" smtClean="0">
                <a:solidFill>
                  <a:schemeClr val="hlink"/>
                </a:solidFill>
              </a:rPr>
              <a:t>，查看各路由器的路由表，看是否通过路由重分布学习到了新的路由条目。</a:t>
            </a:r>
            <a:endParaRPr lang="en-US" altLang="zh-CN" sz="2800" dirty="0" smtClean="0">
              <a:solidFill>
                <a:schemeClr val="hlink"/>
              </a:solidFill>
            </a:endParaRPr>
          </a:p>
          <a:p>
            <a:pPr marL="257175" lvl="1" indent="-257175">
              <a:buClr>
                <a:schemeClr val="tx1"/>
              </a:buClr>
            </a:pPr>
            <a:r>
              <a:rPr lang="en-US" altLang="zh-CN" sz="2800" dirty="0">
                <a:solidFill>
                  <a:schemeClr val="hlink"/>
                </a:solidFill>
              </a:rPr>
              <a:t>(</a:t>
            </a:r>
            <a:r>
              <a:rPr lang="en-US" altLang="zh-CN" sz="2800" dirty="0" smtClean="0">
                <a:solidFill>
                  <a:schemeClr val="hlink"/>
                </a:solidFill>
              </a:rPr>
              <a:t>11)</a:t>
            </a:r>
            <a:r>
              <a:rPr lang="en-US" altLang="zh-CN" sz="2800" dirty="0">
                <a:solidFill>
                  <a:schemeClr val="hlink"/>
                </a:solidFill>
              </a:rPr>
              <a:t> </a:t>
            </a:r>
            <a:r>
              <a:rPr lang="zh-CN" altLang="en-US" sz="2800" dirty="0" smtClean="0">
                <a:solidFill>
                  <a:schemeClr val="hlink"/>
                </a:solidFill>
              </a:rPr>
              <a:t>在</a:t>
            </a:r>
            <a:r>
              <a:rPr lang="zh-CN" altLang="en-US" sz="2800" dirty="0">
                <a:solidFill>
                  <a:schemeClr val="hlink"/>
                </a:solidFill>
              </a:rPr>
              <a:t>完成上述所有的设置以后，进行网络连通性测试</a:t>
            </a:r>
            <a:r>
              <a:rPr lang="zh-CN" altLang="en-US" sz="2800" dirty="0" smtClean="0">
                <a:solidFill>
                  <a:schemeClr val="hlink"/>
                </a:solidFill>
              </a:rPr>
              <a:t>：</a:t>
            </a:r>
            <a:endParaRPr lang="en-US" altLang="zh-CN" sz="2800" dirty="0" smtClean="0">
              <a:solidFill>
                <a:schemeClr val="hlink"/>
              </a:solidFill>
            </a:endParaRPr>
          </a:p>
          <a:p>
            <a:pPr marL="557212" lvl="2" indent="-257175">
              <a:buClr>
                <a:schemeClr val="tx1"/>
              </a:buClr>
            </a:pPr>
            <a:r>
              <a:rPr lang="zh-CN" altLang="en-US" sz="2500" dirty="0"/>
              <a:t>使用</a:t>
            </a:r>
            <a:r>
              <a:rPr lang="en-US" altLang="zh-CN" sz="2500" dirty="0"/>
              <a:t>ping</a:t>
            </a:r>
            <a:r>
              <a:rPr lang="zh-CN" altLang="en-US" sz="2500" dirty="0"/>
              <a:t>命令测试各台</a:t>
            </a:r>
            <a:r>
              <a:rPr lang="en-US" altLang="zh-CN" sz="2500" dirty="0"/>
              <a:t>PC</a:t>
            </a:r>
            <a:r>
              <a:rPr lang="zh-CN" altLang="en-US" sz="2500" dirty="0"/>
              <a:t>之间的连通性</a:t>
            </a:r>
            <a:r>
              <a:rPr lang="zh-CN" altLang="en-US" sz="2500" dirty="0" smtClean="0"/>
              <a:t>。</a:t>
            </a:r>
            <a:endParaRPr lang="en-US" altLang="zh-CN" sz="2500" dirty="0" smtClean="0"/>
          </a:p>
          <a:p>
            <a:pPr marL="557212" lvl="2" indent="-257175">
              <a:buClr>
                <a:schemeClr val="tx1"/>
              </a:buClr>
            </a:pPr>
            <a:r>
              <a:rPr lang="zh-CN" altLang="en-US" sz="2500" dirty="0"/>
              <a:t>使用</a:t>
            </a:r>
            <a:r>
              <a:rPr lang="en-US" altLang="zh-CN" sz="2500" dirty="0" err="1"/>
              <a:t>tracert</a:t>
            </a:r>
            <a:r>
              <a:rPr lang="zh-CN" altLang="en-US" sz="2500" dirty="0"/>
              <a:t>命令测试各台</a:t>
            </a:r>
            <a:r>
              <a:rPr lang="en-US" altLang="zh-CN" sz="2500" dirty="0"/>
              <a:t>PC</a:t>
            </a:r>
            <a:r>
              <a:rPr lang="zh-CN" altLang="en-US" sz="2500" dirty="0"/>
              <a:t>之间的通信路径</a:t>
            </a:r>
            <a:r>
              <a:rPr lang="zh-CN" altLang="en-US" sz="2500" dirty="0" smtClean="0"/>
              <a:t>。</a:t>
            </a:r>
            <a:endParaRPr lang="en-US" altLang="zh-CN" sz="2500" dirty="0"/>
          </a:p>
        </p:txBody>
      </p:sp>
    </p:spTree>
    <p:extLst>
      <p:ext uri="{BB962C8B-B14F-4D97-AF65-F5344CB8AC3E}">
        <p14:creationId xmlns:p14="http://schemas.microsoft.com/office/powerpoint/2010/main" val="379815935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6.5	BGP</a:t>
            </a:r>
            <a:r>
              <a:rPr lang="zh-CN" altLang="en-US" sz="4400" dirty="0"/>
              <a:t>边界路由协议</a:t>
            </a:r>
            <a:r>
              <a:rPr lang="en-US" altLang="zh-CN" sz="4400" dirty="0"/>
              <a:t/>
            </a:r>
            <a:br>
              <a:rPr lang="en-US" altLang="zh-CN" sz="4400" dirty="0"/>
            </a:br>
            <a:r>
              <a:rPr lang="en-US" altLang="zh-CN" sz="4400" dirty="0"/>
              <a:t>6.5.1	</a:t>
            </a:r>
            <a:r>
              <a:rPr lang="zh-CN" altLang="en-US" sz="4400" dirty="0"/>
              <a:t>概述</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257175" lvl="1" indent="-257175">
              <a:buClr>
                <a:schemeClr val="tx1"/>
              </a:buClr>
            </a:pPr>
            <a:r>
              <a:rPr lang="en-US" altLang="zh-CN" sz="2600" dirty="0">
                <a:solidFill>
                  <a:schemeClr val="hlink"/>
                </a:solidFill>
              </a:rPr>
              <a:t>BGP(Border Gateway Protocol)</a:t>
            </a:r>
            <a:r>
              <a:rPr lang="zh-CN" altLang="en-US" sz="2600" dirty="0">
                <a:solidFill>
                  <a:schemeClr val="hlink"/>
                </a:solidFill>
              </a:rPr>
              <a:t>是一种用于自治系统</a:t>
            </a:r>
            <a:r>
              <a:rPr lang="en-US" altLang="zh-CN" sz="2600" dirty="0">
                <a:solidFill>
                  <a:schemeClr val="hlink"/>
                </a:solidFill>
              </a:rPr>
              <a:t>(Autonomous System, AS)</a:t>
            </a:r>
            <a:r>
              <a:rPr lang="zh-CN" altLang="en-US" sz="2600" dirty="0">
                <a:solidFill>
                  <a:schemeClr val="hlink"/>
                </a:solidFill>
              </a:rPr>
              <a:t>之间交换路由信息的动态路由协议，并确保没有路由环路</a:t>
            </a:r>
            <a:r>
              <a:rPr lang="zh-CN" altLang="en-US" sz="2600" dirty="0" smtClean="0">
                <a:solidFill>
                  <a:schemeClr val="hlink"/>
                </a:solidFill>
              </a:rPr>
              <a:t>。</a:t>
            </a:r>
            <a:endParaRPr lang="en-US" altLang="zh-CN" sz="2600" dirty="0" smtClean="0">
              <a:solidFill>
                <a:schemeClr val="hlink"/>
              </a:solidFill>
            </a:endParaRPr>
          </a:p>
          <a:p>
            <a:pPr marL="257175" lvl="1" indent="-257175">
              <a:buClr>
                <a:schemeClr val="tx1"/>
              </a:buClr>
            </a:pPr>
            <a:r>
              <a:rPr lang="zh-CN" altLang="en-US" sz="2600" dirty="0" smtClean="0">
                <a:solidFill>
                  <a:schemeClr val="hlink"/>
                </a:solidFill>
              </a:rPr>
              <a:t>目前</a:t>
            </a:r>
            <a:r>
              <a:rPr lang="zh-CN" altLang="en-US" sz="2600" dirty="0">
                <a:solidFill>
                  <a:schemeClr val="hlink"/>
                </a:solidFill>
              </a:rPr>
              <a:t>使用最为广泛的</a:t>
            </a:r>
            <a:r>
              <a:rPr lang="en-US" altLang="zh-CN" sz="2600" dirty="0">
                <a:solidFill>
                  <a:schemeClr val="hlink"/>
                </a:solidFill>
              </a:rPr>
              <a:t>EGP</a:t>
            </a:r>
            <a:r>
              <a:rPr lang="zh-CN" altLang="en-US" sz="2600" dirty="0">
                <a:solidFill>
                  <a:schemeClr val="hlink"/>
                </a:solidFill>
              </a:rPr>
              <a:t>是</a:t>
            </a:r>
            <a:r>
              <a:rPr lang="en-US" altLang="zh-CN" sz="2600" dirty="0">
                <a:solidFill>
                  <a:schemeClr val="hlink"/>
                </a:solidFill>
              </a:rPr>
              <a:t>BGP</a:t>
            </a:r>
            <a:r>
              <a:rPr lang="zh-CN" altLang="en-US" sz="2600" dirty="0">
                <a:solidFill>
                  <a:schemeClr val="hlink"/>
                </a:solidFill>
              </a:rPr>
              <a:t>版本</a:t>
            </a:r>
            <a:r>
              <a:rPr lang="en-US" altLang="zh-CN" sz="2600" dirty="0">
                <a:solidFill>
                  <a:schemeClr val="hlink"/>
                </a:solidFill>
              </a:rPr>
              <a:t>4</a:t>
            </a:r>
            <a:r>
              <a:rPr lang="zh-CN" altLang="en-US" sz="2600" dirty="0">
                <a:solidFill>
                  <a:schemeClr val="hlink"/>
                </a:solidFill>
              </a:rPr>
              <a:t>，它是第一个支持</a:t>
            </a:r>
            <a:r>
              <a:rPr lang="en-US" altLang="zh-CN" sz="2600" dirty="0">
                <a:solidFill>
                  <a:schemeClr val="hlink"/>
                </a:solidFill>
              </a:rPr>
              <a:t>CIDR</a:t>
            </a:r>
            <a:r>
              <a:rPr lang="zh-CN" altLang="en-US" sz="2600" dirty="0">
                <a:solidFill>
                  <a:schemeClr val="hlink"/>
                </a:solidFill>
              </a:rPr>
              <a:t>和路由汇总的</a:t>
            </a:r>
            <a:r>
              <a:rPr lang="en-US" altLang="zh-CN" sz="2600" dirty="0">
                <a:solidFill>
                  <a:schemeClr val="hlink"/>
                </a:solidFill>
              </a:rPr>
              <a:t>BGP</a:t>
            </a:r>
            <a:r>
              <a:rPr lang="zh-CN" altLang="en-US" sz="2600" dirty="0">
                <a:solidFill>
                  <a:schemeClr val="hlink"/>
                </a:solidFill>
              </a:rPr>
              <a:t>版本</a:t>
            </a:r>
            <a:r>
              <a:rPr lang="zh-CN" altLang="en-US" sz="2600" dirty="0" smtClean="0">
                <a:solidFill>
                  <a:schemeClr val="hlink"/>
                </a:solidFill>
              </a:rPr>
              <a:t>。</a:t>
            </a:r>
            <a:endParaRPr lang="en-US" altLang="zh-CN" sz="2600" dirty="0" smtClean="0">
              <a:solidFill>
                <a:schemeClr val="hlink"/>
              </a:solidFill>
            </a:endParaRPr>
          </a:p>
          <a:p>
            <a:pPr marL="257175" lvl="1" indent="-257175">
              <a:buClr>
                <a:schemeClr val="tx1"/>
              </a:buClr>
            </a:pPr>
            <a:r>
              <a:rPr lang="en-US" altLang="zh-CN" sz="2600" dirty="0" smtClean="0">
                <a:solidFill>
                  <a:schemeClr val="hlink"/>
                </a:solidFill>
              </a:rPr>
              <a:t>BGP</a:t>
            </a:r>
            <a:r>
              <a:rPr lang="zh-CN" altLang="en-US" sz="2600" dirty="0">
                <a:solidFill>
                  <a:schemeClr val="hlink"/>
                </a:solidFill>
              </a:rPr>
              <a:t>被称为基于策略的路径向量路由协议，在确定最佳路径时考虑的不是速度，而是让</a:t>
            </a:r>
            <a:r>
              <a:rPr lang="en-US" altLang="zh-CN" sz="2600" dirty="0">
                <a:solidFill>
                  <a:schemeClr val="hlink"/>
                </a:solidFill>
              </a:rPr>
              <a:t>AS</a:t>
            </a:r>
            <a:r>
              <a:rPr lang="zh-CN" altLang="en-US" sz="2600" dirty="0">
                <a:solidFill>
                  <a:schemeClr val="hlink"/>
                </a:solidFill>
              </a:rPr>
              <a:t>能够根据多种</a:t>
            </a:r>
            <a:r>
              <a:rPr lang="en-US" altLang="zh-CN" sz="2600" dirty="0">
                <a:solidFill>
                  <a:schemeClr val="hlink"/>
                </a:solidFill>
              </a:rPr>
              <a:t>BGP</a:t>
            </a:r>
            <a:r>
              <a:rPr lang="zh-CN" altLang="en-US" sz="2600" dirty="0">
                <a:solidFill>
                  <a:schemeClr val="hlink"/>
                </a:solidFill>
              </a:rPr>
              <a:t>属性来控制数据流的传输</a:t>
            </a:r>
            <a:r>
              <a:rPr lang="zh-CN" altLang="en-US" sz="2600" dirty="0" smtClean="0">
                <a:solidFill>
                  <a:schemeClr val="hlink"/>
                </a:solidFill>
              </a:rPr>
              <a:t>。</a:t>
            </a:r>
            <a:endParaRPr lang="en-US" altLang="zh-CN" sz="2600" dirty="0" smtClean="0">
              <a:solidFill>
                <a:schemeClr val="hlink"/>
              </a:solidFill>
            </a:endParaRPr>
          </a:p>
          <a:p>
            <a:pPr marL="257175" lvl="1" indent="-257175">
              <a:buClr>
                <a:schemeClr val="tx1"/>
              </a:buClr>
            </a:pPr>
            <a:r>
              <a:rPr lang="en-US" altLang="zh-CN" sz="2600" dirty="0" smtClean="0">
                <a:solidFill>
                  <a:schemeClr val="hlink"/>
                </a:solidFill>
              </a:rPr>
              <a:t>BGP</a:t>
            </a:r>
            <a:r>
              <a:rPr lang="zh-CN" altLang="en-US" sz="2600" dirty="0">
                <a:solidFill>
                  <a:schemeClr val="hlink"/>
                </a:solidFill>
              </a:rPr>
              <a:t>适合在大型网络中应用</a:t>
            </a:r>
            <a:r>
              <a:rPr lang="zh-CN" altLang="en-US" sz="2600" dirty="0" smtClean="0">
                <a:solidFill>
                  <a:schemeClr val="hlink"/>
                </a:solidFill>
              </a:rPr>
              <a:t>。</a:t>
            </a:r>
            <a:endParaRPr lang="en-US" altLang="zh-CN" sz="2600" dirty="0" smtClean="0">
              <a:solidFill>
                <a:schemeClr val="hlink"/>
              </a:solidFill>
            </a:endParaRPr>
          </a:p>
          <a:p>
            <a:pPr marL="257175" lvl="1" indent="-257175">
              <a:buClr>
                <a:schemeClr val="tx1"/>
              </a:buClr>
            </a:pPr>
            <a:r>
              <a:rPr lang="en-US" altLang="zh-CN" sz="2600" dirty="0" smtClean="0">
                <a:solidFill>
                  <a:schemeClr val="hlink"/>
                </a:solidFill>
              </a:rPr>
              <a:t>BGP-4</a:t>
            </a:r>
            <a:r>
              <a:rPr lang="zh-CN" altLang="en-US" sz="2600" dirty="0">
                <a:solidFill>
                  <a:schemeClr val="hlink"/>
                </a:solidFill>
              </a:rPr>
              <a:t>做为事实上的</a:t>
            </a:r>
            <a:r>
              <a:rPr lang="en-US" altLang="zh-CN" sz="2600" dirty="0">
                <a:solidFill>
                  <a:schemeClr val="hlink"/>
                </a:solidFill>
              </a:rPr>
              <a:t>Internet</a:t>
            </a:r>
            <a:r>
              <a:rPr lang="zh-CN" altLang="en-US" sz="2600" dirty="0">
                <a:solidFill>
                  <a:schemeClr val="hlink"/>
                </a:solidFill>
              </a:rPr>
              <a:t>外部路由协议标准，被广泛应用于</a:t>
            </a:r>
            <a:r>
              <a:rPr lang="en-US" altLang="zh-CN" sz="2600" dirty="0">
                <a:solidFill>
                  <a:schemeClr val="hlink"/>
                </a:solidFill>
              </a:rPr>
              <a:t>ISP(Internet Service Provider)</a:t>
            </a:r>
            <a:r>
              <a:rPr lang="zh-CN" altLang="en-US" sz="2600" dirty="0">
                <a:solidFill>
                  <a:schemeClr val="hlink"/>
                </a:solidFill>
              </a:rPr>
              <a:t>之间。</a:t>
            </a:r>
            <a:endParaRPr lang="zh-CN" altLang="zh-CN" sz="2600" dirty="0" smtClean="0">
              <a:solidFill>
                <a:schemeClr val="hlink"/>
              </a:solidFill>
            </a:endParaRPr>
          </a:p>
        </p:txBody>
      </p:sp>
    </p:spTree>
    <p:extLst>
      <p:ext uri="{BB962C8B-B14F-4D97-AF65-F5344CB8AC3E}">
        <p14:creationId xmlns:p14="http://schemas.microsoft.com/office/powerpoint/2010/main" val="93101117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6.5.1	</a:t>
            </a:r>
            <a:r>
              <a:rPr lang="zh-CN" altLang="en-US" sz="4400" dirty="0"/>
              <a:t>概述（续</a:t>
            </a:r>
            <a:r>
              <a:rPr lang="en-US" altLang="zh-CN" sz="4400" dirty="0"/>
              <a:t>1</a:t>
            </a:r>
            <a:r>
              <a:rPr lang="zh-CN" altLang="en-US" sz="4400" dirty="0"/>
              <a:t>）</a:t>
            </a:r>
            <a:endParaRPr lang="en-US" altLang="zh-CN" sz="4400" dirty="0"/>
          </a:p>
        </p:txBody>
      </p:sp>
      <p:sp>
        <p:nvSpPr>
          <p:cNvPr id="275459" name="Rectangle 3"/>
          <p:cNvSpPr>
            <a:spLocks noGrp="1" noChangeArrowheads="1"/>
          </p:cNvSpPr>
          <p:nvPr>
            <p:ph type="body" idx="1"/>
          </p:nvPr>
        </p:nvSpPr>
        <p:spPr>
          <a:xfrm>
            <a:off x="457199" y="1569722"/>
            <a:ext cx="8425543" cy="4525963"/>
          </a:xfrm>
        </p:spPr>
        <p:txBody>
          <a:bodyPr/>
          <a:lstStyle/>
          <a:p>
            <a:pPr marL="257175" lvl="1" indent="-257175">
              <a:buClr>
                <a:schemeClr val="tx1"/>
              </a:buClr>
            </a:pPr>
            <a:r>
              <a:rPr lang="zh-CN" altLang="en-US" sz="2800" dirty="0" smtClean="0">
                <a:solidFill>
                  <a:schemeClr val="hlink"/>
                </a:solidFill>
              </a:rPr>
              <a:t>发言人</a:t>
            </a:r>
            <a:r>
              <a:rPr lang="en-US" altLang="zh-CN" sz="2800" dirty="0">
                <a:solidFill>
                  <a:schemeClr val="hlink"/>
                </a:solidFill>
              </a:rPr>
              <a:t>(Speaker)</a:t>
            </a:r>
            <a:r>
              <a:rPr lang="zh-CN" altLang="en-US" sz="2800" dirty="0">
                <a:solidFill>
                  <a:schemeClr val="hlink"/>
                </a:solidFill>
              </a:rPr>
              <a:t>：发送</a:t>
            </a:r>
            <a:r>
              <a:rPr lang="en-US" altLang="zh-CN" sz="2800" dirty="0">
                <a:solidFill>
                  <a:schemeClr val="hlink"/>
                </a:solidFill>
              </a:rPr>
              <a:t>BGP</a:t>
            </a:r>
            <a:r>
              <a:rPr lang="zh-CN" altLang="en-US" sz="2800" dirty="0">
                <a:solidFill>
                  <a:schemeClr val="hlink"/>
                </a:solidFill>
              </a:rPr>
              <a:t>消息的路由器称为</a:t>
            </a:r>
            <a:r>
              <a:rPr lang="en-US" altLang="zh-CN" sz="2800" dirty="0">
                <a:solidFill>
                  <a:schemeClr val="hlink"/>
                </a:solidFill>
              </a:rPr>
              <a:t>BGP</a:t>
            </a:r>
            <a:r>
              <a:rPr lang="zh-CN" altLang="en-US" sz="2800" dirty="0">
                <a:solidFill>
                  <a:schemeClr val="hlink"/>
                </a:solidFill>
              </a:rPr>
              <a:t>发言人，它接收或产生新的路由信息，并发布</a:t>
            </a:r>
            <a:r>
              <a:rPr lang="en-US" altLang="zh-CN" sz="2800" dirty="0">
                <a:solidFill>
                  <a:schemeClr val="hlink"/>
                </a:solidFill>
              </a:rPr>
              <a:t>(Advertise)</a:t>
            </a:r>
            <a:r>
              <a:rPr lang="zh-CN" altLang="en-US" sz="2800" dirty="0">
                <a:solidFill>
                  <a:schemeClr val="hlink"/>
                </a:solidFill>
              </a:rPr>
              <a:t>给其它</a:t>
            </a:r>
            <a:r>
              <a:rPr lang="en-US" altLang="zh-CN" sz="2800" dirty="0">
                <a:solidFill>
                  <a:schemeClr val="hlink"/>
                </a:solidFill>
              </a:rPr>
              <a:t>BGP</a:t>
            </a:r>
            <a:r>
              <a:rPr lang="zh-CN" altLang="en-US" sz="2800" dirty="0">
                <a:solidFill>
                  <a:schemeClr val="hlink"/>
                </a:solidFill>
              </a:rPr>
              <a:t>发言人</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en-US" sz="2800" dirty="0" smtClean="0">
                <a:solidFill>
                  <a:schemeClr val="hlink"/>
                </a:solidFill>
              </a:rPr>
              <a:t>对等</a:t>
            </a:r>
            <a:r>
              <a:rPr lang="zh-CN" altLang="en-US" sz="2800" dirty="0">
                <a:solidFill>
                  <a:schemeClr val="hlink"/>
                </a:solidFill>
              </a:rPr>
              <a:t>体</a:t>
            </a:r>
            <a:r>
              <a:rPr lang="en-US" altLang="zh-CN" sz="2800" dirty="0">
                <a:solidFill>
                  <a:schemeClr val="hlink"/>
                </a:solidFill>
              </a:rPr>
              <a:t>(peer)</a:t>
            </a:r>
            <a:r>
              <a:rPr lang="zh-CN" altLang="en-US" sz="2800" dirty="0">
                <a:solidFill>
                  <a:schemeClr val="hlink"/>
                </a:solidFill>
              </a:rPr>
              <a:t>：相互交换消息的</a:t>
            </a:r>
            <a:r>
              <a:rPr lang="en-US" altLang="zh-CN" sz="2800" dirty="0">
                <a:solidFill>
                  <a:schemeClr val="hlink"/>
                </a:solidFill>
              </a:rPr>
              <a:t>BGP</a:t>
            </a:r>
            <a:r>
              <a:rPr lang="zh-CN" altLang="en-US" sz="2800" dirty="0">
                <a:solidFill>
                  <a:schemeClr val="hlink"/>
                </a:solidFill>
              </a:rPr>
              <a:t>发言人之间互称邻居或对等体，若干相关的对等体可以构成对等体组</a:t>
            </a:r>
            <a:r>
              <a:rPr lang="en-US" altLang="zh-CN" sz="2800" dirty="0">
                <a:solidFill>
                  <a:schemeClr val="hlink"/>
                </a:solidFill>
              </a:rPr>
              <a:t>(Peer Group)</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en-US" sz="2800" dirty="0" smtClean="0">
                <a:solidFill>
                  <a:schemeClr val="hlink"/>
                </a:solidFill>
              </a:rPr>
              <a:t>同步</a:t>
            </a:r>
            <a:r>
              <a:rPr lang="en-US" altLang="zh-CN" sz="2800" dirty="0">
                <a:solidFill>
                  <a:schemeClr val="hlink"/>
                </a:solidFill>
              </a:rPr>
              <a:t>(Synchronization)</a:t>
            </a:r>
            <a:r>
              <a:rPr lang="zh-CN" altLang="en-US" sz="2800" dirty="0">
                <a:solidFill>
                  <a:schemeClr val="hlink"/>
                </a:solidFill>
              </a:rPr>
              <a:t>：在</a:t>
            </a:r>
            <a:r>
              <a:rPr lang="en-US" altLang="zh-CN" sz="2800" dirty="0">
                <a:solidFill>
                  <a:schemeClr val="hlink"/>
                </a:solidFill>
              </a:rPr>
              <a:t>BGP</a:t>
            </a:r>
            <a:r>
              <a:rPr lang="zh-CN" altLang="en-US" sz="2800" dirty="0">
                <a:solidFill>
                  <a:schemeClr val="hlink"/>
                </a:solidFill>
              </a:rPr>
              <a:t>能够通告路由之前，该路由必须存在于当前的</a:t>
            </a:r>
            <a:r>
              <a:rPr lang="en-US" altLang="zh-CN" sz="2800" dirty="0">
                <a:solidFill>
                  <a:schemeClr val="hlink"/>
                </a:solidFill>
              </a:rPr>
              <a:t>IP</a:t>
            </a:r>
            <a:r>
              <a:rPr lang="zh-CN" altLang="en-US" sz="2800" dirty="0">
                <a:solidFill>
                  <a:schemeClr val="hlink"/>
                </a:solidFill>
              </a:rPr>
              <a:t>路由表中。也就是说，</a:t>
            </a:r>
            <a:r>
              <a:rPr lang="en-US" altLang="zh-CN" sz="2800" dirty="0">
                <a:solidFill>
                  <a:schemeClr val="hlink"/>
                </a:solidFill>
              </a:rPr>
              <a:t>BGP</a:t>
            </a:r>
            <a:r>
              <a:rPr lang="zh-CN" altLang="en-US" sz="2800" dirty="0">
                <a:solidFill>
                  <a:schemeClr val="hlink"/>
                </a:solidFill>
              </a:rPr>
              <a:t>和</a:t>
            </a:r>
            <a:r>
              <a:rPr lang="en-US" altLang="zh-CN" sz="2800" dirty="0">
                <a:solidFill>
                  <a:schemeClr val="hlink"/>
                </a:solidFill>
              </a:rPr>
              <a:t>IGP</a:t>
            </a:r>
            <a:r>
              <a:rPr lang="zh-CN" altLang="en-US" sz="2800" dirty="0">
                <a:solidFill>
                  <a:schemeClr val="hlink"/>
                </a:solidFill>
              </a:rPr>
              <a:t>必须在网络能够被通告之前同步。</a:t>
            </a:r>
            <a:endParaRPr lang="en-US" altLang="zh-CN" sz="2800" dirty="0">
              <a:solidFill>
                <a:schemeClr val="hlink"/>
              </a:solidFill>
            </a:endParaRPr>
          </a:p>
        </p:txBody>
      </p:sp>
    </p:spTree>
    <p:extLst>
      <p:ext uri="{BB962C8B-B14F-4D97-AF65-F5344CB8AC3E}">
        <p14:creationId xmlns:p14="http://schemas.microsoft.com/office/powerpoint/2010/main" val="38978492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6.5.1	</a:t>
            </a:r>
            <a:r>
              <a:rPr lang="zh-CN" altLang="en-US" sz="4400" dirty="0"/>
              <a:t>概述（</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199" y="1569722"/>
            <a:ext cx="8425543" cy="4525963"/>
          </a:xfrm>
        </p:spPr>
        <p:txBody>
          <a:bodyPr/>
          <a:lstStyle/>
          <a:p>
            <a:pPr marL="257175" lvl="1" indent="-257175">
              <a:buClr>
                <a:schemeClr val="tx1"/>
              </a:buClr>
            </a:pPr>
            <a:r>
              <a:rPr lang="en-US" altLang="zh-CN" sz="2400" dirty="0">
                <a:solidFill>
                  <a:schemeClr val="hlink"/>
                </a:solidFill>
              </a:rPr>
              <a:t>BGP</a:t>
            </a:r>
            <a:r>
              <a:rPr lang="zh-CN" altLang="en-US" sz="2400" dirty="0">
                <a:solidFill>
                  <a:schemeClr val="hlink"/>
                </a:solidFill>
              </a:rPr>
              <a:t>在路由器上以两种方式运行：</a:t>
            </a:r>
            <a:r>
              <a:rPr lang="en-US" altLang="zh-CN" sz="2400" dirty="0">
                <a:solidFill>
                  <a:schemeClr val="hlink"/>
                </a:solidFill>
              </a:rPr>
              <a:t>IBGP(Internal BGP)</a:t>
            </a:r>
            <a:r>
              <a:rPr lang="zh-CN" altLang="en-US" sz="2400" dirty="0">
                <a:solidFill>
                  <a:schemeClr val="hlink"/>
                </a:solidFill>
              </a:rPr>
              <a:t>和</a:t>
            </a:r>
            <a:r>
              <a:rPr lang="en-US" altLang="zh-CN" sz="2400" dirty="0">
                <a:solidFill>
                  <a:schemeClr val="hlink"/>
                </a:solidFill>
              </a:rPr>
              <a:t>EBGP(External BGP)</a:t>
            </a:r>
            <a:r>
              <a:rPr lang="zh-CN" altLang="en-US" sz="2400" dirty="0">
                <a:solidFill>
                  <a:schemeClr val="hlink"/>
                </a:solidFill>
              </a:rPr>
              <a:t>。当</a:t>
            </a:r>
            <a:r>
              <a:rPr lang="en-US" altLang="zh-CN" sz="2400" dirty="0">
                <a:solidFill>
                  <a:schemeClr val="hlink"/>
                </a:solidFill>
              </a:rPr>
              <a:t>BGP</a:t>
            </a:r>
            <a:r>
              <a:rPr lang="zh-CN" altLang="en-US" sz="2400" dirty="0">
                <a:solidFill>
                  <a:schemeClr val="hlink"/>
                </a:solidFill>
              </a:rPr>
              <a:t>运行于同</a:t>
            </a:r>
            <a:r>
              <a:rPr lang="zh-CN" altLang="en-US" sz="2400" dirty="0" smtClean="0">
                <a:solidFill>
                  <a:schemeClr val="hlink"/>
                </a:solidFill>
              </a:rPr>
              <a:t>一</a:t>
            </a:r>
            <a:r>
              <a:rPr lang="en-US" altLang="zh-CN" sz="2400" dirty="0" smtClean="0">
                <a:solidFill>
                  <a:schemeClr val="hlink"/>
                </a:solidFill>
              </a:rPr>
              <a:t>AS</a:t>
            </a:r>
            <a:r>
              <a:rPr lang="zh-CN" altLang="en-US" sz="2400" dirty="0" smtClean="0">
                <a:solidFill>
                  <a:schemeClr val="hlink"/>
                </a:solidFill>
              </a:rPr>
              <a:t>内部</a:t>
            </a:r>
            <a:r>
              <a:rPr lang="zh-CN" altLang="en-US" sz="2400" dirty="0">
                <a:solidFill>
                  <a:schemeClr val="hlink"/>
                </a:solidFill>
              </a:rPr>
              <a:t>时，被称为</a:t>
            </a:r>
            <a:r>
              <a:rPr lang="en-US" altLang="zh-CN" sz="2400" dirty="0">
                <a:solidFill>
                  <a:schemeClr val="hlink"/>
                </a:solidFill>
              </a:rPr>
              <a:t>IBGP</a:t>
            </a:r>
            <a:r>
              <a:rPr lang="zh-CN" altLang="en-US" sz="2400" dirty="0">
                <a:solidFill>
                  <a:schemeClr val="hlink"/>
                </a:solidFill>
              </a:rPr>
              <a:t>；当</a:t>
            </a:r>
            <a:r>
              <a:rPr lang="en-US" altLang="zh-CN" sz="2400" dirty="0">
                <a:solidFill>
                  <a:schemeClr val="hlink"/>
                </a:solidFill>
              </a:rPr>
              <a:t>BGP</a:t>
            </a:r>
            <a:r>
              <a:rPr lang="zh-CN" altLang="en-US" sz="2400" dirty="0">
                <a:solidFill>
                  <a:schemeClr val="hlink"/>
                </a:solidFill>
              </a:rPr>
              <a:t>运行于</a:t>
            </a:r>
            <a:r>
              <a:rPr lang="zh-CN" altLang="en-US" sz="2400" dirty="0" smtClean="0">
                <a:solidFill>
                  <a:schemeClr val="hlink"/>
                </a:solidFill>
              </a:rPr>
              <a:t>不同</a:t>
            </a:r>
            <a:r>
              <a:rPr lang="en-US" altLang="zh-CN" sz="2400" dirty="0" smtClean="0">
                <a:solidFill>
                  <a:schemeClr val="hlink"/>
                </a:solidFill>
              </a:rPr>
              <a:t>AS</a:t>
            </a:r>
            <a:r>
              <a:rPr lang="zh-CN" altLang="en-US" sz="2400" dirty="0" smtClean="0">
                <a:solidFill>
                  <a:schemeClr val="hlink"/>
                </a:solidFill>
              </a:rPr>
              <a:t>之间</a:t>
            </a:r>
            <a:r>
              <a:rPr lang="zh-CN" altLang="en-US" sz="2400" dirty="0">
                <a:solidFill>
                  <a:schemeClr val="hlink"/>
                </a:solidFill>
              </a:rPr>
              <a:t>时，称为</a:t>
            </a:r>
            <a:r>
              <a:rPr lang="en-US" altLang="zh-CN" sz="2400" dirty="0">
                <a:solidFill>
                  <a:schemeClr val="hlink"/>
                </a:solidFill>
              </a:rPr>
              <a:t>EBGP</a:t>
            </a:r>
            <a:r>
              <a:rPr lang="zh-CN" altLang="en-US" sz="2400" dirty="0">
                <a:solidFill>
                  <a:schemeClr val="hlink"/>
                </a:solidFill>
              </a:rPr>
              <a:t>。</a:t>
            </a:r>
            <a:endParaRPr lang="en-US" altLang="zh-CN" sz="2400" dirty="0">
              <a:solidFill>
                <a:schemeClr val="hlink"/>
              </a:solidFill>
            </a:endParaRP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836066" y="2790370"/>
            <a:ext cx="5463133" cy="3692956"/>
          </a:xfrm>
          <a:prstGeom prst="rect">
            <a:avLst/>
          </a:prstGeom>
        </p:spPr>
      </p:pic>
      <p:sp>
        <p:nvSpPr>
          <p:cNvPr id="7" name="Rectangle 3"/>
          <p:cNvSpPr txBox="1">
            <a:spLocks noChangeArrowheads="1"/>
          </p:cNvSpPr>
          <p:nvPr/>
        </p:nvSpPr>
        <p:spPr bwMode="auto">
          <a:xfrm>
            <a:off x="6299199" y="2790370"/>
            <a:ext cx="2735943" cy="367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57175" lvl="1" indent="-257175">
              <a:buClr>
                <a:schemeClr val="tx1"/>
              </a:buClr>
            </a:pPr>
            <a:r>
              <a:rPr lang="zh-CN" altLang="en-US" sz="2200" dirty="0"/>
              <a:t>如图，</a:t>
            </a:r>
            <a:r>
              <a:rPr lang="en-US" altLang="zh-CN" sz="2200" dirty="0" smtClean="0"/>
              <a:t>EBGP</a:t>
            </a:r>
            <a:r>
              <a:rPr lang="zh-CN" altLang="en-US" sz="2200" dirty="0"/>
              <a:t>会晤在两个唯一</a:t>
            </a:r>
            <a:r>
              <a:rPr lang="en-US" altLang="zh-CN" sz="2200" dirty="0"/>
              <a:t>AS</a:t>
            </a:r>
            <a:r>
              <a:rPr lang="zh-CN" altLang="en-US" sz="2200" dirty="0"/>
              <a:t>网络之间建立</a:t>
            </a:r>
            <a:r>
              <a:rPr lang="zh-CN" altLang="en-US" sz="2200" dirty="0" smtClean="0"/>
              <a:t>。</a:t>
            </a:r>
            <a:r>
              <a:rPr lang="en-US" altLang="zh-CN" sz="2200" dirty="0" smtClean="0"/>
              <a:t>AS </a:t>
            </a:r>
            <a:r>
              <a:rPr lang="en-US" altLang="zh-CN" sz="2200" dirty="0"/>
              <a:t>10</a:t>
            </a:r>
            <a:r>
              <a:rPr lang="zh-CN" altLang="en-US" sz="2200" dirty="0"/>
              <a:t>和</a:t>
            </a:r>
            <a:r>
              <a:rPr lang="en-US" altLang="zh-CN" sz="2200" dirty="0"/>
              <a:t>AS 30</a:t>
            </a:r>
            <a:r>
              <a:rPr lang="zh-CN" altLang="en-US" sz="2200" dirty="0"/>
              <a:t>各建立一个与</a:t>
            </a:r>
            <a:r>
              <a:rPr lang="en-US" altLang="zh-CN" sz="2200" dirty="0"/>
              <a:t>AS 20</a:t>
            </a:r>
            <a:r>
              <a:rPr lang="zh-CN" altLang="en-US" sz="2200" dirty="0"/>
              <a:t>进行的</a:t>
            </a:r>
            <a:r>
              <a:rPr lang="en-US" altLang="zh-CN" sz="2200" dirty="0"/>
              <a:t>EBGP</a:t>
            </a:r>
            <a:r>
              <a:rPr lang="zh-CN" altLang="en-US" sz="2200" dirty="0"/>
              <a:t>会晤。而在同一个</a:t>
            </a:r>
            <a:r>
              <a:rPr lang="en-US" altLang="zh-CN" sz="2200" dirty="0"/>
              <a:t>AS</a:t>
            </a:r>
            <a:r>
              <a:rPr lang="zh-CN" altLang="en-US" sz="2200" dirty="0"/>
              <a:t>中的边界路由器（</a:t>
            </a:r>
            <a:r>
              <a:rPr lang="en-US" altLang="zh-CN" sz="2200" dirty="0"/>
              <a:t>R2</a:t>
            </a:r>
            <a:r>
              <a:rPr lang="zh-CN" altLang="en-US" sz="2200" dirty="0"/>
              <a:t>和</a:t>
            </a:r>
            <a:r>
              <a:rPr lang="en-US" altLang="zh-CN" sz="2200" dirty="0"/>
              <a:t>R3</a:t>
            </a:r>
            <a:r>
              <a:rPr lang="zh-CN" altLang="en-US" sz="2200" dirty="0"/>
              <a:t>）之间出现的是</a:t>
            </a:r>
            <a:r>
              <a:rPr lang="en-US" altLang="zh-CN" sz="2200" dirty="0"/>
              <a:t>IBGP</a:t>
            </a:r>
            <a:r>
              <a:rPr lang="zh-CN" altLang="en-US" sz="2200" dirty="0"/>
              <a:t>会晤。</a:t>
            </a:r>
            <a:endParaRPr lang="en-US" altLang="zh-CN" sz="2200" dirty="0"/>
          </a:p>
        </p:txBody>
      </p:sp>
    </p:spTree>
    <p:extLst>
      <p:ext uri="{BB962C8B-B14F-4D97-AF65-F5344CB8AC3E}">
        <p14:creationId xmlns:p14="http://schemas.microsoft.com/office/powerpoint/2010/main" val="205236038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6.5.1	</a:t>
            </a:r>
            <a:r>
              <a:rPr lang="zh-CN" altLang="en-US" sz="4400" dirty="0"/>
              <a:t>概述（</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261257" y="1569722"/>
            <a:ext cx="8723086" cy="4525963"/>
          </a:xfrm>
        </p:spPr>
        <p:txBody>
          <a:bodyPr/>
          <a:lstStyle/>
          <a:p>
            <a:pPr marL="257175" lvl="1" indent="-257175">
              <a:buClr>
                <a:schemeClr val="tx1"/>
              </a:buClr>
            </a:pPr>
            <a:r>
              <a:rPr lang="zh-CN" altLang="en-US" sz="2800" dirty="0">
                <a:solidFill>
                  <a:schemeClr val="hlink"/>
                </a:solidFill>
              </a:rPr>
              <a:t>在两个</a:t>
            </a:r>
            <a:r>
              <a:rPr lang="en-US" altLang="zh-CN" sz="2800" dirty="0">
                <a:solidFill>
                  <a:schemeClr val="hlink"/>
                </a:solidFill>
              </a:rPr>
              <a:t>BGP</a:t>
            </a:r>
            <a:r>
              <a:rPr lang="zh-CN" altLang="en-US" sz="2800" dirty="0">
                <a:solidFill>
                  <a:schemeClr val="hlink"/>
                </a:solidFill>
              </a:rPr>
              <a:t>发言人交换信息之前，</a:t>
            </a:r>
            <a:r>
              <a:rPr lang="en-US" altLang="zh-CN" sz="2800" dirty="0">
                <a:solidFill>
                  <a:schemeClr val="hlink"/>
                </a:solidFill>
              </a:rPr>
              <a:t>BGP</a:t>
            </a:r>
            <a:r>
              <a:rPr lang="zh-CN" altLang="en-US" sz="2800" dirty="0">
                <a:solidFill>
                  <a:schemeClr val="hlink"/>
                </a:solidFill>
              </a:rPr>
              <a:t>都要求建立邻居关系，包括</a:t>
            </a:r>
            <a:r>
              <a:rPr lang="en-US" altLang="zh-CN" sz="2800" dirty="0">
                <a:solidFill>
                  <a:schemeClr val="hlink"/>
                </a:solidFill>
              </a:rPr>
              <a:t>IBGP</a:t>
            </a:r>
            <a:r>
              <a:rPr lang="zh-CN" altLang="en-US" sz="2800" dirty="0">
                <a:solidFill>
                  <a:schemeClr val="hlink"/>
                </a:solidFill>
              </a:rPr>
              <a:t>邻居关系和</a:t>
            </a:r>
            <a:r>
              <a:rPr lang="en-US" altLang="zh-CN" sz="2800" dirty="0">
                <a:solidFill>
                  <a:schemeClr val="hlink"/>
                </a:solidFill>
              </a:rPr>
              <a:t>EBGP</a:t>
            </a:r>
            <a:r>
              <a:rPr lang="zh-CN" altLang="en-US" sz="2800" dirty="0">
                <a:solidFill>
                  <a:schemeClr val="hlink"/>
                </a:solidFill>
              </a:rPr>
              <a:t>邻居关系。</a:t>
            </a:r>
            <a:endParaRPr lang="en-US" altLang="zh-CN" sz="2800" dirty="0">
              <a:solidFill>
                <a:schemeClr val="hlink"/>
              </a:solidFill>
            </a:endParaRPr>
          </a:p>
          <a:p>
            <a:pPr marL="257175" lvl="1" indent="-257175">
              <a:buClr>
                <a:schemeClr val="tx1"/>
              </a:buClr>
            </a:pPr>
            <a:r>
              <a:rPr lang="zh-CN" altLang="en-US" sz="2800" dirty="0">
                <a:solidFill>
                  <a:schemeClr val="hlink"/>
                </a:solidFill>
              </a:rPr>
              <a:t>由于假定了</a:t>
            </a:r>
            <a:r>
              <a:rPr lang="en-US" altLang="zh-CN" sz="2800" dirty="0">
                <a:solidFill>
                  <a:schemeClr val="hlink"/>
                </a:solidFill>
              </a:rPr>
              <a:t>IBGP</a:t>
            </a:r>
            <a:r>
              <a:rPr lang="zh-CN" altLang="en-US" sz="2800" dirty="0">
                <a:solidFill>
                  <a:schemeClr val="hlink"/>
                </a:solidFill>
              </a:rPr>
              <a:t>邻居在物理上直接相连的可能性不大，所以将</a:t>
            </a:r>
            <a:r>
              <a:rPr lang="en-US" altLang="zh-CN" sz="2800" dirty="0">
                <a:solidFill>
                  <a:schemeClr val="hlink"/>
                </a:solidFill>
              </a:rPr>
              <a:t>IP</a:t>
            </a:r>
            <a:r>
              <a:rPr lang="zh-CN" altLang="en-US" sz="2800" dirty="0">
                <a:solidFill>
                  <a:schemeClr val="hlink"/>
                </a:solidFill>
              </a:rPr>
              <a:t>分组头中的</a:t>
            </a:r>
            <a:r>
              <a:rPr lang="en-US" altLang="zh-CN" sz="2800" dirty="0">
                <a:solidFill>
                  <a:schemeClr val="hlink"/>
                </a:solidFill>
              </a:rPr>
              <a:t>TTL</a:t>
            </a:r>
            <a:r>
              <a:rPr lang="zh-CN" altLang="en-US" sz="2800" dirty="0">
                <a:solidFill>
                  <a:schemeClr val="hlink"/>
                </a:solidFill>
              </a:rPr>
              <a:t>域设置为</a:t>
            </a:r>
            <a:r>
              <a:rPr lang="en-US" altLang="zh-CN" sz="2800" dirty="0">
                <a:solidFill>
                  <a:schemeClr val="hlink"/>
                </a:solidFill>
              </a:rPr>
              <a:t>255</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en-US" altLang="zh-CN" sz="2800" dirty="0">
                <a:solidFill>
                  <a:schemeClr val="hlink"/>
                </a:solidFill>
              </a:rPr>
              <a:t>EBGP</a:t>
            </a:r>
            <a:r>
              <a:rPr lang="zh-CN" altLang="en-US" sz="2800" dirty="0">
                <a:solidFill>
                  <a:schemeClr val="hlink"/>
                </a:solidFill>
              </a:rPr>
              <a:t>运行在</a:t>
            </a:r>
            <a:r>
              <a:rPr lang="en-US" altLang="zh-CN" sz="2800" dirty="0">
                <a:solidFill>
                  <a:schemeClr val="hlink"/>
                </a:solidFill>
              </a:rPr>
              <a:t>AS</a:t>
            </a:r>
            <a:r>
              <a:rPr lang="zh-CN" altLang="en-US" sz="2800" dirty="0">
                <a:solidFill>
                  <a:schemeClr val="hlink"/>
                </a:solidFill>
              </a:rPr>
              <a:t>与</a:t>
            </a:r>
            <a:r>
              <a:rPr lang="en-US" altLang="zh-CN" sz="2800" dirty="0">
                <a:solidFill>
                  <a:schemeClr val="hlink"/>
                </a:solidFill>
              </a:rPr>
              <a:t>AS</a:t>
            </a:r>
            <a:r>
              <a:rPr lang="zh-CN" altLang="en-US" sz="2800" dirty="0">
                <a:solidFill>
                  <a:schemeClr val="hlink"/>
                </a:solidFill>
              </a:rPr>
              <a:t>之间的边界路由器上，默认情况下，需要直连或使用静态路由，如果不是直连，</a:t>
            </a:r>
            <a:r>
              <a:rPr lang="zh-CN" altLang="en-US" sz="2800" dirty="0" smtClean="0">
                <a:solidFill>
                  <a:schemeClr val="hlink"/>
                </a:solidFill>
              </a:rPr>
              <a:t>必须使用命令</a:t>
            </a:r>
            <a:r>
              <a:rPr lang="en-US" altLang="zh-CN" sz="2800" dirty="0">
                <a:solidFill>
                  <a:schemeClr val="hlink"/>
                </a:solidFill>
              </a:rPr>
              <a:t>Neighbor </a:t>
            </a:r>
            <a:r>
              <a:rPr lang="en-US" altLang="zh-CN" sz="2800" dirty="0" err="1">
                <a:solidFill>
                  <a:schemeClr val="hlink"/>
                </a:solidFill>
              </a:rPr>
              <a:t>x.x.x.x</a:t>
            </a:r>
            <a:r>
              <a:rPr lang="en-US" altLang="zh-CN" sz="2800" dirty="0">
                <a:solidFill>
                  <a:schemeClr val="hlink"/>
                </a:solidFill>
              </a:rPr>
              <a:t> </a:t>
            </a:r>
            <a:r>
              <a:rPr lang="en-US" altLang="zh-CN" sz="2800" dirty="0" err="1">
                <a:solidFill>
                  <a:schemeClr val="hlink"/>
                </a:solidFill>
              </a:rPr>
              <a:t>ebgp-multihop</a:t>
            </a:r>
            <a:r>
              <a:rPr lang="en-US" altLang="zh-CN" sz="2800" dirty="0">
                <a:solidFill>
                  <a:schemeClr val="hlink"/>
                </a:solidFill>
              </a:rPr>
              <a:t> [1-255]</a:t>
            </a:r>
            <a:r>
              <a:rPr lang="zh-CN" altLang="en-US" sz="2800" dirty="0" smtClean="0">
                <a:solidFill>
                  <a:schemeClr val="hlink"/>
                </a:solidFill>
              </a:rPr>
              <a:t>指定</a:t>
            </a:r>
            <a:r>
              <a:rPr lang="en-US" altLang="zh-CN" sz="2800" dirty="0" smtClean="0">
                <a:solidFill>
                  <a:schemeClr val="hlink"/>
                </a:solidFill>
              </a:rPr>
              <a:t>EBGP</a:t>
            </a:r>
            <a:r>
              <a:rPr lang="zh-CN" altLang="en-US" sz="2800" dirty="0">
                <a:solidFill>
                  <a:schemeClr val="hlink"/>
                </a:solidFill>
              </a:rPr>
              <a:t>多跳</a:t>
            </a:r>
            <a:r>
              <a:rPr lang="zh-CN" altLang="en-US" sz="2800" dirty="0" smtClean="0">
                <a:solidFill>
                  <a:schemeClr val="hlink"/>
                </a:solidFill>
              </a:rPr>
              <a:t>，如不指定，则为</a:t>
            </a:r>
            <a:r>
              <a:rPr lang="zh-CN" altLang="en-US" sz="2800" dirty="0">
                <a:solidFill>
                  <a:schemeClr val="hlink"/>
                </a:solidFill>
              </a:rPr>
              <a:t>最大</a:t>
            </a:r>
            <a:r>
              <a:rPr lang="zh-CN" altLang="en-US" sz="2800" dirty="0" smtClean="0">
                <a:solidFill>
                  <a:schemeClr val="hlink"/>
                </a:solidFill>
              </a:rPr>
              <a:t>值</a:t>
            </a:r>
            <a:r>
              <a:rPr lang="en-US" altLang="zh-CN" sz="2800" dirty="0" smtClean="0">
                <a:solidFill>
                  <a:schemeClr val="hlink"/>
                </a:solidFill>
              </a:rPr>
              <a:t>255</a:t>
            </a:r>
            <a:r>
              <a:rPr lang="zh-CN" altLang="en-US" sz="2800" dirty="0">
                <a:solidFill>
                  <a:schemeClr val="hlink"/>
                </a:solidFill>
              </a:rPr>
              <a:t>跳。</a:t>
            </a:r>
            <a:endParaRPr lang="en-US" altLang="zh-CN" sz="2800" dirty="0">
              <a:solidFill>
                <a:schemeClr val="hlink"/>
              </a:solidFill>
            </a:endParaRPr>
          </a:p>
        </p:txBody>
      </p:sp>
    </p:spTree>
    <p:extLst>
      <p:ext uri="{BB962C8B-B14F-4D97-AF65-F5344CB8AC3E}">
        <p14:creationId xmlns:p14="http://schemas.microsoft.com/office/powerpoint/2010/main" val="17557286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r>
              <a:rPr lang="zh-CN" altLang="en-US" sz="4400" dirty="0" smtClean="0"/>
              <a:t>（续</a:t>
            </a:r>
            <a:r>
              <a:rPr lang="en-US" altLang="zh-CN" sz="4400" dirty="0" smtClean="0"/>
              <a:t>1</a:t>
            </a:r>
            <a:r>
              <a:rPr lang="zh-CN" altLang="en-US" sz="4400" dirty="0" smtClean="0"/>
              <a:t>）</a:t>
            </a:r>
            <a:endParaRPr lang="en-US" altLang="zh-CN" sz="4400" dirty="0"/>
          </a:p>
        </p:txBody>
      </p:sp>
      <p:sp>
        <p:nvSpPr>
          <p:cNvPr id="275459" name="Rectangle 3"/>
          <p:cNvSpPr>
            <a:spLocks noGrp="1" noChangeArrowheads="1"/>
          </p:cNvSpPr>
          <p:nvPr>
            <p:ph type="body" idx="1"/>
          </p:nvPr>
        </p:nvSpPr>
        <p:spPr/>
        <p:txBody>
          <a:bodyPr/>
          <a:lstStyle/>
          <a:p>
            <a:r>
              <a:rPr lang="en-US" altLang="zh-CN" sz="2600" dirty="0"/>
              <a:t>Switch0</a:t>
            </a:r>
            <a:r>
              <a:rPr lang="zh-CN" altLang="en-US" sz="2600" dirty="0"/>
              <a:t>和</a:t>
            </a:r>
            <a:r>
              <a:rPr lang="en-US" altLang="zh-CN" sz="2600" dirty="0"/>
              <a:t>Switch1</a:t>
            </a:r>
            <a:r>
              <a:rPr lang="zh-CN" altLang="en-US" sz="2600" dirty="0"/>
              <a:t>具有</a:t>
            </a:r>
            <a:r>
              <a:rPr lang="en-US" altLang="zh-CN" sz="2600" dirty="0"/>
              <a:t>24</a:t>
            </a:r>
            <a:r>
              <a:rPr lang="zh-CN" altLang="en-US" sz="2600" dirty="0"/>
              <a:t>个</a:t>
            </a:r>
            <a:r>
              <a:rPr lang="en-US" altLang="zh-CN" sz="2600" dirty="0" err="1"/>
              <a:t>FastEthernet</a:t>
            </a:r>
            <a:r>
              <a:rPr lang="zh-CN" altLang="en-US" sz="2600" dirty="0"/>
              <a:t>接口，由于是二层交换机，因此不用设置网络地址。</a:t>
            </a:r>
          </a:p>
          <a:p>
            <a:r>
              <a:rPr lang="en-US" altLang="zh-CN" sz="2600" dirty="0" smtClean="0"/>
              <a:t>Router0</a:t>
            </a:r>
            <a:r>
              <a:rPr lang="zh-CN" altLang="en-US" sz="2600" dirty="0"/>
              <a:t>有</a:t>
            </a:r>
            <a:r>
              <a:rPr lang="en-US" altLang="zh-CN" sz="2600" dirty="0"/>
              <a:t>FastEthernet0/0</a:t>
            </a:r>
            <a:r>
              <a:rPr lang="zh-CN" altLang="en-US" sz="2600" dirty="0"/>
              <a:t>和</a:t>
            </a:r>
            <a:r>
              <a:rPr lang="en-US" altLang="zh-CN" sz="2600" dirty="0"/>
              <a:t>FastEthernet0/1</a:t>
            </a:r>
            <a:r>
              <a:rPr lang="zh-CN" altLang="en-US" sz="2600" dirty="0"/>
              <a:t>两个网络接口，</a:t>
            </a:r>
            <a:r>
              <a:rPr lang="en-US" altLang="zh-CN" sz="2600" dirty="0"/>
              <a:t>IP</a:t>
            </a:r>
            <a:r>
              <a:rPr lang="zh-CN" altLang="en-US" sz="2600" dirty="0"/>
              <a:t>地址分别为</a:t>
            </a:r>
            <a:r>
              <a:rPr lang="en-US" altLang="zh-CN" sz="2600" dirty="0"/>
              <a:t>10.0.0.2/8</a:t>
            </a:r>
            <a:r>
              <a:rPr lang="zh-CN" altLang="en-US" sz="2600" dirty="0"/>
              <a:t>和</a:t>
            </a:r>
            <a:r>
              <a:rPr lang="en-US" altLang="zh-CN" sz="2600" dirty="0" smtClean="0"/>
              <a:t>192.168.1.1/24</a:t>
            </a:r>
            <a:r>
              <a:rPr lang="zh-CN" altLang="en-US" sz="2600" dirty="0" smtClean="0"/>
              <a:t>；</a:t>
            </a:r>
            <a:endParaRPr lang="zh-CN" altLang="en-US" sz="2600" dirty="0"/>
          </a:p>
          <a:p>
            <a:r>
              <a:rPr lang="en-US" altLang="zh-CN" sz="2600" dirty="0" smtClean="0"/>
              <a:t>Router1</a:t>
            </a:r>
            <a:r>
              <a:rPr lang="zh-CN" altLang="en-US" sz="2600" dirty="0"/>
              <a:t>有</a:t>
            </a:r>
            <a:r>
              <a:rPr lang="en-US" altLang="zh-CN" sz="2600" dirty="0"/>
              <a:t>FastEthernet0/0</a:t>
            </a:r>
            <a:r>
              <a:rPr lang="zh-CN" altLang="en-US" sz="2600" dirty="0"/>
              <a:t>和</a:t>
            </a:r>
            <a:r>
              <a:rPr lang="en-US" altLang="zh-CN" sz="2600" dirty="0"/>
              <a:t>FastEthernet0/1</a:t>
            </a:r>
            <a:r>
              <a:rPr lang="zh-CN" altLang="en-US" sz="2600" dirty="0"/>
              <a:t>两个网络接口，</a:t>
            </a:r>
            <a:r>
              <a:rPr lang="en-US" altLang="zh-CN" sz="2600" dirty="0"/>
              <a:t>IP</a:t>
            </a:r>
            <a:r>
              <a:rPr lang="zh-CN" altLang="en-US" sz="2600" dirty="0"/>
              <a:t>地址分别为</a:t>
            </a:r>
            <a:r>
              <a:rPr lang="en-US" altLang="zh-CN" sz="2600" dirty="0"/>
              <a:t>192.168.1.2/24</a:t>
            </a:r>
            <a:r>
              <a:rPr lang="zh-CN" altLang="en-US" sz="2600" dirty="0"/>
              <a:t>和</a:t>
            </a:r>
            <a:r>
              <a:rPr lang="en-US" altLang="zh-CN" sz="2600" dirty="0" smtClean="0"/>
              <a:t>192.168.2.1/24</a:t>
            </a:r>
            <a:r>
              <a:rPr lang="zh-CN" altLang="en-US" sz="2600" dirty="0" smtClean="0"/>
              <a:t>；</a:t>
            </a:r>
            <a:endParaRPr lang="zh-CN" altLang="en-US" sz="2600" dirty="0"/>
          </a:p>
          <a:p>
            <a:r>
              <a:rPr lang="en-US" altLang="zh-CN" sz="2600" dirty="0" smtClean="0"/>
              <a:t>Router2</a:t>
            </a:r>
            <a:r>
              <a:rPr lang="zh-CN" altLang="en-US" sz="2600" dirty="0"/>
              <a:t>有</a:t>
            </a:r>
            <a:r>
              <a:rPr lang="en-US" altLang="zh-CN" sz="2600" dirty="0"/>
              <a:t>FastEthernet0/0</a:t>
            </a:r>
            <a:r>
              <a:rPr lang="zh-CN" altLang="en-US" sz="2600" dirty="0"/>
              <a:t>和</a:t>
            </a:r>
            <a:r>
              <a:rPr lang="en-US" altLang="zh-CN" sz="2600" dirty="0"/>
              <a:t>FastEthernet0/1</a:t>
            </a:r>
            <a:r>
              <a:rPr lang="zh-CN" altLang="en-US" sz="2600" dirty="0"/>
              <a:t>两个网络接口，</a:t>
            </a:r>
            <a:r>
              <a:rPr lang="en-US" altLang="zh-CN" sz="2600" dirty="0"/>
              <a:t>IP</a:t>
            </a:r>
            <a:r>
              <a:rPr lang="zh-CN" altLang="en-US" sz="2600" dirty="0"/>
              <a:t>地址分别为</a:t>
            </a:r>
            <a:r>
              <a:rPr lang="en-US" altLang="zh-CN" sz="2600" dirty="0"/>
              <a:t>192.168.2.2/24</a:t>
            </a:r>
            <a:r>
              <a:rPr lang="zh-CN" altLang="en-US" sz="2600" dirty="0"/>
              <a:t>和</a:t>
            </a:r>
            <a:r>
              <a:rPr lang="en-US" altLang="zh-CN" sz="2600" dirty="0" smtClean="0"/>
              <a:t>192.168.3.1/24</a:t>
            </a:r>
            <a:r>
              <a:rPr lang="zh-CN" altLang="en-US" sz="2600" dirty="0" smtClean="0"/>
              <a:t>；</a:t>
            </a:r>
            <a:endParaRPr lang="zh-CN" altLang="en-US" sz="2600" dirty="0"/>
          </a:p>
          <a:p>
            <a:r>
              <a:rPr lang="en-US" altLang="zh-CN" sz="2600" dirty="0" smtClean="0"/>
              <a:t>Router3</a:t>
            </a:r>
            <a:r>
              <a:rPr lang="zh-CN" altLang="en-US" sz="2600" dirty="0"/>
              <a:t>有</a:t>
            </a:r>
            <a:r>
              <a:rPr lang="en-US" altLang="zh-CN" sz="2600" dirty="0"/>
              <a:t>FastEthernet0/0</a:t>
            </a:r>
            <a:r>
              <a:rPr lang="zh-CN" altLang="en-US" sz="2600" dirty="0"/>
              <a:t>和</a:t>
            </a:r>
            <a:r>
              <a:rPr lang="en-US" altLang="zh-CN" sz="2600" dirty="0"/>
              <a:t>FastEthernet0/1</a:t>
            </a:r>
            <a:r>
              <a:rPr lang="zh-CN" altLang="en-US" sz="2600" dirty="0"/>
              <a:t>两个网络接口，</a:t>
            </a:r>
            <a:r>
              <a:rPr lang="en-US" altLang="zh-CN" sz="2600" dirty="0"/>
              <a:t>IP</a:t>
            </a:r>
            <a:r>
              <a:rPr lang="zh-CN" altLang="en-US" sz="2600" dirty="0"/>
              <a:t>地址分别为</a:t>
            </a:r>
            <a:r>
              <a:rPr lang="en-US" altLang="zh-CN" sz="2600" dirty="0"/>
              <a:t>192.168.3.2/24</a:t>
            </a:r>
            <a:r>
              <a:rPr lang="zh-CN" altLang="en-US" sz="2600" dirty="0"/>
              <a:t>和</a:t>
            </a:r>
            <a:r>
              <a:rPr lang="en-US" altLang="zh-CN" sz="2600" dirty="0" smtClean="0"/>
              <a:t>20.0.0.1/8</a:t>
            </a:r>
            <a:r>
              <a:rPr lang="zh-CN" altLang="en-US" sz="2600" dirty="0" smtClean="0"/>
              <a:t>；</a:t>
            </a:r>
            <a:endParaRPr lang="en-US" altLang="zh-CN" sz="2600" dirty="0" smtClean="0"/>
          </a:p>
          <a:p>
            <a:pPr lvl="1"/>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6.5.1	</a:t>
            </a:r>
            <a:r>
              <a:rPr lang="zh-CN" altLang="en-US" sz="4400" dirty="0"/>
              <a:t>概述（</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261256" y="1337498"/>
            <a:ext cx="8621487" cy="4525963"/>
          </a:xfrm>
        </p:spPr>
        <p:txBody>
          <a:bodyPr/>
          <a:lstStyle/>
          <a:p>
            <a:pPr marL="0" lvl="1" indent="0">
              <a:buClr>
                <a:schemeClr val="tx1"/>
              </a:buClr>
              <a:buNone/>
            </a:pPr>
            <a:r>
              <a:rPr lang="en-US" altLang="zh-CN" sz="2800" dirty="0">
                <a:solidFill>
                  <a:schemeClr val="hlink"/>
                </a:solidFill>
              </a:rPr>
              <a:t>BGP</a:t>
            </a:r>
            <a:r>
              <a:rPr lang="zh-CN" altLang="en-US" sz="2800" dirty="0">
                <a:solidFill>
                  <a:schemeClr val="hlink"/>
                </a:solidFill>
              </a:rPr>
              <a:t>配置的关键命令</a:t>
            </a:r>
            <a:r>
              <a:rPr lang="zh-CN" altLang="en-US" sz="2800" dirty="0" smtClean="0">
                <a:solidFill>
                  <a:schemeClr val="hlink"/>
                </a:solidFill>
              </a:rPr>
              <a:t>包括：</a:t>
            </a:r>
            <a:endParaRPr lang="en-US" altLang="zh-CN" sz="2800" dirty="0" smtClean="0">
              <a:solidFill>
                <a:schemeClr val="hlink"/>
              </a:solidFill>
            </a:endParaRPr>
          </a:p>
          <a:p>
            <a:pPr marL="257175" lvl="1" indent="-257175">
              <a:buClr>
                <a:schemeClr val="tx1"/>
              </a:buClr>
            </a:pPr>
            <a:r>
              <a:rPr lang="en-US" altLang="zh-CN" sz="2800" dirty="0">
                <a:solidFill>
                  <a:schemeClr val="hlink"/>
                </a:solidFill>
              </a:rPr>
              <a:t>(1)	</a:t>
            </a:r>
            <a:r>
              <a:rPr lang="zh-CN" altLang="en-US" sz="2800" dirty="0">
                <a:solidFill>
                  <a:schemeClr val="hlink"/>
                </a:solidFill>
              </a:rPr>
              <a:t>启用</a:t>
            </a:r>
            <a:r>
              <a:rPr lang="en-US" altLang="zh-CN" sz="2800" dirty="0">
                <a:solidFill>
                  <a:schemeClr val="hlink"/>
                </a:solidFill>
              </a:rPr>
              <a:t>BGP</a:t>
            </a:r>
            <a:r>
              <a:rPr lang="zh-CN" altLang="en-US" sz="2800" dirty="0" smtClean="0">
                <a:solidFill>
                  <a:schemeClr val="hlink"/>
                </a:solidFill>
              </a:rPr>
              <a:t>进程：</a:t>
            </a:r>
            <a:endParaRPr lang="zh-CN" altLang="en-US" sz="2800" dirty="0">
              <a:solidFill>
                <a:schemeClr val="hlink"/>
              </a:solidFill>
            </a:endParaRPr>
          </a:p>
          <a:p>
            <a:pPr marL="300037" lvl="2" indent="0">
              <a:buClr>
                <a:schemeClr val="tx1"/>
              </a:buClr>
              <a:buNone/>
            </a:pPr>
            <a:r>
              <a:rPr lang="en-US" altLang="zh-CN" sz="2500" dirty="0"/>
              <a:t>router </a:t>
            </a:r>
            <a:r>
              <a:rPr lang="en-US" altLang="zh-CN" sz="2500" dirty="0" err="1"/>
              <a:t>bgp</a:t>
            </a:r>
            <a:r>
              <a:rPr lang="en-US" altLang="zh-CN" sz="2500" dirty="0"/>
              <a:t> autonomous-system</a:t>
            </a:r>
          </a:p>
          <a:p>
            <a:pPr marL="257175" lvl="1" indent="-257175">
              <a:buClr>
                <a:schemeClr val="tx1"/>
              </a:buClr>
            </a:pPr>
            <a:r>
              <a:rPr lang="en-US" altLang="zh-CN" sz="2800" dirty="0">
                <a:solidFill>
                  <a:schemeClr val="hlink"/>
                </a:solidFill>
              </a:rPr>
              <a:t>(2)	</a:t>
            </a:r>
            <a:r>
              <a:rPr lang="zh-CN" altLang="en-US" sz="2800" dirty="0">
                <a:solidFill>
                  <a:schemeClr val="hlink"/>
                </a:solidFill>
              </a:rPr>
              <a:t>建立</a:t>
            </a:r>
            <a:r>
              <a:rPr lang="en-US" altLang="zh-CN" sz="2800" dirty="0">
                <a:solidFill>
                  <a:schemeClr val="hlink"/>
                </a:solidFill>
              </a:rPr>
              <a:t>BGP</a:t>
            </a:r>
            <a:r>
              <a:rPr lang="zh-CN" altLang="en-US" sz="2800" dirty="0">
                <a:solidFill>
                  <a:schemeClr val="hlink"/>
                </a:solidFill>
              </a:rPr>
              <a:t>发言人之间的邻居关系：</a:t>
            </a:r>
            <a:endParaRPr lang="en-US" altLang="zh-CN" sz="2800" dirty="0">
              <a:solidFill>
                <a:schemeClr val="hlink"/>
              </a:solidFill>
            </a:endParaRPr>
          </a:p>
          <a:p>
            <a:pPr marL="300037" lvl="2" indent="0">
              <a:buClr>
                <a:schemeClr val="tx1"/>
              </a:buClr>
              <a:buNone/>
            </a:pPr>
            <a:r>
              <a:rPr lang="en-US" altLang="zh-CN" sz="2500" dirty="0" smtClean="0"/>
              <a:t>neighbor {</a:t>
            </a:r>
            <a:r>
              <a:rPr lang="en-US" altLang="zh-CN" sz="2500" dirty="0" err="1" smtClean="0"/>
              <a:t>ip</a:t>
            </a:r>
            <a:r>
              <a:rPr lang="en-US" altLang="zh-CN" sz="2500" dirty="0" smtClean="0"/>
              <a:t>-address} remote-as number</a:t>
            </a:r>
          </a:p>
          <a:p>
            <a:pPr marL="257175" lvl="1" indent="-257175">
              <a:buClr>
                <a:schemeClr val="tx1"/>
              </a:buClr>
            </a:pPr>
            <a:r>
              <a:rPr lang="en-US" altLang="zh-CN" sz="2800" dirty="0">
                <a:solidFill>
                  <a:schemeClr val="hlink"/>
                </a:solidFill>
              </a:rPr>
              <a:t>(3)	</a:t>
            </a:r>
            <a:r>
              <a:rPr lang="zh-CN" altLang="en-US" sz="2800" dirty="0">
                <a:solidFill>
                  <a:schemeClr val="hlink"/>
                </a:solidFill>
              </a:rPr>
              <a:t>路由信息</a:t>
            </a:r>
            <a:r>
              <a:rPr lang="zh-CN" altLang="en-US" sz="2800" dirty="0" smtClean="0">
                <a:solidFill>
                  <a:schemeClr val="hlink"/>
                </a:solidFill>
              </a:rPr>
              <a:t>通告：</a:t>
            </a:r>
            <a:endParaRPr lang="zh-CN" altLang="en-US" sz="2800" dirty="0">
              <a:solidFill>
                <a:schemeClr val="hlink"/>
              </a:solidFill>
            </a:endParaRPr>
          </a:p>
          <a:p>
            <a:pPr marL="300037" lvl="2" indent="0">
              <a:buClr>
                <a:schemeClr val="tx1"/>
              </a:buClr>
              <a:buNone/>
            </a:pPr>
            <a:r>
              <a:rPr lang="en-US" altLang="zh-CN" sz="2500" dirty="0"/>
              <a:t>network network-number [mask network-mask</a:t>
            </a:r>
            <a:r>
              <a:rPr lang="en-US" altLang="zh-CN" sz="2500" dirty="0" smtClean="0"/>
              <a:t>]</a:t>
            </a:r>
          </a:p>
          <a:p>
            <a:pPr marL="0" lvl="1" indent="0">
              <a:buClr>
                <a:schemeClr val="tx1"/>
              </a:buClr>
              <a:buNone/>
            </a:pPr>
            <a:r>
              <a:rPr lang="en-US" altLang="zh-CN" sz="2800" dirty="0">
                <a:solidFill>
                  <a:schemeClr val="hlink"/>
                </a:solidFill>
              </a:rPr>
              <a:t>【</a:t>
            </a:r>
            <a:r>
              <a:rPr lang="zh-CN" altLang="en-US" sz="2800" dirty="0">
                <a:solidFill>
                  <a:schemeClr val="hlink"/>
                </a:solidFill>
              </a:rPr>
              <a:t>说明</a:t>
            </a:r>
            <a:r>
              <a:rPr lang="en-US" altLang="zh-CN" sz="2800" dirty="0" smtClean="0">
                <a:solidFill>
                  <a:schemeClr val="hlink"/>
                </a:solidFill>
              </a:rPr>
              <a:t>】</a:t>
            </a:r>
          </a:p>
          <a:p>
            <a:pPr marL="0" lvl="1" indent="0">
              <a:buClr>
                <a:schemeClr val="tx1"/>
              </a:buClr>
              <a:buNone/>
            </a:pPr>
            <a:r>
              <a:rPr lang="zh-CN" altLang="en-US" sz="2400" dirty="0" smtClean="0">
                <a:solidFill>
                  <a:schemeClr val="hlink"/>
                </a:solidFill>
              </a:rPr>
              <a:t>到</a:t>
            </a:r>
            <a:r>
              <a:rPr lang="en-US" altLang="zh-CN" sz="2400" dirty="0">
                <a:solidFill>
                  <a:schemeClr val="hlink"/>
                </a:solidFill>
              </a:rPr>
              <a:t>Packet Tracer</a:t>
            </a:r>
            <a:r>
              <a:rPr lang="zh-CN" altLang="en-US" sz="2400" dirty="0">
                <a:solidFill>
                  <a:schemeClr val="hlink"/>
                </a:solidFill>
              </a:rPr>
              <a:t>的</a:t>
            </a:r>
            <a:r>
              <a:rPr lang="en-US" altLang="zh-CN" sz="2400" dirty="0">
                <a:solidFill>
                  <a:schemeClr val="hlink"/>
                </a:solidFill>
              </a:rPr>
              <a:t>5.0</a:t>
            </a:r>
            <a:r>
              <a:rPr lang="zh-CN" altLang="en-US" sz="2400" dirty="0">
                <a:solidFill>
                  <a:schemeClr val="hlink"/>
                </a:solidFill>
              </a:rPr>
              <a:t>版本为止，仍然不支持</a:t>
            </a:r>
            <a:r>
              <a:rPr lang="en-US" altLang="zh-CN" sz="2400" dirty="0">
                <a:solidFill>
                  <a:schemeClr val="hlink"/>
                </a:solidFill>
              </a:rPr>
              <a:t>IBGP</a:t>
            </a:r>
            <a:r>
              <a:rPr lang="zh-CN" altLang="en-US" sz="2400" dirty="0">
                <a:solidFill>
                  <a:schemeClr val="hlink"/>
                </a:solidFill>
              </a:rPr>
              <a:t>。</a:t>
            </a:r>
            <a:r>
              <a:rPr lang="zh-CN" altLang="en-US" sz="2400" dirty="0" smtClean="0">
                <a:solidFill>
                  <a:schemeClr val="hlink"/>
                </a:solidFill>
              </a:rPr>
              <a:t>所以下节</a:t>
            </a:r>
            <a:r>
              <a:rPr lang="zh-CN" altLang="en-US" sz="2400" dirty="0">
                <a:solidFill>
                  <a:schemeClr val="hlink"/>
                </a:solidFill>
              </a:rPr>
              <a:t>实验中只进行</a:t>
            </a:r>
            <a:r>
              <a:rPr lang="en-US" altLang="zh-CN" sz="2400" dirty="0">
                <a:solidFill>
                  <a:schemeClr val="hlink"/>
                </a:solidFill>
              </a:rPr>
              <a:t>EBGP</a:t>
            </a:r>
            <a:r>
              <a:rPr lang="zh-CN" altLang="en-US" sz="2400" dirty="0">
                <a:solidFill>
                  <a:schemeClr val="hlink"/>
                </a:solidFill>
              </a:rPr>
              <a:t>配置，并配合路由重分布相关知识实现全网互通。</a:t>
            </a:r>
            <a:endParaRPr lang="en-US" altLang="zh-CN" sz="2400" dirty="0">
              <a:solidFill>
                <a:schemeClr val="hlink"/>
              </a:solidFill>
            </a:endParaRPr>
          </a:p>
          <a:p>
            <a:pPr marL="300037" lvl="2" indent="0">
              <a:buClr>
                <a:schemeClr val="tx1"/>
              </a:buClr>
              <a:buNone/>
            </a:pPr>
            <a:endParaRPr lang="en-US" altLang="zh-CN" sz="2500" dirty="0">
              <a:solidFill>
                <a:schemeClr val="hlink"/>
              </a:solidFill>
            </a:endParaRPr>
          </a:p>
        </p:txBody>
      </p:sp>
    </p:spTree>
    <p:extLst>
      <p:ext uri="{BB962C8B-B14F-4D97-AF65-F5344CB8AC3E}">
        <p14:creationId xmlns:p14="http://schemas.microsoft.com/office/powerpoint/2010/main" val="36483339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6.5.2	</a:t>
            </a:r>
            <a:r>
              <a:rPr lang="zh-CN" altLang="en-US" sz="4400" dirty="0"/>
              <a:t>基于</a:t>
            </a:r>
            <a:r>
              <a:rPr lang="en-US" altLang="zh-CN" sz="4400" dirty="0" smtClean="0"/>
              <a:t>P T</a:t>
            </a:r>
            <a:r>
              <a:rPr lang="zh-CN" altLang="en-US" sz="4400" dirty="0" smtClean="0"/>
              <a:t>的</a:t>
            </a:r>
            <a:r>
              <a:rPr lang="en-US" altLang="zh-CN" sz="4400" dirty="0"/>
              <a:t>BGP</a:t>
            </a:r>
            <a:r>
              <a:rPr lang="zh-CN" altLang="en-US" sz="4400" dirty="0"/>
              <a:t>路由配置</a:t>
            </a:r>
            <a:endParaRPr lang="zh-CN" altLang="zh-CN" sz="4400" dirty="0"/>
          </a:p>
        </p:txBody>
      </p:sp>
      <p:sp>
        <p:nvSpPr>
          <p:cNvPr id="275459" name="Rectangle 3"/>
          <p:cNvSpPr>
            <a:spLocks noGrp="1" noChangeArrowheads="1"/>
          </p:cNvSpPr>
          <p:nvPr>
            <p:ph type="body" idx="1"/>
          </p:nvPr>
        </p:nvSpPr>
        <p:spPr>
          <a:xfrm>
            <a:off x="319314" y="1194530"/>
            <a:ext cx="8519886" cy="4525963"/>
          </a:xfrm>
        </p:spPr>
        <p:txBody>
          <a:bodyPr/>
          <a:lstStyle/>
          <a:p>
            <a:pPr marL="257175" lvl="1" indent="-257175">
              <a:buClr>
                <a:schemeClr val="tx1"/>
              </a:buClr>
            </a:pPr>
            <a:r>
              <a:rPr lang="en-US" altLang="zh-CN" sz="3000" dirty="0" smtClean="0">
                <a:solidFill>
                  <a:schemeClr val="hlink"/>
                </a:solidFill>
              </a:rPr>
              <a:t>1.</a:t>
            </a:r>
            <a:r>
              <a:rPr lang="zh-CN" altLang="zh-CN" sz="3000" dirty="0" smtClean="0">
                <a:solidFill>
                  <a:schemeClr val="hlink"/>
                </a:solidFill>
              </a:rPr>
              <a:t>组网需求及拓扑</a:t>
            </a:r>
            <a:endParaRPr lang="en-US" altLang="zh-CN" sz="3000" dirty="0" smtClean="0">
              <a:solidFill>
                <a:schemeClr val="hlink"/>
              </a:solidFill>
            </a:endParaRPr>
          </a:p>
          <a:p>
            <a:pPr marL="557212" lvl="2" indent="-257175">
              <a:buClr>
                <a:schemeClr val="tx1"/>
              </a:buClr>
            </a:pPr>
            <a:r>
              <a:rPr lang="zh-CN" altLang="en-US" sz="2200" dirty="0"/>
              <a:t>某网络的</a:t>
            </a:r>
            <a:r>
              <a:rPr lang="zh-CN" altLang="en-US" sz="2200" dirty="0" smtClean="0"/>
              <a:t>拓扑如</a:t>
            </a:r>
            <a:r>
              <a:rPr lang="zh-CN" altLang="en-US" sz="2200" dirty="0"/>
              <a:t>图</a:t>
            </a:r>
            <a:r>
              <a:rPr lang="en-US" altLang="zh-CN" sz="2200" dirty="0"/>
              <a:t>6 18</a:t>
            </a:r>
            <a:r>
              <a:rPr lang="zh-CN" altLang="en-US" sz="2200" dirty="0"/>
              <a:t>所</a:t>
            </a:r>
            <a:r>
              <a:rPr lang="zh-CN" altLang="en-US" sz="2200" dirty="0" smtClean="0"/>
              <a:t>示，划分</a:t>
            </a:r>
            <a:r>
              <a:rPr lang="zh-CN" altLang="en-US" sz="2200" dirty="0"/>
              <a:t>为两个自治系统，其中编号为</a:t>
            </a:r>
            <a:r>
              <a:rPr lang="en-US" altLang="zh-CN" sz="2200" dirty="0"/>
              <a:t>100</a:t>
            </a:r>
            <a:r>
              <a:rPr lang="zh-CN" altLang="en-US" sz="2200" dirty="0"/>
              <a:t>的自治系统内部的</a:t>
            </a:r>
            <a:r>
              <a:rPr lang="en-US" altLang="zh-CN" sz="2200" dirty="0"/>
              <a:t>IGP</a:t>
            </a:r>
            <a:r>
              <a:rPr lang="zh-CN" altLang="en-US" sz="2200" dirty="0"/>
              <a:t>使用</a:t>
            </a:r>
            <a:r>
              <a:rPr lang="en-US" altLang="zh-CN" sz="2200" dirty="0"/>
              <a:t>OSPF</a:t>
            </a:r>
            <a:r>
              <a:rPr lang="zh-CN" altLang="en-US" sz="2200" dirty="0"/>
              <a:t>；编号为</a:t>
            </a:r>
            <a:r>
              <a:rPr lang="en-US" altLang="zh-CN" sz="2200" dirty="0"/>
              <a:t>200</a:t>
            </a:r>
            <a:r>
              <a:rPr lang="zh-CN" altLang="en-US" sz="2200" dirty="0"/>
              <a:t>的自治系统只包含</a:t>
            </a:r>
            <a:r>
              <a:rPr lang="en-US" altLang="zh-CN" sz="2200" dirty="0"/>
              <a:t>1</a:t>
            </a:r>
            <a:r>
              <a:rPr lang="zh-CN" altLang="en-US" sz="2200" dirty="0"/>
              <a:t>台路由器。要求在各路由器上进行正确的，实现全网互通。</a:t>
            </a:r>
            <a:endParaRPr lang="en-US" altLang="zh-CN" sz="2200" dirty="0" smtClean="0"/>
          </a:p>
        </p:txBody>
      </p:sp>
      <p:pic>
        <p:nvPicPr>
          <p:cNvPr id="6" name="图片 5"/>
          <p:cNvPicPr/>
          <p:nvPr/>
        </p:nvPicPr>
        <p:blipFill>
          <a:blip r:embed="rId2" cstate="print"/>
          <a:srcRect/>
          <a:stretch>
            <a:fillRect/>
          </a:stretch>
        </p:blipFill>
        <p:spPr bwMode="auto">
          <a:xfrm>
            <a:off x="1007381" y="2833914"/>
            <a:ext cx="7715705" cy="3410098"/>
          </a:xfrm>
          <a:prstGeom prst="rect">
            <a:avLst/>
          </a:prstGeom>
          <a:noFill/>
          <a:ln w="9525">
            <a:noFill/>
            <a:miter lim="800000"/>
            <a:headEnd/>
            <a:tailEnd/>
          </a:ln>
        </p:spPr>
      </p:pic>
    </p:spTree>
    <p:extLst>
      <p:ext uri="{BB962C8B-B14F-4D97-AF65-F5344CB8AC3E}">
        <p14:creationId xmlns:p14="http://schemas.microsoft.com/office/powerpoint/2010/main" val="36440435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数据准备</a:t>
            </a:r>
          </a:p>
        </p:txBody>
      </p:sp>
      <p:sp>
        <p:nvSpPr>
          <p:cNvPr id="275459" name="Rectangle 3"/>
          <p:cNvSpPr>
            <a:spLocks noGrp="1" noChangeArrowheads="1"/>
          </p:cNvSpPr>
          <p:nvPr>
            <p:ph type="body" idx="1"/>
          </p:nvPr>
        </p:nvSpPr>
        <p:spPr>
          <a:xfrm>
            <a:off x="457200" y="1194530"/>
            <a:ext cx="8229600" cy="4525963"/>
          </a:xfrm>
        </p:spPr>
        <p:txBody>
          <a:bodyPr/>
          <a:lstStyle/>
          <a:p>
            <a:pPr marL="0" lvl="1" indent="0">
              <a:buClr>
                <a:schemeClr val="tx1"/>
              </a:buClr>
              <a:buNone/>
            </a:pPr>
            <a:r>
              <a:rPr lang="zh-CN" altLang="en-US" sz="2800" dirty="0" smtClean="0">
                <a:solidFill>
                  <a:schemeClr val="hlink"/>
                </a:solidFill>
              </a:rPr>
              <a:t>为</a:t>
            </a:r>
            <a:r>
              <a:rPr lang="zh-CN" altLang="en-US" sz="2800" dirty="0">
                <a:solidFill>
                  <a:schemeClr val="hlink"/>
                </a:solidFill>
              </a:rPr>
              <a:t>完成图</a:t>
            </a:r>
            <a:r>
              <a:rPr lang="en-US" altLang="zh-CN" sz="2800" dirty="0">
                <a:solidFill>
                  <a:schemeClr val="hlink"/>
                </a:solidFill>
              </a:rPr>
              <a:t>6 18</a:t>
            </a:r>
            <a:r>
              <a:rPr lang="zh-CN" altLang="en-US" sz="2800" dirty="0">
                <a:solidFill>
                  <a:schemeClr val="hlink"/>
                </a:solidFill>
              </a:rPr>
              <a:t>所示的配置，需准备如下的数据：</a:t>
            </a:r>
          </a:p>
          <a:p>
            <a:pPr marL="257175" lvl="1" indent="-257175">
              <a:buClr>
                <a:schemeClr val="tx1"/>
              </a:buClr>
            </a:pPr>
            <a:r>
              <a:rPr lang="en-US" altLang="zh-CN" sz="2800" dirty="0">
                <a:solidFill>
                  <a:schemeClr val="hlink"/>
                </a:solidFill>
              </a:rPr>
              <a:t>(1)	</a:t>
            </a:r>
            <a:r>
              <a:rPr lang="zh-CN" altLang="en-US" sz="2800" dirty="0">
                <a:solidFill>
                  <a:schemeClr val="hlink"/>
                </a:solidFill>
              </a:rPr>
              <a:t>该网络共有四个网段：</a:t>
            </a:r>
          </a:p>
          <a:p>
            <a:pPr marL="557212" lvl="2" indent="-257175">
              <a:buClr>
                <a:schemeClr val="tx1"/>
              </a:buClr>
            </a:pPr>
            <a:r>
              <a:rPr lang="en-US" altLang="zh-CN" sz="2400" dirty="0" smtClean="0"/>
              <a:t>net </a:t>
            </a:r>
            <a:r>
              <a:rPr lang="en-US" altLang="zh-CN" sz="2400" dirty="0"/>
              <a:t>1</a:t>
            </a:r>
            <a:r>
              <a:rPr lang="zh-CN" altLang="en-US" sz="2400" dirty="0"/>
              <a:t>：</a:t>
            </a:r>
            <a:r>
              <a:rPr lang="en-US" altLang="zh-CN" sz="2400" dirty="0" smtClean="0"/>
              <a:t>10.0.0.0/8</a:t>
            </a:r>
            <a:r>
              <a:rPr lang="zh-CN" altLang="en-US" sz="2400" dirty="0" smtClean="0"/>
              <a:t>；</a:t>
            </a:r>
            <a:endParaRPr lang="zh-CN" altLang="en-US" sz="2400" dirty="0"/>
          </a:p>
          <a:p>
            <a:pPr marL="557212" lvl="2" indent="-257175">
              <a:buClr>
                <a:schemeClr val="tx1"/>
              </a:buClr>
            </a:pPr>
            <a:r>
              <a:rPr lang="en-US" altLang="zh-CN" sz="2400" dirty="0" smtClean="0"/>
              <a:t>net </a:t>
            </a:r>
            <a:r>
              <a:rPr lang="en-US" altLang="zh-CN" sz="2400" dirty="0"/>
              <a:t>2</a:t>
            </a:r>
            <a:r>
              <a:rPr lang="zh-CN" altLang="en-US" sz="2400" dirty="0"/>
              <a:t>：</a:t>
            </a:r>
            <a:r>
              <a:rPr lang="en-US" altLang="zh-CN" sz="2400" dirty="0" smtClean="0"/>
              <a:t>192.168.1.0/24</a:t>
            </a:r>
            <a:r>
              <a:rPr lang="zh-CN" altLang="en-US" sz="2400" dirty="0" smtClean="0"/>
              <a:t>；</a:t>
            </a:r>
            <a:endParaRPr lang="zh-CN" altLang="en-US" sz="2400" dirty="0"/>
          </a:p>
          <a:p>
            <a:pPr marL="557212" lvl="2" indent="-257175">
              <a:buClr>
                <a:schemeClr val="tx1"/>
              </a:buClr>
            </a:pPr>
            <a:r>
              <a:rPr lang="en-US" altLang="zh-CN" sz="2400" dirty="0" smtClean="0"/>
              <a:t>net </a:t>
            </a:r>
            <a:r>
              <a:rPr lang="en-US" altLang="zh-CN" sz="2400" dirty="0"/>
              <a:t>3</a:t>
            </a:r>
            <a:r>
              <a:rPr lang="zh-CN" altLang="en-US" sz="2400" dirty="0"/>
              <a:t>：</a:t>
            </a:r>
            <a:r>
              <a:rPr lang="en-US" altLang="zh-CN" sz="2400" dirty="0" smtClean="0"/>
              <a:t>192.168.2.0/24</a:t>
            </a:r>
            <a:r>
              <a:rPr lang="zh-CN" altLang="en-US" sz="2400" dirty="0" smtClean="0"/>
              <a:t>；</a:t>
            </a:r>
            <a:endParaRPr lang="zh-CN" altLang="en-US" sz="2400" dirty="0"/>
          </a:p>
          <a:p>
            <a:pPr marL="557212" lvl="2" indent="-257175">
              <a:buClr>
                <a:schemeClr val="tx1"/>
              </a:buClr>
            </a:pPr>
            <a:r>
              <a:rPr lang="en-US" altLang="zh-CN" sz="2400" dirty="0" smtClean="0"/>
              <a:t>net </a:t>
            </a:r>
            <a:r>
              <a:rPr lang="en-US" altLang="zh-CN" sz="2400" dirty="0"/>
              <a:t>4</a:t>
            </a:r>
            <a:r>
              <a:rPr lang="zh-CN" altLang="en-US" sz="2400" dirty="0"/>
              <a:t>：</a:t>
            </a:r>
            <a:r>
              <a:rPr lang="en-US" altLang="zh-CN" sz="2400" dirty="0" smtClean="0"/>
              <a:t>20.0.0.0/8</a:t>
            </a:r>
            <a:r>
              <a:rPr lang="zh-CN" altLang="en-US" sz="2400" dirty="0" smtClean="0"/>
              <a:t>。</a:t>
            </a:r>
            <a:endParaRPr lang="zh-CN" altLang="en-US" sz="2400" dirty="0"/>
          </a:p>
          <a:p>
            <a:pPr marL="257175" lvl="1" indent="-257175">
              <a:buClr>
                <a:schemeClr val="tx1"/>
              </a:buClr>
            </a:pPr>
            <a:r>
              <a:rPr lang="en-US" altLang="zh-CN" sz="2800" dirty="0">
                <a:solidFill>
                  <a:schemeClr val="hlink"/>
                </a:solidFill>
              </a:rPr>
              <a:t>(2)	PC0</a:t>
            </a:r>
            <a:r>
              <a:rPr lang="zh-CN" altLang="en-US" sz="2800" dirty="0">
                <a:solidFill>
                  <a:schemeClr val="hlink"/>
                </a:solidFill>
              </a:rPr>
              <a:t>的</a:t>
            </a:r>
            <a:r>
              <a:rPr lang="en-US" altLang="zh-CN" sz="2800" dirty="0">
                <a:solidFill>
                  <a:schemeClr val="hlink"/>
                </a:solidFill>
              </a:rPr>
              <a:t>IP</a:t>
            </a:r>
            <a:r>
              <a:rPr lang="zh-CN" altLang="en-US" sz="2800" dirty="0">
                <a:solidFill>
                  <a:schemeClr val="hlink"/>
                </a:solidFill>
              </a:rPr>
              <a:t>地址为</a:t>
            </a:r>
            <a:r>
              <a:rPr lang="en-US" altLang="zh-CN" sz="2800" dirty="0">
                <a:solidFill>
                  <a:schemeClr val="hlink"/>
                </a:solidFill>
              </a:rPr>
              <a:t>10.0.0.1/8</a:t>
            </a:r>
            <a:r>
              <a:rPr lang="zh-CN" altLang="en-US" sz="2800" dirty="0">
                <a:solidFill>
                  <a:schemeClr val="hlink"/>
                </a:solidFill>
              </a:rPr>
              <a:t>，网关为</a:t>
            </a:r>
            <a:r>
              <a:rPr lang="en-US" altLang="zh-CN" sz="2800" dirty="0">
                <a:solidFill>
                  <a:schemeClr val="hlink"/>
                </a:solidFill>
              </a:rPr>
              <a:t>10.0.0.2/8</a:t>
            </a:r>
            <a:r>
              <a:rPr lang="zh-CN" altLang="en-US" sz="2800" dirty="0">
                <a:solidFill>
                  <a:schemeClr val="hlink"/>
                </a:solidFill>
              </a:rPr>
              <a:t>；</a:t>
            </a:r>
            <a:r>
              <a:rPr lang="en-US" altLang="zh-CN" sz="2800" dirty="0">
                <a:solidFill>
                  <a:schemeClr val="hlink"/>
                </a:solidFill>
              </a:rPr>
              <a:t>Server0</a:t>
            </a:r>
            <a:r>
              <a:rPr lang="zh-CN" altLang="en-US" sz="2800" dirty="0">
                <a:solidFill>
                  <a:schemeClr val="hlink"/>
                </a:solidFill>
              </a:rPr>
              <a:t>的</a:t>
            </a:r>
            <a:r>
              <a:rPr lang="en-US" altLang="zh-CN" sz="2800" dirty="0">
                <a:solidFill>
                  <a:schemeClr val="hlink"/>
                </a:solidFill>
              </a:rPr>
              <a:t>IP</a:t>
            </a:r>
            <a:r>
              <a:rPr lang="zh-CN" altLang="en-US" sz="2800" dirty="0" smtClean="0">
                <a:solidFill>
                  <a:schemeClr val="hlink"/>
                </a:solidFill>
              </a:rPr>
              <a:t>地址为</a:t>
            </a:r>
            <a:r>
              <a:rPr lang="en-US" altLang="zh-CN" sz="2800" dirty="0">
                <a:solidFill>
                  <a:schemeClr val="hlink"/>
                </a:solidFill>
              </a:rPr>
              <a:t>20.0.0.2/8</a:t>
            </a:r>
            <a:r>
              <a:rPr lang="zh-CN" altLang="en-US" sz="2800" dirty="0">
                <a:solidFill>
                  <a:schemeClr val="hlink"/>
                </a:solidFill>
              </a:rPr>
              <a:t>，网关为</a:t>
            </a:r>
            <a:r>
              <a:rPr lang="en-US" altLang="zh-CN" sz="2800" dirty="0">
                <a:solidFill>
                  <a:schemeClr val="hlink"/>
                </a:solidFill>
              </a:rPr>
              <a:t>20.0.0.1/8</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en-US" altLang="zh-CN" sz="2800" dirty="0" smtClean="0">
                <a:solidFill>
                  <a:schemeClr val="hlink"/>
                </a:solidFill>
              </a:rPr>
              <a:t>(3)</a:t>
            </a:r>
            <a:r>
              <a:rPr lang="en-US" altLang="zh-CN" sz="2800" dirty="0">
                <a:solidFill>
                  <a:schemeClr val="hlink"/>
                </a:solidFill>
              </a:rPr>
              <a:t>	Switch0</a:t>
            </a:r>
            <a:r>
              <a:rPr lang="zh-CN" altLang="en-US" sz="2800" dirty="0">
                <a:solidFill>
                  <a:schemeClr val="hlink"/>
                </a:solidFill>
              </a:rPr>
              <a:t>和</a:t>
            </a:r>
            <a:r>
              <a:rPr lang="en-US" altLang="zh-CN" sz="2800" dirty="0">
                <a:solidFill>
                  <a:schemeClr val="hlink"/>
                </a:solidFill>
              </a:rPr>
              <a:t>Switch1</a:t>
            </a:r>
            <a:r>
              <a:rPr lang="zh-CN" altLang="en-US" sz="2800" dirty="0">
                <a:solidFill>
                  <a:schemeClr val="hlink"/>
                </a:solidFill>
              </a:rPr>
              <a:t>具有</a:t>
            </a:r>
            <a:r>
              <a:rPr lang="en-US" altLang="zh-CN" sz="2800" dirty="0">
                <a:solidFill>
                  <a:schemeClr val="hlink"/>
                </a:solidFill>
              </a:rPr>
              <a:t>24</a:t>
            </a:r>
            <a:r>
              <a:rPr lang="zh-CN" altLang="en-US" sz="2800" dirty="0">
                <a:solidFill>
                  <a:schemeClr val="hlink"/>
                </a:solidFill>
              </a:rPr>
              <a:t>个</a:t>
            </a:r>
            <a:r>
              <a:rPr lang="en-US" altLang="zh-CN" sz="2800" dirty="0" err="1">
                <a:solidFill>
                  <a:schemeClr val="hlink"/>
                </a:solidFill>
              </a:rPr>
              <a:t>FastEthernet</a:t>
            </a:r>
            <a:r>
              <a:rPr lang="zh-CN" altLang="en-US" sz="2800" dirty="0">
                <a:solidFill>
                  <a:schemeClr val="hlink"/>
                </a:solidFill>
              </a:rPr>
              <a:t>接口，由于是二层交换机，因此不用设置网络地址。</a:t>
            </a:r>
          </a:p>
        </p:txBody>
      </p:sp>
    </p:spTree>
    <p:extLst>
      <p:ext uri="{BB962C8B-B14F-4D97-AF65-F5344CB8AC3E}">
        <p14:creationId xmlns:p14="http://schemas.microsoft.com/office/powerpoint/2010/main" val="181241629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a:t>
            </a:r>
            <a:r>
              <a:rPr lang="zh-CN" altLang="en-US" sz="4400" dirty="0" smtClean="0"/>
              <a:t>准备（续</a:t>
            </a:r>
            <a:r>
              <a:rPr lang="en-US" altLang="zh-CN" sz="4400" dirty="0" smtClean="0"/>
              <a:t>1</a:t>
            </a:r>
            <a:r>
              <a:rPr lang="zh-CN" altLang="en-US" sz="4400" dirty="0" smtClean="0"/>
              <a:t>）</a:t>
            </a:r>
            <a:endParaRPr lang="zh-CN" altLang="en-US" sz="4400" dirty="0"/>
          </a:p>
        </p:txBody>
      </p:sp>
      <p:sp>
        <p:nvSpPr>
          <p:cNvPr id="275459" name="Rectangle 3"/>
          <p:cNvSpPr>
            <a:spLocks noGrp="1" noChangeArrowheads="1"/>
          </p:cNvSpPr>
          <p:nvPr>
            <p:ph type="body" idx="1"/>
          </p:nvPr>
        </p:nvSpPr>
        <p:spPr>
          <a:xfrm>
            <a:off x="457200" y="1194530"/>
            <a:ext cx="8483600" cy="4525963"/>
          </a:xfrm>
        </p:spPr>
        <p:txBody>
          <a:bodyPr/>
          <a:lstStyle/>
          <a:p>
            <a:pPr marL="257175" lvl="1" indent="-257175">
              <a:buClr>
                <a:schemeClr val="tx1"/>
              </a:buClr>
            </a:pPr>
            <a:r>
              <a:rPr lang="en-US" altLang="zh-CN" sz="2800" dirty="0" smtClean="0">
                <a:solidFill>
                  <a:schemeClr val="hlink"/>
                </a:solidFill>
              </a:rPr>
              <a:t>(4) Router0</a:t>
            </a:r>
            <a:r>
              <a:rPr lang="zh-CN" altLang="en-US" sz="2800" dirty="0" smtClean="0">
                <a:solidFill>
                  <a:schemeClr val="hlink"/>
                </a:solidFill>
              </a:rPr>
              <a:t>两个接口</a:t>
            </a:r>
            <a:r>
              <a:rPr lang="zh-CN" altLang="en-US" sz="2800" dirty="0">
                <a:solidFill>
                  <a:schemeClr val="hlink"/>
                </a:solidFill>
              </a:rPr>
              <a:t>，</a:t>
            </a:r>
            <a:r>
              <a:rPr lang="en-US" altLang="zh-CN" sz="2800" dirty="0">
                <a:solidFill>
                  <a:schemeClr val="hlink"/>
                </a:solidFill>
              </a:rPr>
              <a:t>IP</a:t>
            </a:r>
            <a:r>
              <a:rPr lang="zh-CN" altLang="en-US" sz="2800" dirty="0">
                <a:solidFill>
                  <a:schemeClr val="hlink"/>
                </a:solidFill>
              </a:rPr>
              <a:t>地址分别为</a:t>
            </a:r>
            <a:r>
              <a:rPr lang="en-US" altLang="zh-CN" sz="2800" dirty="0">
                <a:solidFill>
                  <a:schemeClr val="hlink"/>
                </a:solidFill>
              </a:rPr>
              <a:t>10.0.0.2/8</a:t>
            </a:r>
            <a:r>
              <a:rPr lang="zh-CN" altLang="en-US" sz="2800" dirty="0">
                <a:solidFill>
                  <a:schemeClr val="hlink"/>
                </a:solidFill>
              </a:rPr>
              <a:t>和</a:t>
            </a:r>
            <a:r>
              <a:rPr lang="en-US" altLang="zh-CN" sz="2800" dirty="0" smtClean="0">
                <a:solidFill>
                  <a:schemeClr val="hlink"/>
                </a:solidFill>
              </a:rPr>
              <a:t>192.168.1.1/24</a:t>
            </a:r>
            <a:r>
              <a:rPr lang="zh-CN" altLang="en-US" sz="2800" dirty="0" smtClean="0">
                <a:solidFill>
                  <a:schemeClr val="hlink"/>
                </a:solidFill>
              </a:rPr>
              <a:t>；</a:t>
            </a:r>
            <a:endParaRPr lang="zh-CN" altLang="en-US" sz="2800" dirty="0">
              <a:solidFill>
                <a:schemeClr val="hlink"/>
              </a:solidFill>
            </a:endParaRPr>
          </a:p>
          <a:p>
            <a:pPr marL="257175" lvl="1" indent="-257175">
              <a:buClr>
                <a:schemeClr val="tx1"/>
              </a:buClr>
            </a:pPr>
            <a:r>
              <a:rPr lang="en-US" altLang="zh-CN" sz="2800" dirty="0" smtClean="0">
                <a:solidFill>
                  <a:schemeClr val="hlink"/>
                </a:solidFill>
              </a:rPr>
              <a:t>(5) Router1</a:t>
            </a:r>
            <a:r>
              <a:rPr lang="zh-CN" altLang="en-US" sz="2800" dirty="0" smtClean="0">
                <a:solidFill>
                  <a:schemeClr val="hlink"/>
                </a:solidFill>
              </a:rPr>
              <a:t>两个接口</a:t>
            </a:r>
            <a:r>
              <a:rPr lang="zh-CN" altLang="en-US" sz="2800" dirty="0">
                <a:solidFill>
                  <a:schemeClr val="hlink"/>
                </a:solidFill>
              </a:rPr>
              <a:t>，</a:t>
            </a:r>
            <a:r>
              <a:rPr lang="en-US" altLang="zh-CN" sz="2800" dirty="0">
                <a:solidFill>
                  <a:schemeClr val="hlink"/>
                </a:solidFill>
              </a:rPr>
              <a:t>IP</a:t>
            </a:r>
            <a:r>
              <a:rPr lang="zh-CN" altLang="en-US" sz="2800" dirty="0">
                <a:solidFill>
                  <a:schemeClr val="hlink"/>
                </a:solidFill>
              </a:rPr>
              <a:t>地址分别为</a:t>
            </a:r>
            <a:r>
              <a:rPr lang="en-US" altLang="zh-CN" sz="2800" dirty="0">
                <a:solidFill>
                  <a:schemeClr val="hlink"/>
                </a:solidFill>
              </a:rPr>
              <a:t>192.168.1.2/24</a:t>
            </a:r>
            <a:r>
              <a:rPr lang="zh-CN" altLang="en-US" sz="2800" dirty="0">
                <a:solidFill>
                  <a:schemeClr val="hlink"/>
                </a:solidFill>
              </a:rPr>
              <a:t>和</a:t>
            </a:r>
            <a:r>
              <a:rPr lang="en-US" altLang="zh-CN" sz="2800" dirty="0" smtClean="0">
                <a:solidFill>
                  <a:schemeClr val="hlink"/>
                </a:solidFill>
              </a:rPr>
              <a:t>192.168.2.1/24</a:t>
            </a:r>
            <a:r>
              <a:rPr lang="zh-CN" altLang="en-US" sz="2800" dirty="0" smtClean="0">
                <a:solidFill>
                  <a:schemeClr val="hlink"/>
                </a:solidFill>
              </a:rPr>
              <a:t>；</a:t>
            </a:r>
            <a:endParaRPr lang="zh-CN" altLang="en-US" sz="2800" dirty="0">
              <a:solidFill>
                <a:schemeClr val="hlink"/>
              </a:solidFill>
            </a:endParaRPr>
          </a:p>
          <a:p>
            <a:pPr marL="257175" lvl="1" indent="-257175">
              <a:buClr>
                <a:schemeClr val="tx1"/>
              </a:buClr>
            </a:pPr>
            <a:r>
              <a:rPr lang="en-US" altLang="zh-CN" sz="2800" dirty="0" smtClean="0">
                <a:solidFill>
                  <a:schemeClr val="hlink"/>
                </a:solidFill>
              </a:rPr>
              <a:t>(6) Router2</a:t>
            </a:r>
            <a:r>
              <a:rPr lang="zh-CN" altLang="en-US" sz="2800" dirty="0" smtClean="0">
                <a:solidFill>
                  <a:schemeClr val="hlink"/>
                </a:solidFill>
              </a:rPr>
              <a:t>两个接口</a:t>
            </a:r>
            <a:r>
              <a:rPr lang="zh-CN" altLang="en-US" sz="2800" dirty="0">
                <a:solidFill>
                  <a:schemeClr val="hlink"/>
                </a:solidFill>
              </a:rPr>
              <a:t>，</a:t>
            </a:r>
            <a:r>
              <a:rPr lang="en-US" altLang="zh-CN" sz="2800" dirty="0">
                <a:solidFill>
                  <a:schemeClr val="hlink"/>
                </a:solidFill>
              </a:rPr>
              <a:t>IP</a:t>
            </a:r>
            <a:r>
              <a:rPr lang="zh-CN" altLang="en-US" sz="2800" dirty="0">
                <a:solidFill>
                  <a:schemeClr val="hlink"/>
                </a:solidFill>
              </a:rPr>
              <a:t>地址分别为</a:t>
            </a:r>
            <a:r>
              <a:rPr lang="en-US" altLang="zh-CN" sz="2800" dirty="0">
                <a:solidFill>
                  <a:schemeClr val="hlink"/>
                </a:solidFill>
              </a:rPr>
              <a:t>192.168.2.2/24</a:t>
            </a:r>
            <a:r>
              <a:rPr lang="zh-CN" altLang="en-US" sz="2800" dirty="0">
                <a:solidFill>
                  <a:schemeClr val="hlink"/>
                </a:solidFill>
              </a:rPr>
              <a:t>和</a:t>
            </a:r>
            <a:r>
              <a:rPr lang="en-US" altLang="zh-CN" sz="2800" dirty="0" smtClean="0">
                <a:solidFill>
                  <a:schemeClr val="hlink"/>
                </a:solidFill>
              </a:rPr>
              <a:t>20.0.0.1/8</a:t>
            </a:r>
            <a:r>
              <a:rPr lang="zh-CN" altLang="en-US" sz="2800" dirty="0" smtClean="0">
                <a:solidFill>
                  <a:schemeClr val="hlink"/>
                </a:solidFill>
              </a:rPr>
              <a:t>；</a:t>
            </a:r>
            <a:endParaRPr lang="zh-CN" altLang="en-US" sz="2800" dirty="0">
              <a:solidFill>
                <a:schemeClr val="hlink"/>
              </a:solidFill>
            </a:endParaRPr>
          </a:p>
          <a:p>
            <a:pPr marL="257175" lvl="1" indent="-257175">
              <a:buClr>
                <a:schemeClr val="tx1"/>
              </a:buClr>
            </a:pPr>
            <a:r>
              <a:rPr lang="en-US" altLang="zh-CN" sz="2800" dirty="0" smtClean="0">
                <a:solidFill>
                  <a:schemeClr val="hlink"/>
                </a:solidFill>
              </a:rPr>
              <a:t>(7) </a:t>
            </a:r>
            <a:r>
              <a:rPr lang="zh-CN" altLang="en-US" sz="2800" dirty="0" smtClean="0">
                <a:solidFill>
                  <a:schemeClr val="hlink"/>
                </a:solidFill>
              </a:rPr>
              <a:t>需</a:t>
            </a:r>
            <a:r>
              <a:rPr lang="zh-CN" altLang="en-US" sz="2800" dirty="0">
                <a:solidFill>
                  <a:schemeClr val="hlink"/>
                </a:solidFill>
              </a:rPr>
              <a:t>在</a:t>
            </a:r>
            <a:r>
              <a:rPr lang="en-US" altLang="zh-CN" sz="2800" dirty="0">
                <a:solidFill>
                  <a:schemeClr val="hlink"/>
                </a:solidFill>
              </a:rPr>
              <a:t>Router0</a:t>
            </a:r>
            <a:r>
              <a:rPr lang="zh-CN" altLang="en-US" sz="2800" dirty="0">
                <a:solidFill>
                  <a:schemeClr val="hlink"/>
                </a:solidFill>
              </a:rPr>
              <a:t>和</a:t>
            </a:r>
            <a:r>
              <a:rPr lang="en-US" altLang="zh-CN" sz="2800" dirty="0">
                <a:solidFill>
                  <a:schemeClr val="hlink"/>
                </a:solidFill>
              </a:rPr>
              <a:t>Router1</a:t>
            </a:r>
            <a:r>
              <a:rPr lang="zh-CN" altLang="en-US" sz="2800" dirty="0">
                <a:solidFill>
                  <a:schemeClr val="hlink"/>
                </a:solidFill>
              </a:rPr>
              <a:t>上运行</a:t>
            </a:r>
            <a:r>
              <a:rPr lang="en-US" altLang="zh-CN" sz="2800" dirty="0">
                <a:solidFill>
                  <a:schemeClr val="hlink"/>
                </a:solidFill>
              </a:rPr>
              <a:t>OSPF</a:t>
            </a:r>
            <a:r>
              <a:rPr lang="zh-CN" altLang="en-US" sz="2800" dirty="0">
                <a:solidFill>
                  <a:schemeClr val="hlink"/>
                </a:solidFill>
              </a:rPr>
              <a:t>协议通告直连网络；</a:t>
            </a:r>
          </a:p>
          <a:p>
            <a:pPr marL="257175" lvl="1" indent="-257175">
              <a:buClr>
                <a:schemeClr val="tx1"/>
              </a:buClr>
            </a:pPr>
            <a:r>
              <a:rPr lang="en-US" altLang="zh-CN" sz="2800" dirty="0" smtClean="0">
                <a:solidFill>
                  <a:schemeClr val="hlink"/>
                </a:solidFill>
              </a:rPr>
              <a:t>(8) Router1</a:t>
            </a:r>
            <a:r>
              <a:rPr lang="zh-CN" altLang="en-US" sz="2800" dirty="0">
                <a:solidFill>
                  <a:schemeClr val="hlink"/>
                </a:solidFill>
              </a:rPr>
              <a:t>和</a:t>
            </a:r>
            <a:r>
              <a:rPr lang="en-US" altLang="zh-CN" sz="2800" dirty="0">
                <a:solidFill>
                  <a:schemeClr val="hlink"/>
                </a:solidFill>
              </a:rPr>
              <a:t>Router2</a:t>
            </a:r>
            <a:r>
              <a:rPr lang="zh-CN" altLang="en-US" sz="2800" dirty="0">
                <a:solidFill>
                  <a:schemeClr val="hlink"/>
                </a:solidFill>
              </a:rPr>
              <a:t>是自治系统边界路由器，要实现全网互通，还需在</a:t>
            </a:r>
            <a:r>
              <a:rPr lang="en-US" altLang="zh-CN" sz="2800" dirty="0">
                <a:solidFill>
                  <a:schemeClr val="hlink"/>
                </a:solidFill>
              </a:rPr>
              <a:t>Router1</a:t>
            </a:r>
            <a:r>
              <a:rPr lang="zh-CN" altLang="en-US" sz="2800" dirty="0">
                <a:solidFill>
                  <a:schemeClr val="hlink"/>
                </a:solidFill>
              </a:rPr>
              <a:t>和</a:t>
            </a:r>
            <a:r>
              <a:rPr lang="en-US" altLang="zh-CN" sz="2800" dirty="0">
                <a:solidFill>
                  <a:schemeClr val="hlink"/>
                </a:solidFill>
              </a:rPr>
              <a:t>Router2</a:t>
            </a:r>
            <a:r>
              <a:rPr lang="zh-CN" altLang="en-US" sz="2800" dirty="0">
                <a:solidFill>
                  <a:schemeClr val="hlink"/>
                </a:solidFill>
              </a:rPr>
              <a:t>上运行</a:t>
            </a:r>
            <a:r>
              <a:rPr lang="en-US" altLang="zh-CN" sz="2800" dirty="0">
                <a:solidFill>
                  <a:schemeClr val="hlink"/>
                </a:solidFill>
              </a:rPr>
              <a:t>BGP</a:t>
            </a:r>
            <a:r>
              <a:rPr lang="zh-CN" altLang="en-US" sz="2800" dirty="0">
                <a:solidFill>
                  <a:schemeClr val="hlink"/>
                </a:solidFill>
              </a:rPr>
              <a:t>，并进行路由重分布；</a:t>
            </a:r>
          </a:p>
          <a:p>
            <a:pPr marL="0" lvl="1" indent="0">
              <a:buClr>
                <a:schemeClr val="tx1"/>
              </a:buClr>
              <a:buNone/>
            </a:pPr>
            <a:endParaRPr lang="zh-CN" altLang="en-US" sz="2800" dirty="0">
              <a:solidFill>
                <a:schemeClr val="hlink"/>
              </a:solidFill>
            </a:endParaRPr>
          </a:p>
        </p:txBody>
      </p:sp>
    </p:spTree>
    <p:extLst>
      <p:ext uri="{BB962C8B-B14F-4D97-AF65-F5344CB8AC3E}">
        <p14:creationId xmlns:p14="http://schemas.microsoft.com/office/powerpoint/2010/main" val="172808447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a:xfrm>
            <a:off x="457200" y="1600202"/>
            <a:ext cx="8469086" cy="4525963"/>
          </a:xfrm>
        </p:spPr>
        <p:txBody>
          <a:bodyPr/>
          <a:lstStyle/>
          <a:p>
            <a:pPr marL="0" lvl="4" indent="0">
              <a:buClr>
                <a:schemeClr val="tx1"/>
              </a:buClr>
              <a:buNone/>
            </a:pPr>
            <a:r>
              <a:rPr lang="zh-CN" altLang="en-US" sz="3200" dirty="0" smtClean="0">
                <a:solidFill>
                  <a:schemeClr val="hlink"/>
                </a:solidFill>
              </a:rPr>
              <a:t>采用</a:t>
            </a:r>
            <a:r>
              <a:rPr lang="zh-CN" altLang="en-US" sz="3200" dirty="0">
                <a:solidFill>
                  <a:schemeClr val="hlink"/>
                </a:solidFill>
              </a:rPr>
              <a:t>如下的思路配置</a:t>
            </a:r>
            <a:r>
              <a:rPr lang="en-US" altLang="zh-CN" sz="3200" dirty="0">
                <a:solidFill>
                  <a:schemeClr val="hlink"/>
                </a:solidFill>
              </a:rPr>
              <a:t>BGP</a:t>
            </a:r>
            <a:r>
              <a:rPr lang="zh-CN" altLang="en-US" sz="3200" dirty="0">
                <a:solidFill>
                  <a:schemeClr val="hlink"/>
                </a:solidFill>
              </a:rPr>
              <a:t>路由：</a:t>
            </a:r>
          </a:p>
          <a:p>
            <a:pPr marL="257175" lvl="4" indent="-257175">
              <a:buClr>
                <a:schemeClr val="tx1"/>
              </a:buClr>
            </a:pPr>
            <a:r>
              <a:rPr lang="en-US" altLang="zh-CN" sz="3200" dirty="0">
                <a:solidFill>
                  <a:schemeClr val="hlink"/>
                </a:solidFill>
              </a:rPr>
              <a:t>(1)	</a:t>
            </a:r>
            <a:r>
              <a:rPr lang="zh-CN" altLang="en-US" sz="3200" dirty="0">
                <a:solidFill>
                  <a:schemeClr val="hlink"/>
                </a:solidFill>
              </a:rPr>
              <a:t>配置</a:t>
            </a:r>
            <a:r>
              <a:rPr lang="en-US" altLang="zh-CN" sz="3200" dirty="0">
                <a:solidFill>
                  <a:schemeClr val="hlink"/>
                </a:solidFill>
              </a:rPr>
              <a:t>PC0</a:t>
            </a:r>
            <a:r>
              <a:rPr lang="zh-CN" altLang="en-US" sz="3200" dirty="0">
                <a:solidFill>
                  <a:schemeClr val="hlink"/>
                </a:solidFill>
              </a:rPr>
              <a:t>和</a:t>
            </a:r>
            <a:r>
              <a:rPr lang="en-US" altLang="zh-CN" sz="3200" dirty="0">
                <a:solidFill>
                  <a:schemeClr val="hlink"/>
                </a:solidFill>
              </a:rPr>
              <a:t>Server0</a:t>
            </a:r>
            <a:r>
              <a:rPr lang="zh-CN" altLang="en-US" sz="3200" dirty="0">
                <a:solidFill>
                  <a:schemeClr val="hlink"/>
                </a:solidFill>
              </a:rPr>
              <a:t>的</a:t>
            </a:r>
            <a:r>
              <a:rPr lang="en-US" altLang="zh-CN" sz="3200" dirty="0">
                <a:solidFill>
                  <a:schemeClr val="hlink"/>
                </a:solidFill>
              </a:rPr>
              <a:t>IP</a:t>
            </a:r>
            <a:r>
              <a:rPr lang="zh-CN" altLang="en-US" sz="3200" dirty="0">
                <a:solidFill>
                  <a:schemeClr val="hlink"/>
                </a:solidFill>
              </a:rPr>
              <a:t>地址、掩码和网关；</a:t>
            </a:r>
          </a:p>
          <a:p>
            <a:pPr marL="257175" lvl="4" indent="-257175">
              <a:buClr>
                <a:schemeClr val="tx1"/>
              </a:buClr>
            </a:pPr>
            <a:r>
              <a:rPr lang="en-US" altLang="zh-CN" sz="3200" dirty="0">
                <a:solidFill>
                  <a:schemeClr val="hlink"/>
                </a:solidFill>
              </a:rPr>
              <a:t>(2)	</a:t>
            </a:r>
            <a:r>
              <a:rPr lang="zh-CN" altLang="en-US" sz="3200" dirty="0">
                <a:solidFill>
                  <a:schemeClr val="hlink"/>
                </a:solidFill>
              </a:rPr>
              <a:t>配置各个路由器各接口的</a:t>
            </a:r>
            <a:r>
              <a:rPr lang="en-US" altLang="zh-CN" sz="3200" dirty="0">
                <a:solidFill>
                  <a:schemeClr val="hlink"/>
                </a:solidFill>
              </a:rPr>
              <a:t>IP</a:t>
            </a:r>
            <a:r>
              <a:rPr lang="zh-CN" altLang="en-US" sz="3200" dirty="0">
                <a:solidFill>
                  <a:schemeClr val="hlink"/>
                </a:solidFill>
              </a:rPr>
              <a:t>地址，形成直连路由；</a:t>
            </a:r>
          </a:p>
          <a:p>
            <a:pPr marL="257175" lvl="4" indent="-257175">
              <a:buClr>
                <a:schemeClr val="tx1"/>
              </a:buClr>
            </a:pPr>
            <a:r>
              <a:rPr lang="en-US" altLang="zh-CN" sz="3200" dirty="0">
                <a:solidFill>
                  <a:schemeClr val="hlink"/>
                </a:solidFill>
              </a:rPr>
              <a:t>(3)	</a:t>
            </a:r>
            <a:r>
              <a:rPr lang="zh-CN" altLang="en-US" sz="3200" dirty="0">
                <a:solidFill>
                  <a:schemeClr val="hlink"/>
                </a:solidFill>
              </a:rPr>
              <a:t>在</a:t>
            </a:r>
            <a:r>
              <a:rPr lang="en-US" altLang="zh-CN" sz="3200" dirty="0">
                <a:solidFill>
                  <a:schemeClr val="hlink"/>
                </a:solidFill>
              </a:rPr>
              <a:t>AS 100</a:t>
            </a:r>
            <a:r>
              <a:rPr lang="zh-CN" altLang="en-US" sz="3200" dirty="0">
                <a:solidFill>
                  <a:schemeClr val="hlink"/>
                </a:solidFill>
              </a:rPr>
              <a:t>内配置</a:t>
            </a:r>
            <a:r>
              <a:rPr lang="en-US" altLang="zh-CN" sz="3200" dirty="0">
                <a:solidFill>
                  <a:schemeClr val="hlink"/>
                </a:solidFill>
              </a:rPr>
              <a:t>OSPF</a:t>
            </a:r>
            <a:r>
              <a:rPr lang="zh-CN" altLang="en-US" sz="3200" dirty="0">
                <a:solidFill>
                  <a:schemeClr val="hlink"/>
                </a:solidFill>
              </a:rPr>
              <a:t>协议；</a:t>
            </a:r>
          </a:p>
          <a:p>
            <a:pPr marL="257175" lvl="4" indent="-257175">
              <a:buClr>
                <a:schemeClr val="tx1"/>
              </a:buClr>
            </a:pPr>
            <a:r>
              <a:rPr lang="en-US" altLang="zh-CN" sz="3200" dirty="0">
                <a:solidFill>
                  <a:schemeClr val="hlink"/>
                </a:solidFill>
              </a:rPr>
              <a:t>(4)	</a:t>
            </a:r>
            <a:r>
              <a:rPr lang="zh-CN" altLang="en-US" sz="3200" dirty="0">
                <a:solidFill>
                  <a:schemeClr val="hlink"/>
                </a:solidFill>
              </a:rPr>
              <a:t>在</a:t>
            </a:r>
            <a:r>
              <a:rPr lang="en-US" altLang="zh-CN" sz="3200" dirty="0">
                <a:solidFill>
                  <a:schemeClr val="hlink"/>
                </a:solidFill>
              </a:rPr>
              <a:t>Router1</a:t>
            </a:r>
            <a:r>
              <a:rPr lang="zh-CN" altLang="en-US" sz="3200" dirty="0">
                <a:solidFill>
                  <a:schemeClr val="hlink"/>
                </a:solidFill>
              </a:rPr>
              <a:t>和</a:t>
            </a:r>
            <a:r>
              <a:rPr lang="en-US" altLang="zh-CN" sz="3200" dirty="0">
                <a:solidFill>
                  <a:schemeClr val="hlink"/>
                </a:solidFill>
              </a:rPr>
              <a:t>Router2</a:t>
            </a:r>
            <a:r>
              <a:rPr lang="zh-CN" altLang="en-US" sz="3200" dirty="0">
                <a:solidFill>
                  <a:schemeClr val="hlink"/>
                </a:solidFill>
              </a:rPr>
              <a:t>上配置</a:t>
            </a:r>
            <a:r>
              <a:rPr lang="en-US" altLang="zh-CN" sz="3200" dirty="0">
                <a:solidFill>
                  <a:schemeClr val="hlink"/>
                </a:solidFill>
              </a:rPr>
              <a:t>BGP</a:t>
            </a:r>
            <a:r>
              <a:rPr lang="zh-CN" altLang="en-US" sz="3200" dirty="0">
                <a:solidFill>
                  <a:schemeClr val="hlink"/>
                </a:solidFill>
              </a:rPr>
              <a:t>，并进行路由重分布。</a:t>
            </a:r>
          </a:p>
        </p:txBody>
      </p:sp>
    </p:spTree>
    <p:extLst>
      <p:ext uri="{BB962C8B-B14F-4D97-AF65-F5344CB8AC3E}">
        <p14:creationId xmlns:p14="http://schemas.microsoft.com/office/powerpoint/2010/main" val="29335828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180016"/>
            <a:ext cx="8305800" cy="4525963"/>
          </a:xfrm>
        </p:spPr>
        <p:txBody>
          <a:bodyPr/>
          <a:lstStyle/>
          <a:p>
            <a:r>
              <a:rPr lang="en-US" altLang="zh-CN" dirty="0"/>
              <a:t>(1</a:t>
            </a:r>
            <a:r>
              <a:rPr lang="en-US" altLang="zh-CN" dirty="0" smtClean="0"/>
              <a:t>)</a:t>
            </a:r>
            <a:r>
              <a:rPr lang="zh-CN" altLang="en-US" dirty="0" smtClean="0"/>
              <a:t>搭建</a:t>
            </a:r>
            <a:r>
              <a:rPr lang="zh-CN" altLang="en-US" dirty="0"/>
              <a:t>实验</a:t>
            </a:r>
            <a:r>
              <a:rPr lang="zh-CN" altLang="en-US" dirty="0" smtClean="0"/>
              <a:t>环境。</a:t>
            </a:r>
            <a:endParaRPr lang="en-US" altLang="zh-CN" dirty="0" smtClean="0"/>
          </a:p>
          <a:p>
            <a:r>
              <a:rPr lang="en-US" altLang="zh-CN" dirty="0" smtClean="0"/>
              <a:t>(</a:t>
            </a:r>
            <a:r>
              <a:rPr lang="en-US" altLang="zh-CN" dirty="0"/>
              <a:t>2</a:t>
            </a:r>
            <a:r>
              <a:rPr lang="en-US" altLang="zh-CN" dirty="0" smtClean="0"/>
              <a:t>)</a:t>
            </a:r>
            <a:r>
              <a:rPr lang="zh-CN" altLang="en-US" dirty="0" smtClean="0"/>
              <a:t>配置</a:t>
            </a:r>
            <a:r>
              <a:rPr lang="en-US" altLang="zh-CN" dirty="0"/>
              <a:t>PC0</a:t>
            </a:r>
            <a:r>
              <a:rPr lang="zh-CN" altLang="zh-CN" dirty="0"/>
              <a:t>和</a:t>
            </a:r>
            <a:r>
              <a:rPr lang="en-US" altLang="zh-CN" dirty="0"/>
              <a:t>Server0</a:t>
            </a:r>
            <a:r>
              <a:rPr lang="zh-CN" altLang="zh-CN" dirty="0"/>
              <a:t>的</a:t>
            </a:r>
            <a:r>
              <a:rPr lang="en-US" altLang="zh-CN" dirty="0"/>
              <a:t>IP</a:t>
            </a:r>
            <a:r>
              <a:rPr lang="zh-CN" altLang="zh-CN" dirty="0"/>
              <a:t>地址、掩码和</a:t>
            </a:r>
            <a:r>
              <a:rPr lang="zh-CN" altLang="zh-CN" dirty="0" smtClean="0"/>
              <a:t>网关</a:t>
            </a:r>
            <a:r>
              <a:rPr lang="zh-CN" altLang="en-US" dirty="0" smtClean="0"/>
              <a:t>。</a:t>
            </a:r>
            <a:endParaRPr lang="en-US" altLang="zh-CN" dirty="0" smtClean="0"/>
          </a:p>
          <a:p>
            <a:r>
              <a:rPr lang="en-US" altLang="zh-CN" dirty="0"/>
              <a:t>(3</a:t>
            </a:r>
            <a:r>
              <a:rPr lang="en-US" altLang="zh-CN" dirty="0" smtClean="0"/>
              <a:t>)</a:t>
            </a:r>
            <a:r>
              <a:rPr lang="zh-CN" altLang="zh-CN" dirty="0"/>
              <a:t>配置各个路由器接口的网络参数</a:t>
            </a:r>
            <a:r>
              <a:rPr lang="zh-CN" altLang="zh-CN" dirty="0" smtClean="0"/>
              <a:t>。</a:t>
            </a:r>
            <a:endParaRPr lang="en-US" altLang="zh-CN" dirty="0" smtClean="0"/>
          </a:p>
          <a:p>
            <a:r>
              <a:rPr lang="en-US" altLang="zh-CN" dirty="0"/>
              <a:t>(4</a:t>
            </a:r>
            <a:r>
              <a:rPr lang="en-US" altLang="zh-CN" dirty="0" smtClean="0"/>
              <a:t>)</a:t>
            </a:r>
            <a:r>
              <a:rPr lang="zh-CN" altLang="en-US" dirty="0" smtClean="0"/>
              <a:t>在</a:t>
            </a:r>
            <a:r>
              <a:rPr lang="en-US" altLang="zh-CN" dirty="0"/>
              <a:t>Router0</a:t>
            </a:r>
            <a:r>
              <a:rPr lang="zh-CN" altLang="en-US" dirty="0"/>
              <a:t>和</a:t>
            </a:r>
            <a:r>
              <a:rPr lang="en-US" altLang="zh-CN" dirty="0"/>
              <a:t>Router1</a:t>
            </a:r>
            <a:r>
              <a:rPr lang="zh-CN" altLang="en-US" dirty="0"/>
              <a:t>上配置</a:t>
            </a:r>
            <a:r>
              <a:rPr lang="en-US" altLang="zh-CN" dirty="0"/>
              <a:t>OSPF</a:t>
            </a:r>
            <a:r>
              <a:rPr lang="zh-CN" altLang="en-US" dirty="0" smtClean="0"/>
              <a:t>。</a:t>
            </a:r>
            <a:endParaRPr lang="en-US" altLang="zh-CN" dirty="0" smtClean="0"/>
          </a:p>
          <a:p>
            <a:r>
              <a:rPr lang="en-US" altLang="zh-CN" dirty="0"/>
              <a:t>(5</a:t>
            </a:r>
            <a:r>
              <a:rPr lang="en-US" altLang="zh-CN" dirty="0" smtClean="0"/>
              <a:t>)</a:t>
            </a:r>
            <a:r>
              <a:rPr lang="zh-CN" altLang="en-US" dirty="0" smtClean="0"/>
              <a:t>在</a:t>
            </a:r>
            <a:r>
              <a:rPr lang="zh-CN" altLang="en-US" dirty="0"/>
              <a:t>自治系统边界路由器</a:t>
            </a:r>
            <a:r>
              <a:rPr lang="en-US" altLang="zh-CN" dirty="0"/>
              <a:t>Router1</a:t>
            </a:r>
            <a:r>
              <a:rPr lang="zh-CN" altLang="en-US" dirty="0"/>
              <a:t>和</a:t>
            </a:r>
            <a:r>
              <a:rPr lang="en-US" altLang="zh-CN" dirty="0"/>
              <a:t>Router2</a:t>
            </a:r>
            <a:r>
              <a:rPr lang="zh-CN" altLang="en-US" dirty="0"/>
              <a:t>上配置</a:t>
            </a:r>
            <a:r>
              <a:rPr lang="en-US" altLang="zh-CN" dirty="0"/>
              <a:t>BGP</a:t>
            </a:r>
            <a:r>
              <a:rPr lang="zh-CN" altLang="en-US" dirty="0"/>
              <a:t>，并进行路由重分布</a:t>
            </a:r>
            <a:r>
              <a:rPr lang="zh-CN" altLang="en-US" dirty="0" smtClean="0"/>
              <a:t>。</a:t>
            </a:r>
            <a:r>
              <a:rPr lang="en-US" altLang="zh-CN" dirty="0" smtClean="0"/>
              <a:t>Router1</a:t>
            </a:r>
            <a:r>
              <a:rPr lang="zh-CN" altLang="en-US" dirty="0" smtClean="0"/>
              <a:t>配置如下：</a:t>
            </a:r>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950" y="3769406"/>
            <a:ext cx="7751763"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057365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smtClean="0"/>
          </a:p>
        </p:txBody>
      </p:sp>
      <p:sp>
        <p:nvSpPr>
          <p:cNvPr id="275459" name="Rectangle 3"/>
          <p:cNvSpPr>
            <a:spLocks noGrp="1" noChangeArrowheads="1"/>
          </p:cNvSpPr>
          <p:nvPr>
            <p:ph type="body" idx="1"/>
          </p:nvPr>
        </p:nvSpPr>
        <p:spPr>
          <a:xfrm>
            <a:off x="457200" y="1203962"/>
            <a:ext cx="8336280" cy="4525963"/>
          </a:xfrm>
        </p:spPr>
        <p:txBody>
          <a:bodyPr/>
          <a:lstStyle/>
          <a:p>
            <a:pPr marL="0" indent="0">
              <a:buNone/>
            </a:pPr>
            <a:r>
              <a:rPr lang="en-US" altLang="zh-CN" dirty="0" smtClean="0"/>
              <a:t>Router2</a:t>
            </a:r>
            <a:r>
              <a:rPr lang="zh-CN" altLang="en-US" dirty="0" smtClean="0"/>
              <a:t>配置</a:t>
            </a:r>
            <a:r>
              <a:rPr lang="zh-CN" altLang="en-US" dirty="0"/>
              <a:t>如下</a:t>
            </a:r>
            <a:r>
              <a:rPr lang="zh-CN" altLang="en-US" dirty="0" smtClean="0"/>
              <a:t>：</a:t>
            </a:r>
            <a:endParaRPr lang="en-US" altLang="zh-CN" dirty="0" smtClean="0"/>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dirty="0"/>
          </a:p>
          <a:p>
            <a:pPr marL="0" indent="0">
              <a:buNone/>
            </a:pPr>
            <a:r>
              <a:rPr lang="zh-CN" altLang="en-US" dirty="0"/>
              <a:t>在完成上述配置后</a:t>
            </a:r>
            <a:r>
              <a:rPr lang="zh-CN" altLang="en-US" dirty="0" smtClean="0"/>
              <a:t>，查看</a:t>
            </a:r>
            <a:r>
              <a:rPr lang="zh-CN" altLang="en-US" dirty="0"/>
              <a:t>路由器</a:t>
            </a:r>
            <a:r>
              <a:rPr lang="zh-CN" altLang="en-US" dirty="0" smtClean="0"/>
              <a:t>路由</a:t>
            </a:r>
            <a:r>
              <a:rPr lang="zh-CN" altLang="en-US" dirty="0"/>
              <a:t>表的内容变化</a:t>
            </a:r>
            <a:r>
              <a:rPr lang="zh-CN" altLang="en-US" dirty="0" smtClean="0"/>
              <a:t>。以</a:t>
            </a:r>
            <a:r>
              <a:rPr lang="en-US" altLang="zh-CN" dirty="0" smtClean="0"/>
              <a:t>Router1</a:t>
            </a:r>
            <a:r>
              <a:rPr lang="zh-CN" altLang="en-US" dirty="0" smtClean="0"/>
              <a:t>为例：</a:t>
            </a:r>
            <a:endParaRPr lang="en-US" altLang="zh-CN" dirty="0" smtClean="0"/>
          </a:p>
          <a:p>
            <a:pPr marL="0" indent="0">
              <a:buNone/>
            </a:pPr>
            <a:endParaRPr lang="en-US" altLang="zh-CN" dirty="0"/>
          </a:p>
          <a:p>
            <a:pPr marL="0" indent="0">
              <a:buNone/>
            </a:pPr>
            <a:endParaRPr lang="en-US" altLang="zh-CN" dirty="0" smtClean="0"/>
          </a:p>
          <a:p>
            <a:pPr marL="0" indent="0">
              <a:buNone/>
            </a:pPr>
            <a:endParaRPr lang="en-US" altLang="zh-CN" sz="1800" dirty="0"/>
          </a:p>
          <a:p>
            <a:pPr marL="0" indent="0">
              <a:buNone/>
            </a:pPr>
            <a:r>
              <a:rPr lang="zh-CN" altLang="en-US" dirty="0" smtClean="0"/>
              <a:t>可见已经通过</a:t>
            </a:r>
            <a:r>
              <a:rPr lang="en-US" altLang="zh-CN" dirty="0" smtClean="0"/>
              <a:t>BGP</a:t>
            </a:r>
            <a:r>
              <a:rPr lang="zh-CN" altLang="en-US" dirty="0" smtClean="0"/>
              <a:t>协议学到新的路由。</a:t>
            </a:r>
            <a:endParaRPr lang="zh-CN" altLang="en-US" dirty="0"/>
          </a:p>
          <a:p>
            <a:pPr>
              <a:buNone/>
            </a:pPr>
            <a:endParaRPr lang="en-US" altLang="zh-CN" sz="4000" dirty="0" smtClean="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447" y="1647372"/>
            <a:ext cx="8076067"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36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4284"/>
          <a:stretch/>
        </p:blipFill>
        <p:spPr bwMode="auto">
          <a:xfrm>
            <a:off x="574447" y="4202792"/>
            <a:ext cx="8076067" cy="1181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053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2800" dirty="0" smtClean="0">
                <a:solidFill>
                  <a:schemeClr val="hlink"/>
                </a:solidFill>
              </a:rPr>
              <a:t>(11)</a:t>
            </a:r>
            <a:r>
              <a:rPr lang="en-US" altLang="zh-CN" sz="2800" dirty="0">
                <a:solidFill>
                  <a:schemeClr val="hlink"/>
                </a:solidFill>
              </a:rPr>
              <a:t> </a:t>
            </a:r>
            <a:r>
              <a:rPr lang="zh-CN" altLang="en-US" sz="2800" dirty="0" smtClean="0">
                <a:solidFill>
                  <a:schemeClr val="hlink"/>
                </a:solidFill>
              </a:rPr>
              <a:t>在</a:t>
            </a:r>
            <a:r>
              <a:rPr lang="zh-CN" altLang="en-US" sz="2800" dirty="0">
                <a:solidFill>
                  <a:schemeClr val="hlink"/>
                </a:solidFill>
              </a:rPr>
              <a:t>完成上述所有的设置以后，进行网络连通性测试</a:t>
            </a:r>
            <a:r>
              <a:rPr lang="zh-CN" altLang="en-US" sz="2800" dirty="0" smtClean="0">
                <a:solidFill>
                  <a:schemeClr val="hlink"/>
                </a:solidFill>
              </a:rPr>
              <a:t>：</a:t>
            </a:r>
            <a:endParaRPr lang="en-US" altLang="zh-CN" sz="2800" dirty="0" smtClean="0">
              <a:solidFill>
                <a:schemeClr val="hlink"/>
              </a:solidFill>
            </a:endParaRPr>
          </a:p>
          <a:p>
            <a:pPr marL="557212" lvl="2" indent="-257175">
              <a:buClr>
                <a:schemeClr val="tx1"/>
              </a:buClr>
            </a:pPr>
            <a:r>
              <a:rPr lang="zh-CN" altLang="en-US" sz="2500" dirty="0"/>
              <a:t>使用</a:t>
            </a:r>
            <a:r>
              <a:rPr lang="en-US" altLang="zh-CN" sz="2500" dirty="0"/>
              <a:t>ping</a:t>
            </a:r>
            <a:r>
              <a:rPr lang="zh-CN" altLang="en-US" sz="2500" dirty="0"/>
              <a:t>命令</a:t>
            </a:r>
            <a:r>
              <a:rPr lang="zh-CN" altLang="en-US" sz="2500" dirty="0" smtClean="0"/>
              <a:t>测试从</a:t>
            </a:r>
            <a:r>
              <a:rPr lang="en-US" altLang="zh-CN" sz="2500" dirty="0" smtClean="0"/>
              <a:t>PC0</a:t>
            </a:r>
            <a:r>
              <a:rPr lang="zh-CN" altLang="en-US" sz="2500" dirty="0"/>
              <a:t>上</a:t>
            </a:r>
            <a:r>
              <a:rPr lang="en-US" altLang="zh-CN" sz="2500" dirty="0"/>
              <a:t>ping </a:t>
            </a:r>
            <a:r>
              <a:rPr lang="en-US" altLang="zh-CN" sz="2500" dirty="0" smtClean="0"/>
              <a:t>Server0</a:t>
            </a:r>
            <a:r>
              <a:rPr lang="zh-CN" altLang="en-US" sz="2500" dirty="0" smtClean="0"/>
              <a:t>的结果。</a:t>
            </a:r>
            <a:endParaRPr lang="en-US" altLang="zh-CN" sz="2500" dirty="0" smtClean="0"/>
          </a:p>
          <a:p>
            <a:pPr marL="557212" lvl="2" indent="-257175">
              <a:buClr>
                <a:schemeClr val="tx1"/>
              </a:buClr>
            </a:pPr>
            <a:r>
              <a:rPr lang="zh-CN" altLang="en-US" sz="2500" dirty="0"/>
              <a:t>从</a:t>
            </a:r>
            <a:r>
              <a:rPr lang="en-US" altLang="zh-CN" sz="2500" dirty="0"/>
              <a:t>PC0</a:t>
            </a:r>
            <a:r>
              <a:rPr lang="zh-CN" altLang="en-US" sz="2500" dirty="0"/>
              <a:t>运行</a:t>
            </a:r>
            <a:r>
              <a:rPr lang="en-US" altLang="zh-CN" sz="2500" dirty="0" err="1"/>
              <a:t>tracert</a:t>
            </a:r>
            <a:r>
              <a:rPr lang="zh-CN" altLang="en-US" sz="2500" dirty="0"/>
              <a:t>命令到达</a:t>
            </a:r>
            <a:r>
              <a:rPr lang="en-US" altLang="zh-CN" sz="2500" dirty="0"/>
              <a:t>Server0</a:t>
            </a:r>
            <a:r>
              <a:rPr lang="zh-CN" altLang="en-US" sz="2500" dirty="0"/>
              <a:t>，查看路由路径</a:t>
            </a:r>
            <a:r>
              <a:rPr lang="zh-CN" altLang="en-US" sz="2500" dirty="0" smtClean="0"/>
              <a:t>。</a:t>
            </a:r>
            <a:endParaRPr lang="en-US" altLang="zh-CN" sz="2500" dirty="0" smtClean="0"/>
          </a:p>
          <a:p>
            <a:pPr marL="557212" lvl="2" indent="-257175">
              <a:buClr>
                <a:schemeClr val="tx1"/>
              </a:buClr>
            </a:pPr>
            <a:r>
              <a:rPr lang="zh-CN" altLang="en-US" sz="2500" dirty="0"/>
              <a:t> 在</a:t>
            </a:r>
            <a:r>
              <a:rPr lang="en-US" altLang="zh-CN" sz="2500" dirty="0"/>
              <a:t>Server0</a:t>
            </a:r>
            <a:r>
              <a:rPr lang="zh-CN" altLang="en-US" sz="2500" dirty="0"/>
              <a:t>上打开</a:t>
            </a:r>
            <a:r>
              <a:rPr lang="en-US" altLang="zh-CN" sz="2500" dirty="0"/>
              <a:t>HTTP</a:t>
            </a:r>
            <a:r>
              <a:rPr lang="zh-CN" altLang="en-US" sz="2500" dirty="0"/>
              <a:t>服务，并且修改页面的内容，从</a:t>
            </a:r>
            <a:r>
              <a:rPr lang="en-US" altLang="zh-CN" sz="2500" dirty="0"/>
              <a:t>PC0</a:t>
            </a:r>
            <a:r>
              <a:rPr lang="zh-CN" altLang="en-US" sz="2500" dirty="0"/>
              <a:t>的浏览器中进行页面浏览，观察是否正常。</a:t>
            </a:r>
            <a:endParaRPr lang="en-US" altLang="zh-CN" sz="2500" dirty="0"/>
          </a:p>
        </p:txBody>
      </p:sp>
    </p:spTree>
    <p:extLst>
      <p:ext uri="{BB962C8B-B14F-4D97-AF65-F5344CB8AC3E}">
        <p14:creationId xmlns:p14="http://schemas.microsoft.com/office/powerpoint/2010/main" val="393627151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6.6</a:t>
            </a:r>
            <a:r>
              <a:rPr lang="en-US" altLang="zh-CN" sz="4400" dirty="0"/>
              <a:t>	</a:t>
            </a:r>
            <a:r>
              <a:rPr lang="zh-CN" altLang="en-US" sz="4400" dirty="0"/>
              <a:t>单臂路由</a:t>
            </a:r>
            <a:r>
              <a:rPr lang="en-US" altLang="zh-CN" sz="4400" dirty="0"/>
              <a:t/>
            </a:r>
            <a:br>
              <a:rPr lang="en-US" altLang="zh-CN" sz="4400" dirty="0"/>
            </a:br>
            <a:r>
              <a:rPr lang="en-US" altLang="zh-CN" sz="4400" dirty="0"/>
              <a:t>6.6.1	</a:t>
            </a:r>
            <a:r>
              <a:rPr lang="zh-CN" altLang="en-US" sz="4400" dirty="0"/>
              <a:t>概述</a:t>
            </a:r>
            <a:endParaRPr lang="en-US" altLang="zh-CN" sz="4400" dirty="0"/>
          </a:p>
        </p:txBody>
      </p:sp>
      <p:sp>
        <p:nvSpPr>
          <p:cNvPr id="275459" name="Rectangle 3"/>
          <p:cNvSpPr>
            <a:spLocks noGrp="1" noChangeArrowheads="1"/>
          </p:cNvSpPr>
          <p:nvPr>
            <p:ph type="body" idx="1"/>
          </p:nvPr>
        </p:nvSpPr>
        <p:spPr>
          <a:xfrm>
            <a:off x="457199" y="1569722"/>
            <a:ext cx="8487351" cy="4525963"/>
          </a:xfrm>
        </p:spPr>
        <p:txBody>
          <a:bodyPr/>
          <a:lstStyle/>
          <a:p>
            <a:pPr marL="257175" lvl="1" indent="-257175">
              <a:buClr>
                <a:schemeClr val="tx1"/>
              </a:buClr>
            </a:pPr>
            <a:r>
              <a:rPr lang="en-US" altLang="zh-CN" sz="2400" dirty="0">
                <a:solidFill>
                  <a:schemeClr val="hlink"/>
                </a:solidFill>
              </a:rPr>
              <a:t>VLAN</a:t>
            </a:r>
            <a:r>
              <a:rPr lang="zh-CN" altLang="en-US" sz="2400" dirty="0">
                <a:solidFill>
                  <a:schemeClr val="hlink"/>
                </a:solidFill>
              </a:rPr>
              <a:t>的划分是在二层设备也即交换机上实现的，在交换机上划分</a:t>
            </a:r>
            <a:r>
              <a:rPr lang="en-US" altLang="zh-CN" sz="2400" dirty="0">
                <a:solidFill>
                  <a:schemeClr val="hlink"/>
                </a:solidFill>
              </a:rPr>
              <a:t>VLAN</a:t>
            </a:r>
            <a:r>
              <a:rPr lang="zh-CN" altLang="en-US" sz="2400" dirty="0">
                <a:solidFill>
                  <a:schemeClr val="hlink"/>
                </a:solidFill>
              </a:rPr>
              <a:t>后，</a:t>
            </a:r>
            <a:r>
              <a:rPr lang="en-US" altLang="zh-CN" sz="2400" dirty="0">
                <a:solidFill>
                  <a:schemeClr val="hlink"/>
                </a:solidFill>
              </a:rPr>
              <a:t>VLAN</a:t>
            </a:r>
            <a:r>
              <a:rPr lang="zh-CN" altLang="en-US" sz="2400" dirty="0">
                <a:solidFill>
                  <a:schemeClr val="hlink"/>
                </a:solidFill>
              </a:rPr>
              <a:t>间的计算机就无法通信了。要使</a:t>
            </a:r>
            <a:r>
              <a:rPr lang="en-US" altLang="zh-CN" sz="2400" dirty="0">
                <a:solidFill>
                  <a:schemeClr val="hlink"/>
                </a:solidFill>
              </a:rPr>
              <a:t>VLAN</a:t>
            </a:r>
            <a:r>
              <a:rPr lang="zh-CN" altLang="en-US" sz="2400" dirty="0">
                <a:solidFill>
                  <a:schemeClr val="hlink"/>
                </a:solidFill>
              </a:rPr>
              <a:t>间能够通信，往往要借助于三层设备即路由器或三层交换机</a:t>
            </a:r>
            <a:r>
              <a:rPr lang="zh-CN" altLang="en-US" sz="2400" dirty="0" smtClean="0">
                <a:solidFill>
                  <a:schemeClr val="hlink"/>
                </a:solidFill>
              </a:rPr>
              <a:t>。</a:t>
            </a:r>
            <a:endParaRPr lang="en-US" altLang="zh-CN" sz="2400" dirty="0" smtClean="0">
              <a:solidFill>
                <a:schemeClr val="hlink"/>
              </a:solidFill>
            </a:endParaRPr>
          </a:p>
        </p:txBody>
      </p:sp>
      <p:sp>
        <p:nvSpPr>
          <p:cNvPr id="6" name="Rectangle 3"/>
          <p:cNvSpPr txBox="1">
            <a:spLocks noChangeArrowheads="1"/>
          </p:cNvSpPr>
          <p:nvPr/>
        </p:nvSpPr>
        <p:spPr bwMode="auto">
          <a:xfrm>
            <a:off x="464457" y="3015707"/>
            <a:ext cx="3367314" cy="3270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257175" lvl="1" indent="-257175">
              <a:buClr>
                <a:schemeClr val="tx1"/>
              </a:buClr>
            </a:pPr>
            <a:r>
              <a:rPr lang="zh-CN" altLang="en-US" sz="2400" dirty="0" smtClean="0">
                <a:solidFill>
                  <a:schemeClr val="hlink"/>
                </a:solidFill>
              </a:rPr>
              <a:t>在使用路由器进行</a:t>
            </a:r>
            <a:r>
              <a:rPr lang="en-US" altLang="zh-CN" sz="2400" dirty="0" smtClean="0">
                <a:solidFill>
                  <a:schemeClr val="hlink"/>
                </a:solidFill>
              </a:rPr>
              <a:t>VLAN</a:t>
            </a:r>
            <a:r>
              <a:rPr lang="zh-CN" altLang="en-US" sz="2400" dirty="0" smtClean="0">
                <a:solidFill>
                  <a:schemeClr val="hlink"/>
                </a:solidFill>
              </a:rPr>
              <a:t>间路由时，当每个交换机上只有一个</a:t>
            </a:r>
            <a:r>
              <a:rPr lang="en-US" altLang="zh-CN" sz="2400" dirty="0" smtClean="0">
                <a:solidFill>
                  <a:schemeClr val="hlink"/>
                </a:solidFill>
              </a:rPr>
              <a:t>VLAN</a:t>
            </a:r>
            <a:r>
              <a:rPr lang="zh-CN" altLang="en-US" sz="2400" dirty="0" smtClean="0">
                <a:solidFill>
                  <a:schemeClr val="hlink"/>
                </a:solidFill>
              </a:rPr>
              <a:t>时，路由器和交换机的连线方式如图</a:t>
            </a:r>
            <a:r>
              <a:rPr lang="en-US" altLang="zh-CN" sz="2400" dirty="0" smtClean="0">
                <a:solidFill>
                  <a:schemeClr val="hlink"/>
                </a:solidFill>
              </a:rPr>
              <a:t>6 22</a:t>
            </a:r>
            <a:r>
              <a:rPr lang="zh-CN" altLang="en-US" sz="2400" dirty="0" smtClean="0">
                <a:solidFill>
                  <a:schemeClr val="hlink"/>
                </a:solidFill>
              </a:rPr>
              <a:t>所示，只需在路由器上设置路由就可以实现</a:t>
            </a:r>
            <a:r>
              <a:rPr lang="en-US" altLang="zh-CN" sz="2400" dirty="0" smtClean="0">
                <a:solidFill>
                  <a:schemeClr val="hlink"/>
                </a:solidFill>
              </a:rPr>
              <a:t>3</a:t>
            </a:r>
            <a:r>
              <a:rPr lang="zh-CN" altLang="en-US" sz="2400" dirty="0" smtClean="0">
                <a:solidFill>
                  <a:schemeClr val="hlink"/>
                </a:solidFill>
              </a:rPr>
              <a:t>个</a:t>
            </a:r>
            <a:r>
              <a:rPr lang="en-US" altLang="zh-CN" sz="2400" dirty="0" smtClean="0">
                <a:solidFill>
                  <a:schemeClr val="hlink"/>
                </a:solidFill>
              </a:rPr>
              <a:t>VLAN</a:t>
            </a:r>
            <a:r>
              <a:rPr lang="zh-CN" altLang="en-US" sz="2400" dirty="0" smtClean="0">
                <a:solidFill>
                  <a:schemeClr val="hlink"/>
                </a:solidFill>
              </a:rPr>
              <a:t>之间的通信。</a:t>
            </a:r>
            <a:endParaRPr lang="zh-CN" altLang="zh-CN" sz="2400" dirty="0" smtClean="0">
              <a:solidFill>
                <a:schemeClr val="hlink"/>
              </a:solidFill>
            </a:endParaRPr>
          </a:p>
        </p:txBody>
      </p:sp>
      <p:pic>
        <p:nvPicPr>
          <p:cNvPr id="7" name="图片 6"/>
          <p:cNvPicPr/>
          <p:nvPr/>
        </p:nvPicPr>
        <p:blipFill>
          <a:blip r:embed="rId2" cstate="print"/>
          <a:stretch>
            <a:fillRect/>
          </a:stretch>
        </p:blipFill>
        <p:spPr>
          <a:xfrm>
            <a:off x="3773715" y="2899595"/>
            <a:ext cx="5170836" cy="3370579"/>
          </a:xfrm>
          <a:prstGeom prst="rect">
            <a:avLst/>
          </a:prstGeom>
        </p:spPr>
      </p:pic>
    </p:spTree>
    <p:extLst>
      <p:ext uri="{BB962C8B-B14F-4D97-AF65-F5344CB8AC3E}">
        <p14:creationId xmlns:p14="http://schemas.microsoft.com/office/powerpoint/2010/main" val="9310111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dirty="0"/>
              <a:t>第 </a:t>
            </a:r>
            <a:fld id="{71803258-1C6E-4B0D-99D1-BC4AE38E3E46}" type="slidenum">
              <a:rPr lang="zh-CN" altLang="en-US"/>
              <a:pPr/>
              <a:t>79</a:t>
            </a:fld>
            <a:r>
              <a:rPr lang="zh-CN" altLang="en-US" dirty="0"/>
              <a:t> 页</a:t>
            </a:r>
          </a:p>
        </p:txBody>
      </p:sp>
      <p:sp>
        <p:nvSpPr>
          <p:cNvPr id="275458" name="Rectangle 2"/>
          <p:cNvSpPr>
            <a:spLocks noGrp="1" noRot="1" noChangeArrowheads="1"/>
          </p:cNvSpPr>
          <p:nvPr>
            <p:ph type="title"/>
          </p:nvPr>
        </p:nvSpPr>
        <p:spPr/>
        <p:txBody>
          <a:bodyPr/>
          <a:lstStyle/>
          <a:p>
            <a:r>
              <a:rPr lang="en-US" altLang="zh-CN" sz="4400" dirty="0"/>
              <a:t>6.6.1	</a:t>
            </a:r>
            <a:r>
              <a:rPr lang="zh-CN" altLang="en-US" sz="4400" dirty="0"/>
              <a:t>概述（续</a:t>
            </a:r>
            <a:r>
              <a:rPr lang="en-US" altLang="zh-CN" sz="4400" dirty="0"/>
              <a:t>1</a:t>
            </a:r>
            <a:r>
              <a:rPr lang="zh-CN" altLang="en-US" sz="4400" dirty="0"/>
              <a:t>）</a:t>
            </a:r>
            <a:endParaRPr lang="en-US" altLang="zh-CN" sz="4400" dirty="0"/>
          </a:p>
        </p:txBody>
      </p:sp>
      <p:sp>
        <p:nvSpPr>
          <p:cNvPr id="275459" name="Rectangle 3"/>
          <p:cNvSpPr>
            <a:spLocks noGrp="1" noChangeArrowheads="1"/>
          </p:cNvSpPr>
          <p:nvPr>
            <p:ph type="body" idx="1"/>
          </p:nvPr>
        </p:nvSpPr>
        <p:spPr>
          <a:xfrm>
            <a:off x="457199" y="1569722"/>
            <a:ext cx="8425543" cy="4525963"/>
          </a:xfrm>
        </p:spPr>
        <p:txBody>
          <a:bodyPr/>
          <a:lstStyle/>
          <a:p>
            <a:pPr marL="257175" lvl="1" indent="-257175">
              <a:buClr>
                <a:schemeClr val="tx1"/>
              </a:buClr>
            </a:pPr>
            <a:r>
              <a:rPr lang="zh-CN" altLang="en-US" sz="2800" dirty="0">
                <a:solidFill>
                  <a:schemeClr val="hlink"/>
                </a:solidFill>
              </a:rPr>
              <a:t>当每个交换机上有多个</a:t>
            </a:r>
            <a:r>
              <a:rPr lang="en-US" altLang="zh-CN" sz="2800" dirty="0">
                <a:solidFill>
                  <a:schemeClr val="hlink"/>
                </a:solidFill>
              </a:rPr>
              <a:t>VLAN</a:t>
            </a:r>
            <a:r>
              <a:rPr lang="zh-CN" altLang="en-US" sz="2800" dirty="0">
                <a:solidFill>
                  <a:schemeClr val="hlink"/>
                </a:solidFill>
              </a:rPr>
              <a:t>时，与路由器的连接方式大致有以下</a:t>
            </a:r>
            <a:r>
              <a:rPr lang="zh-CN" altLang="en-US" sz="2800" dirty="0" smtClean="0">
                <a:solidFill>
                  <a:schemeClr val="hlink"/>
                </a:solidFill>
              </a:rPr>
              <a:t>两种：</a:t>
            </a:r>
            <a:endParaRPr lang="en-US" altLang="zh-CN" sz="2800" dirty="0" smtClean="0">
              <a:solidFill>
                <a:schemeClr val="hlink"/>
              </a:solidFill>
            </a:endParaRPr>
          </a:p>
          <a:p>
            <a:pPr marL="557212" lvl="2" indent="-257175">
              <a:buClr>
                <a:schemeClr val="tx1"/>
              </a:buClr>
            </a:pPr>
            <a:r>
              <a:rPr lang="en-US" altLang="zh-CN" sz="2500" dirty="0"/>
              <a:t>(1)	</a:t>
            </a:r>
            <a:r>
              <a:rPr lang="zh-CN" altLang="en-US" sz="2500" dirty="0"/>
              <a:t>将路由器与交换机以</a:t>
            </a:r>
            <a:r>
              <a:rPr lang="en-US" altLang="zh-CN" sz="2500" dirty="0"/>
              <a:t>VLAN</a:t>
            </a:r>
            <a:r>
              <a:rPr lang="zh-CN" altLang="en-US" sz="2500" dirty="0"/>
              <a:t>为单位分别用网线连接</a:t>
            </a:r>
            <a:r>
              <a:rPr lang="zh-CN" altLang="en-US" sz="2500" dirty="0" smtClean="0"/>
              <a:t>。</a:t>
            </a:r>
            <a:endParaRPr lang="en-US" altLang="zh-CN" sz="2500" dirty="0" smtClean="0"/>
          </a:p>
          <a:p>
            <a:pPr marL="557212" lvl="2" indent="-257175">
              <a:buClr>
                <a:schemeClr val="tx1"/>
              </a:buClr>
            </a:pPr>
            <a:r>
              <a:rPr lang="en-US" altLang="zh-CN" sz="2500" dirty="0"/>
              <a:t>(2</a:t>
            </a:r>
            <a:r>
              <a:rPr lang="en-US" altLang="zh-CN" sz="2500" dirty="0" smtClean="0"/>
              <a:t>)</a:t>
            </a:r>
            <a:r>
              <a:rPr lang="zh-CN" altLang="en-US" sz="2500" dirty="0" smtClean="0"/>
              <a:t>单臂路由</a:t>
            </a:r>
            <a:endParaRPr lang="zh-CN" altLang="en-US" sz="2500" dirty="0"/>
          </a:p>
        </p:txBody>
      </p:sp>
      <p:pic>
        <p:nvPicPr>
          <p:cNvPr id="6" name="图片 5"/>
          <p:cNvPicPr/>
          <p:nvPr/>
        </p:nvPicPr>
        <p:blipFill>
          <a:blip r:embed="rId2" cstate="print"/>
          <a:stretch>
            <a:fillRect/>
          </a:stretch>
        </p:blipFill>
        <p:spPr>
          <a:xfrm>
            <a:off x="836068" y="3428999"/>
            <a:ext cx="3764961" cy="2855687"/>
          </a:xfrm>
          <a:prstGeom prst="rect">
            <a:avLst/>
          </a:prstGeom>
        </p:spPr>
      </p:pic>
      <p:pic>
        <p:nvPicPr>
          <p:cNvPr id="7" name="图片 6"/>
          <p:cNvPicPr/>
          <p:nvPr/>
        </p:nvPicPr>
        <p:blipFill>
          <a:blip r:embed="rId3" cstate="print"/>
          <a:stretch>
            <a:fillRect/>
          </a:stretch>
        </p:blipFill>
        <p:spPr>
          <a:xfrm>
            <a:off x="4702631" y="3428999"/>
            <a:ext cx="4252686" cy="2855687"/>
          </a:xfrm>
          <a:prstGeom prst="rect">
            <a:avLst/>
          </a:prstGeom>
        </p:spPr>
      </p:pic>
      <p:sp>
        <p:nvSpPr>
          <p:cNvPr id="2" name="TextBox 1"/>
          <p:cNvSpPr txBox="1"/>
          <p:nvPr/>
        </p:nvSpPr>
        <p:spPr>
          <a:xfrm>
            <a:off x="836068" y="3428999"/>
            <a:ext cx="580608" cy="523220"/>
          </a:xfrm>
          <a:prstGeom prst="rect">
            <a:avLst/>
          </a:prstGeom>
          <a:noFill/>
        </p:spPr>
        <p:txBody>
          <a:bodyPr wrap="none" rtlCol="0">
            <a:spAutoFit/>
          </a:bodyPr>
          <a:lstStyle/>
          <a:p>
            <a:r>
              <a:rPr lang="en-US" altLang="zh-CN" sz="2800" b="1" dirty="0" smtClean="0">
                <a:solidFill>
                  <a:srgbClr val="0070C0"/>
                </a:solidFill>
              </a:rPr>
              <a:t>(1)</a:t>
            </a:r>
            <a:endParaRPr lang="zh-CN" altLang="en-US" sz="2800" b="1" dirty="0">
              <a:solidFill>
                <a:srgbClr val="0070C0"/>
              </a:solidFill>
            </a:endParaRPr>
          </a:p>
        </p:txBody>
      </p:sp>
      <p:sp>
        <p:nvSpPr>
          <p:cNvPr id="9" name="TextBox 8"/>
          <p:cNvSpPr txBox="1"/>
          <p:nvPr/>
        </p:nvSpPr>
        <p:spPr>
          <a:xfrm>
            <a:off x="4702631" y="3428999"/>
            <a:ext cx="606256" cy="523220"/>
          </a:xfrm>
          <a:prstGeom prst="rect">
            <a:avLst/>
          </a:prstGeom>
          <a:noFill/>
        </p:spPr>
        <p:txBody>
          <a:bodyPr wrap="none" rtlCol="0">
            <a:spAutoFit/>
          </a:bodyPr>
          <a:lstStyle/>
          <a:p>
            <a:r>
              <a:rPr lang="en-US" altLang="zh-CN" sz="2800" b="1" dirty="0" smtClean="0">
                <a:solidFill>
                  <a:srgbClr val="0070C0"/>
                </a:solidFill>
              </a:rPr>
              <a:t>(2)</a:t>
            </a:r>
            <a:endParaRPr lang="zh-CN" altLang="en-US" sz="2800" b="1" dirty="0">
              <a:solidFill>
                <a:srgbClr val="0070C0"/>
              </a:solidFill>
            </a:endParaRPr>
          </a:p>
        </p:txBody>
      </p:sp>
    </p:spTree>
    <p:extLst>
      <p:ext uri="{BB962C8B-B14F-4D97-AF65-F5344CB8AC3E}">
        <p14:creationId xmlns:p14="http://schemas.microsoft.com/office/powerpoint/2010/main" val="38978492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smtClean="0"/>
              <a:t>要</a:t>
            </a:r>
            <a:r>
              <a:rPr lang="zh-CN" altLang="en-US" sz="2800" dirty="0"/>
              <a:t>实现全网互通，</a:t>
            </a:r>
            <a:r>
              <a:rPr lang="en-US" altLang="zh-CN" sz="2800" dirty="0"/>
              <a:t>Router0</a:t>
            </a:r>
            <a:r>
              <a:rPr lang="zh-CN" altLang="en-US" sz="2800" dirty="0"/>
              <a:t>还应增加如下静态路由：</a:t>
            </a:r>
          </a:p>
          <a:p>
            <a:pPr lvl="1"/>
            <a:r>
              <a:rPr lang="zh-CN" altLang="en-US" sz="2400" dirty="0"/>
              <a:t>	目的地址为</a:t>
            </a:r>
            <a:r>
              <a:rPr lang="en-US" altLang="zh-CN" sz="2400" dirty="0"/>
              <a:t>192.168.2.0/24</a:t>
            </a:r>
            <a:r>
              <a:rPr lang="zh-CN" altLang="en-US" sz="2400" dirty="0"/>
              <a:t>，下一跳为</a:t>
            </a:r>
            <a:r>
              <a:rPr lang="en-US" altLang="zh-CN" sz="2400" dirty="0"/>
              <a:t>192.168.1.2/24</a:t>
            </a:r>
            <a:r>
              <a:rPr lang="zh-CN" altLang="en-US" sz="2400" dirty="0"/>
              <a:t>，</a:t>
            </a:r>
          </a:p>
          <a:p>
            <a:pPr lvl="1"/>
            <a:r>
              <a:rPr lang="zh-CN" altLang="en-US" sz="2400" dirty="0"/>
              <a:t>	目的地址为</a:t>
            </a:r>
            <a:r>
              <a:rPr lang="en-US" altLang="zh-CN" sz="2400" dirty="0"/>
              <a:t>192.168.3.0/24</a:t>
            </a:r>
            <a:r>
              <a:rPr lang="zh-CN" altLang="en-US" sz="2400" dirty="0"/>
              <a:t>，下一跳为</a:t>
            </a:r>
            <a:r>
              <a:rPr lang="en-US" altLang="zh-CN" sz="2400" dirty="0"/>
              <a:t>192.168.1.2/24</a:t>
            </a:r>
            <a:r>
              <a:rPr lang="zh-CN" altLang="en-US" sz="2400" dirty="0"/>
              <a:t>，</a:t>
            </a:r>
          </a:p>
          <a:p>
            <a:pPr lvl="1"/>
            <a:r>
              <a:rPr lang="zh-CN" altLang="en-US" sz="2400" dirty="0"/>
              <a:t>	目的地址为</a:t>
            </a:r>
            <a:r>
              <a:rPr lang="en-US" altLang="zh-CN" sz="2400" dirty="0"/>
              <a:t>20.0.0.0/8</a:t>
            </a:r>
            <a:r>
              <a:rPr lang="zh-CN" altLang="en-US" sz="2400" dirty="0"/>
              <a:t>，下一跳为</a:t>
            </a:r>
            <a:r>
              <a:rPr lang="en-US" altLang="zh-CN" sz="2400" dirty="0"/>
              <a:t>192.168.1.2/24</a:t>
            </a:r>
            <a:r>
              <a:rPr lang="zh-CN" altLang="en-US" sz="2400" dirty="0"/>
              <a:t>。</a:t>
            </a:r>
          </a:p>
          <a:p>
            <a:r>
              <a:rPr lang="zh-CN" altLang="en-US" sz="2800" dirty="0" smtClean="0"/>
              <a:t>要</a:t>
            </a:r>
            <a:r>
              <a:rPr lang="zh-CN" altLang="en-US" sz="2800" dirty="0"/>
              <a:t>实现全网互通，</a:t>
            </a:r>
            <a:r>
              <a:rPr lang="en-US" altLang="zh-CN" sz="2800" dirty="0"/>
              <a:t>Router1</a:t>
            </a:r>
            <a:r>
              <a:rPr lang="zh-CN" altLang="en-US" sz="2800" dirty="0"/>
              <a:t>还应增加如下静态路由：</a:t>
            </a:r>
          </a:p>
          <a:p>
            <a:pPr lvl="1"/>
            <a:r>
              <a:rPr lang="zh-CN" altLang="en-US" sz="2400" dirty="0"/>
              <a:t>	目的地址为</a:t>
            </a:r>
            <a:r>
              <a:rPr lang="en-US" altLang="zh-CN" sz="2400" dirty="0"/>
              <a:t>10.0.0.0/8</a:t>
            </a:r>
            <a:r>
              <a:rPr lang="zh-CN" altLang="en-US" sz="2400" dirty="0"/>
              <a:t>，下一跳为</a:t>
            </a:r>
            <a:r>
              <a:rPr lang="en-US" altLang="zh-CN" sz="2400" dirty="0"/>
              <a:t>192.168.1.1/24</a:t>
            </a:r>
            <a:r>
              <a:rPr lang="zh-CN" altLang="en-US" sz="2400" dirty="0"/>
              <a:t>，</a:t>
            </a:r>
          </a:p>
          <a:p>
            <a:pPr lvl="1"/>
            <a:r>
              <a:rPr lang="zh-CN" altLang="en-US" sz="2400" dirty="0"/>
              <a:t>	目的地址为</a:t>
            </a:r>
            <a:r>
              <a:rPr lang="en-US" altLang="zh-CN" sz="2400" dirty="0"/>
              <a:t>192.168.3.0/24</a:t>
            </a:r>
            <a:r>
              <a:rPr lang="zh-CN" altLang="en-US" sz="2400" dirty="0"/>
              <a:t>，下一跳为</a:t>
            </a:r>
            <a:r>
              <a:rPr lang="en-US" altLang="zh-CN" sz="2400" dirty="0"/>
              <a:t>192.168.2.2/24</a:t>
            </a:r>
            <a:r>
              <a:rPr lang="zh-CN" altLang="en-US" sz="2400" dirty="0"/>
              <a:t>，</a:t>
            </a:r>
          </a:p>
          <a:p>
            <a:pPr lvl="1"/>
            <a:r>
              <a:rPr lang="zh-CN" altLang="en-US" sz="2400" dirty="0"/>
              <a:t>	目的地址为</a:t>
            </a:r>
            <a:r>
              <a:rPr lang="en-US" altLang="zh-CN" sz="2400" dirty="0"/>
              <a:t>20.0.0.0/8</a:t>
            </a:r>
            <a:r>
              <a:rPr lang="zh-CN" altLang="en-US" sz="2400" dirty="0"/>
              <a:t>，下一跳为</a:t>
            </a:r>
            <a:r>
              <a:rPr lang="en-US" altLang="zh-CN" sz="2400" dirty="0"/>
              <a:t>192.168.2.2/24</a:t>
            </a:r>
            <a:r>
              <a:rPr lang="zh-CN" altLang="en-US" sz="2400" dirty="0"/>
              <a:t>。</a:t>
            </a:r>
          </a:p>
          <a:p>
            <a:pPr lvl="1"/>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21429001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6.6.2	</a:t>
            </a:r>
            <a:r>
              <a:rPr lang="zh-CN" altLang="en-US" sz="4400" dirty="0"/>
              <a:t>基于</a:t>
            </a:r>
            <a:r>
              <a:rPr lang="en-US" altLang="zh-CN" sz="4400" dirty="0" smtClean="0"/>
              <a:t>P T</a:t>
            </a:r>
            <a:r>
              <a:rPr lang="zh-CN" altLang="en-US" sz="4400" dirty="0" smtClean="0"/>
              <a:t>的</a:t>
            </a:r>
            <a:r>
              <a:rPr lang="zh-CN" altLang="en-US" sz="4400" dirty="0"/>
              <a:t>单臂路由配置</a:t>
            </a:r>
            <a:endParaRPr lang="zh-CN" altLang="zh-CN" sz="4400" dirty="0"/>
          </a:p>
        </p:txBody>
      </p:sp>
      <p:sp>
        <p:nvSpPr>
          <p:cNvPr id="275459" name="Rectangle 3"/>
          <p:cNvSpPr>
            <a:spLocks noGrp="1" noChangeArrowheads="1"/>
          </p:cNvSpPr>
          <p:nvPr>
            <p:ph type="body" idx="1"/>
          </p:nvPr>
        </p:nvSpPr>
        <p:spPr>
          <a:xfrm>
            <a:off x="319314" y="1194530"/>
            <a:ext cx="8519886" cy="4525963"/>
          </a:xfrm>
        </p:spPr>
        <p:txBody>
          <a:bodyPr/>
          <a:lstStyle/>
          <a:p>
            <a:pPr marL="257175" lvl="1" indent="-257175">
              <a:buClr>
                <a:schemeClr val="tx1"/>
              </a:buClr>
            </a:pPr>
            <a:r>
              <a:rPr lang="en-US" altLang="zh-CN" sz="3000" dirty="0" smtClean="0">
                <a:solidFill>
                  <a:schemeClr val="hlink"/>
                </a:solidFill>
              </a:rPr>
              <a:t>1.</a:t>
            </a:r>
            <a:r>
              <a:rPr lang="zh-CN" altLang="zh-CN" sz="3000" dirty="0" smtClean="0">
                <a:solidFill>
                  <a:schemeClr val="hlink"/>
                </a:solidFill>
              </a:rPr>
              <a:t>组网需求及拓扑</a:t>
            </a:r>
            <a:endParaRPr lang="en-US" altLang="zh-CN" sz="3000" dirty="0" smtClean="0">
              <a:solidFill>
                <a:schemeClr val="hlink"/>
              </a:solidFill>
            </a:endParaRPr>
          </a:p>
          <a:p>
            <a:pPr marL="557212" lvl="2" indent="-257175">
              <a:buClr>
                <a:schemeClr val="tx1"/>
              </a:buClr>
            </a:pPr>
            <a:r>
              <a:rPr lang="zh-CN" altLang="en-US" sz="2200" dirty="0"/>
              <a:t>某公司的局域网划分成了两个</a:t>
            </a:r>
            <a:r>
              <a:rPr lang="en-US" altLang="zh-CN" sz="2200" dirty="0"/>
              <a:t>VLAN</a:t>
            </a:r>
            <a:r>
              <a:rPr lang="zh-CN" altLang="en-US" sz="2200" dirty="0" smtClean="0"/>
              <a:t>，</a:t>
            </a:r>
            <a:r>
              <a:rPr lang="zh-CN" altLang="en-US" sz="2200" dirty="0"/>
              <a:t>在</a:t>
            </a:r>
            <a:r>
              <a:rPr lang="en-US" altLang="zh-CN" sz="2200" dirty="0"/>
              <a:t>Switch0</a:t>
            </a:r>
            <a:r>
              <a:rPr lang="zh-CN" altLang="en-US" sz="2200" dirty="0"/>
              <a:t>上建立</a:t>
            </a:r>
            <a:r>
              <a:rPr lang="en-US" altLang="zh-CN" sz="2200" dirty="0"/>
              <a:t>2</a:t>
            </a:r>
            <a:r>
              <a:rPr lang="zh-CN" altLang="en-US" sz="2200" dirty="0"/>
              <a:t>个</a:t>
            </a:r>
            <a:r>
              <a:rPr lang="en-US" altLang="zh-CN" sz="2200" dirty="0"/>
              <a:t>VLAN</a:t>
            </a:r>
            <a:r>
              <a:rPr lang="zh-CN" altLang="en-US" sz="2200" dirty="0"/>
              <a:t>：</a:t>
            </a:r>
            <a:r>
              <a:rPr lang="en-US" altLang="zh-CN" sz="2200" dirty="0"/>
              <a:t>VLAN1</a:t>
            </a:r>
            <a:r>
              <a:rPr lang="zh-CN" altLang="en-US" sz="2200" dirty="0"/>
              <a:t>和</a:t>
            </a:r>
            <a:r>
              <a:rPr lang="en-US" altLang="zh-CN" sz="2200" dirty="0"/>
              <a:t>VLAN2</a:t>
            </a:r>
            <a:r>
              <a:rPr lang="zh-CN" altLang="en-US" sz="2200" dirty="0"/>
              <a:t>。</a:t>
            </a:r>
            <a:r>
              <a:rPr lang="en-US" altLang="zh-CN" sz="2200" dirty="0"/>
              <a:t>PC0</a:t>
            </a:r>
            <a:r>
              <a:rPr lang="zh-CN" altLang="en-US" sz="2200" dirty="0"/>
              <a:t>代表</a:t>
            </a:r>
            <a:r>
              <a:rPr lang="en-US" altLang="zh-CN" sz="2200" dirty="0"/>
              <a:t>VLAN1</a:t>
            </a:r>
            <a:r>
              <a:rPr lang="zh-CN" altLang="en-US" sz="2200" dirty="0"/>
              <a:t>内的普通</a:t>
            </a:r>
            <a:r>
              <a:rPr lang="en-US" altLang="zh-CN" sz="2200" dirty="0"/>
              <a:t>PC</a:t>
            </a:r>
            <a:r>
              <a:rPr lang="zh-CN" altLang="en-US" sz="2200" dirty="0"/>
              <a:t>，</a:t>
            </a:r>
            <a:r>
              <a:rPr lang="en-US" altLang="zh-CN" sz="2200" dirty="0"/>
              <a:t>PC1</a:t>
            </a:r>
            <a:r>
              <a:rPr lang="zh-CN" altLang="en-US" sz="2200" dirty="0"/>
              <a:t>代表</a:t>
            </a:r>
            <a:r>
              <a:rPr lang="en-US" altLang="zh-CN" sz="2200" dirty="0"/>
              <a:t>VLAN2</a:t>
            </a:r>
            <a:r>
              <a:rPr lang="zh-CN" altLang="en-US" sz="2200" dirty="0"/>
              <a:t>内的普通</a:t>
            </a:r>
            <a:r>
              <a:rPr lang="en-US" altLang="zh-CN" sz="2200" dirty="0"/>
              <a:t>PC</a:t>
            </a:r>
            <a:r>
              <a:rPr lang="zh-CN" altLang="en-US" sz="2200" dirty="0" smtClean="0"/>
              <a:t>。现</a:t>
            </a:r>
            <a:r>
              <a:rPr lang="zh-CN" altLang="en-US" sz="2200" dirty="0"/>
              <a:t>要使</a:t>
            </a:r>
            <a:r>
              <a:rPr lang="en-US" altLang="zh-CN" sz="2200" dirty="0"/>
              <a:t>VLAN</a:t>
            </a:r>
            <a:r>
              <a:rPr lang="zh-CN" altLang="en-US" sz="2200" dirty="0"/>
              <a:t>间通过单臂路由实现数据交换，在路由器和交换机上做适当配置来</a:t>
            </a:r>
            <a:r>
              <a:rPr lang="zh-CN" altLang="en-US" sz="2200" dirty="0" smtClean="0"/>
              <a:t>实现。</a:t>
            </a:r>
            <a:endParaRPr lang="zh-CN" altLang="en-US" sz="2200" dirty="0"/>
          </a:p>
        </p:txBody>
      </p:sp>
      <p:pic>
        <p:nvPicPr>
          <p:cNvPr id="6" name="图片 5"/>
          <p:cNvPicPr/>
          <p:nvPr/>
        </p:nvPicPr>
        <p:blipFill>
          <a:blip r:embed="rId2" cstate="print"/>
          <a:srcRect/>
          <a:stretch>
            <a:fillRect/>
          </a:stretch>
        </p:blipFill>
        <p:spPr bwMode="auto">
          <a:xfrm>
            <a:off x="961343" y="3153227"/>
            <a:ext cx="7456943" cy="3345403"/>
          </a:xfrm>
          <a:prstGeom prst="rect">
            <a:avLst/>
          </a:prstGeom>
          <a:noFill/>
          <a:ln w="9525">
            <a:noFill/>
            <a:miter lim="800000"/>
            <a:headEnd/>
            <a:tailEnd/>
          </a:ln>
        </p:spPr>
      </p:pic>
    </p:spTree>
    <p:extLst>
      <p:ext uri="{BB962C8B-B14F-4D97-AF65-F5344CB8AC3E}">
        <p14:creationId xmlns:p14="http://schemas.microsoft.com/office/powerpoint/2010/main" val="36440435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数据准备</a:t>
            </a:r>
          </a:p>
        </p:txBody>
      </p:sp>
      <p:sp>
        <p:nvSpPr>
          <p:cNvPr id="275459" name="Rectangle 3"/>
          <p:cNvSpPr>
            <a:spLocks noGrp="1" noChangeArrowheads="1"/>
          </p:cNvSpPr>
          <p:nvPr>
            <p:ph type="body" idx="1"/>
          </p:nvPr>
        </p:nvSpPr>
        <p:spPr>
          <a:xfrm>
            <a:off x="232229" y="1194530"/>
            <a:ext cx="8766628" cy="4525963"/>
          </a:xfrm>
        </p:spPr>
        <p:txBody>
          <a:bodyPr/>
          <a:lstStyle/>
          <a:p>
            <a:pPr marL="0" lvl="1" indent="0">
              <a:buClr>
                <a:schemeClr val="tx1"/>
              </a:buClr>
              <a:buNone/>
            </a:pPr>
            <a:r>
              <a:rPr lang="zh-CN" altLang="en-US" sz="2400" dirty="0" smtClean="0">
                <a:solidFill>
                  <a:schemeClr val="hlink"/>
                </a:solidFill>
              </a:rPr>
              <a:t>为完成图</a:t>
            </a:r>
            <a:r>
              <a:rPr lang="en-US" altLang="zh-CN" sz="2400" dirty="0" smtClean="0">
                <a:solidFill>
                  <a:schemeClr val="hlink"/>
                </a:solidFill>
              </a:rPr>
              <a:t>6-25</a:t>
            </a:r>
            <a:r>
              <a:rPr lang="zh-CN" altLang="en-US" sz="2400" dirty="0" smtClean="0">
                <a:solidFill>
                  <a:schemeClr val="hlink"/>
                </a:solidFill>
              </a:rPr>
              <a:t>所示的配置，需准备如下的数据：</a:t>
            </a:r>
          </a:p>
          <a:p>
            <a:pPr marL="257175" lvl="1" indent="-257175">
              <a:buClr>
                <a:schemeClr val="tx1"/>
              </a:buClr>
            </a:pPr>
            <a:r>
              <a:rPr lang="en-US" altLang="zh-CN" sz="2400" dirty="0" smtClean="0">
                <a:solidFill>
                  <a:schemeClr val="hlink"/>
                </a:solidFill>
              </a:rPr>
              <a:t>(</a:t>
            </a:r>
            <a:r>
              <a:rPr lang="en-US" altLang="zh-CN" sz="2400" dirty="0">
                <a:solidFill>
                  <a:schemeClr val="hlink"/>
                </a:solidFill>
              </a:rPr>
              <a:t>1</a:t>
            </a:r>
            <a:r>
              <a:rPr lang="en-US" altLang="zh-CN" sz="2400" dirty="0" smtClean="0">
                <a:solidFill>
                  <a:schemeClr val="hlink"/>
                </a:solidFill>
              </a:rPr>
              <a:t>)</a:t>
            </a:r>
            <a:r>
              <a:rPr lang="zh-CN" altLang="en-US" sz="2400" dirty="0" smtClean="0">
                <a:solidFill>
                  <a:schemeClr val="hlink"/>
                </a:solidFill>
              </a:rPr>
              <a:t>该网络</a:t>
            </a:r>
            <a:r>
              <a:rPr lang="zh-CN" altLang="en-US" sz="2400" dirty="0">
                <a:solidFill>
                  <a:schemeClr val="hlink"/>
                </a:solidFill>
              </a:rPr>
              <a:t>共有两个网段：</a:t>
            </a:r>
          </a:p>
          <a:p>
            <a:pPr marL="900112" lvl="3" indent="-257175">
              <a:buClr>
                <a:schemeClr val="tx1"/>
              </a:buClr>
            </a:pPr>
            <a:r>
              <a:rPr lang="en-US" altLang="zh-CN" sz="2200" dirty="0" smtClean="0"/>
              <a:t>192.168.1.0/24</a:t>
            </a:r>
            <a:r>
              <a:rPr lang="zh-CN" altLang="en-US" sz="2200" dirty="0" smtClean="0"/>
              <a:t>；</a:t>
            </a:r>
            <a:endParaRPr lang="zh-CN" altLang="en-US" sz="2200" dirty="0"/>
          </a:p>
          <a:p>
            <a:pPr marL="257175" lvl="1" indent="-257175">
              <a:buClr>
                <a:schemeClr val="tx1"/>
              </a:buClr>
            </a:pPr>
            <a:r>
              <a:rPr lang="en-US" altLang="zh-CN" sz="2400" dirty="0" smtClean="0">
                <a:solidFill>
                  <a:schemeClr val="hlink"/>
                </a:solidFill>
              </a:rPr>
              <a:t>(2)PC0</a:t>
            </a:r>
            <a:r>
              <a:rPr lang="zh-CN" altLang="en-US" sz="2400" dirty="0">
                <a:solidFill>
                  <a:schemeClr val="hlink"/>
                </a:solidFill>
              </a:rPr>
              <a:t>和</a:t>
            </a:r>
            <a:r>
              <a:rPr lang="en-US" altLang="zh-CN" sz="2400" dirty="0" smtClean="0">
                <a:solidFill>
                  <a:schemeClr val="hlink"/>
                </a:solidFill>
              </a:rPr>
              <a:t>PC1</a:t>
            </a:r>
            <a:r>
              <a:rPr lang="zh-CN" altLang="en-US" sz="2400" dirty="0" smtClean="0">
                <a:solidFill>
                  <a:schemeClr val="hlink"/>
                </a:solidFill>
              </a:rPr>
              <a:t>的</a:t>
            </a:r>
            <a:r>
              <a:rPr lang="en-US" altLang="zh-CN" sz="2400" dirty="0" smtClean="0">
                <a:solidFill>
                  <a:schemeClr val="hlink"/>
                </a:solidFill>
              </a:rPr>
              <a:t>IP</a:t>
            </a:r>
            <a:r>
              <a:rPr lang="zh-CN" altLang="en-US" sz="2400" dirty="0">
                <a:solidFill>
                  <a:schemeClr val="hlink"/>
                </a:solidFill>
              </a:rPr>
              <a:t>地址分别为</a:t>
            </a:r>
            <a:r>
              <a:rPr lang="en-US" altLang="zh-CN" sz="2400" dirty="0">
                <a:solidFill>
                  <a:schemeClr val="hlink"/>
                </a:solidFill>
              </a:rPr>
              <a:t>192.168.1.10/24</a:t>
            </a:r>
            <a:r>
              <a:rPr lang="zh-CN" altLang="en-US" sz="2400" dirty="0">
                <a:solidFill>
                  <a:schemeClr val="hlink"/>
                </a:solidFill>
              </a:rPr>
              <a:t>和</a:t>
            </a:r>
            <a:r>
              <a:rPr lang="en-US" altLang="zh-CN" sz="2400" dirty="0">
                <a:solidFill>
                  <a:schemeClr val="hlink"/>
                </a:solidFill>
              </a:rPr>
              <a:t>192.168.2.10/24</a:t>
            </a:r>
            <a:r>
              <a:rPr lang="zh-CN" altLang="en-US" sz="2400" dirty="0">
                <a:solidFill>
                  <a:schemeClr val="hlink"/>
                </a:solidFill>
              </a:rPr>
              <a:t>，网关分别为</a:t>
            </a:r>
            <a:r>
              <a:rPr lang="en-US" altLang="zh-CN" sz="2400" dirty="0">
                <a:solidFill>
                  <a:schemeClr val="hlink"/>
                </a:solidFill>
              </a:rPr>
              <a:t>192.168.1.254/24</a:t>
            </a:r>
            <a:r>
              <a:rPr lang="zh-CN" altLang="en-US" sz="2400" dirty="0">
                <a:solidFill>
                  <a:schemeClr val="hlink"/>
                </a:solidFill>
              </a:rPr>
              <a:t>和</a:t>
            </a:r>
            <a:r>
              <a:rPr lang="en-US" altLang="zh-CN" sz="2400" dirty="0">
                <a:solidFill>
                  <a:schemeClr val="hlink"/>
                </a:solidFill>
              </a:rPr>
              <a:t>192.168.2.254/24</a:t>
            </a:r>
            <a:r>
              <a:rPr lang="zh-CN" altLang="en-US" sz="2400" dirty="0">
                <a:solidFill>
                  <a:schemeClr val="hlink"/>
                </a:solidFill>
              </a:rPr>
              <a:t>；</a:t>
            </a:r>
          </a:p>
          <a:p>
            <a:pPr marL="257175" lvl="1" indent="-257175">
              <a:buClr>
                <a:schemeClr val="tx1"/>
              </a:buClr>
            </a:pPr>
            <a:r>
              <a:rPr lang="en-US" altLang="zh-CN" sz="2400" dirty="0">
                <a:solidFill>
                  <a:schemeClr val="hlink"/>
                </a:solidFill>
              </a:rPr>
              <a:t>(3</a:t>
            </a:r>
            <a:r>
              <a:rPr lang="en-US" altLang="zh-CN" sz="2400" dirty="0" smtClean="0">
                <a:solidFill>
                  <a:schemeClr val="hlink"/>
                </a:solidFill>
              </a:rPr>
              <a:t>) Switch0</a:t>
            </a:r>
            <a:r>
              <a:rPr lang="zh-CN" altLang="en-US" sz="2400" dirty="0">
                <a:solidFill>
                  <a:schemeClr val="hlink"/>
                </a:solidFill>
              </a:rPr>
              <a:t>具有</a:t>
            </a:r>
            <a:r>
              <a:rPr lang="en-US" altLang="zh-CN" sz="2400" dirty="0">
                <a:solidFill>
                  <a:schemeClr val="hlink"/>
                </a:solidFill>
              </a:rPr>
              <a:t>24</a:t>
            </a:r>
            <a:r>
              <a:rPr lang="zh-CN" altLang="en-US" sz="2400" dirty="0">
                <a:solidFill>
                  <a:schemeClr val="hlink"/>
                </a:solidFill>
              </a:rPr>
              <a:t>个</a:t>
            </a:r>
            <a:r>
              <a:rPr lang="en-US" altLang="zh-CN" sz="2400" dirty="0" err="1">
                <a:solidFill>
                  <a:schemeClr val="hlink"/>
                </a:solidFill>
              </a:rPr>
              <a:t>FastEthernet</a:t>
            </a:r>
            <a:r>
              <a:rPr lang="zh-CN" altLang="en-US" sz="2400" dirty="0" smtClean="0">
                <a:solidFill>
                  <a:schemeClr val="hlink"/>
                </a:solidFill>
              </a:rPr>
              <a:t>端口</a:t>
            </a:r>
            <a:r>
              <a:rPr lang="en-US" altLang="zh-CN" sz="2400" dirty="0" smtClean="0">
                <a:solidFill>
                  <a:schemeClr val="hlink"/>
                </a:solidFill>
              </a:rPr>
              <a:t>,</a:t>
            </a:r>
            <a:r>
              <a:rPr lang="zh-CN" altLang="en-US" sz="2400" dirty="0" smtClean="0">
                <a:solidFill>
                  <a:schemeClr val="hlink"/>
                </a:solidFill>
              </a:rPr>
              <a:t>其中</a:t>
            </a:r>
            <a:r>
              <a:rPr lang="en-US" altLang="zh-CN" sz="2400" dirty="0" smtClean="0">
                <a:solidFill>
                  <a:schemeClr val="hlink"/>
                </a:solidFill>
              </a:rPr>
              <a:t>,FastEthernet0/1-10</a:t>
            </a:r>
            <a:r>
              <a:rPr lang="zh-CN" altLang="en-US" sz="2400" dirty="0">
                <a:solidFill>
                  <a:schemeClr val="hlink"/>
                </a:solidFill>
              </a:rPr>
              <a:t>共</a:t>
            </a:r>
            <a:r>
              <a:rPr lang="en-US" altLang="zh-CN" sz="2400" dirty="0">
                <a:solidFill>
                  <a:schemeClr val="hlink"/>
                </a:solidFill>
              </a:rPr>
              <a:t>10</a:t>
            </a:r>
            <a:r>
              <a:rPr lang="zh-CN" altLang="en-US" sz="2400" dirty="0">
                <a:solidFill>
                  <a:schemeClr val="hlink"/>
                </a:solidFill>
              </a:rPr>
              <a:t>个端口属于</a:t>
            </a:r>
            <a:r>
              <a:rPr lang="en-US" altLang="zh-CN" sz="2400" dirty="0">
                <a:solidFill>
                  <a:schemeClr val="hlink"/>
                </a:solidFill>
              </a:rPr>
              <a:t>VLAN1</a:t>
            </a:r>
            <a:r>
              <a:rPr lang="zh-CN" altLang="en-US" sz="2400" dirty="0">
                <a:solidFill>
                  <a:schemeClr val="hlink"/>
                </a:solidFill>
              </a:rPr>
              <a:t>，编号为</a:t>
            </a:r>
            <a:r>
              <a:rPr lang="en-US" altLang="zh-CN" sz="2400" dirty="0">
                <a:solidFill>
                  <a:schemeClr val="hlink"/>
                </a:solidFill>
              </a:rPr>
              <a:t>100</a:t>
            </a:r>
            <a:r>
              <a:rPr lang="zh-CN" altLang="en-US" sz="2400" dirty="0">
                <a:solidFill>
                  <a:schemeClr val="hlink"/>
                </a:solidFill>
              </a:rPr>
              <a:t>，</a:t>
            </a:r>
            <a:r>
              <a:rPr lang="en-US" altLang="zh-CN" sz="2400" dirty="0">
                <a:solidFill>
                  <a:schemeClr val="hlink"/>
                </a:solidFill>
              </a:rPr>
              <a:t>FastEthernet0/1</a:t>
            </a:r>
            <a:r>
              <a:rPr lang="zh-CN" altLang="en-US" sz="2400" dirty="0">
                <a:solidFill>
                  <a:schemeClr val="hlink"/>
                </a:solidFill>
              </a:rPr>
              <a:t>端口下连了</a:t>
            </a:r>
            <a:r>
              <a:rPr lang="en-US" altLang="zh-CN" sz="2400" dirty="0" smtClean="0">
                <a:solidFill>
                  <a:schemeClr val="hlink"/>
                </a:solidFill>
              </a:rPr>
              <a:t>PC0</a:t>
            </a:r>
            <a:r>
              <a:rPr lang="zh-CN" altLang="en-US" sz="2400" dirty="0" smtClean="0">
                <a:solidFill>
                  <a:schemeClr val="hlink"/>
                </a:solidFill>
              </a:rPr>
              <a:t>；</a:t>
            </a:r>
            <a:r>
              <a:rPr lang="en-US" altLang="zh-CN" sz="2400" dirty="0" smtClean="0">
                <a:solidFill>
                  <a:schemeClr val="hlink"/>
                </a:solidFill>
              </a:rPr>
              <a:t>FastEthernet0/11~20</a:t>
            </a:r>
            <a:r>
              <a:rPr lang="zh-CN" altLang="en-US" sz="2400" dirty="0">
                <a:solidFill>
                  <a:schemeClr val="hlink"/>
                </a:solidFill>
              </a:rPr>
              <a:t>共</a:t>
            </a:r>
            <a:r>
              <a:rPr lang="en-US" altLang="zh-CN" sz="2400" dirty="0">
                <a:solidFill>
                  <a:schemeClr val="hlink"/>
                </a:solidFill>
              </a:rPr>
              <a:t>10</a:t>
            </a:r>
            <a:r>
              <a:rPr lang="zh-CN" altLang="en-US" sz="2400" dirty="0">
                <a:solidFill>
                  <a:schemeClr val="hlink"/>
                </a:solidFill>
              </a:rPr>
              <a:t>个端口属于</a:t>
            </a:r>
            <a:r>
              <a:rPr lang="en-US" altLang="zh-CN" sz="2400" dirty="0">
                <a:solidFill>
                  <a:schemeClr val="hlink"/>
                </a:solidFill>
              </a:rPr>
              <a:t>VLAN2</a:t>
            </a:r>
            <a:r>
              <a:rPr lang="zh-CN" altLang="en-US" sz="2400" dirty="0">
                <a:solidFill>
                  <a:schemeClr val="hlink"/>
                </a:solidFill>
              </a:rPr>
              <a:t>，编号为</a:t>
            </a:r>
            <a:r>
              <a:rPr lang="en-US" altLang="zh-CN" sz="2400" dirty="0">
                <a:solidFill>
                  <a:schemeClr val="hlink"/>
                </a:solidFill>
              </a:rPr>
              <a:t>200</a:t>
            </a:r>
            <a:r>
              <a:rPr lang="zh-CN" altLang="en-US" sz="2400" dirty="0">
                <a:solidFill>
                  <a:schemeClr val="hlink"/>
                </a:solidFill>
              </a:rPr>
              <a:t>，</a:t>
            </a:r>
            <a:r>
              <a:rPr lang="en-US" altLang="zh-CN" sz="2400" dirty="0">
                <a:solidFill>
                  <a:schemeClr val="hlink"/>
                </a:solidFill>
              </a:rPr>
              <a:t>FastEthernet0/11</a:t>
            </a:r>
            <a:r>
              <a:rPr lang="zh-CN" altLang="en-US" sz="2400" dirty="0">
                <a:solidFill>
                  <a:schemeClr val="hlink"/>
                </a:solidFill>
              </a:rPr>
              <a:t>端口下连了</a:t>
            </a:r>
            <a:r>
              <a:rPr lang="en-US" altLang="zh-CN" sz="2400" dirty="0">
                <a:solidFill>
                  <a:schemeClr val="hlink"/>
                </a:solidFill>
              </a:rPr>
              <a:t>PC1</a:t>
            </a:r>
            <a:r>
              <a:rPr lang="zh-CN" altLang="en-US" sz="2400" dirty="0">
                <a:solidFill>
                  <a:schemeClr val="hlink"/>
                </a:solidFill>
              </a:rPr>
              <a:t>；</a:t>
            </a:r>
          </a:p>
          <a:p>
            <a:pPr marL="257175" lvl="1" indent="-257175">
              <a:buClr>
                <a:schemeClr val="tx1"/>
              </a:buClr>
            </a:pPr>
            <a:r>
              <a:rPr lang="en-US" altLang="zh-CN" sz="2400" dirty="0">
                <a:solidFill>
                  <a:schemeClr val="hlink"/>
                </a:solidFill>
              </a:rPr>
              <a:t>(4</a:t>
            </a:r>
            <a:r>
              <a:rPr lang="en-US" altLang="zh-CN" sz="2400" dirty="0" smtClean="0">
                <a:solidFill>
                  <a:schemeClr val="hlink"/>
                </a:solidFill>
              </a:rPr>
              <a:t>) Switch0</a:t>
            </a:r>
            <a:r>
              <a:rPr lang="zh-CN" altLang="en-US" sz="2400" dirty="0">
                <a:solidFill>
                  <a:schemeClr val="hlink"/>
                </a:solidFill>
              </a:rPr>
              <a:t>通过</a:t>
            </a:r>
            <a:r>
              <a:rPr lang="en-US" altLang="zh-CN" sz="2400" dirty="0">
                <a:solidFill>
                  <a:schemeClr val="hlink"/>
                </a:solidFill>
              </a:rPr>
              <a:t>FastEthernet0/24</a:t>
            </a:r>
            <a:r>
              <a:rPr lang="zh-CN" altLang="en-US" sz="2400" dirty="0">
                <a:solidFill>
                  <a:schemeClr val="hlink"/>
                </a:solidFill>
              </a:rPr>
              <a:t>端口与</a:t>
            </a:r>
            <a:r>
              <a:rPr lang="en-US" altLang="zh-CN" sz="2400" dirty="0">
                <a:solidFill>
                  <a:schemeClr val="hlink"/>
                </a:solidFill>
              </a:rPr>
              <a:t>Router0</a:t>
            </a:r>
            <a:r>
              <a:rPr lang="zh-CN" altLang="en-US" sz="2400" dirty="0">
                <a:solidFill>
                  <a:schemeClr val="hlink"/>
                </a:solidFill>
              </a:rPr>
              <a:t>的</a:t>
            </a:r>
            <a:r>
              <a:rPr lang="en-US" altLang="zh-CN" sz="2400" dirty="0">
                <a:solidFill>
                  <a:schemeClr val="hlink"/>
                </a:solidFill>
              </a:rPr>
              <a:t>FastEthernet0/1</a:t>
            </a:r>
            <a:r>
              <a:rPr lang="zh-CN" altLang="en-US" sz="2400" dirty="0">
                <a:solidFill>
                  <a:schemeClr val="hlink"/>
                </a:solidFill>
              </a:rPr>
              <a:t>端口互连；</a:t>
            </a:r>
          </a:p>
          <a:p>
            <a:pPr marL="257175" lvl="1" indent="-257175">
              <a:buClr>
                <a:schemeClr val="tx1"/>
              </a:buClr>
            </a:pPr>
            <a:r>
              <a:rPr lang="en-US" altLang="zh-CN" sz="2400" dirty="0">
                <a:solidFill>
                  <a:schemeClr val="hlink"/>
                </a:solidFill>
              </a:rPr>
              <a:t>(5</a:t>
            </a:r>
            <a:r>
              <a:rPr lang="en-US" altLang="zh-CN" sz="2400" dirty="0" smtClean="0">
                <a:solidFill>
                  <a:schemeClr val="hlink"/>
                </a:solidFill>
              </a:rPr>
              <a:t>)</a:t>
            </a:r>
            <a:r>
              <a:rPr lang="zh-CN" altLang="en-US" sz="2400" dirty="0" smtClean="0">
                <a:solidFill>
                  <a:schemeClr val="hlink"/>
                </a:solidFill>
              </a:rPr>
              <a:t>路由器</a:t>
            </a:r>
            <a:r>
              <a:rPr lang="en-US" altLang="zh-CN" sz="2400" dirty="0">
                <a:solidFill>
                  <a:schemeClr val="hlink"/>
                </a:solidFill>
              </a:rPr>
              <a:t>Router0</a:t>
            </a:r>
            <a:r>
              <a:rPr lang="zh-CN" altLang="en-US" sz="2400" dirty="0">
                <a:solidFill>
                  <a:schemeClr val="hlink"/>
                </a:solidFill>
              </a:rPr>
              <a:t>的</a:t>
            </a:r>
            <a:r>
              <a:rPr lang="en-US" altLang="zh-CN" sz="2400" dirty="0">
                <a:solidFill>
                  <a:schemeClr val="hlink"/>
                </a:solidFill>
              </a:rPr>
              <a:t>FastEthernet0/1.1</a:t>
            </a:r>
            <a:r>
              <a:rPr lang="zh-CN" altLang="en-US" sz="2400" dirty="0">
                <a:solidFill>
                  <a:schemeClr val="hlink"/>
                </a:solidFill>
              </a:rPr>
              <a:t>和</a:t>
            </a:r>
            <a:r>
              <a:rPr lang="en-US" altLang="zh-CN" sz="2400" dirty="0">
                <a:solidFill>
                  <a:schemeClr val="hlink"/>
                </a:solidFill>
              </a:rPr>
              <a:t>FastEthernet0/1.2</a:t>
            </a:r>
            <a:r>
              <a:rPr lang="zh-CN" altLang="en-US" sz="2400" dirty="0">
                <a:solidFill>
                  <a:schemeClr val="hlink"/>
                </a:solidFill>
              </a:rPr>
              <a:t>的</a:t>
            </a:r>
            <a:r>
              <a:rPr lang="en-US" altLang="zh-CN" sz="2400" dirty="0">
                <a:solidFill>
                  <a:schemeClr val="hlink"/>
                </a:solidFill>
              </a:rPr>
              <a:t>IP</a:t>
            </a:r>
            <a:r>
              <a:rPr lang="zh-CN" altLang="en-US" sz="2400" dirty="0">
                <a:solidFill>
                  <a:schemeClr val="hlink"/>
                </a:solidFill>
              </a:rPr>
              <a:t>地址分别为</a:t>
            </a:r>
            <a:r>
              <a:rPr lang="en-US" altLang="zh-CN" sz="2400" dirty="0">
                <a:solidFill>
                  <a:schemeClr val="hlink"/>
                </a:solidFill>
              </a:rPr>
              <a:t>192.168.1.254/24</a:t>
            </a:r>
            <a:r>
              <a:rPr lang="zh-CN" altLang="en-US" sz="2400" dirty="0">
                <a:solidFill>
                  <a:schemeClr val="hlink"/>
                </a:solidFill>
              </a:rPr>
              <a:t>和</a:t>
            </a:r>
            <a:r>
              <a:rPr lang="en-US" altLang="zh-CN" sz="2400" dirty="0">
                <a:solidFill>
                  <a:schemeClr val="hlink"/>
                </a:solidFill>
              </a:rPr>
              <a:t>192.168.2.254/24</a:t>
            </a:r>
            <a:r>
              <a:rPr lang="zh-CN" altLang="en-US" sz="2400" dirty="0">
                <a:solidFill>
                  <a:schemeClr val="hlink"/>
                </a:solidFill>
              </a:rPr>
              <a:t>。</a:t>
            </a:r>
          </a:p>
          <a:p>
            <a:pPr marL="0" lvl="1" indent="0">
              <a:buClr>
                <a:schemeClr val="tx1"/>
              </a:buClr>
              <a:buNone/>
            </a:pPr>
            <a:endParaRPr lang="zh-CN" altLang="en-US" sz="2400" dirty="0">
              <a:solidFill>
                <a:schemeClr val="hlink"/>
              </a:solidFill>
            </a:endParaRPr>
          </a:p>
        </p:txBody>
      </p:sp>
      <p:sp>
        <p:nvSpPr>
          <p:cNvPr id="7" name="Rectangle 3"/>
          <p:cNvSpPr txBox="1">
            <a:spLocks noChangeArrowheads="1"/>
          </p:cNvSpPr>
          <p:nvPr/>
        </p:nvSpPr>
        <p:spPr bwMode="auto">
          <a:xfrm>
            <a:off x="4071268" y="1187273"/>
            <a:ext cx="3403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Clr>
                <a:schemeClr val="tx1"/>
              </a:buClr>
              <a:buFont typeface="Wingdings" panose="05000000000000000000" pitchFamily="2" charset="2"/>
              <a:buNone/>
            </a:pPr>
            <a:endParaRPr lang="zh-CN" altLang="en-US" sz="2400" dirty="0" smtClean="0">
              <a:solidFill>
                <a:schemeClr val="hlink"/>
              </a:solidFill>
            </a:endParaRPr>
          </a:p>
          <a:p>
            <a:pPr marL="257175" lvl="1" indent="-257175">
              <a:buClr>
                <a:schemeClr val="tx1"/>
              </a:buClr>
            </a:pPr>
            <a:endParaRPr lang="zh-CN" altLang="en-US" sz="2400" dirty="0" smtClean="0">
              <a:solidFill>
                <a:schemeClr val="hlink"/>
              </a:solidFill>
            </a:endParaRPr>
          </a:p>
          <a:p>
            <a:pPr marL="900112" lvl="3" indent="-257175">
              <a:buClr>
                <a:schemeClr val="tx1"/>
              </a:buClr>
            </a:pPr>
            <a:r>
              <a:rPr lang="en-US" altLang="zh-CN" sz="2200" dirty="0" smtClean="0"/>
              <a:t>192.168.2.0/24</a:t>
            </a:r>
            <a:r>
              <a:rPr lang="zh-CN" altLang="en-US" sz="2200" dirty="0" smtClean="0"/>
              <a:t>。</a:t>
            </a:r>
          </a:p>
        </p:txBody>
      </p:sp>
    </p:spTree>
    <p:extLst>
      <p:ext uri="{BB962C8B-B14F-4D97-AF65-F5344CB8AC3E}">
        <p14:creationId xmlns:p14="http://schemas.microsoft.com/office/powerpoint/2010/main" val="181241629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a:xfrm>
            <a:off x="457200" y="1600202"/>
            <a:ext cx="8469086" cy="4525963"/>
          </a:xfrm>
        </p:spPr>
        <p:txBody>
          <a:bodyPr/>
          <a:lstStyle/>
          <a:p>
            <a:pPr marL="0" lvl="4" indent="0">
              <a:buClr>
                <a:schemeClr val="tx1"/>
              </a:buClr>
              <a:buNone/>
            </a:pPr>
            <a:r>
              <a:rPr lang="zh-CN" altLang="en-US" sz="3000" dirty="0" smtClean="0">
                <a:solidFill>
                  <a:schemeClr val="hlink"/>
                </a:solidFill>
              </a:rPr>
              <a:t>采用</a:t>
            </a:r>
            <a:r>
              <a:rPr lang="zh-CN" altLang="en-US" sz="3000" dirty="0">
                <a:solidFill>
                  <a:schemeClr val="hlink"/>
                </a:solidFill>
              </a:rPr>
              <a:t>如下的思路进行配置：</a:t>
            </a:r>
          </a:p>
          <a:p>
            <a:pPr marL="257175" lvl="4" indent="-257175">
              <a:buClr>
                <a:schemeClr val="tx1"/>
              </a:buClr>
            </a:pPr>
            <a:r>
              <a:rPr lang="en-US" altLang="zh-CN" sz="3000" dirty="0">
                <a:solidFill>
                  <a:schemeClr val="hlink"/>
                </a:solidFill>
              </a:rPr>
              <a:t>(1)	</a:t>
            </a:r>
            <a:r>
              <a:rPr lang="zh-CN" altLang="en-US" sz="3000" dirty="0">
                <a:solidFill>
                  <a:schemeClr val="hlink"/>
                </a:solidFill>
              </a:rPr>
              <a:t>在交换机上创建</a:t>
            </a:r>
            <a:r>
              <a:rPr lang="en-US" altLang="zh-CN" sz="3000" dirty="0">
                <a:solidFill>
                  <a:schemeClr val="hlink"/>
                </a:solidFill>
              </a:rPr>
              <a:t>VLAN</a:t>
            </a:r>
            <a:r>
              <a:rPr lang="zh-CN" altLang="en-US" sz="3000" dirty="0">
                <a:solidFill>
                  <a:schemeClr val="hlink"/>
                </a:solidFill>
              </a:rPr>
              <a:t>并将各端口加入对应的</a:t>
            </a:r>
            <a:r>
              <a:rPr lang="en-US" altLang="zh-CN" sz="3000" dirty="0">
                <a:solidFill>
                  <a:schemeClr val="hlink"/>
                </a:solidFill>
              </a:rPr>
              <a:t>VLAN</a:t>
            </a:r>
            <a:r>
              <a:rPr lang="zh-CN" altLang="en-US" sz="3000" dirty="0">
                <a:solidFill>
                  <a:schemeClr val="hlink"/>
                </a:solidFill>
              </a:rPr>
              <a:t>；</a:t>
            </a:r>
          </a:p>
          <a:p>
            <a:pPr marL="257175" lvl="4" indent="-257175">
              <a:buClr>
                <a:schemeClr val="tx1"/>
              </a:buClr>
            </a:pPr>
            <a:r>
              <a:rPr lang="en-US" altLang="zh-CN" sz="3000" dirty="0">
                <a:solidFill>
                  <a:schemeClr val="hlink"/>
                </a:solidFill>
              </a:rPr>
              <a:t>(2)	</a:t>
            </a:r>
            <a:r>
              <a:rPr lang="zh-CN" altLang="en-US" sz="3000" dirty="0">
                <a:solidFill>
                  <a:schemeClr val="hlink"/>
                </a:solidFill>
              </a:rPr>
              <a:t>配置</a:t>
            </a:r>
            <a:r>
              <a:rPr lang="en-US" altLang="zh-CN" sz="3000" dirty="0">
                <a:solidFill>
                  <a:schemeClr val="hlink"/>
                </a:solidFill>
              </a:rPr>
              <a:t>Switch0</a:t>
            </a:r>
            <a:r>
              <a:rPr lang="zh-CN" altLang="en-US" sz="3000" dirty="0">
                <a:solidFill>
                  <a:schemeClr val="hlink"/>
                </a:solidFill>
              </a:rPr>
              <a:t>的</a:t>
            </a:r>
            <a:r>
              <a:rPr lang="en-US" altLang="zh-CN" sz="3000" dirty="0">
                <a:solidFill>
                  <a:schemeClr val="hlink"/>
                </a:solidFill>
              </a:rPr>
              <a:t>FastEthernet0/24</a:t>
            </a:r>
            <a:r>
              <a:rPr lang="zh-CN" altLang="en-US" sz="3000" dirty="0">
                <a:solidFill>
                  <a:schemeClr val="hlink"/>
                </a:solidFill>
              </a:rPr>
              <a:t>端口为</a:t>
            </a:r>
            <a:r>
              <a:rPr lang="en-US" altLang="zh-CN" sz="3000" dirty="0">
                <a:solidFill>
                  <a:schemeClr val="hlink"/>
                </a:solidFill>
              </a:rPr>
              <a:t>Trunk</a:t>
            </a:r>
            <a:r>
              <a:rPr lang="zh-CN" altLang="en-US" sz="3000" dirty="0">
                <a:solidFill>
                  <a:schemeClr val="hlink"/>
                </a:solidFill>
              </a:rPr>
              <a:t>类型；</a:t>
            </a:r>
          </a:p>
          <a:p>
            <a:pPr marL="257175" lvl="4" indent="-257175">
              <a:buClr>
                <a:schemeClr val="tx1"/>
              </a:buClr>
            </a:pPr>
            <a:r>
              <a:rPr lang="en-US" altLang="zh-CN" sz="3000" dirty="0">
                <a:solidFill>
                  <a:schemeClr val="hlink"/>
                </a:solidFill>
              </a:rPr>
              <a:t>(3)	</a:t>
            </a:r>
            <a:r>
              <a:rPr lang="zh-CN" altLang="en-US" sz="3000" dirty="0">
                <a:solidFill>
                  <a:schemeClr val="hlink"/>
                </a:solidFill>
              </a:rPr>
              <a:t>在路由器</a:t>
            </a:r>
            <a:r>
              <a:rPr lang="en-US" altLang="zh-CN" sz="3000" dirty="0">
                <a:solidFill>
                  <a:schemeClr val="hlink"/>
                </a:solidFill>
              </a:rPr>
              <a:t>Router0</a:t>
            </a:r>
            <a:r>
              <a:rPr lang="zh-CN" altLang="en-US" sz="3000" dirty="0">
                <a:solidFill>
                  <a:schemeClr val="hlink"/>
                </a:solidFill>
              </a:rPr>
              <a:t>的</a:t>
            </a:r>
            <a:r>
              <a:rPr lang="en-US" altLang="zh-CN" sz="3000" dirty="0">
                <a:solidFill>
                  <a:schemeClr val="hlink"/>
                </a:solidFill>
              </a:rPr>
              <a:t>FastEthernet0/1</a:t>
            </a:r>
            <a:r>
              <a:rPr lang="zh-CN" altLang="en-US" sz="3000" dirty="0">
                <a:solidFill>
                  <a:schemeClr val="hlink"/>
                </a:solidFill>
              </a:rPr>
              <a:t>号物理接口上创建子接口，定义封装的</a:t>
            </a:r>
            <a:r>
              <a:rPr lang="en-US" altLang="zh-CN" sz="3000" dirty="0">
                <a:solidFill>
                  <a:schemeClr val="hlink"/>
                </a:solidFill>
              </a:rPr>
              <a:t>VLAN</a:t>
            </a:r>
            <a:r>
              <a:rPr lang="zh-CN" altLang="en-US" sz="3000" dirty="0">
                <a:solidFill>
                  <a:schemeClr val="hlink"/>
                </a:solidFill>
              </a:rPr>
              <a:t>，并配置各以太网接口的</a:t>
            </a:r>
            <a:r>
              <a:rPr lang="en-US" altLang="zh-CN" sz="3000" dirty="0">
                <a:solidFill>
                  <a:schemeClr val="hlink"/>
                </a:solidFill>
              </a:rPr>
              <a:t>IP</a:t>
            </a:r>
            <a:r>
              <a:rPr lang="zh-CN" altLang="en-US" sz="3000" dirty="0">
                <a:solidFill>
                  <a:schemeClr val="hlink"/>
                </a:solidFill>
              </a:rPr>
              <a:t>地址形成直连路由；</a:t>
            </a:r>
          </a:p>
          <a:p>
            <a:pPr marL="257175" lvl="4" indent="-257175">
              <a:buClr>
                <a:schemeClr val="tx1"/>
              </a:buClr>
            </a:pPr>
            <a:r>
              <a:rPr lang="en-US" altLang="zh-CN" sz="3000" dirty="0">
                <a:solidFill>
                  <a:schemeClr val="hlink"/>
                </a:solidFill>
              </a:rPr>
              <a:t>(4)	</a:t>
            </a:r>
            <a:r>
              <a:rPr lang="zh-CN" altLang="en-US" sz="3000" dirty="0">
                <a:solidFill>
                  <a:schemeClr val="hlink"/>
                </a:solidFill>
              </a:rPr>
              <a:t>配置主机各以太网接口的</a:t>
            </a:r>
            <a:r>
              <a:rPr lang="en-US" altLang="zh-CN" sz="3000" dirty="0">
                <a:solidFill>
                  <a:schemeClr val="hlink"/>
                </a:solidFill>
              </a:rPr>
              <a:t>IP</a:t>
            </a:r>
            <a:r>
              <a:rPr lang="zh-CN" altLang="en-US" sz="3000" dirty="0">
                <a:solidFill>
                  <a:schemeClr val="hlink"/>
                </a:solidFill>
              </a:rPr>
              <a:t>地址及网关。</a:t>
            </a:r>
          </a:p>
        </p:txBody>
      </p:sp>
    </p:spTree>
    <p:extLst>
      <p:ext uri="{BB962C8B-B14F-4D97-AF65-F5344CB8AC3E}">
        <p14:creationId xmlns:p14="http://schemas.microsoft.com/office/powerpoint/2010/main" val="293358287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180016"/>
            <a:ext cx="8305800" cy="4525963"/>
          </a:xfrm>
        </p:spPr>
        <p:txBody>
          <a:bodyPr/>
          <a:lstStyle/>
          <a:p>
            <a:r>
              <a:rPr lang="en-US" altLang="zh-CN" sz="2800" dirty="0"/>
              <a:t>(1</a:t>
            </a:r>
            <a:r>
              <a:rPr lang="en-US" altLang="zh-CN" sz="2800" dirty="0" smtClean="0"/>
              <a:t>) </a:t>
            </a:r>
            <a:r>
              <a:rPr lang="zh-CN" altLang="en-US" sz="2800" dirty="0" smtClean="0"/>
              <a:t>搭建</a:t>
            </a:r>
            <a:r>
              <a:rPr lang="zh-CN" altLang="en-US" sz="2800" dirty="0"/>
              <a:t>实验</a:t>
            </a:r>
            <a:r>
              <a:rPr lang="zh-CN" altLang="en-US" sz="2800" dirty="0" smtClean="0"/>
              <a:t>环境。根据前述准备把路由器和主机连接到交换机的对应端口。</a:t>
            </a:r>
            <a:endParaRPr lang="en-US" altLang="zh-CN" sz="2800" dirty="0" smtClean="0"/>
          </a:p>
          <a:p>
            <a:r>
              <a:rPr lang="en-US" altLang="zh-CN" sz="2800" dirty="0" smtClean="0"/>
              <a:t>(</a:t>
            </a:r>
            <a:r>
              <a:rPr lang="en-US" altLang="zh-CN" sz="2800" dirty="0"/>
              <a:t>2</a:t>
            </a:r>
            <a:r>
              <a:rPr lang="en-US" altLang="zh-CN" sz="2800" dirty="0" smtClean="0"/>
              <a:t>) </a:t>
            </a:r>
            <a:r>
              <a:rPr lang="zh-CN" altLang="en-US" sz="2800" dirty="0" smtClean="0"/>
              <a:t>在</a:t>
            </a:r>
            <a:r>
              <a:rPr lang="en-US" altLang="zh-CN" sz="2800" dirty="0"/>
              <a:t>Switch0</a:t>
            </a:r>
            <a:r>
              <a:rPr lang="zh-CN" altLang="en-US" sz="2800" dirty="0"/>
              <a:t>上配置</a:t>
            </a:r>
            <a:r>
              <a:rPr lang="en-US" altLang="zh-CN" sz="2800" dirty="0" smtClean="0"/>
              <a:t>VLAN</a:t>
            </a:r>
            <a:r>
              <a:rPr lang="zh-CN" altLang="en-US" sz="2800" dirty="0"/>
              <a:t>（具体过程略</a:t>
            </a:r>
            <a:r>
              <a:rPr lang="zh-CN" altLang="en-US" sz="2800" dirty="0" smtClean="0"/>
              <a:t>）。 </a:t>
            </a:r>
            <a:endParaRPr lang="en-US" altLang="zh-CN" sz="2800" dirty="0" smtClean="0"/>
          </a:p>
          <a:p>
            <a:r>
              <a:rPr lang="en-US" altLang="zh-CN" sz="2800" dirty="0"/>
              <a:t>(3</a:t>
            </a:r>
            <a:r>
              <a:rPr lang="en-US" altLang="zh-CN" sz="2800" dirty="0" smtClean="0"/>
              <a:t>) </a:t>
            </a:r>
            <a:r>
              <a:rPr lang="zh-CN" altLang="en-US" sz="2800" dirty="0" smtClean="0"/>
              <a:t>把</a:t>
            </a:r>
            <a:r>
              <a:rPr lang="zh-CN" altLang="en-US" sz="2800" dirty="0"/>
              <a:t>交换机上与路由器相连的</a:t>
            </a:r>
            <a:r>
              <a:rPr lang="en-US" altLang="zh-CN" sz="2800" dirty="0"/>
              <a:t>f0/24</a:t>
            </a:r>
            <a:r>
              <a:rPr lang="zh-CN" altLang="en-US" sz="2800" dirty="0"/>
              <a:t>号接口配置成</a:t>
            </a:r>
            <a:r>
              <a:rPr lang="en-US" altLang="zh-CN" sz="2800" dirty="0"/>
              <a:t>Trunk</a:t>
            </a:r>
            <a:r>
              <a:rPr lang="zh-CN" altLang="en-US" sz="2800" dirty="0"/>
              <a:t>接口。</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845" y="3568928"/>
            <a:ext cx="7484383" cy="1592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05736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smtClean="0"/>
          </a:p>
        </p:txBody>
      </p:sp>
      <p:sp>
        <p:nvSpPr>
          <p:cNvPr id="275459" name="Rectangle 3"/>
          <p:cNvSpPr>
            <a:spLocks noGrp="1" noChangeArrowheads="1"/>
          </p:cNvSpPr>
          <p:nvPr>
            <p:ph type="body" idx="1"/>
          </p:nvPr>
        </p:nvSpPr>
        <p:spPr>
          <a:xfrm>
            <a:off x="457200" y="1203962"/>
            <a:ext cx="8336280" cy="4525963"/>
          </a:xfrm>
        </p:spPr>
        <p:txBody>
          <a:bodyPr/>
          <a:lstStyle/>
          <a:p>
            <a:r>
              <a:rPr lang="en-US" altLang="zh-CN" sz="2800" dirty="0"/>
              <a:t>(4)	</a:t>
            </a:r>
            <a:r>
              <a:rPr lang="zh-CN" altLang="en-US" sz="2800" dirty="0"/>
              <a:t>在路由器</a:t>
            </a:r>
            <a:r>
              <a:rPr lang="en-US" altLang="zh-CN" sz="2800" dirty="0"/>
              <a:t>Router0</a:t>
            </a:r>
            <a:r>
              <a:rPr lang="zh-CN" altLang="en-US" sz="2800" dirty="0"/>
              <a:t>的</a:t>
            </a:r>
            <a:r>
              <a:rPr lang="en-US" altLang="zh-CN" sz="2800" dirty="0"/>
              <a:t>f0/1</a:t>
            </a:r>
            <a:r>
              <a:rPr lang="zh-CN" altLang="en-US" sz="2800" dirty="0"/>
              <a:t>号物理接口上创建子接口并定义封装的</a:t>
            </a:r>
            <a:r>
              <a:rPr lang="en-US" altLang="zh-CN" sz="2800" dirty="0"/>
              <a:t>VLAN</a:t>
            </a:r>
            <a:r>
              <a:rPr lang="zh-CN" altLang="en-US" sz="2800" dirty="0"/>
              <a:t>。</a:t>
            </a:r>
            <a:endParaRPr lang="en-US" altLang="zh-CN" sz="2800" dirty="0" smtClean="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045" y="2116820"/>
            <a:ext cx="7905069" cy="4370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053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233886"/>
            <a:ext cx="2895600" cy="476250"/>
          </a:xfrm>
        </p:spPr>
        <p:txBody>
          <a:bodyPr/>
          <a:lstStyle/>
          <a:p>
            <a:r>
              <a:rPr lang="zh-CN" altLang="en-US"/>
              <a:t>第 </a:t>
            </a:r>
            <a:fld id="{71803258-1C6E-4B0D-99D1-BC4AE38E3E46}" type="slidenum">
              <a:rPr lang="zh-CN" altLang="en-US"/>
              <a:pPr/>
              <a:t>85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a:t>
            </a:r>
            <a:r>
              <a:rPr lang="zh-CN" altLang="en-US" sz="4400" dirty="0"/>
              <a:t>说明</a:t>
            </a:r>
            <a:r>
              <a:rPr lang="en-US" altLang="zh-CN" sz="4400" dirty="0"/>
              <a:t>】</a:t>
            </a:r>
          </a:p>
        </p:txBody>
      </p:sp>
      <p:sp>
        <p:nvSpPr>
          <p:cNvPr id="275459" name="Rectangle 3"/>
          <p:cNvSpPr>
            <a:spLocks noGrp="1" noChangeArrowheads="1"/>
          </p:cNvSpPr>
          <p:nvPr>
            <p:ph type="body" idx="1"/>
          </p:nvPr>
        </p:nvSpPr>
        <p:spPr>
          <a:xfrm>
            <a:off x="457200" y="1180016"/>
            <a:ext cx="8396514" cy="4525963"/>
          </a:xfrm>
        </p:spPr>
        <p:txBody>
          <a:bodyPr/>
          <a:lstStyle/>
          <a:p>
            <a:pPr marL="257175" lvl="1" indent="-257175">
              <a:buClr>
                <a:schemeClr val="tx1"/>
              </a:buClr>
            </a:pPr>
            <a:r>
              <a:rPr lang="en-US" altLang="zh-CN" sz="2300" dirty="0" smtClean="0">
                <a:solidFill>
                  <a:schemeClr val="hlink"/>
                </a:solidFill>
              </a:rPr>
              <a:t>1</a:t>
            </a:r>
            <a:r>
              <a:rPr lang="zh-CN" altLang="en-US" sz="2300" dirty="0">
                <a:solidFill>
                  <a:schemeClr val="hlink"/>
                </a:solidFill>
              </a:rPr>
              <a:t>、 子接口编号和</a:t>
            </a:r>
            <a:r>
              <a:rPr lang="en-US" altLang="zh-CN" sz="2300" dirty="0">
                <a:solidFill>
                  <a:schemeClr val="hlink"/>
                </a:solidFill>
              </a:rPr>
              <a:t>VLAN</a:t>
            </a:r>
            <a:r>
              <a:rPr lang="zh-CN" altLang="en-US" sz="2300" dirty="0">
                <a:solidFill>
                  <a:schemeClr val="hlink"/>
                </a:solidFill>
              </a:rPr>
              <a:t>编号之间没有必然的联系，这里使用的是子接口</a:t>
            </a:r>
            <a:r>
              <a:rPr lang="en-US" altLang="zh-CN" sz="2300" dirty="0">
                <a:solidFill>
                  <a:schemeClr val="hlink"/>
                </a:solidFill>
              </a:rPr>
              <a:t>1</a:t>
            </a:r>
            <a:r>
              <a:rPr lang="zh-CN" altLang="en-US" sz="2300" dirty="0">
                <a:solidFill>
                  <a:schemeClr val="hlink"/>
                </a:solidFill>
              </a:rPr>
              <a:t>和</a:t>
            </a:r>
            <a:r>
              <a:rPr lang="en-US" altLang="zh-CN" sz="2300" dirty="0">
                <a:solidFill>
                  <a:schemeClr val="hlink"/>
                </a:solidFill>
              </a:rPr>
              <a:t>2</a:t>
            </a:r>
            <a:r>
              <a:rPr lang="zh-CN" altLang="en-US" sz="2300" dirty="0">
                <a:solidFill>
                  <a:schemeClr val="hlink"/>
                </a:solidFill>
              </a:rPr>
              <a:t>。实际上可以在路由器上的一个物理接口上启用</a:t>
            </a:r>
            <a:r>
              <a:rPr lang="en-US" altLang="zh-CN" sz="2300" dirty="0">
                <a:solidFill>
                  <a:schemeClr val="hlink"/>
                </a:solidFill>
              </a:rPr>
              <a:t>0</a:t>
            </a:r>
            <a:r>
              <a:rPr lang="zh-CN" altLang="en-US" sz="2300" dirty="0">
                <a:solidFill>
                  <a:schemeClr val="hlink"/>
                </a:solidFill>
              </a:rPr>
              <a:t>～</a:t>
            </a:r>
            <a:r>
              <a:rPr lang="en-US" altLang="zh-CN" sz="2300" dirty="0">
                <a:solidFill>
                  <a:schemeClr val="hlink"/>
                </a:solidFill>
              </a:rPr>
              <a:t>4 294 967 295</a:t>
            </a:r>
            <a:r>
              <a:rPr lang="zh-CN" altLang="en-US" sz="2300" dirty="0">
                <a:solidFill>
                  <a:schemeClr val="hlink"/>
                </a:solidFill>
              </a:rPr>
              <a:t>个子接口，可以把每一个子接口想象成一个物理接口。</a:t>
            </a:r>
          </a:p>
          <a:p>
            <a:pPr marL="257175" lvl="1" indent="-257175">
              <a:buClr>
                <a:schemeClr val="tx1"/>
              </a:buClr>
            </a:pPr>
            <a:r>
              <a:rPr lang="en-US" altLang="zh-CN" sz="2300" dirty="0">
                <a:solidFill>
                  <a:schemeClr val="hlink"/>
                </a:solidFill>
              </a:rPr>
              <a:t>2</a:t>
            </a:r>
            <a:r>
              <a:rPr lang="zh-CN" altLang="en-US" sz="2300" dirty="0">
                <a:solidFill>
                  <a:schemeClr val="hlink"/>
                </a:solidFill>
              </a:rPr>
              <a:t>、 子接口默认是打开状态，不需要使用“</a:t>
            </a:r>
            <a:r>
              <a:rPr lang="en-US" altLang="zh-CN" sz="2300" dirty="0">
                <a:solidFill>
                  <a:schemeClr val="hlink"/>
                </a:solidFill>
              </a:rPr>
              <a:t>no shutdown”</a:t>
            </a:r>
            <a:r>
              <a:rPr lang="zh-CN" altLang="en-US" sz="2300" dirty="0">
                <a:solidFill>
                  <a:schemeClr val="hlink"/>
                </a:solidFill>
              </a:rPr>
              <a:t>命令。</a:t>
            </a:r>
          </a:p>
          <a:p>
            <a:pPr marL="257175" lvl="1" indent="-257175">
              <a:buClr>
                <a:schemeClr val="tx1"/>
              </a:buClr>
            </a:pPr>
            <a:r>
              <a:rPr lang="en-US" altLang="zh-CN" sz="2300" dirty="0">
                <a:solidFill>
                  <a:schemeClr val="hlink"/>
                </a:solidFill>
              </a:rPr>
              <a:t>3</a:t>
            </a:r>
            <a:r>
              <a:rPr lang="zh-CN" altLang="en-US" sz="2300" dirty="0">
                <a:solidFill>
                  <a:schemeClr val="hlink"/>
                </a:solidFill>
              </a:rPr>
              <a:t>、 配置子接口的封装协议是</a:t>
            </a:r>
            <a:r>
              <a:rPr lang="en-US" altLang="zh-CN" sz="2300" dirty="0">
                <a:solidFill>
                  <a:schemeClr val="hlink"/>
                </a:solidFill>
              </a:rPr>
              <a:t>dot1q</a:t>
            </a:r>
            <a:r>
              <a:rPr lang="zh-CN" altLang="en-US" sz="2300" dirty="0">
                <a:solidFill>
                  <a:schemeClr val="hlink"/>
                </a:solidFill>
              </a:rPr>
              <a:t>，即</a:t>
            </a:r>
            <a:r>
              <a:rPr lang="en-US" altLang="zh-CN" sz="2300" dirty="0">
                <a:solidFill>
                  <a:schemeClr val="hlink"/>
                </a:solidFill>
              </a:rPr>
              <a:t>802.1Q</a:t>
            </a:r>
            <a:r>
              <a:rPr lang="zh-CN" altLang="en-US" sz="2300" dirty="0">
                <a:solidFill>
                  <a:schemeClr val="hlink"/>
                </a:solidFill>
              </a:rPr>
              <a:t>，这里使用的封装协议要与交换机</a:t>
            </a:r>
            <a:r>
              <a:rPr lang="en-US" altLang="zh-CN" sz="2300" dirty="0">
                <a:solidFill>
                  <a:schemeClr val="hlink"/>
                </a:solidFill>
              </a:rPr>
              <a:t>Trunk</a:t>
            </a:r>
            <a:r>
              <a:rPr lang="zh-CN" altLang="en-US" sz="2300" dirty="0">
                <a:solidFill>
                  <a:schemeClr val="hlink"/>
                </a:solidFill>
              </a:rPr>
              <a:t>端口的封装协议相同，思科的有些型号交换机可以支持</a:t>
            </a:r>
            <a:r>
              <a:rPr lang="en-US" altLang="zh-CN" sz="2300" dirty="0">
                <a:solidFill>
                  <a:schemeClr val="hlink"/>
                </a:solidFill>
              </a:rPr>
              <a:t>dot1q</a:t>
            </a:r>
            <a:r>
              <a:rPr lang="zh-CN" altLang="en-US" sz="2300" dirty="0">
                <a:solidFill>
                  <a:schemeClr val="hlink"/>
                </a:solidFill>
              </a:rPr>
              <a:t>和</a:t>
            </a:r>
            <a:r>
              <a:rPr lang="en-US" altLang="zh-CN" sz="2300" dirty="0">
                <a:solidFill>
                  <a:schemeClr val="hlink"/>
                </a:solidFill>
              </a:rPr>
              <a:t>ISL</a:t>
            </a:r>
            <a:r>
              <a:rPr lang="zh-CN" altLang="en-US" sz="2300" dirty="0">
                <a:solidFill>
                  <a:schemeClr val="hlink"/>
                </a:solidFill>
              </a:rPr>
              <a:t>的封装协议，有些型号的交换机只支持</a:t>
            </a:r>
            <a:r>
              <a:rPr lang="en-US" altLang="zh-CN" sz="2300" dirty="0">
                <a:solidFill>
                  <a:schemeClr val="hlink"/>
                </a:solidFill>
              </a:rPr>
              <a:t>dot1q</a:t>
            </a:r>
            <a:r>
              <a:rPr lang="zh-CN" altLang="en-US" sz="2300" dirty="0">
                <a:solidFill>
                  <a:schemeClr val="hlink"/>
                </a:solidFill>
              </a:rPr>
              <a:t>封装协议，尤其是现在新出厂的交换机，默认的封装协议就是</a:t>
            </a:r>
            <a:r>
              <a:rPr lang="en-US" altLang="zh-CN" sz="2300" dirty="0">
                <a:solidFill>
                  <a:schemeClr val="hlink"/>
                </a:solidFill>
              </a:rPr>
              <a:t>dot1q</a:t>
            </a:r>
            <a:r>
              <a:rPr lang="zh-CN" altLang="en-US" sz="2300" dirty="0">
                <a:solidFill>
                  <a:schemeClr val="hlink"/>
                </a:solidFill>
              </a:rPr>
              <a:t>。</a:t>
            </a:r>
          </a:p>
          <a:p>
            <a:pPr marL="257175" lvl="1" indent="-257175">
              <a:buClr>
                <a:schemeClr val="tx1"/>
              </a:buClr>
            </a:pPr>
            <a:r>
              <a:rPr lang="en-US" altLang="zh-CN" sz="2300" dirty="0">
                <a:solidFill>
                  <a:schemeClr val="hlink"/>
                </a:solidFill>
              </a:rPr>
              <a:t>4</a:t>
            </a:r>
            <a:r>
              <a:rPr lang="zh-CN" altLang="en-US" sz="2300" dirty="0">
                <a:solidFill>
                  <a:schemeClr val="hlink"/>
                </a:solidFill>
              </a:rPr>
              <a:t>、 </a:t>
            </a:r>
            <a:r>
              <a:rPr lang="en-US" altLang="zh-CN" sz="2300" dirty="0">
                <a:solidFill>
                  <a:schemeClr val="hlink"/>
                </a:solidFill>
              </a:rPr>
              <a:t>encapsulation</a:t>
            </a:r>
            <a:r>
              <a:rPr lang="zh-CN" altLang="en-US" sz="2300" dirty="0">
                <a:solidFill>
                  <a:schemeClr val="hlink"/>
                </a:solidFill>
              </a:rPr>
              <a:t>命令的第二个参数指的是</a:t>
            </a:r>
            <a:r>
              <a:rPr lang="en-US" altLang="zh-CN" sz="2300" dirty="0">
                <a:solidFill>
                  <a:schemeClr val="hlink"/>
                </a:solidFill>
              </a:rPr>
              <a:t>VLAN</a:t>
            </a:r>
            <a:r>
              <a:rPr lang="zh-CN" altLang="en-US" sz="2300" dirty="0">
                <a:solidFill>
                  <a:schemeClr val="hlink"/>
                </a:solidFill>
              </a:rPr>
              <a:t>的编号，不能随便指定，要与交换机上的</a:t>
            </a:r>
            <a:r>
              <a:rPr lang="en-US" altLang="zh-CN" sz="2300" dirty="0">
                <a:solidFill>
                  <a:schemeClr val="hlink"/>
                </a:solidFill>
              </a:rPr>
              <a:t>VLAN</a:t>
            </a:r>
            <a:r>
              <a:rPr lang="zh-CN" altLang="en-US" sz="2300" dirty="0">
                <a:solidFill>
                  <a:schemeClr val="hlink"/>
                </a:solidFill>
              </a:rPr>
              <a:t>号对应起来。</a:t>
            </a:r>
          </a:p>
          <a:p>
            <a:pPr marL="257175" lvl="1" indent="-257175">
              <a:buClr>
                <a:schemeClr val="tx1"/>
              </a:buClr>
            </a:pPr>
            <a:r>
              <a:rPr lang="en-US" altLang="zh-CN" sz="2300" dirty="0">
                <a:solidFill>
                  <a:schemeClr val="hlink"/>
                </a:solidFill>
              </a:rPr>
              <a:t>5</a:t>
            </a:r>
            <a:r>
              <a:rPr lang="zh-CN" altLang="en-US" sz="2300" dirty="0">
                <a:solidFill>
                  <a:schemeClr val="hlink"/>
                </a:solidFill>
              </a:rPr>
              <a:t>、 在给子接口配置</a:t>
            </a:r>
            <a:r>
              <a:rPr lang="en-US" altLang="zh-CN" sz="2300" dirty="0">
                <a:solidFill>
                  <a:schemeClr val="hlink"/>
                </a:solidFill>
              </a:rPr>
              <a:t>IP</a:t>
            </a:r>
            <a:r>
              <a:rPr lang="zh-CN" altLang="en-US" sz="2300" dirty="0">
                <a:solidFill>
                  <a:schemeClr val="hlink"/>
                </a:solidFill>
              </a:rPr>
              <a:t>地址前，必须要先封装协议，顺序不能颠倒。</a:t>
            </a:r>
          </a:p>
        </p:txBody>
      </p:sp>
    </p:spTree>
    <p:extLst>
      <p:ext uri="{BB962C8B-B14F-4D97-AF65-F5344CB8AC3E}">
        <p14:creationId xmlns:p14="http://schemas.microsoft.com/office/powerpoint/2010/main" val="25304611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06456"/>
            <a:ext cx="2895600" cy="476250"/>
          </a:xfrm>
        </p:spPr>
        <p:txBody>
          <a:bodyPr/>
          <a:lstStyle/>
          <a:p>
            <a:r>
              <a:rPr lang="zh-CN" altLang="en-US"/>
              <a:t>第 </a:t>
            </a:r>
            <a:fld id="{71803258-1C6E-4B0D-99D1-BC4AE38E3E46}" type="slidenum">
              <a:rPr lang="zh-CN" altLang="en-US"/>
              <a:pPr/>
              <a:t>86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r>
              <a:rPr lang="en-US" altLang="zh-CN" sz="2800" dirty="0"/>
              <a:t>(5)	</a:t>
            </a:r>
            <a:r>
              <a:rPr lang="zh-CN" altLang="en-US" sz="2800" dirty="0"/>
              <a:t>配置主机</a:t>
            </a:r>
            <a:r>
              <a:rPr lang="en-US" altLang="zh-CN" sz="2800" dirty="0"/>
              <a:t>PC0</a:t>
            </a:r>
            <a:r>
              <a:rPr lang="zh-CN" altLang="en-US" sz="2800" dirty="0"/>
              <a:t>和</a:t>
            </a:r>
            <a:r>
              <a:rPr lang="en-US" altLang="zh-CN" sz="2800" dirty="0"/>
              <a:t>PC1</a:t>
            </a:r>
            <a:r>
              <a:rPr lang="zh-CN" altLang="en-US" sz="2800" dirty="0"/>
              <a:t>的</a:t>
            </a:r>
            <a:r>
              <a:rPr lang="en-US" altLang="zh-CN" sz="2800" dirty="0"/>
              <a:t>IP</a:t>
            </a:r>
            <a:r>
              <a:rPr lang="zh-CN" altLang="en-US" sz="2800" dirty="0"/>
              <a:t>地址、子网掩码和网关</a:t>
            </a:r>
            <a:r>
              <a:rPr lang="zh-CN" altLang="en-US" sz="2800" dirty="0" smtClean="0"/>
              <a:t>。</a:t>
            </a:r>
            <a:endParaRPr lang="en-US" altLang="zh-CN" sz="2800" dirty="0" smtClean="0"/>
          </a:p>
          <a:p>
            <a:r>
              <a:rPr lang="en-US" altLang="zh-CN" sz="2800" dirty="0" smtClean="0"/>
              <a:t>(6)</a:t>
            </a:r>
            <a:r>
              <a:rPr lang="zh-CN" altLang="en-US" sz="2800" dirty="0" smtClean="0"/>
              <a:t>在</a:t>
            </a:r>
            <a:r>
              <a:rPr lang="zh-CN" altLang="en-US" sz="2800" dirty="0"/>
              <a:t>完成上述所有的设置以后，进行网络连通性测试：分别使用</a:t>
            </a:r>
            <a:r>
              <a:rPr lang="en-US" altLang="zh-CN" sz="2800" dirty="0"/>
              <a:t>ping</a:t>
            </a:r>
            <a:r>
              <a:rPr lang="zh-CN" altLang="en-US" sz="2800" dirty="0"/>
              <a:t>命令和</a:t>
            </a:r>
            <a:r>
              <a:rPr lang="en-US" altLang="zh-CN" sz="2800" dirty="0" err="1"/>
              <a:t>tracert</a:t>
            </a:r>
            <a:r>
              <a:rPr lang="zh-CN" altLang="en-US" sz="2800" dirty="0"/>
              <a:t>命令测试</a:t>
            </a:r>
            <a:r>
              <a:rPr lang="en-US" altLang="zh-CN" sz="2800" dirty="0"/>
              <a:t>PC0</a:t>
            </a:r>
            <a:r>
              <a:rPr lang="zh-CN" altLang="en-US" sz="2800" dirty="0"/>
              <a:t>和</a:t>
            </a:r>
            <a:r>
              <a:rPr lang="en-US" altLang="zh-CN" sz="2800" dirty="0"/>
              <a:t>PC1</a:t>
            </a:r>
            <a:r>
              <a:rPr lang="zh-CN" altLang="en-US" sz="2800" dirty="0"/>
              <a:t>的连通性。</a:t>
            </a:r>
            <a:endParaRPr lang="en-US" altLang="zh-CN" sz="2800" dirty="0" smtClean="0"/>
          </a:p>
          <a:p>
            <a:endParaRPr lang="zh-CN" altLang="zh-CN" sz="2800" dirty="0"/>
          </a:p>
        </p:txBody>
      </p:sp>
    </p:spTree>
    <p:extLst>
      <p:ext uri="{BB962C8B-B14F-4D97-AF65-F5344CB8AC3E}">
        <p14:creationId xmlns:p14="http://schemas.microsoft.com/office/powerpoint/2010/main" val="226705172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6.7	</a:t>
            </a:r>
            <a:r>
              <a:rPr lang="zh-CN" altLang="en-US" sz="4400" dirty="0"/>
              <a:t>三层交换</a:t>
            </a:r>
            <a:r>
              <a:rPr lang="en-US" altLang="zh-CN" sz="4400" dirty="0"/>
              <a:t/>
            </a:r>
            <a:br>
              <a:rPr lang="en-US" altLang="zh-CN" sz="4400" dirty="0"/>
            </a:br>
            <a:r>
              <a:rPr lang="en-US" altLang="zh-CN" sz="4400" dirty="0"/>
              <a:t>6.7.1	</a:t>
            </a:r>
            <a:r>
              <a:rPr lang="zh-CN" altLang="en-US" sz="4400" dirty="0"/>
              <a:t>概述</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257175" lvl="1" indent="-257175">
              <a:buClr>
                <a:schemeClr val="tx1"/>
              </a:buClr>
            </a:pPr>
            <a:r>
              <a:rPr lang="zh-CN" altLang="en-US" sz="2800" dirty="0">
                <a:solidFill>
                  <a:schemeClr val="hlink"/>
                </a:solidFill>
              </a:rPr>
              <a:t>单臂路由在实现</a:t>
            </a:r>
            <a:r>
              <a:rPr lang="en-US" altLang="zh-CN" sz="2800" dirty="0">
                <a:solidFill>
                  <a:schemeClr val="hlink"/>
                </a:solidFill>
              </a:rPr>
              <a:t>VLAN</a:t>
            </a:r>
            <a:r>
              <a:rPr lang="zh-CN" altLang="en-US" sz="2800" dirty="0">
                <a:solidFill>
                  <a:schemeClr val="hlink"/>
                </a:solidFill>
              </a:rPr>
              <a:t>间的路由时转发速率较慢，而且需要昂贵的路由器设备。实际上，在局域网内部多采用三层</a:t>
            </a:r>
            <a:r>
              <a:rPr lang="zh-CN" altLang="en-US" sz="2800" dirty="0" smtClean="0">
                <a:solidFill>
                  <a:schemeClr val="hlink"/>
                </a:solidFill>
              </a:rPr>
              <a:t>交换</a:t>
            </a:r>
            <a:r>
              <a:rPr lang="zh-CN" altLang="en-US" sz="2800" dirty="0">
                <a:solidFill>
                  <a:schemeClr val="hlink"/>
                </a:solidFill>
              </a:rPr>
              <a:t>。</a:t>
            </a:r>
            <a:endParaRPr lang="en-US" altLang="zh-CN" sz="2800" dirty="0" smtClean="0">
              <a:solidFill>
                <a:schemeClr val="hlink"/>
              </a:solidFill>
            </a:endParaRPr>
          </a:p>
          <a:p>
            <a:pPr marL="257175" lvl="1" indent="-257175">
              <a:buClr>
                <a:schemeClr val="tx1"/>
              </a:buClr>
            </a:pPr>
            <a:r>
              <a:rPr lang="zh-CN" altLang="en-US" sz="2800" dirty="0">
                <a:solidFill>
                  <a:schemeClr val="hlink"/>
                </a:solidFill>
              </a:rPr>
              <a:t>传统的交换技术是在数据链路层进行的，它按照所接收到的数据包的目的</a:t>
            </a:r>
            <a:r>
              <a:rPr lang="en-US" altLang="zh-CN" sz="2800" dirty="0">
                <a:solidFill>
                  <a:schemeClr val="hlink"/>
                </a:solidFill>
              </a:rPr>
              <a:t>MAC</a:t>
            </a:r>
            <a:r>
              <a:rPr lang="zh-CN" altLang="en-US" sz="2800" dirty="0">
                <a:solidFill>
                  <a:schemeClr val="hlink"/>
                </a:solidFill>
              </a:rPr>
              <a:t>地址来进行转发，对于网络层或者高层协议来说是透明</a:t>
            </a:r>
            <a:r>
              <a:rPr lang="zh-CN" altLang="en-US" sz="2800" dirty="0" smtClean="0">
                <a:solidFill>
                  <a:schemeClr val="hlink"/>
                </a:solidFill>
              </a:rPr>
              <a:t>的。</a:t>
            </a:r>
            <a:endParaRPr lang="en-US" altLang="zh-CN" sz="2800" dirty="0" smtClean="0">
              <a:solidFill>
                <a:schemeClr val="hlink"/>
              </a:solidFill>
            </a:endParaRPr>
          </a:p>
          <a:p>
            <a:pPr marL="257175" lvl="1" indent="-257175">
              <a:buClr>
                <a:schemeClr val="tx1"/>
              </a:buClr>
            </a:pPr>
            <a:r>
              <a:rPr lang="zh-CN" altLang="en-US" sz="2800" dirty="0">
                <a:solidFill>
                  <a:schemeClr val="hlink"/>
                </a:solidFill>
              </a:rPr>
              <a:t>三层交换技术使网络层实现了数据包的高速转发</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en-US" sz="2800" dirty="0">
                <a:solidFill>
                  <a:schemeClr val="hlink"/>
                </a:solidFill>
              </a:rPr>
              <a:t>第三层交换的目标是，只要在源地址和目的地址之间有一条更为直接的第二层通路，就没有必要经过路由器转发数据包</a:t>
            </a:r>
            <a:r>
              <a:rPr lang="zh-CN" altLang="en-US" sz="2800" dirty="0" smtClean="0">
                <a:solidFill>
                  <a:schemeClr val="hlink"/>
                </a:solidFill>
              </a:rPr>
              <a:t>。</a:t>
            </a:r>
            <a:endParaRPr lang="en-US" altLang="zh-CN" sz="2800" dirty="0" smtClean="0">
              <a:solidFill>
                <a:schemeClr val="hlink"/>
              </a:solidFill>
            </a:endParaRPr>
          </a:p>
        </p:txBody>
      </p:sp>
    </p:spTree>
    <p:extLst>
      <p:ext uri="{BB962C8B-B14F-4D97-AF65-F5344CB8AC3E}">
        <p14:creationId xmlns:p14="http://schemas.microsoft.com/office/powerpoint/2010/main" val="9310111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6.7.1</a:t>
            </a:r>
            <a:r>
              <a:rPr lang="en-US" altLang="zh-CN" sz="4400" dirty="0"/>
              <a:t>	</a:t>
            </a:r>
            <a:r>
              <a:rPr lang="zh-CN" altLang="en-US" sz="4400" dirty="0"/>
              <a:t>概述（续</a:t>
            </a:r>
            <a:r>
              <a:rPr lang="en-US" altLang="zh-CN" sz="4400" dirty="0"/>
              <a:t>1</a:t>
            </a:r>
            <a:r>
              <a:rPr lang="zh-CN" altLang="en-US" sz="4400" dirty="0"/>
              <a:t>）</a:t>
            </a:r>
            <a:endParaRPr lang="en-US" altLang="zh-CN" sz="4400" dirty="0"/>
          </a:p>
        </p:txBody>
      </p:sp>
      <p:sp>
        <p:nvSpPr>
          <p:cNvPr id="275459" name="Rectangle 3"/>
          <p:cNvSpPr>
            <a:spLocks noGrp="1" noChangeArrowheads="1"/>
          </p:cNvSpPr>
          <p:nvPr>
            <p:ph type="body" idx="1"/>
          </p:nvPr>
        </p:nvSpPr>
        <p:spPr>
          <a:xfrm>
            <a:off x="457199" y="1569722"/>
            <a:ext cx="3058161" cy="4525963"/>
          </a:xfrm>
        </p:spPr>
        <p:txBody>
          <a:bodyPr/>
          <a:lstStyle/>
          <a:p>
            <a:pPr marL="257175" lvl="1" indent="-257175">
              <a:buClr>
                <a:schemeClr val="tx1"/>
              </a:buClr>
            </a:pPr>
            <a:r>
              <a:rPr lang="zh-CN" altLang="en-US" sz="2800" dirty="0">
                <a:solidFill>
                  <a:schemeClr val="hlink"/>
                </a:solidFill>
              </a:rPr>
              <a:t>从硬件的实现上看，第二层交换机的接口模块都是通过高速总线交换数据的。在第三层交换机中，与路由器有关</a:t>
            </a:r>
            <a:r>
              <a:rPr lang="zh-CN" altLang="en-US" sz="2800" dirty="0" smtClean="0">
                <a:solidFill>
                  <a:schemeClr val="hlink"/>
                </a:solidFill>
              </a:rPr>
              <a:t>的</a:t>
            </a:r>
            <a:endParaRPr lang="zh-CN" altLang="en-US" sz="2500" dirty="0"/>
          </a:p>
        </p:txBody>
      </p:sp>
      <p:pic>
        <p:nvPicPr>
          <p:cNvPr id="6" name="图片 5" descr="C:\Documents and Settings\cdz\桌面\三层交换机内部结构示意图.jpg"/>
          <p:cNvPicPr>
            <a:picLocks noChangeAspect="1"/>
          </p:cNvPicPr>
          <p:nvPr/>
        </p:nvPicPr>
        <p:blipFill rotWithShape="1">
          <a:blip r:embed="rId2" cstate="print">
            <a:extLst>
              <a:ext uri="{28A0092B-C50C-407E-A947-70E740481C1C}">
                <a14:useLocalDpi xmlns:a14="http://schemas.microsoft.com/office/drawing/2010/main" val="0"/>
              </a:ext>
            </a:extLst>
          </a:blip>
          <a:srcRect l="2617" t="3336" r="3497" b="3695"/>
          <a:stretch/>
        </p:blipFill>
        <p:spPr bwMode="auto">
          <a:xfrm>
            <a:off x="3515360" y="1427162"/>
            <a:ext cx="5106126" cy="3171771"/>
          </a:xfrm>
          <a:prstGeom prst="rect">
            <a:avLst/>
          </a:prstGeom>
          <a:noFill/>
          <a:ln>
            <a:noFill/>
          </a:ln>
          <a:extLst>
            <a:ext uri="{53640926-AAD7-44D8-BBD7-CCE9431645EC}">
              <a14:shadowObscured xmlns:a14="http://schemas.microsoft.com/office/drawing/2010/main"/>
            </a:ext>
          </a:extLst>
        </p:spPr>
      </p:pic>
      <p:sp>
        <p:nvSpPr>
          <p:cNvPr id="7" name="Rectangle 3"/>
          <p:cNvSpPr txBox="1">
            <a:spLocks noChangeArrowheads="1"/>
          </p:cNvSpPr>
          <p:nvPr/>
        </p:nvSpPr>
        <p:spPr bwMode="auto">
          <a:xfrm>
            <a:off x="718451" y="4642475"/>
            <a:ext cx="7903035" cy="1363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Clr>
                <a:schemeClr val="tx1"/>
              </a:buClr>
              <a:buNone/>
            </a:pPr>
            <a:r>
              <a:rPr lang="zh-CN" altLang="en-US" sz="2800" dirty="0" smtClean="0">
                <a:solidFill>
                  <a:schemeClr val="hlink"/>
                </a:solidFill>
              </a:rPr>
              <a:t>第三层路由硬件模块也插接在高速总线上，如图所示，这种方式使得路由模块可以与需要路由的其他模块间高速地交换数据，从而突破了传统的外接路由器端口速率的限制。</a:t>
            </a:r>
            <a:endParaRPr lang="zh-CN" altLang="en-US" sz="2500" dirty="0"/>
          </a:p>
        </p:txBody>
      </p:sp>
    </p:spTree>
    <p:extLst>
      <p:ext uri="{BB962C8B-B14F-4D97-AF65-F5344CB8AC3E}">
        <p14:creationId xmlns:p14="http://schemas.microsoft.com/office/powerpoint/2010/main" val="389784927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6.7.1</a:t>
            </a:r>
            <a:r>
              <a:rPr lang="en-US" altLang="zh-CN" sz="4400" dirty="0"/>
              <a:t>	</a:t>
            </a:r>
            <a:r>
              <a:rPr lang="zh-CN" altLang="en-US" sz="4400" dirty="0"/>
              <a:t>概述（</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199" y="1569722"/>
            <a:ext cx="8164287" cy="4525963"/>
          </a:xfrm>
        </p:spPr>
        <p:txBody>
          <a:bodyPr/>
          <a:lstStyle/>
          <a:p>
            <a:pPr marL="257175" lvl="1" indent="-257175">
              <a:buClr>
                <a:schemeClr val="tx1"/>
              </a:buClr>
            </a:pPr>
            <a:r>
              <a:rPr lang="zh-CN" altLang="en-US" sz="2600" dirty="0">
                <a:solidFill>
                  <a:schemeClr val="hlink"/>
                </a:solidFill>
              </a:rPr>
              <a:t>报文到报文的</a:t>
            </a:r>
            <a:r>
              <a:rPr lang="zh-CN" altLang="en-US" sz="2600" dirty="0" smtClean="0">
                <a:solidFill>
                  <a:schemeClr val="hlink"/>
                </a:solidFill>
              </a:rPr>
              <a:t>交换：</a:t>
            </a:r>
            <a:r>
              <a:rPr lang="zh-CN" altLang="en-US" sz="2600" dirty="0">
                <a:solidFill>
                  <a:schemeClr val="hlink"/>
                </a:solidFill>
              </a:rPr>
              <a:t>报文进入物理接口</a:t>
            </a:r>
            <a:r>
              <a:rPr lang="zh-CN" altLang="en-US" sz="2600" dirty="0" smtClean="0">
                <a:solidFill>
                  <a:schemeClr val="hlink"/>
                </a:solidFill>
              </a:rPr>
              <a:t>，在</a:t>
            </a:r>
            <a:r>
              <a:rPr lang="zh-CN" altLang="en-US" sz="2600" dirty="0">
                <a:solidFill>
                  <a:schemeClr val="hlink"/>
                </a:solidFill>
              </a:rPr>
              <a:t>第二层接受目的</a:t>
            </a:r>
            <a:r>
              <a:rPr lang="en-US" altLang="zh-CN" sz="2600" dirty="0">
                <a:solidFill>
                  <a:schemeClr val="hlink"/>
                </a:solidFill>
              </a:rPr>
              <a:t>MAC</a:t>
            </a:r>
            <a:r>
              <a:rPr lang="zh-CN" altLang="en-US" sz="2600" dirty="0">
                <a:solidFill>
                  <a:schemeClr val="hlink"/>
                </a:solidFill>
              </a:rPr>
              <a:t>检查，若在第二层能交换则进行二层交换，否则进入到第三</a:t>
            </a:r>
            <a:r>
              <a:rPr lang="zh-CN" altLang="en-US" sz="2600" dirty="0" smtClean="0">
                <a:solidFill>
                  <a:schemeClr val="hlink"/>
                </a:solidFill>
              </a:rPr>
              <a:t>层网络层</a:t>
            </a:r>
            <a:r>
              <a:rPr lang="zh-CN" altLang="en-US" sz="2600" dirty="0">
                <a:solidFill>
                  <a:schemeClr val="hlink"/>
                </a:solidFill>
              </a:rPr>
              <a:t>，</a:t>
            </a:r>
            <a:r>
              <a:rPr lang="zh-CN" altLang="en-US" sz="2600" dirty="0" smtClean="0">
                <a:solidFill>
                  <a:schemeClr val="hlink"/>
                </a:solidFill>
              </a:rPr>
              <a:t>经过</a:t>
            </a:r>
            <a:r>
              <a:rPr lang="zh-CN" altLang="en-US" sz="2600" dirty="0">
                <a:solidFill>
                  <a:schemeClr val="hlink"/>
                </a:solidFill>
              </a:rPr>
              <a:t>路径确定、地址解析及某些特殊服务。处理完毕后报文已更新，确定合适的输出端口后，报文通过第一层传送到物理介质上。</a:t>
            </a:r>
            <a:endParaRPr lang="zh-CN" altLang="en-US" sz="2600" dirty="0"/>
          </a:p>
        </p:txBody>
      </p:sp>
      <p:pic>
        <p:nvPicPr>
          <p:cNvPr id="8" name="图片 7" descr="C:\Documents and Settings\cdz\桌面\报文到报文的交换方式.jpg"/>
          <p:cNvPicPr/>
          <p:nvPr/>
        </p:nvPicPr>
        <p:blipFill rotWithShape="1">
          <a:blip r:embed="rId2" cstate="print">
            <a:extLst>
              <a:ext uri="{28A0092B-C50C-407E-A947-70E740481C1C}">
                <a14:useLocalDpi xmlns:a14="http://schemas.microsoft.com/office/drawing/2010/main" val="0"/>
              </a:ext>
            </a:extLst>
          </a:blip>
          <a:srcRect l="1191" t="3867" r="1054" b="-7"/>
          <a:stretch/>
        </p:blipFill>
        <p:spPr bwMode="auto">
          <a:xfrm>
            <a:off x="859245" y="3631618"/>
            <a:ext cx="7036526" cy="284262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47525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a:t>要实现全网互通，</a:t>
            </a:r>
            <a:r>
              <a:rPr lang="en-US" altLang="zh-CN" sz="2800" dirty="0"/>
              <a:t>Router2</a:t>
            </a:r>
            <a:r>
              <a:rPr lang="zh-CN" altLang="en-US" sz="2800" dirty="0"/>
              <a:t>还应增加如下静态路由：</a:t>
            </a:r>
          </a:p>
          <a:p>
            <a:pPr lvl="1"/>
            <a:r>
              <a:rPr lang="zh-CN" altLang="en-US" sz="2500" dirty="0"/>
              <a:t>	目的地址为</a:t>
            </a:r>
            <a:r>
              <a:rPr lang="en-US" altLang="zh-CN" sz="2500" dirty="0"/>
              <a:t>10.0.0.0/8</a:t>
            </a:r>
            <a:r>
              <a:rPr lang="zh-CN" altLang="en-US" sz="2500" dirty="0"/>
              <a:t>，下一跳为</a:t>
            </a:r>
            <a:r>
              <a:rPr lang="en-US" altLang="zh-CN" sz="2500" dirty="0"/>
              <a:t>192.168.2.1/24</a:t>
            </a:r>
            <a:r>
              <a:rPr lang="zh-CN" altLang="en-US" sz="2500" dirty="0"/>
              <a:t>，</a:t>
            </a:r>
          </a:p>
          <a:p>
            <a:pPr lvl="1"/>
            <a:r>
              <a:rPr lang="zh-CN" altLang="en-US" sz="2500" dirty="0"/>
              <a:t>	目的地址为</a:t>
            </a:r>
            <a:r>
              <a:rPr lang="en-US" altLang="zh-CN" sz="2500" dirty="0"/>
              <a:t>192.168.1.0/24</a:t>
            </a:r>
            <a:r>
              <a:rPr lang="zh-CN" altLang="en-US" sz="2500" dirty="0"/>
              <a:t>，下一跳为</a:t>
            </a:r>
            <a:r>
              <a:rPr lang="en-US" altLang="zh-CN" sz="2500" dirty="0"/>
              <a:t>192.168.2.1/24</a:t>
            </a:r>
            <a:r>
              <a:rPr lang="zh-CN" altLang="en-US" sz="2500" dirty="0"/>
              <a:t>，</a:t>
            </a:r>
          </a:p>
          <a:p>
            <a:pPr lvl="1"/>
            <a:r>
              <a:rPr lang="zh-CN" altLang="en-US" sz="2500" dirty="0"/>
              <a:t>	目的地址为</a:t>
            </a:r>
            <a:r>
              <a:rPr lang="en-US" altLang="zh-CN" sz="2500" dirty="0"/>
              <a:t>20.0.0.0/8</a:t>
            </a:r>
            <a:r>
              <a:rPr lang="zh-CN" altLang="en-US" sz="2500" dirty="0"/>
              <a:t>，下一跳为</a:t>
            </a:r>
            <a:r>
              <a:rPr lang="en-US" altLang="zh-CN" sz="2500" dirty="0"/>
              <a:t>192.168.3.2/24</a:t>
            </a:r>
            <a:r>
              <a:rPr lang="zh-CN" altLang="en-US" sz="2500" dirty="0"/>
              <a:t>。</a:t>
            </a:r>
          </a:p>
          <a:p>
            <a:r>
              <a:rPr lang="zh-CN" altLang="en-US" sz="2800" dirty="0" smtClean="0"/>
              <a:t>要</a:t>
            </a:r>
            <a:r>
              <a:rPr lang="zh-CN" altLang="en-US" sz="2800" dirty="0"/>
              <a:t>实现全网互通，</a:t>
            </a:r>
            <a:r>
              <a:rPr lang="en-US" altLang="zh-CN" sz="2800" dirty="0"/>
              <a:t>Router3</a:t>
            </a:r>
            <a:r>
              <a:rPr lang="zh-CN" altLang="en-US" sz="2800" dirty="0"/>
              <a:t>还应增加如下静态路由：</a:t>
            </a:r>
          </a:p>
          <a:p>
            <a:pPr lvl="1"/>
            <a:r>
              <a:rPr lang="zh-CN" altLang="en-US" sz="2500" dirty="0"/>
              <a:t>	目的地址为</a:t>
            </a:r>
            <a:r>
              <a:rPr lang="en-US" altLang="zh-CN" sz="2500" dirty="0"/>
              <a:t>10.0.0.0/8</a:t>
            </a:r>
            <a:r>
              <a:rPr lang="zh-CN" altLang="en-US" sz="2500" dirty="0"/>
              <a:t>，下一跳为</a:t>
            </a:r>
            <a:r>
              <a:rPr lang="en-US" altLang="zh-CN" sz="2500" dirty="0"/>
              <a:t>192.168.3.1/24</a:t>
            </a:r>
            <a:r>
              <a:rPr lang="zh-CN" altLang="en-US" sz="2500" dirty="0"/>
              <a:t>，</a:t>
            </a:r>
          </a:p>
          <a:p>
            <a:pPr lvl="1"/>
            <a:r>
              <a:rPr lang="zh-CN" altLang="en-US" sz="2500" dirty="0"/>
              <a:t>	目的地址为</a:t>
            </a:r>
            <a:r>
              <a:rPr lang="en-US" altLang="zh-CN" sz="2500" dirty="0"/>
              <a:t>192.168.1.0/24</a:t>
            </a:r>
            <a:r>
              <a:rPr lang="zh-CN" altLang="en-US" sz="2500" dirty="0"/>
              <a:t>，下一跳为</a:t>
            </a:r>
            <a:r>
              <a:rPr lang="en-US" altLang="zh-CN" sz="2500" dirty="0"/>
              <a:t>192.168.3.1/24</a:t>
            </a:r>
            <a:r>
              <a:rPr lang="zh-CN" altLang="en-US" sz="2500" dirty="0"/>
              <a:t>，</a:t>
            </a:r>
          </a:p>
          <a:p>
            <a:pPr lvl="1"/>
            <a:r>
              <a:rPr lang="zh-CN" altLang="en-US" sz="2500" dirty="0"/>
              <a:t>	目的地址为</a:t>
            </a:r>
            <a:r>
              <a:rPr lang="en-US" altLang="zh-CN" sz="2500" dirty="0"/>
              <a:t>192.168.2.0/24</a:t>
            </a:r>
            <a:r>
              <a:rPr lang="zh-CN" altLang="en-US" sz="2500" dirty="0"/>
              <a:t>，下一跳为</a:t>
            </a:r>
            <a:r>
              <a:rPr lang="en-US" altLang="zh-CN" sz="2500" dirty="0"/>
              <a:t>192.168.3.1/24</a:t>
            </a:r>
            <a:r>
              <a:rPr lang="zh-CN" altLang="en-US" sz="2500" dirty="0"/>
              <a:t>。</a:t>
            </a:r>
          </a:p>
          <a:p>
            <a:pPr lvl="1"/>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91338772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6.7.1</a:t>
            </a:r>
            <a:r>
              <a:rPr lang="en-US" altLang="zh-CN" sz="4400" dirty="0"/>
              <a:t>	</a:t>
            </a:r>
            <a:r>
              <a:rPr lang="zh-CN" altLang="en-US" sz="4400" dirty="0"/>
              <a:t>概述（</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199" y="1569722"/>
            <a:ext cx="8164287" cy="4525963"/>
          </a:xfrm>
        </p:spPr>
        <p:txBody>
          <a:bodyPr/>
          <a:lstStyle/>
          <a:p>
            <a:pPr marL="257175" lvl="1" indent="-257175">
              <a:buClr>
                <a:schemeClr val="tx1"/>
              </a:buClr>
            </a:pPr>
            <a:r>
              <a:rPr lang="zh-CN" altLang="en-US" sz="2600" dirty="0">
                <a:solidFill>
                  <a:schemeClr val="hlink"/>
                </a:solidFill>
              </a:rPr>
              <a:t>流</a:t>
            </a:r>
            <a:r>
              <a:rPr lang="zh-CN" altLang="en-US" sz="2600" dirty="0" smtClean="0">
                <a:solidFill>
                  <a:schemeClr val="hlink"/>
                </a:solidFill>
              </a:rPr>
              <a:t>交换：第一</a:t>
            </a:r>
            <a:r>
              <a:rPr lang="zh-CN" altLang="en-US" sz="2600" dirty="0">
                <a:solidFill>
                  <a:schemeClr val="hlink"/>
                </a:solidFill>
              </a:rPr>
              <a:t>个报文被分析，以确定其是否标识一个“流”，或者一组具有相同源地址或目的地址的报文。数据流中的第一个数据帧经过网络层寻址以后，三层交换机会把得到的路径存放在高速引擎中，当交换机再收到与其具有相同的源地址和目的地址的数据帧后，就可以不再经过网络层进行寻址，直接经过高速引擎进行转发</a:t>
            </a:r>
            <a:r>
              <a:rPr lang="zh-CN" altLang="en-US" sz="2600" dirty="0" smtClean="0">
                <a:solidFill>
                  <a:schemeClr val="hlink"/>
                </a:solidFill>
              </a:rPr>
              <a:t>。</a:t>
            </a:r>
            <a:endParaRPr lang="zh-CN" altLang="en-US" sz="2600" dirty="0"/>
          </a:p>
        </p:txBody>
      </p:sp>
      <p:pic>
        <p:nvPicPr>
          <p:cNvPr id="6" name="图片 5" descr="C:\Documents and Settings\cdz\桌面\流交换方式.jpg"/>
          <p:cNvPicPr/>
          <p:nvPr/>
        </p:nvPicPr>
        <p:blipFill rotWithShape="1">
          <a:blip r:embed="rId2" cstate="print">
            <a:extLst>
              <a:ext uri="{28A0092B-C50C-407E-A947-70E740481C1C}">
                <a14:useLocalDpi xmlns:a14="http://schemas.microsoft.com/office/drawing/2010/main" val="0"/>
              </a:ext>
            </a:extLst>
          </a:blip>
          <a:srcRect l="1797" t="4448" r="1617"/>
          <a:stretch/>
        </p:blipFill>
        <p:spPr bwMode="auto">
          <a:xfrm>
            <a:off x="2519677" y="4086904"/>
            <a:ext cx="5942149" cy="237356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4115157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6.7.1</a:t>
            </a:r>
            <a:r>
              <a:rPr lang="en-US" altLang="zh-CN" sz="4400" dirty="0"/>
              <a:t>	</a:t>
            </a:r>
            <a:r>
              <a:rPr lang="zh-CN" altLang="en-US" sz="4400" dirty="0"/>
              <a:t>概述（</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199" y="1569722"/>
            <a:ext cx="8164287" cy="4525963"/>
          </a:xfrm>
        </p:spPr>
        <p:txBody>
          <a:bodyPr/>
          <a:lstStyle/>
          <a:p>
            <a:pPr marL="0" lvl="1" indent="0">
              <a:buClr>
                <a:schemeClr val="tx1"/>
              </a:buClr>
              <a:buNone/>
            </a:pPr>
            <a:r>
              <a:rPr lang="zh-CN" altLang="en-US" sz="2800" dirty="0">
                <a:solidFill>
                  <a:schemeClr val="hlink"/>
                </a:solidFill>
              </a:rPr>
              <a:t>第三层交换具有以下特点：</a:t>
            </a:r>
          </a:p>
          <a:p>
            <a:pPr marL="257175" lvl="1" indent="-257175">
              <a:buClr>
                <a:schemeClr val="tx1"/>
              </a:buClr>
            </a:pPr>
            <a:r>
              <a:rPr lang="zh-CN" altLang="en-US" sz="2800" dirty="0" smtClean="0">
                <a:solidFill>
                  <a:schemeClr val="hlink"/>
                </a:solidFill>
              </a:rPr>
              <a:t>有机</a:t>
            </a:r>
            <a:r>
              <a:rPr lang="zh-CN" altLang="en-US" sz="2800" dirty="0">
                <a:solidFill>
                  <a:schemeClr val="hlink"/>
                </a:solidFill>
              </a:rPr>
              <a:t>的硬件结合使得数据交换加速；</a:t>
            </a:r>
          </a:p>
          <a:p>
            <a:pPr marL="257175" lvl="1" indent="-257175">
              <a:buClr>
                <a:schemeClr val="tx1"/>
              </a:buClr>
            </a:pPr>
            <a:r>
              <a:rPr lang="zh-CN" altLang="en-US" sz="2800" dirty="0" smtClean="0">
                <a:solidFill>
                  <a:schemeClr val="hlink"/>
                </a:solidFill>
              </a:rPr>
              <a:t>优化</a:t>
            </a:r>
            <a:r>
              <a:rPr lang="zh-CN" altLang="en-US" sz="2800" dirty="0">
                <a:solidFill>
                  <a:schemeClr val="hlink"/>
                </a:solidFill>
              </a:rPr>
              <a:t>的路由软件使得路由过程效率提高；</a:t>
            </a:r>
          </a:p>
          <a:p>
            <a:pPr marL="257175" lvl="1" indent="-257175">
              <a:buClr>
                <a:schemeClr val="tx1"/>
              </a:buClr>
            </a:pPr>
            <a:r>
              <a:rPr lang="zh-CN" altLang="en-US" sz="2800" dirty="0" smtClean="0">
                <a:solidFill>
                  <a:schemeClr val="hlink"/>
                </a:solidFill>
              </a:rPr>
              <a:t>除了</a:t>
            </a:r>
            <a:r>
              <a:rPr lang="zh-CN" altLang="en-US" sz="2800" dirty="0">
                <a:solidFill>
                  <a:schemeClr val="hlink"/>
                </a:solidFill>
              </a:rPr>
              <a:t>必要的路由决定过程外，大部分数据转发过程由第二层交换处理；</a:t>
            </a:r>
          </a:p>
          <a:p>
            <a:pPr marL="257175" lvl="1" indent="-257175">
              <a:buClr>
                <a:schemeClr val="tx1"/>
              </a:buClr>
            </a:pPr>
            <a:r>
              <a:rPr lang="zh-CN" altLang="en-US" sz="2800" dirty="0" smtClean="0">
                <a:solidFill>
                  <a:schemeClr val="hlink"/>
                </a:solidFill>
              </a:rPr>
              <a:t>多</a:t>
            </a:r>
            <a:r>
              <a:rPr lang="zh-CN" altLang="en-US" sz="2800" dirty="0">
                <a:solidFill>
                  <a:schemeClr val="hlink"/>
                </a:solidFill>
              </a:rPr>
              <a:t>个子网互联时只是与第三层交换模块的逻辑连接，不像传统的外界路由器那样需要增加端口，降低了成本。</a:t>
            </a:r>
          </a:p>
        </p:txBody>
      </p:sp>
    </p:spTree>
    <p:extLst>
      <p:ext uri="{BB962C8B-B14F-4D97-AF65-F5344CB8AC3E}">
        <p14:creationId xmlns:p14="http://schemas.microsoft.com/office/powerpoint/2010/main" val="182482715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6.4.2</a:t>
            </a:r>
            <a:r>
              <a:rPr lang="zh-CN" altLang="en-US" sz="4400" dirty="0" smtClean="0"/>
              <a:t>基于</a:t>
            </a:r>
            <a:r>
              <a:rPr lang="en-US" altLang="zh-CN" sz="4400" dirty="0" smtClean="0"/>
              <a:t>P T</a:t>
            </a:r>
            <a:r>
              <a:rPr lang="zh-CN" altLang="en-US" sz="4400" dirty="0"/>
              <a:t>的三层交换配置</a:t>
            </a:r>
            <a:endParaRPr lang="zh-CN" altLang="zh-CN" sz="4400" dirty="0"/>
          </a:p>
        </p:txBody>
      </p:sp>
      <p:sp>
        <p:nvSpPr>
          <p:cNvPr id="275459" name="Rectangle 3"/>
          <p:cNvSpPr>
            <a:spLocks noGrp="1" noChangeArrowheads="1"/>
          </p:cNvSpPr>
          <p:nvPr>
            <p:ph type="body" idx="1"/>
          </p:nvPr>
        </p:nvSpPr>
        <p:spPr>
          <a:xfrm>
            <a:off x="319314" y="1194530"/>
            <a:ext cx="8519886" cy="4525963"/>
          </a:xfrm>
        </p:spPr>
        <p:txBody>
          <a:bodyPr/>
          <a:lstStyle/>
          <a:p>
            <a:pPr marL="257175" lvl="1" indent="-257175">
              <a:buClr>
                <a:schemeClr val="tx1"/>
              </a:buClr>
            </a:pPr>
            <a:r>
              <a:rPr lang="en-US" altLang="zh-CN" sz="3000" dirty="0" smtClean="0">
                <a:solidFill>
                  <a:schemeClr val="hlink"/>
                </a:solidFill>
              </a:rPr>
              <a:t>1.</a:t>
            </a:r>
            <a:r>
              <a:rPr lang="zh-CN" altLang="zh-CN" sz="3000" dirty="0" smtClean="0">
                <a:solidFill>
                  <a:schemeClr val="hlink"/>
                </a:solidFill>
              </a:rPr>
              <a:t>组网需求及拓扑</a:t>
            </a:r>
            <a:endParaRPr lang="en-US" altLang="zh-CN" sz="3000" dirty="0" smtClean="0">
              <a:solidFill>
                <a:schemeClr val="hlink"/>
              </a:solidFill>
            </a:endParaRPr>
          </a:p>
          <a:p>
            <a:pPr marL="557212" lvl="2" indent="-257175">
              <a:buClr>
                <a:schemeClr val="tx1"/>
              </a:buClr>
            </a:pPr>
            <a:r>
              <a:rPr lang="en-US" altLang="zh-CN" sz="2200" dirty="0"/>
              <a:t>Switch1</a:t>
            </a:r>
            <a:r>
              <a:rPr lang="zh-CN" altLang="en-US" sz="2200" dirty="0"/>
              <a:t>上划分了</a:t>
            </a:r>
            <a:r>
              <a:rPr lang="en-US" altLang="zh-CN" sz="2200" dirty="0"/>
              <a:t>3</a:t>
            </a:r>
            <a:r>
              <a:rPr lang="zh-CN" altLang="en-US" sz="2200" dirty="0"/>
              <a:t>个</a:t>
            </a:r>
            <a:r>
              <a:rPr lang="en-US" altLang="zh-CN" sz="2200" dirty="0"/>
              <a:t>VLAN</a:t>
            </a:r>
            <a:r>
              <a:rPr lang="zh-CN" altLang="en-US" sz="2200" dirty="0"/>
              <a:t>：</a:t>
            </a:r>
            <a:r>
              <a:rPr lang="en-US" altLang="zh-CN" sz="2200" dirty="0"/>
              <a:t>VLAN1</a:t>
            </a:r>
            <a:r>
              <a:rPr lang="zh-CN" altLang="en-US" sz="2200" dirty="0"/>
              <a:t>、</a:t>
            </a:r>
            <a:r>
              <a:rPr lang="en-US" altLang="zh-CN" sz="2200" dirty="0"/>
              <a:t>VLAN2</a:t>
            </a:r>
            <a:r>
              <a:rPr lang="zh-CN" altLang="en-US" sz="2200" dirty="0"/>
              <a:t>和</a:t>
            </a:r>
            <a:r>
              <a:rPr lang="en-US" altLang="zh-CN" sz="2200" dirty="0"/>
              <a:t>VLAN3</a:t>
            </a:r>
            <a:r>
              <a:rPr lang="zh-CN" altLang="en-US" sz="2200" dirty="0"/>
              <a:t>；</a:t>
            </a:r>
            <a:r>
              <a:rPr lang="en-US" altLang="zh-CN" sz="2200" dirty="0"/>
              <a:t>Switch2</a:t>
            </a:r>
            <a:r>
              <a:rPr lang="zh-CN" altLang="en-US" sz="2200" dirty="0"/>
              <a:t>上划分了</a:t>
            </a:r>
            <a:r>
              <a:rPr lang="en-US" altLang="zh-CN" sz="2200" dirty="0"/>
              <a:t>3</a:t>
            </a:r>
            <a:r>
              <a:rPr lang="zh-CN" altLang="en-US" sz="2200" dirty="0"/>
              <a:t>个</a:t>
            </a:r>
            <a:r>
              <a:rPr lang="en-US" altLang="zh-CN" sz="2200" dirty="0"/>
              <a:t>VLAN</a:t>
            </a:r>
            <a:r>
              <a:rPr lang="zh-CN" altLang="en-US" sz="2200" dirty="0"/>
              <a:t>：</a:t>
            </a:r>
            <a:r>
              <a:rPr lang="en-US" altLang="zh-CN" sz="2200" dirty="0"/>
              <a:t>VLAN4</a:t>
            </a:r>
            <a:r>
              <a:rPr lang="zh-CN" altLang="en-US" sz="2200" dirty="0"/>
              <a:t>、</a:t>
            </a:r>
            <a:r>
              <a:rPr lang="en-US" altLang="zh-CN" sz="2200" dirty="0"/>
              <a:t>VLAN5</a:t>
            </a:r>
            <a:r>
              <a:rPr lang="zh-CN" altLang="en-US" sz="2200" dirty="0"/>
              <a:t>和</a:t>
            </a:r>
            <a:r>
              <a:rPr lang="en-US" altLang="zh-CN" sz="2200" dirty="0"/>
              <a:t>VLAN6</a:t>
            </a:r>
            <a:r>
              <a:rPr lang="zh-CN" altLang="en-US" sz="2200" dirty="0"/>
              <a:t>。要使</a:t>
            </a:r>
            <a:r>
              <a:rPr lang="en-US" altLang="zh-CN" sz="2200" dirty="0"/>
              <a:t>VLAN</a:t>
            </a:r>
            <a:r>
              <a:rPr lang="zh-CN" altLang="en-US" sz="2200" dirty="0"/>
              <a:t>间通过三层交换实现数据通信，并实现全网</a:t>
            </a:r>
            <a:r>
              <a:rPr lang="zh-CN" altLang="en-US" sz="2200" dirty="0" smtClean="0"/>
              <a:t>互通。</a:t>
            </a:r>
            <a:endParaRPr lang="en-US" altLang="zh-CN" sz="2200" dirty="0" smtClean="0"/>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l="3309" t="1" r="1614" b="1703"/>
          <a:stretch/>
        </p:blipFill>
        <p:spPr bwMode="auto">
          <a:xfrm>
            <a:off x="1015999" y="2795624"/>
            <a:ext cx="6458858" cy="371486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4043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数据准备</a:t>
            </a:r>
          </a:p>
        </p:txBody>
      </p:sp>
      <p:sp>
        <p:nvSpPr>
          <p:cNvPr id="275459" name="Rectangle 3"/>
          <p:cNvSpPr>
            <a:spLocks noGrp="1" noChangeArrowheads="1"/>
          </p:cNvSpPr>
          <p:nvPr>
            <p:ph type="body" idx="1"/>
          </p:nvPr>
        </p:nvSpPr>
        <p:spPr>
          <a:xfrm>
            <a:off x="457200" y="1194530"/>
            <a:ext cx="8229600" cy="4525963"/>
          </a:xfrm>
        </p:spPr>
        <p:txBody>
          <a:bodyPr/>
          <a:lstStyle/>
          <a:p>
            <a:pPr marL="0" lvl="1" indent="0">
              <a:buClr>
                <a:schemeClr val="tx1"/>
              </a:buClr>
              <a:buNone/>
            </a:pPr>
            <a:r>
              <a:rPr lang="zh-CN" altLang="en-US" sz="2800" dirty="0">
                <a:solidFill>
                  <a:schemeClr val="hlink"/>
                </a:solidFill>
              </a:rPr>
              <a:t>为完成图</a:t>
            </a:r>
            <a:r>
              <a:rPr lang="en-US" altLang="zh-CN" sz="2800" dirty="0" smtClean="0">
                <a:solidFill>
                  <a:schemeClr val="hlink"/>
                </a:solidFill>
              </a:rPr>
              <a:t>6-14</a:t>
            </a:r>
            <a:r>
              <a:rPr lang="zh-CN" altLang="en-US" sz="2800" dirty="0">
                <a:solidFill>
                  <a:schemeClr val="hlink"/>
                </a:solidFill>
              </a:rPr>
              <a:t>所示的配置，需准备如下的数据</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en-US" altLang="zh-CN" sz="3000" dirty="0" smtClean="0">
                <a:solidFill>
                  <a:schemeClr val="hlink"/>
                </a:solidFill>
              </a:rPr>
              <a:t>(1)	</a:t>
            </a:r>
            <a:r>
              <a:rPr lang="zh-CN" altLang="en-US" sz="3000" dirty="0" smtClean="0">
                <a:solidFill>
                  <a:schemeClr val="hlink"/>
                </a:solidFill>
              </a:rPr>
              <a:t>该</a:t>
            </a:r>
            <a:r>
              <a:rPr lang="zh-CN" altLang="en-US" sz="3000" dirty="0">
                <a:solidFill>
                  <a:schemeClr val="hlink"/>
                </a:solidFill>
              </a:rPr>
              <a:t>网络共有九个网段：</a:t>
            </a:r>
          </a:p>
          <a:p>
            <a:pPr marL="557212" lvl="2" indent="-257175">
              <a:buClr>
                <a:schemeClr val="tx1"/>
              </a:buClr>
            </a:pPr>
            <a:r>
              <a:rPr lang="en-US" altLang="zh-CN" sz="2200" dirty="0" smtClean="0"/>
              <a:t>192.168.1.0/24</a:t>
            </a:r>
            <a:endParaRPr lang="zh-CN" altLang="en-US" sz="2200" dirty="0"/>
          </a:p>
          <a:p>
            <a:pPr marL="557212" lvl="2" indent="-257175">
              <a:buClr>
                <a:schemeClr val="tx1"/>
              </a:buClr>
            </a:pPr>
            <a:r>
              <a:rPr lang="en-US" altLang="zh-CN" sz="2200" dirty="0" smtClean="0"/>
              <a:t>192.168.2.0/24</a:t>
            </a:r>
            <a:endParaRPr lang="zh-CN" altLang="en-US" sz="2200" dirty="0"/>
          </a:p>
          <a:p>
            <a:pPr marL="557212" lvl="2" indent="-257175">
              <a:buClr>
                <a:schemeClr val="tx1"/>
              </a:buClr>
            </a:pPr>
            <a:r>
              <a:rPr lang="en-US" altLang="zh-CN" sz="2200" dirty="0" smtClean="0"/>
              <a:t>192.168.3.0/24</a:t>
            </a:r>
            <a:endParaRPr lang="zh-CN" altLang="en-US" sz="2200" dirty="0"/>
          </a:p>
          <a:p>
            <a:pPr marL="557212" lvl="2" indent="-257175">
              <a:buClr>
                <a:schemeClr val="tx1"/>
              </a:buClr>
            </a:pPr>
            <a:r>
              <a:rPr lang="en-US" altLang="zh-CN" sz="2200" dirty="0" smtClean="0"/>
              <a:t>192.168.4.0/24</a:t>
            </a:r>
          </a:p>
          <a:p>
            <a:pPr marL="257175" lvl="1" indent="-257175">
              <a:buClr>
                <a:schemeClr val="tx1"/>
              </a:buClr>
            </a:pPr>
            <a:r>
              <a:rPr lang="en-US" altLang="zh-CN" sz="3000" dirty="0" smtClean="0">
                <a:solidFill>
                  <a:schemeClr val="hlink"/>
                </a:solidFill>
              </a:rPr>
              <a:t>(2)</a:t>
            </a:r>
            <a:r>
              <a:rPr lang="zh-CN" altLang="en-US" sz="3000" dirty="0" smtClean="0">
                <a:solidFill>
                  <a:schemeClr val="hlink"/>
                </a:solidFill>
              </a:rPr>
              <a:t>各</a:t>
            </a:r>
            <a:r>
              <a:rPr lang="zh-CN" altLang="en-US" sz="3000" dirty="0">
                <a:solidFill>
                  <a:schemeClr val="hlink"/>
                </a:solidFill>
              </a:rPr>
              <a:t>主机的网络参数</a:t>
            </a:r>
          </a:p>
          <a:p>
            <a:pPr marL="0" lvl="1" indent="0">
              <a:buClr>
                <a:schemeClr val="tx1"/>
              </a:buClr>
              <a:buNone/>
            </a:pPr>
            <a:endParaRPr lang="zh-CN" altLang="en-US" sz="2800" dirty="0">
              <a:solidFill>
                <a:schemeClr val="hlink"/>
              </a:solidFill>
            </a:endParaRPr>
          </a:p>
        </p:txBody>
      </p:sp>
      <p:sp>
        <p:nvSpPr>
          <p:cNvPr id="6" name="Rectangle 3"/>
          <p:cNvSpPr txBox="1">
            <a:spLocks noChangeArrowheads="1"/>
          </p:cNvSpPr>
          <p:nvPr/>
        </p:nvSpPr>
        <p:spPr bwMode="auto">
          <a:xfrm>
            <a:off x="4136570" y="1187275"/>
            <a:ext cx="4114800" cy="2586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lvl="1" indent="0">
              <a:buClr>
                <a:schemeClr val="tx1"/>
              </a:buClr>
              <a:buFont typeface="Wingdings" panose="05000000000000000000" pitchFamily="2" charset="2"/>
              <a:buNone/>
            </a:pPr>
            <a:endParaRPr lang="en-US" altLang="zh-CN" sz="2800" dirty="0" smtClean="0">
              <a:solidFill>
                <a:schemeClr val="hlink"/>
              </a:solidFill>
            </a:endParaRPr>
          </a:p>
          <a:p>
            <a:pPr marL="257175" lvl="1" indent="-257175">
              <a:buClr>
                <a:schemeClr val="tx1"/>
              </a:buClr>
            </a:pPr>
            <a:endParaRPr lang="zh-CN" altLang="en-US" sz="3000" dirty="0" smtClean="0">
              <a:solidFill>
                <a:schemeClr val="hlink"/>
              </a:solidFill>
            </a:endParaRPr>
          </a:p>
          <a:p>
            <a:pPr marL="557212" lvl="2" indent="-257175">
              <a:buClr>
                <a:schemeClr val="tx1"/>
              </a:buClr>
            </a:pPr>
            <a:r>
              <a:rPr lang="en-US" altLang="zh-CN" sz="2200" dirty="0" smtClean="0"/>
              <a:t>192.168.5.0/24</a:t>
            </a:r>
            <a:endParaRPr lang="zh-CN" altLang="en-US" sz="2200" dirty="0"/>
          </a:p>
          <a:p>
            <a:pPr marL="557212" lvl="2" indent="-257175">
              <a:buClr>
                <a:schemeClr val="tx1"/>
              </a:buClr>
            </a:pPr>
            <a:r>
              <a:rPr lang="en-US" altLang="zh-CN" sz="2200" dirty="0" smtClean="0"/>
              <a:t>192.168.6.0/24</a:t>
            </a:r>
          </a:p>
          <a:p>
            <a:pPr marL="557212" lvl="2" indent="-257175">
              <a:buClr>
                <a:schemeClr val="tx1"/>
              </a:buClr>
            </a:pPr>
            <a:r>
              <a:rPr lang="en-US" altLang="zh-CN" sz="2200" dirty="0" smtClean="0"/>
              <a:t>192.168.7.0/24</a:t>
            </a:r>
            <a:endParaRPr lang="zh-CN" altLang="en-US" sz="2200" dirty="0"/>
          </a:p>
        </p:txBody>
      </p:sp>
      <p:graphicFrame>
        <p:nvGraphicFramePr>
          <p:cNvPr id="2" name="表格 1"/>
          <p:cNvGraphicFramePr>
            <a:graphicFrameLocks noGrp="1"/>
          </p:cNvGraphicFramePr>
          <p:nvPr>
            <p:extLst>
              <p:ext uri="{D42A27DB-BD31-4B8C-83A1-F6EECF244321}">
                <p14:modId xmlns:p14="http://schemas.microsoft.com/office/powerpoint/2010/main" val="1224850288"/>
              </p:ext>
            </p:extLst>
          </p:nvPr>
        </p:nvGraphicFramePr>
        <p:xfrm>
          <a:off x="856342" y="4441371"/>
          <a:ext cx="7663543" cy="1961890"/>
        </p:xfrm>
        <a:graphic>
          <a:graphicData uri="http://schemas.openxmlformats.org/drawingml/2006/table">
            <a:tbl>
              <a:tblPr firstRow="1" firstCol="1" bandRow="1">
                <a:tableStyleId>{5C22544A-7EE6-4342-B048-85BDC9FD1C3A}</a:tableStyleId>
              </a:tblPr>
              <a:tblGrid>
                <a:gridCol w="1997120"/>
                <a:gridCol w="2662314"/>
                <a:gridCol w="3004109"/>
              </a:tblGrid>
              <a:tr h="391885">
                <a:tc>
                  <a:txBody>
                    <a:bodyPr/>
                    <a:lstStyle/>
                    <a:p>
                      <a:pPr algn="ctr">
                        <a:spcAft>
                          <a:spcPts val="0"/>
                        </a:spcAft>
                      </a:pPr>
                      <a:r>
                        <a:rPr lang="en-US" sz="2400" kern="100" dirty="0">
                          <a:effectLst/>
                        </a:rPr>
                        <a:t>PC</a:t>
                      </a:r>
                      <a:endParaRPr lang="zh-CN" sz="2400" b="1" kern="100" dirty="0">
                        <a:effectLst/>
                        <a:latin typeface="Calibri"/>
                        <a:ea typeface="宋体"/>
                        <a:cs typeface="Times New Roman"/>
                      </a:endParaRPr>
                    </a:p>
                  </a:txBody>
                  <a:tcPr marL="0" marR="0" marT="0" marB="0" anchor="b"/>
                </a:tc>
                <a:tc>
                  <a:txBody>
                    <a:bodyPr/>
                    <a:lstStyle/>
                    <a:p>
                      <a:pPr algn="ctr">
                        <a:spcAft>
                          <a:spcPts val="0"/>
                        </a:spcAft>
                      </a:pPr>
                      <a:r>
                        <a:rPr lang="en-US" sz="2400" kern="100" dirty="0">
                          <a:effectLst/>
                        </a:rPr>
                        <a:t>IP</a:t>
                      </a:r>
                      <a:r>
                        <a:rPr lang="zh-CN" sz="2400" kern="100" dirty="0">
                          <a:effectLst/>
                        </a:rPr>
                        <a:t>地址</a:t>
                      </a:r>
                      <a:endParaRPr lang="zh-CN" sz="2400" b="1" kern="100" dirty="0">
                        <a:effectLst/>
                        <a:latin typeface="Calibri"/>
                        <a:ea typeface="宋体"/>
                        <a:cs typeface="Times New Roman"/>
                      </a:endParaRPr>
                    </a:p>
                  </a:txBody>
                  <a:tcPr marL="0" marR="0" marT="0" marB="0" anchor="b"/>
                </a:tc>
                <a:tc>
                  <a:txBody>
                    <a:bodyPr/>
                    <a:lstStyle/>
                    <a:p>
                      <a:pPr algn="ctr">
                        <a:spcAft>
                          <a:spcPts val="0"/>
                        </a:spcAft>
                      </a:pPr>
                      <a:r>
                        <a:rPr lang="zh-CN" sz="2400" kern="100">
                          <a:effectLst/>
                        </a:rPr>
                        <a:t>网关</a:t>
                      </a:r>
                      <a:endParaRPr lang="zh-CN" sz="2400" b="1" kern="100">
                        <a:effectLst/>
                        <a:latin typeface="Calibri"/>
                        <a:ea typeface="宋体"/>
                        <a:cs typeface="Times New Roman"/>
                      </a:endParaRPr>
                    </a:p>
                  </a:txBody>
                  <a:tcPr marL="0" marR="0" marT="0" marB="0" anchor="b"/>
                </a:tc>
              </a:tr>
              <a:tr h="314001">
                <a:tc>
                  <a:txBody>
                    <a:bodyPr/>
                    <a:lstStyle/>
                    <a:p>
                      <a:pPr algn="ctr">
                        <a:lnSpc>
                          <a:spcPts val="1400"/>
                        </a:lnSpc>
                        <a:spcAft>
                          <a:spcPts val="0"/>
                        </a:spcAft>
                      </a:pPr>
                      <a:r>
                        <a:rPr lang="en-US" sz="2400" kern="100">
                          <a:effectLst/>
                        </a:rPr>
                        <a:t>PC1</a:t>
                      </a:r>
                      <a:endParaRPr lang="zh-CN" sz="2400" kern="100">
                        <a:effectLst/>
                        <a:latin typeface="Calibri"/>
                        <a:ea typeface="宋体"/>
                        <a:cs typeface="Times New Roman"/>
                      </a:endParaRPr>
                    </a:p>
                  </a:txBody>
                  <a:tcPr marL="0" marR="0" marT="0" marB="0" anchor="b"/>
                </a:tc>
                <a:tc>
                  <a:txBody>
                    <a:bodyPr/>
                    <a:lstStyle/>
                    <a:p>
                      <a:pPr algn="ctr">
                        <a:lnSpc>
                          <a:spcPts val="1400"/>
                        </a:lnSpc>
                        <a:spcAft>
                          <a:spcPts val="0"/>
                        </a:spcAft>
                      </a:pPr>
                      <a:r>
                        <a:rPr lang="en-US" sz="2400" kern="100">
                          <a:effectLst/>
                        </a:rPr>
                        <a:t>192.168.1.1/24</a:t>
                      </a:r>
                      <a:endParaRPr lang="zh-CN" sz="2400" kern="100">
                        <a:effectLst/>
                        <a:latin typeface="Calibri"/>
                        <a:ea typeface="宋体"/>
                        <a:cs typeface="Times New Roman"/>
                      </a:endParaRPr>
                    </a:p>
                  </a:txBody>
                  <a:tcPr marL="0" marR="0" marT="0" marB="0" anchor="b"/>
                </a:tc>
                <a:tc>
                  <a:txBody>
                    <a:bodyPr/>
                    <a:lstStyle/>
                    <a:p>
                      <a:pPr algn="ctr">
                        <a:lnSpc>
                          <a:spcPts val="1400"/>
                        </a:lnSpc>
                        <a:spcAft>
                          <a:spcPts val="0"/>
                        </a:spcAft>
                      </a:pPr>
                      <a:r>
                        <a:rPr lang="en-US" sz="2400" kern="100" dirty="0">
                          <a:effectLst/>
                        </a:rPr>
                        <a:t>192.168.1.254</a:t>
                      </a:r>
                      <a:endParaRPr lang="zh-CN" sz="2400" kern="100" dirty="0">
                        <a:effectLst/>
                        <a:latin typeface="Calibri"/>
                        <a:ea typeface="宋体"/>
                        <a:cs typeface="Times New Roman"/>
                      </a:endParaRPr>
                    </a:p>
                  </a:txBody>
                  <a:tcPr marL="0" marR="0" marT="0" marB="0" anchor="b"/>
                </a:tc>
              </a:tr>
              <a:tr h="314001">
                <a:tc>
                  <a:txBody>
                    <a:bodyPr/>
                    <a:lstStyle/>
                    <a:p>
                      <a:pPr algn="ctr">
                        <a:lnSpc>
                          <a:spcPts val="1400"/>
                        </a:lnSpc>
                        <a:spcAft>
                          <a:spcPts val="0"/>
                        </a:spcAft>
                      </a:pPr>
                      <a:r>
                        <a:rPr lang="en-US" sz="2400" kern="100">
                          <a:effectLst/>
                        </a:rPr>
                        <a:t>PC2</a:t>
                      </a:r>
                      <a:endParaRPr lang="zh-CN" sz="2400" kern="100">
                        <a:effectLst/>
                        <a:latin typeface="Calibri"/>
                        <a:ea typeface="宋体"/>
                        <a:cs typeface="Times New Roman"/>
                      </a:endParaRPr>
                    </a:p>
                  </a:txBody>
                  <a:tcPr marL="0" marR="0" marT="0" marB="0" anchor="b"/>
                </a:tc>
                <a:tc>
                  <a:txBody>
                    <a:bodyPr/>
                    <a:lstStyle/>
                    <a:p>
                      <a:pPr algn="ctr">
                        <a:lnSpc>
                          <a:spcPts val="1400"/>
                        </a:lnSpc>
                        <a:spcAft>
                          <a:spcPts val="0"/>
                        </a:spcAft>
                      </a:pPr>
                      <a:r>
                        <a:rPr lang="en-US" sz="2400" kern="100">
                          <a:effectLst/>
                        </a:rPr>
                        <a:t>192.168.2.1/24</a:t>
                      </a:r>
                      <a:endParaRPr lang="zh-CN" sz="2400" kern="100">
                        <a:effectLst/>
                        <a:latin typeface="Calibri"/>
                        <a:ea typeface="宋体"/>
                        <a:cs typeface="Times New Roman"/>
                      </a:endParaRPr>
                    </a:p>
                  </a:txBody>
                  <a:tcPr marL="0" marR="0" marT="0" marB="0" anchor="b"/>
                </a:tc>
                <a:tc>
                  <a:txBody>
                    <a:bodyPr/>
                    <a:lstStyle/>
                    <a:p>
                      <a:pPr algn="ctr">
                        <a:lnSpc>
                          <a:spcPts val="1400"/>
                        </a:lnSpc>
                        <a:spcAft>
                          <a:spcPts val="0"/>
                        </a:spcAft>
                      </a:pPr>
                      <a:r>
                        <a:rPr lang="en-US" sz="2400" kern="100">
                          <a:effectLst/>
                        </a:rPr>
                        <a:t>192.168.2.254</a:t>
                      </a:r>
                      <a:endParaRPr lang="zh-CN" sz="2400" kern="100">
                        <a:effectLst/>
                        <a:latin typeface="Calibri"/>
                        <a:ea typeface="宋体"/>
                        <a:cs typeface="Times New Roman"/>
                      </a:endParaRPr>
                    </a:p>
                  </a:txBody>
                  <a:tcPr marL="0" marR="0" marT="0" marB="0" anchor="b"/>
                </a:tc>
              </a:tr>
              <a:tr h="314001">
                <a:tc>
                  <a:txBody>
                    <a:bodyPr/>
                    <a:lstStyle/>
                    <a:p>
                      <a:pPr algn="ctr">
                        <a:lnSpc>
                          <a:spcPts val="1400"/>
                        </a:lnSpc>
                        <a:spcAft>
                          <a:spcPts val="0"/>
                        </a:spcAft>
                      </a:pPr>
                      <a:r>
                        <a:rPr lang="en-US" sz="2400" kern="100">
                          <a:effectLst/>
                        </a:rPr>
                        <a:t>PC4</a:t>
                      </a:r>
                      <a:endParaRPr lang="zh-CN" sz="2400" kern="100">
                        <a:effectLst/>
                        <a:latin typeface="Calibri"/>
                        <a:ea typeface="宋体"/>
                        <a:cs typeface="Times New Roman"/>
                      </a:endParaRPr>
                    </a:p>
                  </a:txBody>
                  <a:tcPr marL="0" marR="0" marT="0" marB="0" anchor="b"/>
                </a:tc>
                <a:tc>
                  <a:txBody>
                    <a:bodyPr/>
                    <a:lstStyle/>
                    <a:p>
                      <a:pPr algn="ctr">
                        <a:lnSpc>
                          <a:spcPts val="1400"/>
                        </a:lnSpc>
                        <a:spcAft>
                          <a:spcPts val="0"/>
                        </a:spcAft>
                      </a:pPr>
                      <a:r>
                        <a:rPr lang="en-US" sz="2400" kern="100">
                          <a:effectLst/>
                        </a:rPr>
                        <a:t>192.168.4.1/24</a:t>
                      </a:r>
                      <a:endParaRPr lang="zh-CN" sz="2400" kern="100">
                        <a:effectLst/>
                        <a:latin typeface="Calibri"/>
                        <a:ea typeface="宋体"/>
                        <a:cs typeface="Times New Roman"/>
                      </a:endParaRPr>
                    </a:p>
                  </a:txBody>
                  <a:tcPr marL="0" marR="0" marT="0" marB="0" anchor="b"/>
                </a:tc>
                <a:tc>
                  <a:txBody>
                    <a:bodyPr/>
                    <a:lstStyle/>
                    <a:p>
                      <a:pPr algn="ctr">
                        <a:lnSpc>
                          <a:spcPts val="1400"/>
                        </a:lnSpc>
                        <a:spcAft>
                          <a:spcPts val="0"/>
                        </a:spcAft>
                      </a:pPr>
                      <a:r>
                        <a:rPr lang="en-US" sz="2400" kern="100">
                          <a:effectLst/>
                        </a:rPr>
                        <a:t>192.168.4.254</a:t>
                      </a:r>
                      <a:endParaRPr lang="zh-CN" sz="2400" kern="100">
                        <a:effectLst/>
                        <a:latin typeface="Calibri"/>
                        <a:ea typeface="宋体"/>
                        <a:cs typeface="Times New Roman"/>
                      </a:endParaRPr>
                    </a:p>
                  </a:txBody>
                  <a:tcPr marL="0" marR="0" marT="0" marB="0" anchor="b"/>
                </a:tc>
              </a:tr>
              <a:tr h="314001">
                <a:tc>
                  <a:txBody>
                    <a:bodyPr/>
                    <a:lstStyle/>
                    <a:p>
                      <a:pPr algn="ctr">
                        <a:lnSpc>
                          <a:spcPts val="1400"/>
                        </a:lnSpc>
                        <a:spcAft>
                          <a:spcPts val="0"/>
                        </a:spcAft>
                      </a:pPr>
                      <a:r>
                        <a:rPr lang="en-US" sz="2400" kern="100">
                          <a:effectLst/>
                        </a:rPr>
                        <a:t>PC5</a:t>
                      </a:r>
                      <a:endParaRPr lang="zh-CN" sz="2400" kern="100">
                        <a:effectLst/>
                        <a:latin typeface="Calibri"/>
                        <a:ea typeface="宋体"/>
                        <a:cs typeface="Times New Roman"/>
                      </a:endParaRPr>
                    </a:p>
                  </a:txBody>
                  <a:tcPr marL="0" marR="0" marT="0" marB="0" anchor="b"/>
                </a:tc>
                <a:tc>
                  <a:txBody>
                    <a:bodyPr/>
                    <a:lstStyle/>
                    <a:p>
                      <a:pPr algn="ctr">
                        <a:lnSpc>
                          <a:spcPts val="1400"/>
                        </a:lnSpc>
                        <a:spcAft>
                          <a:spcPts val="0"/>
                        </a:spcAft>
                      </a:pPr>
                      <a:r>
                        <a:rPr lang="en-US" sz="2400" kern="100">
                          <a:effectLst/>
                        </a:rPr>
                        <a:t>192.168.5.1/24</a:t>
                      </a:r>
                      <a:endParaRPr lang="zh-CN" sz="2400" kern="100">
                        <a:effectLst/>
                        <a:latin typeface="Calibri"/>
                        <a:ea typeface="宋体"/>
                        <a:cs typeface="Times New Roman"/>
                      </a:endParaRPr>
                    </a:p>
                  </a:txBody>
                  <a:tcPr marL="0" marR="0" marT="0" marB="0" anchor="b"/>
                </a:tc>
                <a:tc>
                  <a:txBody>
                    <a:bodyPr/>
                    <a:lstStyle/>
                    <a:p>
                      <a:pPr algn="ctr">
                        <a:lnSpc>
                          <a:spcPts val="1400"/>
                        </a:lnSpc>
                        <a:spcAft>
                          <a:spcPts val="0"/>
                        </a:spcAft>
                      </a:pPr>
                      <a:r>
                        <a:rPr lang="en-US" sz="2400" kern="100">
                          <a:effectLst/>
                        </a:rPr>
                        <a:t>192.168.5.254</a:t>
                      </a:r>
                      <a:endParaRPr lang="zh-CN" sz="2400" kern="100">
                        <a:effectLst/>
                        <a:latin typeface="Calibri"/>
                        <a:ea typeface="宋体"/>
                        <a:cs typeface="Times New Roman"/>
                      </a:endParaRPr>
                    </a:p>
                  </a:txBody>
                  <a:tcPr marL="0" marR="0" marT="0" marB="0" anchor="b"/>
                </a:tc>
              </a:tr>
              <a:tr h="314001">
                <a:tc>
                  <a:txBody>
                    <a:bodyPr/>
                    <a:lstStyle/>
                    <a:p>
                      <a:pPr algn="ctr">
                        <a:lnSpc>
                          <a:spcPts val="1400"/>
                        </a:lnSpc>
                        <a:spcAft>
                          <a:spcPts val="0"/>
                        </a:spcAft>
                      </a:pPr>
                      <a:r>
                        <a:rPr lang="en-US" sz="2400" kern="100" dirty="0">
                          <a:effectLst/>
                        </a:rPr>
                        <a:t>PC7</a:t>
                      </a:r>
                      <a:endParaRPr lang="zh-CN" sz="2400" kern="100" dirty="0">
                        <a:effectLst/>
                        <a:latin typeface="Calibri"/>
                        <a:ea typeface="宋体"/>
                        <a:cs typeface="Times New Roman"/>
                      </a:endParaRPr>
                    </a:p>
                  </a:txBody>
                  <a:tcPr marL="0" marR="0" marT="0" marB="0" anchor="b"/>
                </a:tc>
                <a:tc>
                  <a:txBody>
                    <a:bodyPr/>
                    <a:lstStyle/>
                    <a:p>
                      <a:pPr algn="ctr">
                        <a:lnSpc>
                          <a:spcPts val="1400"/>
                        </a:lnSpc>
                        <a:spcAft>
                          <a:spcPts val="0"/>
                        </a:spcAft>
                      </a:pPr>
                      <a:r>
                        <a:rPr lang="en-US" sz="2400" kern="100">
                          <a:effectLst/>
                        </a:rPr>
                        <a:t>192.168.7.1/24</a:t>
                      </a:r>
                      <a:endParaRPr lang="zh-CN" sz="2400" kern="100">
                        <a:effectLst/>
                        <a:latin typeface="Calibri"/>
                        <a:ea typeface="宋体"/>
                        <a:cs typeface="Times New Roman"/>
                      </a:endParaRPr>
                    </a:p>
                  </a:txBody>
                  <a:tcPr marL="0" marR="0" marT="0" marB="0" anchor="b"/>
                </a:tc>
                <a:tc>
                  <a:txBody>
                    <a:bodyPr/>
                    <a:lstStyle/>
                    <a:p>
                      <a:pPr algn="ctr">
                        <a:lnSpc>
                          <a:spcPts val="1400"/>
                        </a:lnSpc>
                        <a:spcAft>
                          <a:spcPts val="0"/>
                        </a:spcAft>
                      </a:pPr>
                      <a:r>
                        <a:rPr lang="en-US" sz="2400" kern="100" dirty="0">
                          <a:effectLst/>
                        </a:rPr>
                        <a:t>192.168.7.254</a:t>
                      </a:r>
                      <a:endParaRPr lang="zh-CN" sz="2400" kern="100" dirty="0">
                        <a:effectLst/>
                        <a:latin typeface="Calibri"/>
                        <a:ea typeface="宋体"/>
                        <a:cs typeface="Times New Roman"/>
                      </a:endParaRPr>
                    </a:p>
                  </a:txBody>
                  <a:tcPr marL="0" marR="0" marT="0" marB="0" anchor="b"/>
                </a:tc>
              </a:tr>
            </a:tbl>
          </a:graphicData>
        </a:graphic>
      </p:graphicFrame>
    </p:spTree>
    <p:extLst>
      <p:ext uri="{BB962C8B-B14F-4D97-AF65-F5344CB8AC3E}">
        <p14:creationId xmlns:p14="http://schemas.microsoft.com/office/powerpoint/2010/main" val="181241629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a:t>
            </a:r>
            <a:r>
              <a:rPr lang="zh-CN" altLang="en-US" sz="4400" dirty="0" smtClean="0"/>
              <a:t>准备（续</a:t>
            </a:r>
            <a:r>
              <a:rPr lang="en-US" altLang="zh-CN" sz="4400" dirty="0" smtClean="0"/>
              <a:t>1</a:t>
            </a:r>
            <a:r>
              <a:rPr lang="zh-CN" altLang="en-US" sz="4400" dirty="0" smtClean="0"/>
              <a:t>）</a:t>
            </a:r>
            <a:endParaRPr lang="zh-CN" altLang="en-US" sz="4400" dirty="0"/>
          </a:p>
        </p:txBody>
      </p:sp>
      <p:sp>
        <p:nvSpPr>
          <p:cNvPr id="275459" name="Rectangle 3"/>
          <p:cNvSpPr>
            <a:spLocks noGrp="1" noChangeArrowheads="1"/>
          </p:cNvSpPr>
          <p:nvPr>
            <p:ph type="body" idx="1"/>
          </p:nvPr>
        </p:nvSpPr>
        <p:spPr>
          <a:xfrm>
            <a:off x="457200" y="1194530"/>
            <a:ext cx="8483600" cy="4525963"/>
          </a:xfrm>
        </p:spPr>
        <p:txBody>
          <a:bodyPr/>
          <a:lstStyle/>
          <a:p>
            <a:pPr marL="257175" lvl="1" indent="-257175">
              <a:buClr>
                <a:schemeClr val="tx1"/>
              </a:buClr>
            </a:pPr>
            <a:r>
              <a:rPr lang="en-US" altLang="zh-CN" sz="2500" dirty="0">
                <a:solidFill>
                  <a:schemeClr val="hlink"/>
                </a:solidFill>
              </a:rPr>
              <a:t>(3)	</a:t>
            </a:r>
            <a:r>
              <a:rPr lang="en-US" altLang="zh-CN" sz="2500" dirty="0" smtClean="0">
                <a:solidFill>
                  <a:schemeClr val="hlink"/>
                </a:solidFill>
              </a:rPr>
              <a:t>Switch1</a:t>
            </a:r>
            <a:r>
              <a:rPr lang="zh-CN" altLang="en-US" sz="2500" dirty="0" smtClean="0">
                <a:solidFill>
                  <a:schemeClr val="hlink"/>
                </a:solidFill>
              </a:rPr>
              <a:t>上</a:t>
            </a:r>
            <a:r>
              <a:rPr lang="en-US" altLang="zh-CN" sz="2500" dirty="0" smtClean="0">
                <a:solidFill>
                  <a:schemeClr val="hlink"/>
                </a:solidFill>
              </a:rPr>
              <a:t>Fa0/1~10</a:t>
            </a:r>
            <a:r>
              <a:rPr lang="zh-CN" altLang="en-US" sz="2500" dirty="0">
                <a:solidFill>
                  <a:schemeClr val="hlink"/>
                </a:solidFill>
              </a:rPr>
              <a:t>共</a:t>
            </a:r>
            <a:r>
              <a:rPr lang="en-US" altLang="zh-CN" sz="2500" dirty="0">
                <a:solidFill>
                  <a:schemeClr val="hlink"/>
                </a:solidFill>
              </a:rPr>
              <a:t>10</a:t>
            </a:r>
            <a:r>
              <a:rPr lang="zh-CN" altLang="en-US" sz="2500" dirty="0">
                <a:solidFill>
                  <a:schemeClr val="hlink"/>
                </a:solidFill>
              </a:rPr>
              <a:t>个端口属于</a:t>
            </a:r>
            <a:r>
              <a:rPr lang="en-US" altLang="zh-CN" sz="2500" dirty="0">
                <a:solidFill>
                  <a:schemeClr val="hlink"/>
                </a:solidFill>
              </a:rPr>
              <a:t>VLAN1</a:t>
            </a:r>
            <a:r>
              <a:rPr lang="zh-CN" altLang="en-US" sz="2500" dirty="0">
                <a:solidFill>
                  <a:schemeClr val="hlink"/>
                </a:solidFill>
              </a:rPr>
              <a:t>，编号为</a:t>
            </a:r>
            <a:r>
              <a:rPr lang="en-US" altLang="zh-CN" sz="2500" dirty="0">
                <a:solidFill>
                  <a:schemeClr val="hlink"/>
                </a:solidFill>
              </a:rPr>
              <a:t>101</a:t>
            </a:r>
            <a:r>
              <a:rPr lang="zh-CN" altLang="en-US" sz="2500" dirty="0">
                <a:solidFill>
                  <a:schemeClr val="hlink"/>
                </a:solidFill>
              </a:rPr>
              <a:t>，</a:t>
            </a:r>
            <a:r>
              <a:rPr lang="en-US" altLang="zh-CN" sz="2500" dirty="0" smtClean="0">
                <a:solidFill>
                  <a:schemeClr val="hlink"/>
                </a:solidFill>
              </a:rPr>
              <a:t>Fa0/1</a:t>
            </a:r>
            <a:r>
              <a:rPr lang="zh-CN" altLang="en-US" sz="2500" dirty="0">
                <a:solidFill>
                  <a:schemeClr val="hlink"/>
                </a:solidFill>
              </a:rPr>
              <a:t>端口下连了</a:t>
            </a:r>
            <a:r>
              <a:rPr lang="en-US" altLang="zh-CN" sz="2500" dirty="0">
                <a:solidFill>
                  <a:schemeClr val="hlink"/>
                </a:solidFill>
              </a:rPr>
              <a:t>PC1</a:t>
            </a:r>
            <a:r>
              <a:rPr lang="zh-CN" altLang="en-US" sz="2500" dirty="0">
                <a:solidFill>
                  <a:schemeClr val="hlink"/>
                </a:solidFill>
              </a:rPr>
              <a:t>；</a:t>
            </a:r>
            <a:r>
              <a:rPr lang="en-US" altLang="zh-CN" sz="2500" dirty="0" smtClean="0">
                <a:solidFill>
                  <a:schemeClr val="hlink"/>
                </a:solidFill>
              </a:rPr>
              <a:t>Fa0/11~20</a:t>
            </a:r>
            <a:r>
              <a:rPr lang="zh-CN" altLang="en-US" sz="2500" dirty="0">
                <a:solidFill>
                  <a:schemeClr val="hlink"/>
                </a:solidFill>
              </a:rPr>
              <a:t>共</a:t>
            </a:r>
            <a:r>
              <a:rPr lang="en-US" altLang="zh-CN" sz="2500" dirty="0">
                <a:solidFill>
                  <a:schemeClr val="hlink"/>
                </a:solidFill>
              </a:rPr>
              <a:t>10</a:t>
            </a:r>
            <a:r>
              <a:rPr lang="zh-CN" altLang="en-US" sz="2500" dirty="0">
                <a:solidFill>
                  <a:schemeClr val="hlink"/>
                </a:solidFill>
              </a:rPr>
              <a:t>个端口属于</a:t>
            </a:r>
            <a:r>
              <a:rPr lang="en-US" altLang="zh-CN" sz="2500" dirty="0">
                <a:solidFill>
                  <a:schemeClr val="hlink"/>
                </a:solidFill>
              </a:rPr>
              <a:t>VLAN2</a:t>
            </a:r>
            <a:r>
              <a:rPr lang="zh-CN" altLang="en-US" sz="2500" dirty="0">
                <a:solidFill>
                  <a:schemeClr val="hlink"/>
                </a:solidFill>
              </a:rPr>
              <a:t>，编号为</a:t>
            </a:r>
            <a:r>
              <a:rPr lang="en-US" altLang="zh-CN" sz="2500" dirty="0">
                <a:solidFill>
                  <a:schemeClr val="hlink"/>
                </a:solidFill>
              </a:rPr>
              <a:t>102</a:t>
            </a:r>
            <a:r>
              <a:rPr lang="zh-CN" altLang="en-US" sz="2500" dirty="0">
                <a:solidFill>
                  <a:schemeClr val="hlink"/>
                </a:solidFill>
              </a:rPr>
              <a:t>，</a:t>
            </a:r>
            <a:r>
              <a:rPr lang="en-US" altLang="zh-CN" sz="2500" dirty="0" smtClean="0">
                <a:solidFill>
                  <a:schemeClr val="hlink"/>
                </a:solidFill>
              </a:rPr>
              <a:t>Fa0/11</a:t>
            </a:r>
            <a:r>
              <a:rPr lang="zh-CN" altLang="en-US" sz="2500" dirty="0">
                <a:solidFill>
                  <a:schemeClr val="hlink"/>
                </a:solidFill>
              </a:rPr>
              <a:t>端口下连了</a:t>
            </a:r>
            <a:r>
              <a:rPr lang="en-US" altLang="zh-CN" sz="2500" dirty="0">
                <a:solidFill>
                  <a:schemeClr val="hlink"/>
                </a:solidFill>
              </a:rPr>
              <a:t>PC2</a:t>
            </a:r>
            <a:r>
              <a:rPr lang="zh-CN" altLang="en-US" sz="2500" dirty="0">
                <a:solidFill>
                  <a:schemeClr val="hlink"/>
                </a:solidFill>
              </a:rPr>
              <a:t>；</a:t>
            </a:r>
            <a:r>
              <a:rPr lang="en-US" altLang="zh-CN" sz="2500" dirty="0" smtClean="0">
                <a:solidFill>
                  <a:schemeClr val="hlink"/>
                </a:solidFill>
              </a:rPr>
              <a:t>Fa0/21~24</a:t>
            </a:r>
            <a:r>
              <a:rPr lang="zh-CN" altLang="en-US" sz="2500" dirty="0">
                <a:solidFill>
                  <a:schemeClr val="hlink"/>
                </a:solidFill>
              </a:rPr>
              <a:t>共</a:t>
            </a:r>
            <a:r>
              <a:rPr lang="en-US" altLang="zh-CN" sz="2500" dirty="0">
                <a:solidFill>
                  <a:schemeClr val="hlink"/>
                </a:solidFill>
              </a:rPr>
              <a:t>4</a:t>
            </a:r>
            <a:r>
              <a:rPr lang="zh-CN" altLang="en-US" sz="2500" dirty="0">
                <a:solidFill>
                  <a:schemeClr val="hlink"/>
                </a:solidFill>
              </a:rPr>
              <a:t>个端口属于</a:t>
            </a:r>
            <a:r>
              <a:rPr lang="en-US" altLang="zh-CN" sz="2500" dirty="0">
                <a:solidFill>
                  <a:schemeClr val="hlink"/>
                </a:solidFill>
              </a:rPr>
              <a:t>VLAN3</a:t>
            </a:r>
            <a:r>
              <a:rPr lang="zh-CN" altLang="en-US" sz="2500" dirty="0">
                <a:solidFill>
                  <a:schemeClr val="hlink"/>
                </a:solidFill>
              </a:rPr>
              <a:t>，编号为</a:t>
            </a:r>
            <a:r>
              <a:rPr lang="en-US" altLang="zh-CN" sz="2500" dirty="0">
                <a:solidFill>
                  <a:schemeClr val="hlink"/>
                </a:solidFill>
              </a:rPr>
              <a:t>103</a:t>
            </a:r>
            <a:r>
              <a:rPr lang="zh-CN" altLang="en-US" sz="2500" dirty="0">
                <a:solidFill>
                  <a:schemeClr val="hlink"/>
                </a:solidFill>
              </a:rPr>
              <a:t>，</a:t>
            </a:r>
            <a:r>
              <a:rPr lang="en-US" altLang="zh-CN" sz="2500" dirty="0" smtClean="0">
                <a:solidFill>
                  <a:schemeClr val="hlink"/>
                </a:solidFill>
              </a:rPr>
              <a:t>Fa0/24</a:t>
            </a:r>
            <a:r>
              <a:rPr lang="zh-CN" altLang="en-US" sz="2500" dirty="0">
                <a:solidFill>
                  <a:schemeClr val="hlink"/>
                </a:solidFill>
              </a:rPr>
              <a:t>端口下与</a:t>
            </a:r>
            <a:r>
              <a:rPr lang="en-US" altLang="zh-CN" sz="2500" dirty="0">
                <a:solidFill>
                  <a:schemeClr val="hlink"/>
                </a:solidFill>
              </a:rPr>
              <a:t>Router0</a:t>
            </a:r>
            <a:r>
              <a:rPr lang="zh-CN" altLang="en-US" sz="2500" dirty="0">
                <a:solidFill>
                  <a:schemeClr val="hlink"/>
                </a:solidFill>
              </a:rPr>
              <a:t>的</a:t>
            </a:r>
            <a:r>
              <a:rPr lang="en-US" altLang="zh-CN" sz="2500" dirty="0" smtClean="0">
                <a:solidFill>
                  <a:schemeClr val="hlink"/>
                </a:solidFill>
              </a:rPr>
              <a:t>Fa0/0</a:t>
            </a:r>
            <a:r>
              <a:rPr lang="zh-CN" altLang="en-US" sz="2500" dirty="0">
                <a:solidFill>
                  <a:schemeClr val="hlink"/>
                </a:solidFill>
              </a:rPr>
              <a:t>接口互连</a:t>
            </a:r>
            <a:r>
              <a:rPr lang="zh-CN" altLang="en-US" sz="2500" dirty="0" smtClean="0">
                <a:solidFill>
                  <a:schemeClr val="hlink"/>
                </a:solidFill>
              </a:rPr>
              <a:t>；</a:t>
            </a:r>
            <a:endParaRPr lang="en-US" altLang="zh-CN" sz="2500" dirty="0" smtClean="0">
              <a:solidFill>
                <a:schemeClr val="hlink"/>
              </a:solidFill>
            </a:endParaRPr>
          </a:p>
          <a:p>
            <a:pPr marL="257175" lvl="1" indent="-257175">
              <a:buClr>
                <a:schemeClr val="tx1"/>
              </a:buClr>
            </a:pPr>
            <a:r>
              <a:rPr lang="en-US" altLang="zh-CN" sz="2500" dirty="0">
                <a:solidFill>
                  <a:schemeClr val="hlink"/>
                </a:solidFill>
              </a:rPr>
              <a:t>(4)	</a:t>
            </a:r>
            <a:r>
              <a:rPr lang="en-US" altLang="zh-CN" sz="2500" dirty="0" smtClean="0">
                <a:solidFill>
                  <a:schemeClr val="hlink"/>
                </a:solidFill>
              </a:rPr>
              <a:t>Switch2</a:t>
            </a:r>
            <a:r>
              <a:rPr lang="zh-CN" altLang="en-US" sz="2500" dirty="0" smtClean="0">
                <a:solidFill>
                  <a:schemeClr val="hlink"/>
                </a:solidFill>
              </a:rPr>
              <a:t>上</a:t>
            </a:r>
            <a:r>
              <a:rPr lang="en-US" altLang="zh-CN" sz="2500" dirty="0" smtClean="0">
                <a:solidFill>
                  <a:schemeClr val="hlink"/>
                </a:solidFill>
              </a:rPr>
              <a:t>Fa0/1~10</a:t>
            </a:r>
            <a:r>
              <a:rPr lang="zh-CN" altLang="en-US" sz="2500" dirty="0">
                <a:solidFill>
                  <a:schemeClr val="hlink"/>
                </a:solidFill>
              </a:rPr>
              <a:t>共</a:t>
            </a:r>
            <a:r>
              <a:rPr lang="en-US" altLang="zh-CN" sz="2500" dirty="0">
                <a:solidFill>
                  <a:schemeClr val="hlink"/>
                </a:solidFill>
              </a:rPr>
              <a:t>10</a:t>
            </a:r>
            <a:r>
              <a:rPr lang="zh-CN" altLang="en-US" sz="2500" dirty="0">
                <a:solidFill>
                  <a:schemeClr val="hlink"/>
                </a:solidFill>
              </a:rPr>
              <a:t>个端口属于</a:t>
            </a:r>
            <a:r>
              <a:rPr lang="en-US" altLang="zh-CN" sz="2500" dirty="0">
                <a:solidFill>
                  <a:schemeClr val="hlink"/>
                </a:solidFill>
              </a:rPr>
              <a:t>VLAN4</a:t>
            </a:r>
            <a:r>
              <a:rPr lang="zh-CN" altLang="en-US" sz="2500" dirty="0">
                <a:solidFill>
                  <a:schemeClr val="hlink"/>
                </a:solidFill>
              </a:rPr>
              <a:t>，编号为</a:t>
            </a:r>
            <a:r>
              <a:rPr lang="en-US" altLang="zh-CN" sz="2500" dirty="0">
                <a:solidFill>
                  <a:schemeClr val="hlink"/>
                </a:solidFill>
              </a:rPr>
              <a:t>201</a:t>
            </a:r>
            <a:r>
              <a:rPr lang="zh-CN" altLang="en-US" sz="2500" dirty="0">
                <a:solidFill>
                  <a:schemeClr val="hlink"/>
                </a:solidFill>
              </a:rPr>
              <a:t>，</a:t>
            </a:r>
            <a:r>
              <a:rPr lang="en-US" altLang="zh-CN" sz="2500" dirty="0" smtClean="0">
                <a:solidFill>
                  <a:schemeClr val="hlink"/>
                </a:solidFill>
              </a:rPr>
              <a:t>Fa0/1</a:t>
            </a:r>
            <a:r>
              <a:rPr lang="zh-CN" altLang="en-US" sz="2500" dirty="0">
                <a:solidFill>
                  <a:schemeClr val="hlink"/>
                </a:solidFill>
              </a:rPr>
              <a:t>端口下连了</a:t>
            </a:r>
            <a:r>
              <a:rPr lang="en-US" altLang="zh-CN" sz="2500" dirty="0">
                <a:solidFill>
                  <a:schemeClr val="hlink"/>
                </a:solidFill>
              </a:rPr>
              <a:t>PC4</a:t>
            </a:r>
            <a:r>
              <a:rPr lang="zh-CN" altLang="en-US" sz="2500" dirty="0">
                <a:solidFill>
                  <a:schemeClr val="hlink"/>
                </a:solidFill>
              </a:rPr>
              <a:t>；</a:t>
            </a:r>
            <a:r>
              <a:rPr lang="en-US" altLang="zh-CN" sz="2500" dirty="0" smtClean="0">
                <a:solidFill>
                  <a:schemeClr val="hlink"/>
                </a:solidFill>
              </a:rPr>
              <a:t>Fa0/11~20</a:t>
            </a:r>
            <a:r>
              <a:rPr lang="zh-CN" altLang="en-US" sz="2500" dirty="0">
                <a:solidFill>
                  <a:schemeClr val="hlink"/>
                </a:solidFill>
              </a:rPr>
              <a:t>共</a:t>
            </a:r>
            <a:r>
              <a:rPr lang="en-US" altLang="zh-CN" sz="2500" dirty="0">
                <a:solidFill>
                  <a:schemeClr val="hlink"/>
                </a:solidFill>
              </a:rPr>
              <a:t>10</a:t>
            </a:r>
            <a:r>
              <a:rPr lang="zh-CN" altLang="en-US" sz="2500" dirty="0">
                <a:solidFill>
                  <a:schemeClr val="hlink"/>
                </a:solidFill>
              </a:rPr>
              <a:t>个端口属于</a:t>
            </a:r>
            <a:r>
              <a:rPr lang="en-US" altLang="zh-CN" sz="2500" dirty="0">
                <a:solidFill>
                  <a:schemeClr val="hlink"/>
                </a:solidFill>
              </a:rPr>
              <a:t>VLAN5</a:t>
            </a:r>
            <a:r>
              <a:rPr lang="zh-CN" altLang="en-US" sz="2500" dirty="0">
                <a:solidFill>
                  <a:schemeClr val="hlink"/>
                </a:solidFill>
              </a:rPr>
              <a:t>，编号为</a:t>
            </a:r>
            <a:r>
              <a:rPr lang="en-US" altLang="zh-CN" sz="2500" dirty="0">
                <a:solidFill>
                  <a:schemeClr val="hlink"/>
                </a:solidFill>
              </a:rPr>
              <a:t>202</a:t>
            </a:r>
            <a:r>
              <a:rPr lang="zh-CN" altLang="en-US" sz="2500" dirty="0">
                <a:solidFill>
                  <a:schemeClr val="hlink"/>
                </a:solidFill>
              </a:rPr>
              <a:t>，</a:t>
            </a:r>
            <a:r>
              <a:rPr lang="en-US" altLang="zh-CN" sz="2500" dirty="0" smtClean="0">
                <a:solidFill>
                  <a:schemeClr val="hlink"/>
                </a:solidFill>
              </a:rPr>
              <a:t>Fa0/11</a:t>
            </a:r>
            <a:r>
              <a:rPr lang="zh-CN" altLang="en-US" sz="2500" dirty="0">
                <a:solidFill>
                  <a:schemeClr val="hlink"/>
                </a:solidFill>
              </a:rPr>
              <a:t>端口下连了</a:t>
            </a:r>
            <a:r>
              <a:rPr lang="en-US" altLang="zh-CN" sz="2500" dirty="0">
                <a:solidFill>
                  <a:schemeClr val="hlink"/>
                </a:solidFill>
              </a:rPr>
              <a:t>PC5</a:t>
            </a:r>
            <a:r>
              <a:rPr lang="zh-CN" altLang="en-US" sz="2500" dirty="0">
                <a:solidFill>
                  <a:schemeClr val="hlink"/>
                </a:solidFill>
              </a:rPr>
              <a:t>；</a:t>
            </a:r>
            <a:r>
              <a:rPr lang="en-US" altLang="zh-CN" sz="2500" dirty="0" smtClean="0">
                <a:solidFill>
                  <a:schemeClr val="hlink"/>
                </a:solidFill>
              </a:rPr>
              <a:t>Fa0/21~24</a:t>
            </a:r>
            <a:r>
              <a:rPr lang="zh-CN" altLang="en-US" sz="2500" dirty="0">
                <a:solidFill>
                  <a:schemeClr val="hlink"/>
                </a:solidFill>
              </a:rPr>
              <a:t>共</a:t>
            </a:r>
            <a:r>
              <a:rPr lang="en-US" altLang="zh-CN" sz="2500" dirty="0">
                <a:solidFill>
                  <a:schemeClr val="hlink"/>
                </a:solidFill>
              </a:rPr>
              <a:t>4</a:t>
            </a:r>
            <a:r>
              <a:rPr lang="zh-CN" altLang="en-US" sz="2500" dirty="0">
                <a:solidFill>
                  <a:schemeClr val="hlink"/>
                </a:solidFill>
              </a:rPr>
              <a:t>个端口属于</a:t>
            </a:r>
            <a:r>
              <a:rPr lang="en-US" altLang="zh-CN" sz="2500" dirty="0">
                <a:solidFill>
                  <a:schemeClr val="hlink"/>
                </a:solidFill>
              </a:rPr>
              <a:t>VLAN6</a:t>
            </a:r>
            <a:r>
              <a:rPr lang="zh-CN" altLang="en-US" sz="2500" dirty="0">
                <a:solidFill>
                  <a:schemeClr val="hlink"/>
                </a:solidFill>
              </a:rPr>
              <a:t>，编号为</a:t>
            </a:r>
            <a:r>
              <a:rPr lang="en-US" altLang="zh-CN" sz="2500" dirty="0">
                <a:solidFill>
                  <a:schemeClr val="hlink"/>
                </a:solidFill>
              </a:rPr>
              <a:t>203</a:t>
            </a:r>
            <a:r>
              <a:rPr lang="zh-CN" altLang="en-US" sz="2500" dirty="0">
                <a:solidFill>
                  <a:schemeClr val="hlink"/>
                </a:solidFill>
              </a:rPr>
              <a:t>，</a:t>
            </a:r>
            <a:r>
              <a:rPr lang="en-US" altLang="zh-CN" sz="2500" dirty="0" smtClean="0">
                <a:solidFill>
                  <a:schemeClr val="hlink"/>
                </a:solidFill>
              </a:rPr>
              <a:t>Fa0/24</a:t>
            </a:r>
            <a:r>
              <a:rPr lang="zh-CN" altLang="en-US" sz="2500" dirty="0">
                <a:solidFill>
                  <a:schemeClr val="hlink"/>
                </a:solidFill>
              </a:rPr>
              <a:t>端口下与</a:t>
            </a:r>
            <a:r>
              <a:rPr lang="en-US" altLang="zh-CN" sz="2500" dirty="0">
                <a:solidFill>
                  <a:schemeClr val="hlink"/>
                </a:solidFill>
              </a:rPr>
              <a:t>Router0</a:t>
            </a:r>
            <a:r>
              <a:rPr lang="zh-CN" altLang="en-US" sz="2500" dirty="0">
                <a:solidFill>
                  <a:schemeClr val="hlink"/>
                </a:solidFill>
              </a:rPr>
              <a:t>的</a:t>
            </a:r>
            <a:r>
              <a:rPr lang="en-US" altLang="zh-CN" sz="2500" dirty="0" smtClean="0">
                <a:solidFill>
                  <a:schemeClr val="hlink"/>
                </a:solidFill>
              </a:rPr>
              <a:t>Fa0/1</a:t>
            </a:r>
            <a:r>
              <a:rPr lang="zh-CN" altLang="en-US" sz="2500" dirty="0">
                <a:solidFill>
                  <a:schemeClr val="hlink"/>
                </a:solidFill>
              </a:rPr>
              <a:t>接口互连</a:t>
            </a:r>
            <a:r>
              <a:rPr lang="zh-CN" altLang="en-US" sz="2500" dirty="0" smtClean="0">
                <a:solidFill>
                  <a:schemeClr val="hlink"/>
                </a:solidFill>
              </a:rPr>
              <a:t>；</a:t>
            </a:r>
            <a:endParaRPr lang="en-US" altLang="zh-CN" sz="2500" dirty="0" smtClean="0">
              <a:solidFill>
                <a:schemeClr val="hlink"/>
              </a:solidFill>
            </a:endParaRPr>
          </a:p>
          <a:p>
            <a:pPr marL="257175" lvl="1" indent="-257175">
              <a:buClr>
                <a:schemeClr val="tx1"/>
              </a:buClr>
            </a:pPr>
            <a:r>
              <a:rPr lang="en-US" altLang="zh-CN" sz="2500" dirty="0">
                <a:solidFill>
                  <a:schemeClr val="hlink"/>
                </a:solidFill>
              </a:rPr>
              <a:t>(5)	</a:t>
            </a:r>
            <a:r>
              <a:rPr lang="en-US" altLang="zh-CN" sz="2500" dirty="0" smtClean="0">
                <a:solidFill>
                  <a:schemeClr val="hlink"/>
                </a:solidFill>
              </a:rPr>
              <a:t>Router0</a:t>
            </a:r>
            <a:r>
              <a:rPr lang="zh-CN" altLang="en-US" sz="2500" dirty="0">
                <a:solidFill>
                  <a:schemeClr val="hlink"/>
                </a:solidFill>
              </a:rPr>
              <a:t>的</a:t>
            </a:r>
            <a:r>
              <a:rPr lang="en-US" altLang="zh-CN" sz="2500" dirty="0" smtClean="0">
                <a:solidFill>
                  <a:schemeClr val="hlink"/>
                </a:solidFill>
              </a:rPr>
              <a:t>Fa0/0</a:t>
            </a:r>
            <a:r>
              <a:rPr lang="zh-CN" altLang="en-US" sz="2500" dirty="0">
                <a:solidFill>
                  <a:schemeClr val="hlink"/>
                </a:solidFill>
              </a:rPr>
              <a:t>、</a:t>
            </a:r>
            <a:r>
              <a:rPr lang="en-US" altLang="zh-CN" sz="2500" dirty="0" smtClean="0">
                <a:solidFill>
                  <a:schemeClr val="hlink"/>
                </a:solidFill>
              </a:rPr>
              <a:t>Fa0/1</a:t>
            </a:r>
            <a:r>
              <a:rPr lang="zh-CN" altLang="en-US" sz="2500" dirty="0">
                <a:solidFill>
                  <a:schemeClr val="hlink"/>
                </a:solidFill>
              </a:rPr>
              <a:t>和</a:t>
            </a:r>
            <a:r>
              <a:rPr lang="en-US" altLang="zh-CN" sz="2500" dirty="0" smtClean="0">
                <a:solidFill>
                  <a:schemeClr val="hlink"/>
                </a:solidFill>
              </a:rPr>
              <a:t>Fa1/0</a:t>
            </a:r>
            <a:r>
              <a:rPr lang="zh-CN" altLang="en-US" sz="2500" dirty="0">
                <a:solidFill>
                  <a:schemeClr val="hlink"/>
                </a:solidFill>
              </a:rPr>
              <a:t>的</a:t>
            </a:r>
            <a:r>
              <a:rPr lang="en-US" altLang="zh-CN" sz="2500" dirty="0">
                <a:solidFill>
                  <a:schemeClr val="hlink"/>
                </a:solidFill>
              </a:rPr>
              <a:t>IP</a:t>
            </a:r>
            <a:r>
              <a:rPr lang="zh-CN" altLang="en-US" sz="2500" dirty="0">
                <a:solidFill>
                  <a:schemeClr val="hlink"/>
                </a:solidFill>
              </a:rPr>
              <a:t>地址分别为</a:t>
            </a:r>
            <a:r>
              <a:rPr lang="en-US" altLang="zh-CN" sz="2500" dirty="0">
                <a:solidFill>
                  <a:schemeClr val="hlink"/>
                </a:solidFill>
              </a:rPr>
              <a:t>192.168.3.1/24</a:t>
            </a:r>
            <a:r>
              <a:rPr lang="zh-CN" altLang="en-US" sz="2500" dirty="0">
                <a:solidFill>
                  <a:schemeClr val="hlink"/>
                </a:solidFill>
              </a:rPr>
              <a:t>、</a:t>
            </a:r>
            <a:r>
              <a:rPr lang="en-US" altLang="zh-CN" sz="2500" dirty="0">
                <a:solidFill>
                  <a:schemeClr val="hlink"/>
                </a:solidFill>
              </a:rPr>
              <a:t>192.168.6.1/24</a:t>
            </a:r>
            <a:r>
              <a:rPr lang="zh-CN" altLang="en-US" sz="2500" dirty="0">
                <a:solidFill>
                  <a:schemeClr val="hlink"/>
                </a:solidFill>
              </a:rPr>
              <a:t>和</a:t>
            </a:r>
            <a:r>
              <a:rPr lang="en-US" altLang="zh-CN" sz="2500" dirty="0">
                <a:solidFill>
                  <a:schemeClr val="hlink"/>
                </a:solidFill>
              </a:rPr>
              <a:t>192.168.7.254/24</a:t>
            </a:r>
            <a:r>
              <a:rPr lang="zh-CN" altLang="en-US" sz="2500" dirty="0">
                <a:solidFill>
                  <a:schemeClr val="hlink"/>
                </a:solidFill>
              </a:rPr>
              <a:t>，</a:t>
            </a:r>
            <a:r>
              <a:rPr lang="en-US" altLang="zh-CN" sz="2500" dirty="0" smtClean="0">
                <a:solidFill>
                  <a:schemeClr val="hlink"/>
                </a:solidFill>
              </a:rPr>
              <a:t>Fa1/0</a:t>
            </a:r>
            <a:r>
              <a:rPr lang="zh-CN" altLang="en-US" sz="2500" dirty="0">
                <a:solidFill>
                  <a:schemeClr val="hlink"/>
                </a:solidFill>
              </a:rPr>
              <a:t>接口与</a:t>
            </a:r>
            <a:r>
              <a:rPr lang="en-US" altLang="zh-CN" sz="2500" dirty="0">
                <a:solidFill>
                  <a:schemeClr val="hlink"/>
                </a:solidFill>
              </a:rPr>
              <a:t>PC7</a:t>
            </a:r>
            <a:r>
              <a:rPr lang="zh-CN" altLang="en-US" sz="2500" dirty="0">
                <a:solidFill>
                  <a:schemeClr val="hlink"/>
                </a:solidFill>
              </a:rPr>
              <a:t>直接相连；</a:t>
            </a:r>
          </a:p>
        </p:txBody>
      </p:sp>
    </p:spTree>
    <p:extLst>
      <p:ext uri="{BB962C8B-B14F-4D97-AF65-F5344CB8AC3E}">
        <p14:creationId xmlns:p14="http://schemas.microsoft.com/office/powerpoint/2010/main" val="1728084476"/>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a:xfrm>
            <a:off x="457200" y="1600202"/>
            <a:ext cx="8469086" cy="4525963"/>
          </a:xfrm>
        </p:spPr>
        <p:txBody>
          <a:bodyPr/>
          <a:lstStyle/>
          <a:p>
            <a:pPr marL="0" lvl="4" indent="0">
              <a:buClr>
                <a:schemeClr val="tx1"/>
              </a:buClr>
              <a:buNone/>
            </a:pPr>
            <a:r>
              <a:rPr lang="zh-CN" altLang="en-US" sz="3200" dirty="0" smtClean="0">
                <a:solidFill>
                  <a:schemeClr val="hlink"/>
                </a:solidFill>
              </a:rPr>
              <a:t>采用</a:t>
            </a:r>
            <a:r>
              <a:rPr lang="zh-CN" altLang="en-US" sz="3200" dirty="0">
                <a:solidFill>
                  <a:schemeClr val="hlink"/>
                </a:solidFill>
              </a:rPr>
              <a:t>如下的思路进行配置：</a:t>
            </a:r>
          </a:p>
          <a:p>
            <a:pPr marL="257175" lvl="4" indent="-257175">
              <a:buClr>
                <a:schemeClr val="tx1"/>
              </a:buClr>
            </a:pPr>
            <a:r>
              <a:rPr lang="en-US" altLang="zh-CN" sz="3200" dirty="0">
                <a:solidFill>
                  <a:schemeClr val="hlink"/>
                </a:solidFill>
              </a:rPr>
              <a:t>(1)	</a:t>
            </a:r>
            <a:r>
              <a:rPr lang="zh-CN" altLang="en-US" sz="3200" dirty="0">
                <a:solidFill>
                  <a:schemeClr val="hlink"/>
                </a:solidFill>
              </a:rPr>
              <a:t>配置各主机的</a:t>
            </a:r>
            <a:r>
              <a:rPr lang="en-US" altLang="zh-CN" sz="3200" dirty="0">
                <a:solidFill>
                  <a:schemeClr val="hlink"/>
                </a:solidFill>
              </a:rPr>
              <a:t>IP</a:t>
            </a:r>
            <a:r>
              <a:rPr lang="zh-CN" altLang="en-US" sz="3200" dirty="0">
                <a:solidFill>
                  <a:schemeClr val="hlink"/>
                </a:solidFill>
              </a:rPr>
              <a:t>地址及网关；</a:t>
            </a:r>
          </a:p>
          <a:p>
            <a:pPr marL="257175" lvl="4" indent="-257175">
              <a:buClr>
                <a:schemeClr val="tx1"/>
              </a:buClr>
            </a:pPr>
            <a:r>
              <a:rPr lang="en-US" altLang="zh-CN" sz="3200" dirty="0">
                <a:solidFill>
                  <a:schemeClr val="hlink"/>
                </a:solidFill>
              </a:rPr>
              <a:t>(2)	</a:t>
            </a:r>
            <a:r>
              <a:rPr lang="zh-CN" altLang="en-US" sz="3200" dirty="0">
                <a:solidFill>
                  <a:schemeClr val="hlink"/>
                </a:solidFill>
              </a:rPr>
              <a:t>在交换机上创建</a:t>
            </a:r>
            <a:r>
              <a:rPr lang="en-US" altLang="zh-CN" sz="3200" dirty="0">
                <a:solidFill>
                  <a:schemeClr val="hlink"/>
                </a:solidFill>
              </a:rPr>
              <a:t>VLAN</a:t>
            </a:r>
            <a:r>
              <a:rPr lang="zh-CN" altLang="en-US" sz="3200" dirty="0">
                <a:solidFill>
                  <a:schemeClr val="hlink"/>
                </a:solidFill>
              </a:rPr>
              <a:t>并将各端口加入对应的</a:t>
            </a:r>
            <a:r>
              <a:rPr lang="en-US" altLang="zh-CN" sz="3200" dirty="0">
                <a:solidFill>
                  <a:schemeClr val="hlink"/>
                </a:solidFill>
              </a:rPr>
              <a:t>VLAN</a:t>
            </a:r>
            <a:r>
              <a:rPr lang="zh-CN" altLang="en-US" sz="3200" dirty="0">
                <a:solidFill>
                  <a:schemeClr val="hlink"/>
                </a:solidFill>
              </a:rPr>
              <a:t>；</a:t>
            </a:r>
          </a:p>
          <a:p>
            <a:pPr marL="257175" lvl="4" indent="-257175">
              <a:buClr>
                <a:schemeClr val="tx1"/>
              </a:buClr>
            </a:pPr>
            <a:r>
              <a:rPr lang="en-US" altLang="zh-CN" sz="3200" dirty="0">
                <a:solidFill>
                  <a:schemeClr val="hlink"/>
                </a:solidFill>
              </a:rPr>
              <a:t>(3)	</a:t>
            </a:r>
            <a:r>
              <a:rPr lang="zh-CN" altLang="en-US" sz="3200" dirty="0">
                <a:solidFill>
                  <a:schemeClr val="hlink"/>
                </a:solidFill>
              </a:rPr>
              <a:t>为划分的</a:t>
            </a:r>
            <a:r>
              <a:rPr lang="en-US" altLang="zh-CN" sz="3200" dirty="0">
                <a:solidFill>
                  <a:schemeClr val="hlink"/>
                </a:solidFill>
              </a:rPr>
              <a:t>VLAN</a:t>
            </a:r>
            <a:r>
              <a:rPr lang="zh-CN" altLang="en-US" sz="3200" dirty="0">
                <a:solidFill>
                  <a:schemeClr val="hlink"/>
                </a:solidFill>
              </a:rPr>
              <a:t>分配虚接口地址；</a:t>
            </a:r>
          </a:p>
          <a:p>
            <a:pPr marL="257175" lvl="4" indent="-257175">
              <a:buClr>
                <a:schemeClr val="tx1"/>
              </a:buClr>
            </a:pPr>
            <a:r>
              <a:rPr lang="en-US" altLang="zh-CN" sz="3200" dirty="0">
                <a:solidFill>
                  <a:schemeClr val="hlink"/>
                </a:solidFill>
              </a:rPr>
              <a:t>(4)	</a:t>
            </a:r>
            <a:r>
              <a:rPr lang="zh-CN" altLang="en-US" sz="3200" dirty="0">
                <a:solidFill>
                  <a:schemeClr val="hlink"/>
                </a:solidFill>
              </a:rPr>
              <a:t>配置路由器</a:t>
            </a:r>
            <a:r>
              <a:rPr lang="en-US" altLang="zh-CN" sz="3200" dirty="0">
                <a:solidFill>
                  <a:schemeClr val="hlink"/>
                </a:solidFill>
              </a:rPr>
              <a:t>Router0</a:t>
            </a:r>
            <a:r>
              <a:rPr lang="zh-CN" altLang="en-US" sz="3200" dirty="0">
                <a:solidFill>
                  <a:schemeClr val="hlink"/>
                </a:solidFill>
              </a:rPr>
              <a:t>的接口网络参数；</a:t>
            </a:r>
          </a:p>
          <a:p>
            <a:pPr marL="257175" lvl="4" indent="-257175">
              <a:buClr>
                <a:schemeClr val="tx1"/>
              </a:buClr>
            </a:pPr>
            <a:r>
              <a:rPr lang="en-US" altLang="zh-CN" sz="3200" dirty="0">
                <a:solidFill>
                  <a:schemeClr val="hlink"/>
                </a:solidFill>
              </a:rPr>
              <a:t>(5)	</a:t>
            </a:r>
            <a:r>
              <a:rPr lang="zh-CN" altLang="en-US" sz="3200" dirty="0">
                <a:solidFill>
                  <a:schemeClr val="hlink"/>
                </a:solidFill>
              </a:rPr>
              <a:t>在路由器和三层交换机上配置静态路由。</a:t>
            </a:r>
          </a:p>
        </p:txBody>
      </p:sp>
    </p:spTree>
    <p:extLst>
      <p:ext uri="{BB962C8B-B14F-4D97-AF65-F5344CB8AC3E}">
        <p14:creationId xmlns:p14="http://schemas.microsoft.com/office/powerpoint/2010/main" val="293358287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180016"/>
            <a:ext cx="8305800" cy="4525963"/>
          </a:xfrm>
        </p:spPr>
        <p:txBody>
          <a:bodyPr/>
          <a:lstStyle/>
          <a:p>
            <a:r>
              <a:rPr lang="en-US" altLang="zh-CN" sz="2600" dirty="0"/>
              <a:t>(1</a:t>
            </a:r>
            <a:r>
              <a:rPr lang="en-US" altLang="zh-CN" sz="2600" dirty="0" smtClean="0"/>
              <a:t>) </a:t>
            </a:r>
            <a:r>
              <a:rPr lang="zh-CN" altLang="en-US" sz="2600" dirty="0" smtClean="0"/>
              <a:t>搭建</a:t>
            </a:r>
            <a:r>
              <a:rPr lang="zh-CN" altLang="en-US" sz="2600" dirty="0"/>
              <a:t>实验环境，为</a:t>
            </a:r>
            <a:r>
              <a:rPr lang="en-US" altLang="zh-CN" sz="2600" dirty="0"/>
              <a:t>Router0</a:t>
            </a:r>
            <a:r>
              <a:rPr lang="zh-CN" altLang="en-US" sz="2600" dirty="0"/>
              <a:t>添加一</a:t>
            </a:r>
            <a:r>
              <a:rPr lang="zh-CN" altLang="en-US" sz="2600" dirty="0" smtClean="0"/>
              <a:t>个</a:t>
            </a:r>
            <a:r>
              <a:rPr lang="en-US" altLang="zh-CN" sz="2600" dirty="0"/>
              <a:t>“NM-1FE-TX”</a:t>
            </a:r>
            <a:r>
              <a:rPr lang="zh-CN" altLang="en-US" sz="2600" dirty="0"/>
              <a:t>模块，</a:t>
            </a:r>
            <a:r>
              <a:rPr lang="zh-CN" altLang="zh-CN" sz="2600" dirty="0"/>
              <a:t>使用正确的连线</a:t>
            </a:r>
            <a:r>
              <a:rPr lang="zh-CN" altLang="zh-CN" sz="2600" dirty="0" smtClean="0"/>
              <a:t>类型互连设备</a:t>
            </a:r>
            <a:r>
              <a:rPr lang="zh-CN" altLang="en-US" sz="2600" dirty="0" smtClean="0"/>
              <a:t>。</a:t>
            </a:r>
            <a:endParaRPr lang="en-US" altLang="zh-CN" sz="2600" dirty="0" smtClean="0"/>
          </a:p>
          <a:p>
            <a:r>
              <a:rPr lang="en-US" altLang="zh-CN" sz="2600" dirty="0" smtClean="0"/>
              <a:t>(</a:t>
            </a:r>
            <a:r>
              <a:rPr lang="en-US" altLang="zh-CN" sz="2600" dirty="0"/>
              <a:t>2</a:t>
            </a:r>
            <a:r>
              <a:rPr lang="en-US" altLang="zh-CN" sz="2600" dirty="0" smtClean="0"/>
              <a:t>) </a:t>
            </a:r>
            <a:r>
              <a:rPr lang="zh-CN" altLang="en-US" sz="2600" dirty="0" smtClean="0"/>
              <a:t>配置</a:t>
            </a:r>
            <a:r>
              <a:rPr lang="zh-CN" altLang="en-US" sz="2600" dirty="0"/>
              <a:t>各台主机的</a:t>
            </a:r>
            <a:r>
              <a:rPr lang="en-US" altLang="zh-CN" sz="2600" dirty="0"/>
              <a:t>IP</a:t>
            </a:r>
            <a:r>
              <a:rPr lang="zh-CN" altLang="en-US" sz="2600" dirty="0"/>
              <a:t>地址、子网掩码和网关</a:t>
            </a:r>
            <a:r>
              <a:rPr lang="zh-CN" altLang="en-US" sz="2600" dirty="0" smtClean="0"/>
              <a:t>。</a:t>
            </a:r>
            <a:endParaRPr lang="en-US" altLang="zh-CN" sz="2600" dirty="0" smtClean="0"/>
          </a:p>
          <a:p>
            <a:r>
              <a:rPr lang="en-US" altLang="zh-CN" sz="2600" dirty="0" smtClean="0"/>
              <a:t>(</a:t>
            </a:r>
            <a:r>
              <a:rPr lang="en-US" altLang="zh-CN" sz="2600" dirty="0"/>
              <a:t>3</a:t>
            </a:r>
            <a:r>
              <a:rPr lang="en-US" altLang="zh-CN" sz="2600" dirty="0" smtClean="0"/>
              <a:t>)</a:t>
            </a:r>
            <a:r>
              <a:rPr lang="zh-CN" altLang="zh-CN" sz="2600" dirty="0"/>
              <a:t>在交换机上配置</a:t>
            </a:r>
            <a:r>
              <a:rPr lang="en-US" altLang="zh-CN" sz="2600" dirty="0" smtClean="0"/>
              <a:t>VLAN</a:t>
            </a:r>
            <a:r>
              <a:rPr lang="zh-CN" altLang="en-US" sz="2600" dirty="0"/>
              <a:t>，以</a:t>
            </a:r>
            <a:r>
              <a:rPr lang="en-US" altLang="zh-CN" sz="2600" dirty="0" smtClean="0"/>
              <a:t>S1</a:t>
            </a:r>
            <a:r>
              <a:rPr lang="zh-CN" altLang="en-US" sz="2600" dirty="0" smtClean="0"/>
              <a:t>上</a:t>
            </a:r>
            <a:r>
              <a:rPr lang="en-US" altLang="zh-CN" sz="2600" dirty="0" smtClean="0"/>
              <a:t>101</a:t>
            </a:r>
            <a:r>
              <a:rPr lang="zh-CN" altLang="en-US" sz="2600" dirty="0" smtClean="0"/>
              <a:t>号</a:t>
            </a:r>
            <a:r>
              <a:rPr lang="en-US" altLang="zh-CN" sz="2600" dirty="0" smtClean="0"/>
              <a:t>VLAN</a:t>
            </a:r>
            <a:r>
              <a:rPr lang="zh-CN" altLang="en-US" sz="2600" dirty="0" smtClean="0"/>
              <a:t>为例：</a:t>
            </a:r>
            <a:endParaRPr lang="en-US" altLang="zh-CN" sz="2600" dirty="0" smtClean="0"/>
          </a:p>
          <a:p>
            <a:endParaRPr lang="en-US" altLang="zh-CN" sz="2600" dirty="0"/>
          </a:p>
          <a:p>
            <a:endParaRPr lang="en-US" altLang="zh-CN" sz="2600" dirty="0" smtClean="0"/>
          </a:p>
          <a:p>
            <a:endParaRPr lang="en-US" altLang="zh-CN" sz="2600" dirty="0"/>
          </a:p>
          <a:p>
            <a:endParaRPr lang="en-US" altLang="zh-CN" sz="2600" dirty="0" smtClean="0"/>
          </a:p>
          <a:p>
            <a:endParaRPr lang="en-US" altLang="zh-CN" sz="3600" dirty="0"/>
          </a:p>
          <a:p>
            <a:r>
              <a:rPr lang="en-US" altLang="zh-CN" sz="2600" dirty="0" smtClean="0"/>
              <a:t>102</a:t>
            </a:r>
            <a:r>
              <a:rPr lang="zh-CN" altLang="en-US" sz="2600" dirty="0" smtClean="0"/>
              <a:t>、</a:t>
            </a:r>
            <a:r>
              <a:rPr lang="en-US" altLang="zh-CN" sz="2600" dirty="0" smtClean="0"/>
              <a:t>103</a:t>
            </a:r>
            <a:r>
              <a:rPr lang="zh-CN" altLang="en-US" sz="2600" dirty="0" smtClean="0"/>
              <a:t>号</a:t>
            </a:r>
            <a:r>
              <a:rPr lang="en-US" altLang="zh-CN" sz="2600" dirty="0" smtClean="0"/>
              <a:t>VLAN</a:t>
            </a:r>
            <a:r>
              <a:rPr lang="zh-CN" altLang="en-US" sz="2600" dirty="0" smtClean="0"/>
              <a:t>以及</a:t>
            </a:r>
            <a:r>
              <a:rPr lang="en-US" altLang="zh-CN" sz="2600" dirty="0" smtClean="0"/>
              <a:t>Switch2</a:t>
            </a:r>
            <a:r>
              <a:rPr lang="zh-CN" altLang="en-US" sz="2600" dirty="0"/>
              <a:t>上</a:t>
            </a:r>
            <a:r>
              <a:rPr lang="zh-CN" altLang="en-US" sz="2600" dirty="0" smtClean="0"/>
              <a:t>的</a:t>
            </a:r>
            <a:r>
              <a:rPr lang="en-US" altLang="zh-CN" sz="2600" dirty="0" smtClean="0"/>
              <a:t>201</a:t>
            </a:r>
            <a:r>
              <a:rPr lang="zh-CN" altLang="en-US" sz="2600" dirty="0" smtClean="0"/>
              <a:t>、</a:t>
            </a:r>
            <a:r>
              <a:rPr lang="en-US" altLang="zh-CN" sz="2600" dirty="0" smtClean="0"/>
              <a:t>202</a:t>
            </a:r>
            <a:r>
              <a:rPr lang="zh-CN" altLang="en-US" sz="2600" dirty="0" smtClean="0"/>
              <a:t>和</a:t>
            </a:r>
            <a:r>
              <a:rPr lang="en-US" altLang="zh-CN" sz="2600" dirty="0" smtClean="0"/>
              <a:t>203</a:t>
            </a:r>
            <a:r>
              <a:rPr lang="zh-CN" altLang="en-US" sz="2600" dirty="0" smtClean="0"/>
              <a:t>号</a:t>
            </a:r>
            <a:r>
              <a:rPr lang="en-US" altLang="zh-CN" sz="2600" dirty="0" smtClean="0"/>
              <a:t>VLAN</a:t>
            </a:r>
            <a:r>
              <a:rPr lang="zh-CN" altLang="en-US" sz="2600" dirty="0"/>
              <a:t>划分配置与之</a:t>
            </a:r>
            <a:r>
              <a:rPr lang="zh-CN" altLang="en-US" sz="2600" dirty="0" smtClean="0"/>
              <a:t>类似</a:t>
            </a:r>
            <a:r>
              <a:rPr lang="zh-CN" altLang="en-US" sz="2600" dirty="0"/>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133" y="2979056"/>
            <a:ext cx="5960609" cy="261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057365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smtClean="0"/>
          </a:p>
        </p:txBody>
      </p:sp>
      <p:sp>
        <p:nvSpPr>
          <p:cNvPr id="275459" name="Rectangle 3"/>
          <p:cNvSpPr>
            <a:spLocks noGrp="1" noChangeArrowheads="1"/>
          </p:cNvSpPr>
          <p:nvPr>
            <p:ph type="body" idx="1"/>
          </p:nvPr>
        </p:nvSpPr>
        <p:spPr>
          <a:xfrm>
            <a:off x="457200" y="1203962"/>
            <a:ext cx="8336280" cy="4525963"/>
          </a:xfrm>
        </p:spPr>
        <p:txBody>
          <a:bodyPr/>
          <a:lstStyle/>
          <a:p>
            <a:r>
              <a:rPr lang="en-US" altLang="zh-CN" sz="2800" dirty="0"/>
              <a:t>(4)	</a:t>
            </a:r>
            <a:r>
              <a:rPr lang="zh-CN" altLang="en-US" sz="2800" dirty="0" smtClean="0"/>
              <a:t>对</a:t>
            </a:r>
            <a:r>
              <a:rPr lang="zh-CN" altLang="en-US" sz="2800" dirty="0"/>
              <a:t>划分的</a:t>
            </a:r>
            <a:r>
              <a:rPr lang="en-US" altLang="zh-CN" sz="2800" dirty="0"/>
              <a:t>VLAN</a:t>
            </a:r>
            <a:r>
              <a:rPr lang="zh-CN" altLang="en-US" sz="2800" dirty="0"/>
              <a:t>分配虚接口地址</a:t>
            </a:r>
            <a:r>
              <a:rPr lang="zh-CN" altLang="en-US" sz="2800" dirty="0" smtClean="0"/>
              <a:t>。</a:t>
            </a:r>
            <a:endParaRPr lang="en-US" altLang="zh-CN" sz="2800" dirty="0" smtClean="0"/>
          </a:p>
          <a:p>
            <a:pPr lvl="1"/>
            <a:r>
              <a:rPr lang="en-US" altLang="zh-CN" sz="2400" dirty="0" smtClean="0"/>
              <a:t>VLAN1</a:t>
            </a:r>
            <a:r>
              <a:rPr lang="zh-CN" altLang="en-US" sz="2400" dirty="0" smtClean="0"/>
              <a:t>为</a:t>
            </a:r>
            <a:r>
              <a:rPr lang="zh-CN" altLang="en-US" sz="2400" dirty="0"/>
              <a:t>：</a:t>
            </a:r>
            <a:r>
              <a:rPr lang="en-US" altLang="zh-CN" sz="2400" dirty="0"/>
              <a:t>192.168.1.254/24</a:t>
            </a:r>
            <a:r>
              <a:rPr lang="zh-CN" altLang="en-US" sz="2400" dirty="0" smtClean="0"/>
              <a:t>；</a:t>
            </a:r>
            <a:endParaRPr lang="en-US" altLang="zh-CN" sz="2400" dirty="0" smtClean="0"/>
          </a:p>
          <a:p>
            <a:pPr lvl="1"/>
            <a:r>
              <a:rPr lang="en-US" altLang="zh-CN" sz="2400" dirty="0" smtClean="0"/>
              <a:t>VLAN2</a:t>
            </a:r>
            <a:r>
              <a:rPr lang="zh-CN" altLang="en-US" sz="2400" dirty="0" smtClean="0"/>
              <a:t>为</a:t>
            </a:r>
            <a:r>
              <a:rPr lang="zh-CN" altLang="en-US" sz="2400" dirty="0"/>
              <a:t>：</a:t>
            </a:r>
            <a:r>
              <a:rPr lang="en-US" altLang="zh-CN" sz="2400" dirty="0"/>
              <a:t>192.168.2.254/24</a:t>
            </a:r>
            <a:r>
              <a:rPr lang="zh-CN" altLang="en-US" sz="2400" dirty="0" smtClean="0"/>
              <a:t>；</a:t>
            </a:r>
            <a:endParaRPr lang="en-US" altLang="zh-CN" sz="2400" dirty="0" smtClean="0"/>
          </a:p>
          <a:p>
            <a:pPr lvl="1"/>
            <a:r>
              <a:rPr lang="en-US" altLang="zh-CN" sz="2400" dirty="0" smtClean="0"/>
              <a:t>VLAN3</a:t>
            </a:r>
            <a:r>
              <a:rPr lang="zh-CN" altLang="en-US" sz="2400" dirty="0" smtClean="0"/>
              <a:t>为</a:t>
            </a:r>
            <a:r>
              <a:rPr lang="zh-CN" altLang="en-US" sz="2400" dirty="0"/>
              <a:t>：</a:t>
            </a:r>
            <a:r>
              <a:rPr lang="en-US" altLang="zh-CN" sz="2400" dirty="0"/>
              <a:t>192.168.3.254/24</a:t>
            </a:r>
            <a:r>
              <a:rPr lang="zh-CN" altLang="en-US" sz="2400" dirty="0" smtClean="0"/>
              <a:t>；</a:t>
            </a:r>
            <a:endParaRPr lang="en-US" altLang="zh-CN" sz="2400" dirty="0" smtClean="0"/>
          </a:p>
          <a:p>
            <a:pPr lvl="1"/>
            <a:r>
              <a:rPr lang="en-US" altLang="zh-CN" sz="2400" dirty="0" smtClean="0"/>
              <a:t>VLAN4</a:t>
            </a:r>
            <a:r>
              <a:rPr lang="zh-CN" altLang="en-US" sz="2400" dirty="0" smtClean="0"/>
              <a:t>为</a:t>
            </a:r>
            <a:r>
              <a:rPr lang="zh-CN" altLang="en-US" sz="2400" dirty="0"/>
              <a:t>：</a:t>
            </a:r>
            <a:r>
              <a:rPr lang="en-US" altLang="zh-CN" sz="2400" dirty="0"/>
              <a:t>192.168.4.254/24</a:t>
            </a:r>
            <a:r>
              <a:rPr lang="zh-CN" altLang="en-US" sz="2400" dirty="0" smtClean="0"/>
              <a:t>；</a:t>
            </a:r>
            <a:endParaRPr lang="en-US" altLang="zh-CN" sz="2400" dirty="0" smtClean="0"/>
          </a:p>
          <a:p>
            <a:pPr lvl="1"/>
            <a:r>
              <a:rPr lang="en-US" altLang="zh-CN" sz="2400" dirty="0" smtClean="0"/>
              <a:t>VLAN5</a:t>
            </a:r>
            <a:r>
              <a:rPr lang="zh-CN" altLang="en-US" sz="2400" dirty="0" smtClean="0"/>
              <a:t>为</a:t>
            </a:r>
            <a:r>
              <a:rPr lang="zh-CN" altLang="en-US" sz="2400" dirty="0"/>
              <a:t>：</a:t>
            </a:r>
            <a:r>
              <a:rPr lang="en-US" altLang="zh-CN" sz="2400" dirty="0"/>
              <a:t>192.168.5.254/24</a:t>
            </a:r>
            <a:r>
              <a:rPr lang="zh-CN" altLang="en-US" sz="2400" dirty="0" smtClean="0"/>
              <a:t>；</a:t>
            </a:r>
            <a:endParaRPr lang="en-US" altLang="zh-CN" sz="2400" dirty="0" smtClean="0"/>
          </a:p>
          <a:p>
            <a:pPr lvl="1"/>
            <a:r>
              <a:rPr lang="en-US" altLang="zh-CN" sz="2400" dirty="0" smtClean="0"/>
              <a:t>VLAN6</a:t>
            </a:r>
            <a:r>
              <a:rPr lang="zh-CN" altLang="en-US" sz="2400" dirty="0" smtClean="0"/>
              <a:t>为</a:t>
            </a:r>
            <a:r>
              <a:rPr lang="zh-CN" altLang="en-US" sz="2400" dirty="0"/>
              <a:t>：</a:t>
            </a:r>
            <a:r>
              <a:rPr lang="en-US" altLang="zh-CN" sz="2400" dirty="0"/>
              <a:t>192.168.6.254/24</a:t>
            </a:r>
            <a:r>
              <a:rPr lang="zh-CN" altLang="en-US" sz="2400" dirty="0" smtClean="0"/>
              <a:t>。</a:t>
            </a:r>
            <a:endParaRPr lang="en-US" altLang="zh-CN" sz="2400" dirty="0" smtClean="0"/>
          </a:p>
          <a:p>
            <a:pPr lvl="1"/>
            <a:r>
              <a:rPr lang="zh-CN" altLang="en-US" sz="2400" dirty="0" smtClean="0"/>
              <a:t>例如：</a:t>
            </a:r>
            <a:endParaRPr lang="zh-CN" altLang="en-US" sz="2400" dirty="0"/>
          </a:p>
          <a:p>
            <a:pPr>
              <a:buNone/>
            </a:pPr>
            <a:endParaRPr lang="en-US" altLang="zh-CN" sz="4000"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660" y="4836204"/>
            <a:ext cx="7286397" cy="1602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9053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233886"/>
            <a:ext cx="2895600" cy="476250"/>
          </a:xfrm>
        </p:spPr>
        <p:txBody>
          <a:bodyPr/>
          <a:lstStyle/>
          <a:p>
            <a:r>
              <a:rPr lang="zh-CN" altLang="en-US"/>
              <a:t>第 </a:t>
            </a:r>
            <a:fld id="{71803258-1C6E-4B0D-99D1-BC4AE38E3E46}" type="slidenum">
              <a:rPr lang="zh-CN" altLang="en-US"/>
              <a:pPr/>
              <a:t>98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en-US" altLang="zh-CN" sz="2800" dirty="0">
                <a:solidFill>
                  <a:schemeClr val="hlink"/>
                </a:solidFill>
              </a:rPr>
              <a:t>(5)	</a:t>
            </a:r>
            <a:r>
              <a:rPr lang="zh-CN" altLang="en-US" sz="2800" dirty="0">
                <a:solidFill>
                  <a:schemeClr val="hlink"/>
                </a:solidFill>
              </a:rPr>
              <a:t>配置路由器</a:t>
            </a:r>
            <a:r>
              <a:rPr lang="en-US" altLang="zh-CN" sz="2800" dirty="0">
                <a:solidFill>
                  <a:schemeClr val="hlink"/>
                </a:solidFill>
              </a:rPr>
              <a:t>Router0</a:t>
            </a:r>
            <a:r>
              <a:rPr lang="zh-CN" altLang="en-US" sz="2800" dirty="0">
                <a:solidFill>
                  <a:schemeClr val="hlink"/>
                </a:solidFill>
              </a:rPr>
              <a:t>的接口网络</a:t>
            </a:r>
            <a:r>
              <a:rPr lang="zh-CN" altLang="en-US" sz="2800" dirty="0" smtClean="0">
                <a:solidFill>
                  <a:schemeClr val="hlink"/>
                </a:solidFill>
              </a:rPr>
              <a:t>参数。例如：</a:t>
            </a:r>
            <a:endParaRPr lang="en-US" altLang="zh-CN" sz="2800" dirty="0" smtClean="0">
              <a:solidFill>
                <a:schemeClr val="hlink"/>
              </a:solidFill>
            </a:endParaRPr>
          </a:p>
          <a:p>
            <a:pPr marL="257175" lvl="1" indent="-257175">
              <a:buClr>
                <a:schemeClr val="tx1"/>
              </a:buClr>
            </a:pPr>
            <a:endParaRPr lang="en-US" altLang="zh-CN" sz="2800" dirty="0">
              <a:solidFill>
                <a:schemeClr val="hlink"/>
              </a:solidFill>
            </a:endParaRPr>
          </a:p>
          <a:p>
            <a:pPr marL="257175" lvl="1" indent="-257175">
              <a:buClr>
                <a:schemeClr val="tx1"/>
              </a:buClr>
            </a:pPr>
            <a:endParaRPr lang="en-US" altLang="zh-CN" sz="2800" dirty="0" smtClean="0">
              <a:solidFill>
                <a:schemeClr val="hlink"/>
              </a:solidFill>
            </a:endParaRPr>
          </a:p>
          <a:p>
            <a:pPr marL="257175" lvl="1" indent="-257175">
              <a:buClr>
                <a:schemeClr val="tx1"/>
              </a:buClr>
            </a:pPr>
            <a:endParaRPr lang="en-US" altLang="zh-CN" sz="2800" dirty="0" smtClean="0">
              <a:solidFill>
                <a:schemeClr val="hlink"/>
              </a:solidFill>
            </a:endParaRPr>
          </a:p>
          <a:p>
            <a:pPr marL="257175" lvl="1" indent="-257175">
              <a:buClr>
                <a:schemeClr val="tx1"/>
              </a:buClr>
            </a:pPr>
            <a:r>
              <a:rPr lang="en-US" altLang="zh-CN" sz="2800" dirty="0">
                <a:solidFill>
                  <a:schemeClr val="hlink"/>
                </a:solidFill>
              </a:rPr>
              <a:t>(6)	</a:t>
            </a:r>
            <a:r>
              <a:rPr lang="zh-CN" altLang="en-US" sz="2800" dirty="0">
                <a:solidFill>
                  <a:schemeClr val="hlink"/>
                </a:solidFill>
              </a:rPr>
              <a:t>要实现</a:t>
            </a:r>
            <a:r>
              <a:rPr lang="en-US" altLang="zh-CN" sz="2800" dirty="0">
                <a:solidFill>
                  <a:schemeClr val="hlink"/>
                </a:solidFill>
              </a:rPr>
              <a:t>VLAN</a:t>
            </a:r>
            <a:r>
              <a:rPr lang="zh-CN" altLang="en-US" sz="2800" dirty="0">
                <a:solidFill>
                  <a:schemeClr val="hlink"/>
                </a:solidFill>
              </a:rPr>
              <a:t>间通信和全网互通，还需在路由器和三层交换机上添加静态路由</a:t>
            </a:r>
            <a:r>
              <a:rPr lang="zh-CN" altLang="en-US" sz="2800" dirty="0" smtClean="0">
                <a:solidFill>
                  <a:schemeClr val="hlink"/>
                </a:solidFill>
              </a:rPr>
              <a:t>。在</a:t>
            </a:r>
            <a:r>
              <a:rPr lang="en-US" altLang="zh-CN" sz="2800" dirty="0" smtClean="0">
                <a:solidFill>
                  <a:schemeClr val="hlink"/>
                </a:solidFill>
              </a:rPr>
              <a:t>Router0</a:t>
            </a:r>
            <a:r>
              <a:rPr lang="zh-CN" altLang="en-US" sz="2800" dirty="0" smtClean="0">
                <a:solidFill>
                  <a:schemeClr val="hlink"/>
                </a:solidFill>
              </a:rPr>
              <a:t>上：</a:t>
            </a:r>
            <a:endParaRPr lang="en-US" altLang="zh-CN" sz="2800" dirty="0" smtClean="0">
              <a:solidFill>
                <a:schemeClr val="hlink"/>
              </a:solidFill>
            </a:endParaRPr>
          </a:p>
          <a:p>
            <a:pPr marL="300037" lvl="2" indent="0">
              <a:buClr>
                <a:schemeClr val="tx1"/>
              </a:buClr>
              <a:buNone/>
            </a:pPr>
            <a:endParaRPr lang="zh-CN" altLang="en-US" sz="2800" dirty="0">
              <a:solidFill>
                <a:schemeClr val="hlink"/>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988" y="1686830"/>
            <a:ext cx="7859473" cy="1535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12328"/>
          <a:stretch/>
        </p:blipFill>
        <p:spPr bwMode="auto">
          <a:xfrm>
            <a:off x="788988" y="4123193"/>
            <a:ext cx="7859473" cy="1171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04611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67215" y="2854271"/>
            <a:ext cx="7723941" cy="10247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页脚占位符 5"/>
          <p:cNvSpPr>
            <a:spLocks noGrp="1"/>
          </p:cNvSpPr>
          <p:nvPr>
            <p:ph type="ftr" sz="quarter" idx="12"/>
          </p:nvPr>
        </p:nvSpPr>
        <p:spPr>
          <a:xfrm>
            <a:off x="3124200" y="6306456"/>
            <a:ext cx="2895600" cy="476250"/>
          </a:xfrm>
        </p:spPr>
        <p:txBody>
          <a:bodyPr/>
          <a:lstStyle/>
          <a:p>
            <a:r>
              <a:rPr lang="zh-CN" altLang="en-US"/>
              <a:t>第 </a:t>
            </a:r>
            <a:fld id="{71803258-1C6E-4B0D-99D1-BC4AE38E3E46}" type="slidenum">
              <a:rPr lang="zh-CN" altLang="en-US"/>
              <a:pPr/>
              <a:t>99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r>
              <a:rPr lang="zh-CN" altLang="en-US" sz="2800" dirty="0" smtClean="0"/>
              <a:t>在</a:t>
            </a:r>
            <a:r>
              <a:rPr lang="en-US" altLang="zh-CN" sz="2800" dirty="0" smtClean="0"/>
              <a:t>Switch1</a:t>
            </a:r>
            <a:r>
              <a:rPr lang="zh-CN" altLang="en-US" sz="2800" dirty="0" smtClean="0"/>
              <a:t>上：</a:t>
            </a:r>
            <a:endParaRPr lang="en-US" altLang="zh-CN" sz="2800" dirty="0" smtClean="0"/>
          </a:p>
          <a:p>
            <a:endParaRPr lang="en-US" altLang="zh-CN" sz="2800" dirty="0"/>
          </a:p>
          <a:p>
            <a:endParaRPr lang="en-US" altLang="zh-CN" sz="3600" dirty="0" smtClean="0"/>
          </a:p>
          <a:p>
            <a:pPr marL="269875" indent="-269875">
              <a:buNone/>
            </a:pPr>
            <a:r>
              <a:rPr lang="zh-CN" altLang="en-US" sz="2800" dirty="0" smtClean="0">
                <a:solidFill>
                  <a:schemeClr val="tx2">
                    <a:lumMod val="50000"/>
                  </a:schemeClr>
                </a:solidFill>
              </a:rPr>
              <a:t>   注意：</a:t>
            </a:r>
            <a:r>
              <a:rPr lang="en-US" altLang="zh-CN" sz="2800" dirty="0" smtClean="0">
                <a:solidFill>
                  <a:schemeClr val="tx2">
                    <a:lumMod val="50000"/>
                  </a:schemeClr>
                </a:solidFill>
              </a:rPr>
              <a:t>Packet Tracer 6.0</a:t>
            </a:r>
            <a:r>
              <a:rPr lang="zh-CN" altLang="en-US" sz="2800" dirty="0" smtClean="0">
                <a:solidFill>
                  <a:schemeClr val="tx2">
                    <a:lumMod val="50000"/>
                  </a:schemeClr>
                </a:solidFill>
              </a:rPr>
              <a:t>以后版本需要输入 </a:t>
            </a:r>
            <a:r>
              <a:rPr lang="en-US" altLang="zh-CN" sz="2800" dirty="0" err="1" smtClean="0">
                <a:solidFill>
                  <a:schemeClr val="tx2">
                    <a:lumMod val="50000"/>
                  </a:schemeClr>
                </a:solidFill>
              </a:rPr>
              <a:t>ip</a:t>
            </a:r>
            <a:r>
              <a:rPr lang="en-US" altLang="zh-CN" sz="2800" dirty="0" smtClean="0">
                <a:solidFill>
                  <a:schemeClr val="tx2">
                    <a:lumMod val="50000"/>
                  </a:schemeClr>
                </a:solidFill>
              </a:rPr>
              <a:t>   routing</a:t>
            </a:r>
            <a:r>
              <a:rPr lang="zh-CN" altLang="en-US" sz="2800" dirty="0" smtClean="0">
                <a:solidFill>
                  <a:schemeClr val="tx2">
                    <a:lumMod val="50000"/>
                  </a:schemeClr>
                </a:solidFill>
              </a:rPr>
              <a:t>命令开启路由服务，</a:t>
            </a:r>
            <a:r>
              <a:rPr lang="en-US" altLang="zh-CN" sz="2800" dirty="0" smtClean="0">
                <a:solidFill>
                  <a:schemeClr val="tx2">
                    <a:lumMod val="50000"/>
                  </a:schemeClr>
                </a:solidFill>
              </a:rPr>
              <a:t>5.0</a:t>
            </a:r>
            <a:r>
              <a:rPr lang="zh-CN" altLang="en-US" sz="2800" dirty="0" smtClean="0">
                <a:solidFill>
                  <a:schemeClr val="tx2">
                    <a:lumMod val="50000"/>
                  </a:schemeClr>
                </a:solidFill>
              </a:rPr>
              <a:t>之前版本不需要。</a:t>
            </a:r>
            <a:endParaRPr lang="en-US" altLang="zh-CN" sz="2800" dirty="0" smtClean="0">
              <a:solidFill>
                <a:schemeClr val="tx2">
                  <a:lumMod val="50000"/>
                </a:schemeClr>
              </a:solidFill>
            </a:endParaRPr>
          </a:p>
          <a:p>
            <a:r>
              <a:rPr lang="zh-CN" altLang="en-US" sz="2800" dirty="0" smtClean="0"/>
              <a:t>在</a:t>
            </a:r>
            <a:r>
              <a:rPr lang="en-US" altLang="zh-CN" sz="2800" dirty="0" smtClean="0"/>
              <a:t>Switch2</a:t>
            </a:r>
            <a:r>
              <a:rPr lang="zh-CN" altLang="en-US" sz="2800" dirty="0" smtClean="0"/>
              <a:t>上：</a:t>
            </a:r>
            <a:endParaRPr lang="en-US" altLang="zh-CN" sz="2800" dirty="0" smtClean="0"/>
          </a:p>
          <a:p>
            <a:endParaRPr lang="en-US" altLang="zh-CN" sz="2800" dirty="0"/>
          </a:p>
          <a:p>
            <a:endParaRPr lang="en-US" altLang="zh-CN" sz="3200" dirty="0" smtClean="0"/>
          </a:p>
          <a:p>
            <a:r>
              <a:rPr lang="en-US" altLang="zh-CN" sz="2800" dirty="0"/>
              <a:t>(7)	</a:t>
            </a:r>
            <a:r>
              <a:rPr lang="zh-CN" altLang="en-US" sz="2800" dirty="0"/>
              <a:t>连通性测试。分别使用</a:t>
            </a:r>
            <a:r>
              <a:rPr lang="en-US" altLang="zh-CN" sz="2800" dirty="0"/>
              <a:t>ping</a:t>
            </a:r>
            <a:r>
              <a:rPr lang="zh-CN" altLang="en-US" sz="2800" dirty="0"/>
              <a:t>命令和</a:t>
            </a:r>
            <a:r>
              <a:rPr lang="en-US" altLang="zh-CN" sz="2800" dirty="0" err="1"/>
              <a:t>tracert</a:t>
            </a:r>
            <a:r>
              <a:rPr lang="zh-CN" altLang="en-US" sz="2800" dirty="0"/>
              <a:t>命令测试各台主机之间的连通性。</a:t>
            </a:r>
            <a:endParaRPr lang="en-US" altLang="zh-CN" sz="2800" dirty="0" smtClean="0"/>
          </a:p>
          <a:p>
            <a:endParaRPr lang="zh-CN" altLang="zh-CN" sz="2800" dirty="0"/>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1203"/>
          <a:stretch/>
        </p:blipFill>
        <p:spPr bwMode="auto">
          <a:xfrm>
            <a:off x="767217" y="1632104"/>
            <a:ext cx="7723940" cy="1154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216" y="4292268"/>
            <a:ext cx="7723941" cy="1106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7051724"/>
      </p:ext>
    </p:extLst>
  </p:cSld>
  <p:clrMapOvr>
    <a:masterClrMapping/>
  </p:clrMapOvr>
  <p:timing>
    <p:tnLst>
      <p:par>
        <p:cTn id="1" dur="indefinite" restart="never" nodeType="tmRoot"/>
      </p:par>
    </p:tnLst>
  </p:timing>
</p:sld>
</file>

<file path=ppt/theme/theme1.xml><?xml version="1.0" encoding="utf-8"?>
<a:theme xmlns:a="http://schemas.openxmlformats.org/drawingml/2006/main" name="计算机网络应用教材PPT主题">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计算机网络应用教材PPT主题" id="{6DE195B2-2E43-40C2-BDA3-571CCF6AC746}" vid="{9344802F-54DE-43A1-903A-EE3E7879C5F3}"/>
    </a:ext>
  </a:extLst>
</a:theme>
</file>

<file path=docProps/app.xml><?xml version="1.0" encoding="utf-8"?>
<Properties xmlns="http://schemas.openxmlformats.org/officeDocument/2006/extended-properties" xmlns:vt="http://schemas.openxmlformats.org/officeDocument/2006/docPropsVTypes">
  <Template>计算机网络应用教材PPT主题</Template>
  <TotalTime>7202</TotalTime>
  <Words>6589</Words>
  <Application>Microsoft Office PowerPoint</Application>
  <PresentationFormat>全屏显示(4:3)</PresentationFormat>
  <Paragraphs>721</Paragraphs>
  <Slides>99</Slides>
  <Notes>0</Notes>
  <HiddenSlides>0</HiddenSlides>
  <MMClips>0</MMClips>
  <ScaleCrop>false</ScaleCrop>
  <HeadingPairs>
    <vt:vector size="4" baseType="variant">
      <vt:variant>
        <vt:lpstr>主题</vt:lpstr>
      </vt:variant>
      <vt:variant>
        <vt:i4>1</vt:i4>
      </vt:variant>
      <vt:variant>
        <vt:lpstr>幻灯片标题</vt:lpstr>
      </vt:variant>
      <vt:variant>
        <vt:i4>99</vt:i4>
      </vt:variant>
    </vt:vector>
  </HeadingPairs>
  <TitlesOfParts>
    <vt:vector size="100" baseType="lpstr">
      <vt:lpstr>计算机网络应用教材PPT主题</vt:lpstr>
      <vt:lpstr>计算机网络应用教程</vt:lpstr>
      <vt:lpstr>本章结构</vt:lpstr>
      <vt:lpstr>6.1 静态路由 6.1.1 概述</vt:lpstr>
      <vt:lpstr>6.1.1 概述（续）</vt:lpstr>
      <vt:lpstr>6.1.2 基于P T的静态路由配置</vt:lpstr>
      <vt:lpstr>2.数据准备</vt:lpstr>
      <vt:lpstr>2.数据准备（续1）</vt:lpstr>
      <vt:lpstr>2.数据准备（续2）</vt:lpstr>
      <vt:lpstr>2.数据准备（续3）</vt:lpstr>
      <vt:lpstr>3.配置思路</vt:lpstr>
      <vt:lpstr>4.配置步骤</vt:lpstr>
      <vt:lpstr>4.配置步骤（续1）</vt:lpstr>
      <vt:lpstr>4.配置步骤（续2）</vt:lpstr>
      <vt:lpstr>4.配置步骤（续3）</vt:lpstr>
      <vt:lpstr>6.2 RIP动态路由协议 6.2.1 概述</vt:lpstr>
      <vt:lpstr>6.2.1 概述（续1）</vt:lpstr>
      <vt:lpstr>6.2.1 概述（续2）</vt:lpstr>
      <vt:lpstr>6.2.1 概述（续3）</vt:lpstr>
      <vt:lpstr>6.2.1 概述（续3）</vt:lpstr>
      <vt:lpstr>6.2.1 概述（续4）</vt:lpstr>
      <vt:lpstr>6.2.1 概述（续5）</vt:lpstr>
      <vt:lpstr>6.2.1 概述（续6）</vt:lpstr>
      <vt:lpstr>6.2.2基于P T的RIP动态路由配置</vt:lpstr>
      <vt:lpstr>2.数据准备</vt:lpstr>
      <vt:lpstr>2.数据准备(续1)</vt:lpstr>
      <vt:lpstr>2.数据准备(续2)</vt:lpstr>
      <vt:lpstr>3.配置思路</vt:lpstr>
      <vt:lpstr>4.配置步骤</vt:lpstr>
      <vt:lpstr>【说明】</vt:lpstr>
      <vt:lpstr>4.配置步骤（续1）</vt:lpstr>
      <vt:lpstr>【说明】</vt:lpstr>
      <vt:lpstr>【说明】（续）</vt:lpstr>
      <vt:lpstr>4.配置步骤（续2）</vt:lpstr>
      <vt:lpstr>6.3 OSPF动态路由协议 6.3.1 概述</vt:lpstr>
      <vt:lpstr>6.3.1 概述（续1）</vt:lpstr>
      <vt:lpstr>6.3.1 概述（续2）</vt:lpstr>
      <vt:lpstr>6.3.1 概述（续3）</vt:lpstr>
      <vt:lpstr>6.3.1 概述（续4）</vt:lpstr>
      <vt:lpstr>6.3.2 基于P T的多区域OSPF配置</vt:lpstr>
      <vt:lpstr>2.数据准备</vt:lpstr>
      <vt:lpstr>2.数据准备（续1）</vt:lpstr>
      <vt:lpstr>2.数据准备（续2）</vt:lpstr>
      <vt:lpstr>3.配置思路</vt:lpstr>
      <vt:lpstr>4.配置步骤</vt:lpstr>
      <vt:lpstr>【说明】（续）</vt:lpstr>
      <vt:lpstr>4.配置步骤（续1）</vt:lpstr>
      <vt:lpstr>【说明】</vt:lpstr>
      <vt:lpstr>【说明】（续）</vt:lpstr>
      <vt:lpstr>4.配置步骤（续2）</vt:lpstr>
      <vt:lpstr>6.4 路由重分布 6.4.1 概述</vt:lpstr>
      <vt:lpstr>6.4.1 概述（续1）</vt:lpstr>
      <vt:lpstr>6.4.2基于P T的路由重分布配置</vt:lpstr>
      <vt:lpstr>2.数据准备</vt:lpstr>
      <vt:lpstr>2.数据准备（续1）</vt:lpstr>
      <vt:lpstr>2.数据准备（续2）</vt:lpstr>
      <vt:lpstr>3.配置思路</vt:lpstr>
      <vt:lpstr>4.配置步骤</vt:lpstr>
      <vt:lpstr>4.配置步骤（续1）</vt:lpstr>
      <vt:lpstr>4.配置步骤（续2）</vt:lpstr>
      <vt:lpstr>4.配置步骤（续3）</vt:lpstr>
      <vt:lpstr>4.配置步骤（续4）</vt:lpstr>
      <vt:lpstr>4.配置步骤（续5）</vt:lpstr>
      <vt:lpstr>【说明】</vt:lpstr>
      <vt:lpstr>4.配置步骤（续6）</vt:lpstr>
      <vt:lpstr>4.配置步骤（续7）</vt:lpstr>
      <vt:lpstr>6.5 BGP边界路由协议 6.5.1 概述</vt:lpstr>
      <vt:lpstr>6.5.1 概述（续1）</vt:lpstr>
      <vt:lpstr>6.5.1 概述（续2）</vt:lpstr>
      <vt:lpstr>6.5.1 概述（续3）</vt:lpstr>
      <vt:lpstr>6.5.1 概述（续4）</vt:lpstr>
      <vt:lpstr>6.5.2 基于P T的BGP路由配置</vt:lpstr>
      <vt:lpstr>2.数据准备</vt:lpstr>
      <vt:lpstr>2.数据准备（续1）</vt:lpstr>
      <vt:lpstr>3.配置思路</vt:lpstr>
      <vt:lpstr>4.配置步骤</vt:lpstr>
      <vt:lpstr>4.配置步骤（续1）</vt:lpstr>
      <vt:lpstr>4.配置步骤（续2）</vt:lpstr>
      <vt:lpstr>6.6 单臂路由 6.6.1 概述</vt:lpstr>
      <vt:lpstr>6.6.1 概述（续1）</vt:lpstr>
      <vt:lpstr>6.6.2 基于P T的单臂路由配置</vt:lpstr>
      <vt:lpstr>2.数据准备</vt:lpstr>
      <vt:lpstr>3.配置思路</vt:lpstr>
      <vt:lpstr>4.配置步骤</vt:lpstr>
      <vt:lpstr>4.配置步骤（续1）</vt:lpstr>
      <vt:lpstr>【说明】</vt:lpstr>
      <vt:lpstr>4.配置步骤（续2）</vt:lpstr>
      <vt:lpstr>6.7 三层交换 6.7.1 概述</vt:lpstr>
      <vt:lpstr>6.7.1 概述（续1）</vt:lpstr>
      <vt:lpstr>6.7.1 概述（续2）</vt:lpstr>
      <vt:lpstr>6.7.1 概述（续3）</vt:lpstr>
      <vt:lpstr>6.7.1 概述（续4）</vt:lpstr>
      <vt:lpstr>6.4.2基于P T的三层交换配置</vt:lpstr>
      <vt:lpstr>2.数据准备</vt:lpstr>
      <vt:lpstr>2.数据准备（续1）</vt:lpstr>
      <vt:lpstr>3.配置思路</vt:lpstr>
      <vt:lpstr>4.配置步骤</vt:lpstr>
      <vt:lpstr>4.配置步骤（续1）</vt:lpstr>
      <vt:lpstr>4.配置步骤（续2）</vt:lpstr>
      <vt:lpstr>4.配置步骤（续3）</vt:lpstr>
    </vt:vector>
  </TitlesOfParts>
  <Company>ichenxiaodao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计算机网络应用教程</dc:title>
  <dc:creator>陈道争</dc:creator>
  <cp:lastModifiedBy>Qiming LI</cp:lastModifiedBy>
  <cp:revision>230</cp:revision>
  <dcterms:created xsi:type="dcterms:W3CDTF">2015-05-18T02:50:00Z</dcterms:created>
  <dcterms:modified xsi:type="dcterms:W3CDTF">2020-12-14T01:14:35Z</dcterms:modified>
</cp:coreProperties>
</file>