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sldIdLst>
    <p:sldId id="256" r:id="rId2"/>
    <p:sldId id="259" r:id="rId3"/>
    <p:sldId id="260" r:id="rId4"/>
    <p:sldId id="463" r:id="rId5"/>
    <p:sldId id="551" r:id="rId6"/>
    <p:sldId id="267" r:id="rId7"/>
    <p:sldId id="268" r:id="rId8"/>
    <p:sldId id="370" r:id="rId9"/>
    <p:sldId id="371" r:id="rId10"/>
    <p:sldId id="373" r:id="rId11"/>
    <p:sldId id="374" r:id="rId12"/>
    <p:sldId id="375" r:id="rId13"/>
    <p:sldId id="563" r:id="rId14"/>
    <p:sldId id="390" r:id="rId15"/>
    <p:sldId id="564" r:id="rId16"/>
    <p:sldId id="389" r:id="rId17"/>
    <p:sldId id="466" r:id="rId18"/>
    <p:sldId id="552" r:id="rId19"/>
    <p:sldId id="553" r:id="rId20"/>
    <p:sldId id="395" r:id="rId21"/>
    <p:sldId id="396" r:id="rId22"/>
    <p:sldId id="398" r:id="rId23"/>
    <p:sldId id="399" r:id="rId24"/>
    <p:sldId id="400" r:id="rId25"/>
    <p:sldId id="475" r:id="rId26"/>
    <p:sldId id="401" r:id="rId27"/>
    <p:sldId id="554" r:id="rId28"/>
    <p:sldId id="555" r:id="rId29"/>
    <p:sldId id="556" r:id="rId30"/>
    <p:sldId id="557" r:id="rId31"/>
    <p:sldId id="414" r:id="rId32"/>
    <p:sldId id="437" r:id="rId33"/>
    <p:sldId id="477" r:id="rId34"/>
    <p:sldId id="478" r:id="rId35"/>
    <p:sldId id="479" r:id="rId36"/>
    <p:sldId id="420" r:id="rId37"/>
    <p:sldId id="480" r:id="rId38"/>
    <p:sldId id="481" r:id="rId39"/>
    <p:sldId id="422" r:id="rId40"/>
    <p:sldId id="423" r:id="rId41"/>
    <p:sldId id="558" r:id="rId42"/>
    <p:sldId id="424" r:id="rId43"/>
    <p:sldId id="425" r:id="rId44"/>
    <p:sldId id="559" r:id="rId45"/>
    <p:sldId id="560" r:id="rId46"/>
    <p:sldId id="561" r:id="rId47"/>
    <p:sldId id="562"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92162" name="Group 2"/>
          <p:cNvGrpSpPr>
            <a:grpSpLocks/>
          </p:cNvGrpSpPr>
          <p:nvPr/>
        </p:nvGrpSpPr>
        <p:grpSpPr bwMode="auto">
          <a:xfrm>
            <a:off x="1" y="2"/>
            <a:ext cx="9140825" cy="6850063"/>
            <a:chOff x="0" y="0"/>
            <a:chExt cx="5758" cy="4315"/>
          </a:xfrm>
        </p:grpSpPr>
        <p:grpSp>
          <p:nvGrpSpPr>
            <p:cNvPr id="92163" name="Group 3"/>
            <p:cNvGrpSpPr>
              <a:grpSpLocks/>
            </p:cNvGrpSpPr>
            <p:nvPr/>
          </p:nvGrpSpPr>
          <p:grpSpPr bwMode="auto">
            <a:xfrm>
              <a:off x="1728" y="2230"/>
              <a:ext cx="4027" cy="2085"/>
              <a:chOff x="1728" y="2230"/>
              <a:chExt cx="4027" cy="2085"/>
            </a:xfrm>
          </p:grpSpPr>
          <p:sp>
            <p:nvSpPr>
              <p:cNvPr id="92164"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65"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66"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67"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68"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92169"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70" name="Freeform 10"/>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92171" name="Rectangle 11"/>
          <p:cNvSpPr>
            <a:spLocks noGrp="1" noChangeArrowheads="1"/>
          </p:cNvSpPr>
          <p:nvPr>
            <p:ph type="ctrTitle" sz="quarter"/>
          </p:nvPr>
        </p:nvSpPr>
        <p:spPr>
          <a:xfrm>
            <a:off x="685800" y="1736727"/>
            <a:ext cx="7772400" cy="1920875"/>
          </a:xfrm>
        </p:spPr>
        <p:txBody>
          <a:bodyPr/>
          <a:lstStyle>
            <a:lvl1pPr>
              <a:defRPr sz="4500"/>
            </a:lvl1pPr>
          </a:lstStyle>
          <a:p>
            <a:pPr lvl="0"/>
            <a:r>
              <a:rPr lang="zh-CN" altLang="en-US" noProof="0" smtClean="0"/>
              <a:t>单击此处编辑母版标题样式</a:t>
            </a:r>
          </a:p>
        </p:txBody>
      </p:sp>
      <p:sp>
        <p:nvSpPr>
          <p:cNvPr id="92172"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92173" name="Rectangle 13"/>
          <p:cNvSpPr>
            <a:spLocks noGrp="1" noChangeArrowheads="1"/>
          </p:cNvSpPr>
          <p:nvPr>
            <p:ph type="dt" sz="quarter" idx="2"/>
          </p:nvPr>
        </p:nvSpPr>
        <p:spPr>
          <a:xfrm>
            <a:off x="457200" y="6248400"/>
            <a:ext cx="2133600" cy="476250"/>
          </a:xfrm>
        </p:spPr>
        <p:txBody>
          <a:bodyPr/>
          <a:lstStyle>
            <a:lvl1pPr>
              <a:defRPr/>
            </a:lvl1pPr>
          </a:lstStyle>
          <a:p>
            <a:fld id="{484EE621-F89A-40D0-A7BF-F2750058148B}" type="datetimeFigureOut">
              <a:rPr lang="zh-CN" altLang="en-US" smtClean="0"/>
              <a:pPr/>
              <a:t>2015/12/21</a:t>
            </a:fld>
            <a:endParaRPr lang="zh-CN" altLang="en-US"/>
          </a:p>
        </p:txBody>
      </p:sp>
      <p:sp>
        <p:nvSpPr>
          <p:cNvPr id="92174" name="Rectangle 14"/>
          <p:cNvSpPr>
            <a:spLocks noGrp="1" noChangeArrowheads="1"/>
          </p:cNvSpPr>
          <p:nvPr>
            <p:ph type="ftr" sz="quarter" idx="3"/>
          </p:nvPr>
        </p:nvSpPr>
        <p:spPr>
          <a:xfrm>
            <a:off x="3124200" y="6251575"/>
            <a:ext cx="2895600" cy="476250"/>
          </a:xfrm>
        </p:spPr>
        <p:txBody>
          <a:bodyPr/>
          <a:lstStyle>
            <a:lvl1pPr>
              <a:defRPr/>
            </a:lvl1pPr>
          </a:lstStyle>
          <a:p>
            <a:endParaRPr lang="zh-CN" altLang="en-US"/>
          </a:p>
        </p:txBody>
      </p:sp>
      <p:sp>
        <p:nvSpPr>
          <p:cNvPr id="92175" name="Rectangle 15"/>
          <p:cNvSpPr>
            <a:spLocks noGrp="1" noChangeArrowheads="1"/>
          </p:cNvSpPr>
          <p:nvPr>
            <p:ph type="sldNum" sz="quarter" idx="4"/>
          </p:nvPr>
        </p:nvSpPr>
        <p:spPr>
          <a:xfrm>
            <a:off x="6553200" y="6254750"/>
            <a:ext cx="2133600" cy="476250"/>
          </a:xfrm>
        </p:spPr>
        <p:txBody>
          <a:bodyPr/>
          <a:lstStyle>
            <a:lvl1pPr>
              <a:defRPr/>
            </a:lvl1pPr>
          </a:lstStyle>
          <a:p>
            <a:fld id="{5D27273E-D070-4DE2-9E36-84EB439431E5}" type="slidenum">
              <a:rPr lang="zh-CN" altLang="en-US" smtClean="0"/>
              <a:pPr/>
              <a:t>‹#›</a:t>
            </a:fld>
            <a:endParaRPr lang="zh-CN" altLang="en-US"/>
          </a:p>
        </p:txBody>
      </p:sp>
    </p:spTree>
    <p:extLst>
      <p:ext uri="{BB962C8B-B14F-4D97-AF65-F5344CB8AC3E}">
        <p14:creationId xmlns:p14="http://schemas.microsoft.com/office/powerpoint/2010/main" val="17096348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pPr/>
              <a:t>2015/12/21</a:t>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971032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pPr/>
              <a:t>2015/12/21</a:t>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3672029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pPr/>
              <a:t>2015/12/21</a:t>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307741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5"/>
            <a:ext cx="78867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pPr/>
              <a:t>2015/12/21</a:t>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90426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484EE621-F89A-40D0-A7BF-F2750058148B}" type="datetimeFigureOut">
              <a:rPr lang="zh-CN" altLang="en-US" smtClean="0"/>
              <a:pPr/>
              <a:t>2015/12/21</a:t>
            </a:fld>
            <a:endParaRPr lang="zh-CN" altLang="en-US"/>
          </a:p>
        </p:txBody>
      </p:sp>
      <p:sp>
        <p:nvSpPr>
          <p:cNvPr id="6" name="灯片编号占位符 5"/>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399136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7"/>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9" y="1681163"/>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30239"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484EE621-F89A-40D0-A7BF-F2750058148B}" type="datetimeFigureOut">
              <a:rPr lang="zh-CN" altLang="en-US" smtClean="0"/>
              <a:pPr/>
              <a:t>2015/12/21</a:t>
            </a:fld>
            <a:endParaRPr lang="zh-CN" altLang="en-US"/>
          </a:p>
        </p:txBody>
      </p:sp>
      <p:sp>
        <p:nvSpPr>
          <p:cNvPr id="8" name="灯片编号占位符 7"/>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9" name="页脚占位符 8"/>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111074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84EE621-F89A-40D0-A7BF-F2750058148B}" type="datetimeFigureOut">
              <a:rPr lang="zh-CN" altLang="en-US" smtClean="0"/>
              <a:pPr/>
              <a:t>2015/12/21</a:t>
            </a:fld>
            <a:endParaRPr lang="zh-CN" altLang="en-US"/>
          </a:p>
        </p:txBody>
      </p:sp>
      <p:sp>
        <p:nvSpPr>
          <p:cNvPr id="4" name="灯片编号占位符 3"/>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5" name="页脚占位符 4"/>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81681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84EE621-F89A-40D0-A7BF-F2750058148B}" type="datetimeFigureOut">
              <a:rPr lang="zh-CN" altLang="en-US" smtClean="0"/>
              <a:pPr/>
              <a:t>2015/12/21</a:t>
            </a:fld>
            <a:endParaRPr lang="zh-CN" altLang="en-US"/>
          </a:p>
        </p:txBody>
      </p:sp>
      <p:sp>
        <p:nvSpPr>
          <p:cNvPr id="3" name="灯片编号占位符 2"/>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4" name="页脚占位符 3"/>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48679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84EE621-F89A-40D0-A7BF-F2750058148B}" type="datetimeFigureOut">
              <a:rPr lang="zh-CN" altLang="en-US" smtClean="0"/>
              <a:pPr/>
              <a:t>2015/12/21</a:t>
            </a:fld>
            <a:endParaRPr lang="zh-CN" altLang="en-US"/>
          </a:p>
        </p:txBody>
      </p:sp>
      <p:sp>
        <p:nvSpPr>
          <p:cNvPr id="6" name="灯片编号占位符 5"/>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130852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7"/>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84EE621-F89A-40D0-A7BF-F2750058148B}" type="datetimeFigureOut">
              <a:rPr lang="zh-CN" altLang="en-US" smtClean="0"/>
              <a:pPr/>
              <a:t>2015/12/21</a:t>
            </a:fld>
            <a:endParaRPr lang="zh-CN" altLang="en-US"/>
          </a:p>
        </p:txBody>
      </p:sp>
      <p:sp>
        <p:nvSpPr>
          <p:cNvPr id="6" name="灯片编号占位符 5"/>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62882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dt" sz="half" idx="2"/>
          </p:nvPr>
        </p:nvSpPr>
        <p:spPr bwMode="auto">
          <a:xfrm>
            <a:off x="457200" y="625157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latin typeface="Arial" panose="020B0604020202020204" pitchFamily="34" charset="0"/>
              </a:defRPr>
            </a:lvl1pPr>
          </a:lstStyle>
          <a:p>
            <a:fld id="{484EE621-F89A-40D0-A7BF-F2750058148B}" type="datetimeFigureOut">
              <a:rPr lang="zh-CN" altLang="en-US" smtClean="0"/>
              <a:pPr/>
              <a:t>2015/12/21</a:t>
            </a:fld>
            <a:endParaRPr lang="zh-CN" altLang="en-US"/>
          </a:p>
        </p:txBody>
      </p:sp>
      <p:sp>
        <p:nvSpPr>
          <p:cNvPr id="91139" name="Rectangle 3"/>
          <p:cNvSpPr>
            <a:spLocks noGrp="1" noChangeArrowheads="1"/>
          </p:cNvSpPr>
          <p:nvPr>
            <p:ph type="sldNum" sz="quarter" idx="4"/>
          </p:nvPr>
        </p:nvSpPr>
        <p:spPr bwMode="auto">
          <a:xfrm>
            <a:off x="6553200" y="62484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900">
                <a:latin typeface="Arial" panose="020B0604020202020204" pitchFamily="34" charset="0"/>
              </a:defRPr>
            </a:lvl1pPr>
          </a:lstStyle>
          <a:p>
            <a:fld id="{5D27273E-D070-4DE2-9E36-84EB439431E5}" type="slidenum">
              <a:rPr lang="zh-CN" altLang="en-US" smtClean="0"/>
              <a:pPr/>
              <a:t>‹#›</a:t>
            </a:fld>
            <a:endParaRPr lang="zh-CN" altLang="en-US"/>
          </a:p>
        </p:txBody>
      </p:sp>
      <p:grpSp>
        <p:nvGrpSpPr>
          <p:cNvPr id="91140" name="Group 4"/>
          <p:cNvGrpSpPr>
            <a:grpSpLocks/>
          </p:cNvGrpSpPr>
          <p:nvPr/>
        </p:nvGrpSpPr>
        <p:grpSpPr bwMode="auto">
          <a:xfrm>
            <a:off x="1" y="2"/>
            <a:ext cx="9140825" cy="6850063"/>
            <a:chOff x="0" y="0"/>
            <a:chExt cx="5758" cy="4315"/>
          </a:xfrm>
        </p:grpSpPr>
        <p:grpSp>
          <p:nvGrpSpPr>
            <p:cNvPr id="91141" name="Group 5"/>
            <p:cNvGrpSpPr>
              <a:grpSpLocks/>
            </p:cNvGrpSpPr>
            <p:nvPr/>
          </p:nvGrpSpPr>
          <p:grpSpPr bwMode="auto">
            <a:xfrm>
              <a:off x="1728" y="2230"/>
              <a:ext cx="4027" cy="2085"/>
              <a:chOff x="1728" y="2230"/>
              <a:chExt cx="4027" cy="2085"/>
            </a:xfrm>
          </p:grpSpPr>
          <p:sp>
            <p:nvSpPr>
              <p:cNvPr id="91142"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3"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4" name="Freeform 8"/>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5"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6"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91147"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8" name="Freeform 12"/>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91149" name="Rectangle 13"/>
          <p:cNvSpPr>
            <a:spLocks noGrp="1" noRot="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1150" name="Rectangle 14"/>
          <p:cNvSpPr>
            <a:spLocks noGrp="1" noChangeArrowheads="1"/>
          </p:cNvSpPr>
          <p:nvPr>
            <p:ph type="ftr" sz="quarter" idx="3"/>
          </p:nvPr>
        </p:nvSpPr>
        <p:spPr bwMode="auto">
          <a:xfrm>
            <a:off x="3124200" y="62484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900">
                <a:latin typeface="Arial" panose="020B0604020202020204" pitchFamily="34" charset="0"/>
              </a:defRPr>
            </a:lvl1pPr>
          </a:lstStyle>
          <a:p>
            <a:endParaRPr lang="zh-CN" altLang="en-US"/>
          </a:p>
        </p:txBody>
      </p:sp>
      <p:sp>
        <p:nvSpPr>
          <p:cNvPr id="91151" name="Rectangle 15"/>
          <p:cNvSpPr>
            <a:spLocks noGrp="1" noChangeArrowheads="1"/>
          </p:cNvSpPr>
          <p:nvPr>
            <p:ph type="body" idx="1"/>
          </p:nvPr>
        </p:nvSpPr>
        <p:spPr bwMode="auto">
          <a:xfrm>
            <a:off x="457200" y="1600202"/>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1731652618"/>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1" fontAlgn="base" hangingPunct="1">
        <a:spcBef>
          <a:spcPct val="0"/>
        </a:spcBef>
        <a:spcAft>
          <a:spcPct val="0"/>
        </a:spcAft>
        <a:defRPr sz="3300" b="1" kern="1200">
          <a:solidFill>
            <a:schemeClr val="tx2"/>
          </a:solidFill>
          <a:latin typeface="+mj-lt"/>
          <a:ea typeface="+mj-ea"/>
          <a:cs typeface="+mj-cs"/>
        </a:defRPr>
      </a:lvl1pPr>
      <a:lvl2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2pPr>
      <a:lvl3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3pPr>
      <a:lvl4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4pPr>
      <a:lvl5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5pPr>
      <a:lvl6pPr marL="3429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6pPr>
      <a:lvl7pPr marL="6858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7pPr>
      <a:lvl8pPr marL="10287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8pPr>
      <a:lvl9pPr marL="13716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9pPr>
    </p:titleStyle>
    <p:bodyStyle>
      <a:lvl1pPr marL="257175" indent="-257175" algn="l" rtl="0" eaLnBrk="1" fontAlgn="base" hangingPunct="1">
        <a:spcBef>
          <a:spcPct val="20000"/>
        </a:spcBef>
        <a:spcAft>
          <a:spcPct val="0"/>
        </a:spcAft>
        <a:buClr>
          <a:schemeClr val="tx1"/>
        </a:buClr>
        <a:buSzPct val="70000"/>
        <a:buFont typeface="Wingdings" panose="05000000000000000000" pitchFamily="2" charset="2"/>
        <a:buChar char="n"/>
        <a:defRPr sz="2400" b="1" kern="1200">
          <a:solidFill>
            <a:schemeClr val="hlink"/>
          </a:solidFill>
          <a:latin typeface="+mn-lt"/>
          <a:ea typeface="+mn-ea"/>
          <a:cs typeface="+mn-cs"/>
        </a:defRPr>
      </a:lvl1pPr>
      <a:lvl2pPr marL="557213" indent="-214313" algn="l" rtl="0" eaLnBrk="1" fontAlgn="base" hangingPunct="1">
        <a:spcBef>
          <a:spcPct val="20000"/>
        </a:spcBef>
        <a:spcAft>
          <a:spcPct val="0"/>
        </a:spcAft>
        <a:buClr>
          <a:schemeClr val="accent2"/>
        </a:buClr>
        <a:buSzPct val="70000"/>
        <a:buFont typeface="Wingdings" panose="05000000000000000000" pitchFamily="2" charset="2"/>
        <a:buChar char="n"/>
        <a:defRPr sz="2100" b="1" kern="1200">
          <a:solidFill>
            <a:schemeClr val="tx1"/>
          </a:solidFill>
          <a:latin typeface="+mn-lt"/>
          <a:ea typeface="+mn-ea"/>
          <a:cs typeface="+mn-cs"/>
        </a:defRPr>
      </a:lvl2pPr>
      <a:lvl3pPr marL="857250" indent="-171450" algn="l" rtl="0" eaLnBrk="1" fontAlgn="base" hangingPunct="1">
        <a:spcBef>
          <a:spcPct val="20000"/>
        </a:spcBef>
        <a:spcAft>
          <a:spcPct val="0"/>
        </a:spcAft>
        <a:buClr>
          <a:schemeClr val="tx2"/>
        </a:buClr>
        <a:buSzPct val="70000"/>
        <a:buFont typeface="Wingdings" panose="05000000000000000000" pitchFamily="2" charset="2"/>
        <a:buChar char="n"/>
        <a:defRPr sz="1800" b="1" kern="1200">
          <a:solidFill>
            <a:schemeClr val="tx1"/>
          </a:solidFill>
          <a:latin typeface="+mn-lt"/>
          <a:ea typeface="+mn-ea"/>
          <a:cs typeface="+mn-cs"/>
        </a:defRPr>
      </a:lvl3pPr>
      <a:lvl4pPr marL="1200150" indent="-171450" algn="l" rtl="0" eaLnBrk="1" fontAlgn="base" hangingPunct="1">
        <a:spcBef>
          <a:spcPct val="20000"/>
        </a:spcBef>
        <a:spcAft>
          <a:spcPct val="0"/>
        </a:spcAft>
        <a:buClr>
          <a:schemeClr val="accent2"/>
        </a:buClr>
        <a:buSzPct val="70000"/>
        <a:buFont typeface="Wingdings" panose="05000000000000000000" pitchFamily="2" charset="2"/>
        <a:buChar char="n"/>
        <a:defRPr sz="1500" b="1" kern="1200">
          <a:solidFill>
            <a:schemeClr val="tx1"/>
          </a:solidFill>
          <a:latin typeface="+mn-lt"/>
          <a:ea typeface="+mn-ea"/>
          <a:cs typeface="+mn-cs"/>
        </a:defRPr>
      </a:lvl4pPr>
      <a:lvl5pPr marL="1543050" indent="-171450" algn="l" rtl="0" eaLnBrk="1" fontAlgn="base" hangingPunct="1">
        <a:spcBef>
          <a:spcPct val="20000"/>
        </a:spcBef>
        <a:spcAft>
          <a:spcPct val="0"/>
        </a:spcAft>
        <a:buClr>
          <a:schemeClr val="hlink"/>
        </a:buClr>
        <a:buSzPct val="7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192.168.2.1/"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ctrTitle" sz="quarter"/>
          </p:nvPr>
        </p:nvSpPr>
        <p:spPr/>
        <p:txBody>
          <a:bodyPr/>
          <a:lstStyle/>
          <a:p>
            <a:r>
              <a:rPr lang="zh-CN" altLang="en-US" sz="6000" smtClean="0">
                <a:solidFill>
                  <a:schemeClr val="tx1"/>
                </a:solidFill>
              </a:rPr>
              <a:t>计算机网络应用教程</a:t>
            </a:r>
            <a:endParaRPr lang="zh-CN" altLang="en-US" sz="6000">
              <a:solidFill>
                <a:schemeClr val="tx1"/>
              </a:solidFill>
            </a:endParaRPr>
          </a:p>
        </p:txBody>
      </p:sp>
      <p:sp>
        <p:nvSpPr>
          <p:cNvPr id="86019" name="Rectangle 3"/>
          <p:cNvSpPr>
            <a:spLocks noGrp="1" noChangeArrowheads="1"/>
          </p:cNvSpPr>
          <p:nvPr>
            <p:ph type="subTitle" sz="quarter" idx="1"/>
          </p:nvPr>
        </p:nvSpPr>
        <p:spPr/>
        <p:txBody>
          <a:bodyPr/>
          <a:lstStyle/>
          <a:p>
            <a:r>
              <a:rPr lang="zh-CN" altLang="en-US" sz="3200" b="0" dirty="0" smtClean="0"/>
              <a:t>（第</a:t>
            </a:r>
            <a:r>
              <a:rPr lang="en-US" altLang="zh-CN" sz="3200" b="0" dirty="0" smtClean="0"/>
              <a:t>7</a:t>
            </a:r>
            <a:r>
              <a:rPr lang="zh-CN" altLang="en-US" sz="3200" b="0" dirty="0" smtClean="0"/>
              <a:t>章</a:t>
            </a:r>
            <a:r>
              <a:rPr lang="zh-CN" altLang="en-US" sz="3200" b="0" dirty="0"/>
              <a:t>	</a:t>
            </a:r>
            <a:r>
              <a:rPr lang="zh-CN" altLang="en-US" sz="3200" b="0" dirty="0" smtClean="0"/>
              <a:t>网络互连</a:t>
            </a:r>
            <a:r>
              <a:rPr lang="zh-CN" altLang="en-US" sz="3200" b="0" dirty="0"/>
              <a:t>技术）</a:t>
            </a:r>
          </a:p>
          <a:p>
            <a:r>
              <a:rPr lang="zh-CN" altLang="en-US" sz="3200" b="0" dirty="0"/>
              <a:t>高军</a:t>
            </a:r>
          </a:p>
        </p:txBody>
      </p:sp>
    </p:spTree>
    <p:extLst>
      <p:ext uri="{BB962C8B-B14F-4D97-AF65-F5344CB8AC3E}">
        <p14:creationId xmlns:p14="http://schemas.microsoft.com/office/powerpoint/2010/main" val="1929107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10</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1</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r>
              <a:rPr lang="en-US" altLang="zh-CN" sz="2800" dirty="0" smtClean="0"/>
              <a:t>(</a:t>
            </a:r>
            <a:r>
              <a:rPr lang="en-US" altLang="zh-CN" sz="2800" dirty="0"/>
              <a:t>2)	</a:t>
            </a:r>
            <a:r>
              <a:rPr lang="zh-CN" altLang="en-US" sz="2800" dirty="0"/>
              <a:t>配置三台虚拟机</a:t>
            </a:r>
            <a:r>
              <a:rPr lang="en-US" altLang="zh-CN" sz="2800" dirty="0"/>
              <a:t>PC1</a:t>
            </a:r>
            <a:r>
              <a:rPr lang="zh-CN" altLang="en-US" sz="2800" dirty="0"/>
              <a:t>、</a:t>
            </a:r>
            <a:r>
              <a:rPr lang="en-US" altLang="zh-CN" sz="2800" dirty="0"/>
              <a:t>Server1</a:t>
            </a:r>
            <a:r>
              <a:rPr lang="zh-CN" altLang="en-US" sz="2800" dirty="0"/>
              <a:t>和</a:t>
            </a:r>
            <a:r>
              <a:rPr lang="en-US" altLang="zh-CN" sz="2800" dirty="0"/>
              <a:t>Server0</a:t>
            </a:r>
            <a:r>
              <a:rPr lang="zh-CN" altLang="en-US" sz="2800" dirty="0"/>
              <a:t>的网络参数，并进行连通性测试</a:t>
            </a:r>
            <a:r>
              <a:rPr lang="zh-CN" altLang="en-US" sz="2800" dirty="0" smtClean="0"/>
              <a:t>。</a:t>
            </a:r>
            <a:endParaRPr lang="en-US" altLang="zh-CN" sz="2800" dirty="0" smtClean="0"/>
          </a:p>
          <a:p>
            <a:pPr marL="300038" lvl="1" indent="0">
              <a:buNone/>
            </a:pPr>
            <a:r>
              <a:rPr lang="zh-CN" altLang="en-US" sz="2500" dirty="0" smtClean="0"/>
              <a:t>应当</a:t>
            </a:r>
            <a:r>
              <a:rPr lang="zh-CN" altLang="en-US" sz="2500" dirty="0"/>
              <a:t>注意，由于</a:t>
            </a:r>
            <a:r>
              <a:rPr lang="en-US" altLang="zh-CN" sz="2500" dirty="0"/>
              <a:t>Server0</a:t>
            </a:r>
            <a:r>
              <a:rPr lang="zh-CN" altLang="en-US" sz="2500" dirty="0"/>
              <a:t>有两块网络适配器，所以在为其配置网络参数的时候，必须明确哪块网络适配器是连接到</a:t>
            </a:r>
            <a:r>
              <a:rPr lang="en-US" altLang="zh-CN" sz="2500" dirty="0"/>
              <a:t>VMnet2</a:t>
            </a:r>
            <a:r>
              <a:rPr lang="zh-CN" altLang="en-US" sz="2500" dirty="0"/>
              <a:t>、哪块是连接到</a:t>
            </a:r>
            <a:r>
              <a:rPr lang="en-US" altLang="zh-CN" sz="2500" dirty="0"/>
              <a:t>VMnet3</a:t>
            </a:r>
            <a:r>
              <a:rPr lang="zh-CN" altLang="en-US" sz="2500" dirty="0"/>
              <a:t>，只有这样才能够保证</a:t>
            </a:r>
            <a:r>
              <a:rPr lang="en-US" altLang="zh-CN" sz="2500" dirty="0"/>
              <a:t>IP</a:t>
            </a:r>
            <a:r>
              <a:rPr lang="zh-CN" altLang="en-US" sz="2500" dirty="0"/>
              <a:t>地址、掩码和网关等配置正确</a:t>
            </a:r>
            <a:r>
              <a:rPr lang="zh-CN" altLang="en-US" sz="2500" dirty="0" smtClean="0"/>
              <a:t>。</a:t>
            </a:r>
            <a:endParaRPr lang="en-US" altLang="zh-CN" sz="2500" dirty="0" smtClean="0"/>
          </a:p>
          <a:p>
            <a:pPr marL="300038" lvl="1" indent="0">
              <a:buNone/>
            </a:pPr>
            <a:r>
              <a:rPr lang="zh-CN" altLang="en-US" sz="2500" dirty="0"/>
              <a:t>在完成</a:t>
            </a:r>
            <a:r>
              <a:rPr lang="zh-CN" altLang="en-US" sz="2500" dirty="0" smtClean="0"/>
              <a:t>上述设置后</a:t>
            </a:r>
            <a:r>
              <a:rPr lang="zh-CN" altLang="en-US" sz="2500" dirty="0"/>
              <a:t>，通过</a:t>
            </a:r>
            <a:r>
              <a:rPr lang="en-US" altLang="zh-CN" sz="2500" dirty="0"/>
              <a:t>ping</a:t>
            </a:r>
            <a:r>
              <a:rPr lang="zh-CN" altLang="en-US" sz="2500" dirty="0"/>
              <a:t>命令</a:t>
            </a:r>
            <a:r>
              <a:rPr lang="zh-CN" altLang="en-US" sz="2500" dirty="0" smtClean="0"/>
              <a:t>测试连通性结果如下：</a:t>
            </a:r>
            <a:endParaRPr lang="en-US" altLang="zh-CN" sz="2500" dirty="0" smtClean="0"/>
          </a:p>
        </p:txBody>
      </p:sp>
      <p:graphicFrame>
        <p:nvGraphicFramePr>
          <p:cNvPr id="2" name="表格 1"/>
          <p:cNvGraphicFramePr>
            <a:graphicFrameLocks noGrp="1"/>
          </p:cNvGraphicFramePr>
          <p:nvPr>
            <p:extLst>
              <p:ext uri="{D42A27DB-BD31-4B8C-83A1-F6EECF244321}">
                <p14:modId xmlns:p14="http://schemas.microsoft.com/office/powerpoint/2010/main" val="3366032177"/>
              </p:ext>
            </p:extLst>
          </p:nvPr>
        </p:nvGraphicFramePr>
        <p:xfrm>
          <a:off x="914399" y="4453005"/>
          <a:ext cx="7620000" cy="1706880"/>
        </p:xfrm>
        <a:graphic>
          <a:graphicData uri="http://schemas.openxmlformats.org/drawingml/2006/table">
            <a:tbl>
              <a:tblPr firstRow="1" firstCol="1" bandRow="1">
                <a:tableStyleId>{5C22544A-7EE6-4342-B048-85BDC9FD1C3A}</a:tableStyleId>
              </a:tblPr>
              <a:tblGrid>
                <a:gridCol w="1588008"/>
                <a:gridCol w="1985772"/>
                <a:gridCol w="1982724"/>
                <a:gridCol w="2063496"/>
              </a:tblGrid>
              <a:tr h="144780">
                <a:tc>
                  <a:txBody>
                    <a:bodyPr/>
                    <a:lstStyle/>
                    <a:p>
                      <a:pPr algn="ctr">
                        <a:spcAft>
                          <a:spcPts val="0"/>
                        </a:spcAft>
                      </a:pPr>
                      <a:r>
                        <a:rPr lang="en-US" sz="2800" kern="100">
                          <a:effectLst/>
                        </a:rPr>
                        <a:t> </a:t>
                      </a:r>
                      <a:endParaRPr lang="zh-CN" sz="2800" b="1" kern="100">
                        <a:effectLst/>
                        <a:latin typeface="Calibri"/>
                        <a:ea typeface="宋体"/>
                        <a:cs typeface="Times New Roman"/>
                      </a:endParaRPr>
                    </a:p>
                  </a:txBody>
                  <a:tcPr marL="68580" marR="68580" marT="0" marB="0" anchor="b"/>
                </a:tc>
                <a:tc>
                  <a:txBody>
                    <a:bodyPr/>
                    <a:lstStyle/>
                    <a:p>
                      <a:pPr algn="ctr">
                        <a:spcAft>
                          <a:spcPts val="0"/>
                        </a:spcAft>
                      </a:pPr>
                      <a:r>
                        <a:rPr lang="en-US" sz="2800" kern="100">
                          <a:effectLst/>
                        </a:rPr>
                        <a:t>PC1</a:t>
                      </a:r>
                      <a:endParaRPr lang="zh-CN" sz="2800" b="1" kern="100">
                        <a:effectLst/>
                        <a:latin typeface="Calibri"/>
                        <a:ea typeface="宋体"/>
                        <a:cs typeface="Times New Roman"/>
                      </a:endParaRPr>
                    </a:p>
                  </a:txBody>
                  <a:tcPr marL="68580" marR="68580" marT="0" marB="0" anchor="b"/>
                </a:tc>
                <a:tc>
                  <a:txBody>
                    <a:bodyPr/>
                    <a:lstStyle/>
                    <a:p>
                      <a:pPr algn="ctr">
                        <a:spcAft>
                          <a:spcPts val="0"/>
                        </a:spcAft>
                      </a:pPr>
                      <a:r>
                        <a:rPr lang="en-US" sz="2800" kern="100">
                          <a:effectLst/>
                        </a:rPr>
                        <a:t>Server0</a:t>
                      </a:r>
                      <a:endParaRPr lang="zh-CN" sz="2800" b="1" kern="100">
                        <a:effectLst/>
                        <a:latin typeface="Calibri"/>
                        <a:ea typeface="宋体"/>
                        <a:cs typeface="Times New Roman"/>
                      </a:endParaRPr>
                    </a:p>
                  </a:txBody>
                  <a:tcPr marL="68580" marR="68580" marT="0" marB="0" anchor="b"/>
                </a:tc>
                <a:tc>
                  <a:txBody>
                    <a:bodyPr/>
                    <a:lstStyle/>
                    <a:p>
                      <a:pPr algn="ctr">
                        <a:spcAft>
                          <a:spcPts val="0"/>
                        </a:spcAft>
                      </a:pPr>
                      <a:r>
                        <a:rPr lang="en-US" sz="2800" kern="100">
                          <a:effectLst/>
                        </a:rPr>
                        <a:t>Server1</a:t>
                      </a:r>
                      <a:endParaRPr lang="zh-CN" sz="2800" b="1" kern="100">
                        <a:effectLst/>
                        <a:latin typeface="Calibri"/>
                        <a:ea typeface="宋体"/>
                        <a:cs typeface="Times New Roman"/>
                      </a:endParaRPr>
                    </a:p>
                  </a:txBody>
                  <a:tcPr marL="68580" marR="68580" marT="0" marB="0" anchor="b"/>
                </a:tc>
              </a:tr>
              <a:tr h="177800">
                <a:tc>
                  <a:txBody>
                    <a:bodyPr/>
                    <a:lstStyle/>
                    <a:p>
                      <a:pPr algn="ctr">
                        <a:spcAft>
                          <a:spcPts val="0"/>
                        </a:spcAft>
                      </a:pPr>
                      <a:r>
                        <a:rPr lang="en-US" sz="2800" kern="100">
                          <a:effectLst/>
                        </a:rPr>
                        <a:t>PC1</a:t>
                      </a:r>
                      <a:endParaRPr lang="zh-CN" sz="2800" b="1" kern="100">
                        <a:effectLst/>
                        <a:latin typeface="Calibri"/>
                        <a:ea typeface="宋体"/>
                        <a:cs typeface="Times New Roman"/>
                      </a:endParaRPr>
                    </a:p>
                  </a:txBody>
                  <a:tcPr marL="68580" marR="68580" marT="0" marB="0" anchor="b"/>
                </a:tc>
                <a:tc>
                  <a:txBody>
                    <a:bodyPr/>
                    <a:lstStyle/>
                    <a:p>
                      <a:pPr algn="ctr">
                        <a:lnSpc>
                          <a:spcPts val="1400"/>
                        </a:lnSpc>
                        <a:spcAft>
                          <a:spcPts val="0"/>
                        </a:spcAft>
                      </a:pPr>
                      <a:r>
                        <a:rPr lang="zh-CN" sz="2800" kern="100">
                          <a:effectLst/>
                        </a:rPr>
                        <a:t>√</a:t>
                      </a:r>
                      <a:endParaRPr lang="zh-CN" sz="2800" kern="100">
                        <a:effectLst/>
                        <a:latin typeface="Calibri"/>
                        <a:ea typeface="宋体"/>
                        <a:cs typeface="Times New Roman"/>
                      </a:endParaRPr>
                    </a:p>
                  </a:txBody>
                  <a:tcPr marL="68580" marR="68580" marT="0" marB="0" anchor="b"/>
                </a:tc>
                <a:tc>
                  <a:txBody>
                    <a:bodyPr/>
                    <a:lstStyle/>
                    <a:p>
                      <a:pPr algn="ctr">
                        <a:lnSpc>
                          <a:spcPts val="1400"/>
                        </a:lnSpc>
                        <a:spcAft>
                          <a:spcPts val="0"/>
                        </a:spcAft>
                      </a:pPr>
                      <a:r>
                        <a:rPr lang="zh-CN" sz="2800" kern="100">
                          <a:effectLst/>
                        </a:rPr>
                        <a:t>√</a:t>
                      </a:r>
                      <a:endParaRPr lang="zh-CN" sz="2800" kern="100">
                        <a:effectLst/>
                        <a:latin typeface="Calibri"/>
                        <a:ea typeface="宋体"/>
                        <a:cs typeface="Times New Roman"/>
                      </a:endParaRPr>
                    </a:p>
                  </a:txBody>
                  <a:tcPr marL="68580" marR="68580" marT="0" marB="0" anchor="b"/>
                </a:tc>
                <a:tc>
                  <a:txBody>
                    <a:bodyPr/>
                    <a:lstStyle/>
                    <a:p>
                      <a:pPr algn="ctr">
                        <a:lnSpc>
                          <a:spcPts val="1400"/>
                        </a:lnSpc>
                        <a:spcAft>
                          <a:spcPts val="0"/>
                        </a:spcAft>
                      </a:pPr>
                      <a:r>
                        <a:rPr lang="zh-CN" sz="2800" kern="100">
                          <a:effectLst/>
                        </a:rPr>
                        <a:t>×</a:t>
                      </a:r>
                      <a:endParaRPr lang="zh-CN" sz="2800" kern="100">
                        <a:effectLst/>
                        <a:latin typeface="Calibri"/>
                        <a:ea typeface="宋体"/>
                        <a:cs typeface="Times New Roman"/>
                      </a:endParaRPr>
                    </a:p>
                  </a:txBody>
                  <a:tcPr marL="68580" marR="68580" marT="0" marB="0" anchor="b"/>
                </a:tc>
              </a:tr>
              <a:tr h="177800">
                <a:tc>
                  <a:txBody>
                    <a:bodyPr/>
                    <a:lstStyle/>
                    <a:p>
                      <a:pPr algn="ctr">
                        <a:spcAft>
                          <a:spcPts val="0"/>
                        </a:spcAft>
                      </a:pPr>
                      <a:r>
                        <a:rPr lang="en-US" sz="2800" kern="100">
                          <a:effectLst/>
                        </a:rPr>
                        <a:t>Server0</a:t>
                      </a:r>
                      <a:endParaRPr lang="zh-CN" sz="2800" b="1" kern="100">
                        <a:effectLst/>
                        <a:latin typeface="Calibri"/>
                        <a:ea typeface="宋体"/>
                        <a:cs typeface="Times New Roman"/>
                      </a:endParaRPr>
                    </a:p>
                  </a:txBody>
                  <a:tcPr marL="68580" marR="68580" marT="0" marB="0" anchor="b"/>
                </a:tc>
                <a:tc>
                  <a:txBody>
                    <a:bodyPr/>
                    <a:lstStyle/>
                    <a:p>
                      <a:pPr algn="ctr">
                        <a:lnSpc>
                          <a:spcPts val="1400"/>
                        </a:lnSpc>
                        <a:spcAft>
                          <a:spcPts val="0"/>
                        </a:spcAft>
                      </a:pPr>
                      <a:r>
                        <a:rPr lang="zh-CN" sz="2800" kern="100">
                          <a:effectLst/>
                        </a:rPr>
                        <a:t>√</a:t>
                      </a:r>
                      <a:endParaRPr lang="zh-CN" sz="2800" kern="100">
                        <a:effectLst/>
                        <a:latin typeface="Calibri"/>
                        <a:ea typeface="宋体"/>
                        <a:cs typeface="Times New Roman"/>
                      </a:endParaRPr>
                    </a:p>
                  </a:txBody>
                  <a:tcPr marL="68580" marR="68580" marT="0" marB="0" anchor="b"/>
                </a:tc>
                <a:tc>
                  <a:txBody>
                    <a:bodyPr/>
                    <a:lstStyle/>
                    <a:p>
                      <a:pPr algn="ctr">
                        <a:lnSpc>
                          <a:spcPts val="1400"/>
                        </a:lnSpc>
                        <a:spcAft>
                          <a:spcPts val="0"/>
                        </a:spcAft>
                      </a:pPr>
                      <a:r>
                        <a:rPr lang="zh-CN" sz="2800" kern="100">
                          <a:effectLst/>
                        </a:rPr>
                        <a:t>√</a:t>
                      </a:r>
                      <a:endParaRPr lang="zh-CN" sz="2800" kern="100">
                        <a:effectLst/>
                        <a:latin typeface="Calibri"/>
                        <a:ea typeface="宋体"/>
                        <a:cs typeface="Times New Roman"/>
                      </a:endParaRPr>
                    </a:p>
                  </a:txBody>
                  <a:tcPr marL="68580" marR="68580" marT="0" marB="0" anchor="b"/>
                </a:tc>
                <a:tc>
                  <a:txBody>
                    <a:bodyPr/>
                    <a:lstStyle/>
                    <a:p>
                      <a:pPr algn="ctr">
                        <a:lnSpc>
                          <a:spcPts val="1400"/>
                        </a:lnSpc>
                        <a:spcAft>
                          <a:spcPts val="0"/>
                        </a:spcAft>
                      </a:pPr>
                      <a:r>
                        <a:rPr lang="zh-CN" sz="2800" kern="100">
                          <a:effectLst/>
                        </a:rPr>
                        <a:t>√</a:t>
                      </a:r>
                      <a:endParaRPr lang="zh-CN" sz="2800" kern="100">
                        <a:effectLst/>
                        <a:latin typeface="Calibri"/>
                        <a:ea typeface="宋体"/>
                        <a:cs typeface="Times New Roman"/>
                      </a:endParaRPr>
                    </a:p>
                  </a:txBody>
                  <a:tcPr marL="68580" marR="68580" marT="0" marB="0" anchor="b"/>
                </a:tc>
              </a:tr>
              <a:tr h="177800">
                <a:tc>
                  <a:txBody>
                    <a:bodyPr/>
                    <a:lstStyle/>
                    <a:p>
                      <a:pPr algn="ctr">
                        <a:spcAft>
                          <a:spcPts val="0"/>
                        </a:spcAft>
                      </a:pPr>
                      <a:r>
                        <a:rPr lang="en-US" sz="2800" kern="100">
                          <a:effectLst/>
                        </a:rPr>
                        <a:t>Server1</a:t>
                      </a:r>
                      <a:endParaRPr lang="zh-CN" sz="2800" b="1" kern="100">
                        <a:effectLst/>
                        <a:latin typeface="Calibri"/>
                        <a:ea typeface="宋体"/>
                        <a:cs typeface="Times New Roman"/>
                      </a:endParaRPr>
                    </a:p>
                  </a:txBody>
                  <a:tcPr marL="68580" marR="68580" marT="0" marB="0" anchor="b"/>
                </a:tc>
                <a:tc>
                  <a:txBody>
                    <a:bodyPr/>
                    <a:lstStyle/>
                    <a:p>
                      <a:pPr algn="ctr">
                        <a:lnSpc>
                          <a:spcPts val="1400"/>
                        </a:lnSpc>
                        <a:spcAft>
                          <a:spcPts val="0"/>
                        </a:spcAft>
                      </a:pPr>
                      <a:r>
                        <a:rPr lang="zh-CN" sz="2800" kern="100">
                          <a:effectLst/>
                        </a:rPr>
                        <a:t>×</a:t>
                      </a:r>
                      <a:endParaRPr lang="zh-CN" sz="2800" kern="100">
                        <a:effectLst/>
                        <a:latin typeface="Calibri"/>
                        <a:ea typeface="宋体"/>
                        <a:cs typeface="Times New Roman"/>
                      </a:endParaRPr>
                    </a:p>
                  </a:txBody>
                  <a:tcPr marL="68580" marR="68580" marT="0" marB="0" anchor="b"/>
                </a:tc>
                <a:tc>
                  <a:txBody>
                    <a:bodyPr/>
                    <a:lstStyle/>
                    <a:p>
                      <a:pPr algn="ctr">
                        <a:lnSpc>
                          <a:spcPts val="1400"/>
                        </a:lnSpc>
                        <a:spcAft>
                          <a:spcPts val="0"/>
                        </a:spcAft>
                      </a:pPr>
                      <a:r>
                        <a:rPr lang="zh-CN" sz="2800" kern="100">
                          <a:effectLst/>
                        </a:rPr>
                        <a:t>√</a:t>
                      </a:r>
                      <a:endParaRPr lang="zh-CN" sz="2800" kern="100">
                        <a:effectLst/>
                        <a:latin typeface="Calibri"/>
                        <a:ea typeface="宋体"/>
                        <a:cs typeface="Times New Roman"/>
                      </a:endParaRPr>
                    </a:p>
                  </a:txBody>
                  <a:tcPr marL="68580" marR="68580" marT="0" marB="0" anchor="b"/>
                </a:tc>
                <a:tc>
                  <a:txBody>
                    <a:bodyPr/>
                    <a:lstStyle/>
                    <a:p>
                      <a:pPr algn="ctr">
                        <a:lnSpc>
                          <a:spcPts val="1400"/>
                        </a:lnSpc>
                        <a:spcAft>
                          <a:spcPts val="0"/>
                        </a:spcAft>
                      </a:pPr>
                      <a:r>
                        <a:rPr lang="zh-CN" sz="2800" kern="100" dirty="0">
                          <a:effectLst/>
                        </a:rPr>
                        <a:t>√</a:t>
                      </a:r>
                      <a:endParaRPr lang="zh-CN" sz="2800" kern="100" dirty="0">
                        <a:effectLst/>
                        <a:latin typeface="Calibri"/>
                        <a:ea typeface="宋体"/>
                        <a:cs typeface="Times New Roman"/>
                      </a:endParaRPr>
                    </a:p>
                  </a:txBody>
                  <a:tcPr marL="68580" marR="68580" marT="0" marB="0" anchor="b"/>
                </a:tc>
              </a:tr>
            </a:tbl>
          </a:graphicData>
        </a:graphic>
      </p:graphicFrame>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2</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252586"/>
            <a:ext cx="8229600" cy="4525963"/>
          </a:xfrm>
        </p:spPr>
        <p:txBody>
          <a:bodyPr/>
          <a:lstStyle/>
          <a:p>
            <a:r>
              <a:rPr lang="en-US" altLang="zh-CN" sz="2800" dirty="0"/>
              <a:t>(3)	</a:t>
            </a:r>
            <a:r>
              <a:rPr lang="zh-CN" altLang="en-US" sz="2800" dirty="0"/>
              <a:t>在</a:t>
            </a:r>
            <a:r>
              <a:rPr lang="en-US" altLang="zh-CN" sz="2800" dirty="0"/>
              <a:t>Server1</a:t>
            </a:r>
            <a:r>
              <a:rPr lang="zh-CN" altLang="en-US" sz="2800" dirty="0"/>
              <a:t>上安装</a:t>
            </a:r>
            <a:r>
              <a:rPr lang="en-US" altLang="zh-CN" sz="2800" dirty="0"/>
              <a:t>Apache</a:t>
            </a:r>
            <a:r>
              <a:rPr lang="zh-CN" altLang="en-US" sz="2800" dirty="0"/>
              <a:t>，正确配置后启动</a:t>
            </a:r>
            <a:r>
              <a:rPr lang="en-US" altLang="zh-CN" sz="2800" dirty="0"/>
              <a:t>Web</a:t>
            </a:r>
            <a:r>
              <a:rPr lang="zh-CN" altLang="en-US" sz="2800" dirty="0"/>
              <a:t>服务，并进行测试</a:t>
            </a:r>
            <a:r>
              <a:rPr lang="zh-CN" altLang="en-US" sz="2800" dirty="0" smtClean="0"/>
              <a:t>。</a:t>
            </a:r>
            <a:endParaRPr lang="en-US" altLang="zh-CN" sz="2800" dirty="0" smtClean="0"/>
          </a:p>
          <a:p>
            <a:r>
              <a:rPr lang="en-US" altLang="zh-CN" sz="2800" dirty="0"/>
              <a:t>(4)	</a:t>
            </a:r>
            <a:r>
              <a:rPr lang="zh-CN" altLang="en-US" sz="2800" dirty="0"/>
              <a:t>在</a:t>
            </a:r>
            <a:r>
              <a:rPr lang="en-US" altLang="zh-CN" sz="2800" dirty="0"/>
              <a:t>Server0</a:t>
            </a:r>
            <a:r>
              <a:rPr lang="zh-CN" altLang="en-US" sz="2800" dirty="0"/>
              <a:t>上安装</a:t>
            </a:r>
            <a:r>
              <a:rPr lang="en-US" altLang="zh-CN" sz="2800" dirty="0" err="1"/>
              <a:t>CCproxy</a:t>
            </a:r>
            <a:r>
              <a:rPr lang="zh-CN" altLang="en-US" sz="2800" dirty="0"/>
              <a:t>并正确</a:t>
            </a:r>
            <a:r>
              <a:rPr lang="zh-CN" altLang="en-US" sz="2800" dirty="0" smtClean="0"/>
              <a:t>配置</a:t>
            </a:r>
            <a:endParaRPr lang="en-US" altLang="zh-CN" sz="2800" dirty="0" smtClean="0"/>
          </a:p>
        </p:txBody>
      </p:sp>
      <p:pic>
        <p:nvPicPr>
          <p:cNvPr id="7" name="图片 6" descr="QQ图片20150624110900.png"/>
          <p:cNvPicPr/>
          <p:nvPr/>
        </p:nvPicPr>
        <p:blipFill>
          <a:blip r:embed="rId2" cstate="print"/>
          <a:stretch>
            <a:fillRect/>
          </a:stretch>
        </p:blipFill>
        <p:spPr>
          <a:xfrm>
            <a:off x="4465817" y="2728686"/>
            <a:ext cx="4294126" cy="3741376"/>
          </a:xfrm>
          <a:prstGeom prst="rect">
            <a:avLst/>
          </a:prstGeom>
        </p:spPr>
      </p:pic>
      <p:sp>
        <p:nvSpPr>
          <p:cNvPr id="8" name="Rectangle 3"/>
          <p:cNvSpPr txBox="1">
            <a:spLocks noChangeArrowheads="1"/>
          </p:cNvSpPr>
          <p:nvPr/>
        </p:nvSpPr>
        <p:spPr bwMode="auto">
          <a:xfrm>
            <a:off x="457773" y="1158245"/>
            <a:ext cx="393547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chemeClr val="tx1"/>
              </a:buClr>
              <a:buSzPct val="70000"/>
              <a:buFont typeface="Wingdings" panose="05000000000000000000" pitchFamily="2" charset="2"/>
              <a:buChar char="n"/>
              <a:defRPr sz="2400" b="1" kern="1200">
                <a:solidFill>
                  <a:schemeClr val="hlink"/>
                </a:solidFill>
                <a:latin typeface="+mn-lt"/>
                <a:ea typeface="+mn-ea"/>
                <a:cs typeface="+mn-cs"/>
              </a:defRPr>
            </a:lvl1pPr>
            <a:lvl2pPr marL="557213" indent="-214313" algn="l" rtl="0" eaLnBrk="1" fontAlgn="base" hangingPunct="1">
              <a:spcBef>
                <a:spcPct val="20000"/>
              </a:spcBef>
              <a:spcAft>
                <a:spcPct val="0"/>
              </a:spcAft>
              <a:buClr>
                <a:schemeClr val="accent2"/>
              </a:buClr>
              <a:buSzPct val="70000"/>
              <a:buFont typeface="Wingdings" panose="05000000000000000000" pitchFamily="2" charset="2"/>
              <a:buChar char="n"/>
              <a:defRPr sz="2100" b="1" kern="1200">
                <a:solidFill>
                  <a:schemeClr val="tx1"/>
                </a:solidFill>
                <a:latin typeface="+mn-lt"/>
                <a:ea typeface="+mn-ea"/>
                <a:cs typeface="+mn-cs"/>
              </a:defRPr>
            </a:lvl2pPr>
            <a:lvl3pPr marL="857250" indent="-171450" algn="l" rtl="0" eaLnBrk="1" fontAlgn="base" hangingPunct="1">
              <a:spcBef>
                <a:spcPct val="20000"/>
              </a:spcBef>
              <a:spcAft>
                <a:spcPct val="0"/>
              </a:spcAft>
              <a:buClr>
                <a:schemeClr val="tx2"/>
              </a:buClr>
              <a:buSzPct val="70000"/>
              <a:buFont typeface="Wingdings" panose="05000000000000000000" pitchFamily="2" charset="2"/>
              <a:buChar char="n"/>
              <a:defRPr sz="1800" b="1" kern="1200">
                <a:solidFill>
                  <a:schemeClr val="tx1"/>
                </a:solidFill>
                <a:latin typeface="+mn-lt"/>
                <a:ea typeface="+mn-ea"/>
                <a:cs typeface="+mn-cs"/>
              </a:defRPr>
            </a:lvl3pPr>
            <a:lvl4pPr marL="1200150" indent="-171450" algn="l" rtl="0" eaLnBrk="1" fontAlgn="base" hangingPunct="1">
              <a:spcBef>
                <a:spcPct val="20000"/>
              </a:spcBef>
              <a:spcAft>
                <a:spcPct val="0"/>
              </a:spcAft>
              <a:buClr>
                <a:schemeClr val="accent2"/>
              </a:buClr>
              <a:buSzPct val="70000"/>
              <a:buFont typeface="Wingdings" panose="05000000000000000000" pitchFamily="2" charset="2"/>
              <a:buChar char="n"/>
              <a:defRPr sz="1500" b="1" kern="1200">
                <a:solidFill>
                  <a:schemeClr val="tx1"/>
                </a:solidFill>
                <a:latin typeface="+mn-lt"/>
                <a:ea typeface="+mn-ea"/>
                <a:cs typeface="+mn-cs"/>
              </a:defRPr>
            </a:lvl4pPr>
            <a:lvl5pPr marL="1543050" indent="-171450" algn="l" rtl="0" eaLnBrk="1" fontAlgn="base" hangingPunct="1">
              <a:spcBef>
                <a:spcPct val="20000"/>
              </a:spcBef>
              <a:spcAft>
                <a:spcPct val="0"/>
              </a:spcAft>
              <a:buClr>
                <a:schemeClr val="hlink"/>
              </a:buClr>
              <a:buSzPct val="7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altLang="zh-CN" sz="2800" dirty="0" smtClean="0"/>
          </a:p>
          <a:p>
            <a:pPr lvl="1"/>
            <a:endParaRPr lang="en-US" altLang="zh-CN" sz="2800" dirty="0"/>
          </a:p>
          <a:p>
            <a:pPr lvl="1"/>
            <a:endParaRPr lang="en-US" altLang="zh-CN" sz="2800" dirty="0" smtClean="0"/>
          </a:p>
          <a:p>
            <a:pPr lvl="1"/>
            <a:r>
              <a:rPr lang="en-US" altLang="zh-CN" sz="2500" dirty="0" err="1" smtClean="0"/>
              <a:t>Ccproxy</a:t>
            </a:r>
            <a:r>
              <a:rPr lang="zh-CN" altLang="en-US" sz="2500" dirty="0" smtClean="0"/>
              <a:t>安装后直接运行。点击“设置”按钮，在弹出界面中可以看到，在默认情况下，</a:t>
            </a:r>
            <a:r>
              <a:rPr lang="en-US" altLang="zh-CN" sz="2500" dirty="0" err="1" smtClean="0"/>
              <a:t>CCproxy</a:t>
            </a:r>
            <a:r>
              <a:rPr lang="zh-CN" altLang="en-US" sz="2500" dirty="0" smtClean="0"/>
              <a:t>开启了很多代理端口，其中对</a:t>
            </a:r>
            <a:r>
              <a:rPr lang="en-US" altLang="zh-CN" sz="2500" dirty="0" smtClean="0"/>
              <a:t>HTTP</a:t>
            </a:r>
            <a:r>
              <a:rPr lang="zh-CN" altLang="en-US" sz="2500" dirty="0" smtClean="0"/>
              <a:t>开启的代理端口是</a:t>
            </a:r>
            <a:r>
              <a:rPr lang="en-US" altLang="zh-CN" sz="2500" dirty="0" smtClean="0"/>
              <a:t>808</a:t>
            </a:r>
            <a:r>
              <a:rPr lang="zh-CN" altLang="en-US" sz="2500" dirty="0" smtClean="0"/>
              <a:t>。</a:t>
            </a:r>
            <a:endParaRPr lang="en-US" altLang="zh-CN" sz="2500" dirty="0" smtClean="0"/>
          </a:p>
          <a:p>
            <a:pPr lvl="1"/>
            <a:r>
              <a:rPr lang="zh-CN" altLang="en-US" sz="2500" dirty="0"/>
              <a:t>由于</a:t>
            </a:r>
            <a:r>
              <a:rPr lang="en-US" altLang="zh-CN" sz="2500" dirty="0"/>
              <a:t>Server0</a:t>
            </a:r>
            <a:r>
              <a:rPr lang="zh-CN" altLang="en-US" sz="2500" dirty="0"/>
              <a:t>有两块网卡</a:t>
            </a:r>
            <a:r>
              <a:rPr lang="zh-CN" altLang="en-US" sz="2500" dirty="0" smtClean="0"/>
              <a:t>，需要</a:t>
            </a:r>
            <a:r>
              <a:rPr lang="zh-CN" altLang="en-US" sz="2500" dirty="0"/>
              <a:t>正确选择本机局域网</a:t>
            </a:r>
            <a:r>
              <a:rPr lang="en-US" altLang="zh-CN" sz="2500" dirty="0"/>
              <a:t>IP</a:t>
            </a:r>
            <a:r>
              <a:rPr lang="zh-CN" altLang="en-US" sz="2500" dirty="0" smtClean="0"/>
              <a:t>地址。</a:t>
            </a:r>
            <a:endParaRPr lang="en-US" altLang="zh-CN" sz="2800" dirty="0" smtClean="0"/>
          </a:p>
          <a:p>
            <a:endParaRPr lang="en-US" altLang="zh-CN" sz="2800" dirty="0" smtClean="0"/>
          </a:p>
          <a:p>
            <a:endParaRPr lang="en-US" altLang="zh-CN" sz="2800" dirty="0" smtClean="0"/>
          </a:p>
          <a:p>
            <a:endParaRPr lang="en-US" altLang="zh-CN" sz="2800" dirty="0" smtClean="0"/>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a:xfrm>
            <a:off x="3124200" y="6277428"/>
            <a:ext cx="2895600" cy="476250"/>
          </a:xfrm>
        </p:spPr>
        <p:txBody>
          <a:bodyPr/>
          <a:lstStyle/>
          <a:p>
            <a:r>
              <a:rPr lang="zh-CN" altLang="en-US"/>
              <a:t>第 </a:t>
            </a:r>
            <a:fld id="{71803258-1C6E-4B0D-99D1-BC4AE38E3E46}" type="slidenum">
              <a:rPr lang="zh-CN" altLang="en-US"/>
              <a:pPr/>
              <a:t>12</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3</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232230" y="1165502"/>
            <a:ext cx="8682555" cy="5336899"/>
          </a:xfrm>
        </p:spPr>
        <p:txBody>
          <a:bodyPr/>
          <a:lstStyle/>
          <a:p>
            <a:pPr marL="257175" lvl="2" indent="-257175">
              <a:buClr>
                <a:schemeClr val="tx1"/>
              </a:buClr>
            </a:pPr>
            <a:r>
              <a:rPr lang="en-US" altLang="zh-CN" sz="2800" dirty="0">
                <a:solidFill>
                  <a:schemeClr val="hlink"/>
                </a:solidFill>
              </a:rPr>
              <a:t>(5)	</a:t>
            </a:r>
            <a:r>
              <a:rPr lang="zh-CN" altLang="en-US" sz="2800" dirty="0">
                <a:solidFill>
                  <a:schemeClr val="hlink"/>
                </a:solidFill>
              </a:rPr>
              <a:t>在</a:t>
            </a:r>
            <a:r>
              <a:rPr lang="en-US" altLang="zh-CN" sz="2800" dirty="0">
                <a:solidFill>
                  <a:schemeClr val="hlink"/>
                </a:solidFill>
              </a:rPr>
              <a:t>PC1</a:t>
            </a:r>
            <a:r>
              <a:rPr lang="zh-CN" altLang="en-US" sz="2800" dirty="0">
                <a:solidFill>
                  <a:schemeClr val="hlink"/>
                </a:solidFill>
              </a:rPr>
              <a:t>上配置代理服务器为</a:t>
            </a:r>
            <a:r>
              <a:rPr lang="en-US" altLang="zh-CN" sz="2800" dirty="0">
                <a:solidFill>
                  <a:schemeClr val="hlink"/>
                </a:solidFill>
              </a:rPr>
              <a:t>Server0</a:t>
            </a:r>
            <a:r>
              <a:rPr lang="zh-CN" altLang="en-US" sz="2800" dirty="0" smtClean="0">
                <a:solidFill>
                  <a:schemeClr val="hlink"/>
                </a:solidFill>
              </a:rPr>
              <a:t>。</a:t>
            </a:r>
            <a:endParaRPr lang="en-US" altLang="zh-CN" sz="2800" dirty="0" smtClean="0">
              <a:solidFill>
                <a:schemeClr val="hlink"/>
              </a:solidFill>
            </a:endParaRPr>
          </a:p>
          <a:p>
            <a:pPr marL="257175" lvl="2" indent="-257175">
              <a:buClr>
                <a:schemeClr val="tx1"/>
              </a:buClr>
            </a:pPr>
            <a:endParaRPr lang="en-US" altLang="zh-CN" sz="2800" dirty="0">
              <a:solidFill>
                <a:schemeClr val="hlink"/>
              </a:solidFill>
            </a:endParaRPr>
          </a:p>
          <a:p>
            <a:pPr marL="257175" lvl="2" indent="-257175">
              <a:buClr>
                <a:schemeClr val="tx1"/>
              </a:buClr>
            </a:pPr>
            <a:endParaRPr lang="en-US" altLang="zh-CN" sz="2800" dirty="0" smtClean="0">
              <a:solidFill>
                <a:schemeClr val="hlink"/>
              </a:solidFill>
            </a:endParaRPr>
          </a:p>
          <a:p>
            <a:pPr marL="257175" lvl="2" indent="-257175">
              <a:buClr>
                <a:schemeClr val="tx1"/>
              </a:buClr>
            </a:pPr>
            <a:endParaRPr lang="en-US" altLang="zh-CN" sz="2800" dirty="0">
              <a:solidFill>
                <a:schemeClr val="hlink"/>
              </a:solidFill>
            </a:endParaRPr>
          </a:p>
          <a:p>
            <a:pPr marL="257175" lvl="2" indent="-257175">
              <a:buClr>
                <a:schemeClr val="tx1"/>
              </a:buClr>
            </a:pPr>
            <a:endParaRPr lang="en-US" altLang="zh-CN" sz="2800" dirty="0" smtClean="0">
              <a:solidFill>
                <a:schemeClr val="hlink"/>
              </a:solidFill>
            </a:endParaRPr>
          </a:p>
          <a:p>
            <a:pPr marL="257175" lvl="2" indent="-257175">
              <a:buClr>
                <a:schemeClr val="tx1"/>
              </a:buClr>
            </a:pPr>
            <a:endParaRPr lang="en-US" altLang="zh-CN" sz="2800" dirty="0">
              <a:solidFill>
                <a:schemeClr val="hlink"/>
              </a:solidFill>
            </a:endParaRPr>
          </a:p>
          <a:p>
            <a:pPr marL="257175" lvl="2" indent="-257175">
              <a:buClr>
                <a:schemeClr val="tx1"/>
              </a:buClr>
            </a:pPr>
            <a:endParaRPr lang="en-US" altLang="zh-CN" sz="2800" dirty="0" smtClean="0">
              <a:solidFill>
                <a:schemeClr val="hlink"/>
              </a:solidFill>
            </a:endParaRPr>
          </a:p>
          <a:p>
            <a:pPr marL="257175" lvl="2" indent="-257175">
              <a:buClr>
                <a:schemeClr val="tx1"/>
              </a:buClr>
            </a:pPr>
            <a:endParaRPr lang="en-US" altLang="zh-CN" sz="2800" dirty="0">
              <a:solidFill>
                <a:schemeClr val="hlink"/>
              </a:solidFill>
            </a:endParaRPr>
          </a:p>
          <a:p>
            <a:pPr marL="257175" lvl="2" indent="-257175">
              <a:buClr>
                <a:schemeClr val="tx1"/>
              </a:buClr>
            </a:pPr>
            <a:endParaRPr lang="en-US" altLang="zh-CN" sz="2400" dirty="0" smtClean="0">
              <a:solidFill>
                <a:schemeClr val="hlink"/>
              </a:solidFill>
            </a:endParaRPr>
          </a:p>
          <a:p>
            <a:pPr marL="257175" lvl="2" indent="-257175">
              <a:buClr>
                <a:schemeClr val="tx1"/>
              </a:buClr>
            </a:pPr>
            <a:r>
              <a:rPr lang="en-US" altLang="zh-CN" sz="2800" dirty="0">
                <a:solidFill>
                  <a:schemeClr val="hlink"/>
                </a:solidFill>
              </a:rPr>
              <a:t>(6</a:t>
            </a:r>
            <a:r>
              <a:rPr lang="en-US" altLang="zh-CN" sz="2800" dirty="0" smtClean="0">
                <a:solidFill>
                  <a:schemeClr val="hlink"/>
                </a:solidFill>
              </a:rPr>
              <a:t>) </a:t>
            </a:r>
            <a:r>
              <a:rPr lang="zh-CN" altLang="en-US" sz="2800" dirty="0" smtClean="0">
                <a:solidFill>
                  <a:schemeClr val="hlink"/>
                </a:solidFill>
              </a:rPr>
              <a:t>在</a:t>
            </a:r>
            <a:r>
              <a:rPr lang="en-US" altLang="zh-CN" sz="2800" dirty="0">
                <a:solidFill>
                  <a:schemeClr val="hlink"/>
                </a:solidFill>
              </a:rPr>
              <a:t>PC1</a:t>
            </a:r>
            <a:r>
              <a:rPr lang="zh-CN" altLang="en-US" sz="2800" dirty="0">
                <a:solidFill>
                  <a:schemeClr val="hlink"/>
                </a:solidFill>
              </a:rPr>
              <a:t>的</a:t>
            </a:r>
            <a:r>
              <a:rPr lang="en-US" altLang="zh-CN" sz="2800" dirty="0">
                <a:solidFill>
                  <a:schemeClr val="hlink"/>
                </a:solidFill>
              </a:rPr>
              <a:t>IE</a:t>
            </a:r>
            <a:r>
              <a:rPr lang="zh-CN" altLang="en-US" sz="2800" dirty="0">
                <a:solidFill>
                  <a:schemeClr val="hlink"/>
                </a:solidFill>
              </a:rPr>
              <a:t>浏览器地址栏中输入</a:t>
            </a:r>
            <a:r>
              <a:rPr lang="en-US" altLang="zh-CN" sz="2800" dirty="0">
                <a:solidFill>
                  <a:schemeClr val="hlink"/>
                </a:solidFill>
                <a:hlinkClick r:id="rId2"/>
              </a:rPr>
              <a:t>http://</a:t>
            </a:r>
            <a:r>
              <a:rPr lang="en-US" altLang="zh-CN" sz="2800" dirty="0" smtClean="0">
                <a:solidFill>
                  <a:schemeClr val="hlink"/>
                </a:solidFill>
                <a:hlinkClick r:id="rId2"/>
              </a:rPr>
              <a:t>192.168.2.1</a:t>
            </a:r>
            <a:r>
              <a:rPr lang="zh-CN" altLang="en-US" sz="2800" dirty="0" smtClean="0">
                <a:solidFill>
                  <a:schemeClr val="hlink"/>
                </a:solidFill>
              </a:rPr>
              <a:t>，测试结果。</a:t>
            </a:r>
            <a:endParaRPr lang="en-US" altLang="zh-CN" sz="2800" dirty="0" smtClean="0">
              <a:solidFill>
                <a:schemeClr val="hlink"/>
              </a:solidFill>
            </a:endParaRPr>
          </a:p>
        </p:txBody>
      </p:sp>
      <p:pic>
        <p:nvPicPr>
          <p:cNvPr id="6" name="图片 5" descr="QQ图片20150624111619.png"/>
          <p:cNvPicPr>
            <a:picLocks noChangeAspect="1"/>
          </p:cNvPicPr>
          <p:nvPr/>
        </p:nvPicPr>
        <p:blipFill>
          <a:blip r:embed="rId3" cstate="print"/>
          <a:stretch>
            <a:fillRect/>
          </a:stretch>
        </p:blipFill>
        <p:spPr>
          <a:xfrm>
            <a:off x="615543" y="1674156"/>
            <a:ext cx="3883890" cy="4068813"/>
          </a:xfrm>
          <a:prstGeom prst="rect">
            <a:avLst/>
          </a:prstGeom>
        </p:spPr>
      </p:pic>
      <p:pic>
        <p:nvPicPr>
          <p:cNvPr id="7" name="图片 6" descr="QQ图片20150624111625.png"/>
          <p:cNvPicPr>
            <a:picLocks noChangeAspect="1"/>
          </p:cNvPicPr>
          <p:nvPr/>
        </p:nvPicPr>
        <p:blipFill>
          <a:blip r:embed="rId4" cstate="print"/>
          <a:stretch>
            <a:fillRect/>
          </a:stretch>
        </p:blipFill>
        <p:spPr>
          <a:xfrm>
            <a:off x="4731663" y="1674156"/>
            <a:ext cx="3892842" cy="3420360"/>
          </a:xfrm>
          <a:prstGeom prst="rect">
            <a:avLst/>
          </a:prstGeom>
        </p:spPr>
      </p:pic>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721867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14</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7.2	NAT</a:t>
            </a:r>
            <a:r>
              <a:rPr lang="en-US" altLang="zh-CN" sz="4400" dirty="0" smtClean="0"/>
              <a:t/>
            </a:r>
            <a:br>
              <a:rPr lang="en-US" altLang="zh-CN" sz="4400" dirty="0" smtClean="0"/>
            </a:br>
            <a:r>
              <a:rPr lang="en-US" altLang="zh-CN" sz="4400" dirty="0" smtClean="0"/>
              <a:t>7.2.1</a:t>
            </a:r>
            <a:r>
              <a:rPr lang="en-US" altLang="zh-CN" sz="4400" dirty="0"/>
              <a:t>	</a:t>
            </a:r>
            <a:r>
              <a:rPr lang="zh-CN" altLang="en-US" sz="4400" dirty="0"/>
              <a:t>概述</a:t>
            </a:r>
            <a:endParaRPr lang="en-US" altLang="zh-CN" sz="4400" dirty="0"/>
          </a:p>
        </p:txBody>
      </p:sp>
      <p:sp>
        <p:nvSpPr>
          <p:cNvPr id="275459" name="Rectangle 3"/>
          <p:cNvSpPr>
            <a:spLocks noGrp="1" noChangeArrowheads="1"/>
          </p:cNvSpPr>
          <p:nvPr>
            <p:ph type="body" idx="1"/>
          </p:nvPr>
        </p:nvSpPr>
        <p:spPr>
          <a:xfrm>
            <a:off x="457199" y="1569722"/>
            <a:ext cx="8440057" cy="4525963"/>
          </a:xfrm>
        </p:spPr>
        <p:txBody>
          <a:bodyPr/>
          <a:lstStyle/>
          <a:p>
            <a:pPr marL="257175" lvl="1" indent="-257175">
              <a:buClr>
                <a:schemeClr val="tx1"/>
              </a:buClr>
            </a:pPr>
            <a:r>
              <a:rPr lang="zh-CN" altLang="en-US" sz="2800" dirty="0">
                <a:solidFill>
                  <a:schemeClr val="hlink"/>
                </a:solidFill>
              </a:rPr>
              <a:t>全世界网络上使用的</a:t>
            </a:r>
            <a:r>
              <a:rPr lang="en-US" altLang="zh-CN" sz="2800" dirty="0">
                <a:solidFill>
                  <a:schemeClr val="hlink"/>
                </a:solidFill>
              </a:rPr>
              <a:t>IP</a:t>
            </a:r>
            <a:r>
              <a:rPr lang="zh-CN" altLang="en-US" sz="2800" dirty="0">
                <a:solidFill>
                  <a:schemeClr val="hlink"/>
                </a:solidFill>
              </a:rPr>
              <a:t>地址，被分为全球地址（公有地址）和本地地址（私有地址）两部分</a:t>
            </a:r>
            <a:r>
              <a:rPr lang="zh-CN" altLang="en-US" sz="2800" dirty="0" smtClean="0">
                <a:solidFill>
                  <a:schemeClr val="hlink"/>
                </a:solidFill>
              </a:rPr>
              <a:t>。</a:t>
            </a:r>
            <a:endParaRPr lang="en-US" altLang="zh-CN" sz="2800" dirty="0" smtClean="0">
              <a:solidFill>
                <a:schemeClr val="hlink"/>
              </a:solidFill>
            </a:endParaRPr>
          </a:p>
          <a:p>
            <a:pPr marL="257175" lvl="1" indent="-257175">
              <a:buClr>
                <a:schemeClr val="tx1"/>
              </a:buClr>
            </a:pPr>
            <a:r>
              <a:rPr lang="zh-CN" altLang="en-US" sz="2800" dirty="0" smtClean="0">
                <a:solidFill>
                  <a:schemeClr val="hlink"/>
                </a:solidFill>
              </a:rPr>
              <a:t>全球地址</a:t>
            </a:r>
            <a:r>
              <a:rPr lang="zh-CN" altLang="en-US" sz="2800" dirty="0">
                <a:solidFill>
                  <a:schemeClr val="hlink"/>
                </a:solidFill>
              </a:rPr>
              <a:t>是在互联网上可用的</a:t>
            </a:r>
            <a:r>
              <a:rPr lang="en-US" altLang="zh-CN" sz="2800" dirty="0">
                <a:solidFill>
                  <a:schemeClr val="hlink"/>
                </a:solidFill>
              </a:rPr>
              <a:t>IP</a:t>
            </a:r>
            <a:r>
              <a:rPr lang="zh-CN" altLang="en-US" sz="2800" dirty="0">
                <a:solidFill>
                  <a:schemeClr val="hlink"/>
                </a:solidFill>
              </a:rPr>
              <a:t>地址，而本地地址只能在某个机构的内部网络中使用，本地地址是不能够在互联网上使用的地址</a:t>
            </a:r>
            <a:r>
              <a:rPr lang="zh-CN" altLang="en-US" sz="2800" dirty="0" smtClean="0">
                <a:solidFill>
                  <a:schemeClr val="hlink"/>
                </a:solidFill>
              </a:rPr>
              <a:t>。</a:t>
            </a:r>
            <a:endParaRPr lang="en-US" altLang="zh-CN" sz="2800" dirty="0" smtClean="0">
              <a:solidFill>
                <a:schemeClr val="hlink"/>
              </a:solidFill>
            </a:endParaRPr>
          </a:p>
          <a:p>
            <a:pPr marL="257175" lvl="1" indent="-257175">
              <a:buClr>
                <a:schemeClr val="tx1"/>
              </a:buClr>
            </a:pPr>
            <a:r>
              <a:rPr lang="zh-CN" altLang="en-US" sz="2800" dirty="0">
                <a:solidFill>
                  <a:schemeClr val="hlink"/>
                </a:solidFill>
              </a:rPr>
              <a:t>本地</a:t>
            </a:r>
            <a:r>
              <a:rPr lang="zh-CN" altLang="en-US" sz="2800" dirty="0" smtClean="0">
                <a:solidFill>
                  <a:schemeClr val="hlink"/>
                </a:solidFill>
              </a:rPr>
              <a:t>地址可以</a:t>
            </a:r>
            <a:r>
              <a:rPr lang="zh-CN" altLang="en-US" sz="2800" dirty="0">
                <a:solidFill>
                  <a:schemeClr val="hlink"/>
                </a:solidFill>
              </a:rPr>
              <a:t>在不同的企业或机构内部网络被重复使用</a:t>
            </a:r>
            <a:r>
              <a:rPr lang="zh-CN" altLang="en-US" sz="2800" dirty="0" smtClean="0">
                <a:solidFill>
                  <a:schemeClr val="hlink"/>
                </a:solidFill>
              </a:rPr>
              <a:t>，在</a:t>
            </a:r>
            <a:r>
              <a:rPr lang="zh-CN" altLang="en-US" sz="2800" dirty="0">
                <a:solidFill>
                  <a:schemeClr val="hlink"/>
                </a:solidFill>
              </a:rPr>
              <a:t>一定程度上缓解了</a:t>
            </a:r>
            <a:r>
              <a:rPr lang="en-US" altLang="zh-CN" sz="2800" dirty="0">
                <a:solidFill>
                  <a:schemeClr val="hlink"/>
                </a:solidFill>
              </a:rPr>
              <a:t>IP</a:t>
            </a:r>
            <a:r>
              <a:rPr lang="zh-CN" altLang="en-US" sz="2800" dirty="0">
                <a:solidFill>
                  <a:schemeClr val="hlink"/>
                </a:solidFill>
              </a:rPr>
              <a:t>地址的耗尽危机</a:t>
            </a:r>
            <a:r>
              <a:rPr lang="zh-CN" altLang="en-US" sz="2800" dirty="0" smtClean="0">
                <a:solidFill>
                  <a:schemeClr val="hlink"/>
                </a:solidFill>
              </a:rPr>
              <a:t>。</a:t>
            </a:r>
            <a:endParaRPr lang="en-US" altLang="zh-CN" sz="2800" dirty="0" smtClean="0">
              <a:solidFill>
                <a:schemeClr val="hlink"/>
              </a:solidFill>
            </a:endParaRPr>
          </a:p>
          <a:p>
            <a:pPr marL="257175" lvl="1" indent="-257175">
              <a:buClr>
                <a:schemeClr val="tx1"/>
              </a:buClr>
            </a:pPr>
            <a:r>
              <a:rPr lang="zh-CN" altLang="en-US" sz="2800" dirty="0">
                <a:solidFill>
                  <a:schemeClr val="hlink"/>
                </a:solidFill>
              </a:rPr>
              <a:t>为了解决内部网络使用本地地址的主机和互联网上使用全球地址的主机的通信问题，我们必须进行网络地址转换</a:t>
            </a:r>
            <a:r>
              <a:rPr lang="en-US" altLang="zh-CN" sz="2800" dirty="0">
                <a:solidFill>
                  <a:schemeClr val="hlink"/>
                </a:solidFill>
              </a:rPr>
              <a:t>(Network Address Translation, NAT</a:t>
            </a:r>
            <a:r>
              <a:rPr lang="en-US" altLang="zh-CN" sz="2800" dirty="0" smtClean="0">
                <a:solidFill>
                  <a:schemeClr val="hlink"/>
                </a:solidFill>
              </a:rPr>
              <a:t>)</a:t>
            </a:r>
            <a:r>
              <a:rPr lang="zh-CN" altLang="en-US" sz="2800" dirty="0" smtClean="0">
                <a:solidFill>
                  <a:schemeClr val="hlink"/>
                </a:solidFill>
              </a:rPr>
              <a:t>。</a:t>
            </a:r>
            <a:endParaRPr lang="en-US" altLang="zh-CN" sz="2800" dirty="0" smtClean="0">
              <a:solidFill>
                <a:schemeClr val="hlink"/>
              </a:solidFill>
            </a:endParaRPr>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RFCl918</a:t>
            </a:r>
            <a:r>
              <a:rPr lang="zh-CN" altLang="en-US" dirty="0"/>
              <a:t>指明的专用地址</a:t>
            </a:r>
          </a:p>
        </p:txBody>
      </p:sp>
      <p:sp>
        <p:nvSpPr>
          <p:cNvPr id="3" name="内容占位符 2"/>
          <p:cNvSpPr>
            <a:spLocks noGrp="1"/>
          </p:cNvSpPr>
          <p:nvPr>
            <p:ph idx="1"/>
          </p:nvPr>
        </p:nvSpPr>
        <p:spPr/>
        <p:txBody>
          <a:bodyPr/>
          <a:lstStyle/>
          <a:p>
            <a:r>
              <a:rPr lang="zh-CN" altLang="en-US" sz="3200" dirty="0"/>
              <a:t>（</a:t>
            </a:r>
            <a:r>
              <a:rPr lang="en-US" altLang="zh-CN" sz="3200" dirty="0"/>
              <a:t>1</a:t>
            </a:r>
            <a:r>
              <a:rPr lang="zh-CN" altLang="en-US" sz="3200" dirty="0"/>
              <a:t>）</a:t>
            </a:r>
            <a:r>
              <a:rPr lang="en-US" altLang="zh-CN" sz="3200" dirty="0"/>
              <a:t>10.0.0.0</a:t>
            </a:r>
            <a:r>
              <a:rPr lang="zh-CN" altLang="en-US" sz="3200" dirty="0"/>
              <a:t>到</a:t>
            </a:r>
            <a:r>
              <a:rPr lang="en-US" altLang="zh-CN" sz="3200" dirty="0"/>
              <a:t>10.255.255.255</a:t>
            </a:r>
            <a:r>
              <a:rPr lang="zh-CN" altLang="en-US" sz="3200" dirty="0"/>
              <a:t>（或记为</a:t>
            </a:r>
            <a:r>
              <a:rPr lang="en-US" altLang="zh-CN" sz="3200" dirty="0"/>
              <a:t>l0/8</a:t>
            </a:r>
            <a:r>
              <a:rPr lang="zh-CN" altLang="en-US" sz="3200" dirty="0"/>
              <a:t>，是一个</a:t>
            </a:r>
            <a:r>
              <a:rPr lang="en-US" altLang="zh-CN" sz="3200" dirty="0"/>
              <a:t>24</a:t>
            </a:r>
            <a:r>
              <a:rPr lang="zh-CN" altLang="en-US" sz="3200" dirty="0"/>
              <a:t>位块）。</a:t>
            </a:r>
          </a:p>
          <a:p>
            <a:r>
              <a:rPr lang="zh-CN" altLang="en-US" sz="3200" dirty="0"/>
              <a:t>（</a:t>
            </a:r>
            <a:r>
              <a:rPr lang="en-US" altLang="zh-CN" sz="3200" dirty="0"/>
              <a:t>2</a:t>
            </a:r>
            <a:r>
              <a:rPr lang="zh-CN" altLang="en-US" sz="3200" dirty="0"/>
              <a:t>）</a:t>
            </a:r>
            <a:r>
              <a:rPr lang="en-US" altLang="zh-CN" sz="3200" dirty="0"/>
              <a:t>172.16.0.0</a:t>
            </a:r>
            <a:r>
              <a:rPr lang="zh-CN" altLang="en-US" sz="3200" dirty="0"/>
              <a:t>到</a:t>
            </a:r>
            <a:r>
              <a:rPr lang="en-US" altLang="zh-CN" sz="3200" dirty="0"/>
              <a:t>172.31.255.255</a:t>
            </a:r>
            <a:r>
              <a:rPr lang="zh-CN" altLang="en-US" sz="3200" dirty="0"/>
              <a:t>（或记为</a:t>
            </a:r>
            <a:r>
              <a:rPr lang="en-US" altLang="zh-CN" sz="3200" dirty="0"/>
              <a:t>172.16/12</a:t>
            </a:r>
            <a:r>
              <a:rPr lang="zh-CN" altLang="en-US" sz="3200" dirty="0"/>
              <a:t>，是一个</a:t>
            </a:r>
            <a:r>
              <a:rPr lang="en-US" altLang="zh-CN" sz="3200" dirty="0"/>
              <a:t>20</a:t>
            </a:r>
            <a:r>
              <a:rPr lang="zh-CN" altLang="en-US" sz="3200" dirty="0"/>
              <a:t>位块）。</a:t>
            </a:r>
          </a:p>
          <a:p>
            <a:r>
              <a:rPr lang="zh-CN" altLang="en-US" sz="3200" dirty="0"/>
              <a:t>（</a:t>
            </a:r>
            <a:r>
              <a:rPr lang="en-US" altLang="zh-CN" sz="3200" dirty="0"/>
              <a:t>3</a:t>
            </a:r>
            <a:r>
              <a:rPr lang="zh-CN" altLang="en-US" sz="3200" dirty="0"/>
              <a:t>）</a:t>
            </a:r>
            <a:r>
              <a:rPr lang="en-US" altLang="zh-CN" sz="3200" dirty="0"/>
              <a:t>192.168.0.0</a:t>
            </a:r>
            <a:r>
              <a:rPr lang="zh-CN" altLang="en-US" sz="3200" dirty="0"/>
              <a:t>到</a:t>
            </a:r>
            <a:r>
              <a:rPr lang="en-US" altLang="zh-CN" sz="3200" dirty="0"/>
              <a:t>192.168.255.255</a:t>
            </a:r>
            <a:r>
              <a:rPr lang="zh-CN" altLang="en-US" sz="3200" dirty="0"/>
              <a:t>（或记为</a:t>
            </a:r>
            <a:r>
              <a:rPr lang="en-US" altLang="zh-CN" sz="3200" dirty="0"/>
              <a:t>192.168/16</a:t>
            </a:r>
            <a:r>
              <a:rPr lang="zh-CN" altLang="en-US" sz="3200" dirty="0"/>
              <a:t>，是一个</a:t>
            </a:r>
            <a:r>
              <a:rPr lang="en-US" altLang="zh-CN" sz="3200" dirty="0"/>
              <a:t>16</a:t>
            </a:r>
            <a:r>
              <a:rPr lang="zh-CN" altLang="en-US" sz="3200" dirty="0"/>
              <a:t>位块）</a:t>
            </a:r>
            <a:r>
              <a:rPr lang="zh-CN" altLang="en-US" sz="3200" dirty="0" smtClean="0"/>
              <a:t>。</a:t>
            </a:r>
            <a:endParaRPr lang="zh-CN" altLang="en-US" sz="3200" dirty="0"/>
          </a:p>
        </p:txBody>
      </p:sp>
    </p:spTree>
    <p:extLst>
      <p:ext uri="{BB962C8B-B14F-4D97-AF65-F5344CB8AC3E}">
        <p14:creationId xmlns:p14="http://schemas.microsoft.com/office/powerpoint/2010/main" val="28765408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16</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6.2.1 </a:t>
            </a:r>
            <a:r>
              <a:rPr lang="zh-CN" altLang="en-US" sz="4400" dirty="0" smtClean="0"/>
              <a:t>概述（续</a:t>
            </a:r>
            <a:r>
              <a:rPr lang="en-US" altLang="zh-CN" sz="4400" dirty="0" smtClean="0"/>
              <a:t>1</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marL="257175" lvl="1" indent="-257175">
              <a:buClr>
                <a:schemeClr val="tx1"/>
              </a:buClr>
            </a:pPr>
            <a:endParaRPr lang="en-US" altLang="zh-CN" sz="2800" dirty="0">
              <a:solidFill>
                <a:schemeClr val="hlink"/>
              </a:solidFill>
            </a:endParaRPr>
          </a:p>
          <a:p>
            <a:pPr marL="257175" lvl="1" indent="-257175">
              <a:buClr>
                <a:schemeClr val="tx1"/>
              </a:buClr>
            </a:pPr>
            <a:endParaRPr lang="en-US" altLang="zh-CN" sz="2800" dirty="0" smtClean="0">
              <a:solidFill>
                <a:schemeClr val="hlink"/>
              </a:solidFill>
            </a:endParaRPr>
          </a:p>
          <a:p>
            <a:pPr marL="257175" lvl="1" indent="-257175">
              <a:buClr>
                <a:schemeClr val="tx1"/>
              </a:buClr>
            </a:pPr>
            <a:endParaRPr lang="en-US" altLang="zh-CN" sz="2800" dirty="0">
              <a:solidFill>
                <a:schemeClr val="hlink"/>
              </a:solidFill>
            </a:endParaRPr>
          </a:p>
          <a:p>
            <a:pPr marL="0" lvl="1" indent="0">
              <a:buClr>
                <a:schemeClr val="tx1"/>
              </a:buClr>
              <a:buNone/>
            </a:pPr>
            <a:endParaRPr lang="en-US" altLang="zh-CN" sz="4000" dirty="0">
              <a:solidFill>
                <a:schemeClr val="hlink"/>
              </a:solidFill>
            </a:endParaRPr>
          </a:p>
          <a:p>
            <a:pPr marL="257175" lvl="1" indent="-257175">
              <a:buClr>
                <a:schemeClr val="tx1"/>
              </a:buClr>
            </a:pPr>
            <a:r>
              <a:rPr lang="zh-CN" altLang="en-US" sz="2600" dirty="0">
                <a:solidFill>
                  <a:schemeClr val="hlink"/>
                </a:solidFill>
              </a:rPr>
              <a:t>主机</a:t>
            </a:r>
            <a:r>
              <a:rPr lang="en-US" altLang="zh-CN" sz="2600" dirty="0">
                <a:solidFill>
                  <a:schemeClr val="hlink"/>
                </a:solidFill>
              </a:rPr>
              <a:t>A</a:t>
            </a:r>
            <a:r>
              <a:rPr lang="zh-CN" altLang="en-US" sz="2600" dirty="0">
                <a:solidFill>
                  <a:schemeClr val="hlink"/>
                </a:solidFill>
              </a:rPr>
              <a:t>被分配了一个私有地址</a:t>
            </a:r>
            <a:r>
              <a:rPr lang="en-US" altLang="zh-CN" sz="2600" dirty="0">
                <a:solidFill>
                  <a:schemeClr val="hlink"/>
                </a:solidFill>
              </a:rPr>
              <a:t>192.168.1.2</a:t>
            </a:r>
            <a:r>
              <a:rPr lang="zh-CN" altLang="en-US" sz="2600" dirty="0">
                <a:solidFill>
                  <a:schemeClr val="hlink"/>
                </a:solidFill>
              </a:rPr>
              <a:t>，内部网络通过一个路由器与互联网相连，路由器与互联网连接的公有地址是：</a:t>
            </a:r>
            <a:r>
              <a:rPr lang="en-US" altLang="zh-CN" sz="2600" dirty="0">
                <a:solidFill>
                  <a:schemeClr val="hlink"/>
                </a:solidFill>
              </a:rPr>
              <a:t>211.94.99.1</a:t>
            </a:r>
            <a:r>
              <a:rPr lang="zh-CN" altLang="en-US" sz="2600" dirty="0" smtClean="0">
                <a:solidFill>
                  <a:schemeClr val="hlink"/>
                </a:solidFill>
              </a:rPr>
              <a:t>，为</a:t>
            </a:r>
            <a:r>
              <a:rPr lang="zh-CN" altLang="en-US" sz="2600" dirty="0">
                <a:solidFill>
                  <a:schemeClr val="hlink"/>
                </a:solidFill>
              </a:rPr>
              <a:t>路由器单独分配了一个公有地址</a:t>
            </a:r>
            <a:r>
              <a:rPr lang="en-US" altLang="zh-CN" sz="2600" dirty="0">
                <a:solidFill>
                  <a:schemeClr val="hlink"/>
                </a:solidFill>
              </a:rPr>
              <a:t>219.1.1.1</a:t>
            </a:r>
            <a:r>
              <a:rPr lang="zh-CN" altLang="en-US" sz="2600" dirty="0">
                <a:solidFill>
                  <a:schemeClr val="hlink"/>
                </a:solidFill>
              </a:rPr>
              <a:t>负责</a:t>
            </a:r>
            <a:r>
              <a:rPr lang="en-US" altLang="zh-CN" sz="2600" dirty="0">
                <a:solidFill>
                  <a:schemeClr val="hlink"/>
                </a:solidFill>
              </a:rPr>
              <a:t>NAT</a:t>
            </a:r>
            <a:r>
              <a:rPr lang="zh-CN" altLang="en-US" sz="2600" dirty="0">
                <a:solidFill>
                  <a:schemeClr val="hlink"/>
                </a:solidFill>
              </a:rPr>
              <a:t>的转换。实际上，</a:t>
            </a:r>
            <a:r>
              <a:rPr lang="zh-CN" altLang="en-US" sz="2600" dirty="0" smtClean="0">
                <a:solidFill>
                  <a:schemeClr val="hlink"/>
                </a:solidFill>
              </a:rPr>
              <a:t>如果所</a:t>
            </a:r>
            <a:r>
              <a:rPr lang="zh-CN" altLang="en-US" sz="2600" dirty="0">
                <a:solidFill>
                  <a:schemeClr val="hlink"/>
                </a:solidFill>
              </a:rPr>
              <a:t>拥有的公有地址十分紧张，也可以直接使用路由器连接互联网的连接地址（在本例中就是</a:t>
            </a:r>
            <a:r>
              <a:rPr lang="en-US" altLang="zh-CN" sz="2600" dirty="0">
                <a:solidFill>
                  <a:schemeClr val="hlink"/>
                </a:solidFill>
              </a:rPr>
              <a:t>211.94.99.1</a:t>
            </a:r>
            <a:r>
              <a:rPr lang="zh-CN" altLang="en-US" sz="2600" dirty="0">
                <a:solidFill>
                  <a:schemeClr val="hlink"/>
                </a:solidFill>
              </a:rPr>
              <a:t>）来作为</a:t>
            </a:r>
            <a:r>
              <a:rPr lang="en-US" altLang="zh-CN" sz="2600" dirty="0">
                <a:solidFill>
                  <a:schemeClr val="hlink"/>
                </a:solidFill>
              </a:rPr>
              <a:t>NAT</a:t>
            </a:r>
            <a:r>
              <a:rPr lang="zh-CN" altLang="en-US" sz="2600" dirty="0">
                <a:solidFill>
                  <a:schemeClr val="hlink"/>
                </a:solidFill>
              </a:rPr>
              <a:t>转换的内部全局地址。</a:t>
            </a:r>
            <a:endParaRPr lang="zh-CN" altLang="en-US" sz="2600" dirty="0" smtClean="0">
              <a:solidFill>
                <a:schemeClr val="hlink"/>
              </a:solidFill>
            </a:endParaRPr>
          </a:p>
        </p:txBody>
      </p:sp>
      <p:pic>
        <p:nvPicPr>
          <p:cNvPr id="6" name="图片 5" descr="G:\4.参与项目\201503-201505_计算机网络应用教程_教材编写\插图资料\7 网络互连技术\NAT网络拓扑.png"/>
          <p:cNvPicPr/>
          <p:nvPr/>
        </p:nvPicPr>
        <p:blipFill>
          <a:blip r:embed="rId2">
            <a:extLst>
              <a:ext uri="{28A0092B-C50C-407E-A947-70E740481C1C}">
                <a14:useLocalDpi xmlns:a14="http://schemas.microsoft.com/office/drawing/2010/main" val="0"/>
              </a:ext>
            </a:extLst>
          </a:blip>
          <a:srcRect/>
          <a:stretch>
            <a:fillRect/>
          </a:stretch>
        </p:blipFill>
        <p:spPr bwMode="auto">
          <a:xfrm>
            <a:off x="876617" y="1270093"/>
            <a:ext cx="7626326" cy="2285909"/>
          </a:xfrm>
          <a:prstGeom prst="rect">
            <a:avLst/>
          </a:prstGeom>
          <a:noFill/>
          <a:ln>
            <a:noFill/>
          </a:ln>
        </p:spPr>
      </p:pic>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17</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6.2.1 </a:t>
            </a:r>
            <a:r>
              <a:rPr lang="zh-CN" altLang="en-US" sz="4400" dirty="0" smtClean="0"/>
              <a:t>概述（续</a:t>
            </a:r>
            <a:r>
              <a:rPr lang="en-US" altLang="zh-CN" sz="4400" dirty="0" smtClean="0"/>
              <a:t>2</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marL="257175" lvl="1" indent="-257175">
              <a:buClr>
                <a:schemeClr val="tx1"/>
              </a:buClr>
            </a:pPr>
            <a:r>
              <a:rPr lang="en-US" altLang="zh-CN" sz="3000" dirty="0">
                <a:solidFill>
                  <a:schemeClr val="hlink"/>
                </a:solidFill>
              </a:rPr>
              <a:t>NAT</a:t>
            </a:r>
            <a:r>
              <a:rPr lang="zh-CN" altLang="en-US" sz="3000" dirty="0">
                <a:solidFill>
                  <a:schemeClr val="hlink"/>
                </a:solidFill>
              </a:rPr>
              <a:t>的工作过程</a:t>
            </a:r>
            <a:r>
              <a:rPr lang="en-US" altLang="zh-CN" sz="3000" dirty="0" smtClean="0">
                <a:solidFill>
                  <a:schemeClr val="hlink"/>
                </a:solidFill>
              </a:rPr>
              <a:t>1</a:t>
            </a:r>
          </a:p>
          <a:p>
            <a:pPr marL="257175" lvl="1" indent="-257175">
              <a:buClr>
                <a:schemeClr val="tx1"/>
              </a:buClr>
            </a:pPr>
            <a:endParaRPr lang="en-US" altLang="zh-CN" sz="3000" dirty="0">
              <a:solidFill>
                <a:schemeClr val="hlink"/>
              </a:solidFill>
            </a:endParaRPr>
          </a:p>
          <a:p>
            <a:pPr marL="257175" lvl="1" indent="-257175">
              <a:buClr>
                <a:schemeClr val="tx1"/>
              </a:buClr>
            </a:pPr>
            <a:endParaRPr lang="en-US" altLang="zh-CN" sz="3000" dirty="0" smtClean="0">
              <a:solidFill>
                <a:schemeClr val="hlink"/>
              </a:solidFill>
            </a:endParaRPr>
          </a:p>
          <a:p>
            <a:pPr marL="257175" lvl="1" indent="-257175">
              <a:buClr>
                <a:schemeClr val="tx1"/>
              </a:buClr>
            </a:pPr>
            <a:endParaRPr lang="en-US" altLang="zh-CN" sz="2400" dirty="0">
              <a:solidFill>
                <a:schemeClr val="hlink"/>
              </a:solidFill>
            </a:endParaRPr>
          </a:p>
          <a:p>
            <a:pPr marL="257175" lvl="1" indent="-257175">
              <a:buClr>
                <a:schemeClr val="tx1"/>
              </a:buClr>
            </a:pPr>
            <a:endParaRPr lang="en-US" altLang="zh-CN" sz="3000" dirty="0" smtClean="0">
              <a:solidFill>
                <a:schemeClr val="hlink"/>
              </a:solidFill>
            </a:endParaRPr>
          </a:p>
          <a:p>
            <a:pPr marL="257175" lvl="1" indent="-257175">
              <a:buClr>
                <a:schemeClr val="tx1"/>
              </a:buClr>
            </a:pPr>
            <a:r>
              <a:rPr lang="en-US" altLang="zh-CN" sz="3000" dirty="0">
                <a:solidFill>
                  <a:schemeClr val="hlink"/>
                </a:solidFill>
              </a:rPr>
              <a:t>NAT</a:t>
            </a:r>
            <a:r>
              <a:rPr lang="zh-CN" altLang="en-US" sz="3000" dirty="0">
                <a:solidFill>
                  <a:schemeClr val="hlink"/>
                </a:solidFill>
              </a:rPr>
              <a:t>的</a:t>
            </a:r>
            <a:r>
              <a:rPr lang="zh-CN" altLang="en-US" sz="3000" dirty="0" smtClean="0">
                <a:solidFill>
                  <a:schemeClr val="hlink"/>
                </a:solidFill>
              </a:rPr>
              <a:t>工作过程</a:t>
            </a:r>
            <a:r>
              <a:rPr lang="en-US" altLang="zh-CN" sz="3000" dirty="0" smtClean="0">
                <a:solidFill>
                  <a:schemeClr val="hlink"/>
                </a:solidFill>
              </a:rPr>
              <a:t>2</a:t>
            </a:r>
            <a:endParaRPr lang="en-US" altLang="zh-CN" sz="3000" dirty="0">
              <a:solidFill>
                <a:schemeClr val="hlink"/>
              </a:solidFill>
            </a:endParaRPr>
          </a:p>
        </p:txBody>
      </p:sp>
      <p:pic>
        <p:nvPicPr>
          <p:cNvPr id="6" name="图片 5" descr="G:\4.参与项目\201503-201505_计算机网络应用教程_教材编写\插图资料\7 网络互连技术\NAT的工作过程1.png"/>
          <p:cNvPicPr/>
          <p:nvPr/>
        </p:nvPicPr>
        <p:blipFill>
          <a:blip r:embed="rId2">
            <a:extLst>
              <a:ext uri="{28A0092B-C50C-407E-A947-70E740481C1C}">
                <a14:useLocalDpi xmlns:a14="http://schemas.microsoft.com/office/drawing/2010/main" val="0"/>
              </a:ext>
            </a:extLst>
          </a:blip>
          <a:srcRect/>
          <a:stretch>
            <a:fillRect/>
          </a:stretch>
        </p:blipFill>
        <p:spPr bwMode="auto">
          <a:xfrm>
            <a:off x="847589" y="1793240"/>
            <a:ext cx="7280411" cy="2179991"/>
          </a:xfrm>
          <a:prstGeom prst="rect">
            <a:avLst/>
          </a:prstGeom>
          <a:noFill/>
          <a:ln>
            <a:noFill/>
          </a:ln>
        </p:spPr>
      </p:pic>
      <p:pic>
        <p:nvPicPr>
          <p:cNvPr id="7" name="图片 6" descr="G:\4.参与项目\201503-201505_计算机网络应用教程_教材编写\插图资料\7 网络互连技术\NAT的工作过程2.png"/>
          <p:cNvPicPr/>
          <p:nvPr/>
        </p:nvPicPr>
        <p:blipFill>
          <a:blip r:embed="rId3">
            <a:extLst>
              <a:ext uri="{28A0092B-C50C-407E-A947-70E740481C1C}">
                <a14:useLocalDpi xmlns:a14="http://schemas.microsoft.com/office/drawing/2010/main" val="0"/>
              </a:ext>
            </a:extLst>
          </a:blip>
          <a:srcRect/>
          <a:stretch>
            <a:fillRect/>
          </a:stretch>
        </p:blipFill>
        <p:spPr bwMode="auto">
          <a:xfrm>
            <a:off x="847589" y="4480976"/>
            <a:ext cx="7280411" cy="2020289"/>
          </a:xfrm>
          <a:prstGeom prst="rect">
            <a:avLst/>
          </a:prstGeom>
          <a:noFill/>
          <a:ln>
            <a:noFill/>
          </a:ln>
        </p:spPr>
      </p:pic>
    </p:spTree>
    <p:extLst>
      <p:ext uri="{BB962C8B-B14F-4D97-AF65-F5344CB8AC3E}">
        <p14:creationId xmlns:p14="http://schemas.microsoft.com/office/powerpoint/2010/main" val="3691161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a:t>
            </a:r>
            <a:r>
              <a:rPr lang="zh-CN" altLang="en-US" sz="4400" dirty="0" smtClean="0"/>
              <a:t>说明</a:t>
            </a:r>
            <a:r>
              <a:rPr lang="en-US" altLang="zh-CN"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marL="257175" lvl="1" indent="-257175">
              <a:buClr>
                <a:schemeClr val="tx1"/>
              </a:buClr>
            </a:pPr>
            <a:r>
              <a:rPr lang="zh-CN" altLang="en-US" sz="2400" dirty="0">
                <a:solidFill>
                  <a:schemeClr val="hlink"/>
                </a:solidFill>
              </a:rPr>
              <a:t>内部本地地址</a:t>
            </a:r>
            <a:r>
              <a:rPr lang="en-US" altLang="zh-CN" sz="2400" dirty="0">
                <a:solidFill>
                  <a:schemeClr val="hlink"/>
                </a:solidFill>
              </a:rPr>
              <a:t>(Inside Local Address)</a:t>
            </a:r>
            <a:r>
              <a:rPr lang="zh-CN" altLang="en-US" sz="2400" dirty="0">
                <a:solidFill>
                  <a:schemeClr val="hlink"/>
                </a:solidFill>
              </a:rPr>
              <a:t>：内部网络主机使用的</a:t>
            </a:r>
            <a:r>
              <a:rPr lang="en-US" altLang="zh-CN" sz="2400" dirty="0">
                <a:solidFill>
                  <a:schemeClr val="hlink"/>
                </a:solidFill>
              </a:rPr>
              <a:t>IP</a:t>
            </a:r>
            <a:r>
              <a:rPr lang="zh-CN" altLang="en-US" sz="2400" dirty="0">
                <a:solidFill>
                  <a:schemeClr val="hlink"/>
                </a:solidFill>
              </a:rPr>
              <a:t>地址。这些地址一般为私有</a:t>
            </a:r>
            <a:r>
              <a:rPr lang="en-US" altLang="zh-CN" sz="2400" dirty="0">
                <a:solidFill>
                  <a:schemeClr val="hlink"/>
                </a:solidFill>
              </a:rPr>
              <a:t>IP</a:t>
            </a:r>
            <a:r>
              <a:rPr lang="zh-CN" altLang="en-US" sz="2400" dirty="0">
                <a:solidFill>
                  <a:schemeClr val="hlink"/>
                </a:solidFill>
              </a:rPr>
              <a:t>地址，它们不能直接在</a:t>
            </a:r>
            <a:r>
              <a:rPr lang="en-US" altLang="zh-CN" sz="2400" dirty="0">
                <a:solidFill>
                  <a:schemeClr val="hlink"/>
                </a:solidFill>
              </a:rPr>
              <a:t>Internet</a:t>
            </a:r>
            <a:r>
              <a:rPr lang="zh-CN" altLang="en-US" sz="2400" dirty="0">
                <a:solidFill>
                  <a:schemeClr val="hlink"/>
                </a:solidFill>
              </a:rPr>
              <a:t>上路由，因而也就不能直接用于对</a:t>
            </a:r>
            <a:r>
              <a:rPr lang="en-US" altLang="zh-CN" sz="2400" dirty="0">
                <a:solidFill>
                  <a:schemeClr val="hlink"/>
                </a:solidFill>
              </a:rPr>
              <a:t>Internet</a:t>
            </a:r>
            <a:r>
              <a:rPr lang="zh-CN" altLang="en-US" sz="2400" dirty="0">
                <a:solidFill>
                  <a:schemeClr val="hlink"/>
                </a:solidFill>
              </a:rPr>
              <a:t>的访问，必须通过网络地址转换，以合法的公有</a:t>
            </a:r>
            <a:r>
              <a:rPr lang="en-US" altLang="zh-CN" sz="2400" dirty="0">
                <a:solidFill>
                  <a:schemeClr val="hlink"/>
                </a:solidFill>
              </a:rPr>
              <a:t>IP</a:t>
            </a:r>
            <a:r>
              <a:rPr lang="zh-CN" altLang="en-US" sz="2400" dirty="0">
                <a:solidFill>
                  <a:schemeClr val="hlink"/>
                </a:solidFill>
              </a:rPr>
              <a:t>地址的身份来访问</a:t>
            </a:r>
            <a:r>
              <a:rPr lang="en-US" altLang="zh-CN" sz="2400" dirty="0">
                <a:solidFill>
                  <a:schemeClr val="hlink"/>
                </a:solidFill>
              </a:rPr>
              <a:t>Internet</a:t>
            </a:r>
            <a:r>
              <a:rPr lang="zh-CN" altLang="en-US" sz="2400" dirty="0">
                <a:solidFill>
                  <a:schemeClr val="hlink"/>
                </a:solidFill>
              </a:rPr>
              <a:t>。</a:t>
            </a:r>
          </a:p>
          <a:p>
            <a:pPr marL="257175" lvl="1" indent="-257175">
              <a:buClr>
                <a:schemeClr val="tx1"/>
              </a:buClr>
            </a:pPr>
            <a:r>
              <a:rPr lang="zh-CN" altLang="en-US" sz="2400" dirty="0">
                <a:solidFill>
                  <a:schemeClr val="hlink"/>
                </a:solidFill>
              </a:rPr>
              <a:t>内部全局地址</a:t>
            </a:r>
            <a:r>
              <a:rPr lang="en-US" altLang="zh-CN" sz="2400" dirty="0">
                <a:solidFill>
                  <a:schemeClr val="hlink"/>
                </a:solidFill>
              </a:rPr>
              <a:t>(Inside Global Address)</a:t>
            </a:r>
            <a:r>
              <a:rPr lang="zh-CN" altLang="en-US" sz="2400" dirty="0">
                <a:solidFill>
                  <a:schemeClr val="hlink"/>
                </a:solidFill>
              </a:rPr>
              <a:t>：内部网络使用的公有</a:t>
            </a:r>
            <a:r>
              <a:rPr lang="en-US" altLang="zh-CN" sz="2400" dirty="0">
                <a:solidFill>
                  <a:schemeClr val="hlink"/>
                </a:solidFill>
              </a:rPr>
              <a:t>IP</a:t>
            </a:r>
            <a:r>
              <a:rPr lang="zh-CN" altLang="en-US" sz="2400" dirty="0">
                <a:solidFill>
                  <a:schemeClr val="hlink"/>
                </a:solidFill>
              </a:rPr>
              <a:t>地址，这些地址是向</a:t>
            </a:r>
            <a:r>
              <a:rPr lang="en-US" altLang="zh-CN" sz="2400" dirty="0">
                <a:solidFill>
                  <a:schemeClr val="hlink"/>
                </a:solidFill>
              </a:rPr>
              <a:t>ICANN</a:t>
            </a:r>
            <a:r>
              <a:rPr lang="zh-CN" altLang="en-US" sz="2400" dirty="0">
                <a:solidFill>
                  <a:schemeClr val="hlink"/>
                </a:solidFill>
              </a:rPr>
              <a:t>申请才可取得的公有</a:t>
            </a:r>
            <a:r>
              <a:rPr lang="en-US" altLang="zh-CN" sz="2400" dirty="0">
                <a:solidFill>
                  <a:schemeClr val="hlink"/>
                </a:solidFill>
              </a:rPr>
              <a:t>IP</a:t>
            </a:r>
            <a:r>
              <a:rPr lang="zh-CN" altLang="en-US" sz="2400" dirty="0">
                <a:solidFill>
                  <a:schemeClr val="hlink"/>
                </a:solidFill>
              </a:rPr>
              <a:t>地址。当使用内部本地地址的主机要与</a:t>
            </a:r>
            <a:r>
              <a:rPr lang="en-US" altLang="zh-CN" sz="2400" dirty="0">
                <a:solidFill>
                  <a:schemeClr val="hlink"/>
                </a:solidFill>
              </a:rPr>
              <a:t>Internet</a:t>
            </a:r>
            <a:r>
              <a:rPr lang="zh-CN" altLang="en-US" sz="2400" dirty="0">
                <a:solidFill>
                  <a:schemeClr val="hlink"/>
                </a:solidFill>
              </a:rPr>
              <a:t>通信时，</a:t>
            </a:r>
            <a:r>
              <a:rPr lang="en-US" altLang="zh-CN" sz="2400" dirty="0">
                <a:solidFill>
                  <a:schemeClr val="hlink"/>
                </a:solidFill>
              </a:rPr>
              <a:t>NAT</a:t>
            </a:r>
            <a:r>
              <a:rPr lang="zh-CN" altLang="en-US" sz="2400" dirty="0">
                <a:solidFill>
                  <a:schemeClr val="hlink"/>
                </a:solidFill>
              </a:rPr>
              <a:t>转换时使用的地址。</a:t>
            </a:r>
          </a:p>
          <a:p>
            <a:pPr marL="257175" lvl="1" indent="-257175">
              <a:buClr>
                <a:schemeClr val="tx1"/>
              </a:buClr>
            </a:pPr>
            <a:r>
              <a:rPr lang="zh-CN" altLang="en-US" sz="2400" dirty="0">
                <a:solidFill>
                  <a:schemeClr val="hlink"/>
                </a:solidFill>
              </a:rPr>
              <a:t>外部本地地址</a:t>
            </a:r>
            <a:r>
              <a:rPr lang="en-US" altLang="zh-CN" sz="2400" dirty="0">
                <a:solidFill>
                  <a:schemeClr val="hlink"/>
                </a:solidFill>
              </a:rPr>
              <a:t>(Outside Local Address)</a:t>
            </a:r>
            <a:r>
              <a:rPr lang="zh-CN" altLang="en-US" sz="2400" dirty="0">
                <a:solidFill>
                  <a:schemeClr val="hlink"/>
                </a:solidFill>
              </a:rPr>
              <a:t>：外部网络主机使用的</a:t>
            </a:r>
            <a:r>
              <a:rPr lang="en-US" altLang="zh-CN" sz="2400" dirty="0">
                <a:solidFill>
                  <a:schemeClr val="hlink"/>
                </a:solidFill>
              </a:rPr>
              <a:t>IP</a:t>
            </a:r>
            <a:r>
              <a:rPr lang="zh-CN" altLang="en-US" sz="2400" dirty="0">
                <a:solidFill>
                  <a:schemeClr val="hlink"/>
                </a:solidFill>
              </a:rPr>
              <a:t>地址，这些地址不一定是公有</a:t>
            </a:r>
            <a:r>
              <a:rPr lang="en-US" altLang="zh-CN" sz="2400" dirty="0">
                <a:solidFill>
                  <a:schemeClr val="hlink"/>
                </a:solidFill>
              </a:rPr>
              <a:t>IP</a:t>
            </a:r>
            <a:r>
              <a:rPr lang="zh-CN" altLang="en-US" sz="2400" dirty="0">
                <a:solidFill>
                  <a:schemeClr val="hlink"/>
                </a:solidFill>
              </a:rPr>
              <a:t>地址。</a:t>
            </a:r>
          </a:p>
          <a:p>
            <a:pPr marL="257175" lvl="1" indent="-257175">
              <a:buClr>
                <a:schemeClr val="tx1"/>
              </a:buClr>
            </a:pPr>
            <a:r>
              <a:rPr lang="zh-CN" altLang="en-US" sz="2400" dirty="0">
                <a:solidFill>
                  <a:schemeClr val="hlink"/>
                </a:solidFill>
              </a:rPr>
              <a:t>外部全局地址</a:t>
            </a:r>
            <a:r>
              <a:rPr lang="en-US" altLang="zh-CN" sz="2400" dirty="0">
                <a:solidFill>
                  <a:schemeClr val="hlink"/>
                </a:solidFill>
              </a:rPr>
              <a:t>(Outside Global Address)</a:t>
            </a:r>
            <a:r>
              <a:rPr lang="zh-CN" altLang="en-US" sz="2400" dirty="0">
                <a:solidFill>
                  <a:schemeClr val="hlink"/>
                </a:solidFill>
              </a:rPr>
              <a:t>：外部网络主机使用的</a:t>
            </a:r>
            <a:r>
              <a:rPr lang="en-US" altLang="zh-CN" sz="2400" dirty="0">
                <a:solidFill>
                  <a:schemeClr val="hlink"/>
                </a:solidFill>
              </a:rPr>
              <a:t>IP</a:t>
            </a:r>
            <a:r>
              <a:rPr lang="zh-CN" altLang="en-US" sz="2400" dirty="0">
                <a:solidFill>
                  <a:schemeClr val="hlink"/>
                </a:solidFill>
              </a:rPr>
              <a:t>地址。这些地址是全局可路由的公有</a:t>
            </a:r>
            <a:r>
              <a:rPr lang="en-US" altLang="zh-CN" sz="2400" dirty="0">
                <a:solidFill>
                  <a:schemeClr val="hlink"/>
                </a:solidFill>
              </a:rPr>
              <a:t>IP</a:t>
            </a:r>
            <a:r>
              <a:rPr lang="zh-CN" altLang="en-US" sz="2400" dirty="0">
                <a:solidFill>
                  <a:schemeClr val="hlink"/>
                </a:solidFill>
              </a:rPr>
              <a:t>地址。</a:t>
            </a:r>
          </a:p>
        </p:txBody>
      </p:sp>
    </p:spTree>
    <p:extLst>
      <p:ext uri="{BB962C8B-B14F-4D97-AF65-F5344CB8AC3E}">
        <p14:creationId xmlns:p14="http://schemas.microsoft.com/office/powerpoint/2010/main" val="36248692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19</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6.2.1 </a:t>
            </a:r>
            <a:r>
              <a:rPr lang="zh-CN" altLang="en-US" sz="4400" dirty="0" smtClean="0"/>
              <a:t>概述（续</a:t>
            </a:r>
            <a:r>
              <a:rPr lang="en-US" altLang="zh-CN" sz="4400" dirty="0" smtClean="0"/>
              <a:t>3</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marL="257175" lvl="1" indent="-257175">
              <a:buClr>
                <a:schemeClr val="tx1"/>
              </a:buClr>
            </a:pPr>
            <a:r>
              <a:rPr lang="en-US" altLang="zh-CN" sz="3000" dirty="0">
                <a:solidFill>
                  <a:schemeClr val="hlink"/>
                </a:solidFill>
              </a:rPr>
              <a:t>NAT</a:t>
            </a:r>
            <a:r>
              <a:rPr lang="zh-CN" altLang="en-US" sz="3000" dirty="0">
                <a:solidFill>
                  <a:schemeClr val="hlink"/>
                </a:solidFill>
              </a:rPr>
              <a:t>的</a:t>
            </a:r>
            <a:r>
              <a:rPr lang="zh-CN" altLang="en-US" sz="3000" dirty="0" smtClean="0">
                <a:solidFill>
                  <a:schemeClr val="hlink"/>
                </a:solidFill>
              </a:rPr>
              <a:t>工作过程</a:t>
            </a:r>
            <a:r>
              <a:rPr lang="en-US" altLang="zh-CN" sz="3000" dirty="0" smtClean="0">
                <a:solidFill>
                  <a:schemeClr val="hlink"/>
                </a:solidFill>
              </a:rPr>
              <a:t>3</a:t>
            </a:r>
          </a:p>
          <a:p>
            <a:pPr marL="257175" lvl="1" indent="-257175">
              <a:buClr>
                <a:schemeClr val="tx1"/>
              </a:buClr>
            </a:pPr>
            <a:endParaRPr lang="en-US" altLang="zh-CN" sz="3000" dirty="0">
              <a:solidFill>
                <a:schemeClr val="hlink"/>
              </a:solidFill>
            </a:endParaRPr>
          </a:p>
          <a:p>
            <a:pPr marL="257175" lvl="1" indent="-257175">
              <a:buClr>
                <a:schemeClr val="tx1"/>
              </a:buClr>
            </a:pPr>
            <a:endParaRPr lang="en-US" altLang="zh-CN" sz="3000" dirty="0" smtClean="0">
              <a:solidFill>
                <a:schemeClr val="hlink"/>
              </a:solidFill>
            </a:endParaRPr>
          </a:p>
          <a:p>
            <a:pPr marL="257175" lvl="1" indent="-257175">
              <a:buClr>
                <a:schemeClr val="tx1"/>
              </a:buClr>
            </a:pPr>
            <a:endParaRPr lang="en-US" altLang="zh-CN" sz="2400" dirty="0">
              <a:solidFill>
                <a:schemeClr val="hlink"/>
              </a:solidFill>
            </a:endParaRPr>
          </a:p>
          <a:p>
            <a:pPr marL="257175" lvl="1" indent="-257175">
              <a:buClr>
                <a:schemeClr val="tx1"/>
              </a:buClr>
            </a:pPr>
            <a:endParaRPr lang="en-US" altLang="zh-CN" sz="3000" dirty="0" smtClean="0">
              <a:solidFill>
                <a:schemeClr val="hlink"/>
              </a:solidFill>
            </a:endParaRPr>
          </a:p>
          <a:p>
            <a:pPr marL="257175" lvl="1" indent="-257175">
              <a:buClr>
                <a:schemeClr val="tx1"/>
              </a:buClr>
            </a:pPr>
            <a:r>
              <a:rPr lang="en-US" altLang="zh-CN" sz="3000" dirty="0">
                <a:solidFill>
                  <a:schemeClr val="hlink"/>
                </a:solidFill>
              </a:rPr>
              <a:t>NAT</a:t>
            </a:r>
            <a:r>
              <a:rPr lang="zh-CN" altLang="en-US" sz="3000" dirty="0">
                <a:solidFill>
                  <a:schemeClr val="hlink"/>
                </a:solidFill>
              </a:rPr>
              <a:t>的</a:t>
            </a:r>
            <a:r>
              <a:rPr lang="zh-CN" altLang="en-US" sz="3000" dirty="0" smtClean="0">
                <a:solidFill>
                  <a:schemeClr val="hlink"/>
                </a:solidFill>
              </a:rPr>
              <a:t>工作过程</a:t>
            </a:r>
            <a:r>
              <a:rPr lang="en-US" altLang="zh-CN" sz="3000" dirty="0" smtClean="0">
                <a:solidFill>
                  <a:schemeClr val="hlink"/>
                </a:solidFill>
              </a:rPr>
              <a:t>4</a:t>
            </a:r>
            <a:endParaRPr lang="en-US" altLang="zh-CN" sz="3000" dirty="0">
              <a:solidFill>
                <a:schemeClr val="hlink"/>
              </a:solidFill>
            </a:endParaRPr>
          </a:p>
        </p:txBody>
      </p:sp>
      <p:pic>
        <p:nvPicPr>
          <p:cNvPr id="8" name="图片 7" descr="G:\4.参与项目\201503-201505_计算机网络应用教程_教材编写\插图资料\7 网络互连技术\NAT的工作过程3.png"/>
          <p:cNvPicPr/>
          <p:nvPr/>
        </p:nvPicPr>
        <p:blipFill>
          <a:blip r:embed="rId2">
            <a:extLst>
              <a:ext uri="{28A0092B-C50C-407E-A947-70E740481C1C}">
                <a14:useLocalDpi xmlns:a14="http://schemas.microsoft.com/office/drawing/2010/main" val="0"/>
              </a:ext>
            </a:extLst>
          </a:blip>
          <a:srcRect/>
          <a:stretch>
            <a:fillRect/>
          </a:stretch>
        </p:blipFill>
        <p:spPr bwMode="auto">
          <a:xfrm>
            <a:off x="818560" y="1818231"/>
            <a:ext cx="7382531" cy="2173198"/>
          </a:xfrm>
          <a:prstGeom prst="rect">
            <a:avLst/>
          </a:prstGeom>
          <a:noFill/>
          <a:ln>
            <a:noFill/>
          </a:ln>
        </p:spPr>
      </p:pic>
      <p:pic>
        <p:nvPicPr>
          <p:cNvPr id="9" name="图片 8" descr="G:\4.参与项目\201503-201505_计算机网络应用教程_教材编写\插图资料\7 网络互连技术\NAT的工作过程4.png"/>
          <p:cNvPicPr/>
          <p:nvPr/>
        </p:nvPicPr>
        <p:blipFill>
          <a:blip r:embed="rId3">
            <a:extLst>
              <a:ext uri="{28A0092B-C50C-407E-A947-70E740481C1C}">
                <a14:useLocalDpi xmlns:a14="http://schemas.microsoft.com/office/drawing/2010/main" val="0"/>
              </a:ext>
            </a:extLst>
          </a:blip>
          <a:srcRect/>
          <a:stretch>
            <a:fillRect/>
          </a:stretch>
        </p:blipFill>
        <p:spPr bwMode="auto">
          <a:xfrm>
            <a:off x="818560" y="4434839"/>
            <a:ext cx="7382531" cy="2210569"/>
          </a:xfrm>
          <a:prstGeom prst="rect">
            <a:avLst/>
          </a:prstGeom>
          <a:noFill/>
          <a:ln>
            <a:noFill/>
          </a:ln>
        </p:spPr>
      </p:pic>
    </p:spTree>
    <p:extLst>
      <p:ext uri="{BB962C8B-B14F-4D97-AF65-F5344CB8AC3E}">
        <p14:creationId xmlns:p14="http://schemas.microsoft.com/office/powerpoint/2010/main" val="1425692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62B4743C-B17F-4C4F-A643-84DEF7E1D5D1}" type="slidenum">
              <a:rPr lang="zh-CN" altLang="en-US"/>
              <a:pPr/>
              <a:t>2</a:t>
            </a:fld>
            <a:r>
              <a:rPr lang="zh-CN" altLang="en-US"/>
              <a:t> 页</a:t>
            </a:r>
          </a:p>
        </p:txBody>
      </p:sp>
      <p:sp>
        <p:nvSpPr>
          <p:cNvPr id="274434" name="Rectangle 2"/>
          <p:cNvSpPr>
            <a:spLocks noGrp="1" noRot="1" noChangeArrowheads="1"/>
          </p:cNvSpPr>
          <p:nvPr>
            <p:ph type="title"/>
          </p:nvPr>
        </p:nvSpPr>
        <p:spPr/>
        <p:txBody>
          <a:bodyPr/>
          <a:lstStyle/>
          <a:p>
            <a:r>
              <a:rPr lang="zh-CN" altLang="en-US" sz="4400" dirty="0"/>
              <a:t>本章</a:t>
            </a:r>
            <a:r>
              <a:rPr lang="zh-CN" altLang="en-US" sz="4400" dirty="0" smtClean="0"/>
              <a:t>结构</a:t>
            </a:r>
            <a:endParaRPr lang="en-US" altLang="zh-CN" sz="4400" dirty="0"/>
          </a:p>
        </p:txBody>
      </p:sp>
      <p:sp>
        <p:nvSpPr>
          <p:cNvPr id="274435" name="Rectangle 3"/>
          <p:cNvSpPr>
            <a:spLocks noGrp="1" noChangeArrowheads="1"/>
          </p:cNvSpPr>
          <p:nvPr>
            <p:ph type="body" idx="1"/>
          </p:nvPr>
        </p:nvSpPr>
        <p:spPr/>
        <p:txBody>
          <a:bodyPr/>
          <a:lstStyle/>
          <a:p>
            <a:r>
              <a:rPr lang="zh-CN" altLang="en-US" sz="3200" dirty="0" smtClean="0"/>
              <a:t>代理服务器</a:t>
            </a:r>
            <a:endParaRPr lang="en-US" altLang="zh-CN" sz="3200" dirty="0" smtClean="0"/>
          </a:p>
          <a:p>
            <a:r>
              <a:rPr lang="en-US" altLang="zh-CN" sz="3200" dirty="0" smtClean="0"/>
              <a:t>NAT</a:t>
            </a:r>
          </a:p>
          <a:p>
            <a:r>
              <a:rPr lang="en-US" altLang="zh-CN" sz="3200" dirty="0" smtClean="0"/>
              <a:t>VPN</a:t>
            </a:r>
          </a:p>
          <a:p>
            <a:pPr marL="0" indent="0">
              <a:buNone/>
            </a:pPr>
            <a:endParaRPr lang="zh-CN" altLang="en-US" dirty="0"/>
          </a:p>
          <a:p>
            <a:pPr lvl="1"/>
            <a:endParaRPr lang="en-US" altLang="zh-CN" sz="2800" dirty="0" smtClean="0"/>
          </a:p>
          <a:p>
            <a:endParaRPr lang="en-US" altLang="zh-CN" dirty="0"/>
          </a:p>
        </p:txBody>
      </p:sp>
    </p:spTree>
    <p:extLst>
      <p:ext uri="{BB962C8B-B14F-4D97-AF65-F5344CB8AC3E}">
        <p14:creationId xmlns:p14="http://schemas.microsoft.com/office/powerpoint/2010/main" val="3945281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20</a:t>
            </a:fld>
            <a:r>
              <a:rPr lang="zh-CN" altLang="en-US"/>
              <a:t> 页</a:t>
            </a:r>
          </a:p>
        </p:txBody>
      </p:sp>
      <p:sp>
        <p:nvSpPr>
          <p:cNvPr id="275458" name="Rectangle 2"/>
          <p:cNvSpPr>
            <a:spLocks noGrp="1" noRot="1" noChangeArrowheads="1"/>
          </p:cNvSpPr>
          <p:nvPr>
            <p:ph type="title"/>
          </p:nvPr>
        </p:nvSpPr>
        <p:spPr>
          <a:xfrm>
            <a:off x="457200" y="42414"/>
            <a:ext cx="8229600" cy="1143000"/>
          </a:xfrm>
        </p:spPr>
        <p:txBody>
          <a:bodyPr/>
          <a:lstStyle/>
          <a:p>
            <a:r>
              <a:rPr lang="en-US" altLang="zh-CN" sz="4400" dirty="0" smtClean="0"/>
              <a:t>6.2.2</a:t>
            </a:r>
            <a:r>
              <a:rPr lang="zh-CN" altLang="en-US" sz="4400" dirty="0" smtClean="0"/>
              <a:t>基于</a:t>
            </a:r>
            <a:r>
              <a:rPr lang="en-US" altLang="zh-CN" sz="4400" dirty="0" smtClean="0"/>
              <a:t>P T</a:t>
            </a:r>
            <a:r>
              <a:rPr lang="zh-CN" altLang="en-US" sz="4400" dirty="0" smtClean="0"/>
              <a:t>的</a:t>
            </a:r>
            <a:r>
              <a:rPr lang="en-US" altLang="zh-CN" sz="4400" dirty="0"/>
              <a:t>NAT</a:t>
            </a:r>
            <a:r>
              <a:rPr lang="zh-CN" altLang="en-US" sz="4400" dirty="0"/>
              <a:t>配置</a:t>
            </a:r>
            <a:endParaRPr lang="zh-CN" altLang="zh-CN" sz="4400" dirty="0"/>
          </a:p>
        </p:txBody>
      </p:sp>
      <p:sp>
        <p:nvSpPr>
          <p:cNvPr id="275459" name="Rectangle 3"/>
          <p:cNvSpPr>
            <a:spLocks noGrp="1" noChangeArrowheads="1"/>
          </p:cNvSpPr>
          <p:nvPr>
            <p:ph type="body" idx="1"/>
          </p:nvPr>
        </p:nvSpPr>
        <p:spPr>
          <a:xfrm>
            <a:off x="457200" y="918764"/>
            <a:ext cx="8229600" cy="4525963"/>
          </a:xfrm>
        </p:spPr>
        <p:txBody>
          <a:bodyPr/>
          <a:lstStyle/>
          <a:p>
            <a:pPr marL="257175" lvl="1" indent="-257175">
              <a:buClr>
                <a:schemeClr val="tx1"/>
              </a:buClr>
            </a:pPr>
            <a:r>
              <a:rPr lang="en-US" altLang="zh-CN" sz="3000" dirty="0" smtClean="0">
                <a:solidFill>
                  <a:schemeClr val="hlink"/>
                </a:solidFill>
              </a:rPr>
              <a:t>1.</a:t>
            </a:r>
            <a:r>
              <a:rPr lang="zh-CN" altLang="zh-CN" sz="3000" dirty="0" smtClean="0">
                <a:solidFill>
                  <a:schemeClr val="hlink"/>
                </a:solidFill>
              </a:rPr>
              <a:t>组网需求及拓扑</a:t>
            </a:r>
            <a:endParaRPr lang="en-US" altLang="zh-CN" sz="3000" dirty="0" smtClean="0">
              <a:solidFill>
                <a:schemeClr val="hlink"/>
              </a:solidFill>
            </a:endParaRPr>
          </a:p>
          <a:p>
            <a:pPr marL="557212" lvl="2" indent="-257175">
              <a:buClr>
                <a:schemeClr val="tx1"/>
              </a:buClr>
            </a:pPr>
            <a:r>
              <a:rPr lang="zh-CN" altLang="en-US" sz="2400" dirty="0"/>
              <a:t>某单位</a:t>
            </a:r>
            <a:r>
              <a:rPr lang="zh-CN" altLang="en-US" sz="2400" dirty="0" smtClean="0"/>
              <a:t>的网络拓扑如图所示：</a:t>
            </a:r>
            <a:endParaRPr lang="en-US" altLang="zh-CN" sz="2400" dirty="0" smtClean="0"/>
          </a:p>
          <a:p>
            <a:pPr marL="557212" lvl="2" indent="-257175">
              <a:buClr>
                <a:schemeClr val="tx1"/>
              </a:buClr>
            </a:pPr>
            <a:endParaRPr lang="en-US" altLang="zh-CN" sz="2400" dirty="0">
              <a:solidFill>
                <a:schemeClr val="hlink"/>
              </a:solidFill>
            </a:endParaRPr>
          </a:p>
          <a:p>
            <a:pPr marL="557212" lvl="2" indent="-257175">
              <a:buClr>
                <a:schemeClr val="tx1"/>
              </a:buClr>
            </a:pPr>
            <a:endParaRPr lang="en-US" altLang="zh-CN" sz="2400" dirty="0" smtClean="0">
              <a:solidFill>
                <a:schemeClr val="hlink"/>
              </a:solidFill>
            </a:endParaRPr>
          </a:p>
          <a:p>
            <a:pPr marL="557212" lvl="2" indent="-257175">
              <a:buClr>
                <a:schemeClr val="tx1"/>
              </a:buClr>
            </a:pPr>
            <a:endParaRPr lang="en-US" altLang="zh-CN" sz="2400" dirty="0">
              <a:solidFill>
                <a:schemeClr val="hlink"/>
              </a:solidFill>
            </a:endParaRPr>
          </a:p>
          <a:p>
            <a:pPr marL="557212" lvl="2" indent="-257175">
              <a:buClr>
                <a:schemeClr val="tx1"/>
              </a:buClr>
            </a:pPr>
            <a:endParaRPr lang="en-US" altLang="zh-CN" sz="2400" dirty="0" smtClean="0">
              <a:solidFill>
                <a:schemeClr val="hlink"/>
              </a:solidFill>
            </a:endParaRPr>
          </a:p>
          <a:p>
            <a:pPr marL="557212" lvl="2" indent="-257175">
              <a:buClr>
                <a:schemeClr val="tx1"/>
              </a:buClr>
            </a:pPr>
            <a:endParaRPr lang="en-US" altLang="zh-CN" sz="3600" dirty="0">
              <a:solidFill>
                <a:schemeClr val="hlink"/>
              </a:solidFill>
            </a:endParaRPr>
          </a:p>
          <a:p>
            <a:pPr marL="557212" lvl="2" indent="-257175">
              <a:buClr>
                <a:schemeClr val="tx1"/>
              </a:buClr>
            </a:pPr>
            <a:r>
              <a:rPr lang="zh-CN" altLang="en-US" sz="2400" dirty="0" smtClean="0">
                <a:solidFill>
                  <a:schemeClr val="hlink"/>
                </a:solidFill>
              </a:rPr>
              <a:t>实验使用如下简化拓扑</a:t>
            </a:r>
            <a:endParaRPr lang="zh-CN" altLang="zh-CN" sz="2400" dirty="0" smtClean="0">
              <a:solidFill>
                <a:schemeClr val="hlink"/>
              </a:solidFill>
            </a:endParaRPr>
          </a:p>
        </p:txBody>
      </p:sp>
      <p:pic>
        <p:nvPicPr>
          <p:cNvPr id="7" name="图片 6" descr="G:\4.参与项目\201503-201505_计算机网络应用教程_教材编写\插图资料\7 网络互连技术\NAT配置实验网络拓扑图.png"/>
          <p:cNvPicPr/>
          <p:nvPr/>
        </p:nvPicPr>
        <p:blipFill>
          <a:blip r:embed="rId2">
            <a:extLst>
              <a:ext uri="{28A0092B-C50C-407E-A947-70E740481C1C}">
                <a14:useLocalDpi xmlns:a14="http://schemas.microsoft.com/office/drawing/2010/main" val="0"/>
              </a:ext>
            </a:extLst>
          </a:blip>
          <a:srcRect/>
          <a:stretch>
            <a:fillRect/>
          </a:stretch>
        </p:blipFill>
        <p:spPr bwMode="auto">
          <a:xfrm>
            <a:off x="1056589" y="1896371"/>
            <a:ext cx="5489354" cy="2412410"/>
          </a:xfrm>
          <a:prstGeom prst="rect">
            <a:avLst/>
          </a:prstGeom>
          <a:noFill/>
          <a:ln>
            <a:noFill/>
          </a:ln>
        </p:spPr>
      </p:pic>
      <p:pic>
        <p:nvPicPr>
          <p:cNvPr id="8" name="图片 7"/>
          <p:cNvPicPr/>
          <p:nvPr/>
        </p:nvPicPr>
        <p:blipFill>
          <a:blip r:embed="rId3" cstate="print"/>
          <a:srcRect/>
          <a:stretch>
            <a:fillRect/>
          </a:stretch>
        </p:blipFill>
        <p:spPr bwMode="auto">
          <a:xfrm>
            <a:off x="1056589" y="4729690"/>
            <a:ext cx="5489354" cy="1980137"/>
          </a:xfrm>
          <a:prstGeom prst="rect">
            <a:avLst/>
          </a:prstGeom>
          <a:noFill/>
          <a:ln w="9525">
            <a:noFill/>
            <a:miter lim="800000"/>
            <a:headEnd/>
            <a:tailEnd/>
          </a:ln>
        </p:spPr>
      </p:pic>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2.</a:t>
            </a:r>
            <a:r>
              <a:rPr lang="zh-CN" altLang="zh-CN" sz="4400" dirty="0" smtClean="0"/>
              <a:t>数据准备</a:t>
            </a:r>
            <a:endParaRPr lang="en-US" altLang="zh-CN" sz="4400" dirty="0"/>
          </a:p>
        </p:txBody>
      </p:sp>
      <p:sp>
        <p:nvSpPr>
          <p:cNvPr id="275459" name="Rectangle 3"/>
          <p:cNvSpPr>
            <a:spLocks noGrp="1" noChangeArrowheads="1"/>
          </p:cNvSpPr>
          <p:nvPr>
            <p:ph type="body" idx="1"/>
          </p:nvPr>
        </p:nvSpPr>
        <p:spPr>
          <a:xfrm>
            <a:off x="457200" y="1382492"/>
            <a:ext cx="8469086" cy="4525963"/>
          </a:xfrm>
        </p:spPr>
        <p:txBody>
          <a:bodyPr/>
          <a:lstStyle/>
          <a:p>
            <a:pPr marL="0" indent="0">
              <a:buNone/>
            </a:pPr>
            <a:r>
              <a:rPr lang="en-US" altLang="zh-CN" sz="2600" dirty="0" smtClean="0"/>
              <a:t>(1) </a:t>
            </a:r>
            <a:r>
              <a:rPr lang="zh-CN" altLang="en-US" sz="2600" dirty="0" smtClean="0"/>
              <a:t>该网络共有</a:t>
            </a:r>
            <a:r>
              <a:rPr lang="zh-CN" altLang="en-US" sz="2600" dirty="0"/>
              <a:t>四</a:t>
            </a:r>
            <a:r>
              <a:rPr lang="zh-CN" altLang="en-US" sz="2600" dirty="0" smtClean="0"/>
              <a:t>个网段</a:t>
            </a:r>
            <a:r>
              <a:rPr lang="zh-CN" altLang="en-US" sz="2900" dirty="0" smtClean="0"/>
              <a:t>：</a:t>
            </a:r>
            <a:endParaRPr lang="zh-CN" altLang="en-US" sz="2900" dirty="0"/>
          </a:p>
          <a:p>
            <a:pPr lvl="1"/>
            <a:r>
              <a:rPr lang="zh-CN" altLang="en-US" sz="2600" dirty="0"/>
              <a:t>	</a:t>
            </a:r>
            <a:r>
              <a:rPr lang="en-US" altLang="zh-CN" sz="2600" dirty="0" smtClean="0"/>
              <a:t>172.16.1.0/24</a:t>
            </a:r>
            <a:endParaRPr lang="zh-CN" altLang="en-US" sz="2600" dirty="0"/>
          </a:p>
          <a:p>
            <a:pPr lvl="1"/>
            <a:r>
              <a:rPr lang="zh-CN" altLang="en-US" sz="2600" dirty="0"/>
              <a:t>	</a:t>
            </a:r>
            <a:r>
              <a:rPr lang="en-US" altLang="zh-CN" sz="2600" dirty="0"/>
              <a:t>202.1.2.0/24</a:t>
            </a:r>
          </a:p>
          <a:p>
            <a:pPr marL="0" lvl="1" indent="0">
              <a:buClr>
                <a:schemeClr val="tx1"/>
              </a:buClr>
              <a:buNone/>
            </a:pPr>
            <a:r>
              <a:rPr lang="en-US" altLang="zh-CN" sz="2600" dirty="0" smtClean="0">
                <a:solidFill>
                  <a:schemeClr val="hlink"/>
                </a:solidFill>
              </a:rPr>
              <a:t>(</a:t>
            </a:r>
            <a:r>
              <a:rPr lang="en-US" altLang="zh-CN" sz="2600" dirty="0">
                <a:solidFill>
                  <a:schemeClr val="hlink"/>
                </a:solidFill>
              </a:rPr>
              <a:t>2</a:t>
            </a:r>
            <a:r>
              <a:rPr lang="en-US" altLang="zh-CN" sz="2600" dirty="0" smtClean="0">
                <a:solidFill>
                  <a:schemeClr val="hlink"/>
                </a:solidFill>
              </a:rPr>
              <a:t>) Router0</a:t>
            </a:r>
            <a:r>
              <a:rPr lang="zh-CN" altLang="en-US" sz="2600" dirty="0">
                <a:solidFill>
                  <a:schemeClr val="hlink"/>
                </a:solidFill>
              </a:rPr>
              <a:t>具有两个网络接口，其中</a:t>
            </a:r>
            <a:r>
              <a:rPr lang="en-US" altLang="zh-CN" sz="2600" dirty="0">
                <a:solidFill>
                  <a:schemeClr val="hlink"/>
                </a:solidFill>
              </a:rPr>
              <a:t>Fa0/0</a:t>
            </a:r>
            <a:r>
              <a:rPr lang="zh-CN" altLang="en-US" sz="2600" dirty="0">
                <a:solidFill>
                  <a:schemeClr val="hlink"/>
                </a:solidFill>
              </a:rPr>
              <a:t>接口地址为</a:t>
            </a:r>
            <a:r>
              <a:rPr lang="en-US" altLang="zh-CN" sz="2600" dirty="0">
                <a:solidFill>
                  <a:schemeClr val="hlink"/>
                </a:solidFill>
              </a:rPr>
              <a:t>172.16.1.254/24</a:t>
            </a:r>
            <a:r>
              <a:rPr lang="zh-CN" altLang="en-US" sz="2600" dirty="0">
                <a:solidFill>
                  <a:schemeClr val="hlink"/>
                </a:solidFill>
              </a:rPr>
              <a:t>，</a:t>
            </a:r>
            <a:r>
              <a:rPr lang="en-US" altLang="zh-CN" sz="2600" dirty="0">
                <a:solidFill>
                  <a:schemeClr val="hlink"/>
                </a:solidFill>
              </a:rPr>
              <a:t>Fa0/1</a:t>
            </a:r>
            <a:r>
              <a:rPr lang="zh-CN" altLang="en-US" sz="2600" dirty="0">
                <a:solidFill>
                  <a:schemeClr val="hlink"/>
                </a:solidFill>
              </a:rPr>
              <a:t>接口地址为</a:t>
            </a:r>
            <a:r>
              <a:rPr lang="en-US" altLang="zh-CN" sz="2600" dirty="0">
                <a:solidFill>
                  <a:schemeClr val="hlink"/>
                </a:solidFill>
              </a:rPr>
              <a:t>202.1.3.1/30</a:t>
            </a:r>
            <a:r>
              <a:rPr lang="zh-CN" altLang="en-US" sz="2600" dirty="0">
                <a:solidFill>
                  <a:schemeClr val="hlink"/>
                </a:solidFill>
              </a:rPr>
              <a:t>；</a:t>
            </a:r>
            <a:r>
              <a:rPr lang="en-US" altLang="zh-CN" sz="2600" dirty="0">
                <a:solidFill>
                  <a:schemeClr val="hlink"/>
                </a:solidFill>
              </a:rPr>
              <a:t>Router1</a:t>
            </a:r>
            <a:r>
              <a:rPr lang="zh-CN" altLang="en-US" sz="2600" dirty="0">
                <a:solidFill>
                  <a:schemeClr val="hlink"/>
                </a:solidFill>
              </a:rPr>
              <a:t>具有两个网络接口，其中</a:t>
            </a:r>
            <a:r>
              <a:rPr lang="en-US" altLang="zh-CN" sz="2600" dirty="0">
                <a:solidFill>
                  <a:schemeClr val="hlink"/>
                </a:solidFill>
              </a:rPr>
              <a:t>Fa0/0</a:t>
            </a:r>
            <a:r>
              <a:rPr lang="zh-CN" altLang="en-US" sz="2600" dirty="0">
                <a:solidFill>
                  <a:schemeClr val="hlink"/>
                </a:solidFill>
              </a:rPr>
              <a:t>接口地址为</a:t>
            </a:r>
            <a:r>
              <a:rPr lang="en-US" altLang="zh-CN" sz="2600" dirty="0">
                <a:solidFill>
                  <a:schemeClr val="hlink"/>
                </a:solidFill>
              </a:rPr>
              <a:t>202.1.3.2/30</a:t>
            </a:r>
            <a:r>
              <a:rPr lang="zh-CN" altLang="en-US" sz="2600" dirty="0">
                <a:solidFill>
                  <a:schemeClr val="hlink"/>
                </a:solidFill>
              </a:rPr>
              <a:t>，</a:t>
            </a:r>
            <a:r>
              <a:rPr lang="en-US" altLang="zh-CN" sz="2600" dirty="0">
                <a:solidFill>
                  <a:schemeClr val="hlink"/>
                </a:solidFill>
              </a:rPr>
              <a:t>Fa0/1</a:t>
            </a:r>
            <a:r>
              <a:rPr lang="zh-CN" altLang="en-US" sz="2600" dirty="0">
                <a:solidFill>
                  <a:schemeClr val="hlink"/>
                </a:solidFill>
              </a:rPr>
              <a:t>接口地址为</a:t>
            </a:r>
            <a:r>
              <a:rPr lang="en-US" altLang="zh-CN" sz="2600" dirty="0">
                <a:solidFill>
                  <a:schemeClr val="hlink"/>
                </a:solidFill>
              </a:rPr>
              <a:t>202.1.2.254/24</a:t>
            </a:r>
            <a:r>
              <a:rPr lang="zh-CN" altLang="en-US" sz="2600" dirty="0" smtClean="0">
                <a:solidFill>
                  <a:schemeClr val="hlink"/>
                </a:solidFill>
              </a:rPr>
              <a:t>；</a:t>
            </a:r>
            <a:endParaRPr lang="zh-CN" altLang="en-US" sz="2600" dirty="0">
              <a:solidFill>
                <a:schemeClr val="hlink"/>
              </a:solidFill>
            </a:endParaRPr>
          </a:p>
          <a:p>
            <a:pPr marL="0" lvl="1" indent="0">
              <a:buClr>
                <a:schemeClr val="tx1"/>
              </a:buClr>
              <a:buNone/>
            </a:pPr>
            <a:r>
              <a:rPr lang="en-US" altLang="zh-CN" sz="2600" dirty="0" smtClean="0">
                <a:solidFill>
                  <a:schemeClr val="hlink"/>
                </a:solidFill>
              </a:rPr>
              <a:t>(3)</a:t>
            </a:r>
            <a:r>
              <a:rPr lang="zh-CN" altLang="en-US" sz="2600" dirty="0">
                <a:solidFill>
                  <a:schemeClr val="hlink"/>
                </a:solidFill>
              </a:rPr>
              <a:t> </a:t>
            </a:r>
            <a:r>
              <a:rPr lang="en-US" altLang="zh-CN" sz="2600" dirty="0" smtClean="0">
                <a:solidFill>
                  <a:schemeClr val="hlink"/>
                </a:solidFill>
              </a:rPr>
              <a:t>PC0</a:t>
            </a:r>
            <a:r>
              <a:rPr lang="zh-CN" altLang="en-US" sz="2600" dirty="0">
                <a:solidFill>
                  <a:schemeClr val="hlink"/>
                </a:solidFill>
              </a:rPr>
              <a:t>具有一个网络接口，其地址为</a:t>
            </a:r>
            <a:r>
              <a:rPr lang="en-US" altLang="zh-CN" sz="2600" dirty="0">
                <a:solidFill>
                  <a:schemeClr val="hlink"/>
                </a:solidFill>
              </a:rPr>
              <a:t>172.16.1.2/24</a:t>
            </a:r>
            <a:r>
              <a:rPr lang="zh-CN" altLang="en-US" sz="2600" dirty="0">
                <a:solidFill>
                  <a:schemeClr val="hlink"/>
                </a:solidFill>
              </a:rPr>
              <a:t>，网关为</a:t>
            </a:r>
            <a:r>
              <a:rPr lang="en-US" altLang="zh-CN" sz="2600" dirty="0">
                <a:solidFill>
                  <a:schemeClr val="hlink"/>
                </a:solidFill>
              </a:rPr>
              <a:t>172.16.1.254/24</a:t>
            </a:r>
            <a:r>
              <a:rPr lang="zh-CN" altLang="en-US" sz="2600" dirty="0">
                <a:solidFill>
                  <a:schemeClr val="hlink"/>
                </a:solidFill>
              </a:rPr>
              <a:t>；</a:t>
            </a:r>
            <a:r>
              <a:rPr lang="en-US" altLang="zh-CN" sz="2600" dirty="0">
                <a:solidFill>
                  <a:schemeClr val="hlink"/>
                </a:solidFill>
              </a:rPr>
              <a:t>Server0</a:t>
            </a:r>
            <a:r>
              <a:rPr lang="zh-CN" altLang="en-US" sz="2600" dirty="0">
                <a:solidFill>
                  <a:schemeClr val="hlink"/>
                </a:solidFill>
              </a:rPr>
              <a:t>也具有一个网络接口，其地址为</a:t>
            </a:r>
            <a:r>
              <a:rPr lang="en-US" altLang="zh-CN" sz="2600" dirty="0">
                <a:solidFill>
                  <a:schemeClr val="hlink"/>
                </a:solidFill>
              </a:rPr>
              <a:t>172.16.1.1/24</a:t>
            </a:r>
            <a:r>
              <a:rPr lang="zh-CN" altLang="en-US" sz="2600" dirty="0">
                <a:solidFill>
                  <a:schemeClr val="hlink"/>
                </a:solidFill>
              </a:rPr>
              <a:t>，网关为</a:t>
            </a:r>
            <a:r>
              <a:rPr lang="en-US" altLang="zh-CN" sz="2600" dirty="0">
                <a:solidFill>
                  <a:schemeClr val="hlink"/>
                </a:solidFill>
              </a:rPr>
              <a:t>172.16.1.254/24</a:t>
            </a:r>
            <a:r>
              <a:rPr lang="zh-CN" altLang="en-US" sz="2600" dirty="0">
                <a:solidFill>
                  <a:schemeClr val="hlink"/>
                </a:solidFill>
              </a:rPr>
              <a:t>；</a:t>
            </a:r>
            <a:r>
              <a:rPr lang="en-US" altLang="zh-CN" sz="2600" dirty="0">
                <a:solidFill>
                  <a:schemeClr val="hlink"/>
                </a:solidFill>
              </a:rPr>
              <a:t>Server1</a:t>
            </a:r>
            <a:r>
              <a:rPr lang="zh-CN" altLang="en-US" sz="2600" dirty="0">
                <a:solidFill>
                  <a:schemeClr val="hlink"/>
                </a:solidFill>
              </a:rPr>
              <a:t>具有一个网络接口，地址为</a:t>
            </a:r>
            <a:r>
              <a:rPr lang="en-US" altLang="zh-CN" sz="2600" dirty="0">
                <a:solidFill>
                  <a:schemeClr val="hlink"/>
                </a:solidFill>
              </a:rPr>
              <a:t>202.1.2.1/24</a:t>
            </a:r>
            <a:r>
              <a:rPr lang="zh-CN" altLang="en-US" sz="2600" dirty="0">
                <a:solidFill>
                  <a:schemeClr val="hlink"/>
                </a:solidFill>
              </a:rPr>
              <a:t>，网关为</a:t>
            </a:r>
            <a:r>
              <a:rPr lang="en-US" altLang="zh-CN" sz="2600" dirty="0">
                <a:solidFill>
                  <a:schemeClr val="hlink"/>
                </a:solidFill>
              </a:rPr>
              <a:t>202.1.2.254/24</a:t>
            </a:r>
            <a:r>
              <a:rPr lang="zh-CN" altLang="en-US" sz="2600" dirty="0">
                <a:solidFill>
                  <a:schemeClr val="hlink"/>
                </a:solidFill>
              </a:rPr>
              <a:t>；</a:t>
            </a:r>
            <a:endParaRPr lang="zh-CN" altLang="zh-CN" sz="2600" dirty="0"/>
          </a:p>
          <a:p>
            <a:endParaRPr lang="zh-CN" altLang="en-US" sz="3200" dirty="0"/>
          </a:p>
        </p:txBody>
      </p:sp>
      <p:sp>
        <p:nvSpPr>
          <p:cNvPr id="6" name="Rectangle 3"/>
          <p:cNvSpPr txBox="1">
            <a:spLocks noChangeArrowheads="1"/>
          </p:cNvSpPr>
          <p:nvPr/>
        </p:nvSpPr>
        <p:spPr bwMode="auto">
          <a:xfrm>
            <a:off x="4339771" y="1371612"/>
            <a:ext cx="4383315" cy="2082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chemeClr val="tx1"/>
              </a:buClr>
              <a:buSzPct val="70000"/>
              <a:buFont typeface="Wingdings" panose="05000000000000000000" pitchFamily="2" charset="2"/>
              <a:buChar char="n"/>
              <a:defRPr sz="2400" b="1" kern="1200">
                <a:solidFill>
                  <a:schemeClr val="hlink"/>
                </a:solidFill>
                <a:latin typeface="+mn-lt"/>
                <a:ea typeface="+mn-ea"/>
                <a:cs typeface="+mn-cs"/>
              </a:defRPr>
            </a:lvl1pPr>
            <a:lvl2pPr marL="557213" indent="-214313" algn="l" rtl="0" eaLnBrk="1" fontAlgn="base" hangingPunct="1">
              <a:spcBef>
                <a:spcPct val="20000"/>
              </a:spcBef>
              <a:spcAft>
                <a:spcPct val="0"/>
              </a:spcAft>
              <a:buClr>
                <a:schemeClr val="accent2"/>
              </a:buClr>
              <a:buSzPct val="70000"/>
              <a:buFont typeface="Wingdings" panose="05000000000000000000" pitchFamily="2" charset="2"/>
              <a:buChar char="n"/>
              <a:defRPr sz="2100" b="1" kern="1200">
                <a:solidFill>
                  <a:schemeClr val="tx1"/>
                </a:solidFill>
                <a:latin typeface="+mn-lt"/>
                <a:ea typeface="+mn-ea"/>
                <a:cs typeface="+mn-cs"/>
              </a:defRPr>
            </a:lvl2pPr>
            <a:lvl3pPr marL="857250" indent="-171450" algn="l" rtl="0" eaLnBrk="1" fontAlgn="base" hangingPunct="1">
              <a:spcBef>
                <a:spcPct val="20000"/>
              </a:spcBef>
              <a:spcAft>
                <a:spcPct val="0"/>
              </a:spcAft>
              <a:buClr>
                <a:schemeClr val="tx2"/>
              </a:buClr>
              <a:buSzPct val="70000"/>
              <a:buFont typeface="Wingdings" panose="05000000000000000000" pitchFamily="2" charset="2"/>
              <a:buChar char="n"/>
              <a:defRPr sz="1800" b="1" kern="1200">
                <a:solidFill>
                  <a:schemeClr val="tx1"/>
                </a:solidFill>
                <a:latin typeface="+mn-lt"/>
                <a:ea typeface="+mn-ea"/>
                <a:cs typeface="+mn-cs"/>
              </a:defRPr>
            </a:lvl3pPr>
            <a:lvl4pPr marL="1200150" indent="-171450" algn="l" rtl="0" eaLnBrk="1" fontAlgn="base" hangingPunct="1">
              <a:spcBef>
                <a:spcPct val="20000"/>
              </a:spcBef>
              <a:spcAft>
                <a:spcPct val="0"/>
              </a:spcAft>
              <a:buClr>
                <a:schemeClr val="accent2"/>
              </a:buClr>
              <a:buSzPct val="70000"/>
              <a:buFont typeface="Wingdings" panose="05000000000000000000" pitchFamily="2" charset="2"/>
              <a:buChar char="n"/>
              <a:defRPr sz="1500" b="1" kern="1200">
                <a:solidFill>
                  <a:schemeClr val="tx1"/>
                </a:solidFill>
                <a:latin typeface="+mn-lt"/>
                <a:ea typeface="+mn-ea"/>
                <a:cs typeface="+mn-cs"/>
              </a:defRPr>
            </a:lvl4pPr>
            <a:lvl5pPr marL="1543050" indent="-171450" algn="l" rtl="0" eaLnBrk="1" fontAlgn="base" hangingPunct="1">
              <a:spcBef>
                <a:spcPct val="20000"/>
              </a:spcBef>
              <a:spcAft>
                <a:spcPct val="0"/>
              </a:spcAft>
              <a:buClr>
                <a:schemeClr val="hlink"/>
              </a:buClr>
              <a:buSzPct val="7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Wingdings" panose="05000000000000000000" pitchFamily="2" charset="2"/>
              <a:buNone/>
            </a:pPr>
            <a:endParaRPr lang="zh-CN" altLang="en-US" sz="2600" dirty="0" smtClean="0"/>
          </a:p>
          <a:p>
            <a:pPr lvl="1"/>
            <a:r>
              <a:rPr lang="zh-CN" altLang="en-US" sz="2600" dirty="0"/>
              <a:t>	</a:t>
            </a:r>
            <a:r>
              <a:rPr lang="en-US" altLang="zh-CN" sz="2600" dirty="0" smtClean="0"/>
              <a:t>202.1.3.0/30</a:t>
            </a:r>
            <a:endParaRPr lang="zh-CN" altLang="en-US" sz="2600" dirty="0"/>
          </a:p>
          <a:p>
            <a:pPr lvl="1"/>
            <a:r>
              <a:rPr lang="zh-CN" altLang="en-US" sz="2600" dirty="0"/>
              <a:t>	</a:t>
            </a:r>
            <a:r>
              <a:rPr lang="en-US" altLang="zh-CN" sz="2600" dirty="0" smtClean="0"/>
              <a:t>202.1.1.0/28</a:t>
            </a:r>
            <a:endParaRPr lang="en-US" altLang="zh-CN" sz="2600" dirty="0"/>
          </a:p>
          <a:p>
            <a:endParaRPr lang="zh-CN" altLang="en-US" sz="2600" dirty="0"/>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22</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3.</a:t>
            </a:r>
            <a:r>
              <a:rPr lang="zh-CN" altLang="zh-CN" sz="4400" dirty="0" smtClean="0"/>
              <a:t>配置思路</a:t>
            </a:r>
            <a:endParaRPr lang="en-US" altLang="zh-CN" sz="4400" dirty="0"/>
          </a:p>
        </p:txBody>
      </p:sp>
      <p:sp>
        <p:nvSpPr>
          <p:cNvPr id="275459" name="Rectangle 3"/>
          <p:cNvSpPr>
            <a:spLocks noGrp="1" noChangeArrowheads="1"/>
          </p:cNvSpPr>
          <p:nvPr>
            <p:ph type="body" idx="1"/>
          </p:nvPr>
        </p:nvSpPr>
        <p:spPr/>
        <p:txBody>
          <a:bodyPr/>
          <a:lstStyle/>
          <a:p>
            <a:pPr marL="0" indent="0">
              <a:buNone/>
            </a:pPr>
            <a:r>
              <a:rPr lang="zh-CN" altLang="en-US" sz="3200" dirty="0" smtClean="0"/>
              <a:t>采用</a:t>
            </a:r>
            <a:r>
              <a:rPr lang="zh-CN" altLang="en-US" sz="3200" dirty="0"/>
              <a:t>如下的思路进行配置：</a:t>
            </a:r>
          </a:p>
          <a:p>
            <a:r>
              <a:rPr lang="en-US" altLang="zh-CN" sz="3200" dirty="0"/>
              <a:t>(1)	</a:t>
            </a:r>
            <a:r>
              <a:rPr lang="zh-CN" altLang="en-US" sz="3200" dirty="0"/>
              <a:t>配置各主机和服务器的</a:t>
            </a:r>
            <a:r>
              <a:rPr lang="en-US" altLang="zh-CN" sz="3200" dirty="0"/>
              <a:t>IP</a:t>
            </a:r>
            <a:r>
              <a:rPr lang="zh-CN" altLang="en-US" sz="3200" dirty="0"/>
              <a:t>地址和网关；</a:t>
            </a:r>
          </a:p>
          <a:p>
            <a:r>
              <a:rPr lang="en-US" altLang="zh-CN" sz="3200" dirty="0"/>
              <a:t>(2)	</a:t>
            </a:r>
            <a:r>
              <a:rPr lang="zh-CN" altLang="en-US" sz="3200" dirty="0"/>
              <a:t>配置各个路由器各接口的</a:t>
            </a:r>
            <a:r>
              <a:rPr lang="en-US" altLang="zh-CN" sz="3200" dirty="0"/>
              <a:t>IP</a:t>
            </a:r>
            <a:r>
              <a:rPr lang="zh-CN" altLang="en-US" sz="3200" dirty="0"/>
              <a:t>地址，形成直连路由；</a:t>
            </a:r>
          </a:p>
          <a:p>
            <a:r>
              <a:rPr lang="en-US" altLang="zh-CN" sz="3200" dirty="0"/>
              <a:t>(3)	</a:t>
            </a:r>
            <a:r>
              <a:rPr lang="zh-CN" altLang="en-US" sz="3200" dirty="0"/>
              <a:t>在各路由器上添加静态路由；</a:t>
            </a:r>
          </a:p>
          <a:p>
            <a:r>
              <a:rPr lang="en-US" altLang="zh-CN" sz="3200" dirty="0"/>
              <a:t>(4)	</a:t>
            </a:r>
            <a:r>
              <a:rPr lang="zh-CN" altLang="en-US" sz="3200" dirty="0"/>
              <a:t>在</a:t>
            </a:r>
            <a:r>
              <a:rPr lang="en-US" altLang="zh-CN" sz="3200" dirty="0"/>
              <a:t>Router0</a:t>
            </a:r>
            <a:r>
              <a:rPr lang="zh-CN" altLang="en-US" sz="3200" dirty="0"/>
              <a:t>上进行</a:t>
            </a:r>
            <a:r>
              <a:rPr lang="en-US" altLang="zh-CN" sz="3200" dirty="0"/>
              <a:t>NAT</a:t>
            </a:r>
            <a:r>
              <a:rPr lang="zh-CN" altLang="en-US" sz="3200" dirty="0"/>
              <a:t>配置。</a:t>
            </a:r>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endParaRPr lang="en-US" altLang="zh-CN" sz="4400" dirty="0"/>
          </a:p>
        </p:txBody>
      </p:sp>
      <p:sp>
        <p:nvSpPr>
          <p:cNvPr id="275459" name="Rectangle 3"/>
          <p:cNvSpPr>
            <a:spLocks noGrp="1" noChangeArrowheads="1"/>
          </p:cNvSpPr>
          <p:nvPr>
            <p:ph type="body" idx="1"/>
          </p:nvPr>
        </p:nvSpPr>
        <p:spPr>
          <a:xfrm>
            <a:off x="457200" y="1310642"/>
            <a:ext cx="8305800" cy="4525963"/>
          </a:xfrm>
        </p:spPr>
        <p:txBody>
          <a:bodyPr/>
          <a:lstStyle/>
          <a:p>
            <a:r>
              <a:rPr lang="en-US" altLang="zh-CN" sz="2600" dirty="0" smtClean="0"/>
              <a:t>(1) </a:t>
            </a:r>
            <a:r>
              <a:rPr lang="zh-CN" altLang="en-US" sz="2600" dirty="0" smtClean="0"/>
              <a:t>搭建</a:t>
            </a:r>
            <a:r>
              <a:rPr lang="zh-CN" altLang="en-US" sz="2600" dirty="0"/>
              <a:t>实验</a:t>
            </a:r>
            <a:r>
              <a:rPr lang="zh-CN" altLang="en-US" sz="2600" dirty="0" smtClean="0"/>
              <a:t>环境。</a:t>
            </a:r>
            <a:endParaRPr lang="zh-CN" altLang="zh-CN" sz="2600" dirty="0" smtClean="0"/>
          </a:p>
          <a:p>
            <a:r>
              <a:rPr lang="en-US" altLang="zh-CN" sz="2600" dirty="0"/>
              <a:t>(2)</a:t>
            </a:r>
            <a:r>
              <a:rPr lang="zh-CN" altLang="en-US" sz="2600" dirty="0"/>
              <a:t> </a:t>
            </a:r>
            <a:r>
              <a:rPr lang="zh-CN" altLang="en-US" sz="2600" dirty="0" smtClean="0"/>
              <a:t>配置</a:t>
            </a:r>
            <a:r>
              <a:rPr lang="en-US" altLang="zh-CN" sz="2600" dirty="0"/>
              <a:t>PC0</a:t>
            </a:r>
            <a:r>
              <a:rPr lang="zh-CN" altLang="en-US" sz="2600" dirty="0"/>
              <a:t>、</a:t>
            </a:r>
            <a:r>
              <a:rPr lang="en-US" altLang="zh-CN" sz="2600" dirty="0"/>
              <a:t>Server0</a:t>
            </a:r>
            <a:r>
              <a:rPr lang="zh-CN" altLang="en-US" sz="2600" dirty="0"/>
              <a:t>和</a:t>
            </a:r>
            <a:r>
              <a:rPr lang="en-US" altLang="zh-CN" sz="2600" dirty="0"/>
              <a:t>Server1</a:t>
            </a:r>
            <a:r>
              <a:rPr lang="zh-CN" altLang="en-US" sz="2600" dirty="0"/>
              <a:t>的网络参数。</a:t>
            </a:r>
            <a:endParaRPr lang="en-US" altLang="zh-CN" sz="2600" dirty="0"/>
          </a:p>
          <a:p>
            <a:r>
              <a:rPr lang="en-US" altLang="zh-CN" sz="2600" dirty="0"/>
              <a:t>(3)</a:t>
            </a:r>
            <a:r>
              <a:rPr lang="zh-CN" altLang="en-US" sz="2600" dirty="0"/>
              <a:t> </a:t>
            </a:r>
            <a:r>
              <a:rPr lang="zh-CN" altLang="en-US" sz="2600" dirty="0" smtClean="0"/>
              <a:t>为路由器的接口</a:t>
            </a:r>
            <a:r>
              <a:rPr lang="zh-CN" altLang="en-US" sz="2600" dirty="0"/>
              <a:t>配置</a:t>
            </a:r>
            <a:r>
              <a:rPr lang="en-US" altLang="zh-CN" sz="2600" dirty="0"/>
              <a:t>IP</a:t>
            </a:r>
            <a:r>
              <a:rPr lang="zh-CN" altLang="en-US" sz="2600" dirty="0"/>
              <a:t>地址。</a:t>
            </a:r>
            <a:endParaRPr lang="en-US" altLang="zh-CN" sz="2600" dirty="0" smtClean="0"/>
          </a:p>
          <a:p>
            <a:r>
              <a:rPr lang="en-US" altLang="zh-CN" sz="2600" dirty="0"/>
              <a:t>(4</a:t>
            </a:r>
            <a:r>
              <a:rPr lang="en-US" altLang="zh-CN" sz="2600" dirty="0" smtClean="0"/>
              <a:t>)</a:t>
            </a:r>
            <a:r>
              <a:rPr lang="zh-CN" altLang="en-US" sz="2600" dirty="0"/>
              <a:t> </a:t>
            </a:r>
            <a:r>
              <a:rPr lang="zh-CN" altLang="en-US" sz="2600" dirty="0" smtClean="0"/>
              <a:t>在</a:t>
            </a:r>
            <a:r>
              <a:rPr lang="en-US" altLang="zh-CN" sz="2600" dirty="0"/>
              <a:t>Router0</a:t>
            </a:r>
            <a:r>
              <a:rPr lang="zh-CN" altLang="en-US" sz="2600" dirty="0"/>
              <a:t>和</a:t>
            </a:r>
            <a:r>
              <a:rPr lang="en-US" altLang="zh-CN" sz="2600" dirty="0"/>
              <a:t>Router1</a:t>
            </a:r>
            <a:r>
              <a:rPr lang="zh-CN" altLang="en-US" sz="2600" dirty="0"/>
              <a:t>上增加静态</a:t>
            </a:r>
            <a:r>
              <a:rPr lang="zh-CN" altLang="en-US" sz="2600" dirty="0" smtClean="0"/>
              <a:t>路由。内部</a:t>
            </a:r>
            <a:r>
              <a:rPr lang="zh-CN" altLang="en-US" sz="2600" dirty="0"/>
              <a:t>网络私有</a:t>
            </a:r>
            <a:r>
              <a:rPr lang="en-US" altLang="zh-CN" sz="2600" dirty="0"/>
              <a:t>IP</a:t>
            </a:r>
            <a:r>
              <a:rPr lang="zh-CN" altLang="en-US" sz="2600" dirty="0"/>
              <a:t>地址</a:t>
            </a:r>
            <a:r>
              <a:rPr lang="en-US" altLang="zh-CN" sz="2600" dirty="0"/>
              <a:t>172.16.1.0/24</a:t>
            </a:r>
            <a:r>
              <a:rPr lang="zh-CN" altLang="en-US" sz="2600" dirty="0"/>
              <a:t>不能在公网上出现</a:t>
            </a:r>
            <a:r>
              <a:rPr lang="zh-CN" altLang="en-US" sz="2600" dirty="0" smtClean="0"/>
              <a:t>，故</a:t>
            </a:r>
            <a:r>
              <a:rPr lang="en-US" altLang="zh-CN" sz="2600" dirty="0" smtClean="0"/>
              <a:t>Router1</a:t>
            </a:r>
            <a:r>
              <a:rPr lang="zh-CN" altLang="en-US" sz="2600" dirty="0"/>
              <a:t>的路由表中不能包含目标地址为</a:t>
            </a:r>
            <a:r>
              <a:rPr lang="en-US" altLang="zh-CN" sz="2600" dirty="0"/>
              <a:t>172.16.1.0/24</a:t>
            </a:r>
            <a:r>
              <a:rPr lang="zh-CN" altLang="en-US" sz="2600" dirty="0"/>
              <a:t>的路由项</a:t>
            </a:r>
            <a:r>
              <a:rPr lang="zh-CN" altLang="en-US" sz="2600" dirty="0" smtClean="0"/>
              <a:t>。而应建立以</a:t>
            </a:r>
            <a:r>
              <a:rPr lang="zh-CN" altLang="en-US" sz="2600" dirty="0"/>
              <a:t>目的</a:t>
            </a:r>
            <a:r>
              <a:rPr lang="zh-CN" altLang="en-US" sz="2600" dirty="0" smtClean="0"/>
              <a:t>网络为申请的用于</a:t>
            </a:r>
            <a:r>
              <a:rPr lang="en-US" altLang="zh-CN" sz="2600" dirty="0" smtClean="0"/>
              <a:t>NAT</a:t>
            </a:r>
            <a:r>
              <a:rPr lang="zh-CN" altLang="en-US" sz="2600" dirty="0" smtClean="0"/>
              <a:t>的全球</a:t>
            </a:r>
            <a:r>
              <a:rPr lang="en-US" altLang="zh-CN" sz="2600" dirty="0"/>
              <a:t>IP</a:t>
            </a:r>
            <a:r>
              <a:rPr lang="zh-CN" altLang="en-US" sz="2600" dirty="0" smtClean="0"/>
              <a:t>地址静态</a:t>
            </a:r>
            <a:r>
              <a:rPr lang="zh-CN" altLang="en-US" sz="2600" dirty="0"/>
              <a:t>路由</a:t>
            </a:r>
            <a:r>
              <a:rPr lang="zh-CN" altLang="en-US" sz="2600" dirty="0" smtClean="0"/>
              <a:t>项：</a:t>
            </a:r>
            <a:endParaRPr lang="en-US" altLang="zh-CN" sz="26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652" y="4778603"/>
            <a:ext cx="7700303" cy="1520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24</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1</a:t>
            </a:r>
            <a:r>
              <a:rPr lang="zh-CN" altLang="en-US" sz="4400" dirty="0" smtClean="0"/>
              <a:t>）</a:t>
            </a:r>
            <a:endParaRPr lang="en-US" altLang="zh-CN" sz="4400" dirty="0" smtClean="0"/>
          </a:p>
        </p:txBody>
      </p:sp>
      <p:sp>
        <p:nvSpPr>
          <p:cNvPr id="275459" name="Rectangle 3"/>
          <p:cNvSpPr>
            <a:spLocks noGrp="1" noChangeArrowheads="1"/>
          </p:cNvSpPr>
          <p:nvPr>
            <p:ph type="body" idx="1"/>
          </p:nvPr>
        </p:nvSpPr>
        <p:spPr>
          <a:xfrm>
            <a:off x="457200" y="1203962"/>
            <a:ext cx="8336280" cy="4525963"/>
          </a:xfrm>
        </p:spPr>
        <p:txBody>
          <a:bodyPr/>
          <a:lstStyle/>
          <a:p>
            <a:r>
              <a:rPr lang="fr-FR" altLang="zh-CN" sz="3200" dirty="0"/>
              <a:t>(5)	</a:t>
            </a:r>
            <a:r>
              <a:rPr lang="zh-CN" altLang="fr-FR" sz="3200" dirty="0"/>
              <a:t>在</a:t>
            </a:r>
            <a:r>
              <a:rPr lang="fr-FR" altLang="zh-CN" sz="3200" dirty="0"/>
              <a:t>Router0</a:t>
            </a:r>
            <a:r>
              <a:rPr lang="zh-CN" altLang="fr-FR" sz="3200" dirty="0"/>
              <a:t>上配置</a:t>
            </a:r>
            <a:r>
              <a:rPr lang="fr-FR" altLang="zh-CN" sz="3200" dirty="0" smtClean="0"/>
              <a:t>NAT</a:t>
            </a:r>
            <a:endParaRPr lang="zh-CN" altLang="en-US" sz="3200" dirty="0"/>
          </a:p>
          <a:p>
            <a:pPr>
              <a:buNone/>
            </a:pPr>
            <a:endParaRPr lang="en-US" altLang="zh-CN" sz="3200" dirty="0" smtClean="0"/>
          </a:p>
          <a:p>
            <a:pPr>
              <a:buNone/>
            </a:pPr>
            <a:endParaRPr lang="en-US" altLang="zh-CN" sz="3200" dirty="0" smtClean="0"/>
          </a:p>
          <a:p>
            <a:pPr>
              <a:buNone/>
            </a:pPr>
            <a:endParaRPr lang="en-US" altLang="zh-CN" sz="3200" dirty="0" smtClean="0"/>
          </a:p>
          <a:p>
            <a:pPr>
              <a:buNone/>
            </a:pPr>
            <a:endParaRPr lang="en-US" altLang="zh-CN" sz="40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3" y="1788431"/>
            <a:ext cx="7950563" cy="384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25</a:t>
            </a:fld>
            <a:r>
              <a:rPr lang="zh-CN" altLang="en-US"/>
              <a:t> 页</a:t>
            </a:r>
          </a:p>
        </p:txBody>
      </p:sp>
      <p:sp>
        <p:nvSpPr>
          <p:cNvPr id="275458" name="Rectangle 2"/>
          <p:cNvSpPr>
            <a:spLocks noGrp="1" noRot="1" noChangeArrowheads="1"/>
          </p:cNvSpPr>
          <p:nvPr>
            <p:ph type="title"/>
          </p:nvPr>
        </p:nvSpPr>
        <p:spPr/>
        <p:txBody>
          <a:bodyPr/>
          <a:lstStyle/>
          <a:p>
            <a:r>
              <a:rPr lang="zh-CN" altLang="zh-CN" sz="4400" dirty="0"/>
              <a:t>【说明】</a:t>
            </a:r>
            <a:endParaRPr lang="en-US" altLang="zh-CN" sz="4400" dirty="0"/>
          </a:p>
        </p:txBody>
      </p:sp>
      <p:sp>
        <p:nvSpPr>
          <p:cNvPr id="275459" name="Rectangle 3"/>
          <p:cNvSpPr>
            <a:spLocks noGrp="1" noChangeArrowheads="1"/>
          </p:cNvSpPr>
          <p:nvPr>
            <p:ph type="body" idx="1"/>
          </p:nvPr>
        </p:nvSpPr>
        <p:spPr>
          <a:xfrm>
            <a:off x="333829" y="1209044"/>
            <a:ext cx="8635999" cy="4525963"/>
          </a:xfrm>
        </p:spPr>
        <p:txBody>
          <a:bodyPr/>
          <a:lstStyle/>
          <a:p>
            <a:pPr marL="0" indent="0">
              <a:buNone/>
            </a:pPr>
            <a:r>
              <a:rPr lang="en-US" altLang="zh-CN" sz="3200" dirty="0"/>
              <a:t>1</a:t>
            </a:r>
            <a:r>
              <a:rPr lang="zh-CN" altLang="en-US" sz="3200" dirty="0"/>
              <a:t>、</a:t>
            </a:r>
            <a:r>
              <a:rPr lang="en-US" altLang="zh-CN" sz="3200" dirty="0"/>
              <a:t>access-list access-list-number permit source [source-wildcard</a:t>
            </a:r>
            <a:r>
              <a:rPr lang="en-US" altLang="zh-CN" sz="3200" dirty="0" smtClean="0"/>
              <a:t>]</a:t>
            </a:r>
            <a:r>
              <a:rPr lang="zh-CN" altLang="en-US" sz="3200" dirty="0" smtClean="0"/>
              <a:t> </a:t>
            </a:r>
            <a:endParaRPr lang="en-US" altLang="zh-CN" sz="3200" dirty="0" smtClean="0"/>
          </a:p>
          <a:p>
            <a:pPr marL="0" indent="0">
              <a:buNone/>
            </a:pPr>
            <a:r>
              <a:rPr lang="en-US" altLang="zh-CN" sz="3200" dirty="0" smtClean="0"/>
              <a:t>2</a:t>
            </a:r>
            <a:r>
              <a:rPr lang="zh-CN" altLang="en-US" sz="3200" dirty="0"/>
              <a:t>、</a:t>
            </a:r>
            <a:r>
              <a:rPr lang="en-US" altLang="zh-CN" sz="3200" dirty="0" err="1"/>
              <a:t>ip</a:t>
            </a:r>
            <a:r>
              <a:rPr lang="en-US" altLang="zh-CN" sz="3200" dirty="0"/>
              <a:t> </a:t>
            </a:r>
            <a:r>
              <a:rPr lang="en-US" altLang="zh-CN" sz="3200" dirty="0" err="1"/>
              <a:t>nat</a:t>
            </a:r>
            <a:r>
              <a:rPr lang="en-US" altLang="zh-CN" sz="3200" dirty="0"/>
              <a:t> pool name start-</a:t>
            </a:r>
            <a:r>
              <a:rPr lang="en-US" altLang="zh-CN" sz="3200" dirty="0" err="1"/>
              <a:t>ip</a:t>
            </a:r>
            <a:r>
              <a:rPr lang="en-US" altLang="zh-CN" sz="3200" dirty="0"/>
              <a:t> end-</a:t>
            </a:r>
            <a:r>
              <a:rPr lang="en-US" altLang="zh-CN" sz="3200" dirty="0" err="1"/>
              <a:t>ip</a:t>
            </a:r>
            <a:r>
              <a:rPr lang="en-US" altLang="zh-CN" sz="3200" dirty="0"/>
              <a:t> </a:t>
            </a:r>
            <a:r>
              <a:rPr lang="en-US" altLang="zh-CN" sz="3200" dirty="0" err="1"/>
              <a:t>netmask</a:t>
            </a:r>
            <a:r>
              <a:rPr lang="en-US" altLang="zh-CN" sz="3200" dirty="0"/>
              <a:t> </a:t>
            </a:r>
            <a:r>
              <a:rPr lang="en-US" altLang="zh-CN" sz="3200" dirty="0" err="1" smtClean="0"/>
              <a:t>netmask</a:t>
            </a:r>
            <a:endParaRPr lang="en-US" altLang="zh-CN" sz="3200" dirty="0" smtClean="0"/>
          </a:p>
          <a:p>
            <a:pPr marL="0" indent="0">
              <a:buNone/>
            </a:pPr>
            <a:r>
              <a:rPr lang="en-US" altLang="zh-CN" sz="3200" dirty="0" smtClean="0"/>
              <a:t>3</a:t>
            </a:r>
            <a:r>
              <a:rPr lang="zh-CN" altLang="en-US" sz="3200" dirty="0"/>
              <a:t>、</a:t>
            </a:r>
            <a:r>
              <a:rPr lang="en-US" altLang="zh-CN" sz="3200" dirty="0" err="1"/>
              <a:t>ip</a:t>
            </a:r>
            <a:r>
              <a:rPr lang="en-US" altLang="zh-CN" sz="3200" dirty="0"/>
              <a:t> </a:t>
            </a:r>
            <a:r>
              <a:rPr lang="en-US" altLang="zh-CN" sz="3200" dirty="0" err="1"/>
              <a:t>nat</a:t>
            </a:r>
            <a:r>
              <a:rPr lang="en-US" altLang="zh-CN" sz="3200" dirty="0"/>
              <a:t> inside source list access-list-number pool </a:t>
            </a:r>
            <a:r>
              <a:rPr lang="en-US" altLang="zh-CN" sz="3200" dirty="0" smtClean="0"/>
              <a:t>name</a:t>
            </a:r>
            <a:endParaRPr lang="zh-CN" altLang="en-US" sz="3200" dirty="0"/>
          </a:p>
          <a:p>
            <a:pPr marL="0" indent="0">
              <a:buNone/>
            </a:pPr>
            <a:r>
              <a:rPr lang="en-US" altLang="zh-CN" sz="3200" dirty="0"/>
              <a:t>4</a:t>
            </a:r>
            <a:r>
              <a:rPr lang="zh-CN" altLang="en-US" sz="3200" dirty="0"/>
              <a:t>、</a:t>
            </a:r>
            <a:r>
              <a:rPr lang="en-US" altLang="zh-CN" sz="3200" dirty="0" err="1"/>
              <a:t>ip</a:t>
            </a:r>
            <a:r>
              <a:rPr lang="en-US" altLang="zh-CN" sz="3200" dirty="0"/>
              <a:t> </a:t>
            </a:r>
            <a:r>
              <a:rPr lang="en-US" altLang="zh-CN" sz="3200" dirty="0" err="1"/>
              <a:t>nat</a:t>
            </a:r>
            <a:r>
              <a:rPr lang="en-US" altLang="zh-CN" sz="3200" dirty="0"/>
              <a:t> inside source static local-</a:t>
            </a:r>
            <a:r>
              <a:rPr lang="en-US" altLang="zh-CN" sz="3200" dirty="0" err="1"/>
              <a:t>ip</a:t>
            </a:r>
            <a:r>
              <a:rPr lang="en-US" altLang="zh-CN" sz="3200" dirty="0"/>
              <a:t> </a:t>
            </a:r>
            <a:r>
              <a:rPr lang="en-US" altLang="zh-CN" sz="3200" dirty="0" smtClean="0"/>
              <a:t>global-</a:t>
            </a:r>
            <a:r>
              <a:rPr lang="en-US" altLang="zh-CN" sz="3200" dirty="0" err="1" smtClean="0"/>
              <a:t>ip</a:t>
            </a:r>
            <a:endParaRPr lang="zh-CN" altLang="en-US" sz="3200" dirty="0"/>
          </a:p>
          <a:p>
            <a:pPr marL="0" indent="0">
              <a:buNone/>
            </a:pPr>
            <a:r>
              <a:rPr lang="en-US" altLang="zh-CN" sz="3200" dirty="0"/>
              <a:t>5</a:t>
            </a:r>
            <a:r>
              <a:rPr lang="zh-CN" altLang="en-US" sz="3200" dirty="0"/>
              <a:t>、</a:t>
            </a:r>
            <a:r>
              <a:rPr lang="en-US" altLang="zh-CN" sz="3200" dirty="0" err="1"/>
              <a:t>ip</a:t>
            </a:r>
            <a:r>
              <a:rPr lang="en-US" altLang="zh-CN" sz="3200" dirty="0"/>
              <a:t> </a:t>
            </a:r>
            <a:r>
              <a:rPr lang="en-US" altLang="zh-CN" sz="3200" dirty="0" err="1"/>
              <a:t>nat</a:t>
            </a:r>
            <a:r>
              <a:rPr lang="en-US" altLang="zh-CN" sz="3200" dirty="0"/>
              <a:t> </a:t>
            </a:r>
            <a:r>
              <a:rPr lang="en-US" altLang="zh-CN" sz="3200" dirty="0" smtClean="0"/>
              <a:t>inside</a:t>
            </a:r>
            <a:endParaRPr lang="zh-CN" altLang="en-US" sz="3200" dirty="0"/>
          </a:p>
          <a:p>
            <a:pPr marL="0" indent="0">
              <a:buNone/>
            </a:pPr>
            <a:r>
              <a:rPr lang="en-US" altLang="zh-CN" sz="3200" dirty="0"/>
              <a:t>6</a:t>
            </a:r>
            <a:r>
              <a:rPr lang="zh-CN" altLang="en-US" sz="3200" dirty="0"/>
              <a:t>、</a:t>
            </a:r>
            <a:r>
              <a:rPr lang="en-US" altLang="zh-CN" sz="3200" dirty="0" err="1"/>
              <a:t>ip</a:t>
            </a:r>
            <a:r>
              <a:rPr lang="en-US" altLang="zh-CN" sz="3200" dirty="0"/>
              <a:t> </a:t>
            </a:r>
            <a:r>
              <a:rPr lang="en-US" altLang="zh-CN" sz="3200" dirty="0" err="1"/>
              <a:t>nat</a:t>
            </a:r>
            <a:r>
              <a:rPr lang="en-US" altLang="zh-CN" sz="3200" dirty="0"/>
              <a:t> outside</a:t>
            </a:r>
          </a:p>
          <a:p>
            <a:pPr marL="0" indent="0">
              <a:buNone/>
            </a:pPr>
            <a:endParaRPr lang="zh-CN" altLang="en-US" dirty="0"/>
          </a:p>
        </p:txBody>
      </p:sp>
    </p:spTree>
    <p:extLst>
      <p:ext uri="{BB962C8B-B14F-4D97-AF65-F5344CB8AC3E}">
        <p14:creationId xmlns:p14="http://schemas.microsoft.com/office/powerpoint/2010/main" val="1115913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a:xfrm>
            <a:off x="3124200" y="6364512"/>
            <a:ext cx="2895600" cy="476250"/>
          </a:xfrm>
        </p:spPr>
        <p:txBody>
          <a:bodyPr/>
          <a:lstStyle/>
          <a:p>
            <a:r>
              <a:rPr lang="zh-CN" altLang="en-US"/>
              <a:t>第 </a:t>
            </a:r>
            <a:fld id="{71803258-1C6E-4B0D-99D1-BC4AE38E3E46}" type="slidenum">
              <a:rPr lang="zh-CN" altLang="en-US"/>
              <a:pPr/>
              <a:t>26</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2</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marL="257175" lvl="1" indent="-257175">
              <a:buClr>
                <a:schemeClr val="tx1"/>
              </a:buClr>
            </a:pPr>
            <a:r>
              <a:rPr lang="en-US" altLang="zh-CN" sz="2800" dirty="0">
                <a:solidFill>
                  <a:schemeClr val="hlink"/>
                </a:solidFill>
              </a:rPr>
              <a:t>(6)	</a:t>
            </a:r>
            <a:r>
              <a:rPr lang="zh-CN" altLang="en-US" sz="2800" dirty="0" smtClean="0">
                <a:solidFill>
                  <a:schemeClr val="hlink"/>
                </a:solidFill>
              </a:rPr>
              <a:t>使用</a:t>
            </a:r>
            <a:r>
              <a:rPr lang="en-US" altLang="zh-CN" sz="2800" dirty="0">
                <a:solidFill>
                  <a:schemeClr val="hlink"/>
                </a:solidFill>
              </a:rPr>
              <a:t>clear </a:t>
            </a:r>
            <a:r>
              <a:rPr lang="en-US" altLang="zh-CN" sz="2800" dirty="0" err="1">
                <a:solidFill>
                  <a:schemeClr val="hlink"/>
                </a:solidFill>
              </a:rPr>
              <a:t>ip</a:t>
            </a:r>
            <a:r>
              <a:rPr lang="en-US" altLang="zh-CN" sz="2800" dirty="0">
                <a:solidFill>
                  <a:schemeClr val="hlink"/>
                </a:solidFill>
              </a:rPr>
              <a:t> </a:t>
            </a:r>
            <a:r>
              <a:rPr lang="en-US" altLang="zh-CN" sz="2800" dirty="0" err="1">
                <a:solidFill>
                  <a:schemeClr val="hlink"/>
                </a:solidFill>
              </a:rPr>
              <a:t>nat</a:t>
            </a:r>
            <a:r>
              <a:rPr lang="en-US" altLang="zh-CN" sz="2800" dirty="0">
                <a:solidFill>
                  <a:schemeClr val="hlink"/>
                </a:solidFill>
              </a:rPr>
              <a:t> translation *</a:t>
            </a:r>
            <a:r>
              <a:rPr lang="zh-CN" altLang="en-US" sz="2800" dirty="0">
                <a:solidFill>
                  <a:schemeClr val="hlink"/>
                </a:solidFill>
              </a:rPr>
              <a:t>和</a:t>
            </a:r>
            <a:r>
              <a:rPr lang="en-US" altLang="zh-CN" sz="2800" dirty="0">
                <a:solidFill>
                  <a:schemeClr val="hlink"/>
                </a:solidFill>
              </a:rPr>
              <a:t>show </a:t>
            </a:r>
            <a:r>
              <a:rPr lang="en-US" altLang="zh-CN" sz="2800" dirty="0" err="1">
                <a:solidFill>
                  <a:schemeClr val="hlink"/>
                </a:solidFill>
              </a:rPr>
              <a:t>ip</a:t>
            </a:r>
            <a:r>
              <a:rPr lang="en-US" altLang="zh-CN" sz="2800" dirty="0">
                <a:solidFill>
                  <a:schemeClr val="hlink"/>
                </a:solidFill>
              </a:rPr>
              <a:t> </a:t>
            </a:r>
            <a:r>
              <a:rPr lang="en-US" altLang="zh-CN" sz="2800" dirty="0" err="1">
                <a:solidFill>
                  <a:schemeClr val="hlink"/>
                </a:solidFill>
              </a:rPr>
              <a:t>nat</a:t>
            </a:r>
            <a:r>
              <a:rPr lang="en-US" altLang="zh-CN" sz="2800" dirty="0">
                <a:solidFill>
                  <a:schemeClr val="hlink"/>
                </a:solidFill>
              </a:rPr>
              <a:t> translations</a:t>
            </a:r>
            <a:r>
              <a:rPr lang="zh-CN" altLang="en-US" sz="2800" dirty="0">
                <a:solidFill>
                  <a:schemeClr val="hlink"/>
                </a:solidFill>
              </a:rPr>
              <a:t>命令测试。</a:t>
            </a:r>
            <a:endParaRPr lang="en-US" altLang="zh-CN" sz="2800" dirty="0" smtClean="0">
              <a:solidFill>
                <a:schemeClr val="hlink"/>
              </a:solidFill>
            </a:endParaRPr>
          </a:p>
          <a:p>
            <a:pPr marL="557212" lvl="2" indent="-257175">
              <a:buClr>
                <a:schemeClr val="tx1"/>
              </a:buClr>
            </a:pPr>
            <a:r>
              <a:rPr lang="en-US" altLang="zh-CN" sz="2600" dirty="0" smtClean="0">
                <a:solidFill>
                  <a:schemeClr val="hlink"/>
                </a:solidFill>
              </a:rPr>
              <a:t>a. </a:t>
            </a:r>
            <a:r>
              <a:rPr lang="zh-CN" altLang="en-US" sz="2600" dirty="0" smtClean="0">
                <a:solidFill>
                  <a:schemeClr val="hlink"/>
                </a:solidFill>
              </a:rPr>
              <a:t>查看</a:t>
            </a:r>
            <a:r>
              <a:rPr lang="zh-CN" altLang="en-US" sz="2600" dirty="0">
                <a:solidFill>
                  <a:schemeClr val="hlink"/>
                </a:solidFill>
              </a:rPr>
              <a:t>静态</a:t>
            </a:r>
            <a:r>
              <a:rPr lang="en-US" altLang="zh-CN" sz="2600" dirty="0">
                <a:solidFill>
                  <a:schemeClr val="hlink"/>
                </a:solidFill>
              </a:rPr>
              <a:t>NAT</a:t>
            </a:r>
            <a:r>
              <a:rPr lang="zh-CN" altLang="en-US" sz="2600" dirty="0">
                <a:solidFill>
                  <a:schemeClr val="hlink"/>
                </a:solidFill>
              </a:rPr>
              <a:t>表</a:t>
            </a:r>
            <a:r>
              <a:rPr lang="zh-CN" altLang="en-US" sz="2600" dirty="0" smtClean="0">
                <a:solidFill>
                  <a:schemeClr val="hlink"/>
                </a:solidFill>
              </a:rPr>
              <a:t>项。</a:t>
            </a:r>
            <a:endParaRPr lang="en-US" altLang="zh-CN" sz="2600" dirty="0" smtClean="0">
              <a:solidFill>
                <a:schemeClr val="hlink"/>
              </a:solidFill>
            </a:endParaRPr>
          </a:p>
          <a:p>
            <a:pPr marL="557212" lvl="2" indent="-257175">
              <a:buClr>
                <a:schemeClr val="tx1"/>
              </a:buClr>
            </a:pPr>
            <a:endParaRPr lang="en-US" altLang="zh-CN" sz="2900" dirty="0">
              <a:solidFill>
                <a:schemeClr val="hlink"/>
              </a:solidFill>
            </a:endParaRPr>
          </a:p>
          <a:p>
            <a:pPr marL="557212" lvl="2" indent="-257175">
              <a:buClr>
                <a:schemeClr val="tx1"/>
              </a:buClr>
            </a:pPr>
            <a:endParaRPr lang="en-US" altLang="zh-CN" sz="2900" dirty="0" smtClean="0">
              <a:solidFill>
                <a:schemeClr val="hlink"/>
              </a:solidFill>
            </a:endParaRPr>
          </a:p>
          <a:p>
            <a:pPr marL="557212" lvl="2" indent="-257175">
              <a:buClr>
                <a:schemeClr val="tx1"/>
              </a:buClr>
            </a:pPr>
            <a:endParaRPr lang="en-US" altLang="zh-CN" sz="2400" dirty="0">
              <a:solidFill>
                <a:schemeClr val="hlink"/>
              </a:solidFill>
            </a:endParaRPr>
          </a:p>
          <a:p>
            <a:pPr marL="557212" lvl="2" indent="-257175">
              <a:buClr>
                <a:schemeClr val="tx1"/>
              </a:buClr>
            </a:pPr>
            <a:r>
              <a:rPr lang="zh-CN" altLang="en-US" sz="2600" dirty="0">
                <a:solidFill>
                  <a:schemeClr val="hlink"/>
                </a:solidFill>
              </a:rPr>
              <a:t>可以看到，在路由器的</a:t>
            </a:r>
            <a:r>
              <a:rPr lang="en-US" altLang="zh-CN" sz="2600" dirty="0">
                <a:solidFill>
                  <a:schemeClr val="hlink"/>
                </a:solidFill>
              </a:rPr>
              <a:t>NAT</a:t>
            </a:r>
            <a:r>
              <a:rPr lang="zh-CN" altLang="en-US" sz="2600" dirty="0">
                <a:solidFill>
                  <a:schemeClr val="hlink"/>
                </a:solidFill>
              </a:rPr>
              <a:t>表中一直存在静态网络地址转换表项</a:t>
            </a:r>
            <a:r>
              <a:rPr lang="zh-CN" altLang="en-US" sz="2600" dirty="0" smtClean="0">
                <a:solidFill>
                  <a:schemeClr val="hlink"/>
                </a:solidFill>
              </a:rPr>
              <a:t>。</a:t>
            </a:r>
            <a:endParaRPr lang="en-US" altLang="zh-CN" sz="2600" dirty="0" smtClean="0">
              <a:solidFill>
                <a:schemeClr val="hlink"/>
              </a:solidFill>
            </a:endParaRPr>
          </a:p>
          <a:p>
            <a:pPr marL="557212" lvl="2" indent="-257175">
              <a:buClr>
                <a:schemeClr val="tx1"/>
              </a:buClr>
            </a:pPr>
            <a:r>
              <a:rPr lang="zh-CN" altLang="en-US" sz="2600" dirty="0">
                <a:solidFill>
                  <a:schemeClr val="hlink"/>
                </a:solidFill>
              </a:rPr>
              <a:t>在</a:t>
            </a:r>
            <a:r>
              <a:rPr lang="en-US" altLang="zh-CN" sz="2600" dirty="0" smtClean="0">
                <a:solidFill>
                  <a:schemeClr val="hlink"/>
                </a:solidFill>
              </a:rPr>
              <a:t>Server0</a:t>
            </a:r>
            <a:r>
              <a:rPr lang="zh-CN" altLang="en-US" sz="2600" dirty="0" smtClean="0">
                <a:solidFill>
                  <a:schemeClr val="hlink"/>
                </a:solidFill>
              </a:rPr>
              <a:t>上</a:t>
            </a:r>
            <a:r>
              <a:rPr lang="zh-CN" altLang="en-US" sz="2600" dirty="0">
                <a:solidFill>
                  <a:schemeClr val="hlink"/>
                </a:solidFill>
              </a:rPr>
              <a:t>打开</a:t>
            </a:r>
            <a:r>
              <a:rPr lang="en-US" altLang="zh-CN" sz="2600" dirty="0">
                <a:solidFill>
                  <a:schemeClr val="hlink"/>
                </a:solidFill>
              </a:rPr>
              <a:t>HTTP</a:t>
            </a:r>
            <a:r>
              <a:rPr lang="zh-CN" altLang="en-US" sz="2600" dirty="0">
                <a:solidFill>
                  <a:schemeClr val="hlink"/>
                </a:solidFill>
              </a:rPr>
              <a:t>服务，</a:t>
            </a:r>
            <a:r>
              <a:rPr lang="zh-CN" altLang="en-US" sz="2600" dirty="0" smtClean="0">
                <a:solidFill>
                  <a:schemeClr val="hlink"/>
                </a:solidFill>
              </a:rPr>
              <a:t>并修改</a:t>
            </a:r>
            <a:r>
              <a:rPr lang="zh-CN" altLang="en-US" sz="2600" dirty="0">
                <a:solidFill>
                  <a:schemeClr val="hlink"/>
                </a:solidFill>
              </a:rPr>
              <a:t>页面的内容。由于在</a:t>
            </a:r>
            <a:r>
              <a:rPr lang="en-US" altLang="zh-CN" sz="2600" dirty="0">
                <a:solidFill>
                  <a:schemeClr val="hlink"/>
                </a:solidFill>
              </a:rPr>
              <a:t>Router0</a:t>
            </a:r>
            <a:r>
              <a:rPr lang="zh-CN" altLang="en-US" sz="2600" dirty="0">
                <a:solidFill>
                  <a:schemeClr val="hlink"/>
                </a:solidFill>
              </a:rPr>
              <a:t>上对</a:t>
            </a:r>
            <a:r>
              <a:rPr lang="en-US" altLang="zh-CN" sz="2600" dirty="0">
                <a:solidFill>
                  <a:schemeClr val="hlink"/>
                </a:solidFill>
              </a:rPr>
              <a:t>Server0</a:t>
            </a:r>
            <a:r>
              <a:rPr lang="zh-CN" altLang="en-US" sz="2600" dirty="0">
                <a:solidFill>
                  <a:schemeClr val="hlink"/>
                </a:solidFill>
              </a:rPr>
              <a:t>进行了静态</a:t>
            </a:r>
            <a:r>
              <a:rPr lang="en-US" altLang="zh-CN" sz="2600" dirty="0">
                <a:solidFill>
                  <a:schemeClr val="hlink"/>
                </a:solidFill>
              </a:rPr>
              <a:t>NAT</a:t>
            </a:r>
            <a:r>
              <a:rPr lang="zh-CN" altLang="en-US" sz="2600" dirty="0">
                <a:solidFill>
                  <a:schemeClr val="hlink"/>
                </a:solidFill>
              </a:rPr>
              <a:t>配置，所以可以通过在公网服务器</a:t>
            </a:r>
            <a:r>
              <a:rPr lang="en-US" altLang="zh-CN" sz="2600" dirty="0">
                <a:solidFill>
                  <a:schemeClr val="hlink"/>
                </a:solidFill>
              </a:rPr>
              <a:t>Server1</a:t>
            </a:r>
            <a:r>
              <a:rPr lang="zh-CN" altLang="en-US" sz="2600" dirty="0">
                <a:solidFill>
                  <a:schemeClr val="hlink"/>
                </a:solidFill>
              </a:rPr>
              <a:t>的浏览器中输入全球</a:t>
            </a:r>
            <a:r>
              <a:rPr lang="en-US" altLang="zh-CN" sz="2600" dirty="0">
                <a:solidFill>
                  <a:schemeClr val="hlink"/>
                </a:solidFill>
              </a:rPr>
              <a:t>IP</a:t>
            </a:r>
            <a:r>
              <a:rPr lang="zh-CN" altLang="en-US" sz="2600" dirty="0">
                <a:solidFill>
                  <a:schemeClr val="hlink"/>
                </a:solidFill>
              </a:rPr>
              <a:t>地址</a:t>
            </a:r>
            <a:r>
              <a:rPr lang="en-US" altLang="zh-CN" sz="2600" dirty="0">
                <a:solidFill>
                  <a:schemeClr val="hlink"/>
                </a:solidFill>
              </a:rPr>
              <a:t>202.1.1.1</a:t>
            </a:r>
            <a:r>
              <a:rPr lang="zh-CN" altLang="en-US" sz="2600" dirty="0">
                <a:solidFill>
                  <a:schemeClr val="hlink"/>
                </a:solidFill>
              </a:rPr>
              <a:t>来访问</a:t>
            </a:r>
            <a:r>
              <a:rPr lang="en-US" altLang="zh-CN" sz="2600" dirty="0">
                <a:solidFill>
                  <a:schemeClr val="hlink"/>
                </a:solidFill>
              </a:rPr>
              <a:t>Server0</a:t>
            </a:r>
            <a:r>
              <a:rPr lang="zh-CN" altLang="en-US" sz="2600" dirty="0">
                <a:solidFill>
                  <a:schemeClr val="hlink"/>
                </a:solidFill>
              </a:rPr>
              <a:t>上的</a:t>
            </a:r>
            <a:r>
              <a:rPr lang="en-US" altLang="zh-CN" sz="2600" dirty="0">
                <a:solidFill>
                  <a:schemeClr val="hlink"/>
                </a:solidFill>
              </a:rPr>
              <a:t>Web</a:t>
            </a:r>
            <a:r>
              <a:rPr lang="zh-CN" altLang="en-US" sz="2600" dirty="0">
                <a:solidFill>
                  <a:schemeClr val="hlink"/>
                </a:solidFill>
              </a:rPr>
              <a:t>页面，</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666" y="2666099"/>
            <a:ext cx="7998478" cy="1572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a:xfrm>
            <a:off x="3124200" y="6364512"/>
            <a:ext cx="2895600" cy="476250"/>
          </a:xfrm>
        </p:spPr>
        <p:txBody>
          <a:bodyPr/>
          <a:lstStyle/>
          <a:p>
            <a:r>
              <a:rPr lang="zh-CN" altLang="en-US"/>
              <a:t>第 </a:t>
            </a:r>
            <a:fld id="{71803258-1C6E-4B0D-99D1-BC4AE38E3E46}" type="slidenum">
              <a:rPr lang="zh-CN" altLang="en-US"/>
              <a:pPr/>
              <a:t>27</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3</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marL="557212" lvl="2" indent="-257175">
              <a:buClr>
                <a:schemeClr val="tx1"/>
              </a:buClr>
            </a:pPr>
            <a:r>
              <a:rPr lang="en-US" altLang="zh-CN" sz="2600" dirty="0" smtClean="0">
                <a:solidFill>
                  <a:schemeClr val="hlink"/>
                </a:solidFill>
              </a:rPr>
              <a:t>b.</a:t>
            </a:r>
            <a:r>
              <a:rPr lang="zh-CN" altLang="en-US" sz="2600" dirty="0">
                <a:solidFill>
                  <a:schemeClr val="hlink"/>
                </a:solidFill>
              </a:rPr>
              <a:t>查看动态</a:t>
            </a:r>
            <a:r>
              <a:rPr lang="en-US" altLang="zh-CN" sz="2600" dirty="0">
                <a:solidFill>
                  <a:schemeClr val="hlink"/>
                </a:solidFill>
              </a:rPr>
              <a:t>NAT</a:t>
            </a:r>
            <a:r>
              <a:rPr lang="zh-CN" altLang="en-US" sz="2600" dirty="0">
                <a:solidFill>
                  <a:schemeClr val="hlink"/>
                </a:solidFill>
              </a:rPr>
              <a:t>表项。</a:t>
            </a:r>
            <a:endParaRPr lang="en-US" altLang="zh-CN" sz="2600" dirty="0" smtClean="0">
              <a:solidFill>
                <a:schemeClr val="hlink"/>
              </a:solidFill>
            </a:endParaRPr>
          </a:p>
          <a:p>
            <a:pPr marL="642937" lvl="3" indent="0">
              <a:buClr>
                <a:schemeClr val="tx1"/>
              </a:buClr>
              <a:buNone/>
            </a:pPr>
            <a:r>
              <a:rPr lang="zh-CN" altLang="en-US" sz="2400" dirty="0"/>
              <a:t>在</a:t>
            </a:r>
            <a:r>
              <a:rPr lang="en-US" altLang="zh-CN" sz="2400" dirty="0"/>
              <a:t>PC0</a:t>
            </a:r>
            <a:r>
              <a:rPr lang="zh-CN" altLang="en-US" sz="2400" dirty="0"/>
              <a:t>上</a:t>
            </a:r>
            <a:r>
              <a:rPr lang="en-US" altLang="zh-CN" sz="2400" dirty="0"/>
              <a:t>ping</a:t>
            </a:r>
            <a:r>
              <a:rPr lang="zh-CN" altLang="en-US" sz="2400" dirty="0"/>
              <a:t>公网服务器</a:t>
            </a:r>
            <a:r>
              <a:rPr lang="en-US" altLang="zh-CN" sz="2400" dirty="0"/>
              <a:t>Server1</a:t>
            </a:r>
            <a:r>
              <a:rPr lang="zh-CN" altLang="en-US" sz="2400" dirty="0"/>
              <a:t>，由于在</a:t>
            </a:r>
            <a:r>
              <a:rPr lang="en-US" altLang="zh-CN" sz="2400" dirty="0"/>
              <a:t>Router0</a:t>
            </a:r>
            <a:r>
              <a:rPr lang="zh-CN" altLang="en-US" sz="2400" dirty="0"/>
              <a:t>上进行了动态</a:t>
            </a:r>
            <a:r>
              <a:rPr lang="en-US" altLang="zh-CN" sz="2400" dirty="0"/>
              <a:t>NAT</a:t>
            </a:r>
            <a:r>
              <a:rPr lang="zh-CN" altLang="en-US" sz="2400" dirty="0"/>
              <a:t>配置，所以此时应该是通的。</a:t>
            </a:r>
            <a:endParaRPr lang="en-US" altLang="zh-CN" sz="2400" dirty="0"/>
          </a:p>
          <a:p>
            <a:pPr marL="642937" lvl="3" indent="0">
              <a:buClr>
                <a:schemeClr val="tx1"/>
              </a:buClr>
              <a:buNone/>
            </a:pPr>
            <a:r>
              <a:rPr lang="zh-CN" altLang="zh-CN" sz="2400" dirty="0"/>
              <a:t>然后，在</a:t>
            </a:r>
            <a:r>
              <a:rPr lang="en-US" altLang="zh-CN" sz="2400" dirty="0"/>
              <a:t>Router0</a:t>
            </a:r>
            <a:r>
              <a:rPr lang="zh-CN" altLang="zh-CN" sz="2400" dirty="0"/>
              <a:t>的命令行界面中，输入</a:t>
            </a:r>
            <a:r>
              <a:rPr lang="en-US" altLang="zh-CN" sz="2400" dirty="0"/>
              <a:t>show </a:t>
            </a:r>
            <a:r>
              <a:rPr lang="en-US" altLang="zh-CN" sz="2400" dirty="0" err="1"/>
              <a:t>ip</a:t>
            </a:r>
            <a:r>
              <a:rPr lang="en-US" altLang="zh-CN" sz="2400" dirty="0"/>
              <a:t> </a:t>
            </a:r>
            <a:r>
              <a:rPr lang="en-US" altLang="zh-CN" sz="2400" dirty="0" err="1"/>
              <a:t>nat</a:t>
            </a:r>
            <a:r>
              <a:rPr lang="en-US" altLang="zh-CN" sz="2400" dirty="0"/>
              <a:t> translations</a:t>
            </a:r>
            <a:r>
              <a:rPr lang="zh-CN" altLang="zh-CN" sz="2400" dirty="0"/>
              <a:t>命令，可以看到以下信息</a:t>
            </a:r>
            <a:endParaRPr lang="en-US" altLang="zh-CN" sz="2400" dirty="0">
              <a:solidFill>
                <a:schemeClr val="hlink"/>
              </a:solidFill>
            </a:endParaRPr>
          </a:p>
          <a:p>
            <a:pPr marL="900112" lvl="3" indent="-257175">
              <a:buClr>
                <a:schemeClr val="tx1"/>
              </a:buClr>
            </a:pPr>
            <a:endParaRPr lang="en-US" altLang="zh-CN" sz="2400" dirty="0" smtClean="0">
              <a:solidFill>
                <a:schemeClr val="hlink"/>
              </a:solidFill>
            </a:endParaRPr>
          </a:p>
          <a:p>
            <a:pPr marL="557212" lvl="2" indent="-257175">
              <a:buClr>
                <a:schemeClr val="tx1"/>
              </a:buClr>
            </a:pPr>
            <a:endParaRPr lang="en-US" altLang="zh-CN" sz="2400" dirty="0">
              <a:solidFill>
                <a:schemeClr val="hlink"/>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3429454"/>
            <a:ext cx="73914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95211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a:xfrm>
            <a:off x="3124200" y="6364512"/>
            <a:ext cx="2895600" cy="476250"/>
          </a:xfrm>
        </p:spPr>
        <p:txBody>
          <a:bodyPr/>
          <a:lstStyle/>
          <a:p>
            <a:r>
              <a:rPr lang="zh-CN" altLang="en-US"/>
              <a:t>第 </a:t>
            </a:r>
            <a:fld id="{71803258-1C6E-4B0D-99D1-BC4AE38E3E46}" type="slidenum">
              <a:rPr lang="zh-CN" altLang="en-US"/>
              <a:pPr/>
              <a:t>28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4</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marL="642937" lvl="3" indent="0">
              <a:buClr>
                <a:schemeClr val="tx1"/>
              </a:buClr>
              <a:buNone/>
            </a:pPr>
            <a:r>
              <a:rPr lang="zh-CN" altLang="en-US" sz="2400" dirty="0"/>
              <a:t>在</a:t>
            </a:r>
            <a:r>
              <a:rPr lang="en-US" altLang="zh-CN" sz="2400" dirty="0"/>
              <a:t>Router0</a:t>
            </a:r>
            <a:r>
              <a:rPr lang="zh-CN" altLang="en-US" sz="2400" dirty="0"/>
              <a:t>的命令行界面中，输入</a:t>
            </a:r>
            <a:r>
              <a:rPr lang="en-US" altLang="zh-CN" sz="2400" dirty="0"/>
              <a:t>clear </a:t>
            </a:r>
            <a:r>
              <a:rPr lang="en-US" altLang="zh-CN" sz="2400" dirty="0" err="1"/>
              <a:t>ip</a:t>
            </a:r>
            <a:r>
              <a:rPr lang="en-US" altLang="zh-CN" sz="2400" dirty="0"/>
              <a:t> </a:t>
            </a:r>
            <a:r>
              <a:rPr lang="en-US" altLang="zh-CN" sz="2400" dirty="0" err="1"/>
              <a:t>nat</a:t>
            </a:r>
            <a:r>
              <a:rPr lang="en-US" altLang="zh-CN" sz="2400" dirty="0"/>
              <a:t> translation *</a:t>
            </a:r>
            <a:r>
              <a:rPr lang="zh-CN" altLang="en-US" sz="2400" dirty="0"/>
              <a:t>命令，再在</a:t>
            </a:r>
            <a:r>
              <a:rPr lang="en-US" altLang="zh-CN" sz="2400" dirty="0"/>
              <a:t>Server1</a:t>
            </a:r>
            <a:r>
              <a:rPr lang="zh-CN" altLang="en-US" sz="2400" dirty="0"/>
              <a:t>上打开</a:t>
            </a:r>
            <a:r>
              <a:rPr lang="en-US" altLang="zh-CN" sz="2400" dirty="0"/>
              <a:t>HTTP</a:t>
            </a:r>
            <a:r>
              <a:rPr lang="zh-CN" altLang="en-US" sz="2400" dirty="0"/>
              <a:t>服务，并且修改页面的内容，从</a:t>
            </a:r>
            <a:r>
              <a:rPr lang="en-US" altLang="zh-CN" sz="2400" dirty="0"/>
              <a:t>PC0</a:t>
            </a:r>
            <a:r>
              <a:rPr lang="zh-CN" altLang="en-US" sz="2400" dirty="0"/>
              <a:t>的浏览器中进行页面浏览，然后在</a:t>
            </a:r>
            <a:r>
              <a:rPr lang="en-US" altLang="zh-CN" sz="2400" dirty="0"/>
              <a:t>Router0</a:t>
            </a:r>
            <a:r>
              <a:rPr lang="zh-CN" altLang="en-US" sz="2400" dirty="0"/>
              <a:t>的命令行界面中，输入</a:t>
            </a:r>
            <a:r>
              <a:rPr lang="en-US" altLang="zh-CN" sz="2400" dirty="0"/>
              <a:t>show </a:t>
            </a:r>
            <a:r>
              <a:rPr lang="en-US" altLang="zh-CN" sz="2400" dirty="0" err="1"/>
              <a:t>ip</a:t>
            </a:r>
            <a:r>
              <a:rPr lang="en-US" altLang="zh-CN" sz="2400" dirty="0"/>
              <a:t> </a:t>
            </a:r>
            <a:r>
              <a:rPr lang="en-US" altLang="zh-CN" sz="2400" dirty="0" err="1"/>
              <a:t>nat</a:t>
            </a:r>
            <a:r>
              <a:rPr lang="en-US" altLang="zh-CN" sz="2400" dirty="0"/>
              <a:t> translations</a:t>
            </a:r>
            <a:r>
              <a:rPr lang="zh-CN" altLang="en-US" sz="2400" dirty="0"/>
              <a:t>命令，可以看到以下信息</a:t>
            </a:r>
            <a:endParaRPr lang="en-US" altLang="zh-CN" sz="2400" dirty="0" smtClean="0">
              <a:solidFill>
                <a:schemeClr val="hlink"/>
              </a:solidFill>
            </a:endParaRPr>
          </a:p>
          <a:p>
            <a:pPr marL="557212" lvl="2" indent="-257175">
              <a:buClr>
                <a:schemeClr val="tx1"/>
              </a:buClr>
            </a:pPr>
            <a:endParaRPr lang="en-US" altLang="zh-CN" sz="2400" dirty="0">
              <a:solidFill>
                <a:schemeClr val="hlink"/>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777" y="3298372"/>
            <a:ext cx="7534275"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11594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a:xfrm>
            <a:off x="3124200" y="6364512"/>
            <a:ext cx="2895600" cy="476250"/>
          </a:xfrm>
        </p:spPr>
        <p:txBody>
          <a:bodyPr/>
          <a:lstStyle/>
          <a:p>
            <a:r>
              <a:rPr lang="zh-CN" altLang="en-US"/>
              <a:t>第 </a:t>
            </a:r>
            <a:fld id="{71803258-1C6E-4B0D-99D1-BC4AE38E3E46}" type="slidenum">
              <a:rPr lang="zh-CN" altLang="en-US"/>
              <a:pPr/>
              <a:t>29</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5</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marL="257175" lvl="1" indent="-257175">
              <a:buClr>
                <a:schemeClr val="tx1"/>
              </a:buClr>
            </a:pPr>
            <a:r>
              <a:rPr lang="en-US" altLang="zh-CN" sz="2800" dirty="0" smtClean="0">
                <a:solidFill>
                  <a:schemeClr val="hlink"/>
                </a:solidFill>
              </a:rPr>
              <a:t>(</a:t>
            </a:r>
            <a:r>
              <a:rPr lang="en-US" altLang="zh-CN" sz="2800" dirty="0">
                <a:solidFill>
                  <a:schemeClr val="hlink"/>
                </a:solidFill>
              </a:rPr>
              <a:t>7)	</a:t>
            </a:r>
            <a:r>
              <a:rPr lang="zh-CN" altLang="en-US" sz="2800" dirty="0">
                <a:solidFill>
                  <a:schemeClr val="hlink"/>
                </a:solidFill>
              </a:rPr>
              <a:t>使用</a:t>
            </a:r>
            <a:r>
              <a:rPr lang="en-US" altLang="zh-CN" sz="2800" dirty="0">
                <a:solidFill>
                  <a:schemeClr val="hlink"/>
                </a:solidFill>
              </a:rPr>
              <a:t>debug </a:t>
            </a:r>
            <a:r>
              <a:rPr lang="en-US" altLang="zh-CN" sz="2800" dirty="0" err="1">
                <a:solidFill>
                  <a:schemeClr val="hlink"/>
                </a:solidFill>
              </a:rPr>
              <a:t>ip</a:t>
            </a:r>
            <a:r>
              <a:rPr lang="en-US" altLang="zh-CN" sz="2800" dirty="0">
                <a:solidFill>
                  <a:schemeClr val="hlink"/>
                </a:solidFill>
              </a:rPr>
              <a:t> </a:t>
            </a:r>
            <a:r>
              <a:rPr lang="en-US" altLang="zh-CN" sz="2800" dirty="0" err="1">
                <a:solidFill>
                  <a:schemeClr val="hlink"/>
                </a:solidFill>
              </a:rPr>
              <a:t>nat</a:t>
            </a:r>
            <a:r>
              <a:rPr lang="zh-CN" altLang="en-US" sz="2800" dirty="0">
                <a:solidFill>
                  <a:schemeClr val="hlink"/>
                </a:solidFill>
              </a:rPr>
              <a:t>命令测试。</a:t>
            </a:r>
            <a:endParaRPr lang="en-US" altLang="zh-CN" sz="2800" dirty="0" smtClean="0">
              <a:solidFill>
                <a:schemeClr val="hlink"/>
              </a:solidFill>
            </a:endParaRPr>
          </a:p>
          <a:p>
            <a:pPr marL="557212" lvl="2" indent="-257175">
              <a:buClr>
                <a:schemeClr val="tx1"/>
              </a:buClr>
            </a:pPr>
            <a:r>
              <a:rPr lang="zh-CN" altLang="en-US" sz="2600" dirty="0">
                <a:solidFill>
                  <a:schemeClr val="hlink"/>
                </a:solidFill>
              </a:rPr>
              <a:t>在</a:t>
            </a:r>
            <a:r>
              <a:rPr lang="en-US" altLang="zh-CN" sz="2600" dirty="0" smtClean="0">
                <a:solidFill>
                  <a:schemeClr val="hlink"/>
                </a:solidFill>
              </a:rPr>
              <a:t>Router0</a:t>
            </a:r>
            <a:r>
              <a:rPr lang="zh-CN" altLang="en-US" sz="2600" dirty="0" smtClean="0">
                <a:solidFill>
                  <a:schemeClr val="hlink"/>
                </a:solidFill>
              </a:rPr>
              <a:t>输入</a:t>
            </a:r>
            <a:r>
              <a:rPr lang="en-US" altLang="zh-CN" sz="2600" dirty="0">
                <a:solidFill>
                  <a:schemeClr val="hlink"/>
                </a:solidFill>
              </a:rPr>
              <a:t>debug </a:t>
            </a:r>
            <a:r>
              <a:rPr lang="en-US" altLang="zh-CN" sz="2600" dirty="0" err="1">
                <a:solidFill>
                  <a:schemeClr val="hlink"/>
                </a:solidFill>
              </a:rPr>
              <a:t>ip</a:t>
            </a:r>
            <a:r>
              <a:rPr lang="en-US" altLang="zh-CN" sz="2600" dirty="0">
                <a:solidFill>
                  <a:schemeClr val="hlink"/>
                </a:solidFill>
              </a:rPr>
              <a:t> </a:t>
            </a:r>
            <a:r>
              <a:rPr lang="en-US" altLang="zh-CN" sz="2600" dirty="0" err="1">
                <a:solidFill>
                  <a:schemeClr val="hlink"/>
                </a:solidFill>
              </a:rPr>
              <a:t>nat</a:t>
            </a:r>
            <a:r>
              <a:rPr lang="zh-CN" altLang="en-US" sz="2600" dirty="0">
                <a:solidFill>
                  <a:schemeClr val="hlink"/>
                </a:solidFill>
              </a:rPr>
              <a:t>命令，提示以下信息</a:t>
            </a:r>
            <a:r>
              <a:rPr lang="zh-CN" altLang="en-US" sz="2600" dirty="0" smtClean="0">
                <a:solidFill>
                  <a:schemeClr val="hlink"/>
                </a:solidFill>
              </a:rPr>
              <a:t>：</a:t>
            </a:r>
            <a:endParaRPr lang="en-US" altLang="zh-CN" sz="2600" dirty="0" smtClean="0">
              <a:solidFill>
                <a:schemeClr val="hlink"/>
              </a:solidFill>
            </a:endParaRPr>
          </a:p>
          <a:p>
            <a:pPr marL="557212" lvl="2" indent="-257175">
              <a:buClr>
                <a:schemeClr val="tx1"/>
              </a:buClr>
            </a:pPr>
            <a:endParaRPr lang="en-US" altLang="zh-CN" sz="2600" dirty="0">
              <a:solidFill>
                <a:schemeClr val="hlink"/>
              </a:solidFill>
            </a:endParaRPr>
          </a:p>
          <a:p>
            <a:pPr marL="557212" lvl="2" indent="-257175">
              <a:buClr>
                <a:schemeClr val="tx1"/>
              </a:buClr>
            </a:pPr>
            <a:endParaRPr lang="en-US" altLang="zh-CN" sz="1000" dirty="0" smtClean="0">
              <a:solidFill>
                <a:schemeClr val="hlink"/>
              </a:solidFill>
            </a:endParaRPr>
          </a:p>
          <a:p>
            <a:pPr marL="557212" lvl="2" indent="-257175">
              <a:buClr>
                <a:schemeClr val="tx1"/>
              </a:buClr>
            </a:pPr>
            <a:r>
              <a:rPr lang="zh-CN" altLang="en-US" sz="2600" dirty="0">
                <a:solidFill>
                  <a:schemeClr val="hlink"/>
                </a:solidFill>
              </a:rPr>
              <a:t>然后从</a:t>
            </a:r>
            <a:r>
              <a:rPr lang="en-US" altLang="zh-CN" sz="2600" dirty="0">
                <a:solidFill>
                  <a:schemeClr val="hlink"/>
                </a:solidFill>
              </a:rPr>
              <a:t>Server0</a:t>
            </a:r>
            <a:r>
              <a:rPr lang="zh-CN" altLang="en-US" sz="2600" dirty="0">
                <a:solidFill>
                  <a:schemeClr val="hlink"/>
                </a:solidFill>
              </a:rPr>
              <a:t>上</a:t>
            </a:r>
            <a:r>
              <a:rPr lang="en-US" altLang="zh-CN" sz="2600" dirty="0">
                <a:solidFill>
                  <a:schemeClr val="hlink"/>
                </a:solidFill>
              </a:rPr>
              <a:t>ping Server1</a:t>
            </a:r>
            <a:r>
              <a:rPr lang="zh-CN" altLang="en-US" sz="2600" dirty="0">
                <a:solidFill>
                  <a:schemeClr val="hlink"/>
                </a:solidFill>
              </a:rPr>
              <a:t>，由于在</a:t>
            </a:r>
            <a:r>
              <a:rPr lang="en-US" altLang="zh-CN" sz="2600" dirty="0">
                <a:solidFill>
                  <a:schemeClr val="hlink"/>
                </a:solidFill>
              </a:rPr>
              <a:t>Router0</a:t>
            </a:r>
            <a:r>
              <a:rPr lang="zh-CN" altLang="en-US" sz="2600" dirty="0">
                <a:solidFill>
                  <a:schemeClr val="hlink"/>
                </a:solidFill>
              </a:rPr>
              <a:t>上对</a:t>
            </a:r>
            <a:r>
              <a:rPr lang="en-US" altLang="zh-CN" sz="2600" dirty="0">
                <a:solidFill>
                  <a:schemeClr val="hlink"/>
                </a:solidFill>
              </a:rPr>
              <a:t>Server0</a:t>
            </a:r>
            <a:r>
              <a:rPr lang="zh-CN" altLang="en-US" sz="2600" dirty="0">
                <a:solidFill>
                  <a:schemeClr val="hlink"/>
                </a:solidFill>
              </a:rPr>
              <a:t>进行了静态</a:t>
            </a:r>
            <a:r>
              <a:rPr lang="en-US" altLang="zh-CN" sz="2600" dirty="0">
                <a:solidFill>
                  <a:schemeClr val="hlink"/>
                </a:solidFill>
              </a:rPr>
              <a:t>NAT</a:t>
            </a:r>
            <a:r>
              <a:rPr lang="zh-CN" altLang="en-US" sz="2600" dirty="0">
                <a:solidFill>
                  <a:schemeClr val="hlink"/>
                </a:solidFill>
              </a:rPr>
              <a:t>，所以此时应该是通的，与此同时，</a:t>
            </a:r>
            <a:r>
              <a:rPr lang="en-US" altLang="zh-CN" sz="2600" dirty="0">
                <a:solidFill>
                  <a:schemeClr val="hlink"/>
                </a:solidFill>
              </a:rPr>
              <a:t>Router0</a:t>
            </a:r>
            <a:r>
              <a:rPr lang="zh-CN" altLang="en-US" sz="2600" dirty="0">
                <a:solidFill>
                  <a:schemeClr val="hlink"/>
                </a:solidFill>
              </a:rPr>
              <a:t>的命令行界面中会输入 以下信息：</a:t>
            </a:r>
            <a:endParaRPr lang="en-US" altLang="zh-CN" sz="2600" dirty="0" smtClean="0">
              <a:solidFill>
                <a:schemeClr val="hlink"/>
              </a:solidFill>
            </a:endParaRPr>
          </a:p>
          <a:p>
            <a:pPr marL="557212" lvl="2" indent="-257175">
              <a:buClr>
                <a:schemeClr val="tx1"/>
              </a:buClr>
            </a:pPr>
            <a:endParaRPr lang="en-US" altLang="zh-CN" sz="2900" dirty="0">
              <a:solidFill>
                <a:schemeClr val="hlink"/>
              </a:solidFill>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002" y="2290535"/>
            <a:ext cx="7006998" cy="625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9272"/>
          <a:stretch/>
        </p:blipFill>
        <p:spPr bwMode="auto">
          <a:xfrm>
            <a:off x="1121001" y="4198709"/>
            <a:ext cx="7006999" cy="2289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9644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7.1	</a:t>
            </a:r>
            <a:r>
              <a:rPr lang="zh-CN" altLang="en-US" sz="4400" dirty="0"/>
              <a:t>代理服务器</a:t>
            </a:r>
            <a:r>
              <a:rPr lang="en-US" altLang="zh-CN" sz="4400" dirty="0"/>
              <a:t/>
            </a:r>
            <a:br>
              <a:rPr lang="en-US" altLang="zh-CN" sz="4400" dirty="0"/>
            </a:br>
            <a:r>
              <a:rPr lang="en-US" altLang="zh-CN" sz="4400" dirty="0"/>
              <a:t>7.1.1	</a:t>
            </a:r>
            <a:r>
              <a:rPr lang="zh-CN" altLang="en-US" sz="4400" dirty="0"/>
              <a:t>概述</a:t>
            </a:r>
            <a:endParaRPr lang="en-US" altLang="zh-CN" sz="4400" dirty="0"/>
          </a:p>
        </p:txBody>
      </p:sp>
      <p:sp>
        <p:nvSpPr>
          <p:cNvPr id="275459" name="Rectangle 3"/>
          <p:cNvSpPr>
            <a:spLocks noGrp="1" noChangeArrowheads="1"/>
          </p:cNvSpPr>
          <p:nvPr>
            <p:ph type="body" idx="1"/>
          </p:nvPr>
        </p:nvSpPr>
        <p:spPr/>
        <p:txBody>
          <a:bodyPr/>
          <a:lstStyle/>
          <a:p>
            <a:r>
              <a:rPr lang="zh-CN" altLang="en-US" sz="2800" dirty="0"/>
              <a:t>如何快速地访问</a:t>
            </a:r>
            <a:r>
              <a:rPr lang="en-US" altLang="zh-CN" sz="2800" dirty="0"/>
              <a:t>Internet</a:t>
            </a:r>
            <a:r>
              <a:rPr lang="zh-CN" altLang="en-US" sz="2800" dirty="0"/>
              <a:t>站点，提高网络的安全性，成为了热门话题。在这种情况下，代理服务器</a:t>
            </a:r>
            <a:r>
              <a:rPr lang="en-US" altLang="zh-CN" sz="2800" dirty="0"/>
              <a:t>(Proxy Server)</a:t>
            </a:r>
            <a:r>
              <a:rPr lang="zh-CN" altLang="en-US" sz="2800" dirty="0"/>
              <a:t>便应运而生</a:t>
            </a:r>
            <a:r>
              <a:rPr lang="zh-CN" altLang="en-US" sz="2800" dirty="0" smtClean="0"/>
              <a:t>了</a:t>
            </a:r>
            <a:r>
              <a:rPr lang="zh-CN" altLang="zh-CN" sz="2800" dirty="0" smtClean="0"/>
              <a:t>。</a:t>
            </a:r>
            <a:endParaRPr lang="en-US" altLang="zh-CN" sz="2800" dirty="0" smtClean="0"/>
          </a:p>
          <a:p>
            <a:r>
              <a:rPr lang="zh-CN" altLang="en-US" sz="2800" dirty="0"/>
              <a:t>代理</a:t>
            </a:r>
            <a:r>
              <a:rPr lang="en-US" altLang="zh-CN" sz="2800" dirty="0"/>
              <a:t>(Proxy)</a:t>
            </a:r>
            <a:r>
              <a:rPr lang="zh-CN" altLang="en-US" sz="2800" dirty="0"/>
              <a:t>，也称网络代理，是一种特殊的网络服务，允许一个网络终端（一般为客户端）通过这个服务与另一个网络终端（一般为服务器）进行非直接的连接</a:t>
            </a:r>
            <a:r>
              <a:rPr lang="zh-CN" altLang="en-US" sz="2800" dirty="0" smtClean="0"/>
              <a:t>。</a:t>
            </a:r>
            <a:endParaRPr lang="en-US" altLang="zh-CN" sz="2800" dirty="0" smtClean="0"/>
          </a:p>
          <a:p>
            <a:r>
              <a:rPr lang="zh-CN" altLang="en-US" sz="2800" dirty="0" smtClean="0"/>
              <a:t>提供</a:t>
            </a:r>
            <a:r>
              <a:rPr lang="zh-CN" altLang="en-US" sz="2800" dirty="0"/>
              <a:t>代理服务的电脑系统或其它类型的网络终端称为代理服务器，其功能就是代替网络用户去获取网络信息。形象的说：它是网络信息的中转站</a:t>
            </a:r>
            <a:r>
              <a:rPr lang="zh-CN" altLang="en-US" sz="2800" dirty="0" smtClean="0"/>
              <a:t>。</a:t>
            </a:r>
            <a:endParaRPr lang="en-US" altLang="zh-CN" sz="2800" dirty="0" smtClean="0"/>
          </a:p>
        </p:txBody>
      </p:sp>
    </p:spTree>
    <p:extLst>
      <p:ext uri="{BB962C8B-B14F-4D97-AF65-F5344CB8AC3E}">
        <p14:creationId xmlns:p14="http://schemas.microsoft.com/office/powerpoint/2010/main" val="6194820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a:xfrm>
            <a:off x="3124200" y="6364512"/>
            <a:ext cx="2895600" cy="476250"/>
          </a:xfrm>
        </p:spPr>
        <p:txBody>
          <a:bodyPr/>
          <a:lstStyle/>
          <a:p>
            <a:r>
              <a:rPr lang="zh-CN" altLang="en-US"/>
              <a:t>第 </a:t>
            </a:r>
            <a:fld id="{71803258-1C6E-4B0D-99D1-BC4AE38E3E46}" type="slidenum">
              <a:rPr lang="zh-CN" altLang="en-US"/>
              <a:pPr/>
              <a:t>30</a:t>
            </a:fld>
            <a:r>
              <a:rPr lang="zh-CN" altLang="en-US"/>
              <a:t> 页</a:t>
            </a:r>
          </a:p>
        </p:txBody>
      </p:sp>
      <p:sp>
        <p:nvSpPr>
          <p:cNvPr id="275458" name="Rectangle 2"/>
          <p:cNvSpPr>
            <a:spLocks noGrp="1" noRot="1" noChangeArrowheads="1"/>
          </p:cNvSpPr>
          <p:nvPr>
            <p:ph type="title"/>
          </p:nvPr>
        </p:nvSpPr>
        <p:spPr/>
        <p:txBody>
          <a:bodyPr/>
          <a:lstStyle/>
          <a:p>
            <a:r>
              <a:rPr lang="zh-CN" altLang="zh-CN" sz="4400" dirty="0"/>
              <a:t>【说明】</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marL="0" lvl="1" indent="0">
              <a:buClr>
                <a:schemeClr val="tx1"/>
              </a:buClr>
              <a:buNone/>
            </a:pPr>
            <a:r>
              <a:rPr lang="zh-CN" altLang="en-US" sz="2600" dirty="0">
                <a:solidFill>
                  <a:schemeClr val="hlink"/>
                </a:solidFill>
              </a:rPr>
              <a:t>输出行</a:t>
            </a:r>
            <a:r>
              <a:rPr lang="en-US" altLang="zh-CN" sz="2600" dirty="0">
                <a:solidFill>
                  <a:schemeClr val="hlink"/>
                </a:solidFill>
              </a:rPr>
              <a:t>NAT*: s=202.1.2.1, d=202.1.1.1-&gt;172.16.1.1 [38]</a:t>
            </a:r>
            <a:r>
              <a:rPr lang="zh-CN" altLang="en-US" sz="2600" dirty="0">
                <a:solidFill>
                  <a:schemeClr val="hlink"/>
                </a:solidFill>
              </a:rPr>
              <a:t>的详细含义如下：</a:t>
            </a:r>
          </a:p>
          <a:p>
            <a:pPr marL="257175" lvl="1" indent="-257175">
              <a:buClr>
                <a:schemeClr val="tx1"/>
              </a:buClr>
            </a:pPr>
            <a:r>
              <a:rPr lang="zh-CN" altLang="en-US" sz="2400" dirty="0">
                <a:solidFill>
                  <a:schemeClr val="hlink"/>
                </a:solidFill>
              </a:rPr>
              <a:t>①</a:t>
            </a:r>
            <a:r>
              <a:rPr lang="en-US" altLang="zh-CN" sz="2400" dirty="0">
                <a:solidFill>
                  <a:schemeClr val="hlink"/>
                </a:solidFill>
              </a:rPr>
              <a:t>NAT</a:t>
            </a:r>
            <a:r>
              <a:rPr lang="zh-CN" altLang="en-US" sz="2400" dirty="0">
                <a:solidFill>
                  <a:schemeClr val="hlink"/>
                </a:solidFill>
              </a:rPr>
              <a:t>：表示执行</a:t>
            </a:r>
            <a:r>
              <a:rPr lang="en-US" altLang="zh-CN" sz="2400" dirty="0">
                <a:solidFill>
                  <a:schemeClr val="hlink"/>
                </a:solidFill>
              </a:rPr>
              <a:t>NAT</a:t>
            </a:r>
            <a:r>
              <a:rPr lang="zh-CN" altLang="en-US" sz="2400" dirty="0">
                <a:solidFill>
                  <a:schemeClr val="hlink"/>
                </a:solidFill>
              </a:rPr>
              <a:t>功能。</a:t>
            </a:r>
          </a:p>
          <a:p>
            <a:pPr marL="257175" lvl="1" indent="-257175">
              <a:buClr>
                <a:schemeClr val="tx1"/>
              </a:buClr>
            </a:pPr>
            <a:r>
              <a:rPr lang="zh-CN" altLang="en-US" sz="2400" dirty="0">
                <a:solidFill>
                  <a:schemeClr val="hlink"/>
                </a:solidFill>
              </a:rPr>
              <a:t>②*：表示转换发生在快速交换路径。会话中的第一个数据包始终是过程交换，因而较慢。如果缓存条目存在，在其余数据包经过快速交换路径。</a:t>
            </a:r>
          </a:p>
          <a:p>
            <a:pPr marL="257175" lvl="1" indent="-257175">
              <a:buClr>
                <a:schemeClr val="tx1"/>
              </a:buClr>
            </a:pPr>
            <a:r>
              <a:rPr lang="zh-CN" altLang="en-US" sz="2400" dirty="0">
                <a:solidFill>
                  <a:schemeClr val="hlink"/>
                </a:solidFill>
              </a:rPr>
              <a:t>③</a:t>
            </a:r>
            <a:r>
              <a:rPr lang="en-US" altLang="zh-CN" sz="2400" dirty="0">
                <a:solidFill>
                  <a:schemeClr val="hlink"/>
                </a:solidFill>
              </a:rPr>
              <a:t>s=202.1.2.1</a:t>
            </a:r>
            <a:r>
              <a:rPr lang="zh-CN" altLang="en-US" sz="2400" dirty="0">
                <a:solidFill>
                  <a:schemeClr val="hlink"/>
                </a:solidFill>
              </a:rPr>
              <a:t>：表示源</a:t>
            </a:r>
            <a:r>
              <a:rPr lang="en-US" altLang="zh-CN" sz="2400" dirty="0">
                <a:solidFill>
                  <a:schemeClr val="hlink"/>
                </a:solidFill>
              </a:rPr>
              <a:t>IP</a:t>
            </a:r>
            <a:r>
              <a:rPr lang="zh-CN" altLang="en-US" sz="2400" dirty="0">
                <a:solidFill>
                  <a:schemeClr val="hlink"/>
                </a:solidFill>
              </a:rPr>
              <a:t>地址。</a:t>
            </a:r>
          </a:p>
          <a:p>
            <a:pPr marL="257175" lvl="1" indent="-257175">
              <a:buClr>
                <a:schemeClr val="tx1"/>
              </a:buClr>
            </a:pPr>
            <a:r>
              <a:rPr lang="zh-CN" altLang="en-US" sz="2400" dirty="0">
                <a:solidFill>
                  <a:schemeClr val="hlink"/>
                </a:solidFill>
              </a:rPr>
              <a:t>④</a:t>
            </a:r>
            <a:r>
              <a:rPr lang="en-US" altLang="zh-CN" sz="2400" dirty="0">
                <a:solidFill>
                  <a:schemeClr val="hlink"/>
                </a:solidFill>
              </a:rPr>
              <a:t>d=202.1.1.1</a:t>
            </a:r>
            <a:r>
              <a:rPr lang="zh-CN" altLang="en-US" sz="2400" dirty="0">
                <a:solidFill>
                  <a:schemeClr val="hlink"/>
                </a:solidFill>
              </a:rPr>
              <a:t>：表示目的</a:t>
            </a:r>
            <a:r>
              <a:rPr lang="en-US" altLang="zh-CN" sz="2400" dirty="0">
                <a:solidFill>
                  <a:schemeClr val="hlink"/>
                </a:solidFill>
              </a:rPr>
              <a:t>IP</a:t>
            </a:r>
            <a:r>
              <a:rPr lang="zh-CN" altLang="en-US" sz="2400" dirty="0">
                <a:solidFill>
                  <a:schemeClr val="hlink"/>
                </a:solidFill>
              </a:rPr>
              <a:t>地址。</a:t>
            </a:r>
          </a:p>
          <a:p>
            <a:pPr marL="257175" lvl="1" indent="-257175">
              <a:buClr>
                <a:schemeClr val="tx1"/>
              </a:buClr>
            </a:pPr>
            <a:r>
              <a:rPr lang="zh-CN" altLang="en-US" sz="2400" dirty="0">
                <a:solidFill>
                  <a:schemeClr val="hlink"/>
                </a:solidFill>
              </a:rPr>
              <a:t>⑤</a:t>
            </a:r>
            <a:r>
              <a:rPr lang="en-US" altLang="zh-CN" sz="2400" dirty="0">
                <a:solidFill>
                  <a:schemeClr val="hlink"/>
                </a:solidFill>
              </a:rPr>
              <a:t>202.1.1.1-&gt;172.16.1.1</a:t>
            </a:r>
            <a:r>
              <a:rPr lang="zh-CN" altLang="en-US" sz="2400" dirty="0">
                <a:solidFill>
                  <a:schemeClr val="hlink"/>
                </a:solidFill>
              </a:rPr>
              <a:t>：表示目的</a:t>
            </a:r>
            <a:r>
              <a:rPr lang="en-US" altLang="zh-CN" sz="2400" dirty="0">
                <a:solidFill>
                  <a:schemeClr val="hlink"/>
                </a:solidFill>
              </a:rPr>
              <a:t>IP</a:t>
            </a:r>
            <a:r>
              <a:rPr lang="zh-CN" altLang="en-US" sz="2400" dirty="0">
                <a:solidFill>
                  <a:schemeClr val="hlink"/>
                </a:solidFill>
              </a:rPr>
              <a:t>地址</a:t>
            </a:r>
            <a:r>
              <a:rPr lang="en-US" altLang="zh-CN" sz="2400" dirty="0">
                <a:solidFill>
                  <a:schemeClr val="hlink"/>
                </a:solidFill>
              </a:rPr>
              <a:t>202.1.1.1</a:t>
            </a:r>
            <a:r>
              <a:rPr lang="zh-CN" altLang="en-US" sz="2400" dirty="0">
                <a:solidFill>
                  <a:schemeClr val="hlink"/>
                </a:solidFill>
              </a:rPr>
              <a:t>被转换成</a:t>
            </a:r>
            <a:r>
              <a:rPr lang="en-US" altLang="zh-CN" sz="2400" dirty="0">
                <a:solidFill>
                  <a:schemeClr val="hlink"/>
                </a:solidFill>
              </a:rPr>
              <a:t>172.16.1.1</a:t>
            </a:r>
          </a:p>
          <a:p>
            <a:pPr marL="257175" lvl="1" indent="-257175">
              <a:buClr>
                <a:schemeClr val="tx1"/>
              </a:buClr>
            </a:pPr>
            <a:r>
              <a:rPr lang="en-US" altLang="zh-CN" sz="2400" dirty="0">
                <a:solidFill>
                  <a:schemeClr val="hlink"/>
                </a:solidFill>
              </a:rPr>
              <a:t>⑥[38]</a:t>
            </a:r>
            <a:r>
              <a:rPr lang="zh-CN" altLang="en-US" sz="2400" dirty="0">
                <a:solidFill>
                  <a:schemeClr val="hlink"/>
                </a:solidFill>
              </a:rPr>
              <a:t>：表示</a:t>
            </a:r>
            <a:r>
              <a:rPr lang="en-US" altLang="zh-CN" sz="2400" dirty="0">
                <a:solidFill>
                  <a:schemeClr val="hlink"/>
                </a:solidFill>
              </a:rPr>
              <a:t>IP</a:t>
            </a:r>
            <a:r>
              <a:rPr lang="zh-CN" altLang="en-US" sz="2400" dirty="0">
                <a:solidFill>
                  <a:schemeClr val="hlink"/>
                </a:solidFill>
              </a:rPr>
              <a:t>标识号。此信息可能对调试有用，因为它与协议分析器的其他数据包跟踪相关联。</a:t>
            </a:r>
          </a:p>
        </p:txBody>
      </p:sp>
    </p:spTree>
    <p:extLst>
      <p:ext uri="{BB962C8B-B14F-4D97-AF65-F5344CB8AC3E}">
        <p14:creationId xmlns:p14="http://schemas.microsoft.com/office/powerpoint/2010/main" val="2841075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7.3	VPN</a:t>
            </a:r>
            <a:r>
              <a:rPr lang="en-US" altLang="zh-CN" sz="4400" dirty="0" smtClean="0"/>
              <a:t/>
            </a:r>
            <a:br>
              <a:rPr lang="en-US" altLang="zh-CN" sz="4400" dirty="0" smtClean="0"/>
            </a:br>
            <a:r>
              <a:rPr lang="en-US" altLang="zh-CN" sz="4400" dirty="0" smtClean="0"/>
              <a:t>7.3.1</a:t>
            </a:r>
            <a:r>
              <a:rPr lang="en-US" altLang="zh-CN" sz="4400" dirty="0"/>
              <a:t>	</a:t>
            </a:r>
            <a:r>
              <a:rPr lang="zh-CN" altLang="en-US" sz="4400" dirty="0"/>
              <a:t>概述</a:t>
            </a:r>
            <a:endParaRPr lang="en-US" altLang="zh-CN" sz="4400" dirty="0"/>
          </a:p>
        </p:txBody>
      </p:sp>
      <p:sp>
        <p:nvSpPr>
          <p:cNvPr id="275459" name="Rectangle 3"/>
          <p:cNvSpPr>
            <a:spLocks noGrp="1" noChangeArrowheads="1"/>
          </p:cNvSpPr>
          <p:nvPr>
            <p:ph type="body" idx="1"/>
          </p:nvPr>
        </p:nvSpPr>
        <p:spPr>
          <a:xfrm>
            <a:off x="457200" y="1569722"/>
            <a:ext cx="8229600" cy="4525963"/>
          </a:xfrm>
        </p:spPr>
        <p:txBody>
          <a:bodyPr/>
          <a:lstStyle/>
          <a:p>
            <a:pPr marL="257175" lvl="1" indent="-257175">
              <a:buClr>
                <a:schemeClr val="tx1"/>
              </a:buClr>
            </a:pPr>
            <a:r>
              <a:rPr lang="en-US" altLang="zh-CN" sz="3000" dirty="0">
                <a:solidFill>
                  <a:schemeClr val="hlink"/>
                </a:solidFill>
              </a:rPr>
              <a:t>RFC1918</a:t>
            </a:r>
            <a:r>
              <a:rPr lang="zh-CN" altLang="en-US" sz="3000" dirty="0">
                <a:solidFill>
                  <a:schemeClr val="hlink"/>
                </a:solidFill>
              </a:rPr>
              <a:t>指明了一些专用地址。这些地址能用于一个机构的内部通信，而不能用于和因特网上的主机通信</a:t>
            </a:r>
            <a:r>
              <a:rPr lang="zh-CN" altLang="en-US" sz="3000" dirty="0" smtClean="0">
                <a:solidFill>
                  <a:schemeClr val="hlink"/>
                </a:solidFill>
              </a:rPr>
              <a:t>。</a:t>
            </a:r>
            <a:endParaRPr lang="en-US" altLang="zh-CN" sz="3000" dirty="0" smtClean="0">
              <a:solidFill>
                <a:schemeClr val="hlink"/>
              </a:solidFill>
            </a:endParaRPr>
          </a:p>
          <a:p>
            <a:pPr marL="257175" lvl="1" indent="-257175">
              <a:buClr>
                <a:schemeClr val="tx1"/>
              </a:buClr>
            </a:pPr>
            <a:r>
              <a:rPr lang="en-US" altLang="zh-CN" sz="3000" dirty="0">
                <a:solidFill>
                  <a:schemeClr val="hlink"/>
                </a:solidFill>
              </a:rPr>
              <a:t>RFC1918</a:t>
            </a:r>
            <a:r>
              <a:rPr lang="zh-CN" altLang="en-US" sz="3000" dirty="0">
                <a:solidFill>
                  <a:schemeClr val="hlink"/>
                </a:solidFill>
              </a:rPr>
              <a:t>指明的专用地址是：</a:t>
            </a:r>
          </a:p>
          <a:p>
            <a:pPr marL="557212" lvl="2" indent="-257175">
              <a:buClr>
                <a:schemeClr val="tx1"/>
              </a:buClr>
            </a:pPr>
            <a:r>
              <a:rPr lang="en-US" altLang="zh-CN" sz="2600" dirty="0" smtClean="0">
                <a:solidFill>
                  <a:schemeClr val="hlink"/>
                </a:solidFill>
              </a:rPr>
              <a:t>10.0.0.0</a:t>
            </a:r>
            <a:r>
              <a:rPr lang="zh-CN" altLang="en-US" sz="2600" dirty="0">
                <a:solidFill>
                  <a:schemeClr val="hlink"/>
                </a:solidFill>
              </a:rPr>
              <a:t>～</a:t>
            </a:r>
            <a:r>
              <a:rPr lang="en-US" altLang="zh-CN" sz="2600" dirty="0" smtClean="0">
                <a:solidFill>
                  <a:schemeClr val="hlink"/>
                </a:solidFill>
              </a:rPr>
              <a:t>10.255.255.255</a:t>
            </a:r>
          </a:p>
          <a:p>
            <a:pPr marL="300037" lvl="2" indent="0">
              <a:buClr>
                <a:schemeClr val="tx1"/>
              </a:buClr>
              <a:buNone/>
            </a:pPr>
            <a:r>
              <a:rPr lang="zh-CN" altLang="en-US" sz="2600" dirty="0" smtClean="0">
                <a:solidFill>
                  <a:schemeClr val="hlink"/>
                </a:solidFill>
              </a:rPr>
              <a:t>（</a:t>
            </a:r>
            <a:r>
              <a:rPr lang="zh-CN" altLang="en-US" sz="2600" dirty="0">
                <a:solidFill>
                  <a:schemeClr val="hlink"/>
                </a:solidFill>
              </a:rPr>
              <a:t>或者记为</a:t>
            </a:r>
            <a:r>
              <a:rPr lang="en-US" altLang="zh-CN" sz="2600" dirty="0">
                <a:solidFill>
                  <a:schemeClr val="hlink"/>
                </a:solidFill>
              </a:rPr>
              <a:t>10/8</a:t>
            </a:r>
            <a:r>
              <a:rPr lang="zh-CN" altLang="en-US" sz="2600" dirty="0">
                <a:solidFill>
                  <a:schemeClr val="hlink"/>
                </a:solidFill>
              </a:rPr>
              <a:t>，是一个</a:t>
            </a:r>
            <a:r>
              <a:rPr lang="en-US" altLang="zh-CN" sz="2600" dirty="0">
                <a:solidFill>
                  <a:schemeClr val="hlink"/>
                </a:solidFill>
              </a:rPr>
              <a:t>24</a:t>
            </a:r>
            <a:r>
              <a:rPr lang="zh-CN" altLang="en-US" sz="2600" dirty="0">
                <a:solidFill>
                  <a:schemeClr val="hlink"/>
                </a:solidFill>
              </a:rPr>
              <a:t>位块）</a:t>
            </a:r>
          </a:p>
          <a:p>
            <a:pPr marL="557212" lvl="2" indent="-257175">
              <a:buClr>
                <a:schemeClr val="tx1"/>
              </a:buClr>
            </a:pPr>
            <a:r>
              <a:rPr lang="en-US" altLang="zh-CN" sz="2600" dirty="0" smtClean="0">
                <a:solidFill>
                  <a:schemeClr val="hlink"/>
                </a:solidFill>
              </a:rPr>
              <a:t>172.16.0.0</a:t>
            </a:r>
            <a:r>
              <a:rPr lang="zh-CN" altLang="en-US" sz="2600" dirty="0">
                <a:solidFill>
                  <a:schemeClr val="hlink"/>
                </a:solidFill>
              </a:rPr>
              <a:t>～</a:t>
            </a:r>
            <a:r>
              <a:rPr lang="en-US" altLang="zh-CN" sz="2600" dirty="0" smtClean="0">
                <a:solidFill>
                  <a:schemeClr val="hlink"/>
                </a:solidFill>
              </a:rPr>
              <a:t>172.31.255.255</a:t>
            </a:r>
          </a:p>
          <a:p>
            <a:pPr marL="300037" lvl="2" indent="0">
              <a:buClr>
                <a:schemeClr val="tx1"/>
              </a:buClr>
              <a:buNone/>
            </a:pPr>
            <a:r>
              <a:rPr lang="zh-CN" altLang="en-US" sz="2600" dirty="0" smtClean="0">
                <a:solidFill>
                  <a:schemeClr val="hlink"/>
                </a:solidFill>
              </a:rPr>
              <a:t>（</a:t>
            </a:r>
            <a:r>
              <a:rPr lang="zh-CN" altLang="en-US" sz="2600" dirty="0">
                <a:solidFill>
                  <a:schemeClr val="hlink"/>
                </a:solidFill>
              </a:rPr>
              <a:t>或者记为</a:t>
            </a:r>
            <a:r>
              <a:rPr lang="en-US" altLang="zh-CN" sz="2600" dirty="0">
                <a:solidFill>
                  <a:schemeClr val="hlink"/>
                </a:solidFill>
              </a:rPr>
              <a:t>172.16/12</a:t>
            </a:r>
            <a:r>
              <a:rPr lang="zh-CN" altLang="en-US" sz="2600" dirty="0">
                <a:solidFill>
                  <a:schemeClr val="hlink"/>
                </a:solidFill>
              </a:rPr>
              <a:t>，是一个</a:t>
            </a:r>
            <a:r>
              <a:rPr lang="en-US" altLang="zh-CN" sz="2600" dirty="0">
                <a:solidFill>
                  <a:schemeClr val="hlink"/>
                </a:solidFill>
              </a:rPr>
              <a:t>20</a:t>
            </a:r>
            <a:r>
              <a:rPr lang="zh-CN" altLang="en-US" sz="2600" dirty="0">
                <a:solidFill>
                  <a:schemeClr val="hlink"/>
                </a:solidFill>
              </a:rPr>
              <a:t>位块）</a:t>
            </a:r>
          </a:p>
          <a:p>
            <a:pPr marL="557212" lvl="2" indent="-257175">
              <a:buClr>
                <a:schemeClr val="tx1"/>
              </a:buClr>
            </a:pPr>
            <a:r>
              <a:rPr lang="en-US" altLang="zh-CN" sz="2600" dirty="0" smtClean="0">
                <a:solidFill>
                  <a:schemeClr val="hlink"/>
                </a:solidFill>
              </a:rPr>
              <a:t>192.168.0.0</a:t>
            </a:r>
            <a:r>
              <a:rPr lang="zh-CN" altLang="en-US" sz="2600" dirty="0">
                <a:solidFill>
                  <a:schemeClr val="hlink"/>
                </a:solidFill>
              </a:rPr>
              <a:t>～</a:t>
            </a:r>
            <a:r>
              <a:rPr lang="en-US" altLang="zh-CN" sz="2600" dirty="0" smtClean="0">
                <a:solidFill>
                  <a:schemeClr val="hlink"/>
                </a:solidFill>
              </a:rPr>
              <a:t>192.168.255.255</a:t>
            </a:r>
          </a:p>
          <a:p>
            <a:pPr marL="300037" lvl="2" indent="0">
              <a:buClr>
                <a:schemeClr val="tx1"/>
              </a:buClr>
              <a:buNone/>
            </a:pPr>
            <a:r>
              <a:rPr lang="zh-CN" altLang="en-US" sz="2600" dirty="0" smtClean="0">
                <a:solidFill>
                  <a:schemeClr val="hlink"/>
                </a:solidFill>
              </a:rPr>
              <a:t>（</a:t>
            </a:r>
            <a:r>
              <a:rPr lang="zh-CN" altLang="en-US" sz="2600" dirty="0">
                <a:solidFill>
                  <a:schemeClr val="hlink"/>
                </a:solidFill>
              </a:rPr>
              <a:t>或者记为</a:t>
            </a:r>
            <a:r>
              <a:rPr lang="en-US" altLang="zh-CN" sz="2600" dirty="0">
                <a:solidFill>
                  <a:schemeClr val="hlink"/>
                </a:solidFill>
              </a:rPr>
              <a:t>192.168/16</a:t>
            </a:r>
            <a:r>
              <a:rPr lang="zh-CN" altLang="en-US" sz="2600" dirty="0">
                <a:solidFill>
                  <a:schemeClr val="hlink"/>
                </a:solidFill>
              </a:rPr>
              <a:t>，是一个</a:t>
            </a:r>
            <a:r>
              <a:rPr lang="en-US" altLang="zh-CN" sz="2600" dirty="0">
                <a:solidFill>
                  <a:schemeClr val="hlink"/>
                </a:solidFill>
              </a:rPr>
              <a:t>16</a:t>
            </a:r>
            <a:r>
              <a:rPr lang="zh-CN" altLang="en-US" sz="2600" dirty="0">
                <a:solidFill>
                  <a:schemeClr val="hlink"/>
                </a:solidFill>
              </a:rPr>
              <a:t>位块）</a:t>
            </a:r>
          </a:p>
        </p:txBody>
      </p:sp>
    </p:spTree>
    <p:extLst>
      <p:ext uri="{BB962C8B-B14F-4D97-AF65-F5344CB8AC3E}">
        <p14:creationId xmlns:p14="http://schemas.microsoft.com/office/powerpoint/2010/main" val="42412422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32</a:t>
            </a:fld>
            <a:r>
              <a:rPr lang="zh-CN" altLang="en-US"/>
              <a:t> 页</a:t>
            </a:r>
          </a:p>
        </p:txBody>
      </p:sp>
      <p:sp>
        <p:nvSpPr>
          <p:cNvPr id="275458" name="Rectangle 2"/>
          <p:cNvSpPr>
            <a:spLocks noGrp="1" noRot="1" noChangeArrowheads="1"/>
          </p:cNvSpPr>
          <p:nvPr>
            <p:ph type="title"/>
          </p:nvPr>
        </p:nvSpPr>
        <p:spPr>
          <a:xfrm>
            <a:off x="457200" y="100470"/>
            <a:ext cx="8229600" cy="1143000"/>
          </a:xfrm>
        </p:spPr>
        <p:txBody>
          <a:bodyPr/>
          <a:lstStyle/>
          <a:p>
            <a:r>
              <a:rPr lang="en-US" altLang="zh-CN" sz="4400" dirty="0" smtClean="0"/>
              <a:t>7.3.1</a:t>
            </a:r>
            <a:r>
              <a:rPr lang="en-US" altLang="zh-CN" sz="4400" dirty="0"/>
              <a:t>	</a:t>
            </a:r>
            <a:r>
              <a:rPr lang="zh-CN" altLang="en-US" sz="4400" dirty="0"/>
              <a:t>概述（续</a:t>
            </a:r>
            <a:r>
              <a:rPr lang="en-US" altLang="zh-CN" sz="4400" dirty="0"/>
              <a:t>1</a:t>
            </a:r>
            <a:r>
              <a:rPr lang="zh-CN" altLang="en-US" sz="4400" dirty="0"/>
              <a:t>）</a:t>
            </a:r>
            <a:endParaRPr lang="en-US" altLang="zh-CN" sz="4400" dirty="0"/>
          </a:p>
        </p:txBody>
      </p:sp>
      <p:sp>
        <p:nvSpPr>
          <p:cNvPr id="275459" name="Rectangle 3"/>
          <p:cNvSpPr>
            <a:spLocks noGrp="1" noChangeArrowheads="1"/>
          </p:cNvSpPr>
          <p:nvPr>
            <p:ph type="body" idx="1"/>
          </p:nvPr>
        </p:nvSpPr>
        <p:spPr>
          <a:xfrm>
            <a:off x="442686" y="1047211"/>
            <a:ext cx="8229600" cy="452596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300038"/>
            <a:r>
              <a:rPr lang="zh-CN" altLang="en-US" sz="2600" dirty="0" smtClean="0">
                <a:solidFill>
                  <a:schemeClr val="hlink"/>
                </a:solidFill>
              </a:rPr>
              <a:t>一</a:t>
            </a:r>
            <a:r>
              <a:rPr lang="zh-CN" altLang="en-US" sz="2600" dirty="0">
                <a:solidFill>
                  <a:schemeClr val="hlink"/>
                </a:solidFill>
              </a:rPr>
              <a:t>个很大的机构有很多部门分布在相距很远的一些地点，而在每一个地点都有自己的专用网。假定这些分布在不同地点的专用网需要经常进行通信。这时，可以有两种</a:t>
            </a:r>
            <a:r>
              <a:rPr lang="zh-CN" altLang="en-US" sz="2600" dirty="0" smtClean="0">
                <a:solidFill>
                  <a:schemeClr val="hlink"/>
                </a:solidFill>
              </a:rPr>
              <a:t>方法：</a:t>
            </a:r>
            <a:endParaRPr lang="en-US" altLang="zh-CN" sz="2600" dirty="0" smtClean="0">
              <a:solidFill>
                <a:schemeClr val="hlink"/>
              </a:solidFill>
            </a:endParaRPr>
          </a:p>
          <a:p>
            <a:pPr marL="300038" lvl="1" indent="-300038"/>
            <a:r>
              <a:rPr lang="zh-CN" altLang="en-US" sz="2200" dirty="0" smtClean="0"/>
              <a:t>租用</a:t>
            </a:r>
            <a:r>
              <a:rPr lang="zh-CN" altLang="en-US" sz="2200" dirty="0"/>
              <a:t>电信公司的通信线路为本机构专用。这种方法的好处是简单方便，但是线路的租金太高</a:t>
            </a:r>
            <a:r>
              <a:rPr lang="zh-CN" altLang="en-US" sz="2200" dirty="0" smtClean="0"/>
              <a:t>。</a:t>
            </a:r>
            <a:endParaRPr lang="en-US" altLang="zh-CN" sz="2200" dirty="0" smtClean="0"/>
          </a:p>
          <a:p>
            <a:pPr marL="300038" lvl="1" indent="-300038"/>
            <a:r>
              <a:rPr lang="zh-CN" altLang="en-US" sz="2200" dirty="0" smtClean="0"/>
              <a:t>利用</a:t>
            </a:r>
            <a:r>
              <a:rPr lang="zh-CN" altLang="en-US" sz="2200" dirty="0"/>
              <a:t>共用的因特网作为本机构各专用网之间的通信载体，这样的专用网又称为虚拟专用网</a:t>
            </a:r>
            <a:r>
              <a:rPr lang="en-US" altLang="zh-CN" sz="2200" dirty="0"/>
              <a:t>(</a:t>
            </a:r>
            <a:r>
              <a:rPr lang="en-US" altLang="zh-CN" sz="2200" dirty="0" smtClean="0"/>
              <a:t>Virtual </a:t>
            </a:r>
            <a:r>
              <a:rPr lang="en-US" altLang="zh-CN" sz="2200" dirty="0"/>
              <a:t>Private Network, VPN)</a:t>
            </a:r>
            <a:r>
              <a:rPr lang="zh-CN" altLang="en-US" sz="2200" dirty="0" smtClean="0"/>
              <a:t>。</a:t>
            </a:r>
            <a:endParaRPr lang="en-US" altLang="zh-CN" sz="2200" dirty="0" smtClean="0"/>
          </a:p>
          <a:p>
            <a:pPr marL="0" indent="-300038"/>
            <a:r>
              <a:rPr lang="zh-CN" altLang="en-US" sz="2500" dirty="0"/>
              <a:t>“专用网”是因为这种网络是为本机构的主机用于机构内部的通信，而不是用于和网络外非本机构的主机通信。</a:t>
            </a:r>
            <a:endParaRPr lang="zh-CN" altLang="zh-CN" sz="2500" dirty="0"/>
          </a:p>
        </p:txBody>
      </p:sp>
    </p:spTree>
    <p:extLst>
      <p:ext uri="{BB962C8B-B14F-4D97-AF65-F5344CB8AC3E}">
        <p14:creationId xmlns:p14="http://schemas.microsoft.com/office/powerpoint/2010/main" val="30390118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33</a:t>
            </a:fld>
            <a:r>
              <a:rPr lang="zh-CN" altLang="en-US"/>
              <a:t> 页</a:t>
            </a:r>
          </a:p>
        </p:txBody>
      </p:sp>
      <p:sp>
        <p:nvSpPr>
          <p:cNvPr id="275458" name="Rectangle 2"/>
          <p:cNvSpPr>
            <a:spLocks noGrp="1" noRot="1" noChangeArrowheads="1"/>
          </p:cNvSpPr>
          <p:nvPr>
            <p:ph type="title"/>
          </p:nvPr>
        </p:nvSpPr>
        <p:spPr>
          <a:xfrm>
            <a:off x="457200" y="100470"/>
            <a:ext cx="8229600" cy="1143000"/>
          </a:xfrm>
        </p:spPr>
        <p:txBody>
          <a:bodyPr/>
          <a:lstStyle/>
          <a:p>
            <a:r>
              <a:rPr lang="en-US" altLang="zh-CN" sz="4400" dirty="0" smtClean="0"/>
              <a:t>7.3.1</a:t>
            </a:r>
            <a:r>
              <a:rPr lang="en-US" altLang="zh-CN" sz="4400" dirty="0"/>
              <a:t>	</a:t>
            </a:r>
            <a:r>
              <a:rPr lang="zh-CN" altLang="en-US" sz="4400" dirty="0"/>
              <a:t>概述（</a:t>
            </a:r>
            <a:r>
              <a:rPr lang="zh-CN" altLang="en-US" sz="4400" dirty="0" smtClean="0"/>
              <a:t>续</a:t>
            </a:r>
            <a:r>
              <a:rPr lang="en-US" altLang="zh-CN" sz="4400" dirty="0" smtClean="0"/>
              <a:t>2</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304801" y="1047211"/>
            <a:ext cx="8621486" cy="452596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257175" lvl="1" indent="-257175">
              <a:buClr>
                <a:schemeClr val="tx1"/>
              </a:buClr>
            </a:pPr>
            <a:r>
              <a:rPr lang="zh-CN" altLang="en-US" sz="2500" dirty="0">
                <a:solidFill>
                  <a:schemeClr val="hlink"/>
                </a:solidFill>
              </a:rPr>
              <a:t>下</a:t>
            </a:r>
            <a:r>
              <a:rPr lang="zh-CN" altLang="en-US" sz="2500" dirty="0" smtClean="0">
                <a:solidFill>
                  <a:schemeClr val="hlink"/>
                </a:solidFill>
              </a:rPr>
              <a:t>图说明了如何</a:t>
            </a:r>
            <a:r>
              <a:rPr lang="zh-CN" altLang="en-US" sz="2500" dirty="0">
                <a:solidFill>
                  <a:schemeClr val="hlink"/>
                </a:solidFill>
              </a:rPr>
              <a:t>使用</a:t>
            </a:r>
            <a:r>
              <a:rPr lang="en-US" altLang="zh-CN" sz="2500" dirty="0">
                <a:solidFill>
                  <a:schemeClr val="hlink"/>
                </a:solidFill>
              </a:rPr>
              <a:t>IP</a:t>
            </a:r>
            <a:r>
              <a:rPr lang="zh-CN" altLang="en-US" sz="2500" dirty="0">
                <a:solidFill>
                  <a:schemeClr val="hlink"/>
                </a:solidFill>
              </a:rPr>
              <a:t>隧道技术</a:t>
            </a:r>
            <a:r>
              <a:rPr lang="zh-CN" altLang="en-US" sz="2500" dirty="0" smtClean="0">
                <a:solidFill>
                  <a:schemeClr val="hlink"/>
                </a:solidFill>
              </a:rPr>
              <a:t>实现</a:t>
            </a:r>
            <a:r>
              <a:rPr lang="en-US" altLang="zh-CN" sz="2500" dirty="0" smtClean="0">
                <a:solidFill>
                  <a:schemeClr val="hlink"/>
                </a:solidFill>
              </a:rPr>
              <a:t>VPN</a:t>
            </a:r>
            <a:r>
              <a:rPr lang="zh-CN" altLang="en-US" sz="2500" dirty="0" smtClean="0">
                <a:solidFill>
                  <a:schemeClr val="hlink"/>
                </a:solidFill>
              </a:rPr>
              <a:t>。某个</a:t>
            </a:r>
            <a:r>
              <a:rPr lang="zh-CN" altLang="en-US" sz="2500" dirty="0">
                <a:solidFill>
                  <a:schemeClr val="hlink"/>
                </a:solidFill>
              </a:rPr>
              <a:t>机构在两个相隔较远的场所建立了专用网</a:t>
            </a:r>
            <a:r>
              <a:rPr lang="en-US" altLang="zh-CN" sz="2500" dirty="0">
                <a:solidFill>
                  <a:schemeClr val="hlink"/>
                </a:solidFill>
              </a:rPr>
              <a:t>A</a:t>
            </a:r>
            <a:r>
              <a:rPr lang="zh-CN" altLang="en-US" sz="2500" dirty="0">
                <a:solidFill>
                  <a:schemeClr val="hlink"/>
                </a:solidFill>
              </a:rPr>
              <a:t>和</a:t>
            </a:r>
            <a:r>
              <a:rPr lang="en-US" altLang="zh-CN" sz="2500" dirty="0">
                <a:solidFill>
                  <a:schemeClr val="hlink"/>
                </a:solidFill>
              </a:rPr>
              <a:t>B</a:t>
            </a:r>
            <a:r>
              <a:rPr lang="zh-CN" altLang="en-US" sz="2500" dirty="0">
                <a:solidFill>
                  <a:schemeClr val="hlink"/>
                </a:solidFill>
              </a:rPr>
              <a:t>，其网络地址分别为专用地址</a:t>
            </a:r>
            <a:r>
              <a:rPr lang="en-US" altLang="zh-CN" sz="2500" dirty="0">
                <a:solidFill>
                  <a:schemeClr val="hlink"/>
                </a:solidFill>
              </a:rPr>
              <a:t>10.1.0.0</a:t>
            </a:r>
            <a:r>
              <a:rPr lang="zh-CN" altLang="en-US" sz="2500" dirty="0">
                <a:solidFill>
                  <a:schemeClr val="hlink"/>
                </a:solidFill>
              </a:rPr>
              <a:t>和</a:t>
            </a:r>
            <a:r>
              <a:rPr lang="en-US" altLang="zh-CN" sz="2500" dirty="0">
                <a:solidFill>
                  <a:schemeClr val="hlink"/>
                </a:solidFill>
              </a:rPr>
              <a:t>10.2.0.0</a:t>
            </a:r>
            <a:r>
              <a:rPr lang="zh-CN" altLang="en-US" sz="2500" dirty="0">
                <a:solidFill>
                  <a:schemeClr val="hlink"/>
                </a:solidFill>
              </a:rPr>
              <a:t>。现在这两个场所需要通过公用的因特网构成一个</a:t>
            </a:r>
            <a:r>
              <a:rPr lang="en-US" altLang="zh-CN" sz="2500" dirty="0">
                <a:solidFill>
                  <a:schemeClr val="hlink"/>
                </a:solidFill>
              </a:rPr>
              <a:t>VPN</a:t>
            </a:r>
            <a:r>
              <a:rPr lang="zh-CN" altLang="en-US" sz="2500" dirty="0" smtClean="0">
                <a:solidFill>
                  <a:schemeClr val="hlink"/>
                </a:solidFill>
              </a:rPr>
              <a:t>。</a:t>
            </a:r>
            <a:endParaRPr lang="en-US" altLang="zh-CN" sz="2500" dirty="0" smtClean="0">
              <a:solidFill>
                <a:schemeClr val="hlink"/>
              </a:solidFill>
            </a:endParaRPr>
          </a:p>
          <a:p>
            <a:pPr marL="257175" lvl="1" indent="-257175">
              <a:buClr>
                <a:schemeClr val="tx1"/>
              </a:buClr>
            </a:pPr>
            <a:endParaRPr lang="en-US" altLang="zh-CN" sz="2500" dirty="0">
              <a:solidFill>
                <a:schemeClr val="hlink"/>
              </a:solidFill>
            </a:endParaRPr>
          </a:p>
          <a:p>
            <a:pPr marL="257175" lvl="1" indent="-257175">
              <a:buClr>
                <a:schemeClr val="tx1"/>
              </a:buClr>
            </a:pPr>
            <a:endParaRPr lang="en-US" altLang="zh-CN" sz="2500" dirty="0" smtClean="0">
              <a:solidFill>
                <a:schemeClr val="hlink"/>
              </a:solidFill>
            </a:endParaRPr>
          </a:p>
          <a:p>
            <a:pPr marL="257175" lvl="1" indent="-257175">
              <a:buClr>
                <a:schemeClr val="tx1"/>
              </a:buClr>
            </a:pPr>
            <a:endParaRPr lang="en-US" altLang="zh-CN" sz="2500" dirty="0">
              <a:solidFill>
                <a:schemeClr val="hlink"/>
              </a:solidFill>
            </a:endParaRPr>
          </a:p>
          <a:p>
            <a:pPr marL="257175" lvl="1" indent="-257175">
              <a:buClr>
                <a:schemeClr val="tx1"/>
              </a:buClr>
            </a:pPr>
            <a:endParaRPr lang="en-US" altLang="zh-CN" sz="2500" dirty="0" smtClean="0">
              <a:solidFill>
                <a:schemeClr val="hlink"/>
              </a:solidFill>
            </a:endParaRPr>
          </a:p>
          <a:p>
            <a:pPr marL="257175" lvl="1" indent="-257175">
              <a:buClr>
                <a:schemeClr val="tx1"/>
              </a:buClr>
            </a:pPr>
            <a:endParaRPr lang="en-US" altLang="zh-CN" sz="2500" dirty="0">
              <a:solidFill>
                <a:schemeClr val="hlink"/>
              </a:solidFill>
            </a:endParaRPr>
          </a:p>
          <a:p>
            <a:pPr marL="0" lvl="1" indent="0">
              <a:buClr>
                <a:schemeClr val="tx1"/>
              </a:buClr>
              <a:buNone/>
            </a:pPr>
            <a:endParaRPr lang="en-US" altLang="zh-CN" sz="2500" dirty="0">
              <a:solidFill>
                <a:schemeClr val="hlink"/>
              </a:solidFill>
            </a:endParaRPr>
          </a:p>
          <a:p>
            <a:pPr marL="257175" lvl="1" indent="-257175">
              <a:buClr>
                <a:schemeClr val="tx1"/>
              </a:buClr>
            </a:pPr>
            <a:r>
              <a:rPr lang="zh-CN" altLang="en-US" sz="2500" dirty="0">
                <a:solidFill>
                  <a:schemeClr val="hlink"/>
                </a:solidFill>
              </a:rPr>
              <a:t>数据报从</a:t>
            </a:r>
            <a:r>
              <a:rPr lang="en-US" altLang="zh-CN" sz="2500" dirty="0">
                <a:solidFill>
                  <a:schemeClr val="hlink"/>
                </a:solidFill>
              </a:rPr>
              <a:t>R1</a:t>
            </a:r>
            <a:r>
              <a:rPr lang="zh-CN" altLang="en-US" sz="2500" dirty="0">
                <a:solidFill>
                  <a:schemeClr val="hlink"/>
                </a:solidFill>
              </a:rPr>
              <a:t>传送到</a:t>
            </a:r>
            <a:r>
              <a:rPr lang="en-US" altLang="zh-CN" sz="2500" dirty="0">
                <a:solidFill>
                  <a:schemeClr val="hlink"/>
                </a:solidFill>
              </a:rPr>
              <a:t>R2</a:t>
            </a:r>
            <a:r>
              <a:rPr lang="zh-CN" altLang="en-US" sz="2500" dirty="0">
                <a:solidFill>
                  <a:schemeClr val="hlink"/>
                </a:solidFill>
              </a:rPr>
              <a:t>可能要经过因特网中的许多个网络和路由器。但从逻辑上看，在</a:t>
            </a:r>
            <a:r>
              <a:rPr lang="en-US" altLang="zh-CN" sz="2500" dirty="0">
                <a:solidFill>
                  <a:schemeClr val="hlink"/>
                </a:solidFill>
              </a:rPr>
              <a:t>R1</a:t>
            </a:r>
            <a:r>
              <a:rPr lang="zh-CN" altLang="en-US" sz="2500" dirty="0">
                <a:solidFill>
                  <a:schemeClr val="hlink"/>
                </a:solidFill>
              </a:rPr>
              <a:t>到</a:t>
            </a:r>
            <a:r>
              <a:rPr lang="en-US" altLang="zh-CN" sz="2500" dirty="0">
                <a:solidFill>
                  <a:schemeClr val="hlink"/>
                </a:solidFill>
              </a:rPr>
              <a:t>R2</a:t>
            </a:r>
            <a:r>
              <a:rPr lang="zh-CN" altLang="en-US" sz="2500" dirty="0">
                <a:solidFill>
                  <a:schemeClr val="hlink"/>
                </a:solidFill>
              </a:rPr>
              <a:t>之间好像是有一条直通的点对点链路，所以“隧道”就是这个意思。</a:t>
            </a:r>
          </a:p>
        </p:txBody>
      </p:sp>
      <p:pic>
        <p:nvPicPr>
          <p:cNvPr id="6" name="图片 5"/>
          <p:cNvPicPr/>
          <p:nvPr/>
        </p:nvPicPr>
        <p:blipFill>
          <a:blip r:embed="rId2" cstate="print">
            <a:extLst>
              <a:ext uri="{28A0092B-C50C-407E-A947-70E740481C1C}">
                <a14:useLocalDpi xmlns:a14="http://schemas.microsoft.com/office/drawing/2010/main" val="0"/>
              </a:ext>
            </a:extLst>
          </a:blip>
          <a:stretch>
            <a:fillRect/>
          </a:stretch>
        </p:blipFill>
        <p:spPr>
          <a:xfrm>
            <a:off x="719727" y="2606852"/>
            <a:ext cx="7059930" cy="2828048"/>
          </a:xfrm>
          <a:prstGeom prst="rect">
            <a:avLst/>
          </a:prstGeom>
        </p:spPr>
      </p:pic>
    </p:spTree>
    <p:extLst>
      <p:ext uri="{BB962C8B-B14F-4D97-AF65-F5344CB8AC3E}">
        <p14:creationId xmlns:p14="http://schemas.microsoft.com/office/powerpoint/2010/main" val="18130711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34</a:t>
            </a:fld>
            <a:r>
              <a:rPr lang="zh-CN" altLang="en-US"/>
              <a:t> 页</a:t>
            </a:r>
          </a:p>
        </p:txBody>
      </p:sp>
      <p:sp>
        <p:nvSpPr>
          <p:cNvPr id="275458" name="Rectangle 2"/>
          <p:cNvSpPr>
            <a:spLocks noGrp="1" noRot="1" noChangeArrowheads="1"/>
          </p:cNvSpPr>
          <p:nvPr>
            <p:ph type="title"/>
          </p:nvPr>
        </p:nvSpPr>
        <p:spPr>
          <a:xfrm>
            <a:off x="457200" y="100470"/>
            <a:ext cx="8229600" cy="1143000"/>
          </a:xfrm>
        </p:spPr>
        <p:txBody>
          <a:bodyPr/>
          <a:lstStyle/>
          <a:p>
            <a:r>
              <a:rPr lang="en-US" altLang="zh-CN" sz="4400" dirty="0"/>
              <a:t>6.3.1	</a:t>
            </a:r>
            <a:r>
              <a:rPr lang="zh-CN" altLang="en-US" sz="4400" dirty="0"/>
              <a:t>概述（</a:t>
            </a:r>
            <a:r>
              <a:rPr lang="zh-CN" altLang="en-US" sz="4400" dirty="0" smtClean="0"/>
              <a:t>续</a:t>
            </a:r>
            <a:r>
              <a:rPr lang="en-US" altLang="zh-CN" sz="4400" dirty="0" smtClean="0"/>
              <a:t>3</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304801" y="1047211"/>
            <a:ext cx="8621486" cy="452596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257175" lvl="1" indent="-257175">
              <a:buClr>
                <a:schemeClr val="tx1"/>
              </a:buClr>
            </a:pPr>
            <a:r>
              <a:rPr lang="zh-CN" altLang="en-US" sz="2600" dirty="0" smtClean="0">
                <a:solidFill>
                  <a:schemeClr val="hlink"/>
                </a:solidFill>
              </a:rPr>
              <a:t>由</a:t>
            </a:r>
            <a:r>
              <a:rPr lang="en-US" altLang="zh-CN" sz="2600" dirty="0" smtClean="0">
                <a:solidFill>
                  <a:schemeClr val="hlink"/>
                </a:solidFill>
              </a:rPr>
              <a:t>A</a:t>
            </a:r>
            <a:r>
              <a:rPr lang="zh-CN" altLang="en-US" sz="2600" dirty="0" smtClean="0">
                <a:solidFill>
                  <a:schemeClr val="hlink"/>
                </a:solidFill>
              </a:rPr>
              <a:t>和</a:t>
            </a:r>
            <a:r>
              <a:rPr lang="en-US" altLang="zh-CN" sz="2600" dirty="0" smtClean="0">
                <a:solidFill>
                  <a:schemeClr val="hlink"/>
                </a:solidFill>
              </a:rPr>
              <a:t>B</a:t>
            </a:r>
            <a:r>
              <a:rPr lang="zh-CN" altLang="en-US" sz="2600" dirty="0" smtClean="0">
                <a:solidFill>
                  <a:schemeClr val="hlink"/>
                </a:solidFill>
              </a:rPr>
              <a:t>的内部网络所构成的虚拟专用网</a:t>
            </a:r>
            <a:r>
              <a:rPr lang="en-US" altLang="zh-CN" sz="2600" dirty="0" smtClean="0">
                <a:solidFill>
                  <a:schemeClr val="hlink"/>
                </a:solidFill>
              </a:rPr>
              <a:t>VPN</a:t>
            </a:r>
            <a:r>
              <a:rPr lang="zh-CN" altLang="en-US" sz="2600" dirty="0" smtClean="0">
                <a:solidFill>
                  <a:schemeClr val="hlink"/>
                </a:solidFill>
              </a:rPr>
              <a:t>又称为内联网，表示场所</a:t>
            </a:r>
            <a:r>
              <a:rPr lang="en-US" altLang="zh-CN" sz="2600" dirty="0" smtClean="0">
                <a:solidFill>
                  <a:schemeClr val="hlink"/>
                </a:solidFill>
              </a:rPr>
              <a:t>A</a:t>
            </a:r>
            <a:r>
              <a:rPr lang="zh-CN" altLang="en-US" sz="2600" dirty="0" smtClean="0">
                <a:solidFill>
                  <a:schemeClr val="hlink"/>
                </a:solidFill>
              </a:rPr>
              <a:t>和</a:t>
            </a:r>
            <a:r>
              <a:rPr lang="en-US" altLang="zh-CN" sz="2600" dirty="0" smtClean="0">
                <a:solidFill>
                  <a:schemeClr val="hlink"/>
                </a:solidFill>
              </a:rPr>
              <a:t>B</a:t>
            </a:r>
            <a:r>
              <a:rPr lang="zh-CN" altLang="en-US" sz="2600" dirty="0" smtClean="0">
                <a:solidFill>
                  <a:schemeClr val="hlink"/>
                </a:solidFill>
              </a:rPr>
              <a:t>都属于同一个机构。有时一个机构的</a:t>
            </a:r>
            <a:r>
              <a:rPr lang="en-US" altLang="zh-CN" sz="2600" dirty="0" smtClean="0">
                <a:solidFill>
                  <a:schemeClr val="hlink"/>
                </a:solidFill>
              </a:rPr>
              <a:t>VPN</a:t>
            </a:r>
            <a:r>
              <a:rPr lang="zh-CN" altLang="en-US" sz="2600" dirty="0" smtClean="0">
                <a:solidFill>
                  <a:schemeClr val="hlink"/>
                </a:solidFill>
              </a:rPr>
              <a:t>需要与外部机构连接，这样的</a:t>
            </a:r>
            <a:r>
              <a:rPr lang="en-US" altLang="zh-CN" sz="2600" dirty="0" smtClean="0">
                <a:solidFill>
                  <a:schemeClr val="hlink"/>
                </a:solidFill>
              </a:rPr>
              <a:t>VPN</a:t>
            </a:r>
            <a:r>
              <a:rPr lang="zh-CN" altLang="en-US" sz="2600" dirty="0" smtClean="0">
                <a:solidFill>
                  <a:schemeClr val="hlink"/>
                </a:solidFill>
              </a:rPr>
              <a:t>称为外联网。</a:t>
            </a:r>
            <a:endParaRPr lang="en-US" altLang="zh-CN" sz="2600" dirty="0" smtClean="0">
              <a:solidFill>
                <a:schemeClr val="hlink"/>
              </a:solidFill>
            </a:endParaRPr>
          </a:p>
          <a:p>
            <a:pPr marL="257175" lvl="1" indent="-257175">
              <a:buClr>
                <a:schemeClr val="tx1"/>
              </a:buClr>
            </a:pPr>
            <a:r>
              <a:rPr lang="zh-CN" altLang="en-US" sz="2600" dirty="0" smtClean="0">
                <a:solidFill>
                  <a:schemeClr val="hlink"/>
                </a:solidFill>
              </a:rPr>
              <a:t>远程接入</a:t>
            </a:r>
            <a:r>
              <a:rPr lang="en-US" altLang="zh-CN" sz="2600" dirty="0" smtClean="0">
                <a:solidFill>
                  <a:schemeClr val="hlink"/>
                </a:solidFill>
              </a:rPr>
              <a:t>VPN</a:t>
            </a:r>
            <a:r>
              <a:rPr lang="zh-CN" altLang="en-US" sz="2600" dirty="0" smtClean="0">
                <a:solidFill>
                  <a:schemeClr val="hlink"/>
                </a:solidFill>
              </a:rPr>
              <a:t>：公司有很多流动员工在其他地方工作。员工主机通过拨号接入因特网，主机中的</a:t>
            </a:r>
            <a:r>
              <a:rPr lang="en-US" altLang="zh-CN" sz="2600" dirty="0" smtClean="0">
                <a:solidFill>
                  <a:schemeClr val="hlink"/>
                </a:solidFill>
              </a:rPr>
              <a:t>VPN</a:t>
            </a:r>
            <a:r>
              <a:rPr lang="zh-CN" altLang="en-US" sz="2600" dirty="0" smtClean="0">
                <a:solidFill>
                  <a:schemeClr val="hlink"/>
                </a:solidFill>
              </a:rPr>
              <a:t>和公司的</a:t>
            </a:r>
            <a:r>
              <a:rPr lang="en-US" altLang="zh-CN" sz="2600" dirty="0" smtClean="0">
                <a:solidFill>
                  <a:schemeClr val="hlink"/>
                </a:solidFill>
              </a:rPr>
              <a:t>VPN</a:t>
            </a:r>
            <a:r>
              <a:rPr lang="zh-CN" altLang="en-US" sz="2600" dirty="0" smtClean="0">
                <a:solidFill>
                  <a:schemeClr val="hlink"/>
                </a:solidFill>
              </a:rPr>
              <a:t>建立隧道，这样员工就可以在任何地方与公司内部网络进行连接。</a:t>
            </a:r>
            <a:endParaRPr lang="en-US" altLang="zh-CN" sz="2600" dirty="0" smtClean="0">
              <a:solidFill>
                <a:schemeClr val="hlink"/>
              </a:solidFill>
            </a:endParaRPr>
          </a:p>
          <a:p>
            <a:pPr marL="257175" lvl="1" indent="-257175">
              <a:buClr>
                <a:schemeClr val="tx1"/>
              </a:buClr>
            </a:pPr>
            <a:r>
              <a:rPr lang="en-US" altLang="zh-CN" sz="2600" dirty="0" smtClean="0">
                <a:solidFill>
                  <a:schemeClr val="hlink"/>
                </a:solidFill>
              </a:rPr>
              <a:t>VPN</a:t>
            </a:r>
            <a:r>
              <a:rPr lang="zh-CN" altLang="en-US" sz="2600" dirty="0" smtClean="0">
                <a:solidFill>
                  <a:schemeClr val="hlink"/>
                </a:solidFill>
              </a:rPr>
              <a:t>按协议实现的类型可分为</a:t>
            </a:r>
            <a:endParaRPr lang="en-US" altLang="zh-CN" sz="2600" dirty="0" smtClean="0">
              <a:solidFill>
                <a:schemeClr val="hlink"/>
              </a:solidFill>
            </a:endParaRPr>
          </a:p>
          <a:p>
            <a:pPr marL="557212" lvl="2" indent="-257175">
              <a:buClr>
                <a:schemeClr val="tx1"/>
              </a:buClr>
            </a:pPr>
            <a:r>
              <a:rPr lang="zh-CN" altLang="zh-CN" sz="2200" dirty="0" smtClean="0"/>
              <a:t>二</a:t>
            </a:r>
            <a:r>
              <a:rPr lang="zh-CN" altLang="zh-CN" sz="2200" dirty="0"/>
              <a:t>层</a:t>
            </a:r>
            <a:r>
              <a:rPr lang="en-US" altLang="zh-CN" sz="2200" dirty="0" smtClean="0"/>
              <a:t>VPN</a:t>
            </a:r>
            <a:r>
              <a:rPr lang="zh-CN" altLang="en-US" sz="2200" dirty="0" smtClean="0"/>
              <a:t>：包括</a:t>
            </a:r>
            <a:r>
              <a:rPr lang="zh-CN" altLang="en-US" sz="2200" dirty="0"/>
              <a:t>点到点隧道协议</a:t>
            </a:r>
            <a:r>
              <a:rPr lang="en-US" altLang="zh-CN" sz="2200" dirty="0"/>
              <a:t>(Point to Point Tunneling Protocol, PPTP)</a:t>
            </a:r>
            <a:r>
              <a:rPr lang="zh-CN" altLang="en-US" sz="2200" dirty="0"/>
              <a:t>、二层转发协议</a:t>
            </a:r>
            <a:r>
              <a:rPr lang="en-US" altLang="zh-CN" sz="2200" dirty="0"/>
              <a:t>(Level 2 Forwarding protocol, L2F)</a:t>
            </a:r>
            <a:r>
              <a:rPr lang="zh-CN" altLang="en-US" sz="2200" dirty="0"/>
              <a:t>和二层隧道协议</a:t>
            </a:r>
            <a:r>
              <a:rPr lang="en-US" altLang="zh-CN" sz="2200" dirty="0"/>
              <a:t>(Layer 2 Tunneling Protocol, L2TP)</a:t>
            </a:r>
            <a:r>
              <a:rPr lang="zh-CN" altLang="en-US" sz="2200" dirty="0"/>
              <a:t>等</a:t>
            </a:r>
            <a:endParaRPr lang="en-US" altLang="zh-CN" sz="2200" dirty="0" smtClean="0"/>
          </a:p>
          <a:p>
            <a:pPr marL="557212" lvl="2" indent="-257175">
              <a:buClr>
                <a:schemeClr val="tx1"/>
              </a:buClr>
            </a:pPr>
            <a:r>
              <a:rPr lang="zh-CN" altLang="zh-CN" sz="2200" dirty="0"/>
              <a:t>三层</a:t>
            </a:r>
            <a:r>
              <a:rPr lang="en-US" altLang="zh-CN" sz="2200" dirty="0" smtClean="0"/>
              <a:t>VPN</a:t>
            </a:r>
            <a:r>
              <a:rPr lang="zh-CN" altLang="en-US" sz="2200" dirty="0" smtClean="0"/>
              <a:t>：</a:t>
            </a:r>
            <a:r>
              <a:rPr lang="zh-CN" altLang="zh-CN" sz="2200" dirty="0"/>
              <a:t>包括多协议标记交换</a:t>
            </a:r>
            <a:r>
              <a:rPr lang="en-US" altLang="zh-CN" sz="2200" dirty="0"/>
              <a:t>(Multi-Protocol Label Switching, MPLS)</a:t>
            </a:r>
            <a:r>
              <a:rPr lang="zh-CN" altLang="zh-CN" sz="2200" dirty="0"/>
              <a:t>、通用路由封装</a:t>
            </a:r>
            <a:r>
              <a:rPr lang="en-US" altLang="zh-CN" sz="2200" dirty="0"/>
              <a:t>(Generic Routing Encapsulation, GRE)</a:t>
            </a:r>
            <a:r>
              <a:rPr lang="zh-CN" altLang="zh-CN" sz="2200" dirty="0"/>
              <a:t>、</a:t>
            </a:r>
            <a:r>
              <a:rPr lang="en-US" altLang="zh-CN" sz="2200" dirty="0"/>
              <a:t>IP</a:t>
            </a:r>
            <a:r>
              <a:rPr lang="zh-CN" altLang="zh-CN" sz="2200" dirty="0"/>
              <a:t>安全</a:t>
            </a:r>
            <a:r>
              <a:rPr lang="en-US" altLang="zh-CN" sz="2200" dirty="0"/>
              <a:t>(Internet Protocol Security, </a:t>
            </a:r>
            <a:r>
              <a:rPr lang="en-US" altLang="zh-CN" sz="2200" dirty="0" err="1"/>
              <a:t>IPSec</a:t>
            </a:r>
            <a:r>
              <a:rPr lang="en-US" altLang="zh-CN" sz="2200" dirty="0"/>
              <a:t>)</a:t>
            </a:r>
            <a:r>
              <a:rPr lang="zh-CN" altLang="zh-CN" sz="2200" dirty="0"/>
              <a:t>等</a:t>
            </a:r>
            <a:endParaRPr lang="zh-CN" altLang="en-US" sz="2200" dirty="0">
              <a:solidFill>
                <a:schemeClr val="hlink"/>
              </a:solidFill>
            </a:endParaRPr>
          </a:p>
        </p:txBody>
      </p:sp>
    </p:spTree>
    <p:extLst>
      <p:ext uri="{BB962C8B-B14F-4D97-AF65-F5344CB8AC3E}">
        <p14:creationId xmlns:p14="http://schemas.microsoft.com/office/powerpoint/2010/main" val="18588825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35</a:t>
            </a:fld>
            <a:r>
              <a:rPr lang="zh-CN" altLang="en-US"/>
              <a:t> 页</a:t>
            </a:r>
          </a:p>
        </p:txBody>
      </p:sp>
      <p:sp>
        <p:nvSpPr>
          <p:cNvPr id="275458" name="Rectangle 2"/>
          <p:cNvSpPr>
            <a:spLocks noGrp="1" noRot="1" noChangeArrowheads="1"/>
          </p:cNvSpPr>
          <p:nvPr>
            <p:ph type="title"/>
          </p:nvPr>
        </p:nvSpPr>
        <p:spPr>
          <a:xfrm>
            <a:off x="457200" y="100470"/>
            <a:ext cx="8229600" cy="1143000"/>
          </a:xfrm>
        </p:spPr>
        <p:txBody>
          <a:bodyPr/>
          <a:lstStyle/>
          <a:p>
            <a:r>
              <a:rPr lang="en-US" altLang="zh-CN" sz="4400" dirty="0"/>
              <a:t>6.3.1	</a:t>
            </a:r>
            <a:r>
              <a:rPr lang="zh-CN" altLang="en-US" sz="4400" dirty="0"/>
              <a:t>概述（</a:t>
            </a:r>
            <a:r>
              <a:rPr lang="zh-CN" altLang="en-US" sz="4400" dirty="0" smtClean="0"/>
              <a:t>续</a:t>
            </a:r>
            <a:r>
              <a:rPr lang="en-US" altLang="zh-CN" sz="4400" dirty="0" smtClean="0"/>
              <a:t>4</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217717" y="1148809"/>
            <a:ext cx="8621486" cy="452596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257175" lvl="1" indent="-257175">
              <a:buClr>
                <a:schemeClr val="tx1"/>
              </a:buClr>
            </a:pPr>
            <a:r>
              <a:rPr lang="en-US" altLang="zh-CN" sz="2800" dirty="0">
                <a:solidFill>
                  <a:schemeClr val="hlink"/>
                </a:solidFill>
              </a:rPr>
              <a:t>GRE</a:t>
            </a:r>
            <a:r>
              <a:rPr lang="zh-CN" altLang="en-US" sz="2800" dirty="0">
                <a:solidFill>
                  <a:schemeClr val="hlink"/>
                </a:solidFill>
              </a:rPr>
              <a:t>是一种最传统的隧道协议。隧道传递数据包的过程分为</a:t>
            </a:r>
            <a:r>
              <a:rPr lang="en-US" altLang="zh-CN" sz="2800" dirty="0">
                <a:solidFill>
                  <a:schemeClr val="hlink"/>
                </a:solidFill>
              </a:rPr>
              <a:t>3</a:t>
            </a:r>
            <a:r>
              <a:rPr lang="zh-CN" altLang="en-US" sz="2800" dirty="0">
                <a:solidFill>
                  <a:schemeClr val="hlink"/>
                </a:solidFill>
              </a:rPr>
              <a:t>步：</a:t>
            </a:r>
            <a:endParaRPr lang="en-US" altLang="zh-CN" sz="2800" dirty="0" smtClean="0">
              <a:solidFill>
                <a:schemeClr val="hlink"/>
              </a:solidFill>
            </a:endParaRPr>
          </a:p>
          <a:p>
            <a:pPr marL="557212" lvl="2" indent="-257175">
              <a:buClr>
                <a:schemeClr val="tx1"/>
              </a:buClr>
            </a:pPr>
            <a:r>
              <a:rPr lang="en-US" altLang="zh-CN" sz="2500" dirty="0"/>
              <a:t>(1)	</a:t>
            </a:r>
            <a:r>
              <a:rPr lang="zh-CN" altLang="en-US" sz="2500" dirty="0"/>
              <a:t>接收原始</a:t>
            </a:r>
            <a:r>
              <a:rPr lang="en-US" altLang="zh-CN" sz="2500" dirty="0"/>
              <a:t>IP</a:t>
            </a:r>
            <a:r>
              <a:rPr lang="zh-CN" altLang="en-US" sz="2500" dirty="0"/>
              <a:t>数据包当作乘客协议，原始</a:t>
            </a:r>
            <a:r>
              <a:rPr lang="en-US" altLang="zh-CN" sz="2500" dirty="0"/>
              <a:t>IP</a:t>
            </a:r>
            <a:r>
              <a:rPr lang="zh-CN" altLang="en-US" sz="2500" dirty="0"/>
              <a:t>数据包包头的</a:t>
            </a:r>
            <a:r>
              <a:rPr lang="en-US" altLang="zh-CN" sz="2500" dirty="0"/>
              <a:t>IP</a:t>
            </a:r>
            <a:r>
              <a:rPr lang="zh-CN" altLang="en-US" sz="2500" dirty="0"/>
              <a:t>地址为私有</a:t>
            </a:r>
            <a:r>
              <a:rPr lang="en-US" altLang="zh-CN" sz="2500" dirty="0"/>
              <a:t>IP</a:t>
            </a:r>
            <a:r>
              <a:rPr lang="zh-CN" altLang="en-US" sz="2500" dirty="0"/>
              <a:t>地址</a:t>
            </a:r>
            <a:r>
              <a:rPr lang="zh-CN" altLang="en-US" sz="2500" dirty="0" smtClean="0"/>
              <a:t>。</a:t>
            </a:r>
            <a:endParaRPr lang="zh-CN" altLang="en-US" sz="2500" dirty="0"/>
          </a:p>
        </p:txBody>
      </p:sp>
      <p:sp>
        <p:nvSpPr>
          <p:cNvPr id="6" name="Rectangle 3"/>
          <p:cNvSpPr txBox="1">
            <a:spLocks noChangeArrowheads="1"/>
          </p:cNvSpPr>
          <p:nvPr/>
        </p:nvSpPr>
        <p:spPr bwMode="auto">
          <a:xfrm>
            <a:off x="210459" y="1949257"/>
            <a:ext cx="5058226"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chemeClr val="tx1"/>
              </a:buClr>
              <a:buSzPct val="70000"/>
              <a:buFont typeface="Wingdings" panose="05000000000000000000" pitchFamily="2" charset="2"/>
              <a:buChar char="n"/>
              <a:defRPr sz="2400" b="1" kern="1200">
                <a:solidFill>
                  <a:schemeClr val="hlink"/>
                </a:solidFill>
                <a:latin typeface="+mn-lt"/>
                <a:ea typeface="+mn-ea"/>
                <a:cs typeface="+mn-cs"/>
              </a:defRPr>
            </a:lvl1pPr>
            <a:lvl2pPr marL="557213" indent="-214313" algn="l" rtl="0" eaLnBrk="1" fontAlgn="base" hangingPunct="1">
              <a:spcBef>
                <a:spcPct val="20000"/>
              </a:spcBef>
              <a:spcAft>
                <a:spcPct val="0"/>
              </a:spcAft>
              <a:buClr>
                <a:schemeClr val="accent2"/>
              </a:buClr>
              <a:buSzPct val="70000"/>
              <a:buFont typeface="Wingdings" panose="05000000000000000000" pitchFamily="2" charset="2"/>
              <a:buChar char="n"/>
              <a:defRPr sz="2100" b="1" kern="1200">
                <a:solidFill>
                  <a:schemeClr val="tx1"/>
                </a:solidFill>
                <a:latin typeface="+mn-lt"/>
                <a:ea typeface="+mn-ea"/>
                <a:cs typeface="+mn-cs"/>
              </a:defRPr>
            </a:lvl2pPr>
            <a:lvl3pPr marL="857250" indent="-171450" algn="l" rtl="0" eaLnBrk="1" fontAlgn="base" hangingPunct="1">
              <a:spcBef>
                <a:spcPct val="20000"/>
              </a:spcBef>
              <a:spcAft>
                <a:spcPct val="0"/>
              </a:spcAft>
              <a:buClr>
                <a:schemeClr val="tx2"/>
              </a:buClr>
              <a:buSzPct val="70000"/>
              <a:buFont typeface="Wingdings" panose="05000000000000000000" pitchFamily="2" charset="2"/>
              <a:buChar char="n"/>
              <a:defRPr sz="1800" b="1" kern="1200">
                <a:solidFill>
                  <a:schemeClr val="tx1"/>
                </a:solidFill>
                <a:latin typeface="+mn-lt"/>
                <a:ea typeface="+mn-ea"/>
                <a:cs typeface="+mn-cs"/>
              </a:defRPr>
            </a:lvl3pPr>
            <a:lvl4pPr marL="1200150" indent="-171450" algn="l" rtl="0" eaLnBrk="1" fontAlgn="base" hangingPunct="1">
              <a:spcBef>
                <a:spcPct val="20000"/>
              </a:spcBef>
              <a:spcAft>
                <a:spcPct val="0"/>
              </a:spcAft>
              <a:buClr>
                <a:schemeClr val="accent2"/>
              </a:buClr>
              <a:buSzPct val="70000"/>
              <a:buFont typeface="Wingdings" panose="05000000000000000000" pitchFamily="2" charset="2"/>
              <a:buChar char="n"/>
              <a:defRPr sz="1500" b="1" kern="1200">
                <a:solidFill>
                  <a:schemeClr val="tx1"/>
                </a:solidFill>
                <a:latin typeface="+mn-lt"/>
                <a:ea typeface="+mn-ea"/>
                <a:cs typeface="+mn-cs"/>
              </a:defRPr>
            </a:lvl4pPr>
            <a:lvl5pPr marL="1543050" indent="-171450" algn="l" rtl="0" eaLnBrk="1" fontAlgn="base" hangingPunct="1">
              <a:spcBef>
                <a:spcPct val="20000"/>
              </a:spcBef>
              <a:spcAft>
                <a:spcPct val="0"/>
              </a:spcAft>
              <a:buClr>
                <a:schemeClr val="hlink"/>
              </a:buClr>
              <a:buSzPct val="7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557212" lvl="2" indent="-257175">
              <a:buClr>
                <a:schemeClr val="tx1"/>
              </a:buClr>
            </a:pPr>
            <a:endParaRPr lang="en-US" altLang="zh-CN" sz="2500" dirty="0" smtClean="0"/>
          </a:p>
          <a:p>
            <a:pPr marL="557212" lvl="2" indent="-257175">
              <a:buClr>
                <a:schemeClr val="tx1"/>
              </a:buClr>
            </a:pPr>
            <a:endParaRPr lang="en-US" altLang="zh-CN" sz="2500" dirty="0"/>
          </a:p>
          <a:p>
            <a:pPr marL="557212" lvl="2" indent="-257175">
              <a:buClr>
                <a:schemeClr val="tx1"/>
              </a:buClr>
            </a:pPr>
            <a:r>
              <a:rPr lang="en-US" altLang="zh-CN" sz="2500" dirty="0"/>
              <a:t>(2) </a:t>
            </a:r>
            <a:r>
              <a:rPr lang="zh-CN" altLang="en-US" sz="2500" dirty="0"/>
              <a:t>将原始</a:t>
            </a:r>
            <a:r>
              <a:rPr lang="en-US" altLang="zh-CN" sz="2500" dirty="0"/>
              <a:t>IP</a:t>
            </a:r>
            <a:r>
              <a:rPr lang="zh-CN" altLang="en-US" sz="2500" dirty="0"/>
              <a:t>数据包封装进</a:t>
            </a:r>
            <a:r>
              <a:rPr lang="en-US" altLang="zh-CN" sz="2500" dirty="0"/>
              <a:t>GRE</a:t>
            </a:r>
            <a:r>
              <a:rPr lang="zh-CN" altLang="en-US" sz="2500" dirty="0"/>
              <a:t>协议，</a:t>
            </a:r>
            <a:r>
              <a:rPr lang="en-US" altLang="zh-CN" sz="2500" dirty="0"/>
              <a:t>GRE</a:t>
            </a:r>
            <a:r>
              <a:rPr lang="zh-CN" altLang="en-US" sz="2500" dirty="0"/>
              <a:t>协议称为封装协议</a:t>
            </a:r>
            <a:r>
              <a:rPr lang="en-US" altLang="zh-CN" sz="2500" dirty="0"/>
              <a:t>(Encapsulation Protocol)</a:t>
            </a:r>
            <a:r>
              <a:rPr lang="zh-CN" altLang="en-US" sz="2500" dirty="0"/>
              <a:t>，封装的包头</a:t>
            </a:r>
            <a:r>
              <a:rPr lang="en-US" altLang="zh-CN" sz="2500" dirty="0"/>
              <a:t>IP</a:t>
            </a:r>
            <a:r>
              <a:rPr lang="zh-CN" altLang="en-US" sz="2500" dirty="0"/>
              <a:t>地址为虚拟直连链路两端的</a:t>
            </a:r>
            <a:r>
              <a:rPr lang="en-US" altLang="zh-CN" sz="2500" dirty="0"/>
              <a:t>IP</a:t>
            </a:r>
            <a:r>
              <a:rPr lang="zh-CN" altLang="en-US" sz="2500" dirty="0"/>
              <a:t>地址。</a:t>
            </a:r>
          </a:p>
          <a:p>
            <a:pPr marL="557212" lvl="2" indent="-257175">
              <a:buClr>
                <a:schemeClr val="tx1"/>
              </a:buClr>
            </a:pPr>
            <a:r>
              <a:rPr lang="en-US" altLang="zh-CN" sz="2500" dirty="0"/>
              <a:t>(3) </a:t>
            </a:r>
            <a:r>
              <a:rPr lang="zh-CN" altLang="en-US" sz="2500" dirty="0"/>
              <a:t>将整个</a:t>
            </a:r>
            <a:r>
              <a:rPr lang="en-US" altLang="zh-CN" sz="2500" dirty="0"/>
              <a:t>GRE</a:t>
            </a:r>
            <a:r>
              <a:rPr lang="zh-CN" altLang="en-US" sz="2500" dirty="0"/>
              <a:t>数据包当作数据，在外层封装公网</a:t>
            </a:r>
            <a:r>
              <a:rPr lang="en-US" altLang="zh-CN" sz="2500" dirty="0"/>
              <a:t>IP</a:t>
            </a:r>
            <a:r>
              <a:rPr lang="zh-CN" altLang="en-US" sz="2500" dirty="0"/>
              <a:t>包头，也就是隧道的起源和终点，从而路由到隧道终点。</a:t>
            </a:r>
          </a:p>
        </p:txBody>
      </p:sp>
      <p:pic>
        <p:nvPicPr>
          <p:cNvPr id="7" name="图片 6"/>
          <p:cNvPicPr/>
          <p:nvPr/>
        </p:nvPicPr>
        <p:blipFill>
          <a:blip r:embed="rId2" cstate="print">
            <a:extLst>
              <a:ext uri="{28A0092B-C50C-407E-A947-70E740481C1C}">
                <a14:useLocalDpi xmlns:a14="http://schemas.microsoft.com/office/drawing/2010/main" val="0"/>
              </a:ext>
            </a:extLst>
          </a:blip>
          <a:stretch>
            <a:fillRect/>
          </a:stretch>
        </p:blipFill>
        <p:spPr>
          <a:xfrm>
            <a:off x="5268685" y="2801264"/>
            <a:ext cx="3631965" cy="3300728"/>
          </a:xfrm>
          <a:prstGeom prst="rect">
            <a:avLst/>
          </a:prstGeom>
        </p:spPr>
      </p:pic>
    </p:spTree>
    <p:extLst>
      <p:ext uri="{BB962C8B-B14F-4D97-AF65-F5344CB8AC3E}">
        <p14:creationId xmlns:p14="http://schemas.microsoft.com/office/powerpoint/2010/main" val="28677626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36</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7.3.2 </a:t>
            </a:r>
            <a:r>
              <a:rPr lang="zh-CN" altLang="en-US" sz="4400" dirty="0" smtClean="0"/>
              <a:t>基于</a:t>
            </a:r>
            <a:r>
              <a:rPr lang="en-US" altLang="zh-CN" sz="4400" dirty="0" smtClean="0"/>
              <a:t>P T</a:t>
            </a:r>
            <a:r>
              <a:rPr lang="zh-CN" altLang="en-US" sz="4400" dirty="0" smtClean="0"/>
              <a:t>的</a:t>
            </a:r>
            <a:r>
              <a:rPr lang="en-US" altLang="zh-CN" sz="4400" dirty="0"/>
              <a:t>GRE</a:t>
            </a:r>
            <a:r>
              <a:rPr lang="zh-CN" altLang="en-US" sz="4400" dirty="0"/>
              <a:t>通道配置</a:t>
            </a:r>
            <a:endParaRPr lang="zh-CN" altLang="zh-CN" sz="4400" dirty="0"/>
          </a:p>
        </p:txBody>
      </p:sp>
      <p:sp>
        <p:nvSpPr>
          <p:cNvPr id="275459" name="Rectangle 3"/>
          <p:cNvSpPr>
            <a:spLocks noGrp="1" noChangeArrowheads="1"/>
          </p:cNvSpPr>
          <p:nvPr>
            <p:ph type="body" idx="1"/>
          </p:nvPr>
        </p:nvSpPr>
        <p:spPr>
          <a:xfrm>
            <a:off x="457200" y="1194530"/>
            <a:ext cx="8443999" cy="4525963"/>
          </a:xfrm>
        </p:spPr>
        <p:txBody>
          <a:bodyPr/>
          <a:lstStyle/>
          <a:p>
            <a:pPr marL="257175" lvl="1" indent="-257175">
              <a:buClr>
                <a:schemeClr val="tx1"/>
              </a:buClr>
            </a:pPr>
            <a:r>
              <a:rPr lang="en-US" altLang="zh-CN" sz="3000" dirty="0" smtClean="0">
                <a:solidFill>
                  <a:schemeClr val="hlink"/>
                </a:solidFill>
              </a:rPr>
              <a:t>1.</a:t>
            </a:r>
            <a:r>
              <a:rPr lang="zh-CN" altLang="zh-CN" sz="3000" dirty="0" smtClean="0">
                <a:solidFill>
                  <a:schemeClr val="hlink"/>
                </a:solidFill>
              </a:rPr>
              <a:t>组网需求及拓扑</a:t>
            </a:r>
            <a:endParaRPr lang="en-US" altLang="zh-CN" sz="3000" dirty="0" smtClean="0">
              <a:solidFill>
                <a:schemeClr val="hlink"/>
              </a:solidFill>
            </a:endParaRPr>
          </a:p>
          <a:p>
            <a:pPr marL="557212" lvl="2" indent="-257175">
              <a:buClr>
                <a:schemeClr val="tx1"/>
              </a:buClr>
            </a:pPr>
            <a:r>
              <a:rPr lang="zh-CN" altLang="en-US" sz="2400" dirty="0"/>
              <a:t>某单位在两个相隔较远的场所建立了专用网</a:t>
            </a:r>
            <a:r>
              <a:rPr lang="en-US" altLang="zh-CN" sz="2400" dirty="0"/>
              <a:t>A</a:t>
            </a:r>
            <a:r>
              <a:rPr lang="zh-CN" altLang="en-US" sz="2400" dirty="0"/>
              <a:t>和</a:t>
            </a:r>
            <a:r>
              <a:rPr lang="en-US" altLang="zh-CN" sz="2400" dirty="0"/>
              <a:t>B</a:t>
            </a:r>
            <a:r>
              <a:rPr lang="zh-CN" altLang="en-US" sz="2400" dirty="0"/>
              <a:t>，路由器</a:t>
            </a:r>
            <a:r>
              <a:rPr lang="en-US" altLang="zh-CN" sz="2400" dirty="0"/>
              <a:t>Router1</a:t>
            </a:r>
            <a:r>
              <a:rPr lang="zh-CN" altLang="en-US" sz="2400" dirty="0"/>
              <a:t>和</a:t>
            </a:r>
            <a:r>
              <a:rPr lang="en-US" altLang="zh-CN" sz="2400" dirty="0"/>
              <a:t>Router2</a:t>
            </a:r>
            <a:r>
              <a:rPr lang="zh-CN" altLang="en-US" sz="2400" dirty="0"/>
              <a:t>模拟</a:t>
            </a:r>
            <a:r>
              <a:rPr lang="en-US" altLang="zh-CN" sz="2400" dirty="0" smtClean="0"/>
              <a:t>Internet</a:t>
            </a:r>
            <a:r>
              <a:rPr lang="zh-CN" altLang="en-US" sz="2400" dirty="0"/>
              <a:t>。在</a:t>
            </a:r>
            <a:r>
              <a:rPr lang="en-US" altLang="zh-CN" sz="2400" dirty="0"/>
              <a:t>Router0</a:t>
            </a:r>
            <a:r>
              <a:rPr lang="zh-CN" altLang="en-US" sz="2400" dirty="0"/>
              <a:t>和</a:t>
            </a:r>
            <a:r>
              <a:rPr lang="en-US" altLang="zh-CN" sz="2400" dirty="0" smtClean="0"/>
              <a:t>Router3</a:t>
            </a:r>
            <a:r>
              <a:rPr lang="zh-CN" altLang="en-US" sz="2400" dirty="0" smtClean="0"/>
              <a:t>上</a:t>
            </a:r>
            <a:r>
              <a:rPr lang="zh-CN" altLang="en-US" sz="2400" dirty="0"/>
              <a:t>通过配置</a:t>
            </a:r>
            <a:r>
              <a:rPr lang="en-US" altLang="zh-CN" sz="2400" dirty="0"/>
              <a:t>GRE</a:t>
            </a:r>
            <a:r>
              <a:rPr lang="zh-CN" altLang="en-US" sz="2400" dirty="0"/>
              <a:t>隧道的</a:t>
            </a:r>
            <a:r>
              <a:rPr lang="en-US" altLang="zh-CN" sz="2400" dirty="0"/>
              <a:t>VPN</a:t>
            </a:r>
            <a:r>
              <a:rPr lang="zh-CN" altLang="en-US" sz="2400" dirty="0"/>
              <a:t>方式，实现两地网络连通。</a:t>
            </a:r>
            <a:endParaRPr lang="en-US" altLang="zh-CN" sz="2400" dirty="0"/>
          </a:p>
          <a:p>
            <a:pPr marL="557212" lvl="2" indent="-257175">
              <a:buClr>
                <a:schemeClr val="tx1"/>
              </a:buClr>
            </a:pPr>
            <a:endParaRPr lang="en-US" altLang="zh-CN" sz="2400" dirty="0" smtClean="0"/>
          </a:p>
          <a:p>
            <a:pPr marL="557212" lvl="2" indent="-257175">
              <a:buClr>
                <a:schemeClr val="tx1"/>
              </a:buClr>
            </a:pPr>
            <a:endParaRPr lang="en-US" altLang="zh-CN" sz="2400" dirty="0" smtClean="0"/>
          </a:p>
          <a:p>
            <a:pPr marL="257175" lvl="1" indent="-257175">
              <a:buClr>
                <a:schemeClr val="tx1"/>
              </a:buClr>
            </a:pPr>
            <a:endParaRPr lang="en-US" altLang="zh-CN" sz="2000" dirty="0" smtClean="0"/>
          </a:p>
        </p:txBody>
      </p:sp>
      <p:pic>
        <p:nvPicPr>
          <p:cNvPr id="6" name="图片 5"/>
          <p:cNvPicPr/>
          <p:nvPr/>
        </p:nvPicPr>
        <p:blipFill>
          <a:blip r:embed="rId2" cstate="print">
            <a:extLst>
              <a:ext uri="{28A0092B-C50C-407E-A947-70E740481C1C}">
                <a14:useLocalDpi xmlns:a14="http://schemas.microsoft.com/office/drawing/2010/main" val="0"/>
              </a:ext>
            </a:extLst>
          </a:blip>
          <a:stretch>
            <a:fillRect/>
          </a:stretch>
        </p:blipFill>
        <p:spPr>
          <a:xfrm>
            <a:off x="1146628" y="2888341"/>
            <a:ext cx="6056399" cy="3612423"/>
          </a:xfrm>
          <a:prstGeom prst="rect">
            <a:avLst/>
          </a:prstGeom>
        </p:spPr>
      </p:pic>
    </p:spTree>
    <p:extLst>
      <p:ext uri="{BB962C8B-B14F-4D97-AF65-F5344CB8AC3E}">
        <p14:creationId xmlns:p14="http://schemas.microsoft.com/office/powerpoint/2010/main" val="2910769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37</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2.</a:t>
            </a:r>
            <a:r>
              <a:rPr lang="zh-CN" altLang="en-US" sz="4400" dirty="0"/>
              <a:t>数据准备</a:t>
            </a:r>
          </a:p>
        </p:txBody>
      </p:sp>
      <p:sp>
        <p:nvSpPr>
          <p:cNvPr id="275459" name="Rectangle 3"/>
          <p:cNvSpPr>
            <a:spLocks noGrp="1" noChangeArrowheads="1"/>
          </p:cNvSpPr>
          <p:nvPr>
            <p:ph type="body" idx="1"/>
          </p:nvPr>
        </p:nvSpPr>
        <p:spPr>
          <a:xfrm>
            <a:off x="457200" y="1194530"/>
            <a:ext cx="8229600" cy="4525963"/>
          </a:xfrm>
        </p:spPr>
        <p:txBody>
          <a:bodyPr/>
          <a:lstStyle/>
          <a:p>
            <a:pPr marL="257175" lvl="1" indent="-257175">
              <a:buClr>
                <a:schemeClr val="tx1"/>
              </a:buClr>
            </a:pPr>
            <a:r>
              <a:rPr lang="en-US" altLang="zh-CN" sz="2600" dirty="0">
                <a:solidFill>
                  <a:schemeClr val="hlink"/>
                </a:solidFill>
              </a:rPr>
              <a:t>(1)	</a:t>
            </a:r>
            <a:r>
              <a:rPr lang="zh-CN" altLang="en-US" sz="2600" dirty="0">
                <a:solidFill>
                  <a:schemeClr val="hlink"/>
                </a:solidFill>
              </a:rPr>
              <a:t>该网络共有五个网段：</a:t>
            </a:r>
          </a:p>
          <a:p>
            <a:pPr marL="557212" lvl="2" indent="-257175">
              <a:buClr>
                <a:schemeClr val="tx1"/>
              </a:buClr>
            </a:pPr>
            <a:r>
              <a:rPr lang="zh-CN" altLang="en-US" sz="2400" dirty="0"/>
              <a:t>	</a:t>
            </a:r>
            <a:r>
              <a:rPr lang="en-US" altLang="zh-CN" sz="2400" dirty="0" smtClean="0"/>
              <a:t>192.168.1.0/24</a:t>
            </a:r>
          </a:p>
          <a:p>
            <a:pPr marL="557212" lvl="2" indent="-257175">
              <a:buClr>
                <a:schemeClr val="tx1"/>
              </a:buClr>
            </a:pPr>
            <a:r>
              <a:rPr lang="zh-CN" altLang="en-US" sz="2400" dirty="0" smtClean="0"/>
              <a:t></a:t>
            </a:r>
            <a:r>
              <a:rPr lang="zh-CN" altLang="en-US" sz="2400" dirty="0"/>
              <a:t>	</a:t>
            </a:r>
            <a:r>
              <a:rPr lang="en-US" altLang="zh-CN" sz="2400" dirty="0" smtClean="0"/>
              <a:t>202.1.1.0/30</a:t>
            </a:r>
          </a:p>
          <a:p>
            <a:pPr marL="557212" lvl="2" indent="-257175">
              <a:buClr>
                <a:schemeClr val="tx1"/>
              </a:buClr>
            </a:pPr>
            <a:r>
              <a:rPr lang="zh-CN" altLang="en-US" sz="2400" dirty="0" smtClean="0"/>
              <a:t></a:t>
            </a:r>
            <a:r>
              <a:rPr lang="zh-CN" altLang="en-US" sz="2400" dirty="0"/>
              <a:t>	</a:t>
            </a:r>
            <a:r>
              <a:rPr lang="en-US" altLang="zh-CN" sz="2400" dirty="0"/>
              <a:t>202.1.2.0/30</a:t>
            </a:r>
          </a:p>
          <a:p>
            <a:pPr marL="257175" lvl="1" indent="-257175">
              <a:buClr>
                <a:schemeClr val="tx1"/>
              </a:buClr>
            </a:pPr>
            <a:r>
              <a:rPr lang="en-US" altLang="zh-CN" sz="2600" dirty="0">
                <a:solidFill>
                  <a:schemeClr val="hlink"/>
                </a:solidFill>
              </a:rPr>
              <a:t>(2)	Router0</a:t>
            </a:r>
            <a:r>
              <a:rPr lang="zh-CN" altLang="en-US" sz="2600" dirty="0">
                <a:solidFill>
                  <a:schemeClr val="hlink"/>
                </a:solidFill>
              </a:rPr>
              <a:t>具有两个网络接口，其中</a:t>
            </a:r>
            <a:r>
              <a:rPr lang="en-US" altLang="zh-CN" sz="2600" dirty="0">
                <a:solidFill>
                  <a:schemeClr val="hlink"/>
                </a:solidFill>
              </a:rPr>
              <a:t>Fa0/0</a:t>
            </a:r>
            <a:r>
              <a:rPr lang="zh-CN" altLang="en-US" sz="2600" dirty="0">
                <a:solidFill>
                  <a:schemeClr val="hlink"/>
                </a:solidFill>
              </a:rPr>
              <a:t>接口地址为</a:t>
            </a:r>
            <a:r>
              <a:rPr lang="en-US" altLang="zh-CN" sz="2600" dirty="0">
                <a:solidFill>
                  <a:schemeClr val="hlink"/>
                </a:solidFill>
              </a:rPr>
              <a:t>192.168.1.254/24</a:t>
            </a:r>
            <a:r>
              <a:rPr lang="zh-CN" altLang="en-US" sz="2600" dirty="0">
                <a:solidFill>
                  <a:schemeClr val="hlink"/>
                </a:solidFill>
              </a:rPr>
              <a:t>，</a:t>
            </a:r>
            <a:r>
              <a:rPr lang="en-US" altLang="zh-CN" sz="2600" dirty="0">
                <a:solidFill>
                  <a:schemeClr val="hlink"/>
                </a:solidFill>
              </a:rPr>
              <a:t>Fa0/1</a:t>
            </a:r>
            <a:r>
              <a:rPr lang="zh-CN" altLang="en-US" sz="2600" dirty="0">
                <a:solidFill>
                  <a:schemeClr val="hlink"/>
                </a:solidFill>
              </a:rPr>
              <a:t>接口地址为</a:t>
            </a:r>
            <a:r>
              <a:rPr lang="en-US" altLang="zh-CN" sz="2600" dirty="0">
                <a:solidFill>
                  <a:schemeClr val="hlink"/>
                </a:solidFill>
              </a:rPr>
              <a:t>202.1.1.1/30</a:t>
            </a:r>
            <a:r>
              <a:rPr lang="zh-CN" altLang="en-US" sz="2600" dirty="0">
                <a:solidFill>
                  <a:schemeClr val="hlink"/>
                </a:solidFill>
              </a:rPr>
              <a:t>；</a:t>
            </a:r>
            <a:r>
              <a:rPr lang="en-US" altLang="zh-CN" sz="2600" dirty="0">
                <a:solidFill>
                  <a:schemeClr val="hlink"/>
                </a:solidFill>
              </a:rPr>
              <a:t>Router1</a:t>
            </a:r>
            <a:r>
              <a:rPr lang="zh-CN" altLang="en-US" sz="2600" dirty="0">
                <a:solidFill>
                  <a:schemeClr val="hlink"/>
                </a:solidFill>
              </a:rPr>
              <a:t>具有两个网络接口，其中</a:t>
            </a:r>
            <a:r>
              <a:rPr lang="en-US" altLang="zh-CN" sz="2600" dirty="0">
                <a:solidFill>
                  <a:schemeClr val="hlink"/>
                </a:solidFill>
              </a:rPr>
              <a:t>Fa0/0</a:t>
            </a:r>
            <a:r>
              <a:rPr lang="zh-CN" altLang="en-US" sz="2600" dirty="0">
                <a:solidFill>
                  <a:schemeClr val="hlink"/>
                </a:solidFill>
              </a:rPr>
              <a:t>接口地址为</a:t>
            </a:r>
            <a:r>
              <a:rPr lang="en-US" altLang="zh-CN" sz="2600" dirty="0">
                <a:solidFill>
                  <a:schemeClr val="hlink"/>
                </a:solidFill>
              </a:rPr>
              <a:t>202.1.1.2/30</a:t>
            </a:r>
            <a:r>
              <a:rPr lang="zh-CN" altLang="en-US" sz="2600" dirty="0">
                <a:solidFill>
                  <a:schemeClr val="hlink"/>
                </a:solidFill>
              </a:rPr>
              <a:t>，</a:t>
            </a:r>
            <a:r>
              <a:rPr lang="en-US" altLang="zh-CN" sz="2600" dirty="0">
                <a:solidFill>
                  <a:schemeClr val="hlink"/>
                </a:solidFill>
              </a:rPr>
              <a:t>Fa0/1</a:t>
            </a:r>
            <a:r>
              <a:rPr lang="zh-CN" altLang="en-US" sz="2600" dirty="0">
                <a:solidFill>
                  <a:schemeClr val="hlink"/>
                </a:solidFill>
              </a:rPr>
              <a:t>接口地址为</a:t>
            </a:r>
            <a:r>
              <a:rPr lang="en-US" altLang="zh-CN" sz="2600" dirty="0">
                <a:solidFill>
                  <a:schemeClr val="hlink"/>
                </a:solidFill>
              </a:rPr>
              <a:t>202.1.2.1/30</a:t>
            </a:r>
            <a:r>
              <a:rPr lang="zh-CN" altLang="en-US" sz="2600" dirty="0" smtClean="0">
                <a:solidFill>
                  <a:schemeClr val="hlink"/>
                </a:solidFill>
              </a:rPr>
              <a:t>；</a:t>
            </a:r>
            <a:r>
              <a:rPr lang="en-US" altLang="zh-CN" sz="2600" dirty="0" smtClean="0">
                <a:solidFill>
                  <a:schemeClr val="hlink"/>
                </a:solidFill>
              </a:rPr>
              <a:t>Router2</a:t>
            </a:r>
            <a:r>
              <a:rPr lang="zh-CN" altLang="en-US" sz="2600" dirty="0">
                <a:solidFill>
                  <a:schemeClr val="hlink"/>
                </a:solidFill>
              </a:rPr>
              <a:t>具有两个网络接口，其中</a:t>
            </a:r>
            <a:r>
              <a:rPr lang="en-US" altLang="zh-CN" sz="2600" dirty="0">
                <a:solidFill>
                  <a:schemeClr val="hlink"/>
                </a:solidFill>
              </a:rPr>
              <a:t>Fa0/0</a:t>
            </a:r>
            <a:r>
              <a:rPr lang="zh-CN" altLang="en-US" sz="2600" dirty="0">
                <a:solidFill>
                  <a:schemeClr val="hlink"/>
                </a:solidFill>
              </a:rPr>
              <a:t>接口地址为</a:t>
            </a:r>
            <a:r>
              <a:rPr lang="en-US" altLang="zh-CN" sz="2600" dirty="0">
                <a:solidFill>
                  <a:schemeClr val="hlink"/>
                </a:solidFill>
              </a:rPr>
              <a:t>202.1.2.2/30</a:t>
            </a:r>
            <a:r>
              <a:rPr lang="zh-CN" altLang="en-US" sz="2600" dirty="0">
                <a:solidFill>
                  <a:schemeClr val="hlink"/>
                </a:solidFill>
              </a:rPr>
              <a:t>，</a:t>
            </a:r>
            <a:r>
              <a:rPr lang="en-US" altLang="zh-CN" sz="2600" dirty="0">
                <a:solidFill>
                  <a:schemeClr val="hlink"/>
                </a:solidFill>
              </a:rPr>
              <a:t>Fa0/1</a:t>
            </a:r>
            <a:r>
              <a:rPr lang="zh-CN" altLang="en-US" sz="2600" dirty="0">
                <a:solidFill>
                  <a:schemeClr val="hlink"/>
                </a:solidFill>
              </a:rPr>
              <a:t>接口地址为</a:t>
            </a:r>
            <a:r>
              <a:rPr lang="en-US" altLang="zh-CN" sz="2600" dirty="0">
                <a:solidFill>
                  <a:schemeClr val="hlink"/>
                </a:solidFill>
              </a:rPr>
              <a:t>202.1.3.1/30</a:t>
            </a:r>
            <a:r>
              <a:rPr lang="zh-CN" altLang="en-US" sz="2600" dirty="0">
                <a:solidFill>
                  <a:schemeClr val="hlink"/>
                </a:solidFill>
              </a:rPr>
              <a:t>；</a:t>
            </a:r>
            <a:r>
              <a:rPr lang="en-US" altLang="zh-CN" sz="2600" dirty="0">
                <a:solidFill>
                  <a:schemeClr val="hlink"/>
                </a:solidFill>
              </a:rPr>
              <a:t>Router3</a:t>
            </a:r>
            <a:r>
              <a:rPr lang="zh-CN" altLang="en-US" sz="2600" dirty="0">
                <a:solidFill>
                  <a:schemeClr val="hlink"/>
                </a:solidFill>
              </a:rPr>
              <a:t>具有两个网络接口，其中</a:t>
            </a:r>
            <a:r>
              <a:rPr lang="en-US" altLang="zh-CN" sz="2600" dirty="0">
                <a:solidFill>
                  <a:schemeClr val="hlink"/>
                </a:solidFill>
              </a:rPr>
              <a:t>Fa0/0</a:t>
            </a:r>
            <a:r>
              <a:rPr lang="zh-CN" altLang="en-US" sz="2600" dirty="0">
                <a:solidFill>
                  <a:schemeClr val="hlink"/>
                </a:solidFill>
              </a:rPr>
              <a:t>接口地址为</a:t>
            </a:r>
            <a:r>
              <a:rPr lang="en-US" altLang="zh-CN" sz="2600" dirty="0">
                <a:solidFill>
                  <a:schemeClr val="hlink"/>
                </a:solidFill>
              </a:rPr>
              <a:t>202.1.3.2/30</a:t>
            </a:r>
            <a:r>
              <a:rPr lang="zh-CN" altLang="en-US" sz="2600" dirty="0">
                <a:solidFill>
                  <a:schemeClr val="hlink"/>
                </a:solidFill>
              </a:rPr>
              <a:t>，</a:t>
            </a:r>
            <a:r>
              <a:rPr lang="en-US" altLang="zh-CN" sz="2600" dirty="0">
                <a:solidFill>
                  <a:schemeClr val="hlink"/>
                </a:solidFill>
              </a:rPr>
              <a:t>Fa0/1</a:t>
            </a:r>
            <a:r>
              <a:rPr lang="zh-CN" altLang="en-US" sz="2600" dirty="0">
                <a:solidFill>
                  <a:schemeClr val="hlink"/>
                </a:solidFill>
              </a:rPr>
              <a:t>接口地址为</a:t>
            </a:r>
            <a:r>
              <a:rPr lang="en-US" altLang="zh-CN" sz="2600" dirty="0">
                <a:solidFill>
                  <a:schemeClr val="hlink"/>
                </a:solidFill>
              </a:rPr>
              <a:t>192.168.2.254/24</a:t>
            </a:r>
            <a:r>
              <a:rPr lang="zh-CN" altLang="en-US" sz="2600" dirty="0" smtClean="0">
                <a:solidFill>
                  <a:schemeClr val="hlink"/>
                </a:solidFill>
              </a:rPr>
              <a:t>；</a:t>
            </a:r>
            <a:endParaRPr lang="en-US" altLang="zh-CN" sz="2600" dirty="0" smtClean="0"/>
          </a:p>
        </p:txBody>
      </p:sp>
      <p:sp>
        <p:nvSpPr>
          <p:cNvPr id="7" name="Rectangle 3"/>
          <p:cNvSpPr txBox="1">
            <a:spLocks noChangeArrowheads="1"/>
          </p:cNvSpPr>
          <p:nvPr/>
        </p:nvSpPr>
        <p:spPr bwMode="auto">
          <a:xfrm>
            <a:off x="4397828" y="1242434"/>
            <a:ext cx="4114800" cy="2821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chemeClr val="tx1"/>
              </a:buClr>
              <a:buSzPct val="70000"/>
              <a:buFont typeface="Wingdings" panose="05000000000000000000" pitchFamily="2" charset="2"/>
              <a:buChar char="n"/>
              <a:defRPr sz="2400" b="1" kern="1200">
                <a:solidFill>
                  <a:schemeClr val="hlink"/>
                </a:solidFill>
                <a:latin typeface="+mn-lt"/>
                <a:ea typeface="+mn-ea"/>
                <a:cs typeface="+mn-cs"/>
              </a:defRPr>
            </a:lvl1pPr>
            <a:lvl2pPr marL="557213" indent="-214313" algn="l" rtl="0" eaLnBrk="1" fontAlgn="base" hangingPunct="1">
              <a:spcBef>
                <a:spcPct val="20000"/>
              </a:spcBef>
              <a:spcAft>
                <a:spcPct val="0"/>
              </a:spcAft>
              <a:buClr>
                <a:schemeClr val="accent2"/>
              </a:buClr>
              <a:buSzPct val="70000"/>
              <a:buFont typeface="Wingdings" panose="05000000000000000000" pitchFamily="2" charset="2"/>
              <a:buChar char="n"/>
              <a:defRPr sz="2100" b="1" kern="1200">
                <a:solidFill>
                  <a:schemeClr val="tx1"/>
                </a:solidFill>
                <a:latin typeface="+mn-lt"/>
                <a:ea typeface="+mn-ea"/>
                <a:cs typeface="+mn-cs"/>
              </a:defRPr>
            </a:lvl2pPr>
            <a:lvl3pPr marL="857250" indent="-171450" algn="l" rtl="0" eaLnBrk="1" fontAlgn="base" hangingPunct="1">
              <a:spcBef>
                <a:spcPct val="20000"/>
              </a:spcBef>
              <a:spcAft>
                <a:spcPct val="0"/>
              </a:spcAft>
              <a:buClr>
                <a:schemeClr val="tx2"/>
              </a:buClr>
              <a:buSzPct val="70000"/>
              <a:buFont typeface="Wingdings" panose="05000000000000000000" pitchFamily="2" charset="2"/>
              <a:buChar char="n"/>
              <a:defRPr sz="1800" b="1" kern="1200">
                <a:solidFill>
                  <a:schemeClr val="tx1"/>
                </a:solidFill>
                <a:latin typeface="+mn-lt"/>
                <a:ea typeface="+mn-ea"/>
                <a:cs typeface="+mn-cs"/>
              </a:defRPr>
            </a:lvl3pPr>
            <a:lvl4pPr marL="1200150" indent="-171450" algn="l" rtl="0" eaLnBrk="1" fontAlgn="base" hangingPunct="1">
              <a:spcBef>
                <a:spcPct val="20000"/>
              </a:spcBef>
              <a:spcAft>
                <a:spcPct val="0"/>
              </a:spcAft>
              <a:buClr>
                <a:schemeClr val="accent2"/>
              </a:buClr>
              <a:buSzPct val="70000"/>
              <a:buFont typeface="Wingdings" panose="05000000000000000000" pitchFamily="2" charset="2"/>
              <a:buChar char="n"/>
              <a:defRPr sz="1500" b="1" kern="1200">
                <a:solidFill>
                  <a:schemeClr val="tx1"/>
                </a:solidFill>
                <a:latin typeface="+mn-lt"/>
                <a:ea typeface="+mn-ea"/>
                <a:cs typeface="+mn-cs"/>
              </a:defRPr>
            </a:lvl4pPr>
            <a:lvl5pPr marL="1543050" indent="-171450" algn="l" rtl="0" eaLnBrk="1" fontAlgn="base" hangingPunct="1">
              <a:spcBef>
                <a:spcPct val="20000"/>
              </a:spcBef>
              <a:spcAft>
                <a:spcPct val="0"/>
              </a:spcAft>
              <a:buClr>
                <a:schemeClr val="hlink"/>
              </a:buClr>
              <a:buSzPct val="7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557212" lvl="2" indent="-257175">
              <a:buClr>
                <a:schemeClr val="tx1"/>
              </a:buClr>
            </a:pPr>
            <a:endParaRPr lang="en-US" altLang="zh-CN" sz="2400" dirty="0" smtClean="0"/>
          </a:p>
          <a:p>
            <a:pPr marL="557212" lvl="2" indent="-257175">
              <a:buClr>
                <a:schemeClr val="tx1"/>
              </a:buClr>
            </a:pPr>
            <a:r>
              <a:rPr lang="zh-CN" altLang="en-US" sz="2400" dirty="0" smtClean="0"/>
              <a:t>	</a:t>
            </a:r>
            <a:r>
              <a:rPr lang="en-US" altLang="zh-CN" sz="2400" dirty="0" smtClean="0"/>
              <a:t>202.1.3.0/30</a:t>
            </a:r>
          </a:p>
          <a:p>
            <a:pPr marL="557212" lvl="2" indent="-257175">
              <a:buClr>
                <a:schemeClr val="tx1"/>
              </a:buClr>
            </a:pPr>
            <a:r>
              <a:rPr lang="zh-CN" altLang="en-US" sz="2400" dirty="0" smtClean="0"/>
              <a:t>	</a:t>
            </a:r>
            <a:r>
              <a:rPr lang="en-US" altLang="zh-CN" sz="2400" dirty="0" smtClean="0"/>
              <a:t>192.168.2.0/24</a:t>
            </a:r>
            <a:endParaRPr lang="en-US" altLang="zh-CN" sz="2400" dirty="0"/>
          </a:p>
        </p:txBody>
      </p:sp>
    </p:spTree>
    <p:extLst>
      <p:ext uri="{BB962C8B-B14F-4D97-AF65-F5344CB8AC3E}">
        <p14:creationId xmlns:p14="http://schemas.microsoft.com/office/powerpoint/2010/main" val="38726946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2.</a:t>
            </a:r>
            <a:r>
              <a:rPr lang="zh-CN" altLang="en-US" sz="4400" dirty="0"/>
              <a:t>数据</a:t>
            </a:r>
            <a:r>
              <a:rPr lang="zh-CN" altLang="en-US" sz="4400" dirty="0" smtClean="0"/>
              <a:t>准备（续</a:t>
            </a:r>
            <a:r>
              <a:rPr lang="en-US" altLang="zh-CN" sz="4400" dirty="0" smtClean="0"/>
              <a:t>1</a:t>
            </a:r>
            <a:r>
              <a:rPr lang="zh-CN" altLang="en-US" sz="4400" dirty="0" smtClean="0"/>
              <a:t>）</a:t>
            </a:r>
            <a:endParaRPr lang="zh-CN" altLang="en-US" sz="4400" dirty="0"/>
          </a:p>
        </p:txBody>
      </p:sp>
      <p:sp>
        <p:nvSpPr>
          <p:cNvPr id="275459" name="Rectangle 3"/>
          <p:cNvSpPr>
            <a:spLocks noGrp="1" noChangeArrowheads="1"/>
          </p:cNvSpPr>
          <p:nvPr>
            <p:ph type="body" idx="1"/>
          </p:nvPr>
        </p:nvSpPr>
        <p:spPr>
          <a:xfrm>
            <a:off x="457200" y="1180016"/>
            <a:ext cx="8229600" cy="4525963"/>
          </a:xfrm>
        </p:spPr>
        <p:txBody>
          <a:bodyPr/>
          <a:lstStyle/>
          <a:p>
            <a:pPr marL="257175" lvl="1" indent="-257175">
              <a:buClr>
                <a:schemeClr val="tx1"/>
              </a:buClr>
            </a:pPr>
            <a:r>
              <a:rPr lang="en-US" altLang="zh-CN" sz="2800" dirty="0">
                <a:solidFill>
                  <a:schemeClr val="hlink"/>
                </a:solidFill>
              </a:rPr>
              <a:t>(3)	PC0</a:t>
            </a:r>
            <a:r>
              <a:rPr lang="zh-CN" altLang="en-US" sz="2800" dirty="0">
                <a:solidFill>
                  <a:schemeClr val="hlink"/>
                </a:solidFill>
              </a:rPr>
              <a:t>具有一个网络接口，其地址为</a:t>
            </a:r>
            <a:r>
              <a:rPr lang="en-US" altLang="zh-CN" sz="2800" dirty="0">
                <a:solidFill>
                  <a:schemeClr val="hlink"/>
                </a:solidFill>
              </a:rPr>
              <a:t>192.168.1.1/24</a:t>
            </a:r>
            <a:r>
              <a:rPr lang="zh-CN" altLang="en-US" sz="2800" dirty="0">
                <a:solidFill>
                  <a:schemeClr val="hlink"/>
                </a:solidFill>
              </a:rPr>
              <a:t>，网关为</a:t>
            </a:r>
            <a:r>
              <a:rPr lang="en-US" altLang="zh-CN" sz="2800" dirty="0">
                <a:solidFill>
                  <a:schemeClr val="hlink"/>
                </a:solidFill>
              </a:rPr>
              <a:t>192.168.1.254/24</a:t>
            </a:r>
            <a:r>
              <a:rPr lang="zh-CN" altLang="en-US" sz="2800" dirty="0">
                <a:solidFill>
                  <a:schemeClr val="hlink"/>
                </a:solidFill>
              </a:rPr>
              <a:t>；</a:t>
            </a:r>
            <a:r>
              <a:rPr lang="en-US" altLang="zh-CN" sz="2800" dirty="0">
                <a:solidFill>
                  <a:schemeClr val="hlink"/>
                </a:solidFill>
              </a:rPr>
              <a:t>PC1</a:t>
            </a:r>
            <a:r>
              <a:rPr lang="zh-CN" altLang="en-US" sz="2800" dirty="0">
                <a:solidFill>
                  <a:schemeClr val="hlink"/>
                </a:solidFill>
              </a:rPr>
              <a:t>也具有一个网络接口，其地址为</a:t>
            </a:r>
            <a:r>
              <a:rPr lang="en-US" altLang="zh-CN" sz="2800" dirty="0">
                <a:solidFill>
                  <a:schemeClr val="hlink"/>
                </a:solidFill>
              </a:rPr>
              <a:t>192.168.2.1/24</a:t>
            </a:r>
            <a:r>
              <a:rPr lang="zh-CN" altLang="en-US" sz="2800" dirty="0">
                <a:solidFill>
                  <a:schemeClr val="hlink"/>
                </a:solidFill>
              </a:rPr>
              <a:t>，网关为</a:t>
            </a:r>
            <a:r>
              <a:rPr lang="en-US" altLang="zh-CN" sz="2800" dirty="0">
                <a:solidFill>
                  <a:schemeClr val="hlink"/>
                </a:solidFill>
              </a:rPr>
              <a:t>192.168.2.254/24</a:t>
            </a:r>
            <a:r>
              <a:rPr lang="zh-CN" altLang="en-US" sz="2800" dirty="0">
                <a:solidFill>
                  <a:schemeClr val="hlink"/>
                </a:solidFill>
              </a:rPr>
              <a:t>；</a:t>
            </a:r>
          </a:p>
          <a:p>
            <a:pPr marL="257175" lvl="1" indent="-257175">
              <a:buClr>
                <a:schemeClr val="tx1"/>
              </a:buClr>
            </a:pPr>
            <a:r>
              <a:rPr lang="en-US" altLang="zh-CN" sz="2800" dirty="0">
                <a:solidFill>
                  <a:schemeClr val="hlink"/>
                </a:solidFill>
              </a:rPr>
              <a:t>(4)	</a:t>
            </a:r>
            <a:r>
              <a:rPr lang="zh-CN" altLang="en-US" sz="2800" dirty="0">
                <a:solidFill>
                  <a:schemeClr val="hlink"/>
                </a:solidFill>
              </a:rPr>
              <a:t>连接</a:t>
            </a:r>
            <a:r>
              <a:rPr lang="en-US" altLang="zh-CN" sz="2800" dirty="0">
                <a:solidFill>
                  <a:schemeClr val="hlink"/>
                </a:solidFill>
              </a:rPr>
              <a:t>Router0</a:t>
            </a:r>
            <a:r>
              <a:rPr lang="zh-CN" altLang="en-US" sz="2800" dirty="0">
                <a:solidFill>
                  <a:schemeClr val="hlink"/>
                </a:solidFill>
              </a:rPr>
              <a:t>上</a:t>
            </a:r>
            <a:r>
              <a:rPr lang="en-US" altLang="zh-CN" sz="2800" dirty="0">
                <a:solidFill>
                  <a:schemeClr val="hlink"/>
                </a:solidFill>
              </a:rPr>
              <a:t>Router3</a:t>
            </a:r>
            <a:r>
              <a:rPr lang="zh-CN" altLang="en-US" sz="2800" dirty="0">
                <a:solidFill>
                  <a:schemeClr val="hlink"/>
                </a:solidFill>
              </a:rPr>
              <a:t>的</a:t>
            </a:r>
            <a:r>
              <a:rPr lang="en-US" altLang="zh-CN" sz="2800" dirty="0">
                <a:solidFill>
                  <a:schemeClr val="hlink"/>
                </a:solidFill>
              </a:rPr>
              <a:t>GRE</a:t>
            </a:r>
            <a:r>
              <a:rPr lang="zh-CN" altLang="en-US" sz="2800" dirty="0">
                <a:solidFill>
                  <a:schemeClr val="hlink"/>
                </a:solidFill>
              </a:rPr>
              <a:t>隧道两端需要两个</a:t>
            </a:r>
            <a:r>
              <a:rPr lang="en-US" altLang="zh-CN" sz="2800" dirty="0">
                <a:solidFill>
                  <a:schemeClr val="hlink"/>
                </a:solidFill>
              </a:rPr>
              <a:t>IP</a:t>
            </a:r>
            <a:r>
              <a:rPr lang="zh-CN" altLang="en-US" sz="2800" dirty="0">
                <a:solidFill>
                  <a:schemeClr val="hlink"/>
                </a:solidFill>
              </a:rPr>
              <a:t>地址，本实验中分别使用</a:t>
            </a:r>
            <a:r>
              <a:rPr lang="en-US" altLang="zh-CN" sz="2800" dirty="0">
                <a:solidFill>
                  <a:schemeClr val="hlink"/>
                </a:solidFill>
              </a:rPr>
              <a:t>1.1.1.1/30</a:t>
            </a:r>
            <a:r>
              <a:rPr lang="zh-CN" altLang="en-US" sz="2800" dirty="0">
                <a:solidFill>
                  <a:schemeClr val="hlink"/>
                </a:solidFill>
              </a:rPr>
              <a:t>和</a:t>
            </a:r>
            <a:r>
              <a:rPr lang="en-US" altLang="zh-CN" sz="2800" dirty="0">
                <a:solidFill>
                  <a:schemeClr val="hlink"/>
                </a:solidFill>
              </a:rPr>
              <a:t>1.1.1.2/30</a:t>
            </a:r>
            <a:r>
              <a:rPr lang="zh-CN" altLang="en-US" sz="2800" dirty="0">
                <a:solidFill>
                  <a:schemeClr val="hlink"/>
                </a:solidFill>
              </a:rPr>
              <a:t>。</a:t>
            </a:r>
          </a:p>
          <a:p>
            <a:pPr marL="257175" lvl="1" indent="-257175">
              <a:buClr>
                <a:schemeClr val="tx1"/>
              </a:buClr>
            </a:pPr>
            <a:endParaRPr lang="en-US" altLang="zh-CN" sz="2000" dirty="0" smtClean="0"/>
          </a:p>
        </p:txBody>
      </p:sp>
    </p:spTree>
    <p:extLst>
      <p:ext uri="{BB962C8B-B14F-4D97-AF65-F5344CB8AC3E}">
        <p14:creationId xmlns:p14="http://schemas.microsoft.com/office/powerpoint/2010/main" val="10741321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39</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3.</a:t>
            </a:r>
            <a:r>
              <a:rPr lang="zh-CN" altLang="zh-CN" sz="4400" dirty="0" smtClean="0"/>
              <a:t>配置思路</a:t>
            </a:r>
            <a:endParaRPr lang="en-US" altLang="zh-CN" sz="4400" dirty="0"/>
          </a:p>
        </p:txBody>
      </p:sp>
      <p:sp>
        <p:nvSpPr>
          <p:cNvPr id="275459" name="Rectangle 3"/>
          <p:cNvSpPr>
            <a:spLocks noGrp="1" noChangeArrowheads="1"/>
          </p:cNvSpPr>
          <p:nvPr>
            <p:ph type="body" idx="1"/>
          </p:nvPr>
        </p:nvSpPr>
        <p:spPr/>
        <p:txBody>
          <a:bodyPr/>
          <a:lstStyle/>
          <a:p>
            <a:pPr marL="0" lvl="4" indent="0">
              <a:buClr>
                <a:schemeClr val="tx1"/>
              </a:buClr>
              <a:buNone/>
            </a:pPr>
            <a:r>
              <a:rPr lang="zh-CN" altLang="en-US" sz="3200" dirty="0" smtClean="0">
                <a:solidFill>
                  <a:schemeClr val="hlink"/>
                </a:solidFill>
              </a:rPr>
              <a:t>采用</a:t>
            </a:r>
            <a:r>
              <a:rPr lang="zh-CN" altLang="en-US" sz="3200" dirty="0">
                <a:solidFill>
                  <a:schemeClr val="hlink"/>
                </a:solidFill>
              </a:rPr>
              <a:t>如下的思路进行配置：</a:t>
            </a:r>
          </a:p>
          <a:p>
            <a:pPr marL="257175" lvl="4" indent="-257175">
              <a:buClr>
                <a:schemeClr val="tx1"/>
              </a:buClr>
            </a:pPr>
            <a:r>
              <a:rPr lang="en-US" altLang="zh-CN" sz="3200" dirty="0">
                <a:solidFill>
                  <a:schemeClr val="hlink"/>
                </a:solidFill>
              </a:rPr>
              <a:t>(1)	</a:t>
            </a:r>
            <a:r>
              <a:rPr lang="zh-CN" altLang="en-US" sz="3200" dirty="0">
                <a:solidFill>
                  <a:schemeClr val="hlink"/>
                </a:solidFill>
              </a:rPr>
              <a:t>配置各主机的</a:t>
            </a:r>
            <a:r>
              <a:rPr lang="en-US" altLang="zh-CN" sz="3200" dirty="0">
                <a:solidFill>
                  <a:schemeClr val="hlink"/>
                </a:solidFill>
              </a:rPr>
              <a:t>IP</a:t>
            </a:r>
            <a:r>
              <a:rPr lang="zh-CN" altLang="en-US" sz="3200" dirty="0">
                <a:solidFill>
                  <a:schemeClr val="hlink"/>
                </a:solidFill>
              </a:rPr>
              <a:t>地址和网关；</a:t>
            </a:r>
          </a:p>
          <a:p>
            <a:pPr marL="257175" lvl="4" indent="-257175">
              <a:buClr>
                <a:schemeClr val="tx1"/>
              </a:buClr>
            </a:pPr>
            <a:r>
              <a:rPr lang="en-US" altLang="zh-CN" sz="3200" dirty="0">
                <a:solidFill>
                  <a:schemeClr val="hlink"/>
                </a:solidFill>
              </a:rPr>
              <a:t>(2)	</a:t>
            </a:r>
            <a:r>
              <a:rPr lang="zh-CN" altLang="en-US" sz="3200" dirty="0">
                <a:solidFill>
                  <a:schemeClr val="hlink"/>
                </a:solidFill>
              </a:rPr>
              <a:t>配置路由器各接口的</a:t>
            </a:r>
            <a:r>
              <a:rPr lang="en-US" altLang="zh-CN" sz="3200" dirty="0">
                <a:solidFill>
                  <a:schemeClr val="hlink"/>
                </a:solidFill>
              </a:rPr>
              <a:t>IP</a:t>
            </a:r>
            <a:r>
              <a:rPr lang="zh-CN" altLang="en-US" sz="3200" dirty="0">
                <a:solidFill>
                  <a:schemeClr val="hlink"/>
                </a:solidFill>
              </a:rPr>
              <a:t>地址，形成直连路由；</a:t>
            </a:r>
          </a:p>
          <a:p>
            <a:pPr marL="257175" lvl="4" indent="-257175">
              <a:buClr>
                <a:schemeClr val="tx1"/>
              </a:buClr>
            </a:pPr>
            <a:r>
              <a:rPr lang="en-US" altLang="zh-CN" sz="3200" dirty="0">
                <a:solidFill>
                  <a:schemeClr val="hlink"/>
                </a:solidFill>
              </a:rPr>
              <a:t>(3)	</a:t>
            </a:r>
            <a:r>
              <a:rPr lang="zh-CN" altLang="en-US" sz="3200" dirty="0">
                <a:solidFill>
                  <a:schemeClr val="hlink"/>
                </a:solidFill>
              </a:rPr>
              <a:t>在各路由器上添加静态路由；</a:t>
            </a:r>
          </a:p>
          <a:p>
            <a:pPr marL="257175" lvl="4" indent="-257175">
              <a:buClr>
                <a:schemeClr val="tx1"/>
              </a:buClr>
            </a:pPr>
            <a:r>
              <a:rPr lang="en-US" altLang="zh-CN" sz="3200" dirty="0">
                <a:solidFill>
                  <a:schemeClr val="hlink"/>
                </a:solidFill>
              </a:rPr>
              <a:t>(4)	</a:t>
            </a:r>
            <a:r>
              <a:rPr lang="zh-CN" altLang="en-US" sz="3200" dirty="0">
                <a:solidFill>
                  <a:schemeClr val="hlink"/>
                </a:solidFill>
              </a:rPr>
              <a:t>在</a:t>
            </a:r>
            <a:r>
              <a:rPr lang="en-US" altLang="zh-CN" sz="3200" dirty="0">
                <a:solidFill>
                  <a:schemeClr val="hlink"/>
                </a:solidFill>
              </a:rPr>
              <a:t>Router0</a:t>
            </a:r>
            <a:r>
              <a:rPr lang="zh-CN" altLang="en-US" sz="3200" dirty="0">
                <a:solidFill>
                  <a:schemeClr val="hlink"/>
                </a:solidFill>
              </a:rPr>
              <a:t>和</a:t>
            </a:r>
            <a:r>
              <a:rPr lang="en-US" altLang="zh-CN" sz="3200" dirty="0">
                <a:solidFill>
                  <a:schemeClr val="hlink"/>
                </a:solidFill>
              </a:rPr>
              <a:t>Router3</a:t>
            </a:r>
            <a:r>
              <a:rPr lang="zh-CN" altLang="en-US" sz="3200" dirty="0">
                <a:solidFill>
                  <a:schemeClr val="hlink"/>
                </a:solidFill>
              </a:rPr>
              <a:t>上配置</a:t>
            </a:r>
            <a:r>
              <a:rPr lang="en-US" altLang="zh-CN" sz="3200" dirty="0">
                <a:solidFill>
                  <a:schemeClr val="hlink"/>
                </a:solidFill>
              </a:rPr>
              <a:t>GRE</a:t>
            </a:r>
            <a:r>
              <a:rPr lang="zh-CN" altLang="en-US" sz="3200" dirty="0">
                <a:solidFill>
                  <a:schemeClr val="hlink"/>
                </a:solidFill>
              </a:rPr>
              <a:t>通道；</a:t>
            </a:r>
          </a:p>
          <a:p>
            <a:pPr marL="257175" lvl="4" indent="-257175">
              <a:buClr>
                <a:schemeClr val="tx1"/>
              </a:buClr>
            </a:pPr>
            <a:r>
              <a:rPr lang="en-US" altLang="zh-CN" sz="3200" dirty="0">
                <a:solidFill>
                  <a:schemeClr val="hlink"/>
                </a:solidFill>
              </a:rPr>
              <a:t>(5)	</a:t>
            </a:r>
            <a:r>
              <a:rPr lang="zh-CN" altLang="en-US" sz="3200" dirty="0">
                <a:solidFill>
                  <a:schemeClr val="hlink"/>
                </a:solidFill>
              </a:rPr>
              <a:t>在创建</a:t>
            </a:r>
            <a:r>
              <a:rPr lang="en-US" altLang="zh-CN" sz="3200" dirty="0">
                <a:solidFill>
                  <a:schemeClr val="hlink"/>
                </a:solidFill>
              </a:rPr>
              <a:t>GRE</a:t>
            </a:r>
            <a:r>
              <a:rPr lang="zh-CN" altLang="en-US" sz="3200" dirty="0">
                <a:solidFill>
                  <a:schemeClr val="hlink"/>
                </a:solidFill>
              </a:rPr>
              <a:t>隧道的路由器上配置到对方私有网段的静态路由。</a:t>
            </a:r>
          </a:p>
          <a:p>
            <a:endParaRPr lang="zh-CN" altLang="en-US" sz="3200" dirty="0"/>
          </a:p>
        </p:txBody>
      </p:sp>
    </p:spTree>
    <p:extLst>
      <p:ext uri="{BB962C8B-B14F-4D97-AF65-F5344CB8AC3E}">
        <p14:creationId xmlns:p14="http://schemas.microsoft.com/office/powerpoint/2010/main" val="1912656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7.1.1</a:t>
            </a:r>
            <a:r>
              <a:rPr lang="en-US" altLang="zh-CN" sz="4400" dirty="0"/>
              <a:t>	</a:t>
            </a:r>
            <a:r>
              <a:rPr lang="zh-CN" altLang="en-US" sz="4400" dirty="0" smtClean="0"/>
              <a:t>概述（续</a:t>
            </a:r>
            <a:r>
              <a:rPr lang="en-US" altLang="zh-CN" sz="4400" dirty="0" smtClean="0"/>
              <a:t>1</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249682"/>
            <a:ext cx="8229600" cy="4525963"/>
          </a:xfrm>
        </p:spPr>
        <p:txBody>
          <a:bodyPr/>
          <a:lstStyle/>
          <a:p>
            <a:r>
              <a:rPr lang="zh-CN" altLang="en-US" sz="3200" dirty="0"/>
              <a:t>代理服务器的工作原理如图</a:t>
            </a:r>
            <a:r>
              <a:rPr lang="en-US" altLang="zh-CN" sz="3200" dirty="0"/>
              <a:t>7 1</a:t>
            </a:r>
            <a:r>
              <a:rPr lang="zh-CN" altLang="en-US" sz="3200" dirty="0"/>
              <a:t>所示</a:t>
            </a:r>
            <a:r>
              <a:rPr lang="zh-CN" altLang="en-US" sz="3200" dirty="0" smtClean="0"/>
              <a:t>：</a:t>
            </a:r>
            <a:endParaRPr lang="en-US" altLang="zh-CN" sz="3200" dirty="0" smtClean="0"/>
          </a:p>
          <a:p>
            <a:endParaRPr lang="en-US" altLang="zh-CN" sz="3200" dirty="0"/>
          </a:p>
          <a:p>
            <a:endParaRPr lang="en-US" altLang="zh-CN" sz="3200" dirty="0" smtClean="0"/>
          </a:p>
          <a:p>
            <a:endParaRPr lang="en-US" altLang="zh-CN" sz="3200" dirty="0"/>
          </a:p>
          <a:p>
            <a:endParaRPr lang="en-US" altLang="zh-CN" sz="4400" dirty="0" smtClean="0"/>
          </a:p>
          <a:p>
            <a:pPr marL="257175" lvl="1" indent="-257175">
              <a:buClr>
                <a:schemeClr val="tx1"/>
              </a:buClr>
            </a:pPr>
            <a:r>
              <a:rPr lang="zh-CN" altLang="en-US" sz="3200" dirty="0">
                <a:solidFill>
                  <a:schemeClr val="hlink"/>
                </a:solidFill>
              </a:rPr>
              <a:t>根据客户端所请求的资源是否已经在之前存储在代理服务器的缓存之中，会出现如图</a:t>
            </a:r>
            <a:r>
              <a:rPr lang="en-US" altLang="zh-CN" sz="3200" dirty="0">
                <a:solidFill>
                  <a:schemeClr val="hlink"/>
                </a:solidFill>
              </a:rPr>
              <a:t> (a)</a:t>
            </a:r>
            <a:r>
              <a:rPr lang="zh-CN" altLang="en-US" sz="3200" dirty="0">
                <a:solidFill>
                  <a:schemeClr val="hlink"/>
                </a:solidFill>
              </a:rPr>
              <a:t>和</a:t>
            </a:r>
            <a:r>
              <a:rPr lang="en-US" altLang="zh-CN" sz="3200" dirty="0">
                <a:solidFill>
                  <a:schemeClr val="hlink"/>
                </a:solidFill>
              </a:rPr>
              <a:t> (b)</a:t>
            </a:r>
            <a:r>
              <a:rPr lang="zh-CN" altLang="en-US" sz="3200" dirty="0">
                <a:solidFill>
                  <a:schemeClr val="hlink"/>
                </a:solidFill>
              </a:rPr>
              <a:t>所示的两种</a:t>
            </a:r>
            <a:r>
              <a:rPr lang="zh-CN" altLang="en-US" sz="3200" dirty="0" smtClean="0">
                <a:solidFill>
                  <a:schemeClr val="hlink"/>
                </a:solidFill>
              </a:rPr>
              <a:t>情况。</a:t>
            </a:r>
            <a:endParaRPr lang="zh-CN" altLang="en-US" sz="3200" dirty="0">
              <a:solidFill>
                <a:schemeClr val="hlink"/>
              </a:solidFill>
            </a:endParaRPr>
          </a:p>
        </p:txBody>
      </p:sp>
      <p:pic>
        <p:nvPicPr>
          <p:cNvPr id="6" name="图片 5" descr="G:\4.参与项目\201503-201505_计算机网络应用教程_教材编写\插图资料\7 网络互连技术\代理服务器的工作原理.png"/>
          <p:cNvPicPr/>
          <p:nvPr/>
        </p:nvPicPr>
        <p:blipFill>
          <a:blip r:embed="rId2">
            <a:extLst>
              <a:ext uri="{28A0092B-C50C-407E-A947-70E740481C1C}">
                <a14:useLocalDpi xmlns:a14="http://schemas.microsoft.com/office/drawing/2010/main" val="0"/>
              </a:ext>
            </a:extLst>
          </a:blip>
          <a:srcRect/>
          <a:stretch>
            <a:fillRect/>
          </a:stretch>
        </p:blipFill>
        <p:spPr bwMode="auto">
          <a:xfrm>
            <a:off x="824366" y="1825715"/>
            <a:ext cx="7860197" cy="2572113"/>
          </a:xfrm>
          <a:prstGeom prst="rect">
            <a:avLst/>
          </a:prstGeom>
          <a:noFill/>
          <a:ln>
            <a:noFill/>
          </a:ln>
        </p:spPr>
      </p:pic>
    </p:spTree>
    <p:extLst>
      <p:ext uri="{BB962C8B-B14F-4D97-AF65-F5344CB8AC3E}">
        <p14:creationId xmlns:p14="http://schemas.microsoft.com/office/powerpoint/2010/main" val="477575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40</a:t>
            </a:fld>
            <a:r>
              <a:rPr lang="zh-CN" altLang="en-US"/>
              <a:t> 页</a:t>
            </a:r>
          </a:p>
        </p:txBody>
      </p:sp>
      <p:sp>
        <p:nvSpPr>
          <p:cNvPr id="275458" name="Rectangle 2"/>
          <p:cNvSpPr>
            <a:spLocks noGrp="1" noRot="1" noChangeArrowheads="1"/>
          </p:cNvSpPr>
          <p:nvPr>
            <p:ph type="title"/>
          </p:nvPr>
        </p:nvSpPr>
        <p:spPr>
          <a:xfrm>
            <a:off x="457200" y="56928"/>
            <a:ext cx="8229600" cy="1143000"/>
          </a:xfrm>
        </p:spPr>
        <p:txBody>
          <a:bodyPr/>
          <a:lstStyle/>
          <a:p>
            <a:r>
              <a:rPr lang="en-US" altLang="zh-CN" sz="4400" dirty="0" smtClean="0"/>
              <a:t>4.</a:t>
            </a:r>
            <a:r>
              <a:rPr lang="zh-CN" altLang="zh-CN" sz="4400" dirty="0" smtClean="0"/>
              <a:t>配置步骤</a:t>
            </a:r>
            <a:endParaRPr lang="en-US" altLang="zh-CN" sz="4400" dirty="0"/>
          </a:p>
        </p:txBody>
      </p:sp>
      <p:sp>
        <p:nvSpPr>
          <p:cNvPr id="275459" name="Rectangle 3"/>
          <p:cNvSpPr>
            <a:spLocks noGrp="1" noChangeArrowheads="1"/>
          </p:cNvSpPr>
          <p:nvPr>
            <p:ph type="body" idx="1"/>
          </p:nvPr>
        </p:nvSpPr>
        <p:spPr>
          <a:xfrm>
            <a:off x="457200" y="976820"/>
            <a:ext cx="8305800" cy="4525963"/>
          </a:xfrm>
        </p:spPr>
        <p:txBody>
          <a:bodyPr/>
          <a:lstStyle/>
          <a:p>
            <a:r>
              <a:rPr lang="en-US" altLang="zh-CN" sz="2800" dirty="0"/>
              <a:t>(1</a:t>
            </a:r>
            <a:r>
              <a:rPr lang="en-US" altLang="zh-CN" sz="2800" dirty="0" smtClean="0"/>
              <a:t>) </a:t>
            </a:r>
            <a:r>
              <a:rPr lang="zh-CN" altLang="en-US" sz="2800" dirty="0" smtClean="0"/>
              <a:t>搭建</a:t>
            </a:r>
            <a:r>
              <a:rPr lang="zh-CN" altLang="en-US" sz="2800" dirty="0"/>
              <a:t>实验环境</a:t>
            </a:r>
            <a:r>
              <a:rPr lang="zh-CN" altLang="en-US" sz="2800" dirty="0" smtClean="0"/>
              <a:t>。</a:t>
            </a:r>
            <a:endParaRPr lang="en-US" altLang="zh-CN" sz="2800" dirty="0" smtClean="0"/>
          </a:p>
          <a:p>
            <a:r>
              <a:rPr lang="en-US" altLang="zh-CN" sz="2800" dirty="0" smtClean="0"/>
              <a:t>(</a:t>
            </a:r>
            <a:r>
              <a:rPr lang="en-US" altLang="zh-CN" sz="2800" dirty="0"/>
              <a:t>2</a:t>
            </a:r>
            <a:r>
              <a:rPr lang="en-US" altLang="zh-CN" sz="2800" dirty="0" smtClean="0"/>
              <a:t>)</a:t>
            </a:r>
            <a:r>
              <a:rPr lang="zh-CN" altLang="en-US" sz="2800" dirty="0"/>
              <a:t> </a:t>
            </a:r>
            <a:r>
              <a:rPr lang="zh-CN" altLang="en-US" sz="2800" dirty="0" smtClean="0"/>
              <a:t>配置</a:t>
            </a:r>
            <a:r>
              <a:rPr lang="en-US" altLang="zh-CN" sz="2800" dirty="0"/>
              <a:t>PC0</a:t>
            </a:r>
            <a:r>
              <a:rPr lang="zh-CN" altLang="en-US" sz="2800" dirty="0"/>
              <a:t>和</a:t>
            </a:r>
            <a:r>
              <a:rPr lang="en-US" altLang="zh-CN" sz="2800" dirty="0"/>
              <a:t>PC1</a:t>
            </a:r>
            <a:r>
              <a:rPr lang="zh-CN" altLang="en-US" sz="2800" dirty="0"/>
              <a:t>的网络参数。</a:t>
            </a:r>
          </a:p>
          <a:p>
            <a:r>
              <a:rPr lang="en-US" altLang="zh-CN" sz="2800" dirty="0"/>
              <a:t>(3</a:t>
            </a:r>
            <a:r>
              <a:rPr lang="en-US" altLang="zh-CN" sz="2800" dirty="0" smtClean="0"/>
              <a:t>)</a:t>
            </a:r>
            <a:r>
              <a:rPr lang="zh-CN" altLang="en-US" sz="2800" dirty="0"/>
              <a:t> </a:t>
            </a:r>
            <a:r>
              <a:rPr lang="zh-CN" altLang="en-US" sz="2800" dirty="0" smtClean="0"/>
              <a:t>为</a:t>
            </a:r>
            <a:r>
              <a:rPr lang="zh-CN" altLang="en-US" sz="2800" dirty="0"/>
              <a:t>各路由器的</a:t>
            </a:r>
            <a:r>
              <a:rPr lang="en-US" altLang="zh-CN" sz="2800" dirty="0" err="1"/>
              <a:t>FastEthernet</a:t>
            </a:r>
            <a:r>
              <a:rPr lang="zh-CN" altLang="en-US" sz="2800" dirty="0"/>
              <a:t>接口配置</a:t>
            </a:r>
            <a:r>
              <a:rPr lang="en-US" altLang="zh-CN" sz="2800" dirty="0"/>
              <a:t>IP</a:t>
            </a:r>
            <a:r>
              <a:rPr lang="zh-CN" altLang="en-US" sz="2800" dirty="0"/>
              <a:t>地址。</a:t>
            </a:r>
            <a:endParaRPr lang="en-US" altLang="zh-CN" sz="2800" dirty="0" smtClean="0"/>
          </a:p>
          <a:p>
            <a:r>
              <a:rPr lang="en-US" altLang="zh-CN" sz="2800" dirty="0"/>
              <a:t>(4</a:t>
            </a:r>
            <a:r>
              <a:rPr lang="en-US" altLang="zh-CN" sz="2800" dirty="0" smtClean="0"/>
              <a:t>)</a:t>
            </a:r>
            <a:r>
              <a:rPr lang="zh-CN" altLang="en-US" sz="2800" dirty="0"/>
              <a:t> </a:t>
            </a:r>
            <a:r>
              <a:rPr lang="zh-CN" altLang="en-US" sz="2800" dirty="0" smtClean="0"/>
              <a:t>在</a:t>
            </a:r>
            <a:r>
              <a:rPr lang="en-US" altLang="zh-CN" sz="2800" dirty="0"/>
              <a:t>Router0</a:t>
            </a:r>
            <a:r>
              <a:rPr lang="zh-CN" altLang="en-US" sz="2800" dirty="0"/>
              <a:t>和</a:t>
            </a:r>
            <a:r>
              <a:rPr lang="en-US" altLang="zh-CN" sz="2800" dirty="0"/>
              <a:t>Router3</a:t>
            </a:r>
            <a:r>
              <a:rPr lang="zh-CN" altLang="en-US" sz="2800" dirty="0" smtClean="0"/>
              <a:t>上配置默认</a:t>
            </a:r>
            <a:r>
              <a:rPr lang="zh-CN" altLang="en-US" sz="2800" dirty="0"/>
              <a:t>路由</a:t>
            </a:r>
            <a:r>
              <a:rPr lang="zh-CN" altLang="en-US" sz="2800" dirty="0" smtClean="0"/>
              <a:t>，例如</a:t>
            </a:r>
            <a:r>
              <a:rPr lang="en-US" altLang="zh-CN" sz="2800" dirty="0" smtClean="0"/>
              <a:t>Router0</a:t>
            </a:r>
          </a:p>
          <a:p>
            <a:pPr marL="0" indent="0">
              <a:buNone/>
            </a:pPr>
            <a:r>
              <a:rPr lang="en-US" altLang="zh-CN" sz="2800" dirty="0"/>
              <a:t> </a:t>
            </a:r>
            <a:r>
              <a:rPr lang="en-US" altLang="zh-CN" sz="2800" dirty="0" smtClean="0"/>
              <a:t>   </a:t>
            </a:r>
          </a:p>
          <a:p>
            <a:endParaRPr lang="en-US" altLang="zh-CN" sz="2800"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899" y="3432626"/>
            <a:ext cx="7160750" cy="1647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53020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41</a:t>
            </a:fld>
            <a:r>
              <a:rPr lang="zh-CN" altLang="en-US"/>
              <a:t> 页</a:t>
            </a:r>
          </a:p>
        </p:txBody>
      </p:sp>
      <p:sp>
        <p:nvSpPr>
          <p:cNvPr id="275458" name="Rectangle 2"/>
          <p:cNvSpPr>
            <a:spLocks noGrp="1" noRot="1" noChangeArrowheads="1"/>
          </p:cNvSpPr>
          <p:nvPr>
            <p:ph type="title"/>
          </p:nvPr>
        </p:nvSpPr>
        <p:spPr>
          <a:xfrm>
            <a:off x="457200" y="56928"/>
            <a:ext cx="8229600" cy="1143000"/>
          </a:xfrm>
        </p:spPr>
        <p:txBody>
          <a:bodyPr/>
          <a:lstStyle/>
          <a:p>
            <a:r>
              <a:rPr lang="en-US" altLang="zh-CN" sz="4400" dirty="0" smtClean="0"/>
              <a:t>4.</a:t>
            </a:r>
            <a:r>
              <a:rPr lang="zh-CN" altLang="zh-CN" sz="4400" dirty="0" smtClean="0"/>
              <a:t>配置步骤</a:t>
            </a:r>
            <a:r>
              <a:rPr lang="zh-CN" altLang="en-US" sz="4400" dirty="0"/>
              <a:t>（续</a:t>
            </a:r>
            <a:r>
              <a:rPr lang="en-US" altLang="zh-CN" sz="4400" dirty="0"/>
              <a:t>1</a:t>
            </a:r>
            <a:r>
              <a:rPr lang="zh-CN" altLang="en-US" sz="4400" dirty="0"/>
              <a:t>）</a:t>
            </a:r>
            <a:endParaRPr lang="en-US" altLang="zh-CN" sz="4400" dirty="0"/>
          </a:p>
        </p:txBody>
      </p:sp>
      <p:sp>
        <p:nvSpPr>
          <p:cNvPr id="275459" name="Rectangle 3"/>
          <p:cNvSpPr>
            <a:spLocks noGrp="1" noChangeArrowheads="1"/>
          </p:cNvSpPr>
          <p:nvPr>
            <p:ph type="body" idx="1"/>
          </p:nvPr>
        </p:nvSpPr>
        <p:spPr>
          <a:xfrm>
            <a:off x="457200" y="1092932"/>
            <a:ext cx="8305800" cy="4525963"/>
          </a:xfrm>
        </p:spPr>
        <p:txBody>
          <a:bodyPr/>
          <a:lstStyle/>
          <a:p>
            <a:r>
              <a:rPr lang="zh-CN" altLang="en-US" sz="2800" dirty="0" smtClean="0"/>
              <a:t>在</a:t>
            </a:r>
            <a:r>
              <a:rPr lang="en-US" altLang="zh-CN" sz="2800" dirty="0" smtClean="0"/>
              <a:t>Router1</a:t>
            </a:r>
            <a:r>
              <a:rPr lang="zh-CN" altLang="en-US" sz="2800" dirty="0" smtClean="0"/>
              <a:t>和</a:t>
            </a:r>
            <a:r>
              <a:rPr lang="en-US" altLang="zh-CN" sz="2800" dirty="0" smtClean="0"/>
              <a:t>Router2</a:t>
            </a:r>
            <a:r>
              <a:rPr lang="zh-CN" altLang="en-US" sz="2800" dirty="0" smtClean="0"/>
              <a:t>上配置静态路由，由于场所</a:t>
            </a:r>
            <a:r>
              <a:rPr lang="en-US" altLang="zh-CN" sz="2800" dirty="0" smtClean="0"/>
              <a:t>A</a:t>
            </a:r>
            <a:r>
              <a:rPr lang="zh-CN" altLang="en-US" sz="2800" dirty="0" smtClean="0"/>
              <a:t>和场所</a:t>
            </a:r>
            <a:r>
              <a:rPr lang="en-US" altLang="zh-CN" sz="2800" dirty="0" smtClean="0"/>
              <a:t>B</a:t>
            </a:r>
            <a:r>
              <a:rPr lang="zh-CN" altLang="en-US" sz="2800" dirty="0" smtClean="0"/>
              <a:t>两个局域网使用的是私有地址网段，所以在配置</a:t>
            </a:r>
            <a:r>
              <a:rPr lang="en-US" altLang="zh-CN" sz="2800" dirty="0" smtClean="0"/>
              <a:t>Router1</a:t>
            </a:r>
            <a:r>
              <a:rPr lang="zh-CN" altLang="en-US" sz="2800" dirty="0" smtClean="0"/>
              <a:t>和</a:t>
            </a:r>
            <a:r>
              <a:rPr lang="en-US" altLang="zh-CN" sz="2800" dirty="0" smtClean="0"/>
              <a:t>Route2</a:t>
            </a:r>
            <a:r>
              <a:rPr lang="zh-CN" altLang="en-US" sz="2800" dirty="0" smtClean="0"/>
              <a:t>的静态路由表时，不能出现以</a:t>
            </a:r>
            <a:r>
              <a:rPr lang="en-US" altLang="zh-CN" sz="2800" dirty="0" smtClean="0"/>
              <a:t>192.168.1.0/24</a:t>
            </a:r>
            <a:r>
              <a:rPr lang="zh-CN" altLang="en-US" sz="2800" dirty="0" smtClean="0"/>
              <a:t>和</a:t>
            </a:r>
            <a:r>
              <a:rPr lang="en-US" altLang="zh-CN" sz="2800" dirty="0" smtClean="0"/>
              <a:t>192.168.2.0/24</a:t>
            </a:r>
            <a:r>
              <a:rPr lang="zh-CN" altLang="en-US" sz="2800" dirty="0" smtClean="0"/>
              <a:t>为目的地址的路由条目。例如</a:t>
            </a:r>
            <a:r>
              <a:rPr lang="en-US" altLang="zh-CN" sz="2800" dirty="0" smtClean="0"/>
              <a:t>Router1</a:t>
            </a:r>
            <a:r>
              <a:rPr lang="zh-CN" altLang="en-US" sz="2800" dirty="0" smtClean="0"/>
              <a:t>：</a:t>
            </a:r>
            <a:endParaRPr lang="en-US" altLang="zh-CN" sz="2800" dirty="0" smtClean="0"/>
          </a:p>
          <a:p>
            <a:endParaRPr lang="en-US" altLang="zh-CN" sz="2800" dirty="0"/>
          </a:p>
          <a:p>
            <a:endParaRPr lang="en-US" altLang="zh-CN" sz="2800"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3385226"/>
            <a:ext cx="7668870" cy="1477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7770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dirty="0"/>
              <a:t>第 </a:t>
            </a:r>
            <a:fld id="{71803258-1C6E-4B0D-99D1-BC4AE38E3E46}" type="slidenum">
              <a:rPr lang="zh-CN" altLang="en-US"/>
              <a:pPr/>
              <a:t>42</a:t>
            </a:fld>
            <a:r>
              <a:rPr lang="zh-CN" altLang="en-US" dirty="0"/>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2</a:t>
            </a:r>
            <a:r>
              <a:rPr lang="zh-CN" altLang="en-US" sz="4400" dirty="0" smtClean="0"/>
              <a:t>）</a:t>
            </a:r>
            <a:endParaRPr lang="en-US" altLang="zh-CN" sz="4400" dirty="0" smtClean="0"/>
          </a:p>
        </p:txBody>
      </p:sp>
      <p:sp>
        <p:nvSpPr>
          <p:cNvPr id="275459" name="Rectangle 3"/>
          <p:cNvSpPr>
            <a:spLocks noGrp="1" noChangeArrowheads="1"/>
          </p:cNvSpPr>
          <p:nvPr>
            <p:ph type="body" idx="1"/>
          </p:nvPr>
        </p:nvSpPr>
        <p:spPr>
          <a:xfrm>
            <a:off x="457200" y="1203962"/>
            <a:ext cx="8336280" cy="4525963"/>
          </a:xfrm>
        </p:spPr>
        <p:txBody>
          <a:bodyPr/>
          <a:lstStyle/>
          <a:p>
            <a:r>
              <a:rPr lang="en-US" altLang="zh-CN" sz="3200" dirty="0"/>
              <a:t>(5)	</a:t>
            </a:r>
            <a:r>
              <a:rPr lang="zh-CN" altLang="en-US" sz="3200" dirty="0"/>
              <a:t>连通性测试</a:t>
            </a:r>
            <a:r>
              <a:rPr lang="zh-CN" altLang="en-US" sz="3200" dirty="0" smtClean="0"/>
              <a:t>。</a:t>
            </a:r>
            <a:endParaRPr lang="en-US" altLang="zh-CN" sz="3200" dirty="0"/>
          </a:p>
          <a:p>
            <a:pPr lvl="1"/>
            <a:r>
              <a:rPr lang="zh-CN" altLang="en-US" sz="2800" dirty="0" smtClean="0"/>
              <a:t>在</a:t>
            </a:r>
            <a:r>
              <a:rPr lang="en-US" altLang="zh-CN" sz="2800" dirty="0"/>
              <a:t>Router0</a:t>
            </a:r>
            <a:r>
              <a:rPr lang="zh-CN" altLang="en-US" sz="2800" dirty="0"/>
              <a:t>的命令行界面中使用</a:t>
            </a:r>
            <a:r>
              <a:rPr lang="en-US" altLang="zh-CN" sz="2800" dirty="0"/>
              <a:t>ping</a:t>
            </a:r>
            <a:r>
              <a:rPr lang="zh-CN" altLang="en-US" sz="2800" dirty="0"/>
              <a:t>命令测试与路由器</a:t>
            </a:r>
            <a:r>
              <a:rPr lang="en-US" altLang="zh-CN" sz="2800" dirty="0"/>
              <a:t>Router3</a:t>
            </a:r>
            <a:r>
              <a:rPr lang="zh-CN" altLang="en-US" sz="2800" dirty="0"/>
              <a:t>的连通性，由于双方都接入公网，所以两者是可以正常通信的</a:t>
            </a:r>
            <a:r>
              <a:rPr lang="zh-CN" altLang="en-US" sz="2800" dirty="0" smtClean="0"/>
              <a:t>。</a:t>
            </a:r>
            <a:endParaRPr lang="en-US" altLang="zh-CN" sz="2800" dirty="0" smtClean="0"/>
          </a:p>
          <a:p>
            <a:pPr lvl="1"/>
            <a:r>
              <a:rPr lang="zh-CN" altLang="en-US" sz="2800" dirty="0" smtClean="0"/>
              <a:t>使用</a:t>
            </a:r>
            <a:r>
              <a:rPr lang="en-US" altLang="zh-CN" sz="2800" dirty="0"/>
              <a:t>ping</a:t>
            </a:r>
            <a:r>
              <a:rPr lang="zh-CN" altLang="en-US" sz="2800" dirty="0"/>
              <a:t>命令</a:t>
            </a:r>
            <a:r>
              <a:rPr lang="zh-CN" altLang="en-US" sz="2800" dirty="0" smtClean="0"/>
              <a:t>测试 </a:t>
            </a:r>
            <a:r>
              <a:rPr lang="en-US" altLang="zh-CN" sz="2800" dirty="0"/>
              <a:t>PC0</a:t>
            </a:r>
            <a:r>
              <a:rPr lang="zh-CN" altLang="en-US" sz="2800" dirty="0"/>
              <a:t>和</a:t>
            </a:r>
            <a:r>
              <a:rPr lang="en-US" altLang="zh-CN" sz="2800" dirty="0"/>
              <a:t>PC1</a:t>
            </a:r>
            <a:r>
              <a:rPr lang="zh-CN" altLang="en-US" sz="2800" dirty="0"/>
              <a:t>的</a:t>
            </a:r>
            <a:r>
              <a:rPr lang="zh-CN" altLang="en-US" sz="2800" dirty="0" smtClean="0"/>
              <a:t>连通性，由于</a:t>
            </a:r>
            <a:r>
              <a:rPr lang="en-US" altLang="zh-CN" sz="2800" dirty="0"/>
              <a:t>PC0</a:t>
            </a:r>
            <a:r>
              <a:rPr lang="zh-CN" altLang="en-US" sz="2800" dirty="0"/>
              <a:t>和</a:t>
            </a:r>
            <a:r>
              <a:rPr lang="en-US" altLang="zh-CN" sz="2800" dirty="0"/>
              <a:t>PC1</a:t>
            </a:r>
            <a:r>
              <a:rPr lang="zh-CN" altLang="en-US" sz="2800" dirty="0"/>
              <a:t>都处于私有网段，而公网上的路由器的路由表中没有以私有地址网段为目的地址的路由表项，所以两者是无法直接通信的。</a:t>
            </a:r>
            <a:endParaRPr lang="en-US" altLang="zh-CN" sz="2800" dirty="0" smtClean="0"/>
          </a:p>
          <a:p>
            <a:pPr>
              <a:buNone/>
            </a:pPr>
            <a:endParaRPr lang="en-US" altLang="zh-CN" sz="3200" dirty="0" smtClean="0"/>
          </a:p>
          <a:p>
            <a:pPr>
              <a:buNone/>
            </a:pPr>
            <a:endParaRPr lang="en-US" altLang="zh-CN" sz="4000" dirty="0" smtClean="0"/>
          </a:p>
        </p:txBody>
      </p:sp>
    </p:spTree>
    <p:extLst>
      <p:ext uri="{BB962C8B-B14F-4D97-AF65-F5344CB8AC3E}">
        <p14:creationId xmlns:p14="http://schemas.microsoft.com/office/powerpoint/2010/main" val="23292396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a:xfrm>
            <a:off x="3124200" y="6291942"/>
            <a:ext cx="2895600" cy="476250"/>
          </a:xfrm>
        </p:spPr>
        <p:txBody>
          <a:bodyPr/>
          <a:lstStyle/>
          <a:p>
            <a:r>
              <a:rPr lang="zh-CN" altLang="en-US" dirty="0"/>
              <a:t>第 </a:t>
            </a:r>
            <a:fld id="{71803258-1C6E-4B0D-99D1-BC4AE38E3E46}" type="slidenum">
              <a:rPr lang="zh-CN" altLang="en-US"/>
              <a:pPr/>
              <a:t>43</a:t>
            </a:fld>
            <a:r>
              <a:rPr lang="zh-CN" altLang="en-US" dirty="0"/>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3</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180016"/>
            <a:ext cx="8229600" cy="4525963"/>
          </a:xfrm>
        </p:spPr>
        <p:txBody>
          <a:bodyPr/>
          <a:lstStyle/>
          <a:p>
            <a:pPr marL="257175" lvl="1" indent="-257175">
              <a:buClr>
                <a:schemeClr val="tx1"/>
              </a:buClr>
            </a:pPr>
            <a:r>
              <a:rPr lang="en-US" altLang="zh-CN" sz="2800" dirty="0">
                <a:solidFill>
                  <a:schemeClr val="hlink"/>
                </a:solidFill>
              </a:rPr>
              <a:t>(6)	</a:t>
            </a:r>
            <a:r>
              <a:rPr lang="zh-CN" altLang="en-US" sz="2800" dirty="0">
                <a:solidFill>
                  <a:schemeClr val="hlink"/>
                </a:solidFill>
              </a:rPr>
              <a:t>在</a:t>
            </a:r>
            <a:r>
              <a:rPr lang="en-US" altLang="zh-CN" sz="2800" dirty="0">
                <a:solidFill>
                  <a:schemeClr val="hlink"/>
                </a:solidFill>
              </a:rPr>
              <a:t>Router0</a:t>
            </a:r>
            <a:r>
              <a:rPr lang="zh-CN" altLang="en-US" sz="2800" dirty="0">
                <a:solidFill>
                  <a:schemeClr val="hlink"/>
                </a:solidFill>
              </a:rPr>
              <a:t>和</a:t>
            </a:r>
            <a:r>
              <a:rPr lang="en-US" altLang="zh-CN" sz="2800" dirty="0">
                <a:solidFill>
                  <a:schemeClr val="hlink"/>
                </a:solidFill>
              </a:rPr>
              <a:t>Router </a:t>
            </a:r>
            <a:r>
              <a:rPr lang="en-US" altLang="zh-CN" sz="2800" dirty="0" smtClean="0">
                <a:solidFill>
                  <a:schemeClr val="hlink"/>
                </a:solidFill>
              </a:rPr>
              <a:t>3</a:t>
            </a:r>
            <a:r>
              <a:rPr lang="zh-CN" altLang="en-US" sz="2800" dirty="0" smtClean="0">
                <a:solidFill>
                  <a:schemeClr val="hlink"/>
                </a:solidFill>
              </a:rPr>
              <a:t>上</a:t>
            </a:r>
            <a:r>
              <a:rPr lang="zh-CN" altLang="en-US" sz="2800" dirty="0">
                <a:solidFill>
                  <a:schemeClr val="hlink"/>
                </a:solidFill>
              </a:rPr>
              <a:t>配置</a:t>
            </a:r>
            <a:r>
              <a:rPr lang="en-US" altLang="zh-CN" sz="2800" dirty="0">
                <a:solidFill>
                  <a:schemeClr val="hlink"/>
                </a:solidFill>
              </a:rPr>
              <a:t>GRE</a:t>
            </a:r>
            <a:r>
              <a:rPr lang="zh-CN" altLang="en-US" sz="2800" dirty="0">
                <a:solidFill>
                  <a:schemeClr val="hlink"/>
                </a:solidFill>
              </a:rPr>
              <a:t>通道</a:t>
            </a:r>
            <a:r>
              <a:rPr lang="zh-CN" altLang="en-US" sz="2800" dirty="0" smtClean="0">
                <a:solidFill>
                  <a:schemeClr val="hlink"/>
                </a:solidFill>
              </a:rPr>
              <a:t>。</a:t>
            </a:r>
            <a:r>
              <a:rPr lang="en-US" altLang="zh-CN" sz="2800" dirty="0" smtClean="0">
                <a:solidFill>
                  <a:schemeClr val="hlink"/>
                </a:solidFill>
              </a:rPr>
              <a:t>Router0</a:t>
            </a:r>
            <a:r>
              <a:rPr lang="zh-CN" altLang="en-US" sz="2800" dirty="0" smtClean="0">
                <a:solidFill>
                  <a:schemeClr val="hlink"/>
                </a:solidFill>
              </a:rPr>
              <a:t>命令如下：</a:t>
            </a:r>
            <a:endParaRPr lang="en-US" altLang="zh-CN" sz="25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4" y="2110242"/>
            <a:ext cx="8012979" cy="2244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85466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a:xfrm>
            <a:off x="3124200" y="6291942"/>
            <a:ext cx="2895600" cy="476250"/>
          </a:xfrm>
        </p:spPr>
        <p:txBody>
          <a:bodyPr/>
          <a:lstStyle/>
          <a:p>
            <a:r>
              <a:rPr lang="zh-CN" altLang="en-US" dirty="0"/>
              <a:t>第 </a:t>
            </a:r>
            <a:fld id="{71803258-1C6E-4B0D-99D1-BC4AE38E3E46}" type="slidenum">
              <a:rPr lang="zh-CN" altLang="en-US"/>
              <a:pPr/>
              <a:t>44</a:t>
            </a:fld>
            <a:r>
              <a:rPr lang="zh-CN" altLang="en-US" dirty="0"/>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4</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180016"/>
            <a:ext cx="8229600" cy="4525963"/>
          </a:xfrm>
        </p:spPr>
        <p:txBody>
          <a:bodyPr/>
          <a:lstStyle/>
          <a:p>
            <a:pPr marL="257175" lvl="1" indent="-257175">
              <a:buClr>
                <a:schemeClr val="tx1"/>
              </a:buClr>
            </a:pPr>
            <a:r>
              <a:rPr lang="zh-CN" altLang="en-US" sz="2400" dirty="0">
                <a:solidFill>
                  <a:schemeClr val="hlink"/>
                </a:solidFill>
              </a:rPr>
              <a:t>完成上述配置后，使用“</a:t>
            </a:r>
            <a:r>
              <a:rPr lang="en-US" altLang="zh-CN" sz="2400" dirty="0">
                <a:solidFill>
                  <a:schemeClr val="hlink"/>
                </a:solidFill>
              </a:rPr>
              <a:t>show interface”</a:t>
            </a:r>
            <a:r>
              <a:rPr lang="zh-CN" altLang="en-US" sz="2400" dirty="0">
                <a:solidFill>
                  <a:schemeClr val="hlink"/>
                </a:solidFill>
              </a:rPr>
              <a:t>命令查看隧道接口，输出信息如下</a:t>
            </a:r>
            <a:r>
              <a:rPr lang="zh-CN" altLang="en-US" sz="2400" dirty="0" smtClean="0">
                <a:solidFill>
                  <a:schemeClr val="hlink"/>
                </a:solidFill>
              </a:rPr>
              <a:t>：</a:t>
            </a:r>
            <a:endParaRPr lang="en-US" altLang="zh-CN" sz="2400" dirty="0" smtClean="0">
              <a:solidFill>
                <a:schemeClr val="hlink"/>
              </a:solidFill>
            </a:endParaRPr>
          </a:p>
          <a:p>
            <a:pPr marL="257175" lvl="1" indent="-257175">
              <a:buClr>
                <a:schemeClr val="tx1"/>
              </a:buClr>
            </a:pPr>
            <a:endParaRPr lang="en-US" altLang="zh-CN" sz="2400" dirty="0" smtClean="0">
              <a:solidFill>
                <a:schemeClr val="hlink"/>
              </a:solidFill>
            </a:endParaRPr>
          </a:p>
          <a:p>
            <a:pPr marL="257175" lvl="1" indent="-257175">
              <a:buClr>
                <a:schemeClr val="tx1"/>
              </a:buClr>
            </a:pPr>
            <a:endParaRPr lang="en-US" altLang="zh-CN" sz="2400" dirty="0">
              <a:solidFill>
                <a:schemeClr val="hlink"/>
              </a:solidFill>
            </a:endParaRPr>
          </a:p>
          <a:p>
            <a:pPr marL="257175" lvl="1" indent="-257175">
              <a:buClr>
                <a:schemeClr val="tx1"/>
              </a:buClr>
            </a:pPr>
            <a:endParaRPr lang="en-US" altLang="zh-CN" sz="2400" dirty="0" smtClean="0">
              <a:solidFill>
                <a:schemeClr val="hlink"/>
              </a:solidFill>
            </a:endParaRPr>
          </a:p>
          <a:p>
            <a:pPr marL="257175" lvl="1" indent="-257175">
              <a:buClr>
                <a:schemeClr val="tx1"/>
              </a:buClr>
            </a:pPr>
            <a:endParaRPr lang="en-US" altLang="zh-CN" sz="2400" dirty="0">
              <a:solidFill>
                <a:schemeClr val="hlink"/>
              </a:solidFill>
            </a:endParaRPr>
          </a:p>
          <a:p>
            <a:pPr marL="257175" lvl="1" indent="-257175">
              <a:buClr>
                <a:schemeClr val="tx1"/>
              </a:buClr>
            </a:pPr>
            <a:endParaRPr lang="en-US" altLang="zh-CN" sz="2400" dirty="0" smtClean="0">
              <a:solidFill>
                <a:schemeClr val="hlink"/>
              </a:solidFill>
            </a:endParaRPr>
          </a:p>
          <a:p>
            <a:pPr marL="257175" lvl="1" indent="-257175">
              <a:buClr>
                <a:schemeClr val="tx1"/>
              </a:buClr>
            </a:pPr>
            <a:endParaRPr lang="en-US" altLang="zh-CN" sz="3200" dirty="0">
              <a:solidFill>
                <a:schemeClr val="hlink"/>
              </a:solidFill>
            </a:endParaRPr>
          </a:p>
          <a:p>
            <a:pPr marL="257175" lvl="1" indent="-257175">
              <a:buClr>
                <a:schemeClr val="tx1"/>
              </a:buClr>
            </a:pPr>
            <a:endParaRPr lang="en-US" altLang="zh-CN" sz="2400" dirty="0">
              <a:solidFill>
                <a:schemeClr val="hlink"/>
              </a:solidFill>
            </a:endParaRPr>
          </a:p>
          <a:p>
            <a:pPr marL="257175" lvl="1" indent="-257175">
              <a:buClr>
                <a:schemeClr val="tx1"/>
              </a:buClr>
            </a:pPr>
            <a:r>
              <a:rPr lang="zh-CN" altLang="en-US" sz="2400" dirty="0">
                <a:solidFill>
                  <a:schemeClr val="hlink"/>
                </a:solidFill>
              </a:rPr>
              <a:t>可见，在</a:t>
            </a:r>
            <a:r>
              <a:rPr lang="en-US" altLang="zh-CN" sz="2400" dirty="0">
                <a:solidFill>
                  <a:schemeClr val="hlink"/>
                </a:solidFill>
              </a:rPr>
              <a:t>Router0</a:t>
            </a:r>
            <a:r>
              <a:rPr lang="zh-CN" altLang="en-US" sz="2400" dirty="0">
                <a:solidFill>
                  <a:schemeClr val="hlink"/>
                </a:solidFill>
              </a:rPr>
              <a:t>创建</a:t>
            </a:r>
            <a:r>
              <a:rPr lang="en-US" altLang="zh-CN" sz="2400" dirty="0">
                <a:solidFill>
                  <a:schemeClr val="hlink"/>
                </a:solidFill>
              </a:rPr>
              <a:t>GRE</a:t>
            </a:r>
            <a:r>
              <a:rPr lang="zh-CN" altLang="en-US" sz="2400" dirty="0">
                <a:solidFill>
                  <a:schemeClr val="hlink"/>
                </a:solidFill>
              </a:rPr>
              <a:t>隧道之后，隧道接口状态便已经</a:t>
            </a:r>
            <a:r>
              <a:rPr lang="en-US" altLang="zh-CN" sz="2400" dirty="0">
                <a:solidFill>
                  <a:schemeClr val="hlink"/>
                </a:solidFill>
              </a:rPr>
              <a:t>up</a:t>
            </a:r>
            <a:r>
              <a:rPr lang="zh-CN" altLang="en-US" sz="2400" dirty="0">
                <a:solidFill>
                  <a:schemeClr val="hlink"/>
                </a:solidFill>
              </a:rPr>
              <a:t>。</a:t>
            </a:r>
            <a:endParaRPr lang="en-US" altLang="zh-CN" sz="2400" dirty="0">
              <a:solidFill>
                <a:schemeClr val="hlink"/>
              </a:solidFill>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232" y="2005694"/>
            <a:ext cx="8058921" cy="3190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2510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a:xfrm>
            <a:off x="3124200" y="6291942"/>
            <a:ext cx="2895600" cy="476250"/>
          </a:xfrm>
        </p:spPr>
        <p:txBody>
          <a:bodyPr/>
          <a:lstStyle/>
          <a:p>
            <a:r>
              <a:rPr lang="zh-CN" altLang="en-US" dirty="0"/>
              <a:t>第 </a:t>
            </a:r>
            <a:fld id="{71803258-1C6E-4B0D-99D1-BC4AE38E3E46}" type="slidenum">
              <a:rPr lang="zh-CN" altLang="en-US"/>
              <a:pPr/>
              <a:t>45</a:t>
            </a:fld>
            <a:r>
              <a:rPr lang="zh-CN" altLang="en-US" dirty="0"/>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5</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180016"/>
            <a:ext cx="8229600" cy="4525963"/>
          </a:xfrm>
        </p:spPr>
        <p:txBody>
          <a:bodyPr/>
          <a:lstStyle/>
          <a:p>
            <a:pPr marL="257175" lvl="1" indent="-257175">
              <a:buClr>
                <a:schemeClr val="tx1"/>
              </a:buClr>
            </a:pPr>
            <a:r>
              <a:rPr lang="zh-CN" altLang="en-US" sz="2800" dirty="0">
                <a:solidFill>
                  <a:schemeClr val="hlink"/>
                </a:solidFill>
              </a:rPr>
              <a:t>在</a:t>
            </a:r>
            <a:r>
              <a:rPr lang="en-US" altLang="zh-CN" sz="2800" dirty="0">
                <a:solidFill>
                  <a:schemeClr val="hlink"/>
                </a:solidFill>
              </a:rPr>
              <a:t>Router3</a:t>
            </a:r>
            <a:r>
              <a:rPr lang="zh-CN" altLang="en-US" sz="2800" dirty="0">
                <a:solidFill>
                  <a:schemeClr val="hlink"/>
                </a:solidFill>
              </a:rPr>
              <a:t>上配置</a:t>
            </a:r>
            <a:r>
              <a:rPr lang="en-US" altLang="zh-CN" sz="2800" dirty="0">
                <a:solidFill>
                  <a:schemeClr val="hlink"/>
                </a:solidFill>
              </a:rPr>
              <a:t>GRE</a:t>
            </a:r>
            <a:r>
              <a:rPr lang="zh-CN" altLang="en-US" sz="2800" dirty="0">
                <a:solidFill>
                  <a:schemeClr val="hlink"/>
                </a:solidFill>
              </a:rPr>
              <a:t>通道</a:t>
            </a:r>
            <a:r>
              <a:rPr lang="zh-CN" altLang="en-US" sz="2800" dirty="0" smtClean="0">
                <a:solidFill>
                  <a:schemeClr val="hlink"/>
                </a:solidFill>
              </a:rPr>
              <a:t>：</a:t>
            </a:r>
            <a:endParaRPr lang="en-US" altLang="zh-CN" sz="2800" dirty="0" smtClean="0">
              <a:solidFill>
                <a:schemeClr val="hlink"/>
              </a:solidFill>
            </a:endParaRPr>
          </a:p>
          <a:p>
            <a:pPr marL="257175" lvl="1" indent="-257175">
              <a:buClr>
                <a:schemeClr val="tx1"/>
              </a:buClr>
            </a:pPr>
            <a:endParaRPr lang="en-US" altLang="zh-CN" sz="2800" dirty="0">
              <a:solidFill>
                <a:schemeClr val="hlink"/>
              </a:solidFill>
            </a:endParaRPr>
          </a:p>
          <a:p>
            <a:pPr marL="257175" lvl="1" indent="-257175">
              <a:buClr>
                <a:schemeClr val="tx1"/>
              </a:buClr>
            </a:pPr>
            <a:endParaRPr lang="en-US" altLang="zh-CN" sz="2800" dirty="0" smtClean="0">
              <a:solidFill>
                <a:schemeClr val="hlink"/>
              </a:solidFill>
            </a:endParaRPr>
          </a:p>
          <a:p>
            <a:pPr marL="0" lvl="1" indent="0">
              <a:buClr>
                <a:schemeClr val="tx1"/>
              </a:buClr>
              <a:buNone/>
            </a:pPr>
            <a:endParaRPr lang="en-US" altLang="zh-CN" sz="4000" dirty="0" smtClean="0">
              <a:solidFill>
                <a:schemeClr val="hlink"/>
              </a:solidFill>
            </a:endParaRPr>
          </a:p>
          <a:p>
            <a:pPr marL="257175" lvl="1" indent="-257175">
              <a:buClr>
                <a:schemeClr val="tx1"/>
              </a:buClr>
            </a:pPr>
            <a:r>
              <a:rPr lang="en-US" altLang="zh-CN" sz="2800" dirty="0">
                <a:solidFill>
                  <a:schemeClr val="hlink"/>
                </a:solidFill>
              </a:rPr>
              <a:t>(7)	</a:t>
            </a:r>
            <a:r>
              <a:rPr lang="zh-CN" altLang="en-US" sz="2800" dirty="0">
                <a:solidFill>
                  <a:schemeClr val="hlink"/>
                </a:solidFill>
              </a:rPr>
              <a:t>在路由器</a:t>
            </a:r>
            <a:r>
              <a:rPr lang="en-US" altLang="zh-CN" sz="2800" dirty="0">
                <a:solidFill>
                  <a:schemeClr val="hlink"/>
                </a:solidFill>
              </a:rPr>
              <a:t>Router0</a:t>
            </a:r>
            <a:r>
              <a:rPr lang="zh-CN" altLang="en-US" sz="2800" dirty="0">
                <a:solidFill>
                  <a:schemeClr val="hlink"/>
                </a:solidFill>
              </a:rPr>
              <a:t>和</a:t>
            </a:r>
            <a:r>
              <a:rPr lang="en-US" altLang="zh-CN" sz="2800" dirty="0">
                <a:solidFill>
                  <a:schemeClr val="hlink"/>
                </a:solidFill>
              </a:rPr>
              <a:t>Router3</a:t>
            </a:r>
            <a:r>
              <a:rPr lang="zh-CN" altLang="en-US" sz="2800" dirty="0">
                <a:solidFill>
                  <a:schemeClr val="hlink"/>
                </a:solidFill>
              </a:rPr>
              <a:t>上添加静态路由条目，把以对方私有网段为目的地址的数据包引入</a:t>
            </a:r>
            <a:r>
              <a:rPr lang="en-US" altLang="zh-CN" sz="2800" dirty="0">
                <a:solidFill>
                  <a:schemeClr val="hlink"/>
                </a:solidFill>
              </a:rPr>
              <a:t>GRE</a:t>
            </a:r>
            <a:r>
              <a:rPr lang="zh-CN" altLang="en-US" sz="2800" dirty="0">
                <a:solidFill>
                  <a:schemeClr val="hlink"/>
                </a:solidFill>
              </a:rPr>
              <a:t>隧道中传输。</a:t>
            </a:r>
            <a:endParaRPr lang="en-US" altLang="zh-CN" sz="2800" dirty="0">
              <a:solidFill>
                <a:schemeClr val="hlink"/>
              </a:solidFill>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350" y="1639206"/>
            <a:ext cx="7751536" cy="1814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4807857"/>
            <a:ext cx="7754216"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14788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a:xfrm>
            <a:off x="3124200" y="6291942"/>
            <a:ext cx="2895600" cy="476250"/>
          </a:xfrm>
        </p:spPr>
        <p:txBody>
          <a:bodyPr/>
          <a:lstStyle/>
          <a:p>
            <a:r>
              <a:rPr lang="zh-CN" altLang="en-US" dirty="0"/>
              <a:t>第 </a:t>
            </a:r>
            <a:fld id="{71803258-1C6E-4B0D-99D1-BC4AE38E3E46}" type="slidenum">
              <a:rPr lang="zh-CN" altLang="en-US"/>
              <a:pPr/>
              <a:t>46</a:t>
            </a:fld>
            <a:r>
              <a:rPr lang="zh-CN" altLang="en-US" dirty="0"/>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6</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180016"/>
            <a:ext cx="8229600" cy="4525963"/>
          </a:xfrm>
        </p:spPr>
        <p:txBody>
          <a:bodyPr/>
          <a:lstStyle/>
          <a:p>
            <a:pPr marL="257175" lvl="1" indent="-257175">
              <a:buClr>
                <a:schemeClr val="tx1"/>
              </a:buClr>
            </a:pPr>
            <a:r>
              <a:rPr lang="zh-CN" altLang="en-US" sz="2800" dirty="0" smtClean="0">
                <a:solidFill>
                  <a:schemeClr val="hlink"/>
                </a:solidFill>
              </a:rPr>
              <a:t>查看</a:t>
            </a:r>
            <a:r>
              <a:rPr lang="en-US" altLang="zh-CN" sz="2800" dirty="0">
                <a:solidFill>
                  <a:schemeClr val="hlink"/>
                </a:solidFill>
              </a:rPr>
              <a:t>Router0</a:t>
            </a:r>
            <a:r>
              <a:rPr lang="zh-CN" altLang="en-US" sz="2800" dirty="0" smtClean="0">
                <a:solidFill>
                  <a:schemeClr val="hlink"/>
                </a:solidFill>
              </a:rPr>
              <a:t>最终</a:t>
            </a:r>
            <a:r>
              <a:rPr lang="zh-CN" altLang="en-US" sz="2800" dirty="0">
                <a:solidFill>
                  <a:schemeClr val="hlink"/>
                </a:solidFill>
              </a:rPr>
              <a:t>生成的路由</a:t>
            </a:r>
            <a:r>
              <a:rPr lang="zh-CN" altLang="en-US" sz="2800" dirty="0" smtClean="0">
                <a:solidFill>
                  <a:schemeClr val="hlink"/>
                </a:solidFill>
              </a:rPr>
              <a:t>表：</a:t>
            </a:r>
            <a:endParaRPr lang="en-US" altLang="zh-CN" sz="2500" dirty="0"/>
          </a:p>
        </p:txBody>
      </p:sp>
      <p:pic>
        <p:nvPicPr>
          <p:cNvPr id="133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7334"/>
          <a:stretch/>
        </p:blipFill>
        <p:spPr bwMode="auto">
          <a:xfrm>
            <a:off x="798058" y="1659164"/>
            <a:ext cx="7968571" cy="445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70400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a:xfrm>
            <a:off x="3124200" y="6291942"/>
            <a:ext cx="2895600" cy="476250"/>
          </a:xfrm>
        </p:spPr>
        <p:txBody>
          <a:bodyPr/>
          <a:lstStyle/>
          <a:p>
            <a:r>
              <a:rPr lang="zh-CN" altLang="en-US" dirty="0"/>
              <a:t>第 </a:t>
            </a:r>
            <a:fld id="{71803258-1C6E-4B0D-99D1-BC4AE38E3E46}" type="slidenum">
              <a:rPr lang="zh-CN" altLang="en-US"/>
              <a:pPr/>
              <a:t>47</a:t>
            </a:fld>
            <a:r>
              <a:rPr lang="zh-CN" altLang="en-US" dirty="0"/>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7</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180016"/>
            <a:ext cx="8229600" cy="4525963"/>
          </a:xfrm>
        </p:spPr>
        <p:txBody>
          <a:bodyPr/>
          <a:lstStyle/>
          <a:p>
            <a:pPr marL="257175" lvl="1" indent="-257175">
              <a:buClr>
                <a:schemeClr val="tx1"/>
              </a:buClr>
            </a:pPr>
            <a:r>
              <a:rPr lang="zh-CN" altLang="en-US" sz="2800" dirty="0">
                <a:solidFill>
                  <a:schemeClr val="hlink"/>
                </a:solidFill>
              </a:rPr>
              <a:t>在</a:t>
            </a:r>
            <a:r>
              <a:rPr lang="en-US" altLang="zh-CN" sz="2800" dirty="0">
                <a:solidFill>
                  <a:schemeClr val="hlink"/>
                </a:solidFill>
              </a:rPr>
              <a:t>Router3</a:t>
            </a:r>
            <a:r>
              <a:rPr lang="zh-CN" altLang="en-US" sz="2800" dirty="0">
                <a:solidFill>
                  <a:schemeClr val="hlink"/>
                </a:solidFill>
              </a:rPr>
              <a:t>命令行界面</a:t>
            </a:r>
            <a:r>
              <a:rPr lang="zh-CN" altLang="en-US" sz="2800" dirty="0" smtClean="0">
                <a:solidFill>
                  <a:schemeClr val="hlink"/>
                </a:solidFill>
              </a:rPr>
              <a:t>输入：</a:t>
            </a:r>
            <a:endParaRPr lang="en-US" altLang="zh-CN" sz="2800" dirty="0" smtClean="0">
              <a:solidFill>
                <a:schemeClr val="hlink"/>
              </a:solidFill>
            </a:endParaRPr>
          </a:p>
          <a:p>
            <a:pPr marL="257175" lvl="1" indent="-257175">
              <a:buClr>
                <a:schemeClr val="tx1"/>
              </a:buClr>
            </a:pPr>
            <a:endParaRPr lang="en-US" altLang="zh-CN" sz="2800" dirty="0">
              <a:solidFill>
                <a:schemeClr val="hlink"/>
              </a:solidFill>
            </a:endParaRPr>
          </a:p>
          <a:p>
            <a:pPr marL="257175" lvl="1" indent="-257175">
              <a:buClr>
                <a:schemeClr val="tx1"/>
              </a:buClr>
            </a:pPr>
            <a:endParaRPr lang="en-US" altLang="zh-CN" sz="3600" dirty="0" smtClean="0">
              <a:solidFill>
                <a:schemeClr val="hlink"/>
              </a:solidFill>
            </a:endParaRPr>
          </a:p>
          <a:p>
            <a:pPr marL="257175" lvl="1" indent="-257175">
              <a:buClr>
                <a:schemeClr val="tx1"/>
              </a:buClr>
            </a:pPr>
            <a:r>
              <a:rPr lang="zh-CN" altLang="en-US" sz="2800" dirty="0">
                <a:solidFill>
                  <a:schemeClr val="hlink"/>
                </a:solidFill>
              </a:rPr>
              <a:t>查看</a:t>
            </a:r>
            <a:r>
              <a:rPr lang="en-US" altLang="zh-CN" sz="2800" dirty="0">
                <a:solidFill>
                  <a:schemeClr val="hlink"/>
                </a:solidFill>
              </a:rPr>
              <a:t>Router0</a:t>
            </a:r>
            <a:r>
              <a:rPr lang="zh-CN" altLang="en-US" sz="2800" dirty="0">
                <a:solidFill>
                  <a:schemeClr val="hlink"/>
                </a:solidFill>
              </a:rPr>
              <a:t>最终生成的路由表</a:t>
            </a:r>
            <a:r>
              <a:rPr lang="zh-CN" altLang="en-US" sz="2800" dirty="0" smtClean="0">
                <a:solidFill>
                  <a:schemeClr val="hlink"/>
                </a:solidFill>
              </a:rPr>
              <a:t>：</a:t>
            </a:r>
            <a:endParaRPr lang="en-US" altLang="zh-CN" sz="2800" dirty="0" smtClean="0">
              <a:solidFill>
                <a:schemeClr val="hlink"/>
              </a:solidFill>
            </a:endParaRPr>
          </a:p>
          <a:p>
            <a:pPr marL="257175" lvl="1" indent="-257175">
              <a:buClr>
                <a:schemeClr val="tx1"/>
              </a:buClr>
            </a:pPr>
            <a:endParaRPr lang="en-US" altLang="zh-CN" sz="2800" dirty="0">
              <a:solidFill>
                <a:schemeClr val="hlink"/>
              </a:solidFill>
            </a:endParaRPr>
          </a:p>
          <a:p>
            <a:pPr marL="257175" lvl="1" indent="-257175">
              <a:buClr>
                <a:schemeClr val="tx1"/>
              </a:buClr>
            </a:pPr>
            <a:endParaRPr lang="en-US" altLang="zh-CN" sz="2800" dirty="0" smtClean="0">
              <a:solidFill>
                <a:schemeClr val="hlink"/>
              </a:solidFill>
            </a:endParaRPr>
          </a:p>
          <a:p>
            <a:pPr marL="257175" lvl="1" indent="-257175">
              <a:buClr>
                <a:schemeClr val="tx1"/>
              </a:buClr>
            </a:pPr>
            <a:endParaRPr lang="en-US" altLang="zh-CN" sz="2800" dirty="0">
              <a:solidFill>
                <a:schemeClr val="hlink"/>
              </a:solidFill>
            </a:endParaRPr>
          </a:p>
          <a:p>
            <a:pPr marL="0" lvl="1" indent="0">
              <a:buClr>
                <a:schemeClr val="tx1"/>
              </a:buClr>
              <a:buNone/>
            </a:pPr>
            <a:endParaRPr lang="en-US" altLang="zh-CN" sz="3600" dirty="0">
              <a:solidFill>
                <a:schemeClr val="hlink"/>
              </a:solidFill>
            </a:endParaRPr>
          </a:p>
          <a:p>
            <a:pPr marL="257175" lvl="1" indent="-257175">
              <a:buClr>
                <a:schemeClr val="tx1"/>
              </a:buClr>
            </a:pPr>
            <a:r>
              <a:rPr lang="en-US" altLang="zh-CN" sz="2800" dirty="0">
                <a:solidFill>
                  <a:schemeClr val="hlink"/>
                </a:solidFill>
              </a:rPr>
              <a:t>(8)	</a:t>
            </a:r>
            <a:r>
              <a:rPr lang="zh-CN" altLang="en-US" sz="2800" dirty="0">
                <a:solidFill>
                  <a:schemeClr val="hlink"/>
                </a:solidFill>
              </a:rPr>
              <a:t>测试</a:t>
            </a:r>
            <a:r>
              <a:rPr lang="en-US" altLang="zh-CN" sz="2800" dirty="0">
                <a:solidFill>
                  <a:schemeClr val="hlink"/>
                </a:solidFill>
              </a:rPr>
              <a:t>GRE</a:t>
            </a:r>
            <a:r>
              <a:rPr lang="zh-CN" altLang="en-US" sz="2800" dirty="0">
                <a:solidFill>
                  <a:schemeClr val="hlink"/>
                </a:solidFill>
              </a:rPr>
              <a:t>隧道，测试</a:t>
            </a:r>
            <a:r>
              <a:rPr lang="en-US" altLang="zh-CN" sz="2800" dirty="0">
                <a:solidFill>
                  <a:schemeClr val="hlink"/>
                </a:solidFill>
              </a:rPr>
              <a:t>PC0</a:t>
            </a:r>
            <a:r>
              <a:rPr lang="zh-CN" altLang="en-US" sz="2800" dirty="0">
                <a:solidFill>
                  <a:schemeClr val="hlink"/>
                </a:solidFill>
              </a:rPr>
              <a:t>与</a:t>
            </a:r>
            <a:r>
              <a:rPr lang="en-US" altLang="zh-CN" sz="2800" dirty="0">
                <a:solidFill>
                  <a:schemeClr val="hlink"/>
                </a:solidFill>
              </a:rPr>
              <a:t>PC1</a:t>
            </a:r>
            <a:r>
              <a:rPr lang="zh-CN" altLang="en-US" sz="2800" dirty="0">
                <a:solidFill>
                  <a:schemeClr val="hlink"/>
                </a:solidFill>
              </a:rPr>
              <a:t>的连通性。</a:t>
            </a:r>
            <a:endParaRPr lang="en-US" altLang="zh-CN" sz="2800" dirty="0">
              <a:solidFill>
                <a:schemeClr val="hlink"/>
              </a:solidFill>
            </a:endParaRPr>
          </a:p>
          <a:p>
            <a:pPr marL="257175" lvl="1" indent="-257175">
              <a:buClr>
                <a:schemeClr val="tx1"/>
              </a:buClr>
            </a:pPr>
            <a:endParaRPr lang="en-US" altLang="zh-CN" sz="25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25" y="1660299"/>
            <a:ext cx="7563018" cy="1199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24" y="3364134"/>
            <a:ext cx="7565441" cy="218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590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7.1.1</a:t>
            </a:r>
            <a:r>
              <a:rPr lang="en-US" altLang="zh-CN" sz="4400" dirty="0"/>
              <a:t>	</a:t>
            </a:r>
            <a:r>
              <a:rPr lang="zh-CN" altLang="en-US" sz="4400" dirty="0" smtClean="0"/>
              <a:t>概述（续</a:t>
            </a:r>
            <a:r>
              <a:rPr lang="en-US" altLang="zh-CN" sz="4400" dirty="0" smtClean="0"/>
              <a:t>2</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249682"/>
            <a:ext cx="8229600" cy="4525963"/>
          </a:xfrm>
        </p:spPr>
        <p:txBody>
          <a:bodyPr/>
          <a:lstStyle/>
          <a:p>
            <a:pPr marL="0" indent="0">
              <a:buNone/>
            </a:pPr>
            <a:r>
              <a:rPr lang="zh-CN" altLang="en-US" sz="3200" dirty="0"/>
              <a:t>代理服务器的主要功能有：</a:t>
            </a:r>
          </a:p>
          <a:p>
            <a:r>
              <a:rPr lang="en-US" altLang="zh-CN" sz="3200" dirty="0"/>
              <a:t>(1)	</a:t>
            </a:r>
            <a:r>
              <a:rPr lang="zh-CN" altLang="en-US" sz="3200" dirty="0"/>
              <a:t>提高访问</a:t>
            </a:r>
            <a:r>
              <a:rPr lang="zh-CN" altLang="en-US" sz="3200" dirty="0" smtClean="0"/>
              <a:t>速度</a:t>
            </a:r>
            <a:endParaRPr lang="en-US" altLang="zh-CN" sz="3200" dirty="0" smtClean="0"/>
          </a:p>
          <a:p>
            <a:r>
              <a:rPr lang="en-US" altLang="zh-CN" sz="3200" dirty="0" smtClean="0"/>
              <a:t>(</a:t>
            </a:r>
            <a:r>
              <a:rPr lang="en-US" altLang="zh-CN" sz="3200" dirty="0"/>
              <a:t>2)	</a:t>
            </a:r>
            <a:r>
              <a:rPr lang="zh-CN" altLang="en-US" sz="3200" dirty="0"/>
              <a:t>过滤</a:t>
            </a:r>
            <a:r>
              <a:rPr lang="zh-CN" altLang="en-US" sz="3200" dirty="0" smtClean="0"/>
              <a:t>内容</a:t>
            </a:r>
            <a:endParaRPr lang="zh-CN" altLang="en-US" sz="3200" dirty="0"/>
          </a:p>
          <a:p>
            <a:r>
              <a:rPr lang="en-US" altLang="zh-CN" sz="3200" dirty="0"/>
              <a:t>(3)	</a:t>
            </a:r>
            <a:r>
              <a:rPr lang="zh-CN" altLang="en-US" sz="3200" dirty="0"/>
              <a:t>提高</a:t>
            </a:r>
            <a:r>
              <a:rPr lang="zh-CN" altLang="en-US" sz="3200" dirty="0" smtClean="0"/>
              <a:t>安全性</a:t>
            </a:r>
            <a:endParaRPr lang="zh-CN" altLang="en-US" sz="3200" dirty="0"/>
          </a:p>
          <a:p>
            <a:r>
              <a:rPr lang="en-US" altLang="zh-CN" sz="3200" dirty="0"/>
              <a:t>(4)	</a:t>
            </a:r>
            <a:r>
              <a:rPr lang="zh-CN" altLang="en-US" sz="3200" dirty="0"/>
              <a:t>突破自身</a:t>
            </a:r>
            <a:r>
              <a:rPr lang="en-US" altLang="zh-CN" sz="3200" dirty="0"/>
              <a:t>IP</a:t>
            </a:r>
            <a:r>
              <a:rPr lang="zh-CN" altLang="en-US" sz="3200" dirty="0"/>
              <a:t>访问</a:t>
            </a:r>
            <a:r>
              <a:rPr lang="zh-CN" altLang="en-US" sz="3200" dirty="0" smtClean="0"/>
              <a:t>限制</a:t>
            </a:r>
            <a:endParaRPr lang="zh-CN" altLang="en-US" sz="3200" dirty="0"/>
          </a:p>
          <a:p>
            <a:r>
              <a:rPr lang="en-US" altLang="zh-CN" sz="3200" dirty="0"/>
              <a:t>(5)	</a:t>
            </a:r>
            <a:r>
              <a:rPr lang="zh-CN" altLang="en-US" sz="3200" dirty="0"/>
              <a:t>节省</a:t>
            </a:r>
            <a:r>
              <a:rPr lang="en-US" altLang="zh-CN" sz="3200" dirty="0"/>
              <a:t>IP</a:t>
            </a:r>
            <a:r>
              <a:rPr lang="zh-CN" altLang="en-US" sz="3200" dirty="0" smtClean="0"/>
              <a:t>开销</a:t>
            </a:r>
            <a:endParaRPr lang="zh-CN" altLang="en-US" sz="3200" dirty="0"/>
          </a:p>
        </p:txBody>
      </p:sp>
    </p:spTree>
    <p:extLst>
      <p:ext uri="{BB962C8B-B14F-4D97-AF65-F5344CB8AC3E}">
        <p14:creationId xmlns:p14="http://schemas.microsoft.com/office/powerpoint/2010/main" val="3512447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a:xfrm>
            <a:off x="3124200" y="6393540"/>
            <a:ext cx="2895600" cy="476250"/>
          </a:xfrm>
        </p:spPr>
        <p:txBody>
          <a:bodyPr/>
          <a:lstStyle/>
          <a:p>
            <a:r>
              <a:rPr lang="zh-CN" altLang="en-US"/>
              <a:t>第 </a:t>
            </a:r>
            <a:fld id="{71803258-1C6E-4B0D-99D1-BC4AE38E3E46}" type="slidenum">
              <a:rPr lang="zh-CN" altLang="en-US"/>
              <a:pPr/>
              <a:t>6</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7.1.2	</a:t>
            </a:r>
            <a:r>
              <a:rPr lang="zh-CN" altLang="en-US" sz="4400" dirty="0"/>
              <a:t>基于</a:t>
            </a:r>
            <a:r>
              <a:rPr lang="en-US" altLang="zh-CN" sz="4400" dirty="0"/>
              <a:t>VMware</a:t>
            </a:r>
            <a:r>
              <a:rPr lang="zh-CN" altLang="en-US" sz="4400" dirty="0"/>
              <a:t>的</a:t>
            </a:r>
            <a:r>
              <a:rPr lang="en-US" altLang="zh-CN" sz="4400" dirty="0" err="1"/>
              <a:t>CCProxy</a:t>
            </a:r>
            <a:r>
              <a:rPr lang="zh-CN" altLang="en-US" sz="4400" dirty="0"/>
              <a:t>代理服务配置</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smtClean="0"/>
              <a:t>1.</a:t>
            </a:r>
            <a:r>
              <a:rPr lang="zh-CN" altLang="zh-CN" sz="3200" dirty="0" smtClean="0"/>
              <a:t>组网需求及拓扑</a:t>
            </a:r>
            <a:endParaRPr lang="en-US" altLang="zh-CN" sz="3200" dirty="0" smtClean="0"/>
          </a:p>
          <a:p>
            <a:pPr lvl="1"/>
            <a:r>
              <a:rPr lang="zh-CN" altLang="en-US" sz="2400" dirty="0"/>
              <a:t>某单位的</a:t>
            </a:r>
            <a:r>
              <a:rPr lang="zh-CN" altLang="en-US" sz="2400" dirty="0" smtClean="0"/>
              <a:t>局域网网络拓扑如图所</a:t>
            </a:r>
            <a:r>
              <a:rPr lang="zh-CN" altLang="en-US" sz="2400" dirty="0"/>
              <a:t>示</a:t>
            </a:r>
            <a:r>
              <a:rPr lang="zh-CN" altLang="en-US" sz="2400" dirty="0" smtClean="0"/>
              <a:t>，其中</a:t>
            </a:r>
            <a:r>
              <a:rPr lang="en-US" altLang="zh-CN" sz="2400" dirty="0" smtClean="0"/>
              <a:t>Server 0</a:t>
            </a:r>
            <a:r>
              <a:rPr lang="zh-CN" altLang="en-US" sz="2400" dirty="0" smtClean="0"/>
              <a:t>一</a:t>
            </a:r>
            <a:r>
              <a:rPr lang="zh-CN" altLang="en-US" sz="2400" dirty="0"/>
              <a:t>台具有两块网络适配器的多归属</a:t>
            </a:r>
            <a:r>
              <a:rPr lang="zh-CN" altLang="en-US" sz="2400" dirty="0" smtClean="0"/>
              <a:t>主机。</a:t>
            </a:r>
            <a:endParaRPr lang="en-US" altLang="zh-CN" sz="2400" dirty="0" smtClean="0"/>
          </a:p>
          <a:p>
            <a:pPr lvl="1"/>
            <a:endParaRPr lang="en-US" altLang="zh-CN" sz="2400" dirty="0"/>
          </a:p>
          <a:p>
            <a:pPr lvl="1"/>
            <a:endParaRPr lang="en-US" altLang="zh-CN" sz="2400" dirty="0" smtClean="0"/>
          </a:p>
          <a:p>
            <a:pPr lvl="1"/>
            <a:endParaRPr lang="en-US" altLang="zh-CN" sz="2400" dirty="0"/>
          </a:p>
          <a:p>
            <a:pPr lvl="1"/>
            <a:endParaRPr lang="en-US" altLang="zh-CN" sz="2400" dirty="0" smtClean="0"/>
          </a:p>
          <a:p>
            <a:pPr lvl="1"/>
            <a:endParaRPr lang="en-US" altLang="zh-CN" sz="2000" dirty="0"/>
          </a:p>
          <a:p>
            <a:pPr lvl="1"/>
            <a:r>
              <a:rPr lang="zh-CN" altLang="en-US" sz="2400" dirty="0"/>
              <a:t>实验</a:t>
            </a:r>
            <a:r>
              <a:rPr lang="zh-CN" altLang="en-US" sz="2400" dirty="0" smtClean="0"/>
              <a:t>用简化拓扑如下：</a:t>
            </a:r>
            <a:endParaRPr lang="en-US" altLang="zh-CN" sz="2400" dirty="0" smtClean="0"/>
          </a:p>
          <a:p>
            <a:pPr lvl="1"/>
            <a:endParaRPr lang="en-US" altLang="zh-CN" sz="2900" dirty="0"/>
          </a:p>
          <a:p>
            <a:pPr lvl="1"/>
            <a:endParaRPr lang="zh-CN" altLang="zh-CN" sz="2900" dirty="0"/>
          </a:p>
          <a:p>
            <a:endParaRPr lang="zh-CN" altLang="en-US" sz="3200" dirty="0"/>
          </a:p>
        </p:txBody>
      </p:sp>
      <p:pic>
        <p:nvPicPr>
          <p:cNvPr id="7" name="图片 6" descr="G:\4.参与项目\201503-201505_计算机网络应用教程_教材编写\插图资料\7 网络互连技术\代理服务器配置实验网络拓扑图.png"/>
          <p:cNvPicPr/>
          <p:nvPr/>
        </p:nvPicPr>
        <p:blipFill>
          <a:blip r:embed="rId2">
            <a:extLst>
              <a:ext uri="{28A0092B-C50C-407E-A947-70E740481C1C}">
                <a14:useLocalDpi xmlns:a14="http://schemas.microsoft.com/office/drawing/2010/main" val="0"/>
              </a:ext>
            </a:extLst>
          </a:blip>
          <a:srcRect/>
          <a:stretch>
            <a:fillRect/>
          </a:stretch>
        </p:blipFill>
        <p:spPr bwMode="auto">
          <a:xfrm>
            <a:off x="1175793" y="2995157"/>
            <a:ext cx="5762036" cy="2053513"/>
          </a:xfrm>
          <a:prstGeom prst="rect">
            <a:avLst/>
          </a:prstGeom>
          <a:noFill/>
          <a:ln>
            <a:noFill/>
          </a:ln>
        </p:spPr>
      </p:pic>
      <p:pic>
        <p:nvPicPr>
          <p:cNvPr id="8" name="图片 7" descr="G:\4.参与项目\201503-201505_计算机网络应用教程_教材编写\插图资料\7 网络互连技术\代理服务器配置实验简化拓扑图.png"/>
          <p:cNvPicPr/>
          <p:nvPr/>
        </p:nvPicPr>
        <p:blipFill>
          <a:blip r:embed="rId3">
            <a:extLst>
              <a:ext uri="{28A0092B-C50C-407E-A947-70E740481C1C}">
                <a14:useLocalDpi xmlns:a14="http://schemas.microsoft.com/office/drawing/2010/main" val="0"/>
              </a:ext>
            </a:extLst>
          </a:blip>
          <a:srcRect/>
          <a:stretch>
            <a:fillRect/>
          </a:stretch>
        </p:blipFill>
        <p:spPr bwMode="auto">
          <a:xfrm>
            <a:off x="1175793" y="5540089"/>
            <a:ext cx="5762036" cy="1077444"/>
          </a:xfrm>
          <a:prstGeom prst="rect">
            <a:avLst/>
          </a:prstGeom>
          <a:noFill/>
          <a:ln>
            <a:noFill/>
          </a:ln>
        </p:spPr>
      </p:pic>
    </p:spTree>
    <p:extLst>
      <p:ext uri="{BB962C8B-B14F-4D97-AF65-F5344CB8AC3E}">
        <p14:creationId xmlns:p14="http://schemas.microsoft.com/office/powerpoint/2010/main" val="2439423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2.</a:t>
            </a:r>
            <a:r>
              <a:rPr lang="zh-CN" altLang="zh-CN" sz="4400" dirty="0" smtClean="0"/>
              <a:t>数据准备</a:t>
            </a:r>
            <a:endParaRPr lang="en-US" altLang="zh-CN" sz="4400" dirty="0"/>
          </a:p>
        </p:txBody>
      </p:sp>
      <p:sp>
        <p:nvSpPr>
          <p:cNvPr id="275459" name="Rectangle 3"/>
          <p:cNvSpPr>
            <a:spLocks noGrp="1" noChangeArrowheads="1"/>
          </p:cNvSpPr>
          <p:nvPr>
            <p:ph type="body" idx="1"/>
          </p:nvPr>
        </p:nvSpPr>
        <p:spPr/>
        <p:txBody>
          <a:bodyPr/>
          <a:lstStyle/>
          <a:p>
            <a:r>
              <a:rPr lang="zh-CN" altLang="en-US" sz="2800" dirty="0" smtClean="0"/>
              <a:t>该</a:t>
            </a:r>
            <a:r>
              <a:rPr lang="zh-CN" altLang="en-US" sz="2800" dirty="0"/>
              <a:t>网络</a:t>
            </a:r>
            <a:r>
              <a:rPr lang="zh-CN" altLang="en-US" sz="2800" dirty="0" smtClean="0"/>
              <a:t>共有两</a:t>
            </a:r>
            <a:r>
              <a:rPr lang="zh-CN" altLang="en-US" sz="2800" dirty="0"/>
              <a:t>个网段：</a:t>
            </a:r>
          </a:p>
          <a:p>
            <a:pPr lvl="1"/>
            <a:r>
              <a:rPr lang="zh-CN" altLang="en-US" sz="2400" dirty="0" smtClean="0"/>
              <a:t></a:t>
            </a:r>
            <a:r>
              <a:rPr lang="zh-CN" altLang="en-US" sz="2400" dirty="0"/>
              <a:t>	</a:t>
            </a:r>
            <a:r>
              <a:rPr lang="en-US" altLang="zh-CN" sz="2400" dirty="0" smtClean="0"/>
              <a:t>192.168.1.0/24</a:t>
            </a:r>
          </a:p>
          <a:p>
            <a:pPr lvl="1"/>
            <a:r>
              <a:rPr lang="zh-CN" altLang="en-US" sz="2400" dirty="0" smtClean="0"/>
              <a:t></a:t>
            </a:r>
            <a:r>
              <a:rPr lang="zh-CN" altLang="en-US" sz="2400" dirty="0"/>
              <a:t>	</a:t>
            </a:r>
            <a:r>
              <a:rPr lang="en-US" altLang="zh-CN" sz="2400" dirty="0" smtClean="0"/>
              <a:t>192.168.2.0/24</a:t>
            </a:r>
            <a:endParaRPr lang="zh-CN" altLang="en-US" sz="2400" dirty="0"/>
          </a:p>
          <a:p>
            <a:r>
              <a:rPr lang="en-US" altLang="zh-CN" sz="2800" dirty="0" smtClean="0"/>
              <a:t>PC1</a:t>
            </a:r>
            <a:r>
              <a:rPr lang="zh-CN" altLang="en-US" sz="2800" dirty="0"/>
              <a:t>具有一个网络接口，接入</a:t>
            </a:r>
            <a:r>
              <a:rPr lang="en-US" altLang="zh-CN" sz="2800" dirty="0"/>
              <a:t>Net2</a:t>
            </a:r>
            <a:r>
              <a:rPr lang="zh-CN" altLang="en-US" sz="2800" dirty="0"/>
              <a:t>，其地址为：</a:t>
            </a:r>
            <a:r>
              <a:rPr lang="en-US" altLang="zh-CN" sz="2800" dirty="0"/>
              <a:t>192.168.1.1/24</a:t>
            </a:r>
            <a:r>
              <a:rPr lang="zh-CN" altLang="en-US" sz="2800" dirty="0" smtClean="0"/>
              <a:t>；</a:t>
            </a:r>
            <a:endParaRPr lang="en-US" altLang="zh-CN" sz="2800" dirty="0" smtClean="0"/>
          </a:p>
          <a:p>
            <a:r>
              <a:rPr lang="en-US" altLang="zh-CN" sz="2800" dirty="0" smtClean="0"/>
              <a:t>Server1</a:t>
            </a:r>
            <a:r>
              <a:rPr lang="zh-CN" altLang="en-US" sz="2800" dirty="0" smtClean="0"/>
              <a:t>具有一个</a:t>
            </a:r>
            <a:r>
              <a:rPr lang="zh-CN" altLang="en-US" sz="2800" dirty="0"/>
              <a:t>网络接口</a:t>
            </a:r>
            <a:r>
              <a:rPr lang="zh-CN" altLang="en-US" sz="2800" dirty="0" smtClean="0"/>
              <a:t>，接入</a:t>
            </a:r>
            <a:r>
              <a:rPr lang="en-US" altLang="zh-CN" sz="2800" dirty="0"/>
              <a:t>Net3</a:t>
            </a:r>
            <a:r>
              <a:rPr lang="zh-CN" altLang="en-US" sz="2800" dirty="0"/>
              <a:t>，其地址为：</a:t>
            </a:r>
            <a:r>
              <a:rPr lang="en-US" altLang="zh-CN" sz="2800" dirty="0"/>
              <a:t>192.168.2.1/24</a:t>
            </a:r>
            <a:r>
              <a:rPr lang="zh-CN" altLang="en-US" sz="2800" dirty="0" smtClean="0"/>
              <a:t>；</a:t>
            </a:r>
            <a:endParaRPr lang="en-US" altLang="zh-CN" sz="2800" dirty="0" smtClean="0"/>
          </a:p>
          <a:p>
            <a:r>
              <a:rPr lang="en-US" altLang="zh-CN" sz="2800" dirty="0" smtClean="0"/>
              <a:t>Server0</a:t>
            </a:r>
            <a:r>
              <a:rPr lang="zh-CN" altLang="en-US" sz="2800" dirty="0"/>
              <a:t>具有两个网络接口，接入</a:t>
            </a:r>
            <a:r>
              <a:rPr lang="en-US" altLang="zh-CN" sz="2800" dirty="0"/>
              <a:t>Net2</a:t>
            </a:r>
            <a:r>
              <a:rPr lang="zh-CN" altLang="en-US" sz="2800" dirty="0"/>
              <a:t>的网络接口地址为</a:t>
            </a:r>
            <a:r>
              <a:rPr lang="en-US" altLang="zh-CN" sz="2800" dirty="0"/>
              <a:t>192.168.1.254/24</a:t>
            </a:r>
            <a:r>
              <a:rPr lang="zh-CN" altLang="en-US" sz="2800" dirty="0"/>
              <a:t>，接入</a:t>
            </a:r>
            <a:r>
              <a:rPr lang="en-US" altLang="zh-CN" sz="2800" dirty="0"/>
              <a:t>Net3</a:t>
            </a:r>
            <a:r>
              <a:rPr lang="zh-CN" altLang="en-US" sz="2800" dirty="0"/>
              <a:t>的网络接口的地址为：</a:t>
            </a:r>
            <a:r>
              <a:rPr lang="en-US" altLang="zh-CN" sz="2800" dirty="0" smtClean="0"/>
              <a:t>192.168.2.254/24</a:t>
            </a:r>
            <a:r>
              <a:rPr lang="zh-CN" altLang="en-US" sz="2800" dirty="0"/>
              <a:t>。</a:t>
            </a:r>
            <a:endParaRPr lang="zh-CN" altLang="en-US" sz="2800" dirty="0" smtClean="0"/>
          </a:p>
          <a:p>
            <a:pPr lvl="1"/>
            <a:endParaRPr lang="en-US" altLang="zh-CN" sz="2900" dirty="0"/>
          </a:p>
          <a:p>
            <a:pPr lvl="1"/>
            <a:endParaRPr lang="zh-CN" altLang="zh-CN" sz="2900" dirty="0"/>
          </a:p>
          <a:p>
            <a:endParaRPr lang="zh-CN" altLang="en-US" sz="3200" dirty="0"/>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3.</a:t>
            </a:r>
            <a:r>
              <a:rPr lang="zh-CN" altLang="zh-CN" sz="4400" dirty="0" smtClean="0"/>
              <a:t>配置思路</a:t>
            </a:r>
            <a:endParaRPr lang="en-US" altLang="zh-CN" sz="4400" dirty="0"/>
          </a:p>
        </p:txBody>
      </p:sp>
      <p:sp>
        <p:nvSpPr>
          <p:cNvPr id="275459" name="Rectangle 3"/>
          <p:cNvSpPr>
            <a:spLocks noGrp="1" noChangeArrowheads="1"/>
          </p:cNvSpPr>
          <p:nvPr>
            <p:ph type="body" idx="1"/>
          </p:nvPr>
        </p:nvSpPr>
        <p:spPr>
          <a:xfrm>
            <a:off x="457199" y="1600202"/>
            <a:ext cx="8425543" cy="4525963"/>
          </a:xfrm>
        </p:spPr>
        <p:txBody>
          <a:bodyPr/>
          <a:lstStyle/>
          <a:p>
            <a:pPr marL="0" indent="0">
              <a:buNone/>
            </a:pPr>
            <a:r>
              <a:rPr lang="zh-CN" altLang="en-US" sz="3200" dirty="0" smtClean="0"/>
              <a:t>采用</a:t>
            </a:r>
            <a:r>
              <a:rPr lang="zh-CN" altLang="en-US" sz="3200" dirty="0"/>
              <a:t>如下的思路进行</a:t>
            </a:r>
            <a:r>
              <a:rPr lang="zh-CN" altLang="en-US" sz="3200" dirty="0" smtClean="0"/>
              <a:t>配置：</a:t>
            </a:r>
            <a:endParaRPr lang="zh-CN" altLang="en-US" sz="3200" dirty="0"/>
          </a:p>
          <a:p>
            <a:r>
              <a:rPr lang="en-US" altLang="zh-CN" sz="2800" dirty="0"/>
              <a:t>(1</a:t>
            </a:r>
            <a:r>
              <a:rPr lang="en-US" altLang="zh-CN" sz="2800" dirty="0" smtClean="0"/>
              <a:t>) </a:t>
            </a:r>
            <a:r>
              <a:rPr lang="zh-CN" altLang="en-US" sz="2800" dirty="0" smtClean="0"/>
              <a:t>在</a:t>
            </a:r>
            <a:r>
              <a:rPr lang="zh-CN" altLang="en-US" sz="2800" dirty="0"/>
              <a:t>虚拟机软件</a:t>
            </a:r>
            <a:r>
              <a:rPr lang="en-US" altLang="zh-CN" sz="2800" dirty="0"/>
              <a:t>VMware</a:t>
            </a:r>
            <a:r>
              <a:rPr lang="zh-CN" altLang="en-US" sz="2800" dirty="0"/>
              <a:t>环境中搭建如图</a:t>
            </a:r>
            <a:r>
              <a:rPr lang="en-US" altLang="zh-CN" sz="2800" dirty="0"/>
              <a:t>7 3</a:t>
            </a:r>
            <a:r>
              <a:rPr lang="zh-CN" altLang="en-US" sz="2800" dirty="0"/>
              <a:t>所示的实验环境；</a:t>
            </a:r>
          </a:p>
          <a:p>
            <a:r>
              <a:rPr lang="en-US" altLang="zh-CN" sz="2800" dirty="0"/>
              <a:t>(2</a:t>
            </a:r>
            <a:r>
              <a:rPr lang="en-US" altLang="zh-CN" sz="2800" dirty="0" smtClean="0"/>
              <a:t>) </a:t>
            </a:r>
            <a:r>
              <a:rPr lang="zh-CN" altLang="en-US" sz="2800" dirty="0" smtClean="0"/>
              <a:t>配置</a:t>
            </a:r>
            <a:r>
              <a:rPr lang="en-US" altLang="zh-CN" sz="2800" dirty="0"/>
              <a:t>PC1</a:t>
            </a:r>
            <a:r>
              <a:rPr lang="zh-CN" altLang="en-US" sz="2800" dirty="0"/>
              <a:t>、</a:t>
            </a:r>
            <a:r>
              <a:rPr lang="en-US" altLang="zh-CN" sz="2800" dirty="0"/>
              <a:t>Server1</a:t>
            </a:r>
            <a:r>
              <a:rPr lang="zh-CN" altLang="en-US" sz="2800" dirty="0"/>
              <a:t>和</a:t>
            </a:r>
            <a:r>
              <a:rPr lang="en-US" altLang="zh-CN" sz="2800" dirty="0"/>
              <a:t>Server0</a:t>
            </a:r>
            <a:r>
              <a:rPr lang="zh-CN" altLang="en-US" sz="2800" dirty="0"/>
              <a:t>的网络参数；</a:t>
            </a:r>
          </a:p>
          <a:p>
            <a:r>
              <a:rPr lang="en-US" altLang="zh-CN" sz="2800" dirty="0"/>
              <a:t>(3)	</a:t>
            </a:r>
            <a:r>
              <a:rPr lang="zh-CN" altLang="en-US" sz="2800" dirty="0"/>
              <a:t>在</a:t>
            </a:r>
            <a:r>
              <a:rPr lang="en-US" altLang="zh-CN" sz="2800" dirty="0"/>
              <a:t>Server1</a:t>
            </a:r>
            <a:r>
              <a:rPr lang="zh-CN" altLang="en-US" sz="2800" dirty="0"/>
              <a:t>上安装</a:t>
            </a:r>
            <a:r>
              <a:rPr lang="en-US" altLang="zh-CN" sz="2800" dirty="0"/>
              <a:t>Apache</a:t>
            </a:r>
            <a:r>
              <a:rPr lang="zh-CN" altLang="en-US" sz="2800" dirty="0"/>
              <a:t>，正确配置后启动服务；</a:t>
            </a:r>
          </a:p>
          <a:p>
            <a:r>
              <a:rPr lang="en-US" altLang="zh-CN" sz="2800" dirty="0"/>
              <a:t>(4</a:t>
            </a:r>
            <a:r>
              <a:rPr lang="en-US" altLang="zh-CN" sz="2800" dirty="0" smtClean="0"/>
              <a:t>) </a:t>
            </a:r>
            <a:r>
              <a:rPr lang="zh-CN" altLang="en-US" sz="2800" dirty="0" smtClean="0"/>
              <a:t>在</a:t>
            </a:r>
            <a:r>
              <a:rPr lang="en-US" altLang="zh-CN" sz="2800" dirty="0"/>
              <a:t>Server0</a:t>
            </a:r>
            <a:r>
              <a:rPr lang="zh-CN" altLang="en-US" sz="2800" dirty="0"/>
              <a:t>上安装</a:t>
            </a:r>
            <a:r>
              <a:rPr lang="en-US" altLang="zh-CN" sz="2800" dirty="0" err="1"/>
              <a:t>CCproxy</a:t>
            </a:r>
            <a:r>
              <a:rPr lang="zh-CN" altLang="en-US" sz="2800" dirty="0"/>
              <a:t>软件并正确配置；</a:t>
            </a:r>
          </a:p>
          <a:p>
            <a:r>
              <a:rPr lang="en-US" altLang="zh-CN" sz="2800" dirty="0"/>
              <a:t>(5</a:t>
            </a:r>
            <a:r>
              <a:rPr lang="en-US" altLang="zh-CN" sz="2800" dirty="0" smtClean="0"/>
              <a:t>) </a:t>
            </a:r>
            <a:r>
              <a:rPr lang="zh-CN" altLang="en-US" sz="2800" dirty="0" smtClean="0"/>
              <a:t>在</a:t>
            </a:r>
            <a:r>
              <a:rPr lang="en-US" altLang="zh-CN" sz="2800" dirty="0"/>
              <a:t>PC1</a:t>
            </a:r>
            <a:r>
              <a:rPr lang="zh-CN" altLang="en-US" sz="2800" dirty="0"/>
              <a:t>上把网络代理配置为</a:t>
            </a:r>
            <a:r>
              <a:rPr lang="en-US" altLang="zh-CN" sz="2800" dirty="0"/>
              <a:t>Server0</a:t>
            </a:r>
            <a:r>
              <a:rPr lang="zh-CN" altLang="en-US" sz="2800" dirty="0" smtClean="0"/>
              <a:t>。</a:t>
            </a:r>
            <a:endParaRPr lang="zh-CN" altLang="en-US" sz="2800" dirty="0"/>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9</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r>
              <a:rPr lang="en-US" altLang="zh-CN" sz="2800" dirty="0"/>
              <a:t>(1</a:t>
            </a:r>
            <a:r>
              <a:rPr lang="en-US" altLang="zh-CN" sz="2800" dirty="0" smtClean="0"/>
              <a:t>) </a:t>
            </a:r>
            <a:r>
              <a:rPr lang="zh-CN" altLang="en-US" sz="2800" dirty="0" smtClean="0"/>
              <a:t>搭建</a:t>
            </a:r>
            <a:r>
              <a:rPr lang="zh-CN" altLang="en-US" sz="2800" dirty="0"/>
              <a:t>实验环境</a:t>
            </a:r>
            <a:r>
              <a:rPr lang="zh-CN" altLang="en-US" sz="2800" dirty="0" smtClean="0"/>
              <a:t>。</a:t>
            </a:r>
            <a:endParaRPr lang="en-US" altLang="zh-CN" sz="2800" dirty="0" smtClean="0"/>
          </a:p>
          <a:p>
            <a:pPr lvl="1"/>
            <a:r>
              <a:rPr lang="en-US" altLang="zh-CN" sz="2500" dirty="0" smtClean="0"/>
              <a:t>a. </a:t>
            </a:r>
            <a:r>
              <a:rPr lang="zh-CN" altLang="en-US" sz="2500" dirty="0" smtClean="0"/>
              <a:t>在</a:t>
            </a:r>
            <a:r>
              <a:rPr lang="zh-CN" altLang="en-US" sz="2500" dirty="0"/>
              <a:t>宿主机上安装虚拟机软件</a:t>
            </a:r>
            <a:r>
              <a:rPr lang="en-US" altLang="zh-CN" sz="2500" dirty="0" smtClean="0"/>
              <a:t>VMware</a:t>
            </a:r>
          </a:p>
          <a:p>
            <a:pPr lvl="1"/>
            <a:r>
              <a:rPr lang="en-US" altLang="zh-CN" sz="2500" dirty="0" smtClean="0"/>
              <a:t>b.</a:t>
            </a:r>
            <a:r>
              <a:rPr lang="zh-CN" altLang="en-US" sz="2500" dirty="0" smtClean="0"/>
              <a:t>运行</a:t>
            </a:r>
            <a:r>
              <a:rPr lang="en-US" altLang="zh-CN" sz="2500" dirty="0"/>
              <a:t>VMware</a:t>
            </a:r>
            <a:r>
              <a:rPr lang="zh-CN" altLang="en-US" sz="2500" dirty="0"/>
              <a:t>，并建立三台</a:t>
            </a:r>
            <a:r>
              <a:rPr lang="zh-CN" altLang="en-US" sz="2500" dirty="0" smtClean="0"/>
              <a:t>虚拟机</a:t>
            </a:r>
            <a:endParaRPr lang="en-US" altLang="zh-CN" sz="2500" dirty="0" smtClean="0"/>
          </a:p>
          <a:p>
            <a:pPr lvl="1"/>
            <a:r>
              <a:rPr lang="en-US" altLang="zh-CN" sz="2500" dirty="0" smtClean="0"/>
              <a:t>c.</a:t>
            </a:r>
            <a:r>
              <a:rPr lang="zh-CN" altLang="en-US" sz="2500" dirty="0" smtClean="0"/>
              <a:t>配置</a:t>
            </a:r>
            <a:r>
              <a:rPr lang="zh-CN" altLang="en-US" sz="2500" dirty="0"/>
              <a:t>各虚拟机的属性，包括修改虚拟机的名称及配置虚拟机的网络适配器接入类型</a:t>
            </a:r>
            <a:r>
              <a:rPr lang="zh-CN" altLang="en-US" sz="2500" dirty="0" smtClean="0"/>
              <a:t>。</a:t>
            </a:r>
            <a:endParaRPr lang="en-US" altLang="zh-CN" sz="2500" dirty="0" smtClean="0"/>
          </a:p>
          <a:p>
            <a:pPr lvl="2"/>
            <a:r>
              <a:rPr lang="en-US" altLang="zh-CN" sz="2200" dirty="0"/>
              <a:t>	PC1</a:t>
            </a:r>
            <a:r>
              <a:rPr lang="zh-CN" altLang="en-US" sz="2200" dirty="0"/>
              <a:t>接入</a:t>
            </a:r>
            <a:r>
              <a:rPr lang="en-US" altLang="zh-CN" sz="2200" dirty="0"/>
              <a:t>Net2</a:t>
            </a:r>
            <a:r>
              <a:rPr lang="zh-CN" altLang="en-US" sz="2200" dirty="0"/>
              <a:t>，所以把</a:t>
            </a:r>
            <a:r>
              <a:rPr lang="en-US" altLang="zh-CN" sz="2200" dirty="0"/>
              <a:t>PC1</a:t>
            </a:r>
            <a:r>
              <a:rPr lang="zh-CN" altLang="en-US" sz="2200" dirty="0"/>
              <a:t>的网络适配器接入类型设置为</a:t>
            </a:r>
            <a:r>
              <a:rPr lang="en-US" altLang="zh-CN" sz="2200" dirty="0"/>
              <a:t>Custom(VMnet2</a:t>
            </a:r>
            <a:r>
              <a:rPr lang="en-US" altLang="zh-CN" sz="2200" dirty="0" smtClean="0"/>
              <a:t>)</a:t>
            </a:r>
            <a:r>
              <a:rPr lang="zh-CN" altLang="en-US" sz="2200" dirty="0" smtClean="0"/>
              <a:t>；</a:t>
            </a:r>
            <a:endParaRPr lang="en-US" altLang="zh-CN" sz="2200" dirty="0" smtClean="0"/>
          </a:p>
          <a:p>
            <a:pPr lvl="2"/>
            <a:r>
              <a:rPr lang="en-US" altLang="zh-CN" sz="2200" dirty="0"/>
              <a:t>Server0</a:t>
            </a:r>
            <a:r>
              <a:rPr lang="zh-CN" altLang="en-US" sz="2200" dirty="0"/>
              <a:t>有两块网络适配器，分别与</a:t>
            </a:r>
            <a:r>
              <a:rPr lang="en-US" altLang="zh-CN" sz="2200" dirty="0"/>
              <a:t>Net2</a:t>
            </a:r>
            <a:r>
              <a:rPr lang="zh-CN" altLang="en-US" sz="2200" dirty="0"/>
              <a:t>和</a:t>
            </a:r>
            <a:r>
              <a:rPr lang="en-US" altLang="zh-CN" sz="2200" dirty="0"/>
              <a:t>Net3</a:t>
            </a:r>
            <a:r>
              <a:rPr lang="zh-CN" altLang="en-US" sz="2200" dirty="0"/>
              <a:t>连接，</a:t>
            </a:r>
            <a:r>
              <a:rPr lang="zh-CN" altLang="en-US" sz="2200" dirty="0" smtClean="0"/>
              <a:t>所以首先为</a:t>
            </a:r>
            <a:r>
              <a:rPr lang="en-US" altLang="zh-CN" sz="2200" dirty="0"/>
              <a:t>Server0</a:t>
            </a:r>
            <a:r>
              <a:rPr lang="zh-CN" altLang="en-US" sz="2200" dirty="0" smtClean="0"/>
              <a:t>添加</a:t>
            </a:r>
            <a:r>
              <a:rPr lang="zh-CN" altLang="en-US" sz="2200" dirty="0"/>
              <a:t>第二块网络</a:t>
            </a:r>
            <a:r>
              <a:rPr lang="zh-CN" altLang="en-US" sz="2200" dirty="0" smtClean="0"/>
              <a:t>适配器，然后把第一块设置</a:t>
            </a:r>
            <a:r>
              <a:rPr lang="zh-CN" altLang="en-US" sz="2200" dirty="0"/>
              <a:t>为</a:t>
            </a:r>
            <a:r>
              <a:rPr lang="en-US" altLang="zh-CN" sz="2200" dirty="0"/>
              <a:t>Custom(VMnet2</a:t>
            </a:r>
            <a:r>
              <a:rPr lang="en-US" altLang="zh-CN" sz="2200" dirty="0" smtClean="0"/>
              <a:t>)</a:t>
            </a:r>
            <a:r>
              <a:rPr lang="zh-CN" altLang="en-US" sz="2200" dirty="0"/>
              <a:t>，把</a:t>
            </a:r>
            <a:r>
              <a:rPr lang="zh-CN" altLang="en-US" sz="2200" dirty="0" smtClean="0"/>
              <a:t>第二块</a:t>
            </a:r>
            <a:r>
              <a:rPr lang="zh-CN" altLang="en-US" sz="2200" dirty="0"/>
              <a:t>设置为</a:t>
            </a:r>
            <a:r>
              <a:rPr lang="en-US" altLang="zh-CN" sz="2200" dirty="0" smtClean="0"/>
              <a:t>Custom(VMnet3)</a:t>
            </a:r>
            <a:r>
              <a:rPr lang="zh-CN" altLang="en-US" sz="2200" dirty="0" smtClean="0"/>
              <a:t>；</a:t>
            </a:r>
            <a:endParaRPr lang="en-US" altLang="zh-CN" sz="2200" dirty="0" smtClean="0"/>
          </a:p>
          <a:p>
            <a:pPr lvl="2"/>
            <a:r>
              <a:rPr lang="zh-CN" altLang="en-US" sz="2200" dirty="0" smtClean="0"/>
              <a:t>把</a:t>
            </a:r>
            <a:r>
              <a:rPr lang="en-US" altLang="zh-CN" sz="2200" dirty="0" smtClean="0"/>
              <a:t>Server1</a:t>
            </a:r>
            <a:r>
              <a:rPr lang="zh-CN" altLang="en-US" sz="2200" dirty="0" smtClean="0"/>
              <a:t>的网络</a:t>
            </a:r>
            <a:r>
              <a:rPr lang="zh-CN" altLang="en-US" sz="2200" dirty="0"/>
              <a:t>适配器类型设置为</a:t>
            </a:r>
            <a:r>
              <a:rPr lang="en-US" altLang="zh-CN" sz="2200" dirty="0"/>
              <a:t>Custom(VMnet3)</a:t>
            </a:r>
            <a:r>
              <a:rPr lang="zh-CN" altLang="en-US" sz="2200" dirty="0" smtClean="0"/>
              <a:t>。</a:t>
            </a:r>
            <a:endParaRPr lang="en-US" altLang="zh-CN" sz="2200" dirty="0" smtClean="0"/>
          </a:p>
          <a:p>
            <a:pPr lvl="1"/>
            <a:r>
              <a:rPr lang="en-US" altLang="zh-CN" sz="2500" dirty="0" smtClean="0"/>
              <a:t>d.</a:t>
            </a:r>
            <a:r>
              <a:rPr lang="zh-CN" altLang="en-US" sz="2500" dirty="0" smtClean="0"/>
              <a:t>依次</a:t>
            </a:r>
            <a:r>
              <a:rPr lang="zh-CN" altLang="en-US" sz="2500" dirty="0"/>
              <a:t>启动三台虚拟机。</a:t>
            </a:r>
            <a:endParaRPr lang="en-US" altLang="zh-CN" sz="2500" dirty="0"/>
          </a:p>
          <a:p>
            <a:endParaRPr lang="en-US" altLang="zh-CN" sz="2800" dirty="0"/>
          </a:p>
          <a:p>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endParaRPr lang="en-US" altLang="zh-CN" sz="2800" dirty="0"/>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theme/theme1.xml><?xml version="1.0" encoding="utf-8"?>
<a:theme xmlns:a="http://schemas.openxmlformats.org/drawingml/2006/main" name="计算机网络应用教材PPT主题">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计算机网络应用教材PPT主题" id="{6DE195B2-2E43-40C2-BDA3-571CCF6AC746}" vid="{9344802F-54DE-43A1-903A-EE3E7879C5F3}"/>
    </a:ext>
  </a:extLst>
</a:theme>
</file>

<file path=docProps/app.xml><?xml version="1.0" encoding="utf-8"?>
<Properties xmlns="http://schemas.openxmlformats.org/officeDocument/2006/extended-properties" xmlns:vt="http://schemas.openxmlformats.org/officeDocument/2006/docPropsVTypes">
  <Template>计算机网络应用教材PPT主题</Template>
  <TotalTime>7480</TotalTime>
  <Words>2451</Words>
  <Application>Microsoft Office PowerPoint</Application>
  <PresentationFormat>全屏显示(4:3)</PresentationFormat>
  <Paragraphs>352</Paragraphs>
  <Slides>47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47</vt:i4>
      </vt:variant>
    </vt:vector>
  </HeadingPairs>
  <TitlesOfParts>
    <vt:vector size="54" baseType="lpstr">
      <vt:lpstr>宋体</vt:lpstr>
      <vt:lpstr>Arial</vt:lpstr>
      <vt:lpstr>Calibri</vt:lpstr>
      <vt:lpstr>Garamond</vt:lpstr>
      <vt:lpstr>Times New Roman</vt:lpstr>
      <vt:lpstr>Wingdings</vt:lpstr>
      <vt:lpstr>计算机网络应用教材PPT主题</vt:lpstr>
      <vt:lpstr>计算机网络应用教程</vt:lpstr>
      <vt:lpstr>本章结构</vt:lpstr>
      <vt:lpstr>7.1 代理服务器 7.1.1 概述</vt:lpstr>
      <vt:lpstr>7.1.1 概述（续1）</vt:lpstr>
      <vt:lpstr>7.1.1 概述（续2）</vt:lpstr>
      <vt:lpstr>7.1.2 基于VMware的CCProxy代理服务配置</vt:lpstr>
      <vt:lpstr>2.数据准备</vt:lpstr>
      <vt:lpstr>3.配置思路</vt:lpstr>
      <vt:lpstr>4.配置步骤</vt:lpstr>
      <vt:lpstr>4.配置步骤（续1）</vt:lpstr>
      <vt:lpstr>4.配置步骤（续2）</vt:lpstr>
      <vt:lpstr>4.配置步骤（续3）</vt:lpstr>
      <vt:lpstr>PowerPoint 演示文稿</vt:lpstr>
      <vt:lpstr>7.2 NAT 7.2.1 概述</vt:lpstr>
      <vt:lpstr>RFCl918指明的专用地址</vt:lpstr>
      <vt:lpstr>6.2.1 概述（续1）</vt:lpstr>
      <vt:lpstr>6.2.1 概述（续2）</vt:lpstr>
      <vt:lpstr>【说明】</vt:lpstr>
      <vt:lpstr>6.2.1 概述（续3）</vt:lpstr>
      <vt:lpstr>6.2.2基于P T的NAT配置</vt:lpstr>
      <vt:lpstr>2.数据准备</vt:lpstr>
      <vt:lpstr>3.配置思路</vt:lpstr>
      <vt:lpstr>4.配置步骤</vt:lpstr>
      <vt:lpstr>4.配置步骤（续1）</vt:lpstr>
      <vt:lpstr>【说明】</vt:lpstr>
      <vt:lpstr>4.配置步骤（续2）</vt:lpstr>
      <vt:lpstr>4.配置步骤（续3）</vt:lpstr>
      <vt:lpstr>4.配置步骤（续4）</vt:lpstr>
      <vt:lpstr>4.配置步骤（续5）</vt:lpstr>
      <vt:lpstr>【说明】</vt:lpstr>
      <vt:lpstr>7.3 VPN 7.3.1 概述</vt:lpstr>
      <vt:lpstr>7.3.1 概述（续1）</vt:lpstr>
      <vt:lpstr>7.3.1 概述（续2）</vt:lpstr>
      <vt:lpstr>6.3.1 概述（续3）</vt:lpstr>
      <vt:lpstr>6.3.1 概述（续4）</vt:lpstr>
      <vt:lpstr>7.3.2 基于P T的GRE通道配置</vt:lpstr>
      <vt:lpstr>2.数据准备</vt:lpstr>
      <vt:lpstr>2.数据准备（续1）</vt:lpstr>
      <vt:lpstr>3.配置思路</vt:lpstr>
      <vt:lpstr>4.配置步骤</vt:lpstr>
      <vt:lpstr>4.配置步骤（续1）</vt:lpstr>
      <vt:lpstr>4.配置步骤（续2）</vt:lpstr>
      <vt:lpstr>4.配置步骤（续3）</vt:lpstr>
      <vt:lpstr>4.配置步骤（续4）</vt:lpstr>
      <vt:lpstr>4.配置步骤（续5）</vt:lpstr>
      <vt:lpstr>4.配置步骤（续6）</vt:lpstr>
      <vt:lpstr>4.配置步骤（续7）</vt:lpstr>
    </vt:vector>
  </TitlesOfParts>
  <Company>ichenxiaodao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计算机网络应用教程</dc:title>
  <dc:creator>陈道争</dc:creator>
  <cp:lastModifiedBy>jun gao</cp:lastModifiedBy>
  <cp:revision>272</cp:revision>
  <dcterms:created xsi:type="dcterms:W3CDTF">2015-05-18T02:50:00Z</dcterms:created>
  <dcterms:modified xsi:type="dcterms:W3CDTF">2015-12-21T12:36:05Z</dcterms:modified>
</cp:coreProperties>
</file>