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60" r:id="rId1"/>
  </p:sldMasterIdLst>
  <p:sldIdLst>
    <p:sldId id="256" r:id="rId2"/>
    <p:sldId id="259" r:id="rId3"/>
    <p:sldId id="260" r:id="rId4"/>
    <p:sldId id="463" r:id="rId5"/>
    <p:sldId id="551" r:id="rId6"/>
    <p:sldId id="267" r:id="rId7"/>
    <p:sldId id="268" r:id="rId8"/>
    <p:sldId id="563" r:id="rId9"/>
    <p:sldId id="564" r:id="rId10"/>
    <p:sldId id="565" r:id="rId11"/>
    <p:sldId id="566" r:id="rId12"/>
    <p:sldId id="567" r:id="rId13"/>
    <p:sldId id="568" r:id="rId14"/>
    <p:sldId id="569" r:id="rId15"/>
    <p:sldId id="570" r:id="rId16"/>
    <p:sldId id="571" r:id="rId17"/>
    <p:sldId id="572" r:id="rId18"/>
    <p:sldId id="573"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422" y="3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92162" name="Group 2"/>
          <p:cNvGrpSpPr>
            <a:grpSpLocks/>
          </p:cNvGrpSpPr>
          <p:nvPr/>
        </p:nvGrpSpPr>
        <p:grpSpPr bwMode="auto">
          <a:xfrm>
            <a:off x="1" y="2"/>
            <a:ext cx="9140825" cy="6850063"/>
            <a:chOff x="0" y="0"/>
            <a:chExt cx="5758" cy="4315"/>
          </a:xfrm>
        </p:grpSpPr>
        <p:grpSp>
          <p:nvGrpSpPr>
            <p:cNvPr id="92163" name="Group 3"/>
            <p:cNvGrpSpPr>
              <a:grpSpLocks/>
            </p:cNvGrpSpPr>
            <p:nvPr/>
          </p:nvGrpSpPr>
          <p:grpSpPr bwMode="auto">
            <a:xfrm>
              <a:off x="1728" y="2230"/>
              <a:ext cx="4027" cy="2085"/>
              <a:chOff x="1728" y="2230"/>
              <a:chExt cx="4027" cy="2085"/>
            </a:xfrm>
          </p:grpSpPr>
          <p:sp>
            <p:nvSpPr>
              <p:cNvPr id="92164" name="Freeform 4"/>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5" name="Freeform 5"/>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6" name="Freeform 6"/>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7" name="Freeform 7"/>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68" name="Freeform 8"/>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69" name="Freeform 9"/>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2170" name="Freeform 10"/>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2171" name="Rectangle 11"/>
          <p:cNvSpPr>
            <a:spLocks noGrp="1" noChangeArrowheads="1"/>
          </p:cNvSpPr>
          <p:nvPr>
            <p:ph type="ctrTitle" sz="quarter"/>
          </p:nvPr>
        </p:nvSpPr>
        <p:spPr>
          <a:xfrm>
            <a:off x="685800" y="1736727"/>
            <a:ext cx="7772400" cy="1920875"/>
          </a:xfrm>
        </p:spPr>
        <p:txBody>
          <a:bodyPr/>
          <a:lstStyle>
            <a:lvl1pPr>
              <a:defRPr sz="4500"/>
            </a:lvl1pPr>
          </a:lstStyle>
          <a:p>
            <a:pPr lvl="0"/>
            <a:r>
              <a:rPr lang="zh-CN" altLang="en-US" noProof="0" smtClean="0"/>
              <a:t>单击此处编辑母版标题样式</a:t>
            </a:r>
          </a:p>
        </p:txBody>
      </p:sp>
      <p:sp>
        <p:nvSpPr>
          <p:cNvPr id="92172" name="Rectangle 12"/>
          <p:cNvSpPr>
            <a:spLocks noGrp="1" noChangeArrowheads="1"/>
          </p:cNvSpPr>
          <p:nvPr>
            <p:ph type="subTitle" sz="quarter"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p>
        </p:txBody>
      </p:sp>
      <p:sp>
        <p:nvSpPr>
          <p:cNvPr id="92173" name="Rectangle 13"/>
          <p:cNvSpPr>
            <a:spLocks noGrp="1" noChangeArrowheads="1"/>
          </p:cNvSpPr>
          <p:nvPr>
            <p:ph type="dt" sz="quarter" idx="2"/>
          </p:nvPr>
        </p:nvSpPr>
        <p:spPr>
          <a:xfrm>
            <a:off x="457200" y="6248400"/>
            <a:ext cx="2133600" cy="476250"/>
          </a:xfrm>
        </p:spPr>
        <p:txBody>
          <a:bodyPr/>
          <a:lstStyle>
            <a:lvl1pPr>
              <a:defRPr/>
            </a:lvl1pPr>
          </a:lstStyle>
          <a:p>
            <a:fld id="{484EE621-F89A-40D0-A7BF-F2750058148B}" type="datetimeFigureOut">
              <a:rPr lang="zh-CN" altLang="en-US" smtClean="0"/>
              <a:pPr/>
              <a:t>2015/12/7</a:t>
            </a:fld>
            <a:endParaRPr lang="zh-CN" altLang="en-US"/>
          </a:p>
        </p:txBody>
      </p:sp>
      <p:sp>
        <p:nvSpPr>
          <p:cNvPr id="92174" name="Rectangle 14"/>
          <p:cNvSpPr>
            <a:spLocks noGrp="1" noChangeArrowheads="1"/>
          </p:cNvSpPr>
          <p:nvPr>
            <p:ph type="ftr" sz="quarter" idx="3"/>
          </p:nvPr>
        </p:nvSpPr>
        <p:spPr>
          <a:xfrm>
            <a:off x="3124200" y="6251575"/>
            <a:ext cx="2895600" cy="476250"/>
          </a:xfrm>
        </p:spPr>
        <p:txBody>
          <a:bodyPr/>
          <a:lstStyle>
            <a:lvl1pPr>
              <a:defRPr/>
            </a:lvl1pPr>
          </a:lstStyle>
          <a:p>
            <a:endParaRPr lang="zh-CN" altLang="en-US"/>
          </a:p>
        </p:txBody>
      </p:sp>
      <p:sp>
        <p:nvSpPr>
          <p:cNvPr id="92175" name="Rectangle 15"/>
          <p:cNvSpPr>
            <a:spLocks noGrp="1" noChangeArrowheads="1"/>
          </p:cNvSpPr>
          <p:nvPr>
            <p:ph type="sldNum" sz="quarter" idx="4"/>
          </p:nvPr>
        </p:nvSpPr>
        <p:spPr>
          <a:xfrm>
            <a:off x="6553200" y="6254750"/>
            <a:ext cx="2133600" cy="476250"/>
          </a:xfrm>
        </p:spPr>
        <p:txBody>
          <a:bodyPr/>
          <a:lstStyle>
            <a:lvl1pPr>
              <a:defRPr/>
            </a:lvl1pPr>
          </a:lstStyle>
          <a:p>
            <a:fld id="{5D27273E-D070-4DE2-9E36-84EB439431E5}" type="slidenum">
              <a:rPr lang="zh-CN" altLang="en-US" smtClean="0"/>
              <a:pPr/>
              <a:t>‹#›</a:t>
            </a:fld>
            <a:endParaRPr lang="zh-CN" altLang="en-US"/>
          </a:p>
        </p:txBody>
      </p:sp>
    </p:spTree>
    <p:extLst>
      <p:ext uri="{BB962C8B-B14F-4D97-AF65-F5344CB8AC3E}">
        <p14:creationId xmlns:p14="http://schemas.microsoft.com/office/powerpoint/2010/main" val="1709634833"/>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971032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672029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07741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40"/>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5"/>
            <a:ext cx="7886700" cy="1500187"/>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5" name="灯片编号占位符 4"/>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6" name="页脚占位符 5"/>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904267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2"/>
            <a:ext cx="4038600"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3991365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7"/>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5"/>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8" name="灯片编号占位符 7"/>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9" name="页脚占位符 8"/>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110747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4" name="灯片编号占位符 3"/>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5" name="页脚占位符 4"/>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8168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3" name="灯片编号占位符 2"/>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4" name="页脚占位符 3"/>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248679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7"/>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11308529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457200"/>
            <a:ext cx="2949575"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7"/>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630239" y="2057400"/>
            <a:ext cx="2949575"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fld id="{484EE621-F89A-40D0-A7BF-F2750058148B}" type="datetimeFigureOut">
              <a:rPr lang="zh-CN" altLang="en-US" smtClean="0"/>
              <a:pPr/>
              <a:t>2015/12/7</a:t>
            </a:fld>
            <a:endParaRPr lang="zh-CN" altLang="en-US"/>
          </a:p>
        </p:txBody>
      </p:sp>
      <p:sp>
        <p:nvSpPr>
          <p:cNvPr id="6" name="灯片编号占位符 5"/>
          <p:cNvSpPr>
            <a:spLocks noGrp="1"/>
          </p:cNvSpPr>
          <p:nvPr>
            <p:ph type="sldNum" sz="quarter" idx="11"/>
          </p:nvPr>
        </p:nvSpPr>
        <p:spPr/>
        <p:txBody>
          <a:bodyPr/>
          <a:lstStyle>
            <a:lvl1pPr>
              <a:defRPr/>
            </a:lvl1pPr>
          </a:lstStyle>
          <a:p>
            <a:fld id="{5D27273E-D070-4DE2-9E36-84EB439431E5}" type="slidenum">
              <a:rPr lang="zh-CN" altLang="en-US" smtClean="0"/>
              <a:pPr/>
              <a:t>‹#›</a:t>
            </a:fld>
            <a:endParaRPr lang="zh-CN" altLang="en-US"/>
          </a:p>
        </p:txBody>
      </p:sp>
      <p:sp>
        <p:nvSpPr>
          <p:cNvPr id="7" name="页脚占位符 6"/>
          <p:cNvSpPr>
            <a:spLocks noGrp="1"/>
          </p:cNvSpPr>
          <p:nvPr>
            <p:ph type="ftr" sz="quarter" idx="12"/>
          </p:nvPr>
        </p:nvSpPr>
        <p:spPr/>
        <p:txBody>
          <a:bodyPr/>
          <a:lstStyle>
            <a:lvl1pPr>
              <a:defRPr/>
            </a:lvl1pPr>
          </a:lstStyle>
          <a:p>
            <a:endParaRPr lang="zh-CN" altLang="en-US"/>
          </a:p>
        </p:txBody>
      </p:sp>
    </p:spTree>
    <p:extLst>
      <p:ext uri="{BB962C8B-B14F-4D97-AF65-F5344CB8AC3E}">
        <p14:creationId xmlns:p14="http://schemas.microsoft.com/office/powerpoint/2010/main" val="62882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dt" sz="half" idx="2"/>
          </p:nvPr>
        </p:nvSpPr>
        <p:spPr bwMode="auto">
          <a:xfrm>
            <a:off x="457200" y="625157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900">
                <a:latin typeface="Arial" panose="020B0604020202020204" pitchFamily="34" charset="0"/>
              </a:defRPr>
            </a:lvl1pPr>
          </a:lstStyle>
          <a:p>
            <a:fld id="{484EE621-F89A-40D0-A7BF-F2750058148B}" type="datetimeFigureOut">
              <a:rPr lang="zh-CN" altLang="en-US" smtClean="0"/>
              <a:pPr/>
              <a:t>2015/12/7</a:t>
            </a:fld>
            <a:endParaRPr lang="zh-CN" altLang="en-US"/>
          </a:p>
        </p:txBody>
      </p:sp>
      <p:sp>
        <p:nvSpPr>
          <p:cNvPr id="91139" name="Rectangle 3"/>
          <p:cNvSpPr>
            <a:spLocks noGrp="1" noChangeArrowheads="1"/>
          </p:cNvSpPr>
          <p:nvPr>
            <p:ph type="sldNum" sz="quarter" idx="4"/>
          </p:nvPr>
        </p:nvSpPr>
        <p:spPr bwMode="auto">
          <a:xfrm>
            <a:off x="6553200" y="6248400"/>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900">
                <a:latin typeface="Arial" panose="020B0604020202020204" pitchFamily="34" charset="0"/>
              </a:defRPr>
            </a:lvl1pPr>
          </a:lstStyle>
          <a:p>
            <a:fld id="{5D27273E-D070-4DE2-9E36-84EB439431E5}" type="slidenum">
              <a:rPr lang="zh-CN" altLang="en-US" smtClean="0"/>
              <a:pPr/>
              <a:t>‹#›</a:t>
            </a:fld>
            <a:endParaRPr lang="zh-CN" altLang="en-US"/>
          </a:p>
        </p:txBody>
      </p:sp>
      <p:grpSp>
        <p:nvGrpSpPr>
          <p:cNvPr id="91140" name="Group 4"/>
          <p:cNvGrpSpPr>
            <a:grpSpLocks/>
          </p:cNvGrpSpPr>
          <p:nvPr/>
        </p:nvGrpSpPr>
        <p:grpSpPr bwMode="auto">
          <a:xfrm>
            <a:off x="1" y="2"/>
            <a:ext cx="9140825" cy="6850063"/>
            <a:chOff x="0" y="0"/>
            <a:chExt cx="5758" cy="4315"/>
          </a:xfrm>
        </p:grpSpPr>
        <p:grpSp>
          <p:nvGrpSpPr>
            <p:cNvPr id="91141" name="Group 5"/>
            <p:cNvGrpSpPr>
              <a:grpSpLocks/>
            </p:cNvGrpSpPr>
            <p:nvPr/>
          </p:nvGrpSpPr>
          <p:grpSpPr bwMode="auto">
            <a:xfrm>
              <a:off x="1728" y="2230"/>
              <a:ext cx="4027" cy="2085"/>
              <a:chOff x="1728" y="2230"/>
              <a:chExt cx="4027" cy="2085"/>
            </a:xfrm>
          </p:grpSpPr>
          <p:sp>
            <p:nvSpPr>
              <p:cNvPr id="91142" name="Freeform 6"/>
              <p:cNvSpPr>
                <a:spLocks/>
              </p:cNvSpPr>
              <p:nvPr/>
            </p:nvSpPr>
            <p:spPr bwMode="hidden">
              <a:xfrm>
                <a:off x="1728" y="2644"/>
                <a:ext cx="2882" cy="1671"/>
              </a:xfrm>
              <a:custGeom>
                <a:avLst/>
                <a:gdLst>
                  <a:gd name="T0" fmla="*/ 2740 w 2882"/>
                  <a:gd name="T1" fmla="*/ 528 h 1671"/>
                  <a:gd name="T2" fmla="*/ 2632 w 2882"/>
                  <a:gd name="T3" fmla="*/ 484 h 1671"/>
                  <a:gd name="T4" fmla="*/ 2480 w 2882"/>
                  <a:gd name="T5" fmla="*/ 424 h 1671"/>
                  <a:gd name="T6" fmla="*/ 2203 w 2882"/>
                  <a:gd name="T7" fmla="*/ 343 h 1671"/>
                  <a:gd name="T8" fmla="*/ 1970 w 2882"/>
                  <a:gd name="T9" fmla="*/ 277 h 1671"/>
                  <a:gd name="T10" fmla="*/ 1807 w 2882"/>
                  <a:gd name="T11" fmla="*/ 212 h 1671"/>
                  <a:gd name="T12" fmla="*/ 1693 w 2882"/>
                  <a:gd name="T13" fmla="*/ 152 h 1671"/>
                  <a:gd name="T14" fmla="*/ 1628 w 2882"/>
                  <a:gd name="T15" fmla="*/ 103 h 1671"/>
                  <a:gd name="T16" fmla="*/ 1590 w 2882"/>
                  <a:gd name="T17" fmla="*/ 60 h 1671"/>
                  <a:gd name="T18" fmla="*/ 1579 w 2882"/>
                  <a:gd name="T19" fmla="*/ 27 h 1671"/>
                  <a:gd name="T20" fmla="*/ 1585 w 2882"/>
                  <a:gd name="T21" fmla="*/ 0 h 1671"/>
                  <a:gd name="T22" fmla="*/ 1557 w 2882"/>
                  <a:gd name="T23" fmla="*/ 49 h 1671"/>
                  <a:gd name="T24" fmla="*/ 1568 w 2882"/>
                  <a:gd name="T25" fmla="*/ 98 h 1671"/>
                  <a:gd name="T26" fmla="*/ 1617 w 2882"/>
                  <a:gd name="T27" fmla="*/ 141 h 1671"/>
                  <a:gd name="T28" fmla="*/ 1688 w 2882"/>
                  <a:gd name="T29" fmla="*/ 185 h 1671"/>
                  <a:gd name="T30" fmla="*/ 1791 w 2882"/>
                  <a:gd name="T31" fmla="*/ 228 h 1671"/>
                  <a:gd name="T32" fmla="*/ 2040 w 2882"/>
                  <a:gd name="T33" fmla="*/ 310 h 1671"/>
                  <a:gd name="T34" fmla="*/ 2285 w 2882"/>
                  <a:gd name="T35" fmla="*/ 381 h 1671"/>
                  <a:gd name="T36" fmla="*/ 2464 w 2882"/>
                  <a:gd name="T37" fmla="*/ 435 h 1671"/>
                  <a:gd name="T38" fmla="*/ 2605 w 2882"/>
                  <a:gd name="T39" fmla="*/ 484 h 1671"/>
                  <a:gd name="T40" fmla="*/ 2708 w 2882"/>
                  <a:gd name="T41" fmla="*/ 528 h 1671"/>
                  <a:gd name="T42" fmla="*/ 2768 w 2882"/>
                  <a:gd name="T43" fmla="*/ 560 h 1671"/>
                  <a:gd name="T44" fmla="*/ 2795 w 2882"/>
                  <a:gd name="T45" fmla="*/ 593 h 1671"/>
                  <a:gd name="T46" fmla="*/ 2795 w 2882"/>
                  <a:gd name="T47" fmla="*/ 642 h 1671"/>
                  <a:gd name="T48" fmla="*/ 2762 w 2882"/>
                  <a:gd name="T49" fmla="*/ 691 h 1671"/>
                  <a:gd name="T50" fmla="*/ 2692 w 2882"/>
                  <a:gd name="T51" fmla="*/ 735 h 1671"/>
                  <a:gd name="T52" fmla="*/ 2589 w 2882"/>
                  <a:gd name="T53" fmla="*/ 778 h 1671"/>
                  <a:gd name="T54" fmla="*/ 2458 w 2882"/>
                  <a:gd name="T55" fmla="*/ 822 h 1671"/>
                  <a:gd name="T56" fmla="*/ 2301 w 2882"/>
                  <a:gd name="T57" fmla="*/ 865 h 1671"/>
                  <a:gd name="T58" fmla="*/ 2030 w 2882"/>
                  <a:gd name="T59" fmla="*/ 930 h 1671"/>
                  <a:gd name="T60" fmla="*/ 1606 w 2882"/>
                  <a:gd name="T61" fmla="*/ 1034 h 1671"/>
                  <a:gd name="T62" fmla="*/ 1145 w 2882"/>
                  <a:gd name="T63" fmla="*/ 1164 h 1671"/>
                  <a:gd name="T64" fmla="*/ 673 w 2882"/>
                  <a:gd name="T65" fmla="*/ 1328 h 1671"/>
                  <a:gd name="T66" fmla="*/ 217 w 2882"/>
                  <a:gd name="T67" fmla="*/ 1545 h 1671"/>
                  <a:gd name="T68" fmla="*/ 353 w 2882"/>
                  <a:gd name="T69" fmla="*/ 1671 h 1671"/>
                  <a:gd name="T70" fmla="*/ 754 w 2882"/>
                  <a:gd name="T71" fmla="*/ 1469 h 1671"/>
                  <a:gd name="T72" fmla="*/ 1145 w 2882"/>
                  <a:gd name="T73" fmla="*/ 1311 h 1671"/>
                  <a:gd name="T74" fmla="*/ 1519 w 2882"/>
                  <a:gd name="T75" fmla="*/ 1186 h 1671"/>
                  <a:gd name="T76" fmla="*/ 1861 w 2882"/>
                  <a:gd name="T77" fmla="*/ 1083 h 1671"/>
                  <a:gd name="T78" fmla="*/ 2165 w 2882"/>
                  <a:gd name="T79" fmla="*/ 1007 h 1671"/>
                  <a:gd name="T80" fmla="*/ 2426 w 2882"/>
                  <a:gd name="T81" fmla="*/ 947 h 1671"/>
                  <a:gd name="T82" fmla="*/ 2626 w 2882"/>
                  <a:gd name="T83" fmla="*/ 892 h 1671"/>
                  <a:gd name="T84" fmla="*/ 2762 w 2882"/>
                  <a:gd name="T85" fmla="*/ 838 h 1671"/>
                  <a:gd name="T86" fmla="*/ 2827 w 2882"/>
                  <a:gd name="T87" fmla="*/ 794 h 1671"/>
                  <a:gd name="T88" fmla="*/ 2865 w 2882"/>
                  <a:gd name="T89" fmla="*/ 745 h 1671"/>
                  <a:gd name="T90" fmla="*/ 2882 w 2882"/>
                  <a:gd name="T91" fmla="*/ 702 h 1671"/>
                  <a:gd name="T92" fmla="*/ 2854 w 2882"/>
                  <a:gd name="T93" fmla="*/ 620 h 1671"/>
                  <a:gd name="T94" fmla="*/ 2800 w 2882"/>
                  <a:gd name="T95" fmla="*/ 560 h 1671"/>
                  <a:gd name="T96" fmla="*/ 2773 w 2882"/>
                  <a:gd name="T97" fmla="*/ 544 h 16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2882" h="1671">
                    <a:moveTo>
                      <a:pt x="2773" y="544"/>
                    </a:moveTo>
                    <a:lnTo>
                      <a:pt x="2740" y="528"/>
                    </a:lnTo>
                    <a:lnTo>
                      <a:pt x="2692" y="506"/>
                    </a:lnTo>
                    <a:lnTo>
                      <a:pt x="2632" y="484"/>
                    </a:lnTo>
                    <a:lnTo>
                      <a:pt x="2561" y="457"/>
                    </a:lnTo>
                    <a:lnTo>
                      <a:pt x="2480" y="424"/>
                    </a:lnTo>
                    <a:lnTo>
                      <a:pt x="2388" y="397"/>
                    </a:lnTo>
                    <a:lnTo>
                      <a:pt x="2203" y="343"/>
                    </a:lnTo>
                    <a:lnTo>
                      <a:pt x="2078" y="310"/>
                    </a:lnTo>
                    <a:lnTo>
                      <a:pt x="1970" y="277"/>
                    </a:lnTo>
                    <a:lnTo>
                      <a:pt x="1878" y="245"/>
                    </a:lnTo>
                    <a:lnTo>
                      <a:pt x="1807" y="212"/>
                    </a:lnTo>
                    <a:lnTo>
                      <a:pt x="1742" y="179"/>
                    </a:lnTo>
                    <a:lnTo>
                      <a:pt x="1693" y="152"/>
                    </a:lnTo>
                    <a:lnTo>
                      <a:pt x="1655" y="125"/>
                    </a:lnTo>
                    <a:lnTo>
                      <a:pt x="1628" y="103"/>
                    </a:lnTo>
                    <a:lnTo>
                      <a:pt x="1606" y="81"/>
                    </a:lnTo>
                    <a:lnTo>
                      <a:pt x="1590" y="60"/>
                    </a:lnTo>
                    <a:lnTo>
                      <a:pt x="1585" y="43"/>
                    </a:lnTo>
                    <a:lnTo>
                      <a:pt x="1579" y="27"/>
                    </a:lnTo>
                    <a:lnTo>
                      <a:pt x="1585" y="5"/>
                    </a:lnTo>
                    <a:lnTo>
                      <a:pt x="1585" y="0"/>
                    </a:lnTo>
                    <a:lnTo>
                      <a:pt x="1568" y="27"/>
                    </a:lnTo>
                    <a:lnTo>
                      <a:pt x="1557" y="49"/>
                    </a:lnTo>
                    <a:lnTo>
                      <a:pt x="1557" y="76"/>
                    </a:lnTo>
                    <a:lnTo>
                      <a:pt x="1568" y="98"/>
                    </a:lnTo>
                    <a:lnTo>
                      <a:pt x="1590" y="120"/>
                    </a:lnTo>
                    <a:lnTo>
                      <a:pt x="1617" y="141"/>
                    </a:lnTo>
                    <a:lnTo>
                      <a:pt x="1650" y="163"/>
                    </a:lnTo>
                    <a:lnTo>
                      <a:pt x="1688" y="185"/>
                    </a:lnTo>
                    <a:lnTo>
                      <a:pt x="1737" y="207"/>
                    </a:lnTo>
                    <a:lnTo>
                      <a:pt x="1791" y="228"/>
                    </a:lnTo>
                    <a:lnTo>
                      <a:pt x="1905" y="267"/>
                    </a:lnTo>
                    <a:lnTo>
                      <a:pt x="2040" y="310"/>
                    </a:lnTo>
                    <a:lnTo>
                      <a:pt x="2182" y="348"/>
                    </a:lnTo>
                    <a:lnTo>
                      <a:pt x="2285" y="381"/>
                    </a:lnTo>
                    <a:lnTo>
                      <a:pt x="2382" y="408"/>
                    </a:lnTo>
                    <a:lnTo>
                      <a:pt x="2464" y="435"/>
                    </a:lnTo>
                    <a:lnTo>
                      <a:pt x="2540" y="462"/>
                    </a:lnTo>
                    <a:lnTo>
                      <a:pt x="2605" y="484"/>
                    </a:lnTo>
                    <a:lnTo>
                      <a:pt x="2659" y="506"/>
                    </a:lnTo>
                    <a:lnTo>
                      <a:pt x="2708" y="528"/>
                    </a:lnTo>
                    <a:lnTo>
                      <a:pt x="2740" y="544"/>
                    </a:lnTo>
                    <a:lnTo>
                      <a:pt x="2768" y="560"/>
                    </a:lnTo>
                    <a:lnTo>
                      <a:pt x="2784" y="577"/>
                    </a:lnTo>
                    <a:lnTo>
                      <a:pt x="2795" y="593"/>
                    </a:lnTo>
                    <a:lnTo>
                      <a:pt x="2800" y="615"/>
                    </a:lnTo>
                    <a:lnTo>
                      <a:pt x="2795" y="642"/>
                    </a:lnTo>
                    <a:lnTo>
                      <a:pt x="2784" y="664"/>
                    </a:lnTo>
                    <a:lnTo>
                      <a:pt x="2762" y="691"/>
                    </a:lnTo>
                    <a:lnTo>
                      <a:pt x="2730" y="713"/>
                    </a:lnTo>
                    <a:lnTo>
                      <a:pt x="2692" y="735"/>
                    </a:lnTo>
                    <a:lnTo>
                      <a:pt x="2643" y="756"/>
                    </a:lnTo>
                    <a:lnTo>
                      <a:pt x="2589" y="778"/>
                    </a:lnTo>
                    <a:lnTo>
                      <a:pt x="2529" y="800"/>
                    </a:lnTo>
                    <a:lnTo>
                      <a:pt x="2458" y="822"/>
                    </a:lnTo>
                    <a:lnTo>
                      <a:pt x="2382" y="843"/>
                    </a:lnTo>
                    <a:lnTo>
                      <a:pt x="2301" y="865"/>
                    </a:lnTo>
                    <a:lnTo>
                      <a:pt x="2214" y="887"/>
                    </a:lnTo>
                    <a:lnTo>
                      <a:pt x="2030" y="930"/>
                    </a:lnTo>
                    <a:lnTo>
                      <a:pt x="1823" y="979"/>
                    </a:lnTo>
                    <a:lnTo>
                      <a:pt x="1606" y="1034"/>
                    </a:lnTo>
                    <a:lnTo>
                      <a:pt x="1378" y="1094"/>
                    </a:lnTo>
                    <a:lnTo>
                      <a:pt x="1145" y="1164"/>
                    </a:lnTo>
                    <a:lnTo>
                      <a:pt x="912" y="1241"/>
                    </a:lnTo>
                    <a:lnTo>
                      <a:pt x="673" y="1328"/>
                    </a:lnTo>
                    <a:lnTo>
                      <a:pt x="440" y="1431"/>
                    </a:lnTo>
                    <a:lnTo>
                      <a:pt x="217" y="1545"/>
                    </a:lnTo>
                    <a:lnTo>
                      <a:pt x="0" y="1671"/>
                    </a:lnTo>
                    <a:lnTo>
                      <a:pt x="353" y="1671"/>
                    </a:lnTo>
                    <a:lnTo>
                      <a:pt x="554" y="1567"/>
                    </a:lnTo>
                    <a:lnTo>
                      <a:pt x="754" y="1469"/>
                    </a:lnTo>
                    <a:lnTo>
                      <a:pt x="955" y="1388"/>
                    </a:lnTo>
                    <a:lnTo>
                      <a:pt x="1145" y="1311"/>
                    </a:lnTo>
                    <a:lnTo>
                      <a:pt x="1335" y="1241"/>
                    </a:lnTo>
                    <a:lnTo>
                      <a:pt x="1519" y="1186"/>
                    </a:lnTo>
                    <a:lnTo>
                      <a:pt x="1693" y="1132"/>
                    </a:lnTo>
                    <a:lnTo>
                      <a:pt x="1861" y="1083"/>
                    </a:lnTo>
                    <a:lnTo>
                      <a:pt x="2019" y="1045"/>
                    </a:lnTo>
                    <a:lnTo>
                      <a:pt x="2165" y="1007"/>
                    </a:lnTo>
                    <a:lnTo>
                      <a:pt x="2301" y="974"/>
                    </a:lnTo>
                    <a:lnTo>
                      <a:pt x="2426" y="947"/>
                    </a:lnTo>
                    <a:lnTo>
                      <a:pt x="2534" y="914"/>
                    </a:lnTo>
                    <a:lnTo>
                      <a:pt x="2626" y="892"/>
                    </a:lnTo>
                    <a:lnTo>
                      <a:pt x="2702" y="865"/>
                    </a:lnTo>
                    <a:lnTo>
                      <a:pt x="2762" y="838"/>
                    </a:lnTo>
                    <a:lnTo>
                      <a:pt x="2800" y="816"/>
                    </a:lnTo>
                    <a:lnTo>
                      <a:pt x="2827" y="794"/>
                    </a:lnTo>
                    <a:lnTo>
                      <a:pt x="2849" y="767"/>
                    </a:lnTo>
                    <a:lnTo>
                      <a:pt x="2865" y="745"/>
                    </a:lnTo>
                    <a:lnTo>
                      <a:pt x="2876" y="724"/>
                    </a:lnTo>
                    <a:lnTo>
                      <a:pt x="2882" y="702"/>
                    </a:lnTo>
                    <a:lnTo>
                      <a:pt x="2876" y="658"/>
                    </a:lnTo>
                    <a:lnTo>
                      <a:pt x="2854" y="620"/>
                    </a:lnTo>
                    <a:lnTo>
                      <a:pt x="2833" y="588"/>
                    </a:lnTo>
                    <a:lnTo>
                      <a:pt x="2800" y="560"/>
                    </a:lnTo>
                    <a:lnTo>
                      <a:pt x="2773" y="544"/>
                    </a:lnTo>
                    <a:lnTo>
                      <a:pt x="2773" y="544"/>
                    </a:lnTo>
                    <a:close/>
                  </a:path>
                </a:pathLst>
              </a:custGeom>
              <a:gradFill rotWithShape="0">
                <a:gsLst>
                  <a:gs pos="0">
                    <a:schemeClr val="bg1"/>
                  </a:gs>
                  <a:gs pos="100000">
                    <a:schemeClr val="bg1">
                      <a:gamma/>
                      <a:shade val="90980"/>
                      <a:invGamma/>
                    </a:schemeClr>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3" name="Freeform 7"/>
              <p:cNvSpPr>
                <a:spLocks/>
              </p:cNvSpPr>
              <p:nvPr/>
            </p:nvSpPr>
            <p:spPr bwMode="hidden">
              <a:xfrm>
                <a:off x="4170" y="2671"/>
                <a:ext cx="1259" cy="811"/>
              </a:xfrm>
              <a:custGeom>
                <a:avLst/>
                <a:gdLst>
                  <a:gd name="T0" fmla="*/ 1259 w 1259"/>
                  <a:gd name="T1" fmla="*/ 615 h 811"/>
                  <a:gd name="T2" fmla="*/ 1248 w 1259"/>
                  <a:gd name="T3" fmla="*/ 588 h 811"/>
                  <a:gd name="T4" fmla="*/ 1237 w 1259"/>
                  <a:gd name="T5" fmla="*/ 566 h 811"/>
                  <a:gd name="T6" fmla="*/ 1216 w 1259"/>
                  <a:gd name="T7" fmla="*/ 539 h 811"/>
                  <a:gd name="T8" fmla="*/ 1188 w 1259"/>
                  <a:gd name="T9" fmla="*/ 517 h 811"/>
                  <a:gd name="T10" fmla="*/ 1123 w 1259"/>
                  <a:gd name="T11" fmla="*/ 479 h 811"/>
                  <a:gd name="T12" fmla="*/ 1042 w 1259"/>
                  <a:gd name="T13" fmla="*/ 441 h 811"/>
                  <a:gd name="T14" fmla="*/ 944 w 1259"/>
                  <a:gd name="T15" fmla="*/ 408 h 811"/>
                  <a:gd name="T16" fmla="*/ 841 w 1259"/>
                  <a:gd name="T17" fmla="*/ 381 h 811"/>
                  <a:gd name="T18" fmla="*/ 727 w 1259"/>
                  <a:gd name="T19" fmla="*/ 348 h 811"/>
                  <a:gd name="T20" fmla="*/ 613 w 1259"/>
                  <a:gd name="T21" fmla="*/ 321 h 811"/>
                  <a:gd name="T22" fmla="*/ 499 w 1259"/>
                  <a:gd name="T23" fmla="*/ 294 h 811"/>
                  <a:gd name="T24" fmla="*/ 391 w 1259"/>
                  <a:gd name="T25" fmla="*/ 261 h 811"/>
                  <a:gd name="T26" fmla="*/ 288 w 1259"/>
                  <a:gd name="T27" fmla="*/ 229 h 811"/>
                  <a:gd name="T28" fmla="*/ 195 w 1259"/>
                  <a:gd name="T29" fmla="*/ 196 h 811"/>
                  <a:gd name="T30" fmla="*/ 119 w 1259"/>
                  <a:gd name="T31" fmla="*/ 152 h 811"/>
                  <a:gd name="T32" fmla="*/ 54 w 1259"/>
                  <a:gd name="T33" fmla="*/ 109 h 811"/>
                  <a:gd name="T34" fmla="*/ 33 w 1259"/>
                  <a:gd name="T35" fmla="*/ 87 h 811"/>
                  <a:gd name="T36" fmla="*/ 16 w 1259"/>
                  <a:gd name="T37" fmla="*/ 60 h 811"/>
                  <a:gd name="T38" fmla="*/ 5 w 1259"/>
                  <a:gd name="T39" fmla="*/ 33 h 811"/>
                  <a:gd name="T40" fmla="*/ 0 w 1259"/>
                  <a:gd name="T41" fmla="*/ 0 h 811"/>
                  <a:gd name="T42" fmla="*/ 0 w 1259"/>
                  <a:gd name="T43" fmla="*/ 6 h 811"/>
                  <a:gd name="T44" fmla="*/ 0 w 1259"/>
                  <a:gd name="T45" fmla="*/ 11 h 811"/>
                  <a:gd name="T46" fmla="*/ 0 w 1259"/>
                  <a:gd name="T47" fmla="*/ 38 h 811"/>
                  <a:gd name="T48" fmla="*/ 5 w 1259"/>
                  <a:gd name="T49" fmla="*/ 60 h 811"/>
                  <a:gd name="T50" fmla="*/ 16 w 1259"/>
                  <a:gd name="T51" fmla="*/ 87 h 811"/>
                  <a:gd name="T52" fmla="*/ 33 w 1259"/>
                  <a:gd name="T53" fmla="*/ 114 h 811"/>
                  <a:gd name="T54" fmla="*/ 54 w 1259"/>
                  <a:gd name="T55" fmla="*/ 142 h 811"/>
                  <a:gd name="T56" fmla="*/ 87 w 1259"/>
                  <a:gd name="T57" fmla="*/ 174 h 811"/>
                  <a:gd name="T58" fmla="*/ 125 w 1259"/>
                  <a:gd name="T59" fmla="*/ 207 h 811"/>
                  <a:gd name="T60" fmla="*/ 179 w 1259"/>
                  <a:gd name="T61" fmla="*/ 240 h 811"/>
                  <a:gd name="T62" fmla="*/ 244 w 1259"/>
                  <a:gd name="T63" fmla="*/ 278 h 811"/>
                  <a:gd name="T64" fmla="*/ 326 w 1259"/>
                  <a:gd name="T65" fmla="*/ 310 h 811"/>
                  <a:gd name="T66" fmla="*/ 418 w 1259"/>
                  <a:gd name="T67" fmla="*/ 348 h 811"/>
                  <a:gd name="T68" fmla="*/ 526 w 1259"/>
                  <a:gd name="T69" fmla="*/ 381 h 811"/>
                  <a:gd name="T70" fmla="*/ 657 w 1259"/>
                  <a:gd name="T71" fmla="*/ 414 h 811"/>
                  <a:gd name="T72" fmla="*/ 749 w 1259"/>
                  <a:gd name="T73" fmla="*/ 435 h 811"/>
                  <a:gd name="T74" fmla="*/ 830 w 1259"/>
                  <a:gd name="T75" fmla="*/ 463 h 811"/>
                  <a:gd name="T76" fmla="*/ 901 w 1259"/>
                  <a:gd name="T77" fmla="*/ 490 h 811"/>
                  <a:gd name="T78" fmla="*/ 966 w 1259"/>
                  <a:gd name="T79" fmla="*/ 512 h 811"/>
                  <a:gd name="T80" fmla="*/ 1015 w 1259"/>
                  <a:gd name="T81" fmla="*/ 539 h 811"/>
                  <a:gd name="T82" fmla="*/ 1053 w 1259"/>
                  <a:gd name="T83" fmla="*/ 566 h 811"/>
                  <a:gd name="T84" fmla="*/ 1080 w 1259"/>
                  <a:gd name="T85" fmla="*/ 593 h 811"/>
                  <a:gd name="T86" fmla="*/ 1102 w 1259"/>
                  <a:gd name="T87" fmla="*/ 620 h 811"/>
                  <a:gd name="T88" fmla="*/ 1112 w 1259"/>
                  <a:gd name="T89" fmla="*/ 648 h 811"/>
                  <a:gd name="T90" fmla="*/ 1118 w 1259"/>
                  <a:gd name="T91" fmla="*/ 675 h 811"/>
                  <a:gd name="T92" fmla="*/ 1112 w 1259"/>
                  <a:gd name="T93" fmla="*/ 697 h 811"/>
                  <a:gd name="T94" fmla="*/ 1096 w 1259"/>
                  <a:gd name="T95" fmla="*/ 724 h 811"/>
                  <a:gd name="T96" fmla="*/ 1080 w 1259"/>
                  <a:gd name="T97" fmla="*/ 746 h 811"/>
                  <a:gd name="T98" fmla="*/ 1053 w 1259"/>
                  <a:gd name="T99" fmla="*/ 767 h 811"/>
                  <a:gd name="T100" fmla="*/ 1015 w 1259"/>
                  <a:gd name="T101" fmla="*/ 789 h 811"/>
                  <a:gd name="T102" fmla="*/ 977 w 1259"/>
                  <a:gd name="T103" fmla="*/ 811 h 811"/>
                  <a:gd name="T104" fmla="*/ 1047 w 1259"/>
                  <a:gd name="T105" fmla="*/ 789 h 811"/>
                  <a:gd name="T106" fmla="*/ 1107 w 1259"/>
                  <a:gd name="T107" fmla="*/ 767 h 811"/>
                  <a:gd name="T108" fmla="*/ 1156 w 1259"/>
                  <a:gd name="T109" fmla="*/ 746 h 811"/>
                  <a:gd name="T110" fmla="*/ 1199 w 1259"/>
                  <a:gd name="T111" fmla="*/ 724 h 811"/>
                  <a:gd name="T112" fmla="*/ 1226 w 1259"/>
                  <a:gd name="T113" fmla="*/ 702 h 811"/>
                  <a:gd name="T114" fmla="*/ 1248 w 1259"/>
                  <a:gd name="T115" fmla="*/ 675 h 811"/>
                  <a:gd name="T116" fmla="*/ 1259 w 1259"/>
                  <a:gd name="T117" fmla="*/ 648 h 811"/>
                  <a:gd name="T118" fmla="*/ 1259 w 1259"/>
                  <a:gd name="T119" fmla="*/ 615 h 811"/>
                  <a:gd name="T120" fmla="*/ 1259 w 1259"/>
                  <a:gd name="T121" fmla="*/ 615 h 8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259" h="811">
                    <a:moveTo>
                      <a:pt x="1259" y="615"/>
                    </a:moveTo>
                    <a:lnTo>
                      <a:pt x="1248" y="588"/>
                    </a:lnTo>
                    <a:lnTo>
                      <a:pt x="1237" y="566"/>
                    </a:lnTo>
                    <a:lnTo>
                      <a:pt x="1216" y="539"/>
                    </a:lnTo>
                    <a:lnTo>
                      <a:pt x="1188" y="517"/>
                    </a:lnTo>
                    <a:lnTo>
                      <a:pt x="1123" y="479"/>
                    </a:lnTo>
                    <a:lnTo>
                      <a:pt x="1042" y="441"/>
                    </a:lnTo>
                    <a:lnTo>
                      <a:pt x="944" y="408"/>
                    </a:lnTo>
                    <a:lnTo>
                      <a:pt x="841" y="381"/>
                    </a:lnTo>
                    <a:lnTo>
                      <a:pt x="727" y="348"/>
                    </a:lnTo>
                    <a:lnTo>
                      <a:pt x="613" y="321"/>
                    </a:lnTo>
                    <a:lnTo>
                      <a:pt x="499" y="294"/>
                    </a:lnTo>
                    <a:lnTo>
                      <a:pt x="391" y="261"/>
                    </a:lnTo>
                    <a:lnTo>
                      <a:pt x="288" y="229"/>
                    </a:lnTo>
                    <a:lnTo>
                      <a:pt x="195" y="196"/>
                    </a:lnTo>
                    <a:lnTo>
                      <a:pt x="119" y="152"/>
                    </a:lnTo>
                    <a:lnTo>
                      <a:pt x="54" y="109"/>
                    </a:lnTo>
                    <a:lnTo>
                      <a:pt x="33" y="87"/>
                    </a:lnTo>
                    <a:lnTo>
                      <a:pt x="16" y="60"/>
                    </a:lnTo>
                    <a:lnTo>
                      <a:pt x="5" y="33"/>
                    </a:lnTo>
                    <a:lnTo>
                      <a:pt x="0" y="0"/>
                    </a:lnTo>
                    <a:lnTo>
                      <a:pt x="0" y="6"/>
                    </a:lnTo>
                    <a:lnTo>
                      <a:pt x="0" y="11"/>
                    </a:lnTo>
                    <a:lnTo>
                      <a:pt x="0" y="38"/>
                    </a:lnTo>
                    <a:lnTo>
                      <a:pt x="5" y="60"/>
                    </a:lnTo>
                    <a:lnTo>
                      <a:pt x="16" y="87"/>
                    </a:lnTo>
                    <a:lnTo>
                      <a:pt x="33" y="114"/>
                    </a:lnTo>
                    <a:lnTo>
                      <a:pt x="54" y="142"/>
                    </a:lnTo>
                    <a:lnTo>
                      <a:pt x="87" y="174"/>
                    </a:lnTo>
                    <a:lnTo>
                      <a:pt x="125" y="207"/>
                    </a:lnTo>
                    <a:lnTo>
                      <a:pt x="179" y="240"/>
                    </a:lnTo>
                    <a:lnTo>
                      <a:pt x="244" y="278"/>
                    </a:lnTo>
                    <a:lnTo>
                      <a:pt x="326" y="310"/>
                    </a:lnTo>
                    <a:lnTo>
                      <a:pt x="418" y="348"/>
                    </a:lnTo>
                    <a:lnTo>
                      <a:pt x="526" y="381"/>
                    </a:lnTo>
                    <a:lnTo>
                      <a:pt x="657" y="414"/>
                    </a:lnTo>
                    <a:lnTo>
                      <a:pt x="749" y="435"/>
                    </a:lnTo>
                    <a:lnTo>
                      <a:pt x="830" y="463"/>
                    </a:lnTo>
                    <a:lnTo>
                      <a:pt x="901" y="490"/>
                    </a:lnTo>
                    <a:lnTo>
                      <a:pt x="966" y="512"/>
                    </a:lnTo>
                    <a:lnTo>
                      <a:pt x="1015" y="539"/>
                    </a:lnTo>
                    <a:lnTo>
                      <a:pt x="1053" y="566"/>
                    </a:lnTo>
                    <a:lnTo>
                      <a:pt x="1080" y="593"/>
                    </a:lnTo>
                    <a:lnTo>
                      <a:pt x="1102" y="620"/>
                    </a:lnTo>
                    <a:lnTo>
                      <a:pt x="1112" y="648"/>
                    </a:lnTo>
                    <a:lnTo>
                      <a:pt x="1118" y="675"/>
                    </a:lnTo>
                    <a:lnTo>
                      <a:pt x="1112" y="697"/>
                    </a:lnTo>
                    <a:lnTo>
                      <a:pt x="1096" y="724"/>
                    </a:lnTo>
                    <a:lnTo>
                      <a:pt x="1080" y="746"/>
                    </a:lnTo>
                    <a:lnTo>
                      <a:pt x="1053" y="767"/>
                    </a:lnTo>
                    <a:lnTo>
                      <a:pt x="1015" y="789"/>
                    </a:lnTo>
                    <a:lnTo>
                      <a:pt x="977" y="811"/>
                    </a:lnTo>
                    <a:lnTo>
                      <a:pt x="1047" y="789"/>
                    </a:lnTo>
                    <a:lnTo>
                      <a:pt x="1107" y="767"/>
                    </a:lnTo>
                    <a:lnTo>
                      <a:pt x="1156" y="746"/>
                    </a:lnTo>
                    <a:lnTo>
                      <a:pt x="1199" y="724"/>
                    </a:lnTo>
                    <a:lnTo>
                      <a:pt x="1226" y="702"/>
                    </a:lnTo>
                    <a:lnTo>
                      <a:pt x="1248" y="675"/>
                    </a:lnTo>
                    <a:lnTo>
                      <a:pt x="1259" y="648"/>
                    </a:lnTo>
                    <a:lnTo>
                      <a:pt x="1259" y="615"/>
                    </a:lnTo>
                    <a:lnTo>
                      <a:pt x="1259" y="615"/>
                    </a:lnTo>
                    <a:close/>
                  </a:path>
                </a:pathLst>
              </a:custGeom>
              <a:gradFill rotWithShape="0">
                <a:gsLst>
                  <a:gs pos="0">
                    <a:schemeClr val="bg1"/>
                  </a:gs>
                  <a:gs pos="100000">
                    <a:schemeClr val="bg1">
                      <a:gamma/>
                      <a:shade val="90980"/>
                      <a:invGamma/>
                    </a:schemeClr>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4" name="Freeform 8"/>
              <p:cNvSpPr>
                <a:spLocks/>
              </p:cNvSpPr>
              <p:nvPr/>
            </p:nvSpPr>
            <p:spPr bwMode="hidden">
              <a:xfrm>
                <a:off x="2900" y="3346"/>
                <a:ext cx="2849" cy="969"/>
              </a:xfrm>
              <a:custGeom>
                <a:avLst/>
                <a:gdLst>
                  <a:gd name="T0" fmla="*/ 92 w 2849"/>
                  <a:gd name="T1" fmla="*/ 958 h 969"/>
                  <a:gd name="T2" fmla="*/ 0 w 2849"/>
                  <a:gd name="T3" fmla="*/ 969 h 969"/>
                  <a:gd name="T4" fmla="*/ 391 w 2849"/>
                  <a:gd name="T5" fmla="*/ 969 h 969"/>
                  <a:gd name="T6" fmla="*/ 434 w 2849"/>
                  <a:gd name="T7" fmla="*/ 947 h 969"/>
                  <a:gd name="T8" fmla="*/ 483 w 2849"/>
                  <a:gd name="T9" fmla="*/ 914 h 969"/>
                  <a:gd name="T10" fmla="*/ 554 w 2849"/>
                  <a:gd name="T11" fmla="*/ 876 h 969"/>
                  <a:gd name="T12" fmla="*/ 635 w 2849"/>
                  <a:gd name="T13" fmla="*/ 838 h 969"/>
                  <a:gd name="T14" fmla="*/ 727 w 2849"/>
                  <a:gd name="T15" fmla="*/ 794 h 969"/>
                  <a:gd name="T16" fmla="*/ 836 w 2849"/>
                  <a:gd name="T17" fmla="*/ 745 h 969"/>
                  <a:gd name="T18" fmla="*/ 961 w 2849"/>
                  <a:gd name="T19" fmla="*/ 696 h 969"/>
                  <a:gd name="T20" fmla="*/ 1102 w 2849"/>
                  <a:gd name="T21" fmla="*/ 642 h 969"/>
                  <a:gd name="T22" fmla="*/ 1259 w 2849"/>
                  <a:gd name="T23" fmla="*/ 582 h 969"/>
                  <a:gd name="T24" fmla="*/ 1433 w 2849"/>
                  <a:gd name="T25" fmla="*/ 522 h 969"/>
                  <a:gd name="T26" fmla="*/ 1623 w 2849"/>
                  <a:gd name="T27" fmla="*/ 462 h 969"/>
                  <a:gd name="T28" fmla="*/ 1829 w 2849"/>
                  <a:gd name="T29" fmla="*/ 403 h 969"/>
                  <a:gd name="T30" fmla="*/ 2057 w 2849"/>
                  <a:gd name="T31" fmla="*/ 343 h 969"/>
                  <a:gd name="T32" fmla="*/ 2301 w 2849"/>
                  <a:gd name="T33" fmla="*/ 283 h 969"/>
                  <a:gd name="T34" fmla="*/ 2567 w 2849"/>
                  <a:gd name="T35" fmla="*/ 223 h 969"/>
                  <a:gd name="T36" fmla="*/ 2849 w 2849"/>
                  <a:gd name="T37" fmla="*/ 163 h 969"/>
                  <a:gd name="T38" fmla="*/ 2849 w 2849"/>
                  <a:gd name="T39" fmla="*/ 0 h 969"/>
                  <a:gd name="T40" fmla="*/ 2817 w 2849"/>
                  <a:gd name="T41" fmla="*/ 16 h 969"/>
                  <a:gd name="T42" fmla="*/ 2773 w 2849"/>
                  <a:gd name="T43" fmla="*/ 33 h 969"/>
                  <a:gd name="T44" fmla="*/ 2719 w 2849"/>
                  <a:gd name="T45" fmla="*/ 54 h 969"/>
                  <a:gd name="T46" fmla="*/ 2648 w 2849"/>
                  <a:gd name="T47" fmla="*/ 76 h 969"/>
                  <a:gd name="T48" fmla="*/ 2572 w 2849"/>
                  <a:gd name="T49" fmla="*/ 98 h 969"/>
                  <a:gd name="T50" fmla="*/ 2491 w 2849"/>
                  <a:gd name="T51" fmla="*/ 120 h 969"/>
                  <a:gd name="T52" fmla="*/ 2399 w 2849"/>
                  <a:gd name="T53" fmla="*/ 147 h 969"/>
                  <a:gd name="T54" fmla="*/ 2301 w 2849"/>
                  <a:gd name="T55" fmla="*/ 169 h 969"/>
                  <a:gd name="T56" fmla="*/ 2095 w 2849"/>
                  <a:gd name="T57" fmla="*/ 223 h 969"/>
                  <a:gd name="T58" fmla="*/ 1889 w 2849"/>
                  <a:gd name="T59" fmla="*/ 277 h 969"/>
                  <a:gd name="T60" fmla="*/ 1688 w 2849"/>
                  <a:gd name="T61" fmla="*/ 326 h 969"/>
                  <a:gd name="T62" fmla="*/ 1590 w 2849"/>
                  <a:gd name="T63" fmla="*/ 354 h 969"/>
                  <a:gd name="T64" fmla="*/ 1503 w 2849"/>
                  <a:gd name="T65" fmla="*/ 381 h 969"/>
                  <a:gd name="T66" fmla="*/ 1107 w 2849"/>
                  <a:gd name="T67" fmla="*/ 506 h 969"/>
                  <a:gd name="T68" fmla="*/ 912 w 2849"/>
                  <a:gd name="T69" fmla="*/ 577 h 969"/>
                  <a:gd name="T70" fmla="*/ 727 w 2849"/>
                  <a:gd name="T71" fmla="*/ 647 h 969"/>
                  <a:gd name="T72" fmla="*/ 548 w 2849"/>
                  <a:gd name="T73" fmla="*/ 718 h 969"/>
                  <a:gd name="T74" fmla="*/ 380 w 2849"/>
                  <a:gd name="T75" fmla="*/ 794 h 969"/>
                  <a:gd name="T76" fmla="*/ 228 w 2849"/>
                  <a:gd name="T77" fmla="*/ 876 h 969"/>
                  <a:gd name="T78" fmla="*/ 92 w 2849"/>
                  <a:gd name="T79" fmla="*/ 958 h 969"/>
                  <a:gd name="T80" fmla="*/ 92 w 2849"/>
                  <a:gd name="T81" fmla="*/ 958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849" h="969">
                    <a:moveTo>
                      <a:pt x="92" y="958"/>
                    </a:moveTo>
                    <a:lnTo>
                      <a:pt x="0" y="969"/>
                    </a:lnTo>
                    <a:lnTo>
                      <a:pt x="391" y="969"/>
                    </a:lnTo>
                    <a:lnTo>
                      <a:pt x="434" y="947"/>
                    </a:lnTo>
                    <a:lnTo>
                      <a:pt x="483" y="914"/>
                    </a:lnTo>
                    <a:lnTo>
                      <a:pt x="554" y="876"/>
                    </a:lnTo>
                    <a:lnTo>
                      <a:pt x="635" y="838"/>
                    </a:lnTo>
                    <a:lnTo>
                      <a:pt x="727" y="794"/>
                    </a:lnTo>
                    <a:lnTo>
                      <a:pt x="836" y="745"/>
                    </a:lnTo>
                    <a:lnTo>
                      <a:pt x="961" y="696"/>
                    </a:lnTo>
                    <a:lnTo>
                      <a:pt x="1102" y="642"/>
                    </a:lnTo>
                    <a:lnTo>
                      <a:pt x="1259" y="582"/>
                    </a:lnTo>
                    <a:lnTo>
                      <a:pt x="1433" y="522"/>
                    </a:lnTo>
                    <a:lnTo>
                      <a:pt x="1623" y="462"/>
                    </a:lnTo>
                    <a:lnTo>
                      <a:pt x="1829" y="403"/>
                    </a:lnTo>
                    <a:lnTo>
                      <a:pt x="2057" y="343"/>
                    </a:lnTo>
                    <a:lnTo>
                      <a:pt x="2301" y="283"/>
                    </a:lnTo>
                    <a:lnTo>
                      <a:pt x="2567" y="223"/>
                    </a:lnTo>
                    <a:lnTo>
                      <a:pt x="2849" y="163"/>
                    </a:lnTo>
                    <a:lnTo>
                      <a:pt x="2849" y="0"/>
                    </a:lnTo>
                    <a:lnTo>
                      <a:pt x="2817" y="16"/>
                    </a:lnTo>
                    <a:lnTo>
                      <a:pt x="2773" y="33"/>
                    </a:lnTo>
                    <a:lnTo>
                      <a:pt x="2719" y="54"/>
                    </a:lnTo>
                    <a:lnTo>
                      <a:pt x="2648" y="76"/>
                    </a:lnTo>
                    <a:lnTo>
                      <a:pt x="2572" y="98"/>
                    </a:lnTo>
                    <a:lnTo>
                      <a:pt x="2491" y="120"/>
                    </a:lnTo>
                    <a:lnTo>
                      <a:pt x="2399" y="147"/>
                    </a:lnTo>
                    <a:lnTo>
                      <a:pt x="2301" y="169"/>
                    </a:lnTo>
                    <a:lnTo>
                      <a:pt x="2095" y="223"/>
                    </a:lnTo>
                    <a:lnTo>
                      <a:pt x="1889" y="277"/>
                    </a:lnTo>
                    <a:lnTo>
                      <a:pt x="1688" y="326"/>
                    </a:lnTo>
                    <a:lnTo>
                      <a:pt x="1590" y="354"/>
                    </a:lnTo>
                    <a:lnTo>
                      <a:pt x="1503" y="381"/>
                    </a:lnTo>
                    <a:lnTo>
                      <a:pt x="1107" y="506"/>
                    </a:lnTo>
                    <a:lnTo>
                      <a:pt x="912" y="577"/>
                    </a:lnTo>
                    <a:lnTo>
                      <a:pt x="727" y="647"/>
                    </a:lnTo>
                    <a:lnTo>
                      <a:pt x="548" y="718"/>
                    </a:lnTo>
                    <a:lnTo>
                      <a:pt x="380" y="794"/>
                    </a:lnTo>
                    <a:lnTo>
                      <a:pt x="228" y="876"/>
                    </a:lnTo>
                    <a:lnTo>
                      <a:pt x="92" y="958"/>
                    </a:lnTo>
                    <a:lnTo>
                      <a:pt x="92" y="958"/>
                    </a:lnTo>
                    <a:close/>
                  </a:path>
                </a:pathLst>
              </a:custGeom>
              <a:gradFill rotWithShape="0">
                <a:gsLst>
                  <a:gs pos="0">
                    <a:schemeClr val="bg1">
                      <a:gamma/>
                      <a:shade val="81961"/>
                      <a:invGamma/>
                    </a:scheme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5" name="Freeform 9"/>
              <p:cNvSpPr>
                <a:spLocks/>
              </p:cNvSpPr>
              <p:nvPr/>
            </p:nvSpPr>
            <p:spPr bwMode="hidden">
              <a:xfrm>
                <a:off x="2748" y="2230"/>
                <a:ext cx="3007" cy="2085"/>
              </a:xfrm>
              <a:custGeom>
                <a:avLst/>
                <a:gdLst>
                  <a:gd name="T0" fmla="*/ 1433 w 3007"/>
                  <a:gd name="T1" fmla="*/ 474 h 2085"/>
                  <a:gd name="T2" fmla="*/ 1460 w 3007"/>
                  <a:gd name="T3" fmla="*/ 528 h 2085"/>
                  <a:gd name="T4" fmla="*/ 1541 w 3007"/>
                  <a:gd name="T5" fmla="*/ 593 h 2085"/>
                  <a:gd name="T6" fmla="*/ 1715 w 3007"/>
                  <a:gd name="T7" fmla="*/ 670 h 2085"/>
                  <a:gd name="T8" fmla="*/ 1927 w 3007"/>
                  <a:gd name="T9" fmla="*/ 735 h 2085"/>
                  <a:gd name="T10" fmla="*/ 2155 w 3007"/>
                  <a:gd name="T11" fmla="*/ 789 h 2085"/>
                  <a:gd name="T12" fmla="*/ 2372 w 3007"/>
                  <a:gd name="T13" fmla="*/ 849 h 2085"/>
                  <a:gd name="T14" fmla="*/ 2551 w 3007"/>
                  <a:gd name="T15" fmla="*/ 920 h 2085"/>
                  <a:gd name="T16" fmla="*/ 2638 w 3007"/>
                  <a:gd name="T17" fmla="*/ 980 h 2085"/>
                  <a:gd name="T18" fmla="*/ 2676 w 3007"/>
                  <a:gd name="T19" fmla="*/ 1029 h 2085"/>
                  <a:gd name="T20" fmla="*/ 2681 w 3007"/>
                  <a:gd name="T21" fmla="*/ 1083 h 2085"/>
                  <a:gd name="T22" fmla="*/ 2665 w 3007"/>
                  <a:gd name="T23" fmla="*/ 1127 h 2085"/>
                  <a:gd name="T24" fmla="*/ 2616 w 3007"/>
                  <a:gd name="T25" fmla="*/ 1170 h 2085"/>
                  <a:gd name="T26" fmla="*/ 2545 w 3007"/>
                  <a:gd name="T27" fmla="*/ 1208 h 2085"/>
                  <a:gd name="T28" fmla="*/ 2448 w 3007"/>
                  <a:gd name="T29" fmla="*/ 1241 h 2085"/>
                  <a:gd name="T30" fmla="*/ 2328 w 3007"/>
                  <a:gd name="T31" fmla="*/ 1274 h 2085"/>
                  <a:gd name="T32" fmla="*/ 2106 w 3007"/>
                  <a:gd name="T33" fmla="*/ 1328 h 2085"/>
                  <a:gd name="T34" fmla="*/ 1742 w 3007"/>
                  <a:gd name="T35" fmla="*/ 1421 h 2085"/>
                  <a:gd name="T36" fmla="*/ 1308 w 3007"/>
                  <a:gd name="T37" fmla="*/ 1540 h 2085"/>
                  <a:gd name="T38" fmla="*/ 820 w 3007"/>
                  <a:gd name="T39" fmla="*/ 1709 h 2085"/>
                  <a:gd name="T40" fmla="*/ 282 w 3007"/>
                  <a:gd name="T41" fmla="*/ 1943 h 2085"/>
                  <a:gd name="T42" fmla="*/ 152 w 3007"/>
                  <a:gd name="T43" fmla="*/ 2085 h 2085"/>
                  <a:gd name="T44" fmla="*/ 386 w 3007"/>
                  <a:gd name="T45" fmla="*/ 1992 h 2085"/>
                  <a:gd name="T46" fmla="*/ 700 w 3007"/>
                  <a:gd name="T47" fmla="*/ 1834 h 2085"/>
                  <a:gd name="T48" fmla="*/ 1064 w 3007"/>
                  <a:gd name="T49" fmla="*/ 1693 h 2085"/>
                  <a:gd name="T50" fmla="*/ 1661 w 3007"/>
                  <a:gd name="T51" fmla="*/ 1497 h 2085"/>
                  <a:gd name="T52" fmla="*/ 1845 w 3007"/>
                  <a:gd name="T53" fmla="*/ 1442 h 2085"/>
                  <a:gd name="T54" fmla="*/ 2252 w 3007"/>
                  <a:gd name="T55" fmla="*/ 1339 h 2085"/>
                  <a:gd name="T56" fmla="*/ 2551 w 3007"/>
                  <a:gd name="T57" fmla="*/ 1263 h 2085"/>
                  <a:gd name="T58" fmla="*/ 2730 w 3007"/>
                  <a:gd name="T59" fmla="*/ 1214 h 2085"/>
                  <a:gd name="T60" fmla="*/ 2876 w 3007"/>
                  <a:gd name="T61" fmla="*/ 1170 h 2085"/>
                  <a:gd name="T62" fmla="*/ 2974 w 3007"/>
                  <a:gd name="T63" fmla="*/ 1132 h 2085"/>
                  <a:gd name="T64" fmla="*/ 3007 w 3007"/>
                  <a:gd name="T65" fmla="*/ 871 h 2085"/>
                  <a:gd name="T66" fmla="*/ 2860 w 3007"/>
                  <a:gd name="T67" fmla="*/ 844 h 2085"/>
                  <a:gd name="T68" fmla="*/ 2670 w 3007"/>
                  <a:gd name="T69" fmla="*/ 806 h 2085"/>
                  <a:gd name="T70" fmla="*/ 2458 w 3007"/>
                  <a:gd name="T71" fmla="*/ 757 h 2085"/>
                  <a:gd name="T72" fmla="*/ 2138 w 3007"/>
                  <a:gd name="T73" fmla="*/ 670 h 2085"/>
                  <a:gd name="T74" fmla="*/ 1959 w 3007"/>
                  <a:gd name="T75" fmla="*/ 604 h 2085"/>
                  <a:gd name="T76" fmla="*/ 1824 w 3007"/>
                  <a:gd name="T77" fmla="*/ 534 h 2085"/>
                  <a:gd name="T78" fmla="*/ 1769 w 3007"/>
                  <a:gd name="T79" fmla="*/ 474 h 2085"/>
                  <a:gd name="T80" fmla="*/ 1753 w 3007"/>
                  <a:gd name="T81" fmla="*/ 436 h 2085"/>
                  <a:gd name="T82" fmla="*/ 1780 w 3007"/>
                  <a:gd name="T83" fmla="*/ 381 h 2085"/>
                  <a:gd name="T84" fmla="*/ 1862 w 3007"/>
                  <a:gd name="T85" fmla="*/ 316 h 2085"/>
                  <a:gd name="T86" fmla="*/ 1986 w 3007"/>
                  <a:gd name="T87" fmla="*/ 267 h 2085"/>
                  <a:gd name="T88" fmla="*/ 2149 w 3007"/>
                  <a:gd name="T89" fmla="*/ 229 h 2085"/>
                  <a:gd name="T90" fmla="*/ 2431 w 3007"/>
                  <a:gd name="T91" fmla="*/ 180 h 2085"/>
                  <a:gd name="T92" fmla="*/ 2827 w 3007"/>
                  <a:gd name="T93" fmla="*/ 125 h 2085"/>
                  <a:gd name="T94" fmla="*/ 3007 w 3007"/>
                  <a:gd name="T95" fmla="*/ 87 h 2085"/>
                  <a:gd name="T96" fmla="*/ 2909 w 3007"/>
                  <a:gd name="T97" fmla="*/ 22 h 2085"/>
                  <a:gd name="T98" fmla="*/ 2676 w 3007"/>
                  <a:gd name="T99" fmla="*/ 66 h 2085"/>
                  <a:gd name="T100" fmla="*/ 2285 w 3007"/>
                  <a:gd name="T101" fmla="*/ 120 h 2085"/>
                  <a:gd name="T102" fmla="*/ 2030 w 3007"/>
                  <a:gd name="T103" fmla="*/ 158 h 2085"/>
                  <a:gd name="T104" fmla="*/ 1791 w 3007"/>
                  <a:gd name="T105" fmla="*/ 202 h 2085"/>
                  <a:gd name="T106" fmla="*/ 1601 w 3007"/>
                  <a:gd name="T107" fmla="*/ 261 h 2085"/>
                  <a:gd name="T108" fmla="*/ 1471 w 3007"/>
                  <a:gd name="T109" fmla="*/ 338 h 2085"/>
                  <a:gd name="T110" fmla="*/ 1438 w 3007"/>
                  <a:gd name="T111" fmla="*/ 387 h 2085"/>
                  <a:gd name="T112" fmla="*/ 1427 w 3007"/>
                  <a:gd name="T113" fmla="*/ 441 h 20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007" h="2085">
                    <a:moveTo>
                      <a:pt x="1427" y="441"/>
                    </a:moveTo>
                    <a:lnTo>
                      <a:pt x="1433" y="474"/>
                    </a:lnTo>
                    <a:lnTo>
                      <a:pt x="1444" y="501"/>
                    </a:lnTo>
                    <a:lnTo>
                      <a:pt x="1460" y="528"/>
                    </a:lnTo>
                    <a:lnTo>
                      <a:pt x="1482" y="550"/>
                    </a:lnTo>
                    <a:lnTo>
                      <a:pt x="1541" y="593"/>
                    </a:lnTo>
                    <a:lnTo>
                      <a:pt x="1623" y="637"/>
                    </a:lnTo>
                    <a:lnTo>
                      <a:pt x="1715" y="670"/>
                    </a:lnTo>
                    <a:lnTo>
                      <a:pt x="1818" y="702"/>
                    </a:lnTo>
                    <a:lnTo>
                      <a:pt x="1927" y="735"/>
                    </a:lnTo>
                    <a:lnTo>
                      <a:pt x="2041" y="762"/>
                    </a:lnTo>
                    <a:lnTo>
                      <a:pt x="2155" y="789"/>
                    </a:lnTo>
                    <a:lnTo>
                      <a:pt x="2269" y="822"/>
                    </a:lnTo>
                    <a:lnTo>
                      <a:pt x="2372" y="849"/>
                    </a:lnTo>
                    <a:lnTo>
                      <a:pt x="2464" y="882"/>
                    </a:lnTo>
                    <a:lnTo>
                      <a:pt x="2551" y="920"/>
                    </a:lnTo>
                    <a:lnTo>
                      <a:pt x="2616" y="958"/>
                    </a:lnTo>
                    <a:lnTo>
                      <a:pt x="2638" y="980"/>
                    </a:lnTo>
                    <a:lnTo>
                      <a:pt x="2659" y="1007"/>
                    </a:lnTo>
                    <a:lnTo>
                      <a:pt x="2676" y="1029"/>
                    </a:lnTo>
                    <a:lnTo>
                      <a:pt x="2681" y="1056"/>
                    </a:lnTo>
                    <a:lnTo>
                      <a:pt x="2681" y="1083"/>
                    </a:lnTo>
                    <a:lnTo>
                      <a:pt x="2676" y="1105"/>
                    </a:lnTo>
                    <a:lnTo>
                      <a:pt x="2665" y="1127"/>
                    </a:lnTo>
                    <a:lnTo>
                      <a:pt x="2643" y="1149"/>
                    </a:lnTo>
                    <a:lnTo>
                      <a:pt x="2616" y="1170"/>
                    </a:lnTo>
                    <a:lnTo>
                      <a:pt x="2583" y="1187"/>
                    </a:lnTo>
                    <a:lnTo>
                      <a:pt x="2545" y="1208"/>
                    </a:lnTo>
                    <a:lnTo>
                      <a:pt x="2502" y="1225"/>
                    </a:lnTo>
                    <a:lnTo>
                      <a:pt x="2448" y="1241"/>
                    </a:lnTo>
                    <a:lnTo>
                      <a:pt x="2388" y="1257"/>
                    </a:lnTo>
                    <a:lnTo>
                      <a:pt x="2328" y="1274"/>
                    </a:lnTo>
                    <a:lnTo>
                      <a:pt x="2258" y="1290"/>
                    </a:lnTo>
                    <a:lnTo>
                      <a:pt x="2106" y="1328"/>
                    </a:lnTo>
                    <a:lnTo>
                      <a:pt x="1932" y="1372"/>
                    </a:lnTo>
                    <a:lnTo>
                      <a:pt x="1742" y="1421"/>
                    </a:lnTo>
                    <a:lnTo>
                      <a:pt x="1531" y="1475"/>
                    </a:lnTo>
                    <a:lnTo>
                      <a:pt x="1308" y="1540"/>
                    </a:lnTo>
                    <a:lnTo>
                      <a:pt x="1069" y="1617"/>
                    </a:lnTo>
                    <a:lnTo>
                      <a:pt x="820" y="1709"/>
                    </a:lnTo>
                    <a:lnTo>
                      <a:pt x="554" y="1818"/>
                    </a:lnTo>
                    <a:lnTo>
                      <a:pt x="282" y="1943"/>
                    </a:lnTo>
                    <a:lnTo>
                      <a:pt x="0" y="2085"/>
                    </a:lnTo>
                    <a:lnTo>
                      <a:pt x="152" y="2085"/>
                    </a:lnTo>
                    <a:lnTo>
                      <a:pt x="244" y="2074"/>
                    </a:lnTo>
                    <a:lnTo>
                      <a:pt x="386" y="1992"/>
                    </a:lnTo>
                    <a:lnTo>
                      <a:pt x="537" y="1910"/>
                    </a:lnTo>
                    <a:lnTo>
                      <a:pt x="700" y="1834"/>
                    </a:lnTo>
                    <a:lnTo>
                      <a:pt x="879" y="1763"/>
                    </a:lnTo>
                    <a:lnTo>
                      <a:pt x="1064" y="1693"/>
                    </a:lnTo>
                    <a:lnTo>
                      <a:pt x="1259" y="1622"/>
                    </a:lnTo>
                    <a:lnTo>
                      <a:pt x="1661" y="1497"/>
                    </a:lnTo>
                    <a:lnTo>
                      <a:pt x="1748" y="1470"/>
                    </a:lnTo>
                    <a:lnTo>
                      <a:pt x="1845" y="1442"/>
                    </a:lnTo>
                    <a:lnTo>
                      <a:pt x="2046" y="1393"/>
                    </a:lnTo>
                    <a:lnTo>
                      <a:pt x="2252" y="1339"/>
                    </a:lnTo>
                    <a:lnTo>
                      <a:pt x="2458" y="1285"/>
                    </a:lnTo>
                    <a:lnTo>
                      <a:pt x="2551" y="1263"/>
                    </a:lnTo>
                    <a:lnTo>
                      <a:pt x="2643" y="1236"/>
                    </a:lnTo>
                    <a:lnTo>
                      <a:pt x="2730" y="1214"/>
                    </a:lnTo>
                    <a:lnTo>
                      <a:pt x="2806" y="1192"/>
                    </a:lnTo>
                    <a:lnTo>
                      <a:pt x="2876" y="1170"/>
                    </a:lnTo>
                    <a:lnTo>
                      <a:pt x="2931" y="1149"/>
                    </a:lnTo>
                    <a:lnTo>
                      <a:pt x="2974" y="1132"/>
                    </a:lnTo>
                    <a:lnTo>
                      <a:pt x="3007" y="1116"/>
                    </a:lnTo>
                    <a:lnTo>
                      <a:pt x="3007" y="871"/>
                    </a:lnTo>
                    <a:lnTo>
                      <a:pt x="2941" y="860"/>
                    </a:lnTo>
                    <a:lnTo>
                      <a:pt x="2860" y="844"/>
                    </a:lnTo>
                    <a:lnTo>
                      <a:pt x="2773" y="827"/>
                    </a:lnTo>
                    <a:lnTo>
                      <a:pt x="2670" y="806"/>
                    </a:lnTo>
                    <a:lnTo>
                      <a:pt x="2567" y="784"/>
                    </a:lnTo>
                    <a:lnTo>
                      <a:pt x="2458" y="757"/>
                    </a:lnTo>
                    <a:lnTo>
                      <a:pt x="2241" y="702"/>
                    </a:lnTo>
                    <a:lnTo>
                      <a:pt x="2138" y="670"/>
                    </a:lnTo>
                    <a:lnTo>
                      <a:pt x="2046" y="637"/>
                    </a:lnTo>
                    <a:lnTo>
                      <a:pt x="1959" y="604"/>
                    </a:lnTo>
                    <a:lnTo>
                      <a:pt x="1883" y="566"/>
                    </a:lnTo>
                    <a:lnTo>
                      <a:pt x="1824" y="534"/>
                    </a:lnTo>
                    <a:lnTo>
                      <a:pt x="1780" y="495"/>
                    </a:lnTo>
                    <a:lnTo>
                      <a:pt x="1769" y="474"/>
                    </a:lnTo>
                    <a:lnTo>
                      <a:pt x="1758" y="457"/>
                    </a:lnTo>
                    <a:lnTo>
                      <a:pt x="1753" y="436"/>
                    </a:lnTo>
                    <a:lnTo>
                      <a:pt x="1758" y="419"/>
                    </a:lnTo>
                    <a:lnTo>
                      <a:pt x="1780" y="381"/>
                    </a:lnTo>
                    <a:lnTo>
                      <a:pt x="1813" y="343"/>
                    </a:lnTo>
                    <a:lnTo>
                      <a:pt x="1862" y="316"/>
                    </a:lnTo>
                    <a:lnTo>
                      <a:pt x="1921" y="289"/>
                    </a:lnTo>
                    <a:lnTo>
                      <a:pt x="1986" y="267"/>
                    </a:lnTo>
                    <a:lnTo>
                      <a:pt x="2062" y="245"/>
                    </a:lnTo>
                    <a:lnTo>
                      <a:pt x="2149" y="229"/>
                    </a:lnTo>
                    <a:lnTo>
                      <a:pt x="2236" y="213"/>
                    </a:lnTo>
                    <a:lnTo>
                      <a:pt x="2431" y="180"/>
                    </a:lnTo>
                    <a:lnTo>
                      <a:pt x="2627" y="158"/>
                    </a:lnTo>
                    <a:lnTo>
                      <a:pt x="2827" y="125"/>
                    </a:lnTo>
                    <a:lnTo>
                      <a:pt x="2920" y="109"/>
                    </a:lnTo>
                    <a:lnTo>
                      <a:pt x="3007" y="87"/>
                    </a:lnTo>
                    <a:lnTo>
                      <a:pt x="3007" y="0"/>
                    </a:lnTo>
                    <a:lnTo>
                      <a:pt x="2909" y="22"/>
                    </a:lnTo>
                    <a:lnTo>
                      <a:pt x="2795" y="44"/>
                    </a:lnTo>
                    <a:lnTo>
                      <a:pt x="2676" y="66"/>
                    </a:lnTo>
                    <a:lnTo>
                      <a:pt x="2551" y="82"/>
                    </a:lnTo>
                    <a:lnTo>
                      <a:pt x="2285" y="120"/>
                    </a:lnTo>
                    <a:lnTo>
                      <a:pt x="2155" y="136"/>
                    </a:lnTo>
                    <a:lnTo>
                      <a:pt x="2030" y="158"/>
                    </a:lnTo>
                    <a:lnTo>
                      <a:pt x="1905" y="174"/>
                    </a:lnTo>
                    <a:lnTo>
                      <a:pt x="1791" y="202"/>
                    </a:lnTo>
                    <a:lnTo>
                      <a:pt x="1688" y="229"/>
                    </a:lnTo>
                    <a:lnTo>
                      <a:pt x="1601" y="261"/>
                    </a:lnTo>
                    <a:lnTo>
                      <a:pt x="1525" y="300"/>
                    </a:lnTo>
                    <a:lnTo>
                      <a:pt x="1471" y="338"/>
                    </a:lnTo>
                    <a:lnTo>
                      <a:pt x="1455" y="359"/>
                    </a:lnTo>
                    <a:lnTo>
                      <a:pt x="1438" y="387"/>
                    </a:lnTo>
                    <a:lnTo>
                      <a:pt x="1427" y="414"/>
                    </a:lnTo>
                    <a:lnTo>
                      <a:pt x="1427" y="441"/>
                    </a:lnTo>
                    <a:lnTo>
                      <a:pt x="1427" y="441"/>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6" name="Freeform 10"/>
              <p:cNvSpPr>
                <a:spLocks/>
              </p:cNvSpPr>
              <p:nvPr/>
            </p:nvSpPr>
            <p:spPr bwMode="hidden">
              <a:xfrm>
                <a:off x="4501" y="2317"/>
                <a:ext cx="1248" cy="539"/>
              </a:xfrm>
              <a:custGeom>
                <a:avLst/>
                <a:gdLst>
                  <a:gd name="T0" fmla="*/ 0 w 1248"/>
                  <a:gd name="T1" fmla="*/ 332 h 539"/>
                  <a:gd name="T2" fmla="*/ 0 w 1248"/>
                  <a:gd name="T3" fmla="*/ 360 h 539"/>
                  <a:gd name="T4" fmla="*/ 5 w 1248"/>
                  <a:gd name="T5" fmla="*/ 387 h 539"/>
                  <a:gd name="T6" fmla="*/ 27 w 1248"/>
                  <a:gd name="T7" fmla="*/ 414 h 539"/>
                  <a:gd name="T8" fmla="*/ 54 w 1248"/>
                  <a:gd name="T9" fmla="*/ 436 h 539"/>
                  <a:gd name="T10" fmla="*/ 92 w 1248"/>
                  <a:gd name="T11" fmla="*/ 463 h 539"/>
                  <a:gd name="T12" fmla="*/ 141 w 1248"/>
                  <a:gd name="T13" fmla="*/ 490 h 539"/>
                  <a:gd name="T14" fmla="*/ 195 w 1248"/>
                  <a:gd name="T15" fmla="*/ 512 h 539"/>
                  <a:gd name="T16" fmla="*/ 255 w 1248"/>
                  <a:gd name="T17" fmla="*/ 539 h 539"/>
                  <a:gd name="T18" fmla="*/ 212 w 1248"/>
                  <a:gd name="T19" fmla="*/ 517 h 539"/>
                  <a:gd name="T20" fmla="*/ 179 w 1248"/>
                  <a:gd name="T21" fmla="*/ 490 h 539"/>
                  <a:gd name="T22" fmla="*/ 157 w 1248"/>
                  <a:gd name="T23" fmla="*/ 468 h 539"/>
                  <a:gd name="T24" fmla="*/ 141 w 1248"/>
                  <a:gd name="T25" fmla="*/ 447 h 539"/>
                  <a:gd name="T26" fmla="*/ 136 w 1248"/>
                  <a:gd name="T27" fmla="*/ 425 h 539"/>
                  <a:gd name="T28" fmla="*/ 136 w 1248"/>
                  <a:gd name="T29" fmla="*/ 403 h 539"/>
                  <a:gd name="T30" fmla="*/ 141 w 1248"/>
                  <a:gd name="T31" fmla="*/ 381 h 539"/>
                  <a:gd name="T32" fmla="*/ 157 w 1248"/>
                  <a:gd name="T33" fmla="*/ 365 h 539"/>
                  <a:gd name="T34" fmla="*/ 179 w 1248"/>
                  <a:gd name="T35" fmla="*/ 343 h 539"/>
                  <a:gd name="T36" fmla="*/ 201 w 1248"/>
                  <a:gd name="T37" fmla="*/ 327 h 539"/>
                  <a:gd name="T38" fmla="*/ 266 w 1248"/>
                  <a:gd name="T39" fmla="*/ 294 h 539"/>
                  <a:gd name="T40" fmla="*/ 353 w 1248"/>
                  <a:gd name="T41" fmla="*/ 262 h 539"/>
                  <a:gd name="T42" fmla="*/ 445 w 1248"/>
                  <a:gd name="T43" fmla="*/ 234 h 539"/>
                  <a:gd name="T44" fmla="*/ 554 w 1248"/>
                  <a:gd name="T45" fmla="*/ 213 h 539"/>
                  <a:gd name="T46" fmla="*/ 662 w 1248"/>
                  <a:gd name="T47" fmla="*/ 191 h 539"/>
                  <a:gd name="T48" fmla="*/ 890 w 1248"/>
                  <a:gd name="T49" fmla="*/ 153 h 539"/>
                  <a:gd name="T50" fmla="*/ 993 w 1248"/>
                  <a:gd name="T51" fmla="*/ 136 h 539"/>
                  <a:gd name="T52" fmla="*/ 1091 w 1248"/>
                  <a:gd name="T53" fmla="*/ 120 h 539"/>
                  <a:gd name="T54" fmla="*/ 1178 w 1248"/>
                  <a:gd name="T55" fmla="*/ 115 h 539"/>
                  <a:gd name="T56" fmla="*/ 1248 w 1248"/>
                  <a:gd name="T57" fmla="*/ 104 h 539"/>
                  <a:gd name="T58" fmla="*/ 1248 w 1248"/>
                  <a:gd name="T59" fmla="*/ 0 h 539"/>
                  <a:gd name="T60" fmla="*/ 1161 w 1248"/>
                  <a:gd name="T61" fmla="*/ 22 h 539"/>
                  <a:gd name="T62" fmla="*/ 1069 w 1248"/>
                  <a:gd name="T63" fmla="*/ 38 h 539"/>
                  <a:gd name="T64" fmla="*/ 874 w 1248"/>
                  <a:gd name="T65" fmla="*/ 71 h 539"/>
                  <a:gd name="T66" fmla="*/ 673 w 1248"/>
                  <a:gd name="T67" fmla="*/ 93 h 539"/>
                  <a:gd name="T68" fmla="*/ 483 w 1248"/>
                  <a:gd name="T69" fmla="*/ 126 h 539"/>
                  <a:gd name="T70" fmla="*/ 391 w 1248"/>
                  <a:gd name="T71" fmla="*/ 142 h 539"/>
                  <a:gd name="T72" fmla="*/ 309 w 1248"/>
                  <a:gd name="T73" fmla="*/ 158 h 539"/>
                  <a:gd name="T74" fmla="*/ 228 w 1248"/>
                  <a:gd name="T75" fmla="*/ 180 h 539"/>
                  <a:gd name="T76" fmla="*/ 163 w 1248"/>
                  <a:gd name="T77" fmla="*/ 202 h 539"/>
                  <a:gd name="T78" fmla="*/ 103 w 1248"/>
                  <a:gd name="T79" fmla="*/ 229 h 539"/>
                  <a:gd name="T80" fmla="*/ 54 w 1248"/>
                  <a:gd name="T81" fmla="*/ 256 h 539"/>
                  <a:gd name="T82" fmla="*/ 22 w 1248"/>
                  <a:gd name="T83" fmla="*/ 294 h 539"/>
                  <a:gd name="T84" fmla="*/ 0 w 1248"/>
                  <a:gd name="T85" fmla="*/ 332 h 539"/>
                  <a:gd name="T86" fmla="*/ 0 w 1248"/>
                  <a:gd name="T87" fmla="*/ 332 h 5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248" h="539">
                    <a:moveTo>
                      <a:pt x="0" y="332"/>
                    </a:moveTo>
                    <a:lnTo>
                      <a:pt x="0" y="360"/>
                    </a:lnTo>
                    <a:lnTo>
                      <a:pt x="5" y="387"/>
                    </a:lnTo>
                    <a:lnTo>
                      <a:pt x="27" y="414"/>
                    </a:lnTo>
                    <a:lnTo>
                      <a:pt x="54" y="436"/>
                    </a:lnTo>
                    <a:lnTo>
                      <a:pt x="92" y="463"/>
                    </a:lnTo>
                    <a:lnTo>
                      <a:pt x="141" y="490"/>
                    </a:lnTo>
                    <a:lnTo>
                      <a:pt x="195" y="512"/>
                    </a:lnTo>
                    <a:lnTo>
                      <a:pt x="255" y="539"/>
                    </a:lnTo>
                    <a:lnTo>
                      <a:pt x="212" y="517"/>
                    </a:lnTo>
                    <a:lnTo>
                      <a:pt x="179" y="490"/>
                    </a:lnTo>
                    <a:lnTo>
                      <a:pt x="157" y="468"/>
                    </a:lnTo>
                    <a:lnTo>
                      <a:pt x="141" y="447"/>
                    </a:lnTo>
                    <a:lnTo>
                      <a:pt x="136" y="425"/>
                    </a:lnTo>
                    <a:lnTo>
                      <a:pt x="136" y="403"/>
                    </a:lnTo>
                    <a:lnTo>
                      <a:pt x="141" y="381"/>
                    </a:lnTo>
                    <a:lnTo>
                      <a:pt x="157" y="365"/>
                    </a:lnTo>
                    <a:lnTo>
                      <a:pt x="179" y="343"/>
                    </a:lnTo>
                    <a:lnTo>
                      <a:pt x="201" y="327"/>
                    </a:lnTo>
                    <a:lnTo>
                      <a:pt x="266" y="294"/>
                    </a:lnTo>
                    <a:lnTo>
                      <a:pt x="353" y="262"/>
                    </a:lnTo>
                    <a:lnTo>
                      <a:pt x="445" y="234"/>
                    </a:lnTo>
                    <a:lnTo>
                      <a:pt x="554" y="213"/>
                    </a:lnTo>
                    <a:lnTo>
                      <a:pt x="662" y="191"/>
                    </a:lnTo>
                    <a:lnTo>
                      <a:pt x="890" y="153"/>
                    </a:lnTo>
                    <a:lnTo>
                      <a:pt x="993" y="136"/>
                    </a:lnTo>
                    <a:lnTo>
                      <a:pt x="1091" y="120"/>
                    </a:lnTo>
                    <a:lnTo>
                      <a:pt x="1178" y="115"/>
                    </a:lnTo>
                    <a:lnTo>
                      <a:pt x="1248" y="104"/>
                    </a:lnTo>
                    <a:lnTo>
                      <a:pt x="1248" y="0"/>
                    </a:lnTo>
                    <a:lnTo>
                      <a:pt x="1161" y="22"/>
                    </a:lnTo>
                    <a:lnTo>
                      <a:pt x="1069" y="38"/>
                    </a:lnTo>
                    <a:lnTo>
                      <a:pt x="874" y="71"/>
                    </a:lnTo>
                    <a:lnTo>
                      <a:pt x="673" y="93"/>
                    </a:lnTo>
                    <a:lnTo>
                      <a:pt x="483" y="126"/>
                    </a:lnTo>
                    <a:lnTo>
                      <a:pt x="391" y="142"/>
                    </a:lnTo>
                    <a:lnTo>
                      <a:pt x="309" y="158"/>
                    </a:lnTo>
                    <a:lnTo>
                      <a:pt x="228" y="180"/>
                    </a:lnTo>
                    <a:lnTo>
                      <a:pt x="163" y="202"/>
                    </a:lnTo>
                    <a:lnTo>
                      <a:pt x="103" y="229"/>
                    </a:lnTo>
                    <a:lnTo>
                      <a:pt x="54" y="256"/>
                    </a:lnTo>
                    <a:lnTo>
                      <a:pt x="22" y="294"/>
                    </a:lnTo>
                    <a:lnTo>
                      <a:pt x="0" y="332"/>
                    </a:lnTo>
                    <a:lnTo>
                      <a:pt x="0" y="332"/>
                    </a:lnTo>
                    <a:close/>
                  </a:path>
                </a:pathLst>
              </a:custGeom>
              <a:gradFill rotWithShape="0">
                <a:gsLst>
                  <a:gs pos="0">
                    <a:schemeClr val="bg1">
                      <a:gamma/>
                      <a:shade val="87843"/>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7" name="Freeform 11"/>
            <p:cNvSpPr>
              <a:spLocks/>
            </p:cNvSpPr>
            <p:nvPr/>
          </p:nvSpPr>
          <p:spPr bwMode="hidden">
            <a:xfrm>
              <a:off x="3322" y="1341"/>
              <a:ext cx="1825" cy="1537"/>
            </a:xfrm>
            <a:custGeom>
              <a:avLst/>
              <a:gdLst>
                <a:gd name="T0" fmla="*/ 982 w 2296"/>
                <a:gd name="T1" fmla="*/ 1061 h 1469"/>
                <a:gd name="T2" fmla="*/ 1357 w 2296"/>
                <a:gd name="T3" fmla="*/ 1012 h 1469"/>
                <a:gd name="T4" fmla="*/ 1666 w 2296"/>
                <a:gd name="T5" fmla="*/ 957 h 1469"/>
                <a:gd name="T6" fmla="*/ 1916 w 2296"/>
                <a:gd name="T7" fmla="*/ 897 h 1469"/>
                <a:gd name="T8" fmla="*/ 2100 w 2296"/>
                <a:gd name="T9" fmla="*/ 832 h 1469"/>
                <a:gd name="T10" fmla="*/ 2220 w 2296"/>
                <a:gd name="T11" fmla="*/ 756 h 1469"/>
                <a:gd name="T12" fmla="*/ 2285 w 2296"/>
                <a:gd name="T13" fmla="*/ 669 h 1469"/>
                <a:gd name="T14" fmla="*/ 2290 w 2296"/>
                <a:gd name="T15" fmla="*/ 560 h 1469"/>
                <a:gd name="T16" fmla="*/ 2241 w 2296"/>
                <a:gd name="T17" fmla="*/ 457 h 1469"/>
                <a:gd name="T18" fmla="*/ 2144 w 2296"/>
                <a:gd name="T19" fmla="*/ 364 h 1469"/>
                <a:gd name="T20" fmla="*/ 2008 w 2296"/>
                <a:gd name="T21" fmla="*/ 277 h 1469"/>
                <a:gd name="T22" fmla="*/ 1769 w 2296"/>
                <a:gd name="T23" fmla="*/ 157 h 1469"/>
                <a:gd name="T24" fmla="*/ 1612 w 2296"/>
                <a:gd name="T25" fmla="*/ 92 h 1469"/>
                <a:gd name="T26" fmla="*/ 1476 w 2296"/>
                <a:gd name="T27" fmla="*/ 43 h 1469"/>
                <a:gd name="T28" fmla="*/ 1384 w 2296"/>
                <a:gd name="T29" fmla="*/ 10 h 1469"/>
                <a:gd name="T30" fmla="*/ 1346 w 2296"/>
                <a:gd name="T31" fmla="*/ 0 h 1469"/>
                <a:gd name="T32" fmla="*/ 1655 w 2296"/>
                <a:gd name="T33" fmla="*/ 119 h 1469"/>
                <a:gd name="T34" fmla="*/ 1948 w 2296"/>
                <a:gd name="T35" fmla="*/ 255 h 1469"/>
                <a:gd name="T36" fmla="*/ 2068 w 2296"/>
                <a:gd name="T37" fmla="*/ 326 h 1469"/>
                <a:gd name="T38" fmla="*/ 2171 w 2296"/>
                <a:gd name="T39" fmla="*/ 402 h 1469"/>
                <a:gd name="T40" fmla="*/ 2236 w 2296"/>
                <a:gd name="T41" fmla="*/ 478 h 1469"/>
                <a:gd name="T42" fmla="*/ 2263 w 2296"/>
                <a:gd name="T43" fmla="*/ 560 h 1469"/>
                <a:gd name="T44" fmla="*/ 2241 w 2296"/>
                <a:gd name="T45" fmla="*/ 636 h 1469"/>
                <a:gd name="T46" fmla="*/ 2171 w 2296"/>
                <a:gd name="T47" fmla="*/ 702 h 1469"/>
                <a:gd name="T48" fmla="*/ 2062 w 2296"/>
                <a:gd name="T49" fmla="*/ 756 h 1469"/>
                <a:gd name="T50" fmla="*/ 1921 w 2296"/>
                <a:gd name="T51" fmla="*/ 800 h 1469"/>
                <a:gd name="T52" fmla="*/ 1748 w 2296"/>
                <a:gd name="T53" fmla="*/ 843 h 1469"/>
                <a:gd name="T54" fmla="*/ 1351 w 2296"/>
                <a:gd name="T55" fmla="*/ 908 h 1469"/>
                <a:gd name="T56" fmla="*/ 923 w 2296"/>
                <a:gd name="T57" fmla="*/ 968 h 1469"/>
                <a:gd name="T58" fmla="*/ 521 w 2296"/>
                <a:gd name="T59" fmla="*/ 1028 h 1469"/>
                <a:gd name="T60" fmla="*/ 353 w 2296"/>
                <a:gd name="T61" fmla="*/ 1066 h 1469"/>
                <a:gd name="T62" fmla="*/ 206 w 2296"/>
                <a:gd name="T63" fmla="*/ 1104 h 1469"/>
                <a:gd name="T64" fmla="*/ 92 w 2296"/>
                <a:gd name="T65" fmla="*/ 1148 h 1469"/>
                <a:gd name="T66" fmla="*/ 22 w 2296"/>
                <a:gd name="T67" fmla="*/ 1202 h 1469"/>
                <a:gd name="T68" fmla="*/ 0 w 2296"/>
                <a:gd name="T69" fmla="*/ 1262 h 1469"/>
                <a:gd name="T70" fmla="*/ 27 w 2296"/>
                <a:gd name="T71" fmla="*/ 1327 h 1469"/>
                <a:gd name="T72" fmla="*/ 98 w 2296"/>
                <a:gd name="T73" fmla="*/ 1382 h 1469"/>
                <a:gd name="T74" fmla="*/ 196 w 2296"/>
                <a:gd name="T75" fmla="*/ 1425 h 1469"/>
                <a:gd name="T76" fmla="*/ 326 w 2296"/>
                <a:gd name="T77" fmla="*/ 1469 h 1469"/>
                <a:gd name="T78" fmla="*/ 217 w 2296"/>
                <a:gd name="T79" fmla="*/ 1414 h 1469"/>
                <a:gd name="T80" fmla="*/ 147 w 2296"/>
                <a:gd name="T81" fmla="*/ 1360 h 1469"/>
                <a:gd name="T82" fmla="*/ 120 w 2296"/>
                <a:gd name="T83" fmla="*/ 1306 h 1469"/>
                <a:gd name="T84" fmla="*/ 141 w 2296"/>
                <a:gd name="T85" fmla="*/ 1257 h 1469"/>
                <a:gd name="T86" fmla="*/ 212 w 2296"/>
                <a:gd name="T87" fmla="*/ 1208 h 1469"/>
                <a:gd name="T88" fmla="*/ 342 w 2296"/>
                <a:gd name="T89" fmla="*/ 1164 h 1469"/>
                <a:gd name="T90" fmla="*/ 527 w 2296"/>
                <a:gd name="T91" fmla="*/ 1121 h 1469"/>
                <a:gd name="T92" fmla="*/ 771 w 2296"/>
                <a:gd name="T93" fmla="*/ 1088 h 14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296" h="1469">
                  <a:moveTo>
                    <a:pt x="771" y="1088"/>
                  </a:moveTo>
                  <a:lnTo>
                    <a:pt x="982" y="1061"/>
                  </a:lnTo>
                  <a:lnTo>
                    <a:pt x="1178" y="1034"/>
                  </a:lnTo>
                  <a:lnTo>
                    <a:pt x="1357" y="1012"/>
                  </a:lnTo>
                  <a:lnTo>
                    <a:pt x="1520" y="985"/>
                  </a:lnTo>
                  <a:lnTo>
                    <a:pt x="1666" y="957"/>
                  </a:lnTo>
                  <a:lnTo>
                    <a:pt x="1796" y="930"/>
                  </a:lnTo>
                  <a:lnTo>
                    <a:pt x="1916" y="897"/>
                  </a:lnTo>
                  <a:lnTo>
                    <a:pt x="2013" y="870"/>
                  </a:lnTo>
                  <a:lnTo>
                    <a:pt x="2100" y="832"/>
                  </a:lnTo>
                  <a:lnTo>
                    <a:pt x="2171" y="800"/>
                  </a:lnTo>
                  <a:lnTo>
                    <a:pt x="2220" y="756"/>
                  </a:lnTo>
                  <a:lnTo>
                    <a:pt x="2263" y="712"/>
                  </a:lnTo>
                  <a:lnTo>
                    <a:pt x="2285" y="669"/>
                  </a:lnTo>
                  <a:lnTo>
                    <a:pt x="2296" y="614"/>
                  </a:lnTo>
                  <a:lnTo>
                    <a:pt x="2290" y="560"/>
                  </a:lnTo>
                  <a:lnTo>
                    <a:pt x="2269" y="500"/>
                  </a:lnTo>
                  <a:lnTo>
                    <a:pt x="2241" y="457"/>
                  </a:lnTo>
                  <a:lnTo>
                    <a:pt x="2198" y="408"/>
                  </a:lnTo>
                  <a:lnTo>
                    <a:pt x="2144" y="364"/>
                  </a:lnTo>
                  <a:lnTo>
                    <a:pt x="2079" y="321"/>
                  </a:lnTo>
                  <a:lnTo>
                    <a:pt x="2008" y="277"/>
                  </a:lnTo>
                  <a:lnTo>
                    <a:pt x="1927" y="234"/>
                  </a:lnTo>
                  <a:lnTo>
                    <a:pt x="1769" y="157"/>
                  </a:lnTo>
                  <a:lnTo>
                    <a:pt x="1688" y="125"/>
                  </a:lnTo>
                  <a:lnTo>
                    <a:pt x="1612" y="92"/>
                  </a:lnTo>
                  <a:lnTo>
                    <a:pt x="1536" y="65"/>
                  </a:lnTo>
                  <a:lnTo>
                    <a:pt x="1476" y="43"/>
                  </a:lnTo>
                  <a:lnTo>
                    <a:pt x="1422" y="27"/>
                  </a:lnTo>
                  <a:lnTo>
                    <a:pt x="1384" y="10"/>
                  </a:lnTo>
                  <a:lnTo>
                    <a:pt x="1357" y="5"/>
                  </a:lnTo>
                  <a:lnTo>
                    <a:pt x="1346" y="0"/>
                  </a:lnTo>
                  <a:lnTo>
                    <a:pt x="1498" y="54"/>
                  </a:lnTo>
                  <a:lnTo>
                    <a:pt x="1655" y="119"/>
                  </a:lnTo>
                  <a:lnTo>
                    <a:pt x="1807" y="185"/>
                  </a:lnTo>
                  <a:lnTo>
                    <a:pt x="1948" y="255"/>
                  </a:lnTo>
                  <a:lnTo>
                    <a:pt x="2013" y="288"/>
                  </a:lnTo>
                  <a:lnTo>
                    <a:pt x="2068" y="326"/>
                  </a:lnTo>
                  <a:lnTo>
                    <a:pt x="2122" y="364"/>
                  </a:lnTo>
                  <a:lnTo>
                    <a:pt x="2171" y="402"/>
                  </a:lnTo>
                  <a:lnTo>
                    <a:pt x="2209" y="440"/>
                  </a:lnTo>
                  <a:lnTo>
                    <a:pt x="2236" y="478"/>
                  </a:lnTo>
                  <a:lnTo>
                    <a:pt x="2252" y="522"/>
                  </a:lnTo>
                  <a:lnTo>
                    <a:pt x="2263" y="560"/>
                  </a:lnTo>
                  <a:lnTo>
                    <a:pt x="2258" y="598"/>
                  </a:lnTo>
                  <a:lnTo>
                    <a:pt x="2241" y="636"/>
                  </a:lnTo>
                  <a:lnTo>
                    <a:pt x="2214" y="669"/>
                  </a:lnTo>
                  <a:lnTo>
                    <a:pt x="2171" y="702"/>
                  </a:lnTo>
                  <a:lnTo>
                    <a:pt x="2122" y="729"/>
                  </a:lnTo>
                  <a:lnTo>
                    <a:pt x="2062" y="756"/>
                  </a:lnTo>
                  <a:lnTo>
                    <a:pt x="1997" y="778"/>
                  </a:lnTo>
                  <a:lnTo>
                    <a:pt x="1921" y="800"/>
                  </a:lnTo>
                  <a:lnTo>
                    <a:pt x="1834" y="821"/>
                  </a:lnTo>
                  <a:lnTo>
                    <a:pt x="1748" y="843"/>
                  </a:lnTo>
                  <a:lnTo>
                    <a:pt x="1552" y="876"/>
                  </a:lnTo>
                  <a:lnTo>
                    <a:pt x="1351" y="908"/>
                  </a:lnTo>
                  <a:lnTo>
                    <a:pt x="1134" y="941"/>
                  </a:lnTo>
                  <a:lnTo>
                    <a:pt x="923" y="968"/>
                  </a:lnTo>
                  <a:lnTo>
                    <a:pt x="716" y="995"/>
                  </a:lnTo>
                  <a:lnTo>
                    <a:pt x="521" y="1028"/>
                  </a:lnTo>
                  <a:lnTo>
                    <a:pt x="434" y="1044"/>
                  </a:lnTo>
                  <a:lnTo>
                    <a:pt x="353" y="1066"/>
                  </a:lnTo>
                  <a:lnTo>
                    <a:pt x="277" y="1082"/>
                  </a:lnTo>
                  <a:lnTo>
                    <a:pt x="206" y="1104"/>
                  </a:lnTo>
                  <a:lnTo>
                    <a:pt x="147" y="1126"/>
                  </a:lnTo>
                  <a:lnTo>
                    <a:pt x="92" y="1148"/>
                  </a:lnTo>
                  <a:lnTo>
                    <a:pt x="54" y="1175"/>
                  </a:lnTo>
                  <a:lnTo>
                    <a:pt x="22" y="1202"/>
                  </a:lnTo>
                  <a:lnTo>
                    <a:pt x="6" y="1229"/>
                  </a:lnTo>
                  <a:lnTo>
                    <a:pt x="0" y="1262"/>
                  </a:lnTo>
                  <a:lnTo>
                    <a:pt x="11" y="1295"/>
                  </a:lnTo>
                  <a:lnTo>
                    <a:pt x="27" y="1327"/>
                  </a:lnTo>
                  <a:lnTo>
                    <a:pt x="54" y="1355"/>
                  </a:lnTo>
                  <a:lnTo>
                    <a:pt x="98" y="1382"/>
                  </a:lnTo>
                  <a:lnTo>
                    <a:pt x="141" y="1404"/>
                  </a:lnTo>
                  <a:lnTo>
                    <a:pt x="196" y="1425"/>
                  </a:lnTo>
                  <a:lnTo>
                    <a:pt x="261" y="1447"/>
                  </a:lnTo>
                  <a:lnTo>
                    <a:pt x="326" y="1469"/>
                  </a:lnTo>
                  <a:lnTo>
                    <a:pt x="266" y="1442"/>
                  </a:lnTo>
                  <a:lnTo>
                    <a:pt x="217" y="1414"/>
                  </a:lnTo>
                  <a:lnTo>
                    <a:pt x="174" y="1387"/>
                  </a:lnTo>
                  <a:lnTo>
                    <a:pt x="147" y="1360"/>
                  </a:lnTo>
                  <a:lnTo>
                    <a:pt x="125" y="1333"/>
                  </a:lnTo>
                  <a:lnTo>
                    <a:pt x="120" y="1306"/>
                  </a:lnTo>
                  <a:lnTo>
                    <a:pt x="125" y="1278"/>
                  </a:lnTo>
                  <a:lnTo>
                    <a:pt x="141" y="1257"/>
                  </a:lnTo>
                  <a:lnTo>
                    <a:pt x="174" y="1229"/>
                  </a:lnTo>
                  <a:lnTo>
                    <a:pt x="212" y="1208"/>
                  </a:lnTo>
                  <a:lnTo>
                    <a:pt x="272" y="1186"/>
                  </a:lnTo>
                  <a:lnTo>
                    <a:pt x="342" y="1164"/>
                  </a:lnTo>
                  <a:lnTo>
                    <a:pt x="423" y="1142"/>
                  </a:lnTo>
                  <a:lnTo>
                    <a:pt x="527" y="1121"/>
                  </a:lnTo>
                  <a:lnTo>
                    <a:pt x="641" y="1104"/>
                  </a:lnTo>
                  <a:lnTo>
                    <a:pt x="771" y="1088"/>
                  </a:lnTo>
                  <a:lnTo>
                    <a:pt x="771" y="1088"/>
                  </a:lnTo>
                  <a:close/>
                </a:path>
              </a:pathLst>
            </a:custGeom>
            <a:gradFill rotWithShape="0">
              <a:gsLst>
                <a:gs pos="0">
                  <a:schemeClr val="bg1">
                    <a:gamma/>
                    <a:shade val="84706"/>
                    <a:invGamma/>
                  </a:schemeClr>
                </a:gs>
                <a:gs pos="100000">
                  <a:schemeClr val="bg1"/>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1148" name="Freeform 12"/>
            <p:cNvSpPr>
              <a:spLocks/>
            </p:cNvSpPr>
            <p:nvPr/>
          </p:nvSpPr>
          <p:spPr bwMode="hidden">
            <a:xfrm>
              <a:off x="0" y="0"/>
              <a:ext cx="5758" cy="1776"/>
            </a:xfrm>
            <a:custGeom>
              <a:avLst/>
              <a:gdLst>
                <a:gd name="T0" fmla="*/ 0 w 5740"/>
                <a:gd name="T1" fmla="*/ 0 h 1906"/>
                <a:gd name="T2" fmla="*/ 0 w 5740"/>
                <a:gd name="T3" fmla="*/ 1906 h 1906"/>
                <a:gd name="T4" fmla="*/ 5740 w 5740"/>
                <a:gd name="T5" fmla="*/ 1906 h 1906"/>
                <a:gd name="T6" fmla="*/ 5740 w 5740"/>
                <a:gd name="T7" fmla="*/ 0 h 1906"/>
                <a:gd name="T8" fmla="*/ 0 w 5740"/>
                <a:gd name="T9" fmla="*/ 0 h 1906"/>
                <a:gd name="T10" fmla="*/ 0 w 5740"/>
                <a:gd name="T11" fmla="*/ 0 h 1906"/>
              </a:gdLst>
              <a:ahLst/>
              <a:cxnLst>
                <a:cxn ang="0">
                  <a:pos x="T0" y="T1"/>
                </a:cxn>
                <a:cxn ang="0">
                  <a:pos x="T2" y="T3"/>
                </a:cxn>
                <a:cxn ang="0">
                  <a:pos x="T4" y="T5"/>
                </a:cxn>
                <a:cxn ang="0">
                  <a:pos x="T6" y="T7"/>
                </a:cxn>
                <a:cxn ang="0">
                  <a:pos x="T8" y="T9"/>
                </a:cxn>
                <a:cxn ang="0">
                  <a:pos x="T10" y="T11"/>
                </a:cxn>
              </a:cxnLst>
              <a:rect l="0" t="0" r="r" b="b"/>
              <a:pathLst>
                <a:path w="5740" h="1906">
                  <a:moveTo>
                    <a:pt x="0" y="0"/>
                  </a:moveTo>
                  <a:lnTo>
                    <a:pt x="0" y="1906"/>
                  </a:lnTo>
                  <a:lnTo>
                    <a:pt x="5740" y="1906"/>
                  </a:lnTo>
                  <a:lnTo>
                    <a:pt x="5740" y="0"/>
                  </a:lnTo>
                  <a:lnTo>
                    <a:pt x="0" y="0"/>
                  </a:lnTo>
                  <a:lnTo>
                    <a:pt x="0" y="0"/>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grpSp>
      <p:sp>
        <p:nvSpPr>
          <p:cNvPr id="91149" name="Rectangle 13"/>
          <p:cNvSpPr>
            <a:spLocks noGrp="1" noRot="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91150" name="Rectangle 14"/>
          <p:cNvSpPr>
            <a:spLocks noGrp="1" noChangeArrowheads="1"/>
          </p:cNvSpPr>
          <p:nvPr>
            <p:ph type="ftr" sz="quarter" idx="3"/>
          </p:nvPr>
        </p:nvSpPr>
        <p:spPr bwMode="auto">
          <a:xfrm>
            <a:off x="3124200" y="6248400"/>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900">
                <a:latin typeface="Arial" panose="020B0604020202020204" pitchFamily="34" charset="0"/>
              </a:defRPr>
            </a:lvl1pPr>
          </a:lstStyle>
          <a:p>
            <a:endParaRPr lang="zh-CN" altLang="en-US"/>
          </a:p>
        </p:txBody>
      </p:sp>
      <p:sp>
        <p:nvSpPr>
          <p:cNvPr id="91151" name="Rectangle 15"/>
          <p:cNvSpPr>
            <a:spLocks noGrp="1" noChangeArrowheads="1"/>
          </p:cNvSpPr>
          <p:nvPr>
            <p:ph type="body" idx="1"/>
          </p:nvPr>
        </p:nvSpPr>
        <p:spPr bwMode="auto">
          <a:xfrm>
            <a:off x="457200" y="1600202"/>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31652618"/>
      </p:ext>
    </p:extLst>
  </p:cSld>
  <p:clrMap bg1="dk2" tx1="lt1" bg2="dk1"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txStyles>
    <p:titleStyle>
      <a:lvl1pPr algn="ctr" rtl="0" eaLnBrk="1" fontAlgn="base" hangingPunct="1">
        <a:spcBef>
          <a:spcPct val="0"/>
        </a:spcBef>
        <a:spcAft>
          <a:spcPct val="0"/>
        </a:spcAft>
        <a:defRPr sz="3300" b="1" kern="1200">
          <a:solidFill>
            <a:schemeClr val="tx2"/>
          </a:solidFill>
          <a:latin typeface="+mj-lt"/>
          <a:ea typeface="+mj-ea"/>
          <a:cs typeface="+mj-cs"/>
        </a:defRPr>
      </a:lvl1pPr>
      <a:lvl2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2pPr>
      <a:lvl3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3pPr>
      <a:lvl4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4pPr>
      <a:lvl5pPr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5pPr>
      <a:lvl6pPr marL="3429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6pPr>
      <a:lvl7pPr marL="6858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7pPr>
      <a:lvl8pPr marL="10287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8pPr>
      <a:lvl9pPr marL="1371600" algn="ctr" rtl="0" eaLnBrk="1" fontAlgn="base" hangingPunct="1">
        <a:spcBef>
          <a:spcPct val="0"/>
        </a:spcBef>
        <a:spcAft>
          <a:spcPct val="0"/>
        </a:spcAft>
        <a:defRPr sz="3300" b="1">
          <a:solidFill>
            <a:schemeClr val="tx2"/>
          </a:solidFill>
          <a:latin typeface="Garamond" panose="02020404030301010803" pitchFamily="18" charset="0"/>
          <a:ea typeface="宋体" panose="02010600030101010101" pitchFamily="2" charset="-122"/>
        </a:defRPr>
      </a:lvl9pPr>
    </p:titleStyle>
    <p:body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ctrTitle" sz="quarter"/>
          </p:nvPr>
        </p:nvSpPr>
        <p:spPr/>
        <p:txBody>
          <a:bodyPr/>
          <a:lstStyle/>
          <a:p>
            <a:r>
              <a:rPr lang="zh-CN" altLang="en-US" sz="6000" smtClean="0">
                <a:solidFill>
                  <a:schemeClr val="tx1"/>
                </a:solidFill>
              </a:rPr>
              <a:t>计算机网络应用教程</a:t>
            </a:r>
            <a:endParaRPr lang="zh-CN" altLang="en-US" sz="6000">
              <a:solidFill>
                <a:schemeClr val="tx1"/>
              </a:solidFill>
            </a:endParaRPr>
          </a:p>
        </p:txBody>
      </p:sp>
      <p:sp>
        <p:nvSpPr>
          <p:cNvPr id="86019" name="Rectangle 3"/>
          <p:cNvSpPr>
            <a:spLocks noGrp="1" noChangeArrowheads="1"/>
          </p:cNvSpPr>
          <p:nvPr>
            <p:ph type="subTitle" sz="quarter" idx="1"/>
          </p:nvPr>
        </p:nvSpPr>
        <p:spPr/>
        <p:txBody>
          <a:bodyPr/>
          <a:lstStyle/>
          <a:p>
            <a:r>
              <a:rPr lang="zh-CN" altLang="en-US" sz="3200" b="0" dirty="0"/>
              <a:t>（第</a:t>
            </a:r>
            <a:r>
              <a:rPr lang="en-US" altLang="zh-CN" sz="3200" b="0" dirty="0"/>
              <a:t>8</a:t>
            </a:r>
            <a:r>
              <a:rPr lang="zh-CN" altLang="en-US" sz="3200" b="0" dirty="0"/>
              <a:t>章	综合布线）</a:t>
            </a:r>
            <a:endParaRPr lang="zh-CN" altLang="en-US" sz="3200" b="0" dirty="0"/>
          </a:p>
          <a:p>
            <a:r>
              <a:rPr lang="zh-CN" altLang="en-US" sz="3200" b="0" dirty="0"/>
              <a:t>高军</a:t>
            </a:r>
          </a:p>
        </p:txBody>
      </p:sp>
    </p:spTree>
    <p:extLst>
      <p:ext uri="{BB962C8B-B14F-4D97-AF65-F5344CB8AC3E}">
        <p14:creationId xmlns:p14="http://schemas.microsoft.com/office/powerpoint/2010/main" val="1929107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10</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4.	</a:t>
            </a:r>
            <a:r>
              <a:rPr lang="zh-CN" altLang="en-US" sz="4400" dirty="0"/>
              <a:t>设备间子系统</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设备间是在每一幢大楼的适当地点设置电信设备和计算机网络设备，以及建筑物配线设备，进行网络管理的场所。</a:t>
            </a:r>
            <a:endParaRPr lang="en-US" altLang="zh-CN" sz="2800" dirty="0" smtClean="0"/>
          </a:p>
        </p:txBody>
      </p:sp>
      <p:sp>
        <p:nvSpPr>
          <p:cNvPr id="7" name="Rectangle 3"/>
          <p:cNvSpPr txBox="1">
            <a:spLocks noChangeArrowheads="1"/>
          </p:cNvSpPr>
          <p:nvPr/>
        </p:nvSpPr>
        <p:spPr bwMode="auto">
          <a:xfrm>
            <a:off x="464454" y="2810999"/>
            <a:ext cx="791028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900" dirty="0"/>
              <a:t>设备间内的所有总配线设备应用色标区别各类用途的配线</a:t>
            </a:r>
            <a:r>
              <a:rPr lang="zh-CN" altLang="en-US" sz="2900" dirty="0" smtClean="0"/>
              <a:t>区。</a:t>
            </a:r>
            <a:endParaRPr lang="en-US" altLang="zh-CN" sz="2900" dirty="0" smtClean="0"/>
          </a:p>
          <a:p>
            <a:r>
              <a:rPr lang="zh-CN" altLang="en-US" sz="2900" dirty="0"/>
              <a:t>设备间位置及大小应根据设备的数量、规模、最佳网络中心等因素，综合考虑</a:t>
            </a:r>
            <a:r>
              <a:rPr lang="zh-CN" altLang="en-US" sz="2900" dirty="0" smtClean="0"/>
              <a:t>确定。</a:t>
            </a:r>
            <a:endParaRPr lang="en-US" altLang="zh-CN" sz="2900" dirty="0" smtClean="0"/>
          </a:p>
          <a:p>
            <a:pPr lvl="1"/>
            <a:endParaRPr lang="zh-CN" altLang="zh-CN" sz="2900" dirty="0" smtClean="0"/>
          </a:p>
          <a:p>
            <a:endParaRPr lang="zh-CN" altLang="en-US" sz="3200" dirty="0"/>
          </a:p>
        </p:txBody>
      </p:sp>
    </p:spTree>
    <p:extLst>
      <p:ext uri="{BB962C8B-B14F-4D97-AF65-F5344CB8AC3E}">
        <p14:creationId xmlns:p14="http://schemas.microsoft.com/office/powerpoint/2010/main" val="31187808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11</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5.	</a:t>
            </a:r>
            <a:r>
              <a:rPr lang="zh-CN" altLang="en-US" sz="4400" dirty="0"/>
              <a:t>管理区子系统</a:t>
            </a:r>
            <a:endParaRPr lang="en-US" altLang="zh-CN" sz="4400" dirty="0"/>
          </a:p>
        </p:txBody>
      </p:sp>
      <p:sp>
        <p:nvSpPr>
          <p:cNvPr id="275459" name="Rectangle 3"/>
          <p:cNvSpPr>
            <a:spLocks noGrp="1" noChangeArrowheads="1"/>
          </p:cNvSpPr>
          <p:nvPr>
            <p:ph type="body" idx="1"/>
          </p:nvPr>
        </p:nvSpPr>
        <p:spPr>
          <a:xfrm>
            <a:off x="457200" y="1367978"/>
            <a:ext cx="8229600" cy="4525963"/>
          </a:xfrm>
        </p:spPr>
        <p:txBody>
          <a:bodyPr/>
          <a:lstStyle/>
          <a:p>
            <a:r>
              <a:rPr lang="zh-CN" altLang="en-US" sz="2800" dirty="0"/>
              <a:t>许多大楼在综合布线时考虑在每一个楼层都设立一个布线配线间，用来管理该层的信息点。</a:t>
            </a:r>
          </a:p>
          <a:p>
            <a:r>
              <a:rPr lang="zh-CN" altLang="en-US" sz="2800" dirty="0"/>
              <a:t>作为管理间一般有以下设备：</a:t>
            </a:r>
          </a:p>
          <a:p>
            <a:pPr lvl="1"/>
            <a:r>
              <a:rPr lang="zh-CN" altLang="en-US" sz="2500" dirty="0"/>
              <a:t>	机柜</a:t>
            </a:r>
          </a:p>
          <a:p>
            <a:pPr lvl="1"/>
            <a:r>
              <a:rPr lang="zh-CN" altLang="en-US" sz="2500" dirty="0"/>
              <a:t>	集线器</a:t>
            </a:r>
          </a:p>
          <a:p>
            <a:pPr lvl="1"/>
            <a:r>
              <a:rPr lang="zh-CN" altLang="en-US" sz="2500" dirty="0"/>
              <a:t>	信息点集线面板</a:t>
            </a:r>
          </a:p>
          <a:p>
            <a:pPr lvl="1"/>
            <a:r>
              <a:rPr lang="zh-CN" altLang="en-US" sz="2500" dirty="0"/>
              <a:t>	语音点</a:t>
            </a:r>
            <a:r>
              <a:rPr lang="en-US" altLang="zh-CN" sz="2500" dirty="0"/>
              <a:t>S110</a:t>
            </a:r>
            <a:r>
              <a:rPr lang="zh-CN" altLang="en-US" sz="2500" dirty="0"/>
              <a:t>集线面板</a:t>
            </a:r>
          </a:p>
          <a:p>
            <a:pPr lvl="1"/>
            <a:r>
              <a:rPr lang="zh-CN" altLang="en-US" sz="2500" dirty="0"/>
              <a:t>	集线器的整压电源线</a:t>
            </a:r>
          </a:p>
          <a:p>
            <a:r>
              <a:rPr lang="zh-CN" altLang="en-US" sz="2800" dirty="0"/>
              <a:t>布线配线应对设备间、交接间和工作区的配线设备、缆线、信息插座等设施，按一定的模式进行标示和记录。</a:t>
            </a:r>
          </a:p>
        </p:txBody>
      </p:sp>
    </p:spTree>
    <p:extLst>
      <p:ext uri="{BB962C8B-B14F-4D97-AF65-F5344CB8AC3E}">
        <p14:creationId xmlns:p14="http://schemas.microsoft.com/office/powerpoint/2010/main" val="10331405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12</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6.	</a:t>
            </a:r>
            <a:r>
              <a:rPr lang="zh-CN" altLang="en-US" sz="4400" dirty="0"/>
              <a:t>建筑群子系统</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r>
              <a:rPr lang="zh-CN" altLang="en-US" sz="2800" dirty="0"/>
              <a:t>一个企业或某政府机关可能分散在几幢相邻建筑物或不相邻建筑物内办公</a:t>
            </a:r>
            <a:r>
              <a:rPr lang="zh-CN" altLang="en-US" sz="2800" dirty="0" smtClean="0"/>
              <a:t>。连接</a:t>
            </a:r>
            <a:r>
              <a:rPr lang="zh-CN" altLang="en-US" sz="2800" dirty="0"/>
              <a:t>各建筑物之间的传输介质和各种支持设备（硬件）组成一个建筑群综合布线系统。连接各建筑物之间的缆线组成建筑物子系统</a:t>
            </a:r>
            <a:r>
              <a:rPr lang="zh-CN" altLang="en-US" sz="2800" dirty="0" smtClean="0"/>
              <a:t>。</a:t>
            </a:r>
            <a:endParaRPr lang="en-US" altLang="zh-CN" sz="2800" dirty="0" smtClean="0"/>
          </a:p>
          <a:p>
            <a:r>
              <a:rPr lang="zh-CN" altLang="en-US" sz="2800" dirty="0"/>
              <a:t>建筑群子系统应由连接各建筑物之间的综合布线缆线、建筑群配线设备</a:t>
            </a:r>
            <a:r>
              <a:rPr lang="en-US" altLang="zh-CN" sz="2800" dirty="0"/>
              <a:t>(CD)</a:t>
            </a:r>
            <a:r>
              <a:rPr lang="zh-CN" altLang="en-US" sz="2800" dirty="0"/>
              <a:t>和跳线等组成。</a:t>
            </a:r>
          </a:p>
          <a:p>
            <a:r>
              <a:rPr lang="zh-CN" altLang="en-US" sz="2800" dirty="0"/>
              <a:t>在建筑群子系统中，电缆布线方法有</a:t>
            </a:r>
            <a:r>
              <a:rPr lang="en-US" altLang="zh-CN" sz="2800" dirty="0"/>
              <a:t>4</a:t>
            </a:r>
            <a:r>
              <a:rPr lang="zh-CN" altLang="en-US" sz="2800" dirty="0"/>
              <a:t>中</a:t>
            </a:r>
            <a:r>
              <a:rPr lang="en-US" altLang="zh-CN" sz="2800" dirty="0"/>
              <a:t>:</a:t>
            </a:r>
          </a:p>
          <a:p>
            <a:pPr lvl="1"/>
            <a:r>
              <a:rPr lang="en-US" altLang="zh-CN" sz="2500" dirty="0"/>
              <a:t>	</a:t>
            </a:r>
            <a:r>
              <a:rPr lang="zh-CN" altLang="en-US" sz="2500" dirty="0"/>
              <a:t>架空电缆布线</a:t>
            </a:r>
          </a:p>
          <a:p>
            <a:pPr lvl="1"/>
            <a:r>
              <a:rPr lang="zh-CN" altLang="en-US" sz="2500" dirty="0"/>
              <a:t>	直埋电缆布线</a:t>
            </a:r>
          </a:p>
          <a:p>
            <a:pPr lvl="1"/>
            <a:r>
              <a:rPr lang="zh-CN" altLang="en-US" sz="2500" dirty="0"/>
              <a:t>	管道系统电缆布线</a:t>
            </a:r>
          </a:p>
          <a:p>
            <a:pPr lvl="1"/>
            <a:r>
              <a:rPr lang="zh-CN" altLang="en-US" sz="2500" dirty="0"/>
              <a:t>	隧道内电缆布线</a:t>
            </a:r>
          </a:p>
          <a:p>
            <a:endParaRPr lang="zh-CN" altLang="en-US" sz="2800" dirty="0"/>
          </a:p>
        </p:txBody>
      </p:sp>
    </p:spTree>
    <p:extLst>
      <p:ext uri="{BB962C8B-B14F-4D97-AF65-F5344CB8AC3E}">
        <p14:creationId xmlns:p14="http://schemas.microsoft.com/office/powerpoint/2010/main" val="21644963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8.2	</a:t>
            </a:r>
            <a:r>
              <a:rPr lang="zh-CN" altLang="en-US" sz="4400" dirty="0"/>
              <a:t>制作以太网网线</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r>
              <a:rPr lang="zh-CN" altLang="en-US" sz="2600" dirty="0"/>
              <a:t>双绞线是网线中最常用的一种，它采用了一对互相绝缘的金属导线互相绞合的方式来抵御一部分外界电磁波干扰。每根网线都包括两个</a:t>
            </a:r>
            <a:r>
              <a:rPr lang="en-US" altLang="zh-CN" sz="2600" dirty="0"/>
              <a:t>RJ-45</a:t>
            </a:r>
            <a:r>
              <a:rPr lang="zh-CN" altLang="en-US" sz="2600" dirty="0"/>
              <a:t>标准的水晶头，通过不同的线序排列来实现直通、交叉的功能，为网络设备</a:t>
            </a:r>
            <a:r>
              <a:rPr lang="zh-CN" altLang="en-US" sz="2600" dirty="0" smtClean="0"/>
              <a:t>提供</a:t>
            </a:r>
            <a:endParaRPr lang="en-US" altLang="zh-CN" sz="2600" dirty="0" smtClean="0"/>
          </a:p>
          <a:p>
            <a:r>
              <a:rPr lang="zh-CN" altLang="zh-CN" sz="2600" dirty="0"/>
              <a:t>直通线用来连接不同种设备，例如交换机和路由器，而交叉线用来连接同种设备，例如路由器和路由器连接。</a:t>
            </a:r>
            <a:r>
              <a:rPr lang="zh-CN" altLang="en-US" sz="2600" dirty="0" smtClean="0"/>
              <a:t>连接</a:t>
            </a:r>
            <a:r>
              <a:rPr lang="zh-CN" altLang="en-US" sz="2600" dirty="0"/>
              <a:t>的功能</a:t>
            </a:r>
            <a:r>
              <a:rPr lang="zh-CN" altLang="en-US" sz="2600" dirty="0" smtClean="0"/>
              <a:t>。</a:t>
            </a:r>
            <a:endParaRPr lang="en-US" altLang="zh-CN" sz="2600" dirty="0" smtClean="0"/>
          </a:p>
          <a:p>
            <a:r>
              <a:rPr lang="zh-CN" altLang="zh-CN" sz="2600" dirty="0"/>
              <a:t>实际网络工程中，建议使用</a:t>
            </a:r>
            <a:r>
              <a:rPr lang="en-US" altLang="zh-CN" sz="2600" dirty="0"/>
              <a:t>T568B</a:t>
            </a:r>
            <a:r>
              <a:rPr lang="zh-CN" altLang="zh-CN" sz="2600" dirty="0"/>
              <a:t>标准线序</a:t>
            </a:r>
            <a:endParaRPr lang="zh-CN" altLang="en-US" sz="2600" dirty="0"/>
          </a:p>
        </p:txBody>
      </p:sp>
      <p:graphicFrame>
        <p:nvGraphicFramePr>
          <p:cNvPr id="2" name="表格 1"/>
          <p:cNvGraphicFramePr>
            <a:graphicFrameLocks noGrp="1"/>
          </p:cNvGraphicFramePr>
          <p:nvPr>
            <p:extLst>
              <p:ext uri="{D42A27DB-BD31-4B8C-83A1-F6EECF244321}">
                <p14:modId xmlns:p14="http://schemas.microsoft.com/office/powerpoint/2010/main" val="2922457388"/>
              </p:ext>
            </p:extLst>
          </p:nvPr>
        </p:nvGraphicFramePr>
        <p:xfrm>
          <a:off x="769259" y="5064415"/>
          <a:ext cx="8171539" cy="1336381"/>
        </p:xfrm>
        <a:graphic>
          <a:graphicData uri="http://schemas.openxmlformats.org/drawingml/2006/table">
            <a:tbl>
              <a:tblPr firstRow="1" firstCol="1" bandRow="1">
                <a:tableStyleId>{5C22544A-7EE6-4342-B048-85BDC9FD1C3A}</a:tableStyleId>
              </a:tblPr>
              <a:tblGrid>
                <a:gridCol w="1204684"/>
                <a:gridCol w="957943"/>
                <a:gridCol w="740229"/>
                <a:gridCol w="1001485"/>
                <a:gridCol w="754743"/>
                <a:gridCol w="1074057"/>
                <a:gridCol w="769257"/>
                <a:gridCol w="972458"/>
                <a:gridCol w="696683"/>
              </a:tblGrid>
              <a:tr h="144780">
                <a:tc>
                  <a:txBody>
                    <a:bodyPr/>
                    <a:lstStyle/>
                    <a:p>
                      <a:pPr algn="ctr">
                        <a:spcAft>
                          <a:spcPts val="0"/>
                        </a:spcAft>
                      </a:pPr>
                      <a:r>
                        <a:rPr lang="en-US" sz="2800" kern="100" dirty="0">
                          <a:effectLst/>
                        </a:rPr>
                        <a:t> </a:t>
                      </a:r>
                      <a:endParaRPr lang="zh-CN" sz="2800" b="1" kern="100" dirty="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1</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2</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3</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4</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5</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6</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7</a:t>
                      </a:r>
                      <a:endParaRPr lang="zh-CN" sz="2800" b="1" kern="100">
                        <a:effectLst/>
                        <a:latin typeface="Calibri"/>
                        <a:ea typeface="宋体"/>
                        <a:cs typeface="Times New Roman"/>
                      </a:endParaRPr>
                    </a:p>
                  </a:txBody>
                  <a:tcPr marL="68580" marR="68580" marT="0" marB="0" anchor="b"/>
                </a:tc>
                <a:tc>
                  <a:txBody>
                    <a:bodyPr/>
                    <a:lstStyle/>
                    <a:p>
                      <a:pPr algn="ctr">
                        <a:spcAft>
                          <a:spcPts val="0"/>
                        </a:spcAft>
                      </a:pPr>
                      <a:r>
                        <a:rPr lang="en-US" sz="2800" kern="100">
                          <a:effectLst/>
                        </a:rPr>
                        <a:t>8</a:t>
                      </a:r>
                      <a:endParaRPr lang="zh-CN" sz="2800" b="1" kern="100">
                        <a:effectLst/>
                        <a:latin typeface="Calibri"/>
                        <a:ea typeface="宋体"/>
                        <a:cs typeface="Times New Roman"/>
                      </a:endParaRPr>
                    </a:p>
                  </a:txBody>
                  <a:tcPr marL="68580" marR="68580" marT="0" marB="0" anchor="b"/>
                </a:tc>
              </a:tr>
              <a:tr h="503261">
                <a:tc>
                  <a:txBody>
                    <a:bodyPr/>
                    <a:lstStyle/>
                    <a:p>
                      <a:pPr algn="ctr">
                        <a:lnSpc>
                          <a:spcPts val="1400"/>
                        </a:lnSpc>
                        <a:spcAft>
                          <a:spcPts val="0"/>
                        </a:spcAft>
                      </a:pPr>
                      <a:r>
                        <a:rPr lang="en-US" sz="2800" kern="100" dirty="0">
                          <a:effectLst/>
                        </a:rPr>
                        <a:t>T568B</a:t>
                      </a:r>
                      <a:endParaRPr lang="zh-CN" sz="2800" kern="100" dirty="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橙白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橙</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绿白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蓝</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蓝白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绿</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棕白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棕</a:t>
                      </a:r>
                      <a:endParaRPr lang="zh-CN" sz="2800" kern="100">
                        <a:effectLst/>
                        <a:latin typeface="Calibri"/>
                        <a:ea typeface="宋体"/>
                        <a:cs typeface="Times New Roman"/>
                      </a:endParaRPr>
                    </a:p>
                  </a:txBody>
                  <a:tcPr marL="68580" marR="68580" marT="0" marB="0" anchor="b"/>
                </a:tc>
              </a:tr>
              <a:tr h="406400">
                <a:tc>
                  <a:txBody>
                    <a:bodyPr/>
                    <a:lstStyle/>
                    <a:p>
                      <a:pPr algn="ctr">
                        <a:lnSpc>
                          <a:spcPts val="1400"/>
                        </a:lnSpc>
                        <a:spcAft>
                          <a:spcPts val="0"/>
                        </a:spcAft>
                      </a:pPr>
                      <a:r>
                        <a:rPr lang="en-US" sz="2800" kern="100" dirty="0">
                          <a:effectLst/>
                        </a:rPr>
                        <a:t>T568A</a:t>
                      </a:r>
                      <a:endParaRPr lang="zh-CN" sz="2800" kern="100" dirty="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绿白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绿</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橙白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蓝</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蓝白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橙</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a:effectLst/>
                        </a:rPr>
                        <a:t>棕白</a:t>
                      </a:r>
                      <a:endParaRPr lang="zh-CN" sz="2800" kern="100">
                        <a:effectLst/>
                        <a:latin typeface="Calibri"/>
                        <a:ea typeface="宋体"/>
                        <a:cs typeface="Times New Roman"/>
                      </a:endParaRPr>
                    </a:p>
                  </a:txBody>
                  <a:tcPr marL="68580" marR="68580" marT="0" marB="0" anchor="b"/>
                </a:tc>
                <a:tc>
                  <a:txBody>
                    <a:bodyPr/>
                    <a:lstStyle/>
                    <a:p>
                      <a:pPr algn="ctr">
                        <a:lnSpc>
                          <a:spcPts val="1400"/>
                        </a:lnSpc>
                        <a:spcAft>
                          <a:spcPts val="0"/>
                        </a:spcAft>
                      </a:pPr>
                      <a:r>
                        <a:rPr lang="zh-CN" sz="2800" kern="100" dirty="0">
                          <a:effectLst/>
                        </a:rPr>
                        <a:t>棕</a:t>
                      </a:r>
                      <a:endParaRPr lang="zh-CN" sz="2800" kern="100" dirty="0">
                        <a:effectLst/>
                        <a:latin typeface="Calibri"/>
                        <a:ea typeface="宋体"/>
                        <a:cs typeface="Times New Roman"/>
                      </a:endParaRPr>
                    </a:p>
                  </a:txBody>
                  <a:tcPr marL="68580" marR="68580" marT="0" marB="0" anchor="b"/>
                </a:tc>
              </a:tr>
            </a:tbl>
          </a:graphicData>
        </a:graphic>
      </p:graphicFrame>
    </p:spTree>
    <p:extLst>
      <p:ext uri="{BB962C8B-B14F-4D97-AF65-F5344CB8AC3E}">
        <p14:creationId xmlns:p14="http://schemas.microsoft.com/office/powerpoint/2010/main" val="16034992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8.2.2	</a:t>
            </a:r>
            <a:r>
              <a:rPr lang="zh-CN" altLang="en-US" sz="4400" dirty="0"/>
              <a:t>步骤</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pPr marL="0" indent="0">
              <a:buNone/>
            </a:pPr>
            <a:r>
              <a:rPr lang="zh-CN" altLang="en-US" sz="2600" dirty="0"/>
              <a:t>首先制作一根直通线，使用</a:t>
            </a:r>
            <a:r>
              <a:rPr lang="en-US" altLang="zh-CN" sz="2600" dirty="0"/>
              <a:t>T568B</a:t>
            </a:r>
            <a:r>
              <a:rPr lang="zh-CN" altLang="en-US" sz="2600" dirty="0"/>
              <a:t>标准线序。完成后，将一头水晶头减掉，制作</a:t>
            </a:r>
            <a:r>
              <a:rPr lang="en-US" altLang="zh-CN" sz="2600" dirty="0"/>
              <a:t>T568A</a:t>
            </a:r>
            <a:r>
              <a:rPr lang="zh-CN" altLang="en-US" sz="2600" dirty="0"/>
              <a:t>线序的水晶头，组成交叉线</a:t>
            </a:r>
            <a:r>
              <a:rPr lang="zh-CN" altLang="en-US" sz="2600" dirty="0" smtClean="0"/>
              <a:t>。</a:t>
            </a:r>
            <a:endParaRPr lang="en-US" altLang="zh-CN" sz="2600" dirty="0" smtClean="0"/>
          </a:p>
          <a:p>
            <a:r>
              <a:rPr lang="en-US" altLang="zh-CN" sz="2600" dirty="0"/>
              <a:t>(1</a:t>
            </a:r>
            <a:r>
              <a:rPr lang="en-US" altLang="zh-CN" sz="2600" dirty="0" smtClean="0"/>
              <a:t>)</a:t>
            </a:r>
            <a:r>
              <a:rPr lang="zh-CN" altLang="en-US" sz="2600" dirty="0" smtClean="0"/>
              <a:t>拿</a:t>
            </a:r>
            <a:r>
              <a:rPr lang="zh-CN" altLang="en-US" sz="2600" dirty="0"/>
              <a:t>出一根网线，准备使用钳子剥掉一段线皮，大约大母指指尖到骨节的长度</a:t>
            </a:r>
            <a:r>
              <a:rPr lang="zh-CN" altLang="en-US" sz="2600" dirty="0" smtClean="0"/>
              <a:t>。</a:t>
            </a:r>
            <a:endParaRPr lang="en-US" altLang="zh-CN" sz="2600" dirty="0" smtClean="0"/>
          </a:p>
          <a:p>
            <a:r>
              <a:rPr lang="en-US" altLang="zh-CN" sz="2600" dirty="0"/>
              <a:t>(2)	</a:t>
            </a:r>
            <a:r>
              <a:rPr lang="zh-CN" altLang="en-US" sz="2600" dirty="0"/>
              <a:t>使用钳子剥掉网线外皮</a:t>
            </a:r>
          </a:p>
        </p:txBody>
      </p:sp>
      <p:pic>
        <p:nvPicPr>
          <p:cNvPr id="6" name="图片 5"/>
          <p:cNvPicPr/>
          <p:nvPr/>
        </p:nvPicPr>
        <p:blipFill>
          <a:blip r:embed="rId2" cstate="print"/>
          <a:stretch>
            <a:fillRect/>
          </a:stretch>
        </p:blipFill>
        <p:spPr>
          <a:xfrm>
            <a:off x="763315" y="3897083"/>
            <a:ext cx="3610830" cy="2404392"/>
          </a:xfrm>
          <a:prstGeom prst="rect">
            <a:avLst/>
          </a:prstGeom>
        </p:spPr>
      </p:pic>
      <p:pic>
        <p:nvPicPr>
          <p:cNvPr id="7" name="图片 6"/>
          <p:cNvPicPr/>
          <p:nvPr/>
        </p:nvPicPr>
        <p:blipFill>
          <a:blip r:embed="rId3" cstate="print"/>
          <a:stretch>
            <a:fillRect/>
          </a:stretch>
        </p:blipFill>
        <p:spPr>
          <a:xfrm>
            <a:off x="4778055" y="3897083"/>
            <a:ext cx="3451543" cy="2404393"/>
          </a:xfrm>
          <a:prstGeom prst="rect">
            <a:avLst/>
          </a:prstGeom>
        </p:spPr>
      </p:pic>
    </p:spTree>
    <p:extLst>
      <p:ext uri="{BB962C8B-B14F-4D97-AF65-F5344CB8AC3E}">
        <p14:creationId xmlns:p14="http://schemas.microsoft.com/office/powerpoint/2010/main" val="38666124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8.2.2	</a:t>
            </a:r>
            <a:r>
              <a:rPr lang="zh-CN" altLang="en-US" sz="4400" dirty="0" smtClean="0"/>
              <a:t>步骤</a:t>
            </a:r>
            <a:r>
              <a:rPr lang="en-US" altLang="zh-CN" sz="4400" dirty="0" smtClean="0"/>
              <a:t>(</a:t>
            </a:r>
            <a:r>
              <a:rPr lang="zh-CN" altLang="en-US" sz="4400" dirty="0" smtClean="0"/>
              <a:t>续</a:t>
            </a:r>
            <a:r>
              <a:rPr lang="en-US" altLang="zh-CN" sz="4400" dirty="0" smtClean="0"/>
              <a:t>1)</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r>
              <a:rPr lang="en-US" altLang="zh-CN" sz="2600" dirty="0"/>
              <a:t>(3)	</a:t>
            </a:r>
            <a:r>
              <a:rPr lang="zh-CN" altLang="en-US" sz="2600" dirty="0"/>
              <a:t>剥掉外皮后，露出里面的线芯</a:t>
            </a:r>
            <a:r>
              <a:rPr lang="zh-CN" altLang="en-US" sz="2600" dirty="0" smtClean="0"/>
              <a:t>。</a:t>
            </a:r>
            <a:endParaRPr lang="en-US" altLang="zh-CN" sz="2600" dirty="0" smtClean="0"/>
          </a:p>
          <a:p>
            <a:r>
              <a:rPr lang="en-US" altLang="zh-CN" sz="2600" dirty="0"/>
              <a:t>(4)	</a:t>
            </a:r>
            <a:r>
              <a:rPr lang="zh-CN" altLang="en-US" sz="2600" dirty="0"/>
              <a:t>将网线的线芯分开，可以看到每</a:t>
            </a:r>
            <a:r>
              <a:rPr lang="en-US" altLang="zh-CN" sz="2600" dirty="0"/>
              <a:t>2</a:t>
            </a:r>
            <a:r>
              <a:rPr lang="zh-CN" altLang="en-US" sz="2600" dirty="0"/>
              <a:t>根一组，分成四股</a:t>
            </a:r>
            <a:r>
              <a:rPr lang="zh-CN" altLang="en-US" sz="2600" dirty="0" smtClean="0"/>
              <a:t>，并</a:t>
            </a:r>
            <a:r>
              <a:rPr lang="zh-CN" altLang="en-US" sz="2600" dirty="0"/>
              <a:t>检查线芯是否被损坏。</a:t>
            </a:r>
          </a:p>
        </p:txBody>
      </p:sp>
      <p:pic>
        <p:nvPicPr>
          <p:cNvPr id="8" name="图片 7"/>
          <p:cNvPicPr/>
          <p:nvPr/>
        </p:nvPicPr>
        <p:blipFill>
          <a:blip r:embed="rId2" cstate="print"/>
          <a:stretch>
            <a:fillRect/>
          </a:stretch>
        </p:blipFill>
        <p:spPr>
          <a:xfrm>
            <a:off x="811167" y="2684780"/>
            <a:ext cx="3378432" cy="2656476"/>
          </a:xfrm>
          <a:prstGeom prst="rect">
            <a:avLst/>
          </a:prstGeom>
        </p:spPr>
      </p:pic>
      <p:pic>
        <p:nvPicPr>
          <p:cNvPr id="9" name="图片 8"/>
          <p:cNvPicPr/>
          <p:nvPr/>
        </p:nvPicPr>
        <p:blipFill>
          <a:blip r:embed="rId3" cstate="print"/>
          <a:stretch>
            <a:fillRect/>
          </a:stretch>
        </p:blipFill>
        <p:spPr>
          <a:xfrm>
            <a:off x="4573635" y="2684780"/>
            <a:ext cx="3903944" cy="2656477"/>
          </a:xfrm>
          <a:prstGeom prst="rect">
            <a:avLst/>
          </a:prstGeom>
        </p:spPr>
      </p:pic>
    </p:spTree>
    <p:extLst>
      <p:ext uri="{BB962C8B-B14F-4D97-AF65-F5344CB8AC3E}">
        <p14:creationId xmlns:p14="http://schemas.microsoft.com/office/powerpoint/2010/main" val="400020748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8.2.2	</a:t>
            </a:r>
            <a:r>
              <a:rPr lang="zh-CN" altLang="en-US" sz="4400" dirty="0" smtClean="0"/>
              <a:t>步骤</a:t>
            </a:r>
            <a:r>
              <a:rPr lang="en-US" altLang="zh-CN" sz="4400" dirty="0" smtClean="0"/>
              <a:t>(</a:t>
            </a:r>
            <a:r>
              <a:rPr lang="zh-CN" altLang="en-US" sz="4400" dirty="0" smtClean="0"/>
              <a:t>续</a:t>
            </a:r>
            <a:r>
              <a:rPr lang="en-US" altLang="zh-CN" sz="4400" dirty="0" smtClean="0"/>
              <a:t>2)</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r>
              <a:rPr lang="en-US" altLang="zh-CN" sz="2600" dirty="0"/>
              <a:t>(5)	</a:t>
            </a:r>
            <a:r>
              <a:rPr lang="zh-CN" altLang="en-US" sz="2600" dirty="0"/>
              <a:t>将绞在一起的芯线分开，按照橙白、橙、绿白、蓝、蓝白、绿、棕白、棕（</a:t>
            </a:r>
            <a:r>
              <a:rPr lang="en-US" altLang="zh-CN" sz="2600" dirty="0"/>
              <a:t>T568B</a:t>
            </a:r>
            <a:r>
              <a:rPr lang="zh-CN" altLang="en-US" sz="2600" dirty="0"/>
              <a:t>标准）的颜色一字排列，用手指压紧，注意尽量不要打结</a:t>
            </a:r>
            <a:r>
              <a:rPr lang="zh-CN" altLang="en-US" sz="2600" dirty="0" smtClean="0"/>
              <a:t>。</a:t>
            </a:r>
            <a:endParaRPr lang="en-US" altLang="zh-CN" sz="2600" dirty="0"/>
          </a:p>
          <a:p>
            <a:r>
              <a:rPr lang="en-US" altLang="zh-CN" sz="2600" dirty="0"/>
              <a:t>(6)	</a:t>
            </a:r>
            <a:r>
              <a:rPr lang="zh-CN" altLang="en-US" sz="2600" dirty="0"/>
              <a:t>用水晶头与网线对比，观察需要减掉的线头长度。合格的网线要求线皮在水晶头内的位置要超过水晶头凹陷的位置</a:t>
            </a:r>
            <a:endParaRPr lang="en-US" altLang="zh-CN" sz="2600" dirty="0" smtClean="0"/>
          </a:p>
        </p:txBody>
      </p:sp>
      <p:pic>
        <p:nvPicPr>
          <p:cNvPr id="7" name="图片 6"/>
          <p:cNvPicPr/>
          <p:nvPr/>
        </p:nvPicPr>
        <p:blipFill rotWithShape="1">
          <a:blip r:embed="rId2" cstate="print"/>
          <a:srcRect l="21348"/>
          <a:stretch/>
        </p:blipFill>
        <p:spPr>
          <a:xfrm>
            <a:off x="812797" y="3914774"/>
            <a:ext cx="3916461" cy="1948997"/>
          </a:xfrm>
          <a:prstGeom prst="rect">
            <a:avLst/>
          </a:prstGeom>
        </p:spPr>
      </p:pic>
      <p:pic>
        <p:nvPicPr>
          <p:cNvPr id="10" name="图片 9"/>
          <p:cNvPicPr/>
          <p:nvPr/>
        </p:nvPicPr>
        <p:blipFill>
          <a:blip r:embed="rId3" cstate="print"/>
          <a:stretch>
            <a:fillRect/>
          </a:stretch>
        </p:blipFill>
        <p:spPr>
          <a:xfrm>
            <a:off x="5027613" y="3914774"/>
            <a:ext cx="3471253" cy="1948997"/>
          </a:xfrm>
          <a:prstGeom prst="rect">
            <a:avLst/>
          </a:prstGeom>
        </p:spPr>
      </p:pic>
    </p:spTree>
    <p:extLst>
      <p:ext uri="{BB962C8B-B14F-4D97-AF65-F5344CB8AC3E}">
        <p14:creationId xmlns:p14="http://schemas.microsoft.com/office/powerpoint/2010/main" val="16829948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8.2.2	</a:t>
            </a:r>
            <a:r>
              <a:rPr lang="zh-CN" altLang="en-US" sz="4400" dirty="0" smtClean="0"/>
              <a:t>步骤</a:t>
            </a:r>
            <a:r>
              <a:rPr lang="en-US" altLang="zh-CN" sz="4400" dirty="0" smtClean="0"/>
              <a:t>(</a:t>
            </a:r>
            <a:r>
              <a:rPr lang="zh-CN" altLang="en-US" sz="4400" dirty="0" smtClean="0"/>
              <a:t>续</a:t>
            </a:r>
            <a:r>
              <a:rPr lang="en-US" altLang="zh-CN" sz="4400" dirty="0" smtClean="0"/>
              <a:t>3)</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r>
              <a:rPr lang="en-US" altLang="zh-CN" sz="2600" dirty="0"/>
              <a:t>(7)	</a:t>
            </a:r>
            <a:r>
              <a:rPr lang="zh-CN" altLang="en-US" sz="2600" dirty="0"/>
              <a:t>按紧线芯，使用网线钳将线的顶端剪齐，同时调整线头的长度</a:t>
            </a:r>
            <a:r>
              <a:rPr lang="zh-CN" altLang="en-US" sz="2600" dirty="0" smtClean="0"/>
              <a:t>。</a:t>
            </a:r>
            <a:endParaRPr lang="en-US" altLang="zh-CN" sz="2600" dirty="0"/>
          </a:p>
          <a:p>
            <a:r>
              <a:rPr lang="en-US" altLang="zh-CN" sz="2600" dirty="0"/>
              <a:t>(6)	</a:t>
            </a:r>
            <a:r>
              <a:rPr lang="zh-CN" altLang="en-US" sz="2600" dirty="0"/>
              <a:t>将水晶头金属片朝上，将已经排序好的网线插入水晶头中，确保所有的线芯都能够顶到水晶头的尽头。</a:t>
            </a:r>
            <a:endParaRPr lang="en-US" altLang="zh-CN" sz="2600" dirty="0" smtClean="0"/>
          </a:p>
        </p:txBody>
      </p:sp>
      <p:pic>
        <p:nvPicPr>
          <p:cNvPr id="8" name="图片 7"/>
          <p:cNvPicPr/>
          <p:nvPr/>
        </p:nvPicPr>
        <p:blipFill rotWithShape="1">
          <a:blip r:embed="rId2" cstate="print"/>
          <a:srcRect l="21364"/>
          <a:stretch/>
        </p:blipFill>
        <p:spPr>
          <a:xfrm>
            <a:off x="856341" y="3211285"/>
            <a:ext cx="3499183" cy="2153955"/>
          </a:xfrm>
          <a:prstGeom prst="rect">
            <a:avLst/>
          </a:prstGeom>
        </p:spPr>
      </p:pic>
      <p:pic>
        <p:nvPicPr>
          <p:cNvPr id="9" name="图片 8"/>
          <p:cNvPicPr/>
          <p:nvPr/>
        </p:nvPicPr>
        <p:blipFill>
          <a:blip r:embed="rId3" cstate="print"/>
          <a:srcRect r="18953"/>
          <a:stretch>
            <a:fillRect/>
          </a:stretch>
        </p:blipFill>
        <p:spPr>
          <a:xfrm rot="5400000">
            <a:off x="5527020" y="2593607"/>
            <a:ext cx="2153955" cy="3389312"/>
          </a:xfrm>
          <a:prstGeom prst="rect">
            <a:avLst/>
          </a:prstGeom>
        </p:spPr>
      </p:pic>
    </p:spTree>
    <p:extLst>
      <p:ext uri="{BB962C8B-B14F-4D97-AF65-F5344CB8AC3E}">
        <p14:creationId xmlns:p14="http://schemas.microsoft.com/office/powerpoint/2010/main" val="114803027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18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8.2.2	</a:t>
            </a:r>
            <a:r>
              <a:rPr lang="zh-CN" altLang="en-US" sz="4400" dirty="0" smtClean="0"/>
              <a:t>步骤</a:t>
            </a:r>
            <a:r>
              <a:rPr lang="en-US" altLang="zh-CN" sz="4400" dirty="0" smtClean="0"/>
              <a:t>(</a:t>
            </a:r>
            <a:r>
              <a:rPr lang="zh-CN" altLang="en-US" sz="4400" dirty="0" smtClean="0"/>
              <a:t>续</a:t>
            </a:r>
            <a:r>
              <a:rPr lang="en-US" altLang="zh-CN" sz="4400" dirty="0" smtClean="0"/>
              <a:t>4)</a:t>
            </a:r>
            <a:endParaRPr lang="en-US" altLang="zh-CN" sz="4400" dirty="0"/>
          </a:p>
        </p:txBody>
      </p:sp>
      <p:sp>
        <p:nvSpPr>
          <p:cNvPr id="275459" name="Rectangle 3"/>
          <p:cNvSpPr>
            <a:spLocks noGrp="1" noChangeArrowheads="1"/>
          </p:cNvSpPr>
          <p:nvPr>
            <p:ph type="body" idx="1"/>
          </p:nvPr>
        </p:nvSpPr>
        <p:spPr>
          <a:xfrm>
            <a:off x="457200" y="1179296"/>
            <a:ext cx="8229600" cy="4525963"/>
          </a:xfrm>
        </p:spPr>
        <p:txBody>
          <a:bodyPr/>
          <a:lstStyle/>
          <a:p>
            <a:r>
              <a:rPr lang="en-US" altLang="zh-CN" sz="2600" dirty="0"/>
              <a:t>(9)	</a:t>
            </a:r>
            <a:r>
              <a:rPr lang="zh-CN" altLang="en-US" sz="2600" dirty="0"/>
              <a:t>完成上述操作后，应得</a:t>
            </a:r>
            <a:r>
              <a:rPr lang="zh-CN" altLang="en-US" sz="2600" dirty="0" smtClean="0"/>
              <a:t>到半成品。</a:t>
            </a:r>
            <a:endParaRPr lang="en-US" altLang="zh-CN" sz="2600" dirty="0"/>
          </a:p>
          <a:p>
            <a:r>
              <a:rPr lang="en-US" altLang="zh-CN" sz="2600" dirty="0"/>
              <a:t>(10)	</a:t>
            </a:r>
            <a:r>
              <a:rPr lang="zh-CN" altLang="en-US" sz="2600" dirty="0"/>
              <a:t>将水晶头放入网线钳预留的位置</a:t>
            </a:r>
            <a:r>
              <a:rPr lang="zh-CN" altLang="en-US" sz="2600" dirty="0" smtClean="0"/>
              <a:t>，用力</a:t>
            </a:r>
            <a:r>
              <a:rPr lang="zh-CN" altLang="en-US" sz="2600" dirty="0"/>
              <a:t>将水晶头夹紧，将金属片压入线芯中</a:t>
            </a:r>
            <a:r>
              <a:rPr lang="zh-CN" altLang="en-US" sz="2600" dirty="0" smtClean="0"/>
              <a:t>。</a:t>
            </a:r>
            <a:endParaRPr lang="en-US" altLang="zh-CN" sz="2600" dirty="0" smtClean="0"/>
          </a:p>
          <a:p>
            <a:r>
              <a:rPr lang="en-US" altLang="zh-CN" sz="2600" dirty="0" smtClean="0"/>
              <a:t>(11) </a:t>
            </a:r>
            <a:r>
              <a:rPr lang="zh-CN" altLang="en-US" sz="2600" dirty="0" smtClean="0"/>
              <a:t>将</a:t>
            </a:r>
            <a:r>
              <a:rPr lang="zh-CN" altLang="en-US" sz="2600" dirty="0"/>
              <a:t>完成的网线插入测试仪器的上下两个插口中，进行测试。要求所有的灯依次从</a:t>
            </a:r>
            <a:r>
              <a:rPr lang="en-US" altLang="zh-CN" sz="2600" dirty="0"/>
              <a:t>1-8</a:t>
            </a:r>
            <a:r>
              <a:rPr lang="zh-CN" altLang="en-US" sz="2600" dirty="0"/>
              <a:t>上下对应的亮起。</a:t>
            </a:r>
            <a:endParaRPr lang="en-US" altLang="zh-CN" sz="2600" dirty="0" smtClean="0"/>
          </a:p>
        </p:txBody>
      </p:sp>
      <p:pic>
        <p:nvPicPr>
          <p:cNvPr id="7" name="图片 6"/>
          <p:cNvPicPr/>
          <p:nvPr/>
        </p:nvPicPr>
        <p:blipFill rotWithShape="1">
          <a:blip r:embed="rId2" cstate="print">
            <a:extLst>
              <a:ext uri="{28A0092B-C50C-407E-A947-70E740481C1C}">
                <a14:useLocalDpi xmlns:a14="http://schemas.microsoft.com/office/drawing/2010/main" val="0"/>
              </a:ext>
            </a:extLst>
          </a:blip>
          <a:srcRect l="12144"/>
          <a:stretch/>
        </p:blipFill>
        <p:spPr bwMode="auto">
          <a:xfrm rot="5400000">
            <a:off x="148797" y="4187312"/>
            <a:ext cx="3144474" cy="1707687"/>
          </a:xfrm>
          <a:prstGeom prst="rect">
            <a:avLst/>
          </a:prstGeom>
          <a:ln>
            <a:noFill/>
          </a:ln>
          <a:extLst>
            <a:ext uri="{53640926-AAD7-44D8-BBD7-CCE9431645EC}">
              <a14:shadowObscured xmlns:a14="http://schemas.microsoft.com/office/drawing/2010/main"/>
            </a:ext>
          </a:extLst>
        </p:spPr>
      </p:pic>
      <p:pic>
        <p:nvPicPr>
          <p:cNvPr id="10" name="图片 9"/>
          <p:cNvPicPr/>
          <p:nvPr/>
        </p:nvPicPr>
        <p:blipFill rotWithShape="1">
          <a:blip r:embed="rId3" cstate="print"/>
          <a:srcRect b="5936"/>
          <a:stretch/>
        </p:blipFill>
        <p:spPr bwMode="auto">
          <a:xfrm>
            <a:off x="3264796" y="3468918"/>
            <a:ext cx="2786664" cy="3144474"/>
          </a:xfrm>
          <a:prstGeom prst="rect">
            <a:avLst/>
          </a:prstGeom>
          <a:ln>
            <a:noFill/>
          </a:ln>
          <a:extLst>
            <a:ext uri="{53640926-AAD7-44D8-BBD7-CCE9431645EC}">
              <a14:shadowObscured xmlns:a14="http://schemas.microsoft.com/office/drawing/2010/main"/>
            </a:ext>
          </a:extLst>
        </p:spPr>
      </p:pic>
      <p:pic>
        <p:nvPicPr>
          <p:cNvPr id="11" name="图片 10"/>
          <p:cNvPicPr/>
          <p:nvPr/>
        </p:nvPicPr>
        <p:blipFill>
          <a:blip r:embed="rId4" cstate="print"/>
          <a:stretch>
            <a:fillRect/>
          </a:stretch>
        </p:blipFill>
        <p:spPr>
          <a:xfrm>
            <a:off x="6732039" y="3468919"/>
            <a:ext cx="1307347" cy="3144474"/>
          </a:xfrm>
          <a:prstGeom prst="rect">
            <a:avLst/>
          </a:prstGeom>
        </p:spPr>
      </p:pic>
    </p:spTree>
    <p:extLst>
      <p:ext uri="{BB962C8B-B14F-4D97-AF65-F5344CB8AC3E}">
        <p14:creationId xmlns:p14="http://schemas.microsoft.com/office/powerpoint/2010/main" val="38971828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62B4743C-B17F-4C4F-A643-84DEF7E1D5D1}" type="slidenum">
              <a:rPr lang="zh-CN" altLang="en-US"/>
              <a:pPr/>
              <a:t>2</a:t>
            </a:fld>
            <a:r>
              <a:rPr lang="zh-CN" altLang="en-US"/>
              <a:t> 页</a:t>
            </a:r>
          </a:p>
        </p:txBody>
      </p:sp>
      <p:sp>
        <p:nvSpPr>
          <p:cNvPr id="274434" name="Rectangle 2"/>
          <p:cNvSpPr>
            <a:spLocks noGrp="1" noRot="1" noChangeArrowheads="1"/>
          </p:cNvSpPr>
          <p:nvPr>
            <p:ph type="title"/>
          </p:nvPr>
        </p:nvSpPr>
        <p:spPr/>
        <p:txBody>
          <a:bodyPr/>
          <a:lstStyle/>
          <a:p>
            <a:r>
              <a:rPr lang="zh-CN" altLang="en-US" sz="4400" dirty="0"/>
              <a:t>本章</a:t>
            </a:r>
            <a:r>
              <a:rPr lang="zh-CN" altLang="en-US" sz="4400" dirty="0" smtClean="0"/>
              <a:t>结构</a:t>
            </a:r>
            <a:endParaRPr lang="en-US" altLang="zh-CN" sz="4400" dirty="0"/>
          </a:p>
        </p:txBody>
      </p:sp>
      <p:sp>
        <p:nvSpPr>
          <p:cNvPr id="274435" name="Rectangle 3"/>
          <p:cNvSpPr>
            <a:spLocks noGrp="1" noChangeArrowheads="1"/>
          </p:cNvSpPr>
          <p:nvPr>
            <p:ph type="body" idx="1"/>
          </p:nvPr>
        </p:nvSpPr>
        <p:spPr/>
        <p:txBody>
          <a:bodyPr/>
          <a:lstStyle/>
          <a:p>
            <a:r>
              <a:rPr lang="zh-CN" altLang="en-US" sz="3200" dirty="0"/>
              <a:t>概述</a:t>
            </a:r>
            <a:endParaRPr lang="en-US" altLang="zh-CN" sz="3200" dirty="0" smtClean="0"/>
          </a:p>
          <a:p>
            <a:r>
              <a:rPr lang="zh-CN" altLang="en-US" sz="3200" dirty="0" smtClean="0"/>
              <a:t>制作以太网网线</a:t>
            </a:r>
            <a:endParaRPr lang="en-US" altLang="zh-CN" sz="3200" dirty="0" smtClean="0"/>
          </a:p>
          <a:p>
            <a:pPr marL="0" indent="0">
              <a:buNone/>
            </a:pPr>
            <a:endParaRPr lang="zh-CN" altLang="en-US" dirty="0"/>
          </a:p>
          <a:p>
            <a:pPr lvl="1"/>
            <a:endParaRPr lang="en-US" altLang="zh-CN" sz="2800" dirty="0" smtClean="0"/>
          </a:p>
          <a:p>
            <a:endParaRPr lang="en-US" altLang="zh-CN" dirty="0"/>
          </a:p>
        </p:txBody>
      </p:sp>
    </p:spTree>
    <p:extLst>
      <p:ext uri="{BB962C8B-B14F-4D97-AF65-F5344CB8AC3E}">
        <p14:creationId xmlns:p14="http://schemas.microsoft.com/office/powerpoint/2010/main" val="394528172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3</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8.1	</a:t>
            </a:r>
            <a:r>
              <a:rPr lang="zh-CN" altLang="en-US" sz="4400" dirty="0" smtClean="0"/>
              <a:t>概述</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综合布线是一种模块化的、灵活性极高的建筑物内或建筑群之间的信息传输通道</a:t>
            </a:r>
            <a:r>
              <a:rPr lang="zh-CN" altLang="en-US" sz="2800" dirty="0" smtClean="0"/>
              <a:t>。</a:t>
            </a:r>
            <a:endParaRPr lang="en-US" altLang="zh-CN" sz="2800" dirty="0" smtClean="0"/>
          </a:p>
          <a:p>
            <a:r>
              <a:rPr lang="zh-CN" altLang="zh-CN" sz="2800" dirty="0"/>
              <a:t>综合布线由不同种类和规格的部件组成，其中包括：传输介质、相关连接硬件（如配线架、连接器、插座、插头、适配器）以及电气保护设备等</a:t>
            </a:r>
            <a:r>
              <a:rPr lang="zh-CN" altLang="zh-CN" sz="2800" dirty="0" smtClean="0"/>
              <a:t>。</a:t>
            </a:r>
            <a:r>
              <a:rPr lang="zh-CN" altLang="zh-CN" sz="2800" dirty="0"/>
              <a:t>这些部件可用来构建各种子系统，它们都有各自的具体用途，不仅易于实施安装，而且能随需求的变化而平稳升级。</a:t>
            </a:r>
            <a:endParaRPr lang="en-US" altLang="zh-CN" sz="2800" dirty="0" smtClean="0"/>
          </a:p>
          <a:p>
            <a:r>
              <a:rPr lang="zh-CN" altLang="zh-CN" sz="2800" dirty="0"/>
              <a:t>综合布线系统应是开放式星型拓扑结构，应能支持电话、数据、图文、图像等多媒体业务需要。</a:t>
            </a:r>
            <a:endParaRPr lang="en-US" altLang="zh-CN" sz="2800" dirty="0" smtClean="0"/>
          </a:p>
        </p:txBody>
      </p:sp>
    </p:spTree>
    <p:extLst>
      <p:ext uri="{BB962C8B-B14F-4D97-AF65-F5344CB8AC3E}">
        <p14:creationId xmlns:p14="http://schemas.microsoft.com/office/powerpoint/2010/main" val="6194820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4</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8.1</a:t>
            </a:r>
            <a:r>
              <a:rPr lang="en-US" altLang="zh-CN" sz="4400" dirty="0"/>
              <a:t>	</a:t>
            </a:r>
            <a:r>
              <a:rPr lang="zh-CN" altLang="en-US" sz="4400" dirty="0" smtClean="0"/>
              <a:t>概述（续</a:t>
            </a:r>
            <a:r>
              <a:rPr lang="en-US" altLang="zh-CN" sz="4400" dirty="0" smtClean="0"/>
              <a:t>1</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49682"/>
            <a:ext cx="8229600" cy="4525963"/>
          </a:xfrm>
        </p:spPr>
        <p:txBody>
          <a:bodyPr/>
          <a:lstStyle/>
          <a:p>
            <a:r>
              <a:rPr lang="zh-CN" altLang="en-US" sz="3200" dirty="0"/>
              <a:t>一个完整的结构化布线系统一般由以下六个部分</a:t>
            </a:r>
            <a:r>
              <a:rPr lang="zh-CN" altLang="en-US" sz="3200" dirty="0" smtClean="0"/>
              <a:t>组成：</a:t>
            </a:r>
            <a:endParaRPr lang="en-US" altLang="zh-CN" sz="3200" dirty="0" smtClean="0"/>
          </a:p>
          <a:p>
            <a:pPr lvl="1"/>
            <a:r>
              <a:rPr lang="zh-CN" altLang="en-US" sz="2900" dirty="0" smtClean="0"/>
              <a:t>工作区</a:t>
            </a:r>
            <a:r>
              <a:rPr lang="zh-CN" altLang="en-US" sz="2900" dirty="0"/>
              <a:t>子系统</a:t>
            </a:r>
          </a:p>
          <a:p>
            <a:pPr lvl="1"/>
            <a:r>
              <a:rPr lang="zh-CN" altLang="en-US" sz="2900" dirty="0" smtClean="0"/>
              <a:t>水平</a:t>
            </a:r>
            <a:r>
              <a:rPr lang="zh-CN" altLang="en-US" sz="2900" dirty="0"/>
              <a:t>子系统</a:t>
            </a:r>
          </a:p>
          <a:p>
            <a:pPr lvl="1"/>
            <a:r>
              <a:rPr lang="zh-CN" altLang="en-US" sz="2900" dirty="0" smtClean="0"/>
              <a:t>垂直</a:t>
            </a:r>
            <a:r>
              <a:rPr lang="zh-CN" altLang="en-US" sz="2900" dirty="0"/>
              <a:t>干线子系统</a:t>
            </a:r>
          </a:p>
          <a:p>
            <a:pPr lvl="1"/>
            <a:r>
              <a:rPr lang="zh-CN" altLang="en-US" sz="2900" dirty="0" smtClean="0"/>
              <a:t>设备</a:t>
            </a:r>
            <a:r>
              <a:rPr lang="zh-CN" altLang="en-US" sz="2900" dirty="0"/>
              <a:t>间子系统</a:t>
            </a:r>
          </a:p>
          <a:p>
            <a:pPr lvl="1"/>
            <a:r>
              <a:rPr lang="zh-CN" altLang="en-US" sz="2900" dirty="0" smtClean="0"/>
              <a:t>管理</a:t>
            </a:r>
            <a:r>
              <a:rPr lang="zh-CN" altLang="en-US" sz="2900" dirty="0"/>
              <a:t>区子系统</a:t>
            </a:r>
          </a:p>
          <a:p>
            <a:pPr lvl="1"/>
            <a:r>
              <a:rPr lang="zh-CN" altLang="en-US" sz="2900" dirty="0" smtClean="0"/>
              <a:t>建筑群</a:t>
            </a:r>
            <a:r>
              <a:rPr lang="zh-CN" altLang="en-US" sz="2900" dirty="0"/>
              <a:t>子系统</a:t>
            </a:r>
          </a:p>
          <a:p>
            <a:endParaRPr lang="en-US" altLang="zh-CN" sz="3200" dirty="0" smtClean="0"/>
          </a:p>
          <a:p>
            <a:endParaRPr lang="en-US" altLang="zh-CN" sz="3200" dirty="0"/>
          </a:p>
          <a:p>
            <a:endParaRPr lang="en-US" altLang="zh-CN" sz="3200" dirty="0" smtClean="0"/>
          </a:p>
          <a:p>
            <a:endParaRPr lang="en-US" altLang="zh-CN" sz="3200" dirty="0"/>
          </a:p>
        </p:txBody>
      </p:sp>
      <p:pic>
        <p:nvPicPr>
          <p:cNvPr id="7" name="图片 6"/>
          <p:cNvPicPr>
            <a:picLocks noChangeAspect="1"/>
          </p:cNvPicPr>
          <p:nvPr/>
        </p:nvPicPr>
        <p:blipFill rotWithShape="1">
          <a:blip r:embed="rId2" cstate="print">
            <a:extLst>
              <a:ext uri="{28A0092B-C50C-407E-A947-70E740481C1C}">
                <a14:useLocalDpi xmlns:a14="http://schemas.microsoft.com/office/drawing/2010/main" val="0"/>
              </a:ext>
            </a:extLst>
          </a:blip>
          <a:srcRect l="6190" r="1958"/>
          <a:stretch/>
        </p:blipFill>
        <p:spPr bwMode="auto">
          <a:xfrm>
            <a:off x="4194628" y="2221409"/>
            <a:ext cx="4647798" cy="383104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775757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5</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smtClean="0"/>
              <a:t>8.1</a:t>
            </a:r>
            <a:r>
              <a:rPr lang="en-US" altLang="zh-CN" sz="4400" dirty="0"/>
              <a:t>	</a:t>
            </a:r>
            <a:r>
              <a:rPr lang="zh-CN" altLang="en-US" sz="4400" dirty="0" smtClean="0"/>
              <a:t>概述（续</a:t>
            </a:r>
            <a:r>
              <a:rPr lang="en-US" altLang="zh-CN" sz="4400" dirty="0" smtClean="0"/>
              <a:t>2</a:t>
            </a:r>
            <a:r>
              <a:rPr lang="zh-CN" altLang="en-US" sz="4400" dirty="0" smtClean="0"/>
              <a:t>）</a:t>
            </a:r>
            <a:endParaRPr lang="en-US" altLang="zh-CN" sz="4400" dirty="0"/>
          </a:p>
        </p:txBody>
      </p:sp>
      <p:sp>
        <p:nvSpPr>
          <p:cNvPr id="275459" name="Rectangle 3"/>
          <p:cNvSpPr>
            <a:spLocks noGrp="1" noChangeArrowheads="1"/>
          </p:cNvSpPr>
          <p:nvPr>
            <p:ph type="body" idx="1"/>
          </p:nvPr>
        </p:nvSpPr>
        <p:spPr>
          <a:xfrm>
            <a:off x="457200" y="1249682"/>
            <a:ext cx="8229600" cy="4525963"/>
          </a:xfrm>
        </p:spPr>
        <p:txBody>
          <a:bodyPr/>
          <a:lstStyle/>
          <a:p>
            <a:pPr marL="0" indent="0">
              <a:buNone/>
            </a:pPr>
            <a:r>
              <a:rPr lang="zh-CN" altLang="en-US" sz="3200" dirty="0" smtClean="0"/>
              <a:t>综合</a:t>
            </a:r>
            <a:r>
              <a:rPr lang="zh-CN" altLang="en-US" sz="3200" dirty="0"/>
              <a:t>布线的特点有：</a:t>
            </a:r>
          </a:p>
          <a:p>
            <a:r>
              <a:rPr lang="zh-CN" altLang="en-US" sz="3200" dirty="0"/>
              <a:t>	</a:t>
            </a:r>
            <a:r>
              <a:rPr lang="zh-CN" altLang="en-US" sz="3200" dirty="0" smtClean="0"/>
              <a:t>兼容性</a:t>
            </a:r>
            <a:endParaRPr lang="en-US" altLang="zh-CN" sz="3200" dirty="0" smtClean="0"/>
          </a:p>
          <a:p>
            <a:r>
              <a:rPr lang="zh-CN" altLang="en-US" sz="3200" dirty="0" smtClean="0"/>
              <a:t></a:t>
            </a:r>
            <a:r>
              <a:rPr lang="zh-CN" altLang="en-US" sz="3200" dirty="0"/>
              <a:t>	</a:t>
            </a:r>
            <a:r>
              <a:rPr lang="zh-CN" altLang="en-US" sz="3200" dirty="0" smtClean="0"/>
              <a:t>开放性</a:t>
            </a:r>
            <a:endParaRPr lang="en-US" altLang="zh-CN" sz="3200" dirty="0" smtClean="0"/>
          </a:p>
          <a:p>
            <a:r>
              <a:rPr lang="zh-CN" altLang="en-US" sz="3200" dirty="0" smtClean="0"/>
              <a:t></a:t>
            </a:r>
            <a:r>
              <a:rPr lang="zh-CN" altLang="en-US" sz="3200" dirty="0"/>
              <a:t>	</a:t>
            </a:r>
            <a:r>
              <a:rPr lang="zh-CN" altLang="en-US" sz="3200" dirty="0" smtClean="0"/>
              <a:t>灵活性</a:t>
            </a:r>
            <a:endParaRPr lang="en-US" altLang="zh-CN" sz="3200" dirty="0" smtClean="0"/>
          </a:p>
          <a:p>
            <a:r>
              <a:rPr lang="zh-CN" altLang="en-US" sz="3200" dirty="0" smtClean="0"/>
              <a:t></a:t>
            </a:r>
            <a:r>
              <a:rPr lang="zh-CN" altLang="en-US" sz="3200" dirty="0"/>
              <a:t>	</a:t>
            </a:r>
            <a:r>
              <a:rPr lang="zh-CN" altLang="en-US" sz="3200" dirty="0" smtClean="0"/>
              <a:t>可靠性</a:t>
            </a:r>
            <a:endParaRPr lang="en-US" altLang="zh-CN" sz="3200" dirty="0" smtClean="0"/>
          </a:p>
          <a:p>
            <a:r>
              <a:rPr lang="zh-CN" altLang="en-US" sz="3200" dirty="0" smtClean="0"/>
              <a:t></a:t>
            </a:r>
            <a:r>
              <a:rPr lang="zh-CN" altLang="en-US" sz="3200" dirty="0"/>
              <a:t>	</a:t>
            </a:r>
            <a:r>
              <a:rPr lang="zh-CN" altLang="en-US" sz="3200" dirty="0" smtClean="0"/>
              <a:t>先进性</a:t>
            </a:r>
            <a:endParaRPr lang="en-US" altLang="zh-CN" sz="3200" dirty="0" smtClean="0"/>
          </a:p>
          <a:p>
            <a:r>
              <a:rPr lang="zh-CN" altLang="en-US" sz="3200" dirty="0" smtClean="0"/>
              <a:t></a:t>
            </a:r>
            <a:r>
              <a:rPr lang="zh-CN" altLang="en-US" sz="3200" dirty="0"/>
              <a:t>	</a:t>
            </a:r>
            <a:r>
              <a:rPr lang="zh-CN" altLang="en-US" sz="3200" dirty="0" smtClean="0"/>
              <a:t>经济性</a:t>
            </a:r>
            <a:endParaRPr lang="zh-CN" altLang="en-US" sz="3200" dirty="0"/>
          </a:p>
        </p:txBody>
      </p:sp>
    </p:spTree>
    <p:extLst>
      <p:ext uri="{BB962C8B-B14F-4D97-AF65-F5344CB8AC3E}">
        <p14:creationId xmlns:p14="http://schemas.microsoft.com/office/powerpoint/2010/main" val="35124471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a:xfrm>
            <a:off x="3124200" y="6393540"/>
            <a:ext cx="2895600" cy="476250"/>
          </a:xfrm>
        </p:spPr>
        <p:txBody>
          <a:bodyPr/>
          <a:lstStyle/>
          <a:p>
            <a:r>
              <a:rPr lang="zh-CN" altLang="en-US"/>
              <a:t>第 </a:t>
            </a:r>
            <a:fld id="{71803258-1C6E-4B0D-99D1-BC4AE38E3E46}" type="slidenum">
              <a:rPr lang="zh-CN" altLang="en-US"/>
              <a:pPr/>
              <a:t>6</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1.	</a:t>
            </a:r>
            <a:r>
              <a:rPr lang="zh-CN" altLang="en-US" sz="4400" dirty="0"/>
              <a:t>工作区子系统</a:t>
            </a:r>
            <a:endParaRPr lang="en-US" altLang="zh-CN" sz="4400" dirty="0"/>
          </a:p>
        </p:txBody>
      </p:sp>
      <p:sp>
        <p:nvSpPr>
          <p:cNvPr id="275459" name="Rectangle 3"/>
          <p:cNvSpPr>
            <a:spLocks noGrp="1" noChangeArrowheads="1"/>
          </p:cNvSpPr>
          <p:nvPr>
            <p:ph type="body" idx="1"/>
          </p:nvPr>
        </p:nvSpPr>
        <p:spPr>
          <a:xfrm>
            <a:off x="457200" y="1150268"/>
            <a:ext cx="8229600" cy="4525963"/>
          </a:xfrm>
        </p:spPr>
        <p:txBody>
          <a:bodyPr/>
          <a:lstStyle/>
          <a:p>
            <a:r>
              <a:rPr lang="zh-CN" altLang="en-US" sz="2800" dirty="0"/>
              <a:t>工作区子系统由终端设备连接到信息插座的跳线组成</a:t>
            </a:r>
            <a:r>
              <a:rPr lang="zh-CN" altLang="en-US" sz="2800" dirty="0" smtClean="0"/>
              <a:t>。</a:t>
            </a:r>
            <a:endParaRPr lang="en-US" altLang="zh-CN" sz="2800" dirty="0" smtClean="0"/>
          </a:p>
          <a:p>
            <a:r>
              <a:rPr lang="zh-CN" altLang="zh-CN" sz="2800" dirty="0"/>
              <a:t>一个独立的需要设置终端设备的区域宜划分为一个工作区</a:t>
            </a:r>
            <a:r>
              <a:rPr lang="zh-CN" altLang="zh-CN" sz="2800" dirty="0" smtClean="0"/>
              <a:t>。</a:t>
            </a:r>
            <a:endParaRPr lang="en-US" altLang="zh-CN" sz="2800" dirty="0" smtClean="0"/>
          </a:p>
          <a:p>
            <a:r>
              <a:rPr lang="zh-CN" altLang="zh-CN" sz="2800" dirty="0"/>
              <a:t>一个工作区的服务面积可按</a:t>
            </a:r>
            <a:r>
              <a:rPr lang="en-US" altLang="zh-CN" sz="2800" dirty="0"/>
              <a:t>5</a:t>
            </a:r>
            <a:r>
              <a:rPr lang="zh-CN" altLang="zh-CN" sz="2800" dirty="0"/>
              <a:t>～</a:t>
            </a:r>
            <a:r>
              <a:rPr lang="en-US" altLang="zh-CN" sz="2800" dirty="0"/>
              <a:t>10m</a:t>
            </a:r>
            <a:r>
              <a:rPr lang="en-US" altLang="zh-CN" sz="2800" baseline="30000" dirty="0"/>
              <a:t>2</a:t>
            </a:r>
            <a:r>
              <a:rPr lang="zh-CN" altLang="zh-CN" sz="2800" dirty="0"/>
              <a:t>估算，或按不同的应用场合调整面积的大小。</a:t>
            </a:r>
            <a:endParaRPr lang="en-US" altLang="zh-CN" sz="2800" dirty="0" smtClean="0"/>
          </a:p>
          <a:p>
            <a:pPr lvl="1"/>
            <a:endParaRPr lang="en-US" altLang="zh-CN" sz="2800" dirty="0"/>
          </a:p>
          <a:p>
            <a:pPr lvl="1"/>
            <a:endParaRPr lang="en-US" altLang="zh-CN" sz="2400" dirty="0" smtClean="0"/>
          </a:p>
          <a:p>
            <a:pPr lvl="1"/>
            <a:endParaRPr lang="en-US" altLang="zh-CN" sz="2400" dirty="0"/>
          </a:p>
          <a:p>
            <a:pPr lvl="1"/>
            <a:endParaRPr lang="en-US" altLang="zh-CN" sz="2900" dirty="0"/>
          </a:p>
          <a:p>
            <a:pPr lvl="1"/>
            <a:endParaRPr lang="zh-CN" altLang="zh-CN" sz="2900" dirty="0"/>
          </a:p>
          <a:p>
            <a:endParaRPr lang="zh-CN" altLang="en-US" sz="3200" dirty="0"/>
          </a:p>
        </p:txBody>
      </p:sp>
      <p:pic>
        <p:nvPicPr>
          <p:cNvPr id="9" name="图片 8"/>
          <p:cNvPicPr/>
          <p:nvPr/>
        </p:nvPicPr>
        <p:blipFill rotWithShape="1">
          <a:blip r:embed="rId2">
            <a:extLst>
              <a:ext uri="{28A0092B-C50C-407E-A947-70E740481C1C}">
                <a14:useLocalDpi xmlns:a14="http://schemas.microsoft.com/office/drawing/2010/main" val="0"/>
              </a:ext>
            </a:extLst>
          </a:blip>
          <a:srcRect b="4535"/>
          <a:stretch/>
        </p:blipFill>
        <p:spPr bwMode="auto">
          <a:xfrm>
            <a:off x="3794737" y="4005943"/>
            <a:ext cx="4771685" cy="254653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394239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7</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	</a:t>
            </a:r>
            <a:r>
              <a:rPr lang="zh-CN" altLang="en-US" sz="4400" dirty="0"/>
              <a:t>水平干线子系统</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水平干线子系统是将电缆从管理间子系统的配线间接到每个楼层的工作区的信息输入</a:t>
            </a:r>
            <a:r>
              <a:rPr lang="en-US" altLang="zh-CN" sz="2800" dirty="0"/>
              <a:t>/</a:t>
            </a:r>
            <a:r>
              <a:rPr lang="zh-CN" altLang="en-US" sz="2800" dirty="0"/>
              <a:t>输出插座上</a:t>
            </a:r>
            <a:r>
              <a:rPr lang="zh-CN" altLang="en-US" sz="2800" dirty="0" smtClean="0"/>
              <a:t>。</a:t>
            </a:r>
            <a:endParaRPr lang="en-US" altLang="zh-CN" sz="2800" dirty="0" smtClean="0"/>
          </a:p>
          <a:p>
            <a:r>
              <a:rPr lang="zh-CN" altLang="en-US" sz="2900" dirty="0"/>
              <a:t>水平干线子系统的设计涉及到水平子系统的传输介质和部件集成，主要有</a:t>
            </a:r>
            <a:r>
              <a:rPr lang="en-US" altLang="zh-CN" sz="2900" dirty="0"/>
              <a:t>6</a:t>
            </a:r>
            <a:r>
              <a:rPr lang="zh-CN" altLang="en-US" sz="2900" dirty="0"/>
              <a:t>点：</a:t>
            </a:r>
          </a:p>
          <a:p>
            <a:endParaRPr lang="en-US" altLang="zh-CN" sz="2900" dirty="0"/>
          </a:p>
          <a:p>
            <a:pPr lvl="1"/>
            <a:endParaRPr lang="zh-CN" altLang="zh-CN" sz="2900" dirty="0"/>
          </a:p>
          <a:p>
            <a:endParaRPr lang="zh-CN" altLang="en-US" sz="3200" dirty="0"/>
          </a:p>
        </p:txBody>
      </p:sp>
      <p:pic>
        <p:nvPicPr>
          <p:cNvPr id="6" name="图片 5"/>
          <p:cNvPicPr/>
          <p:nvPr/>
        </p:nvPicPr>
        <p:blipFill>
          <a:blip r:embed="rId2" cstate="print">
            <a:extLst>
              <a:ext uri="{28A0092B-C50C-407E-A947-70E740481C1C}">
                <a14:useLocalDpi xmlns:a14="http://schemas.microsoft.com/office/drawing/2010/main" val="0"/>
              </a:ext>
            </a:extLst>
          </a:blip>
          <a:stretch>
            <a:fillRect/>
          </a:stretch>
        </p:blipFill>
        <p:spPr>
          <a:xfrm>
            <a:off x="4426857" y="4485614"/>
            <a:ext cx="4360046" cy="1971700"/>
          </a:xfrm>
          <a:prstGeom prst="rect">
            <a:avLst/>
          </a:prstGeom>
        </p:spPr>
      </p:pic>
      <p:sp>
        <p:nvSpPr>
          <p:cNvPr id="7" name="Rectangle 3"/>
          <p:cNvSpPr txBox="1">
            <a:spLocks noChangeArrowheads="1"/>
          </p:cNvSpPr>
          <p:nvPr/>
        </p:nvSpPr>
        <p:spPr bwMode="auto">
          <a:xfrm>
            <a:off x="246746" y="3412800"/>
            <a:ext cx="4180112"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zh-CN" altLang="en-US" sz="2400" dirty="0" smtClean="0"/>
              <a:t>确定线路走向。</a:t>
            </a:r>
          </a:p>
          <a:p>
            <a:pPr lvl="1"/>
            <a:r>
              <a:rPr lang="zh-CN" altLang="en-US" sz="2400" dirty="0" smtClean="0"/>
              <a:t>确定电缆的类型和长度。</a:t>
            </a:r>
          </a:p>
          <a:p>
            <a:pPr lvl="1"/>
            <a:r>
              <a:rPr lang="zh-CN" altLang="en-US" sz="2400" dirty="0" smtClean="0"/>
              <a:t>订购电缆和线槽。</a:t>
            </a:r>
          </a:p>
          <a:p>
            <a:pPr lvl="1"/>
            <a:r>
              <a:rPr lang="zh-CN" altLang="en-US" sz="2400" dirty="0" smtClean="0"/>
              <a:t>如果打吊杆走线槽，需要多少根吊杆。</a:t>
            </a:r>
          </a:p>
          <a:p>
            <a:pPr lvl="1"/>
            <a:r>
              <a:rPr lang="zh-CN" altLang="en-US" sz="2400" dirty="0" smtClean="0"/>
              <a:t>如果不用吊杆走线槽，需要用多少根托架。</a:t>
            </a:r>
          </a:p>
          <a:p>
            <a:endParaRPr lang="en-US" altLang="zh-CN" sz="2900" dirty="0" smtClean="0"/>
          </a:p>
          <a:p>
            <a:pPr lvl="1"/>
            <a:endParaRPr lang="zh-CN" altLang="zh-CN" sz="2900" dirty="0" smtClean="0"/>
          </a:p>
          <a:p>
            <a:endParaRPr lang="zh-CN" altLang="en-US" sz="3200" dirty="0"/>
          </a:p>
        </p:txBody>
      </p:sp>
      <p:sp>
        <p:nvSpPr>
          <p:cNvPr id="8" name="Rectangle 3"/>
          <p:cNvSpPr txBox="1">
            <a:spLocks noChangeArrowheads="1"/>
          </p:cNvSpPr>
          <p:nvPr/>
        </p:nvSpPr>
        <p:spPr bwMode="auto">
          <a:xfrm>
            <a:off x="3837524" y="3412800"/>
            <a:ext cx="5326743"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lvl="1"/>
            <a:r>
              <a:rPr lang="zh-CN" altLang="en-US" sz="2400" dirty="0" smtClean="0"/>
              <a:t>确定线缆、槽、管的数量和类型。</a:t>
            </a:r>
          </a:p>
          <a:p>
            <a:pPr lvl="1"/>
            <a:r>
              <a:rPr lang="zh-CN" altLang="en-US" sz="2400" dirty="0" smtClean="0"/>
              <a:t>订购电缆和线槽。</a:t>
            </a:r>
          </a:p>
          <a:p>
            <a:endParaRPr lang="en-US" altLang="zh-CN" sz="2900" dirty="0" smtClean="0"/>
          </a:p>
          <a:p>
            <a:pPr lvl="1"/>
            <a:endParaRPr lang="zh-CN" altLang="zh-CN" sz="2900" dirty="0" smtClean="0"/>
          </a:p>
          <a:p>
            <a:endParaRPr lang="zh-CN" altLang="en-US" sz="3200" dirty="0"/>
          </a:p>
        </p:txBody>
      </p:sp>
    </p:spTree>
    <p:extLst>
      <p:ext uri="{BB962C8B-B14F-4D97-AF65-F5344CB8AC3E}">
        <p14:creationId xmlns:p14="http://schemas.microsoft.com/office/powerpoint/2010/main" val="37885838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8</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2.	</a:t>
            </a:r>
            <a:r>
              <a:rPr lang="zh-CN" altLang="en-US" sz="4400" dirty="0"/>
              <a:t>水平干线</a:t>
            </a:r>
            <a:r>
              <a:rPr lang="zh-CN" altLang="en-US" sz="4400" dirty="0" smtClean="0"/>
              <a:t>子系统（续）</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确定线路走向一般要由用户、设计人员、施工人员到现场根据建筑物的物理位置和实施难易程度来</a:t>
            </a:r>
            <a:r>
              <a:rPr lang="zh-CN" altLang="en-US" sz="2800" dirty="0" smtClean="0"/>
              <a:t>确立。</a:t>
            </a:r>
            <a:endParaRPr lang="en-US" altLang="zh-CN" sz="2800" dirty="0" smtClean="0"/>
          </a:p>
          <a:p>
            <a:r>
              <a:rPr lang="zh-CN" altLang="en-US" sz="2900" dirty="0"/>
              <a:t>信息插座的数量和类型、电缆的类型和长度一般在总体设计时便已确立，但考虑到产品质量和施工人员的误操作等因素，在订购时要留有余地</a:t>
            </a:r>
            <a:r>
              <a:rPr lang="zh-CN" altLang="en-US" sz="2900" dirty="0" smtClean="0"/>
              <a:t>。</a:t>
            </a:r>
            <a:endParaRPr lang="en-US" altLang="zh-CN" sz="2900" dirty="0" smtClean="0"/>
          </a:p>
          <a:p>
            <a:r>
              <a:rPr lang="zh-CN" altLang="en-US" sz="2900" dirty="0" smtClean="0"/>
              <a:t>订购</a:t>
            </a:r>
            <a:r>
              <a:rPr lang="zh-CN" altLang="en-US" sz="2900" dirty="0"/>
              <a:t>电缆时，必须考虑：</a:t>
            </a:r>
          </a:p>
          <a:p>
            <a:pPr lvl="1"/>
            <a:r>
              <a:rPr lang="zh-CN" altLang="en-US" sz="2600" dirty="0"/>
              <a:t>	确定介质布线方法和电缆走向。</a:t>
            </a:r>
          </a:p>
          <a:p>
            <a:pPr lvl="1"/>
            <a:r>
              <a:rPr lang="zh-CN" altLang="en-US" sz="2600" dirty="0"/>
              <a:t>	确定到设备间的接线距离。</a:t>
            </a:r>
          </a:p>
          <a:p>
            <a:pPr lvl="1"/>
            <a:r>
              <a:rPr lang="zh-CN" altLang="en-US" sz="2600" dirty="0"/>
              <a:t>	留有端接容差。</a:t>
            </a:r>
          </a:p>
          <a:p>
            <a:endParaRPr lang="en-US" altLang="zh-CN" sz="2900" dirty="0"/>
          </a:p>
          <a:p>
            <a:pPr lvl="1"/>
            <a:endParaRPr lang="zh-CN" altLang="zh-CN" sz="2900" dirty="0"/>
          </a:p>
          <a:p>
            <a:endParaRPr lang="zh-CN" altLang="en-US" sz="3200" dirty="0"/>
          </a:p>
        </p:txBody>
      </p:sp>
    </p:spTree>
    <p:extLst>
      <p:ext uri="{BB962C8B-B14F-4D97-AF65-F5344CB8AC3E}">
        <p14:creationId xmlns:p14="http://schemas.microsoft.com/office/powerpoint/2010/main" val="10907501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5"/>
          <p:cNvSpPr>
            <a:spLocks noGrp="1"/>
          </p:cNvSpPr>
          <p:nvPr>
            <p:ph type="ftr" sz="quarter" idx="12"/>
          </p:nvPr>
        </p:nvSpPr>
        <p:spPr/>
        <p:txBody>
          <a:bodyPr/>
          <a:lstStyle/>
          <a:p>
            <a:r>
              <a:rPr lang="zh-CN" altLang="en-US"/>
              <a:t>第 </a:t>
            </a:r>
            <a:fld id="{71803258-1C6E-4B0D-99D1-BC4AE38E3E46}" type="slidenum">
              <a:rPr lang="zh-CN" altLang="en-US"/>
              <a:pPr/>
              <a:t>9</a:t>
            </a:fld>
            <a:r>
              <a:rPr lang="zh-CN" altLang="en-US"/>
              <a:t> 页</a:t>
            </a:r>
          </a:p>
        </p:txBody>
      </p:sp>
      <p:sp>
        <p:nvSpPr>
          <p:cNvPr id="275458" name="Rectangle 2"/>
          <p:cNvSpPr>
            <a:spLocks noGrp="1" noRot="1" noChangeArrowheads="1"/>
          </p:cNvSpPr>
          <p:nvPr>
            <p:ph type="title"/>
          </p:nvPr>
        </p:nvSpPr>
        <p:spPr/>
        <p:txBody>
          <a:bodyPr/>
          <a:lstStyle/>
          <a:p>
            <a:r>
              <a:rPr lang="en-US" altLang="zh-CN" sz="4400" dirty="0"/>
              <a:t>3.	</a:t>
            </a:r>
            <a:r>
              <a:rPr lang="zh-CN" altLang="en-US" sz="4400" dirty="0"/>
              <a:t>垂直干线子系统</a:t>
            </a:r>
            <a:endParaRPr lang="en-US" altLang="zh-CN" sz="4400" dirty="0"/>
          </a:p>
        </p:txBody>
      </p:sp>
      <p:sp>
        <p:nvSpPr>
          <p:cNvPr id="275459" name="Rectangle 3"/>
          <p:cNvSpPr>
            <a:spLocks noGrp="1" noChangeArrowheads="1"/>
          </p:cNvSpPr>
          <p:nvPr>
            <p:ph type="body" idx="1"/>
          </p:nvPr>
        </p:nvSpPr>
        <p:spPr/>
        <p:txBody>
          <a:bodyPr/>
          <a:lstStyle/>
          <a:p>
            <a:r>
              <a:rPr lang="zh-CN" altLang="en-US" sz="2800" dirty="0"/>
              <a:t>垂直干线子系统是通过建筑物内部的传输电缆，把各个服务接线间的信号传送到设备间，直到传送到最终接口，再通往外部</a:t>
            </a:r>
            <a:r>
              <a:rPr lang="zh-CN" altLang="en-US" sz="2800" dirty="0" smtClean="0"/>
              <a:t>网络。</a:t>
            </a:r>
            <a:endParaRPr lang="en-US" altLang="zh-CN" sz="2800" dirty="0" smtClean="0"/>
          </a:p>
        </p:txBody>
      </p:sp>
      <p:pic>
        <p:nvPicPr>
          <p:cNvPr id="6" name="图片 5"/>
          <p:cNvPicPr/>
          <p:nvPr/>
        </p:nvPicPr>
        <p:blipFill rotWithShape="1">
          <a:blip r:embed="rId2" cstate="print">
            <a:extLst>
              <a:ext uri="{28A0092B-C50C-407E-A947-70E740481C1C}">
                <a14:useLocalDpi xmlns:a14="http://schemas.microsoft.com/office/drawing/2010/main" val="0"/>
              </a:ext>
            </a:extLst>
          </a:blip>
          <a:srcRect t="2088" r="1687" b="2245"/>
          <a:stretch/>
        </p:blipFill>
        <p:spPr bwMode="auto">
          <a:xfrm>
            <a:off x="5205972" y="3033484"/>
            <a:ext cx="3538702" cy="3320234"/>
          </a:xfrm>
          <a:prstGeom prst="rect">
            <a:avLst/>
          </a:prstGeom>
          <a:ln>
            <a:noFill/>
          </a:ln>
          <a:extLst>
            <a:ext uri="{53640926-AAD7-44D8-BBD7-CCE9431645EC}">
              <a14:shadowObscured xmlns:a14="http://schemas.microsoft.com/office/drawing/2010/main"/>
            </a:ext>
          </a:extLst>
        </p:spPr>
      </p:pic>
      <p:sp>
        <p:nvSpPr>
          <p:cNvPr id="7" name="Rectangle 3"/>
          <p:cNvSpPr txBox="1">
            <a:spLocks noChangeArrowheads="1"/>
          </p:cNvSpPr>
          <p:nvPr/>
        </p:nvSpPr>
        <p:spPr bwMode="auto">
          <a:xfrm>
            <a:off x="464454" y="2810999"/>
            <a:ext cx="4833259"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257175" indent="-257175" algn="l" rtl="0" eaLnBrk="1" fontAlgn="base" hangingPunct="1">
              <a:spcBef>
                <a:spcPct val="20000"/>
              </a:spcBef>
              <a:spcAft>
                <a:spcPct val="0"/>
              </a:spcAft>
              <a:buClr>
                <a:schemeClr val="tx1"/>
              </a:buClr>
              <a:buSzPct val="70000"/>
              <a:buFont typeface="Wingdings" panose="05000000000000000000" pitchFamily="2" charset="2"/>
              <a:buChar char="n"/>
              <a:defRPr sz="2400" b="1" kern="1200">
                <a:solidFill>
                  <a:schemeClr val="hlink"/>
                </a:solidFill>
                <a:latin typeface="+mn-lt"/>
                <a:ea typeface="+mn-ea"/>
                <a:cs typeface="+mn-cs"/>
              </a:defRPr>
            </a:lvl1pPr>
            <a:lvl2pPr marL="557213" indent="-214313" algn="l" rtl="0" eaLnBrk="1" fontAlgn="base" hangingPunct="1">
              <a:spcBef>
                <a:spcPct val="20000"/>
              </a:spcBef>
              <a:spcAft>
                <a:spcPct val="0"/>
              </a:spcAft>
              <a:buClr>
                <a:schemeClr val="accent2"/>
              </a:buClr>
              <a:buSzPct val="70000"/>
              <a:buFont typeface="Wingdings" panose="05000000000000000000" pitchFamily="2" charset="2"/>
              <a:buChar char="n"/>
              <a:defRPr sz="2100" b="1" kern="1200">
                <a:solidFill>
                  <a:schemeClr val="tx1"/>
                </a:solidFill>
                <a:latin typeface="+mn-lt"/>
                <a:ea typeface="+mn-ea"/>
                <a:cs typeface="+mn-cs"/>
              </a:defRPr>
            </a:lvl2pPr>
            <a:lvl3pPr marL="857250" indent="-171450" algn="l" rtl="0" eaLnBrk="1" fontAlgn="base" hangingPunct="1">
              <a:spcBef>
                <a:spcPct val="20000"/>
              </a:spcBef>
              <a:spcAft>
                <a:spcPct val="0"/>
              </a:spcAft>
              <a:buClr>
                <a:schemeClr val="tx2"/>
              </a:buClr>
              <a:buSzPct val="70000"/>
              <a:buFont typeface="Wingdings" panose="05000000000000000000" pitchFamily="2" charset="2"/>
              <a:buChar char="n"/>
              <a:defRPr sz="1800" b="1" kern="1200">
                <a:solidFill>
                  <a:schemeClr val="tx1"/>
                </a:solidFill>
                <a:latin typeface="+mn-lt"/>
                <a:ea typeface="+mn-ea"/>
                <a:cs typeface="+mn-cs"/>
              </a:defRPr>
            </a:lvl3pPr>
            <a:lvl4pPr marL="1200150" indent="-171450" algn="l" rtl="0" eaLnBrk="1" fontAlgn="base" hangingPunct="1">
              <a:spcBef>
                <a:spcPct val="20000"/>
              </a:spcBef>
              <a:spcAft>
                <a:spcPct val="0"/>
              </a:spcAft>
              <a:buClr>
                <a:schemeClr val="accent2"/>
              </a:buClr>
              <a:buSzPct val="70000"/>
              <a:buFont typeface="Wingdings" panose="05000000000000000000" pitchFamily="2" charset="2"/>
              <a:buChar char="n"/>
              <a:defRPr sz="1500" b="1" kern="1200">
                <a:solidFill>
                  <a:schemeClr val="tx1"/>
                </a:solidFill>
                <a:latin typeface="+mn-lt"/>
                <a:ea typeface="+mn-ea"/>
                <a:cs typeface="+mn-cs"/>
              </a:defRPr>
            </a:lvl4pPr>
            <a:lvl5pPr marL="1543050" indent="-171450" algn="l" rtl="0" eaLnBrk="1" fontAlgn="base" hangingPunct="1">
              <a:spcBef>
                <a:spcPct val="20000"/>
              </a:spcBef>
              <a:spcAft>
                <a:spcPct val="0"/>
              </a:spcAft>
              <a:buClr>
                <a:schemeClr val="hlink"/>
              </a:buClr>
              <a:buSzPct val="70000"/>
              <a:buFont typeface="Wingdings" panose="05000000000000000000" pitchFamily="2" charset="2"/>
              <a:buChar char="n"/>
              <a:defRPr sz="1500" b="1"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zh-CN" altLang="en-US" sz="2900" dirty="0" smtClean="0"/>
              <a:t>垂直干线子系统应由设备间的建筑物配线设备</a:t>
            </a:r>
            <a:r>
              <a:rPr lang="en-US" altLang="zh-CN" sz="2900" dirty="0" smtClean="0"/>
              <a:t>(BD)</a:t>
            </a:r>
            <a:r>
              <a:rPr lang="zh-CN" altLang="en-US" sz="2900" dirty="0" smtClean="0"/>
              <a:t>和跳线以及设备间至各楼层配线间的干线电缆组成。</a:t>
            </a:r>
            <a:endParaRPr lang="en-US" altLang="zh-CN" sz="2900" dirty="0" smtClean="0"/>
          </a:p>
          <a:p>
            <a:r>
              <a:rPr lang="zh-CN" altLang="en-US" sz="2900" dirty="0" smtClean="0"/>
              <a:t>垂直干线子系统的结构是一个星型结构，垂直干线子系统负责把各个管理间的干线连接到设备间。</a:t>
            </a:r>
            <a:endParaRPr lang="en-US" altLang="zh-CN" sz="2900" dirty="0" smtClean="0"/>
          </a:p>
          <a:p>
            <a:pPr lvl="1"/>
            <a:endParaRPr lang="zh-CN" altLang="zh-CN" sz="2900" dirty="0" smtClean="0"/>
          </a:p>
          <a:p>
            <a:endParaRPr lang="zh-CN" altLang="en-US" sz="3200" dirty="0"/>
          </a:p>
        </p:txBody>
      </p:sp>
    </p:spTree>
    <p:extLst>
      <p:ext uri="{BB962C8B-B14F-4D97-AF65-F5344CB8AC3E}">
        <p14:creationId xmlns:p14="http://schemas.microsoft.com/office/powerpoint/2010/main" val="3527379399"/>
      </p:ext>
    </p:extLst>
  </p:cSld>
  <p:clrMapOvr>
    <a:masterClrMapping/>
  </p:clrMapOvr>
  <p:timing>
    <p:tnLst>
      <p:par>
        <p:cTn id="1" dur="indefinite" restart="never" nodeType="tmRoot"/>
      </p:par>
    </p:tnLst>
  </p:timing>
</p:sld>
</file>

<file path=ppt/theme/theme1.xml><?xml version="1.0" encoding="utf-8"?>
<a:theme xmlns:a="http://schemas.openxmlformats.org/drawingml/2006/main" name="计算机网络应用教材PPT主题">
  <a:themeElements>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Stream">
      <a:majorFont>
        <a:latin typeface="Garamond"/>
        <a:ea typeface="宋体"/>
        <a:cs typeface=""/>
      </a:majorFont>
      <a:minorFont>
        <a:latin typeface="Garamond"/>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tream 1">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Stream 2">
        <a:dk1>
          <a:srgbClr val="3E3E5C"/>
        </a:dk1>
        <a:lt1>
          <a:srgbClr val="FFFFFF"/>
        </a:lt1>
        <a:dk2>
          <a:srgbClr val="666699"/>
        </a:dk2>
        <a:lt2>
          <a:srgbClr val="DFDFE9"/>
        </a:lt2>
        <a:accent1>
          <a:srgbClr val="CC66FF"/>
        </a:accent1>
        <a:accent2>
          <a:srgbClr val="679ACD"/>
        </a:accent2>
        <a:accent3>
          <a:srgbClr val="B8B8CA"/>
        </a:accent3>
        <a:accent4>
          <a:srgbClr val="DADADA"/>
        </a:accent4>
        <a:accent5>
          <a:srgbClr val="E2B8FF"/>
        </a:accent5>
        <a:accent6>
          <a:srgbClr val="5D8BBA"/>
        </a:accent6>
        <a:hlink>
          <a:srgbClr val="CCECFF"/>
        </a:hlink>
        <a:folHlink>
          <a:srgbClr val="CCCCFF"/>
        </a:folHlink>
      </a:clrScheme>
      <a:clrMap bg1="dk2" tx1="lt1" bg2="dk1" tx2="lt2" accent1="accent1" accent2="accent2" accent3="accent3" accent4="accent4" accent5="accent5" accent6="accent6" hlink="hlink" folHlink="folHlink"/>
    </a:extraClrScheme>
    <a:extraClrScheme>
      <a:clrScheme name="Stream 3">
        <a:dk1>
          <a:srgbClr val="2A5400"/>
        </a:dk1>
        <a:lt1>
          <a:srgbClr val="FFFFFF"/>
        </a:lt1>
        <a:dk2>
          <a:srgbClr val="4A9400"/>
        </a:dk2>
        <a:lt2>
          <a:srgbClr val="BAE8BA"/>
        </a:lt2>
        <a:accent1>
          <a:srgbClr val="33CC33"/>
        </a:accent1>
        <a:accent2>
          <a:srgbClr val="99CC00"/>
        </a:accent2>
        <a:accent3>
          <a:srgbClr val="B1C8AA"/>
        </a:accent3>
        <a:accent4>
          <a:srgbClr val="DADADA"/>
        </a:accent4>
        <a:accent5>
          <a:srgbClr val="ADE2AD"/>
        </a:accent5>
        <a:accent6>
          <a:srgbClr val="8AB900"/>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Stream 4">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Stream 5">
        <a:dk1>
          <a:srgbClr val="5C1F00"/>
        </a:dk1>
        <a:lt1>
          <a:srgbClr val="FFFFFF"/>
        </a:lt1>
        <a:dk2>
          <a:srgbClr val="8C0000"/>
        </a:dk2>
        <a:lt2>
          <a:srgbClr val="DFD293"/>
        </a:lt2>
        <a:accent1>
          <a:srgbClr val="FF6845"/>
        </a:accent1>
        <a:accent2>
          <a:srgbClr val="BE7960"/>
        </a:accent2>
        <a:accent3>
          <a:srgbClr val="C5AAAA"/>
        </a:accent3>
        <a:accent4>
          <a:srgbClr val="DADADA"/>
        </a:accent4>
        <a:accent5>
          <a:srgbClr val="FFB9B0"/>
        </a:accent5>
        <a:accent6>
          <a:srgbClr val="AC6D56"/>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Stream 6">
        <a:dk1>
          <a:srgbClr val="5E4444"/>
        </a:dk1>
        <a:lt1>
          <a:srgbClr val="F7F3F3"/>
        </a:lt1>
        <a:dk2>
          <a:srgbClr val="8A6362"/>
        </a:dk2>
        <a:lt2>
          <a:srgbClr val="D8C1BA"/>
        </a:lt2>
        <a:accent1>
          <a:srgbClr val="CC6600"/>
        </a:accent1>
        <a:accent2>
          <a:srgbClr val="C16059"/>
        </a:accent2>
        <a:accent3>
          <a:srgbClr val="C4B7B7"/>
        </a:accent3>
        <a:accent4>
          <a:srgbClr val="D3D0D0"/>
        </a:accent4>
        <a:accent5>
          <a:srgbClr val="E2B8AA"/>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Stream 7">
        <a:dk1>
          <a:srgbClr val="7F6737"/>
        </a:dk1>
        <a:lt1>
          <a:srgbClr val="FFFFFF"/>
        </a:lt1>
        <a:dk2>
          <a:srgbClr val="BFA673"/>
        </a:dk2>
        <a:lt2>
          <a:srgbClr val="E6E3AA"/>
        </a:lt2>
        <a:accent1>
          <a:srgbClr val="FFCC00"/>
        </a:accent1>
        <a:accent2>
          <a:srgbClr val="808000"/>
        </a:accent2>
        <a:accent3>
          <a:srgbClr val="DCD0BC"/>
        </a:accent3>
        <a:accent4>
          <a:srgbClr val="DADADA"/>
        </a:accent4>
        <a:accent5>
          <a:srgbClr val="FFE2AA"/>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Stream 8">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Stream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计算机网络应用教材PPT主题" id="{6DE195B2-2E43-40C2-BDA3-571CCF6AC746}" vid="{9344802F-54DE-43A1-903A-EE3E7879C5F3}"/>
    </a:ext>
  </a:extLst>
</a:theme>
</file>

<file path=docProps/app.xml><?xml version="1.0" encoding="utf-8"?>
<Properties xmlns="http://schemas.openxmlformats.org/officeDocument/2006/extended-properties" xmlns:vt="http://schemas.openxmlformats.org/officeDocument/2006/docPropsVTypes">
  <Template>计算机网络应用教材PPT主题</Template>
  <TotalTime>7393</TotalTime>
  <Words>986</Words>
  <Application>Microsoft Office PowerPoint</Application>
  <PresentationFormat>全屏显示(4:3)</PresentationFormat>
  <Paragraphs>148</Paragraphs>
  <Slides>18</Slides>
  <Notes>0</Notes>
  <HiddenSlides>0</HiddenSlides>
  <MMClips>0</MMClips>
  <ScaleCrop>false</ScaleCrop>
  <HeadingPairs>
    <vt:vector size="4" baseType="variant">
      <vt:variant>
        <vt:lpstr>主题</vt:lpstr>
      </vt:variant>
      <vt:variant>
        <vt:i4>1</vt:i4>
      </vt:variant>
      <vt:variant>
        <vt:lpstr>幻灯片标题</vt:lpstr>
      </vt:variant>
      <vt:variant>
        <vt:i4>18</vt:i4>
      </vt:variant>
    </vt:vector>
  </HeadingPairs>
  <TitlesOfParts>
    <vt:vector size="19" baseType="lpstr">
      <vt:lpstr>计算机网络应用教材PPT主题</vt:lpstr>
      <vt:lpstr>计算机网络应用教程</vt:lpstr>
      <vt:lpstr>本章结构</vt:lpstr>
      <vt:lpstr>8.1 概述</vt:lpstr>
      <vt:lpstr>8.1 概述（续1）</vt:lpstr>
      <vt:lpstr>8.1 概述（续2）</vt:lpstr>
      <vt:lpstr>1. 工作区子系统</vt:lpstr>
      <vt:lpstr>2. 水平干线子系统</vt:lpstr>
      <vt:lpstr>2. 水平干线子系统（续）</vt:lpstr>
      <vt:lpstr>3. 垂直干线子系统</vt:lpstr>
      <vt:lpstr>4. 设备间子系统</vt:lpstr>
      <vt:lpstr>5. 管理区子系统</vt:lpstr>
      <vt:lpstr>6. 建筑群子系统</vt:lpstr>
      <vt:lpstr>8.2 制作以太网网线</vt:lpstr>
      <vt:lpstr>8.2.2 步骤</vt:lpstr>
      <vt:lpstr>8.2.2 步骤(续1)</vt:lpstr>
      <vt:lpstr>8.2.2 步骤(续2)</vt:lpstr>
      <vt:lpstr>8.2.2 步骤(续3)</vt:lpstr>
      <vt:lpstr>8.2.2 步骤(续4)</vt:lpstr>
    </vt:vector>
  </TitlesOfParts>
  <Company>ichenxiaodao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计算机网络应用教程</dc:title>
  <dc:creator>陈道争</dc:creator>
  <cp:lastModifiedBy>李启明（Qiming LI）</cp:lastModifiedBy>
  <cp:revision>278</cp:revision>
  <dcterms:created xsi:type="dcterms:W3CDTF">2015-05-18T02:50:00Z</dcterms:created>
  <dcterms:modified xsi:type="dcterms:W3CDTF">2015-12-07T05:43:34Z</dcterms:modified>
</cp:coreProperties>
</file>